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media/image17.jp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71" r:id="rId6"/>
    <p:sldId id="275" r:id="rId7"/>
    <p:sldId id="295" r:id="rId8"/>
    <p:sldId id="293" r:id="rId9"/>
    <p:sldId id="274" r:id="rId10"/>
    <p:sldId id="273" r:id="rId11"/>
    <p:sldId id="276" r:id="rId12"/>
    <p:sldId id="277" r:id="rId13"/>
    <p:sldId id="279" r:id="rId14"/>
    <p:sldId id="278" r:id="rId15"/>
    <p:sldId id="281" r:id="rId16"/>
    <p:sldId id="282" r:id="rId17"/>
    <p:sldId id="285" r:id="rId18"/>
    <p:sldId id="284" r:id="rId19"/>
    <p:sldId id="283" r:id="rId20"/>
    <p:sldId id="286" r:id="rId21"/>
    <p:sldId id="287" r:id="rId22"/>
    <p:sldId id="292" r:id="rId23"/>
    <p:sldId id="291" r:id="rId24"/>
    <p:sldId id="290" r:id="rId25"/>
    <p:sldId id="289" r:id="rId26"/>
    <p:sldId id="294" r:id="rId27"/>
    <p:sldId id="296" r:id="rId28"/>
    <p:sldId id="297" r:id="rId29"/>
    <p:sldId id="298" r:id="rId30"/>
    <p:sldId id="299" r:id="rId31"/>
    <p:sldId id="300" r:id="rId32"/>
    <p:sldId id="26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FA5A2E"/>
    <a:srgbClr val="D763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9D8F60-423D-4096-9FF5-8293A40B5DB3}" v="8" dt="2022-04-25T14:54:21.395"/>
    <p1510:client id="{FE5EAF68-4959-4CF6-AB9B-D6789403A635}" v="65" dt="2022-04-26T07:52:20.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7463" autoAdjust="0"/>
  </p:normalViewPr>
  <p:slideViewPr>
    <p:cSldViewPr snapToGrid="0">
      <p:cViewPr varScale="1">
        <p:scale>
          <a:sx n="78" d="100"/>
          <a:sy n="78" d="100"/>
        </p:scale>
        <p:origin x="564" y="60"/>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5/6/2025</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5/6/2025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C849E9A-41F7-4779-A581-48A7C374A227}" type="slidenum">
              <a:rPr lang="en-US" smtClean="0"/>
              <a:t>1</a:t>
            </a:fld>
            <a:endParaRPr lang="en-US" dirty="0"/>
          </a:p>
        </p:txBody>
      </p:sp>
    </p:spTree>
    <p:extLst>
      <p:ext uri="{BB962C8B-B14F-4D97-AF65-F5344CB8AC3E}">
        <p14:creationId xmlns:p14="http://schemas.microsoft.com/office/powerpoint/2010/main" val="2238979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49E9A-41F7-4779-A581-48A7C374A227}" type="slidenum">
              <a:rPr lang="en-US" smtClean="0"/>
              <a:t>18</a:t>
            </a:fld>
            <a:endParaRPr lang="en-US" dirty="0"/>
          </a:p>
        </p:txBody>
      </p:sp>
    </p:spTree>
    <p:extLst>
      <p:ext uri="{BB962C8B-B14F-4D97-AF65-F5344CB8AC3E}">
        <p14:creationId xmlns:p14="http://schemas.microsoft.com/office/powerpoint/2010/main" val="2009203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BC849E9A-41F7-4779-A581-48A7C374A227}" type="slidenum">
              <a:rPr lang="en-US" smtClean="0"/>
              <a:t>29</a:t>
            </a:fld>
            <a:endParaRPr lang="en-US" dirty="0"/>
          </a:p>
        </p:txBody>
      </p:sp>
    </p:spTree>
    <p:extLst>
      <p:ext uri="{BB962C8B-B14F-4D97-AF65-F5344CB8AC3E}">
        <p14:creationId xmlns:p14="http://schemas.microsoft.com/office/powerpoint/2010/main" val="4192102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5/6/2025</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5/6/2025</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5/6/2025</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5/6/2025</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5/6/2025</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5/6/2025</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5/6/2025</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5/6/2025</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5/6/2025</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5/6/2025</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5/6/2025</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5/6/2025</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hyperlink" Target="https://www.abeka.com/abekaonline/mediadescription.aspx?id=0000264865"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drakescomputers.com/coding-clipart-computer-study-11/"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urc.ucdavis.edu/photo-galleries/uc-davis-academic-posters"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rootsandblood.blogspot.com/2015/01/genealogy-do-over-week-something.html"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clker.com/clipart-plan.html"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clipart-library.com/engaged-student-cliparts.html" TargetMode="External"/><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hutterstock.com/pic-118215091/stock-vector-vector-seamless-pattern-with-newspaper-columns-text-in-newspaper-page-unreadable.html"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lipground.com/free-clipart-attention-sign.html"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clipartpanda.com/clipart_images/economics-graph-clipart-63834048"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dreamstime.com/stock-image-text-graphic-image22098981"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dreamstime.com/stock-image-text-graphic-image22098981" TargetMode="External"/><Relationship Id="rId4" Type="http://schemas.openxmlformats.org/officeDocument/2006/relationships/image" Target="../media/image24.jpg"/></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ivacheung.com/2017/10/academic-conference-posters-suck/"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blogs.lse.ac.uk/ddd3/2015/05/29/d3-research-presents-a-poster-at-the-lse-research-festival/" TargetMode="External"/><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dochitect.com/epidemiology-of-hospital-system-patient-falls-a-retrospective-analysis/" TargetMode="External"/><Relationship Id="rId2" Type="http://schemas.openxmlformats.org/officeDocument/2006/relationships/image" Target="../media/image33.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hyperlink" Target="http://www.cns.cornell.edu/documents/ScientificPosters.pdf" TargetMode="External"/><Relationship Id="rId3" Type="http://schemas.openxmlformats.org/officeDocument/2006/relationships/hyperlink" Target="http://clt.lse.ac.uk/poster-design/" TargetMode="External"/><Relationship Id="rId7" Type="http://schemas.openxmlformats.org/officeDocument/2006/relationships/hyperlink" Target="http://saw.uwaterloo.ca/poster/" TargetMode="External"/><Relationship Id="rId12" Type="http://schemas.openxmlformats.org/officeDocument/2006/relationships/hyperlink" Target="http://prezi.com/0e1ftr5f7zlz/designing-an-academic-poster/"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www.ncsu.edu/project/posters/NewSite/" TargetMode="External"/><Relationship Id="rId11" Type="http://schemas.openxmlformats.org/officeDocument/2006/relationships/hyperlink" Target="http://www2.le.ac.uk/offices/careers/pgrd/resources/designing-poster/designing-poster" TargetMode="External"/><Relationship Id="rId5" Type="http://schemas.openxmlformats.org/officeDocument/2006/relationships/hyperlink" Target="http://www.spfldcol.edu/homepage/dept.nsf/BC81220B343BE6788525738E005FDA74/F0BB3C96C5ED%208A898525754700505502" TargetMode="External"/><Relationship Id="rId10" Type="http://schemas.openxmlformats.org/officeDocument/2006/relationships/hyperlink" Target="http://www2.napier.ac.uk/gus/writing_presenting/academic_posters.html" TargetMode="External"/><Relationship Id="rId4" Type="http://schemas.openxmlformats.org/officeDocument/2006/relationships/hyperlink" Target="http://gradschool.unc.edu/student/postertips.html" TargetMode="External"/><Relationship Id="rId9" Type="http://schemas.openxmlformats.org/officeDocument/2006/relationships/hyperlink" Target="http://www.kcl.ac.uk/library/researchsupport/disseminate/posters.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4115802" y="4398786"/>
            <a:ext cx="7869933" cy="1363215"/>
          </a:xfrm>
        </p:spPr>
        <p:txBody>
          <a:bodyPr anchor="t">
            <a:noAutofit/>
          </a:bodyPr>
          <a:lstStyle/>
          <a:p>
            <a:pPr algn="l"/>
            <a:r>
              <a:rPr lang="en-US" sz="3600" b="1" i="1" dirty="0" err="1">
                <a:latin typeface="Franklin Gothic Book" panose="020B0503020102020204" pitchFamily="34" charset="0"/>
                <a:cs typeface="Segoe UI" panose="020B0502040204020203" pitchFamily="34" charset="0"/>
              </a:rPr>
              <a:t>Creu</a:t>
            </a:r>
            <a:r>
              <a:rPr lang="en-US" sz="3600" b="1" i="1" dirty="0">
                <a:latin typeface="Franklin Gothic Book" panose="020B0503020102020204" pitchFamily="34" charset="0"/>
                <a:cs typeface="Segoe UI" panose="020B0502040204020203" pitchFamily="34" charset="0"/>
              </a:rPr>
              <a:t> </a:t>
            </a:r>
            <a:r>
              <a:rPr lang="en-US" sz="3600" b="1" i="1" dirty="0" err="1">
                <a:latin typeface="Franklin Gothic Book" panose="020B0503020102020204" pitchFamily="34" charset="0"/>
                <a:cs typeface="Segoe UI" panose="020B0502040204020203" pitchFamily="34" charset="0"/>
              </a:rPr>
              <a:t>fy</a:t>
            </a:r>
            <a:r>
              <a:rPr lang="en-US" sz="3600" b="1" i="1" dirty="0">
                <a:latin typeface="Franklin Gothic Book" panose="020B0503020102020204" pitchFamily="34" charset="0"/>
                <a:cs typeface="Segoe UI" panose="020B0502040204020203" pitchFamily="34" charset="0"/>
              </a:rPr>
              <a:t> </a:t>
            </a:r>
            <a:r>
              <a:rPr lang="en-US" sz="3600" b="1" i="1" dirty="0" err="1">
                <a:latin typeface="Franklin Gothic Book" panose="020B0503020102020204" pitchFamily="34" charset="0"/>
                <a:cs typeface="Segoe UI" panose="020B0502040204020203" pitchFamily="34" charset="0"/>
              </a:rPr>
              <a:t>mhoster</a:t>
            </a:r>
            <a:r>
              <a:rPr lang="en-US" sz="3600" b="1" i="1" dirty="0">
                <a:latin typeface="Franklin Gothic Book" panose="020B0503020102020204" pitchFamily="34" charset="0"/>
                <a:cs typeface="Segoe UI" panose="020B0502040204020203" pitchFamily="34" charset="0"/>
              </a:rPr>
              <a:t> </a:t>
            </a:r>
            <a:r>
              <a:rPr lang="en-US" sz="3600" b="1" i="1" dirty="0" err="1">
                <a:latin typeface="Franklin Gothic Book" panose="020B0503020102020204" pitchFamily="34" charset="0"/>
                <a:cs typeface="Segoe UI" panose="020B0502040204020203" pitchFamily="34" charset="0"/>
              </a:rPr>
              <a:t>academaidd</a:t>
            </a:r>
            <a:br>
              <a:rPr lang="en-US" sz="3200" dirty="0">
                <a:latin typeface="Franklin Gothic Book" panose="020B0503020102020204" pitchFamily="34" charset="0"/>
                <a:cs typeface="Segoe UI" panose="020B0502040204020203" pitchFamily="34" charset="0"/>
              </a:rPr>
            </a:br>
            <a:r>
              <a:rPr lang="en-US" sz="3600" b="1" dirty="0">
                <a:solidFill>
                  <a:schemeClr val="accent2">
                    <a:lumMod val="60000"/>
                    <a:lumOff val="40000"/>
                  </a:schemeClr>
                </a:solidFill>
                <a:latin typeface="Franklin Gothic Book" panose="020B0503020102020204" pitchFamily="34" charset="0"/>
                <a:cs typeface="Segoe UI" panose="020B0502040204020203" pitchFamily="34" charset="0"/>
              </a:rPr>
              <a:t>Creating my academic poster</a:t>
            </a:r>
            <a:br>
              <a:rPr lang="en-US" sz="3600" b="1" dirty="0">
                <a:solidFill>
                  <a:schemeClr val="accent2">
                    <a:lumMod val="60000"/>
                    <a:lumOff val="40000"/>
                  </a:schemeClr>
                </a:solidFill>
                <a:latin typeface="Franklin Gothic Book" panose="020B0503020102020204" pitchFamily="34" charset="0"/>
                <a:cs typeface="Segoe UI" panose="020B0502040204020203" pitchFamily="34" charset="0"/>
              </a:rPr>
            </a:br>
            <a:r>
              <a:rPr lang="en-US" sz="3600" b="1" dirty="0">
                <a:solidFill>
                  <a:schemeClr val="accent2">
                    <a:lumMod val="60000"/>
                    <a:lumOff val="40000"/>
                  </a:schemeClr>
                </a:solidFill>
                <a:latin typeface="Franklin Gothic Book" panose="020B0503020102020204" pitchFamily="34" charset="0"/>
                <a:cs typeface="Segoe UI" panose="020B0502040204020203" pitchFamily="34" charset="0"/>
              </a:rPr>
              <a:t>                                            </a:t>
            </a:r>
            <a:r>
              <a:rPr lang="en-US" sz="3200" b="1" i="1" dirty="0">
                <a:solidFill>
                  <a:srgbClr val="FFFF00"/>
                </a:solidFill>
                <a:latin typeface="Franklin Gothic Book" panose="020B0503020102020204" pitchFamily="34" charset="0"/>
                <a:cs typeface="Segoe UI" panose="020B0502040204020203" pitchFamily="34" charset="0"/>
              </a:rPr>
              <a:t>Helen Griffiths</a:t>
            </a: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385250" y="164573"/>
            <a:ext cx="1636279" cy="1636279"/>
          </a:xfrm>
          <a:prstGeom prst="rect">
            <a:avLst/>
          </a:prstGeom>
        </p:spPr>
      </p:pic>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988429" y="1016757"/>
            <a:ext cx="1827742" cy="1827742"/>
          </a:xfrm>
          <a:prstGeom prst="rect">
            <a:avLst/>
          </a:prstGeom>
        </p:spPr>
      </p:pic>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30924" y="3621724"/>
            <a:ext cx="2594886" cy="2594886"/>
          </a:xfrm>
          <a:prstGeom prst="rect">
            <a:avLst/>
          </a:prstGeom>
        </p:spPr>
      </p:pic>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725024" y="327889"/>
            <a:ext cx="2260711" cy="2260711"/>
          </a:xfrm>
          <a:prstGeom prst="rect">
            <a:avLst/>
          </a:prstGeom>
        </p:spPr>
      </p:pic>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10534" y="3521238"/>
            <a:ext cx="4260387" cy="3353476"/>
          </a:xfrm>
        </p:spPr>
        <p:txBody>
          <a:bodyPr>
            <a:normAutofit/>
          </a:bodyPr>
          <a:lstStyle/>
          <a:p>
            <a:r>
              <a:rPr lang="en-GB" sz="2800" b="1" i="1" u="sng" dirty="0">
                <a:latin typeface="+mn-lt"/>
              </a:rPr>
              <a:t>3 element portfolio</a:t>
            </a:r>
            <a:br>
              <a:rPr lang="en-GB" sz="2800" b="1" i="1" dirty="0">
                <a:latin typeface="+mn-lt"/>
              </a:rPr>
            </a:br>
            <a:r>
              <a:rPr lang="en-GB" sz="2800" i="1" dirty="0">
                <a:latin typeface="+mn-lt"/>
              </a:rPr>
              <a:t>1. Research Proposal (1,000 words)</a:t>
            </a:r>
            <a:br>
              <a:rPr lang="en-GB" sz="2800" i="1" dirty="0">
                <a:latin typeface="+mn-lt"/>
              </a:rPr>
            </a:br>
            <a:r>
              <a:rPr lang="en-GB" sz="2800" i="1" dirty="0">
                <a:latin typeface="+mn-lt"/>
              </a:rPr>
              <a:t>2. Main Body (8,000 words)</a:t>
            </a:r>
            <a:br>
              <a:rPr lang="en-GB" sz="2800" b="1" i="1" dirty="0">
                <a:latin typeface="+mn-lt"/>
              </a:rPr>
            </a:br>
            <a:r>
              <a:rPr lang="en-GB" sz="2800" b="1" i="1" dirty="0">
                <a:highlight>
                  <a:srgbClr val="FFFF00"/>
                </a:highlight>
                <a:latin typeface="+mn-lt"/>
              </a:rPr>
              <a:t>3. Academic Poster (1,000 words equiv.)</a:t>
            </a:r>
            <a:br>
              <a:rPr lang="en-GB" sz="2800" b="1" i="1" dirty="0">
                <a:latin typeface="+mn-lt"/>
              </a:rPr>
            </a:br>
            <a:r>
              <a:rPr lang="en-GB" sz="2800" i="1" dirty="0">
                <a:latin typeface="+mn-lt"/>
              </a:rPr>
              <a:t>All elements will be uploaded as one document</a:t>
            </a:r>
          </a:p>
        </p:txBody>
      </p:sp>
      <p:sp>
        <p:nvSpPr>
          <p:cNvPr id="3" name="Content Placeholder 2"/>
          <p:cNvSpPr>
            <a:spLocks noGrp="1"/>
          </p:cNvSpPr>
          <p:nvPr>
            <p:ph idx="1"/>
          </p:nvPr>
        </p:nvSpPr>
        <p:spPr>
          <a:xfrm>
            <a:off x="549169" y="159405"/>
            <a:ext cx="4260387" cy="3353476"/>
          </a:xfrm>
        </p:spPr>
        <p:txBody>
          <a:bodyPr anchor="t">
            <a:normAutofit fontScale="92500" lnSpcReduction="10000"/>
          </a:bodyPr>
          <a:lstStyle/>
          <a:p>
            <a:pPr marL="0" indent="0">
              <a:buNone/>
            </a:pPr>
            <a:r>
              <a:rPr lang="en-GB" b="1" i="1" u="sng" dirty="0" err="1">
                <a:solidFill>
                  <a:schemeClr val="accent1">
                    <a:lumMod val="75000"/>
                  </a:schemeClr>
                </a:solidFill>
              </a:rPr>
              <a:t>Portffolio</a:t>
            </a:r>
            <a:r>
              <a:rPr lang="en-GB" b="1" i="1" u="sng" dirty="0">
                <a:solidFill>
                  <a:schemeClr val="accent1">
                    <a:lumMod val="75000"/>
                  </a:schemeClr>
                </a:solidFill>
              </a:rPr>
              <a:t> 3 </a:t>
            </a:r>
            <a:r>
              <a:rPr lang="en-GB" b="1" i="1" u="sng" dirty="0" err="1">
                <a:solidFill>
                  <a:schemeClr val="accent1">
                    <a:lumMod val="75000"/>
                  </a:schemeClr>
                </a:solidFill>
              </a:rPr>
              <a:t>elfen</a:t>
            </a:r>
            <a:endParaRPr lang="en-GB" b="1" i="1" u="sng" dirty="0">
              <a:solidFill>
                <a:schemeClr val="accent1">
                  <a:lumMod val="75000"/>
                </a:schemeClr>
              </a:solidFill>
            </a:endParaRPr>
          </a:p>
          <a:p>
            <a:pPr marL="0" indent="0">
              <a:buNone/>
            </a:pPr>
            <a:r>
              <a:rPr lang="en-GB" i="1" dirty="0">
                <a:solidFill>
                  <a:schemeClr val="accent1">
                    <a:lumMod val="75000"/>
                  </a:schemeClr>
                </a:solidFill>
              </a:rPr>
              <a:t>1. </a:t>
            </a:r>
            <a:r>
              <a:rPr lang="en-GB" i="1" dirty="0" err="1">
                <a:solidFill>
                  <a:schemeClr val="accent1">
                    <a:lumMod val="75000"/>
                  </a:schemeClr>
                </a:solidFill>
              </a:rPr>
              <a:t>Cynllun</a:t>
            </a:r>
            <a:r>
              <a:rPr lang="en-GB" i="1" dirty="0">
                <a:solidFill>
                  <a:schemeClr val="accent1">
                    <a:lumMod val="75000"/>
                  </a:schemeClr>
                </a:solidFill>
              </a:rPr>
              <a:t> </a:t>
            </a:r>
            <a:r>
              <a:rPr lang="en-GB" i="1" dirty="0" err="1">
                <a:solidFill>
                  <a:schemeClr val="accent1">
                    <a:lumMod val="75000"/>
                  </a:schemeClr>
                </a:solidFill>
              </a:rPr>
              <a:t>Ymchwil</a:t>
            </a:r>
            <a:r>
              <a:rPr lang="en-GB" i="1" dirty="0">
                <a:solidFill>
                  <a:schemeClr val="accent1">
                    <a:lumMod val="75000"/>
                  </a:schemeClr>
                </a:solidFill>
              </a:rPr>
              <a:t> (1,000 gair)</a:t>
            </a:r>
          </a:p>
          <a:p>
            <a:pPr marL="0" indent="0">
              <a:buNone/>
            </a:pPr>
            <a:r>
              <a:rPr lang="en-GB" i="1" dirty="0">
                <a:solidFill>
                  <a:schemeClr val="accent1">
                    <a:lumMod val="75000"/>
                  </a:schemeClr>
                </a:solidFill>
              </a:rPr>
              <a:t>2. </a:t>
            </a:r>
            <a:r>
              <a:rPr lang="en-GB" i="1" dirty="0" err="1">
                <a:solidFill>
                  <a:schemeClr val="accent1">
                    <a:lumMod val="75000"/>
                  </a:schemeClr>
                </a:solidFill>
              </a:rPr>
              <a:t>Prif</a:t>
            </a:r>
            <a:r>
              <a:rPr lang="en-GB" i="1" dirty="0">
                <a:solidFill>
                  <a:schemeClr val="accent1">
                    <a:lumMod val="75000"/>
                  </a:schemeClr>
                </a:solidFill>
              </a:rPr>
              <a:t> </a:t>
            </a:r>
            <a:r>
              <a:rPr lang="en-GB" i="1" dirty="0" err="1">
                <a:solidFill>
                  <a:schemeClr val="accent1">
                    <a:lumMod val="75000"/>
                  </a:schemeClr>
                </a:solidFill>
              </a:rPr>
              <a:t>Gorff</a:t>
            </a:r>
            <a:r>
              <a:rPr lang="en-GB" i="1" dirty="0">
                <a:solidFill>
                  <a:schemeClr val="accent1">
                    <a:lumMod val="75000"/>
                  </a:schemeClr>
                </a:solidFill>
              </a:rPr>
              <a:t> (8,000 gair)</a:t>
            </a:r>
          </a:p>
          <a:p>
            <a:pPr marL="0" indent="0">
              <a:buNone/>
            </a:pPr>
            <a:r>
              <a:rPr lang="en-GB" b="1" i="1" dirty="0">
                <a:solidFill>
                  <a:schemeClr val="accent1">
                    <a:lumMod val="75000"/>
                  </a:schemeClr>
                </a:solidFill>
                <a:highlight>
                  <a:srgbClr val="FFFF00"/>
                </a:highlight>
              </a:rPr>
              <a:t>3. Poster </a:t>
            </a:r>
            <a:r>
              <a:rPr lang="en-GB" b="1" i="1" dirty="0" err="1">
                <a:solidFill>
                  <a:schemeClr val="accent1">
                    <a:lumMod val="75000"/>
                  </a:schemeClr>
                </a:solidFill>
                <a:highlight>
                  <a:srgbClr val="FFFF00"/>
                </a:highlight>
              </a:rPr>
              <a:t>Academaidd</a:t>
            </a:r>
            <a:r>
              <a:rPr lang="en-GB" b="1" i="1" dirty="0">
                <a:solidFill>
                  <a:schemeClr val="accent1">
                    <a:lumMod val="75000"/>
                  </a:schemeClr>
                </a:solidFill>
                <a:highlight>
                  <a:srgbClr val="FFFF00"/>
                </a:highlight>
              </a:rPr>
              <a:t> (1,000 gair)</a:t>
            </a:r>
          </a:p>
          <a:p>
            <a:pPr marL="0" indent="0">
              <a:buNone/>
            </a:pPr>
            <a:r>
              <a:rPr lang="en-GB" i="1" dirty="0" err="1">
                <a:solidFill>
                  <a:schemeClr val="accent1">
                    <a:lumMod val="75000"/>
                  </a:schemeClr>
                </a:solidFill>
              </a:rPr>
              <a:t>Bydd</a:t>
            </a:r>
            <a:r>
              <a:rPr lang="en-GB" i="1" dirty="0">
                <a:solidFill>
                  <a:schemeClr val="accent1">
                    <a:lumMod val="75000"/>
                  </a:schemeClr>
                </a:solidFill>
              </a:rPr>
              <a:t> </a:t>
            </a:r>
            <a:r>
              <a:rPr lang="en-GB" i="1" dirty="0" err="1">
                <a:solidFill>
                  <a:schemeClr val="accent1">
                    <a:lumMod val="75000"/>
                  </a:schemeClr>
                </a:solidFill>
              </a:rPr>
              <a:t>pob</a:t>
            </a:r>
            <a:r>
              <a:rPr lang="en-GB" i="1" dirty="0">
                <a:solidFill>
                  <a:schemeClr val="accent1">
                    <a:lumMod val="75000"/>
                  </a:schemeClr>
                </a:solidFill>
              </a:rPr>
              <a:t> </a:t>
            </a:r>
            <a:r>
              <a:rPr lang="en-GB" i="1" dirty="0" err="1">
                <a:solidFill>
                  <a:schemeClr val="accent1">
                    <a:lumMod val="75000"/>
                  </a:schemeClr>
                </a:solidFill>
              </a:rPr>
              <a:t>elfen</a:t>
            </a:r>
            <a:r>
              <a:rPr lang="en-GB" i="1" dirty="0">
                <a:solidFill>
                  <a:schemeClr val="accent1">
                    <a:lumMod val="75000"/>
                  </a:schemeClr>
                </a:solidFill>
              </a:rPr>
              <a:t> </a:t>
            </a:r>
            <a:r>
              <a:rPr lang="en-GB" i="1" dirty="0" err="1">
                <a:solidFill>
                  <a:schemeClr val="accent1">
                    <a:lumMod val="75000"/>
                  </a:schemeClr>
                </a:solidFill>
              </a:rPr>
              <a:t>yn</a:t>
            </a:r>
            <a:r>
              <a:rPr lang="en-GB" i="1" dirty="0">
                <a:solidFill>
                  <a:schemeClr val="accent1">
                    <a:lumMod val="75000"/>
                  </a:schemeClr>
                </a:solidFill>
              </a:rPr>
              <a:t> </a:t>
            </a:r>
            <a:r>
              <a:rPr lang="en-GB" i="1" dirty="0" err="1">
                <a:solidFill>
                  <a:schemeClr val="accent1">
                    <a:lumMod val="75000"/>
                  </a:schemeClr>
                </a:solidFill>
              </a:rPr>
              <a:t>cael</a:t>
            </a:r>
            <a:r>
              <a:rPr lang="en-GB" i="1" dirty="0">
                <a:solidFill>
                  <a:schemeClr val="accent1">
                    <a:lumMod val="75000"/>
                  </a:schemeClr>
                </a:solidFill>
              </a:rPr>
              <a:t> ei </a:t>
            </a:r>
            <a:r>
              <a:rPr lang="en-GB" i="1" dirty="0" err="1">
                <a:solidFill>
                  <a:schemeClr val="accent1">
                    <a:lumMod val="75000"/>
                  </a:schemeClr>
                </a:solidFill>
              </a:rPr>
              <a:t>lanlwytho</a:t>
            </a:r>
            <a:r>
              <a:rPr lang="en-GB" i="1" dirty="0">
                <a:solidFill>
                  <a:schemeClr val="accent1">
                    <a:lumMod val="75000"/>
                  </a:schemeClr>
                </a:solidFill>
              </a:rPr>
              <a:t> </a:t>
            </a:r>
            <a:r>
              <a:rPr lang="en-GB" i="1" dirty="0" err="1">
                <a:solidFill>
                  <a:schemeClr val="accent1">
                    <a:lumMod val="75000"/>
                  </a:schemeClr>
                </a:solidFill>
              </a:rPr>
              <a:t>fel</a:t>
            </a:r>
            <a:r>
              <a:rPr lang="en-GB" i="1" dirty="0">
                <a:solidFill>
                  <a:schemeClr val="accent1">
                    <a:lumMod val="75000"/>
                  </a:schemeClr>
                </a:solidFill>
              </a:rPr>
              <a:t> un </a:t>
            </a:r>
            <a:r>
              <a:rPr lang="en-GB" i="1" dirty="0" err="1">
                <a:solidFill>
                  <a:schemeClr val="accent1">
                    <a:lumMod val="75000"/>
                  </a:schemeClr>
                </a:solidFill>
              </a:rPr>
              <a:t>dogfen</a:t>
            </a:r>
            <a:endParaRPr lang="en-GB" i="1" dirty="0">
              <a:solidFill>
                <a:schemeClr val="accent1">
                  <a:lumMod val="75000"/>
                </a:schemeClr>
              </a:solidFill>
            </a:endParaRPr>
          </a:p>
        </p:txBody>
      </p:sp>
      <p:grpSp>
        <p:nvGrpSpPr>
          <p:cNvPr id="15" name="Group 1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6" name="Freeform: Shape 1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Shape&#10;&#10;Description automatically generated">
            <a:extLst>
              <a:ext uri="{FF2B5EF4-FFF2-40B4-BE49-F238E27FC236}">
                <a16:creationId xmlns:a16="http://schemas.microsoft.com/office/drawing/2014/main" id="{BC723E61-3D19-49ED-9098-36FBCCAAF2F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26120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9FF88-0CAD-49A7-A4AE-12432EE9B13B}"/>
              </a:ext>
            </a:extLst>
          </p:cNvPr>
          <p:cNvSpPr>
            <a:spLocks noGrp="1"/>
          </p:cNvSpPr>
          <p:nvPr>
            <p:ph type="title"/>
          </p:nvPr>
        </p:nvSpPr>
        <p:spPr/>
        <p:txBody>
          <a:bodyPr/>
          <a:lstStyle/>
          <a:p>
            <a:r>
              <a:rPr lang="en-GB" b="1" dirty="0" err="1">
                <a:solidFill>
                  <a:schemeClr val="accent1">
                    <a:lumMod val="75000"/>
                  </a:schemeClr>
                </a:solidFill>
              </a:rPr>
              <a:t>Meddalwedd</a:t>
            </a:r>
            <a:r>
              <a:rPr lang="en-GB" b="1" dirty="0"/>
              <a:t> / Software</a:t>
            </a:r>
          </a:p>
        </p:txBody>
      </p:sp>
      <p:sp>
        <p:nvSpPr>
          <p:cNvPr id="3" name="Content Placeholder 2">
            <a:extLst>
              <a:ext uri="{FF2B5EF4-FFF2-40B4-BE49-F238E27FC236}">
                <a16:creationId xmlns:a16="http://schemas.microsoft.com/office/drawing/2014/main" id="{BB4B2C8B-30C2-42F0-AED3-A3057D9721AE}"/>
              </a:ext>
            </a:extLst>
          </p:cNvPr>
          <p:cNvSpPr>
            <a:spLocks noGrp="1"/>
          </p:cNvSpPr>
          <p:nvPr>
            <p:ph idx="1"/>
          </p:nvPr>
        </p:nvSpPr>
        <p:spPr>
          <a:xfrm>
            <a:off x="6413500" y="1777176"/>
            <a:ext cx="4940300" cy="4351338"/>
          </a:xfrm>
        </p:spPr>
        <p:txBody>
          <a:bodyPr>
            <a:normAutofit fontScale="92500"/>
          </a:bodyPr>
          <a:lstStyle/>
          <a:p>
            <a:r>
              <a:rPr lang="en-GB" dirty="0"/>
              <a:t>There are many types of software that can be used for creating posters.  This presentation is not tied to any particular piece of software. It outlines the general principles and best practice of what makes a good poster in whichever software you choose to use. </a:t>
            </a:r>
          </a:p>
          <a:p>
            <a:r>
              <a:rPr lang="en-GB" dirty="0"/>
              <a:t>A </a:t>
            </a:r>
            <a:r>
              <a:rPr lang="en-GB" dirty="0" err="1"/>
              <a:t>Powerpoint</a:t>
            </a:r>
            <a:r>
              <a:rPr lang="en-GB" dirty="0"/>
              <a:t> template is shared with you if you wish to use it.</a:t>
            </a:r>
          </a:p>
        </p:txBody>
      </p:sp>
      <p:sp>
        <p:nvSpPr>
          <p:cNvPr id="5" name="TextBox 4">
            <a:extLst>
              <a:ext uri="{FF2B5EF4-FFF2-40B4-BE49-F238E27FC236}">
                <a16:creationId xmlns:a16="http://schemas.microsoft.com/office/drawing/2014/main" id="{1F3F2802-1B4E-49CE-95D9-E6E724CFEFCF}"/>
              </a:ext>
            </a:extLst>
          </p:cNvPr>
          <p:cNvSpPr txBox="1"/>
          <p:nvPr/>
        </p:nvSpPr>
        <p:spPr>
          <a:xfrm>
            <a:off x="712694" y="1690688"/>
            <a:ext cx="4625789" cy="4524315"/>
          </a:xfrm>
          <a:prstGeom prst="rect">
            <a:avLst/>
          </a:prstGeom>
          <a:noFill/>
        </p:spPr>
        <p:txBody>
          <a:bodyPr wrap="square">
            <a:spAutoFit/>
          </a:bodyPr>
          <a:lstStyle/>
          <a:p>
            <a:r>
              <a:rPr lang="en-GB" sz="2400" dirty="0">
                <a:solidFill>
                  <a:schemeClr val="accent1">
                    <a:lumMod val="75000"/>
                  </a:schemeClr>
                </a:solidFill>
              </a:rPr>
              <a:t>Mae </a:t>
            </a:r>
            <a:r>
              <a:rPr lang="en-GB" sz="2400" dirty="0" err="1">
                <a:solidFill>
                  <a:schemeClr val="accent1">
                    <a:lumMod val="75000"/>
                  </a:schemeClr>
                </a:solidFill>
              </a:rPr>
              <a:t>yna</a:t>
            </a:r>
            <a:r>
              <a:rPr lang="en-GB" sz="2400" dirty="0">
                <a:solidFill>
                  <a:schemeClr val="accent1">
                    <a:lumMod val="75000"/>
                  </a:schemeClr>
                </a:solidFill>
              </a:rPr>
              <a:t> </a:t>
            </a:r>
            <a:r>
              <a:rPr lang="en-GB" sz="2400" dirty="0" err="1">
                <a:solidFill>
                  <a:schemeClr val="accent1">
                    <a:lumMod val="75000"/>
                  </a:schemeClr>
                </a:solidFill>
              </a:rPr>
              <a:t>lawer</a:t>
            </a:r>
            <a:r>
              <a:rPr lang="en-GB" sz="2400" dirty="0">
                <a:solidFill>
                  <a:schemeClr val="accent1">
                    <a:lumMod val="75000"/>
                  </a:schemeClr>
                </a:solidFill>
              </a:rPr>
              <a:t> o </a:t>
            </a:r>
            <a:r>
              <a:rPr lang="en-GB" sz="2400" dirty="0" err="1">
                <a:solidFill>
                  <a:schemeClr val="accent1">
                    <a:lumMod val="75000"/>
                  </a:schemeClr>
                </a:solidFill>
              </a:rPr>
              <a:t>ddarnau</a:t>
            </a:r>
            <a:r>
              <a:rPr lang="en-GB" sz="2400" dirty="0">
                <a:solidFill>
                  <a:schemeClr val="accent1">
                    <a:lumMod val="75000"/>
                  </a:schemeClr>
                </a:solidFill>
              </a:rPr>
              <a:t> o </a:t>
            </a:r>
            <a:r>
              <a:rPr lang="en-GB" sz="2400" dirty="0" err="1">
                <a:solidFill>
                  <a:schemeClr val="accent1">
                    <a:lumMod val="75000"/>
                  </a:schemeClr>
                </a:solidFill>
              </a:rPr>
              <a:t>feddalwedd</a:t>
            </a:r>
            <a:r>
              <a:rPr lang="en-GB" sz="2400" dirty="0">
                <a:solidFill>
                  <a:schemeClr val="accent1">
                    <a:lumMod val="75000"/>
                  </a:schemeClr>
                </a:solidFill>
              </a:rPr>
              <a:t> y </a:t>
            </a:r>
            <a:r>
              <a:rPr lang="en-GB" sz="2400" dirty="0" err="1">
                <a:solidFill>
                  <a:schemeClr val="accent1">
                    <a:lumMod val="75000"/>
                  </a:schemeClr>
                </a:solidFill>
              </a:rPr>
              <a:t>gellir</a:t>
            </a:r>
            <a:r>
              <a:rPr lang="en-GB" sz="2400" dirty="0">
                <a:solidFill>
                  <a:schemeClr val="accent1">
                    <a:lumMod val="75000"/>
                  </a:schemeClr>
                </a:solidFill>
              </a:rPr>
              <a:t> </a:t>
            </a:r>
            <a:r>
              <a:rPr lang="en-GB" sz="2400" dirty="0" err="1">
                <a:solidFill>
                  <a:schemeClr val="accent1">
                    <a:lumMod val="75000"/>
                  </a:schemeClr>
                </a:solidFill>
              </a:rPr>
              <a:t>eu</a:t>
            </a:r>
            <a:r>
              <a:rPr lang="en-GB" sz="2400" dirty="0">
                <a:solidFill>
                  <a:schemeClr val="accent1">
                    <a:lumMod val="75000"/>
                  </a:schemeClr>
                </a:solidFill>
              </a:rPr>
              <a:t> </a:t>
            </a:r>
            <a:r>
              <a:rPr lang="en-GB" sz="2400" dirty="0" err="1">
                <a:solidFill>
                  <a:schemeClr val="accent1">
                    <a:lumMod val="75000"/>
                  </a:schemeClr>
                </a:solidFill>
              </a:rPr>
              <a:t>defnyddio</a:t>
            </a:r>
            <a:r>
              <a:rPr lang="en-GB" sz="2400" dirty="0">
                <a:solidFill>
                  <a:schemeClr val="accent1">
                    <a:lumMod val="75000"/>
                  </a:schemeClr>
                </a:solidFill>
              </a:rPr>
              <a:t> </a:t>
            </a:r>
            <a:r>
              <a:rPr lang="en-GB" sz="2400" dirty="0" err="1">
                <a:solidFill>
                  <a:schemeClr val="accent1">
                    <a:lumMod val="75000"/>
                  </a:schemeClr>
                </a:solidFill>
              </a:rPr>
              <a:t>i</a:t>
            </a:r>
            <a:r>
              <a:rPr lang="en-GB" sz="2400" dirty="0">
                <a:solidFill>
                  <a:schemeClr val="accent1">
                    <a:lumMod val="75000"/>
                  </a:schemeClr>
                </a:solidFill>
              </a:rPr>
              <a:t> </a:t>
            </a:r>
            <a:r>
              <a:rPr lang="en-GB" sz="2400" dirty="0" err="1">
                <a:solidFill>
                  <a:schemeClr val="accent1">
                    <a:lumMod val="75000"/>
                  </a:schemeClr>
                </a:solidFill>
              </a:rPr>
              <a:t>greu</a:t>
            </a:r>
            <a:r>
              <a:rPr lang="en-GB" sz="2400" dirty="0">
                <a:solidFill>
                  <a:schemeClr val="accent1">
                    <a:lumMod val="75000"/>
                  </a:schemeClr>
                </a:solidFill>
              </a:rPr>
              <a:t> </a:t>
            </a:r>
            <a:r>
              <a:rPr lang="en-GB" sz="2400" dirty="0" err="1">
                <a:solidFill>
                  <a:schemeClr val="accent1">
                    <a:lumMod val="75000"/>
                  </a:schemeClr>
                </a:solidFill>
              </a:rPr>
              <a:t>posteri</a:t>
            </a:r>
            <a:r>
              <a:rPr lang="en-GB" sz="2400" dirty="0">
                <a:solidFill>
                  <a:schemeClr val="accent1">
                    <a:lumMod val="75000"/>
                  </a:schemeClr>
                </a:solidFill>
              </a:rPr>
              <a:t>.  </a:t>
            </a:r>
            <a:r>
              <a:rPr lang="en-GB" sz="2400" dirty="0" err="1">
                <a:solidFill>
                  <a:schemeClr val="accent1">
                    <a:lumMod val="75000"/>
                  </a:schemeClr>
                </a:solidFill>
              </a:rPr>
              <a:t>Nid</a:t>
            </a:r>
            <a:r>
              <a:rPr lang="en-GB" sz="2400" dirty="0">
                <a:solidFill>
                  <a:schemeClr val="accent1">
                    <a:lumMod val="75000"/>
                  </a:schemeClr>
                </a:solidFill>
              </a:rPr>
              <a:t> </a:t>
            </a:r>
            <a:r>
              <a:rPr lang="en-GB" sz="2400" dirty="0" err="1">
                <a:solidFill>
                  <a:schemeClr val="accent1">
                    <a:lumMod val="75000"/>
                  </a:schemeClr>
                </a:solidFill>
              </a:rPr>
              <a:t>yw'r</a:t>
            </a:r>
            <a:r>
              <a:rPr lang="en-GB" sz="2400" dirty="0">
                <a:solidFill>
                  <a:schemeClr val="accent1">
                    <a:lumMod val="75000"/>
                  </a:schemeClr>
                </a:solidFill>
              </a:rPr>
              <a:t> </a:t>
            </a:r>
            <a:r>
              <a:rPr lang="en-GB" sz="2400" dirty="0" err="1">
                <a:solidFill>
                  <a:schemeClr val="accent1">
                    <a:lumMod val="75000"/>
                  </a:schemeClr>
                </a:solidFill>
              </a:rPr>
              <a:t>cyflwyniad</a:t>
            </a:r>
            <a:r>
              <a:rPr lang="en-GB" sz="2400" dirty="0">
                <a:solidFill>
                  <a:schemeClr val="accent1">
                    <a:lumMod val="75000"/>
                  </a:schemeClr>
                </a:solidFill>
              </a:rPr>
              <a:t> </a:t>
            </a:r>
            <a:r>
              <a:rPr lang="en-GB" sz="2400" dirty="0" err="1">
                <a:solidFill>
                  <a:schemeClr val="accent1">
                    <a:lumMod val="75000"/>
                  </a:schemeClr>
                </a:solidFill>
              </a:rPr>
              <a:t>hwn</a:t>
            </a:r>
            <a:r>
              <a:rPr lang="en-GB" sz="2400" dirty="0">
                <a:solidFill>
                  <a:schemeClr val="accent1">
                    <a:lumMod val="75000"/>
                  </a:schemeClr>
                </a:solidFill>
              </a:rPr>
              <a:t> </a:t>
            </a:r>
            <a:r>
              <a:rPr lang="en-GB" sz="2400" dirty="0" err="1">
                <a:solidFill>
                  <a:schemeClr val="accent1">
                    <a:lumMod val="75000"/>
                  </a:schemeClr>
                </a:solidFill>
              </a:rPr>
              <a:t>ynghlwm</a:t>
            </a:r>
            <a:r>
              <a:rPr lang="en-GB" sz="2400" dirty="0">
                <a:solidFill>
                  <a:schemeClr val="accent1">
                    <a:lumMod val="75000"/>
                  </a:schemeClr>
                </a:solidFill>
              </a:rPr>
              <a:t> </a:t>
            </a:r>
            <a:r>
              <a:rPr lang="en-GB" sz="2400" dirty="0" err="1">
                <a:solidFill>
                  <a:schemeClr val="accent1">
                    <a:lumMod val="75000"/>
                  </a:schemeClr>
                </a:solidFill>
              </a:rPr>
              <a:t>wrth</a:t>
            </a:r>
            <a:r>
              <a:rPr lang="en-GB" sz="2400" dirty="0">
                <a:solidFill>
                  <a:schemeClr val="accent1">
                    <a:lumMod val="75000"/>
                  </a:schemeClr>
                </a:solidFill>
              </a:rPr>
              <a:t> </a:t>
            </a:r>
            <a:r>
              <a:rPr lang="en-GB" sz="2400" dirty="0" err="1">
                <a:solidFill>
                  <a:schemeClr val="accent1">
                    <a:lumMod val="75000"/>
                  </a:schemeClr>
                </a:solidFill>
              </a:rPr>
              <a:t>unrhyw</a:t>
            </a:r>
            <a:r>
              <a:rPr lang="en-GB" sz="2400" dirty="0">
                <a:solidFill>
                  <a:schemeClr val="accent1">
                    <a:lumMod val="75000"/>
                  </a:schemeClr>
                </a:solidFill>
              </a:rPr>
              <a:t> </a:t>
            </a:r>
            <a:r>
              <a:rPr lang="en-GB" sz="2400" dirty="0" err="1">
                <a:solidFill>
                  <a:schemeClr val="accent1">
                    <a:lumMod val="75000"/>
                  </a:schemeClr>
                </a:solidFill>
              </a:rPr>
              <a:t>ddarn</a:t>
            </a:r>
            <a:r>
              <a:rPr lang="en-GB" sz="2400" dirty="0">
                <a:solidFill>
                  <a:schemeClr val="accent1">
                    <a:lumMod val="75000"/>
                  </a:schemeClr>
                </a:solidFill>
              </a:rPr>
              <a:t> </a:t>
            </a:r>
            <a:r>
              <a:rPr lang="en-GB" sz="2400" dirty="0" err="1">
                <a:solidFill>
                  <a:schemeClr val="accent1">
                    <a:lumMod val="75000"/>
                  </a:schemeClr>
                </a:solidFill>
              </a:rPr>
              <a:t>penodol</a:t>
            </a:r>
            <a:r>
              <a:rPr lang="en-GB" sz="2400" dirty="0">
                <a:solidFill>
                  <a:schemeClr val="accent1">
                    <a:lumMod val="75000"/>
                  </a:schemeClr>
                </a:solidFill>
              </a:rPr>
              <a:t> o </a:t>
            </a:r>
            <a:r>
              <a:rPr lang="en-GB" sz="2400" dirty="0" err="1">
                <a:solidFill>
                  <a:schemeClr val="accent1">
                    <a:lumMod val="75000"/>
                  </a:schemeClr>
                </a:solidFill>
              </a:rPr>
              <a:t>feddalwedd</a:t>
            </a:r>
            <a:r>
              <a:rPr lang="en-GB" sz="2400" dirty="0">
                <a:solidFill>
                  <a:schemeClr val="accent1">
                    <a:lumMod val="75000"/>
                  </a:schemeClr>
                </a:solidFill>
              </a:rPr>
              <a:t>. </a:t>
            </a:r>
            <a:r>
              <a:rPr lang="en-GB" sz="2400" dirty="0" err="1">
                <a:solidFill>
                  <a:schemeClr val="accent1">
                    <a:lumMod val="75000"/>
                  </a:schemeClr>
                </a:solidFill>
              </a:rPr>
              <a:t>Mae'n</a:t>
            </a:r>
            <a:r>
              <a:rPr lang="en-GB" sz="2400" dirty="0">
                <a:solidFill>
                  <a:schemeClr val="accent1">
                    <a:lumMod val="75000"/>
                  </a:schemeClr>
                </a:solidFill>
              </a:rPr>
              <a:t> </a:t>
            </a:r>
            <a:r>
              <a:rPr lang="en-GB" sz="2400" dirty="0" err="1">
                <a:solidFill>
                  <a:schemeClr val="accent1">
                    <a:lumMod val="75000"/>
                  </a:schemeClr>
                </a:solidFill>
              </a:rPr>
              <a:t>amlinellu</a:t>
            </a:r>
            <a:r>
              <a:rPr lang="en-GB" sz="2400" dirty="0">
                <a:solidFill>
                  <a:schemeClr val="accent1">
                    <a:lumMod val="75000"/>
                  </a:schemeClr>
                </a:solidFill>
              </a:rPr>
              <a:t> </a:t>
            </a:r>
            <a:r>
              <a:rPr lang="en-GB" sz="2400" dirty="0" err="1">
                <a:solidFill>
                  <a:schemeClr val="accent1">
                    <a:lumMod val="75000"/>
                  </a:schemeClr>
                </a:solidFill>
              </a:rPr>
              <a:t>egwyddorion</a:t>
            </a:r>
            <a:r>
              <a:rPr lang="en-GB" sz="2400" dirty="0">
                <a:solidFill>
                  <a:schemeClr val="accent1">
                    <a:lumMod val="75000"/>
                  </a:schemeClr>
                </a:solidFill>
              </a:rPr>
              <a:t> </a:t>
            </a:r>
            <a:r>
              <a:rPr lang="en-GB" sz="2400" dirty="0" err="1">
                <a:solidFill>
                  <a:schemeClr val="accent1">
                    <a:lumMod val="75000"/>
                  </a:schemeClr>
                </a:solidFill>
              </a:rPr>
              <a:t>cyffredinol</a:t>
            </a:r>
            <a:r>
              <a:rPr lang="en-GB" sz="2400" dirty="0">
                <a:solidFill>
                  <a:schemeClr val="accent1">
                    <a:lumMod val="75000"/>
                  </a:schemeClr>
                </a:solidFill>
              </a:rPr>
              <a:t> ac </a:t>
            </a:r>
            <a:r>
              <a:rPr lang="en-GB" sz="2400" dirty="0" err="1">
                <a:solidFill>
                  <a:schemeClr val="accent1">
                    <a:lumMod val="75000"/>
                  </a:schemeClr>
                </a:solidFill>
              </a:rPr>
              <a:t>arfer</a:t>
            </a:r>
            <a:r>
              <a:rPr lang="en-GB" sz="2400" dirty="0">
                <a:solidFill>
                  <a:schemeClr val="accent1">
                    <a:lumMod val="75000"/>
                  </a:schemeClr>
                </a:solidFill>
              </a:rPr>
              <a:t> </a:t>
            </a:r>
            <a:r>
              <a:rPr lang="en-GB" sz="2400" dirty="0" err="1">
                <a:solidFill>
                  <a:schemeClr val="accent1">
                    <a:lumMod val="75000"/>
                  </a:schemeClr>
                </a:solidFill>
              </a:rPr>
              <a:t>gorau'r</a:t>
            </a:r>
            <a:r>
              <a:rPr lang="en-GB" sz="2400" dirty="0">
                <a:solidFill>
                  <a:schemeClr val="accent1">
                    <a:lumMod val="75000"/>
                  </a:schemeClr>
                </a:solidFill>
              </a:rPr>
              <a:t> </a:t>
            </a:r>
            <a:r>
              <a:rPr lang="en-GB" sz="2400" dirty="0" err="1">
                <a:solidFill>
                  <a:schemeClr val="accent1">
                    <a:lumMod val="75000"/>
                  </a:schemeClr>
                </a:solidFill>
              </a:rPr>
              <a:t>hyn</a:t>
            </a:r>
            <a:r>
              <a:rPr lang="en-GB" sz="2400" dirty="0">
                <a:solidFill>
                  <a:schemeClr val="accent1">
                    <a:lumMod val="75000"/>
                  </a:schemeClr>
                </a:solidFill>
              </a:rPr>
              <a:t> </a:t>
            </a:r>
            <a:r>
              <a:rPr lang="en-GB" sz="2400" dirty="0" err="1">
                <a:solidFill>
                  <a:schemeClr val="accent1">
                    <a:lumMod val="75000"/>
                  </a:schemeClr>
                </a:solidFill>
              </a:rPr>
              <a:t>sy'n</a:t>
            </a:r>
            <a:r>
              <a:rPr lang="en-GB" sz="2400" dirty="0">
                <a:solidFill>
                  <a:schemeClr val="accent1">
                    <a:lumMod val="75000"/>
                  </a:schemeClr>
                </a:solidFill>
              </a:rPr>
              <a:t> </a:t>
            </a:r>
            <a:r>
              <a:rPr lang="en-GB" sz="2400" dirty="0" err="1">
                <a:solidFill>
                  <a:schemeClr val="accent1">
                    <a:lumMod val="75000"/>
                  </a:schemeClr>
                </a:solidFill>
              </a:rPr>
              <a:t>gwneud</a:t>
            </a:r>
            <a:r>
              <a:rPr lang="en-GB" sz="2400" dirty="0">
                <a:solidFill>
                  <a:schemeClr val="accent1">
                    <a:lumMod val="75000"/>
                  </a:schemeClr>
                </a:solidFill>
              </a:rPr>
              <a:t> poster da </a:t>
            </a:r>
            <a:r>
              <a:rPr lang="en-GB" sz="2400" dirty="0" err="1">
                <a:solidFill>
                  <a:schemeClr val="accent1">
                    <a:lumMod val="75000"/>
                  </a:schemeClr>
                </a:solidFill>
              </a:rPr>
              <a:t>gydag</a:t>
            </a:r>
            <a:r>
              <a:rPr lang="en-GB" sz="2400" dirty="0">
                <a:solidFill>
                  <a:schemeClr val="accent1">
                    <a:lumMod val="75000"/>
                  </a:schemeClr>
                </a:solidFill>
              </a:rPr>
              <a:t> </a:t>
            </a:r>
            <a:r>
              <a:rPr lang="en-GB" sz="2400" dirty="0" err="1">
                <a:solidFill>
                  <a:schemeClr val="accent1">
                    <a:lumMod val="75000"/>
                  </a:schemeClr>
                </a:solidFill>
              </a:rPr>
              <a:t>unrhyw</a:t>
            </a:r>
            <a:r>
              <a:rPr lang="en-GB" sz="2400" dirty="0">
                <a:solidFill>
                  <a:schemeClr val="accent1">
                    <a:lumMod val="75000"/>
                  </a:schemeClr>
                </a:solidFill>
              </a:rPr>
              <a:t> </a:t>
            </a:r>
            <a:r>
              <a:rPr lang="en-GB" sz="2400" dirty="0" err="1">
                <a:solidFill>
                  <a:schemeClr val="accent1">
                    <a:lumMod val="75000"/>
                  </a:schemeClr>
                </a:solidFill>
              </a:rPr>
              <a:t>feddalwedd</a:t>
            </a:r>
            <a:r>
              <a:rPr lang="en-GB" sz="2400" dirty="0">
                <a:solidFill>
                  <a:schemeClr val="accent1">
                    <a:lumMod val="75000"/>
                  </a:schemeClr>
                </a:solidFill>
              </a:rPr>
              <a:t> y </a:t>
            </a:r>
            <a:r>
              <a:rPr lang="en-GB" sz="2400" dirty="0" err="1">
                <a:solidFill>
                  <a:schemeClr val="accent1">
                    <a:lumMod val="75000"/>
                  </a:schemeClr>
                </a:solidFill>
              </a:rPr>
              <a:t>dymunwch</a:t>
            </a:r>
            <a:r>
              <a:rPr lang="en-GB" sz="2400" dirty="0">
                <a:solidFill>
                  <a:schemeClr val="accent1">
                    <a:lumMod val="75000"/>
                  </a:schemeClr>
                </a:solidFill>
              </a:rPr>
              <a:t> </a:t>
            </a:r>
            <a:r>
              <a:rPr lang="en-GB" sz="2400" dirty="0" err="1">
                <a:solidFill>
                  <a:schemeClr val="accent1">
                    <a:lumMod val="75000"/>
                  </a:schemeClr>
                </a:solidFill>
              </a:rPr>
              <a:t>ei</a:t>
            </a:r>
            <a:r>
              <a:rPr lang="en-GB" sz="2400" dirty="0">
                <a:solidFill>
                  <a:schemeClr val="accent1">
                    <a:lumMod val="75000"/>
                  </a:schemeClr>
                </a:solidFill>
              </a:rPr>
              <a:t> </a:t>
            </a:r>
            <a:r>
              <a:rPr lang="en-GB" sz="2400" dirty="0" err="1">
                <a:solidFill>
                  <a:schemeClr val="accent1">
                    <a:lumMod val="75000"/>
                  </a:schemeClr>
                </a:solidFill>
              </a:rPr>
              <a:t>ddefnyddio</a:t>
            </a:r>
            <a:r>
              <a:rPr lang="en-GB" sz="2400" dirty="0">
                <a:solidFill>
                  <a:schemeClr val="accent1">
                    <a:lumMod val="75000"/>
                  </a:schemeClr>
                </a:solidFill>
              </a:rPr>
              <a:t>. </a:t>
            </a:r>
          </a:p>
          <a:p>
            <a:r>
              <a:rPr lang="en-GB" sz="2400" dirty="0" err="1">
                <a:solidFill>
                  <a:schemeClr val="accent1">
                    <a:lumMod val="75000"/>
                  </a:schemeClr>
                </a:solidFill>
              </a:rPr>
              <a:t>Rhennir</a:t>
            </a:r>
            <a:r>
              <a:rPr lang="en-GB" sz="2400" dirty="0">
                <a:solidFill>
                  <a:schemeClr val="accent1">
                    <a:lumMod val="75000"/>
                  </a:schemeClr>
                </a:solidFill>
              </a:rPr>
              <a:t> </a:t>
            </a:r>
            <a:r>
              <a:rPr lang="en-GB" sz="2400" dirty="0" err="1">
                <a:solidFill>
                  <a:schemeClr val="accent1">
                    <a:lumMod val="75000"/>
                  </a:schemeClr>
                </a:solidFill>
              </a:rPr>
              <a:t>templed</a:t>
            </a:r>
            <a:r>
              <a:rPr lang="en-GB" sz="2400" dirty="0">
                <a:solidFill>
                  <a:schemeClr val="accent1">
                    <a:lumMod val="75000"/>
                  </a:schemeClr>
                </a:solidFill>
              </a:rPr>
              <a:t> </a:t>
            </a:r>
            <a:r>
              <a:rPr lang="en-GB" sz="2400" dirty="0" err="1">
                <a:solidFill>
                  <a:schemeClr val="accent1">
                    <a:lumMod val="75000"/>
                  </a:schemeClr>
                </a:solidFill>
              </a:rPr>
              <a:t>Powerpoint</a:t>
            </a:r>
            <a:r>
              <a:rPr lang="en-GB" sz="2400" dirty="0">
                <a:solidFill>
                  <a:schemeClr val="accent1">
                    <a:lumMod val="75000"/>
                  </a:schemeClr>
                </a:solidFill>
              </a:rPr>
              <a:t> gyda chi </a:t>
            </a:r>
            <a:r>
              <a:rPr lang="en-GB" sz="2400" dirty="0" err="1">
                <a:solidFill>
                  <a:schemeClr val="accent1">
                    <a:lumMod val="75000"/>
                  </a:schemeClr>
                </a:solidFill>
              </a:rPr>
              <a:t>os</a:t>
            </a:r>
            <a:r>
              <a:rPr lang="en-GB" sz="2400" dirty="0">
                <a:solidFill>
                  <a:schemeClr val="accent1">
                    <a:lumMod val="75000"/>
                  </a:schemeClr>
                </a:solidFill>
              </a:rPr>
              <a:t> </a:t>
            </a:r>
            <a:r>
              <a:rPr lang="en-GB" sz="2400" dirty="0" err="1">
                <a:solidFill>
                  <a:schemeClr val="accent1">
                    <a:lumMod val="75000"/>
                  </a:schemeClr>
                </a:solidFill>
              </a:rPr>
              <a:t>ydych</a:t>
            </a:r>
            <a:r>
              <a:rPr lang="en-GB" sz="2400" dirty="0">
                <a:solidFill>
                  <a:schemeClr val="accent1">
                    <a:lumMod val="75000"/>
                  </a:schemeClr>
                </a:solidFill>
              </a:rPr>
              <a:t> am </a:t>
            </a:r>
            <a:r>
              <a:rPr lang="en-GB" sz="2400" dirty="0" err="1">
                <a:solidFill>
                  <a:schemeClr val="accent1">
                    <a:lumMod val="75000"/>
                  </a:schemeClr>
                </a:solidFill>
              </a:rPr>
              <a:t>ei</a:t>
            </a:r>
            <a:r>
              <a:rPr lang="en-GB" sz="2400" dirty="0">
                <a:solidFill>
                  <a:schemeClr val="accent1">
                    <a:lumMod val="75000"/>
                  </a:schemeClr>
                </a:solidFill>
              </a:rPr>
              <a:t> </a:t>
            </a:r>
            <a:r>
              <a:rPr lang="en-GB" sz="2400" dirty="0" err="1">
                <a:solidFill>
                  <a:schemeClr val="accent1">
                    <a:lumMod val="75000"/>
                  </a:schemeClr>
                </a:solidFill>
              </a:rPr>
              <a:t>ddefnyddio</a:t>
            </a:r>
            <a:r>
              <a:rPr lang="en-GB" sz="2400" dirty="0">
                <a:solidFill>
                  <a:srgbClr val="00B050"/>
                </a:solidFill>
              </a:rPr>
              <a:t>.</a:t>
            </a:r>
          </a:p>
        </p:txBody>
      </p:sp>
      <p:pic>
        <p:nvPicPr>
          <p:cNvPr id="7" name="Picture 6" descr="A cartoon of a computer&#10;&#10;Description automatically generated with low confidence">
            <a:extLst>
              <a:ext uri="{FF2B5EF4-FFF2-40B4-BE49-F238E27FC236}">
                <a16:creationId xmlns:a16="http://schemas.microsoft.com/office/drawing/2014/main" id="{6438A408-7653-4FD7-B8B9-9B962012204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8794375" y="177651"/>
            <a:ext cx="2294964" cy="1513037"/>
          </a:xfrm>
          <a:prstGeom prst="rect">
            <a:avLst/>
          </a:prstGeom>
        </p:spPr>
      </p:pic>
    </p:spTree>
    <p:extLst>
      <p:ext uri="{BB962C8B-B14F-4D97-AF65-F5344CB8AC3E}">
        <p14:creationId xmlns:p14="http://schemas.microsoft.com/office/powerpoint/2010/main" val="404460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88666-41E2-43CA-A5D0-D6EB343ACDAE}"/>
              </a:ext>
            </a:extLst>
          </p:cNvPr>
          <p:cNvSpPr>
            <a:spLocks noGrp="1"/>
          </p:cNvSpPr>
          <p:nvPr>
            <p:ph type="title"/>
          </p:nvPr>
        </p:nvSpPr>
        <p:spPr>
          <a:xfrm>
            <a:off x="945776" y="1281532"/>
            <a:ext cx="10515600" cy="1325563"/>
          </a:xfrm>
        </p:spPr>
        <p:txBody>
          <a:bodyPr/>
          <a:lstStyle/>
          <a:p>
            <a:r>
              <a:rPr lang="en-GB" b="1" dirty="0" err="1">
                <a:solidFill>
                  <a:schemeClr val="accent1">
                    <a:lumMod val="75000"/>
                  </a:schemeClr>
                </a:solidFill>
              </a:rPr>
              <a:t>Pwrpas</a:t>
            </a:r>
            <a:r>
              <a:rPr lang="en-GB" b="1" dirty="0">
                <a:solidFill>
                  <a:schemeClr val="accent1">
                    <a:lumMod val="75000"/>
                  </a:schemeClr>
                </a:solidFill>
              </a:rPr>
              <a:t>?  </a:t>
            </a:r>
            <a:r>
              <a:rPr lang="en-GB" dirty="0"/>
              <a:t>/  </a:t>
            </a:r>
            <a:r>
              <a:rPr lang="en-GB" b="1" dirty="0"/>
              <a:t>Purpose?</a:t>
            </a:r>
          </a:p>
        </p:txBody>
      </p:sp>
      <p:sp>
        <p:nvSpPr>
          <p:cNvPr id="3" name="Content Placeholder 2">
            <a:extLst>
              <a:ext uri="{FF2B5EF4-FFF2-40B4-BE49-F238E27FC236}">
                <a16:creationId xmlns:a16="http://schemas.microsoft.com/office/drawing/2014/main" id="{46722FD2-B0E9-4A94-B730-63505BD461E1}"/>
              </a:ext>
            </a:extLst>
          </p:cNvPr>
          <p:cNvSpPr>
            <a:spLocks noGrp="1"/>
          </p:cNvSpPr>
          <p:nvPr>
            <p:ph idx="1"/>
          </p:nvPr>
        </p:nvSpPr>
        <p:spPr>
          <a:xfrm>
            <a:off x="6893858" y="3429000"/>
            <a:ext cx="4639235" cy="4351338"/>
          </a:xfrm>
        </p:spPr>
        <p:txBody>
          <a:bodyPr/>
          <a:lstStyle/>
          <a:p>
            <a:r>
              <a:rPr lang="en-GB" b="0" i="0" u="none" strike="noStrike" dirty="0">
                <a:solidFill>
                  <a:srgbClr val="202124"/>
                </a:solidFill>
                <a:effectLst/>
                <a:latin typeface="Roboto" panose="02000000000000000000" pitchFamily="2" charset="0"/>
              </a:rPr>
              <a:t>The purpose of a research poster is </a:t>
            </a:r>
            <a:r>
              <a:rPr lang="en-GB" b="1" i="0" u="none" strike="noStrike" dirty="0">
                <a:solidFill>
                  <a:srgbClr val="202124"/>
                </a:solidFill>
                <a:effectLst/>
                <a:latin typeface="Roboto" panose="02000000000000000000" pitchFamily="2" charset="0"/>
              </a:rPr>
              <a:t>to visually represent the general overview, data, and most relevant findings of a research project</a:t>
            </a:r>
            <a:r>
              <a:rPr lang="en-GB" b="0" i="0" u="none" strike="noStrike" dirty="0">
                <a:solidFill>
                  <a:srgbClr val="202124"/>
                </a:solidFill>
                <a:effectLst/>
                <a:latin typeface="Roboto" panose="02000000000000000000" pitchFamily="2" charset="0"/>
              </a:rPr>
              <a:t>.</a:t>
            </a:r>
            <a:endParaRPr lang="en-GB" dirty="0"/>
          </a:p>
        </p:txBody>
      </p:sp>
      <p:sp>
        <p:nvSpPr>
          <p:cNvPr id="5" name="TextBox 4">
            <a:extLst>
              <a:ext uri="{FF2B5EF4-FFF2-40B4-BE49-F238E27FC236}">
                <a16:creationId xmlns:a16="http://schemas.microsoft.com/office/drawing/2014/main" id="{C750731A-D4B8-4C5A-8D2F-B59290058C7D}"/>
              </a:ext>
            </a:extLst>
          </p:cNvPr>
          <p:cNvSpPr txBox="1"/>
          <p:nvPr/>
        </p:nvSpPr>
        <p:spPr>
          <a:xfrm>
            <a:off x="1223682" y="3384332"/>
            <a:ext cx="4639234" cy="2677656"/>
          </a:xfrm>
          <a:prstGeom prst="rect">
            <a:avLst/>
          </a:prstGeom>
          <a:noFill/>
        </p:spPr>
        <p:txBody>
          <a:bodyPr wrap="square">
            <a:spAutoFit/>
          </a:bodyPr>
          <a:lstStyle/>
          <a:p>
            <a:r>
              <a:rPr lang="en-GB" sz="2800" dirty="0" err="1">
                <a:solidFill>
                  <a:schemeClr val="accent1">
                    <a:lumMod val="75000"/>
                  </a:schemeClr>
                </a:solidFill>
              </a:rPr>
              <a:t>Diben</a:t>
            </a:r>
            <a:r>
              <a:rPr lang="en-GB" sz="2800" dirty="0">
                <a:solidFill>
                  <a:schemeClr val="accent1">
                    <a:lumMod val="75000"/>
                  </a:schemeClr>
                </a:solidFill>
              </a:rPr>
              <a:t> poster </a:t>
            </a:r>
            <a:r>
              <a:rPr lang="en-GB" sz="2800" dirty="0" err="1">
                <a:solidFill>
                  <a:schemeClr val="accent1">
                    <a:lumMod val="75000"/>
                  </a:schemeClr>
                </a:solidFill>
              </a:rPr>
              <a:t>ymchwil</a:t>
            </a:r>
            <a:r>
              <a:rPr lang="en-GB" sz="2800" dirty="0">
                <a:solidFill>
                  <a:schemeClr val="accent1">
                    <a:lumMod val="75000"/>
                  </a:schemeClr>
                </a:solidFill>
              </a:rPr>
              <a:t>/ poster </a:t>
            </a:r>
            <a:r>
              <a:rPr lang="en-GB" sz="2800" dirty="0" err="1">
                <a:solidFill>
                  <a:schemeClr val="accent1">
                    <a:lumMod val="75000"/>
                  </a:schemeClr>
                </a:solidFill>
              </a:rPr>
              <a:t>academaidd</a:t>
            </a:r>
            <a:r>
              <a:rPr lang="en-GB" sz="2800" dirty="0">
                <a:solidFill>
                  <a:schemeClr val="accent1">
                    <a:lumMod val="75000"/>
                  </a:schemeClr>
                </a:solidFill>
              </a:rPr>
              <a:t> </a:t>
            </a:r>
            <a:r>
              <a:rPr lang="en-GB" sz="2800" dirty="0" err="1">
                <a:solidFill>
                  <a:schemeClr val="accent1">
                    <a:lumMod val="75000"/>
                  </a:schemeClr>
                </a:solidFill>
              </a:rPr>
              <a:t>yw</a:t>
            </a:r>
            <a:r>
              <a:rPr lang="en-GB" sz="2800" dirty="0">
                <a:solidFill>
                  <a:schemeClr val="accent1">
                    <a:lumMod val="75000"/>
                  </a:schemeClr>
                </a:solidFill>
              </a:rPr>
              <a:t> </a:t>
            </a:r>
            <a:r>
              <a:rPr lang="en-GB" sz="2800" b="1" dirty="0" err="1">
                <a:solidFill>
                  <a:schemeClr val="accent1">
                    <a:lumMod val="75000"/>
                  </a:schemeClr>
                </a:solidFill>
              </a:rPr>
              <a:t>cynrychioli</a:t>
            </a:r>
            <a:r>
              <a:rPr lang="en-GB" sz="2800" b="1" dirty="0">
                <a:solidFill>
                  <a:schemeClr val="accent1">
                    <a:lumMod val="75000"/>
                  </a:schemeClr>
                </a:solidFill>
              </a:rPr>
              <a:t> </a:t>
            </a:r>
            <a:r>
              <a:rPr lang="en-GB" sz="2800" b="1" dirty="0" err="1">
                <a:solidFill>
                  <a:schemeClr val="accent1">
                    <a:lumMod val="75000"/>
                  </a:schemeClr>
                </a:solidFill>
              </a:rPr>
              <a:t>trosolwg</a:t>
            </a:r>
            <a:r>
              <a:rPr lang="en-GB" sz="2800" b="1" dirty="0">
                <a:solidFill>
                  <a:schemeClr val="accent1">
                    <a:lumMod val="75000"/>
                  </a:schemeClr>
                </a:solidFill>
              </a:rPr>
              <a:t> </a:t>
            </a:r>
            <a:r>
              <a:rPr lang="en-GB" sz="2800" b="1" dirty="0" err="1">
                <a:solidFill>
                  <a:schemeClr val="accent1">
                    <a:lumMod val="75000"/>
                  </a:schemeClr>
                </a:solidFill>
              </a:rPr>
              <a:t>cyffredinol</a:t>
            </a:r>
            <a:r>
              <a:rPr lang="en-GB" sz="2800" b="1" dirty="0">
                <a:solidFill>
                  <a:schemeClr val="accent1">
                    <a:lumMod val="75000"/>
                  </a:schemeClr>
                </a:solidFill>
              </a:rPr>
              <a:t>, data a </a:t>
            </a:r>
            <a:r>
              <a:rPr lang="en-GB" sz="2800" b="1" dirty="0" err="1">
                <a:solidFill>
                  <a:schemeClr val="accent1">
                    <a:lumMod val="75000"/>
                  </a:schemeClr>
                </a:solidFill>
              </a:rPr>
              <a:t>chanfyddiadau</a:t>
            </a:r>
            <a:r>
              <a:rPr lang="en-GB" sz="2800" b="1" dirty="0">
                <a:solidFill>
                  <a:schemeClr val="accent1">
                    <a:lumMod val="75000"/>
                  </a:schemeClr>
                </a:solidFill>
              </a:rPr>
              <a:t> </a:t>
            </a:r>
            <a:r>
              <a:rPr lang="en-GB" sz="2800" b="1" dirty="0" err="1">
                <a:solidFill>
                  <a:schemeClr val="accent1">
                    <a:lumMod val="75000"/>
                  </a:schemeClr>
                </a:solidFill>
              </a:rPr>
              <a:t>mwyaf</a:t>
            </a:r>
            <a:r>
              <a:rPr lang="en-GB" sz="2800" b="1" dirty="0">
                <a:solidFill>
                  <a:schemeClr val="accent1">
                    <a:lumMod val="75000"/>
                  </a:schemeClr>
                </a:solidFill>
              </a:rPr>
              <a:t> </a:t>
            </a:r>
            <a:r>
              <a:rPr lang="en-GB" sz="2800" b="1" dirty="0" err="1">
                <a:solidFill>
                  <a:schemeClr val="accent1">
                    <a:lumMod val="75000"/>
                  </a:schemeClr>
                </a:solidFill>
              </a:rPr>
              <a:t>perthnasol</a:t>
            </a:r>
            <a:r>
              <a:rPr lang="en-GB" sz="2800" b="1" dirty="0">
                <a:solidFill>
                  <a:schemeClr val="accent1">
                    <a:lumMod val="75000"/>
                  </a:schemeClr>
                </a:solidFill>
              </a:rPr>
              <a:t> </a:t>
            </a:r>
            <a:r>
              <a:rPr lang="en-GB" sz="2800" b="1" dirty="0" err="1">
                <a:solidFill>
                  <a:schemeClr val="accent1">
                    <a:lumMod val="75000"/>
                  </a:schemeClr>
                </a:solidFill>
              </a:rPr>
              <a:t>gwaith</a:t>
            </a:r>
            <a:r>
              <a:rPr lang="en-GB" sz="2800" b="1" dirty="0">
                <a:solidFill>
                  <a:schemeClr val="accent1">
                    <a:lumMod val="75000"/>
                  </a:schemeClr>
                </a:solidFill>
              </a:rPr>
              <a:t> </a:t>
            </a:r>
            <a:r>
              <a:rPr lang="en-GB" sz="2800" b="1" dirty="0" err="1">
                <a:solidFill>
                  <a:schemeClr val="accent1">
                    <a:lumMod val="75000"/>
                  </a:schemeClr>
                </a:solidFill>
              </a:rPr>
              <a:t>ymchwil</a:t>
            </a:r>
            <a:r>
              <a:rPr lang="en-GB" sz="2800" b="1" dirty="0">
                <a:solidFill>
                  <a:schemeClr val="accent1">
                    <a:lumMod val="75000"/>
                  </a:schemeClr>
                </a:solidFill>
              </a:rPr>
              <a:t> </a:t>
            </a:r>
            <a:r>
              <a:rPr lang="en-GB" sz="2800" b="1" dirty="0" err="1">
                <a:solidFill>
                  <a:schemeClr val="accent1">
                    <a:lumMod val="75000"/>
                  </a:schemeClr>
                </a:solidFill>
              </a:rPr>
              <a:t>yn</a:t>
            </a:r>
            <a:r>
              <a:rPr lang="en-GB" sz="2800" b="1" dirty="0">
                <a:solidFill>
                  <a:schemeClr val="accent1">
                    <a:lumMod val="75000"/>
                  </a:schemeClr>
                </a:solidFill>
              </a:rPr>
              <a:t> </a:t>
            </a:r>
            <a:r>
              <a:rPr lang="en-GB" sz="2800" b="1" dirty="0" err="1">
                <a:solidFill>
                  <a:schemeClr val="accent1">
                    <a:lumMod val="75000"/>
                  </a:schemeClr>
                </a:solidFill>
              </a:rPr>
              <a:t>weledol</a:t>
            </a:r>
            <a:r>
              <a:rPr lang="en-GB" sz="2800" b="1" dirty="0">
                <a:solidFill>
                  <a:schemeClr val="accent1">
                    <a:lumMod val="75000"/>
                  </a:schemeClr>
                </a:solidFill>
              </a:rPr>
              <a:t>.</a:t>
            </a:r>
          </a:p>
        </p:txBody>
      </p:sp>
      <p:pic>
        <p:nvPicPr>
          <p:cNvPr id="7" name="Picture 6" descr="Text&#10;&#10;Description automatically generated">
            <a:extLst>
              <a:ext uri="{FF2B5EF4-FFF2-40B4-BE49-F238E27FC236}">
                <a16:creationId xmlns:a16="http://schemas.microsoft.com/office/drawing/2014/main" id="{9C5AA432-2082-4225-8028-6C4135EF91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97270" y="528917"/>
            <a:ext cx="3442447" cy="2581835"/>
          </a:xfrm>
          <a:prstGeom prst="rect">
            <a:avLst/>
          </a:prstGeom>
        </p:spPr>
      </p:pic>
    </p:spTree>
    <p:extLst>
      <p:ext uri="{BB962C8B-B14F-4D97-AF65-F5344CB8AC3E}">
        <p14:creationId xmlns:p14="http://schemas.microsoft.com/office/powerpoint/2010/main" val="2885459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22BEE-BF68-477C-A520-B131CEFC1EFB}"/>
              </a:ext>
            </a:extLst>
          </p:cNvPr>
          <p:cNvSpPr>
            <a:spLocks noGrp="1"/>
          </p:cNvSpPr>
          <p:nvPr>
            <p:ph type="title"/>
          </p:nvPr>
        </p:nvSpPr>
        <p:spPr/>
        <p:txBody>
          <a:bodyPr>
            <a:normAutofit/>
          </a:bodyPr>
          <a:lstStyle/>
          <a:p>
            <a:r>
              <a:rPr lang="en-GB" sz="4800" b="1" dirty="0" err="1">
                <a:solidFill>
                  <a:schemeClr val="accent1">
                    <a:lumMod val="75000"/>
                  </a:schemeClr>
                </a:solidFill>
              </a:rPr>
              <a:t>Cynnwys</a:t>
            </a:r>
            <a:r>
              <a:rPr lang="en-GB" sz="4800" b="1" dirty="0">
                <a:solidFill>
                  <a:schemeClr val="accent1">
                    <a:lumMod val="75000"/>
                  </a:schemeClr>
                </a:solidFill>
              </a:rPr>
              <a:t> </a:t>
            </a:r>
            <a:r>
              <a:rPr lang="en-GB" sz="4800" b="1" dirty="0" err="1">
                <a:solidFill>
                  <a:schemeClr val="accent1">
                    <a:lumMod val="75000"/>
                  </a:schemeClr>
                </a:solidFill>
              </a:rPr>
              <a:t>awgrymiedig</a:t>
            </a:r>
            <a:r>
              <a:rPr lang="en-GB" sz="4800" b="1" dirty="0">
                <a:solidFill>
                  <a:schemeClr val="accent1">
                    <a:lumMod val="75000"/>
                  </a:schemeClr>
                </a:solidFill>
              </a:rPr>
              <a:t> </a:t>
            </a:r>
            <a:r>
              <a:rPr lang="en-GB" sz="4800" b="1" dirty="0"/>
              <a:t>/ Suggested content</a:t>
            </a:r>
          </a:p>
        </p:txBody>
      </p:sp>
      <p:sp>
        <p:nvSpPr>
          <p:cNvPr id="3" name="Content Placeholder 2">
            <a:extLst>
              <a:ext uri="{FF2B5EF4-FFF2-40B4-BE49-F238E27FC236}">
                <a16:creationId xmlns:a16="http://schemas.microsoft.com/office/drawing/2014/main" id="{5566561B-991B-4A13-AC32-73DBDE4AFD03}"/>
              </a:ext>
            </a:extLst>
          </p:cNvPr>
          <p:cNvSpPr>
            <a:spLocks noGrp="1"/>
          </p:cNvSpPr>
          <p:nvPr>
            <p:ph idx="1"/>
          </p:nvPr>
        </p:nvSpPr>
        <p:spPr>
          <a:xfrm>
            <a:off x="7266710" y="1839479"/>
            <a:ext cx="4821380" cy="4351338"/>
          </a:xfrm>
        </p:spPr>
        <p:txBody>
          <a:bodyPr/>
          <a:lstStyle/>
          <a:p>
            <a:pPr algn="l">
              <a:buFont typeface="Arial" panose="020B0604020202020204" pitchFamily="34" charset="0"/>
              <a:buChar char="•"/>
            </a:pPr>
            <a:r>
              <a:rPr lang="en-GB" b="1" i="0" u="none" strike="noStrike" dirty="0">
                <a:solidFill>
                  <a:srgbClr val="252424"/>
                </a:solidFill>
                <a:effectLst/>
                <a:latin typeface="Lato" panose="020F0502020204030203" pitchFamily="34" charset="0"/>
              </a:rPr>
              <a:t>Title section</a:t>
            </a:r>
          </a:p>
          <a:p>
            <a:pPr algn="l">
              <a:buFont typeface="Arial" panose="020B0604020202020204" pitchFamily="34" charset="0"/>
              <a:buChar char="•"/>
            </a:pPr>
            <a:r>
              <a:rPr lang="en-GB" b="1" i="0" u="none" strike="noStrike" dirty="0">
                <a:solidFill>
                  <a:srgbClr val="252424"/>
                </a:solidFill>
                <a:effectLst/>
                <a:latin typeface="Lato" panose="020F0502020204030203" pitchFamily="34" charset="0"/>
              </a:rPr>
              <a:t>Abstract or summary</a:t>
            </a:r>
          </a:p>
          <a:p>
            <a:pPr algn="l">
              <a:buFont typeface="Arial" panose="020B0604020202020204" pitchFamily="34" charset="0"/>
              <a:buChar char="•"/>
            </a:pPr>
            <a:r>
              <a:rPr lang="en-GB" b="1" i="0" u="none" strike="noStrike" dirty="0">
                <a:solidFill>
                  <a:srgbClr val="252424"/>
                </a:solidFill>
                <a:effectLst/>
                <a:latin typeface="Lato" panose="020F0502020204030203" pitchFamily="34" charset="0"/>
              </a:rPr>
              <a:t>Short introduction</a:t>
            </a:r>
          </a:p>
          <a:p>
            <a:pPr algn="l">
              <a:buFont typeface="Arial" panose="020B0604020202020204" pitchFamily="34" charset="0"/>
              <a:buChar char="•"/>
            </a:pPr>
            <a:r>
              <a:rPr lang="en-GB" b="1" i="0" u="none" strike="noStrike" dirty="0">
                <a:solidFill>
                  <a:srgbClr val="252424"/>
                </a:solidFill>
                <a:effectLst/>
                <a:latin typeface="Lato" panose="020F0502020204030203" pitchFamily="34" charset="0"/>
              </a:rPr>
              <a:t>Aims and objectives</a:t>
            </a:r>
          </a:p>
          <a:p>
            <a:pPr algn="l">
              <a:buFont typeface="Arial" panose="020B0604020202020204" pitchFamily="34" charset="0"/>
              <a:buChar char="•"/>
            </a:pPr>
            <a:r>
              <a:rPr lang="en-GB" b="1" i="0" u="none" strike="noStrike" dirty="0">
                <a:solidFill>
                  <a:srgbClr val="252424"/>
                </a:solidFill>
                <a:effectLst/>
                <a:latin typeface="Lato" panose="020F0502020204030203" pitchFamily="34" charset="0"/>
              </a:rPr>
              <a:t>Methodology</a:t>
            </a:r>
          </a:p>
          <a:p>
            <a:pPr algn="l">
              <a:buFont typeface="Arial" panose="020B0604020202020204" pitchFamily="34" charset="0"/>
              <a:buChar char="•"/>
            </a:pPr>
            <a:r>
              <a:rPr lang="en-GB" b="1" i="0" u="none" strike="noStrike" dirty="0">
                <a:solidFill>
                  <a:srgbClr val="252424"/>
                </a:solidFill>
                <a:effectLst/>
                <a:latin typeface="Lato" panose="020F0502020204030203" pitchFamily="34" charset="0"/>
              </a:rPr>
              <a:t>Results</a:t>
            </a:r>
          </a:p>
          <a:p>
            <a:pPr algn="l">
              <a:buFont typeface="Arial" panose="020B0604020202020204" pitchFamily="34" charset="0"/>
              <a:buChar char="•"/>
            </a:pPr>
            <a:r>
              <a:rPr lang="en-GB" b="1" i="0" u="none" strike="noStrike" dirty="0">
                <a:solidFill>
                  <a:srgbClr val="252424"/>
                </a:solidFill>
                <a:effectLst/>
                <a:latin typeface="Lato" panose="020F0502020204030203" pitchFamily="34" charset="0"/>
              </a:rPr>
              <a:t>Discussion and conclusion</a:t>
            </a:r>
          </a:p>
          <a:p>
            <a:endParaRPr lang="en-GB" dirty="0"/>
          </a:p>
        </p:txBody>
      </p:sp>
      <p:sp>
        <p:nvSpPr>
          <p:cNvPr id="4" name="Content Placeholder 2">
            <a:extLst>
              <a:ext uri="{FF2B5EF4-FFF2-40B4-BE49-F238E27FC236}">
                <a16:creationId xmlns:a16="http://schemas.microsoft.com/office/drawing/2014/main" id="{DF6E630B-2762-4EB6-B1E6-10683755B556}"/>
              </a:ext>
            </a:extLst>
          </p:cNvPr>
          <p:cNvSpPr txBox="1">
            <a:spLocks/>
          </p:cNvSpPr>
          <p:nvPr/>
        </p:nvSpPr>
        <p:spPr>
          <a:xfrm>
            <a:off x="713510" y="1839479"/>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err="1">
                <a:solidFill>
                  <a:schemeClr val="accent1">
                    <a:lumMod val="75000"/>
                  </a:schemeClr>
                </a:solidFill>
                <a:latin typeface="Lato" panose="020F0502020204030203" pitchFamily="34" charset="0"/>
              </a:rPr>
              <a:t>Adran</a:t>
            </a:r>
            <a:r>
              <a:rPr lang="en-GB" b="1" dirty="0">
                <a:solidFill>
                  <a:schemeClr val="accent1">
                    <a:lumMod val="75000"/>
                  </a:schemeClr>
                </a:solidFill>
                <a:latin typeface="Lato" panose="020F0502020204030203" pitchFamily="34" charset="0"/>
              </a:rPr>
              <a:t> </a:t>
            </a:r>
            <a:r>
              <a:rPr lang="en-GB" b="1" dirty="0" err="1">
                <a:solidFill>
                  <a:schemeClr val="accent1">
                    <a:lumMod val="75000"/>
                  </a:schemeClr>
                </a:solidFill>
                <a:latin typeface="Lato" panose="020F0502020204030203" pitchFamily="34" charset="0"/>
              </a:rPr>
              <a:t>deitl</a:t>
            </a:r>
            <a:endParaRPr lang="en-GB" b="1" dirty="0">
              <a:solidFill>
                <a:schemeClr val="accent1">
                  <a:lumMod val="75000"/>
                </a:schemeClr>
              </a:solidFill>
              <a:latin typeface="Lato" panose="020F0502020204030203" pitchFamily="34" charset="0"/>
            </a:endParaRPr>
          </a:p>
          <a:p>
            <a:r>
              <a:rPr lang="en-GB" b="1" dirty="0">
                <a:solidFill>
                  <a:schemeClr val="accent1">
                    <a:lumMod val="75000"/>
                  </a:schemeClr>
                </a:solidFill>
                <a:latin typeface="Lato" panose="020F0502020204030203" pitchFamily="34" charset="0"/>
              </a:rPr>
              <a:t>Abstract neu </a:t>
            </a:r>
            <a:r>
              <a:rPr lang="en-GB" b="1" dirty="0" err="1">
                <a:solidFill>
                  <a:schemeClr val="accent1">
                    <a:lumMod val="75000"/>
                  </a:schemeClr>
                </a:solidFill>
                <a:latin typeface="Lato" panose="020F0502020204030203" pitchFamily="34" charset="0"/>
              </a:rPr>
              <a:t>grynodeb</a:t>
            </a:r>
            <a:endParaRPr lang="en-GB" b="1" dirty="0">
              <a:solidFill>
                <a:schemeClr val="accent1">
                  <a:lumMod val="75000"/>
                </a:schemeClr>
              </a:solidFill>
              <a:latin typeface="Lato" panose="020F0502020204030203" pitchFamily="34" charset="0"/>
            </a:endParaRPr>
          </a:p>
          <a:p>
            <a:r>
              <a:rPr lang="en-GB" b="1" dirty="0" err="1">
                <a:solidFill>
                  <a:schemeClr val="accent1">
                    <a:lumMod val="75000"/>
                  </a:schemeClr>
                </a:solidFill>
                <a:latin typeface="Lato" panose="020F0502020204030203" pitchFamily="34" charset="0"/>
              </a:rPr>
              <a:t>Cyflwyniad</a:t>
            </a:r>
            <a:r>
              <a:rPr lang="en-GB" b="1" dirty="0">
                <a:solidFill>
                  <a:schemeClr val="accent1">
                    <a:lumMod val="75000"/>
                  </a:schemeClr>
                </a:solidFill>
                <a:latin typeface="Lato" panose="020F0502020204030203" pitchFamily="34" charset="0"/>
              </a:rPr>
              <a:t> </a:t>
            </a:r>
            <a:r>
              <a:rPr lang="en-GB" b="1" dirty="0" err="1">
                <a:solidFill>
                  <a:schemeClr val="accent1">
                    <a:lumMod val="75000"/>
                  </a:schemeClr>
                </a:solidFill>
                <a:latin typeface="Lato" panose="020F0502020204030203" pitchFamily="34" charset="0"/>
              </a:rPr>
              <a:t>byr</a:t>
            </a:r>
            <a:endParaRPr lang="en-GB" b="1" dirty="0">
              <a:solidFill>
                <a:schemeClr val="accent1">
                  <a:lumMod val="75000"/>
                </a:schemeClr>
              </a:solidFill>
              <a:latin typeface="Lato" panose="020F0502020204030203" pitchFamily="34" charset="0"/>
            </a:endParaRPr>
          </a:p>
          <a:p>
            <a:r>
              <a:rPr lang="en-GB" b="1" dirty="0" err="1">
                <a:solidFill>
                  <a:schemeClr val="accent1">
                    <a:lumMod val="75000"/>
                  </a:schemeClr>
                </a:solidFill>
                <a:latin typeface="Lato" panose="020F0502020204030203" pitchFamily="34" charset="0"/>
              </a:rPr>
              <a:t>Nodau</a:t>
            </a:r>
            <a:r>
              <a:rPr lang="en-GB" b="1" dirty="0">
                <a:solidFill>
                  <a:schemeClr val="accent1">
                    <a:lumMod val="75000"/>
                  </a:schemeClr>
                </a:solidFill>
                <a:latin typeface="Lato" panose="020F0502020204030203" pitchFamily="34" charset="0"/>
              </a:rPr>
              <a:t> ac </a:t>
            </a:r>
            <a:r>
              <a:rPr lang="en-GB" b="1" dirty="0" err="1">
                <a:solidFill>
                  <a:schemeClr val="accent1">
                    <a:lumMod val="75000"/>
                  </a:schemeClr>
                </a:solidFill>
                <a:latin typeface="Lato" panose="020F0502020204030203" pitchFamily="34" charset="0"/>
              </a:rPr>
              <a:t>amcanion</a:t>
            </a:r>
            <a:endParaRPr lang="en-GB" b="1" dirty="0">
              <a:solidFill>
                <a:schemeClr val="accent1">
                  <a:lumMod val="75000"/>
                </a:schemeClr>
              </a:solidFill>
              <a:latin typeface="Lato" panose="020F0502020204030203" pitchFamily="34" charset="0"/>
            </a:endParaRPr>
          </a:p>
          <a:p>
            <a:r>
              <a:rPr lang="en-GB" b="1" dirty="0" err="1">
                <a:solidFill>
                  <a:schemeClr val="accent1">
                    <a:lumMod val="75000"/>
                  </a:schemeClr>
                </a:solidFill>
                <a:latin typeface="Lato" panose="020F0502020204030203" pitchFamily="34" charset="0"/>
              </a:rPr>
              <a:t>Methodoleg</a:t>
            </a:r>
            <a:endParaRPr lang="en-GB" b="1" dirty="0">
              <a:solidFill>
                <a:schemeClr val="accent1">
                  <a:lumMod val="75000"/>
                </a:schemeClr>
              </a:solidFill>
              <a:latin typeface="Lato" panose="020F0502020204030203" pitchFamily="34" charset="0"/>
            </a:endParaRPr>
          </a:p>
          <a:p>
            <a:r>
              <a:rPr lang="en-GB" b="1" dirty="0" err="1">
                <a:solidFill>
                  <a:schemeClr val="accent1">
                    <a:lumMod val="75000"/>
                  </a:schemeClr>
                </a:solidFill>
                <a:latin typeface="Lato" panose="020F0502020204030203" pitchFamily="34" charset="0"/>
              </a:rPr>
              <a:t>Canlyniadau</a:t>
            </a:r>
            <a:endParaRPr lang="en-GB" b="1" dirty="0">
              <a:solidFill>
                <a:schemeClr val="accent1">
                  <a:lumMod val="75000"/>
                </a:schemeClr>
              </a:solidFill>
              <a:latin typeface="Lato" panose="020F0502020204030203" pitchFamily="34" charset="0"/>
            </a:endParaRPr>
          </a:p>
          <a:p>
            <a:r>
              <a:rPr lang="en-GB" b="1" dirty="0" err="1">
                <a:solidFill>
                  <a:schemeClr val="accent1">
                    <a:lumMod val="75000"/>
                  </a:schemeClr>
                </a:solidFill>
                <a:latin typeface="Lato" panose="020F0502020204030203" pitchFamily="34" charset="0"/>
              </a:rPr>
              <a:t>Trafodaeth</a:t>
            </a:r>
            <a:r>
              <a:rPr lang="en-GB" b="1" dirty="0">
                <a:solidFill>
                  <a:schemeClr val="accent1">
                    <a:lumMod val="75000"/>
                  </a:schemeClr>
                </a:solidFill>
                <a:latin typeface="Lato" panose="020F0502020204030203" pitchFamily="34" charset="0"/>
              </a:rPr>
              <a:t> a </a:t>
            </a:r>
            <a:r>
              <a:rPr lang="en-GB" b="1" dirty="0" err="1">
                <a:solidFill>
                  <a:schemeClr val="accent1">
                    <a:lumMod val="75000"/>
                  </a:schemeClr>
                </a:solidFill>
                <a:latin typeface="Lato" panose="020F0502020204030203" pitchFamily="34" charset="0"/>
              </a:rPr>
              <a:t>chasgliad</a:t>
            </a:r>
            <a:endParaRPr lang="en-GB" b="1" dirty="0">
              <a:solidFill>
                <a:schemeClr val="accent1">
                  <a:lumMod val="75000"/>
                </a:schemeClr>
              </a:solidFill>
              <a:latin typeface="Lato" panose="020F0502020204030203" pitchFamily="34" charset="0"/>
            </a:endParaRPr>
          </a:p>
          <a:p>
            <a:endParaRPr lang="en-GB" dirty="0"/>
          </a:p>
        </p:txBody>
      </p:sp>
      <p:pic>
        <p:nvPicPr>
          <p:cNvPr id="6" name="Picture 5" descr="A close-up of a logo&#10;&#10;Description automatically generated with low confidence">
            <a:extLst>
              <a:ext uri="{FF2B5EF4-FFF2-40B4-BE49-F238E27FC236}">
                <a16:creationId xmlns:a16="http://schemas.microsoft.com/office/drawing/2014/main" id="{16094300-3997-4000-A95E-CE5EB67E881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25291" y="2687781"/>
            <a:ext cx="2037820" cy="2542309"/>
          </a:xfrm>
          <a:prstGeom prst="rect">
            <a:avLst/>
          </a:prstGeom>
        </p:spPr>
      </p:pic>
    </p:spTree>
    <p:extLst>
      <p:ext uri="{BB962C8B-B14F-4D97-AF65-F5344CB8AC3E}">
        <p14:creationId xmlns:p14="http://schemas.microsoft.com/office/powerpoint/2010/main" val="425409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3BDEF-60C8-45DB-A2CF-D013A5CCDFD1}"/>
              </a:ext>
            </a:extLst>
          </p:cNvPr>
          <p:cNvSpPr>
            <a:spLocks noGrp="1"/>
          </p:cNvSpPr>
          <p:nvPr>
            <p:ph type="title"/>
          </p:nvPr>
        </p:nvSpPr>
        <p:spPr/>
        <p:txBody>
          <a:bodyPr/>
          <a:lstStyle/>
          <a:p>
            <a:r>
              <a:rPr lang="en-GB" b="1" dirty="0" err="1">
                <a:solidFill>
                  <a:schemeClr val="accent1">
                    <a:lumMod val="75000"/>
                  </a:schemeClr>
                </a:solidFill>
              </a:rPr>
              <a:t>Cynllunio</a:t>
            </a:r>
            <a:r>
              <a:rPr lang="en-GB" b="1" dirty="0">
                <a:solidFill>
                  <a:schemeClr val="accent1">
                    <a:lumMod val="75000"/>
                  </a:schemeClr>
                </a:solidFill>
              </a:rPr>
              <a:t> </a:t>
            </a:r>
            <a:r>
              <a:rPr lang="en-GB" b="1" dirty="0" err="1">
                <a:solidFill>
                  <a:schemeClr val="accent1">
                    <a:lumMod val="75000"/>
                  </a:schemeClr>
                </a:solidFill>
              </a:rPr>
              <a:t>eich</a:t>
            </a:r>
            <a:r>
              <a:rPr lang="en-GB" b="1" dirty="0">
                <a:solidFill>
                  <a:schemeClr val="accent1">
                    <a:lumMod val="75000"/>
                  </a:schemeClr>
                </a:solidFill>
              </a:rPr>
              <a:t> poster </a:t>
            </a:r>
            <a:r>
              <a:rPr lang="en-GB" b="1" dirty="0"/>
              <a:t>/ Planning your poster</a:t>
            </a:r>
          </a:p>
        </p:txBody>
      </p:sp>
      <p:sp>
        <p:nvSpPr>
          <p:cNvPr id="3" name="Content Placeholder 2">
            <a:extLst>
              <a:ext uri="{FF2B5EF4-FFF2-40B4-BE49-F238E27FC236}">
                <a16:creationId xmlns:a16="http://schemas.microsoft.com/office/drawing/2014/main" id="{A991E950-0559-4502-868B-5566347170A2}"/>
              </a:ext>
            </a:extLst>
          </p:cNvPr>
          <p:cNvSpPr>
            <a:spLocks noGrp="1"/>
          </p:cNvSpPr>
          <p:nvPr>
            <p:ph idx="1"/>
          </p:nvPr>
        </p:nvSpPr>
        <p:spPr>
          <a:xfrm>
            <a:off x="6206835" y="1825624"/>
            <a:ext cx="5749637" cy="4921539"/>
          </a:xfrm>
        </p:spPr>
        <p:txBody>
          <a:bodyPr>
            <a:normAutofit fontScale="92500" lnSpcReduction="10000"/>
          </a:bodyPr>
          <a:lstStyle/>
          <a:p>
            <a:r>
              <a:rPr lang="en-GB" dirty="0"/>
              <a:t>The aim is to grab the attention of your audience to generate interest in your area of research. </a:t>
            </a:r>
          </a:p>
          <a:p>
            <a:r>
              <a:rPr lang="en-GB" dirty="0"/>
              <a:t>Everything within the poster, including all graphics and text, must relate to the research project you are trying to communicate. </a:t>
            </a:r>
          </a:p>
          <a:p>
            <a:r>
              <a:rPr lang="en-GB" dirty="0"/>
              <a:t>All main points and conclusions must be clear and concise. </a:t>
            </a:r>
          </a:p>
          <a:p>
            <a:r>
              <a:rPr lang="en-GB" dirty="0"/>
              <a:t>Only use details which are absolutely essential for getting your point across. </a:t>
            </a:r>
          </a:p>
          <a:p>
            <a:r>
              <a:rPr lang="en-GB" dirty="0"/>
              <a:t>Try to express your main points graphically.</a:t>
            </a:r>
          </a:p>
        </p:txBody>
      </p:sp>
      <p:sp>
        <p:nvSpPr>
          <p:cNvPr id="5" name="TextBox 4">
            <a:extLst>
              <a:ext uri="{FF2B5EF4-FFF2-40B4-BE49-F238E27FC236}">
                <a16:creationId xmlns:a16="http://schemas.microsoft.com/office/drawing/2014/main" id="{FBFCCEE3-6FE1-4525-9331-3AC5BF7B2EB9}"/>
              </a:ext>
            </a:extLst>
          </p:cNvPr>
          <p:cNvSpPr txBox="1"/>
          <p:nvPr/>
        </p:nvSpPr>
        <p:spPr>
          <a:xfrm>
            <a:off x="360218" y="1690688"/>
            <a:ext cx="5624948" cy="4801314"/>
          </a:xfrm>
          <a:prstGeom prst="rect">
            <a:avLst/>
          </a:prstGeom>
          <a:noFill/>
        </p:spPr>
        <p:txBody>
          <a:bodyPr wrap="square">
            <a:spAutoFit/>
          </a:bodyPr>
          <a:lstStyle/>
          <a:p>
            <a:pPr marL="342900" indent="-342900">
              <a:buFont typeface="Arial" panose="020B0604020202020204" pitchFamily="34" charset="0"/>
              <a:buChar char="•"/>
            </a:pPr>
            <a:r>
              <a:rPr lang="en-GB" sz="2400" dirty="0">
                <a:solidFill>
                  <a:schemeClr val="accent1"/>
                </a:solidFill>
              </a:rPr>
              <a:t>Y nod </a:t>
            </a:r>
            <a:r>
              <a:rPr lang="en-GB" sz="2400" dirty="0" err="1">
                <a:solidFill>
                  <a:schemeClr val="accent1"/>
                </a:solidFill>
              </a:rPr>
              <a:t>yw</a:t>
            </a:r>
            <a:r>
              <a:rPr lang="en-GB" sz="2400" dirty="0">
                <a:solidFill>
                  <a:schemeClr val="accent1"/>
                </a:solidFill>
              </a:rPr>
              <a:t> </a:t>
            </a:r>
            <a:r>
              <a:rPr lang="en-GB" sz="2400" dirty="0" err="1">
                <a:solidFill>
                  <a:schemeClr val="accent1"/>
                </a:solidFill>
              </a:rPr>
              <a:t>bachu</a:t>
            </a:r>
            <a:r>
              <a:rPr lang="en-GB" sz="2400" dirty="0">
                <a:solidFill>
                  <a:schemeClr val="accent1"/>
                </a:solidFill>
              </a:rPr>
              <a:t> </a:t>
            </a:r>
            <a:r>
              <a:rPr lang="en-GB" sz="2400" dirty="0" err="1">
                <a:solidFill>
                  <a:schemeClr val="accent1"/>
                </a:solidFill>
              </a:rPr>
              <a:t>sylw</a:t>
            </a:r>
            <a:r>
              <a:rPr lang="en-GB" sz="2400" dirty="0">
                <a:solidFill>
                  <a:schemeClr val="accent1"/>
                </a:solidFill>
              </a:rPr>
              <a:t> </a:t>
            </a:r>
            <a:r>
              <a:rPr lang="en-GB" sz="2400" dirty="0" err="1">
                <a:solidFill>
                  <a:schemeClr val="accent1"/>
                </a:solidFill>
              </a:rPr>
              <a:t>eich</a:t>
            </a:r>
            <a:r>
              <a:rPr lang="en-GB" sz="2400" dirty="0">
                <a:solidFill>
                  <a:schemeClr val="accent1"/>
                </a:solidFill>
              </a:rPr>
              <a:t> </a:t>
            </a:r>
            <a:r>
              <a:rPr lang="en-GB" sz="2400" dirty="0" err="1">
                <a:solidFill>
                  <a:schemeClr val="accent1"/>
                </a:solidFill>
              </a:rPr>
              <a:t>cynulleidfa</a:t>
            </a:r>
            <a:r>
              <a:rPr lang="en-GB" sz="2400" dirty="0">
                <a:solidFill>
                  <a:schemeClr val="accent1"/>
                </a:solidFill>
              </a:rPr>
              <a:t> </a:t>
            </a:r>
            <a:r>
              <a:rPr lang="en-GB" sz="2400" dirty="0" err="1">
                <a:solidFill>
                  <a:schemeClr val="accent1"/>
                </a:solidFill>
              </a:rPr>
              <a:t>i</a:t>
            </a:r>
            <a:r>
              <a:rPr lang="en-GB" sz="2400" dirty="0">
                <a:solidFill>
                  <a:schemeClr val="accent1"/>
                </a:solidFill>
              </a:rPr>
              <a:t> </a:t>
            </a:r>
            <a:r>
              <a:rPr lang="en-GB" sz="2400" dirty="0" err="1">
                <a:solidFill>
                  <a:schemeClr val="accent1"/>
                </a:solidFill>
              </a:rPr>
              <a:t>ennyn</a:t>
            </a:r>
            <a:r>
              <a:rPr lang="en-GB" sz="2400" dirty="0">
                <a:solidFill>
                  <a:schemeClr val="accent1"/>
                </a:solidFill>
              </a:rPr>
              <a:t> </a:t>
            </a:r>
            <a:r>
              <a:rPr lang="en-GB" sz="2400" dirty="0" err="1">
                <a:solidFill>
                  <a:schemeClr val="accent1"/>
                </a:solidFill>
              </a:rPr>
              <a:t>diddordeb</a:t>
            </a:r>
            <a:r>
              <a:rPr lang="en-GB" sz="2400" dirty="0">
                <a:solidFill>
                  <a:schemeClr val="accent1"/>
                </a:solidFill>
              </a:rPr>
              <a:t> </a:t>
            </a:r>
            <a:r>
              <a:rPr lang="en-GB" sz="2400" dirty="0" err="1">
                <a:solidFill>
                  <a:schemeClr val="accent1"/>
                </a:solidFill>
              </a:rPr>
              <a:t>yn</a:t>
            </a:r>
            <a:r>
              <a:rPr lang="en-GB" sz="2400" dirty="0">
                <a:solidFill>
                  <a:schemeClr val="accent1"/>
                </a:solidFill>
              </a:rPr>
              <a:t> </a:t>
            </a:r>
            <a:r>
              <a:rPr lang="en-GB" sz="2400" dirty="0" err="1">
                <a:solidFill>
                  <a:schemeClr val="accent1"/>
                </a:solidFill>
              </a:rPr>
              <a:t>eich</a:t>
            </a:r>
            <a:r>
              <a:rPr lang="en-GB" sz="2400" dirty="0">
                <a:solidFill>
                  <a:schemeClr val="accent1"/>
                </a:solidFill>
              </a:rPr>
              <a:t> </a:t>
            </a:r>
            <a:r>
              <a:rPr lang="en-GB" sz="2400" dirty="0" err="1">
                <a:solidFill>
                  <a:schemeClr val="accent1"/>
                </a:solidFill>
              </a:rPr>
              <a:t>maes</a:t>
            </a:r>
            <a:r>
              <a:rPr lang="en-GB" sz="2400" dirty="0">
                <a:solidFill>
                  <a:schemeClr val="accent1"/>
                </a:solidFill>
              </a:rPr>
              <a:t> </a:t>
            </a:r>
            <a:r>
              <a:rPr lang="en-GB" sz="2400" dirty="0" err="1">
                <a:solidFill>
                  <a:schemeClr val="accent1"/>
                </a:solidFill>
              </a:rPr>
              <a:t>ymchwil</a:t>
            </a:r>
            <a:r>
              <a:rPr lang="en-GB" sz="2400" dirty="0">
                <a:solidFill>
                  <a:schemeClr val="accent1"/>
                </a:solidFill>
              </a:rPr>
              <a:t>. </a:t>
            </a:r>
          </a:p>
          <a:p>
            <a:pPr marL="342900" indent="-342900">
              <a:buFont typeface="Arial" panose="020B0604020202020204" pitchFamily="34" charset="0"/>
              <a:buChar char="•"/>
            </a:pPr>
            <a:r>
              <a:rPr lang="en-GB" sz="2400" dirty="0" err="1">
                <a:solidFill>
                  <a:schemeClr val="accent1"/>
                </a:solidFill>
              </a:rPr>
              <a:t>Rhaid</a:t>
            </a:r>
            <a:r>
              <a:rPr lang="en-GB" sz="2400" dirty="0">
                <a:solidFill>
                  <a:schemeClr val="accent1"/>
                </a:solidFill>
              </a:rPr>
              <a:t> </a:t>
            </a:r>
            <a:r>
              <a:rPr lang="en-GB" sz="2400" dirty="0" err="1">
                <a:solidFill>
                  <a:schemeClr val="accent1"/>
                </a:solidFill>
              </a:rPr>
              <a:t>i</a:t>
            </a:r>
            <a:r>
              <a:rPr lang="en-GB" sz="2400" dirty="0">
                <a:solidFill>
                  <a:schemeClr val="accent1"/>
                </a:solidFill>
              </a:rPr>
              <a:t> </a:t>
            </a:r>
            <a:r>
              <a:rPr lang="en-GB" sz="2400" dirty="0" err="1">
                <a:solidFill>
                  <a:schemeClr val="accent1"/>
                </a:solidFill>
              </a:rPr>
              <a:t>bopeth</a:t>
            </a:r>
            <a:r>
              <a:rPr lang="en-GB" sz="2400" dirty="0">
                <a:solidFill>
                  <a:schemeClr val="accent1"/>
                </a:solidFill>
              </a:rPr>
              <a:t> o </a:t>
            </a:r>
            <a:r>
              <a:rPr lang="en-GB" sz="2400" dirty="0" err="1">
                <a:solidFill>
                  <a:schemeClr val="accent1"/>
                </a:solidFill>
              </a:rPr>
              <a:t>fewn</a:t>
            </a:r>
            <a:r>
              <a:rPr lang="en-GB" sz="2400" dirty="0">
                <a:solidFill>
                  <a:schemeClr val="accent1"/>
                </a:solidFill>
              </a:rPr>
              <a:t> y poster, </a:t>
            </a:r>
            <a:r>
              <a:rPr lang="en-GB" sz="2400" dirty="0" err="1">
                <a:solidFill>
                  <a:schemeClr val="accent1"/>
                </a:solidFill>
              </a:rPr>
              <a:t>gan</a:t>
            </a:r>
            <a:r>
              <a:rPr lang="en-GB" sz="2400" dirty="0">
                <a:solidFill>
                  <a:schemeClr val="accent1"/>
                </a:solidFill>
              </a:rPr>
              <a:t> </a:t>
            </a:r>
            <a:r>
              <a:rPr lang="en-GB" sz="2400" dirty="0" err="1">
                <a:solidFill>
                  <a:schemeClr val="accent1"/>
                </a:solidFill>
              </a:rPr>
              <a:t>gynnwys</a:t>
            </a:r>
            <a:r>
              <a:rPr lang="en-GB" sz="2400" dirty="0">
                <a:solidFill>
                  <a:schemeClr val="accent1"/>
                </a:solidFill>
              </a:rPr>
              <a:t> </a:t>
            </a:r>
            <a:r>
              <a:rPr lang="en-GB" sz="2400" dirty="0" err="1">
                <a:solidFill>
                  <a:schemeClr val="accent1"/>
                </a:solidFill>
              </a:rPr>
              <a:t>yr</a:t>
            </a:r>
            <a:r>
              <a:rPr lang="en-GB" sz="2400" dirty="0">
                <a:solidFill>
                  <a:schemeClr val="accent1"/>
                </a:solidFill>
              </a:rPr>
              <a:t> </a:t>
            </a:r>
            <a:r>
              <a:rPr lang="en-GB" sz="2400" dirty="0" err="1">
                <a:solidFill>
                  <a:schemeClr val="accent1"/>
                </a:solidFill>
              </a:rPr>
              <a:t>holl</a:t>
            </a:r>
            <a:r>
              <a:rPr lang="en-GB" sz="2400" dirty="0">
                <a:solidFill>
                  <a:schemeClr val="accent1"/>
                </a:solidFill>
              </a:rPr>
              <a:t> </a:t>
            </a:r>
            <a:r>
              <a:rPr lang="en-GB" sz="2400" dirty="0" err="1">
                <a:solidFill>
                  <a:schemeClr val="accent1"/>
                </a:solidFill>
              </a:rPr>
              <a:t>graffeg</a:t>
            </a:r>
            <a:r>
              <a:rPr lang="en-GB" sz="2400" dirty="0">
                <a:solidFill>
                  <a:schemeClr val="accent1"/>
                </a:solidFill>
              </a:rPr>
              <a:t> a </a:t>
            </a:r>
            <a:r>
              <a:rPr lang="en-GB" sz="2400" dirty="0" err="1">
                <a:solidFill>
                  <a:schemeClr val="accent1"/>
                </a:solidFill>
              </a:rPr>
              <a:t>thestun</a:t>
            </a:r>
            <a:r>
              <a:rPr lang="en-GB" sz="2400" dirty="0">
                <a:solidFill>
                  <a:schemeClr val="accent1"/>
                </a:solidFill>
              </a:rPr>
              <a:t>, </a:t>
            </a:r>
            <a:r>
              <a:rPr lang="en-GB" sz="2400" dirty="0" err="1">
                <a:solidFill>
                  <a:schemeClr val="accent1"/>
                </a:solidFill>
              </a:rPr>
              <a:t>ymwneud</a:t>
            </a:r>
            <a:r>
              <a:rPr lang="en-GB" sz="2400" dirty="0">
                <a:solidFill>
                  <a:schemeClr val="accent1"/>
                </a:solidFill>
              </a:rPr>
              <a:t> </a:t>
            </a:r>
            <a:r>
              <a:rPr lang="en-GB" sz="2400" dirty="0" err="1">
                <a:solidFill>
                  <a:schemeClr val="accent1"/>
                </a:solidFill>
              </a:rPr>
              <a:t>â'r</a:t>
            </a:r>
            <a:r>
              <a:rPr lang="en-GB" sz="2400" dirty="0">
                <a:solidFill>
                  <a:schemeClr val="accent1"/>
                </a:solidFill>
              </a:rPr>
              <a:t> </a:t>
            </a:r>
            <a:r>
              <a:rPr lang="en-GB" sz="2400" dirty="0" err="1">
                <a:solidFill>
                  <a:schemeClr val="accent1"/>
                </a:solidFill>
              </a:rPr>
              <a:t>prosiect</a:t>
            </a:r>
            <a:r>
              <a:rPr lang="en-GB" sz="2400" dirty="0">
                <a:solidFill>
                  <a:schemeClr val="accent1"/>
                </a:solidFill>
              </a:rPr>
              <a:t> </a:t>
            </a:r>
            <a:r>
              <a:rPr lang="en-GB" sz="2400" dirty="0" err="1">
                <a:solidFill>
                  <a:schemeClr val="accent1"/>
                </a:solidFill>
              </a:rPr>
              <a:t>ymchwil</a:t>
            </a:r>
            <a:r>
              <a:rPr lang="en-GB" sz="2400" dirty="0">
                <a:solidFill>
                  <a:schemeClr val="accent1"/>
                </a:solidFill>
              </a:rPr>
              <a:t> </a:t>
            </a:r>
            <a:r>
              <a:rPr lang="en-GB" sz="2400" dirty="0" err="1">
                <a:solidFill>
                  <a:schemeClr val="accent1"/>
                </a:solidFill>
              </a:rPr>
              <a:t>rydych</a:t>
            </a:r>
            <a:r>
              <a:rPr lang="en-GB" sz="2400" dirty="0">
                <a:solidFill>
                  <a:schemeClr val="accent1"/>
                </a:solidFill>
              </a:rPr>
              <a:t> </a:t>
            </a:r>
            <a:r>
              <a:rPr lang="en-GB" sz="2400" dirty="0" err="1">
                <a:solidFill>
                  <a:schemeClr val="accent1"/>
                </a:solidFill>
              </a:rPr>
              <a:t>chi'n</a:t>
            </a:r>
            <a:r>
              <a:rPr lang="en-GB" sz="2400" dirty="0">
                <a:solidFill>
                  <a:schemeClr val="accent1"/>
                </a:solidFill>
              </a:rPr>
              <a:t> </a:t>
            </a:r>
            <a:r>
              <a:rPr lang="en-GB" sz="2400" dirty="0" err="1">
                <a:solidFill>
                  <a:schemeClr val="accent1"/>
                </a:solidFill>
              </a:rPr>
              <a:t>ceisio'i</a:t>
            </a:r>
            <a:r>
              <a:rPr lang="en-GB" sz="2400" dirty="0">
                <a:solidFill>
                  <a:schemeClr val="accent1"/>
                </a:solidFill>
              </a:rPr>
              <a:t> </a:t>
            </a:r>
            <a:r>
              <a:rPr lang="en-GB" sz="2400" dirty="0" err="1">
                <a:solidFill>
                  <a:schemeClr val="accent1"/>
                </a:solidFill>
              </a:rPr>
              <a:t>gyfathrebu</a:t>
            </a:r>
            <a:r>
              <a:rPr lang="en-GB" sz="2400" dirty="0">
                <a:solidFill>
                  <a:schemeClr val="accent1"/>
                </a:solidFill>
              </a:rPr>
              <a:t>. </a:t>
            </a:r>
          </a:p>
          <a:p>
            <a:pPr marL="342900" indent="-342900">
              <a:buFont typeface="Arial" panose="020B0604020202020204" pitchFamily="34" charset="0"/>
              <a:buChar char="•"/>
            </a:pPr>
            <a:r>
              <a:rPr lang="en-GB" sz="2400" dirty="0" err="1">
                <a:solidFill>
                  <a:schemeClr val="accent1"/>
                </a:solidFill>
              </a:rPr>
              <a:t>Rhaid</a:t>
            </a:r>
            <a:r>
              <a:rPr lang="en-GB" sz="2400" dirty="0">
                <a:solidFill>
                  <a:schemeClr val="accent1"/>
                </a:solidFill>
              </a:rPr>
              <a:t> </a:t>
            </a:r>
            <a:r>
              <a:rPr lang="en-GB" sz="2400" dirty="0" err="1">
                <a:solidFill>
                  <a:schemeClr val="accent1"/>
                </a:solidFill>
              </a:rPr>
              <a:t>i</a:t>
            </a:r>
            <a:r>
              <a:rPr lang="en-GB" sz="2400" dirty="0">
                <a:solidFill>
                  <a:schemeClr val="accent1"/>
                </a:solidFill>
              </a:rPr>
              <a:t> bob </a:t>
            </a:r>
            <a:r>
              <a:rPr lang="en-GB" sz="2400" dirty="0" err="1">
                <a:solidFill>
                  <a:schemeClr val="accent1"/>
                </a:solidFill>
              </a:rPr>
              <a:t>prif</a:t>
            </a:r>
            <a:r>
              <a:rPr lang="en-GB" sz="2400" dirty="0">
                <a:solidFill>
                  <a:schemeClr val="accent1"/>
                </a:solidFill>
              </a:rPr>
              <a:t> </a:t>
            </a:r>
            <a:r>
              <a:rPr lang="en-GB" sz="2400" dirty="0" err="1">
                <a:solidFill>
                  <a:schemeClr val="accent1"/>
                </a:solidFill>
              </a:rPr>
              <a:t>bwynt</a:t>
            </a:r>
            <a:r>
              <a:rPr lang="en-GB" sz="2400" dirty="0">
                <a:solidFill>
                  <a:schemeClr val="accent1"/>
                </a:solidFill>
              </a:rPr>
              <a:t> a </a:t>
            </a:r>
            <a:r>
              <a:rPr lang="en-GB" sz="2400" dirty="0" err="1">
                <a:solidFill>
                  <a:schemeClr val="accent1"/>
                </a:solidFill>
              </a:rPr>
              <a:t>chasgliad</a:t>
            </a:r>
            <a:r>
              <a:rPr lang="en-GB" sz="2400" dirty="0">
                <a:solidFill>
                  <a:schemeClr val="accent1"/>
                </a:solidFill>
              </a:rPr>
              <a:t> </a:t>
            </a:r>
            <a:r>
              <a:rPr lang="en-GB" sz="2400" dirty="0" err="1">
                <a:solidFill>
                  <a:schemeClr val="accent1"/>
                </a:solidFill>
              </a:rPr>
              <a:t>fod</a:t>
            </a:r>
            <a:r>
              <a:rPr lang="en-GB" sz="2400" dirty="0">
                <a:solidFill>
                  <a:schemeClr val="accent1"/>
                </a:solidFill>
              </a:rPr>
              <a:t> </a:t>
            </a:r>
            <a:r>
              <a:rPr lang="en-GB" sz="2400" dirty="0" err="1">
                <a:solidFill>
                  <a:schemeClr val="accent1"/>
                </a:solidFill>
              </a:rPr>
              <a:t>yn</a:t>
            </a:r>
            <a:r>
              <a:rPr lang="en-GB" sz="2400" dirty="0">
                <a:solidFill>
                  <a:schemeClr val="accent1"/>
                </a:solidFill>
              </a:rPr>
              <a:t> </a:t>
            </a:r>
            <a:r>
              <a:rPr lang="en-GB" sz="2400" dirty="0" err="1">
                <a:solidFill>
                  <a:schemeClr val="accent1"/>
                </a:solidFill>
              </a:rPr>
              <a:t>glir</a:t>
            </a:r>
            <a:r>
              <a:rPr lang="en-GB" sz="2400" dirty="0">
                <a:solidFill>
                  <a:schemeClr val="accent1"/>
                </a:solidFill>
              </a:rPr>
              <a:t> ac </a:t>
            </a:r>
            <a:r>
              <a:rPr lang="en-GB" sz="2400" dirty="0" err="1">
                <a:solidFill>
                  <a:schemeClr val="accent1"/>
                </a:solidFill>
              </a:rPr>
              <a:t>yn</a:t>
            </a:r>
            <a:r>
              <a:rPr lang="en-GB" sz="2400" dirty="0">
                <a:solidFill>
                  <a:schemeClr val="accent1"/>
                </a:solidFill>
              </a:rPr>
              <a:t> </a:t>
            </a:r>
            <a:r>
              <a:rPr lang="en-GB" sz="2400" dirty="0" err="1">
                <a:solidFill>
                  <a:schemeClr val="accent1"/>
                </a:solidFill>
              </a:rPr>
              <a:t>gryno</a:t>
            </a:r>
            <a:r>
              <a:rPr lang="en-GB" sz="2400" dirty="0">
                <a:solidFill>
                  <a:schemeClr val="accent1"/>
                </a:solidFill>
              </a:rPr>
              <a:t>. </a:t>
            </a:r>
          </a:p>
          <a:p>
            <a:pPr marL="342900" indent="-342900">
              <a:buFont typeface="Arial" panose="020B0604020202020204" pitchFamily="34" charset="0"/>
              <a:buChar char="•"/>
            </a:pPr>
            <a:r>
              <a:rPr lang="en-GB" sz="2400" dirty="0" err="1">
                <a:solidFill>
                  <a:schemeClr val="accent1"/>
                </a:solidFill>
              </a:rPr>
              <a:t>Defnyddiwch</a:t>
            </a:r>
            <a:r>
              <a:rPr lang="en-GB" sz="2400" dirty="0">
                <a:solidFill>
                  <a:schemeClr val="accent1"/>
                </a:solidFill>
              </a:rPr>
              <a:t> </a:t>
            </a:r>
            <a:r>
              <a:rPr lang="en-GB" sz="2400" dirty="0" err="1">
                <a:solidFill>
                  <a:schemeClr val="accent1"/>
                </a:solidFill>
              </a:rPr>
              <a:t>fanylion</a:t>
            </a:r>
            <a:r>
              <a:rPr lang="en-GB" sz="2400" dirty="0">
                <a:solidFill>
                  <a:schemeClr val="accent1"/>
                </a:solidFill>
              </a:rPr>
              <a:t> </a:t>
            </a:r>
            <a:r>
              <a:rPr lang="en-GB" sz="2400" dirty="0" err="1">
                <a:solidFill>
                  <a:schemeClr val="accent1"/>
                </a:solidFill>
              </a:rPr>
              <a:t>sy'n</a:t>
            </a:r>
            <a:r>
              <a:rPr lang="en-GB" sz="2400" dirty="0">
                <a:solidFill>
                  <a:schemeClr val="accent1"/>
                </a:solidFill>
              </a:rPr>
              <a:t> </a:t>
            </a:r>
            <a:r>
              <a:rPr lang="en-GB" sz="2400" dirty="0" err="1">
                <a:solidFill>
                  <a:schemeClr val="accent1"/>
                </a:solidFill>
              </a:rPr>
              <a:t>gwbl</a:t>
            </a:r>
            <a:r>
              <a:rPr lang="en-GB" sz="2400" dirty="0">
                <a:solidFill>
                  <a:schemeClr val="accent1"/>
                </a:solidFill>
              </a:rPr>
              <a:t> </a:t>
            </a:r>
            <a:r>
              <a:rPr lang="en-GB" sz="2400" dirty="0" err="1">
                <a:solidFill>
                  <a:schemeClr val="accent1"/>
                </a:solidFill>
              </a:rPr>
              <a:t>hanfodol</a:t>
            </a:r>
            <a:r>
              <a:rPr lang="en-GB" sz="2400" dirty="0">
                <a:solidFill>
                  <a:schemeClr val="accent1"/>
                </a:solidFill>
              </a:rPr>
              <a:t> </a:t>
            </a:r>
            <a:r>
              <a:rPr lang="en-GB" sz="2400" dirty="0" err="1">
                <a:solidFill>
                  <a:schemeClr val="accent1"/>
                </a:solidFill>
              </a:rPr>
              <a:t>ar</a:t>
            </a:r>
            <a:r>
              <a:rPr lang="en-GB" sz="2400" dirty="0">
                <a:solidFill>
                  <a:schemeClr val="accent1"/>
                </a:solidFill>
              </a:rPr>
              <a:t> </a:t>
            </a:r>
            <a:r>
              <a:rPr lang="en-GB" sz="2400" dirty="0" err="1">
                <a:solidFill>
                  <a:schemeClr val="accent1"/>
                </a:solidFill>
              </a:rPr>
              <a:t>gyfer</a:t>
            </a:r>
            <a:r>
              <a:rPr lang="en-GB" sz="2400" dirty="0">
                <a:solidFill>
                  <a:schemeClr val="accent1"/>
                </a:solidFill>
              </a:rPr>
              <a:t> </a:t>
            </a:r>
            <a:r>
              <a:rPr lang="en-GB" sz="2400" dirty="0" err="1">
                <a:solidFill>
                  <a:schemeClr val="accent1"/>
                </a:solidFill>
              </a:rPr>
              <a:t>cyfleu</a:t>
            </a:r>
            <a:r>
              <a:rPr lang="en-GB" sz="2400" dirty="0">
                <a:solidFill>
                  <a:schemeClr val="accent1"/>
                </a:solidFill>
              </a:rPr>
              <a:t> </a:t>
            </a:r>
            <a:r>
              <a:rPr lang="en-GB" sz="2400" dirty="0" err="1">
                <a:solidFill>
                  <a:schemeClr val="accent1"/>
                </a:solidFill>
              </a:rPr>
              <a:t>eich</a:t>
            </a:r>
            <a:r>
              <a:rPr lang="en-GB" sz="2400" dirty="0">
                <a:solidFill>
                  <a:schemeClr val="accent1"/>
                </a:solidFill>
              </a:rPr>
              <a:t> </a:t>
            </a:r>
            <a:r>
              <a:rPr lang="en-GB" sz="2400" dirty="0" err="1">
                <a:solidFill>
                  <a:schemeClr val="accent1"/>
                </a:solidFill>
              </a:rPr>
              <a:t>pwynt</a:t>
            </a:r>
            <a:r>
              <a:rPr lang="en-GB" sz="2400" dirty="0">
                <a:solidFill>
                  <a:schemeClr val="accent1"/>
                </a:solidFill>
              </a:rPr>
              <a:t> </a:t>
            </a:r>
            <a:r>
              <a:rPr lang="en-GB" sz="2400" dirty="0" err="1">
                <a:solidFill>
                  <a:schemeClr val="accent1"/>
                </a:solidFill>
              </a:rPr>
              <a:t>yn</a:t>
            </a:r>
            <a:r>
              <a:rPr lang="en-GB" sz="2400" dirty="0">
                <a:solidFill>
                  <a:schemeClr val="accent1"/>
                </a:solidFill>
              </a:rPr>
              <a:t> </a:t>
            </a:r>
            <a:r>
              <a:rPr lang="en-GB" sz="2400" dirty="0" err="1">
                <a:solidFill>
                  <a:schemeClr val="accent1"/>
                </a:solidFill>
              </a:rPr>
              <a:t>unig</a:t>
            </a:r>
            <a:r>
              <a:rPr lang="en-GB" sz="2400" dirty="0">
                <a:solidFill>
                  <a:schemeClr val="accent1"/>
                </a:solidFill>
              </a:rPr>
              <a:t>. </a:t>
            </a:r>
          </a:p>
          <a:p>
            <a:pPr marL="342900" indent="-342900">
              <a:buFont typeface="Arial" panose="020B0604020202020204" pitchFamily="34" charset="0"/>
              <a:buChar char="•"/>
            </a:pPr>
            <a:r>
              <a:rPr lang="en-GB" sz="2400" dirty="0" err="1">
                <a:solidFill>
                  <a:schemeClr val="accent1"/>
                </a:solidFill>
              </a:rPr>
              <a:t>Ceisiwch</a:t>
            </a:r>
            <a:r>
              <a:rPr lang="en-GB" sz="2400" dirty="0">
                <a:solidFill>
                  <a:schemeClr val="accent1"/>
                </a:solidFill>
              </a:rPr>
              <a:t> </a:t>
            </a:r>
            <a:r>
              <a:rPr lang="en-GB" sz="2400" dirty="0" err="1">
                <a:solidFill>
                  <a:schemeClr val="accent1"/>
                </a:solidFill>
              </a:rPr>
              <a:t>fynegi</a:t>
            </a:r>
            <a:r>
              <a:rPr lang="en-GB" sz="2400" dirty="0">
                <a:solidFill>
                  <a:schemeClr val="accent1"/>
                </a:solidFill>
              </a:rPr>
              <a:t> </a:t>
            </a:r>
            <a:r>
              <a:rPr lang="en-GB" sz="2400" dirty="0" err="1">
                <a:solidFill>
                  <a:schemeClr val="accent1"/>
                </a:solidFill>
              </a:rPr>
              <a:t>eich</a:t>
            </a:r>
            <a:r>
              <a:rPr lang="en-GB" sz="2400" dirty="0">
                <a:solidFill>
                  <a:schemeClr val="accent1"/>
                </a:solidFill>
              </a:rPr>
              <a:t> </a:t>
            </a:r>
            <a:r>
              <a:rPr lang="en-GB" sz="2400" dirty="0" err="1">
                <a:solidFill>
                  <a:schemeClr val="accent1"/>
                </a:solidFill>
              </a:rPr>
              <a:t>prif</a:t>
            </a:r>
            <a:r>
              <a:rPr lang="en-GB" sz="2400" dirty="0">
                <a:solidFill>
                  <a:schemeClr val="accent1"/>
                </a:solidFill>
              </a:rPr>
              <a:t> </a:t>
            </a:r>
            <a:r>
              <a:rPr lang="en-GB" sz="2400" dirty="0" err="1">
                <a:solidFill>
                  <a:schemeClr val="accent1"/>
                </a:solidFill>
              </a:rPr>
              <a:t>bwyntiau'n</a:t>
            </a:r>
            <a:r>
              <a:rPr lang="en-GB" sz="2400" dirty="0">
                <a:solidFill>
                  <a:schemeClr val="accent1"/>
                </a:solidFill>
              </a:rPr>
              <a:t> </a:t>
            </a:r>
            <a:r>
              <a:rPr lang="en-GB" sz="2400" dirty="0" err="1">
                <a:solidFill>
                  <a:schemeClr val="accent1"/>
                </a:solidFill>
              </a:rPr>
              <a:t>graffigol</a:t>
            </a:r>
            <a:r>
              <a:rPr lang="en-GB" sz="2400" dirty="0">
                <a:solidFill>
                  <a:schemeClr val="accent1"/>
                </a:solidFill>
              </a:rPr>
              <a:t>.</a:t>
            </a:r>
          </a:p>
          <a:p>
            <a:endParaRPr lang="en-GB" dirty="0"/>
          </a:p>
        </p:txBody>
      </p:sp>
      <p:pic>
        <p:nvPicPr>
          <p:cNvPr id="7" name="Picture 6" descr="Icon&#10;&#10;Description automatically generated">
            <a:extLst>
              <a:ext uri="{FF2B5EF4-FFF2-40B4-BE49-F238E27FC236}">
                <a16:creationId xmlns:a16="http://schemas.microsoft.com/office/drawing/2014/main" id="{F732B196-8113-44E3-BCFE-228E527397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725015" y="365125"/>
            <a:ext cx="1106767" cy="1068030"/>
          </a:xfrm>
          <a:prstGeom prst="rect">
            <a:avLst/>
          </a:prstGeom>
        </p:spPr>
      </p:pic>
    </p:spTree>
    <p:extLst>
      <p:ext uri="{BB962C8B-B14F-4D97-AF65-F5344CB8AC3E}">
        <p14:creationId xmlns:p14="http://schemas.microsoft.com/office/powerpoint/2010/main" val="3974703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DC602-F375-4751-A8E6-39B213613EAE}"/>
              </a:ext>
            </a:extLst>
          </p:cNvPr>
          <p:cNvSpPr>
            <a:spLocks noGrp="1"/>
          </p:cNvSpPr>
          <p:nvPr>
            <p:ph type="title"/>
          </p:nvPr>
        </p:nvSpPr>
        <p:spPr>
          <a:xfrm>
            <a:off x="6863342" y="2635031"/>
            <a:ext cx="5040745" cy="1325563"/>
          </a:xfrm>
        </p:spPr>
        <p:txBody>
          <a:bodyPr>
            <a:noAutofit/>
          </a:bodyPr>
          <a:lstStyle/>
          <a:p>
            <a:br>
              <a:rPr lang="en-GB" sz="2800" dirty="0"/>
            </a:br>
            <a:br>
              <a:rPr lang="en-GB" sz="2800" dirty="0"/>
            </a:br>
            <a:r>
              <a:rPr lang="en-GB" sz="2800" dirty="0"/>
              <a:t>In the first three seconds of looking at your poster, the reader is deciding whether to stay and explore the poster or move on.  </a:t>
            </a:r>
            <a:br>
              <a:rPr lang="en-GB" sz="2800" dirty="0"/>
            </a:br>
            <a:br>
              <a:rPr lang="en-GB" sz="2800" dirty="0"/>
            </a:br>
            <a:r>
              <a:rPr lang="en-GB" sz="2800" dirty="0"/>
              <a:t>Make the main heading large and to the point. Try to avoid a long main title, you have a whole poster to get your message across. </a:t>
            </a:r>
          </a:p>
        </p:txBody>
      </p:sp>
      <p:sp>
        <p:nvSpPr>
          <p:cNvPr id="4" name="TextBox 3">
            <a:extLst>
              <a:ext uri="{FF2B5EF4-FFF2-40B4-BE49-F238E27FC236}">
                <a16:creationId xmlns:a16="http://schemas.microsoft.com/office/drawing/2014/main" id="{5C487059-756C-41E4-9013-ABE4C35777D4}"/>
              </a:ext>
            </a:extLst>
          </p:cNvPr>
          <p:cNvSpPr txBox="1"/>
          <p:nvPr/>
        </p:nvSpPr>
        <p:spPr>
          <a:xfrm>
            <a:off x="693060" y="1423633"/>
            <a:ext cx="5040745" cy="4678204"/>
          </a:xfrm>
          <a:prstGeom prst="rect">
            <a:avLst/>
          </a:prstGeom>
          <a:noFill/>
        </p:spPr>
        <p:txBody>
          <a:bodyPr wrap="square">
            <a:spAutoFit/>
          </a:bodyPr>
          <a:lstStyle/>
          <a:p>
            <a:endParaRPr lang="en-GB" dirty="0"/>
          </a:p>
          <a:p>
            <a:r>
              <a:rPr lang="en-GB" sz="2800" dirty="0" err="1">
                <a:solidFill>
                  <a:schemeClr val="accent1"/>
                </a:solidFill>
              </a:rPr>
              <a:t>Yn</a:t>
            </a:r>
            <a:r>
              <a:rPr lang="en-GB" sz="2800" dirty="0">
                <a:solidFill>
                  <a:schemeClr val="accent1"/>
                </a:solidFill>
              </a:rPr>
              <a:t> y </a:t>
            </a:r>
            <a:r>
              <a:rPr lang="en-GB" sz="2800" dirty="0" err="1">
                <a:solidFill>
                  <a:schemeClr val="accent1"/>
                </a:solidFill>
              </a:rPr>
              <a:t>tair</a:t>
            </a:r>
            <a:r>
              <a:rPr lang="en-GB" sz="2800" dirty="0">
                <a:solidFill>
                  <a:schemeClr val="accent1"/>
                </a:solidFill>
              </a:rPr>
              <a:t> </a:t>
            </a:r>
            <a:r>
              <a:rPr lang="en-GB" sz="2800" dirty="0" err="1">
                <a:solidFill>
                  <a:schemeClr val="accent1"/>
                </a:solidFill>
              </a:rPr>
              <a:t>eiliad</a:t>
            </a:r>
            <a:r>
              <a:rPr lang="en-GB" sz="2800" dirty="0">
                <a:solidFill>
                  <a:schemeClr val="accent1"/>
                </a:solidFill>
              </a:rPr>
              <a:t> </a:t>
            </a:r>
            <a:r>
              <a:rPr lang="en-GB" sz="2800" dirty="0" err="1">
                <a:solidFill>
                  <a:schemeClr val="accent1"/>
                </a:solidFill>
              </a:rPr>
              <a:t>gyntaf</a:t>
            </a:r>
            <a:r>
              <a:rPr lang="en-GB" sz="2800" dirty="0">
                <a:solidFill>
                  <a:schemeClr val="accent1"/>
                </a:solidFill>
              </a:rPr>
              <a:t> o </a:t>
            </a:r>
            <a:r>
              <a:rPr lang="en-GB" sz="2800" dirty="0" err="1">
                <a:solidFill>
                  <a:schemeClr val="accent1"/>
                </a:solidFill>
              </a:rPr>
              <a:t>edrych</a:t>
            </a:r>
            <a:r>
              <a:rPr lang="en-GB" sz="2800" dirty="0">
                <a:solidFill>
                  <a:schemeClr val="accent1"/>
                </a:solidFill>
              </a:rPr>
              <a:t> </a:t>
            </a:r>
            <a:r>
              <a:rPr lang="en-GB" sz="2800" dirty="0" err="1">
                <a:solidFill>
                  <a:schemeClr val="accent1"/>
                </a:solidFill>
              </a:rPr>
              <a:t>ar</a:t>
            </a:r>
            <a:r>
              <a:rPr lang="en-GB" sz="2800" dirty="0">
                <a:solidFill>
                  <a:schemeClr val="accent1"/>
                </a:solidFill>
              </a:rPr>
              <a:t> </a:t>
            </a:r>
            <a:r>
              <a:rPr lang="en-GB" sz="2800" dirty="0" err="1">
                <a:solidFill>
                  <a:schemeClr val="accent1"/>
                </a:solidFill>
              </a:rPr>
              <a:t>eich</a:t>
            </a:r>
            <a:r>
              <a:rPr lang="en-GB" sz="2800" dirty="0">
                <a:solidFill>
                  <a:schemeClr val="accent1"/>
                </a:solidFill>
              </a:rPr>
              <a:t> poster, </a:t>
            </a:r>
            <a:r>
              <a:rPr lang="en-GB" sz="2800" dirty="0" err="1">
                <a:solidFill>
                  <a:schemeClr val="accent1"/>
                </a:solidFill>
              </a:rPr>
              <a:t>mae'r</a:t>
            </a:r>
            <a:r>
              <a:rPr lang="en-GB" sz="2800" dirty="0">
                <a:solidFill>
                  <a:schemeClr val="accent1"/>
                </a:solidFill>
              </a:rPr>
              <a:t> </a:t>
            </a:r>
            <a:r>
              <a:rPr lang="en-GB" sz="2800" dirty="0" err="1">
                <a:solidFill>
                  <a:schemeClr val="accent1"/>
                </a:solidFill>
              </a:rPr>
              <a:t>darllenydd</a:t>
            </a:r>
            <a:r>
              <a:rPr lang="en-GB" sz="2800" dirty="0">
                <a:solidFill>
                  <a:schemeClr val="accent1"/>
                </a:solidFill>
              </a:rPr>
              <a:t> </a:t>
            </a:r>
            <a:r>
              <a:rPr lang="en-GB" sz="2800" dirty="0" err="1">
                <a:solidFill>
                  <a:schemeClr val="accent1"/>
                </a:solidFill>
              </a:rPr>
              <a:t>yn</a:t>
            </a:r>
            <a:r>
              <a:rPr lang="en-GB" sz="2800" dirty="0">
                <a:solidFill>
                  <a:schemeClr val="accent1"/>
                </a:solidFill>
              </a:rPr>
              <a:t> </a:t>
            </a:r>
            <a:r>
              <a:rPr lang="en-GB" sz="2800" dirty="0" err="1">
                <a:solidFill>
                  <a:schemeClr val="accent1"/>
                </a:solidFill>
              </a:rPr>
              <a:t>penderfynu</a:t>
            </a:r>
            <a:r>
              <a:rPr lang="en-GB" sz="2800" dirty="0">
                <a:solidFill>
                  <a:schemeClr val="accent1"/>
                </a:solidFill>
              </a:rPr>
              <a:t> a </a:t>
            </a:r>
            <a:r>
              <a:rPr lang="en-GB" sz="2800" dirty="0" err="1">
                <a:solidFill>
                  <a:schemeClr val="accent1"/>
                </a:solidFill>
              </a:rPr>
              <a:t>ddylid</a:t>
            </a:r>
            <a:r>
              <a:rPr lang="en-GB" sz="2800" dirty="0">
                <a:solidFill>
                  <a:schemeClr val="accent1"/>
                </a:solidFill>
              </a:rPr>
              <a:t> </a:t>
            </a:r>
            <a:r>
              <a:rPr lang="en-GB" sz="2800" dirty="0" err="1">
                <a:solidFill>
                  <a:schemeClr val="accent1"/>
                </a:solidFill>
              </a:rPr>
              <a:t>aros</a:t>
            </a:r>
            <a:r>
              <a:rPr lang="en-GB" sz="2800" dirty="0">
                <a:solidFill>
                  <a:schemeClr val="accent1"/>
                </a:solidFill>
              </a:rPr>
              <a:t> ac </a:t>
            </a:r>
            <a:r>
              <a:rPr lang="en-GB" sz="2800" dirty="0" err="1">
                <a:solidFill>
                  <a:schemeClr val="accent1"/>
                </a:solidFill>
              </a:rPr>
              <a:t>archwilio'r</a:t>
            </a:r>
            <a:r>
              <a:rPr lang="en-GB" sz="2800" dirty="0">
                <a:solidFill>
                  <a:schemeClr val="accent1"/>
                </a:solidFill>
              </a:rPr>
              <a:t> poster neu </a:t>
            </a:r>
            <a:r>
              <a:rPr lang="en-GB" sz="2800" dirty="0" err="1">
                <a:solidFill>
                  <a:schemeClr val="accent1"/>
                </a:solidFill>
              </a:rPr>
              <a:t>symud</a:t>
            </a:r>
            <a:r>
              <a:rPr lang="en-GB" sz="2800" dirty="0">
                <a:solidFill>
                  <a:schemeClr val="accent1"/>
                </a:solidFill>
              </a:rPr>
              <a:t> </a:t>
            </a:r>
            <a:r>
              <a:rPr lang="en-GB" sz="2800" dirty="0" err="1">
                <a:solidFill>
                  <a:schemeClr val="accent1"/>
                </a:solidFill>
              </a:rPr>
              <a:t>ymlaen</a:t>
            </a:r>
            <a:r>
              <a:rPr lang="en-GB" sz="2800" dirty="0">
                <a:solidFill>
                  <a:schemeClr val="accent1"/>
                </a:solidFill>
              </a:rPr>
              <a:t>.  </a:t>
            </a:r>
          </a:p>
          <a:p>
            <a:endParaRPr lang="en-GB" sz="2800" dirty="0">
              <a:solidFill>
                <a:schemeClr val="accent1"/>
              </a:solidFill>
            </a:endParaRPr>
          </a:p>
          <a:p>
            <a:r>
              <a:rPr lang="en-GB" sz="2800" dirty="0" err="1">
                <a:solidFill>
                  <a:schemeClr val="accent1"/>
                </a:solidFill>
              </a:rPr>
              <a:t>Gwnewch</a:t>
            </a:r>
            <a:r>
              <a:rPr lang="en-GB" sz="2800" dirty="0">
                <a:solidFill>
                  <a:schemeClr val="accent1"/>
                </a:solidFill>
              </a:rPr>
              <a:t> y </a:t>
            </a:r>
            <a:r>
              <a:rPr lang="en-GB" sz="2800" dirty="0" err="1">
                <a:solidFill>
                  <a:schemeClr val="accent1"/>
                </a:solidFill>
              </a:rPr>
              <a:t>prif</a:t>
            </a:r>
            <a:r>
              <a:rPr lang="en-GB" sz="2800" dirty="0">
                <a:solidFill>
                  <a:schemeClr val="accent1"/>
                </a:solidFill>
              </a:rPr>
              <a:t> </a:t>
            </a:r>
            <a:r>
              <a:rPr lang="en-GB" sz="2800" dirty="0" err="1">
                <a:solidFill>
                  <a:schemeClr val="accent1"/>
                </a:solidFill>
              </a:rPr>
              <a:t>bennawd</a:t>
            </a:r>
            <a:r>
              <a:rPr lang="en-GB" sz="2800" dirty="0">
                <a:solidFill>
                  <a:schemeClr val="accent1"/>
                </a:solidFill>
              </a:rPr>
              <a:t> </a:t>
            </a:r>
            <a:r>
              <a:rPr lang="en-GB" sz="2800" dirty="0" err="1">
                <a:solidFill>
                  <a:schemeClr val="accent1"/>
                </a:solidFill>
              </a:rPr>
              <a:t>yn</a:t>
            </a:r>
            <a:r>
              <a:rPr lang="en-GB" sz="2800" dirty="0">
                <a:solidFill>
                  <a:schemeClr val="accent1"/>
                </a:solidFill>
              </a:rPr>
              <a:t> </a:t>
            </a:r>
            <a:r>
              <a:rPr lang="en-GB" sz="2800" dirty="0" err="1">
                <a:solidFill>
                  <a:schemeClr val="accent1"/>
                </a:solidFill>
              </a:rPr>
              <a:t>fawr</a:t>
            </a:r>
            <a:r>
              <a:rPr lang="en-GB" sz="2800" dirty="0">
                <a:solidFill>
                  <a:schemeClr val="accent1"/>
                </a:solidFill>
              </a:rPr>
              <a:t> ac </a:t>
            </a:r>
            <a:r>
              <a:rPr lang="en-GB" sz="2800" dirty="0" err="1">
                <a:solidFill>
                  <a:schemeClr val="accent1"/>
                </a:solidFill>
              </a:rPr>
              <a:t>i'r</a:t>
            </a:r>
            <a:r>
              <a:rPr lang="en-GB" sz="2800" dirty="0">
                <a:solidFill>
                  <a:schemeClr val="accent1"/>
                </a:solidFill>
              </a:rPr>
              <a:t> </a:t>
            </a:r>
            <a:r>
              <a:rPr lang="en-GB" sz="2800" dirty="0" err="1">
                <a:solidFill>
                  <a:schemeClr val="accent1"/>
                </a:solidFill>
              </a:rPr>
              <a:t>pwynt</a:t>
            </a:r>
            <a:r>
              <a:rPr lang="en-GB" sz="2800" dirty="0">
                <a:solidFill>
                  <a:schemeClr val="accent1"/>
                </a:solidFill>
              </a:rPr>
              <a:t>, </a:t>
            </a:r>
            <a:r>
              <a:rPr lang="en-GB" sz="2800" dirty="0" err="1">
                <a:solidFill>
                  <a:schemeClr val="accent1"/>
                </a:solidFill>
              </a:rPr>
              <a:t>Ceisiwch</a:t>
            </a:r>
            <a:r>
              <a:rPr lang="en-GB" sz="2800" dirty="0">
                <a:solidFill>
                  <a:schemeClr val="accent1"/>
                </a:solidFill>
              </a:rPr>
              <a:t> </a:t>
            </a:r>
            <a:r>
              <a:rPr lang="en-GB" sz="2800" dirty="0" err="1">
                <a:solidFill>
                  <a:schemeClr val="accent1"/>
                </a:solidFill>
              </a:rPr>
              <a:t>osgoi</a:t>
            </a:r>
            <a:r>
              <a:rPr lang="en-GB" sz="2800" dirty="0">
                <a:solidFill>
                  <a:schemeClr val="accent1"/>
                </a:solidFill>
              </a:rPr>
              <a:t> </a:t>
            </a:r>
            <a:r>
              <a:rPr lang="en-GB" sz="2800" dirty="0" err="1">
                <a:solidFill>
                  <a:schemeClr val="accent1"/>
                </a:solidFill>
              </a:rPr>
              <a:t>prif</a:t>
            </a:r>
            <a:r>
              <a:rPr lang="en-GB" sz="2800" dirty="0">
                <a:solidFill>
                  <a:schemeClr val="accent1"/>
                </a:solidFill>
              </a:rPr>
              <a:t> </a:t>
            </a:r>
            <a:r>
              <a:rPr lang="en-GB" sz="2800" dirty="0" err="1">
                <a:solidFill>
                  <a:schemeClr val="accent1"/>
                </a:solidFill>
              </a:rPr>
              <a:t>deitl</a:t>
            </a:r>
            <a:r>
              <a:rPr lang="en-GB" sz="2800" dirty="0">
                <a:solidFill>
                  <a:schemeClr val="accent1"/>
                </a:solidFill>
              </a:rPr>
              <a:t> </a:t>
            </a:r>
            <a:r>
              <a:rPr lang="en-GB" sz="2800" dirty="0" err="1">
                <a:solidFill>
                  <a:schemeClr val="accent1"/>
                </a:solidFill>
              </a:rPr>
              <a:t>hir</a:t>
            </a:r>
            <a:r>
              <a:rPr lang="en-GB" sz="2800" dirty="0">
                <a:solidFill>
                  <a:schemeClr val="accent1"/>
                </a:solidFill>
              </a:rPr>
              <a:t>, </a:t>
            </a:r>
            <a:r>
              <a:rPr lang="en-GB" sz="2800" dirty="0" err="1">
                <a:solidFill>
                  <a:schemeClr val="accent1"/>
                </a:solidFill>
              </a:rPr>
              <a:t>mae</a:t>
            </a:r>
            <a:r>
              <a:rPr lang="en-GB" sz="2800" dirty="0">
                <a:solidFill>
                  <a:schemeClr val="accent1"/>
                </a:solidFill>
              </a:rPr>
              <a:t> </a:t>
            </a:r>
            <a:r>
              <a:rPr lang="en-GB" sz="2800" dirty="0" err="1">
                <a:solidFill>
                  <a:schemeClr val="accent1"/>
                </a:solidFill>
              </a:rPr>
              <a:t>gennych</a:t>
            </a:r>
            <a:r>
              <a:rPr lang="en-GB" sz="2800" dirty="0">
                <a:solidFill>
                  <a:schemeClr val="accent1"/>
                </a:solidFill>
              </a:rPr>
              <a:t> </a:t>
            </a:r>
            <a:r>
              <a:rPr lang="en-GB" sz="2800" dirty="0" err="1">
                <a:solidFill>
                  <a:schemeClr val="accent1"/>
                </a:solidFill>
              </a:rPr>
              <a:t>boster</a:t>
            </a:r>
            <a:r>
              <a:rPr lang="en-GB" sz="2800" dirty="0">
                <a:solidFill>
                  <a:schemeClr val="accent1"/>
                </a:solidFill>
              </a:rPr>
              <a:t> </a:t>
            </a:r>
            <a:r>
              <a:rPr lang="en-GB" sz="2800" dirty="0" err="1">
                <a:solidFill>
                  <a:schemeClr val="accent1"/>
                </a:solidFill>
              </a:rPr>
              <a:t>cyfan</a:t>
            </a:r>
            <a:r>
              <a:rPr lang="en-GB" sz="2800" dirty="0">
                <a:solidFill>
                  <a:schemeClr val="accent1"/>
                </a:solidFill>
              </a:rPr>
              <a:t> </a:t>
            </a:r>
            <a:r>
              <a:rPr lang="en-GB" sz="2800" dirty="0" err="1">
                <a:solidFill>
                  <a:schemeClr val="accent1"/>
                </a:solidFill>
              </a:rPr>
              <a:t>i</a:t>
            </a:r>
            <a:r>
              <a:rPr lang="en-GB" sz="2800" dirty="0">
                <a:solidFill>
                  <a:schemeClr val="accent1"/>
                </a:solidFill>
              </a:rPr>
              <a:t> </a:t>
            </a:r>
            <a:r>
              <a:rPr lang="en-GB" sz="2800" dirty="0" err="1">
                <a:solidFill>
                  <a:schemeClr val="accent1"/>
                </a:solidFill>
              </a:rPr>
              <a:t>gyfleu</a:t>
            </a:r>
            <a:r>
              <a:rPr lang="en-GB" sz="2800" dirty="0">
                <a:solidFill>
                  <a:schemeClr val="accent1"/>
                </a:solidFill>
              </a:rPr>
              <a:t> </a:t>
            </a:r>
            <a:r>
              <a:rPr lang="en-GB" sz="2800" dirty="0" err="1">
                <a:solidFill>
                  <a:schemeClr val="accent1"/>
                </a:solidFill>
              </a:rPr>
              <a:t>eich</a:t>
            </a:r>
            <a:r>
              <a:rPr lang="en-GB" sz="2800" dirty="0">
                <a:solidFill>
                  <a:schemeClr val="accent1"/>
                </a:solidFill>
              </a:rPr>
              <a:t> </a:t>
            </a:r>
            <a:r>
              <a:rPr lang="en-GB" sz="2800" dirty="0" err="1">
                <a:solidFill>
                  <a:schemeClr val="accent1"/>
                </a:solidFill>
              </a:rPr>
              <a:t>neges</a:t>
            </a:r>
            <a:r>
              <a:rPr lang="en-GB" sz="2800" dirty="0">
                <a:solidFill>
                  <a:schemeClr val="accent1"/>
                </a:solidFill>
              </a:rPr>
              <a:t>. </a:t>
            </a:r>
          </a:p>
        </p:txBody>
      </p:sp>
      <p:sp>
        <p:nvSpPr>
          <p:cNvPr id="5" name="TextBox 4">
            <a:extLst>
              <a:ext uri="{FF2B5EF4-FFF2-40B4-BE49-F238E27FC236}">
                <a16:creationId xmlns:a16="http://schemas.microsoft.com/office/drawing/2014/main" id="{388D62AD-D49A-4C2E-8821-ACE00D500571}"/>
              </a:ext>
            </a:extLst>
          </p:cNvPr>
          <p:cNvSpPr txBox="1"/>
          <p:nvPr/>
        </p:nvSpPr>
        <p:spPr>
          <a:xfrm>
            <a:off x="821493" y="654192"/>
            <a:ext cx="11236036" cy="769441"/>
          </a:xfrm>
          <a:prstGeom prst="rect">
            <a:avLst/>
          </a:prstGeom>
          <a:noFill/>
        </p:spPr>
        <p:txBody>
          <a:bodyPr wrap="square" rtlCol="0">
            <a:spAutoFit/>
          </a:bodyPr>
          <a:lstStyle/>
          <a:p>
            <a:r>
              <a:rPr lang="en-GB" sz="4400" b="1" dirty="0">
                <a:solidFill>
                  <a:schemeClr val="accent1"/>
                </a:solidFill>
                <a:latin typeface="+mj-lt"/>
              </a:rPr>
              <a:t>Dal </a:t>
            </a:r>
            <a:r>
              <a:rPr lang="en-GB" sz="4400" b="1" dirty="0" err="1">
                <a:solidFill>
                  <a:schemeClr val="accent1"/>
                </a:solidFill>
                <a:latin typeface="+mj-lt"/>
                <a:cs typeface="Calibri Light" panose="020F0302020204030204" pitchFamily="34" charset="0"/>
              </a:rPr>
              <a:t>Sylw’r</a:t>
            </a:r>
            <a:r>
              <a:rPr lang="en-GB" sz="4400" b="1" dirty="0">
                <a:solidFill>
                  <a:schemeClr val="accent1"/>
                </a:solidFill>
                <a:latin typeface="+mj-lt"/>
              </a:rPr>
              <a:t> </a:t>
            </a:r>
            <a:r>
              <a:rPr lang="en-GB" sz="4400" b="1" dirty="0" err="1">
                <a:solidFill>
                  <a:schemeClr val="accent1"/>
                </a:solidFill>
                <a:latin typeface="+mj-lt"/>
              </a:rPr>
              <a:t>Gynulleidfa</a:t>
            </a:r>
            <a:r>
              <a:rPr lang="en-GB" sz="4400" b="1" dirty="0">
                <a:solidFill>
                  <a:schemeClr val="accent1"/>
                </a:solidFill>
                <a:latin typeface="+mj-lt"/>
              </a:rPr>
              <a:t> </a:t>
            </a:r>
            <a:r>
              <a:rPr lang="en-GB" sz="4400" b="1" dirty="0">
                <a:latin typeface="+mj-lt"/>
              </a:rPr>
              <a:t>/ Engaging the Audience</a:t>
            </a:r>
          </a:p>
        </p:txBody>
      </p:sp>
      <p:pic>
        <p:nvPicPr>
          <p:cNvPr id="7" name="Picture 6" descr="A cartoon of a person using a computer&#10;&#10;Description automatically generated with low confidence">
            <a:extLst>
              <a:ext uri="{FF2B5EF4-FFF2-40B4-BE49-F238E27FC236}">
                <a16:creationId xmlns:a16="http://schemas.microsoft.com/office/drawing/2014/main" id="{D72F96A0-E446-491F-9BB5-481ACC88A8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50559" y="5357668"/>
            <a:ext cx="2518064" cy="1363951"/>
          </a:xfrm>
          <a:prstGeom prst="rect">
            <a:avLst/>
          </a:prstGeom>
        </p:spPr>
      </p:pic>
    </p:spTree>
    <p:extLst>
      <p:ext uri="{BB962C8B-B14F-4D97-AF65-F5344CB8AC3E}">
        <p14:creationId xmlns:p14="http://schemas.microsoft.com/office/powerpoint/2010/main" val="2343187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957B7-498A-4A4B-BAEE-2843D19055D1}"/>
              </a:ext>
            </a:extLst>
          </p:cNvPr>
          <p:cNvSpPr>
            <a:spLocks noGrp="1"/>
          </p:cNvSpPr>
          <p:nvPr>
            <p:ph type="title"/>
          </p:nvPr>
        </p:nvSpPr>
        <p:spPr>
          <a:xfrm>
            <a:off x="972671" y="828025"/>
            <a:ext cx="10515600" cy="1325563"/>
          </a:xfrm>
        </p:spPr>
        <p:txBody>
          <a:bodyPr/>
          <a:lstStyle/>
          <a:p>
            <a:r>
              <a:rPr lang="en-GB" b="1" dirty="0" err="1">
                <a:solidFill>
                  <a:schemeClr val="accent1"/>
                </a:solidFill>
              </a:rPr>
              <a:t>Cynllun</a:t>
            </a:r>
            <a:r>
              <a:rPr lang="en-GB" b="1" dirty="0"/>
              <a:t> / Layout</a:t>
            </a:r>
          </a:p>
        </p:txBody>
      </p:sp>
      <p:sp>
        <p:nvSpPr>
          <p:cNvPr id="3" name="Content Placeholder 2">
            <a:extLst>
              <a:ext uri="{FF2B5EF4-FFF2-40B4-BE49-F238E27FC236}">
                <a16:creationId xmlns:a16="http://schemas.microsoft.com/office/drawing/2014/main" id="{B29A9144-2717-4120-945A-EA8FC2705C4D}"/>
              </a:ext>
            </a:extLst>
          </p:cNvPr>
          <p:cNvSpPr>
            <a:spLocks noGrp="1"/>
          </p:cNvSpPr>
          <p:nvPr>
            <p:ph idx="1"/>
          </p:nvPr>
        </p:nvSpPr>
        <p:spPr>
          <a:xfrm>
            <a:off x="6511639" y="2781589"/>
            <a:ext cx="4842163" cy="4351338"/>
          </a:xfrm>
        </p:spPr>
        <p:txBody>
          <a:bodyPr>
            <a:normAutofit/>
          </a:bodyPr>
          <a:lstStyle/>
          <a:p>
            <a:r>
              <a:rPr lang="en-GB" dirty="0"/>
              <a:t>The most important aspect of any good academic poster is that it is easy to follow.  </a:t>
            </a:r>
          </a:p>
          <a:p>
            <a:r>
              <a:rPr lang="en-GB" dirty="0"/>
              <a:t>A series of columns allows readers who may be unfamiliar with your subject matter and method of research to easily follow the direction of your information. </a:t>
            </a:r>
          </a:p>
        </p:txBody>
      </p:sp>
      <p:sp>
        <p:nvSpPr>
          <p:cNvPr id="4" name="Content Placeholder 2">
            <a:extLst>
              <a:ext uri="{FF2B5EF4-FFF2-40B4-BE49-F238E27FC236}">
                <a16:creationId xmlns:a16="http://schemas.microsoft.com/office/drawing/2014/main" id="{EED14332-0876-4934-9B0E-F108DF14EC1F}"/>
              </a:ext>
            </a:extLst>
          </p:cNvPr>
          <p:cNvSpPr txBox="1">
            <a:spLocks/>
          </p:cNvSpPr>
          <p:nvPr/>
        </p:nvSpPr>
        <p:spPr>
          <a:xfrm>
            <a:off x="838198" y="2781589"/>
            <a:ext cx="484216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solidFill>
                  <a:schemeClr val="accent1"/>
                </a:solidFill>
              </a:rPr>
              <a:t>Yr</a:t>
            </a:r>
            <a:r>
              <a:rPr lang="en-GB" dirty="0">
                <a:solidFill>
                  <a:schemeClr val="accent1"/>
                </a:solidFill>
              </a:rPr>
              <a:t> </a:t>
            </a:r>
            <a:r>
              <a:rPr lang="en-GB" dirty="0" err="1">
                <a:solidFill>
                  <a:schemeClr val="accent1"/>
                </a:solidFill>
              </a:rPr>
              <a:t>agwedd</a:t>
            </a:r>
            <a:r>
              <a:rPr lang="en-GB" dirty="0">
                <a:solidFill>
                  <a:schemeClr val="accent1"/>
                </a:solidFill>
              </a:rPr>
              <a:t> </a:t>
            </a:r>
            <a:r>
              <a:rPr lang="en-GB" dirty="0" err="1">
                <a:solidFill>
                  <a:schemeClr val="accent1"/>
                </a:solidFill>
              </a:rPr>
              <a:t>bwysicaf</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unrhyw</a:t>
            </a:r>
            <a:r>
              <a:rPr lang="en-GB" dirty="0">
                <a:solidFill>
                  <a:schemeClr val="accent1"/>
                </a:solidFill>
              </a:rPr>
              <a:t> </a:t>
            </a:r>
            <a:r>
              <a:rPr lang="en-GB" dirty="0" err="1">
                <a:solidFill>
                  <a:schemeClr val="accent1"/>
                </a:solidFill>
              </a:rPr>
              <a:t>boster</a:t>
            </a:r>
            <a:r>
              <a:rPr lang="en-GB" dirty="0">
                <a:solidFill>
                  <a:schemeClr val="accent1"/>
                </a:solidFill>
              </a:rPr>
              <a:t> </a:t>
            </a:r>
            <a:r>
              <a:rPr lang="en-GB" dirty="0" err="1">
                <a:solidFill>
                  <a:schemeClr val="accent1"/>
                </a:solidFill>
              </a:rPr>
              <a:t>academaidd</a:t>
            </a:r>
            <a:r>
              <a:rPr lang="en-GB" dirty="0">
                <a:solidFill>
                  <a:schemeClr val="accent1"/>
                </a:solidFill>
              </a:rPr>
              <a:t> da </a:t>
            </a:r>
            <a:r>
              <a:rPr lang="en-GB" dirty="0" err="1">
                <a:solidFill>
                  <a:schemeClr val="accent1"/>
                </a:solidFill>
              </a:rPr>
              <a:t>yw</a:t>
            </a:r>
            <a:r>
              <a:rPr lang="en-GB" dirty="0">
                <a:solidFill>
                  <a:schemeClr val="accent1"/>
                </a:solidFill>
              </a:rPr>
              <a:t> </a:t>
            </a:r>
            <a:r>
              <a:rPr lang="en-GB" dirty="0" err="1">
                <a:solidFill>
                  <a:schemeClr val="accent1"/>
                </a:solidFill>
              </a:rPr>
              <a:t>ei</a:t>
            </a:r>
            <a:r>
              <a:rPr lang="en-GB" dirty="0">
                <a:solidFill>
                  <a:schemeClr val="accent1"/>
                </a:solidFill>
              </a:rPr>
              <a:t> bod </a:t>
            </a:r>
            <a:r>
              <a:rPr lang="en-GB" dirty="0" err="1">
                <a:solidFill>
                  <a:schemeClr val="accent1"/>
                </a:solidFill>
              </a:rPr>
              <a:t>yn</a:t>
            </a:r>
            <a:r>
              <a:rPr lang="en-GB" dirty="0">
                <a:solidFill>
                  <a:schemeClr val="accent1"/>
                </a:solidFill>
              </a:rPr>
              <a:t> </a:t>
            </a:r>
            <a:r>
              <a:rPr lang="en-GB" dirty="0" err="1">
                <a:solidFill>
                  <a:schemeClr val="accent1"/>
                </a:solidFill>
              </a:rPr>
              <a:t>hawdd</a:t>
            </a:r>
            <a:r>
              <a:rPr lang="en-GB" dirty="0">
                <a:solidFill>
                  <a:schemeClr val="accent1"/>
                </a:solidFill>
              </a:rPr>
              <a:t> </a:t>
            </a:r>
            <a:r>
              <a:rPr lang="en-GB" dirty="0" err="1">
                <a:solidFill>
                  <a:schemeClr val="accent1"/>
                </a:solidFill>
              </a:rPr>
              <a:t>ei</a:t>
            </a:r>
            <a:r>
              <a:rPr lang="en-GB" dirty="0">
                <a:solidFill>
                  <a:schemeClr val="accent1"/>
                </a:solidFill>
              </a:rPr>
              <a:t> </a:t>
            </a:r>
            <a:r>
              <a:rPr lang="en-GB" dirty="0" err="1">
                <a:solidFill>
                  <a:schemeClr val="accent1"/>
                </a:solidFill>
              </a:rPr>
              <a:t>ddilyn</a:t>
            </a:r>
            <a:r>
              <a:rPr lang="en-GB" dirty="0">
                <a:solidFill>
                  <a:schemeClr val="accent1"/>
                </a:solidFill>
              </a:rPr>
              <a:t>.  </a:t>
            </a:r>
          </a:p>
          <a:p>
            <a:r>
              <a:rPr lang="en-GB" dirty="0">
                <a:solidFill>
                  <a:schemeClr val="accent1"/>
                </a:solidFill>
              </a:rPr>
              <a:t>Mae </a:t>
            </a:r>
            <a:r>
              <a:rPr lang="en-GB" dirty="0" err="1">
                <a:solidFill>
                  <a:schemeClr val="accent1"/>
                </a:solidFill>
              </a:rPr>
              <a:t>cyfres</a:t>
            </a:r>
            <a:r>
              <a:rPr lang="en-GB" dirty="0">
                <a:solidFill>
                  <a:schemeClr val="accent1"/>
                </a:solidFill>
              </a:rPr>
              <a:t> o </a:t>
            </a:r>
            <a:r>
              <a:rPr lang="en-GB" dirty="0" err="1">
                <a:solidFill>
                  <a:schemeClr val="accent1"/>
                </a:solidFill>
              </a:rPr>
              <a:t>golofnau</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caniatáu</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ddarllenwyr</a:t>
            </a:r>
            <a:r>
              <a:rPr lang="en-GB" dirty="0">
                <a:solidFill>
                  <a:schemeClr val="accent1"/>
                </a:solidFill>
              </a:rPr>
              <a:t> a </a:t>
            </a:r>
            <a:r>
              <a:rPr lang="en-GB" dirty="0" err="1">
                <a:solidFill>
                  <a:schemeClr val="accent1"/>
                </a:solidFill>
              </a:rPr>
              <a:t>allai</a:t>
            </a:r>
            <a:r>
              <a:rPr lang="en-GB" dirty="0">
                <a:solidFill>
                  <a:schemeClr val="accent1"/>
                </a:solidFill>
              </a:rPr>
              <a:t> </a:t>
            </a:r>
            <a:r>
              <a:rPr lang="en-GB" dirty="0" err="1">
                <a:solidFill>
                  <a:schemeClr val="accent1"/>
                </a:solidFill>
              </a:rPr>
              <a:t>fod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anghyfarwydd</a:t>
            </a:r>
            <a:r>
              <a:rPr lang="en-GB" dirty="0">
                <a:solidFill>
                  <a:schemeClr val="accent1"/>
                </a:solidFill>
              </a:rPr>
              <a:t> </a:t>
            </a:r>
            <a:r>
              <a:rPr lang="en-GB" dirty="0" err="1">
                <a:solidFill>
                  <a:schemeClr val="accent1"/>
                </a:solidFill>
              </a:rPr>
              <a:t>â'ch</a:t>
            </a:r>
            <a:r>
              <a:rPr lang="en-GB" dirty="0">
                <a:solidFill>
                  <a:schemeClr val="accent1"/>
                </a:solidFill>
              </a:rPr>
              <a:t> </a:t>
            </a:r>
            <a:r>
              <a:rPr lang="en-GB" dirty="0" err="1">
                <a:solidFill>
                  <a:schemeClr val="accent1"/>
                </a:solidFill>
              </a:rPr>
              <a:t>pwnc</a:t>
            </a:r>
            <a:r>
              <a:rPr lang="en-GB" dirty="0">
                <a:solidFill>
                  <a:schemeClr val="accent1"/>
                </a:solidFill>
              </a:rPr>
              <a:t> </a:t>
            </a:r>
            <a:r>
              <a:rPr lang="en-GB" dirty="0" err="1">
                <a:solidFill>
                  <a:schemeClr val="accent1"/>
                </a:solidFill>
              </a:rPr>
              <a:t>a'ch</a:t>
            </a:r>
            <a:r>
              <a:rPr lang="en-GB" dirty="0">
                <a:solidFill>
                  <a:schemeClr val="accent1"/>
                </a:solidFill>
              </a:rPr>
              <a:t> dull </a:t>
            </a:r>
            <a:r>
              <a:rPr lang="en-GB" dirty="0" err="1">
                <a:solidFill>
                  <a:schemeClr val="accent1"/>
                </a:solidFill>
              </a:rPr>
              <a:t>ymchwil</a:t>
            </a:r>
            <a:r>
              <a:rPr lang="en-GB" dirty="0">
                <a:solidFill>
                  <a:schemeClr val="accent1"/>
                </a:solidFill>
              </a:rPr>
              <a:t> </a:t>
            </a:r>
            <a:r>
              <a:rPr lang="en-GB" dirty="0" err="1">
                <a:solidFill>
                  <a:schemeClr val="accent1"/>
                </a:solidFill>
              </a:rPr>
              <a:t>ddilyn</a:t>
            </a:r>
            <a:r>
              <a:rPr lang="en-GB" dirty="0">
                <a:solidFill>
                  <a:schemeClr val="accent1"/>
                </a:solidFill>
              </a:rPr>
              <a:t> </a:t>
            </a:r>
            <a:r>
              <a:rPr lang="en-GB" dirty="0" err="1">
                <a:solidFill>
                  <a:schemeClr val="accent1"/>
                </a:solidFill>
              </a:rPr>
              <a:t>cyfeiriad</a:t>
            </a:r>
            <a:r>
              <a:rPr lang="en-GB" dirty="0">
                <a:solidFill>
                  <a:schemeClr val="accent1"/>
                </a:solidFill>
              </a:rPr>
              <a:t> </a:t>
            </a:r>
            <a:r>
              <a:rPr lang="en-GB" dirty="0" err="1">
                <a:solidFill>
                  <a:schemeClr val="accent1"/>
                </a:solidFill>
              </a:rPr>
              <a:t>eich</a:t>
            </a:r>
            <a:r>
              <a:rPr lang="en-GB" dirty="0">
                <a:solidFill>
                  <a:schemeClr val="accent1"/>
                </a:solidFill>
              </a:rPr>
              <a:t> </a:t>
            </a:r>
            <a:r>
              <a:rPr lang="en-GB" dirty="0" err="1">
                <a:solidFill>
                  <a:schemeClr val="accent1"/>
                </a:solidFill>
              </a:rPr>
              <a:t>gwybodaeth</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hawdd</a:t>
            </a:r>
            <a:r>
              <a:rPr lang="en-GB" dirty="0">
                <a:solidFill>
                  <a:schemeClr val="accent1"/>
                </a:solidFill>
              </a:rPr>
              <a:t>. </a:t>
            </a:r>
          </a:p>
          <a:p>
            <a:endParaRPr lang="en-GB" dirty="0"/>
          </a:p>
        </p:txBody>
      </p:sp>
      <p:pic>
        <p:nvPicPr>
          <p:cNvPr id="8" name="Picture 7" descr="Text&#10;&#10;Description automatically generated">
            <a:extLst>
              <a:ext uri="{FF2B5EF4-FFF2-40B4-BE49-F238E27FC236}">
                <a16:creationId xmlns:a16="http://schemas.microsoft.com/office/drawing/2014/main" id="{C4462BC0-54E8-4F4D-8555-2FDC8F32321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91055" y="365125"/>
            <a:ext cx="2110654" cy="2251364"/>
          </a:xfrm>
          <a:prstGeom prst="rect">
            <a:avLst/>
          </a:prstGeom>
        </p:spPr>
      </p:pic>
    </p:spTree>
    <p:extLst>
      <p:ext uri="{BB962C8B-B14F-4D97-AF65-F5344CB8AC3E}">
        <p14:creationId xmlns:p14="http://schemas.microsoft.com/office/powerpoint/2010/main" val="1434161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04E1-1875-43A1-AA52-4002325DC1BD}"/>
              </a:ext>
            </a:extLst>
          </p:cNvPr>
          <p:cNvSpPr>
            <a:spLocks noGrp="1"/>
          </p:cNvSpPr>
          <p:nvPr>
            <p:ph type="title"/>
          </p:nvPr>
        </p:nvSpPr>
        <p:spPr/>
        <p:txBody>
          <a:bodyPr/>
          <a:lstStyle/>
          <a:p>
            <a:r>
              <a:rPr lang="en-GB" b="1" dirty="0" err="1">
                <a:solidFill>
                  <a:schemeClr val="accent1"/>
                </a:solidFill>
              </a:rPr>
              <a:t>Trefn</a:t>
            </a:r>
            <a:r>
              <a:rPr lang="en-GB" b="1" dirty="0">
                <a:solidFill>
                  <a:srgbClr val="002060"/>
                </a:solidFill>
              </a:rPr>
              <a:t> </a:t>
            </a:r>
            <a:r>
              <a:rPr lang="en-GB" b="1" dirty="0" err="1">
                <a:solidFill>
                  <a:schemeClr val="accent1"/>
                </a:solidFill>
              </a:rPr>
              <a:t>Darllen</a:t>
            </a:r>
            <a:r>
              <a:rPr lang="en-GB" b="1" dirty="0">
                <a:solidFill>
                  <a:srgbClr val="002060"/>
                </a:solidFill>
              </a:rPr>
              <a:t> </a:t>
            </a:r>
            <a:r>
              <a:rPr lang="en-GB" b="1" dirty="0"/>
              <a:t>/ Reading Order</a:t>
            </a:r>
          </a:p>
        </p:txBody>
      </p:sp>
      <p:sp>
        <p:nvSpPr>
          <p:cNvPr id="3" name="Content Placeholder 2">
            <a:extLst>
              <a:ext uri="{FF2B5EF4-FFF2-40B4-BE49-F238E27FC236}">
                <a16:creationId xmlns:a16="http://schemas.microsoft.com/office/drawing/2014/main" id="{C47F8309-9251-4ABC-A756-4BC5DCFD4D35}"/>
              </a:ext>
            </a:extLst>
          </p:cNvPr>
          <p:cNvSpPr>
            <a:spLocks noGrp="1"/>
          </p:cNvSpPr>
          <p:nvPr>
            <p:ph idx="1"/>
          </p:nvPr>
        </p:nvSpPr>
        <p:spPr>
          <a:xfrm>
            <a:off x="6497782" y="2696729"/>
            <a:ext cx="5257800" cy="4351338"/>
          </a:xfrm>
        </p:spPr>
        <p:txBody>
          <a:bodyPr>
            <a:normAutofit/>
          </a:bodyPr>
          <a:lstStyle/>
          <a:p>
            <a:r>
              <a:rPr lang="en-GB" dirty="0"/>
              <a:t>People will read the poster from top to bottom and left to right. The examples above highlight in numbered order, the way most posters are read.  </a:t>
            </a:r>
          </a:p>
          <a:p>
            <a:r>
              <a:rPr lang="en-GB" dirty="0"/>
              <a:t>Arranging your poster elements in this order will make it easier for the audience to read. </a:t>
            </a:r>
          </a:p>
          <a:p>
            <a:endParaRPr lang="en-GB" dirty="0"/>
          </a:p>
        </p:txBody>
      </p:sp>
      <p:pic>
        <p:nvPicPr>
          <p:cNvPr id="5" name="Picture 4">
            <a:extLst>
              <a:ext uri="{FF2B5EF4-FFF2-40B4-BE49-F238E27FC236}">
                <a16:creationId xmlns:a16="http://schemas.microsoft.com/office/drawing/2014/main" id="{E9CA5389-6241-4C9D-853C-45654A393A57}"/>
              </a:ext>
            </a:extLst>
          </p:cNvPr>
          <p:cNvPicPr>
            <a:picLocks noChangeAspect="1"/>
          </p:cNvPicPr>
          <p:nvPr/>
        </p:nvPicPr>
        <p:blipFill rotWithShape="1">
          <a:blip r:embed="rId2"/>
          <a:srcRect l="27978" t="59098" r="29259" b="5325"/>
          <a:stretch/>
        </p:blipFill>
        <p:spPr>
          <a:xfrm>
            <a:off x="7640594" y="256870"/>
            <a:ext cx="4399005" cy="2439859"/>
          </a:xfrm>
          <a:prstGeom prst="rect">
            <a:avLst/>
          </a:prstGeom>
        </p:spPr>
      </p:pic>
      <p:sp>
        <p:nvSpPr>
          <p:cNvPr id="6" name="Content Placeholder 2">
            <a:extLst>
              <a:ext uri="{FF2B5EF4-FFF2-40B4-BE49-F238E27FC236}">
                <a16:creationId xmlns:a16="http://schemas.microsoft.com/office/drawing/2014/main" id="{194882EF-4F26-4645-98C8-2580F9408F68}"/>
              </a:ext>
            </a:extLst>
          </p:cNvPr>
          <p:cNvSpPr txBox="1">
            <a:spLocks/>
          </p:cNvSpPr>
          <p:nvPr/>
        </p:nvSpPr>
        <p:spPr>
          <a:xfrm>
            <a:off x="668576" y="2378075"/>
            <a:ext cx="52578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solidFill>
                  <a:schemeClr val="accent1"/>
                </a:solidFill>
              </a:rPr>
              <a:t>Bydd</a:t>
            </a:r>
            <a:r>
              <a:rPr lang="en-GB" dirty="0">
                <a:solidFill>
                  <a:schemeClr val="accent1"/>
                </a:solidFill>
              </a:rPr>
              <a:t> </a:t>
            </a:r>
            <a:r>
              <a:rPr lang="en-GB" dirty="0" err="1">
                <a:solidFill>
                  <a:schemeClr val="accent1"/>
                </a:solidFill>
              </a:rPr>
              <a:t>pobl</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darllen</a:t>
            </a:r>
            <a:r>
              <a:rPr lang="en-GB" dirty="0">
                <a:solidFill>
                  <a:schemeClr val="accent1"/>
                </a:solidFill>
              </a:rPr>
              <a:t> y poster </a:t>
            </a:r>
            <a:r>
              <a:rPr lang="en-GB" dirty="0" err="1">
                <a:solidFill>
                  <a:schemeClr val="accent1"/>
                </a:solidFill>
              </a:rPr>
              <a:t>o'r</a:t>
            </a:r>
            <a:r>
              <a:rPr lang="en-GB" dirty="0">
                <a:solidFill>
                  <a:schemeClr val="accent1"/>
                </a:solidFill>
              </a:rPr>
              <a:t> brig </a:t>
            </a:r>
            <a:r>
              <a:rPr lang="en-GB" dirty="0" err="1">
                <a:solidFill>
                  <a:schemeClr val="accent1"/>
                </a:solidFill>
              </a:rPr>
              <a:t>i'r</a:t>
            </a:r>
            <a:r>
              <a:rPr lang="en-GB" dirty="0">
                <a:solidFill>
                  <a:schemeClr val="accent1"/>
                </a:solidFill>
              </a:rPr>
              <a:t> </a:t>
            </a:r>
            <a:r>
              <a:rPr lang="en-GB" dirty="0" err="1">
                <a:solidFill>
                  <a:schemeClr val="accent1"/>
                </a:solidFill>
              </a:rPr>
              <a:t>gwaelod</a:t>
            </a:r>
            <a:r>
              <a:rPr lang="en-GB" dirty="0">
                <a:solidFill>
                  <a:schemeClr val="accent1"/>
                </a:solidFill>
              </a:rPr>
              <a:t> ac </a:t>
            </a:r>
            <a:r>
              <a:rPr lang="en-GB" dirty="0" err="1">
                <a:solidFill>
                  <a:schemeClr val="accent1"/>
                </a:solidFill>
              </a:rPr>
              <a:t>o'r</a:t>
            </a:r>
            <a:r>
              <a:rPr lang="en-GB" dirty="0">
                <a:solidFill>
                  <a:schemeClr val="accent1"/>
                </a:solidFill>
              </a:rPr>
              <a:t> </a:t>
            </a:r>
            <a:r>
              <a:rPr lang="en-GB" dirty="0" err="1">
                <a:solidFill>
                  <a:schemeClr val="accent1"/>
                </a:solidFill>
              </a:rPr>
              <a:t>chwith</a:t>
            </a:r>
            <a:r>
              <a:rPr lang="en-GB" dirty="0">
                <a:solidFill>
                  <a:schemeClr val="accent1"/>
                </a:solidFill>
              </a:rPr>
              <a:t> </a:t>
            </a:r>
            <a:r>
              <a:rPr lang="en-GB" dirty="0" err="1">
                <a:solidFill>
                  <a:schemeClr val="accent1"/>
                </a:solidFill>
              </a:rPr>
              <a:t>i'r</a:t>
            </a:r>
            <a:r>
              <a:rPr lang="en-GB" dirty="0">
                <a:solidFill>
                  <a:schemeClr val="accent1"/>
                </a:solidFill>
              </a:rPr>
              <a:t> </a:t>
            </a:r>
            <a:r>
              <a:rPr lang="en-GB" dirty="0" err="1">
                <a:solidFill>
                  <a:schemeClr val="accent1"/>
                </a:solidFill>
              </a:rPr>
              <a:t>dde</a:t>
            </a:r>
            <a:r>
              <a:rPr lang="en-GB" dirty="0">
                <a:solidFill>
                  <a:schemeClr val="accent1"/>
                </a:solidFill>
              </a:rPr>
              <a:t>. </a:t>
            </a:r>
            <a:r>
              <a:rPr lang="en-GB" dirty="0" err="1">
                <a:solidFill>
                  <a:schemeClr val="accent1"/>
                </a:solidFill>
              </a:rPr>
              <a:t>Mae'r</a:t>
            </a:r>
            <a:r>
              <a:rPr lang="en-GB" dirty="0">
                <a:solidFill>
                  <a:schemeClr val="accent1"/>
                </a:solidFill>
              </a:rPr>
              <a:t> </a:t>
            </a:r>
            <a:r>
              <a:rPr lang="en-GB" dirty="0" err="1">
                <a:solidFill>
                  <a:schemeClr val="accent1"/>
                </a:solidFill>
              </a:rPr>
              <a:t>enghreifftiau</a:t>
            </a:r>
            <a:r>
              <a:rPr lang="en-GB" dirty="0">
                <a:solidFill>
                  <a:schemeClr val="accent1"/>
                </a:solidFill>
              </a:rPr>
              <a:t> </a:t>
            </a:r>
            <a:r>
              <a:rPr lang="en-GB" dirty="0" err="1">
                <a:solidFill>
                  <a:schemeClr val="accent1"/>
                </a:solidFill>
              </a:rPr>
              <a:t>uchod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amlygu</a:t>
            </a:r>
            <a:r>
              <a:rPr lang="en-GB" dirty="0">
                <a:solidFill>
                  <a:schemeClr val="accent1"/>
                </a:solidFill>
              </a:rPr>
              <a:t> </a:t>
            </a:r>
            <a:r>
              <a:rPr lang="en-GB" dirty="0" err="1">
                <a:solidFill>
                  <a:schemeClr val="accent1"/>
                </a:solidFill>
              </a:rPr>
              <a:t>mewn</a:t>
            </a:r>
            <a:r>
              <a:rPr lang="en-GB" dirty="0">
                <a:solidFill>
                  <a:schemeClr val="accent1"/>
                </a:solidFill>
              </a:rPr>
              <a:t> </a:t>
            </a:r>
            <a:r>
              <a:rPr lang="en-GB" dirty="0" err="1">
                <a:solidFill>
                  <a:schemeClr val="accent1"/>
                </a:solidFill>
              </a:rPr>
              <a:t>trefn</a:t>
            </a:r>
            <a:r>
              <a:rPr lang="en-GB" dirty="0">
                <a:solidFill>
                  <a:schemeClr val="accent1"/>
                </a:solidFill>
              </a:rPr>
              <a:t> </a:t>
            </a:r>
            <a:r>
              <a:rPr lang="en-GB" dirty="0" err="1">
                <a:solidFill>
                  <a:schemeClr val="accent1"/>
                </a:solidFill>
              </a:rPr>
              <a:t>rifedig</a:t>
            </a:r>
            <a:r>
              <a:rPr lang="en-GB" dirty="0">
                <a:solidFill>
                  <a:schemeClr val="accent1"/>
                </a:solidFill>
              </a:rPr>
              <a:t>, y </a:t>
            </a:r>
            <a:r>
              <a:rPr lang="en-GB" dirty="0" err="1">
                <a:solidFill>
                  <a:schemeClr val="accent1"/>
                </a:solidFill>
              </a:rPr>
              <a:t>ffordd</a:t>
            </a:r>
            <a:r>
              <a:rPr lang="en-GB" dirty="0">
                <a:solidFill>
                  <a:schemeClr val="accent1"/>
                </a:solidFill>
              </a:rPr>
              <a:t> y </a:t>
            </a:r>
            <a:r>
              <a:rPr lang="en-GB" dirty="0" err="1">
                <a:solidFill>
                  <a:schemeClr val="accent1"/>
                </a:solidFill>
              </a:rPr>
              <a:t>mae'r</a:t>
            </a:r>
            <a:r>
              <a:rPr lang="en-GB" dirty="0">
                <a:solidFill>
                  <a:schemeClr val="accent1"/>
                </a:solidFill>
              </a:rPr>
              <a:t> </a:t>
            </a:r>
            <a:r>
              <a:rPr lang="en-GB" dirty="0" err="1">
                <a:solidFill>
                  <a:schemeClr val="accent1"/>
                </a:solidFill>
              </a:rPr>
              <a:t>rhan</a:t>
            </a:r>
            <a:r>
              <a:rPr lang="en-GB" dirty="0">
                <a:solidFill>
                  <a:schemeClr val="accent1"/>
                </a:solidFill>
              </a:rPr>
              <a:t> </a:t>
            </a:r>
            <a:r>
              <a:rPr lang="en-GB" dirty="0" err="1">
                <a:solidFill>
                  <a:schemeClr val="accent1"/>
                </a:solidFill>
              </a:rPr>
              <a:t>fwyaf</a:t>
            </a:r>
            <a:r>
              <a:rPr lang="en-GB" dirty="0">
                <a:solidFill>
                  <a:schemeClr val="accent1"/>
                </a:solidFill>
              </a:rPr>
              <a:t> o </a:t>
            </a:r>
            <a:r>
              <a:rPr lang="en-GB" dirty="0" err="1">
                <a:solidFill>
                  <a:schemeClr val="accent1"/>
                </a:solidFill>
              </a:rPr>
              <a:t>bosteri'n</a:t>
            </a:r>
            <a:r>
              <a:rPr lang="en-GB" dirty="0">
                <a:solidFill>
                  <a:schemeClr val="accent1"/>
                </a:solidFill>
              </a:rPr>
              <a:t> </a:t>
            </a:r>
            <a:r>
              <a:rPr lang="en-GB" dirty="0" err="1">
                <a:solidFill>
                  <a:schemeClr val="accent1"/>
                </a:solidFill>
              </a:rPr>
              <a:t>cael</a:t>
            </a:r>
            <a:r>
              <a:rPr lang="en-GB" dirty="0">
                <a:solidFill>
                  <a:schemeClr val="accent1"/>
                </a:solidFill>
              </a:rPr>
              <a:t> </a:t>
            </a:r>
            <a:r>
              <a:rPr lang="en-GB" dirty="0" err="1">
                <a:solidFill>
                  <a:schemeClr val="accent1"/>
                </a:solidFill>
              </a:rPr>
              <a:t>eu</a:t>
            </a:r>
            <a:r>
              <a:rPr lang="en-GB" dirty="0">
                <a:solidFill>
                  <a:schemeClr val="accent1"/>
                </a:solidFill>
              </a:rPr>
              <a:t> </a:t>
            </a:r>
            <a:r>
              <a:rPr lang="en-GB" dirty="0" err="1">
                <a:solidFill>
                  <a:schemeClr val="accent1"/>
                </a:solidFill>
              </a:rPr>
              <a:t>darllen</a:t>
            </a:r>
            <a:r>
              <a:rPr lang="en-GB" dirty="0">
                <a:solidFill>
                  <a:schemeClr val="accent1"/>
                </a:solidFill>
              </a:rPr>
              <a:t>.  </a:t>
            </a:r>
          </a:p>
          <a:p>
            <a:r>
              <a:rPr lang="en-GB" dirty="0" err="1">
                <a:solidFill>
                  <a:schemeClr val="accent1"/>
                </a:solidFill>
              </a:rPr>
              <a:t>Bydd</a:t>
            </a:r>
            <a:r>
              <a:rPr lang="en-GB" dirty="0">
                <a:solidFill>
                  <a:schemeClr val="accent1"/>
                </a:solidFill>
              </a:rPr>
              <a:t> </a:t>
            </a:r>
            <a:r>
              <a:rPr lang="en-GB" dirty="0" err="1">
                <a:solidFill>
                  <a:schemeClr val="accent1"/>
                </a:solidFill>
              </a:rPr>
              <a:t>trefnu</a:t>
            </a:r>
            <a:r>
              <a:rPr lang="en-GB" dirty="0">
                <a:solidFill>
                  <a:schemeClr val="accent1"/>
                </a:solidFill>
              </a:rPr>
              <a:t> </a:t>
            </a:r>
            <a:r>
              <a:rPr lang="en-GB" dirty="0" err="1">
                <a:solidFill>
                  <a:schemeClr val="accent1"/>
                </a:solidFill>
              </a:rPr>
              <a:t>elfennau</a:t>
            </a:r>
            <a:r>
              <a:rPr lang="en-GB" dirty="0">
                <a:solidFill>
                  <a:schemeClr val="accent1"/>
                </a:solidFill>
              </a:rPr>
              <a:t> </a:t>
            </a:r>
            <a:r>
              <a:rPr lang="en-GB" dirty="0" err="1">
                <a:solidFill>
                  <a:schemeClr val="accent1"/>
                </a:solidFill>
              </a:rPr>
              <a:t>eich</a:t>
            </a:r>
            <a:r>
              <a:rPr lang="en-GB" dirty="0">
                <a:solidFill>
                  <a:schemeClr val="accent1"/>
                </a:solidFill>
              </a:rPr>
              <a:t> poster </a:t>
            </a:r>
            <a:r>
              <a:rPr lang="en-GB" dirty="0" err="1">
                <a:solidFill>
                  <a:schemeClr val="accent1"/>
                </a:solidFill>
              </a:rPr>
              <a:t>yn</a:t>
            </a:r>
            <a:r>
              <a:rPr lang="en-GB" dirty="0">
                <a:solidFill>
                  <a:schemeClr val="accent1"/>
                </a:solidFill>
              </a:rPr>
              <a:t> y </a:t>
            </a:r>
            <a:r>
              <a:rPr lang="en-GB" dirty="0" err="1">
                <a:solidFill>
                  <a:schemeClr val="accent1"/>
                </a:solidFill>
              </a:rPr>
              <a:t>drefn</a:t>
            </a:r>
            <a:r>
              <a:rPr lang="en-GB" dirty="0">
                <a:solidFill>
                  <a:schemeClr val="accent1"/>
                </a:solidFill>
              </a:rPr>
              <a:t> a </a:t>
            </a:r>
            <a:r>
              <a:rPr lang="en-GB" dirty="0" err="1">
                <a:solidFill>
                  <a:schemeClr val="accent1"/>
                </a:solidFill>
              </a:rPr>
              <a:t>ddangosir</a:t>
            </a:r>
            <a:r>
              <a:rPr lang="en-GB" dirty="0">
                <a:solidFill>
                  <a:schemeClr val="accent1"/>
                </a:solidFill>
              </a:rPr>
              <a:t> </a:t>
            </a:r>
            <a:r>
              <a:rPr lang="en-GB" dirty="0" err="1">
                <a:solidFill>
                  <a:schemeClr val="accent1"/>
                </a:solidFill>
              </a:rPr>
              <a:t>uchod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ei</a:t>
            </a:r>
            <a:r>
              <a:rPr lang="en-GB" dirty="0">
                <a:solidFill>
                  <a:schemeClr val="accent1"/>
                </a:solidFill>
              </a:rPr>
              <a:t> </a:t>
            </a:r>
            <a:r>
              <a:rPr lang="en-GB" dirty="0" err="1">
                <a:solidFill>
                  <a:schemeClr val="accent1"/>
                </a:solidFill>
              </a:rPr>
              <a:t>gwneud</a:t>
            </a:r>
            <a:r>
              <a:rPr lang="en-GB" dirty="0">
                <a:solidFill>
                  <a:schemeClr val="accent1"/>
                </a:solidFill>
              </a:rPr>
              <a:t> </a:t>
            </a:r>
            <a:r>
              <a:rPr lang="en-GB" dirty="0" err="1">
                <a:solidFill>
                  <a:schemeClr val="accent1"/>
                </a:solidFill>
              </a:rPr>
              <a:t>yn</a:t>
            </a:r>
            <a:r>
              <a:rPr lang="en-GB" dirty="0">
                <a:solidFill>
                  <a:schemeClr val="accent1"/>
                </a:solidFill>
              </a:rPr>
              <a:t> haws </a:t>
            </a:r>
            <a:r>
              <a:rPr lang="en-GB" dirty="0" err="1">
                <a:solidFill>
                  <a:schemeClr val="accent1"/>
                </a:solidFill>
              </a:rPr>
              <a:t>i'r</a:t>
            </a:r>
            <a:r>
              <a:rPr lang="en-GB" dirty="0">
                <a:solidFill>
                  <a:schemeClr val="accent1"/>
                </a:solidFill>
              </a:rPr>
              <a:t> </a:t>
            </a:r>
            <a:r>
              <a:rPr lang="en-GB" dirty="0" err="1">
                <a:solidFill>
                  <a:schemeClr val="accent1"/>
                </a:solidFill>
              </a:rPr>
              <a:t>gynulleidfa</a:t>
            </a:r>
            <a:r>
              <a:rPr lang="en-GB" dirty="0">
                <a:solidFill>
                  <a:schemeClr val="accent1"/>
                </a:solidFill>
              </a:rPr>
              <a:t> </a:t>
            </a:r>
            <a:r>
              <a:rPr lang="en-GB" dirty="0" err="1">
                <a:solidFill>
                  <a:schemeClr val="accent1"/>
                </a:solidFill>
              </a:rPr>
              <a:t>ddarllen</a:t>
            </a:r>
            <a:r>
              <a:rPr lang="en-GB" dirty="0">
                <a:solidFill>
                  <a:schemeClr val="accent1"/>
                </a:solidFill>
              </a:rPr>
              <a:t>. </a:t>
            </a:r>
          </a:p>
          <a:p>
            <a:endParaRPr lang="en-GB" dirty="0"/>
          </a:p>
          <a:p>
            <a:endParaRPr lang="en-GB" dirty="0"/>
          </a:p>
        </p:txBody>
      </p:sp>
    </p:spTree>
    <p:extLst>
      <p:ext uri="{BB962C8B-B14F-4D97-AF65-F5344CB8AC3E}">
        <p14:creationId xmlns:p14="http://schemas.microsoft.com/office/powerpoint/2010/main" val="2433505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766FA-A046-4CEA-99C8-028C38CD5BDB}"/>
              </a:ext>
            </a:extLst>
          </p:cNvPr>
          <p:cNvSpPr>
            <a:spLocks noGrp="1"/>
          </p:cNvSpPr>
          <p:nvPr>
            <p:ph type="title"/>
          </p:nvPr>
        </p:nvSpPr>
        <p:spPr/>
        <p:txBody>
          <a:bodyPr>
            <a:normAutofit/>
          </a:bodyPr>
          <a:lstStyle/>
          <a:p>
            <a:r>
              <a:rPr lang="en-GB" sz="5400" b="1" dirty="0" err="1">
                <a:solidFill>
                  <a:schemeClr val="accent1"/>
                </a:solidFill>
              </a:rPr>
              <a:t>Testun</a:t>
            </a:r>
            <a:r>
              <a:rPr lang="en-GB" sz="5400" b="1" dirty="0">
                <a:solidFill>
                  <a:schemeClr val="accent5">
                    <a:lumMod val="50000"/>
                  </a:schemeClr>
                </a:solidFill>
              </a:rPr>
              <a:t> </a:t>
            </a:r>
            <a:r>
              <a:rPr lang="en-GB" sz="5400" b="1" dirty="0"/>
              <a:t>/ Text</a:t>
            </a:r>
          </a:p>
        </p:txBody>
      </p:sp>
      <p:sp>
        <p:nvSpPr>
          <p:cNvPr id="3" name="Content Placeholder 2">
            <a:extLst>
              <a:ext uri="{FF2B5EF4-FFF2-40B4-BE49-F238E27FC236}">
                <a16:creationId xmlns:a16="http://schemas.microsoft.com/office/drawing/2014/main" id="{71BEF7D7-2B15-4124-8A37-E06E98D7711C}"/>
              </a:ext>
            </a:extLst>
          </p:cNvPr>
          <p:cNvSpPr>
            <a:spLocks noGrp="1"/>
          </p:cNvSpPr>
          <p:nvPr>
            <p:ph idx="1"/>
          </p:nvPr>
        </p:nvSpPr>
        <p:spPr>
          <a:xfrm>
            <a:off x="6691744" y="1690687"/>
            <a:ext cx="5022273" cy="4931785"/>
          </a:xfrm>
        </p:spPr>
        <p:txBody>
          <a:bodyPr>
            <a:normAutofit lnSpcReduction="10000"/>
          </a:bodyPr>
          <a:lstStyle/>
          <a:p>
            <a:r>
              <a:rPr lang="en-GB" sz="3200" dirty="0"/>
              <a:t>Not cluttered    </a:t>
            </a:r>
          </a:p>
          <a:p>
            <a:r>
              <a:rPr lang="en-GB" sz="3200" dirty="0"/>
              <a:t>Do not fill all the available space on the paper. Having too many items closely packed together makes the poster hard to read. Try to use white spaces as pauses. This will make the reading experience easier, and it will be easier for you to define sections. </a:t>
            </a:r>
          </a:p>
        </p:txBody>
      </p:sp>
      <p:sp>
        <p:nvSpPr>
          <p:cNvPr id="4" name="Content Placeholder 2">
            <a:extLst>
              <a:ext uri="{FF2B5EF4-FFF2-40B4-BE49-F238E27FC236}">
                <a16:creationId xmlns:a16="http://schemas.microsoft.com/office/drawing/2014/main" id="{D4AA7A0E-C045-47B5-851A-BBD967FBA9CD}"/>
              </a:ext>
            </a:extLst>
          </p:cNvPr>
          <p:cNvSpPr txBox="1">
            <a:spLocks/>
          </p:cNvSpPr>
          <p:nvPr/>
        </p:nvSpPr>
        <p:spPr>
          <a:xfrm>
            <a:off x="713508" y="1561090"/>
            <a:ext cx="5022273" cy="4931785"/>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solidFill>
                  <a:schemeClr val="accent1"/>
                </a:solidFill>
              </a:rPr>
              <a:t>Dim </a:t>
            </a:r>
            <a:r>
              <a:rPr lang="en-GB" sz="3200" dirty="0" err="1">
                <a:solidFill>
                  <a:schemeClr val="accent1"/>
                </a:solidFill>
              </a:rPr>
              <a:t>gormod</a:t>
            </a:r>
            <a:r>
              <a:rPr lang="en-GB" sz="3200" dirty="0">
                <a:solidFill>
                  <a:schemeClr val="accent1"/>
                </a:solidFill>
              </a:rPr>
              <a:t>.   </a:t>
            </a:r>
          </a:p>
          <a:p>
            <a:r>
              <a:rPr lang="en-GB" sz="3200" dirty="0" err="1">
                <a:solidFill>
                  <a:schemeClr val="accent1"/>
                </a:solidFill>
              </a:rPr>
              <a:t>Peidiwch</a:t>
            </a:r>
            <a:r>
              <a:rPr lang="en-GB" sz="3200" dirty="0">
                <a:solidFill>
                  <a:schemeClr val="accent1"/>
                </a:solidFill>
              </a:rPr>
              <a:t> </a:t>
            </a:r>
            <a:r>
              <a:rPr lang="en-GB" sz="3200" dirty="0" err="1">
                <a:solidFill>
                  <a:schemeClr val="accent1"/>
                </a:solidFill>
              </a:rPr>
              <a:t>llenwi'r</a:t>
            </a:r>
            <a:r>
              <a:rPr lang="en-GB" sz="3200" dirty="0">
                <a:solidFill>
                  <a:schemeClr val="accent1"/>
                </a:solidFill>
              </a:rPr>
              <a:t> </a:t>
            </a:r>
            <a:r>
              <a:rPr lang="en-GB" sz="3200" dirty="0" err="1">
                <a:solidFill>
                  <a:schemeClr val="accent1"/>
                </a:solidFill>
              </a:rPr>
              <a:t>holl</a:t>
            </a:r>
            <a:r>
              <a:rPr lang="en-GB" sz="3200" dirty="0">
                <a:solidFill>
                  <a:schemeClr val="accent1"/>
                </a:solidFill>
              </a:rPr>
              <a:t> le </a:t>
            </a:r>
            <a:r>
              <a:rPr lang="en-GB" sz="3200" dirty="0" err="1">
                <a:solidFill>
                  <a:schemeClr val="accent1"/>
                </a:solidFill>
              </a:rPr>
              <a:t>sydd</a:t>
            </a:r>
            <a:r>
              <a:rPr lang="en-GB" sz="3200" dirty="0">
                <a:solidFill>
                  <a:schemeClr val="accent1"/>
                </a:solidFill>
              </a:rPr>
              <a:t> </a:t>
            </a:r>
            <a:r>
              <a:rPr lang="en-GB" sz="3200" dirty="0" err="1">
                <a:solidFill>
                  <a:schemeClr val="accent1"/>
                </a:solidFill>
              </a:rPr>
              <a:t>ar</a:t>
            </a:r>
            <a:r>
              <a:rPr lang="en-GB" sz="3200" dirty="0">
                <a:solidFill>
                  <a:schemeClr val="accent1"/>
                </a:solidFill>
              </a:rPr>
              <a:t> </a:t>
            </a:r>
            <a:r>
              <a:rPr lang="en-GB" sz="3200" dirty="0" err="1">
                <a:solidFill>
                  <a:schemeClr val="accent1"/>
                </a:solidFill>
              </a:rPr>
              <a:t>gael</a:t>
            </a:r>
            <a:r>
              <a:rPr lang="en-GB" sz="3200" dirty="0">
                <a:solidFill>
                  <a:schemeClr val="accent1"/>
                </a:solidFill>
              </a:rPr>
              <a:t> </a:t>
            </a:r>
            <a:r>
              <a:rPr lang="en-GB" sz="3200" dirty="0" err="1">
                <a:solidFill>
                  <a:schemeClr val="accent1"/>
                </a:solidFill>
              </a:rPr>
              <a:t>ar</a:t>
            </a:r>
            <a:r>
              <a:rPr lang="en-GB" sz="3200" dirty="0">
                <a:solidFill>
                  <a:schemeClr val="accent1"/>
                </a:solidFill>
              </a:rPr>
              <a:t> y </a:t>
            </a:r>
            <a:r>
              <a:rPr lang="en-GB" sz="3200" dirty="0" err="1">
                <a:solidFill>
                  <a:schemeClr val="accent1"/>
                </a:solidFill>
              </a:rPr>
              <a:t>papur</a:t>
            </a:r>
            <a:r>
              <a:rPr lang="en-GB" sz="3200" dirty="0">
                <a:solidFill>
                  <a:schemeClr val="accent1"/>
                </a:solidFill>
              </a:rPr>
              <a:t>. Mae </a:t>
            </a:r>
            <a:r>
              <a:rPr lang="en-GB" sz="3200" dirty="0" err="1">
                <a:solidFill>
                  <a:schemeClr val="accent1"/>
                </a:solidFill>
              </a:rPr>
              <a:t>cael</a:t>
            </a:r>
            <a:r>
              <a:rPr lang="en-GB" sz="3200" dirty="0">
                <a:solidFill>
                  <a:schemeClr val="accent1"/>
                </a:solidFill>
              </a:rPr>
              <a:t> </a:t>
            </a:r>
            <a:r>
              <a:rPr lang="en-GB" sz="3200" dirty="0" err="1">
                <a:solidFill>
                  <a:schemeClr val="accent1"/>
                </a:solidFill>
              </a:rPr>
              <a:t>gormod</a:t>
            </a:r>
            <a:r>
              <a:rPr lang="en-GB" sz="3200" dirty="0">
                <a:solidFill>
                  <a:schemeClr val="accent1"/>
                </a:solidFill>
              </a:rPr>
              <a:t> o </a:t>
            </a:r>
            <a:r>
              <a:rPr lang="en-GB" sz="3200" dirty="0" err="1">
                <a:solidFill>
                  <a:schemeClr val="accent1"/>
                </a:solidFill>
              </a:rPr>
              <a:t>eitemau</a:t>
            </a:r>
            <a:r>
              <a:rPr lang="en-GB" sz="3200" dirty="0">
                <a:solidFill>
                  <a:schemeClr val="accent1"/>
                </a:solidFill>
              </a:rPr>
              <a:t> </a:t>
            </a:r>
            <a:r>
              <a:rPr lang="en-GB" sz="3200" dirty="0" err="1">
                <a:solidFill>
                  <a:schemeClr val="accent1"/>
                </a:solidFill>
              </a:rPr>
              <a:t>wedi'u</a:t>
            </a:r>
            <a:r>
              <a:rPr lang="en-GB" sz="3200" dirty="0">
                <a:solidFill>
                  <a:schemeClr val="accent1"/>
                </a:solidFill>
              </a:rPr>
              <a:t> </a:t>
            </a:r>
            <a:r>
              <a:rPr lang="en-GB" sz="3200" dirty="0" err="1">
                <a:solidFill>
                  <a:schemeClr val="accent1"/>
                </a:solidFill>
              </a:rPr>
              <a:t>pacio'n</a:t>
            </a:r>
            <a:r>
              <a:rPr lang="en-GB" sz="3200" dirty="0">
                <a:solidFill>
                  <a:schemeClr val="accent1"/>
                </a:solidFill>
              </a:rPr>
              <a:t> </a:t>
            </a:r>
            <a:r>
              <a:rPr lang="en-GB" sz="3200" dirty="0" err="1">
                <a:solidFill>
                  <a:schemeClr val="accent1"/>
                </a:solidFill>
              </a:rPr>
              <a:t>agos</a:t>
            </a:r>
            <a:r>
              <a:rPr lang="en-GB" sz="3200" dirty="0">
                <a:solidFill>
                  <a:schemeClr val="accent1"/>
                </a:solidFill>
              </a:rPr>
              <a:t> </a:t>
            </a:r>
            <a:r>
              <a:rPr lang="en-GB" sz="3200" dirty="0" err="1">
                <a:solidFill>
                  <a:schemeClr val="accent1"/>
                </a:solidFill>
              </a:rPr>
              <a:t>yn</a:t>
            </a:r>
            <a:r>
              <a:rPr lang="en-GB" sz="3200" dirty="0">
                <a:solidFill>
                  <a:schemeClr val="accent1"/>
                </a:solidFill>
              </a:rPr>
              <a:t> </a:t>
            </a:r>
            <a:r>
              <a:rPr lang="en-GB" sz="3200" dirty="0" err="1">
                <a:solidFill>
                  <a:schemeClr val="accent1"/>
                </a:solidFill>
              </a:rPr>
              <a:t>gwneud</a:t>
            </a:r>
            <a:r>
              <a:rPr lang="en-GB" sz="3200" dirty="0">
                <a:solidFill>
                  <a:schemeClr val="accent1"/>
                </a:solidFill>
              </a:rPr>
              <a:t> y poster </a:t>
            </a:r>
            <a:r>
              <a:rPr lang="en-GB" sz="3200" dirty="0" err="1">
                <a:solidFill>
                  <a:schemeClr val="accent1"/>
                </a:solidFill>
              </a:rPr>
              <a:t>yn</a:t>
            </a:r>
            <a:r>
              <a:rPr lang="en-GB" sz="3200" dirty="0">
                <a:solidFill>
                  <a:schemeClr val="accent1"/>
                </a:solidFill>
              </a:rPr>
              <a:t> </a:t>
            </a:r>
            <a:r>
              <a:rPr lang="en-GB" sz="3200" dirty="0" err="1">
                <a:solidFill>
                  <a:schemeClr val="accent1"/>
                </a:solidFill>
              </a:rPr>
              <a:t>anodd</a:t>
            </a:r>
            <a:r>
              <a:rPr lang="en-GB" sz="3200" dirty="0">
                <a:solidFill>
                  <a:schemeClr val="accent1"/>
                </a:solidFill>
              </a:rPr>
              <a:t> </a:t>
            </a:r>
            <a:r>
              <a:rPr lang="en-GB" sz="3200" dirty="0" err="1">
                <a:solidFill>
                  <a:schemeClr val="accent1"/>
                </a:solidFill>
              </a:rPr>
              <a:t>ei</a:t>
            </a:r>
            <a:r>
              <a:rPr lang="en-GB" sz="3200" dirty="0">
                <a:solidFill>
                  <a:schemeClr val="accent1"/>
                </a:solidFill>
              </a:rPr>
              <a:t> </a:t>
            </a:r>
            <a:r>
              <a:rPr lang="en-GB" sz="3200" dirty="0" err="1">
                <a:solidFill>
                  <a:schemeClr val="accent1"/>
                </a:solidFill>
              </a:rPr>
              <a:t>ddarllen</a:t>
            </a:r>
            <a:r>
              <a:rPr lang="en-GB" sz="3200" dirty="0">
                <a:solidFill>
                  <a:schemeClr val="accent1"/>
                </a:solidFill>
              </a:rPr>
              <a:t>. </a:t>
            </a:r>
            <a:r>
              <a:rPr lang="en-GB" sz="3200" dirty="0" err="1">
                <a:solidFill>
                  <a:schemeClr val="accent1"/>
                </a:solidFill>
              </a:rPr>
              <a:t>Ceisiwch</a:t>
            </a:r>
            <a:r>
              <a:rPr lang="en-GB" sz="3200" dirty="0">
                <a:solidFill>
                  <a:schemeClr val="accent1"/>
                </a:solidFill>
              </a:rPr>
              <a:t> </a:t>
            </a:r>
            <a:r>
              <a:rPr lang="en-GB" sz="3200" dirty="0" err="1">
                <a:solidFill>
                  <a:schemeClr val="accent1"/>
                </a:solidFill>
              </a:rPr>
              <a:t>ddefnyddio</a:t>
            </a:r>
            <a:r>
              <a:rPr lang="en-GB" sz="3200" dirty="0">
                <a:solidFill>
                  <a:schemeClr val="accent1"/>
                </a:solidFill>
              </a:rPr>
              <a:t> </a:t>
            </a:r>
            <a:r>
              <a:rPr lang="en-GB" sz="3200" dirty="0" err="1">
                <a:solidFill>
                  <a:schemeClr val="accent1"/>
                </a:solidFill>
              </a:rPr>
              <a:t>mannau</a:t>
            </a:r>
            <a:r>
              <a:rPr lang="en-GB" sz="3200" dirty="0">
                <a:solidFill>
                  <a:schemeClr val="accent1"/>
                </a:solidFill>
              </a:rPr>
              <a:t> </a:t>
            </a:r>
            <a:r>
              <a:rPr lang="en-GB" sz="3200" dirty="0" err="1">
                <a:solidFill>
                  <a:schemeClr val="accent1"/>
                </a:solidFill>
              </a:rPr>
              <a:t>gwyn</a:t>
            </a:r>
            <a:r>
              <a:rPr lang="en-GB" sz="3200" dirty="0">
                <a:solidFill>
                  <a:schemeClr val="accent1"/>
                </a:solidFill>
              </a:rPr>
              <a:t> </a:t>
            </a:r>
            <a:r>
              <a:rPr lang="en-GB" sz="3200" dirty="0" err="1">
                <a:solidFill>
                  <a:schemeClr val="accent1"/>
                </a:solidFill>
              </a:rPr>
              <a:t>fel</a:t>
            </a:r>
            <a:r>
              <a:rPr lang="en-GB" sz="3200" dirty="0">
                <a:solidFill>
                  <a:schemeClr val="accent1"/>
                </a:solidFill>
              </a:rPr>
              <a:t> </a:t>
            </a:r>
            <a:r>
              <a:rPr lang="en-GB" sz="3200" dirty="0" err="1">
                <a:solidFill>
                  <a:schemeClr val="accent1"/>
                </a:solidFill>
              </a:rPr>
              <a:t>saib</a:t>
            </a:r>
            <a:r>
              <a:rPr lang="en-GB" sz="3200" dirty="0">
                <a:solidFill>
                  <a:schemeClr val="accent1"/>
                </a:solidFill>
              </a:rPr>
              <a:t>. </a:t>
            </a:r>
            <a:r>
              <a:rPr lang="en-GB" sz="3200" dirty="0" err="1">
                <a:solidFill>
                  <a:schemeClr val="accent1"/>
                </a:solidFill>
              </a:rPr>
              <a:t>Bydd</a:t>
            </a:r>
            <a:r>
              <a:rPr lang="en-GB" sz="3200" dirty="0">
                <a:solidFill>
                  <a:schemeClr val="accent1"/>
                </a:solidFill>
              </a:rPr>
              <a:t> </a:t>
            </a:r>
            <a:r>
              <a:rPr lang="en-GB" sz="3200" dirty="0" err="1">
                <a:solidFill>
                  <a:schemeClr val="accent1"/>
                </a:solidFill>
              </a:rPr>
              <a:t>hyn</a:t>
            </a:r>
            <a:r>
              <a:rPr lang="en-GB" sz="3200" dirty="0">
                <a:solidFill>
                  <a:schemeClr val="accent1"/>
                </a:solidFill>
              </a:rPr>
              <a:t> </a:t>
            </a:r>
            <a:r>
              <a:rPr lang="en-GB" sz="3200" dirty="0" err="1">
                <a:solidFill>
                  <a:schemeClr val="accent1"/>
                </a:solidFill>
              </a:rPr>
              <a:t>yn</a:t>
            </a:r>
            <a:r>
              <a:rPr lang="en-GB" sz="3200" dirty="0">
                <a:solidFill>
                  <a:schemeClr val="accent1"/>
                </a:solidFill>
              </a:rPr>
              <a:t> </a:t>
            </a:r>
            <a:r>
              <a:rPr lang="en-GB" sz="3200" dirty="0" err="1">
                <a:solidFill>
                  <a:schemeClr val="accent1"/>
                </a:solidFill>
              </a:rPr>
              <a:t>gwneud</a:t>
            </a:r>
            <a:r>
              <a:rPr lang="en-GB" sz="3200" dirty="0">
                <a:solidFill>
                  <a:schemeClr val="accent1"/>
                </a:solidFill>
              </a:rPr>
              <a:t> y </a:t>
            </a:r>
            <a:r>
              <a:rPr lang="en-GB" sz="3200" dirty="0" err="1">
                <a:solidFill>
                  <a:schemeClr val="accent1"/>
                </a:solidFill>
              </a:rPr>
              <a:t>profiad</a:t>
            </a:r>
            <a:r>
              <a:rPr lang="en-GB" sz="3200" dirty="0">
                <a:solidFill>
                  <a:schemeClr val="accent1"/>
                </a:solidFill>
              </a:rPr>
              <a:t> </a:t>
            </a:r>
            <a:r>
              <a:rPr lang="en-GB" sz="3200" dirty="0" err="1">
                <a:solidFill>
                  <a:schemeClr val="accent1"/>
                </a:solidFill>
              </a:rPr>
              <a:t>darllen</a:t>
            </a:r>
            <a:r>
              <a:rPr lang="en-GB" sz="3200" dirty="0">
                <a:solidFill>
                  <a:schemeClr val="accent1"/>
                </a:solidFill>
              </a:rPr>
              <a:t> </a:t>
            </a:r>
            <a:r>
              <a:rPr lang="en-GB" sz="3200" dirty="0" err="1">
                <a:solidFill>
                  <a:schemeClr val="accent1"/>
                </a:solidFill>
              </a:rPr>
              <a:t>yn</a:t>
            </a:r>
            <a:r>
              <a:rPr lang="en-GB" sz="3200" dirty="0">
                <a:solidFill>
                  <a:schemeClr val="accent1"/>
                </a:solidFill>
              </a:rPr>
              <a:t> haws, a </a:t>
            </a:r>
            <a:r>
              <a:rPr lang="en-GB" sz="3200" dirty="0" err="1">
                <a:solidFill>
                  <a:schemeClr val="accent1"/>
                </a:solidFill>
              </a:rPr>
              <a:t>bydd</a:t>
            </a:r>
            <a:r>
              <a:rPr lang="en-GB" sz="3200" dirty="0">
                <a:solidFill>
                  <a:schemeClr val="accent1"/>
                </a:solidFill>
              </a:rPr>
              <a:t> </a:t>
            </a:r>
            <a:r>
              <a:rPr lang="en-GB" sz="3200" dirty="0" err="1">
                <a:solidFill>
                  <a:schemeClr val="accent1"/>
                </a:solidFill>
              </a:rPr>
              <a:t>yn</a:t>
            </a:r>
            <a:r>
              <a:rPr lang="en-GB" sz="3200" dirty="0">
                <a:solidFill>
                  <a:schemeClr val="accent1"/>
                </a:solidFill>
              </a:rPr>
              <a:t> haws </a:t>
            </a:r>
            <a:r>
              <a:rPr lang="en-GB" sz="3200" dirty="0" err="1">
                <a:solidFill>
                  <a:schemeClr val="accent1"/>
                </a:solidFill>
              </a:rPr>
              <a:t>i</a:t>
            </a:r>
            <a:r>
              <a:rPr lang="en-GB" sz="3200" dirty="0">
                <a:solidFill>
                  <a:schemeClr val="accent1"/>
                </a:solidFill>
              </a:rPr>
              <a:t> chi </a:t>
            </a:r>
            <a:r>
              <a:rPr lang="en-GB" sz="3200" dirty="0" err="1">
                <a:solidFill>
                  <a:schemeClr val="accent1"/>
                </a:solidFill>
              </a:rPr>
              <a:t>ddiffinio</a:t>
            </a:r>
            <a:r>
              <a:rPr lang="en-GB" sz="3200" dirty="0">
                <a:solidFill>
                  <a:schemeClr val="accent1"/>
                </a:solidFill>
              </a:rPr>
              <a:t> </a:t>
            </a:r>
            <a:r>
              <a:rPr lang="en-GB" sz="3200" dirty="0" err="1">
                <a:solidFill>
                  <a:schemeClr val="accent1"/>
                </a:solidFill>
              </a:rPr>
              <a:t>adrannau</a:t>
            </a:r>
            <a:r>
              <a:rPr lang="en-GB" sz="3200" dirty="0">
                <a:solidFill>
                  <a:schemeClr val="accent1"/>
                </a:solidFill>
              </a:rPr>
              <a:t>. </a:t>
            </a:r>
          </a:p>
          <a:p>
            <a:endParaRPr lang="en-GB" sz="3200" dirty="0"/>
          </a:p>
        </p:txBody>
      </p:sp>
      <p:pic>
        <p:nvPicPr>
          <p:cNvPr id="6" name="Picture 5" descr="Icon&#10;&#10;Description automatically generated">
            <a:extLst>
              <a:ext uri="{FF2B5EF4-FFF2-40B4-BE49-F238E27FC236}">
                <a16:creationId xmlns:a16="http://schemas.microsoft.com/office/drawing/2014/main" id="{8B0CC525-9C36-4C5F-8890-0807C7C5A4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94716" y="0"/>
            <a:ext cx="1814945" cy="1814945"/>
          </a:xfrm>
          <a:prstGeom prst="rect">
            <a:avLst/>
          </a:prstGeom>
        </p:spPr>
      </p:pic>
    </p:spTree>
    <p:extLst>
      <p:ext uri="{BB962C8B-B14F-4D97-AF65-F5344CB8AC3E}">
        <p14:creationId xmlns:p14="http://schemas.microsoft.com/office/powerpoint/2010/main" val="954405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59472-E3CA-4A3A-8C16-5E621275EA93}"/>
              </a:ext>
            </a:extLst>
          </p:cNvPr>
          <p:cNvSpPr>
            <a:spLocks noGrp="1"/>
          </p:cNvSpPr>
          <p:nvPr>
            <p:ph type="title"/>
          </p:nvPr>
        </p:nvSpPr>
        <p:spPr>
          <a:xfrm>
            <a:off x="8104094" y="0"/>
            <a:ext cx="4038600" cy="7031421"/>
          </a:xfrm>
        </p:spPr>
        <p:txBody>
          <a:bodyPr>
            <a:noAutofit/>
          </a:bodyPr>
          <a:lstStyle/>
          <a:p>
            <a:br>
              <a:rPr lang="en-GB" sz="2800" dirty="0"/>
            </a:br>
            <a:r>
              <a:rPr lang="en-GB" sz="2600" dirty="0"/>
              <a:t>Attractive posters have a good balance of images and text.  </a:t>
            </a:r>
            <a:br>
              <a:rPr lang="en-GB" sz="2600" dirty="0"/>
            </a:br>
            <a:br>
              <a:rPr lang="en-GB" sz="2600" dirty="0"/>
            </a:br>
            <a:r>
              <a:rPr lang="en-GB" sz="2600" dirty="0"/>
              <a:t>Notice how all the text elements together in one example make the poster ‘weighted’ to one side giving the reader a lot of text to digest all at once.  </a:t>
            </a:r>
            <a:br>
              <a:rPr lang="en-GB" sz="2600" dirty="0"/>
            </a:br>
            <a:br>
              <a:rPr lang="en-GB" sz="2600" dirty="0"/>
            </a:br>
            <a:r>
              <a:rPr lang="en-GB" sz="2600" dirty="0"/>
              <a:t>Placing illustrations throughout the poster breaks the text up into easily readable chunks and improves the flow.</a:t>
            </a:r>
            <a:br>
              <a:rPr lang="en-GB" sz="2000" dirty="0"/>
            </a:br>
            <a:endParaRPr lang="en-GB" sz="2000" dirty="0"/>
          </a:p>
        </p:txBody>
      </p:sp>
      <p:pic>
        <p:nvPicPr>
          <p:cNvPr id="5" name="Content Placeholder 4">
            <a:extLst>
              <a:ext uri="{FF2B5EF4-FFF2-40B4-BE49-F238E27FC236}">
                <a16:creationId xmlns:a16="http://schemas.microsoft.com/office/drawing/2014/main" id="{627C4D62-CA29-491A-B70F-FF9B965E04B5}"/>
              </a:ext>
            </a:extLst>
          </p:cNvPr>
          <p:cNvPicPr>
            <a:picLocks noGrp="1" noChangeAspect="1"/>
          </p:cNvPicPr>
          <p:nvPr>
            <p:ph idx="1"/>
          </p:nvPr>
        </p:nvPicPr>
        <p:blipFill rotWithShape="1">
          <a:blip r:embed="rId2"/>
          <a:srcRect l="27030" t="32446" r="25263" b="6783"/>
          <a:stretch/>
        </p:blipFill>
        <p:spPr>
          <a:xfrm>
            <a:off x="3630948" y="1869693"/>
            <a:ext cx="4473146" cy="3798625"/>
          </a:xfrm>
        </p:spPr>
      </p:pic>
      <p:sp>
        <p:nvSpPr>
          <p:cNvPr id="4" name="TextBox 3">
            <a:extLst>
              <a:ext uri="{FF2B5EF4-FFF2-40B4-BE49-F238E27FC236}">
                <a16:creationId xmlns:a16="http://schemas.microsoft.com/office/drawing/2014/main" id="{5DA0B44F-2EC1-4A26-9F00-0C8A511282BD}"/>
              </a:ext>
            </a:extLst>
          </p:cNvPr>
          <p:cNvSpPr txBox="1"/>
          <p:nvPr/>
        </p:nvSpPr>
        <p:spPr>
          <a:xfrm>
            <a:off x="3805362" y="57684"/>
            <a:ext cx="6852745" cy="584775"/>
          </a:xfrm>
          <a:prstGeom prst="rect">
            <a:avLst/>
          </a:prstGeom>
          <a:noFill/>
        </p:spPr>
        <p:txBody>
          <a:bodyPr wrap="square" rtlCol="0">
            <a:spAutoFit/>
          </a:bodyPr>
          <a:lstStyle/>
          <a:p>
            <a:r>
              <a:rPr lang="en-GB" sz="3200" dirty="0" err="1">
                <a:solidFill>
                  <a:schemeClr val="accent5">
                    <a:lumMod val="50000"/>
                  </a:schemeClr>
                </a:solidFill>
              </a:rPr>
              <a:t>Cydbwysedd</a:t>
            </a:r>
            <a:r>
              <a:rPr lang="en-GB" sz="3200" dirty="0"/>
              <a:t> / Balance</a:t>
            </a:r>
          </a:p>
        </p:txBody>
      </p:sp>
      <p:sp>
        <p:nvSpPr>
          <p:cNvPr id="7" name="Title 1">
            <a:extLst>
              <a:ext uri="{FF2B5EF4-FFF2-40B4-BE49-F238E27FC236}">
                <a16:creationId xmlns:a16="http://schemas.microsoft.com/office/drawing/2014/main" id="{29A9B61C-CD01-495E-8BAB-3BE750FB49C0}"/>
              </a:ext>
            </a:extLst>
          </p:cNvPr>
          <p:cNvSpPr txBox="1">
            <a:spLocks/>
          </p:cNvSpPr>
          <p:nvPr/>
        </p:nvSpPr>
        <p:spPr>
          <a:xfrm>
            <a:off x="286030" y="1105681"/>
            <a:ext cx="3403101" cy="532665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sz="2800" dirty="0"/>
            </a:br>
            <a:r>
              <a:rPr lang="en-GB" sz="2400" dirty="0">
                <a:solidFill>
                  <a:schemeClr val="accent1"/>
                </a:solidFill>
              </a:rPr>
              <a:t>Mae </a:t>
            </a:r>
            <a:r>
              <a:rPr lang="en-GB" sz="2400" dirty="0" err="1">
                <a:solidFill>
                  <a:schemeClr val="accent1"/>
                </a:solidFill>
              </a:rPr>
              <a:t>gan</a:t>
            </a:r>
            <a:r>
              <a:rPr lang="en-GB" sz="2400" dirty="0">
                <a:solidFill>
                  <a:schemeClr val="accent1"/>
                </a:solidFill>
              </a:rPr>
              <a:t> </a:t>
            </a:r>
            <a:r>
              <a:rPr lang="en-GB" sz="2400" dirty="0" err="1">
                <a:solidFill>
                  <a:schemeClr val="accent1"/>
                </a:solidFill>
              </a:rPr>
              <a:t>bosteri</a:t>
            </a:r>
            <a:r>
              <a:rPr lang="en-GB" sz="2400" dirty="0">
                <a:solidFill>
                  <a:schemeClr val="accent1"/>
                </a:solidFill>
              </a:rPr>
              <a:t> </a:t>
            </a:r>
            <a:r>
              <a:rPr lang="en-GB" sz="2400" dirty="0" err="1">
                <a:solidFill>
                  <a:schemeClr val="accent1"/>
                </a:solidFill>
              </a:rPr>
              <a:t>deniadol</a:t>
            </a:r>
            <a:r>
              <a:rPr lang="en-GB" sz="2400" dirty="0">
                <a:solidFill>
                  <a:schemeClr val="accent1"/>
                </a:solidFill>
              </a:rPr>
              <a:t> </a:t>
            </a:r>
            <a:r>
              <a:rPr lang="en-GB" sz="2400" dirty="0" err="1">
                <a:solidFill>
                  <a:schemeClr val="accent1"/>
                </a:solidFill>
              </a:rPr>
              <a:t>gydbwysedd</a:t>
            </a:r>
            <a:r>
              <a:rPr lang="en-GB" sz="2400" dirty="0">
                <a:solidFill>
                  <a:schemeClr val="accent1"/>
                </a:solidFill>
              </a:rPr>
              <a:t> da o </a:t>
            </a:r>
            <a:r>
              <a:rPr lang="en-GB" sz="2400" dirty="0" err="1">
                <a:solidFill>
                  <a:schemeClr val="accent1"/>
                </a:solidFill>
              </a:rPr>
              <a:t>ddelweddau</a:t>
            </a:r>
            <a:r>
              <a:rPr lang="en-GB" sz="2400" dirty="0">
                <a:solidFill>
                  <a:schemeClr val="accent1"/>
                </a:solidFill>
              </a:rPr>
              <a:t> a </a:t>
            </a:r>
            <a:r>
              <a:rPr lang="en-GB" sz="2400" dirty="0" err="1">
                <a:solidFill>
                  <a:schemeClr val="accent1"/>
                </a:solidFill>
              </a:rPr>
              <a:t>thestun</a:t>
            </a:r>
            <a:r>
              <a:rPr lang="en-GB" sz="2400" dirty="0">
                <a:solidFill>
                  <a:schemeClr val="accent1"/>
                </a:solidFill>
              </a:rPr>
              <a:t>.  </a:t>
            </a:r>
          </a:p>
          <a:p>
            <a:endParaRPr lang="en-GB" sz="2400" dirty="0">
              <a:solidFill>
                <a:schemeClr val="accent1"/>
              </a:solidFill>
            </a:endParaRPr>
          </a:p>
          <a:p>
            <a:r>
              <a:rPr lang="en-GB" sz="2400" dirty="0" err="1">
                <a:solidFill>
                  <a:schemeClr val="accent1"/>
                </a:solidFill>
              </a:rPr>
              <a:t>Sylwch</a:t>
            </a:r>
            <a:r>
              <a:rPr lang="en-GB" sz="2400" dirty="0">
                <a:solidFill>
                  <a:schemeClr val="accent1"/>
                </a:solidFill>
              </a:rPr>
              <a:t> </a:t>
            </a:r>
            <a:r>
              <a:rPr lang="en-GB" sz="2400" dirty="0" err="1">
                <a:solidFill>
                  <a:schemeClr val="accent1"/>
                </a:solidFill>
              </a:rPr>
              <a:t>ar</a:t>
            </a:r>
            <a:r>
              <a:rPr lang="en-GB" sz="2400" dirty="0">
                <a:solidFill>
                  <a:schemeClr val="accent1"/>
                </a:solidFill>
              </a:rPr>
              <a:t> </a:t>
            </a:r>
            <a:r>
              <a:rPr lang="en-GB" sz="2400" dirty="0" err="1">
                <a:solidFill>
                  <a:schemeClr val="accent1"/>
                </a:solidFill>
              </a:rPr>
              <a:t>sut</a:t>
            </a:r>
            <a:r>
              <a:rPr lang="en-GB" sz="2400" dirty="0">
                <a:solidFill>
                  <a:schemeClr val="accent1"/>
                </a:solidFill>
              </a:rPr>
              <a:t> </a:t>
            </a:r>
            <a:r>
              <a:rPr lang="en-GB" sz="2400" dirty="0" err="1">
                <a:solidFill>
                  <a:schemeClr val="accent1"/>
                </a:solidFill>
              </a:rPr>
              <a:t>mae'r</a:t>
            </a:r>
            <a:r>
              <a:rPr lang="en-GB" sz="2400" dirty="0">
                <a:solidFill>
                  <a:schemeClr val="accent1"/>
                </a:solidFill>
              </a:rPr>
              <a:t> </a:t>
            </a:r>
            <a:r>
              <a:rPr lang="en-GB" sz="2400" dirty="0" err="1">
                <a:solidFill>
                  <a:schemeClr val="accent1"/>
                </a:solidFill>
              </a:rPr>
              <a:t>holl</a:t>
            </a:r>
            <a:r>
              <a:rPr lang="en-GB" sz="2400" dirty="0">
                <a:solidFill>
                  <a:schemeClr val="accent1"/>
                </a:solidFill>
              </a:rPr>
              <a:t> </a:t>
            </a:r>
            <a:r>
              <a:rPr lang="en-GB" sz="2400" dirty="0" err="1">
                <a:solidFill>
                  <a:schemeClr val="accent1"/>
                </a:solidFill>
              </a:rPr>
              <a:t>destun</a:t>
            </a:r>
            <a:r>
              <a:rPr lang="en-GB" sz="2400" dirty="0">
                <a:solidFill>
                  <a:schemeClr val="accent1"/>
                </a:solidFill>
              </a:rPr>
              <a:t> </a:t>
            </a:r>
            <a:r>
              <a:rPr lang="en-GB" sz="2400" dirty="0" err="1">
                <a:solidFill>
                  <a:schemeClr val="accent1"/>
                </a:solidFill>
              </a:rPr>
              <a:t>gyda'i</a:t>
            </a:r>
            <a:r>
              <a:rPr lang="en-GB" sz="2400" dirty="0">
                <a:solidFill>
                  <a:schemeClr val="accent1"/>
                </a:solidFill>
              </a:rPr>
              <a:t> </a:t>
            </a:r>
            <a:r>
              <a:rPr lang="en-GB" sz="2400" dirty="0" err="1">
                <a:solidFill>
                  <a:schemeClr val="accent1"/>
                </a:solidFill>
              </a:rPr>
              <a:t>gilydd</a:t>
            </a:r>
            <a:r>
              <a:rPr lang="en-GB" sz="2400" dirty="0">
                <a:solidFill>
                  <a:schemeClr val="accent1"/>
                </a:solidFill>
              </a:rPr>
              <a:t> </a:t>
            </a:r>
            <a:r>
              <a:rPr lang="en-GB" sz="2400" dirty="0" err="1">
                <a:solidFill>
                  <a:schemeClr val="accent1"/>
                </a:solidFill>
              </a:rPr>
              <a:t>mewn</a:t>
            </a:r>
            <a:r>
              <a:rPr lang="en-GB" sz="2400" dirty="0">
                <a:solidFill>
                  <a:schemeClr val="accent1"/>
                </a:solidFill>
              </a:rPr>
              <a:t> un </a:t>
            </a:r>
            <a:r>
              <a:rPr lang="en-GB" sz="2400" dirty="0" err="1">
                <a:solidFill>
                  <a:schemeClr val="accent1"/>
                </a:solidFill>
              </a:rPr>
              <a:t>enghraifft</a:t>
            </a:r>
            <a:r>
              <a:rPr lang="en-GB" sz="2400" dirty="0">
                <a:solidFill>
                  <a:schemeClr val="accent1"/>
                </a:solidFill>
              </a:rPr>
              <a:t> </a:t>
            </a:r>
            <a:r>
              <a:rPr lang="en-GB" sz="2400" dirty="0" err="1">
                <a:solidFill>
                  <a:schemeClr val="accent1"/>
                </a:solidFill>
              </a:rPr>
              <a:t>yn</a:t>
            </a:r>
            <a:r>
              <a:rPr lang="en-GB" sz="2400" dirty="0">
                <a:solidFill>
                  <a:schemeClr val="accent1"/>
                </a:solidFill>
              </a:rPr>
              <a:t> </a:t>
            </a:r>
            <a:r>
              <a:rPr lang="en-GB" sz="2400" dirty="0" err="1">
                <a:solidFill>
                  <a:schemeClr val="accent1"/>
                </a:solidFill>
              </a:rPr>
              <a:t>gwneud</a:t>
            </a:r>
            <a:r>
              <a:rPr lang="en-GB" sz="2400" dirty="0">
                <a:solidFill>
                  <a:schemeClr val="accent1"/>
                </a:solidFill>
              </a:rPr>
              <a:t> </a:t>
            </a:r>
            <a:r>
              <a:rPr lang="en-GB" sz="2400" dirty="0" err="1">
                <a:solidFill>
                  <a:schemeClr val="accent1"/>
                </a:solidFill>
              </a:rPr>
              <a:t>i'r</a:t>
            </a:r>
            <a:r>
              <a:rPr lang="en-GB" sz="2400" dirty="0">
                <a:solidFill>
                  <a:schemeClr val="accent1"/>
                </a:solidFill>
              </a:rPr>
              <a:t> poster '</a:t>
            </a:r>
            <a:r>
              <a:rPr lang="en-GB" sz="2400" dirty="0" err="1">
                <a:solidFill>
                  <a:schemeClr val="accent1"/>
                </a:solidFill>
              </a:rPr>
              <a:t>gael</a:t>
            </a:r>
            <a:r>
              <a:rPr lang="en-GB" sz="2400" dirty="0">
                <a:solidFill>
                  <a:schemeClr val="accent1"/>
                </a:solidFill>
              </a:rPr>
              <a:t> </a:t>
            </a:r>
            <a:r>
              <a:rPr lang="en-GB" sz="2400" dirty="0" err="1">
                <a:solidFill>
                  <a:schemeClr val="accent1"/>
                </a:solidFill>
              </a:rPr>
              <a:t>ei</a:t>
            </a:r>
            <a:r>
              <a:rPr lang="en-GB" sz="2400" dirty="0">
                <a:solidFill>
                  <a:schemeClr val="accent1"/>
                </a:solidFill>
              </a:rPr>
              <a:t> </a:t>
            </a:r>
            <a:r>
              <a:rPr lang="en-GB" sz="2400" dirty="0" err="1">
                <a:solidFill>
                  <a:schemeClr val="accent1"/>
                </a:solidFill>
              </a:rPr>
              <a:t>bwysoli</a:t>
            </a:r>
            <a:r>
              <a:rPr lang="en-GB" sz="2400" dirty="0">
                <a:solidFill>
                  <a:schemeClr val="accent1"/>
                </a:solidFill>
              </a:rPr>
              <a:t>' </a:t>
            </a:r>
            <a:r>
              <a:rPr lang="en-GB" sz="2400" dirty="0" err="1">
                <a:solidFill>
                  <a:schemeClr val="accent1"/>
                </a:solidFill>
              </a:rPr>
              <a:t>i</a:t>
            </a:r>
            <a:r>
              <a:rPr lang="en-GB" sz="2400" dirty="0">
                <a:solidFill>
                  <a:schemeClr val="accent1"/>
                </a:solidFill>
              </a:rPr>
              <a:t> un </a:t>
            </a:r>
            <a:r>
              <a:rPr lang="en-GB" sz="2400" dirty="0" err="1">
                <a:solidFill>
                  <a:schemeClr val="accent1"/>
                </a:solidFill>
              </a:rPr>
              <a:t>ochr</a:t>
            </a:r>
            <a:r>
              <a:rPr lang="en-GB" sz="2400" dirty="0">
                <a:solidFill>
                  <a:schemeClr val="accent1"/>
                </a:solidFill>
              </a:rPr>
              <a:t> </a:t>
            </a:r>
            <a:r>
              <a:rPr lang="en-GB" sz="2400" dirty="0" err="1">
                <a:solidFill>
                  <a:schemeClr val="accent1"/>
                </a:solidFill>
              </a:rPr>
              <a:t>gan</a:t>
            </a:r>
            <a:r>
              <a:rPr lang="en-GB" sz="2400" dirty="0">
                <a:solidFill>
                  <a:schemeClr val="accent1"/>
                </a:solidFill>
              </a:rPr>
              <a:t> </a:t>
            </a:r>
            <a:r>
              <a:rPr lang="en-GB" sz="2400" dirty="0" err="1">
                <a:solidFill>
                  <a:schemeClr val="accent1"/>
                </a:solidFill>
              </a:rPr>
              <a:t>roi</a:t>
            </a:r>
            <a:r>
              <a:rPr lang="en-GB" sz="2400" dirty="0">
                <a:solidFill>
                  <a:schemeClr val="accent1"/>
                </a:solidFill>
              </a:rPr>
              <a:t> </a:t>
            </a:r>
            <a:r>
              <a:rPr lang="en-GB" sz="2400" dirty="0" err="1">
                <a:solidFill>
                  <a:schemeClr val="accent1"/>
                </a:solidFill>
              </a:rPr>
              <a:t>llawer</a:t>
            </a:r>
            <a:r>
              <a:rPr lang="en-GB" sz="2400" dirty="0">
                <a:solidFill>
                  <a:schemeClr val="accent1"/>
                </a:solidFill>
              </a:rPr>
              <a:t> o </a:t>
            </a:r>
            <a:r>
              <a:rPr lang="en-GB" sz="2400" dirty="0" err="1">
                <a:solidFill>
                  <a:schemeClr val="accent1"/>
                </a:solidFill>
              </a:rPr>
              <a:t>destun</a:t>
            </a:r>
            <a:r>
              <a:rPr lang="en-GB" sz="2400" dirty="0">
                <a:solidFill>
                  <a:schemeClr val="accent1"/>
                </a:solidFill>
              </a:rPr>
              <a:t> </a:t>
            </a:r>
            <a:r>
              <a:rPr lang="en-GB" sz="2400" dirty="0" err="1">
                <a:solidFill>
                  <a:schemeClr val="accent1"/>
                </a:solidFill>
              </a:rPr>
              <a:t>i'r</a:t>
            </a:r>
            <a:r>
              <a:rPr lang="en-GB" sz="2400" dirty="0">
                <a:solidFill>
                  <a:schemeClr val="accent1"/>
                </a:solidFill>
              </a:rPr>
              <a:t> </a:t>
            </a:r>
            <a:r>
              <a:rPr lang="en-GB" sz="2400" dirty="0" err="1">
                <a:solidFill>
                  <a:schemeClr val="accent1"/>
                </a:solidFill>
              </a:rPr>
              <a:t>darllenydd</a:t>
            </a:r>
            <a:r>
              <a:rPr lang="en-GB" sz="2400" dirty="0">
                <a:solidFill>
                  <a:schemeClr val="accent1"/>
                </a:solidFill>
              </a:rPr>
              <a:t> </a:t>
            </a:r>
            <a:r>
              <a:rPr lang="en-GB" sz="2400" dirty="0" err="1">
                <a:solidFill>
                  <a:schemeClr val="accent1"/>
                </a:solidFill>
              </a:rPr>
              <a:t>ddehongli</a:t>
            </a:r>
            <a:r>
              <a:rPr lang="en-GB" sz="2400" dirty="0">
                <a:solidFill>
                  <a:schemeClr val="accent1"/>
                </a:solidFill>
              </a:rPr>
              <a:t> </a:t>
            </a:r>
            <a:r>
              <a:rPr lang="en-GB" sz="2400" dirty="0" err="1">
                <a:solidFill>
                  <a:schemeClr val="accent1"/>
                </a:solidFill>
              </a:rPr>
              <a:t>i</a:t>
            </a:r>
            <a:r>
              <a:rPr lang="en-GB" sz="2400" dirty="0">
                <a:solidFill>
                  <a:schemeClr val="accent1"/>
                </a:solidFill>
              </a:rPr>
              <a:t> </a:t>
            </a:r>
            <a:r>
              <a:rPr lang="en-GB" sz="2400" dirty="0" err="1">
                <a:solidFill>
                  <a:schemeClr val="accent1"/>
                </a:solidFill>
              </a:rPr>
              <a:t>gyd</a:t>
            </a:r>
            <a:r>
              <a:rPr lang="en-GB" sz="2400" dirty="0">
                <a:solidFill>
                  <a:schemeClr val="accent1"/>
                </a:solidFill>
              </a:rPr>
              <a:t> </a:t>
            </a:r>
            <a:r>
              <a:rPr lang="en-GB" sz="2400" dirty="0" err="1">
                <a:solidFill>
                  <a:schemeClr val="accent1"/>
                </a:solidFill>
              </a:rPr>
              <a:t>ar</a:t>
            </a:r>
            <a:r>
              <a:rPr lang="en-GB" sz="2400" dirty="0">
                <a:solidFill>
                  <a:schemeClr val="accent1"/>
                </a:solidFill>
              </a:rPr>
              <a:t> </a:t>
            </a:r>
            <a:r>
              <a:rPr lang="en-GB" sz="2400" dirty="0" err="1">
                <a:solidFill>
                  <a:schemeClr val="accent1"/>
                </a:solidFill>
              </a:rPr>
              <a:t>unwaith</a:t>
            </a:r>
            <a:r>
              <a:rPr lang="en-GB" sz="2400" dirty="0">
                <a:solidFill>
                  <a:schemeClr val="accent1"/>
                </a:solidFill>
              </a:rPr>
              <a:t>.  </a:t>
            </a:r>
          </a:p>
          <a:p>
            <a:endParaRPr lang="en-GB" sz="2400" dirty="0">
              <a:solidFill>
                <a:schemeClr val="accent1"/>
              </a:solidFill>
            </a:endParaRPr>
          </a:p>
          <a:p>
            <a:r>
              <a:rPr lang="en-GB" sz="2400" dirty="0">
                <a:solidFill>
                  <a:schemeClr val="accent1"/>
                </a:solidFill>
              </a:rPr>
              <a:t>Mae </a:t>
            </a:r>
            <a:r>
              <a:rPr lang="en-GB" sz="2400" dirty="0" err="1">
                <a:solidFill>
                  <a:schemeClr val="accent1"/>
                </a:solidFill>
              </a:rPr>
              <a:t>gosod</a:t>
            </a:r>
            <a:r>
              <a:rPr lang="en-GB" sz="2400" dirty="0">
                <a:solidFill>
                  <a:schemeClr val="accent1"/>
                </a:solidFill>
              </a:rPr>
              <a:t> </a:t>
            </a:r>
            <a:r>
              <a:rPr lang="en-GB" sz="2400" dirty="0" err="1">
                <a:solidFill>
                  <a:schemeClr val="accent1"/>
                </a:solidFill>
              </a:rPr>
              <a:t>darluniau</a:t>
            </a:r>
            <a:r>
              <a:rPr lang="en-GB" sz="2400" dirty="0">
                <a:solidFill>
                  <a:schemeClr val="accent1"/>
                </a:solidFill>
              </a:rPr>
              <a:t> </a:t>
            </a:r>
            <a:r>
              <a:rPr lang="en-GB" sz="2400" dirty="0" err="1">
                <a:solidFill>
                  <a:schemeClr val="accent1"/>
                </a:solidFill>
              </a:rPr>
              <a:t>drwy'r</a:t>
            </a:r>
            <a:r>
              <a:rPr lang="en-GB" sz="2400" dirty="0">
                <a:solidFill>
                  <a:schemeClr val="accent1"/>
                </a:solidFill>
              </a:rPr>
              <a:t> poster </a:t>
            </a:r>
            <a:r>
              <a:rPr lang="en-GB" sz="2400" dirty="0" err="1">
                <a:solidFill>
                  <a:schemeClr val="accent1"/>
                </a:solidFill>
              </a:rPr>
              <a:t>yn</a:t>
            </a:r>
            <a:r>
              <a:rPr lang="en-GB" sz="2400" dirty="0">
                <a:solidFill>
                  <a:schemeClr val="accent1"/>
                </a:solidFill>
              </a:rPr>
              <a:t> </a:t>
            </a:r>
            <a:r>
              <a:rPr lang="en-GB" sz="2400" dirty="0" err="1">
                <a:solidFill>
                  <a:schemeClr val="accent1"/>
                </a:solidFill>
              </a:rPr>
              <a:t>torri'r</a:t>
            </a:r>
            <a:r>
              <a:rPr lang="en-GB" sz="2400" dirty="0">
                <a:solidFill>
                  <a:schemeClr val="accent1"/>
                </a:solidFill>
              </a:rPr>
              <a:t> </a:t>
            </a:r>
            <a:r>
              <a:rPr lang="en-GB" sz="2400" dirty="0" err="1">
                <a:solidFill>
                  <a:schemeClr val="accent1"/>
                </a:solidFill>
              </a:rPr>
              <a:t>testun</a:t>
            </a:r>
            <a:r>
              <a:rPr lang="en-GB" sz="2400" dirty="0">
                <a:solidFill>
                  <a:schemeClr val="accent1"/>
                </a:solidFill>
              </a:rPr>
              <a:t> </a:t>
            </a:r>
            <a:r>
              <a:rPr lang="en-GB" sz="2400" dirty="0" err="1">
                <a:solidFill>
                  <a:schemeClr val="accent1"/>
                </a:solidFill>
              </a:rPr>
              <a:t>i</a:t>
            </a:r>
            <a:r>
              <a:rPr lang="en-GB" sz="2400" dirty="0">
                <a:solidFill>
                  <a:schemeClr val="accent1"/>
                </a:solidFill>
              </a:rPr>
              <a:t> </a:t>
            </a:r>
            <a:r>
              <a:rPr lang="en-GB" sz="2400" dirty="0" err="1">
                <a:solidFill>
                  <a:schemeClr val="accent1"/>
                </a:solidFill>
              </a:rPr>
              <a:t>fyny</a:t>
            </a:r>
            <a:r>
              <a:rPr lang="en-GB" sz="2400" dirty="0">
                <a:solidFill>
                  <a:schemeClr val="accent1"/>
                </a:solidFill>
              </a:rPr>
              <a:t> </a:t>
            </a:r>
            <a:r>
              <a:rPr lang="en-GB" sz="2400" dirty="0" err="1">
                <a:solidFill>
                  <a:schemeClr val="accent1"/>
                </a:solidFill>
              </a:rPr>
              <a:t>yn</a:t>
            </a:r>
            <a:r>
              <a:rPr lang="en-GB" sz="2400" dirty="0">
                <a:solidFill>
                  <a:schemeClr val="accent1"/>
                </a:solidFill>
              </a:rPr>
              <a:t> </a:t>
            </a:r>
            <a:r>
              <a:rPr lang="en-GB" sz="2400" dirty="0" err="1">
                <a:solidFill>
                  <a:schemeClr val="accent1"/>
                </a:solidFill>
              </a:rPr>
              <a:t>ddarnau</a:t>
            </a:r>
            <a:r>
              <a:rPr lang="en-GB" sz="2400" dirty="0">
                <a:solidFill>
                  <a:schemeClr val="accent1"/>
                </a:solidFill>
              </a:rPr>
              <a:t> </a:t>
            </a:r>
            <a:r>
              <a:rPr lang="en-GB" sz="2400" dirty="0" err="1">
                <a:solidFill>
                  <a:schemeClr val="accent1"/>
                </a:solidFill>
              </a:rPr>
              <a:t>hawdd</a:t>
            </a:r>
            <a:r>
              <a:rPr lang="en-GB" sz="2400" dirty="0">
                <a:solidFill>
                  <a:schemeClr val="accent1"/>
                </a:solidFill>
              </a:rPr>
              <a:t> </a:t>
            </a:r>
            <a:r>
              <a:rPr lang="en-GB" sz="2400" dirty="0" err="1">
                <a:solidFill>
                  <a:schemeClr val="accent1"/>
                </a:solidFill>
              </a:rPr>
              <a:t>eu</a:t>
            </a:r>
            <a:r>
              <a:rPr lang="en-GB" sz="2400" dirty="0">
                <a:solidFill>
                  <a:schemeClr val="accent1"/>
                </a:solidFill>
              </a:rPr>
              <a:t> </a:t>
            </a:r>
            <a:r>
              <a:rPr lang="en-GB" sz="2400" dirty="0" err="1">
                <a:solidFill>
                  <a:schemeClr val="accent1"/>
                </a:solidFill>
              </a:rPr>
              <a:t>darllen</a:t>
            </a:r>
            <a:r>
              <a:rPr lang="en-GB" sz="2400" dirty="0">
                <a:solidFill>
                  <a:schemeClr val="accent1"/>
                </a:solidFill>
              </a:rPr>
              <a:t> ac </a:t>
            </a:r>
            <a:r>
              <a:rPr lang="en-GB" sz="2400" dirty="0" err="1">
                <a:solidFill>
                  <a:schemeClr val="accent1"/>
                </a:solidFill>
              </a:rPr>
              <a:t>yn</a:t>
            </a:r>
            <a:r>
              <a:rPr lang="en-GB" sz="2400" dirty="0">
                <a:solidFill>
                  <a:schemeClr val="accent1"/>
                </a:solidFill>
              </a:rPr>
              <a:t> </a:t>
            </a:r>
            <a:r>
              <a:rPr lang="en-GB" sz="2400" dirty="0" err="1">
                <a:solidFill>
                  <a:schemeClr val="accent1"/>
                </a:solidFill>
              </a:rPr>
              <a:t>gwella'r</a:t>
            </a:r>
            <a:r>
              <a:rPr lang="en-GB" sz="2400" dirty="0">
                <a:solidFill>
                  <a:schemeClr val="accent1"/>
                </a:solidFill>
              </a:rPr>
              <a:t> </a:t>
            </a:r>
            <a:r>
              <a:rPr lang="en-GB" sz="2400" dirty="0" err="1">
                <a:solidFill>
                  <a:schemeClr val="accent1"/>
                </a:solidFill>
              </a:rPr>
              <a:t>llif</a:t>
            </a:r>
            <a:r>
              <a:rPr lang="en-GB" sz="2400" dirty="0">
                <a:solidFill>
                  <a:schemeClr val="accent1"/>
                </a:solidFill>
              </a:rPr>
              <a:t>.</a:t>
            </a:r>
          </a:p>
          <a:p>
            <a:endParaRPr lang="en-GB" sz="2400" dirty="0"/>
          </a:p>
          <a:p>
            <a:br>
              <a:rPr lang="en-GB" sz="2000" dirty="0"/>
            </a:br>
            <a:endParaRPr lang="en-GB" sz="2000" dirty="0"/>
          </a:p>
        </p:txBody>
      </p:sp>
    </p:spTree>
    <p:extLst>
      <p:ext uri="{BB962C8B-B14F-4D97-AF65-F5344CB8AC3E}">
        <p14:creationId xmlns:p14="http://schemas.microsoft.com/office/powerpoint/2010/main" val="241550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B2623-F9D6-4C37-8C96-D8933B5E7CB9}"/>
              </a:ext>
            </a:extLst>
          </p:cNvPr>
          <p:cNvSpPr>
            <a:spLocks noGrp="1"/>
          </p:cNvSpPr>
          <p:nvPr>
            <p:ph type="title"/>
          </p:nvPr>
        </p:nvSpPr>
        <p:spPr>
          <a:xfrm>
            <a:off x="900953" y="-72233"/>
            <a:ext cx="10515600" cy="1325563"/>
          </a:xfrm>
        </p:spPr>
        <p:txBody>
          <a:bodyPr/>
          <a:lstStyle/>
          <a:p>
            <a:r>
              <a:rPr lang="en-GB" b="1" dirty="0" err="1">
                <a:solidFill>
                  <a:schemeClr val="accent1"/>
                </a:solidFill>
              </a:rPr>
              <a:t>Delweddau</a:t>
            </a:r>
            <a:r>
              <a:rPr lang="en-GB" b="1" dirty="0">
                <a:solidFill>
                  <a:schemeClr val="accent5">
                    <a:lumMod val="50000"/>
                  </a:schemeClr>
                </a:solidFill>
              </a:rPr>
              <a:t> </a:t>
            </a:r>
            <a:r>
              <a:rPr lang="en-GB" b="1" dirty="0"/>
              <a:t>/ Images</a:t>
            </a:r>
          </a:p>
        </p:txBody>
      </p:sp>
      <p:sp>
        <p:nvSpPr>
          <p:cNvPr id="3" name="Content Placeholder 2">
            <a:extLst>
              <a:ext uri="{FF2B5EF4-FFF2-40B4-BE49-F238E27FC236}">
                <a16:creationId xmlns:a16="http://schemas.microsoft.com/office/drawing/2014/main" id="{7420E132-2365-4BFE-8325-2300A8A93B90}"/>
              </a:ext>
            </a:extLst>
          </p:cNvPr>
          <p:cNvSpPr>
            <a:spLocks noGrp="1"/>
          </p:cNvSpPr>
          <p:nvPr>
            <p:ph idx="1"/>
          </p:nvPr>
        </p:nvSpPr>
        <p:spPr>
          <a:xfrm>
            <a:off x="6442842" y="1253330"/>
            <a:ext cx="5257800" cy="5389207"/>
          </a:xfrm>
        </p:spPr>
        <p:txBody>
          <a:bodyPr>
            <a:normAutofit/>
          </a:bodyPr>
          <a:lstStyle/>
          <a:p>
            <a:r>
              <a:rPr lang="en-GB" sz="2400" b="1" dirty="0"/>
              <a:t>Your graphic elements should be relevant to the subject matter, clear, to the point, and attractive. </a:t>
            </a:r>
          </a:p>
          <a:p>
            <a:r>
              <a:rPr lang="en-GB" sz="2400" dirty="0"/>
              <a:t>Use images with a resolution of at least 300 dots per inch (DPI). This will give you greater flexibility when resizing your images on the poster. </a:t>
            </a:r>
          </a:p>
        </p:txBody>
      </p:sp>
      <p:pic>
        <p:nvPicPr>
          <p:cNvPr id="4" name="Picture 3">
            <a:extLst>
              <a:ext uri="{FF2B5EF4-FFF2-40B4-BE49-F238E27FC236}">
                <a16:creationId xmlns:a16="http://schemas.microsoft.com/office/drawing/2014/main" id="{B6614A3B-2A3D-4F0F-9C8E-8E2BA22D3BDD}"/>
              </a:ext>
            </a:extLst>
          </p:cNvPr>
          <p:cNvPicPr>
            <a:picLocks noChangeAspect="1"/>
          </p:cNvPicPr>
          <p:nvPr/>
        </p:nvPicPr>
        <p:blipFill rotWithShape="1">
          <a:blip r:embed="rId2"/>
          <a:srcRect l="26194" t="11801" r="22925" b="23525"/>
          <a:stretch/>
        </p:blipFill>
        <p:spPr>
          <a:xfrm>
            <a:off x="7441325" y="3947933"/>
            <a:ext cx="2606565" cy="2208777"/>
          </a:xfrm>
          <a:prstGeom prst="rect">
            <a:avLst/>
          </a:prstGeom>
        </p:spPr>
      </p:pic>
      <p:sp>
        <p:nvSpPr>
          <p:cNvPr id="5" name="Content Placeholder 2">
            <a:extLst>
              <a:ext uri="{FF2B5EF4-FFF2-40B4-BE49-F238E27FC236}">
                <a16:creationId xmlns:a16="http://schemas.microsoft.com/office/drawing/2014/main" id="{84BC2329-4CE1-4F68-8862-0415BF8B9E81}"/>
              </a:ext>
            </a:extLst>
          </p:cNvPr>
          <p:cNvSpPr txBox="1">
            <a:spLocks/>
          </p:cNvSpPr>
          <p:nvPr/>
        </p:nvSpPr>
        <p:spPr>
          <a:xfrm>
            <a:off x="304800" y="1253330"/>
            <a:ext cx="5638801" cy="538920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err="1">
                <a:solidFill>
                  <a:schemeClr val="accent1"/>
                </a:solidFill>
              </a:rPr>
              <a:t>Dylai</a:t>
            </a:r>
            <a:r>
              <a:rPr lang="en-GB" sz="2400" b="1" dirty="0">
                <a:solidFill>
                  <a:schemeClr val="accent1"/>
                </a:solidFill>
              </a:rPr>
              <a:t> </a:t>
            </a:r>
            <a:r>
              <a:rPr lang="en-GB" sz="2400" b="1" dirty="0" err="1">
                <a:solidFill>
                  <a:schemeClr val="accent1"/>
                </a:solidFill>
              </a:rPr>
              <a:t>eich</a:t>
            </a:r>
            <a:r>
              <a:rPr lang="en-GB" sz="2400" b="1" dirty="0">
                <a:solidFill>
                  <a:schemeClr val="accent1"/>
                </a:solidFill>
              </a:rPr>
              <a:t> </a:t>
            </a:r>
            <a:r>
              <a:rPr lang="en-GB" sz="2400" b="1" dirty="0" err="1">
                <a:solidFill>
                  <a:schemeClr val="accent1"/>
                </a:solidFill>
              </a:rPr>
              <a:t>elfennau</a:t>
            </a:r>
            <a:r>
              <a:rPr lang="en-GB" sz="2400" b="1" dirty="0">
                <a:solidFill>
                  <a:schemeClr val="accent1"/>
                </a:solidFill>
              </a:rPr>
              <a:t> </a:t>
            </a:r>
            <a:r>
              <a:rPr lang="en-GB" sz="2400" b="1" dirty="0" err="1">
                <a:solidFill>
                  <a:schemeClr val="accent1"/>
                </a:solidFill>
              </a:rPr>
              <a:t>graffig</a:t>
            </a:r>
            <a:r>
              <a:rPr lang="en-GB" sz="2400" b="1" dirty="0">
                <a:solidFill>
                  <a:schemeClr val="accent1"/>
                </a:solidFill>
              </a:rPr>
              <a:t> </a:t>
            </a:r>
            <a:r>
              <a:rPr lang="en-GB" sz="2400" b="1" dirty="0" err="1">
                <a:solidFill>
                  <a:schemeClr val="accent1"/>
                </a:solidFill>
              </a:rPr>
              <a:t>fod</a:t>
            </a:r>
            <a:r>
              <a:rPr lang="en-GB" sz="2400" b="1" dirty="0">
                <a:solidFill>
                  <a:schemeClr val="accent1"/>
                </a:solidFill>
              </a:rPr>
              <a:t> </a:t>
            </a:r>
            <a:r>
              <a:rPr lang="en-GB" sz="2400" b="1" dirty="0" err="1">
                <a:solidFill>
                  <a:schemeClr val="accent1"/>
                </a:solidFill>
              </a:rPr>
              <a:t>yn</a:t>
            </a:r>
            <a:r>
              <a:rPr lang="en-GB" sz="2400" b="1" dirty="0">
                <a:solidFill>
                  <a:schemeClr val="accent1"/>
                </a:solidFill>
              </a:rPr>
              <a:t> </a:t>
            </a:r>
            <a:r>
              <a:rPr lang="en-GB" sz="2400" b="1" dirty="0" err="1">
                <a:solidFill>
                  <a:schemeClr val="accent1"/>
                </a:solidFill>
              </a:rPr>
              <a:t>berthnasol</a:t>
            </a:r>
            <a:r>
              <a:rPr lang="en-GB" sz="2400" b="1" dirty="0">
                <a:solidFill>
                  <a:schemeClr val="accent1"/>
                </a:solidFill>
              </a:rPr>
              <a:t> </a:t>
            </a:r>
            <a:r>
              <a:rPr lang="en-GB" sz="2400" b="1" dirty="0" err="1">
                <a:solidFill>
                  <a:schemeClr val="accent1"/>
                </a:solidFill>
              </a:rPr>
              <a:t>i'r</a:t>
            </a:r>
            <a:r>
              <a:rPr lang="en-GB" sz="2400" b="1" dirty="0">
                <a:solidFill>
                  <a:schemeClr val="accent1"/>
                </a:solidFill>
              </a:rPr>
              <a:t> </a:t>
            </a:r>
            <a:r>
              <a:rPr lang="en-GB" sz="2400" b="1" dirty="0" err="1">
                <a:solidFill>
                  <a:schemeClr val="accent1"/>
                </a:solidFill>
              </a:rPr>
              <a:t>pwnc</a:t>
            </a:r>
            <a:r>
              <a:rPr lang="en-GB" sz="2400" b="1" dirty="0">
                <a:solidFill>
                  <a:schemeClr val="accent1"/>
                </a:solidFill>
              </a:rPr>
              <a:t>, </a:t>
            </a:r>
            <a:r>
              <a:rPr lang="en-GB" sz="2400" b="1" dirty="0" err="1">
                <a:solidFill>
                  <a:schemeClr val="accent1"/>
                </a:solidFill>
              </a:rPr>
              <a:t>yn</a:t>
            </a:r>
            <a:r>
              <a:rPr lang="en-GB" sz="2400" b="1" dirty="0">
                <a:solidFill>
                  <a:schemeClr val="accent1"/>
                </a:solidFill>
              </a:rPr>
              <a:t> </a:t>
            </a:r>
            <a:r>
              <a:rPr lang="en-GB" sz="2400" b="1" dirty="0" err="1">
                <a:solidFill>
                  <a:schemeClr val="accent1"/>
                </a:solidFill>
              </a:rPr>
              <a:t>glir</a:t>
            </a:r>
            <a:r>
              <a:rPr lang="en-GB" sz="2400" b="1" dirty="0">
                <a:solidFill>
                  <a:schemeClr val="accent1"/>
                </a:solidFill>
              </a:rPr>
              <a:t>, </a:t>
            </a:r>
            <a:r>
              <a:rPr lang="en-GB" sz="2400" b="1" dirty="0" err="1">
                <a:solidFill>
                  <a:schemeClr val="accent1"/>
                </a:solidFill>
              </a:rPr>
              <a:t>i'r</a:t>
            </a:r>
            <a:r>
              <a:rPr lang="en-GB" sz="2400" b="1" dirty="0">
                <a:solidFill>
                  <a:schemeClr val="accent1"/>
                </a:solidFill>
              </a:rPr>
              <a:t> </a:t>
            </a:r>
            <a:r>
              <a:rPr lang="en-GB" sz="2400" b="1" dirty="0" err="1">
                <a:solidFill>
                  <a:schemeClr val="accent1"/>
                </a:solidFill>
              </a:rPr>
              <a:t>pwynt</a:t>
            </a:r>
            <a:r>
              <a:rPr lang="en-GB" sz="2400" b="1" dirty="0">
                <a:solidFill>
                  <a:schemeClr val="accent1"/>
                </a:solidFill>
              </a:rPr>
              <a:t>, ac </a:t>
            </a:r>
            <a:r>
              <a:rPr lang="en-GB" sz="2400" b="1" dirty="0" err="1">
                <a:solidFill>
                  <a:schemeClr val="accent1"/>
                </a:solidFill>
              </a:rPr>
              <a:t>yn</a:t>
            </a:r>
            <a:r>
              <a:rPr lang="en-GB" sz="2400" b="1" dirty="0">
                <a:solidFill>
                  <a:schemeClr val="accent1"/>
                </a:solidFill>
              </a:rPr>
              <a:t> </a:t>
            </a:r>
            <a:r>
              <a:rPr lang="en-GB" sz="2400" b="1" dirty="0" err="1">
                <a:solidFill>
                  <a:schemeClr val="accent1"/>
                </a:solidFill>
              </a:rPr>
              <a:t>ddeniadol</a:t>
            </a:r>
            <a:r>
              <a:rPr lang="en-GB" sz="2400" b="1" dirty="0">
                <a:solidFill>
                  <a:schemeClr val="accent1"/>
                </a:solidFill>
              </a:rPr>
              <a:t>. </a:t>
            </a:r>
          </a:p>
          <a:p>
            <a:r>
              <a:rPr lang="en-GB" sz="2400" dirty="0" err="1">
                <a:solidFill>
                  <a:schemeClr val="accent1"/>
                </a:solidFill>
              </a:rPr>
              <a:t>Defnyddiwch</a:t>
            </a:r>
            <a:r>
              <a:rPr lang="en-GB" sz="2400" dirty="0">
                <a:solidFill>
                  <a:schemeClr val="accent1"/>
                </a:solidFill>
              </a:rPr>
              <a:t> </a:t>
            </a:r>
            <a:r>
              <a:rPr lang="en-GB" sz="2400" dirty="0" err="1">
                <a:solidFill>
                  <a:schemeClr val="accent1"/>
                </a:solidFill>
              </a:rPr>
              <a:t>ddelweddau</a:t>
            </a:r>
            <a:r>
              <a:rPr lang="en-GB" sz="2400" dirty="0">
                <a:solidFill>
                  <a:schemeClr val="accent1"/>
                </a:solidFill>
              </a:rPr>
              <a:t> </a:t>
            </a:r>
            <a:r>
              <a:rPr lang="en-GB" sz="2400" dirty="0" err="1">
                <a:solidFill>
                  <a:schemeClr val="accent1"/>
                </a:solidFill>
              </a:rPr>
              <a:t>gydag</a:t>
            </a:r>
            <a:r>
              <a:rPr lang="en-GB" sz="2400" dirty="0">
                <a:solidFill>
                  <a:schemeClr val="accent1"/>
                </a:solidFill>
              </a:rPr>
              <a:t> o </a:t>
            </a:r>
            <a:r>
              <a:rPr lang="en-GB" sz="2400" dirty="0" err="1">
                <a:solidFill>
                  <a:schemeClr val="accent1"/>
                </a:solidFill>
              </a:rPr>
              <a:t>leiaf</a:t>
            </a:r>
            <a:r>
              <a:rPr lang="en-GB" sz="2400" dirty="0">
                <a:solidFill>
                  <a:schemeClr val="accent1"/>
                </a:solidFill>
              </a:rPr>
              <a:t> 300 dot y </a:t>
            </a:r>
            <a:r>
              <a:rPr lang="en-GB" sz="2400" dirty="0" err="1">
                <a:solidFill>
                  <a:schemeClr val="accent1"/>
                </a:solidFill>
              </a:rPr>
              <a:t>fodfedd</a:t>
            </a:r>
            <a:r>
              <a:rPr lang="en-GB" sz="2400" dirty="0">
                <a:solidFill>
                  <a:schemeClr val="accent1"/>
                </a:solidFill>
              </a:rPr>
              <a:t> (DPI). </a:t>
            </a:r>
            <a:r>
              <a:rPr lang="en-GB" sz="2400" dirty="0" err="1">
                <a:solidFill>
                  <a:schemeClr val="accent1"/>
                </a:solidFill>
              </a:rPr>
              <a:t>Bydd</a:t>
            </a:r>
            <a:r>
              <a:rPr lang="en-GB" sz="2400" dirty="0">
                <a:solidFill>
                  <a:schemeClr val="accent1"/>
                </a:solidFill>
              </a:rPr>
              <a:t> </a:t>
            </a:r>
            <a:r>
              <a:rPr lang="en-GB" sz="2400" dirty="0" err="1">
                <a:solidFill>
                  <a:schemeClr val="accent1"/>
                </a:solidFill>
              </a:rPr>
              <a:t>hyn</a:t>
            </a:r>
            <a:r>
              <a:rPr lang="en-GB" sz="2400" dirty="0">
                <a:solidFill>
                  <a:schemeClr val="accent1"/>
                </a:solidFill>
              </a:rPr>
              <a:t> </a:t>
            </a:r>
            <a:r>
              <a:rPr lang="en-GB" sz="2400" dirty="0" err="1">
                <a:solidFill>
                  <a:schemeClr val="accent1"/>
                </a:solidFill>
              </a:rPr>
              <a:t>yn</a:t>
            </a:r>
            <a:r>
              <a:rPr lang="en-GB" sz="2400" dirty="0">
                <a:solidFill>
                  <a:schemeClr val="accent1"/>
                </a:solidFill>
              </a:rPr>
              <a:t> </a:t>
            </a:r>
            <a:r>
              <a:rPr lang="en-GB" sz="2400" dirty="0" err="1">
                <a:solidFill>
                  <a:schemeClr val="accent1"/>
                </a:solidFill>
              </a:rPr>
              <a:t>rhoi</a:t>
            </a:r>
            <a:r>
              <a:rPr lang="en-GB" sz="2400" dirty="0">
                <a:solidFill>
                  <a:schemeClr val="accent1"/>
                </a:solidFill>
              </a:rPr>
              <a:t> </a:t>
            </a:r>
            <a:r>
              <a:rPr lang="en-GB" sz="2400" dirty="0" err="1">
                <a:solidFill>
                  <a:schemeClr val="accent1"/>
                </a:solidFill>
              </a:rPr>
              <a:t>mwy</a:t>
            </a:r>
            <a:r>
              <a:rPr lang="en-GB" sz="2400" dirty="0">
                <a:solidFill>
                  <a:schemeClr val="accent1"/>
                </a:solidFill>
              </a:rPr>
              <a:t> o </a:t>
            </a:r>
            <a:r>
              <a:rPr lang="en-GB" sz="2400" dirty="0" err="1">
                <a:solidFill>
                  <a:schemeClr val="accent1"/>
                </a:solidFill>
              </a:rPr>
              <a:t>hyblygrwydd</a:t>
            </a:r>
            <a:r>
              <a:rPr lang="en-GB" sz="2400" dirty="0">
                <a:solidFill>
                  <a:schemeClr val="accent1"/>
                </a:solidFill>
              </a:rPr>
              <a:t> </a:t>
            </a:r>
            <a:r>
              <a:rPr lang="en-GB" sz="2400" dirty="0" err="1">
                <a:solidFill>
                  <a:schemeClr val="accent1"/>
                </a:solidFill>
              </a:rPr>
              <a:t>i</a:t>
            </a:r>
            <a:r>
              <a:rPr lang="en-GB" sz="2400" dirty="0">
                <a:solidFill>
                  <a:schemeClr val="accent1"/>
                </a:solidFill>
              </a:rPr>
              <a:t> chi </a:t>
            </a:r>
            <a:r>
              <a:rPr lang="en-GB" sz="2400" dirty="0" err="1">
                <a:solidFill>
                  <a:schemeClr val="accent1"/>
                </a:solidFill>
              </a:rPr>
              <a:t>wrth</a:t>
            </a:r>
            <a:r>
              <a:rPr lang="en-GB" sz="2400" dirty="0">
                <a:solidFill>
                  <a:schemeClr val="accent1"/>
                </a:solidFill>
              </a:rPr>
              <a:t> </a:t>
            </a:r>
            <a:r>
              <a:rPr lang="en-GB" sz="2400" dirty="0" err="1">
                <a:solidFill>
                  <a:schemeClr val="accent1"/>
                </a:solidFill>
              </a:rPr>
              <a:t>newid</a:t>
            </a:r>
            <a:r>
              <a:rPr lang="en-GB" sz="2400" dirty="0">
                <a:solidFill>
                  <a:schemeClr val="accent1"/>
                </a:solidFill>
              </a:rPr>
              <a:t> </a:t>
            </a:r>
            <a:r>
              <a:rPr lang="en-GB" sz="2400" dirty="0" err="1">
                <a:solidFill>
                  <a:schemeClr val="accent1"/>
                </a:solidFill>
              </a:rPr>
              <a:t>maint</a:t>
            </a:r>
            <a:r>
              <a:rPr lang="en-GB" sz="2400" dirty="0">
                <a:solidFill>
                  <a:schemeClr val="accent1"/>
                </a:solidFill>
              </a:rPr>
              <a:t> </a:t>
            </a:r>
            <a:r>
              <a:rPr lang="en-GB" sz="2400" dirty="0" err="1">
                <a:solidFill>
                  <a:schemeClr val="accent1"/>
                </a:solidFill>
              </a:rPr>
              <a:t>eich</a:t>
            </a:r>
            <a:r>
              <a:rPr lang="en-GB" sz="2400" dirty="0">
                <a:solidFill>
                  <a:schemeClr val="accent1"/>
                </a:solidFill>
              </a:rPr>
              <a:t> </a:t>
            </a:r>
            <a:r>
              <a:rPr lang="en-GB" sz="2400" dirty="0" err="1">
                <a:solidFill>
                  <a:schemeClr val="accent1"/>
                </a:solidFill>
              </a:rPr>
              <a:t>delweddau</a:t>
            </a:r>
            <a:r>
              <a:rPr lang="en-GB" sz="2400" dirty="0">
                <a:solidFill>
                  <a:schemeClr val="accent1"/>
                </a:solidFill>
              </a:rPr>
              <a:t> </a:t>
            </a:r>
            <a:r>
              <a:rPr lang="en-GB" sz="2400" dirty="0" err="1">
                <a:solidFill>
                  <a:schemeClr val="accent1"/>
                </a:solidFill>
              </a:rPr>
              <a:t>ar</a:t>
            </a:r>
            <a:r>
              <a:rPr lang="en-GB" sz="2400" dirty="0">
                <a:solidFill>
                  <a:schemeClr val="accent1"/>
                </a:solidFill>
              </a:rPr>
              <a:t> y poster. </a:t>
            </a:r>
          </a:p>
          <a:p>
            <a:endParaRPr lang="en-GB" sz="2400" b="1" dirty="0"/>
          </a:p>
          <a:p>
            <a:endParaRPr lang="en-GB" sz="2400" dirty="0"/>
          </a:p>
        </p:txBody>
      </p:sp>
      <p:pic>
        <p:nvPicPr>
          <p:cNvPr id="6" name="Picture 5">
            <a:extLst>
              <a:ext uri="{FF2B5EF4-FFF2-40B4-BE49-F238E27FC236}">
                <a16:creationId xmlns:a16="http://schemas.microsoft.com/office/drawing/2014/main" id="{F2EC4E7D-C6BB-4AA2-A02F-FAB12FE48A9A}"/>
              </a:ext>
            </a:extLst>
          </p:cNvPr>
          <p:cNvPicPr>
            <a:picLocks noChangeAspect="1"/>
          </p:cNvPicPr>
          <p:nvPr/>
        </p:nvPicPr>
        <p:blipFill rotWithShape="1">
          <a:blip r:embed="rId2"/>
          <a:srcRect l="26194" t="11801" r="22925" b="23525"/>
          <a:stretch/>
        </p:blipFill>
        <p:spPr>
          <a:xfrm>
            <a:off x="1533584" y="3947933"/>
            <a:ext cx="2606565" cy="2208777"/>
          </a:xfrm>
          <a:prstGeom prst="rect">
            <a:avLst/>
          </a:prstGeom>
        </p:spPr>
      </p:pic>
    </p:spTree>
    <p:extLst>
      <p:ext uri="{BB962C8B-B14F-4D97-AF65-F5344CB8AC3E}">
        <p14:creationId xmlns:p14="http://schemas.microsoft.com/office/powerpoint/2010/main" val="880812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EAEBD-B563-4181-AA23-0B7D04DAB351}"/>
              </a:ext>
            </a:extLst>
          </p:cNvPr>
          <p:cNvSpPr>
            <a:spLocks noGrp="1"/>
          </p:cNvSpPr>
          <p:nvPr>
            <p:ph type="title"/>
          </p:nvPr>
        </p:nvSpPr>
        <p:spPr>
          <a:xfrm>
            <a:off x="1089211" y="72650"/>
            <a:ext cx="10515600" cy="1325563"/>
          </a:xfrm>
        </p:spPr>
        <p:txBody>
          <a:bodyPr/>
          <a:lstStyle/>
          <a:p>
            <a:r>
              <a:rPr lang="en-GB" b="1" dirty="0" err="1">
                <a:solidFill>
                  <a:schemeClr val="accent1"/>
                </a:solidFill>
              </a:rPr>
              <a:t>Cropio</a:t>
            </a:r>
            <a:r>
              <a:rPr lang="en-GB" b="1" dirty="0">
                <a:solidFill>
                  <a:schemeClr val="accent5">
                    <a:lumMod val="50000"/>
                  </a:schemeClr>
                </a:solidFill>
              </a:rPr>
              <a:t> </a:t>
            </a:r>
            <a:r>
              <a:rPr lang="en-GB" b="1" dirty="0"/>
              <a:t>/ Cropping</a:t>
            </a:r>
          </a:p>
        </p:txBody>
      </p:sp>
      <p:sp>
        <p:nvSpPr>
          <p:cNvPr id="3" name="Content Placeholder 2">
            <a:extLst>
              <a:ext uri="{FF2B5EF4-FFF2-40B4-BE49-F238E27FC236}">
                <a16:creationId xmlns:a16="http://schemas.microsoft.com/office/drawing/2014/main" id="{6F60B6BA-1392-4A4D-8E69-E9FFADFBDF79}"/>
              </a:ext>
            </a:extLst>
          </p:cNvPr>
          <p:cNvSpPr>
            <a:spLocks noGrp="1"/>
          </p:cNvSpPr>
          <p:nvPr>
            <p:ph idx="1"/>
          </p:nvPr>
        </p:nvSpPr>
        <p:spPr>
          <a:xfrm>
            <a:off x="6598022" y="1108449"/>
            <a:ext cx="5325035" cy="4351338"/>
          </a:xfrm>
        </p:spPr>
        <p:txBody>
          <a:bodyPr>
            <a:normAutofit/>
          </a:bodyPr>
          <a:lstStyle/>
          <a:p>
            <a:pPr marL="0" indent="0">
              <a:buNone/>
            </a:pPr>
            <a:r>
              <a:rPr lang="en-GB" dirty="0"/>
              <a:t> </a:t>
            </a:r>
          </a:p>
          <a:p>
            <a:r>
              <a:rPr lang="en-GB" dirty="0"/>
              <a:t>It will be sometimes necessary to crop pictures to focus more on a detail and to remove unnecessary clutter, distractions, and wasted space.  In the example below, we want to focus on the robin more and eliminate unnecessary space.  </a:t>
            </a:r>
          </a:p>
          <a:p>
            <a:pPr marL="0" indent="0">
              <a:buNone/>
            </a:pPr>
            <a:endParaRPr lang="en-GB" dirty="0"/>
          </a:p>
        </p:txBody>
      </p:sp>
      <p:pic>
        <p:nvPicPr>
          <p:cNvPr id="5" name="Picture 4">
            <a:extLst>
              <a:ext uri="{FF2B5EF4-FFF2-40B4-BE49-F238E27FC236}">
                <a16:creationId xmlns:a16="http://schemas.microsoft.com/office/drawing/2014/main" id="{CFE85334-06C1-470B-AD54-172C985CF192}"/>
              </a:ext>
            </a:extLst>
          </p:cNvPr>
          <p:cNvPicPr>
            <a:picLocks noChangeAspect="1"/>
          </p:cNvPicPr>
          <p:nvPr/>
        </p:nvPicPr>
        <p:blipFill rotWithShape="1">
          <a:blip r:embed="rId2"/>
          <a:srcRect l="27017" t="29189" r="26376" b="45225"/>
          <a:stretch/>
        </p:blipFill>
        <p:spPr>
          <a:xfrm>
            <a:off x="3698789" y="5103341"/>
            <a:ext cx="4794421" cy="1754659"/>
          </a:xfrm>
          <a:prstGeom prst="rect">
            <a:avLst/>
          </a:prstGeom>
        </p:spPr>
      </p:pic>
      <p:sp>
        <p:nvSpPr>
          <p:cNvPr id="6" name="Content Placeholder 2">
            <a:extLst>
              <a:ext uri="{FF2B5EF4-FFF2-40B4-BE49-F238E27FC236}">
                <a16:creationId xmlns:a16="http://schemas.microsoft.com/office/drawing/2014/main" id="{9E21F4E0-F971-45ED-8442-55DFA0FA1BFC}"/>
              </a:ext>
            </a:extLst>
          </p:cNvPr>
          <p:cNvSpPr txBox="1">
            <a:spLocks/>
          </p:cNvSpPr>
          <p:nvPr/>
        </p:nvSpPr>
        <p:spPr>
          <a:xfrm>
            <a:off x="770964" y="1000872"/>
            <a:ext cx="500678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 </a:t>
            </a:r>
          </a:p>
          <a:p>
            <a:r>
              <a:rPr lang="en-GB" dirty="0" err="1">
                <a:solidFill>
                  <a:schemeClr val="accent1"/>
                </a:solidFill>
              </a:rPr>
              <a:t>Weithiau</a:t>
            </a:r>
            <a:r>
              <a:rPr lang="en-GB" dirty="0">
                <a:solidFill>
                  <a:schemeClr val="accent1"/>
                </a:solidFill>
              </a:rPr>
              <a:t> </a:t>
            </a:r>
            <a:r>
              <a:rPr lang="en-GB" dirty="0" err="1">
                <a:solidFill>
                  <a:schemeClr val="accent1"/>
                </a:solidFill>
              </a:rPr>
              <a:t>bydd</a:t>
            </a:r>
            <a:r>
              <a:rPr lang="en-GB" dirty="0">
                <a:solidFill>
                  <a:schemeClr val="accent1"/>
                </a:solidFill>
              </a:rPr>
              <a:t> </a:t>
            </a:r>
            <a:r>
              <a:rPr lang="en-GB" dirty="0" err="1">
                <a:solidFill>
                  <a:schemeClr val="accent1"/>
                </a:solidFill>
              </a:rPr>
              <a:t>angen</a:t>
            </a:r>
            <a:r>
              <a:rPr lang="en-GB" dirty="0">
                <a:solidFill>
                  <a:schemeClr val="accent1"/>
                </a:solidFill>
              </a:rPr>
              <a:t> </a:t>
            </a:r>
            <a:r>
              <a:rPr lang="en-GB" dirty="0" err="1">
                <a:solidFill>
                  <a:schemeClr val="accent1"/>
                </a:solidFill>
              </a:rPr>
              <a:t>cropio</a:t>
            </a:r>
            <a:r>
              <a:rPr lang="en-GB" dirty="0">
                <a:solidFill>
                  <a:schemeClr val="accent1"/>
                </a:solidFill>
              </a:rPr>
              <a:t> </a:t>
            </a:r>
            <a:r>
              <a:rPr lang="en-GB" dirty="0" err="1">
                <a:solidFill>
                  <a:schemeClr val="accent1"/>
                </a:solidFill>
              </a:rPr>
              <a:t>lluniau</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ganolbwyntio</a:t>
            </a:r>
            <a:r>
              <a:rPr lang="en-GB" dirty="0">
                <a:solidFill>
                  <a:schemeClr val="accent1"/>
                </a:solidFill>
              </a:rPr>
              <a:t> </a:t>
            </a:r>
            <a:r>
              <a:rPr lang="en-GB" dirty="0" err="1">
                <a:solidFill>
                  <a:schemeClr val="accent1"/>
                </a:solidFill>
              </a:rPr>
              <a:t>mwy</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fanylion</a:t>
            </a:r>
            <a:r>
              <a:rPr lang="en-GB" dirty="0">
                <a:solidFill>
                  <a:schemeClr val="accent1"/>
                </a:solidFill>
              </a:rPr>
              <a:t> a </a:t>
            </a:r>
            <a:r>
              <a:rPr lang="en-GB" dirty="0" err="1">
                <a:solidFill>
                  <a:schemeClr val="accent1"/>
                </a:solidFill>
              </a:rPr>
              <a:t>chael</a:t>
            </a:r>
            <a:r>
              <a:rPr lang="en-GB" dirty="0">
                <a:solidFill>
                  <a:schemeClr val="accent1"/>
                </a:solidFill>
              </a:rPr>
              <a:t> </a:t>
            </a:r>
            <a:r>
              <a:rPr lang="en-GB" dirty="0" err="1">
                <a:solidFill>
                  <a:schemeClr val="accent1"/>
                </a:solidFill>
              </a:rPr>
              <a:t>gwared</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annibendod</a:t>
            </a:r>
            <a:r>
              <a:rPr lang="en-GB" dirty="0">
                <a:solidFill>
                  <a:schemeClr val="accent1"/>
                </a:solidFill>
              </a:rPr>
              <a:t>, </a:t>
            </a:r>
            <a:r>
              <a:rPr lang="en-GB" dirty="0" err="1">
                <a:solidFill>
                  <a:schemeClr val="accent1"/>
                </a:solidFill>
              </a:rPr>
              <a:t>gwrthdyniadau</a:t>
            </a:r>
            <a:r>
              <a:rPr lang="en-GB" dirty="0">
                <a:solidFill>
                  <a:schemeClr val="accent1"/>
                </a:solidFill>
              </a:rPr>
              <a:t> a </a:t>
            </a:r>
            <a:r>
              <a:rPr lang="en-GB" dirty="0" err="1">
                <a:solidFill>
                  <a:schemeClr val="accent1"/>
                </a:solidFill>
              </a:rPr>
              <a:t>gofod</a:t>
            </a:r>
            <a:r>
              <a:rPr lang="en-GB" dirty="0">
                <a:solidFill>
                  <a:schemeClr val="accent1"/>
                </a:solidFill>
              </a:rPr>
              <a:t> </a:t>
            </a:r>
            <a:r>
              <a:rPr lang="en-GB" dirty="0" err="1">
                <a:solidFill>
                  <a:schemeClr val="accent1"/>
                </a:solidFill>
              </a:rPr>
              <a:t>wedi'i</a:t>
            </a:r>
            <a:r>
              <a:rPr lang="en-GB" dirty="0">
                <a:solidFill>
                  <a:schemeClr val="accent1"/>
                </a:solidFill>
              </a:rPr>
              <a:t> </a:t>
            </a:r>
            <a:r>
              <a:rPr lang="en-GB" dirty="0" err="1">
                <a:solidFill>
                  <a:schemeClr val="accent1"/>
                </a:solidFill>
              </a:rPr>
              <a:t>wastraffu</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yr</a:t>
            </a:r>
            <a:r>
              <a:rPr lang="en-GB" dirty="0">
                <a:solidFill>
                  <a:schemeClr val="accent1"/>
                </a:solidFill>
              </a:rPr>
              <a:t> </a:t>
            </a:r>
            <a:r>
              <a:rPr lang="en-GB" dirty="0" err="1">
                <a:solidFill>
                  <a:schemeClr val="accent1"/>
                </a:solidFill>
              </a:rPr>
              <a:t>enghraifft</a:t>
            </a:r>
            <a:r>
              <a:rPr lang="en-GB" dirty="0">
                <a:solidFill>
                  <a:schemeClr val="accent1"/>
                </a:solidFill>
              </a:rPr>
              <a:t> </a:t>
            </a:r>
            <a:r>
              <a:rPr lang="en-GB" dirty="0" err="1">
                <a:solidFill>
                  <a:schemeClr val="accent1"/>
                </a:solidFill>
              </a:rPr>
              <a:t>isod</a:t>
            </a:r>
            <a:r>
              <a:rPr lang="en-GB" dirty="0">
                <a:solidFill>
                  <a:schemeClr val="accent1"/>
                </a:solidFill>
              </a:rPr>
              <a:t>, </a:t>
            </a:r>
            <a:r>
              <a:rPr lang="en-GB" dirty="0" err="1">
                <a:solidFill>
                  <a:schemeClr val="accent1"/>
                </a:solidFill>
              </a:rPr>
              <a:t>rydym</a:t>
            </a:r>
            <a:r>
              <a:rPr lang="en-GB" dirty="0">
                <a:solidFill>
                  <a:schemeClr val="accent1"/>
                </a:solidFill>
              </a:rPr>
              <a:t> am </a:t>
            </a:r>
            <a:r>
              <a:rPr lang="en-GB" dirty="0" err="1">
                <a:solidFill>
                  <a:schemeClr val="accent1"/>
                </a:solidFill>
              </a:rPr>
              <a:t>ganolbwyntio</a:t>
            </a:r>
            <a:r>
              <a:rPr lang="en-GB" dirty="0">
                <a:solidFill>
                  <a:schemeClr val="accent1"/>
                </a:solidFill>
              </a:rPr>
              <a:t> </a:t>
            </a:r>
            <a:r>
              <a:rPr lang="en-GB" dirty="0" err="1">
                <a:solidFill>
                  <a:schemeClr val="accent1"/>
                </a:solidFill>
              </a:rPr>
              <a:t>ar</a:t>
            </a:r>
            <a:r>
              <a:rPr lang="en-GB" dirty="0">
                <a:solidFill>
                  <a:schemeClr val="accent1"/>
                </a:solidFill>
              </a:rPr>
              <a:t> y robin </a:t>
            </a:r>
            <a:r>
              <a:rPr lang="en-GB" dirty="0" err="1">
                <a:solidFill>
                  <a:schemeClr val="accent1"/>
                </a:solidFill>
              </a:rPr>
              <a:t>goch</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fwy</a:t>
            </a:r>
            <a:r>
              <a:rPr lang="en-GB" dirty="0">
                <a:solidFill>
                  <a:schemeClr val="accent1"/>
                </a:solidFill>
              </a:rPr>
              <a:t> a </a:t>
            </a:r>
            <a:r>
              <a:rPr lang="en-GB" dirty="0" err="1">
                <a:solidFill>
                  <a:schemeClr val="accent1"/>
                </a:solidFill>
              </a:rPr>
              <a:t>dileu</a:t>
            </a:r>
            <a:r>
              <a:rPr lang="en-GB" dirty="0">
                <a:solidFill>
                  <a:schemeClr val="accent1"/>
                </a:solidFill>
              </a:rPr>
              <a:t> </a:t>
            </a:r>
            <a:r>
              <a:rPr lang="en-GB" dirty="0" err="1">
                <a:solidFill>
                  <a:schemeClr val="accent1"/>
                </a:solidFill>
              </a:rPr>
              <a:t>gofod</a:t>
            </a:r>
            <a:r>
              <a:rPr lang="en-GB" dirty="0">
                <a:solidFill>
                  <a:schemeClr val="accent1"/>
                </a:solidFill>
              </a:rPr>
              <a:t> </a:t>
            </a:r>
            <a:r>
              <a:rPr lang="en-GB" dirty="0" err="1">
                <a:solidFill>
                  <a:schemeClr val="accent1"/>
                </a:solidFill>
              </a:rPr>
              <a:t>diangen</a:t>
            </a:r>
            <a:r>
              <a:rPr lang="en-GB" dirty="0">
                <a:solidFill>
                  <a:schemeClr val="accent1"/>
                </a:solidFill>
              </a:rPr>
              <a:t>.  </a:t>
            </a:r>
          </a:p>
          <a:p>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625226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B3C16-8F21-4568-936A-810B04824265}"/>
              </a:ext>
            </a:extLst>
          </p:cNvPr>
          <p:cNvSpPr>
            <a:spLocks noGrp="1"/>
          </p:cNvSpPr>
          <p:nvPr>
            <p:ph type="title"/>
          </p:nvPr>
        </p:nvSpPr>
        <p:spPr>
          <a:xfrm>
            <a:off x="8283387" y="2486817"/>
            <a:ext cx="3491753" cy="1325563"/>
          </a:xfrm>
        </p:spPr>
        <p:txBody>
          <a:bodyPr>
            <a:normAutofit fontScale="90000"/>
          </a:bodyPr>
          <a:lstStyle/>
          <a:p>
            <a:r>
              <a:rPr lang="en-GB" dirty="0"/>
              <a:t> </a:t>
            </a:r>
            <a:br>
              <a:rPr lang="en-GB" dirty="0"/>
            </a:br>
            <a:r>
              <a:rPr lang="en-GB" sz="3000" dirty="0"/>
              <a:t>In graphics where the meaning isn’t immediately obvious, it is good practice to provide a caption that is short and to the point underneath the image. </a:t>
            </a:r>
          </a:p>
        </p:txBody>
      </p:sp>
      <p:pic>
        <p:nvPicPr>
          <p:cNvPr id="5" name="Content Placeholder 4">
            <a:extLst>
              <a:ext uri="{FF2B5EF4-FFF2-40B4-BE49-F238E27FC236}">
                <a16:creationId xmlns:a16="http://schemas.microsoft.com/office/drawing/2014/main" id="{49C6F11B-34FB-435C-92FB-0652234B9FE1}"/>
              </a:ext>
            </a:extLst>
          </p:cNvPr>
          <p:cNvPicPr>
            <a:picLocks noGrp="1" noChangeAspect="1"/>
          </p:cNvPicPr>
          <p:nvPr>
            <p:ph idx="1"/>
          </p:nvPr>
        </p:nvPicPr>
        <p:blipFill rotWithShape="1">
          <a:blip r:embed="rId2"/>
          <a:srcRect l="37547" t="30426" r="33868" b="25900"/>
          <a:stretch/>
        </p:blipFill>
        <p:spPr>
          <a:xfrm>
            <a:off x="4237452" y="1805499"/>
            <a:ext cx="4071477" cy="4147065"/>
          </a:xfrm>
        </p:spPr>
      </p:pic>
      <p:sp>
        <p:nvSpPr>
          <p:cNvPr id="4" name="Title 1">
            <a:extLst>
              <a:ext uri="{FF2B5EF4-FFF2-40B4-BE49-F238E27FC236}">
                <a16:creationId xmlns:a16="http://schemas.microsoft.com/office/drawing/2014/main" id="{47E51D74-71C9-456D-9516-F31741FD996B}"/>
              </a:ext>
            </a:extLst>
          </p:cNvPr>
          <p:cNvSpPr txBox="1">
            <a:spLocks/>
          </p:cNvSpPr>
          <p:nvPr/>
        </p:nvSpPr>
        <p:spPr>
          <a:xfrm>
            <a:off x="658906" y="2020653"/>
            <a:ext cx="3491753" cy="340328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 </a:t>
            </a:r>
            <a:br>
              <a:rPr lang="en-GB" dirty="0"/>
            </a:br>
            <a:r>
              <a:rPr lang="en-GB" sz="2700" dirty="0" err="1">
                <a:solidFill>
                  <a:schemeClr val="accent1"/>
                </a:solidFill>
              </a:rPr>
              <a:t>Mewn</a:t>
            </a:r>
            <a:r>
              <a:rPr lang="en-GB" sz="2700" dirty="0">
                <a:solidFill>
                  <a:schemeClr val="accent1"/>
                </a:solidFill>
              </a:rPr>
              <a:t> </a:t>
            </a:r>
            <a:r>
              <a:rPr lang="en-GB" sz="2700" dirty="0" err="1">
                <a:solidFill>
                  <a:schemeClr val="accent1"/>
                </a:solidFill>
              </a:rPr>
              <a:t>graffeg</a:t>
            </a:r>
            <a:r>
              <a:rPr lang="en-GB" sz="2700" dirty="0">
                <a:solidFill>
                  <a:schemeClr val="accent1"/>
                </a:solidFill>
              </a:rPr>
              <a:t> </a:t>
            </a:r>
            <a:r>
              <a:rPr lang="en-GB" sz="2700" dirty="0" err="1">
                <a:solidFill>
                  <a:schemeClr val="accent1"/>
                </a:solidFill>
              </a:rPr>
              <a:t>lle</a:t>
            </a:r>
            <a:r>
              <a:rPr lang="en-GB" sz="2700" dirty="0">
                <a:solidFill>
                  <a:schemeClr val="accent1"/>
                </a:solidFill>
              </a:rPr>
              <a:t> </a:t>
            </a:r>
            <a:r>
              <a:rPr lang="en-GB" sz="2700" dirty="0" err="1">
                <a:solidFill>
                  <a:schemeClr val="accent1"/>
                </a:solidFill>
              </a:rPr>
              <a:t>nad</a:t>
            </a:r>
            <a:r>
              <a:rPr lang="en-GB" sz="2700" dirty="0">
                <a:solidFill>
                  <a:schemeClr val="accent1"/>
                </a:solidFill>
              </a:rPr>
              <a:t> </a:t>
            </a:r>
            <a:r>
              <a:rPr lang="en-GB" sz="2700" dirty="0" err="1">
                <a:solidFill>
                  <a:schemeClr val="accent1"/>
                </a:solidFill>
              </a:rPr>
              <a:t>yw'r</a:t>
            </a:r>
            <a:r>
              <a:rPr lang="en-GB" sz="2700" dirty="0">
                <a:solidFill>
                  <a:schemeClr val="accent1"/>
                </a:solidFill>
              </a:rPr>
              <a:t> </a:t>
            </a:r>
            <a:r>
              <a:rPr lang="en-GB" sz="2700" dirty="0" err="1">
                <a:solidFill>
                  <a:schemeClr val="accent1"/>
                </a:solidFill>
              </a:rPr>
              <a:t>ystyr</a:t>
            </a:r>
            <a:r>
              <a:rPr lang="en-GB" sz="2700" dirty="0">
                <a:solidFill>
                  <a:schemeClr val="accent1"/>
                </a:solidFill>
              </a:rPr>
              <a:t> </a:t>
            </a:r>
            <a:r>
              <a:rPr lang="en-GB" sz="2700" dirty="0" err="1">
                <a:solidFill>
                  <a:schemeClr val="accent1"/>
                </a:solidFill>
              </a:rPr>
              <a:t>yn</a:t>
            </a:r>
            <a:r>
              <a:rPr lang="en-GB" sz="2700" dirty="0">
                <a:solidFill>
                  <a:schemeClr val="accent1"/>
                </a:solidFill>
              </a:rPr>
              <a:t> </a:t>
            </a:r>
            <a:r>
              <a:rPr lang="en-GB" sz="2700" dirty="0" err="1">
                <a:solidFill>
                  <a:schemeClr val="accent1"/>
                </a:solidFill>
              </a:rPr>
              <a:t>amlwg</a:t>
            </a:r>
            <a:r>
              <a:rPr lang="en-GB" sz="2700" dirty="0">
                <a:solidFill>
                  <a:schemeClr val="accent1"/>
                </a:solidFill>
              </a:rPr>
              <a:t> </a:t>
            </a:r>
            <a:r>
              <a:rPr lang="en-GB" sz="2700" dirty="0" err="1">
                <a:solidFill>
                  <a:schemeClr val="accent1"/>
                </a:solidFill>
              </a:rPr>
              <a:t>ar</a:t>
            </a:r>
            <a:r>
              <a:rPr lang="en-GB" sz="2700" dirty="0">
                <a:solidFill>
                  <a:schemeClr val="accent1"/>
                </a:solidFill>
              </a:rPr>
              <a:t> </a:t>
            </a:r>
            <a:r>
              <a:rPr lang="en-GB" sz="2700" dirty="0" err="1">
                <a:solidFill>
                  <a:schemeClr val="accent1"/>
                </a:solidFill>
              </a:rPr>
              <a:t>unwaith</a:t>
            </a:r>
            <a:r>
              <a:rPr lang="en-GB" sz="2700" dirty="0">
                <a:solidFill>
                  <a:schemeClr val="accent1"/>
                </a:solidFill>
              </a:rPr>
              <a:t>, </a:t>
            </a:r>
            <a:r>
              <a:rPr lang="en-GB" sz="2700" dirty="0" err="1">
                <a:solidFill>
                  <a:schemeClr val="accent1"/>
                </a:solidFill>
              </a:rPr>
              <a:t>mae'n</a:t>
            </a:r>
            <a:r>
              <a:rPr lang="en-GB" sz="2700" dirty="0">
                <a:solidFill>
                  <a:schemeClr val="accent1"/>
                </a:solidFill>
              </a:rPr>
              <a:t> </a:t>
            </a:r>
            <a:r>
              <a:rPr lang="en-GB" sz="2700" dirty="0" err="1">
                <a:solidFill>
                  <a:schemeClr val="accent1"/>
                </a:solidFill>
              </a:rPr>
              <a:t>arfer</a:t>
            </a:r>
            <a:r>
              <a:rPr lang="en-GB" sz="2700" dirty="0">
                <a:solidFill>
                  <a:schemeClr val="accent1"/>
                </a:solidFill>
              </a:rPr>
              <a:t> da </a:t>
            </a:r>
            <a:r>
              <a:rPr lang="en-GB" sz="2700" dirty="0" err="1">
                <a:solidFill>
                  <a:schemeClr val="accent1"/>
                </a:solidFill>
              </a:rPr>
              <a:t>i</a:t>
            </a:r>
            <a:r>
              <a:rPr lang="en-GB" sz="2700" dirty="0">
                <a:solidFill>
                  <a:schemeClr val="accent1"/>
                </a:solidFill>
              </a:rPr>
              <a:t>  </a:t>
            </a:r>
            <a:r>
              <a:rPr lang="en-GB" sz="2700" dirty="0" err="1">
                <a:solidFill>
                  <a:schemeClr val="accent1"/>
                </a:solidFill>
              </a:rPr>
              <a:t>ddarparu</a:t>
            </a:r>
            <a:r>
              <a:rPr lang="en-GB" sz="2700" dirty="0">
                <a:solidFill>
                  <a:schemeClr val="accent1"/>
                </a:solidFill>
              </a:rPr>
              <a:t> </a:t>
            </a:r>
            <a:r>
              <a:rPr lang="en-GB" sz="2700" dirty="0" err="1">
                <a:solidFill>
                  <a:schemeClr val="accent1"/>
                </a:solidFill>
              </a:rPr>
              <a:t>egluryn</a:t>
            </a:r>
            <a:r>
              <a:rPr lang="en-GB" sz="2700" dirty="0">
                <a:solidFill>
                  <a:schemeClr val="accent1"/>
                </a:solidFill>
              </a:rPr>
              <a:t> </a:t>
            </a:r>
            <a:r>
              <a:rPr lang="en-GB" sz="2700" dirty="0" err="1">
                <a:solidFill>
                  <a:schemeClr val="accent1"/>
                </a:solidFill>
              </a:rPr>
              <a:t>sy'n</a:t>
            </a:r>
            <a:r>
              <a:rPr lang="en-GB" sz="2700" dirty="0">
                <a:solidFill>
                  <a:schemeClr val="accent1"/>
                </a:solidFill>
              </a:rPr>
              <a:t> </a:t>
            </a:r>
            <a:r>
              <a:rPr lang="en-GB" sz="2700" dirty="0" err="1">
                <a:solidFill>
                  <a:schemeClr val="accent1"/>
                </a:solidFill>
              </a:rPr>
              <a:t>fyr</a:t>
            </a:r>
            <a:r>
              <a:rPr lang="en-GB" sz="2700" dirty="0">
                <a:solidFill>
                  <a:schemeClr val="accent1"/>
                </a:solidFill>
              </a:rPr>
              <a:t> ac </a:t>
            </a:r>
            <a:r>
              <a:rPr lang="en-GB" sz="2700" dirty="0" err="1">
                <a:solidFill>
                  <a:schemeClr val="accent1"/>
                </a:solidFill>
              </a:rPr>
              <a:t>i'r</a:t>
            </a:r>
            <a:r>
              <a:rPr lang="en-GB" sz="2700" dirty="0">
                <a:solidFill>
                  <a:schemeClr val="accent1"/>
                </a:solidFill>
              </a:rPr>
              <a:t> </a:t>
            </a:r>
            <a:r>
              <a:rPr lang="en-GB" sz="2700" dirty="0" err="1">
                <a:solidFill>
                  <a:schemeClr val="accent1"/>
                </a:solidFill>
              </a:rPr>
              <a:t>pwynt</a:t>
            </a:r>
            <a:r>
              <a:rPr lang="en-GB" sz="2700" dirty="0">
                <a:solidFill>
                  <a:schemeClr val="accent1"/>
                </a:solidFill>
              </a:rPr>
              <a:t> o dan y </a:t>
            </a:r>
            <a:r>
              <a:rPr lang="en-GB" sz="2700" dirty="0" err="1">
                <a:solidFill>
                  <a:schemeClr val="accent1"/>
                </a:solidFill>
              </a:rPr>
              <a:t>ddelwedd</a:t>
            </a:r>
            <a:r>
              <a:rPr lang="en-GB" sz="2700" dirty="0">
                <a:solidFill>
                  <a:schemeClr val="accent1"/>
                </a:solidFill>
              </a:rPr>
              <a:t>. </a:t>
            </a:r>
          </a:p>
          <a:p>
            <a:endParaRPr lang="en-GB" sz="2700" dirty="0"/>
          </a:p>
          <a:p>
            <a:endParaRPr lang="en-GB" dirty="0"/>
          </a:p>
        </p:txBody>
      </p:sp>
      <p:sp>
        <p:nvSpPr>
          <p:cNvPr id="3" name="TextBox 2">
            <a:extLst>
              <a:ext uri="{FF2B5EF4-FFF2-40B4-BE49-F238E27FC236}">
                <a16:creationId xmlns:a16="http://schemas.microsoft.com/office/drawing/2014/main" id="{EACC12D4-D1EB-491E-AD66-C2FDB9DBCAF4}"/>
              </a:ext>
            </a:extLst>
          </p:cNvPr>
          <p:cNvSpPr txBox="1"/>
          <p:nvPr/>
        </p:nvSpPr>
        <p:spPr>
          <a:xfrm>
            <a:off x="4150659" y="466165"/>
            <a:ext cx="5495365" cy="646331"/>
          </a:xfrm>
          <a:prstGeom prst="rect">
            <a:avLst/>
          </a:prstGeom>
          <a:noFill/>
        </p:spPr>
        <p:txBody>
          <a:bodyPr wrap="square" rtlCol="0">
            <a:spAutoFit/>
          </a:bodyPr>
          <a:lstStyle/>
          <a:p>
            <a:r>
              <a:rPr lang="en-GB" sz="3600" b="1" dirty="0" err="1">
                <a:solidFill>
                  <a:schemeClr val="accent1"/>
                </a:solidFill>
              </a:rPr>
              <a:t>Capsiynau</a:t>
            </a:r>
            <a:r>
              <a:rPr lang="en-GB" sz="3600" b="1" dirty="0"/>
              <a:t> / Captions</a:t>
            </a:r>
          </a:p>
        </p:txBody>
      </p:sp>
    </p:spTree>
    <p:extLst>
      <p:ext uri="{BB962C8B-B14F-4D97-AF65-F5344CB8AC3E}">
        <p14:creationId xmlns:p14="http://schemas.microsoft.com/office/powerpoint/2010/main" val="1821838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BF9FD-93BC-41BE-9BC7-5D782C8AA5D3}"/>
              </a:ext>
            </a:extLst>
          </p:cNvPr>
          <p:cNvSpPr>
            <a:spLocks noGrp="1"/>
          </p:cNvSpPr>
          <p:nvPr>
            <p:ph type="title"/>
          </p:nvPr>
        </p:nvSpPr>
        <p:spPr/>
        <p:txBody>
          <a:bodyPr/>
          <a:lstStyle/>
          <a:p>
            <a:r>
              <a:rPr lang="en-GB" b="1" dirty="0" err="1">
                <a:solidFill>
                  <a:schemeClr val="accent1"/>
                </a:solidFill>
              </a:rPr>
              <a:t>Graffiau</a:t>
            </a:r>
            <a:r>
              <a:rPr lang="en-GB" b="1" dirty="0">
                <a:solidFill>
                  <a:schemeClr val="accent1"/>
                </a:solidFill>
              </a:rPr>
              <a:t> </a:t>
            </a:r>
            <a:r>
              <a:rPr lang="en-GB" b="1" dirty="0"/>
              <a:t>/ Graphs</a:t>
            </a:r>
          </a:p>
        </p:txBody>
      </p:sp>
      <p:sp>
        <p:nvSpPr>
          <p:cNvPr id="3" name="Content Placeholder 2">
            <a:extLst>
              <a:ext uri="{FF2B5EF4-FFF2-40B4-BE49-F238E27FC236}">
                <a16:creationId xmlns:a16="http://schemas.microsoft.com/office/drawing/2014/main" id="{1052A696-F145-4BC5-A09A-4AEF15856F9E}"/>
              </a:ext>
            </a:extLst>
          </p:cNvPr>
          <p:cNvSpPr>
            <a:spLocks noGrp="1"/>
          </p:cNvSpPr>
          <p:nvPr>
            <p:ph idx="1"/>
          </p:nvPr>
        </p:nvSpPr>
        <p:spPr>
          <a:xfrm>
            <a:off x="6364940" y="1825625"/>
            <a:ext cx="4988859" cy="4351338"/>
          </a:xfrm>
        </p:spPr>
        <p:txBody>
          <a:bodyPr>
            <a:normAutofit fontScale="85000" lnSpcReduction="20000"/>
          </a:bodyPr>
          <a:lstStyle/>
          <a:p>
            <a:r>
              <a:rPr lang="en-GB" dirty="0"/>
              <a:t>A poster is all about getting your message across clearly. Communicating results and relationships is very important.  </a:t>
            </a:r>
          </a:p>
          <a:p>
            <a:r>
              <a:rPr lang="en-GB" dirty="0"/>
              <a:t>Graphs should be clean and simple to understand but most importantly show any relationships as clearly as possible. </a:t>
            </a:r>
          </a:p>
          <a:p>
            <a:r>
              <a:rPr lang="en-GB" dirty="0"/>
              <a:t>All text on the graph needs to be clear and concise, and must follow the same text styles as the rest of the poster. </a:t>
            </a:r>
          </a:p>
          <a:p>
            <a:r>
              <a:rPr lang="en-GB" b="1" dirty="0"/>
              <a:t>You must label your graphs appropriately.</a:t>
            </a:r>
          </a:p>
        </p:txBody>
      </p:sp>
      <p:pic>
        <p:nvPicPr>
          <p:cNvPr id="5" name="Picture 4" descr="Chart&#10;&#10;Description automatically generated">
            <a:extLst>
              <a:ext uri="{FF2B5EF4-FFF2-40B4-BE49-F238E27FC236}">
                <a16:creationId xmlns:a16="http://schemas.microsoft.com/office/drawing/2014/main" id="{5F5817B9-FC52-4F05-93B8-AD6D1E25EA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83506" y="165047"/>
            <a:ext cx="2160494" cy="1525641"/>
          </a:xfrm>
          <a:prstGeom prst="rect">
            <a:avLst/>
          </a:prstGeom>
        </p:spPr>
      </p:pic>
      <p:sp>
        <p:nvSpPr>
          <p:cNvPr id="6" name="Content Placeholder 2">
            <a:extLst>
              <a:ext uri="{FF2B5EF4-FFF2-40B4-BE49-F238E27FC236}">
                <a16:creationId xmlns:a16="http://schemas.microsoft.com/office/drawing/2014/main" id="{609CDD5A-619C-4B5E-BA9F-E277F089876F}"/>
              </a:ext>
            </a:extLst>
          </p:cNvPr>
          <p:cNvSpPr txBox="1">
            <a:spLocks/>
          </p:cNvSpPr>
          <p:nvPr/>
        </p:nvSpPr>
        <p:spPr>
          <a:xfrm>
            <a:off x="838200" y="1890766"/>
            <a:ext cx="4988859" cy="4351338"/>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accent1"/>
                </a:solidFill>
              </a:rPr>
              <a:t>Mae poster </a:t>
            </a:r>
            <a:r>
              <a:rPr lang="en-GB" dirty="0" err="1">
                <a:solidFill>
                  <a:schemeClr val="accent1"/>
                </a:solidFill>
              </a:rPr>
              <a:t>yn</a:t>
            </a:r>
            <a:r>
              <a:rPr lang="en-GB" dirty="0">
                <a:solidFill>
                  <a:schemeClr val="accent1"/>
                </a:solidFill>
              </a:rPr>
              <a:t> </a:t>
            </a:r>
            <a:r>
              <a:rPr lang="en-GB" dirty="0" err="1">
                <a:solidFill>
                  <a:schemeClr val="accent1"/>
                </a:solidFill>
              </a:rPr>
              <a:t>ymwneud</a:t>
            </a:r>
            <a:r>
              <a:rPr lang="en-GB" dirty="0">
                <a:solidFill>
                  <a:schemeClr val="accent1"/>
                </a:solidFill>
              </a:rPr>
              <a:t> â </a:t>
            </a:r>
            <a:r>
              <a:rPr lang="en-GB" dirty="0" err="1">
                <a:solidFill>
                  <a:schemeClr val="accent1"/>
                </a:solidFill>
              </a:rPr>
              <a:t>chyfleu</a:t>
            </a:r>
            <a:r>
              <a:rPr lang="en-GB" dirty="0">
                <a:solidFill>
                  <a:schemeClr val="accent1"/>
                </a:solidFill>
              </a:rPr>
              <a:t> </a:t>
            </a:r>
            <a:r>
              <a:rPr lang="en-GB" dirty="0" err="1">
                <a:solidFill>
                  <a:schemeClr val="accent1"/>
                </a:solidFill>
              </a:rPr>
              <a:t>eich</a:t>
            </a:r>
            <a:r>
              <a:rPr lang="en-GB" dirty="0">
                <a:solidFill>
                  <a:schemeClr val="accent1"/>
                </a:solidFill>
              </a:rPr>
              <a:t> </a:t>
            </a:r>
            <a:r>
              <a:rPr lang="en-GB" dirty="0" err="1">
                <a:solidFill>
                  <a:schemeClr val="accent1"/>
                </a:solidFill>
              </a:rPr>
              <a:t>neges</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glir</a:t>
            </a:r>
            <a:r>
              <a:rPr lang="en-GB" dirty="0">
                <a:solidFill>
                  <a:schemeClr val="accent1"/>
                </a:solidFill>
              </a:rPr>
              <a:t>. Mae </a:t>
            </a:r>
            <a:r>
              <a:rPr lang="en-GB" dirty="0" err="1">
                <a:solidFill>
                  <a:schemeClr val="accent1"/>
                </a:solidFill>
              </a:rPr>
              <a:t>cyfathrebu</a:t>
            </a:r>
            <a:r>
              <a:rPr lang="en-GB" dirty="0">
                <a:solidFill>
                  <a:schemeClr val="accent1"/>
                </a:solidFill>
              </a:rPr>
              <a:t> </a:t>
            </a:r>
            <a:r>
              <a:rPr lang="en-GB" dirty="0" err="1">
                <a:solidFill>
                  <a:schemeClr val="accent1"/>
                </a:solidFill>
              </a:rPr>
              <a:t>canlyniadau</a:t>
            </a:r>
            <a:r>
              <a:rPr lang="en-GB" dirty="0">
                <a:solidFill>
                  <a:schemeClr val="accent1"/>
                </a:solidFill>
              </a:rPr>
              <a:t> a </a:t>
            </a:r>
            <a:r>
              <a:rPr lang="en-GB" dirty="0" err="1">
                <a:solidFill>
                  <a:schemeClr val="accent1"/>
                </a:solidFill>
              </a:rPr>
              <a:t>pherthnasoedd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bwysig</a:t>
            </a:r>
            <a:r>
              <a:rPr lang="en-GB" dirty="0">
                <a:solidFill>
                  <a:schemeClr val="accent1"/>
                </a:solidFill>
              </a:rPr>
              <a:t> </a:t>
            </a:r>
            <a:r>
              <a:rPr lang="en-GB" dirty="0" err="1">
                <a:solidFill>
                  <a:schemeClr val="accent1"/>
                </a:solidFill>
              </a:rPr>
              <a:t>iawn</a:t>
            </a:r>
            <a:r>
              <a:rPr lang="en-GB" dirty="0">
                <a:solidFill>
                  <a:schemeClr val="accent1"/>
                </a:solidFill>
              </a:rPr>
              <a:t>.  </a:t>
            </a:r>
          </a:p>
          <a:p>
            <a:r>
              <a:rPr lang="en-GB" dirty="0" err="1">
                <a:solidFill>
                  <a:schemeClr val="accent1"/>
                </a:solidFill>
              </a:rPr>
              <a:t>Dylai</a:t>
            </a:r>
            <a:r>
              <a:rPr lang="en-GB" dirty="0">
                <a:solidFill>
                  <a:schemeClr val="accent1"/>
                </a:solidFill>
              </a:rPr>
              <a:t> </a:t>
            </a:r>
            <a:r>
              <a:rPr lang="en-GB" dirty="0" err="1">
                <a:solidFill>
                  <a:schemeClr val="accent1"/>
                </a:solidFill>
              </a:rPr>
              <a:t>graffiau</a:t>
            </a:r>
            <a:r>
              <a:rPr lang="en-GB" dirty="0">
                <a:solidFill>
                  <a:schemeClr val="accent1"/>
                </a:solidFill>
              </a:rPr>
              <a:t> </a:t>
            </a:r>
            <a:r>
              <a:rPr lang="en-GB" dirty="0" err="1">
                <a:solidFill>
                  <a:schemeClr val="accent1"/>
                </a:solidFill>
              </a:rPr>
              <a:t>fod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lân</a:t>
            </a:r>
            <a:r>
              <a:rPr lang="en-GB" dirty="0">
                <a:solidFill>
                  <a:schemeClr val="accent1"/>
                </a:solidFill>
              </a:rPr>
              <a:t> ac </a:t>
            </a:r>
            <a:r>
              <a:rPr lang="en-GB" dirty="0" err="1">
                <a:solidFill>
                  <a:schemeClr val="accent1"/>
                </a:solidFill>
              </a:rPr>
              <a:t>yn</a:t>
            </a:r>
            <a:r>
              <a:rPr lang="en-GB" dirty="0">
                <a:solidFill>
                  <a:schemeClr val="accent1"/>
                </a:solidFill>
              </a:rPr>
              <a:t> </a:t>
            </a:r>
            <a:r>
              <a:rPr lang="en-GB" dirty="0" err="1">
                <a:solidFill>
                  <a:schemeClr val="accent1"/>
                </a:solidFill>
              </a:rPr>
              <a:t>syml</a:t>
            </a:r>
            <a:r>
              <a:rPr lang="en-GB" dirty="0">
                <a:solidFill>
                  <a:schemeClr val="accent1"/>
                </a:solidFill>
              </a:rPr>
              <a:t> </a:t>
            </a:r>
            <a:r>
              <a:rPr lang="en-GB" dirty="0" err="1">
                <a:solidFill>
                  <a:schemeClr val="accent1"/>
                </a:solidFill>
              </a:rPr>
              <a:t>i'w</a:t>
            </a:r>
            <a:r>
              <a:rPr lang="en-GB" dirty="0">
                <a:solidFill>
                  <a:schemeClr val="accent1"/>
                </a:solidFill>
              </a:rPr>
              <a:t> </a:t>
            </a:r>
            <a:r>
              <a:rPr lang="en-GB" dirty="0" err="1">
                <a:solidFill>
                  <a:schemeClr val="accent1"/>
                </a:solidFill>
              </a:rPr>
              <a:t>deall</a:t>
            </a:r>
            <a:r>
              <a:rPr lang="en-GB" dirty="0">
                <a:solidFill>
                  <a:schemeClr val="accent1"/>
                </a:solidFill>
              </a:rPr>
              <a:t> </a:t>
            </a:r>
            <a:r>
              <a:rPr lang="en-GB" dirty="0" err="1">
                <a:solidFill>
                  <a:schemeClr val="accent1"/>
                </a:solidFill>
              </a:rPr>
              <a:t>ond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bwysicaf</a:t>
            </a:r>
            <a:r>
              <a:rPr lang="en-GB" dirty="0">
                <a:solidFill>
                  <a:schemeClr val="accent1"/>
                </a:solidFill>
              </a:rPr>
              <a:t> </a:t>
            </a:r>
            <a:r>
              <a:rPr lang="en-GB" dirty="0" err="1">
                <a:solidFill>
                  <a:schemeClr val="accent1"/>
                </a:solidFill>
              </a:rPr>
              <a:t>oll</a:t>
            </a:r>
            <a:r>
              <a:rPr lang="en-GB" dirty="0">
                <a:solidFill>
                  <a:schemeClr val="accent1"/>
                </a:solidFill>
              </a:rPr>
              <a:t>, </a:t>
            </a:r>
            <a:r>
              <a:rPr lang="en-GB" dirty="0" err="1">
                <a:solidFill>
                  <a:schemeClr val="accent1"/>
                </a:solidFill>
              </a:rPr>
              <a:t>dylent</a:t>
            </a:r>
            <a:r>
              <a:rPr lang="en-GB" dirty="0">
                <a:solidFill>
                  <a:schemeClr val="accent1"/>
                </a:solidFill>
              </a:rPr>
              <a:t> </a:t>
            </a:r>
            <a:r>
              <a:rPr lang="en-GB" dirty="0" err="1">
                <a:solidFill>
                  <a:schemeClr val="accent1"/>
                </a:solidFill>
              </a:rPr>
              <a:t>arddangos</a:t>
            </a:r>
            <a:r>
              <a:rPr lang="en-GB" dirty="0">
                <a:solidFill>
                  <a:schemeClr val="accent1"/>
                </a:solidFill>
              </a:rPr>
              <a:t> </a:t>
            </a:r>
            <a:r>
              <a:rPr lang="en-GB" dirty="0" err="1">
                <a:solidFill>
                  <a:schemeClr val="accent1"/>
                </a:solidFill>
              </a:rPr>
              <a:t>unrhyw</a:t>
            </a:r>
            <a:r>
              <a:rPr lang="en-GB" dirty="0">
                <a:solidFill>
                  <a:schemeClr val="accent1"/>
                </a:solidFill>
              </a:rPr>
              <a:t> </a:t>
            </a:r>
            <a:r>
              <a:rPr lang="en-GB" dirty="0" err="1">
                <a:solidFill>
                  <a:schemeClr val="accent1"/>
                </a:solidFill>
              </a:rPr>
              <a:t>berthnasoedd</a:t>
            </a:r>
            <a:r>
              <a:rPr lang="en-GB" dirty="0">
                <a:solidFill>
                  <a:schemeClr val="accent1"/>
                </a:solidFill>
              </a:rPr>
              <a:t> mor </a:t>
            </a:r>
            <a:r>
              <a:rPr lang="en-GB" dirty="0" err="1">
                <a:solidFill>
                  <a:schemeClr val="accent1"/>
                </a:solidFill>
              </a:rPr>
              <a:t>glir</a:t>
            </a:r>
            <a:r>
              <a:rPr lang="en-GB" dirty="0">
                <a:solidFill>
                  <a:schemeClr val="accent1"/>
                </a:solidFill>
              </a:rPr>
              <a:t> â </a:t>
            </a:r>
            <a:r>
              <a:rPr lang="en-GB" dirty="0" err="1">
                <a:solidFill>
                  <a:schemeClr val="accent1"/>
                </a:solidFill>
              </a:rPr>
              <a:t>phosibl</a:t>
            </a:r>
            <a:r>
              <a:rPr lang="en-GB" dirty="0">
                <a:solidFill>
                  <a:schemeClr val="accent1"/>
                </a:solidFill>
              </a:rPr>
              <a:t>. </a:t>
            </a:r>
          </a:p>
          <a:p>
            <a:r>
              <a:rPr lang="en-GB" dirty="0">
                <a:solidFill>
                  <a:schemeClr val="accent1"/>
                </a:solidFill>
              </a:rPr>
              <a:t>Mae </a:t>
            </a:r>
            <a:r>
              <a:rPr lang="en-GB" dirty="0" err="1">
                <a:solidFill>
                  <a:schemeClr val="accent1"/>
                </a:solidFill>
              </a:rPr>
              <a:t>angen</a:t>
            </a:r>
            <a:r>
              <a:rPr lang="en-GB" dirty="0">
                <a:solidFill>
                  <a:schemeClr val="accent1"/>
                </a:solidFill>
              </a:rPr>
              <a:t> </a:t>
            </a:r>
            <a:r>
              <a:rPr lang="en-GB" dirty="0" err="1">
                <a:solidFill>
                  <a:schemeClr val="accent1"/>
                </a:solidFill>
              </a:rPr>
              <a:t>i'r</a:t>
            </a:r>
            <a:r>
              <a:rPr lang="en-GB" dirty="0">
                <a:solidFill>
                  <a:schemeClr val="accent1"/>
                </a:solidFill>
              </a:rPr>
              <a:t> </a:t>
            </a:r>
            <a:r>
              <a:rPr lang="en-GB" dirty="0" err="1">
                <a:solidFill>
                  <a:schemeClr val="accent1"/>
                </a:solidFill>
              </a:rPr>
              <a:t>holl</a:t>
            </a:r>
            <a:r>
              <a:rPr lang="en-GB" dirty="0">
                <a:solidFill>
                  <a:schemeClr val="accent1"/>
                </a:solidFill>
              </a:rPr>
              <a:t> </a:t>
            </a:r>
            <a:r>
              <a:rPr lang="en-GB" dirty="0" err="1">
                <a:solidFill>
                  <a:schemeClr val="accent1"/>
                </a:solidFill>
              </a:rPr>
              <a:t>destun</a:t>
            </a:r>
            <a:r>
              <a:rPr lang="en-GB" dirty="0">
                <a:solidFill>
                  <a:schemeClr val="accent1"/>
                </a:solidFill>
              </a:rPr>
              <a:t> </a:t>
            </a:r>
            <a:r>
              <a:rPr lang="en-GB" dirty="0" err="1">
                <a:solidFill>
                  <a:schemeClr val="accent1"/>
                </a:solidFill>
              </a:rPr>
              <a:t>ar</a:t>
            </a:r>
            <a:r>
              <a:rPr lang="en-GB" dirty="0">
                <a:solidFill>
                  <a:schemeClr val="accent1"/>
                </a:solidFill>
              </a:rPr>
              <a:t> y </a:t>
            </a:r>
            <a:r>
              <a:rPr lang="en-GB" dirty="0" err="1">
                <a:solidFill>
                  <a:schemeClr val="accent1"/>
                </a:solidFill>
              </a:rPr>
              <a:t>graff</a:t>
            </a:r>
            <a:r>
              <a:rPr lang="en-GB" dirty="0">
                <a:solidFill>
                  <a:schemeClr val="accent1"/>
                </a:solidFill>
              </a:rPr>
              <a:t> </a:t>
            </a:r>
            <a:r>
              <a:rPr lang="en-GB" dirty="0" err="1">
                <a:solidFill>
                  <a:schemeClr val="accent1"/>
                </a:solidFill>
              </a:rPr>
              <a:t>fod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glir</a:t>
            </a:r>
            <a:r>
              <a:rPr lang="en-GB" dirty="0">
                <a:solidFill>
                  <a:schemeClr val="accent1"/>
                </a:solidFill>
              </a:rPr>
              <a:t> ac </a:t>
            </a:r>
            <a:r>
              <a:rPr lang="en-GB" dirty="0" err="1">
                <a:solidFill>
                  <a:schemeClr val="accent1"/>
                </a:solidFill>
              </a:rPr>
              <a:t>yn</a:t>
            </a:r>
            <a:r>
              <a:rPr lang="en-GB" dirty="0">
                <a:solidFill>
                  <a:schemeClr val="accent1"/>
                </a:solidFill>
              </a:rPr>
              <a:t> </a:t>
            </a:r>
            <a:r>
              <a:rPr lang="en-GB" dirty="0" err="1">
                <a:solidFill>
                  <a:schemeClr val="accent1"/>
                </a:solidFill>
              </a:rPr>
              <a:t>gryno</a:t>
            </a:r>
            <a:r>
              <a:rPr lang="en-GB" dirty="0">
                <a:solidFill>
                  <a:schemeClr val="accent1"/>
                </a:solidFill>
              </a:rPr>
              <a:t>, a </a:t>
            </a:r>
            <a:r>
              <a:rPr lang="en-GB" dirty="0" err="1">
                <a:solidFill>
                  <a:schemeClr val="accent1"/>
                </a:solidFill>
              </a:rPr>
              <a:t>rhaid</a:t>
            </a:r>
            <a:r>
              <a:rPr lang="en-GB" dirty="0">
                <a:solidFill>
                  <a:schemeClr val="accent1"/>
                </a:solidFill>
              </a:rPr>
              <a:t> </a:t>
            </a:r>
            <a:r>
              <a:rPr lang="en-GB" dirty="0" err="1">
                <a:solidFill>
                  <a:schemeClr val="accent1"/>
                </a:solidFill>
              </a:rPr>
              <a:t>iddo</a:t>
            </a:r>
            <a:r>
              <a:rPr lang="en-GB" dirty="0">
                <a:solidFill>
                  <a:schemeClr val="accent1"/>
                </a:solidFill>
              </a:rPr>
              <a:t> </a:t>
            </a:r>
            <a:r>
              <a:rPr lang="en-GB" dirty="0" err="1">
                <a:solidFill>
                  <a:schemeClr val="accent1"/>
                </a:solidFill>
              </a:rPr>
              <a:t>ddilyn</a:t>
            </a:r>
            <a:r>
              <a:rPr lang="en-GB" dirty="0">
                <a:solidFill>
                  <a:schemeClr val="accent1"/>
                </a:solidFill>
              </a:rPr>
              <a:t> </a:t>
            </a:r>
            <a:r>
              <a:rPr lang="en-GB" dirty="0" err="1">
                <a:solidFill>
                  <a:schemeClr val="accent1"/>
                </a:solidFill>
              </a:rPr>
              <a:t>yr</a:t>
            </a:r>
            <a:r>
              <a:rPr lang="en-GB" dirty="0">
                <a:solidFill>
                  <a:schemeClr val="accent1"/>
                </a:solidFill>
              </a:rPr>
              <a:t> un </a:t>
            </a:r>
            <a:r>
              <a:rPr lang="en-GB" dirty="0" err="1">
                <a:solidFill>
                  <a:schemeClr val="accent1"/>
                </a:solidFill>
              </a:rPr>
              <a:t>arddulliau</a:t>
            </a:r>
            <a:r>
              <a:rPr lang="en-GB" dirty="0">
                <a:solidFill>
                  <a:schemeClr val="accent1"/>
                </a:solidFill>
              </a:rPr>
              <a:t> </a:t>
            </a:r>
            <a:r>
              <a:rPr lang="en-GB" dirty="0" err="1">
                <a:solidFill>
                  <a:schemeClr val="accent1"/>
                </a:solidFill>
              </a:rPr>
              <a:t>testun</a:t>
            </a:r>
            <a:r>
              <a:rPr lang="en-GB" dirty="0">
                <a:solidFill>
                  <a:schemeClr val="accent1"/>
                </a:solidFill>
              </a:rPr>
              <a:t> â </a:t>
            </a:r>
            <a:r>
              <a:rPr lang="en-GB" dirty="0" err="1">
                <a:solidFill>
                  <a:schemeClr val="accent1"/>
                </a:solidFill>
              </a:rPr>
              <a:t>gweddill</a:t>
            </a:r>
            <a:r>
              <a:rPr lang="en-GB" dirty="0">
                <a:solidFill>
                  <a:schemeClr val="accent1"/>
                </a:solidFill>
              </a:rPr>
              <a:t> y poster. </a:t>
            </a:r>
          </a:p>
          <a:p>
            <a:r>
              <a:rPr lang="en-GB" b="1" dirty="0" err="1">
                <a:solidFill>
                  <a:schemeClr val="accent1"/>
                </a:solidFill>
              </a:rPr>
              <a:t>Rhaid</a:t>
            </a:r>
            <a:r>
              <a:rPr lang="en-GB" b="1" dirty="0">
                <a:solidFill>
                  <a:schemeClr val="accent1"/>
                </a:solidFill>
              </a:rPr>
              <a:t> </a:t>
            </a:r>
            <a:r>
              <a:rPr lang="en-GB" b="1" dirty="0" err="1">
                <a:solidFill>
                  <a:schemeClr val="accent1"/>
                </a:solidFill>
              </a:rPr>
              <a:t>i</a:t>
            </a:r>
            <a:r>
              <a:rPr lang="en-GB" b="1" dirty="0">
                <a:solidFill>
                  <a:schemeClr val="accent1"/>
                </a:solidFill>
              </a:rPr>
              <a:t> chi </a:t>
            </a:r>
            <a:r>
              <a:rPr lang="en-GB" b="1" dirty="0" err="1">
                <a:solidFill>
                  <a:schemeClr val="accent1"/>
                </a:solidFill>
              </a:rPr>
              <a:t>labelu</a:t>
            </a:r>
            <a:r>
              <a:rPr lang="en-GB" b="1" dirty="0">
                <a:solidFill>
                  <a:schemeClr val="accent1"/>
                </a:solidFill>
              </a:rPr>
              <a:t> </a:t>
            </a:r>
            <a:r>
              <a:rPr lang="en-GB" b="1" dirty="0" err="1">
                <a:solidFill>
                  <a:schemeClr val="accent1"/>
                </a:solidFill>
              </a:rPr>
              <a:t>eich</a:t>
            </a:r>
            <a:r>
              <a:rPr lang="en-GB" b="1" dirty="0">
                <a:solidFill>
                  <a:schemeClr val="accent1"/>
                </a:solidFill>
              </a:rPr>
              <a:t> </a:t>
            </a:r>
            <a:r>
              <a:rPr lang="en-GB" b="1" dirty="0" err="1">
                <a:solidFill>
                  <a:schemeClr val="accent1"/>
                </a:solidFill>
              </a:rPr>
              <a:t>graffiau'n</a:t>
            </a:r>
            <a:r>
              <a:rPr lang="en-GB" b="1" dirty="0">
                <a:solidFill>
                  <a:schemeClr val="accent1"/>
                </a:solidFill>
              </a:rPr>
              <a:t> </a:t>
            </a:r>
            <a:r>
              <a:rPr lang="en-GB" b="1" dirty="0" err="1">
                <a:solidFill>
                  <a:schemeClr val="accent1"/>
                </a:solidFill>
              </a:rPr>
              <a:t>briodol</a:t>
            </a:r>
            <a:r>
              <a:rPr lang="en-GB" b="1" dirty="0">
                <a:solidFill>
                  <a:schemeClr val="accent1"/>
                </a:solidFill>
              </a:rPr>
              <a:t>.</a:t>
            </a:r>
          </a:p>
          <a:p>
            <a:endParaRPr lang="en-GB" dirty="0">
              <a:solidFill>
                <a:schemeClr val="accent5">
                  <a:lumMod val="50000"/>
                </a:schemeClr>
              </a:solidFill>
            </a:endParaRPr>
          </a:p>
        </p:txBody>
      </p:sp>
    </p:spTree>
    <p:extLst>
      <p:ext uri="{BB962C8B-B14F-4D97-AF65-F5344CB8AC3E}">
        <p14:creationId xmlns:p14="http://schemas.microsoft.com/office/powerpoint/2010/main" val="14671947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04C29-54F5-484E-BDC8-4219338F59F0}"/>
              </a:ext>
            </a:extLst>
          </p:cNvPr>
          <p:cNvSpPr>
            <a:spLocks noGrp="1"/>
          </p:cNvSpPr>
          <p:nvPr>
            <p:ph type="title"/>
          </p:nvPr>
        </p:nvSpPr>
        <p:spPr>
          <a:xfrm>
            <a:off x="640976" y="1863396"/>
            <a:ext cx="5607423" cy="1435017"/>
          </a:xfrm>
        </p:spPr>
        <p:txBody>
          <a:bodyPr>
            <a:noAutofit/>
          </a:bodyPr>
          <a:lstStyle/>
          <a:p>
            <a:r>
              <a:rPr lang="en-GB" sz="2000" dirty="0" err="1">
                <a:solidFill>
                  <a:schemeClr val="accent1"/>
                </a:solidFill>
              </a:rPr>
              <a:t>Isod</a:t>
            </a:r>
            <a:r>
              <a:rPr lang="en-GB" sz="2000" dirty="0">
                <a:solidFill>
                  <a:schemeClr val="accent1"/>
                </a:solidFill>
              </a:rPr>
              <a:t> </a:t>
            </a:r>
            <a:r>
              <a:rPr lang="en-GB" sz="2000" dirty="0" err="1">
                <a:solidFill>
                  <a:schemeClr val="accent1"/>
                </a:solidFill>
              </a:rPr>
              <a:t>ceir</a:t>
            </a:r>
            <a:r>
              <a:rPr lang="en-GB" sz="2000" dirty="0">
                <a:solidFill>
                  <a:schemeClr val="accent1"/>
                </a:solidFill>
              </a:rPr>
              <a:t> </a:t>
            </a:r>
            <a:r>
              <a:rPr lang="en-GB" sz="2000" dirty="0" err="1">
                <a:solidFill>
                  <a:schemeClr val="accent1"/>
                </a:solidFill>
              </a:rPr>
              <a:t>dau</a:t>
            </a:r>
            <a:r>
              <a:rPr lang="en-GB" sz="2000" dirty="0">
                <a:solidFill>
                  <a:schemeClr val="accent1"/>
                </a:solidFill>
              </a:rPr>
              <a:t> </a:t>
            </a:r>
            <a:r>
              <a:rPr lang="en-GB" sz="2000" dirty="0" err="1">
                <a:solidFill>
                  <a:schemeClr val="accent1"/>
                </a:solidFill>
              </a:rPr>
              <a:t>graff</a:t>
            </a:r>
            <a:r>
              <a:rPr lang="en-GB" sz="2000" dirty="0">
                <a:solidFill>
                  <a:schemeClr val="accent1"/>
                </a:solidFill>
              </a:rPr>
              <a:t> </a:t>
            </a:r>
            <a:r>
              <a:rPr lang="en-GB" sz="2000" dirty="0" err="1">
                <a:solidFill>
                  <a:schemeClr val="accent1"/>
                </a:solidFill>
              </a:rPr>
              <a:t>enghreifftiol</a:t>
            </a:r>
            <a:r>
              <a:rPr lang="en-GB" sz="2000" dirty="0">
                <a:solidFill>
                  <a:schemeClr val="accent1"/>
                </a:solidFill>
              </a:rPr>
              <a:t> </a:t>
            </a:r>
            <a:r>
              <a:rPr lang="en-GB" sz="2000" dirty="0" err="1">
                <a:solidFill>
                  <a:schemeClr val="accent1"/>
                </a:solidFill>
              </a:rPr>
              <a:t>sy'n</a:t>
            </a:r>
            <a:r>
              <a:rPr lang="en-GB" sz="2000" dirty="0">
                <a:solidFill>
                  <a:schemeClr val="accent1"/>
                </a:solidFill>
              </a:rPr>
              <a:t> </a:t>
            </a:r>
            <a:r>
              <a:rPr lang="en-GB" sz="2000" dirty="0" err="1">
                <a:solidFill>
                  <a:schemeClr val="accent1"/>
                </a:solidFill>
              </a:rPr>
              <a:t>deillio</a:t>
            </a:r>
            <a:r>
              <a:rPr lang="en-GB" sz="2000" dirty="0">
                <a:solidFill>
                  <a:schemeClr val="accent1"/>
                </a:solidFill>
              </a:rPr>
              <a:t> </a:t>
            </a:r>
            <a:r>
              <a:rPr lang="en-GB" sz="2000" dirty="0" err="1">
                <a:solidFill>
                  <a:schemeClr val="accent1"/>
                </a:solidFill>
              </a:rPr>
              <a:t>o'r</a:t>
            </a:r>
            <a:r>
              <a:rPr lang="en-GB" sz="2000" dirty="0">
                <a:solidFill>
                  <a:schemeClr val="accent1"/>
                </a:solidFill>
              </a:rPr>
              <a:t> un set </a:t>
            </a:r>
            <a:r>
              <a:rPr lang="en-GB" sz="2000" dirty="0" err="1">
                <a:solidFill>
                  <a:schemeClr val="accent1"/>
                </a:solidFill>
              </a:rPr>
              <a:t>ddata</a:t>
            </a:r>
            <a:r>
              <a:rPr lang="en-GB" sz="2000" dirty="0">
                <a:solidFill>
                  <a:schemeClr val="accent1"/>
                </a:solidFill>
              </a:rPr>
              <a:t>. </a:t>
            </a:r>
            <a:r>
              <a:rPr lang="en-GB" sz="2000" dirty="0" err="1">
                <a:solidFill>
                  <a:schemeClr val="accent1"/>
                </a:solidFill>
              </a:rPr>
              <a:t>Mae'r</a:t>
            </a:r>
            <a:r>
              <a:rPr lang="en-GB" sz="2000" dirty="0">
                <a:solidFill>
                  <a:schemeClr val="accent1"/>
                </a:solidFill>
              </a:rPr>
              <a:t> </a:t>
            </a:r>
            <a:r>
              <a:rPr lang="en-GB" sz="2000" dirty="0" err="1">
                <a:solidFill>
                  <a:schemeClr val="accent1"/>
                </a:solidFill>
              </a:rPr>
              <a:t>graff</a:t>
            </a:r>
            <a:r>
              <a:rPr lang="en-GB" sz="2000" dirty="0">
                <a:solidFill>
                  <a:schemeClr val="accent1"/>
                </a:solidFill>
              </a:rPr>
              <a:t> </a:t>
            </a:r>
            <a:r>
              <a:rPr lang="en-GB" sz="2000" dirty="0" err="1">
                <a:solidFill>
                  <a:schemeClr val="accent1"/>
                </a:solidFill>
              </a:rPr>
              <a:t>ar</a:t>
            </a:r>
            <a:r>
              <a:rPr lang="en-GB" sz="2000" dirty="0">
                <a:solidFill>
                  <a:schemeClr val="accent1"/>
                </a:solidFill>
              </a:rPr>
              <a:t> y </a:t>
            </a:r>
            <a:r>
              <a:rPr lang="en-GB" sz="2000" dirty="0" err="1">
                <a:solidFill>
                  <a:schemeClr val="accent1"/>
                </a:solidFill>
              </a:rPr>
              <a:t>dde</a:t>
            </a:r>
            <a:r>
              <a:rPr lang="en-GB" sz="2000" dirty="0">
                <a:solidFill>
                  <a:schemeClr val="accent1"/>
                </a:solidFill>
              </a:rPr>
              <a:t> </a:t>
            </a:r>
            <a:r>
              <a:rPr lang="en-GB" sz="2000" dirty="0" err="1">
                <a:solidFill>
                  <a:schemeClr val="accent1"/>
                </a:solidFill>
              </a:rPr>
              <a:t>wedi'i</a:t>
            </a:r>
            <a:r>
              <a:rPr lang="en-GB" sz="2000" dirty="0">
                <a:solidFill>
                  <a:schemeClr val="accent1"/>
                </a:solidFill>
              </a:rPr>
              <a:t> </a:t>
            </a:r>
            <a:r>
              <a:rPr lang="en-GB" sz="2000" dirty="0" err="1">
                <a:solidFill>
                  <a:schemeClr val="accent1"/>
                </a:solidFill>
              </a:rPr>
              <a:t>fformatio</a:t>
            </a:r>
            <a:r>
              <a:rPr lang="en-GB" sz="2000" dirty="0">
                <a:solidFill>
                  <a:schemeClr val="accent1"/>
                </a:solidFill>
              </a:rPr>
              <a:t> </a:t>
            </a:r>
            <a:r>
              <a:rPr lang="en-GB" sz="2000" dirty="0" err="1">
                <a:solidFill>
                  <a:schemeClr val="accent1"/>
                </a:solidFill>
              </a:rPr>
              <a:t>ar</a:t>
            </a:r>
            <a:r>
              <a:rPr lang="en-GB" sz="2000" dirty="0">
                <a:solidFill>
                  <a:schemeClr val="accent1"/>
                </a:solidFill>
              </a:rPr>
              <a:t> </a:t>
            </a:r>
            <a:r>
              <a:rPr lang="en-GB" sz="2000" dirty="0" err="1">
                <a:solidFill>
                  <a:schemeClr val="accent1"/>
                </a:solidFill>
              </a:rPr>
              <a:t>gyfer</a:t>
            </a:r>
            <a:r>
              <a:rPr lang="en-GB" sz="2000" dirty="0">
                <a:solidFill>
                  <a:schemeClr val="accent1"/>
                </a:solidFill>
              </a:rPr>
              <a:t> </a:t>
            </a:r>
            <a:r>
              <a:rPr lang="en-GB" sz="2000" dirty="0" err="1">
                <a:solidFill>
                  <a:schemeClr val="accent1"/>
                </a:solidFill>
              </a:rPr>
              <a:t>cyflwyniad</a:t>
            </a:r>
            <a:r>
              <a:rPr lang="en-GB" sz="2000" dirty="0">
                <a:solidFill>
                  <a:schemeClr val="accent1"/>
                </a:solidFill>
              </a:rPr>
              <a:t> poster </a:t>
            </a:r>
            <a:r>
              <a:rPr lang="en-GB" sz="2000" dirty="0" err="1">
                <a:solidFill>
                  <a:schemeClr val="accent1"/>
                </a:solidFill>
              </a:rPr>
              <a:t>lle</a:t>
            </a:r>
            <a:r>
              <a:rPr lang="en-GB" sz="2000" dirty="0">
                <a:solidFill>
                  <a:schemeClr val="accent1"/>
                </a:solidFill>
              </a:rPr>
              <a:t> </a:t>
            </a:r>
            <a:r>
              <a:rPr lang="en-GB" sz="2000" dirty="0" err="1">
                <a:solidFill>
                  <a:schemeClr val="accent1"/>
                </a:solidFill>
              </a:rPr>
              <a:t>mae'r</a:t>
            </a:r>
            <a:r>
              <a:rPr lang="en-GB" sz="2000" dirty="0">
                <a:solidFill>
                  <a:schemeClr val="accent1"/>
                </a:solidFill>
              </a:rPr>
              <a:t> </a:t>
            </a:r>
            <a:r>
              <a:rPr lang="en-GB" sz="2000" dirty="0" err="1">
                <a:solidFill>
                  <a:schemeClr val="accent1"/>
                </a:solidFill>
              </a:rPr>
              <a:t>graff</a:t>
            </a:r>
            <a:r>
              <a:rPr lang="en-GB" sz="2000" dirty="0">
                <a:solidFill>
                  <a:schemeClr val="accent1"/>
                </a:solidFill>
              </a:rPr>
              <a:t> </a:t>
            </a:r>
            <a:r>
              <a:rPr lang="en-GB" sz="2000" dirty="0" err="1">
                <a:solidFill>
                  <a:schemeClr val="accent1"/>
                </a:solidFill>
              </a:rPr>
              <a:t>ar</a:t>
            </a:r>
            <a:r>
              <a:rPr lang="en-GB" sz="2000" dirty="0">
                <a:solidFill>
                  <a:schemeClr val="accent1"/>
                </a:solidFill>
              </a:rPr>
              <a:t> y </a:t>
            </a:r>
            <a:r>
              <a:rPr lang="en-GB" sz="2000" dirty="0" err="1">
                <a:solidFill>
                  <a:schemeClr val="accent1"/>
                </a:solidFill>
              </a:rPr>
              <a:t>chwith</a:t>
            </a:r>
            <a:r>
              <a:rPr lang="en-GB" sz="2000" dirty="0">
                <a:solidFill>
                  <a:schemeClr val="accent1"/>
                </a:solidFill>
              </a:rPr>
              <a:t> </a:t>
            </a:r>
            <a:r>
              <a:rPr lang="en-GB" sz="2000" dirty="0" err="1">
                <a:solidFill>
                  <a:schemeClr val="accent1"/>
                </a:solidFill>
              </a:rPr>
              <a:t>wedi'i</a:t>
            </a:r>
            <a:r>
              <a:rPr lang="en-GB" sz="2000" dirty="0">
                <a:solidFill>
                  <a:schemeClr val="accent1"/>
                </a:solidFill>
              </a:rPr>
              <a:t> </a:t>
            </a:r>
            <a:r>
              <a:rPr lang="en-GB" sz="2000" dirty="0" err="1">
                <a:solidFill>
                  <a:schemeClr val="accent1"/>
                </a:solidFill>
              </a:rPr>
              <a:t>gyflwyno'n</a:t>
            </a:r>
            <a:r>
              <a:rPr lang="en-GB" sz="2000" dirty="0">
                <a:solidFill>
                  <a:schemeClr val="accent1"/>
                </a:solidFill>
              </a:rPr>
              <a:t> union </a:t>
            </a:r>
            <a:r>
              <a:rPr lang="en-GB" sz="2000" dirty="0" err="1">
                <a:solidFill>
                  <a:schemeClr val="accent1"/>
                </a:solidFill>
              </a:rPr>
              <a:t>fel</a:t>
            </a:r>
            <a:r>
              <a:rPr lang="en-GB" sz="2000" dirty="0">
                <a:solidFill>
                  <a:schemeClr val="accent1"/>
                </a:solidFill>
              </a:rPr>
              <a:t> y </a:t>
            </a:r>
            <a:r>
              <a:rPr lang="en-GB" sz="2000" dirty="0" err="1">
                <a:solidFill>
                  <a:schemeClr val="accent1"/>
                </a:solidFill>
              </a:rPr>
              <a:t>cafodd</a:t>
            </a:r>
            <a:r>
              <a:rPr lang="en-GB" sz="2000" dirty="0">
                <a:solidFill>
                  <a:schemeClr val="accent1"/>
                </a:solidFill>
              </a:rPr>
              <a:t> </a:t>
            </a:r>
            <a:r>
              <a:rPr lang="en-GB" sz="2000" dirty="0" err="1">
                <a:solidFill>
                  <a:schemeClr val="accent1"/>
                </a:solidFill>
              </a:rPr>
              <a:t>ei</a:t>
            </a:r>
            <a:r>
              <a:rPr lang="en-GB" sz="2000" dirty="0">
                <a:solidFill>
                  <a:schemeClr val="accent1"/>
                </a:solidFill>
              </a:rPr>
              <a:t> </a:t>
            </a:r>
            <a:r>
              <a:rPr lang="en-GB" sz="2000" dirty="0" err="1">
                <a:solidFill>
                  <a:schemeClr val="accent1"/>
                </a:solidFill>
              </a:rPr>
              <a:t>gynhyrchu</a:t>
            </a:r>
            <a:r>
              <a:rPr lang="en-GB" sz="2000" dirty="0">
                <a:solidFill>
                  <a:schemeClr val="accent1"/>
                </a:solidFill>
              </a:rPr>
              <a:t> </a:t>
            </a:r>
            <a:r>
              <a:rPr lang="en-GB" sz="2000" dirty="0" err="1">
                <a:solidFill>
                  <a:schemeClr val="accent1"/>
                </a:solidFill>
              </a:rPr>
              <a:t>gan</a:t>
            </a:r>
            <a:r>
              <a:rPr lang="en-GB" sz="2000" dirty="0">
                <a:solidFill>
                  <a:schemeClr val="accent1"/>
                </a:solidFill>
              </a:rPr>
              <a:t> y </a:t>
            </a:r>
            <a:r>
              <a:rPr lang="en-GB" sz="2000" dirty="0" err="1">
                <a:solidFill>
                  <a:schemeClr val="accent1"/>
                </a:solidFill>
              </a:rPr>
              <a:t>feddalwedd</a:t>
            </a:r>
            <a:r>
              <a:rPr lang="en-GB" sz="2000" dirty="0">
                <a:solidFill>
                  <a:schemeClr val="accent1"/>
                </a:solidFill>
              </a:rPr>
              <a:t>. </a:t>
            </a:r>
            <a:br>
              <a:rPr lang="en-GB" sz="2000" dirty="0">
                <a:solidFill>
                  <a:schemeClr val="accent1"/>
                </a:solidFill>
              </a:rPr>
            </a:br>
            <a:r>
              <a:rPr lang="en-GB" sz="2000" dirty="0" err="1">
                <a:solidFill>
                  <a:schemeClr val="accent1"/>
                </a:solidFill>
              </a:rPr>
              <a:t>Mae'r</a:t>
            </a:r>
            <a:r>
              <a:rPr lang="en-GB" sz="2000" dirty="0">
                <a:solidFill>
                  <a:schemeClr val="accent1"/>
                </a:solidFill>
              </a:rPr>
              <a:t> </a:t>
            </a:r>
            <a:r>
              <a:rPr lang="en-GB" sz="2000" dirty="0" err="1">
                <a:solidFill>
                  <a:schemeClr val="accent1"/>
                </a:solidFill>
              </a:rPr>
              <a:t>newidiadau</a:t>
            </a:r>
            <a:r>
              <a:rPr lang="en-GB" sz="2000" dirty="0">
                <a:solidFill>
                  <a:schemeClr val="accent1"/>
                </a:solidFill>
              </a:rPr>
              <a:t> </a:t>
            </a:r>
            <a:r>
              <a:rPr lang="en-GB" sz="2000" dirty="0" err="1">
                <a:solidFill>
                  <a:schemeClr val="accent1"/>
                </a:solidFill>
              </a:rPr>
              <a:t>fformatio</a:t>
            </a:r>
            <a:r>
              <a:rPr lang="en-GB" sz="2000" dirty="0">
                <a:solidFill>
                  <a:schemeClr val="accent1"/>
                </a:solidFill>
              </a:rPr>
              <a:t> </a:t>
            </a:r>
            <a:r>
              <a:rPr lang="en-GB" sz="2000" dirty="0" err="1">
                <a:solidFill>
                  <a:schemeClr val="accent1"/>
                </a:solidFill>
              </a:rPr>
              <a:t>sydd</a:t>
            </a:r>
            <a:r>
              <a:rPr lang="en-GB" sz="2000" dirty="0">
                <a:solidFill>
                  <a:schemeClr val="accent1"/>
                </a:solidFill>
              </a:rPr>
              <a:t> </a:t>
            </a:r>
            <a:r>
              <a:rPr lang="en-GB" sz="2000" dirty="0" err="1">
                <a:solidFill>
                  <a:schemeClr val="accent1"/>
                </a:solidFill>
              </a:rPr>
              <a:t>wedi'u</a:t>
            </a:r>
            <a:r>
              <a:rPr lang="en-GB" sz="2000" dirty="0">
                <a:solidFill>
                  <a:schemeClr val="accent1"/>
                </a:solidFill>
              </a:rPr>
              <a:t> </a:t>
            </a:r>
            <a:r>
              <a:rPr lang="en-GB" sz="2000" dirty="0" err="1">
                <a:solidFill>
                  <a:schemeClr val="accent1"/>
                </a:solidFill>
              </a:rPr>
              <a:t>gwneud</a:t>
            </a:r>
            <a:r>
              <a:rPr lang="en-GB" sz="2000" dirty="0">
                <a:solidFill>
                  <a:schemeClr val="accent1"/>
                </a:solidFill>
              </a:rPr>
              <a:t> </a:t>
            </a:r>
            <a:r>
              <a:rPr lang="en-GB" sz="2000" dirty="0" err="1">
                <a:solidFill>
                  <a:schemeClr val="accent1"/>
                </a:solidFill>
              </a:rPr>
              <a:t>ar</a:t>
            </a:r>
            <a:r>
              <a:rPr lang="en-GB" sz="2000" dirty="0">
                <a:solidFill>
                  <a:schemeClr val="accent1"/>
                </a:solidFill>
              </a:rPr>
              <a:t> </a:t>
            </a:r>
            <a:r>
              <a:rPr lang="en-GB" sz="2000" dirty="0" err="1">
                <a:solidFill>
                  <a:schemeClr val="accent1"/>
                </a:solidFill>
              </a:rPr>
              <a:t>gyfer</a:t>
            </a:r>
            <a:r>
              <a:rPr lang="en-GB" sz="2000" dirty="0">
                <a:solidFill>
                  <a:schemeClr val="accent1"/>
                </a:solidFill>
              </a:rPr>
              <a:t> y </a:t>
            </a:r>
            <a:r>
              <a:rPr lang="en-GB" sz="2000" dirty="0" err="1">
                <a:solidFill>
                  <a:schemeClr val="accent1"/>
                </a:solidFill>
              </a:rPr>
              <a:t>fersiwn</a:t>
            </a:r>
            <a:r>
              <a:rPr lang="en-GB" sz="2000" dirty="0">
                <a:solidFill>
                  <a:schemeClr val="accent1"/>
                </a:solidFill>
              </a:rPr>
              <a:t> </a:t>
            </a:r>
            <a:r>
              <a:rPr lang="en-GB" sz="2000" dirty="0" err="1">
                <a:solidFill>
                  <a:schemeClr val="accent1"/>
                </a:solidFill>
              </a:rPr>
              <a:t>cyflwyno</a:t>
            </a:r>
            <a:r>
              <a:rPr lang="en-GB" sz="2000" dirty="0">
                <a:solidFill>
                  <a:schemeClr val="accent1"/>
                </a:solidFill>
              </a:rPr>
              <a:t> poster </a:t>
            </a:r>
            <a:r>
              <a:rPr lang="en-GB" sz="2000" dirty="0" err="1">
                <a:solidFill>
                  <a:schemeClr val="accent1"/>
                </a:solidFill>
              </a:rPr>
              <a:t>yn</a:t>
            </a:r>
            <a:r>
              <a:rPr lang="en-GB" sz="2000" dirty="0">
                <a:solidFill>
                  <a:schemeClr val="accent1"/>
                </a:solidFill>
              </a:rPr>
              <a:t> </a:t>
            </a:r>
            <a:r>
              <a:rPr lang="en-GB" sz="2000" dirty="0" err="1">
                <a:solidFill>
                  <a:schemeClr val="accent1"/>
                </a:solidFill>
              </a:rPr>
              <a:t>cynnwys</a:t>
            </a:r>
            <a:r>
              <a:rPr lang="en-GB" sz="2000" dirty="0">
                <a:solidFill>
                  <a:schemeClr val="accent1"/>
                </a:solidFill>
              </a:rPr>
              <a:t>: </a:t>
            </a:r>
            <a:br>
              <a:rPr lang="en-GB" sz="2000" dirty="0">
                <a:solidFill>
                  <a:schemeClr val="accent1"/>
                </a:solidFill>
              </a:rPr>
            </a:br>
            <a:r>
              <a:rPr lang="en-GB" sz="2000" b="1" dirty="0">
                <a:solidFill>
                  <a:schemeClr val="accent1"/>
                </a:solidFill>
              </a:rPr>
              <a:t>• </a:t>
            </a:r>
            <a:r>
              <a:rPr lang="en-GB" sz="2000" b="1" dirty="0" err="1">
                <a:solidFill>
                  <a:schemeClr val="accent1"/>
                </a:solidFill>
              </a:rPr>
              <a:t>Wedi'u</a:t>
            </a:r>
            <a:r>
              <a:rPr lang="en-GB" sz="2000" b="1" dirty="0">
                <a:solidFill>
                  <a:schemeClr val="accent1"/>
                </a:solidFill>
              </a:rPr>
              <a:t> </a:t>
            </a:r>
            <a:r>
              <a:rPr lang="en-GB" sz="2000" b="1" dirty="0" err="1">
                <a:solidFill>
                  <a:schemeClr val="accent1"/>
                </a:solidFill>
              </a:rPr>
              <a:t>henwi</a:t>
            </a:r>
            <a:r>
              <a:rPr lang="en-GB" sz="2000" b="1" dirty="0">
                <a:solidFill>
                  <a:schemeClr val="accent1"/>
                </a:solidFill>
              </a:rPr>
              <a:t> </a:t>
            </a:r>
            <a:r>
              <a:rPr lang="en-GB" sz="2000" b="1" dirty="0" err="1">
                <a:solidFill>
                  <a:schemeClr val="accent1"/>
                </a:solidFill>
              </a:rPr>
              <a:t>a'u</a:t>
            </a:r>
            <a:r>
              <a:rPr lang="en-GB" sz="2000" b="1" dirty="0">
                <a:solidFill>
                  <a:schemeClr val="accent1"/>
                </a:solidFill>
              </a:rPr>
              <a:t> </a:t>
            </a:r>
            <a:r>
              <a:rPr lang="en-GB" sz="2000" b="1" dirty="0" err="1">
                <a:solidFill>
                  <a:schemeClr val="accent1"/>
                </a:solidFill>
              </a:rPr>
              <a:t>labelu'n</a:t>
            </a:r>
            <a:r>
              <a:rPr lang="en-GB" sz="2000" b="1" dirty="0">
                <a:solidFill>
                  <a:schemeClr val="accent1"/>
                </a:solidFill>
              </a:rPr>
              <a:t> </a:t>
            </a:r>
            <a:r>
              <a:rPr lang="en-GB" sz="2000" b="1" dirty="0" err="1">
                <a:solidFill>
                  <a:schemeClr val="accent1"/>
                </a:solidFill>
              </a:rPr>
              <a:t>glir</a:t>
            </a:r>
            <a:br>
              <a:rPr lang="en-GB" sz="2000" b="1" dirty="0">
                <a:solidFill>
                  <a:schemeClr val="accent1"/>
                </a:solidFill>
              </a:rPr>
            </a:br>
            <a:r>
              <a:rPr lang="en-GB" sz="2000" b="1" dirty="0">
                <a:solidFill>
                  <a:schemeClr val="accent1"/>
                </a:solidFill>
              </a:rPr>
              <a:t>• Dim </a:t>
            </a:r>
            <a:r>
              <a:rPr lang="en-GB" sz="2000" b="1" dirty="0" err="1">
                <a:solidFill>
                  <a:schemeClr val="accent1"/>
                </a:solidFill>
              </a:rPr>
              <a:t>llinellau</a:t>
            </a:r>
            <a:r>
              <a:rPr lang="en-GB" sz="2000" b="1" dirty="0">
                <a:solidFill>
                  <a:schemeClr val="accent1"/>
                </a:solidFill>
              </a:rPr>
              <a:t> grid </a:t>
            </a:r>
            <a:r>
              <a:rPr lang="en-GB" sz="2000" b="1" dirty="0" err="1">
                <a:solidFill>
                  <a:schemeClr val="accent1"/>
                </a:solidFill>
              </a:rPr>
              <a:t>i</a:t>
            </a:r>
            <a:r>
              <a:rPr lang="en-GB" sz="2000" b="1" dirty="0">
                <a:solidFill>
                  <a:schemeClr val="accent1"/>
                </a:solidFill>
              </a:rPr>
              <a:t> </a:t>
            </a:r>
            <a:r>
              <a:rPr lang="en-GB" sz="2000" b="1" dirty="0" err="1">
                <a:solidFill>
                  <a:schemeClr val="accent1"/>
                </a:solidFill>
              </a:rPr>
              <a:t>dynnu</a:t>
            </a:r>
            <a:r>
              <a:rPr lang="en-GB" sz="2000" b="1" dirty="0">
                <a:solidFill>
                  <a:schemeClr val="accent1"/>
                </a:solidFill>
              </a:rPr>
              <a:t> </a:t>
            </a:r>
            <a:r>
              <a:rPr lang="en-GB" sz="2000" b="1" dirty="0" err="1">
                <a:solidFill>
                  <a:schemeClr val="accent1"/>
                </a:solidFill>
              </a:rPr>
              <a:t>oddi</a:t>
            </a:r>
            <a:r>
              <a:rPr lang="en-GB" sz="2000" b="1" dirty="0">
                <a:solidFill>
                  <a:schemeClr val="accent1"/>
                </a:solidFill>
              </a:rPr>
              <a:t> </a:t>
            </a:r>
            <a:r>
              <a:rPr lang="en-GB" sz="2000" b="1" dirty="0" err="1">
                <a:solidFill>
                  <a:schemeClr val="accent1"/>
                </a:solidFill>
              </a:rPr>
              <a:t>ar</a:t>
            </a:r>
            <a:r>
              <a:rPr lang="en-GB" sz="2000" b="1" dirty="0">
                <a:solidFill>
                  <a:schemeClr val="accent1"/>
                </a:solidFill>
              </a:rPr>
              <a:t> y </a:t>
            </a:r>
            <a:r>
              <a:rPr lang="en-GB" sz="2000" b="1" dirty="0" err="1">
                <a:solidFill>
                  <a:schemeClr val="accent1"/>
                </a:solidFill>
              </a:rPr>
              <a:t>pwyntiau</a:t>
            </a:r>
            <a:r>
              <a:rPr lang="en-GB" sz="2000" b="1" dirty="0">
                <a:solidFill>
                  <a:schemeClr val="accent1"/>
                </a:solidFill>
              </a:rPr>
              <a:t> </a:t>
            </a:r>
            <a:r>
              <a:rPr lang="en-GB" sz="2000" b="1" dirty="0" err="1">
                <a:solidFill>
                  <a:schemeClr val="accent1"/>
                </a:solidFill>
              </a:rPr>
              <a:t>wedi'u</a:t>
            </a:r>
            <a:r>
              <a:rPr lang="en-GB" sz="2000" b="1" dirty="0">
                <a:solidFill>
                  <a:schemeClr val="accent1"/>
                </a:solidFill>
              </a:rPr>
              <a:t> </a:t>
            </a:r>
            <a:r>
              <a:rPr lang="en-GB" sz="2000" b="1" dirty="0" err="1">
                <a:solidFill>
                  <a:schemeClr val="accent1"/>
                </a:solidFill>
              </a:rPr>
              <a:t>plotio</a:t>
            </a:r>
            <a:br>
              <a:rPr lang="en-GB" sz="2000" b="1" dirty="0">
                <a:solidFill>
                  <a:schemeClr val="accent1"/>
                </a:solidFill>
              </a:rPr>
            </a:br>
            <a:r>
              <a:rPr lang="en-GB" sz="2000" b="1" dirty="0">
                <a:solidFill>
                  <a:schemeClr val="accent1"/>
                </a:solidFill>
              </a:rPr>
              <a:t>• </a:t>
            </a:r>
            <a:r>
              <a:rPr lang="en-GB" sz="2000" b="1" dirty="0" err="1">
                <a:solidFill>
                  <a:schemeClr val="accent1"/>
                </a:solidFill>
              </a:rPr>
              <a:t>Llinellau</a:t>
            </a:r>
            <a:r>
              <a:rPr lang="en-GB" sz="2000" b="1" dirty="0">
                <a:solidFill>
                  <a:schemeClr val="accent1"/>
                </a:solidFill>
              </a:rPr>
              <a:t> </a:t>
            </a:r>
            <a:r>
              <a:rPr lang="en-GB" sz="2000" b="1" dirty="0" err="1">
                <a:solidFill>
                  <a:schemeClr val="accent1"/>
                </a:solidFill>
              </a:rPr>
              <a:t>lleiniau</a:t>
            </a:r>
            <a:r>
              <a:rPr lang="en-GB" sz="2000" b="1" dirty="0">
                <a:solidFill>
                  <a:schemeClr val="accent1"/>
                </a:solidFill>
              </a:rPr>
              <a:t> </a:t>
            </a:r>
            <a:r>
              <a:rPr lang="en-GB" sz="2000" b="1" dirty="0" err="1">
                <a:solidFill>
                  <a:schemeClr val="accent1"/>
                </a:solidFill>
              </a:rPr>
              <a:t>clir</a:t>
            </a:r>
            <a:br>
              <a:rPr lang="en-GB" sz="2000" b="1" dirty="0">
                <a:solidFill>
                  <a:schemeClr val="accent1"/>
                </a:solidFill>
              </a:rPr>
            </a:br>
            <a:r>
              <a:rPr lang="en-GB" sz="2000" b="1" dirty="0">
                <a:solidFill>
                  <a:schemeClr val="accent1"/>
                </a:solidFill>
              </a:rPr>
              <a:t>• </a:t>
            </a:r>
            <a:r>
              <a:rPr lang="en-GB" sz="2000" b="1" dirty="0" err="1">
                <a:solidFill>
                  <a:schemeClr val="accent1"/>
                </a:solidFill>
              </a:rPr>
              <a:t>Teitl</a:t>
            </a:r>
            <a:r>
              <a:rPr lang="en-GB" sz="2000" b="1" dirty="0">
                <a:solidFill>
                  <a:schemeClr val="accent1"/>
                </a:solidFill>
              </a:rPr>
              <a:t> </a:t>
            </a:r>
            <a:r>
              <a:rPr lang="en-GB" sz="2000" b="1" dirty="0" err="1">
                <a:solidFill>
                  <a:schemeClr val="accent1"/>
                </a:solidFill>
              </a:rPr>
              <a:t>clir</a:t>
            </a:r>
            <a:r>
              <a:rPr lang="en-GB" sz="2000" b="1" dirty="0">
                <a:solidFill>
                  <a:schemeClr val="accent1"/>
                </a:solidFill>
              </a:rPr>
              <a:t> </a:t>
            </a:r>
            <a:r>
              <a:rPr lang="en-GB" sz="2000" b="1" dirty="0" err="1">
                <a:solidFill>
                  <a:schemeClr val="accent1"/>
                </a:solidFill>
              </a:rPr>
              <a:t>byr</a:t>
            </a:r>
            <a:r>
              <a:rPr lang="en-GB" sz="2000" b="1" dirty="0">
                <a:solidFill>
                  <a:schemeClr val="accent1"/>
                </a:solidFill>
              </a:rPr>
              <a:t> </a:t>
            </a:r>
            <a:br>
              <a:rPr lang="en-GB" sz="2000" dirty="0"/>
            </a:br>
            <a:endParaRPr lang="en-GB" sz="2000" dirty="0"/>
          </a:p>
        </p:txBody>
      </p:sp>
      <p:sp>
        <p:nvSpPr>
          <p:cNvPr id="3" name="Content Placeholder 2">
            <a:extLst>
              <a:ext uri="{FF2B5EF4-FFF2-40B4-BE49-F238E27FC236}">
                <a16:creationId xmlns:a16="http://schemas.microsoft.com/office/drawing/2014/main" id="{9821EA0A-CD6F-435C-9AFA-C365A6D308EB}"/>
              </a:ext>
            </a:extLst>
          </p:cNvPr>
          <p:cNvSpPr>
            <a:spLocks noGrp="1"/>
          </p:cNvSpPr>
          <p:nvPr>
            <p:ph idx="1"/>
          </p:nvPr>
        </p:nvSpPr>
        <p:spPr>
          <a:xfrm>
            <a:off x="945776" y="2991036"/>
            <a:ext cx="10515600" cy="4351338"/>
          </a:xfrm>
        </p:spPr>
        <p:txBody>
          <a:bodyPr/>
          <a:lstStyle/>
          <a:p>
            <a:endParaRPr lang="en-GB" dirty="0"/>
          </a:p>
          <a:p>
            <a:endParaRPr lang="en-GB" dirty="0"/>
          </a:p>
          <a:p>
            <a:endParaRPr lang="en-GB" dirty="0"/>
          </a:p>
        </p:txBody>
      </p:sp>
      <p:pic>
        <p:nvPicPr>
          <p:cNvPr id="5" name="Picture 4">
            <a:extLst>
              <a:ext uri="{FF2B5EF4-FFF2-40B4-BE49-F238E27FC236}">
                <a16:creationId xmlns:a16="http://schemas.microsoft.com/office/drawing/2014/main" id="{BA082296-4417-4C2E-BAAD-31863E9DBDAD}"/>
              </a:ext>
            </a:extLst>
          </p:cNvPr>
          <p:cNvPicPr>
            <a:picLocks noChangeAspect="1"/>
          </p:cNvPicPr>
          <p:nvPr/>
        </p:nvPicPr>
        <p:blipFill rotWithShape="1">
          <a:blip r:embed="rId2"/>
          <a:srcRect l="9193" t="23529" r="13769" b="30850"/>
          <a:stretch/>
        </p:blipFill>
        <p:spPr>
          <a:xfrm>
            <a:off x="2424953" y="3917576"/>
            <a:ext cx="6396317" cy="2640105"/>
          </a:xfrm>
          <a:prstGeom prst="rect">
            <a:avLst/>
          </a:prstGeom>
        </p:spPr>
      </p:pic>
      <p:sp>
        <p:nvSpPr>
          <p:cNvPr id="6" name="Title 1">
            <a:extLst>
              <a:ext uri="{FF2B5EF4-FFF2-40B4-BE49-F238E27FC236}">
                <a16:creationId xmlns:a16="http://schemas.microsoft.com/office/drawing/2014/main" id="{5AC3F135-A419-4D4F-96D5-593A88C9572F}"/>
              </a:ext>
            </a:extLst>
          </p:cNvPr>
          <p:cNvSpPr txBox="1">
            <a:spLocks/>
          </p:cNvSpPr>
          <p:nvPr/>
        </p:nvSpPr>
        <p:spPr>
          <a:xfrm>
            <a:off x="6840072" y="1641234"/>
            <a:ext cx="5338482" cy="143501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dirty="0"/>
              <a:t>Below are two example graphs derived from the same data set. The graph on the right has been formatted for a poster presentation where the left hand graph has been presented exactly as it was produced by the software. </a:t>
            </a:r>
            <a:br>
              <a:rPr lang="en-GB" sz="2000" dirty="0"/>
            </a:br>
            <a:r>
              <a:rPr lang="en-GB" sz="2000" dirty="0"/>
              <a:t>Formatting changes which have been made for the poster presentation version include: </a:t>
            </a:r>
            <a:br>
              <a:rPr lang="en-GB" sz="2000" dirty="0"/>
            </a:br>
            <a:r>
              <a:rPr lang="en-GB" sz="2000" b="1" dirty="0"/>
              <a:t>• Clearly titled and labelled</a:t>
            </a:r>
            <a:br>
              <a:rPr lang="en-GB" sz="2000" b="1" dirty="0"/>
            </a:br>
            <a:r>
              <a:rPr lang="en-GB" sz="2000" b="1" dirty="0"/>
              <a:t> • No gridlines to detract from the plotted points</a:t>
            </a:r>
            <a:br>
              <a:rPr lang="en-GB" sz="2000" b="1" dirty="0"/>
            </a:br>
            <a:r>
              <a:rPr lang="en-GB" sz="2000" b="1" dirty="0"/>
              <a:t> • Clear plot lines</a:t>
            </a:r>
            <a:br>
              <a:rPr lang="en-GB" sz="2000" b="1" dirty="0"/>
            </a:br>
            <a:r>
              <a:rPr lang="en-GB" sz="2000" b="1" dirty="0"/>
              <a:t> • A short clear title </a:t>
            </a:r>
          </a:p>
        </p:txBody>
      </p:sp>
    </p:spTree>
    <p:extLst>
      <p:ext uri="{BB962C8B-B14F-4D97-AF65-F5344CB8AC3E}">
        <p14:creationId xmlns:p14="http://schemas.microsoft.com/office/powerpoint/2010/main" val="908227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19F3D-BDED-4F68-9ED6-43F2C7FC53FD}"/>
              </a:ext>
            </a:extLst>
          </p:cNvPr>
          <p:cNvSpPr>
            <a:spLocks noGrp="1"/>
          </p:cNvSpPr>
          <p:nvPr>
            <p:ph type="title"/>
          </p:nvPr>
        </p:nvSpPr>
        <p:spPr>
          <a:xfrm>
            <a:off x="838200" y="211582"/>
            <a:ext cx="10515600" cy="1325563"/>
          </a:xfrm>
        </p:spPr>
        <p:txBody>
          <a:bodyPr/>
          <a:lstStyle/>
          <a:p>
            <a:r>
              <a:rPr lang="en-GB" b="1" dirty="0" err="1">
                <a:solidFill>
                  <a:schemeClr val="accent5">
                    <a:lumMod val="50000"/>
                  </a:schemeClr>
                </a:solidFill>
              </a:rPr>
              <a:t>Defnyddio</a:t>
            </a:r>
            <a:r>
              <a:rPr lang="en-GB" b="1" dirty="0">
                <a:solidFill>
                  <a:schemeClr val="accent5">
                    <a:lumMod val="50000"/>
                  </a:schemeClr>
                </a:solidFill>
              </a:rPr>
              <a:t> </a:t>
            </a:r>
            <a:r>
              <a:rPr lang="en-GB" b="1" dirty="0" err="1">
                <a:solidFill>
                  <a:schemeClr val="accent5">
                    <a:lumMod val="50000"/>
                  </a:schemeClr>
                </a:solidFill>
              </a:rPr>
              <a:t>testun</a:t>
            </a:r>
            <a:r>
              <a:rPr lang="en-GB" b="1" dirty="0">
                <a:solidFill>
                  <a:schemeClr val="accent5">
                    <a:lumMod val="50000"/>
                  </a:schemeClr>
                </a:solidFill>
              </a:rPr>
              <a:t> </a:t>
            </a:r>
            <a:r>
              <a:rPr lang="en-GB" b="1" dirty="0"/>
              <a:t>/ Use of text</a:t>
            </a:r>
          </a:p>
        </p:txBody>
      </p:sp>
      <p:sp>
        <p:nvSpPr>
          <p:cNvPr id="3" name="Content Placeholder 2">
            <a:extLst>
              <a:ext uri="{FF2B5EF4-FFF2-40B4-BE49-F238E27FC236}">
                <a16:creationId xmlns:a16="http://schemas.microsoft.com/office/drawing/2014/main" id="{E0BD51F4-569E-4A38-8214-A688500E2E86}"/>
              </a:ext>
            </a:extLst>
          </p:cNvPr>
          <p:cNvSpPr>
            <a:spLocks noGrp="1"/>
          </p:cNvSpPr>
          <p:nvPr>
            <p:ph idx="1"/>
          </p:nvPr>
        </p:nvSpPr>
        <p:spPr>
          <a:xfrm>
            <a:off x="6418730" y="1771017"/>
            <a:ext cx="5360894" cy="4788647"/>
          </a:xfrm>
        </p:spPr>
        <p:txBody>
          <a:bodyPr>
            <a:normAutofit fontScale="92500" lnSpcReduction="20000"/>
          </a:bodyPr>
          <a:lstStyle/>
          <a:p>
            <a:r>
              <a:rPr lang="en-GB" b="1" dirty="0"/>
              <a:t>Layout planning will be useless, if the text is difficult to read.</a:t>
            </a:r>
          </a:p>
          <a:p>
            <a:r>
              <a:rPr lang="en-GB" b="1" dirty="0"/>
              <a:t>To present text effectively on the poster, follow the few guidelines below: </a:t>
            </a:r>
          </a:p>
          <a:p>
            <a:pPr marL="0" indent="0">
              <a:buNone/>
            </a:pPr>
            <a:r>
              <a:rPr lang="en-GB" dirty="0"/>
              <a:t>• Your main title should be large, and easily readable.</a:t>
            </a:r>
          </a:p>
          <a:p>
            <a:pPr marL="0" indent="0">
              <a:buNone/>
            </a:pPr>
            <a:r>
              <a:rPr lang="en-GB" dirty="0"/>
              <a:t>• Use a different size or boldness of text to define column headings </a:t>
            </a:r>
          </a:p>
          <a:p>
            <a:pPr marL="0" indent="0">
              <a:buNone/>
            </a:pPr>
            <a:r>
              <a:rPr lang="en-GB" dirty="0"/>
              <a:t>• Text and titles, when written entirely in capitals are harder to read. </a:t>
            </a:r>
          </a:p>
          <a:p>
            <a:pPr marL="0" indent="0" algn="ctr">
              <a:buNone/>
            </a:pPr>
            <a:r>
              <a:rPr lang="en-GB" b="1" dirty="0"/>
              <a:t>I am a sample of text </a:t>
            </a:r>
          </a:p>
          <a:p>
            <a:pPr marL="0" indent="0" algn="ctr">
              <a:buNone/>
            </a:pPr>
            <a:r>
              <a:rPr lang="en-GB" b="1" dirty="0"/>
              <a:t>I AM A SAMPLE OF TEXT</a:t>
            </a:r>
          </a:p>
        </p:txBody>
      </p:sp>
      <p:sp>
        <p:nvSpPr>
          <p:cNvPr id="4" name="Content Placeholder 2">
            <a:extLst>
              <a:ext uri="{FF2B5EF4-FFF2-40B4-BE49-F238E27FC236}">
                <a16:creationId xmlns:a16="http://schemas.microsoft.com/office/drawing/2014/main" id="{034D5A54-9CF4-4AC8-8BC0-46D8D334E7E9}"/>
              </a:ext>
            </a:extLst>
          </p:cNvPr>
          <p:cNvSpPr txBox="1">
            <a:spLocks/>
          </p:cNvSpPr>
          <p:nvPr/>
        </p:nvSpPr>
        <p:spPr>
          <a:xfrm>
            <a:off x="201706" y="1697619"/>
            <a:ext cx="5652247" cy="486204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err="1">
                <a:solidFill>
                  <a:schemeClr val="accent5">
                    <a:lumMod val="50000"/>
                  </a:schemeClr>
                </a:solidFill>
              </a:rPr>
              <a:t>Bydd</a:t>
            </a:r>
            <a:r>
              <a:rPr lang="en-GB" sz="2200" b="1" dirty="0">
                <a:solidFill>
                  <a:schemeClr val="accent5">
                    <a:lumMod val="50000"/>
                  </a:schemeClr>
                </a:solidFill>
              </a:rPr>
              <a:t> </a:t>
            </a:r>
            <a:r>
              <a:rPr lang="en-GB" sz="2200" b="1" dirty="0" err="1">
                <a:solidFill>
                  <a:schemeClr val="accent5">
                    <a:lumMod val="50000"/>
                  </a:schemeClr>
                </a:solidFill>
              </a:rPr>
              <a:t>cynllunio</a:t>
            </a:r>
            <a:r>
              <a:rPr lang="en-GB" sz="2200" b="1" dirty="0">
                <a:solidFill>
                  <a:schemeClr val="accent5">
                    <a:lumMod val="50000"/>
                  </a:schemeClr>
                </a:solidFill>
              </a:rPr>
              <a:t> </a:t>
            </a:r>
            <a:r>
              <a:rPr lang="en-GB" sz="2200" b="1" dirty="0" err="1">
                <a:solidFill>
                  <a:schemeClr val="accent5">
                    <a:lumMod val="50000"/>
                  </a:schemeClr>
                </a:solidFill>
              </a:rPr>
              <a:t>gofalus</a:t>
            </a:r>
            <a:r>
              <a:rPr lang="en-GB" sz="2200" b="1" dirty="0">
                <a:solidFill>
                  <a:schemeClr val="accent5">
                    <a:lumMod val="50000"/>
                  </a:schemeClr>
                </a:solidFill>
              </a:rPr>
              <a:t> </a:t>
            </a:r>
            <a:r>
              <a:rPr lang="en-GB" sz="2200" b="1" dirty="0" err="1">
                <a:solidFill>
                  <a:schemeClr val="accent5">
                    <a:lumMod val="50000"/>
                  </a:schemeClr>
                </a:solidFill>
              </a:rPr>
              <a:t>yn</a:t>
            </a:r>
            <a:r>
              <a:rPr lang="en-GB" sz="2200" b="1" dirty="0">
                <a:solidFill>
                  <a:schemeClr val="accent5">
                    <a:lumMod val="50000"/>
                  </a:schemeClr>
                </a:solidFill>
              </a:rPr>
              <a:t> </a:t>
            </a:r>
            <a:r>
              <a:rPr lang="en-GB" sz="2200" b="1" dirty="0" err="1">
                <a:solidFill>
                  <a:schemeClr val="accent5">
                    <a:lumMod val="50000"/>
                  </a:schemeClr>
                </a:solidFill>
              </a:rPr>
              <a:t>ddiwerth</a:t>
            </a:r>
            <a:r>
              <a:rPr lang="en-GB" sz="2200" b="1" dirty="0">
                <a:solidFill>
                  <a:schemeClr val="accent5">
                    <a:lumMod val="50000"/>
                  </a:schemeClr>
                </a:solidFill>
              </a:rPr>
              <a:t>, </a:t>
            </a:r>
            <a:r>
              <a:rPr lang="en-GB" sz="2200" b="1" dirty="0" err="1">
                <a:solidFill>
                  <a:schemeClr val="accent5">
                    <a:lumMod val="50000"/>
                  </a:schemeClr>
                </a:solidFill>
              </a:rPr>
              <a:t>os</a:t>
            </a:r>
            <a:r>
              <a:rPr lang="en-GB" sz="2200" b="1" dirty="0">
                <a:solidFill>
                  <a:schemeClr val="accent5">
                    <a:lumMod val="50000"/>
                  </a:schemeClr>
                </a:solidFill>
              </a:rPr>
              <a:t> </a:t>
            </a:r>
            <a:r>
              <a:rPr lang="en-GB" sz="2200" b="1" dirty="0" err="1">
                <a:solidFill>
                  <a:schemeClr val="accent5">
                    <a:lumMod val="50000"/>
                  </a:schemeClr>
                </a:solidFill>
              </a:rPr>
              <a:t>yw'r</a:t>
            </a:r>
            <a:r>
              <a:rPr lang="en-GB" sz="2200" b="1" dirty="0">
                <a:solidFill>
                  <a:schemeClr val="accent5">
                    <a:lumMod val="50000"/>
                  </a:schemeClr>
                </a:solidFill>
              </a:rPr>
              <a:t> </a:t>
            </a:r>
            <a:r>
              <a:rPr lang="en-GB" sz="2200" b="1" dirty="0" err="1">
                <a:solidFill>
                  <a:schemeClr val="accent5">
                    <a:lumMod val="50000"/>
                  </a:schemeClr>
                </a:solidFill>
              </a:rPr>
              <a:t>testun</a:t>
            </a:r>
            <a:r>
              <a:rPr lang="en-GB" sz="2200" b="1" dirty="0">
                <a:solidFill>
                  <a:schemeClr val="accent5">
                    <a:lumMod val="50000"/>
                  </a:schemeClr>
                </a:solidFill>
              </a:rPr>
              <a:t> </a:t>
            </a:r>
            <a:r>
              <a:rPr lang="en-GB" sz="2200" b="1" dirty="0" err="1">
                <a:solidFill>
                  <a:schemeClr val="accent5">
                    <a:lumMod val="50000"/>
                  </a:schemeClr>
                </a:solidFill>
              </a:rPr>
              <a:t>yn</a:t>
            </a:r>
            <a:r>
              <a:rPr lang="en-GB" sz="2200" b="1" dirty="0">
                <a:solidFill>
                  <a:schemeClr val="accent5">
                    <a:lumMod val="50000"/>
                  </a:schemeClr>
                </a:solidFill>
              </a:rPr>
              <a:t> </a:t>
            </a:r>
            <a:r>
              <a:rPr lang="en-GB" sz="2200" b="1" dirty="0" err="1">
                <a:solidFill>
                  <a:schemeClr val="accent5">
                    <a:lumMod val="50000"/>
                  </a:schemeClr>
                </a:solidFill>
              </a:rPr>
              <a:t>anodd</a:t>
            </a:r>
            <a:r>
              <a:rPr lang="en-GB" sz="2200" b="1" dirty="0">
                <a:solidFill>
                  <a:schemeClr val="accent5">
                    <a:lumMod val="50000"/>
                  </a:schemeClr>
                </a:solidFill>
              </a:rPr>
              <a:t> </a:t>
            </a:r>
            <a:r>
              <a:rPr lang="en-GB" sz="2200" b="1" dirty="0" err="1">
                <a:solidFill>
                  <a:schemeClr val="accent5">
                    <a:lumMod val="50000"/>
                  </a:schemeClr>
                </a:solidFill>
              </a:rPr>
              <a:t>i’w</a:t>
            </a:r>
            <a:r>
              <a:rPr lang="en-GB" sz="2200" b="1" dirty="0">
                <a:solidFill>
                  <a:schemeClr val="accent5">
                    <a:lumMod val="50000"/>
                  </a:schemeClr>
                </a:solidFill>
              </a:rPr>
              <a:t> </a:t>
            </a:r>
            <a:r>
              <a:rPr lang="en-GB" sz="2200" b="1" dirty="0" err="1">
                <a:solidFill>
                  <a:schemeClr val="accent5">
                    <a:lumMod val="50000"/>
                  </a:schemeClr>
                </a:solidFill>
              </a:rPr>
              <a:t>ddarllen</a:t>
            </a:r>
            <a:r>
              <a:rPr lang="en-GB" sz="2200" b="1" dirty="0">
                <a:solidFill>
                  <a:schemeClr val="accent5">
                    <a:lumMod val="50000"/>
                  </a:schemeClr>
                </a:solidFill>
              </a:rPr>
              <a:t>.</a:t>
            </a:r>
          </a:p>
          <a:p>
            <a:r>
              <a:rPr lang="en-GB" sz="2200" b="1" dirty="0">
                <a:solidFill>
                  <a:schemeClr val="accent5">
                    <a:lumMod val="50000"/>
                  </a:schemeClr>
                </a:solidFill>
              </a:rPr>
              <a:t>I </a:t>
            </a:r>
            <a:r>
              <a:rPr lang="en-GB" sz="2200" b="1" dirty="0" err="1">
                <a:solidFill>
                  <a:schemeClr val="accent5">
                    <a:lumMod val="50000"/>
                  </a:schemeClr>
                </a:solidFill>
              </a:rPr>
              <a:t>gyflwyno</a:t>
            </a:r>
            <a:r>
              <a:rPr lang="en-GB" sz="2200" b="1" dirty="0">
                <a:solidFill>
                  <a:schemeClr val="accent5">
                    <a:lumMod val="50000"/>
                  </a:schemeClr>
                </a:solidFill>
              </a:rPr>
              <a:t> </a:t>
            </a:r>
            <a:r>
              <a:rPr lang="en-GB" sz="2200" b="1" dirty="0" err="1">
                <a:solidFill>
                  <a:schemeClr val="accent5">
                    <a:lumMod val="50000"/>
                  </a:schemeClr>
                </a:solidFill>
              </a:rPr>
              <a:t>testun</a:t>
            </a:r>
            <a:r>
              <a:rPr lang="en-GB" sz="2200" b="1" dirty="0">
                <a:solidFill>
                  <a:schemeClr val="accent5">
                    <a:lumMod val="50000"/>
                  </a:schemeClr>
                </a:solidFill>
              </a:rPr>
              <a:t> </a:t>
            </a:r>
            <a:r>
              <a:rPr lang="en-GB" sz="2200" b="1" dirty="0" err="1">
                <a:solidFill>
                  <a:schemeClr val="accent5">
                    <a:lumMod val="50000"/>
                  </a:schemeClr>
                </a:solidFill>
              </a:rPr>
              <a:t>yn</a:t>
            </a:r>
            <a:r>
              <a:rPr lang="en-GB" sz="2200" b="1" dirty="0">
                <a:solidFill>
                  <a:schemeClr val="accent5">
                    <a:lumMod val="50000"/>
                  </a:schemeClr>
                </a:solidFill>
              </a:rPr>
              <a:t> </a:t>
            </a:r>
            <a:r>
              <a:rPr lang="en-GB" sz="2200" b="1" dirty="0" err="1">
                <a:solidFill>
                  <a:schemeClr val="accent5">
                    <a:lumMod val="50000"/>
                  </a:schemeClr>
                </a:solidFill>
              </a:rPr>
              <a:t>effeithiol</a:t>
            </a:r>
            <a:r>
              <a:rPr lang="en-GB" sz="2200" b="1" dirty="0">
                <a:solidFill>
                  <a:schemeClr val="accent5">
                    <a:lumMod val="50000"/>
                  </a:schemeClr>
                </a:solidFill>
              </a:rPr>
              <a:t> </a:t>
            </a:r>
            <a:r>
              <a:rPr lang="en-GB" sz="2200" b="1" dirty="0" err="1">
                <a:solidFill>
                  <a:schemeClr val="accent5">
                    <a:lumMod val="50000"/>
                  </a:schemeClr>
                </a:solidFill>
              </a:rPr>
              <a:t>ar</a:t>
            </a:r>
            <a:r>
              <a:rPr lang="en-GB" sz="2200" b="1" dirty="0">
                <a:solidFill>
                  <a:schemeClr val="accent5">
                    <a:lumMod val="50000"/>
                  </a:schemeClr>
                </a:solidFill>
              </a:rPr>
              <a:t> y poster, </a:t>
            </a:r>
            <a:r>
              <a:rPr lang="en-GB" sz="2200" b="1" dirty="0" err="1">
                <a:solidFill>
                  <a:schemeClr val="accent5">
                    <a:lumMod val="50000"/>
                  </a:schemeClr>
                </a:solidFill>
              </a:rPr>
              <a:t>dilynwch</a:t>
            </a:r>
            <a:r>
              <a:rPr lang="en-GB" sz="2200" b="1" dirty="0">
                <a:solidFill>
                  <a:schemeClr val="accent5">
                    <a:lumMod val="50000"/>
                  </a:schemeClr>
                </a:solidFill>
              </a:rPr>
              <a:t> </a:t>
            </a:r>
            <a:r>
              <a:rPr lang="en-GB" sz="2200" b="1" dirty="0" err="1">
                <a:solidFill>
                  <a:schemeClr val="accent5">
                    <a:lumMod val="50000"/>
                  </a:schemeClr>
                </a:solidFill>
              </a:rPr>
              <a:t>yr</a:t>
            </a:r>
            <a:r>
              <a:rPr lang="en-GB" sz="2200" b="1" dirty="0">
                <a:solidFill>
                  <a:schemeClr val="accent5">
                    <a:lumMod val="50000"/>
                  </a:schemeClr>
                </a:solidFill>
              </a:rPr>
              <a:t> </a:t>
            </a:r>
            <a:r>
              <a:rPr lang="en-GB" sz="2200" b="1" dirty="0" err="1">
                <a:solidFill>
                  <a:schemeClr val="accent5">
                    <a:lumMod val="50000"/>
                  </a:schemeClr>
                </a:solidFill>
              </a:rPr>
              <a:t>ychydig</a:t>
            </a:r>
            <a:r>
              <a:rPr lang="en-GB" sz="2200" b="1" dirty="0">
                <a:solidFill>
                  <a:schemeClr val="accent5">
                    <a:lumMod val="50000"/>
                  </a:schemeClr>
                </a:solidFill>
              </a:rPr>
              <a:t> </a:t>
            </a:r>
            <a:r>
              <a:rPr lang="en-GB" sz="2200" b="1" dirty="0" err="1">
                <a:solidFill>
                  <a:schemeClr val="accent5">
                    <a:lumMod val="50000"/>
                  </a:schemeClr>
                </a:solidFill>
              </a:rPr>
              <a:t>ganllawiau</a:t>
            </a:r>
            <a:r>
              <a:rPr lang="en-GB" sz="2200" b="1" dirty="0">
                <a:solidFill>
                  <a:schemeClr val="accent5">
                    <a:lumMod val="50000"/>
                  </a:schemeClr>
                </a:solidFill>
              </a:rPr>
              <a:t> </a:t>
            </a:r>
            <a:r>
              <a:rPr lang="en-GB" sz="2200" b="1" dirty="0" err="1">
                <a:solidFill>
                  <a:schemeClr val="accent5">
                    <a:lumMod val="50000"/>
                  </a:schemeClr>
                </a:solidFill>
              </a:rPr>
              <a:t>isod</a:t>
            </a:r>
            <a:r>
              <a:rPr lang="en-GB" sz="2200" b="1" dirty="0">
                <a:solidFill>
                  <a:schemeClr val="accent5">
                    <a:lumMod val="50000"/>
                  </a:schemeClr>
                </a:solidFill>
              </a:rPr>
              <a:t>: </a:t>
            </a:r>
          </a:p>
          <a:p>
            <a:pPr marL="0" indent="0">
              <a:buNone/>
            </a:pPr>
            <a:r>
              <a:rPr lang="en-GB" sz="2200" dirty="0">
                <a:solidFill>
                  <a:schemeClr val="accent5">
                    <a:lumMod val="50000"/>
                  </a:schemeClr>
                </a:solidFill>
              </a:rPr>
              <a:t>• </a:t>
            </a:r>
            <a:r>
              <a:rPr lang="en-GB" sz="2200" dirty="0" err="1">
                <a:solidFill>
                  <a:schemeClr val="accent5">
                    <a:lumMod val="50000"/>
                  </a:schemeClr>
                </a:solidFill>
              </a:rPr>
              <a:t>Dylai</a:t>
            </a:r>
            <a:r>
              <a:rPr lang="en-GB" sz="2200" dirty="0">
                <a:solidFill>
                  <a:schemeClr val="accent5">
                    <a:lumMod val="50000"/>
                  </a:schemeClr>
                </a:solidFill>
              </a:rPr>
              <a:t> </a:t>
            </a:r>
            <a:r>
              <a:rPr lang="en-GB" sz="2200" dirty="0" err="1">
                <a:solidFill>
                  <a:schemeClr val="accent5">
                    <a:lumMod val="50000"/>
                  </a:schemeClr>
                </a:solidFill>
              </a:rPr>
              <a:t>eich</a:t>
            </a:r>
            <a:r>
              <a:rPr lang="en-GB" sz="2200" dirty="0">
                <a:solidFill>
                  <a:schemeClr val="accent5">
                    <a:lumMod val="50000"/>
                  </a:schemeClr>
                </a:solidFill>
              </a:rPr>
              <a:t> </a:t>
            </a:r>
            <a:r>
              <a:rPr lang="en-GB" sz="2200" dirty="0" err="1">
                <a:solidFill>
                  <a:schemeClr val="accent5">
                    <a:lumMod val="50000"/>
                  </a:schemeClr>
                </a:solidFill>
              </a:rPr>
              <a:t>prif</a:t>
            </a:r>
            <a:r>
              <a:rPr lang="en-GB" sz="2200" dirty="0">
                <a:solidFill>
                  <a:schemeClr val="accent5">
                    <a:lumMod val="50000"/>
                  </a:schemeClr>
                </a:solidFill>
              </a:rPr>
              <a:t> </a:t>
            </a:r>
            <a:r>
              <a:rPr lang="en-GB" sz="2200" dirty="0" err="1">
                <a:solidFill>
                  <a:schemeClr val="accent5">
                    <a:lumMod val="50000"/>
                  </a:schemeClr>
                </a:solidFill>
              </a:rPr>
              <a:t>deitl</a:t>
            </a:r>
            <a:r>
              <a:rPr lang="en-GB" sz="2200" dirty="0">
                <a:solidFill>
                  <a:schemeClr val="accent5">
                    <a:lumMod val="50000"/>
                  </a:schemeClr>
                </a:solidFill>
              </a:rPr>
              <a:t> </a:t>
            </a:r>
            <a:r>
              <a:rPr lang="en-GB" sz="2200" dirty="0" err="1">
                <a:solidFill>
                  <a:schemeClr val="accent5">
                    <a:lumMod val="50000"/>
                  </a:schemeClr>
                </a:solidFill>
              </a:rPr>
              <a:t>fod</a:t>
            </a:r>
            <a:r>
              <a:rPr lang="en-GB" sz="2200" dirty="0">
                <a:solidFill>
                  <a:schemeClr val="accent5">
                    <a:lumMod val="50000"/>
                  </a:schemeClr>
                </a:solidFill>
              </a:rPr>
              <a:t> </a:t>
            </a:r>
            <a:r>
              <a:rPr lang="en-GB" sz="2200" dirty="0" err="1">
                <a:solidFill>
                  <a:schemeClr val="accent5">
                    <a:lumMod val="50000"/>
                  </a:schemeClr>
                </a:solidFill>
              </a:rPr>
              <a:t>yn</a:t>
            </a:r>
            <a:r>
              <a:rPr lang="en-GB" sz="2200" dirty="0">
                <a:solidFill>
                  <a:schemeClr val="accent5">
                    <a:lumMod val="50000"/>
                  </a:schemeClr>
                </a:solidFill>
              </a:rPr>
              <a:t> </a:t>
            </a:r>
            <a:r>
              <a:rPr lang="en-GB" sz="2200" dirty="0" err="1">
                <a:solidFill>
                  <a:schemeClr val="accent5">
                    <a:lumMod val="50000"/>
                  </a:schemeClr>
                </a:solidFill>
              </a:rPr>
              <a:t>fawr</a:t>
            </a:r>
            <a:r>
              <a:rPr lang="en-GB" sz="2200" dirty="0">
                <a:solidFill>
                  <a:schemeClr val="accent5">
                    <a:lumMod val="50000"/>
                  </a:schemeClr>
                </a:solidFill>
              </a:rPr>
              <a:t>, ac </a:t>
            </a:r>
            <a:r>
              <a:rPr lang="en-GB" sz="2200" dirty="0" err="1">
                <a:solidFill>
                  <a:schemeClr val="accent5">
                    <a:lumMod val="50000"/>
                  </a:schemeClr>
                </a:solidFill>
              </a:rPr>
              <a:t>yn</a:t>
            </a:r>
            <a:r>
              <a:rPr lang="en-GB" sz="2200" dirty="0">
                <a:solidFill>
                  <a:schemeClr val="accent5">
                    <a:lumMod val="50000"/>
                  </a:schemeClr>
                </a:solidFill>
              </a:rPr>
              <a:t> </a:t>
            </a:r>
            <a:r>
              <a:rPr lang="en-GB" sz="2200" dirty="0" err="1">
                <a:solidFill>
                  <a:schemeClr val="accent5">
                    <a:lumMod val="50000"/>
                  </a:schemeClr>
                </a:solidFill>
              </a:rPr>
              <a:t>hawdd</a:t>
            </a:r>
            <a:r>
              <a:rPr lang="en-GB" sz="2200" dirty="0">
                <a:solidFill>
                  <a:schemeClr val="accent5">
                    <a:lumMod val="50000"/>
                  </a:schemeClr>
                </a:solidFill>
              </a:rPr>
              <a:t> </a:t>
            </a:r>
            <a:r>
              <a:rPr lang="en-GB" sz="2200" dirty="0" err="1">
                <a:solidFill>
                  <a:schemeClr val="accent5">
                    <a:lumMod val="50000"/>
                  </a:schemeClr>
                </a:solidFill>
              </a:rPr>
              <a:t>ei</a:t>
            </a:r>
            <a:r>
              <a:rPr lang="en-GB" sz="2200" dirty="0">
                <a:solidFill>
                  <a:schemeClr val="accent5">
                    <a:lumMod val="50000"/>
                  </a:schemeClr>
                </a:solidFill>
              </a:rPr>
              <a:t> </a:t>
            </a:r>
            <a:r>
              <a:rPr lang="en-GB" sz="2200" dirty="0" err="1">
                <a:solidFill>
                  <a:schemeClr val="accent5">
                    <a:lumMod val="50000"/>
                  </a:schemeClr>
                </a:solidFill>
              </a:rPr>
              <a:t>ddarllen</a:t>
            </a:r>
            <a:r>
              <a:rPr lang="en-GB" sz="2200" dirty="0">
                <a:solidFill>
                  <a:schemeClr val="accent5">
                    <a:lumMod val="50000"/>
                  </a:schemeClr>
                </a:solidFill>
              </a:rPr>
              <a:t>.</a:t>
            </a:r>
          </a:p>
          <a:p>
            <a:pPr marL="0" indent="0">
              <a:buNone/>
            </a:pPr>
            <a:r>
              <a:rPr lang="en-GB" sz="2200" dirty="0">
                <a:solidFill>
                  <a:schemeClr val="accent5">
                    <a:lumMod val="50000"/>
                  </a:schemeClr>
                </a:solidFill>
              </a:rPr>
              <a:t>• </a:t>
            </a:r>
            <a:r>
              <a:rPr lang="en-GB" sz="2200" dirty="0" err="1">
                <a:solidFill>
                  <a:schemeClr val="accent5">
                    <a:lumMod val="50000"/>
                  </a:schemeClr>
                </a:solidFill>
              </a:rPr>
              <a:t>Defnyddio</a:t>
            </a:r>
            <a:r>
              <a:rPr lang="en-GB" sz="2200" dirty="0">
                <a:solidFill>
                  <a:schemeClr val="accent5">
                    <a:lumMod val="50000"/>
                  </a:schemeClr>
                </a:solidFill>
              </a:rPr>
              <a:t> </a:t>
            </a:r>
            <a:r>
              <a:rPr lang="en-GB" sz="2200" dirty="0" err="1">
                <a:solidFill>
                  <a:schemeClr val="accent5">
                    <a:lumMod val="50000"/>
                  </a:schemeClr>
                </a:solidFill>
              </a:rPr>
              <a:t>maint</a:t>
            </a:r>
            <a:r>
              <a:rPr lang="en-GB" sz="2200" dirty="0">
                <a:solidFill>
                  <a:schemeClr val="accent5">
                    <a:lumMod val="50000"/>
                  </a:schemeClr>
                </a:solidFill>
              </a:rPr>
              <a:t> neu </a:t>
            </a:r>
            <a:r>
              <a:rPr lang="en-GB" sz="2200" dirty="0" err="1">
                <a:solidFill>
                  <a:schemeClr val="accent5">
                    <a:lumMod val="50000"/>
                  </a:schemeClr>
                </a:solidFill>
              </a:rPr>
              <a:t>feiddgarwch</a:t>
            </a:r>
            <a:r>
              <a:rPr lang="en-GB" sz="2200" dirty="0">
                <a:solidFill>
                  <a:schemeClr val="accent5">
                    <a:lumMod val="50000"/>
                  </a:schemeClr>
                </a:solidFill>
              </a:rPr>
              <a:t> </a:t>
            </a:r>
            <a:r>
              <a:rPr lang="en-GB" sz="2200" dirty="0" err="1">
                <a:solidFill>
                  <a:schemeClr val="accent5">
                    <a:lumMod val="50000"/>
                  </a:schemeClr>
                </a:solidFill>
              </a:rPr>
              <a:t>gwahanol</a:t>
            </a:r>
            <a:r>
              <a:rPr lang="en-GB" sz="2200" dirty="0">
                <a:solidFill>
                  <a:schemeClr val="accent5">
                    <a:lumMod val="50000"/>
                  </a:schemeClr>
                </a:solidFill>
              </a:rPr>
              <a:t> o </a:t>
            </a:r>
            <a:r>
              <a:rPr lang="en-GB" sz="2200" dirty="0" err="1">
                <a:solidFill>
                  <a:schemeClr val="accent5">
                    <a:lumMod val="50000"/>
                  </a:schemeClr>
                </a:solidFill>
              </a:rPr>
              <a:t>destun</a:t>
            </a:r>
            <a:r>
              <a:rPr lang="en-GB" sz="2200" dirty="0">
                <a:solidFill>
                  <a:schemeClr val="accent5">
                    <a:lumMod val="50000"/>
                  </a:schemeClr>
                </a:solidFill>
              </a:rPr>
              <a:t> </a:t>
            </a:r>
            <a:r>
              <a:rPr lang="en-GB" sz="2200" dirty="0" err="1">
                <a:solidFill>
                  <a:schemeClr val="accent5">
                    <a:lumMod val="50000"/>
                  </a:schemeClr>
                </a:solidFill>
              </a:rPr>
              <a:t>i</a:t>
            </a:r>
            <a:r>
              <a:rPr lang="en-GB" sz="2200" dirty="0">
                <a:solidFill>
                  <a:schemeClr val="accent5">
                    <a:lumMod val="50000"/>
                  </a:schemeClr>
                </a:solidFill>
              </a:rPr>
              <a:t> </a:t>
            </a:r>
            <a:r>
              <a:rPr lang="en-GB" sz="2200" dirty="0" err="1">
                <a:solidFill>
                  <a:schemeClr val="accent5">
                    <a:lumMod val="50000"/>
                  </a:schemeClr>
                </a:solidFill>
              </a:rPr>
              <a:t>ddiffinio</a:t>
            </a:r>
            <a:r>
              <a:rPr lang="en-GB" sz="2200" dirty="0">
                <a:solidFill>
                  <a:schemeClr val="accent5">
                    <a:lumMod val="50000"/>
                  </a:schemeClr>
                </a:solidFill>
              </a:rPr>
              <a:t> </a:t>
            </a:r>
            <a:r>
              <a:rPr lang="en-GB" sz="2200" dirty="0" err="1">
                <a:solidFill>
                  <a:schemeClr val="accent5">
                    <a:lumMod val="50000"/>
                  </a:schemeClr>
                </a:solidFill>
              </a:rPr>
              <a:t>penawdau</a:t>
            </a:r>
            <a:r>
              <a:rPr lang="en-GB" sz="2200" dirty="0">
                <a:solidFill>
                  <a:schemeClr val="accent5">
                    <a:lumMod val="50000"/>
                  </a:schemeClr>
                </a:solidFill>
              </a:rPr>
              <a:t> </a:t>
            </a:r>
            <a:r>
              <a:rPr lang="en-GB" sz="2200" dirty="0" err="1">
                <a:solidFill>
                  <a:schemeClr val="accent5">
                    <a:lumMod val="50000"/>
                  </a:schemeClr>
                </a:solidFill>
              </a:rPr>
              <a:t>colofnau</a:t>
            </a:r>
            <a:r>
              <a:rPr lang="en-GB" sz="2200" dirty="0">
                <a:solidFill>
                  <a:schemeClr val="accent5">
                    <a:lumMod val="50000"/>
                  </a:schemeClr>
                </a:solidFill>
              </a:rPr>
              <a:t> </a:t>
            </a:r>
          </a:p>
          <a:p>
            <a:pPr marL="0" indent="0">
              <a:buNone/>
            </a:pPr>
            <a:r>
              <a:rPr lang="en-GB" sz="2200" dirty="0">
                <a:solidFill>
                  <a:schemeClr val="accent5">
                    <a:lumMod val="50000"/>
                  </a:schemeClr>
                </a:solidFill>
              </a:rPr>
              <a:t>• Mae </a:t>
            </a:r>
            <a:r>
              <a:rPr lang="en-GB" sz="2200" dirty="0" err="1">
                <a:solidFill>
                  <a:schemeClr val="accent5">
                    <a:lumMod val="50000"/>
                  </a:schemeClr>
                </a:solidFill>
              </a:rPr>
              <a:t>testun</a:t>
            </a:r>
            <a:r>
              <a:rPr lang="en-GB" sz="2200" dirty="0">
                <a:solidFill>
                  <a:schemeClr val="accent5">
                    <a:lumMod val="50000"/>
                  </a:schemeClr>
                </a:solidFill>
              </a:rPr>
              <a:t> a </a:t>
            </a:r>
            <a:r>
              <a:rPr lang="en-GB" sz="2200" dirty="0" err="1">
                <a:solidFill>
                  <a:schemeClr val="accent5">
                    <a:lumMod val="50000"/>
                  </a:schemeClr>
                </a:solidFill>
              </a:rPr>
              <a:t>theitlau</a:t>
            </a:r>
            <a:r>
              <a:rPr lang="en-GB" sz="2200" dirty="0">
                <a:solidFill>
                  <a:schemeClr val="accent5">
                    <a:lumMod val="50000"/>
                  </a:schemeClr>
                </a:solidFill>
              </a:rPr>
              <a:t>, pan </a:t>
            </a:r>
            <a:r>
              <a:rPr lang="en-GB" sz="2200" dirty="0" err="1">
                <a:solidFill>
                  <a:schemeClr val="accent5">
                    <a:lumMod val="50000"/>
                  </a:schemeClr>
                </a:solidFill>
              </a:rPr>
              <a:t>gânt</a:t>
            </a:r>
            <a:r>
              <a:rPr lang="en-GB" sz="2200" dirty="0">
                <a:solidFill>
                  <a:schemeClr val="accent5">
                    <a:lumMod val="50000"/>
                  </a:schemeClr>
                </a:solidFill>
              </a:rPr>
              <a:t> </a:t>
            </a:r>
            <a:r>
              <a:rPr lang="en-GB" sz="2200" dirty="0" err="1">
                <a:solidFill>
                  <a:schemeClr val="accent5">
                    <a:lumMod val="50000"/>
                  </a:schemeClr>
                </a:solidFill>
              </a:rPr>
              <a:t>eu</a:t>
            </a:r>
            <a:r>
              <a:rPr lang="en-GB" sz="2200" dirty="0">
                <a:solidFill>
                  <a:schemeClr val="accent5">
                    <a:lumMod val="50000"/>
                  </a:schemeClr>
                </a:solidFill>
              </a:rPr>
              <a:t> </a:t>
            </a:r>
            <a:r>
              <a:rPr lang="en-GB" sz="2200" dirty="0" err="1">
                <a:solidFill>
                  <a:schemeClr val="accent5">
                    <a:lumMod val="50000"/>
                  </a:schemeClr>
                </a:solidFill>
              </a:rPr>
              <a:t>hysgrifennu'n</a:t>
            </a:r>
            <a:r>
              <a:rPr lang="en-GB" sz="2200" dirty="0">
                <a:solidFill>
                  <a:schemeClr val="accent5">
                    <a:lumMod val="50000"/>
                  </a:schemeClr>
                </a:solidFill>
              </a:rPr>
              <a:t> </a:t>
            </a:r>
            <a:r>
              <a:rPr lang="en-GB" sz="2200" dirty="0" err="1">
                <a:solidFill>
                  <a:schemeClr val="accent5">
                    <a:lumMod val="50000"/>
                  </a:schemeClr>
                </a:solidFill>
              </a:rPr>
              <a:t>gyfan</a:t>
            </a:r>
            <a:r>
              <a:rPr lang="en-GB" sz="2200" dirty="0">
                <a:solidFill>
                  <a:schemeClr val="accent5">
                    <a:lumMod val="50000"/>
                  </a:schemeClr>
                </a:solidFill>
              </a:rPr>
              <a:t> </a:t>
            </a:r>
            <a:r>
              <a:rPr lang="en-GB" sz="2200" dirty="0" err="1">
                <a:solidFill>
                  <a:schemeClr val="accent5">
                    <a:lumMod val="50000"/>
                  </a:schemeClr>
                </a:solidFill>
              </a:rPr>
              <a:t>gwbl</a:t>
            </a:r>
            <a:r>
              <a:rPr lang="en-GB" sz="2200" dirty="0">
                <a:solidFill>
                  <a:schemeClr val="accent5">
                    <a:lumMod val="50000"/>
                  </a:schemeClr>
                </a:solidFill>
              </a:rPr>
              <a:t> </a:t>
            </a:r>
            <a:r>
              <a:rPr lang="en-GB" sz="2200" dirty="0" err="1">
                <a:solidFill>
                  <a:schemeClr val="accent5">
                    <a:lumMod val="50000"/>
                  </a:schemeClr>
                </a:solidFill>
              </a:rPr>
              <a:t>mewn</a:t>
            </a:r>
            <a:r>
              <a:rPr lang="en-GB" sz="2200" dirty="0">
                <a:solidFill>
                  <a:schemeClr val="accent5">
                    <a:lumMod val="50000"/>
                  </a:schemeClr>
                </a:solidFill>
              </a:rPr>
              <a:t> </a:t>
            </a:r>
            <a:r>
              <a:rPr lang="en-GB" sz="2200" dirty="0" err="1">
                <a:solidFill>
                  <a:schemeClr val="accent5">
                    <a:lumMod val="50000"/>
                  </a:schemeClr>
                </a:solidFill>
              </a:rPr>
              <a:t>priflythrennau</a:t>
            </a:r>
            <a:r>
              <a:rPr lang="en-GB" sz="2200" dirty="0">
                <a:solidFill>
                  <a:schemeClr val="accent5">
                    <a:lumMod val="50000"/>
                  </a:schemeClr>
                </a:solidFill>
              </a:rPr>
              <a:t>, </a:t>
            </a:r>
            <a:r>
              <a:rPr lang="en-GB" sz="2200" dirty="0" err="1">
                <a:solidFill>
                  <a:schemeClr val="accent5">
                    <a:lumMod val="50000"/>
                  </a:schemeClr>
                </a:solidFill>
              </a:rPr>
              <a:t>yn</a:t>
            </a:r>
            <a:r>
              <a:rPr lang="en-GB" sz="2200" dirty="0">
                <a:solidFill>
                  <a:schemeClr val="accent5">
                    <a:lumMod val="50000"/>
                  </a:schemeClr>
                </a:solidFill>
              </a:rPr>
              <a:t> </a:t>
            </a:r>
            <a:r>
              <a:rPr lang="en-GB" sz="2200" dirty="0" err="1">
                <a:solidFill>
                  <a:schemeClr val="accent5">
                    <a:lumMod val="50000"/>
                  </a:schemeClr>
                </a:solidFill>
              </a:rPr>
              <a:t>anoddach</a:t>
            </a:r>
            <a:r>
              <a:rPr lang="en-GB" sz="2200" dirty="0">
                <a:solidFill>
                  <a:schemeClr val="accent5">
                    <a:lumMod val="50000"/>
                  </a:schemeClr>
                </a:solidFill>
              </a:rPr>
              <a:t> </a:t>
            </a:r>
            <a:r>
              <a:rPr lang="en-GB" sz="2200" dirty="0" err="1">
                <a:solidFill>
                  <a:schemeClr val="accent5">
                    <a:lumMod val="50000"/>
                  </a:schemeClr>
                </a:solidFill>
              </a:rPr>
              <a:t>i'w</a:t>
            </a:r>
            <a:r>
              <a:rPr lang="en-GB" sz="2200" dirty="0">
                <a:solidFill>
                  <a:schemeClr val="accent5">
                    <a:lumMod val="50000"/>
                  </a:schemeClr>
                </a:solidFill>
              </a:rPr>
              <a:t> </a:t>
            </a:r>
            <a:r>
              <a:rPr lang="en-GB" sz="2200" dirty="0" err="1">
                <a:solidFill>
                  <a:schemeClr val="accent5">
                    <a:lumMod val="50000"/>
                  </a:schemeClr>
                </a:solidFill>
              </a:rPr>
              <a:t>darllen</a:t>
            </a:r>
            <a:r>
              <a:rPr lang="en-GB" sz="2200" dirty="0">
                <a:solidFill>
                  <a:schemeClr val="accent5">
                    <a:lumMod val="50000"/>
                  </a:schemeClr>
                </a:solidFill>
              </a:rPr>
              <a:t>. </a:t>
            </a:r>
          </a:p>
          <a:p>
            <a:pPr marL="0" indent="0" algn="ctr">
              <a:buNone/>
            </a:pPr>
            <a:r>
              <a:rPr lang="en-GB" sz="2200" b="1" dirty="0" err="1">
                <a:solidFill>
                  <a:schemeClr val="accent5">
                    <a:lumMod val="50000"/>
                  </a:schemeClr>
                </a:solidFill>
              </a:rPr>
              <a:t>Rwy'n</a:t>
            </a:r>
            <a:r>
              <a:rPr lang="en-GB" sz="2200" b="1" dirty="0">
                <a:solidFill>
                  <a:schemeClr val="accent5">
                    <a:lumMod val="50000"/>
                  </a:schemeClr>
                </a:solidFill>
              </a:rPr>
              <a:t> </a:t>
            </a:r>
            <a:r>
              <a:rPr lang="en-GB" sz="2200" b="1" dirty="0" err="1">
                <a:solidFill>
                  <a:schemeClr val="accent5">
                    <a:lumMod val="50000"/>
                  </a:schemeClr>
                </a:solidFill>
              </a:rPr>
              <a:t>sampl</a:t>
            </a:r>
            <a:r>
              <a:rPr lang="en-GB" sz="2200" b="1" dirty="0">
                <a:solidFill>
                  <a:schemeClr val="accent5">
                    <a:lumMod val="50000"/>
                  </a:schemeClr>
                </a:solidFill>
              </a:rPr>
              <a:t> o </a:t>
            </a:r>
            <a:r>
              <a:rPr lang="en-GB" sz="2200" b="1" dirty="0" err="1">
                <a:solidFill>
                  <a:schemeClr val="accent5">
                    <a:lumMod val="50000"/>
                  </a:schemeClr>
                </a:solidFill>
              </a:rPr>
              <a:t>destun</a:t>
            </a:r>
            <a:r>
              <a:rPr lang="en-GB" sz="2200" b="1" dirty="0">
                <a:solidFill>
                  <a:schemeClr val="accent5">
                    <a:lumMod val="50000"/>
                  </a:schemeClr>
                </a:solidFill>
              </a:rPr>
              <a:t> </a:t>
            </a:r>
          </a:p>
          <a:p>
            <a:pPr marL="0" indent="0" algn="ctr">
              <a:buNone/>
            </a:pPr>
            <a:r>
              <a:rPr lang="en-GB" sz="2200" b="1" dirty="0">
                <a:solidFill>
                  <a:schemeClr val="accent5">
                    <a:lumMod val="50000"/>
                  </a:schemeClr>
                </a:solidFill>
              </a:rPr>
              <a:t>RWY'N SAMPL O DESTUN</a:t>
            </a:r>
          </a:p>
          <a:p>
            <a:endParaRPr lang="en-GB" sz="2400" b="1" dirty="0">
              <a:solidFill>
                <a:schemeClr val="accent5">
                  <a:lumMod val="50000"/>
                </a:schemeClr>
              </a:solidFill>
            </a:endParaRPr>
          </a:p>
        </p:txBody>
      </p:sp>
      <p:pic>
        <p:nvPicPr>
          <p:cNvPr id="6" name="Picture 5" descr="Text&#10;&#10;Description automatically generated">
            <a:extLst>
              <a:ext uri="{FF2B5EF4-FFF2-40B4-BE49-F238E27FC236}">
                <a16:creationId xmlns:a16="http://schemas.microsoft.com/office/drawing/2014/main" id="{64778B38-838C-4320-B8BA-8B6B6CFD3D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68871" y="233872"/>
            <a:ext cx="1870038" cy="1303273"/>
          </a:xfrm>
          <a:prstGeom prst="rect">
            <a:avLst/>
          </a:prstGeom>
        </p:spPr>
      </p:pic>
    </p:spTree>
    <p:extLst>
      <p:ext uri="{BB962C8B-B14F-4D97-AF65-F5344CB8AC3E}">
        <p14:creationId xmlns:p14="http://schemas.microsoft.com/office/powerpoint/2010/main" val="1790113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CCA901-129A-4002-9221-1492FEA511C0}"/>
              </a:ext>
            </a:extLst>
          </p:cNvPr>
          <p:cNvSpPr>
            <a:spLocks noGrp="1"/>
          </p:cNvSpPr>
          <p:nvPr>
            <p:ph idx="1"/>
          </p:nvPr>
        </p:nvSpPr>
        <p:spPr>
          <a:xfrm>
            <a:off x="7664824" y="1879413"/>
            <a:ext cx="4222377" cy="4351338"/>
          </a:xfrm>
        </p:spPr>
        <p:txBody>
          <a:bodyPr>
            <a:normAutofit fontScale="85000" lnSpcReduction="20000"/>
          </a:bodyPr>
          <a:lstStyle/>
          <a:p>
            <a:r>
              <a:rPr lang="en-GB" dirty="0"/>
              <a:t>Break up large blocks of text into short statements that are short and to the point. Use bullet points and lists to achieve this. </a:t>
            </a:r>
          </a:p>
          <a:p>
            <a:r>
              <a:rPr lang="en-GB" dirty="0"/>
              <a:t>Serif/Sans Serif fonts are recommended. See list for some effective pairings.</a:t>
            </a:r>
          </a:p>
          <a:p>
            <a:r>
              <a:rPr lang="en-GB" dirty="0"/>
              <a:t>To make text easier to read, place dark text on a light background. </a:t>
            </a:r>
          </a:p>
          <a:p>
            <a:r>
              <a:rPr lang="en-GB" dirty="0"/>
              <a:t>Avoid very long titles. A short and clear title will give your poster’s reader an instant idea of what the poster is about. </a:t>
            </a:r>
          </a:p>
        </p:txBody>
      </p:sp>
      <p:pic>
        <p:nvPicPr>
          <p:cNvPr id="1026" name="Picture 2" descr="list of font pairs">
            <a:extLst>
              <a:ext uri="{FF2B5EF4-FFF2-40B4-BE49-F238E27FC236}">
                <a16:creationId xmlns:a16="http://schemas.microsoft.com/office/drawing/2014/main" id="{8E39B541-4E31-4CDF-8082-8CBEDDD153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4786" y="2264895"/>
            <a:ext cx="2541266" cy="2468469"/>
          </a:xfrm>
          <a:prstGeom prst="rect">
            <a:avLst/>
          </a:prstGeom>
          <a:solidFill>
            <a:srgbClr val="FFFF00">
              <a:alpha val="63000"/>
            </a:srgbClr>
          </a:solidFill>
          <a:ln w="25400">
            <a:solidFill>
              <a:srgbClr val="FF0066">
                <a:alpha val="67000"/>
              </a:srgbClr>
            </a:solidFill>
          </a:ln>
        </p:spPr>
      </p:pic>
      <p:sp>
        <p:nvSpPr>
          <p:cNvPr id="4" name="Title 1">
            <a:extLst>
              <a:ext uri="{FF2B5EF4-FFF2-40B4-BE49-F238E27FC236}">
                <a16:creationId xmlns:a16="http://schemas.microsoft.com/office/drawing/2014/main" id="{2E232538-2694-45BE-BA63-C3488CA5164E}"/>
              </a:ext>
            </a:extLst>
          </p:cNvPr>
          <p:cNvSpPr>
            <a:spLocks noGrp="1"/>
          </p:cNvSpPr>
          <p:nvPr>
            <p:ph type="title"/>
          </p:nvPr>
        </p:nvSpPr>
        <p:spPr>
          <a:xfrm>
            <a:off x="838200" y="248160"/>
            <a:ext cx="10515600" cy="1325563"/>
          </a:xfrm>
        </p:spPr>
        <p:txBody>
          <a:bodyPr/>
          <a:lstStyle/>
          <a:p>
            <a:r>
              <a:rPr lang="en-GB" b="1" dirty="0" err="1">
                <a:solidFill>
                  <a:schemeClr val="accent1"/>
                </a:solidFill>
              </a:rPr>
              <a:t>Defnyddio</a:t>
            </a:r>
            <a:r>
              <a:rPr lang="en-GB" b="1" dirty="0">
                <a:solidFill>
                  <a:schemeClr val="accent1"/>
                </a:solidFill>
              </a:rPr>
              <a:t> </a:t>
            </a:r>
            <a:r>
              <a:rPr lang="en-GB" b="1" dirty="0" err="1">
                <a:solidFill>
                  <a:schemeClr val="accent1"/>
                </a:solidFill>
              </a:rPr>
              <a:t>testun</a:t>
            </a:r>
            <a:r>
              <a:rPr lang="en-GB" b="1" dirty="0">
                <a:solidFill>
                  <a:schemeClr val="accent1"/>
                </a:solidFill>
              </a:rPr>
              <a:t> </a:t>
            </a:r>
            <a:r>
              <a:rPr lang="en-GB" b="1" dirty="0"/>
              <a:t>/ Use of text</a:t>
            </a:r>
          </a:p>
        </p:txBody>
      </p:sp>
      <p:pic>
        <p:nvPicPr>
          <p:cNvPr id="5" name="Picture 4" descr="Text&#10;&#10;Description automatically generated">
            <a:extLst>
              <a:ext uri="{FF2B5EF4-FFF2-40B4-BE49-F238E27FC236}">
                <a16:creationId xmlns:a16="http://schemas.microsoft.com/office/drawing/2014/main" id="{8BADB517-7D4A-4DCD-9B1F-26A0866938A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668871" y="233872"/>
            <a:ext cx="1870038" cy="1303273"/>
          </a:xfrm>
          <a:prstGeom prst="rect">
            <a:avLst/>
          </a:prstGeom>
        </p:spPr>
      </p:pic>
      <p:sp>
        <p:nvSpPr>
          <p:cNvPr id="8" name="Content Placeholder 2">
            <a:extLst>
              <a:ext uri="{FF2B5EF4-FFF2-40B4-BE49-F238E27FC236}">
                <a16:creationId xmlns:a16="http://schemas.microsoft.com/office/drawing/2014/main" id="{CB5BA3EC-0DF6-433E-8B28-BBD038A9F1EA}"/>
              </a:ext>
            </a:extLst>
          </p:cNvPr>
          <p:cNvSpPr txBox="1">
            <a:spLocks/>
          </p:cNvSpPr>
          <p:nvPr/>
        </p:nvSpPr>
        <p:spPr>
          <a:xfrm>
            <a:off x="403638" y="1798730"/>
            <a:ext cx="4222377" cy="4351338"/>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solidFill>
                  <a:schemeClr val="accent1"/>
                </a:solidFill>
              </a:rPr>
              <a:t>Rhannwch</a:t>
            </a:r>
            <a:r>
              <a:rPr lang="en-GB" dirty="0">
                <a:solidFill>
                  <a:schemeClr val="accent1"/>
                </a:solidFill>
              </a:rPr>
              <a:t> </a:t>
            </a:r>
            <a:r>
              <a:rPr lang="en-GB" dirty="0" err="1">
                <a:solidFill>
                  <a:schemeClr val="accent1"/>
                </a:solidFill>
              </a:rPr>
              <a:t>blociau</a:t>
            </a:r>
            <a:r>
              <a:rPr lang="en-GB" dirty="0">
                <a:solidFill>
                  <a:schemeClr val="accent1"/>
                </a:solidFill>
              </a:rPr>
              <a:t> </a:t>
            </a:r>
            <a:r>
              <a:rPr lang="en-GB" dirty="0" err="1">
                <a:solidFill>
                  <a:schemeClr val="accent1"/>
                </a:solidFill>
              </a:rPr>
              <a:t>mawr</a:t>
            </a:r>
            <a:r>
              <a:rPr lang="en-GB" dirty="0">
                <a:solidFill>
                  <a:schemeClr val="accent1"/>
                </a:solidFill>
              </a:rPr>
              <a:t> o </a:t>
            </a:r>
            <a:r>
              <a:rPr lang="en-GB" dirty="0" err="1">
                <a:solidFill>
                  <a:schemeClr val="accent1"/>
                </a:solidFill>
              </a:rPr>
              <a:t>destun</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ddatganiadau</a:t>
            </a:r>
            <a:r>
              <a:rPr lang="en-GB" dirty="0">
                <a:solidFill>
                  <a:schemeClr val="accent1"/>
                </a:solidFill>
              </a:rPr>
              <a:t> </a:t>
            </a:r>
            <a:r>
              <a:rPr lang="en-GB" dirty="0" err="1">
                <a:solidFill>
                  <a:schemeClr val="accent1"/>
                </a:solidFill>
              </a:rPr>
              <a:t>byr</a:t>
            </a:r>
            <a:r>
              <a:rPr lang="en-GB" dirty="0">
                <a:solidFill>
                  <a:schemeClr val="accent1"/>
                </a:solidFill>
              </a:rPr>
              <a:t> </a:t>
            </a:r>
            <a:r>
              <a:rPr lang="en-GB" dirty="0" err="1">
                <a:solidFill>
                  <a:schemeClr val="accent1"/>
                </a:solidFill>
              </a:rPr>
              <a:t>sy'n</a:t>
            </a:r>
            <a:r>
              <a:rPr lang="en-GB" dirty="0">
                <a:solidFill>
                  <a:schemeClr val="accent1"/>
                </a:solidFill>
              </a:rPr>
              <a:t> </a:t>
            </a:r>
            <a:r>
              <a:rPr lang="en-GB" dirty="0" err="1">
                <a:solidFill>
                  <a:schemeClr val="accent1"/>
                </a:solidFill>
              </a:rPr>
              <a:t>fyr</a:t>
            </a:r>
            <a:r>
              <a:rPr lang="en-GB" dirty="0">
                <a:solidFill>
                  <a:schemeClr val="accent1"/>
                </a:solidFill>
              </a:rPr>
              <a:t> ac </a:t>
            </a:r>
            <a:r>
              <a:rPr lang="en-GB" dirty="0" err="1">
                <a:solidFill>
                  <a:schemeClr val="accent1"/>
                </a:solidFill>
              </a:rPr>
              <a:t>i'r</a:t>
            </a:r>
            <a:r>
              <a:rPr lang="en-GB" dirty="0">
                <a:solidFill>
                  <a:schemeClr val="accent1"/>
                </a:solidFill>
              </a:rPr>
              <a:t> </a:t>
            </a:r>
            <a:r>
              <a:rPr lang="en-GB" dirty="0" err="1">
                <a:solidFill>
                  <a:schemeClr val="accent1"/>
                </a:solidFill>
              </a:rPr>
              <a:t>pwynt</a:t>
            </a:r>
            <a:r>
              <a:rPr lang="en-GB" dirty="0">
                <a:solidFill>
                  <a:schemeClr val="accent1"/>
                </a:solidFill>
              </a:rPr>
              <a:t>. </a:t>
            </a:r>
            <a:r>
              <a:rPr lang="en-GB" dirty="0" err="1">
                <a:solidFill>
                  <a:schemeClr val="accent1"/>
                </a:solidFill>
              </a:rPr>
              <a:t>Defnyddiwch</a:t>
            </a:r>
            <a:r>
              <a:rPr lang="en-GB" dirty="0">
                <a:solidFill>
                  <a:schemeClr val="accent1"/>
                </a:solidFill>
              </a:rPr>
              <a:t> </a:t>
            </a:r>
            <a:r>
              <a:rPr lang="en-GB" dirty="0" err="1">
                <a:solidFill>
                  <a:schemeClr val="accent1"/>
                </a:solidFill>
              </a:rPr>
              <a:t>bwyntiau</a:t>
            </a:r>
            <a:r>
              <a:rPr lang="en-GB" dirty="0">
                <a:solidFill>
                  <a:schemeClr val="accent1"/>
                </a:solidFill>
              </a:rPr>
              <a:t> </a:t>
            </a:r>
            <a:r>
              <a:rPr lang="en-GB" dirty="0" err="1">
                <a:solidFill>
                  <a:schemeClr val="accent1"/>
                </a:solidFill>
              </a:rPr>
              <a:t>bwled</a:t>
            </a:r>
            <a:r>
              <a:rPr lang="en-GB" dirty="0">
                <a:solidFill>
                  <a:schemeClr val="accent1"/>
                </a:solidFill>
              </a:rPr>
              <a:t> a </a:t>
            </a:r>
            <a:r>
              <a:rPr lang="en-GB" dirty="0" err="1">
                <a:solidFill>
                  <a:schemeClr val="accent1"/>
                </a:solidFill>
              </a:rPr>
              <a:t>rhestrau</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gyflawni</a:t>
            </a:r>
            <a:r>
              <a:rPr lang="en-GB" dirty="0">
                <a:solidFill>
                  <a:schemeClr val="accent1"/>
                </a:solidFill>
              </a:rPr>
              <a:t> </a:t>
            </a:r>
            <a:r>
              <a:rPr lang="en-GB" dirty="0" err="1">
                <a:solidFill>
                  <a:schemeClr val="accent1"/>
                </a:solidFill>
              </a:rPr>
              <a:t>hyn</a:t>
            </a:r>
            <a:r>
              <a:rPr lang="en-GB" dirty="0">
                <a:solidFill>
                  <a:schemeClr val="accent1"/>
                </a:solidFill>
              </a:rPr>
              <a:t>. </a:t>
            </a:r>
          </a:p>
          <a:p>
            <a:r>
              <a:rPr lang="en-GB" dirty="0" err="1">
                <a:solidFill>
                  <a:schemeClr val="accent1"/>
                </a:solidFill>
              </a:rPr>
              <a:t>Argymhellir</a:t>
            </a:r>
            <a:r>
              <a:rPr lang="en-GB" dirty="0">
                <a:solidFill>
                  <a:schemeClr val="accent1"/>
                </a:solidFill>
              </a:rPr>
              <a:t> </a:t>
            </a:r>
            <a:r>
              <a:rPr lang="en-GB" dirty="0" err="1">
                <a:solidFill>
                  <a:schemeClr val="accent1"/>
                </a:solidFill>
              </a:rPr>
              <a:t>ffontiau</a:t>
            </a:r>
            <a:r>
              <a:rPr lang="en-GB" dirty="0">
                <a:solidFill>
                  <a:schemeClr val="accent1"/>
                </a:solidFill>
              </a:rPr>
              <a:t> Serif/Sans Serif. </a:t>
            </a:r>
            <a:r>
              <a:rPr lang="en-GB" dirty="0" err="1">
                <a:solidFill>
                  <a:schemeClr val="accent1"/>
                </a:solidFill>
              </a:rPr>
              <a:t>Gweler</a:t>
            </a:r>
            <a:r>
              <a:rPr lang="en-GB" dirty="0">
                <a:solidFill>
                  <a:schemeClr val="accent1"/>
                </a:solidFill>
              </a:rPr>
              <a:t> y </a:t>
            </a:r>
            <a:r>
              <a:rPr lang="en-GB" dirty="0" err="1">
                <a:solidFill>
                  <a:schemeClr val="accent1"/>
                </a:solidFill>
              </a:rPr>
              <a:t>rhestr</a:t>
            </a:r>
            <a:r>
              <a:rPr lang="en-GB" dirty="0">
                <a:solidFill>
                  <a:schemeClr val="accent1"/>
                </a:solidFill>
              </a:rPr>
              <a:t> am rai </a:t>
            </a:r>
            <a:r>
              <a:rPr lang="en-GB" dirty="0" err="1">
                <a:solidFill>
                  <a:schemeClr val="accent1"/>
                </a:solidFill>
              </a:rPr>
              <a:t>parau</a:t>
            </a:r>
            <a:r>
              <a:rPr lang="en-GB" dirty="0">
                <a:solidFill>
                  <a:schemeClr val="accent1"/>
                </a:solidFill>
              </a:rPr>
              <a:t> </a:t>
            </a:r>
            <a:r>
              <a:rPr lang="en-GB" dirty="0" err="1">
                <a:solidFill>
                  <a:schemeClr val="accent1"/>
                </a:solidFill>
              </a:rPr>
              <a:t>effeithiol</a:t>
            </a:r>
            <a:r>
              <a:rPr lang="en-GB" dirty="0">
                <a:solidFill>
                  <a:schemeClr val="accent1"/>
                </a:solidFill>
              </a:rPr>
              <a:t>.</a:t>
            </a:r>
          </a:p>
          <a:p>
            <a:r>
              <a:rPr lang="en-GB" dirty="0">
                <a:solidFill>
                  <a:schemeClr val="accent1"/>
                </a:solidFill>
              </a:rPr>
              <a:t>Er </a:t>
            </a:r>
            <a:r>
              <a:rPr lang="en-GB" dirty="0" err="1">
                <a:solidFill>
                  <a:schemeClr val="accent1"/>
                </a:solidFill>
              </a:rPr>
              <a:t>mwyn</a:t>
            </a:r>
            <a:r>
              <a:rPr lang="en-GB" dirty="0">
                <a:solidFill>
                  <a:schemeClr val="accent1"/>
                </a:solidFill>
              </a:rPr>
              <a:t> </a:t>
            </a:r>
            <a:r>
              <a:rPr lang="en-GB" dirty="0" err="1">
                <a:solidFill>
                  <a:schemeClr val="accent1"/>
                </a:solidFill>
              </a:rPr>
              <a:t>gwneud</a:t>
            </a:r>
            <a:r>
              <a:rPr lang="en-GB" dirty="0">
                <a:solidFill>
                  <a:schemeClr val="accent1"/>
                </a:solidFill>
              </a:rPr>
              <a:t> </a:t>
            </a:r>
            <a:r>
              <a:rPr lang="en-GB" dirty="0" err="1">
                <a:solidFill>
                  <a:schemeClr val="accent1"/>
                </a:solidFill>
              </a:rPr>
              <a:t>testun</a:t>
            </a:r>
            <a:r>
              <a:rPr lang="en-GB" dirty="0">
                <a:solidFill>
                  <a:schemeClr val="accent1"/>
                </a:solidFill>
              </a:rPr>
              <a:t> </a:t>
            </a:r>
            <a:r>
              <a:rPr lang="en-GB" dirty="0" err="1">
                <a:solidFill>
                  <a:schemeClr val="accent1"/>
                </a:solidFill>
              </a:rPr>
              <a:t>yn</a:t>
            </a:r>
            <a:r>
              <a:rPr lang="en-GB" dirty="0">
                <a:solidFill>
                  <a:schemeClr val="accent1"/>
                </a:solidFill>
              </a:rPr>
              <a:t> haws </a:t>
            </a:r>
            <a:r>
              <a:rPr lang="en-GB" dirty="0" err="1">
                <a:solidFill>
                  <a:schemeClr val="accent1"/>
                </a:solidFill>
              </a:rPr>
              <a:t>i'w</a:t>
            </a:r>
            <a:r>
              <a:rPr lang="en-GB" dirty="0">
                <a:solidFill>
                  <a:schemeClr val="accent1"/>
                </a:solidFill>
              </a:rPr>
              <a:t> </a:t>
            </a:r>
            <a:r>
              <a:rPr lang="en-GB" dirty="0" err="1">
                <a:solidFill>
                  <a:schemeClr val="accent1"/>
                </a:solidFill>
              </a:rPr>
              <a:t>ddarllen</a:t>
            </a:r>
            <a:r>
              <a:rPr lang="en-GB" dirty="0">
                <a:solidFill>
                  <a:schemeClr val="accent1"/>
                </a:solidFill>
              </a:rPr>
              <a:t>, </a:t>
            </a:r>
            <a:r>
              <a:rPr lang="en-GB" dirty="0" err="1">
                <a:solidFill>
                  <a:schemeClr val="accent1"/>
                </a:solidFill>
              </a:rPr>
              <a:t>rhowch</a:t>
            </a:r>
            <a:r>
              <a:rPr lang="en-GB" dirty="0">
                <a:solidFill>
                  <a:schemeClr val="accent1"/>
                </a:solidFill>
              </a:rPr>
              <a:t> </a:t>
            </a:r>
            <a:r>
              <a:rPr lang="en-GB" dirty="0" err="1">
                <a:solidFill>
                  <a:schemeClr val="accent1"/>
                </a:solidFill>
              </a:rPr>
              <a:t>destun</a:t>
            </a:r>
            <a:r>
              <a:rPr lang="en-GB" dirty="0">
                <a:solidFill>
                  <a:schemeClr val="accent1"/>
                </a:solidFill>
              </a:rPr>
              <a:t> </a:t>
            </a:r>
            <a:r>
              <a:rPr lang="en-GB" dirty="0" err="1">
                <a:solidFill>
                  <a:schemeClr val="accent1"/>
                </a:solidFill>
              </a:rPr>
              <a:t>tywyll</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gefndir</a:t>
            </a:r>
            <a:r>
              <a:rPr lang="en-GB" dirty="0">
                <a:solidFill>
                  <a:schemeClr val="accent1"/>
                </a:solidFill>
              </a:rPr>
              <a:t> </a:t>
            </a:r>
            <a:r>
              <a:rPr lang="en-GB" dirty="0" err="1">
                <a:solidFill>
                  <a:schemeClr val="accent1"/>
                </a:solidFill>
              </a:rPr>
              <a:t>golau</a:t>
            </a:r>
            <a:r>
              <a:rPr lang="en-GB" dirty="0">
                <a:solidFill>
                  <a:schemeClr val="accent1"/>
                </a:solidFill>
              </a:rPr>
              <a:t>. </a:t>
            </a:r>
          </a:p>
          <a:p>
            <a:r>
              <a:rPr lang="en-GB" dirty="0" err="1">
                <a:solidFill>
                  <a:schemeClr val="accent1"/>
                </a:solidFill>
              </a:rPr>
              <a:t>Ceisiwch</a:t>
            </a:r>
            <a:r>
              <a:rPr lang="en-GB" dirty="0">
                <a:solidFill>
                  <a:schemeClr val="accent1"/>
                </a:solidFill>
              </a:rPr>
              <a:t> </a:t>
            </a:r>
            <a:r>
              <a:rPr lang="en-GB" dirty="0" err="1">
                <a:solidFill>
                  <a:schemeClr val="accent1"/>
                </a:solidFill>
              </a:rPr>
              <a:t>osgoi</a:t>
            </a:r>
            <a:r>
              <a:rPr lang="en-GB" dirty="0">
                <a:solidFill>
                  <a:schemeClr val="accent1"/>
                </a:solidFill>
              </a:rPr>
              <a:t> </a:t>
            </a:r>
            <a:r>
              <a:rPr lang="en-GB" dirty="0" err="1">
                <a:solidFill>
                  <a:schemeClr val="accent1"/>
                </a:solidFill>
              </a:rPr>
              <a:t>teitlau</a:t>
            </a:r>
            <a:r>
              <a:rPr lang="en-GB" dirty="0">
                <a:solidFill>
                  <a:schemeClr val="accent1"/>
                </a:solidFill>
              </a:rPr>
              <a:t> </a:t>
            </a:r>
            <a:r>
              <a:rPr lang="en-GB" dirty="0" err="1">
                <a:solidFill>
                  <a:schemeClr val="accent1"/>
                </a:solidFill>
              </a:rPr>
              <a:t>hir</a:t>
            </a:r>
            <a:r>
              <a:rPr lang="en-GB" dirty="0">
                <a:solidFill>
                  <a:schemeClr val="accent1"/>
                </a:solidFill>
              </a:rPr>
              <a:t> </a:t>
            </a:r>
            <a:r>
              <a:rPr lang="en-GB" dirty="0" err="1">
                <a:solidFill>
                  <a:schemeClr val="accent1"/>
                </a:solidFill>
              </a:rPr>
              <a:t>iawn</a:t>
            </a:r>
            <a:r>
              <a:rPr lang="en-GB" dirty="0">
                <a:solidFill>
                  <a:schemeClr val="accent1"/>
                </a:solidFill>
              </a:rPr>
              <a:t>. </a:t>
            </a:r>
            <a:r>
              <a:rPr lang="en-GB" dirty="0" err="1">
                <a:solidFill>
                  <a:schemeClr val="accent1"/>
                </a:solidFill>
              </a:rPr>
              <a:t>Bydd</a:t>
            </a:r>
            <a:r>
              <a:rPr lang="en-GB" dirty="0">
                <a:solidFill>
                  <a:schemeClr val="accent1"/>
                </a:solidFill>
              </a:rPr>
              <a:t> </a:t>
            </a:r>
            <a:r>
              <a:rPr lang="en-GB" dirty="0" err="1">
                <a:solidFill>
                  <a:schemeClr val="accent1"/>
                </a:solidFill>
              </a:rPr>
              <a:t>teitl</a:t>
            </a:r>
            <a:r>
              <a:rPr lang="en-GB" dirty="0">
                <a:solidFill>
                  <a:schemeClr val="accent1"/>
                </a:solidFill>
              </a:rPr>
              <a:t> </a:t>
            </a:r>
            <a:r>
              <a:rPr lang="en-GB" dirty="0" err="1">
                <a:solidFill>
                  <a:schemeClr val="accent1"/>
                </a:solidFill>
              </a:rPr>
              <a:t>byr</a:t>
            </a:r>
            <a:r>
              <a:rPr lang="en-GB" dirty="0">
                <a:solidFill>
                  <a:schemeClr val="accent1"/>
                </a:solidFill>
              </a:rPr>
              <a:t> a </a:t>
            </a:r>
            <a:r>
              <a:rPr lang="en-GB" dirty="0" err="1">
                <a:solidFill>
                  <a:schemeClr val="accent1"/>
                </a:solidFill>
              </a:rPr>
              <a:t>chlir</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rhoi</a:t>
            </a:r>
            <a:r>
              <a:rPr lang="en-GB" dirty="0">
                <a:solidFill>
                  <a:schemeClr val="accent1"/>
                </a:solidFill>
              </a:rPr>
              <a:t> </a:t>
            </a:r>
            <a:r>
              <a:rPr lang="en-GB" dirty="0" err="1">
                <a:solidFill>
                  <a:schemeClr val="accent1"/>
                </a:solidFill>
              </a:rPr>
              <a:t>syniad</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unwaith</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ddarllenydd</a:t>
            </a:r>
            <a:r>
              <a:rPr lang="en-GB" dirty="0">
                <a:solidFill>
                  <a:schemeClr val="accent1"/>
                </a:solidFill>
              </a:rPr>
              <a:t> </a:t>
            </a:r>
            <a:r>
              <a:rPr lang="en-GB" dirty="0" err="1">
                <a:solidFill>
                  <a:schemeClr val="accent1"/>
                </a:solidFill>
              </a:rPr>
              <a:t>eich</a:t>
            </a:r>
            <a:r>
              <a:rPr lang="en-GB" dirty="0">
                <a:solidFill>
                  <a:schemeClr val="accent1"/>
                </a:solidFill>
              </a:rPr>
              <a:t> poster o </a:t>
            </a:r>
            <a:r>
              <a:rPr lang="en-GB" dirty="0" err="1">
                <a:solidFill>
                  <a:schemeClr val="accent1"/>
                </a:solidFill>
              </a:rPr>
              <a:t>beth</a:t>
            </a:r>
            <a:r>
              <a:rPr lang="en-GB" dirty="0">
                <a:solidFill>
                  <a:schemeClr val="accent1"/>
                </a:solidFill>
              </a:rPr>
              <a:t> </a:t>
            </a:r>
            <a:r>
              <a:rPr lang="en-GB" dirty="0" err="1">
                <a:solidFill>
                  <a:schemeClr val="accent1"/>
                </a:solidFill>
              </a:rPr>
              <a:t>yw</a:t>
            </a:r>
            <a:r>
              <a:rPr lang="en-GB" dirty="0">
                <a:solidFill>
                  <a:schemeClr val="accent1"/>
                </a:solidFill>
              </a:rPr>
              <a:t> </a:t>
            </a:r>
            <a:r>
              <a:rPr lang="en-GB" dirty="0" err="1">
                <a:solidFill>
                  <a:schemeClr val="accent1"/>
                </a:solidFill>
              </a:rPr>
              <a:t>pwrpas</a:t>
            </a:r>
            <a:r>
              <a:rPr lang="en-GB" dirty="0">
                <a:solidFill>
                  <a:schemeClr val="accent1"/>
                </a:solidFill>
              </a:rPr>
              <a:t> y poster. </a:t>
            </a:r>
          </a:p>
          <a:p>
            <a:endParaRPr lang="en-GB" dirty="0"/>
          </a:p>
        </p:txBody>
      </p:sp>
    </p:spTree>
    <p:extLst>
      <p:ext uri="{BB962C8B-B14F-4D97-AF65-F5344CB8AC3E}">
        <p14:creationId xmlns:p14="http://schemas.microsoft.com/office/powerpoint/2010/main" val="30999280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E000F-1ABE-4498-B883-E4188E97CC42}"/>
              </a:ext>
            </a:extLst>
          </p:cNvPr>
          <p:cNvSpPr>
            <a:spLocks noGrp="1"/>
          </p:cNvSpPr>
          <p:nvPr>
            <p:ph type="title"/>
          </p:nvPr>
        </p:nvSpPr>
        <p:spPr>
          <a:xfrm>
            <a:off x="1438835" y="321614"/>
            <a:ext cx="10515600" cy="1325563"/>
          </a:xfrm>
        </p:spPr>
        <p:txBody>
          <a:bodyPr/>
          <a:lstStyle/>
          <a:p>
            <a:r>
              <a:rPr lang="en-GB" b="1" dirty="0" err="1">
                <a:solidFill>
                  <a:schemeClr val="accent1"/>
                </a:solidFill>
              </a:rPr>
              <a:t>Defnyddio</a:t>
            </a:r>
            <a:r>
              <a:rPr lang="en-GB" b="1" dirty="0">
                <a:solidFill>
                  <a:schemeClr val="accent1"/>
                </a:solidFill>
              </a:rPr>
              <a:t> </a:t>
            </a:r>
            <a:r>
              <a:rPr lang="en-GB" b="1" dirty="0" err="1">
                <a:solidFill>
                  <a:schemeClr val="accent1"/>
                </a:solidFill>
              </a:rPr>
              <a:t>Lliw</a:t>
            </a:r>
            <a:r>
              <a:rPr lang="en-GB" b="1" dirty="0">
                <a:solidFill>
                  <a:schemeClr val="accent1"/>
                </a:solidFill>
              </a:rPr>
              <a:t> </a:t>
            </a:r>
            <a:r>
              <a:rPr lang="en-GB" b="1" dirty="0"/>
              <a:t>/ Using Colour</a:t>
            </a:r>
          </a:p>
        </p:txBody>
      </p:sp>
      <p:sp>
        <p:nvSpPr>
          <p:cNvPr id="3" name="Content Placeholder 2">
            <a:extLst>
              <a:ext uri="{FF2B5EF4-FFF2-40B4-BE49-F238E27FC236}">
                <a16:creationId xmlns:a16="http://schemas.microsoft.com/office/drawing/2014/main" id="{D717BBF1-05E4-4FB4-A2BE-7D958F931624}"/>
              </a:ext>
            </a:extLst>
          </p:cNvPr>
          <p:cNvSpPr>
            <a:spLocks noGrp="1"/>
          </p:cNvSpPr>
          <p:nvPr>
            <p:ph idx="1"/>
          </p:nvPr>
        </p:nvSpPr>
        <p:spPr>
          <a:xfrm>
            <a:off x="7315200" y="1764319"/>
            <a:ext cx="4558552" cy="4351338"/>
          </a:xfrm>
        </p:spPr>
        <p:txBody>
          <a:bodyPr>
            <a:normAutofit lnSpcReduction="10000"/>
          </a:bodyPr>
          <a:lstStyle/>
          <a:p>
            <a:r>
              <a:rPr lang="en-GB" dirty="0"/>
              <a:t>Choosing the right colour scheme is very important.  </a:t>
            </a:r>
          </a:p>
          <a:p>
            <a:r>
              <a:rPr lang="en-GB" dirty="0"/>
              <a:t>Backgrounds and colours should be subtle to enhance the nature of the subject as opposed to detracting from it. </a:t>
            </a:r>
          </a:p>
          <a:p>
            <a:r>
              <a:rPr lang="en-GB" dirty="0"/>
              <a:t>Here is a ‘Colour Wheel’ that you can use for choosing a colour scheme for your poster.</a:t>
            </a:r>
          </a:p>
          <a:p>
            <a:endParaRPr lang="en-GB" dirty="0"/>
          </a:p>
        </p:txBody>
      </p:sp>
      <p:pic>
        <p:nvPicPr>
          <p:cNvPr id="5" name="Picture 4">
            <a:extLst>
              <a:ext uri="{FF2B5EF4-FFF2-40B4-BE49-F238E27FC236}">
                <a16:creationId xmlns:a16="http://schemas.microsoft.com/office/drawing/2014/main" id="{F14201D6-3B42-4927-B260-0B728BE3BE9E}"/>
              </a:ext>
            </a:extLst>
          </p:cNvPr>
          <p:cNvPicPr>
            <a:picLocks noChangeAspect="1"/>
          </p:cNvPicPr>
          <p:nvPr/>
        </p:nvPicPr>
        <p:blipFill rotWithShape="1">
          <a:blip r:embed="rId2"/>
          <a:srcRect l="33210" t="26621" r="29965" b="18307"/>
          <a:stretch/>
        </p:blipFill>
        <p:spPr>
          <a:xfrm>
            <a:off x="4465285" y="2187815"/>
            <a:ext cx="2849915" cy="2841385"/>
          </a:xfrm>
          <a:prstGeom prst="rect">
            <a:avLst/>
          </a:prstGeom>
        </p:spPr>
      </p:pic>
      <p:sp>
        <p:nvSpPr>
          <p:cNvPr id="6" name="Content Placeholder 2">
            <a:extLst>
              <a:ext uri="{FF2B5EF4-FFF2-40B4-BE49-F238E27FC236}">
                <a16:creationId xmlns:a16="http://schemas.microsoft.com/office/drawing/2014/main" id="{F48E42E6-A4C4-4A34-942F-71E439D85568}"/>
              </a:ext>
            </a:extLst>
          </p:cNvPr>
          <p:cNvSpPr txBox="1">
            <a:spLocks/>
          </p:cNvSpPr>
          <p:nvPr/>
        </p:nvSpPr>
        <p:spPr>
          <a:xfrm>
            <a:off x="179294" y="1881281"/>
            <a:ext cx="4558552"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accent1"/>
                </a:solidFill>
              </a:rPr>
              <a:t>Mae </a:t>
            </a:r>
            <a:r>
              <a:rPr lang="en-GB" dirty="0" err="1">
                <a:solidFill>
                  <a:schemeClr val="accent1"/>
                </a:solidFill>
              </a:rPr>
              <a:t>dewis</a:t>
            </a:r>
            <a:r>
              <a:rPr lang="en-GB" dirty="0">
                <a:solidFill>
                  <a:schemeClr val="accent1"/>
                </a:solidFill>
              </a:rPr>
              <a:t> y </a:t>
            </a:r>
            <a:r>
              <a:rPr lang="en-GB" dirty="0" err="1">
                <a:solidFill>
                  <a:schemeClr val="accent1"/>
                </a:solidFill>
              </a:rPr>
              <a:t>cynllun</a:t>
            </a:r>
            <a:r>
              <a:rPr lang="en-GB" dirty="0">
                <a:solidFill>
                  <a:schemeClr val="accent1"/>
                </a:solidFill>
              </a:rPr>
              <a:t> </a:t>
            </a:r>
            <a:r>
              <a:rPr lang="en-GB" dirty="0" err="1">
                <a:solidFill>
                  <a:schemeClr val="accent1"/>
                </a:solidFill>
              </a:rPr>
              <a:t>lliw</a:t>
            </a:r>
            <a:r>
              <a:rPr lang="en-GB" dirty="0">
                <a:solidFill>
                  <a:schemeClr val="accent1"/>
                </a:solidFill>
              </a:rPr>
              <a:t> </a:t>
            </a:r>
            <a:r>
              <a:rPr lang="en-GB" dirty="0" err="1">
                <a:solidFill>
                  <a:schemeClr val="accent1"/>
                </a:solidFill>
              </a:rPr>
              <a:t>cywir</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hollbwysig</a:t>
            </a:r>
            <a:r>
              <a:rPr lang="en-GB" dirty="0">
                <a:solidFill>
                  <a:schemeClr val="accent1"/>
                </a:solidFill>
              </a:rPr>
              <a:t>.  </a:t>
            </a:r>
          </a:p>
          <a:p>
            <a:r>
              <a:rPr lang="en-GB" dirty="0" err="1">
                <a:solidFill>
                  <a:schemeClr val="accent1"/>
                </a:solidFill>
              </a:rPr>
              <a:t>Dylai</a:t>
            </a:r>
            <a:r>
              <a:rPr lang="en-GB" dirty="0">
                <a:solidFill>
                  <a:schemeClr val="accent1"/>
                </a:solidFill>
              </a:rPr>
              <a:t> </a:t>
            </a:r>
            <a:r>
              <a:rPr lang="en-GB" dirty="0" err="1">
                <a:solidFill>
                  <a:schemeClr val="accent1"/>
                </a:solidFill>
              </a:rPr>
              <a:t>cefndiroedd</a:t>
            </a:r>
            <a:r>
              <a:rPr lang="en-GB" dirty="0">
                <a:solidFill>
                  <a:schemeClr val="accent1"/>
                </a:solidFill>
              </a:rPr>
              <a:t> a </a:t>
            </a:r>
            <a:r>
              <a:rPr lang="en-GB" dirty="0" err="1">
                <a:solidFill>
                  <a:schemeClr val="accent1"/>
                </a:solidFill>
              </a:rPr>
              <a:t>lliwiau</a:t>
            </a:r>
            <a:r>
              <a:rPr lang="en-GB" dirty="0">
                <a:solidFill>
                  <a:schemeClr val="accent1"/>
                </a:solidFill>
              </a:rPr>
              <a:t> </a:t>
            </a:r>
            <a:r>
              <a:rPr lang="en-GB" dirty="0" err="1">
                <a:solidFill>
                  <a:schemeClr val="accent1"/>
                </a:solidFill>
              </a:rPr>
              <a:t>fod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gynnil</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gyd-fynd</a:t>
            </a:r>
            <a:r>
              <a:rPr lang="en-GB" dirty="0">
                <a:solidFill>
                  <a:schemeClr val="accent1"/>
                </a:solidFill>
              </a:rPr>
              <a:t> </a:t>
            </a:r>
            <a:r>
              <a:rPr lang="en-GB" dirty="0" err="1">
                <a:solidFill>
                  <a:schemeClr val="accent1"/>
                </a:solidFill>
              </a:rPr>
              <a:t>gyda’r</a:t>
            </a:r>
            <a:r>
              <a:rPr lang="en-GB" dirty="0">
                <a:solidFill>
                  <a:schemeClr val="accent1"/>
                </a:solidFill>
              </a:rPr>
              <a:t> </a:t>
            </a:r>
            <a:r>
              <a:rPr lang="en-GB" dirty="0" err="1">
                <a:solidFill>
                  <a:schemeClr val="accent1"/>
                </a:solidFill>
              </a:rPr>
              <a:t>pwnc</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hytrach</a:t>
            </a:r>
            <a:r>
              <a:rPr lang="en-GB" dirty="0">
                <a:solidFill>
                  <a:schemeClr val="accent1"/>
                </a:solidFill>
              </a:rPr>
              <a:t> </a:t>
            </a:r>
            <a:r>
              <a:rPr lang="en-GB" dirty="0" err="1">
                <a:solidFill>
                  <a:schemeClr val="accent1"/>
                </a:solidFill>
              </a:rPr>
              <a:t>na</a:t>
            </a:r>
            <a:r>
              <a:rPr lang="en-GB" dirty="0">
                <a:solidFill>
                  <a:schemeClr val="accent1"/>
                </a:solidFill>
              </a:rPr>
              <a:t> </a:t>
            </a:r>
            <a:r>
              <a:rPr lang="en-GB" dirty="0" err="1">
                <a:solidFill>
                  <a:schemeClr val="accent1"/>
                </a:solidFill>
              </a:rPr>
              <a:t>tynnu</a:t>
            </a:r>
            <a:r>
              <a:rPr lang="en-GB" dirty="0">
                <a:solidFill>
                  <a:schemeClr val="accent1"/>
                </a:solidFill>
              </a:rPr>
              <a:t> </a:t>
            </a:r>
            <a:r>
              <a:rPr lang="en-GB" dirty="0" err="1">
                <a:solidFill>
                  <a:schemeClr val="accent1"/>
                </a:solidFill>
              </a:rPr>
              <a:t>oddi</a:t>
            </a:r>
            <a:r>
              <a:rPr lang="en-GB" dirty="0">
                <a:solidFill>
                  <a:schemeClr val="accent1"/>
                </a:solidFill>
              </a:rPr>
              <a:t> </a:t>
            </a:r>
            <a:r>
              <a:rPr lang="en-GB" dirty="0" err="1">
                <a:solidFill>
                  <a:schemeClr val="accent1"/>
                </a:solidFill>
              </a:rPr>
              <a:t>arno</a:t>
            </a:r>
            <a:r>
              <a:rPr lang="en-GB" dirty="0">
                <a:solidFill>
                  <a:schemeClr val="accent1"/>
                </a:solidFill>
              </a:rPr>
              <a:t>. </a:t>
            </a:r>
          </a:p>
          <a:p>
            <a:r>
              <a:rPr lang="en-GB" dirty="0" err="1">
                <a:solidFill>
                  <a:schemeClr val="accent1"/>
                </a:solidFill>
              </a:rPr>
              <a:t>Dyma</a:t>
            </a:r>
            <a:r>
              <a:rPr lang="en-GB" dirty="0">
                <a:solidFill>
                  <a:schemeClr val="accent1"/>
                </a:solidFill>
              </a:rPr>
              <a:t> 'Olwyn </a:t>
            </a:r>
            <a:r>
              <a:rPr lang="en-GB" dirty="0" err="1">
                <a:solidFill>
                  <a:schemeClr val="accent1"/>
                </a:solidFill>
              </a:rPr>
              <a:t>Liw</a:t>
            </a:r>
            <a:r>
              <a:rPr lang="en-GB" dirty="0">
                <a:solidFill>
                  <a:schemeClr val="accent1"/>
                </a:solidFill>
              </a:rPr>
              <a:t>' y </a:t>
            </a:r>
            <a:r>
              <a:rPr lang="en-GB" dirty="0" err="1">
                <a:solidFill>
                  <a:schemeClr val="accent1"/>
                </a:solidFill>
              </a:rPr>
              <a:t>gallwch</a:t>
            </a:r>
            <a:r>
              <a:rPr lang="en-GB" dirty="0">
                <a:solidFill>
                  <a:schemeClr val="accent1"/>
                </a:solidFill>
              </a:rPr>
              <a:t> </a:t>
            </a:r>
            <a:r>
              <a:rPr lang="en-GB" dirty="0" err="1">
                <a:solidFill>
                  <a:schemeClr val="accent1"/>
                </a:solidFill>
              </a:rPr>
              <a:t>ei</a:t>
            </a:r>
            <a:r>
              <a:rPr lang="en-GB" dirty="0">
                <a:solidFill>
                  <a:schemeClr val="accent1"/>
                </a:solidFill>
              </a:rPr>
              <a:t> </a:t>
            </a:r>
            <a:r>
              <a:rPr lang="en-GB" dirty="0" err="1">
                <a:solidFill>
                  <a:schemeClr val="accent1"/>
                </a:solidFill>
              </a:rPr>
              <a:t>defnyddio</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gyfer</a:t>
            </a:r>
            <a:r>
              <a:rPr lang="en-GB" dirty="0">
                <a:solidFill>
                  <a:schemeClr val="accent1"/>
                </a:solidFill>
              </a:rPr>
              <a:t> </a:t>
            </a:r>
            <a:r>
              <a:rPr lang="en-GB" dirty="0" err="1">
                <a:solidFill>
                  <a:schemeClr val="accent1"/>
                </a:solidFill>
              </a:rPr>
              <a:t>dewis</a:t>
            </a:r>
            <a:r>
              <a:rPr lang="en-GB" dirty="0">
                <a:solidFill>
                  <a:schemeClr val="accent1"/>
                </a:solidFill>
              </a:rPr>
              <a:t> </a:t>
            </a:r>
            <a:r>
              <a:rPr lang="en-GB" dirty="0" err="1">
                <a:solidFill>
                  <a:schemeClr val="accent1"/>
                </a:solidFill>
              </a:rPr>
              <a:t>cynllun</a:t>
            </a:r>
            <a:r>
              <a:rPr lang="en-GB" dirty="0">
                <a:solidFill>
                  <a:schemeClr val="accent1"/>
                </a:solidFill>
              </a:rPr>
              <a:t> </a:t>
            </a:r>
            <a:r>
              <a:rPr lang="en-GB" dirty="0" err="1">
                <a:solidFill>
                  <a:schemeClr val="accent1"/>
                </a:solidFill>
              </a:rPr>
              <a:t>lliw</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gyfer</a:t>
            </a:r>
            <a:r>
              <a:rPr lang="en-GB" dirty="0">
                <a:solidFill>
                  <a:schemeClr val="accent1"/>
                </a:solidFill>
              </a:rPr>
              <a:t> </a:t>
            </a:r>
            <a:r>
              <a:rPr lang="en-GB" dirty="0" err="1">
                <a:solidFill>
                  <a:schemeClr val="accent1"/>
                </a:solidFill>
              </a:rPr>
              <a:t>eich</a:t>
            </a:r>
            <a:r>
              <a:rPr lang="en-GB" dirty="0">
                <a:solidFill>
                  <a:schemeClr val="accent1"/>
                </a:solidFill>
              </a:rPr>
              <a:t> poster.</a:t>
            </a:r>
          </a:p>
          <a:p>
            <a:endParaRPr lang="en-GB" dirty="0"/>
          </a:p>
          <a:p>
            <a:endParaRPr lang="en-GB" dirty="0"/>
          </a:p>
        </p:txBody>
      </p:sp>
    </p:spTree>
    <p:extLst>
      <p:ext uri="{BB962C8B-B14F-4D97-AF65-F5344CB8AC3E}">
        <p14:creationId xmlns:p14="http://schemas.microsoft.com/office/powerpoint/2010/main" val="3323086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8C199-9A8E-4F89-A814-1765F392E404}"/>
              </a:ext>
            </a:extLst>
          </p:cNvPr>
          <p:cNvSpPr>
            <a:spLocks noGrp="1"/>
          </p:cNvSpPr>
          <p:nvPr>
            <p:ph type="title"/>
          </p:nvPr>
        </p:nvSpPr>
        <p:spPr/>
        <p:txBody>
          <a:bodyPr>
            <a:normAutofit fontScale="90000"/>
          </a:bodyPr>
          <a:lstStyle/>
          <a:p>
            <a:br>
              <a:rPr lang="en-GB" dirty="0"/>
            </a:br>
            <a:r>
              <a:rPr lang="en-GB" b="1" dirty="0" err="1">
                <a:solidFill>
                  <a:schemeClr val="accent1"/>
                </a:solidFill>
              </a:rPr>
              <a:t>Lliwiau</a:t>
            </a:r>
            <a:r>
              <a:rPr lang="en-GB" b="1" dirty="0">
                <a:solidFill>
                  <a:schemeClr val="accent1"/>
                </a:solidFill>
              </a:rPr>
              <a:t> </a:t>
            </a:r>
            <a:r>
              <a:rPr lang="en-GB" b="1" dirty="0" err="1">
                <a:solidFill>
                  <a:schemeClr val="accent1"/>
                </a:solidFill>
              </a:rPr>
              <a:t>Sy’n</a:t>
            </a:r>
            <a:r>
              <a:rPr lang="en-GB" b="1" dirty="0">
                <a:solidFill>
                  <a:schemeClr val="accent1"/>
                </a:solidFill>
              </a:rPr>
              <a:t> </a:t>
            </a:r>
            <a:r>
              <a:rPr lang="en-GB" b="1" dirty="0" err="1">
                <a:solidFill>
                  <a:schemeClr val="accent1"/>
                </a:solidFill>
              </a:rPr>
              <a:t>Cydweddu</a:t>
            </a:r>
            <a:r>
              <a:rPr lang="en-GB" b="1" dirty="0">
                <a:solidFill>
                  <a:schemeClr val="accent1"/>
                </a:solidFill>
              </a:rPr>
              <a:t> </a:t>
            </a:r>
            <a:r>
              <a:rPr lang="en-GB" b="1" dirty="0"/>
              <a:t>/ Complimentary Colours</a:t>
            </a:r>
          </a:p>
        </p:txBody>
      </p:sp>
      <p:pic>
        <p:nvPicPr>
          <p:cNvPr id="5" name="Content Placeholder 4">
            <a:extLst>
              <a:ext uri="{FF2B5EF4-FFF2-40B4-BE49-F238E27FC236}">
                <a16:creationId xmlns:a16="http://schemas.microsoft.com/office/drawing/2014/main" id="{1B9A7419-C88F-4EE2-9C49-85F75E60A5C2}"/>
              </a:ext>
            </a:extLst>
          </p:cNvPr>
          <p:cNvPicPr>
            <a:picLocks noGrp="1" noChangeAspect="1"/>
          </p:cNvPicPr>
          <p:nvPr>
            <p:ph idx="1"/>
          </p:nvPr>
        </p:nvPicPr>
        <p:blipFill rotWithShape="1">
          <a:blip r:embed="rId2"/>
          <a:srcRect l="9306" t="20087" r="6859" b="17538"/>
          <a:stretch/>
        </p:blipFill>
        <p:spPr>
          <a:xfrm>
            <a:off x="1682803" y="1864413"/>
            <a:ext cx="8662467" cy="4296769"/>
          </a:xfrm>
        </p:spPr>
      </p:pic>
    </p:spTree>
    <p:extLst>
      <p:ext uri="{BB962C8B-B14F-4D97-AF65-F5344CB8AC3E}">
        <p14:creationId xmlns:p14="http://schemas.microsoft.com/office/powerpoint/2010/main" val="27719261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16A5-8B95-41EF-ABEB-1FE0F5D3A55E}"/>
              </a:ext>
            </a:extLst>
          </p:cNvPr>
          <p:cNvSpPr>
            <a:spLocks noGrp="1"/>
          </p:cNvSpPr>
          <p:nvPr>
            <p:ph type="title"/>
          </p:nvPr>
        </p:nvSpPr>
        <p:spPr>
          <a:xfrm>
            <a:off x="197223" y="365125"/>
            <a:ext cx="11824447" cy="1325563"/>
          </a:xfrm>
        </p:spPr>
        <p:txBody>
          <a:bodyPr/>
          <a:lstStyle/>
          <a:p>
            <a:r>
              <a:rPr lang="en-GB" b="1" dirty="0" err="1">
                <a:solidFill>
                  <a:schemeClr val="accent1"/>
                </a:solidFill>
              </a:rPr>
              <a:t>Lliwiau</a:t>
            </a:r>
            <a:r>
              <a:rPr lang="en-GB" b="1" dirty="0">
                <a:solidFill>
                  <a:schemeClr val="accent1"/>
                </a:solidFill>
              </a:rPr>
              <a:t> </a:t>
            </a:r>
            <a:r>
              <a:rPr lang="en-GB" b="1" dirty="0" err="1">
                <a:solidFill>
                  <a:schemeClr val="accent1"/>
                </a:solidFill>
              </a:rPr>
              <a:t>Monocronmataidd</a:t>
            </a:r>
            <a:r>
              <a:rPr lang="en-GB" b="1" dirty="0">
                <a:solidFill>
                  <a:schemeClr val="accent1"/>
                </a:solidFill>
              </a:rPr>
              <a:t> </a:t>
            </a:r>
            <a:r>
              <a:rPr lang="en-GB" b="1" dirty="0"/>
              <a:t>/ Monochromatic Colours</a:t>
            </a:r>
          </a:p>
        </p:txBody>
      </p:sp>
      <p:pic>
        <p:nvPicPr>
          <p:cNvPr id="5" name="Content Placeholder 4">
            <a:extLst>
              <a:ext uri="{FF2B5EF4-FFF2-40B4-BE49-F238E27FC236}">
                <a16:creationId xmlns:a16="http://schemas.microsoft.com/office/drawing/2014/main" id="{CB2617EF-228F-4052-A512-5EB1A0CE4DF7}"/>
              </a:ext>
            </a:extLst>
          </p:cNvPr>
          <p:cNvPicPr>
            <a:picLocks noGrp="1" noChangeAspect="1"/>
          </p:cNvPicPr>
          <p:nvPr>
            <p:ph idx="1"/>
          </p:nvPr>
        </p:nvPicPr>
        <p:blipFill rotWithShape="1">
          <a:blip r:embed="rId2"/>
          <a:srcRect l="9750" t="15418" r="8639" b="26877"/>
          <a:stretch/>
        </p:blipFill>
        <p:spPr>
          <a:xfrm>
            <a:off x="987340" y="1479177"/>
            <a:ext cx="9797691" cy="4618531"/>
          </a:xfrm>
        </p:spPr>
      </p:pic>
    </p:spTree>
    <p:extLst>
      <p:ext uri="{BB962C8B-B14F-4D97-AF65-F5344CB8AC3E}">
        <p14:creationId xmlns:p14="http://schemas.microsoft.com/office/powerpoint/2010/main" val="4027675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4C8D2-86C8-4C4F-8746-F6CD8F38A2F8}"/>
              </a:ext>
            </a:extLst>
          </p:cNvPr>
          <p:cNvSpPr>
            <a:spLocks noGrp="1"/>
          </p:cNvSpPr>
          <p:nvPr>
            <p:ph type="title"/>
          </p:nvPr>
        </p:nvSpPr>
        <p:spPr/>
        <p:txBody>
          <a:bodyPr/>
          <a:lstStyle/>
          <a:p>
            <a:r>
              <a:rPr lang="en-GB" b="1" dirty="0" err="1">
                <a:solidFill>
                  <a:schemeClr val="accent1"/>
                </a:solidFill>
              </a:rPr>
              <a:t>Lliwiau</a:t>
            </a:r>
            <a:r>
              <a:rPr lang="en-GB" b="1" dirty="0">
                <a:solidFill>
                  <a:schemeClr val="accent1"/>
                </a:solidFill>
              </a:rPr>
              <a:t> </a:t>
            </a:r>
            <a:r>
              <a:rPr lang="en-GB" b="1" dirty="0" err="1">
                <a:solidFill>
                  <a:schemeClr val="accent1"/>
                </a:solidFill>
              </a:rPr>
              <a:t>Cyfatebol</a:t>
            </a:r>
            <a:r>
              <a:rPr lang="en-GB" b="1" dirty="0">
                <a:solidFill>
                  <a:schemeClr val="accent1"/>
                </a:solidFill>
              </a:rPr>
              <a:t> </a:t>
            </a:r>
            <a:r>
              <a:rPr lang="en-GB" b="1" dirty="0"/>
              <a:t>/ Analogous Colours</a:t>
            </a:r>
          </a:p>
        </p:txBody>
      </p:sp>
      <p:pic>
        <p:nvPicPr>
          <p:cNvPr id="5" name="Content Placeholder 4">
            <a:extLst>
              <a:ext uri="{FF2B5EF4-FFF2-40B4-BE49-F238E27FC236}">
                <a16:creationId xmlns:a16="http://schemas.microsoft.com/office/drawing/2014/main" id="{4FE4863A-D3C8-4C39-B31A-E5913B6CBD75}"/>
              </a:ext>
            </a:extLst>
          </p:cNvPr>
          <p:cNvPicPr>
            <a:picLocks noGrp="1" noChangeAspect="1"/>
          </p:cNvPicPr>
          <p:nvPr>
            <p:ph idx="1"/>
          </p:nvPr>
        </p:nvPicPr>
        <p:blipFill rotWithShape="1">
          <a:blip r:embed="rId2"/>
          <a:srcRect l="10417" t="18085" r="8194" b="8532"/>
          <a:stretch/>
        </p:blipFill>
        <p:spPr>
          <a:xfrm>
            <a:off x="1386907" y="1497106"/>
            <a:ext cx="8648015" cy="5198259"/>
          </a:xfrm>
        </p:spPr>
      </p:pic>
    </p:spTree>
    <p:extLst>
      <p:ext uri="{BB962C8B-B14F-4D97-AF65-F5344CB8AC3E}">
        <p14:creationId xmlns:p14="http://schemas.microsoft.com/office/powerpoint/2010/main" val="3288534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0F9D-95A1-49EE-B468-862ED98A8124}"/>
              </a:ext>
            </a:extLst>
          </p:cNvPr>
          <p:cNvSpPr>
            <a:spLocks noGrp="1"/>
          </p:cNvSpPr>
          <p:nvPr>
            <p:ph type="title"/>
          </p:nvPr>
        </p:nvSpPr>
        <p:spPr/>
        <p:txBody>
          <a:bodyPr/>
          <a:lstStyle/>
          <a:p>
            <a:r>
              <a:rPr lang="en-GB" b="1" dirty="0" err="1">
                <a:solidFill>
                  <a:schemeClr val="accent1"/>
                </a:solidFill>
              </a:rPr>
              <a:t>Gwnewch</a:t>
            </a:r>
            <a:r>
              <a:rPr lang="en-GB" b="1" dirty="0">
                <a:solidFill>
                  <a:schemeClr val="accent1"/>
                </a:solidFill>
              </a:rPr>
              <a:t> </a:t>
            </a:r>
            <a:r>
              <a:rPr lang="en-GB" b="1" dirty="0" err="1">
                <a:solidFill>
                  <a:schemeClr val="accent1"/>
                </a:solidFill>
              </a:rPr>
              <a:t>eich</a:t>
            </a:r>
            <a:r>
              <a:rPr lang="en-GB" b="1" dirty="0">
                <a:solidFill>
                  <a:schemeClr val="accent1"/>
                </a:solidFill>
              </a:rPr>
              <a:t> poster </a:t>
            </a:r>
            <a:r>
              <a:rPr lang="en-GB" b="1" dirty="0" err="1">
                <a:solidFill>
                  <a:schemeClr val="accent1"/>
                </a:solidFill>
              </a:rPr>
              <a:t>yn</a:t>
            </a:r>
            <a:r>
              <a:rPr lang="en-GB" b="1" dirty="0">
                <a:solidFill>
                  <a:schemeClr val="accent1"/>
                </a:solidFill>
              </a:rPr>
              <a:t> </a:t>
            </a:r>
            <a:r>
              <a:rPr lang="en-GB" b="1" dirty="0" err="1">
                <a:solidFill>
                  <a:schemeClr val="accent1"/>
                </a:solidFill>
              </a:rPr>
              <a:t>rhyngweithiol</a:t>
            </a:r>
            <a:br>
              <a:rPr lang="en-GB" b="1" dirty="0"/>
            </a:br>
            <a:r>
              <a:rPr lang="en-GB" b="1" dirty="0"/>
              <a:t>Make your poster interactive</a:t>
            </a:r>
          </a:p>
        </p:txBody>
      </p:sp>
      <p:sp>
        <p:nvSpPr>
          <p:cNvPr id="3" name="Content Placeholder 2">
            <a:extLst>
              <a:ext uri="{FF2B5EF4-FFF2-40B4-BE49-F238E27FC236}">
                <a16:creationId xmlns:a16="http://schemas.microsoft.com/office/drawing/2014/main" id="{0E7811A3-04E7-4C10-A340-AE703EF0EDE8}"/>
              </a:ext>
            </a:extLst>
          </p:cNvPr>
          <p:cNvSpPr>
            <a:spLocks noGrp="1"/>
          </p:cNvSpPr>
          <p:nvPr>
            <p:ph idx="1"/>
          </p:nvPr>
        </p:nvSpPr>
        <p:spPr>
          <a:xfrm>
            <a:off x="7234518" y="2141537"/>
            <a:ext cx="4370294" cy="4351338"/>
          </a:xfrm>
        </p:spPr>
        <p:txBody>
          <a:bodyPr/>
          <a:lstStyle/>
          <a:p>
            <a:r>
              <a:rPr lang="en-GB" dirty="0"/>
              <a:t>Another way of making your poster engaging is to make it interactive </a:t>
            </a:r>
            <a:r>
              <a:rPr lang="en-GB" dirty="0" err="1"/>
              <a:t>eg</a:t>
            </a:r>
            <a:r>
              <a:rPr lang="en-GB" dirty="0"/>
              <a:t> by using links and QR codes that take your reader to a video, contact information etc.</a:t>
            </a:r>
          </a:p>
          <a:p>
            <a:r>
              <a:rPr lang="en-GB" b="1" dirty="0"/>
              <a:t>If you use a link or QR code make sure it works.</a:t>
            </a:r>
          </a:p>
        </p:txBody>
      </p:sp>
      <p:pic>
        <p:nvPicPr>
          <p:cNvPr id="5" name="Picture 4">
            <a:extLst>
              <a:ext uri="{FF2B5EF4-FFF2-40B4-BE49-F238E27FC236}">
                <a16:creationId xmlns:a16="http://schemas.microsoft.com/office/drawing/2014/main" id="{96587B53-BBAC-4C55-92C1-B15D5F6156FE}"/>
              </a:ext>
            </a:extLst>
          </p:cNvPr>
          <p:cNvPicPr>
            <a:picLocks noChangeAspect="1"/>
          </p:cNvPicPr>
          <p:nvPr/>
        </p:nvPicPr>
        <p:blipFill rotWithShape="1">
          <a:blip r:embed="rId2"/>
          <a:srcRect l="36314" t="24652" r="44639" b="39683"/>
          <a:stretch/>
        </p:blipFill>
        <p:spPr>
          <a:xfrm>
            <a:off x="5012231" y="3013622"/>
            <a:ext cx="1959429" cy="2445883"/>
          </a:xfrm>
          <a:prstGeom prst="rect">
            <a:avLst/>
          </a:prstGeom>
        </p:spPr>
      </p:pic>
      <p:sp>
        <p:nvSpPr>
          <p:cNvPr id="6" name="Content Placeholder 2">
            <a:extLst>
              <a:ext uri="{FF2B5EF4-FFF2-40B4-BE49-F238E27FC236}">
                <a16:creationId xmlns:a16="http://schemas.microsoft.com/office/drawing/2014/main" id="{19425421-4374-458D-9EB8-F224BD829FF2}"/>
              </a:ext>
            </a:extLst>
          </p:cNvPr>
          <p:cNvSpPr txBox="1">
            <a:spLocks/>
          </p:cNvSpPr>
          <p:nvPr/>
        </p:nvSpPr>
        <p:spPr>
          <a:xfrm>
            <a:off x="379080" y="1962243"/>
            <a:ext cx="4370294"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solidFill>
                  <a:schemeClr val="accent1"/>
                </a:solidFill>
              </a:rPr>
              <a:t>Ffordd</a:t>
            </a:r>
            <a:r>
              <a:rPr lang="en-GB" dirty="0">
                <a:solidFill>
                  <a:schemeClr val="accent1"/>
                </a:solidFill>
              </a:rPr>
              <a:t> </a:t>
            </a:r>
            <a:r>
              <a:rPr lang="en-GB" dirty="0" err="1">
                <a:solidFill>
                  <a:schemeClr val="accent1"/>
                </a:solidFill>
              </a:rPr>
              <a:t>arall</a:t>
            </a:r>
            <a:r>
              <a:rPr lang="en-GB" dirty="0">
                <a:solidFill>
                  <a:schemeClr val="accent1"/>
                </a:solidFill>
              </a:rPr>
              <a:t> o </a:t>
            </a:r>
            <a:r>
              <a:rPr lang="en-GB" dirty="0" err="1">
                <a:solidFill>
                  <a:schemeClr val="accent1"/>
                </a:solidFill>
              </a:rPr>
              <a:t>wneud</a:t>
            </a:r>
            <a:r>
              <a:rPr lang="en-GB" dirty="0">
                <a:solidFill>
                  <a:schemeClr val="accent1"/>
                </a:solidFill>
              </a:rPr>
              <a:t> </a:t>
            </a:r>
            <a:r>
              <a:rPr lang="en-GB" dirty="0" err="1">
                <a:solidFill>
                  <a:schemeClr val="accent1"/>
                </a:solidFill>
              </a:rPr>
              <a:t>i'ch</a:t>
            </a:r>
            <a:r>
              <a:rPr lang="en-GB" dirty="0">
                <a:solidFill>
                  <a:schemeClr val="accent1"/>
                </a:solidFill>
              </a:rPr>
              <a:t> poster </a:t>
            </a:r>
            <a:r>
              <a:rPr lang="en-GB" dirty="0" err="1">
                <a:solidFill>
                  <a:schemeClr val="accent1"/>
                </a:solidFill>
              </a:rPr>
              <a:t>ymgysylltu</a:t>
            </a:r>
            <a:r>
              <a:rPr lang="en-GB" dirty="0">
                <a:solidFill>
                  <a:schemeClr val="accent1"/>
                </a:solidFill>
              </a:rPr>
              <a:t> </a:t>
            </a:r>
            <a:r>
              <a:rPr lang="en-GB" dirty="0" err="1">
                <a:solidFill>
                  <a:schemeClr val="accent1"/>
                </a:solidFill>
              </a:rPr>
              <a:t>yw</a:t>
            </a:r>
            <a:r>
              <a:rPr lang="en-GB" dirty="0">
                <a:solidFill>
                  <a:schemeClr val="accent1"/>
                </a:solidFill>
              </a:rPr>
              <a:t> </a:t>
            </a:r>
            <a:r>
              <a:rPr lang="en-GB" dirty="0" err="1">
                <a:solidFill>
                  <a:schemeClr val="accent1"/>
                </a:solidFill>
              </a:rPr>
              <a:t>ei</a:t>
            </a:r>
            <a:r>
              <a:rPr lang="en-GB" dirty="0">
                <a:solidFill>
                  <a:schemeClr val="accent1"/>
                </a:solidFill>
              </a:rPr>
              <a:t> </a:t>
            </a:r>
            <a:r>
              <a:rPr lang="en-GB" dirty="0" err="1">
                <a:solidFill>
                  <a:schemeClr val="accent1"/>
                </a:solidFill>
              </a:rPr>
              <a:t>wneud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rhyngweithiol</a:t>
            </a:r>
            <a:r>
              <a:rPr lang="en-GB" dirty="0">
                <a:solidFill>
                  <a:schemeClr val="accent1"/>
                </a:solidFill>
              </a:rPr>
              <a:t> </a:t>
            </a:r>
            <a:r>
              <a:rPr lang="en-GB" dirty="0" err="1">
                <a:solidFill>
                  <a:schemeClr val="accent1"/>
                </a:solidFill>
              </a:rPr>
              <a:t>e.e.</a:t>
            </a:r>
            <a:r>
              <a:rPr lang="en-GB" dirty="0">
                <a:solidFill>
                  <a:schemeClr val="accent1"/>
                </a:solidFill>
              </a:rPr>
              <a:t> </a:t>
            </a:r>
            <a:r>
              <a:rPr lang="en-GB" dirty="0" err="1">
                <a:solidFill>
                  <a:schemeClr val="accent1"/>
                </a:solidFill>
              </a:rPr>
              <a:t>drwy</a:t>
            </a:r>
            <a:r>
              <a:rPr lang="en-GB" dirty="0">
                <a:solidFill>
                  <a:schemeClr val="accent1"/>
                </a:solidFill>
              </a:rPr>
              <a:t> </a:t>
            </a:r>
            <a:r>
              <a:rPr lang="en-GB" dirty="0" err="1">
                <a:solidFill>
                  <a:schemeClr val="accent1"/>
                </a:solidFill>
              </a:rPr>
              <a:t>ddefnyddio</a:t>
            </a:r>
            <a:r>
              <a:rPr lang="en-GB" dirty="0">
                <a:solidFill>
                  <a:schemeClr val="accent1"/>
                </a:solidFill>
              </a:rPr>
              <a:t> </a:t>
            </a:r>
            <a:r>
              <a:rPr lang="en-GB" dirty="0" err="1">
                <a:solidFill>
                  <a:schemeClr val="accent1"/>
                </a:solidFill>
              </a:rPr>
              <a:t>dolenni</a:t>
            </a:r>
            <a:r>
              <a:rPr lang="en-GB" dirty="0">
                <a:solidFill>
                  <a:schemeClr val="accent1"/>
                </a:solidFill>
              </a:rPr>
              <a:t> a </a:t>
            </a:r>
            <a:r>
              <a:rPr lang="en-GB" dirty="0" err="1">
                <a:solidFill>
                  <a:schemeClr val="accent1"/>
                </a:solidFill>
              </a:rPr>
              <a:t>chodau</a:t>
            </a:r>
            <a:r>
              <a:rPr lang="en-GB" dirty="0">
                <a:solidFill>
                  <a:schemeClr val="accent1"/>
                </a:solidFill>
              </a:rPr>
              <a:t> QR </a:t>
            </a:r>
            <a:r>
              <a:rPr lang="en-GB" dirty="0" err="1">
                <a:solidFill>
                  <a:schemeClr val="accent1"/>
                </a:solidFill>
              </a:rPr>
              <a:t>sy'n</a:t>
            </a:r>
            <a:r>
              <a:rPr lang="en-GB" dirty="0">
                <a:solidFill>
                  <a:schemeClr val="accent1"/>
                </a:solidFill>
              </a:rPr>
              <a:t> </a:t>
            </a:r>
            <a:r>
              <a:rPr lang="en-GB" dirty="0" err="1">
                <a:solidFill>
                  <a:schemeClr val="accent1"/>
                </a:solidFill>
              </a:rPr>
              <a:t>mynd</a:t>
            </a:r>
            <a:r>
              <a:rPr lang="en-GB" dirty="0">
                <a:solidFill>
                  <a:schemeClr val="accent1"/>
                </a:solidFill>
              </a:rPr>
              <a:t> </a:t>
            </a:r>
            <a:r>
              <a:rPr lang="en-GB" dirty="0" err="1">
                <a:solidFill>
                  <a:schemeClr val="accent1"/>
                </a:solidFill>
              </a:rPr>
              <a:t>â'ch</a:t>
            </a:r>
            <a:r>
              <a:rPr lang="en-GB" dirty="0">
                <a:solidFill>
                  <a:schemeClr val="accent1"/>
                </a:solidFill>
              </a:rPr>
              <a:t> </a:t>
            </a:r>
            <a:r>
              <a:rPr lang="en-GB" dirty="0" err="1">
                <a:solidFill>
                  <a:schemeClr val="accent1"/>
                </a:solidFill>
              </a:rPr>
              <a:t>darllenydd</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fideo</a:t>
            </a:r>
            <a:r>
              <a:rPr lang="en-GB" dirty="0">
                <a:solidFill>
                  <a:schemeClr val="accent1"/>
                </a:solidFill>
              </a:rPr>
              <a:t>, </a:t>
            </a:r>
            <a:r>
              <a:rPr lang="en-GB" dirty="0" err="1">
                <a:solidFill>
                  <a:schemeClr val="accent1"/>
                </a:solidFill>
              </a:rPr>
              <a:t>gwybodaeth</a:t>
            </a:r>
            <a:r>
              <a:rPr lang="en-GB" dirty="0">
                <a:solidFill>
                  <a:schemeClr val="accent1"/>
                </a:solidFill>
              </a:rPr>
              <a:t> </a:t>
            </a:r>
            <a:r>
              <a:rPr lang="en-GB" dirty="0" err="1">
                <a:solidFill>
                  <a:schemeClr val="accent1"/>
                </a:solidFill>
              </a:rPr>
              <a:t>gyswllt</a:t>
            </a:r>
            <a:r>
              <a:rPr lang="en-GB" dirty="0">
                <a:solidFill>
                  <a:schemeClr val="accent1"/>
                </a:solidFill>
              </a:rPr>
              <a:t> ac </a:t>
            </a:r>
            <a:r>
              <a:rPr lang="en-GB" dirty="0" err="1">
                <a:solidFill>
                  <a:schemeClr val="accent1"/>
                </a:solidFill>
              </a:rPr>
              <a:t>ati</a:t>
            </a:r>
            <a:r>
              <a:rPr lang="en-GB" dirty="0">
                <a:solidFill>
                  <a:schemeClr val="accent1"/>
                </a:solidFill>
              </a:rPr>
              <a:t>.</a:t>
            </a:r>
          </a:p>
          <a:p>
            <a:r>
              <a:rPr lang="en-GB" b="1" dirty="0" err="1">
                <a:solidFill>
                  <a:schemeClr val="accent1"/>
                </a:solidFill>
              </a:rPr>
              <a:t>Os</a:t>
            </a:r>
            <a:r>
              <a:rPr lang="en-GB" b="1" dirty="0">
                <a:solidFill>
                  <a:schemeClr val="accent1"/>
                </a:solidFill>
              </a:rPr>
              <a:t> </a:t>
            </a:r>
            <a:r>
              <a:rPr lang="en-GB" b="1" dirty="0" err="1">
                <a:solidFill>
                  <a:schemeClr val="accent1"/>
                </a:solidFill>
              </a:rPr>
              <a:t>ydych</a:t>
            </a:r>
            <a:r>
              <a:rPr lang="en-GB" b="1" dirty="0">
                <a:solidFill>
                  <a:schemeClr val="accent1"/>
                </a:solidFill>
              </a:rPr>
              <a:t> </a:t>
            </a:r>
            <a:r>
              <a:rPr lang="en-GB" b="1" dirty="0" err="1">
                <a:solidFill>
                  <a:schemeClr val="accent1"/>
                </a:solidFill>
              </a:rPr>
              <a:t>yn</a:t>
            </a:r>
            <a:r>
              <a:rPr lang="en-GB" b="1" dirty="0">
                <a:solidFill>
                  <a:schemeClr val="accent1"/>
                </a:solidFill>
              </a:rPr>
              <a:t> </a:t>
            </a:r>
            <a:r>
              <a:rPr lang="en-GB" b="1" dirty="0" err="1">
                <a:solidFill>
                  <a:schemeClr val="accent1"/>
                </a:solidFill>
              </a:rPr>
              <a:t>defnyddio</a:t>
            </a:r>
            <a:r>
              <a:rPr lang="en-GB" b="1" dirty="0">
                <a:solidFill>
                  <a:schemeClr val="accent1"/>
                </a:solidFill>
              </a:rPr>
              <a:t> </a:t>
            </a:r>
            <a:r>
              <a:rPr lang="en-GB" b="1" dirty="0" err="1">
                <a:solidFill>
                  <a:schemeClr val="accent1"/>
                </a:solidFill>
              </a:rPr>
              <a:t>dolen</a:t>
            </a:r>
            <a:r>
              <a:rPr lang="en-GB" b="1" dirty="0">
                <a:solidFill>
                  <a:schemeClr val="accent1"/>
                </a:solidFill>
              </a:rPr>
              <a:t> neu god QR </a:t>
            </a:r>
            <a:r>
              <a:rPr lang="en-GB" b="1" dirty="0" err="1">
                <a:solidFill>
                  <a:schemeClr val="accent1"/>
                </a:solidFill>
              </a:rPr>
              <a:t>gwnewch</a:t>
            </a:r>
            <a:r>
              <a:rPr lang="en-GB" b="1" dirty="0">
                <a:solidFill>
                  <a:schemeClr val="accent1"/>
                </a:solidFill>
              </a:rPr>
              <a:t> </a:t>
            </a:r>
            <a:r>
              <a:rPr lang="en-GB" b="1" dirty="0" err="1">
                <a:solidFill>
                  <a:schemeClr val="accent1"/>
                </a:solidFill>
              </a:rPr>
              <a:t>yn</a:t>
            </a:r>
            <a:r>
              <a:rPr lang="en-GB" b="1" dirty="0">
                <a:solidFill>
                  <a:schemeClr val="accent1"/>
                </a:solidFill>
              </a:rPr>
              <a:t> </a:t>
            </a:r>
            <a:r>
              <a:rPr lang="en-GB" b="1" dirty="0" err="1">
                <a:solidFill>
                  <a:schemeClr val="accent1"/>
                </a:solidFill>
              </a:rPr>
              <a:t>siŵr</a:t>
            </a:r>
            <a:r>
              <a:rPr lang="en-GB" b="1" dirty="0">
                <a:solidFill>
                  <a:schemeClr val="accent1"/>
                </a:solidFill>
              </a:rPr>
              <a:t> </a:t>
            </a:r>
            <a:r>
              <a:rPr lang="en-GB" b="1" dirty="0" err="1">
                <a:solidFill>
                  <a:schemeClr val="accent1"/>
                </a:solidFill>
              </a:rPr>
              <a:t>ei</a:t>
            </a:r>
            <a:r>
              <a:rPr lang="en-GB" b="1" dirty="0">
                <a:solidFill>
                  <a:schemeClr val="accent1"/>
                </a:solidFill>
              </a:rPr>
              <a:t> </a:t>
            </a:r>
            <a:r>
              <a:rPr lang="en-GB" b="1" dirty="0" err="1">
                <a:solidFill>
                  <a:schemeClr val="accent1"/>
                </a:solidFill>
              </a:rPr>
              <a:t>fod</a:t>
            </a:r>
            <a:r>
              <a:rPr lang="en-GB" b="1" dirty="0">
                <a:solidFill>
                  <a:schemeClr val="accent1"/>
                </a:solidFill>
              </a:rPr>
              <a:t> </a:t>
            </a:r>
            <a:r>
              <a:rPr lang="en-GB" b="1" dirty="0" err="1">
                <a:solidFill>
                  <a:schemeClr val="accent1"/>
                </a:solidFill>
              </a:rPr>
              <a:t>yn</a:t>
            </a:r>
            <a:r>
              <a:rPr lang="en-GB" b="1" dirty="0">
                <a:solidFill>
                  <a:schemeClr val="accent1"/>
                </a:solidFill>
              </a:rPr>
              <a:t> </a:t>
            </a:r>
            <a:r>
              <a:rPr lang="en-GB" b="1" dirty="0" err="1">
                <a:solidFill>
                  <a:schemeClr val="accent1"/>
                </a:solidFill>
              </a:rPr>
              <a:t>gweithio</a:t>
            </a:r>
            <a:r>
              <a:rPr lang="en-GB" b="1" dirty="0">
                <a:solidFill>
                  <a:schemeClr val="accent1"/>
                </a:solidFill>
              </a:rPr>
              <a:t>.</a:t>
            </a:r>
          </a:p>
          <a:p>
            <a:endParaRPr lang="en-GB" dirty="0"/>
          </a:p>
        </p:txBody>
      </p:sp>
    </p:spTree>
    <p:extLst>
      <p:ext uri="{BB962C8B-B14F-4D97-AF65-F5344CB8AC3E}">
        <p14:creationId xmlns:p14="http://schemas.microsoft.com/office/powerpoint/2010/main" val="74149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A2E08-1E78-48FA-83F5-BA362476F46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2200" b="1" kern="1200">
                <a:solidFill>
                  <a:schemeClr val="bg1"/>
                </a:solidFill>
                <a:latin typeface="+mj-lt"/>
                <a:ea typeface="+mj-ea"/>
                <a:cs typeface="+mj-cs"/>
              </a:rPr>
              <a:t>Sut fyddech yn graddio’r posteri yma?</a:t>
            </a:r>
            <a:br>
              <a:rPr lang="en-US" sz="2200" b="1" kern="1200">
                <a:solidFill>
                  <a:schemeClr val="bg1"/>
                </a:solidFill>
                <a:latin typeface="+mj-lt"/>
                <a:ea typeface="+mj-ea"/>
                <a:cs typeface="+mj-cs"/>
              </a:rPr>
            </a:br>
            <a:r>
              <a:rPr lang="en-US" sz="2200" b="1" kern="1200">
                <a:solidFill>
                  <a:schemeClr val="bg1"/>
                </a:solidFill>
                <a:latin typeface="+mj-lt"/>
                <a:ea typeface="+mj-ea"/>
                <a:cs typeface="+mj-cs"/>
              </a:rPr>
              <a:t>How would you grade these posters?</a:t>
            </a:r>
          </a:p>
        </p:txBody>
      </p:sp>
      <p:pic>
        <p:nvPicPr>
          <p:cNvPr id="5" name="Content Placeholder 4" descr="Timeline&#10;&#10;Description automatically generated with low confidence">
            <a:extLst>
              <a:ext uri="{FF2B5EF4-FFF2-40B4-BE49-F238E27FC236}">
                <a16:creationId xmlns:a16="http://schemas.microsoft.com/office/drawing/2014/main" id="{A730C1BD-6053-4E5A-9AE0-78BBF5207273}"/>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311" y="1396588"/>
            <a:ext cx="10922824" cy="5461412"/>
          </a:xfrm>
          <a:prstGeom prst="rect">
            <a:avLst/>
          </a:prstGeom>
        </p:spPr>
      </p:pic>
    </p:spTree>
    <p:extLst>
      <p:ext uri="{BB962C8B-B14F-4D97-AF65-F5344CB8AC3E}">
        <p14:creationId xmlns:p14="http://schemas.microsoft.com/office/powerpoint/2010/main" val="10897573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A2E08-1E78-48FA-83F5-BA362476F46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2200" b="1" kern="1200">
                <a:solidFill>
                  <a:schemeClr val="bg1"/>
                </a:solidFill>
                <a:latin typeface="+mj-lt"/>
                <a:ea typeface="+mj-ea"/>
                <a:cs typeface="+mj-cs"/>
              </a:rPr>
              <a:t>Sut fyddech yn graddio’r posteri yma?</a:t>
            </a:r>
            <a:br>
              <a:rPr lang="en-US" sz="2200" b="1" kern="1200">
                <a:solidFill>
                  <a:schemeClr val="bg1"/>
                </a:solidFill>
                <a:latin typeface="+mj-lt"/>
                <a:ea typeface="+mj-ea"/>
                <a:cs typeface="+mj-cs"/>
              </a:rPr>
            </a:br>
            <a:r>
              <a:rPr lang="en-US" sz="2200" b="1" kern="1200">
                <a:solidFill>
                  <a:schemeClr val="bg1"/>
                </a:solidFill>
                <a:latin typeface="+mj-lt"/>
                <a:ea typeface="+mj-ea"/>
                <a:cs typeface="+mj-cs"/>
              </a:rPr>
              <a:t>How would you grade these posters?</a:t>
            </a:r>
          </a:p>
        </p:txBody>
      </p:sp>
      <p:pic>
        <p:nvPicPr>
          <p:cNvPr id="17" name="Content Placeholder 16" descr="Diagram&#10;&#10;Description automatically generated">
            <a:extLst>
              <a:ext uri="{FF2B5EF4-FFF2-40B4-BE49-F238E27FC236}">
                <a16:creationId xmlns:a16="http://schemas.microsoft.com/office/drawing/2014/main" id="{98C01829-CB94-4DB3-A31F-4A32391CF46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26309" y="1488141"/>
            <a:ext cx="7339381" cy="5271528"/>
          </a:xfrm>
        </p:spPr>
      </p:pic>
    </p:spTree>
    <p:extLst>
      <p:ext uri="{BB962C8B-B14F-4D97-AF65-F5344CB8AC3E}">
        <p14:creationId xmlns:p14="http://schemas.microsoft.com/office/powerpoint/2010/main" val="594730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A2E08-1E78-48FA-83F5-BA362476F46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2200" b="1" kern="1200">
                <a:solidFill>
                  <a:schemeClr val="bg1"/>
                </a:solidFill>
                <a:latin typeface="+mj-lt"/>
                <a:ea typeface="+mj-ea"/>
                <a:cs typeface="+mj-cs"/>
              </a:rPr>
              <a:t>Sut fyddech yn graddio’r posteri yma?</a:t>
            </a:r>
            <a:br>
              <a:rPr lang="en-US" sz="2200" b="1" kern="1200">
                <a:solidFill>
                  <a:schemeClr val="bg1"/>
                </a:solidFill>
                <a:latin typeface="+mj-lt"/>
                <a:ea typeface="+mj-ea"/>
                <a:cs typeface="+mj-cs"/>
              </a:rPr>
            </a:br>
            <a:r>
              <a:rPr lang="en-US" sz="2200" b="1" kern="1200">
                <a:solidFill>
                  <a:schemeClr val="bg1"/>
                </a:solidFill>
                <a:latin typeface="+mj-lt"/>
                <a:ea typeface="+mj-ea"/>
                <a:cs typeface="+mj-cs"/>
              </a:rPr>
              <a:t>How would you grade these posters?</a:t>
            </a:r>
          </a:p>
        </p:txBody>
      </p:sp>
      <p:pic>
        <p:nvPicPr>
          <p:cNvPr id="6" name="Content Placeholder 5" descr="Text&#10;&#10;Description automatically generated with low confidence">
            <a:extLst>
              <a:ext uri="{FF2B5EF4-FFF2-40B4-BE49-F238E27FC236}">
                <a16:creationId xmlns:a16="http://schemas.microsoft.com/office/drawing/2014/main" id="{49DCD4B9-7DF9-49D2-8BC2-61D4998AB09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54941" y="1484452"/>
            <a:ext cx="6998358" cy="5086958"/>
          </a:xfrm>
        </p:spPr>
      </p:pic>
    </p:spTree>
    <p:extLst>
      <p:ext uri="{BB962C8B-B14F-4D97-AF65-F5344CB8AC3E}">
        <p14:creationId xmlns:p14="http://schemas.microsoft.com/office/powerpoint/2010/main" val="33723329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935A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A2E08-1E78-48FA-83F5-BA362476F46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200" b="1" kern="1200">
                <a:solidFill>
                  <a:srgbClr val="FFFFFF"/>
                </a:solidFill>
                <a:latin typeface="+mj-lt"/>
                <a:ea typeface="+mj-ea"/>
                <a:cs typeface="+mj-cs"/>
              </a:rPr>
              <a:t>Sut fyddech yn graddio’r posteri yma?</a:t>
            </a:r>
            <a:br>
              <a:rPr lang="en-US" sz="2200" b="1" kern="1200">
                <a:solidFill>
                  <a:srgbClr val="FFFFFF"/>
                </a:solidFill>
                <a:latin typeface="+mj-lt"/>
                <a:ea typeface="+mj-ea"/>
                <a:cs typeface="+mj-cs"/>
              </a:rPr>
            </a:br>
            <a:r>
              <a:rPr lang="en-US" sz="2200" b="1" kern="1200">
                <a:solidFill>
                  <a:srgbClr val="FFFFFF"/>
                </a:solidFill>
                <a:latin typeface="+mj-lt"/>
                <a:ea typeface="+mj-ea"/>
                <a:cs typeface="+mj-cs"/>
              </a:rPr>
              <a:t>How would you grade these posters?</a:t>
            </a:r>
          </a:p>
        </p:txBody>
      </p:sp>
      <p:pic>
        <p:nvPicPr>
          <p:cNvPr id="7" name="Content Placeholder 6">
            <a:extLst>
              <a:ext uri="{FF2B5EF4-FFF2-40B4-BE49-F238E27FC236}">
                <a16:creationId xmlns:a16="http://schemas.microsoft.com/office/drawing/2014/main" id="{1113DFBD-D74C-415B-9080-85284B933634}"/>
              </a:ext>
            </a:extLst>
          </p:cNvPr>
          <p:cNvPicPr>
            <a:picLocks noGrp="1" noChangeAspect="1"/>
          </p:cNvPicPr>
          <p:nvPr>
            <p:ph idx="1"/>
          </p:nvPr>
        </p:nvPicPr>
        <p:blipFill rotWithShape="1">
          <a:blip r:embed="rId2"/>
          <a:srcRect l="30359" t="11609" r="30497" b="7629"/>
          <a:stretch/>
        </p:blipFill>
        <p:spPr>
          <a:xfrm>
            <a:off x="4038601" y="-1"/>
            <a:ext cx="6010834" cy="6857999"/>
          </a:xfrm>
          <a:prstGeom prst="rect">
            <a:avLst/>
          </a:prstGeom>
        </p:spPr>
      </p:pic>
      <p:sp>
        <p:nvSpPr>
          <p:cNvPr id="8" name="Rectangle 7">
            <a:extLst>
              <a:ext uri="{FF2B5EF4-FFF2-40B4-BE49-F238E27FC236}">
                <a16:creationId xmlns:a16="http://schemas.microsoft.com/office/drawing/2014/main" id="{C49EE09E-F95F-4372-B684-B94D4B5F351A}"/>
              </a:ext>
            </a:extLst>
          </p:cNvPr>
          <p:cNvSpPr/>
          <p:nvPr/>
        </p:nvSpPr>
        <p:spPr>
          <a:xfrm>
            <a:off x="6111465" y="737265"/>
            <a:ext cx="2049022" cy="2537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15627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935A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A2E08-1E78-48FA-83F5-BA362476F46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200" b="1" kern="1200">
                <a:solidFill>
                  <a:srgbClr val="FFFFFF"/>
                </a:solidFill>
                <a:latin typeface="+mj-lt"/>
                <a:ea typeface="+mj-ea"/>
                <a:cs typeface="+mj-cs"/>
              </a:rPr>
              <a:t>Sut fyddech yn graddio’r posteri yma?</a:t>
            </a:r>
            <a:br>
              <a:rPr lang="en-US" sz="2200" b="1" kern="1200">
                <a:solidFill>
                  <a:srgbClr val="FFFFFF"/>
                </a:solidFill>
                <a:latin typeface="+mj-lt"/>
                <a:ea typeface="+mj-ea"/>
                <a:cs typeface="+mj-cs"/>
              </a:rPr>
            </a:br>
            <a:r>
              <a:rPr lang="en-US" sz="2200" b="1" kern="1200">
                <a:solidFill>
                  <a:srgbClr val="FFFFFF"/>
                </a:solidFill>
                <a:latin typeface="+mj-lt"/>
                <a:ea typeface="+mj-ea"/>
                <a:cs typeface="+mj-cs"/>
              </a:rPr>
              <a:t>How would you grade these posters?</a:t>
            </a:r>
          </a:p>
        </p:txBody>
      </p:sp>
      <p:pic>
        <p:nvPicPr>
          <p:cNvPr id="6" name="Content Placeholder 5">
            <a:extLst>
              <a:ext uri="{FF2B5EF4-FFF2-40B4-BE49-F238E27FC236}">
                <a16:creationId xmlns:a16="http://schemas.microsoft.com/office/drawing/2014/main" id="{2E4720CC-27DE-4FC3-9CA3-F3FBFAA9683C}"/>
              </a:ext>
            </a:extLst>
          </p:cNvPr>
          <p:cNvPicPr>
            <a:picLocks noGrp="1" noChangeAspect="1"/>
          </p:cNvPicPr>
          <p:nvPr>
            <p:ph idx="1"/>
          </p:nvPr>
        </p:nvPicPr>
        <p:blipFill rotWithShape="1">
          <a:blip r:embed="rId2"/>
          <a:srcRect l="20424" t="6684" r="19788" b="7109"/>
          <a:stretch/>
        </p:blipFill>
        <p:spPr>
          <a:xfrm>
            <a:off x="4228431" y="291478"/>
            <a:ext cx="6831106" cy="6566522"/>
          </a:xfrm>
        </p:spPr>
      </p:pic>
      <p:sp>
        <p:nvSpPr>
          <p:cNvPr id="8" name="Rectangle 7">
            <a:extLst>
              <a:ext uri="{FF2B5EF4-FFF2-40B4-BE49-F238E27FC236}">
                <a16:creationId xmlns:a16="http://schemas.microsoft.com/office/drawing/2014/main" id="{6AA4B245-E66D-42BB-B81F-506EB84F40BA}"/>
              </a:ext>
            </a:extLst>
          </p:cNvPr>
          <p:cNvSpPr/>
          <p:nvPr/>
        </p:nvSpPr>
        <p:spPr>
          <a:xfrm>
            <a:off x="9335497" y="1263883"/>
            <a:ext cx="1397931" cy="670241"/>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7933923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5AD4F61-E023-4530-BF03-8BC2D825D0BF}"/>
              </a:ext>
            </a:extLst>
          </p:cNvPr>
          <p:cNvSpPr txBox="1"/>
          <p:nvPr/>
        </p:nvSpPr>
        <p:spPr>
          <a:xfrm>
            <a:off x="1103839" y="4887412"/>
            <a:ext cx="2553761" cy="369332"/>
          </a:xfrm>
          <a:prstGeom prst="rect">
            <a:avLst/>
          </a:prstGeom>
          <a:noFill/>
        </p:spPr>
        <p:txBody>
          <a:bodyPr wrap="square" rtlCol="0">
            <a:spAutoFit/>
          </a:bodyPr>
          <a:lstStyle/>
          <a:p>
            <a:endParaRPr lang="en-US" dirty="0">
              <a:latin typeface="Segoe UI" panose="020B0502040204020203" pitchFamily="34" charset="0"/>
              <a:cs typeface="Segoe UI" panose="020B0502040204020203" pitchFamily="34" charset="0"/>
            </a:endParaRPr>
          </a:p>
        </p:txBody>
      </p:sp>
      <p:sp>
        <p:nvSpPr>
          <p:cNvPr id="13" name="TextBox 12">
            <a:extLst>
              <a:ext uri="{FF2B5EF4-FFF2-40B4-BE49-F238E27FC236}">
                <a16:creationId xmlns:a16="http://schemas.microsoft.com/office/drawing/2014/main" id="{EECA178D-27B9-46ED-9FD8-69655515BAC1}"/>
              </a:ext>
            </a:extLst>
          </p:cNvPr>
          <p:cNvSpPr txBox="1"/>
          <p:nvPr/>
        </p:nvSpPr>
        <p:spPr>
          <a:xfrm>
            <a:off x="824753" y="304801"/>
            <a:ext cx="10263407" cy="5878532"/>
          </a:xfrm>
          <a:prstGeom prst="rect">
            <a:avLst/>
          </a:prstGeom>
          <a:noFill/>
        </p:spPr>
        <p:txBody>
          <a:bodyPr wrap="square">
            <a:spAutoFit/>
          </a:bodyPr>
          <a:lstStyle/>
          <a:p>
            <a:r>
              <a:rPr lang="en-GB" sz="3200" b="1" dirty="0" err="1">
                <a:solidFill>
                  <a:schemeClr val="accent5">
                    <a:lumMod val="50000"/>
                  </a:schemeClr>
                </a:solidFill>
              </a:rPr>
              <a:t>Ffynonellau</a:t>
            </a:r>
            <a:r>
              <a:rPr lang="en-GB" sz="3200" b="1" dirty="0">
                <a:solidFill>
                  <a:schemeClr val="accent5">
                    <a:lumMod val="50000"/>
                  </a:schemeClr>
                </a:solidFill>
              </a:rPr>
              <a:t> </a:t>
            </a:r>
            <a:r>
              <a:rPr lang="en-GB" sz="3200" b="1" dirty="0" err="1">
                <a:solidFill>
                  <a:schemeClr val="accent5">
                    <a:lumMod val="50000"/>
                  </a:schemeClr>
                </a:solidFill>
              </a:rPr>
              <a:t>gwybodaeth</a:t>
            </a:r>
            <a:r>
              <a:rPr lang="en-GB" sz="3200" b="1" dirty="0">
                <a:solidFill>
                  <a:schemeClr val="accent5">
                    <a:lumMod val="50000"/>
                  </a:schemeClr>
                </a:solidFill>
              </a:rPr>
              <a:t> a </a:t>
            </a:r>
            <a:r>
              <a:rPr lang="en-GB" sz="3200" b="1" dirty="0" err="1">
                <a:solidFill>
                  <a:schemeClr val="accent5">
                    <a:lumMod val="50000"/>
                  </a:schemeClr>
                </a:solidFill>
              </a:rPr>
              <a:t>darllen</a:t>
            </a:r>
            <a:r>
              <a:rPr lang="en-GB" sz="3200" b="1" dirty="0">
                <a:solidFill>
                  <a:schemeClr val="accent5">
                    <a:lumMod val="50000"/>
                  </a:schemeClr>
                </a:solidFill>
              </a:rPr>
              <a:t> </a:t>
            </a:r>
            <a:r>
              <a:rPr lang="en-GB" sz="3200" b="1" dirty="0" err="1">
                <a:solidFill>
                  <a:schemeClr val="accent5">
                    <a:lumMod val="50000"/>
                  </a:schemeClr>
                </a:solidFill>
              </a:rPr>
              <a:t>pellach</a:t>
            </a:r>
            <a:endParaRPr lang="en-GB" sz="3200" b="1" dirty="0">
              <a:solidFill>
                <a:schemeClr val="accent5">
                  <a:lumMod val="50000"/>
                </a:schemeClr>
              </a:solidFill>
            </a:endParaRPr>
          </a:p>
          <a:p>
            <a:r>
              <a:rPr lang="en-GB" sz="3200" b="1" dirty="0"/>
              <a:t>Sources of information and further reading</a:t>
            </a:r>
          </a:p>
          <a:p>
            <a:endParaRPr lang="en-GB" sz="2400" b="1" dirty="0"/>
          </a:p>
          <a:p>
            <a:r>
              <a:rPr lang="en-GB" sz="2400" dirty="0">
                <a:hlinkClick r:id="rId3"/>
              </a:rPr>
              <a:t>http://clt.lse.ac.uk/poster-design/</a:t>
            </a:r>
            <a:r>
              <a:rPr lang="en-GB" sz="2400" dirty="0"/>
              <a:t>  </a:t>
            </a:r>
          </a:p>
          <a:p>
            <a:r>
              <a:rPr lang="en-GB" sz="2400" dirty="0">
                <a:hlinkClick r:id="rId4"/>
              </a:rPr>
              <a:t>http://gradschool.unc.edu/student/postertips.html</a:t>
            </a:r>
            <a:r>
              <a:rPr lang="en-GB" sz="2400" dirty="0"/>
              <a:t>  </a:t>
            </a:r>
          </a:p>
          <a:p>
            <a:r>
              <a:rPr lang="en-GB" sz="2400" dirty="0">
                <a:hlinkClick r:id="rId5"/>
              </a:rPr>
              <a:t>http://www.spfldcol.edu/homepage/dept.nsf/BC81220B343BE6788525738E005FDA74/F0BB3C96C5ED 8A898525754700505502</a:t>
            </a:r>
            <a:r>
              <a:rPr lang="en-GB" sz="2400" dirty="0"/>
              <a:t>  </a:t>
            </a:r>
          </a:p>
          <a:p>
            <a:r>
              <a:rPr lang="en-GB" sz="2400" dirty="0">
                <a:hlinkClick r:id="rId6"/>
              </a:rPr>
              <a:t>http://www.ncsu.edu/project/posters/NewSite/</a:t>
            </a:r>
            <a:r>
              <a:rPr lang="en-GB" sz="2400" dirty="0"/>
              <a:t>  </a:t>
            </a:r>
          </a:p>
          <a:p>
            <a:r>
              <a:rPr lang="en-GB" sz="2400" dirty="0">
                <a:hlinkClick r:id="rId7"/>
              </a:rPr>
              <a:t>http://saw.uwaterloo.ca/poster/</a:t>
            </a:r>
            <a:r>
              <a:rPr lang="en-GB" sz="2400" dirty="0"/>
              <a:t>  </a:t>
            </a:r>
          </a:p>
          <a:p>
            <a:r>
              <a:rPr lang="en-GB" sz="2400" dirty="0">
                <a:hlinkClick r:id="rId8"/>
              </a:rPr>
              <a:t>http://www.cns.cornell.edu/documents/ScientificPosters.pdf</a:t>
            </a:r>
            <a:r>
              <a:rPr lang="en-GB" sz="2400" dirty="0"/>
              <a:t>  </a:t>
            </a:r>
          </a:p>
          <a:p>
            <a:r>
              <a:rPr lang="en-GB" sz="2400" dirty="0">
                <a:hlinkClick r:id="rId9"/>
              </a:rPr>
              <a:t>http://www.kcl.ac.uk/library/researchsupport/disseminate/posters.aspx</a:t>
            </a:r>
            <a:r>
              <a:rPr lang="en-GB" sz="2400" dirty="0"/>
              <a:t>  </a:t>
            </a:r>
          </a:p>
          <a:p>
            <a:r>
              <a:rPr lang="en-GB" sz="2400" dirty="0">
                <a:hlinkClick r:id="rId10"/>
              </a:rPr>
              <a:t>http://www2.napier.ac.uk/gus/writing_presenting/academic_posters.html</a:t>
            </a:r>
            <a:r>
              <a:rPr lang="en-GB" sz="2400" dirty="0"/>
              <a:t>  </a:t>
            </a:r>
          </a:p>
          <a:p>
            <a:r>
              <a:rPr lang="en-GB" sz="2400" dirty="0">
                <a:hlinkClick r:id="rId11"/>
              </a:rPr>
              <a:t>http://www2.le.ac.uk/offices/careers/pgrd/resources/designing-poster/designing-poster</a:t>
            </a:r>
            <a:r>
              <a:rPr lang="en-GB" sz="2400" dirty="0"/>
              <a:t>  </a:t>
            </a:r>
          </a:p>
          <a:p>
            <a:r>
              <a:rPr lang="en-GB" sz="2400" dirty="0">
                <a:hlinkClick r:id="rId12"/>
              </a:rPr>
              <a:t>http://prezi.com/0e1ftr5f7zlz/designing-an-academic-poster/</a:t>
            </a:r>
            <a:r>
              <a:rPr lang="en-GB" sz="2400" dirty="0"/>
              <a:t>  </a:t>
            </a:r>
          </a:p>
        </p:txBody>
      </p:sp>
    </p:spTree>
    <p:extLst>
      <p:ext uri="{BB962C8B-B14F-4D97-AF65-F5344CB8AC3E}">
        <p14:creationId xmlns:p14="http://schemas.microsoft.com/office/powerpoint/2010/main" val="153491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Research presentation_RVA_v3" id="{DF2794B4-2314-4F87-8639-5DCB9EEE28EE}" vid="{3B969E49-204F-4FF6-BD10-D26195B8D4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A875DA-F9FD-4F83-A049-3B1027B542DE}">
  <ds:schemaRefs>
    <ds:schemaRef ds:uri="http://schemas.microsoft.com/sharepoint/v3/contenttype/forms"/>
  </ds:schemaRefs>
</ds:datastoreItem>
</file>

<file path=customXml/itemProps2.xml><?xml version="1.0" encoding="utf-8"?>
<ds:datastoreItem xmlns:ds="http://schemas.openxmlformats.org/officeDocument/2006/customXml" ds:itemID="{03C7D9E6-B0D9-433E-BD46-EB60F64F4DA8}">
  <ds:schemaRef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B2AB02E3-5ADF-4BF0-9C1B-35CDF3FE95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Research presentation</Template>
  <TotalTime>5</TotalTime>
  <Words>2400</Words>
  <Application>Microsoft Office PowerPoint</Application>
  <PresentationFormat>Widescreen</PresentationFormat>
  <Paragraphs>156</Paragraphs>
  <Slides>29</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Calibri</vt:lpstr>
      <vt:lpstr>Calibri Light</vt:lpstr>
      <vt:lpstr>Franklin Gothic Book</vt:lpstr>
      <vt:lpstr>Lato</vt:lpstr>
      <vt:lpstr>Roboto</vt:lpstr>
      <vt:lpstr>Segoe UI</vt:lpstr>
      <vt:lpstr>Office Theme</vt:lpstr>
      <vt:lpstr>Creu fy mhoster academaidd Creating my academic poster                                             Helen Griffiths</vt:lpstr>
      <vt:lpstr>3 element portfolio 1. Research Proposal (1,000 words) 2. Main Body (8,000 words) 3. Academic Poster (1,000 words equiv.) All elements will be uploaded as one document</vt:lpstr>
      <vt:lpstr>Meddalwedd / Software</vt:lpstr>
      <vt:lpstr>Pwrpas?  /  Purpose?</vt:lpstr>
      <vt:lpstr>Cynnwys awgrymiedig / Suggested content</vt:lpstr>
      <vt:lpstr>Cynllunio eich poster / Planning your poster</vt:lpstr>
      <vt:lpstr>  In the first three seconds of looking at your poster, the reader is deciding whether to stay and explore the poster or move on.    Make the main heading large and to the point. Try to avoid a long main title, you have a whole poster to get your message across. </vt:lpstr>
      <vt:lpstr>Cynllun / Layout</vt:lpstr>
      <vt:lpstr>Trefn Darllen / Reading Order</vt:lpstr>
      <vt:lpstr>Testun / Text</vt:lpstr>
      <vt:lpstr> Attractive posters have a good balance of images and text.    Notice how all the text elements together in one example make the poster ‘weighted’ to one side giving the reader a lot of text to digest all at once.    Placing illustrations throughout the poster breaks the text up into easily readable chunks and improves the flow. </vt:lpstr>
      <vt:lpstr>Delweddau / Images</vt:lpstr>
      <vt:lpstr>Cropio / Cropping</vt:lpstr>
      <vt:lpstr>  In graphics where the meaning isn’t immediately obvious, it is good practice to provide a caption that is short and to the point underneath the image. </vt:lpstr>
      <vt:lpstr>Graffiau / Graphs</vt:lpstr>
      <vt:lpstr>Isod ceir dau graff enghreifftiol sy'n deillio o'r un set ddata. Mae'r graff ar y dde wedi'i fformatio ar gyfer cyflwyniad poster lle mae'r graff ar y chwith wedi'i gyflwyno'n union fel y cafodd ei gynhyrchu gan y feddalwedd.  Mae'r newidiadau fformatio sydd wedi'u gwneud ar gyfer y fersiwn cyflwyno poster yn cynnwys:  • Wedi'u henwi a'u labelu'n glir • Dim llinellau grid i dynnu oddi ar y pwyntiau wedi'u plotio • Llinellau lleiniau clir • Teitl clir byr  </vt:lpstr>
      <vt:lpstr>Defnyddio testun / Use of text</vt:lpstr>
      <vt:lpstr>Defnyddio testun / Use of text</vt:lpstr>
      <vt:lpstr>Defnyddio Lliw / Using Colour</vt:lpstr>
      <vt:lpstr> Lliwiau Sy’n Cydweddu / Complimentary Colours</vt:lpstr>
      <vt:lpstr>Lliwiau Monocronmataidd / Monochromatic Colours</vt:lpstr>
      <vt:lpstr>Lliwiau Cyfatebol / Analogous Colours</vt:lpstr>
      <vt:lpstr>Gwnewch eich poster yn rhyngweithiol Make your poster interactive</vt:lpstr>
      <vt:lpstr>Sut fyddech yn graddio’r posteri yma? How would you grade these posters?</vt:lpstr>
      <vt:lpstr>Sut fyddech yn graddio’r posteri yma? How would you grade these posters?</vt:lpstr>
      <vt:lpstr>Sut fyddech yn graddio’r posteri yma? How would you grade these posters?</vt:lpstr>
      <vt:lpstr>Sut fyddech yn graddio’r posteri yma? How would you grade these posters?</vt:lpstr>
      <vt:lpstr>Sut fyddech yn graddio’r posteri yma? How would you grade these posters?</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Helen A Griffiths</dc:creator>
  <cp:lastModifiedBy>Helen A Griffiths</cp:lastModifiedBy>
  <cp:revision>2</cp:revision>
  <dcterms:created xsi:type="dcterms:W3CDTF">2021-02-26T19:50:22Z</dcterms:created>
  <dcterms:modified xsi:type="dcterms:W3CDTF">2025-05-06T10:38:50Z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