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 id="2147483696" r:id="rId5"/>
    <p:sldMasterId id="2147483708" r:id="rId6"/>
  </p:sldMasterIdLst>
  <p:notesMasterIdLst>
    <p:notesMasterId r:id="rId80"/>
  </p:notesMasterIdLst>
  <p:handoutMasterIdLst>
    <p:handoutMasterId r:id="rId81"/>
  </p:handoutMasterIdLst>
  <p:sldIdLst>
    <p:sldId id="318" r:id="rId7"/>
    <p:sldId id="326" r:id="rId8"/>
    <p:sldId id="354" r:id="rId9"/>
    <p:sldId id="257" r:id="rId10"/>
    <p:sldId id="320" r:id="rId11"/>
    <p:sldId id="305" r:id="rId12"/>
    <p:sldId id="309" r:id="rId13"/>
    <p:sldId id="311" r:id="rId14"/>
    <p:sldId id="310" r:id="rId15"/>
    <p:sldId id="258" r:id="rId16"/>
    <p:sldId id="261" r:id="rId17"/>
    <p:sldId id="356" r:id="rId18"/>
    <p:sldId id="355" r:id="rId19"/>
    <p:sldId id="341" r:id="rId20"/>
    <p:sldId id="314" r:id="rId21"/>
    <p:sldId id="330" r:id="rId22"/>
    <p:sldId id="331" r:id="rId23"/>
    <p:sldId id="339" r:id="rId24"/>
    <p:sldId id="334" r:id="rId25"/>
    <p:sldId id="336" r:id="rId26"/>
    <p:sldId id="335" r:id="rId27"/>
    <p:sldId id="294" r:id="rId28"/>
    <p:sldId id="295" r:id="rId29"/>
    <p:sldId id="357" r:id="rId30"/>
    <p:sldId id="343" r:id="rId31"/>
    <p:sldId id="344" r:id="rId32"/>
    <p:sldId id="345" r:id="rId33"/>
    <p:sldId id="346" r:id="rId34"/>
    <p:sldId id="352" r:id="rId35"/>
    <p:sldId id="347" r:id="rId36"/>
    <p:sldId id="351" r:id="rId37"/>
    <p:sldId id="350" r:id="rId38"/>
    <p:sldId id="348" r:id="rId39"/>
    <p:sldId id="353" r:id="rId40"/>
    <p:sldId id="319" r:id="rId41"/>
    <p:sldId id="332" r:id="rId42"/>
    <p:sldId id="349" r:id="rId43"/>
    <p:sldId id="358" r:id="rId44"/>
    <p:sldId id="296" r:id="rId45"/>
    <p:sldId id="262" r:id="rId46"/>
    <p:sldId id="263" r:id="rId47"/>
    <p:sldId id="301" r:id="rId48"/>
    <p:sldId id="317" r:id="rId49"/>
    <p:sldId id="298" r:id="rId50"/>
    <p:sldId id="299" r:id="rId51"/>
    <p:sldId id="302" r:id="rId52"/>
    <p:sldId id="300" r:id="rId53"/>
    <p:sldId id="264" r:id="rId54"/>
    <p:sldId id="322" r:id="rId55"/>
    <p:sldId id="266" r:id="rId56"/>
    <p:sldId id="267" r:id="rId57"/>
    <p:sldId id="323" r:id="rId58"/>
    <p:sldId id="324" r:id="rId59"/>
    <p:sldId id="325" r:id="rId60"/>
    <p:sldId id="270" r:id="rId61"/>
    <p:sldId id="275" r:id="rId62"/>
    <p:sldId id="315" r:id="rId63"/>
    <p:sldId id="327" r:id="rId64"/>
    <p:sldId id="278" r:id="rId65"/>
    <p:sldId id="279" r:id="rId66"/>
    <p:sldId id="280" r:id="rId67"/>
    <p:sldId id="277" r:id="rId68"/>
    <p:sldId id="340" r:id="rId69"/>
    <p:sldId id="281" r:id="rId70"/>
    <p:sldId id="282" r:id="rId71"/>
    <p:sldId id="283" r:id="rId72"/>
    <p:sldId id="293" r:id="rId73"/>
    <p:sldId id="284" r:id="rId74"/>
    <p:sldId id="285" r:id="rId75"/>
    <p:sldId id="286" r:id="rId76"/>
    <p:sldId id="287" r:id="rId77"/>
    <p:sldId id="288" r:id="rId78"/>
    <p:sldId id="289" r:id="rId79"/>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484" autoAdjust="0"/>
    <p:restoredTop sz="94660"/>
  </p:normalViewPr>
  <p:slideViewPr>
    <p:cSldViewPr snapToGrid="0">
      <p:cViewPr varScale="1">
        <p:scale>
          <a:sx n="81" d="100"/>
          <a:sy n="81" d="100"/>
        </p:scale>
        <p:origin x="46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84" Type="http://schemas.openxmlformats.org/officeDocument/2006/relationships/theme" Target="theme/theme1.xml"/><Relationship Id="rId16" Type="http://schemas.openxmlformats.org/officeDocument/2006/relationships/slide" Target="slides/slide10.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slide" Target="slides/slide73.xml"/><Relationship Id="rId5" Type="http://schemas.openxmlformats.org/officeDocument/2006/relationships/slideMaster" Target="slideMasters/slideMaster2.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77" Type="http://schemas.openxmlformats.org/officeDocument/2006/relationships/slide" Target="slides/slide71.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80" Type="http://schemas.openxmlformats.org/officeDocument/2006/relationships/notesMaster" Target="notesMasters/notesMaster1.xml"/><Relationship Id="rId85"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slide" Target="slides/slide69.xml"/><Relationship Id="rId83"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slide" Target="slides/slide72.xml"/><Relationship Id="rId8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slide" Target="slides/slide70.xml"/><Relationship Id="rId7" Type="http://schemas.openxmlformats.org/officeDocument/2006/relationships/slide" Target="slides/slide1.xml"/><Relationship Id="rId71" Type="http://schemas.openxmlformats.org/officeDocument/2006/relationships/slide" Target="slides/slide65.xml"/><Relationship Id="rId2" Type="http://schemas.openxmlformats.org/officeDocument/2006/relationships/customXml" Target="../customXml/item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 Id="rId61" Type="http://schemas.openxmlformats.org/officeDocument/2006/relationships/slide" Target="slides/slide55.xml"/><Relationship Id="rId8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CF35300A-3457-4117-A6C0-240196A82620}" type="datetimeFigureOut">
              <a:rPr lang="en-US" smtClean="0"/>
              <a:t>10/27/2021</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E845ABFD-AE24-4159-AF25-DDB3076075E3}" type="slidenum">
              <a:rPr lang="en-US" smtClean="0"/>
              <a:t>‹#›</a:t>
            </a:fld>
            <a:endParaRPr lang="en-US"/>
          </a:p>
        </p:txBody>
      </p:sp>
    </p:spTree>
    <p:extLst>
      <p:ext uri="{BB962C8B-B14F-4D97-AF65-F5344CB8AC3E}">
        <p14:creationId xmlns:p14="http://schemas.microsoft.com/office/powerpoint/2010/main" val="15922567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95A2F14A-8379-4470-89F0-F370AA433B5D}" type="datetimeFigureOut">
              <a:rPr lang="en-US" smtClean="0"/>
              <a:t>10/27/2021</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9F6F5C3A-2C0F-4BFC-9C81-C1F6AE2AFCB5}" type="slidenum">
              <a:rPr lang="en-US" smtClean="0"/>
              <a:t>‹#›</a:t>
            </a:fld>
            <a:endParaRPr lang="en-US"/>
          </a:p>
        </p:txBody>
      </p:sp>
    </p:spTree>
    <p:extLst>
      <p:ext uri="{BB962C8B-B14F-4D97-AF65-F5344CB8AC3E}">
        <p14:creationId xmlns:p14="http://schemas.microsoft.com/office/powerpoint/2010/main" val="41441464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0B5561-F4A8-49F8-AEBE-68675B9814F9}" type="slidenum">
              <a:rPr lang="en-GB" smtClean="0"/>
              <a:t>19</a:t>
            </a:fld>
            <a:endParaRPr lang="en-GB"/>
          </a:p>
        </p:txBody>
      </p:sp>
    </p:spTree>
    <p:extLst>
      <p:ext uri="{BB962C8B-B14F-4D97-AF65-F5344CB8AC3E}">
        <p14:creationId xmlns:p14="http://schemas.microsoft.com/office/powerpoint/2010/main" val="27701015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0B5561-F4A8-49F8-AEBE-68675B9814F9}" type="slidenum">
              <a:rPr lang="en-GB" smtClean="0"/>
              <a:t>21</a:t>
            </a:fld>
            <a:endParaRPr lang="en-GB"/>
          </a:p>
        </p:txBody>
      </p:sp>
    </p:spTree>
    <p:extLst>
      <p:ext uri="{BB962C8B-B14F-4D97-AF65-F5344CB8AC3E}">
        <p14:creationId xmlns:p14="http://schemas.microsoft.com/office/powerpoint/2010/main" val="17477741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3838" y="781050"/>
            <a:ext cx="6934201" cy="390048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39</a:t>
            </a:fld>
            <a:endParaRPr lang="en-GB" dirty="0">
              <a:solidFill>
                <a:prstClr val="black"/>
              </a:solidFill>
            </a:endParaRPr>
          </a:p>
        </p:txBody>
      </p:sp>
    </p:spTree>
    <p:extLst>
      <p:ext uri="{BB962C8B-B14F-4D97-AF65-F5344CB8AC3E}">
        <p14:creationId xmlns:p14="http://schemas.microsoft.com/office/powerpoint/2010/main" val="23597445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B6A4A7-4D9D-4468-A1FB-708D08C22545}" type="slidenum">
              <a:rPr lang="en-US" smtClean="0"/>
              <a:t>40</a:t>
            </a:fld>
            <a:endParaRPr lang="en-US"/>
          </a:p>
        </p:txBody>
      </p:sp>
    </p:spTree>
    <p:extLst>
      <p:ext uri="{BB962C8B-B14F-4D97-AF65-F5344CB8AC3E}">
        <p14:creationId xmlns:p14="http://schemas.microsoft.com/office/powerpoint/2010/main" val="9070920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B6A4A7-4D9D-4468-A1FB-708D08C22545}" type="slidenum">
              <a:rPr lang="en-US" smtClean="0"/>
              <a:t>41</a:t>
            </a:fld>
            <a:endParaRPr lang="en-US"/>
          </a:p>
        </p:txBody>
      </p:sp>
    </p:spTree>
    <p:extLst>
      <p:ext uri="{BB962C8B-B14F-4D97-AF65-F5344CB8AC3E}">
        <p14:creationId xmlns:p14="http://schemas.microsoft.com/office/powerpoint/2010/main" val="1469047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CB6A4A7-4D9D-4468-A1FB-708D08C22545}" type="slidenum">
              <a:rPr lang="en-US">
                <a:solidFill>
                  <a:prstClr val="black"/>
                </a:solidFill>
              </a:rPr>
              <a:pPr/>
              <a:t>42</a:t>
            </a:fld>
            <a:endParaRPr lang="en-US">
              <a:solidFill>
                <a:prstClr val="black"/>
              </a:solidFill>
            </a:endParaRPr>
          </a:p>
        </p:txBody>
      </p:sp>
    </p:spTree>
    <p:extLst>
      <p:ext uri="{BB962C8B-B14F-4D97-AF65-F5344CB8AC3E}">
        <p14:creationId xmlns:p14="http://schemas.microsoft.com/office/powerpoint/2010/main" val="380612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defRPr/>
            </a:pPr>
            <a:r>
              <a:rPr lang="en-GB" dirty="0" err="1"/>
              <a:t>Perhap</a:t>
            </a:r>
            <a:endParaRPr lang="en-GB" dirty="0"/>
          </a:p>
        </p:txBody>
      </p:sp>
      <p:sp>
        <p:nvSpPr>
          <p:cNvPr id="256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29503" indent="-280578">
              <a:defRPr>
                <a:solidFill>
                  <a:schemeClr val="tx1"/>
                </a:solidFill>
                <a:latin typeface="Calibri" panose="020F0502020204030204" pitchFamily="34" charset="0"/>
                <a:cs typeface="Arial" panose="020B0604020202020204" pitchFamily="34" charset="0"/>
              </a:defRPr>
            </a:lvl2pPr>
            <a:lvl3pPr marL="1122312" indent="-224462">
              <a:defRPr>
                <a:solidFill>
                  <a:schemeClr val="tx1"/>
                </a:solidFill>
                <a:latin typeface="Calibri" panose="020F0502020204030204" pitchFamily="34" charset="0"/>
                <a:cs typeface="Arial" panose="020B0604020202020204" pitchFamily="34" charset="0"/>
              </a:defRPr>
            </a:lvl3pPr>
            <a:lvl4pPr marL="1571236" indent="-224462">
              <a:defRPr>
                <a:solidFill>
                  <a:schemeClr val="tx1"/>
                </a:solidFill>
                <a:latin typeface="Calibri" panose="020F0502020204030204" pitchFamily="34" charset="0"/>
                <a:cs typeface="Arial" panose="020B0604020202020204" pitchFamily="34" charset="0"/>
              </a:defRPr>
            </a:lvl4pPr>
            <a:lvl5pPr marL="2020161" indent="-224462">
              <a:defRPr>
                <a:solidFill>
                  <a:schemeClr val="tx1"/>
                </a:solidFill>
                <a:latin typeface="Calibri" panose="020F0502020204030204" pitchFamily="34" charset="0"/>
                <a:cs typeface="Arial" panose="020B0604020202020204" pitchFamily="34" charset="0"/>
              </a:defRPr>
            </a:lvl5pPr>
            <a:lvl6pPr marL="2469086" indent="-224462"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18010" indent="-224462"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366935" indent="-224462"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15860" indent="-224462"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95FC0B86-870C-4213-BCBF-5EC8C2029D0B}" type="slidenum">
              <a:rPr lang="en-GB" altLang="en-US">
                <a:solidFill>
                  <a:srgbClr val="000000"/>
                </a:solidFill>
              </a:rPr>
              <a:pPr/>
              <a:t>66</a:t>
            </a:fld>
            <a:endParaRPr lang="en-GB" altLang="en-US">
              <a:solidFill>
                <a:srgbClr val="000000"/>
              </a:solidFill>
            </a:endParaRPr>
          </a:p>
        </p:txBody>
      </p:sp>
    </p:spTree>
    <p:extLst>
      <p:ext uri="{BB962C8B-B14F-4D97-AF65-F5344CB8AC3E}">
        <p14:creationId xmlns:p14="http://schemas.microsoft.com/office/powerpoint/2010/main" val="5751934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CB6A4A7-4D9D-4468-A1FB-708D08C22545}" type="slidenum">
              <a:rPr lang="en-US" smtClean="0"/>
              <a:t>67</a:t>
            </a:fld>
            <a:endParaRPr lang="en-US"/>
          </a:p>
        </p:txBody>
      </p:sp>
    </p:spTree>
    <p:extLst>
      <p:ext uri="{BB962C8B-B14F-4D97-AF65-F5344CB8AC3E}">
        <p14:creationId xmlns:p14="http://schemas.microsoft.com/office/powerpoint/2010/main" val="29377432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EA99120-2F14-46A6-A6EA-451DF19BE510}" type="datetimeFigureOut">
              <a:rPr lang="en-US" smtClean="0"/>
              <a:t>10/27/2021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18181566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A99120-2F14-46A6-A6EA-451DF19BE510}" type="datetimeFigureOut">
              <a:rPr lang="en-US" smtClean="0"/>
              <a:t>10/27/2021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18156504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A99120-2F14-46A6-A6EA-451DF19BE510}" type="datetimeFigureOut">
              <a:rPr lang="en-US" smtClean="0"/>
              <a:t>10/27/2021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14007179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EA99120-2F14-46A6-A6EA-451DF19BE510}" type="datetimeFigureOut">
              <a:rPr lang="en-US" smtClean="0"/>
              <a:t>10/27/2021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11537399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EA99120-2F14-46A6-A6EA-451DF19BE510}" type="datetimeFigureOut">
              <a:rPr lang="en-US" smtClean="0"/>
              <a:t>10/27/2021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3537192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EA99120-2F14-46A6-A6EA-451DF19BE510}" type="datetimeFigureOut">
              <a:rPr lang="en-US" smtClean="0"/>
              <a:t>10/27/2021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402477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A99120-2F14-46A6-A6EA-451DF19BE510}" type="datetimeFigureOut">
              <a:rPr lang="en-US" smtClean="0"/>
              <a:t>10/27/2021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28943047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A99120-2F14-46A6-A6EA-451DF19BE510}" type="datetimeFigureOut">
              <a:rPr lang="en-US" smtClean="0"/>
              <a:t>10/27/2021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1432717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A99120-2F14-46A6-A6EA-451DF19BE510}" type="datetimeFigureOut">
              <a:rPr lang="en-US" smtClean="0"/>
              <a:t>10/27/2021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23671539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A99120-2F14-46A6-A6EA-451DF19BE510}" type="datetimeFigureOut">
              <a:rPr lang="en-US" smtClean="0"/>
              <a:t>10/27/2021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28569686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A99120-2F14-46A6-A6EA-451DF19BE510}" type="datetimeFigureOut">
              <a:rPr lang="en-US" smtClean="0"/>
              <a:t>10/27/2021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2124435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9EA99120-2F14-46A6-A6EA-451DF19BE510}" type="datetimeFigureOut">
              <a:rPr lang="en-US" smtClean="0"/>
              <a:t>10/27/2021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2670858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EA99120-2F14-46A6-A6EA-451DF19BE510}" type="datetimeFigureOut">
              <a:rPr lang="en-US" smtClean="0"/>
              <a:t>10/27/2021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13229641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A99120-2F14-46A6-A6EA-451DF19BE510}" type="datetimeFigureOut">
              <a:rPr lang="en-US" smtClean="0"/>
              <a:t>10/27/2021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35639460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EA99120-2F14-46A6-A6EA-451DF19BE510}" type="datetimeFigureOut">
              <a:rPr lang="en-US" smtClean="0"/>
              <a:t>10/27/2021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26284350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EA99120-2F14-46A6-A6EA-451DF19BE510}" type="datetimeFigureOut">
              <a:rPr lang="en-US" smtClean="0"/>
              <a:t>10/27/2021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39094999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EA99120-2F14-46A6-A6EA-451DF19BE510}" type="datetimeFigureOut">
              <a:rPr lang="en-US" smtClean="0"/>
              <a:t>10/27/2021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379399823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A99120-2F14-46A6-A6EA-451DF19BE510}" type="datetimeFigureOut">
              <a:rPr lang="en-US" smtClean="0"/>
              <a:t>10/27/2021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67902910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A99120-2F14-46A6-A6EA-451DF19BE510}" type="datetimeFigureOut">
              <a:rPr lang="en-US" smtClean="0"/>
              <a:t>10/27/2021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15625913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A99120-2F14-46A6-A6EA-451DF19BE510}" type="datetimeFigureOut">
              <a:rPr lang="en-US" smtClean="0"/>
              <a:t>10/27/2021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23508459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EA99120-2F14-46A6-A6EA-451DF19BE510}" type="datetimeFigureOut">
              <a:rPr lang="en-US" smtClean="0"/>
              <a:t>10/27/2021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3372762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EA99120-2F14-46A6-A6EA-451DF19BE510}" type="datetimeFigureOut">
              <a:rPr lang="en-US" smtClean="0"/>
              <a:t>10/27/2021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3164685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E75A090-B44E-4EF3-AE7D-262F0F67EEB6}" type="datetimeFigureOut">
              <a:rPr lang="en-GB" smtClean="0"/>
              <a:t>27/10/2021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89427329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75A090-B44E-4EF3-AE7D-262F0F67EEB6}" type="datetimeFigureOut">
              <a:rPr lang="en-GB" smtClean="0"/>
              <a:t>27/10/2021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41050026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75A090-B44E-4EF3-AE7D-262F0F67EEB6}" type="datetimeFigureOut">
              <a:rPr lang="en-GB" smtClean="0"/>
              <a:t>27/10/2021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39437372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E75A090-B44E-4EF3-AE7D-262F0F67EEB6}" type="datetimeFigureOut">
              <a:rPr lang="en-GB" smtClean="0"/>
              <a:t>27/10/2021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22366881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E75A090-B44E-4EF3-AE7D-262F0F67EEB6}" type="datetimeFigureOut">
              <a:rPr lang="en-GB" smtClean="0"/>
              <a:t>27/10/2021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10841092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E75A090-B44E-4EF3-AE7D-262F0F67EEB6}" type="datetimeFigureOut">
              <a:rPr lang="en-GB" smtClean="0"/>
              <a:t>27/10/2021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165857275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75A090-B44E-4EF3-AE7D-262F0F67EEB6}" type="datetimeFigureOut">
              <a:rPr lang="en-GB" smtClean="0"/>
              <a:t>27/10/2021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122831562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E75A090-B44E-4EF3-AE7D-262F0F67EEB6}" type="datetimeFigureOut">
              <a:rPr lang="en-GB" smtClean="0"/>
              <a:t>27/10/2021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371722852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E75A090-B44E-4EF3-AE7D-262F0F67EEB6}" type="datetimeFigureOut">
              <a:rPr lang="en-GB" smtClean="0"/>
              <a:t>27/10/2021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403175873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75A090-B44E-4EF3-AE7D-262F0F67EEB6}" type="datetimeFigureOut">
              <a:rPr lang="en-GB" smtClean="0"/>
              <a:t>27/10/2021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143922548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75A090-B44E-4EF3-AE7D-262F0F67EEB6}" type="datetimeFigureOut">
              <a:rPr lang="en-GB" smtClean="0"/>
              <a:t>27/10/2021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695924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A99120-2F14-46A6-A6EA-451DF19BE510}" type="datetimeFigureOut">
              <a:rPr lang="en-US" smtClean="0"/>
              <a:t>10/27/2021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F6137F2-1775-447D-9304-25025B7CC71E}" type="slidenum">
              <a:rPr lang="en-US" smtClean="0"/>
              <a:t>‹#›</a:t>
            </a:fld>
            <a:endParaRPr lang="en-US"/>
          </a:p>
        </p:txBody>
      </p:sp>
    </p:spTree>
    <p:extLst>
      <p:ext uri="{BB962C8B-B14F-4D97-AF65-F5344CB8AC3E}">
        <p14:creationId xmlns:p14="http://schemas.microsoft.com/office/powerpoint/2010/main" val="4155632567"/>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3000"/>
            <a:lum/>
          </a:blip>
          <a:srcRect/>
          <a:stretch>
            <a:fillRect t="-18000" b="-18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A99120-2F14-46A6-A6EA-451DF19BE510}" type="datetimeFigureOut">
              <a:rPr lang="en-US" smtClean="0"/>
              <a:t>10/27/2021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F6137F2-1775-447D-9304-25025B7CC71E}" type="slidenum">
              <a:rPr lang="en-US" smtClean="0"/>
              <a:t>‹#›</a:t>
            </a:fld>
            <a:endParaRPr lang="en-US"/>
          </a:p>
        </p:txBody>
      </p:sp>
    </p:spTree>
    <p:extLst>
      <p:ext uri="{BB962C8B-B14F-4D97-AF65-F5344CB8AC3E}">
        <p14:creationId xmlns:p14="http://schemas.microsoft.com/office/powerpoint/2010/main" val="320871612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ACA18D-0FFE-40CF-AD8D-7433C6B46872}" type="datetimeFigureOut">
              <a:rPr lang="en-GB" smtClean="0">
                <a:solidFill>
                  <a:prstClr val="black">
                    <a:tint val="75000"/>
                  </a:prstClr>
                </a:solidFill>
              </a:rPr>
              <a:pPr/>
              <a:t>27/10/2021</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9A8F37-FA78-476C-B059-C0E44724967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64676282"/>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6.xml"/><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6.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xml"/><Relationship Id="rId1" Type="http://schemas.openxmlformats.org/officeDocument/2006/relationships/slideLayout" Target="../slideLayouts/slideLayout24.xml"/><Relationship Id="rId5" Type="http://schemas.openxmlformats.org/officeDocument/2006/relationships/image" Target="../media/image29.png"/><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4.xml"/><Relationship Id="rId4" Type="http://schemas.openxmlformats.org/officeDocument/2006/relationships/image" Target="../media/image32.png"/></Relationships>
</file>

<file path=ppt/slides/_rels/slide2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xml"/><Relationship Id="rId1" Type="http://schemas.openxmlformats.org/officeDocument/2006/relationships/slideLayout" Target="../slideLayouts/slideLayout24.xml"/><Relationship Id="rId6" Type="http://schemas.openxmlformats.org/officeDocument/2006/relationships/image" Target="../media/image36.jpeg"/><Relationship Id="rId5" Type="http://schemas.openxmlformats.org/officeDocument/2006/relationships/image" Target="../media/image35.png"/><Relationship Id="rId4" Type="http://schemas.openxmlformats.org/officeDocument/2006/relationships/image" Target="../media/image34.png"/></Relationships>
</file>

<file path=ppt/slides/_rels/slide2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png"/><Relationship Id="rId1" Type="http://schemas.openxmlformats.org/officeDocument/2006/relationships/slideLayout" Target="../slideLayouts/slideLayout29.xml"/><Relationship Id="rId4" Type="http://schemas.openxmlformats.org/officeDocument/2006/relationships/image" Target="../media/image39.png"/></Relationships>
</file>

<file path=ppt/slides/_rels/slide2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9.xml"/></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slideLayout" Target="../slideLayouts/slideLayout2.xml"/><Relationship Id="rId1" Type="http://schemas.openxmlformats.org/officeDocument/2006/relationships/video" Target="https://www.youtube.com/embed/_gGl3LJ7vHc?feature=oembed"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slideLayout" Target="../slideLayouts/slideLayout2.xml"/><Relationship Id="rId1" Type="http://schemas.openxmlformats.org/officeDocument/2006/relationships/video" Target="https://www.youtube.com/embed/kEcQjlURwPo?feature=oembed"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slideLayout" Target="../slideLayouts/slideLayout2.xml"/><Relationship Id="rId1" Type="http://schemas.openxmlformats.org/officeDocument/2006/relationships/video" Target="https://www.youtube.com/embed/cw2chy64m34?feature=oembed"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xml"/><Relationship Id="rId1" Type="http://schemas.openxmlformats.org/officeDocument/2006/relationships/slideLayout" Target="../slideLayouts/slideLayout29.xml"/><Relationship Id="rId4" Type="http://schemas.openxmlformats.org/officeDocument/2006/relationships/image" Target="../media/image53.png"/></Relationships>
</file>

<file path=ppt/slides/_rels/slide4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43.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2.xml"/><Relationship Id="rId6" Type="http://schemas.openxmlformats.org/officeDocument/2006/relationships/hyperlink" Target="https://www.marxists.org/archive/lenin/works/1920/jan/25.htm" TargetMode="External"/><Relationship Id="rId5" Type="http://schemas.openxmlformats.org/officeDocument/2006/relationships/image" Target="../media/image69.png"/><Relationship Id="rId4" Type="http://schemas.openxmlformats.org/officeDocument/2006/relationships/image" Target="../media/image68.png"/></Relationships>
</file>

<file path=ppt/slides/_rels/slide51.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hyperlink" Target="https://www.marxists.org/archive/lenin/works/1922/jan/17.htm"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hyperlink" Target="https://www.marxists.org/archive/lenin/works/1922/jan/17.htm"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hyperlink" Target="https://www.marxists.org/archive/lenin/works/1922/jan/17.htm" TargetMode="Externa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72.emf"/><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75.jp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78.emf"/><Relationship Id="rId2" Type="http://schemas.openxmlformats.org/officeDocument/2006/relationships/image" Target="../media/image77.emf"/><Relationship Id="rId1" Type="http://schemas.openxmlformats.org/officeDocument/2006/relationships/slideLayout" Target="../slideLayouts/slideLayout2.xml"/><Relationship Id="rId4" Type="http://schemas.openxmlformats.org/officeDocument/2006/relationships/image" Target="../media/image79.emf"/></Relationships>
</file>

<file path=ppt/slides/_rels/slide63.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86.png"/></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77.emf"/><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79.emf"/><Relationship Id="rId2" Type="http://schemas.openxmlformats.org/officeDocument/2006/relationships/image" Target="../media/image78.emf"/><Relationship Id="rId1" Type="http://schemas.openxmlformats.org/officeDocument/2006/relationships/slideLayout" Target="../slideLayouts/slideLayout2.xml"/><Relationship Id="rId4" Type="http://schemas.openxmlformats.org/officeDocument/2006/relationships/image" Target="../media/image88.emf"/></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000"/>
            <a:lum/>
          </a:blip>
          <a:srcRect/>
          <a:stretch>
            <a:fillRect t="-18000" b="-18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88430" y="1060175"/>
            <a:ext cx="4884718" cy="5022574"/>
          </a:xfrm>
          <a:solidFill>
            <a:schemeClr val="bg2"/>
          </a:solidFill>
        </p:spPr>
        <p:txBody>
          <a:bodyPr>
            <a:normAutofit fontScale="90000"/>
          </a:bodyPr>
          <a:lstStyle/>
          <a:p>
            <a:r>
              <a:rPr lang="en-GB" dirty="0">
                <a:solidFill>
                  <a:srgbClr val="7030A0"/>
                </a:solidFill>
                <a:latin typeface="Arial Black" panose="020B0A04020102020204" pitchFamily="34" charset="0"/>
              </a:rPr>
              <a:t>Week 4</a:t>
            </a:r>
            <a:br>
              <a:rPr lang="en-GB" dirty="0">
                <a:solidFill>
                  <a:srgbClr val="7030A0"/>
                </a:solidFill>
                <a:latin typeface="Arial Black" panose="020B0A04020102020204" pitchFamily="34" charset="0"/>
              </a:rPr>
            </a:br>
            <a:r>
              <a:rPr lang="en-GB" dirty="0">
                <a:solidFill>
                  <a:srgbClr val="7030A0"/>
                </a:solidFill>
                <a:latin typeface="Arial Black" panose="020B0A04020102020204" pitchFamily="34" charset="0"/>
              </a:rPr>
              <a:t>‘More Powerful Than Any Kind of Narrow Propaganda’: </a:t>
            </a:r>
            <a:br>
              <a:rPr lang="en-GB" dirty="0">
                <a:solidFill>
                  <a:srgbClr val="7030A0"/>
                </a:solidFill>
                <a:latin typeface="Arial Black" panose="020B0A04020102020204" pitchFamily="34" charset="0"/>
              </a:rPr>
            </a:br>
            <a:r>
              <a:rPr lang="en-GB" i="1" dirty="0">
                <a:solidFill>
                  <a:srgbClr val="7030A0"/>
                </a:solidFill>
                <a:latin typeface="Arial Black" panose="020B0A04020102020204" pitchFamily="34" charset="0"/>
              </a:rPr>
              <a:t>October </a:t>
            </a:r>
            <a:r>
              <a:rPr lang="en-GB" dirty="0">
                <a:solidFill>
                  <a:srgbClr val="7030A0"/>
                </a:solidFill>
                <a:latin typeface="Arial Black" panose="020B0A04020102020204" pitchFamily="34" charset="0"/>
              </a:rPr>
              <a:t>and the Cinema of the Russian Revolution</a:t>
            </a:r>
          </a:p>
        </p:txBody>
      </p:sp>
    </p:spTree>
    <p:extLst>
      <p:ext uri="{BB962C8B-B14F-4D97-AF65-F5344CB8AC3E}">
        <p14:creationId xmlns:p14="http://schemas.microsoft.com/office/powerpoint/2010/main" val="39979624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AC0201-1071-4AFE-9E3E-FA9739D20721}"/>
              </a:ext>
            </a:extLst>
          </p:cNvPr>
          <p:cNvSpPr>
            <a:spLocks noGrp="1"/>
          </p:cNvSpPr>
          <p:nvPr>
            <p:ph idx="1"/>
          </p:nvPr>
        </p:nvSpPr>
        <p:spPr>
          <a:xfrm>
            <a:off x="824089" y="823737"/>
            <a:ext cx="10515600" cy="5804782"/>
          </a:xfrm>
        </p:spPr>
        <p:txBody>
          <a:bodyPr vert="horz" lIns="91440" tIns="45720" rIns="91440" bIns="45720" rtlCol="0" anchor="t">
            <a:normAutofit fontScale="85000" lnSpcReduction="20000"/>
          </a:bodyPr>
          <a:lstStyle/>
          <a:p>
            <a:pPr marL="0" indent="0">
              <a:buNone/>
            </a:pPr>
            <a:r>
              <a:rPr lang="en-GB" b="1" dirty="0">
                <a:solidFill>
                  <a:srgbClr val="FFFF00"/>
                </a:solidFill>
                <a:cs typeface="Calibri" panose="020F0502020204030204"/>
              </a:rPr>
              <a:t>1. </a:t>
            </a:r>
            <a:r>
              <a:rPr lang="en-GB" b="1" i="1" dirty="0">
                <a:solidFill>
                  <a:srgbClr val="FFFF00"/>
                </a:solidFill>
                <a:cs typeface="Calibri" panose="020F0502020204030204"/>
              </a:rPr>
              <a:t>October: </a:t>
            </a:r>
            <a:r>
              <a:rPr lang="en-GB" b="1" dirty="0">
                <a:solidFill>
                  <a:srgbClr val="FFFF00"/>
                </a:solidFill>
                <a:cs typeface="Calibri" panose="020F0502020204030204"/>
              </a:rPr>
              <a:t>The Basics</a:t>
            </a:r>
          </a:p>
          <a:p>
            <a:pPr>
              <a:buFontTx/>
              <a:buChar char="-"/>
            </a:pPr>
            <a:r>
              <a:rPr lang="en-GB" dirty="0">
                <a:cs typeface="Calibri" panose="020F0502020204030204"/>
              </a:rPr>
              <a:t>Impressions of the film</a:t>
            </a:r>
          </a:p>
          <a:p>
            <a:pPr>
              <a:buFontTx/>
              <a:buChar char="-"/>
            </a:pPr>
            <a:r>
              <a:rPr lang="en-GB" dirty="0">
                <a:cs typeface="Calibri" panose="020F0502020204030204"/>
              </a:rPr>
              <a:t>Overview of Russian Revolution(s) </a:t>
            </a:r>
          </a:p>
          <a:p>
            <a:pPr marL="0" indent="0">
              <a:buNone/>
            </a:pPr>
            <a:endParaRPr lang="en-GB" b="1" dirty="0">
              <a:cs typeface="Calibri" panose="020F0502020204030204"/>
            </a:endParaRPr>
          </a:p>
          <a:p>
            <a:pPr marL="0" indent="0">
              <a:buNone/>
            </a:pPr>
            <a:r>
              <a:rPr lang="en-GB" b="1" dirty="0">
                <a:solidFill>
                  <a:srgbClr val="FFFF00"/>
                </a:solidFill>
                <a:cs typeface="Calibri" panose="020F0502020204030204"/>
              </a:rPr>
              <a:t>2. Comparative Analysis: </a:t>
            </a:r>
            <a:r>
              <a:rPr lang="en-GB" b="1" dirty="0">
                <a:solidFill>
                  <a:srgbClr val="FFFF00"/>
                </a:solidFill>
                <a:ea typeface="+mn-lt"/>
                <a:cs typeface="+mn-lt"/>
              </a:rPr>
              <a:t>Eisenstein and Griffith</a:t>
            </a:r>
            <a:endParaRPr lang="en-US" b="1" dirty="0">
              <a:solidFill>
                <a:srgbClr val="FFFF00"/>
              </a:solidFill>
            </a:endParaRPr>
          </a:p>
          <a:p>
            <a:pPr>
              <a:buFontTx/>
              <a:buChar char="-"/>
            </a:pPr>
            <a:r>
              <a:rPr lang="en-GB" dirty="0">
                <a:cs typeface="Calibri" panose="020F0502020204030204"/>
              </a:rPr>
              <a:t>Auteur theory</a:t>
            </a:r>
          </a:p>
          <a:p>
            <a:pPr>
              <a:buFontTx/>
              <a:buChar char="-"/>
            </a:pPr>
            <a:r>
              <a:rPr lang="en-GB" dirty="0">
                <a:cs typeface="Calibri" panose="020F0502020204030204"/>
              </a:rPr>
              <a:t>Griffith vs Eisenstein</a:t>
            </a:r>
          </a:p>
          <a:p>
            <a:pPr>
              <a:buFontTx/>
              <a:buChar char="-"/>
            </a:pPr>
            <a:r>
              <a:rPr lang="en-GB" dirty="0">
                <a:cs typeface="Calibri" panose="020F0502020204030204"/>
              </a:rPr>
              <a:t>Montage</a:t>
            </a:r>
          </a:p>
          <a:p>
            <a:pPr marL="0" indent="0">
              <a:buNone/>
            </a:pPr>
            <a:endParaRPr lang="en-GB" b="1" dirty="0">
              <a:cs typeface="Calibri" panose="020F0502020204030204"/>
            </a:endParaRPr>
          </a:p>
          <a:p>
            <a:pPr marL="0" indent="0">
              <a:buNone/>
            </a:pPr>
            <a:r>
              <a:rPr lang="en-GB" b="1" dirty="0">
                <a:cs typeface="Calibri" panose="020F0502020204030204"/>
              </a:rPr>
              <a:t>2. Cinema and the Russian Revolution</a:t>
            </a:r>
            <a:endParaRPr lang="en-GB" dirty="0"/>
          </a:p>
          <a:p>
            <a:pPr marL="0" indent="0">
              <a:buNone/>
            </a:pPr>
            <a:r>
              <a:rPr lang="en-GB" dirty="0">
                <a:cs typeface="Calibri" panose="020F0502020204030204"/>
              </a:rPr>
              <a:t>- Cinema as history</a:t>
            </a:r>
          </a:p>
          <a:p>
            <a:pPr marL="0" indent="0">
              <a:buNone/>
            </a:pPr>
            <a:r>
              <a:rPr lang="en-GB" dirty="0">
                <a:cs typeface="Calibri" panose="020F0502020204030204"/>
              </a:rPr>
              <a:t>- Cinema as propaganda</a:t>
            </a:r>
            <a:endParaRPr lang="en-GB" dirty="0"/>
          </a:p>
          <a:p>
            <a:pPr marL="0" indent="0">
              <a:buNone/>
            </a:pPr>
            <a:r>
              <a:rPr lang="en-GB" dirty="0">
                <a:cs typeface="Calibri" panose="020F0502020204030204"/>
              </a:rPr>
              <a:t>- Cinema as revolutionary art</a:t>
            </a:r>
          </a:p>
          <a:p>
            <a:pPr marL="0" indent="0">
              <a:buNone/>
            </a:pPr>
            <a:r>
              <a:rPr lang="en-GB" dirty="0">
                <a:cs typeface="Calibri" panose="020F0502020204030204"/>
              </a:rPr>
              <a:t>- Soviet Montage</a:t>
            </a:r>
            <a:endParaRPr lang="en-GB" dirty="0"/>
          </a:p>
          <a:p>
            <a:pPr>
              <a:buNone/>
            </a:pPr>
            <a:r>
              <a:rPr lang="en-GB" dirty="0">
                <a:ea typeface="+mn-lt"/>
                <a:cs typeface="+mn-lt"/>
              </a:rPr>
              <a:t>- A Dialectical Approach to Film</a:t>
            </a:r>
          </a:p>
          <a:p>
            <a:pPr marL="0" indent="0">
              <a:buNone/>
            </a:pPr>
            <a:endParaRPr lang="en-GB" dirty="0">
              <a:cs typeface="Calibri" panose="020F0502020204030204"/>
            </a:endParaRPr>
          </a:p>
        </p:txBody>
      </p:sp>
    </p:spTree>
    <p:extLst>
      <p:ext uri="{BB962C8B-B14F-4D97-AF65-F5344CB8AC3E}">
        <p14:creationId xmlns:p14="http://schemas.microsoft.com/office/powerpoint/2010/main" val="1575896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7856A-0987-4026-B079-D41BE997E9DB}"/>
              </a:ext>
            </a:extLst>
          </p:cNvPr>
          <p:cNvSpPr>
            <a:spLocks noGrp="1"/>
          </p:cNvSpPr>
          <p:nvPr>
            <p:ph type="title"/>
          </p:nvPr>
        </p:nvSpPr>
        <p:spPr/>
        <p:txBody>
          <a:bodyPr/>
          <a:lstStyle/>
          <a:p>
            <a:r>
              <a:rPr lang="en-GB" dirty="0">
                <a:solidFill>
                  <a:srgbClr val="FFFF00"/>
                </a:solidFill>
              </a:rPr>
              <a:t>What were some of your impressions of </a:t>
            </a:r>
            <a:r>
              <a:rPr lang="en-GB" i="1" dirty="0">
                <a:solidFill>
                  <a:srgbClr val="FFFF00"/>
                </a:solidFill>
              </a:rPr>
              <a:t>October</a:t>
            </a:r>
            <a:r>
              <a:rPr lang="en-GB" dirty="0">
                <a:solidFill>
                  <a:srgbClr val="FFFF00"/>
                </a:solidFill>
              </a:rPr>
              <a:t>? </a:t>
            </a:r>
          </a:p>
        </p:txBody>
      </p:sp>
      <p:sp>
        <p:nvSpPr>
          <p:cNvPr id="3" name="Content Placeholder 2">
            <a:extLst>
              <a:ext uri="{FF2B5EF4-FFF2-40B4-BE49-F238E27FC236}">
                <a16:creationId xmlns:a16="http://schemas.microsoft.com/office/drawing/2014/main" id="{58AD1D68-B91B-41FB-8134-844337E565BF}"/>
              </a:ext>
            </a:extLst>
          </p:cNvPr>
          <p:cNvSpPr>
            <a:spLocks noGrp="1"/>
          </p:cNvSpPr>
          <p:nvPr>
            <p:ph idx="1"/>
          </p:nvPr>
        </p:nvSpPr>
        <p:spPr/>
        <p:txBody>
          <a:bodyPr/>
          <a:lstStyle/>
          <a:p>
            <a:r>
              <a:rPr lang="en-GB" dirty="0"/>
              <a:t>What did you like/dislike about the film?</a:t>
            </a:r>
          </a:p>
          <a:p>
            <a:endParaRPr lang="en-GB" dirty="0"/>
          </a:p>
          <a:p>
            <a:r>
              <a:rPr lang="en-GB" dirty="0"/>
              <a:t>What did you make of its representation of historical events?</a:t>
            </a:r>
          </a:p>
          <a:p>
            <a:endParaRPr lang="en-GB" dirty="0"/>
          </a:p>
          <a:p>
            <a:r>
              <a:rPr lang="en-GB" dirty="0"/>
              <a:t>What do you know about the history of the Russian Revolution?</a:t>
            </a:r>
          </a:p>
        </p:txBody>
      </p:sp>
    </p:spTree>
    <p:extLst>
      <p:ext uri="{BB962C8B-B14F-4D97-AF65-F5344CB8AC3E}">
        <p14:creationId xmlns:p14="http://schemas.microsoft.com/office/powerpoint/2010/main" val="3821314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134302"/>
            <a:ext cx="10515600" cy="1325563"/>
          </a:xfrm>
        </p:spPr>
        <p:txBody>
          <a:bodyPr>
            <a:normAutofit/>
          </a:bodyPr>
          <a:lstStyle/>
          <a:p>
            <a:pPr algn="ctr"/>
            <a:r>
              <a:rPr lang="en-GB" b="1" dirty="0">
                <a:latin typeface="Arial Black"/>
              </a:rPr>
              <a:t>RUSSIAN REVOLUTION(S)</a:t>
            </a:r>
            <a:endParaRPr lang="en-US" b="1">
              <a:latin typeface="Arial Black"/>
            </a:endParaRPr>
          </a:p>
        </p:txBody>
      </p:sp>
      <p:sp>
        <p:nvSpPr>
          <p:cNvPr id="2" name="Content Placeholder 1"/>
          <p:cNvSpPr>
            <a:spLocks noGrp="1"/>
          </p:cNvSpPr>
          <p:nvPr>
            <p:ph idx="1"/>
          </p:nvPr>
        </p:nvSpPr>
        <p:spPr>
          <a:xfrm>
            <a:off x="432098" y="1596792"/>
            <a:ext cx="11327803" cy="5398135"/>
          </a:xfrm>
        </p:spPr>
        <p:txBody>
          <a:bodyPr>
            <a:normAutofit fontScale="92500" lnSpcReduction="20000"/>
          </a:bodyPr>
          <a:lstStyle/>
          <a:p>
            <a:pPr marL="45720" indent="0" algn="just">
              <a:buNone/>
            </a:pPr>
            <a:r>
              <a:rPr lang="en-GB" b="1" dirty="0"/>
              <a:t>February Revolution 1917 </a:t>
            </a:r>
            <a:r>
              <a:rPr lang="en-GB" dirty="0"/>
              <a:t>(March in new calendar):</a:t>
            </a:r>
          </a:p>
          <a:p>
            <a:pPr algn="just">
              <a:buFontTx/>
              <a:buChar char="-"/>
            </a:pPr>
            <a:r>
              <a:rPr lang="en-GB" dirty="0"/>
              <a:t>Abdication of Tsar</a:t>
            </a:r>
          </a:p>
          <a:p>
            <a:pPr algn="just">
              <a:buFontTx/>
              <a:buChar char="-"/>
            </a:pPr>
            <a:r>
              <a:rPr lang="en-GB" dirty="0"/>
              <a:t>Formation of Provisional Government led by Alexander Kerensky</a:t>
            </a:r>
          </a:p>
          <a:p>
            <a:pPr algn="just">
              <a:buFontTx/>
              <a:buChar char="-"/>
            </a:pPr>
            <a:r>
              <a:rPr lang="en-GB" dirty="0"/>
              <a:t>Dual power arrangement (provisional government and Soviets)</a:t>
            </a:r>
          </a:p>
          <a:p>
            <a:pPr marL="45720" indent="0" algn="just">
              <a:buNone/>
            </a:pPr>
            <a:endParaRPr lang="en-GB" dirty="0"/>
          </a:p>
          <a:p>
            <a:pPr marL="45720" indent="0" algn="just">
              <a:buNone/>
            </a:pPr>
            <a:r>
              <a:rPr lang="en-GB" b="1" dirty="0"/>
              <a:t>October Revolution 1917 </a:t>
            </a:r>
            <a:r>
              <a:rPr lang="en-GB" dirty="0"/>
              <a:t>(November in new calendar):</a:t>
            </a:r>
          </a:p>
          <a:p>
            <a:pPr algn="just">
              <a:buFontTx/>
              <a:buChar char="-"/>
            </a:pPr>
            <a:r>
              <a:rPr lang="en-GB" dirty="0"/>
              <a:t>Bolshevik overthrow of Provisional Government</a:t>
            </a:r>
          </a:p>
          <a:p>
            <a:pPr algn="just">
              <a:buFontTx/>
              <a:buChar char="-"/>
            </a:pPr>
            <a:r>
              <a:rPr lang="en-GB" dirty="0"/>
              <a:t>Bolsheviks renamed Russian Communist Party</a:t>
            </a:r>
          </a:p>
          <a:p>
            <a:pPr marL="0" indent="0" algn="just">
              <a:buNone/>
            </a:pPr>
            <a:endParaRPr lang="en-GB" b="1" dirty="0"/>
          </a:p>
          <a:p>
            <a:pPr marL="0" indent="0" algn="just">
              <a:buNone/>
            </a:pPr>
            <a:r>
              <a:rPr lang="en-GB" b="1" dirty="0"/>
              <a:t>Russian Civil War 1918–1924</a:t>
            </a:r>
          </a:p>
          <a:p>
            <a:pPr algn="just">
              <a:buFontTx/>
              <a:buChar char="-"/>
            </a:pPr>
            <a:r>
              <a:rPr lang="en-GB" dirty="0"/>
              <a:t>‘Reds’ (Russian communist revolutionaries) vs. ‘Whites’ (royalists, provisional gov’t loyalists, anti-Bolsheviks; supported by international alliance)</a:t>
            </a:r>
          </a:p>
          <a:p>
            <a:pPr marL="0" indent="0" algn="just">
              <a:buNone/>
            </a:pPr>
            <a:r>
              <a:rPr lang="en-GB" sz="2400" dirty="0"/>
              <a:t>   </a:t>
            </a:r>
          </a:p>
          <a:p>
            <a:pPr>
              <a:buFontTx/>
              <a:buChar char="-"/>
            </a:pPr>
            <a:endParaRPr lang="en-GB" sz="2400" dirty="0"/>
          </a:p>
          <a:p>
            <a:pPr>
              <a:buFontTx/>
              <a:buChar char="-"/>
            </a:pPr>
            <a:endParaRPr lang="en-GB" sz="2400" dirty="0"/>
          </a:p>
          <a:p>
            <a:pPr marL="45720" indent="0">
              <a:buNone/>
            </a:pPr>
            <a:endParaRPr lang="en-GB" dirty="0"/>
          </a:p>
          <a:p>
            <a:pPr marL="45720" indent="0">
              <a:buNone/>
            </a:pPr>
            <a:endParaRPr lang="en-US" dirty="0"/>
          </a:p>
        </p:txBody>
      </p:sp>
    </p:spTree>
    <p:extLst>
      <p:ext uri="{BB962C8B-B14F-4D97-AF65-F5344CB8AC3E}">
        <p14:creationId xmlns:p14="http://schemas.microsoft.com/office/powerpoint/2010/main" val="5053235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634B7-F7F9-4BB4-8B27-E82B1C46B52B}"/>
              </a:ext>
            </a:extLst>
          </p:cNvPr>
          <p:cNvSpPr>
            <a:spLocks noGrp="1"/>
          </p:cNvSpPr>
          <p:nvPr>
            <p:ph type="title"/>
          </p:nvPr>
        </p:nvSpPr>
        <p:spPr>
          <a:xfrm>
            <a:off x="838200" y="-1764"/>
            <a:ext cx="10515600" cy="1325563"/>
          </a:xfrm>
        </p:spPr>
        <p:txBody>
          <a:bodyPr/>
          <a:lstStyle/>
          <a:p>
            <a:r>
              <a:rPr lang="en-GB" b="1" i="1" dirty="0">
                <a:latin typeface="Arial Black"/>
                <a:cs typeface="Calibri Light"/>
              </a:rPr>
              <a:t>Battleship Potemkin </a:t>
            </a:r>
            <a:r>
              <a:rPr lang="en-GB" b="1" dirty="0">
                <a:latin typeface="Arial Black"/>
                <a:cs typeface="Calibri Light"/>
              </a:rPr>
              <a:t>(1925)</a:t>
            </a:r>
            <a:endParaRPr lang="en-GB" b="1" dirty="0">
              <a:latin typeface="Arial Black"/>
            </a:endParaRPr>
          </a:p>
        </p:txBody>
      </p:sp>
      <p:pic>
        <p:nvPicPr>
          <p:cNvPr id="4" name="Picture 4" descr="A close up of a sign&#10;&#10;Description automatically generated">
            <a:extLst>
              <a:ext uri="{FF2B5EF4-FFF2-40B4-BE49-F238E27FC236}">
                <a16:creationId xmlns:a16="http://schemas.microsoft.com/office/drawing/2014/main" id="{923ADAC5-DAA0-46E4-AF5B-17241B3B4475}"/>
              </a:ext>
            </a:extLst>
          </p:cNvPr>
          <p:cNvPicPr>
            <a:picLocks noGrp="1" noChangeAspect="1"/>
          </p:cNvPicPr>
          <p:nvPr>
            <p:ph idx="1"/>
          </p:nvPr>
        </p:nvPicPr>
        <p:blipFill>
          <a:blip r:embed="rId2"/>
          <a:stretch>
            <a:fillRect/>
          </a:stretch>
        </p:blipFill>
        <p:spPr>
          <a:xfrm>
            <a:off x="308181" y="1388181"/>
            <a:ext cx="3080747" cy="4351338"/>
          </a:xfrm>
        </p:spPr>
      </p:pic>
      <p:pic>
        <p:nvPicPr>
          <p:cNvPr id="5" name="Picture 5" descr="A large ship in a body of water with smoke coming out of it&#10;&#10;Description automatically generated">
            <a:extLst>
              <a:ext uri="{FF2B5EF4-FFF2-40B4-BE49-F238E27FC236}">
                <a16:creationId xmlns:a16="http://schemas.microsoft.com/office/drawing/2014/main" id="{1A2DDC77-1489-422A-BF4B-D85EB3E1548C}"/>
              </a:ext>
            </a:extLst>
          </p:cNvPr>
          <p:cNvPicPr>
            <a:picLocks noChangeAspect="1"/>
          </p:cNvPicPr>
          <p:nvPr/>
        </p:nvPicPr>
        <p:blipFill>
          <a:blip r:embed="rId3"/>
          <a:stretch>
            <a:fillRect/>
          </a:stretch>
        </p:blipFill>
        <p:spPr>
          <a:xfrm>
            <a:off x="6798733" y="1075985"/>
            <a:ext cx="5283200" cy="3647695"/>
          </a:xfrm>
          <a:prstGeom prst="rect">
            <a:avLst/>
          </a:prstGeom>
        </p:spPr>
      </p:pic>
      <p:pic>
        <p:nvPicPr>
          <p:cNvPr id="6" name="Picture 6" descr="A group of people posing for a photo&#10;&#10;Description automatically generated">
            <a:extLst>
              <a:ext uri="{FF2B5EF4-FFF2-40B4-BE49-F238E27FC236}">
                <a16:creationId xmlns:a16="http://schemas.microsoft.com/office/drawing/2014/main" id="{F2E5E120-1CE2-43E0-B311-85031B664693}"/>
              </a:ext>
            </a:extLst>
          </p:cNvPr>
          <p:cNvPicPr>
            <a:picLocks noChangeAspect="1"/>
          </p:cNvPicPr>
          <p:nvPr/>
        </p:nvPicPr>
        <p:blipFill>
          <a:blip r:embed="rId4"/>
          <a:stretch>
            <a:fillRect/>
          </a:stretch>
        </p:blipFill>
        <p:spPr>
          <a:xfrm>
            <a:off x="3793067" y="1073878"/>
            <a:ext cx="2743200" cy="3440243"/>
          </a:xfrm>
          <a:prstGeom prst="rect">
            <a:avLst/>
          </a:prstGeom>
        </p:spPr>
      </p:pic>
      <p:sp>
        <p:nvSpPr>
          <p:cNvPr id="8" name="Content Placeholder 1">
            <a:extLst>
              <a:ext uri="{FF2B5EF4-FFF2-40B4-BE49-F238E27FC236}">
                <a16:creationId xmlns:a16="http://schemas.microsoft.com/office/drawing/2014/main" id="{8D163118-33CC-4A9C-9EF2-1D086ABA7112}"/>
              </a:ext>
            </a:extLst>
          </p:cNvPr>
          <p:cNvSpPr txBox="1">
            <a:spLocks/>
          </p:cNvSpPr>
          <p:nvPr/>
        </p:nvSpPr>
        <p:spPr>
          <a:xfrm>
            <a:off x="3663542" y="4884680"/>
            <a:ext cx="8096359" cy="171513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 indent="0" algn="just">
              <a:buNone/>
            </a:pPr>
            <a:r>
              <a:rPr lang="en-GB" b="1" dirty="0">
                <a:cs typeface="Calibri"/>
              </a:rPr>
              <a:t>Mutiny aboard battleship in 1905</a:t>
            </a:r>
          </a:p>
          <a:p>
            <a:pPr marL="45720" indent="0" algn="just">
              <a:buNone/>
            </a:pPr>
            <a:r>
              <a:rPr lang="en-GB" b="1" dirty="0">
                <a:cs typeface="Calibri"/>
              </a:rPr>
              <a:t>Adopted red flag emblem – adopted as precursor to Bolshevik Revolution</a:t>
            </a:r>
          </a:p>
        </p:txBody>
      </p:sp>
    </p:spTree>
    <p:extLst>
      <p:ext uri="{BB962C8B-B14F-4D97-AF65-F5344CB8AC3E}">
        <p14:creationId xmlns:p14="http://schemas.microsoft.com/office/powerpoint/2010/main" val="33169473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86450" y="0"/>
            <a:ext cx="10515600" cy="1325563"/>
          </a:xfrm>
        </p:spPr>
        <p:txBody>
          <a:bodyPr>
            <a:normAutofit/>
          </a:bodyPr>
          <a:lstStyle/>
          <a:p>
            <a:pPr algn="ctr"/>
            <a:endParaRPr lang="en-US" sz="2800" i="1" dirty="0"/>
          </a:p>
        </p:txBody>
      </p:sp>
      <p:sp>
        <p:nvSpPr>
          <p:cNvPr id="3" name="Content Placeholder 2"/>
          <p:cNvSpPr>
            <a:spLocks noGrp="1"/>
          </p:cNvSpPr>
          <p:nvPr>
            <p:ph idx="1"/>
          </p:nvPr>
        </p:nvSpPr>
        <p:spPr>
          <a:xfrm>
            <a:off x="400050" y="392538"/>
            <a:ext cx="7962900" cy="6122562"/>
          </a:xfrm>
        </p:spPr>
        <p:txBody>
          <a:bodyPr vert="horz" lIns="91440" tIns="45720" rIns="91440" bIns="45720" rtlCol="0" anchor="t">
            <a:normAutofit fontScale="85000" lnSpcReduction="20000"/>
          </a:bodyPr>
          <a:lstStyle/>
          <a:p>
            <a:pPr marL="0" indent="0">
              <a:buNone/>
            </a:pPr>
            <a:r>
              <a:rPr lang="en-GB" b="1" u="sng" dirty="0"/>
              <a:t>ACT ONE</a:t>
            </a:r>
            <a:endParaRPr lang="en-US" dirty="0"/>
          </a:p>
          <a:p>
            <a:pPr>
              <a:buFontTx/>
              <a:buChar char="-"/>
            </a:pPr>
            <a:r>
              <a:rPr lang="en-GB" b="1" dirty="0"/>
              <a:t>February Revolution: formation of provisional government</a:t>
            </a:r>
          </a:p>
          <a:p>
            <a:pPr>
              <a:buFontTx/>
              <a:buChar char="-"/>
            </a:pPr>
            <a:r>
              <a:rPr lang="en-GB" b="1" dirty="0"/>
              <a:t>Return of Lenin</a:t>
            </a:r>
          </a:p>
          <a:p>
            <a:pPr marL="0" indent="0">
              <a:buNone/>
            </a:pPr>
            <a:endParaRPr lang="en-GB" b="1" dirty="0"/>
          </a:p>
          <a:p>
            <a:pPr marL="0" indent="0">
              <a:buNone/>
            </a:pPr>
            <a:r>
              <a:rPr lang="en-GB" b="1" u="sng" dirty="0"/>
              <a:t>ACT TWO</a:t>
            </a:r>
          </a:p>
          <a:p>
            <a:pPr>
              <a:buFontTx/>
              <a:buChar char="-"/>
            </a:pPr>
            <a:r>
              <a:rPr lang="en-GB" b="1" dirty="0"/>
              <a:t>July Days: strikes &amp; street fight by Bolsheviks &amp; Anarchists; supressed by Kerensky’s provisional government</a:t>
            </a:r>
          </a:p>
          <a:p>
            <a:pPr>
              <a:buFontTx/>
              <a:buChar char="-"/>
            </a:pPr>
            <a:r>
              <a:rPr lang="en-GB" b="1" dirty="0"/>
              <a:t>Kornilov affair: attempted coup d'état against provisional government</a:t>
            </a:r>
          </a:p>
          <a:p>
            <a:pPr marL="0" indent="0">
              <a:buNone/>
            </a:pPr>
            <a:endParaRPr lang="en-GB" b="1" u="sng" dirty="0"/>
          </a:p>
          <a:p>
            <a:pPr marL="0" indent="0">
              <a:buNone/>
            </a:pPr>
            <a:r>
              <a:rPr lang="en-GB" b="1" u="sng" dirty="0"/>
              <a:t>ACT THREE</a:t>
            </a:r>
          </a:p>
          <a:p>
            <a:pPr>
              <a:buFontTx/>
              <a:buChar char="-"/>
            </a:pPr>
            <a:r>
              <a:rPr lang="en-GB" b="1" dirty="0"/>
              <a:t>Lenin and the Bolsheviks plot insurrection</a:t>
            </a:r>
          </a:p>
          <a:p>
            <a:pPr marL="0" indent="0">
              <a:buNone/>
            </a:pPr>
            <a:endParaRPr lang="en-GB" b="1" dirty="0"/>
          </a:p>
          <a:p>
            <a:pPr marL="0" indent="0">
              <a:buNone/>
            </a:pPr>
            <a:r>
              <a:rPr lang="en-GB" b="1" u="sng" dirty="0"/>
              <a:t>ACTS FOUR and FIVE</a:t>
            </a:r>
          </a:p>
          <a:p>
            <a:pPr>
              <a:buFontTx/>
              <a:buChar char="-"/>
            </a:pPr>
            <a:r>
              <a:rPr lang="en-GB" b="1" dirty="0"/>
              <a:t>Bolshevik seizure of Petrograd; ‘storming’ of the Winter Palace</a:t>
            </a:r>
          </a:p>
          <a:p>
            <a:pPr>
              <a:buFontTx/>
              <a:buChar char="-"/>
            </a:pPr>
            <a:r>
              <a:rPr lang="en-GB" b="1" dirty="0"/>
              <a:t>Victory of “Workers’ and Peasants’ Revolution”</a:t>
            </a:r>
          </a:p>
        </p:txBody>
      </p:sp>
      <p:pic>
        <p:nvPicPr>
          <p:cNvPr id="5" name="Picture 4"/>
          <p:cNvPicPr>
            <a:picLocks noChangeAspect="1"/>
          </p:cNvPicPr>
          <p:nvPr/>
        </p:nvPicPr>
        <p:blipFill>
          <a:blip r:embed="rId2"/>
          <a:stretch>
            <a:fillRect/>
          </a:stretch>
        </p:blipFill>
        <p:spPr>
          <a:xfrm>
            <a:off x="8515350" y="-1"/>
            <a:ext cx="3676650" cy="4692759"/>
          </a:xfrm>
          <a:prstGeom prst="rect">
            <a:avLst/>
          </a:prstGeom>
        </p:spPr>
      </p:pic>
      <p:pic>
        <p:nvPicPr>
          <p:cNvPr id="6" name="Picture 5"/>
          <p:cNvPicPr>
            <a:picLocks noChangeAspect="1"/>
          </p:cNvPicPr>
          <p:nvPr/>
        </p:nvPicPr>
        <p:blipFill>
          <a:blip r:embed="rId3"/>
          <a:stretch>
            <a:fillRect/>
          </a:stretch>
        </p:blipFill>
        <p:spPr>
          <a:xfrm>
            <a:off x="8515350" y="4282748"/>
            <a:ext cx="3676650" cy="2575252"/>
          </a:xfrm>
          <a:prstGeom prst="rect">
            <a:avLst/>
          </a:prstGeom>
        </p:spPr>
      </p:pic>
    </p:spTree>
    <p:extLst>
      <p:ext uri="{BB962C8B-B14F-4D97-AF65-F5344CB8AC3E}">
        <p14:creationId xmlns:p14="http://schemas.microsoft.com/office/powerpoint/2010/main" val="4079584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3" name="Picture 2"/>
          <p:cNvPicPr>
            <a:picLocks noChangeAspect="1"/>
          </p:cNvPicPr>
          <p:nvPr/>
        </p:nvPicPr>
        <p:blipFill>
          <a:blip r:embed="rId2"/>
          <a:stretch>
            <a:fillRect/>
          </a:stretch>
        </p:blipFill>
        <p:spPr>
          <a:xfrm>
            <a:off x="0" y="0"/>
            <a:ext cx="5905500" cy="4038600"/>
          </a:xfrm>
          <a:prstGeom prst="rect">
            <a:avLst/>
          </a:prstGeom>
        </p:spPr>
      </p:pic>
      <p:sp>
        <p:nvSpPr>
          <p:cNvPr id="4" name="Rectangle 3"/>
          <p:cNvSpPr/>
          <p:nvPr/>
        </p:nvSpPr>
        <p:spPr>
          <a:xfrm>
            <a:off x="438150" y="4247970"/>
            <a:ext cx="3333750" cy="2062103"/>
          </a:xfrm>
          <a:prstGeom prst="rect">
            <a:avLst/>
          </a:prstGeom>
        </p:spPr>
        <p:txBody>
          <a:bodyPr wrap="square">
            <a:spAutoFit/>
          </a:bodyPr>
          <a:lstStyle/>
          <a:p>
            <a:r>
              <a:rPr lang="en-US" sz="2800" b="1" dirty="0"/>
              <a:t>Alexander Kerensky (1881-1970)</a:t>
            </a:r>
            <a:r>
              <a:rPr lang="en-US" sz="2800" dirty="0"/>
              <a:t>, </a:t>
            </a:r>
            <a:r>
              <a:rPr lang="en-US" dirty="0"/>
              <a:t>prime minister of Russia's provisional government in 1917; and as played by Nikolai Popov in </a:t>
            </a:r>
            <a:r>
              <a:rPr lang="en-US" i="1" dirty="0"/>
              <a:t>October</a:t>
            </a:r>
            <a:endParaRPr lang="en-US" dirty="0"/>
          </a:p>
        </p:txBody>
      </p:sp>
      <p:pic>
        <p:nvPicPr>
          <p:cNvPr id="8" name="Picture 7"/>
          <p:cNvPicPr>
            <a:picLocks noChangeAspect="1"/>
          </p:cNvPicPr>
          <p:nvPr/>
        </p:nvPicPr>
        <p:blipFill>
          <a:blip r:embed="rId3"/>
          <a:stretch>
            <a:fillRect/>
          </a:stretch>
        </p:blipFill>
        <p:spPr>
          <a:xfrm>
            <a:off x="4252912" y="2375084"/>
            <a:ext cx="3305175" cy="4464507"/>
          </a:xfrm>
          <a:prstGeom prst="rect">
            <a:avLst/>
          </a:prstGeom>
        </p:spPr>
      </p:pic>
      <p:pic>
        <p:nvPicPr>
          <p:cNvPr id="9" name="Picture 8"/>
          <p:cNvPicPr>
            <a:picLocks noChangeAspect="1"/>
          </p:cNvPicPr>
          <p:nvPr/>
        </p:nvPicPr>
        <p:blipFill>
          <a:blip r:embed="rId4"/>
          <a:stretch>
            <a:fillRect/>
          </a:stretch>
        </p:blipFill>
        <p:spPr>
          <a:xfrm>
            <a:off x="7558087" y="3377338"/>
            <a:ext cx="4633913" cy="3462254"/>
          </a:xfrm>
          <a:prstGeom prst="rect">
            <a:avLst/>
          </a:prstGeom>
        </p:spPr>
      </p:pic>
      <p:pic>
        <p:nvPicPr>
          <p:cNvPr id="10" name="Picture 9"/>
          <p:cNvPicPr>
            <a:picLocks noChangeAspect="1"/>
          </p:cNvPicPr>
          <p:nvPr/>
        </p:nvPicPr>
        <p:blipFill>
          <a:blip r:embed="rId5"/>
          <a:stretch>
            <a:fillRect/>
          </a:stretch>
        </p:blipFill>
        <p:spPr>
          <a:xfrm>
            <a:off x="7558087" y="-23813"/>
            <a:ext cx="4633913" cy="3475435"/>
          </a:xfrm>
          <a:prstGeom prst="rect">
            <a:avLst/>
          </a:prstGeom>
        </p:spPr>
      </p:pic>
    </p:spTree>
    <p:extLst>
      <p:ext uri="{BB962C8B-B14F-4D97-AF65-F5344CB8AC3E}">
        <p14:creationId xmlns:p14="http://schemas.microsoft.com/office/powerpoint/2010/main" val="4691364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5404618" y="1248075"/>
            <a:ext cx="2672582" cy="3498653"/>
          </a:xfrm>
          <a:prstGeom prst="rect">
            <a:avLst/>
          </a:prstGeom>
        </p:spPr>
      </p:pic>
      <p:sp>
        <p:nvSpPr>
          <p:cNvPr id="2" name="Title 1"/>
          <p:cNvSpPr>
            <a:spLocks noGrp="1"/>
          </p:cNvSpPr>
          <p:nvPr>
            <p:ph type="title"/>
          </p:nvPr>
        </p:nvSpPr>
        <p:spPr>
          <a:xfrm>
            <a:off x="552450" y="185055"/>
            <a:ext cx="10134600" cy="1325563"/>
          </a:xfrm>
        </p:spPr>
        <p:txBody>
          <a:bodyPr/>
          <a:lstStyle/>
          <a:p>
            <a:pPr algn="ctr"/>
            <a:r>
              <a:rPr lang="en-US" dirty="0" err="1"/>
              <a:t>Lavr</a:t>
            </a:r>
            <a:r>
              <a:rPr lang="en-US" dirty="0"/>
              <a:t> </a:t>
            </a:r>
            <a:r>
              <a:rPr lang="en-US" dirty="0" err="1"/>
              <a:t>Kornilov</a:t>
            </a:r>
            <a:r>
              <a:rPr lang="en-US" dirty="0"/>
              <a:t> (1870-1918)</a:t>
            </a:r>
          </a:p>
        </p:txBody>
      </p:sp>
      <p:sp>
        <p:nvSpPr>
          <p:cNvPr id="4" name="Content Placeholder 1"/>
          <p:cNvSpPr txBox="1">
            <a:spLocks/>
          </p:cNvSpPr>
          <p:nvPr/>
        </p:nvSpPr>
        <p:spPr>
          <a:xfrm>
            <a:off x="552450" y="4937759"/>
            <a:ext cx="8224018" cy="2642282"/>
          </a:xfrm>
          <a:prstGeom prst="rect">
            <a:avLst/>
          </a:prstGeom>
        </p:spPr>
        <p:txBody>
          <a:bodyPr lIns="180000" tIns="180000" rIns="180000" bIns="14400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General in Imperial Russian army</a:t>
            </a:r>
          </a:p>
          <a:p>
            <a:r>
              <a:rPr lang="en-GB" dirty="0"/>
              <a:t>Leader of failed August coup d'état against provisional government</a:t>
            </a:r>
          </a:p>
        </p:txBody>
      </p:sp>
      <p:pic>
        <p:nvPicPr>
          <p:cNvPr id="5" name="Picture 4"/>
          <p:cNvPicPr>
            <a:picLocks noChangeAspect="1"/>
          </p:cNvPicPr>
          <p:nvPr/>
        </p:nvPicPr>
        <p:blipFill>
          <a:blip r:embed="rId3"/>
          <a:stretch>
            <a:fillRect/>
          </a:stretch>
        </p:blipFill>
        <p:spPr>
          <a:xfrm>
            <a:off x="8505240" y="1312811"/>
            <a:ext cx="3486735" cy="4414058"/>
          </a:xfrm>
          <a:prstGeom prst="rect">
            <a:avLst/>
          </a:prstGeom>
        </p:spPr>
      </p:pic>
      <p:pic>
        <p:nvPicPr>
          <p:cNvPr id="6" name="Picture 5"/>
          <p:cNvPicPr>
            <a:picLocks noChangeAspect="1"/>
          </p:cNvPicPr>
          <p:nvPr/>
        </p:nvPicPr>
        <p:blipFill rotWithShape="1">
          <a:blip r:embed="rId4"/>
          <a:srcRect l="13889" t="6666" r="22049" b="6666"/>
          <a:stretch/>
        </p:blipFill>
        <p:spPr>
          <a:xfrm>
            <a:off x="513765" y="1312811"/>
            <a:ext cx="4057650" cy="3430859"/>
          </a:xfrm>
          <a:prstGeom prst="rect">
            <a:avLst/>
          </a:prstGeom>
        </p:spPr>
      </p:pic>
    </p:spTree>
    <p:extLst>
      <p:ext uri="{BB962C8B-B14F-4D97-AF65-F5344CB8AC3E}">
        <p14:creationId xmlns:p14="http://schemas.microsoft.com/office/powerpoint/2010/main" val="13302583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Leon Trotsky (1879-1940)</a:t>
            </a:r>
            <a:endParaRPr lang="en-US" dirty="0"/>
          </a:p>
        </p:txBody>
      </p:sp>
      <p:pic>
        <p:nvPicPr>
          <p:cNvPr id="3" name="Picture 2"/>
          <p:cNvPicPr>
            <a:picLocks noChangeAspect="1"/>
          </p:cNvPicPr>
          <p:nvPr/>
        </p:nvPicPr>
        <p:blipFill>
          <a:blip r:embed="rId2"/>
          <a:stretch>
            <a:fillRect/>
          </a:stretch>
        </p:blipFill>
        <p:spPr>
          <a:xfrm>
            <a:off x="8487784" y="1561571"/>
            <a:ext cx="3236931" cy="4811257"/>
          </a:xfrm>
          <a:prstGeom prst="rect">
            <a:avLst/>
          </a:prstGeom>
        </p:spPr>
      </p:pic>
      <p:sp>
        <p:nvSpPr>
          <p:cNvPr id="4" name="Rectangle 3"/>
          <p:cNvSpPr/>
          <p:nvPr/>
        </p:nvSpPr>
        <p:spPr>
          <a:xfrm>
            <a:off x="326013" y="1563413"/>
            <a:ext cx="7978891" cy="1200329"/>
          </a:xfrm>
          <a:prstGeom prst="rect">
            <a:avLst/>
          </a:prstGeom>
        </p:spPr>
        <p:txBody>
          <a:bodyPr wrap="square">
            <a:spAutoFit/>
          </a:bodyPr>
          <a:lstStyle/>
          <a:p>
            <a:pPr marL="285750" indent="-285750">
              <a:buFont typeface="Arial" panose="020B0604020202020204" pitchFamily="34" charset="0"/>
              <a:buChar char="•"/>
            </a:pPr>
            <a:r>
              <a:rPr lang="en-GB" sz="2400" dirty="0"/>
              <a:t>Intellectual and revolutionary theoretician</a:t>
            </a:r>
            <a:endParaRPr lang="en-US" sz="2400" dirty="0"/>
          </a:p>
          <a:p>
            <a:pPr marL="285750" indent="-285750">
              <a:buFont typeface="Arial" panose="020B0604020202020204" pitchFamily="34" charset="0"/>
              <a:buChar char="•"/>
            </a:pPr>
            <a:r>
              <a:rPr lang="en-US" sz="2400" dirty="0"/>
              <a:t>Founder and commander of the Red Army; general in Russian Civil War</a:t>
            </a:r>
          </a:p>
        </p:txBody>
      </p:sp>
      <p:pic>
        <p:nvPicPr>
          <p:cNvPr id="5" name="Picture 4"/>
          <p:cNvPicPr>
            <a:picLocks noChangeAspect="1"/>
          </p:cNvPicPr>
          <p:nvPr/>
        </p:nvPicPr>
        <p:blipFill rotWithShape="1">
          <a:blip r:embed="rId3"/>
          <a:srcRect l="8464" t="6588" r="9869" b="13412"/>
          <a:stretch/>
        </p:blipFill>
        <p:spPr>
          <a:xfrm>
            <a:off x="559398" y="3037409"/>
            <a:ext cx="5447851" cy="3335419"/>
          </a:xfrm>
          <a:prstGeom prst="rect">
            <a:avLst/>
          </a:prstGeom>
        </p:spPr>
      </p:pic>
    </p:spTree>
    <p:extLst>
      <p:ext uri="{BB962C8B-B14F-4D97-AF65-F5344CB8AC3E}">
        <p14:creationId xmlns:p14="http://schemas.microsoft.com/office/powerpoint/2010/main" val="16734535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42950" y="185056"/>
            <a:ext cx="10515600" cy="1325563"/>
          </a:xfrm>
        </p:spPr>
        <p:txBody>
          <a:bodyPr/>
          <a:lstStyle/>
          <a:p>
            <a:pPr algn="ctr"/>
            <a:r>
              <a:rPr lang="en-US" dirty="0"/>
              <a:t>Vladimir </a:t>
            </a:r>
            <a:r>
              <a:rPr lang="en-US" dirty="0" err="1"/>
              <a:t>Ilyich</a:t>
            </a:r>
            <a:r>
              <a:rPr lang="en-US" dirty="0"/>
              <a:t> Lenin [Ulyanov] (1870–1924)</a:t>
            </a:r>
          </a:p>
        </p:txBody>
      </p:sp>
      <p:sp>
        <p:nvSpPr>
          <p:cNvPr id="2" name="Content Placeholder 1"/>
          <p:cNvSpPr>
            <a:spLocks noGrp="1"/>
          </p:cNvSpPr>
          <p:nvPr>
            <p:ph idx="1"/>
          </p:nvPr>
        </p:nvSpPr>
        <p:spPr>
          <a:xfrm>
            <a:off x="171450" y="1510618"/>
            <a:ext cx="4680133" cy="5042263"/>
          </a:xfrm>
        </p:spPr>
        <p:txBody>
          <a:bodyPr lIns="180000" tIns="180000" rIns="180000" bIns="144000">
            <a:normAutofit fontScale="92500" lnSpcReduction="20000"/>
          </a:bodyPr>
          <a:lstStyle/>
          <a:p>
            <a:r>
              <a:rPr lang="en-GB" sz="2800" dirty="0"/>
              <a:t>Leader of Bolshevik Revolution</a:t>
            </a:r>
            <a:endParaRPr lang="en-US" sz="2800" dirty="0"/>
          </a:p>
          <a:p>
            <a:r>
              <a:rPr lang="en-US" sz="2800" dirty="0"/>
              <a:t>Middle-class family of mixed ancestry (mother part-Jewish)</a:t>
            </a:r>
          </a:p>
          <a:p>
            <a:r>
              <a:rPr lang="en-GB" sz="2800" dirty="0"/>
              <a:t>Trained as lawyer; embraced Marxist cause while at university in 1890s (e.g. translating </a:t>
            </a:r>
            <a:r>
              <a:rPr lang="en-GB" sz="2800" i="1" dirty="0"/>
              <a:t>Communist Manifesto </a:t>
            </a:r>
            <a:r>
              <a:rPr lang="en-GB" sz="2800" dirty="0"/>
              <a:t>into Russian)</a:t>
            </a:r>
          </a:p>
          <a:p>
            <a:r>
              <a:rPr lang="en-GB" sz="2800" dirty="0"/>
              <a:t>Became member of Russian Social Democratic Labour/Worker’s Party 1893</a:t>
            </a:r>
          </a:p>
          <a:p>
            <a:r>
              <a:rPr lang="en-GB" dirty="0"/>
              <a:t>Played by </a:t>
            </a:r>
            <a:r>
              <a:rPr lang="en-GB" dirty="0" err="1"/>
              <a:t>Vasili</a:t>
            </a:r>
            <a:r>
              <a:rPr lang="en-GB" dirty="0"/>
              <a:t> </a:t>
            </a:r>
            <a:r>
              <a:rPr lang="en-GB" dirty="0" err="1"/>
              <a:t>Nikandrov</a:t>
            </a:r>
            <a:r>
              <a:rPr lang="en-GB" dirty="0"/>
              <a:t> in </a:t>
            </a:r>
            <a:r>
              <a:rPr lang="en-GB" i="1" dirty="0"/>
              <a:t>October</a:t>
            </a:r>
            <a:endParaRPr lang="en-GB" sz="2800" dirty="0"/>
          </a:p>
          <a:p>
            <a:endParaRPr lang="en-GB" sz="2800" dirty="0"/>
          </a:p>
        </p:txBody>
      </p:sp>
      <p:pic>
        <p:nvPicPr>
          <p:cNvPr id="4" name="Picture 3"/>
          <p:cNvPicPr>
            <a:picLocks noChangeAspect="1"/>
          </p:cNvPicPr>
          <p:nvPr/>
        </p:nvPicPr>
        <p:blipFill>
          <a:blip r:embed="rId2"/>
          <a:stretch>
            <a:fillRect/>
          </a:stretch>
        </p:blipFill>
        <p:spPr>
          <a:xfrm>
            <a:off x="5029267" y="1510619"/>
            <a:ext cx="3236930" cy="5042263"/>
          </a:xfrm>
          <a:prstGeom prst="rect">
            <a:avLst/>
          </a:prstGeom>
        </p:spPr>
      </p:pic>
      <p:pic>
        <p:nvPicPr>
          <p:cNvPr id="5" name="Picture 4"/>
          <p:cNvPicPr>
            <a:picLocks noChangeAspect="1"/>
          </p:cNvPicPr>
          <p:nvPr/>
        </p:nvPicPr>
        <p:blipFill>
          <a:blip r:embed="rId3"/>
          <a:stretch>
            <a:fillRect/>
          </a:stretch>
        </p:blipFill>
        <p:spPr>
          <a:xfrm>
            <a:off x="8266190" y="1510619"/>
            <a:ext cx="3831507" cy="5042263"/>
          </a:xfrm>
          <a:prstGeom prst="rect">
            <a:avLst/>
          </a:prstGeom>
        </p:spPr>
      </p:pic>
    </p:spTree>
    <p:extLst>
      <p:ext uri="{BB962C8B-B14F-4D97-AF65-F5344CB8AC3E}">
        <p14:creationId xmlns:p14="http://schemas.microsoft.com/office/powerpoint/2010/main" val="25573307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US" dirty="0"/>
              <a:t>Vladimir </a:t>
            </a:r>
            <a:r>
              <a:rPr lang="en-US" dirty="0" err="1"/>
              <a:t>Ilyich</a:t>
            </a:r>
            <a:r>
              <a:rPr lang="en-US" dirty="0"/>
              <a:t> Lenin [Ulyanov] (1870–1924)</a:t>
            </a:r>
            <a:endParaRPr lang="en-GB" b="1" dirty="0"/>
          </a:p>
        </p:txBody>
      </p:sp>
      <p:sp>
        <p:nvSpPr>
          <p:cNvPr id="2" name="Content Placeholder 1"/>
          <p:cNvSpPr>
            <a:spLocks noGrp="1"/>
          </p:cNvSpPr>
          <p:nvPr>
            <p:ph idx="1"/>
          </p:nvPr>
        </p:nvSpPr>
        <p:spPr>
          <a:xfrm>
            <a:off x="272867" y="1619793"/>
            <a:ext cx="8458146" cy="5042263"/>
          </a:xfrm>
        </p:spPr>
        <p:txBody>
          <a:bodyPr lIns="180000" tIns="180000" rIns="180000" bIns="144000">
            <a:normAutofit/>
          </a:bodyPr>
          <a:lstStyle/>
          <a:p>
            <a:r>
              <a:rPr lang="en-GB" sz="2800" dirty="0"/>
              <a:t>Imprisoned and exiled to Siberia, 1897–1900; followed by years living in London, Munich and Geneva</a:t>
            </a:r>
          </a:p>
          <a:p>
            <a:r>
              <a:rPr lang="en-GB" sz="2800" dirty="0"/>
              <a:t>Engineers split at 1903 conference of Social Democrats: </a:t>
            </a:r>
          </a:p>
          <a:p>
            <a:pPr lvl="1">
              <a:buFontTx/>
              <a:buChar char="-"/>
            </a:pPr>
            <a:r>
              <a:rPr lang="en-GB" sz="2600" i="1" dirty="0"/>
              <a:t>Bolsheviks </a:t>
            </a:r>
            <a:r>
              <a:rPr lang="en-GB" sz="2600" dirty="0"/>
              <a:t>(Leninist ‘majority’)</a:t>
            </a:r>
          </a:p>
          <a:p>
            <a:pPr lvl="1">
              <a:buFontTx/>
              <a:buChar char="-"/>
            </a:pPr>
            <a:r>
              <a:rPr lang="en-GB" sz="2600" i="1" dirty="0"/>
              <a:t>Mensheviks </a:t>
            </a:r>
            <a:r>
              <a:rPr lang="en-GB" sz="2600" dirty="0"/>
              <a:t>(non-Leninist ‘minority’)</a:t>
            </a:r>
            <a:endParaRPr lang="en-GB" sz="2600" i="1" dirty="0"/>
          </a:p>
          <a:p>
            <a:r>
              <a:rPr lang="en-GB" sz="2800" dirty="0"/>
              <a:t>Returned to Russia 1905 during attempted revolution; exiled again in 1907 through to his return in April 1917, leading October Revolution</a:t>
            </a:r>
          </a:p>
          <a:p>
            <a:endParaRPr lang="en-GB" sz="2800" dirty="0"/>
          </a:p>
          <a:p>
            <a:pPr marL="45720" indent="0">
              <a:buNone/>
            </a:pPr>
            <a:endParaRPr lang="en-GB" sz="2800" dirty="0"/>
          </a:p>
        </p:txBody>
      </p:sp>
      <p:pic>
        <p:nvPicPr>
          <p:cNvPr id="4" name="Picture 3"/>
          <p:cNvPicPr>
            <a:picLocks noChangeAspect="1"/>
          </p:cNvPicPr>
          <p:nvPr/>
        </p:nvPicPr>
        <p:blipFill>
          <a:blip r:embed="rId2"/>
          <a:stretch>
            <a:fillRect/>
          </a:stretch>
        </p:blipFill>
        <p:spPr>
          <a:xfrm>
            <a:off x="8731013" y="1619793"/>
            <a:ext cx="3236930" cy="5042263"/>
          </a:xfrm>
          <a:prstGeom prst="rect">
            <a:avLst/>
          </a:prstGeom>
        </p:spPr>
      </p:pic>
    </p:spTree>
    <p:extLst>
      <p:ext uri="{BB962C8B-B14F-4D97-AF65-F5344CB8AC3E}">
        <p14:creationId xmlns:p14="http://schemas.microsoft.com/office/powerpoint/2010/main" val="23967817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7856A-0987-4026-B079-D41BE997E9DB}"/>
              </a:ext>
            </a:extLst>
          </p:cNvPr>
          <p:cNvSpPr>
            <a:spLocks noGrp="1"/>
          </p:cNvSpPr>
          <p:nvPr>
            <p:ph type="title"/>
          </p:nvPr>
        </p:nvSpPr>
        <p:spPr/>
        <p:txBody>
          <a:bodyPr/>
          <a:lstStyle/>
          <a:p>
            <a:r>
              <a:rPr lang="en-GB" dirty="0">
                <a:solidFill>
                  <a:srgbClr val="FFFF00"/>
                </a:solidFill>
              </a:rPr>
              <a:t>What were some of your impressions of </a:t>
            </a:r>
            <a:r>
              <a:rPr lang="en-GB" i="1" dirty="0">
                <a:solidFill>
                  <a:srgbClr val="FFFF00"/>
                </a:solidFill>
              </a:rPr>
              <a:t>October</a:t>
            </a:r>
            <a:r>
              <a:rPr lang="en-GB" dirty="0">
                <a:solidFill>
                  <a:srgbClr val="FFFF00"/>
                </a:solidFill>
              </a:rPr>
              <a:t>? </a:t>
            </a:r>
          </a:p>
        </p:txBody>
      </p:sp>
      <p:sp>
        <p:nvSpPr>
          <p:cNvPr id="3" name="Content Placeholder 2">
            <a:extLst>
              <a:ext uri="{FF2B5EF4-FFF2-40B4-BE49-F238E27FC236}">
                <a16:creationId xmlns:a16="http://schemas.microsoft.com/office/drawing/2014/main" id="{58AD1D68-B91B-41FB-8134-844337E565BF}"/>
              </a:ext>
            </a:extLst>
          </p:cNvPr>
          <p:cNvSpPr>
            <a:spLocks noGrp="1"/>
          </p:cNvSpPr>
          <p:nvPr>
            <p:ph idx="1"/>
          </p:nvPr>
        </p:nvSpPr>
        <p:spPr/>
        <p:txBody>
          <a:bodyPr/>
          <a:lstStyle/>
          <a:p>
            <a:r>
              <a:rPr lang="en-GB" dirty="0"/>
              <a:t>What were some of the film’s striking cinematographic features?</a:t>
            </a:r>
          </a:p>
          <a:p>
            <a:endParaRPr lang="en-GB" dirty="0"/>
          </a:p>
          <a:p>
            <a:r>
              <a:rPr lang="en-GB" dirty="0"/>
              <a:t>Was there notable about these aspects of the film:</a:t>
            </a:r>
          </a:p>
          <a:p>
            <a:pPr lvl="1"/>
            <a:r>
              <a:rPr lang="en-GB" dirty="0"/>
              <a:t>Acting styles</a:t>
            </a:r>
          </a:p>
          <a:p>
            <a:pPr lvl="1"/>
            <a:r>
              <a:rPr lang="en-GB" dirty="0"/>
              <a:t>Costumes and makeup</a:t>
            </a:r>
          </a:p>
          <a:p>
            <a:pPr lvl="1"/>
            <a:r>
              <a:rPr lang="en-GB" dirty="0"/>
              <a:t>Sets and locations</a:t>
            </a:r>
          </a:p>
          <a:p>
            <a:pPr lvl="1"/>
            <a:r>
              <a:rPr lang="en-GB" dirty="0"/>
              <a:t>Props</a:t>
            </a:r>
          </a:p>
          <a:p>
            <a:pPr lvl="1"/>
            <a:r>
              <a:rPr lang="en-GB" dirty="0"/>
              <a:t>Music</a:t>
            </a:r>
          </a:p>
          <a:p>
            <a:pPr lvl="1"/>
            <a:r>
              <a:rPr lang="en-GB" dirty="0"/>
              <a:t>Shots</a:t>
            </a:r>
          </a:p>
          <a:p>
            <a:pPr lvl="1"/>
            <a:r>
              <a:rPr lang="en-GB" dirty="0"/>
              <a:t>Editing?</a:t>
            </a:r>
          </a:p>
          <a:p>
            <a:pPr marL="0" indent="0">
              <a:buNone/>
            </a:pPr>
            <a:endParaRPr lang="en-GB" dirty="0"/>
          </a:p>
        </p:txBody>
      </p:sp>
    </p:spTree>
    <p:extLst>
      <p:ext uri="{BB962C8B-B14F-4D97-AF65-F5344CB8AC3E}">
        <p14:creationId xmlns:p14="http://schemas.microsoft.com/office/powerpoint/2010/main" val="23736462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F7B00-36A3-42D6-A51E-3597883A7E72}"/>
              </a:ext>
            </a:extLst>
          </p:cNvPr>
          <p:cNvSpPr>
            <a:spLocks noGrp="1"/>
          </p:cNvSpPr>
          <p:nvPr>
            <p:ph type="title"/>
          </p:nvPr>
        </p:nvSpPr>
        <p:spPr>
          <a:xfrm>
            <a:off x="838200" y="365125"/>
            <a:ext cx="4546601" cy="1339674"/>
          </a:xfrm>
        </p:spPr>
        <p:txBody>
          <a:bodyPr>
            <a:normAutofit/>
          </a:bodyPr>
          <a:lstStyle/>
          <a:p>
            <a:r>
              <a:rPr lang="en-GB" dirty="0">
                <a:latin typeface="Arial Black"/>
                <a:cs typeface="Calibri Light" panose="020F0302020204030204"/>
              </a:rPr>
              <a:t>2. Eisenstein and Griffith</a:t>
            </a:r>
            <a:endParaRPr lang="en-US" dirty="0">
              <a:cs typeface="Calibri Light" panose="020F0302020204030204"/>
            </a:endParaRPr>
          </a:p>
        </p:txBody>
      </p:sp>
      <p:sp>
        <p:nvSpPr>
          <p:cNvPr id="3" name="Content Placeholder 2">
            <a:extLst>
              <a:ext uri="{FF2B5EF4-FFF2-40B4-BE49-F238E27FC236}">
                <a16:creationId xmlns:a16="http://schemas.microsoft.com/office/drawing/2014/main" id="{F21913BA-EC93-46B2-88B1-D1EAA14C4611}"/>
              </a:ext>
            </a:extLst>
          </p:cNvPr>
          <p:cNvSpPr>
            <a:spLocks noGrp="1"/>
          </p:cNvSpPr>
          <p:nvPr>
            <p:ph idx="1"/>
          </p:nvPr>
        </p:nvSpPr>
        <p:spPr>
          <a:xfrm>
            <a:off x="838200" y="3067402"/>
            <a:ext cx="10515600" cy="3109561"/>
          </a:xfrm>
        </p:spPr>
        <p:txBody>
          <a:bodyPr vert="horz" lIns="91440" tIns="45720" rIns="91440" bIns="45720" rtlCol="0" anchor="t">
            <a:normAutofit/>
          </a:bodyPr>
          <a:lstStyle/>
          <a:p>
            <a:r>
              <a:rPr lang="en-GB" sz="4000" dirty="0">
                <a:cs typeface="Calibri"/>
              </a:rPr>
              <a:t>What similarities and affinities might exist between </a:t>
            </a:r>
            <a:r>
              <a:rPr lang="en-GB" sz="4000" i="1" dirty="0">
                <a:cs typeface="Calibri"/>
              </a:rPr>
              <a:t>Birth of a Nation </a:t>
            </a:r>
            <a:r>
              <a:rPr lang="en-GB" sz="4000" dirty="0">
                <a:cs typeface="Calibri"/>
              </a:rPr>
              <a:t>and </a:t>
            </a:r>
            <a:r>
              <a:rPr lang="en-GB" sz="4000" i="1" dirty="0">
                <a:cs typeface="Calibri"/>
              </a:rPr>
              <a:t>October</a:t>
            </a:r>
            <a:r>
              <a:rPr lang="en-GB" sz="4000" dirty="0">
                <a:cs typeface="Calibri"/>
              </a:rPr>
              <a:t>?</a:t>
            </a:r>
          </a:p>
          <a:p>
            <a:endParaRPr lang="en-GB" sz="4000" dirty="0">
              <a:cs typeface="Calibri"/>
            </a:endParaRPr>
          </a:p>
          <a:p>
            <a:r>
              <a:rPr lang="en-GB" sz="4000" dirty="0">
                <a:cs typeface="Calibri"/>
              </a:rPr>
              <a:t>Are there any commonalities between Griffith and Eisenstein as filmmakers? </a:t>
            </a:r>
          </a:p>
        </p:txBody>
      </p:sp>
      <p:pic>
        <p:nvPicPr>
          <p:cNvPr id="4" name="Picture 4" descr="A person wearing a suit and tie&#10;&#10;Description automatically generated">
            <a:extLst>
              <a:ext uri="{FF2B5EF4-FFF2-40B4-BE49-F238E27FC236}">
                <a16:creationId xmlns:a16="http://schemas.microsoft.com/office/drawing/2014/main" id="{0DDD823E-C501-419E-8EF0-2C03E29F98F5}"/>
              </a:ext>
            </a:extLst>
          </p:cNvPr>
          <p:cNvPicPr>
            <a:picLocks noChangeAspect="1"/>
          </p:cNvPicPr>
          <p:nvPr/>
        </p:nvPicPr>
        <p:blipFill>
          <a:blip r:embed="rId2"/>
          <a:stretch>
            <a:fillRect/>
          </a:stretch>
        </p:blipFill>
        <p:spPr>
          <a:xfrm>
            <a:off x="7402689" y="210573"/>
            <a:ext cx="4577644" cy="2691420"/>
          </a:xfrm>
          <a:prstGeom prst="rect">
            <a:avLst/>
          </a:prstGeom>
        </p:spPr>
      </p:pic>
    </p:spTree>
    <p:extLst>
      <p:ext uri="{BB962C8B-B14F-4D97-AF65-F5344CB8AC3E}">
        <p14:creationId xmlns:p14="http://schemas.microsoft.com/office/powerpoint/2010/main" val="24817471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F7B00-36A3-42D6-A51E-3597883A7E72}"/>
              </a:ext>
            </a:extLst>
          </p:cNvPr>
          <p:cNvSpPr>
            <a:spLocks noGrp="1"/>
          </p:cNvSpPr>
          <p:nvPr>
            <p:ph type="title"/>
          </p:nvPr>
        </p:nvSpPr>
        <p:spPr>
          <a:xfrm>
            <a:off x="838200" y="365125"/>
            <a:ext cx="4546601" cy="1339674"/>
          </a:xfrm>
        </p:spPr>
        <p:txBody>
          <a:bodyPr>
            <a:normAutofit/>
          </a:bodyPr>
          <a:lstStyle/>
          <a:p>
            <a:r>
              <a:rPr lang="en-GB" dirty="0">
                <a:latin typeface="Arial Black"/>
                <a:cs typeface="Calibri Light" panose="020F0302020204030204"/>
              </a:rPr>
              <a:t>2. Eisenstein and Griffith</a:t>
            </a:r>
            <a:endParaRPr lang="en-US" dirty="0">
              <a:cs typeface="Calibri Light" panose="020F0302020204030204"/>
            </a:endParaRPr>
          </a:p>
        </p:txBody>
      </p:sp>
      <p:sp>
        <p:nvSpPr>
          <p:cNvPr id="3" name="Content Placeholder 2">
            <a:extLst>
              <a:ext uri="{FF2B5EF4-FFF2-40B4-BE49-F238E27FC236}">
                <a16:creationId xmlns:a16="http://schemas.microsoft.com/office/drawing/2014/main" id="{F21913BA-EC93-46B2-88B1-D1EAA14C4611}"/>
              </a:ext>
            </a:extLst>
          </p:cNvPr>
          <p:cNvSpPr>
            <a:spLocks noGrp="1"/>
          </p:cNvSpPr>
          <p:nvPr>
            <p:ph idx="1"/>
          </p:nvPr>
        </p:nvSpPr>
        <p:spPr>
          <a:xfrm>
            <a:off x="838200" y="3067402"/>
            <a:ext cx="10515600" cy="3109561"/>
          </a:xfrm>
        </p:spPr>
        <p:txBody>
          <a:bodyPr vert="horz" lIns="91440" tIns="45720" rIns="91440" bIns="45720" rtlCol="0" anchor="t">
            <a:normAutofit/>
          </a:bodyPr>
          <a:lstStyle/>
          <a:p>
            <a:r>
              <a:rPr lang="en-GB" sz="4000" dirty="0">
                <a:cs typeface="Calibri"/>
              </a:rPr>
              <a:t>Both Eisenstein and Griffith are included in Andrew Sarris's pantheon of </a:t>
            </a:r>
            <a:r>
              <a:rPr lang="en-GB" sz="4000" i="1" dirty="0">
                <a:cs typeface="Calibri"/>
              </a:rPr>
              <a:t>auteurs. </a:t>
            </a:r>
          </a:p>
          <a:p>
            <a:pPr marL="0" indent="0">
              <a:buNone/>
            </a:pPr>
            <a:r>
              <a:rPr lang="en-GB" sz="4000" i="1" dirty="0">
                <a:cs typeface="Calibri"/>
              </a:rPr>
              <a:t>- What do you understand by the 'auteur theory'?</a:t>
            </a:r>
          </a:p>
          <a:p>
            <a:pPr marL="0" indent="0">
              <a:buNone/>
            </a:pPr>
            <a:endParaRPr lang="en-GB" dirty="0">
              <a:cs typeface="Calibri"/>
            </a:endParaRPr>
          </a:p>
        </p:txBody>
      </p:sp>
      <p:pic>
        <p:nvPicPr>
          <p:cNvPr id="4" name="Picture 4" descr="A person wearing a suit and tie&#10;&#10;Description automatically generated">
            <a:extLst>
              <a:ext uri="{FF2B5EF4-FFF2-40B4-BE49-F238E27FC236}">
                <a16:creationId xmlns:a16="http://schemas.microsoft.com/office/drawing/2014/main" id="{0DDD823E-C501-419E-8EF0-2C03E29F98F5}"/>
              </a:ext>
            </a:extLst>
          </p:cNvPr>
          <p:cNvPicPr>
            <a:picLocks noChangeAspect="1"/>
          </p:cNvPicPr>
          <p:nvPr/>
        </p:nvPicPr>
        <p:blipFill>
          <a:blip r:embed="rId2"/>
          <a:stretch>
            <a:fillRect/>
          </a:stretch>
        </p:blipFill>
        <p:spPr>
          <a:xfrm>
            <a:off x="7402689" y="210573"/>
            <a:ext cx="4577644" cy="2691420"/>
          </a:xfrm>
          <a:prstGeom prst="rect">
            <a:avLst/>
          </a:prstGeom>
        </p:spPr>
      </p:pic>
    </p:spTree>
    <p:extLst>
      <p:ext uri="{BB962C8B-B14F-4D97-AF65-F5344CB8AC3E}">
        <p14:creationId xmlns:p14="http://schemas.microsoft.com/office/powerpoint/2010/main" val="28601634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072" y="193060"/>
            <a:ext cx="6029631" cy="1350143"/>
          </a:xfrm>
        </p:spPr>
        <p:txBody>
          <a:bodyPr>
            <a:normAutofit fontScale="90000"/>
          </a:bodyPr>
          <a:lstStyle/>
          <a:p>
            <a:r>
              <a:rPr lang="en-GB" dirty="0">
                <a:latin typeface="Arial Black"/>
              </a:rPr>
              <a:t>Eisenstein as Auteur (and Filmmaker Historian?)</a:t>
            </a:r>
            <a:endParaRPr lang="en-GB" dirty="0">
              <a:latin typeface="Arial Black" panose="020B0A04020102020204" pitchFamily="34" charset="0"/>
            </a:endParaRPr>
          </a:p>
        </p:txBody>
      </p:sp>
      <p:pic>
        <p:nvPicPr>
          <p:cNvPr id="3076"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112633" y="1801657"/>
            <a:ext cx="3026529" cy="38854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6411" y="1757000"/>
            <a:ext cx="2768699" cy="41791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327149" y="6141846"/>
            <a:ext cx="1393202" cy="369332"/>
          </a:xfrm>
          <a:prstGeom prst="rect">
            <a:avLst/>
          </a:prstGeom>
        </p:spPr>
        <p:txBody>
          <a:bodyPr wrap="none">
            <a:spAutoFit/>
          </a:bodyPr>
          <a:lstStyle/>
          <a:p>
            <a:r>
              <a:rPr lang="en-GB" b="1" i="1" dirty="0"/>
              <a:t>Strike</a:t>
            </a:r>
            <a:r>
              <a:rPr lang="en-GB" b="1" dirty="0"/>
              <a:t> (1925)</a:t>
            </a:r>
          </a:p>
        </p:txBody>
      </p:sp>
      <p:sp>
        <p:nvSpPr>
          <p:cNvPr id="7" name="Rectangle 6"/>
          <p:cNvSpPr/>
          <p:nvPr/>
        </p:nvSpPr>
        <p:spPr>
          <a:xfrm>
            <a:off x="3115973" y="5753326"/>
            <a:ext cx="3244414" cy="923330"/>
          </a:xfrm>
          <a:prstGeom prst="rect">
            <a:avLst/>
          </a:prstGeom>
        </p:spPr>
        <p:txBody>
          <a:bodyPr wrap="none">
            <a:spAutoFit/>
          </a:bodyPr>
          <a:lstStyle/>
          <a:p>
            <a:pPr algn="ctr"/>
            <a:r>
              <a:rPr lang="en-GB" b="1" i="1" dirty="0"/>
              <a:t>October </a:t>
            </a:r>
            <a:r>
              <a:rPr lang="en-GB" b="1" dirty="0"/>
              <a:t>[aka </a:t>
            </a:r>
            <a:r>
              <a:rPr lang="en-GB" b="1" i="1" dirty="0"/>
              <a:t>October: </a:t>
            </a:r>
          </a:p>
          <a:p>
            <a:pPr algn="ctr"/>
            <a:r>
              <a:rPr lang="en-GB" b="1" i="1" dirty="0"/>
              <a:t>Ten Days That Shook the World</a:t>
            </a:r>
            <a:r>
              <a:rPr lang="en-GB" b="1" dirty="0"/>
              <a:t>]</a:t>
            </a:r>
          </a:p>
          <a:p>
            <a:pPr algn="ctr"/>
            <a:r>
              <a:rPr lang="en-GB" b="1" dirty="0"/>
              <a:t>(1928)</a:t>
            </a:r>
          </a:p>
        </p:txBody>
      </p:sp>
      <p:pic>
        <p:nvPicPr>
          <p:cNvPr id="307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34021" y="187428"/>
            <a:ext cx="2971819" cy="22927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9019635" y="2481383"/>
            <a:ext cx="3267390" cy="923330"/>
          </a:xfrm>
          <a:prstGeom prst="rect">
            <a:avLst/>
          </a:prstGeom>
        </p:spPr>
        <p:txBody>
          <a:bodyPr wrap="square" lIns="91440" tIns="45720" rIns="91440" bIns="45720" anchor="t">
            <a:spAutoFit/>
          </a:bodyPr>
          <a:lstStyle/>
          <a:p>
            <a:pPr algn="ctr"/>
            <a:r>
              <a:rPr lang="en-GB" b="1" i="1" dirty="0"/>
              <a:t>Ivan</a:t>
            </a:r>
            <a:r>
              <a:rPr lang="en-GB" b="1" i="1" dirty="0">
                <a:ea typeface="+mn-lt"/>
                <a:cs typeface="+mn-lt"/>
              </a:rPr>
              <a:t> the Terrible Parts I &amp; II </a:t>
            </a:r>
            <a:endParaRPr lang="en-US" dirty="0"/>
          </a:p>
          <a:p>
            <a:pPr algn="ctr"/>
            <a:r>
              <a:rPr lang="en-GB" b="1" dirty="0">
                <a:ea typeface="+mn-lt"/>
                <a:cs typeface="+mn-lt"/>
              </a:rPr>
              <a:t>(1944, 1958)</a:t>
            </a:r>
            <a:endParaRPr lang="en-GB" dirty="0">
              <a:ea typeface="+mn-lt"/>
              <a:cs typeface="+mn-lt"/>
            </a:endParaRPr>
          </a:p>
          <a:p>
            <a:pPr algn="ctr"/>
            <a:endParaRPr lang="en-GB" b="1" i="1" dirty="0">
              <a:cs typeface="Calibri"/>
            </a:endParaRPr>
          </a:p>
        </p:txBody>
      </p:sp>
      <p:pic>
        <p:nvPicPr>
          <p:cNvPr id="3" name="Picture 2"/>
          <p:cNvPicPr>
            <a:picLocks noChangeAspect="1"/>
          </p:cNvPicPr>
          <p:nvPr/>
        </p:nvPicPr>
        <p:blipFill>
          <a:blip r:embed="rId5"/>
          <a:stretch>
            <a:fillRect/>
          </a:stretch>
        </p:blipFill>
        <p:spPr>
          <a:xfrm>
            <a:off x="7754387" y="3190478"/>
            <a:ext cx="4352921" cy="3023878"/>
          </a:xfrm>
          <a:prstGeom prst="rect">
            <a:avLst/>
          </a:prstGeom>
        </p:spPr>
      </p:pic>
      <p:sp>
        <p:nvSpPr>
          <p:cNvPr id="4" name="Rectangle 3"/>
          <p:cNvSpPr/>
          <p:nvPr/>
        </p:nvSpPr>
        <p:spPr>
          <a:xfrm>
            <a:off x="8931243" y="6209002"/>
            <a:ext cx="2782557" cy="369332"/>
          </a:xfrm>
          <a:prstGeom prst="rect">
            <a:avLst/>
          </a:prstGeom>
        </p:spPr>
        <p:txBody>
          <a:bodyPr wrap="none">
            <a:spAutoFit/>
          </a:bodyPr>
          <a:lstStyle/>
          <a:p>
            <a:r>
              <a:rPr lang="en-US" b="1" i="1" dirty="0"/>
              <a:t>Battleship Potemkin </a:t>
            </a:r>
            <a:r>
              <a:rPr lang="en-US" b="1" dirty="0"/>
              <a:t>(1925)</a:t>
            </a:r>
            <a:endParaRPr lang="en-US" b="1" i="1" dirty="0"/>
          </a:p>
        </p:txBody>
      </p:sp>
      <p:pic>
        <p:nvPicPr>
          <p:cNvPr id="5" name="Picture 8" descr="A picture containing text, book&#10;&#10;Description automatically generated">
            <a:extLst>
              <a:ext uri="{FF2B5EF4-FFF2-40B4-BE49-F238E27FC236}">
                <a16:creationId xmlns:a16="http://schemas.microsoft.com/office/drawing/2014/main" id="{4C80106C-4089-486D-8F1E-26D88096F584}"/>
              </a:ext>
            </a:extLst>
          </p:cNvPr>
          <p:cNvPicPr>
            <a:picLocks noChangeAspect="1"/>
          </p:cNvPicPr>
          <p:nvPr/>
        </p:nvPicPr>
        <p:blipFill>
          <a:blip r:embed="rId6"/>
          <a:stretch>
            <a:fillRect/>
          </a:stretch>
        </p:blipFill>
        <p:spPr>
          <a:xfrm>
            <a:off x="6150077" y="191256"/>
            <a:ext cx="2743200" cy="3378325"/>
          </a:xfrm>
          <a:prstGeom prst="rect">
            <a:avLst/>
          </a:prstGeom>
        </p:spPr>
      </p:pic>
      <p:sp>
        <p:nvSpPr>
          <p:cNvPr id="12" name="Rectangle 11">
            <a:extLst>
              <a:ext uri="{FF2B5EF4-FFF2-40B4-BE49-F238E27FC236}">
                <a16:creationId xmlns:a16="http://schemas.microsoft.com/office/drawing/2014/main" id="{DA3D6C2D-861A-449A-8A37-7D9F9B59569F}"/>
              </a:ext>
            </a:extLst>
          </p:cNvPr>
          <p:cNvSpPr/>
          <p:nvPr/>
        </p:nvSpPr>
        <p:spPr>
          <a:xfrm>
            <a:off x="6043521" y="3574062"/>
            <a:ext cx="1700260" cy="923330"/>
          </a:xfrm>
          <a:prstGeom prst="rect">
            <a:avLst/>
          </a:prstGeom>
        </p:spPr>
        <p:txBody>
          <a:bodyPr wrap="square" lIns="91440" tIns="45720" rIns="91440" bIns="45720" anchor="t">
            <a:spAutoFit/>
          </a:bodyPr>
          <a:lstStyle/>
          <a:p>
            <a:pPr algn="ctr"/>
            <a:r>
              <a:rPr lang="en-GB" b="1" i="1" dirty="0"/>
              <a:t>Alexander </a:t>
            </a:r>
            <a:r>
              <a:rPr lang="en-GB" b="1" i="1" dirty="0" err="1"/>
              <a:t>Nevsky</a:t>
            </a:r>
            <a:endParaRPr lang="en-US" dirty="0" err="1"/>
          </a:p>
          <a:p>
            <a:pPr algn="ctr"/>
            <a:r>
              <a:rPr lang="en-GB" b="1" dirty="0"/>
              <a:t>(1938)</a:t>
            </a:r>
            <a:endParaRPr lang="en-GB" b="1" dirty="0">
              <a:cs typeface="Calibri"/>
            </a:endParaRPr>
          </a:p>
        </p:txBody>
      </p:sp>
    </p:spTree>
    <p:extLst>
      <p:ext uri="{BB962C8B-B14F-4D97-AF65-F5344CB8AC3E}">
        <p14:creationId xmlns:p14="http://schemas.microsoft.com/office/powerpoint/2010/main" val="41565184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4F331-3395-49B1-8CC7-F9AA0DE749BD}"/>
              </a:ext>
            </a:extLst>
          </p:cNvPr>
          <p:cNvSpPr>
            <a:spLocks noGrp="1"/>
          </p:cNvSpPr>
          <p:nvPr>
            <p:ph type="title"/>
          </p:nvPr>
        </p:nvSpPr>
        <p:spPr/>
        <p:txBody>
          <a:bodyPr/>
          <a:lstStyle/>
          <a:p>
            <a:pPr algn="ctr"/>
            <a:r>
              <a:rPr lang="en-GB">
                <a:latin typeface="Arial Black"/>
              </a:rPr>
              <a:t>Auteur Theory</a:t>
            </a:r>
          </a:p>
        </p:txBody>
      </p:sp>
      <p:pic>
        <p:nvPicPr>
          <p:cNvPr id="8" name="Picture 8" descr="A picture containing diagram&#10;&#10;Description automatically generated">
            <a:extLst>
              <a:ext uri="{FF2B5EF4-FFF2-40B4-BE49-F238E27FC236}">
                <a16:creationId xmlns:a16="http://schemas.microsoft.com/office/drawing/2014/main" id="{2509C219-C075-4583-B678-7357138A8DA8}"/>
              </a:ext>
            </a:extLst>
          </p:cNvPr>
          <p:cNvPicPr>
            <a:picLocks noGrp="1" noChangeAspect="1"/>
          </p:cNvPicPr>
          <p:nvPr>
            <p:ph idx="1"/>
          </p:nvPr>
        </p:nvPicPr>
        <p:blipFill>
          <a:blip r:embed="rId2"/>
          <a:stretch>
            <a:fillRect/>
          </a:stretch>
        </p:blipFill>
        <p:spPr>
          <a:xfrm>
            <a:off x="2127576" y="1718088"/>
            <a:ext cx="2836411" cy="4687085"/>
          </a:xfrm>
        </p:spPr>
      </p:pic>
      <p:pic>
        <p:nvPicPr>
          <p:cNvPr id="9" name="Picture 9" descr="A group of people standing in front of a building&#10;&#10;Description automatically generated">
            <a:extLst>
              <a:ext uri="{FF2B5EF4-FFF2-40B4-BE49-F238E27FC236}">
                <a16:creationId xmlns:a16="http://schemas.microsoft.com/office/drawing/2014/main" id="{A58C38D1-1147-44E6-AA79-CDE1D5079461}"/>
              </a:ext>
            </a:extLst>
          </p:cNvPr>
          <p:cNvPicPr>
            <a:picLocks noChangeAspect="1"/>
          </p:cNvPicPr>
          <p:nvPr/>
        </p:nvPicPr>
        <p:blipFill>
          <a:blip r:embed="rId3"/>
          <a:stretch>
            <a:fillRect/>
          </a:stretch>
        </p:blipFill>
        <p:spPr>
          <a:xfrm>
            <a:off x="7236178" y="1905883"/>
            <a:ext cx="3491088" cy="4273901"/>
          </a:xfrm>
          <a:prstGeom prst="rect">
            <a:avLst/>
          </a:prstGeom>
        </p:spPr>
      </p:pic>
    </p:spTree>
    <p:extLst>
      <p:ext uri="{BB962C8B-B14F-4D97-AF65-F5344CB8AC3E}">
        <p14:creationId xmlns:p14="http://schemas.microsoft.com/office/powerpoint/2010/main" val="18042883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75724-7919-45FF-A15F-7ACFBE558F6D}"/>
              </a:ext>
            </a:extLst>
          </p:cNvPr>
          <p:cNvSpPr>
            <a:spLocks noGrp="1"/>
          </p:cNvSpPr>
          <p:nvPr>
            <p:ph type="title"/>
          </p:nvPr>
        </p:nvSpPr>
        <p:spPr/>
        <p:txBody>
          <a:bodyPr/>
          <a:lstStyle/>
          <a:p>
            <a:pPr algn="ctr"/>
            <a:r>
              <a:rPr lang="en-GB" sz="4000" dirty="0">
                <a:latin typeface="Arial Black"/>
                <a:cs typeface="Calibri Light"/>
              </a:rPr>
              <a:t>Andrew Sarris, </a:t>
            </a:r>
            <a:br>
              <a:rPr lang="en-GB" sz="4000" dirty="0">
                <a:latin typeface="Arial Black"/>
                <a:cs typeface="Calibri Light"/>
              </a:rPr>
            </a:br>
            <a:r>
              <a:rPr lang="en-GB" sz="4000" dirty="0">
                <a:latin typeface="Arial Black"/>
                <a:cs typeface="Calibri Light"/>
              </a:rPr>
              <a:t>'Note on the Auteur Theory' (1962)</a:t>
            </a:r>
            <a:endParaRPr lang="en-GB" sz="4000" dirty="0">
              <a:latin typeface="Arial Black"/>
            </a:endParaRPr>
          </a:p>
        </p:txBody>
      </p:sp>
      <p:sp>
        <p:nvSpPr>
          <p:cNvPr id="3" name="Content Placeholder 2">
            <a:extLst>
              <a:ext uri="{FF2B5EF4-FFF2-40B4-BE49-F238E27FC236}">
                <a16:creationId xmlns:a16="http://schemas.microsoft.com/office/drawing/2014/main" id="{FFBFC76B-A835-4784-886B-1E1DAA5A42F8}"/>
              </a:ext>
            </a:extLst>
          </p:cNvPr>
          <p:cNvSpPr>
            <a:spLocks noGrp="1"/>
          </p:cNvSpPr>
          <p:nvPr>
            <p:ph idx="1"/>
          </p:nvPr>
        </p:nvSpPr>
        <p:spPr>
          <a:xfrm>
            <a:off x="838200" y="2121958"/>
            <a:ext cx="10515600" cy="4351338"/>
          </a:xfrm>
        </p:spPr>
        <p:txBody>
          <a:bodyPr vert="horz" lIns="91440" tIns="45720" rIns="91440" bIns="45720" rtlCol="0" anchor="t">
            <a:normAutofit/>
          </a:bodyPr>
          <a:lstStyle/>
          <a:p>
            <a:r>
              <a:rPr lang="en-GB" dirty="0">
                <a:cs typeface="Calibri"/>
              </a:rPr>
              <a:t>What are the key features of auteur theory, according to Sarris?</a:t>
            </a:r>
          </a:p>
          <a:p>
            <a:endParaRPr lang="en-GB" dirty="0">
              <a:cs typeface="Calibri"/>
            </a:endParaRPr>
          </a:p>
          <a:p>
            <a:r>
              <a:rPr lang="en-GB" dirty="0">
                <a:cs typeface="Calibri"/>
              </a:rPr>
              <a:t>What makes a filmmaker an auteur and not 'just' a filmmaker?</a:t>
            </a:r>
          </a:p>
          <a:p>
            <a:pPr marL="0" indent="0">
              <a:buNone/>
            </a:pPr>
            <a:endParaRPr lang="en-GB" dirty="0">
              <a:cs typeface="Calibri"/>
            </a:endParaRPr>
          </a:p>
          <a:p>
            <a:r>
              <a:rPr lang="en-GB" dirty="0">
                <a:cs typeface="Calibri"/>
              </a:rPr>
              <a:t>What are the three 'circles' that constitute Sarris's three key premises about auteur theory?</a:t>
            </a:r>
          </a:p>
        </p:txBody>
      </p:sp>
    </p:spTree>
    <p:extLst>
      <p:ext uri="{BB962C8B-B14F-4D97-AF65-F5344CB8AC3E}">
        <p14:creationId xmlns:p14="http://schemas.microsoft.com/office/powerpoint/2010/main" val="18653064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26CBC-CB08-4790-86B3-E8F2AAFC3860}"/>
              </a:ext>
            </a:extLst>
          </p:cNvPr>
          <p:cNvSpPr>
            <a:spLocks noGrp="1"/>
          </p:cNvSpPr>
          <p:nvPr>
            <p:ph type="title"/>
          </p:nvPr>
        </p:nvSpPr>
        <p:spPr/>
        <p:txBody>
          <a:bodyPr/>
          <a:lstStyle/>
          <a:p>
            <a:r>
              <a:rPr lang="en-GB" dirty="0">
                <a:latin typeface="Arial Black"/>
                <a:cs typeface="Calibri Light"/>
              </a:rPr>
              <a:t>3 Premises</a:t>
            </a:r>
            <a:endParaRPr lang="en-GB" dirty="0">
              <a:latin typeface="Arial Black"/>
            </a:endParaRPr>
          </a:p>
        </p:txBody>
      </p:sp>
      <p:sp>
        <p:nvSpPr>
          <p:cNvPr id="3" name="Content Placeholder 2">
            <a:extLst>
              <a:ext uri="{FF2B5EF4-FFF2-40B4-BE49-F238E27FC236}">
                <a16:creationId xmlns:a16="http://schemas.microsoft.com/office/drawing/2014/main" id="{94C20E30-7625-42A1-A820-ABFE647672C1}"/>
              </a:ext>
            </a:extLst>
          </p:cNvPr>
          <p:cNvSpPr>
            <a:spLocks noGrp="1"/>
          </p:cNvSpPr>
          <p:nvPr>
            <p:ph idx="1"/>
          </p:nvPr>
        </p:nvSpPr>
        <p:spPr>
          <a:xfrm>
            <a:off x="499534" y="3448403"/>
            <a:ext cx="11446931" cy="3659893"/>
          </a:xfrm>
        </p:spPr>
        <p:txBody>
          <a:bodyPr vert="horz" lIns="91440" tIns="45720" rIns="91440" bIns="45720" rtlCol="0" anchor="t">
            <a:noAutofit/>
          </a:bodyPr>
          <a:lstStyle/>
          <a:p>
            <a:pPr marL="742950" indent="-742950">
              <a:buAutoNum type="arabicPeriod"/>
            </a:pPr>
            <a:r>
              <a:rPr lang="en-GB" sz="3200" dirty="0">
                <a:cs typeface="Calibri" panose="020F0502020204030204"/>
              </a:rPr>
              <a:t>the technical competence of a director as a criterion of value</a:t>
            </a:r>
            <a:endParaRPr lang="en-US" sz="3200">
              <a:cs typeface="Calibri" panose="020F0502020204030204"/>
            </a:endParaRPr>
          </a:p>
          <a:p>
            <a:pPr marL="742950" indent="-742950">
              <a:buAutoNum type="arabicPeriod"/>
            </a:pPr>
            <a:r>
              <a:rPr lang="en-GB" sz="3200" dirty="0">
                <a:cs typeface="Calibri" panose="020F0502020204030204"/>
              </a:rPr>
              <a:t>the distinguishable personality of the director as a criterion of value</a:t>
            </a:r>
            <a:endParaRPr lang="en-US" sz="3200">
              <a:cs typeface="Calibri" panose="020F0502020204030204"/>
            </a:endParaRPr>
          </a:p>
          <a:p>
            <a:pPr marL="742950" indent="-742950">
              <a:buAutoNum type="arabicPeriod"/>
            </a:pPr>
            <a:r>
              <a:rPr lang="en-GB" sz="3200" dirty="0">
                <a:cs typeface="Calibri" panose="020F0502020204030204"/>
              </a:rPr>
              <a:t> concerned with interior meaning, the ultimate glory of the cinema as an art. Interior meaning is extrapolated from the tension between a director's personality and his material.</a:t>
            </a:r>
            <a:endParaRPr lang="en-US" sz="3200" dirty="0">
              <a:cs typeface="Calibri" panose="020F0502020204030204"/>
            </a:endParaRPr>
          </a:p>
        </p:txBody>
      </p:sp>
      <p:pic>
        <p:nvPicPr>
          <p:cNvPr id="4" name="Picture 4" descr="Diagram&#10;&#10;Description automatically generated">
            <a:extLst>
              <a:ext uri="{FF2B5EF4-FFF2-40B4-BE49-F238E27FC236}">
                <a16:creationId xmlns:a16="http://schemas.microsoft.com/office/drawing/2014/main" id="{6BAAEFC8-B829-478B-BB56-FC5AAF3FC6D9}"/>
              </a:ext>
            </a:extLst>
          </p:cNvPr>
          <p:cNvPicPr>
            <a:picLocks noChangeAspect="1"/>
          </p:cNvPicPr>
          <p:nvPr/>
        </p:nvPicPr>
        <p:blipFill>
          <a:blip r:embed="rId2"/>
          <a:stretch>
            <a:fillRect/>
          </a:stretch>
        </p:blipFill>
        <p:spPr>
          <a:xfrm>
            <a:off x="6572956" y="82477"/>
            <a:ext cx="4436533" cy="3235823"/>
          </a:xfrm>
          <a:prstGeom prst="rect">
            <a:avLst/>
          </a:prstGeom>
        </p:spPr>
      </p:pic>
    </p:spTree>
    <p:extLst>
      <p:ext uri="{BB962C8B-B14F-4D97-AF65-F5344CB8AC3E}">
        <p14:creationId xmlns:p14="http://schemas.microsoft.com/office/powerpoint/2010/main" val="5515157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576" y="160339"/>
            <a:ext cx="7232196" cy="1530350"/>
          </a:xfrm>
        </p:spPr>
        <p:txBody>
          <a:bodyPr/>
          <a:lstStyle/>
          <a:p>
            <a:r>
              <a:rPr lang="en-GB" dirty="0">
                <a:latin typeface="Arial Black" panose="020B0A04020102020204" pitchFamily="34" charset="0"/>
              </a:rPr>
              <a:t>Growth of Film Studies</a:t>
            </a:r>
          </a:p>
        </p:txBody>
      </p:sp>
      <p:sp>
        <p:nvSpPr>
          <p:cNvPr id="3" name="Content Placeholder 2"/>
          <p:cNvSpPr>
            <a:spLocks noGrp="1"/>
          </p:cNvSpPr>
          <p:nvPr>
            <p:ph idx="1"/>
          </p:nvPr>
        </p:nvSpPr>
        <p:spPr>
          <a:xfrm>
            <a:off x="565858" y="1670563"/>
            <a:ext cx="5877041" cy="5032375"/>
          </a:xfrm>
        </p:spPr>
        <p:txBody>
          <a:bodyPr>
            <a:normAutofit lnSpcReduction="10000"/>
          </a:bodyPr>
          <a:lstStyle/>
          <a:p>
            <a:r>
              <a:rPr lang="en-GB" dirty="0"/>
              <a:t>NYU film department est. 1965 – Scorsese graduated with MA in 1966</a:t>
            </a:r>
          </a:p>
          <a:p>
            <a:r>
              <a:rPr lang="en-GB" dirty="0"/>
              <a:t>Moscow Film School (now </a:t>
            </a:r>
            <a:r>
              <a:rPr lang="en-GB" dirty="0" err="1"/>
              <a:t>Gerasimov</a:t>
            </a:r>
            <a:r>
              <a:rPr lang="en-GB" dirty="0"/>
              <a:t> Institute of Cinematography) est. 1919</a:t>
            </a:r>
          </a:p>
          <a:p>
            <a:r>
              <a:rPr lang="en-GB" dirty="0"/>
              <a:t>University of Southern California School of Cinematic Arts, est. 1929</a:t>
            </a:r>
          </a:p>
          <a:p>
            <a:r>
              <a:rPr lang="en-GB" i="1" dirty="0"/>
              <a:t>Cahiers du </a:t>
            </a:r>
            <a:r>
              <a:rPr lang="en-GB" i="1" dirty="0" err="1"/>
              <a:t>Cinéma</a:t>
            </a:r>
            <a:r>
              <a:rPr lang="en-GB" i="1" dirty="0"/>
              <a:t> </a:t>
            </a:r>
            <a:r>
              <a:rPr lang="en-GB" dirty="0"/>
              <a:t>est. 1951 </a:t>
            </a:r>
          </a:p>
          <a:p>
            <a:pPr lvl="1">
              <a:buFont typeface="Courier New" panose="02070309020205020404" pitchFamily="49" charset="0"/>
              <a:buChar char="o"/>
            </a:pPr>
            <a:r>
              <a:rPr lang="en-GB" dirty="0"/>
              <a:t>close association with </a:t>
            </a:r>
            <a:r>
              <a:rPr lang="en-GB" i="1" dirty="0"/>
              <a:t>nouvelle vague</a:t>
            </a:r>
          </a:p>
          <a:p>
            <a:pPr lvl="1">
              <a:buFont typeface="Courier New" panose="02070309020205020404" pitchFamily="49" charset="0"/>
              <a:buChar char="o"/>
            </a:pPr>
            <a:r>
              <a:rPr lang="en-GB" dirty="0"/>
              <a:t>newfound aesthetic and artistic appreciation for Hollywood</a:t>
            </a:r>
          </a:p>
          <a:p>
            <a:pPr lvl="1">
              <a:buFont typeface="Courier New" panose="02070309020205020404" pitchFamily="49" charset="0"/>
              <a:buChar char="o"/>
            </a:pPr>
            <a:r>
              <a:rPr lang="en-GB" dirty="0"/>
              <a:t>proponent of </a:t>
            </a:r>
            <a:r>
              <a:rPr lang="en-GB" i="1" dirty="0"/>
              <a:t>auteur theory</a:t>
            </a:r>
            <a:endParaRPr lang="en-GB" dirty="0"/>
          </a:p>
          <a:p>
            <a:endParaRPr lang="en-GB" b="1" dirty="0"/>
          </a:p>
        </p:txBody>
      </p:sp>
      <p:pic>
        <p:nvPicPr>
          <p:cNvPr id="4" name="Picture 3"/>
          <p:cNvPicPr>
            <a:picLocks noChangeAspect="1"/>
          </p:cNvPicPr>
          <p:nvPr/>
        </p:nvPicPr>
        <p:blipFill>
          <a:blip r:embed="rId3"/>
          <a:stretch>
            <a:fillRect/>
          </a:stretch>
        </p:blipFill>
        <p:spPr>
          <a:xfrm>
            <a:off x="7787123" y="0"/>
            <a:ext cx="4597400" cy="3538124"/>
          </a:xfrm>
          <a:prstGeom prst="rect">
            <a:avLst/>
          </a:prstGeom>
        </p:spPr>
      </p:pic>
      <p:pic>
        <p:nvPicPr>
          <p:cNvPr id="5" name="Picture 4"/>
          <p:cNvPicPr>
            <a:picLocks noChangeAspect="1"/>
          </p:cNvPicPr>
          <p:nvPr/>
        </p:nvPicPr>
        <p:blipFill>
          <a:blip r:embed="rId4"/>
          <a:stretch>
            <a:fillRect/>
          </a:stretch>
        </p:blipFill>
        <p:spPr>
          <a:xfrm>
            <a:off x="9563100" y="3061393"/>
            <a:ext cx="2628900" cy="3796607"/>
          </a:xfrm>
          <a:prstGeom prst="rect">
            <a:avLst/>
          </a:prstGeom>
        </p:spPr>
      </p:pic>
      <p:sp>
        <p:nvSpPr>
          <p:cNvPr id="7" name="AutoShape 2" descr="CAHIERS DU CINEMA -2 Issues ORSON WELLES + GODARD 1965 &amp; 1966 FRITZ LANG +  VARDA | #1735431333"/>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p:cNvPicPr>
            <a:picLocks noChangeAspect="1"/>
          </p:cNvPicPr>
          <p:nvPr/>
        </p:nvPicPr>
        <p:blipFill rotWithShape="1">
          <a:blip r:embed="rId5"/>
          <a:srcRect r="50903" b="-379"/>
          <a:stretch/>
        </p:blipFill>
        <p:spPr>
          <a:xfrm>
            <a:off x="6635423" y="3061393"/>
            <a:ext cx="2927677" cy="3834581"/>
          </a:xfrm>
          <a:prstGeom prst="rect">
            <a:avLst/>
          </a:prstGeom>
        </p:spPr>
      </p:pic>
    </p:spTree>
    <p:extLst>
      <p:ext uri="{BB962C8B-B14F-4D97-AF65-F5344CB8AC3E}">
        <p14:creationId xmlns:p14="http://schemas.microsoft.com/office/powerpoint/2010/main" val="27277449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FBA77-24A6-40CD-8D0D-F525B65274B7}"/>
              </a:ext>
            </a:extLst>
          </p:cNvPr>
          <p:cNvSpPr>
            <a:spLocks noGrp="1"/>
          </p:cNvSpPr>
          <p:nvPr>
            <p:ph type="title"/>
          </p:nvPr>
        </p:nvSpPr>
        <p:spPr/>
        <p:txBody>
          <a:bodyPr/>
          <a:lstStyle/>
          <a:p>
            <a:r>
              <a:rPr lang="en-GB" i="1" dirty="0">
                <a:latin typeface="Arial Black"/>
                <a:ea typeface="+mj-lt"/>
                <a:cs typeface="+mj-lt"/>
              </a:rPr>
              <a:t>NOUVELLE VAGUE</a:t>
            </a:r>
            <a:endParaRPr lang="en-GB">
              <a:latin typeface="Arial Black"/>
              <a:ea typeface="+mj-lt"/>
              <a:cs typeface="+mj-lt"/>
            </a:endParaRPr>
          </a:p>
        </p:txBody>
      </p:sp>
      <p:pic>
        <p:nvPicPr>
          <p:cNvPr id="4" name="Picture 4" descr="A person standing in front of a building&#10;&#10;Description automatically generated">
            <a:extLst>
              <a:ext uri="{FF2B5EF4-FFF2-40B4-BE49-F238E27FC236}">
                <a16:creationId xmlns:a16="http://schemas.microsoft.com/office/drawing/2014/main" id="{05261203-9C5F-441E-8B98-D7B5A67FDB12}"/>
              </a:ext>
            </a:extLst>
          </p:cNvPr>
          <p:cNvPicPr>
            <a:picLocks noGrp="1" noChangeAspect="1"/>
          </p:cNvPicPr>
          <p:nvPr>
            <p:ph idx="1"/>
          </p:nvPr>
        </p:nvPicPr>
        <p:blipFill>
          <a:blip r:embed="rId2"/>
          <a:stretch>
            <a:fillRect/>
          </a:stretch>
        </p:blipFill>
        <p:spPr>
          <a:xfrm>
            <a:off x="8397473" y="1557868"/>
            <a:ext cx="3396595" cy="4525963"/>
          </a:xfrm>
        </p:spPr>
      </p:pic>
      <p:pic>
        <p:nvPicPr>
          <p:cNvPr id="5" name="Picture 5" descr="A person holding a sign&#10;&#10;Description automatically generated">
            <a:extLst>
              <a:ext uri="{FF2B5EF4-FFF2-40B4-BE49-F238E27FC236}">
                <a16:creationId xmlns:a16="http://schemas.microsoft.com/office/drawing/2014/main" id="{7543369A-2C26-4B7A-A331-1BF606A97117}"/>
              </a:ext>
            </a:extLst>
          </p:cNvPr>
          <p:cNvPicPr>
            <a:picLocks noChangeAspect="1"/>
          </p:cNvPicPr>
          <p:nvPr/>
        </p:nvPicPr>
        <p:blipFill>
          <a:blip r:embed="rId3"/>
          <a:stretch>
            <a:fillRect/>
          </a:stretch>
        </p:blipFill>
        <p:spPr>
          <a:xfrm>
            <a:off x="603250" y="1561571"/>
            <a:ext cx="3040944" cy="4426302"/>
          </a:xfrm>
          <a:prstGeom prst="rect">
            <a:avLst/>
          </a:prstGeom>
        </p:spPr>
      </p:pic>
      <p:pic>
        <p:nvPicPr>
          <p:cNvPr id="6" name="Picture 6" descr="A group of people posing for a picture while holding an umbrella&#10;&#10;Description automatically generated">
            <a:extLst>
              <a:ext uri="{FF2B5EF4-FFF2-40B4-BE49-F238E27FC236}">
                <a16:creationId xmlns:a16="http://schemas.microsoft.com/office/drawing/2014/main" id="{A2E27D53-5A0C-414F-8636-EA72D3883D9C}"/>
              </a:ext>
            </a:extLst>
          </p:cNvPr>
          <p:cNvPicPr>
            <a:picLocks noChangeAspect="1"/>
          </p:cNvPicPr>
          <p:nvPr/>
        </p:nvPicPr>
        <p:blipFill>
          <a:blip r:embed="rId4"/>
          <a:stretch>
            <a:fillRect/>
          </a:stretch>
        </p:blipFill>
        <p:spPr>
          <a:xfrm>
            <a:off x="4089400" y="1563511"/>
            <a:ext cx="3730977" cy="3730977"/>
          </a:xfrm>
          <a:prstGeom prst="rect">
            <a:avLst/>
          </a:prstGeom>
        </p:spPr>
      </p:pic>
    </p:spTree>
    <p:extLst>
      <p:ext uri="{BB962C8B-B14F-4D97-AF65-F5344CB8AC3E}">
        <p14:creationId xmlns:p14="http://schemas.microsoft.com/office/powerpoint/2010/main" val="15113545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965" y="1"/>
            <a:ext cx="12093035" cy="1690688"/>
          </a:xfrm>
        </p:spPr>
        <p:txBody>
          <a:bodyPr/>
          <a:lstStyle/>
          <a:p>
            <a:r>
              <a:rPr lang="en-GB" b="1" dirty="0">
                <a:latin typeface="Arial Black"/>
              </a:rPr>
              <a:t>The Movie Brats</a:t>
            </a:r>
            <a:endParaRPr lang="en-US">
              <a:cs typeface="Calibri Light" panose="020F0302020204030204"/>
            </a:endParaRPr>
          </a:p>
        </p:txBody>
      </p:sp>
      <p:sp>
        <p:nvSpPr>
          <p:cNvPr id="13" name="Content Placeholder 12"/>
          <p:cNvSpPr>
            <a:spLocks noGrp="1"/>
          </p:cNvSpPr>
          <p:nvPr>
            <p:ph idx="1"/>
          </p:nvPr>
        </p:nvSpPr>
        <p:spPr>
          <a:xfrm>
            <a:off x="7644680" y="573465"/>
            <a:ext cx="2437923" cy="7054281"/>
          </a:xfrm>
        </p:spPr>
        <p:txBody>
          <a:bodyPr vert="horz" lIns="91440" tIns="45720" rIns="91440" bIns="45720" rtlCol="0" anchor="t">
            <a:normAutofit/>
          </a:bodyPr>
          <a:lstStyle/>
          <a:p>
            <a:endParaRPr lang="en-GB" sz="3200" dirty="0"/>
          </a:p>
          <a:p>
            <a:r>
              <a:rPr lang="en-GB" dirty="0"/>
              <a:t>College-educated </a:t>
            </a:r>
            <a:r>
              <a:rPr lang="en-GB" i="1" dirty="0"/>
              <a:t>Cinephile auteurs </a:t>
            </a:r>
            <a:r>
              <a:rPr lang="en-GB" dirty="0"/>
              <a:t>who became dominant figures in the ‘New Hollywood’ forged in the late 1960s and early 1970s</a:t>
            </a:r>
            <a:endParaRPr lang="en-GB" i="1">
              <a:cs typeface="Calibri"/>
            </a:endParaRPr>
          </a:p>
        </p:txBody>
      </p:sp>
      <p:pic>
        <p:nvPicPr>
          <p:cNvPr id="7" name="Picture 6"/>
          <p:cNvPicPr>
            <a:picLocks noChangeAspect="1"/>
          </p:cNvPicPr>
          <p:nvPr/>
        </p:nvPicPr>
        <p:blipFill rotWithShape="1">
          <a:blip r:embed="rId3"/>
          <a:srcRect l="7157" t="3601" r="3954" b="4666"/>
          <a:stretch/>
        </p:blipFill>
        <p:spPr>
          <a:xfrm>
            <a:off x="10213299" y="125552"/>
            <a:ext cx="2056578" cy="3186769"/>
          </a:xfrm>
          <a:prstGeom prst="rect">
            <a:avLst/>
          </a:prstGeom>
        </p:spPr>
      </p:pic>
      <p:pic>
        <p:nvPicPr>
          <p:cNvPr id="9" name="Picture 8"/>
          <p:cNvPicPr>
            <a:picLocks noChangeAspect="1"/>
          </p:cNvPicPr>
          <p:nvPr/>
        </p:nvPicPr>
        <p:blipFill>
          <a:blip r:embed="rId4"/>
          <a:stretch>
            <a:fillRect/>
          </a:stretch>
        </p:blipFill>
        <p:spPr>
          <a:xfrm>
            <a:off x="100641" y="1165492"/>
            <a:ext cx="7550415" cy="4611822"/>
          </a:xfrm>
          <a:prstGeom prst="rect">
            <a:avLst/>
          </a:prstGeom>
        </p:spPr>
      </p:pic>
      <p:pic>
        <p:nvPicPr>
          <p:cNvPr id="11" name="Picture 10"/>
          <p:cNvPicPr>
            <a:picLocks noChangeAspect="1"/>
          </p:cNvPicPr>
          <p:nvPr/>
        </p:nvPicPr>
        <p:blipFill>
          <a:blip r:embed="rId5"/>
          <a:stretch>
            <a:fillRect/>
          </a:stretch>
        </p:blipFill>
        <p:spPr>
          <a:xfrm>
            <a:off x="10145265" y="3475476"/>
            <a:ext cx="2075491" cy="3215193"/>
          </a:xfrm>
          <a:prstGeom prst="rect">
            <a:avLst/>
          </a:prstGeom>
        </p:spPr>
      </p:pic>
      <p:sp>
        <p:nvSpPr>
          <p:cNvPr id="14" name="Content Placeholder 3"/>
          <p:cNvSpPr txBox="1">
            <a:spLocks/>
          </p:cNvSpPr>
          <p:nvPr/>
        </p:nvSpPr>
        <p:spPr>
          <a:xfrm>
            <a:off x="100642" y="5783070"/>
            <a:ext cx="7107157" cy="43513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t>Steven Spielberg, Martin Scorsese, Brian De Palma, George Lucas and Francis Ford Coppola</a:t>
            </a:r>
          </a:p>
        </p:txBody>
      </p:sp>
      <p:pic>
        <p:nvPicPr>
          <p:cNvPr id="3" name="Picture 3" descr="A picture containing text&#10;&#10;Description automatically generated">
            <a:extLst>
              <a:ext uri="{FF2B5EF4-FFF2-40B4-BE49-F238E27FC236}">
                <a16:creationId xmlns:a16="http://schemas.microsoft.com/office/drawing/2014/main" id="{BCB11B70-90A5-4F6F-BF70-FF02C7BF8EAB}"/>
              </a:ext>
            </a:extLst>
          </p:cNvPr>
          <p:cNvPicPr>
            <a:picLocks noChangeAspect="1"/>
          </p:cNvPicPr>
          <p:nvPr/>
        </p:nvPicPr>
        <p:blipFill>
          <a:blip r:embed="rId6"/>
          <a:stretch>
            <a:fillRect/>
          </a:stretch>
        </p:blipFill>
        <p:spPr>
          <a:xfrm>
            <a:off x="10143066" y="3314247"/>
            <a:ext cx="2418645" cy="3475061"/>
          </a:xfrm>
          <a:prstGeom prst="rect">
            <a:avLst/>
          </a:prstGeom>
        </p:spPr>
      </p:pic>
    </p:spTree>
    <p:extLst>
      <p:ext uri="{BB962C8B-B14F-4D97-AF65-F5344CB8AC3E}">
        <p14:creationId xmlns:p14="http://schemas.microsoft.com/office/powerpoint/2010/main" val="1681266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6" name="Picture 4"/>
          <p:cNvPicPr>
            <a:picLocks noChangeAspect="1" noChangeArrowheads="1"/>
          </p:cNvPicPr>
          <p:nvPr/>
        </p:nvPicPr>
        <p:blipFill>
          <a:blip r:embed="rId2">
            <a:lum bright="12000"/>
          </a:blip>
          <a:srcRect/>
          <a:stretch>
            <a:fillRect/>
          </a:stretch>
        </p:blipFill>
        <p:spPr bwMode="auto">
          <a:xfrm>
            <a:off x="444063" y="1162991"/>
            <a:ext cx="5963384" cy="3672408"/>
          </a:xfrm>
          <a:prstGeom prst="rect">
            <a:avLst/>
          </a:prstGeom>
          <a:noFill/>
          <a:ln w="9525">
            <a:noFill/>
            <a:miter lim="800000"/>
            <a:headEnd/>
            <a:tailEnd/>
          </a:ln>
          <a:effectLst/>
        </p:spPr>
      </p:pic>
      <p:sp>
        <p:nvSpPr>
          <p:cNvPr id="38917" name="Text Box 5"/>
          <p:cNvSpPr txBox="1">
            <a:spLocks noChangeArrowheads="1"/>
          </p:cNvSpPr>
          <p:nvPr/>
        </p:nvSpPr>
        <p:spPr bwMode="auto">
          <a:xfrm>
            <a:off x="845904" y="5077421"/>
            <a:ext cx="5675193" cy="1292662"/>
          </a:xfrm>
          <a:prstGeom prst="rect">
            <a:avLst/>
          </a:prstGeom>
          <a:noFill/>
          <a:ln w="9525">
            <a:noFill/>
            <a:miter lim="800000"/>
            <a:headEnd/>
            <a:tailEnd/>
          </a:ln>
          <a:effectLst/>
        </p:spPr>
        <p:txBody>
          <a:bodyPr wrap="square">
            <a:spAutoFit/>
          </a:bodyPr>
          <a:lstStyle/>
          <a:p>
            <a:r>
              <a:rPr lang="en-GB" sz="2400" dirty="0">
                <a:solidFill>
                  <a:srgbClr val="1F497D"/>
                </a:solidFill>
              </a:rPr>
              <a:t>Cine-literacy of the ‘movie brats’</a:t>
            </a:r>
            <a:endParaRPr lang="en-GB" dirty="0">
              <a:solidFill>
                <a:prstClr val="black"/>
              </a:solidFill>
            </a:endParaRPr>
          </a:p>
          <a:p>
            <a:r>
              <a:rPr lang="en-GB" i="1" dirty="0"/>
              <a:t>Bonnie and Clyde </a:t>
            </a:r>
            <a:r>
              <a:rPr lang="en-GB" dirty="0"/>
              <a:t>(1967), directed by Arthur Penn and </a:t>
            </a:r>
            <a:r>
              <a:rPr lang="en-GB" i="1" dirty="0"/>
              <a:t>The Godfather </a:t>
            </a:r>
            <a:r>
              <a:rPr lang="en-GB" dirty="0"/>
              <a:t>(1972) visually cite a famous scene from Eisenstein’s </a:t>
            </a:r>
            <a:r>
              <a:rPr lang="en-GB" i="1" dirty="0"/>
              <a:t>Battleship Potemkin</a:t>
            </a:r>
            <a:endParaRPr lang="en-GB" dirty="0"/>
          </a:p>
        </p:txBody>
      </p:sp>
      <p:pic>
        <p:nvPicPr>
          <p:cNvPr id="38918" name="Picture 6" descr="Eisenstein Potemkin"/>
          <p:cNvPicPr>
            <a:picLocks noChangeAspect="1" noChangeArrowheads="1"/>
          </p:cNvPicPr>
          <p:nvPr/>
        </p:nvPicPr>
        <p:blipFill>
          <a:blip r:embed="rId3"/>
          <a:srcRect/>
          <a:stretch>
            <a:fillRect/>
          </a:stretch>
        </p:blipFill>
        <p:spPr bwMode="auto">
          <a:xfrm>
            <a:off x="9433148" y="2852401"/>
            <a:ext cx="3038067" cy="3965997"/>
          </a:xfrm>
          <a:prstGeom prst="rect">
            <a:avLst/>
          </a:prstGeom>
          <a:noFill/>
        </p:spPr>
      </p:pic>
      <p:sp>
        <p:nvSpPr>
          <p:cNvPr id="7" name="Title 1"/>
          <p:cNvSpPr txBox="1">
            <a:spLocks/>
          </p:cNvSpPr>
          <p:nvPr/>
        </p:nvSpPr>
        <p:spPr>
          <a:xfrm>
            <a:off x="444063" y="274638"/>
            <a:ext cx="9766737" cy="1156137"/>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dirty="0">
                <a:latin typeface="Arial Black" panose="020B0A04020102020204" pitchFamily="34" charset="0"/>
              </a:rPr>
              <a:t>Eisenstein’s Influence</a:t>
            </a:r>
          </a:p>
        </p:txBody>
      </p:sp>
      <p:pic>
        <p:nvPicPr>
          <p:cNvPr id="3" name="Picture 2">
            <a:extLst>
              <a:ext uri="{FF2B5EF4-FFF2-40B4-BE49-F238E27FC236}">
                <a16:creationId xmlns:a16="http://schemas.microsoft.com/office/drawing/2014/main" id="{E6AAC307-1A6B-49F7-9275-483D8AFE283B}"/>
              </a:ext>
            </a:extLst>
          </p:cNvPr>
          <p:cNvPicPr>
            <a:picLocks noChangeAspect="1"/>
          </p:cNvPicPr>
          <p:nvPr/>
        </p:nvPicPr>
        <p:blipFill>
          <a:blip r:embed="rId4"/>
          <a:stretch>
            <a:fillRect/>
          </a:stretch>
        </p:blipFill>
        <p:spPr>
          <a:xfrm>
            <a:off x="6521097" y="1162991"/>
            <a:ext cx="3156450" cy="3672408"/>
          </a:xfrm>
          <a:prstGeom prst="rect">
            <a:avLst/>
          </a:prstGeom>
        </p:spPr>
      </p:pic>
    </p:spTree>
    <p:extLst>
      <p:ext uri="{BB962C8B-B14F-4D97-AF65-F5344CB8AC3E}">
        <p14:creationId xmlns:p14="http://schemas.microsoft.com/office/powerpoint/2010/main" val="34567004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96591" y="1470379"/>
            <a:ext cx="8871527" cy="29523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 Box 5"/>
          <p:cNvSpPr txBox="1">
            <a:spLocks noChangeArrowheads="1"/>
          </p:cNvSpPr>
          <p:nvPr/>
        </p:nvSpPr>
        <p:spPr bwMode="auto">
          <a:xfrm>
            <a:off x="3526422" y="4607195"/>
            <a:ext cx="7273553" cy="1015663"/>
          </a:xfrm>
          <a:prstGeom prst="rect">
            <a:avLst/>
          </a:prstGeom>
          <a:noFill/>
          <a:ln w="9525">
            <a:noFill/>
            <a:miter lim="800000"/>
            <a:headEnd/>
            <a:tailEnd/>
          </a:ln>
          <a:effectLst/>
        </p:spPr>
        <p:txBody>
          <a:bodyPr wrap="square">
            <a:spAutoFit/>
          </a:bodyPr>
          <a:lstStyle/>
          <a:p>
            <a:r>
              <a:rPr lang="en-GB" sz="2400" dirty="0">
                <a:solidFill>
                  <a:srgbClr val="1F497D"/>
                </a:solidFill>
              </a:rPr>
              <a:t>Cine-literacy of the ‘movie brats’</a:t>
            </a:r>
            <a:endParaRPr lang="en-GB" dirty="0">
              <a:solidFill>
                <a:prstClr val="black"/>
              </a:solidFill>
            </a:endParaRPr>
          </a:p>
          <a:p>
            <a:r>
              <a:rPr lang="en-GB" dirty="0"/>
              <a:t>Cinematic “in-joke”—</a:t>
            </a:r>
            <a:r>
              <a:rPr lang="en-GB" i="1" dirty="0"/>
              <a:t>The Untouchables </a:t>
            </a:r>
            <a:r>
              <a:rPr lang="en-GB" dirty="0"/>
              <a:t>(1987), directed by Brian De Palma, visually cites a famous scene from Eisenstein’s </a:t>
            </a:r>
            <a:r>
              <a:rPr lang="en-GB" i="1" dirty="0"/>
              <a:t>Battleship Potemkin</a:t>
            </a:r>
            <a:endParaRPr lang="en-GB" dirty="0"/>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96590" y="4422707"/>
            <a:ext cx="1905000" cy="2400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itle 1"/>
          <p:cNvSpPr txBox="1">
            <a:spLocks/>
          </p:cNvSpPr>
          <p:nvPr/>
        </p:nvSpPr>
        <p:spPr>
          <a:xfrm>
            <a:off x="1981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latin typeface="Arial Black" panose="020B0A04020102020204" pitchFamily="34" charset="0"/>
              </a:rPr>
              <a:t>Eisenstein’s Influence</a:t>
            </a:r>
          </a:p>
        </p:txBody>
      </p:sp>
    </p:spTree>
    <p:extLst>
      <p:ext uri="{BB962C8B-B14F-4D97-AF65-F5344CB8AC3E}">
        <p14:creationId xmlns:p14="http://schemas.microsoft.com/office/powerpoint/2010/main" val="39819639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690C0-6E01-4875-91C8-D1596A489A14}"/>
              </a:ext>
            </a:extLst>
          </p:cNvPr>
          <p:cNvSpPr>
            <a:spLocks noGrp="1"/>
          </p:cNvSpPr>
          <p:nvPr>
            <p:ph type="title"/>
          </p:nvPr>
        </p:nvSpPr>
        <p:spPr/>
        <p:txBody>
          <a:bodyPr/>
          <a:lstStyle/>
          <a:p>
            <a:pPr algn="ctr"/>
            <a:r>
              <a:rPr lang="en-GB" dirty="0">
                <a:latin typeface="Arial Black" panose="020B0A04020102020204" pitchFamily="34" charset="0"/>
              </a:rPr>
              <a:t>Griffith’s Influence</a:t>
            </a:r>
          </a:p>
        </p:txBody>
      </p:sp>
      <p:pic>
        <p:nvPicPr>
          <p:cNvPr id="7" name="Content Placeholder 6">
            <a:extLst>
              <a:ext uri="{FF2B5EF4-FFF2-40B4-BE49-F238E27FC236}">
                <a16:creationId xmlns:a16="http://schemas.microsoft.com/office/drawing/2014/main" id="{7963DBDF-B862-41EA-8044-4F7C62C1FEDA}"/>
              </a:ext>
            </a:extLst>
          </p:cNvPr>
          <p:cNvPicPr>
            <a:picLocks noGrp="1" noChangeAspect="1"/>
          </p:cNvPicPr>
          <p:nvPr>
            <p:ph idx="1"/>
          </p:nvPr>
        </p:nvPicPr>
        <p:blipFill rotWithShape="1">
          <a:blip r:embed="rId2"/>
          <a:srcRect l="49129" t="23714" r="14783" b="47975"/>
          <a:stretch/>
        </p:blipFill>
        <p:spPr>
          <a:xfrm>
            <a:off x="6097954" y="3825080"/>
            <a:ext cx="6094046" cy="2855119"/>
          </a:xfrm>
        </p:spPr>
      </p:pic>
      <p:pic>
        <p:nvPicPr>
          <p:cNvPr id="5" name="Picture 4">
            <a:extLst>
              <a:ext uri="{FF2B5EF4-FFF2-40B4-BE49-F238E27FC236}">
                <a16:creationId xmlns:a16="http://schemas.microsoft.com/office/drawing/2014/main" id="{06287E0F-56B4-49C1-8B7D-B7BE6E56046A}"/>
              </a:ext>
            </a:extLst>
          </p:cNvPr>
          <p:cNvPicPr>
            <a:picLocks noChangeAspect="1"/>
          </p:cNvPicPr>
          <p:nvPr/>
        </p:nvPicPr>
        <p:blipFill rotWithShape="1">
          <a:blip r:embed="rId3"/>
          <a:srcRect l="11245" t="47408" r="51327" b="15740"/>
          <a:stretch/>
        </p:blipFill>
        <p:spPr>
          <a:xfrm>
            <a:off x="97194" y="1475580"/>
            <a:ext cx="6151206" cy="3617120"/>
          </a:xfrm>
          <a:prstGeom prst="rect">
            <a:avLst/>
          </a:prstGeom>
        </p:spPr>
      </p:pic>
      <p:sp>
        <p:nvSpPr>
          <p:cNvPr id="9" name="TextBox 8">
            <a:extLst>
              <a:ext uri="{FF2B5EF4-FFF2-40B4-BE49-F238E27FC236}">
                <a16:creationId xmlns:a16="http://schemas.microsoft.com/office/drawing/2014/main" id="{89D1E4E4-1E06-444C-9839-C0C959EAABE3}"/>
              </a:ext>
            </a:extLst>
          </p:cNvPr>
          <p:cNvSpPr txBox="1"/>
          <p:nvPr/>
        </p:nvSpPr>
        <p:spPr>
          <a:xfrm>
            <a:off x="6883400" y="2445217"/>
            <a:ext cx="4737100" cy="1477328"/>
          </a:xfrm>
          <a:prstGeom prst="rect">
            <a:avLst/>
          </a:prstGeom>
          <a:noFill/>
        </p:spPr>
        <p:txBody>
          <a:bodyPr wrap="square">
            <a:spAutoFit/>
          </a:bodyPr>
          <a:lstStyle/>
          <a:p>
            <a:r>
              <a:rPr lang="en-GB" dirty="0"/>
              <a:t>Jay </a:t>
            </a:r>
            <a:r>
              <a:rPr lang="en-GB" dirty="0" err="1"/>
              <a:t>Leyda</a:t>
            </a:r>
            <a:r>
              <a:rPr lang="en-GB" dirty="0"/>
              <a:t>, </a:t>
            </a:r>
            <a:r>
              <a:rPr lang="en-GB" i="1" dirty="0"/>
              <a:t>Kino: A History of the Russian and Soviet Film </a:t>
            </a:r>
            <a:r>
              <a:rPr lang="en-GB" dirty="0"/>
              <a:t>(Princeton NJ: Princeton University, 1983 [1</a:t>
            </a:r>
            <a:r>
              <a:rPr lang="en-GB" baseline="30000" dirty="0"/>
              <a:t>st</a:t>
            </a:r>
            <a:r>
              <a:rPr lang="en-GB" dirty="0"/>
              <a:t> ed. 1960]), pp. 143—144</a:t>
            </a:r>
          </a:p>
          <a:p>
            <a:endParaRPr lang="en-GB" dirty="0"/>
          </a:p>
          <a:p>
            <a:r>
              <a:rPr lang="en-GB" dirty="0"/>
              <a:t> </a:t>
            </a:r>
          </a:p>
        </p:txBody>
      </p:sp>
    </p:spTree>
    <p:extLst>
      <p:ext uri="{BB962C8B-B14F-4D97-AF65-F5344CB8AC3E}">
        <p14:creationId xmlns:p14="http://schemas.microsoft.com/office/powerpoint/2010/main" val="19149795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C424D-7E16-4434-9E7B-0C65D0352B84}"/>
              </a:ext>
            </a:extLst>
          </p:cNvPr>
          <p:cNvSpPr>
            <a:spLocks noGrp="1"/>
          </p:cNvSpPr>
          <p:nvPr>
            <p:ph type="title"/>
          </p:nvPr>
        </p:nvSpPr>
        <p:spPr/>
        <p:txBody>
          <a:bodyPr>
            <a:normAutofit/>
          </a:bodyPr>
          <a:lstStyle/>
          <a:p>
            <a:r>
              <a:rPr lang="en-GB" sz="4000" dirty="0">
                <a:latin typeface="Arial Black"/>
                <a:cs typeface="Calibri Light"/>
              </a:rPr>
              <a:t>Eisenstein, 'Dickens, Griffith and the Film Today (1944)</a:t>
            </a:r>
            <a:endParaRPr lang="en-GB" sz="5400" dirty="0">
              <a:latin typeface="Arial Black"/>
            </a:endParaRPr>
          </a:p>
        </p:txBody>
      </p:sp>
      <p:sp>
        <p:nvSpPr>
          <p:cNvPr id="3" name="Content Placeholder 2">
            <a:extLst>
              <a:ext uri="{FF2B5EF4-FFF2-40B4-BE49-F238E27FC236}">
                <a16:creationId xmlns:a16="http://schemas.microsoft.com/office/drawing/2014/main" id="{AE3B84CF-72E8-4C12-9561-0DFA62C10E87}"/>
              </a:ext>
            </a:extLst>
          </p:cNvPr>
          <p:cNvSpPr>
            <a:spLocks noGrp="1"/>
          </p:cNvSpPr>
          <p:nvPr>
            <p:ph idx="1"/>
          </p:nvPr>
        </p:nvSpPr>
        <p:spPr/>
        <p:txBody>
          <a:bodyPr vert="horz" lIns="91440" tIns="45720" rIns="91440" bIns="45720" rtlCol="0" anchor="t">
            <a:noAutofit/>
          </a:bodyPr>
          <a:lstStyle/>
          <a:p>
            <a:pPr>
              <a:buNone/>
            </a:pPr>
            <a:endParaRPr lang="en-GB" dirty="0">
              <a:ea typeface="+mn-lt"/>
              <a:cs typeface="+mn-lt"/>
            </a:endParaRPr>
          </a:p>
          <a:p>
            <a:pPr marL="0" indent="0">
              <a:buNone/>
            </a:pPr>
            <a:r>
              <a:rPr lang="en-GB" dirty="0">
                <a:cs typeface="Calibri"/>
              </a:rPr>
              <a:t>"THE KETTLE began it.  .  .  ."</a:t>
            </a:r>
          </a:p>
          <a:p>
            <a:pPr marL="0" indent="0">
              <a:buNone/>
            </a:pPr>
            <a:r>
              <a:rPr lang="en-GB" dirty="0">
                <a:cs typeface="Calibri"/>
              </a:rPr>
              <a:t>	Thus  Dickens  opens  his </a:t>
            </a:r>
            <a:r>
              <a:rPr lang="en-GB" i="1" dirty="0">
                <a:cs typeface="Calibri"/>
              </a:rPr>
              <a:t>The Cricket  on the </a:t>
            </a:r>
            <a:r>
              <a:rPr lang="en-GB" i="1" dirty="0" err="1">
                <a:cs typeface="Calibri"/>
              </a:rPr>
              <a:t>Herth</a:t>
            </a:r>
            <a:r>
              <a:rPr lang="en-GB" i="1" dirty="0">
                <a:cs typeface="Calibri"/>
              </a:rPr>
              <a:t> </a:t>
            </a:r>
            <a:r>
              <a:rPr lang="en-GB" dirty="0">
                <a:cs typeface="Calibri"/>
              </a:rPr>
              <a:t>[1845] What could be further from films! Trains, cowboys, chases. But, strange as it  may seem, movies also  were  boiling in that kettle. </a:t>
            </a:r>
          </a:p>
          <a:p>
            <a:pPr marL="0" indent="0">
              <a:buNone/>
            </a:pPr>
            <a:r>
              <a:rPr lang="en-GB" dirty="0">
                <a:cs typeface="Calibri"/>
              </a:rPr>
              <a:t>From  here,  from  Dickens,  from  the  Victorian   novel, stem the first shoots of  American film aesthetic, forever linked with the  name of David </a:t>
            </a:r>
            <a:r>
              <a:rPr lang="en-GB" dirty="0" err="1">
                <a:cs typeface="Calibri"/>
              </a:rPr>
              <a:t>Wark</a:t>
            </a:r>
            <a:r>
              <a:rPr lang="en-GB" dirty="0">
                <a:cs typeface="Calibri"/>
              </a:rPr>
              <a:t> Griffith.</a:t>
            </a:r>
          </a:p>
          <a:p>
            <a:pPr marL="0" indent="0">
              <a:buNone/>
            </a:pPr>
            <a:endParaRPr lang="en-GB" dirty="0">
              <a:cs typeface="Calibri"/>
            </a:endParaRPr>
          </a:p>
        </p:txBody>
      </p:sp>
    </p:spTree>
    <p:extLst>
      <p:ext uri="{BB962C8B-B14F-4D97-AF65-F5344CB8AC3E}">
        <p14:creationId xmlns:p14="http://schemas.microsoft.com/office/powerpoint/2010/main" val="3044464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E9291-BE74-4B01-A3C9-25B36F11489F}"/>
              </a:ext>
            </a:extLst>
          </p:cNvPr>
          <p:cNvSpPr>
            <a:spLocks noGrp="1"/>
          </p:cNvSpPr>
          <p:nvPr>
            <p:ph type="title"/>
          </p:nvPr>
        </p:nvSpPr>
        <p:spPr/>
        <p:txBody>
          <a:bodyPr/>
          <a:lstStyle/>
          <a:p>
            <a:r>
              <a:rPr lang="en-GB" dirty="0">
                <a:latin typeface="Arial Black"/>
              </a:rPr>
              <a:t>Eisenstein, 'Dickens, Griffith and the Film Today (1944)</a:t>
            </a:r>
            <a:endParaRPr lang="en-US" dirty="0"/>
          </a:p>
        </p:txBody>
      </p:sp>
      <p:sp>
        <p:nvSpPr>
          <p:cNvPr id="3" name="Content Placeholder 2">
            <a:extLst>
              <a:ext uri="{FF2B5EF4-FFF2-40B4-BE49-F238E27FC236}">
                <a16:creationId xmlns:a16="http://schemas.microsoft.com/office/drawing/2014/main" id="{1E328909-4493-41C7-83AF-6B4180C4D811}"/>
              </a:ext>
            </a:extLst>
          </p:cNvPr>
          <p:cNvSpPr>
            <a:spLocks noGrp="1"/>
          </p:cNvSpPr>
          <p:nvPr>
            <p:ph idx="1"/>
          </p:nvPr>
        </p:nvSpPr>
        <p:spPr/>
        <p:txBody>
          <a:bodyPr vert="horz" lIns="91440" tIns="45720" rIns="91440" bIns="45720" rtlCol="0" anchor="t">
            <a:normAutofit/>
          </a:bodyPr>
          <a:lstStyle/>
          <a:p>
            <a:pPr indent="0">
              <a:buNone/>
            </a:pPr>
            <a:r>
              <a:rPr lang="en-GB" sz="3600" dirty="0">
                <a:ea typeface="+mn-lt"/>
                <a:cs typeface="+mn-lt"/>
              </a:rPr>
              <a:t>I wish to recall what David Wark Griffith himself represented to us. the young Soviet film-makers of the 'twenties. To say it simply and without equivocation: a </a:t>
            </a:r>
            <a:r>
              <a:rPr lang="en-GB" sz="3600" dirty="0">
                <a:solidFill>
                  <a:srgbClr val="FF0000"/>
                </a:solidFill>
                <a:ea typeface="+mn-lt"/>
                <a:cs typeface="+mn-lt"/>
              </a:rPr>
              <a:t>revelation</a:t>
            </a:r>
            <a:r>
              <a:rPr lang="en-GB" sz="3600" dirty="0">
                <a:ea typeface="+mn-lt"/>
                <a:cs typeface="+mn-lt"/>
              </a:rPr>
              <a:t>.</a:t>
            </a:r>
          </a:p>
          <a:p>
            <a:pPr indent="0">
              <a:buNone/>
            </a:pPr>
            <a:endParaRPr lang="en-GB" sz="3600" dirty="0">
              <a:ea typeface="+mn-lt"/>
              <a:cs typeface="+mn-lt"/>
            </a:endParaRPr>
          </a:p>
          <a:p>
            <a:pPr indent="0">
              <a:buNone/>
            </a:pPr>
            <a:r>
              <a:rPr lang="en-GB" sz="3600" dirty="0">
                <a:solidFill>
                  <a:srgbClr val="FFC000"/>
                </a:solidFill>
                <a:ea typeface="+mn-lt"/>
                <a:cs typeface="+mn-lt"/>
              </a:rPr>
              <a:t>What might have been so revelatory to Soviet filmmakers about Griffith’s work?</a:t>
            </a:r>
            <a:endParaRPr lang="en-GB" dirty="0">
              <a:solidFill>
                <a:srgbClr val="7030A0"/>
              </a:solidFill>
              <a:cs typeface="Calibri"/>
            </a:endParaRPr>
          </a:p>
        </p:txBody>
      </p:sp>
    </p:spTree>
    <p:extLst>
      <p:ext uri="{BB962C8B-B14F-4D97-AF65-F5344CB8AC3E}">
        <p14:creationId xmlns:p14="http://schemas.microsoft.com/office/powerpoint/2010/main" val="13725097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E9291-BE74-4B01-A3C9-25B36F11489F}"/>
              </a:ext>
            </a:extLst>
          </p:cNvPr>
          <p:cNvSpPr>
            <a:spLocks noGrp="1"/>
          </p:cNvSpPr>
          <p:nvPr>
            <p:ph type="title"/>
          </p:nvPr>
        </p:nvSpPr>
        <p:spPr/>
        <p:txBody>
          <a:bodyPr/>
          <a:lstStyle/>
          <a:p>
            <a:r>
              <a:rPr lang="en-GB" dirty="0">
                <a:latin typeface="Arial Black"/>
              </a:rPr>
              <a:t>Eisenstein, 'Dickens, Griffith and the Film Today (1944)</a:t>
            </a:r>
            <a:endParaRPr lang="en-US" dirty="0"/>
          </a:p>
        </p:txBody>
      </p:sp>
      <p:sp>
        <p:nvSpPr>
          <p:cNvPr id="3" name="Content Placeholder 2">
            <a:extLst>
              <a:ext uri="{FF2B5EF4-FFF2-40B4-BE49-F238E27FC236}">
                <a16:creationId xmlns:a16="http://schemas.microsoft.com/office/drawing/2014/main" id="{1E328909-4493-41C7-83AF-6B4180C4D811}"/>
              </a:ext>
            </a:extLst>
          </p:cNvPr>
          <p:cNvSpPr>
            <a:spLocks noGrp="1"/>
          </p:cNvSpPr>
          <p:nvPr>
            <p:ph idx="1"/>
          </p:nvPr>
        </p:nvSpPr>
        <p:spPr>
          <a:xfrm>
            <a:off x="372979" y="1789531"/>
            <a:ext cx="10980821" cy="4755648"/>
          </a:xfrm>
        </p:spPr>
        <p:txBody>
          <a:bodyPr vert="horz" lIns="91440" tIns="45720" rIns="91440" bIns="45720" rtlCol="0" anchor="t">
            <a:normAutofit/>
          </a:bodyPr>
          <a:lstStyle/>
          <a:p>
            <a:pPr indent="0" algn="just">
              <a:buNone/>
            </a:pPr>
            <a:r>
              <a:rPr lang="en-GB" sz="3600" dirty="0">
                <a:ea typeface="+mn-lt"/>
                <a:cs typeface="+mn-lt"/>
              </a:rPr>
              <a:t>Our heightened curiosity of  those years in </a:t>
            </a:r>
            <a:r>
              <a:rPr lang="en-GB" sz="3600" dirty="0">
                <a:solidFill>
                  <a:srgbClr val="FF0000"/>
                </a:solidFill>
                <a:ea typeface="+mn-lt"/>
                <a:cs typeface="+mn-lt"/>
              </a:rPr>
              <a:t>construction </a:t>
            </a:r>
            <a:r>
              <a:rPr lang="en-GB" sz="3600" dirty="0">
                <a:ea typeface="+mn-lt"/>
                <a:cs typeface="+mn-lt"/>
              </a:rPr>
              <a:t>and method swiftly discerned wherein  lay the most powerful affective factors in this great American's films. This was in a hith­erto   unfamiliar  province.... this method, this principle of  building and construction  was montage.</a:t>
            </a:r>
          </a:p>
          <a:p>
            <a:pPr indent="0" algn="just">
              <a:buNone/>
            </a:pPr>
            <a:r>
              <a:rPr lang="en-GB" sz="4000" b="1" dirty="0">
                <a:solidFill>
                  <a:srgbClr val="FF0000"/>
                </a:solidFill>
                <a:ea typeface="+mn-lt"/>
                <a:cs typeface="+mn-lt"/>
              </a:rPr>
              <a:t>Mon­tage will  be  forever  linked  with  the  name of  Griffith. </a:t>
            </a:r>
          </a:p>
        </p:txBody>
      </p:sp>
    </p:spTree>
    <p:extLst>
      <p:ext uri="{BB962C8B-B14F-4D97-AF65-F5344CB8AC3E}">
        <p14:creationId xmlns:p14="http://schemas.microsoft.com/office/powerpoint/2010/main" val="14390769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2D06D-F0F1-4BC5-ACD3-09853C67CDDA}"/>
              </a:ext>
            </a:extLst>
          </p:cNvPr>
          <p:cNvSpPr>
            <a:spLocks noGrp="1"/>
          </p:cNvSpPr>
          <p:nvPr>
            <p:ph type="title"/>
          </p:nvPr>
        </p:nvSpPr>
        <p:spPr/>
        <p:txBody>
          <a:bodyPr/>
          <a:lstStyle/>
          <a:p>
            <a:pPr algn="ctr"/>
            <a:r>
              <a:rPr lang="en-GB" dirty="0">
                <a:latin typeface="Arial Black"/>
                <a:cs typeface="Calibri Light" panose="020F0302020204030204"/>
              </a:rPr>
              <a:t>SOVIET MONTAGE</a:t>
            </a:r>
            <a:endParaRPr lang="en-GB" dirty="0">
              <a:cs typeface="Calibri Light" panose="020F0302020204030204"/>
            </a:endParaRPr>
          </a:p>
        </p:txBody>
      </p:sp>
      <p:sp>
        <p:nvSpPr>
          <p:cNvPr id="3" name="Content Placeholder 2">
            <a:extLst>
              <a:ext uri="{FF2B5EF4-FFF2-40B4-BE49-F238E27FC236}">
                <a16:creationId xmlns:a16="http://schemas.microsoft.com/office/drawing/2014/main" id="{26AB3BE5-9026-4B71-A062-A9A7031A366B}"/>
              </a:ext>
            </a:extLst>
          </p:cNvPr>
          <p:cNvSpPr>
            <a:spLocks noGrp="1"/>
          </p:cNvSpPr>
          <p:nvPr>
            <p:ph idx="1"/>
          </p:nvPr>
        </p:nvSpPr>
        <p:spPr>
          <a:xfrm>
            <a:off x="838200" y="1825625"/>
            <a:ext cx="10515600" cy="4845226"/>
          </a:xfrm>
        </p:spPr>
        <p:txBody>
          <a:bodyPr vert="horz" lIns="91440" tIns="45720" rIns="91440" bIns="45720" rtlCol="0" anchor="t">
            <a:normAutofit/>
          </a:bodyPr>
          <a:lstStyle/>
          <a:p>
            <a:pPr marL="45720" indent="0">
              <a:buNone/>
            </a:pPr>
            <a:r>
              <a:rPr lang="en-US" dirty="0">
                <a:ea typeface="+mn-lt"/>
                <a:cs typeface="+mn-lt"/>
              </a:rPr>
              <a:t>“Shot and montage are the </a:t>
            </a:r>
            <a:r>
              <a:rPr lang="en-US" b="1" dirty="0">
                <a:solidFill>
                  <a:srgbClr val="FFC000"/>
                </a:solidFill>
                <a:ea typeface="+mn-lt"/>
                <a:cs typeface="+mn-lt"/>
              </a:rPr>
              <a:t>basic elements of cinema</a:t>
            </a:r>
            <a:r>
              <a:rPr lang="en-US" dirty="0">
                <a:ea typeface="+mn-lt"/>
                <a:cs typeface="+mn-lt"/>
              </a:rPr>
              <a:t>. Montage has been </a:t>
            </a:r>
            <a:r>
              <a:rPr lang="en-US" b="1" dirty="0">
                <a:solidFill>
                  <a:srgbClr val="FFC000"/>
                </a:solidFill>
                <a:ea typeface="+mn-lt"/>
                <a:cs typeface="+mn-lt"/>
              </a:rPr>
              <a:t>established by the Soviet film as the nerve of cinema</a:t>
            </a:r>
            <a:r>
              <a:rPr lang="en-US" dirty="0">
                <a:ea typeface="+mn-lt"/>
                <a:cs typeface="+mn-lt"/>
              </a:rPr>
              <a:t>.”</a:t>
            </a:r>
          </a:p>
          <a:p>
            <a:pPr marL="45720" indent="0" algn="r">
              <a:buNone/>
            </a:pPr>
            <a:r>
              <a:rPr lang="en-GB" dirty="0">
                <a:ea typeface="+mn-lt"/>
                <a:cs typeface="+mn-lt"/>
              </a:rPr>
              <a:t>- Sergei Eisenstein, ‘A Dialectical Approach to Film Form’ (April 1929)</a:t>
            </a:r>
            <a:endParaRPr lang="en-US" dirty="0">
              <a:ea typeface="+mn-lt"/>
              <a:cs typeface="+mn-lt"/>
            </a:endParaRPr>
          </a:p>
          <a:p>
            <a:pPr marL="0" indent="0">
              <a:buNone/>
            </a:pPr>
            <a:endParaRPr lang="en-GB" dirty="0">
              <a:cs typeface="Calibri" panose="020F0502020204030204"/>
            </a:endParaRPr>
          </a:p>
          <a:p>
            <a:pPr marL="457200" indent="-457200"/>
            <a:r>
              <a:rPr lang="en-GB" dirty="0">
                <a:cs typeface="Calibri" panose="020F0502020204030204"/>
              </a:rPr>
              <a:t>What do we understand by montage?</a:t>
            </a:r>
          </a:p>
          <a:p>
            <a:pPr marL="457200" indent="-457200"/>
            <a:r>
              <a:rPr lang="en-GB" dirty="0">
                <a:cs typeface="Calibri" panose="020F0502020204030204"/>
              </a:rPr>
              <a:t>What examples do we see of montage in Eisenstein's films?</a:t>
            </a:r>
          </a:p>
        </p:txBody>
      </p:sp>
      <p:sp>
        <p:nvSpPr>
          <p:cNvPr id="5" name="Content Placeholder 1">
            <a:extLst>
              <a:ext uri="{FF2B5EF4-FFF2-40B4-BE49-F238E27FC236}">
                <a16:creationId xmlns:a16="http://schemas.microsoft.com/office/drawing/2014/main" id="{6FA9CA0F-4044-4F79-A308-8CD6A00569A4}"/>
              </a:ext>
            </a:extLst>
          </p:cNvPr>
          <p:cNvSpPr txBox="1">
            <a:spLocks/>
          </p:cNvSpPr>
          <p:nvPr/>
        </p:nvSpPr>
        <p:spPr>
          <a:xfrm>
            <a:off x="273707" y="5435021"/>
            <a:ext cx="11706258" cy="440740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Arial" panose="020B0604020202020204" pitchFamily="34" charset="0"/>
              <a:buChar char="•"/>
            </a:pPr>
            <a:endParaRPr lang="en-US" dirty="0"/>
          </a:p>
        </p:txBody>
      </p:sp>
    </p:spTree>
    <p:extLst>
      <p:ext uri="{BB962C8B-B14F-4D97-AF65-F5344CB8AC3E}">
        <p14:creationId xmlns:p14="http://schemas.microsoft.com/office/powerpoint/2010/main" val="4718926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9A9AA-8397-F44D-95BE-BBC55F12CAF6}"/>
              </a:ext>
            </a:extLst>
          </p:cNvPr>
          <p:cNvSpPr>
            <a:spLocks noGrp="1"/>
          </p:cNvSpPr>
          <p:nvPr>
            <p:ph type="title"/>
          </p:nvPr>
        </p:nvSpPr>
        <p:spPr/>
        <p:txBody>
          <a:bodyPr/>
          <a:lstStyle/>
          <a:p>
            <a:r>
              <a:rPr lang="en-US" dirty="0">
                <a:latin typeface="Arial Black" panose="020B0A04020102020204" pitchFamily="34" charset="0"/>
              </a:rPr>
              <a:t>Parallel Editing</a:t>
            </a:r>
          </a:p>
        </p:txBody>
      </p:sp>
      <p:pic>
        <p:nvPicPr>
          <p:cNvPr id="4" name="Picture 4">
            <a:extLst>
              <a:ext uri="{FF2B5EF4-FFF2-40B4-BE49-F238E27FC236}">
                <a16:creationId xmlns:a16="http://schemas.microsoft.com/office/drawing/2014/main" id="{17C6E7C9-CDF1-F349-81F4-1DC007FB24B0}"/>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710070" y="2068500"/>
            <a:ext cx="3880884" cy="2966522"/>
          </a:xfrm>
        </p:spPr>
      </p:pic>
      <p:pic>
        <p:nvPicPr>
          <p:cNvPr id="5" name="Picture 5">
            <a:extLst>
              <a:ext uri="{FF2B5EF4-FFF2-40B4-BE49-F238E27FC236}">
                <a16:creationId xmlns:a16="http://schemas.microsoft.com/office/drawing/2014/main" id="{31EA460A-AC87-FB4A-9C9B-8934D98CF8A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686298" y="2068501"/>
            <a:ext cx="4981703" cy="3146529"/>
          </a:xfrm>
          <a:prstGeom prst="rect">
            <a:avLst/>
          </a:prstGeom>
        </p:spPr>
      </p:pic>
    </p:spTree>
    <p:extLst>
      <p:ext uri="{BB962C8B-B14F-4D97-AF65-F5344CB8AC3E}">
        <p14:creationId xmlns:p14="http://schemas.microsoft.com/office/powerpoint/2010/main" val="28853130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dirty="0"/>
          </a:p>
        </p:txBody>
      </p:sp>
      <p:sp>
        <p:nvSpPr>
          <p:cNvPr id="6" name="Title 1"/>
          <p:cNvSpPr txBox="1">
            <a:spLocks/>
          </p:cNvSpPr>
          <p:nvPr/>
        </p:nvSpPr>
        <p:spPr>
          <a:xfrm>
            <a:off x="304800" y="3607088"/>
            <a:ext cx="2680855" cy="1325563"/>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solidFill>
                  <a:srgbClr val="FF0000"/>
                </a:solidFill>
                <a:latin typeface="Arial Black" panose="020B0A04020102020204" pitchFamily="34" charset="0"/>
              </a:rPr>
              <a:t>(Lev) Kuleshov Effect</a:t>
            </a:r>
          </a:p>
        </p:txBody>
      </p:sp>
      <p:pic>
        <p:nvPicPr>
          <p:cNvPr id="7" name="Online Media 6" title="Kuleshov Effect / Effetto Kuleshov">
            <a:hlinkClick r:id="" action="ppaction://media"/>
            <a:extLst>
              <a:ext uri="{FF2B5EF4-FFF2-40B4-BE49-F238E27FC236}">
                <a16:creationId xmlns:a16="http://schemas.microsoft.com/office/drawing/2014/main" id="{1C8BB7A4-BB15-4859-AD63-BAB317204FAD}"/>
              </a:ext>
            </a:extLst>
          </p:cNvPr>
          <p:cNvPicPr>
            <a:picLocks noGrp="1" noRot="1" noChangeAspect="1"/>
          </p:cNvPicPr>
          <p:nvPr>
            <p:ph idx="1"/>
            <a:videoFile r:link="rId1"/>
          </p:nvPr>
        </p:nvPicPr>
        <p:blipFill>
          <a:blip r:embed="rId3"/>
          <a:stretch>
            <a:fillRect/>
          </a:stretch>
        </p:blipFill>
        <p:spPr>
          <a:xfrm>
            <a:off x="3194844" y="149225"/>
            <a:ext cx="8945847" cy="6708775"/>
          </a:xfrm>
          <a:prstGeom prst="rect">
            <a:avLst/>
          </a:prstGeom>
        </p:spPr>
      </p:pic>
    </p:spTree>
    <p:extLst>
      <p:ext uri="{BB962C8B-B14F-4D97-AF65-F5344CB8AC3E}">
        <p14:creationId xmlns:p14="http://schemas.microsoft.com/office/powerpoint/2010/main" val="4073654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293AC-FE85-40B6-A18A-90DC36023A49}"/>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0B5E7F0C-8CD5-4990-BF07-B6F1E02D727F}"/>
              </a:ext>
            </a:extLst>
          </p:cNvPr>
          <p:cNvPicPr>
            <a:picLocks noGrp="1" noChangeAspect="1"/>
          </p:cNvPicPr>
          <p:nvPr>
            <p:ph idx="1"/>
          </p:nvPr>
        </p:nvPicPr>
        <p:blipFill>
          <a:blip r:embed="rId2"/>
          <a:stretch>
            <a:fillRect/>
          </a:stretch>
        </p:blipFill>
        <p:spPr>
          <a:xfrm>
            <a:off x="1842655" y="0"/>
            <a:ext cx="8506690" cy="6737300"/>
          </a:xfrm>
          <a:prstGeom prst="rect">
            <a:avLst/>
          </a:prstGeom>
        </p:spPr>
      </p:pic>
    </p:spTree>
    <p:extLst>
      <p:ext uri="{BB962C8B-B14F-4D97-AF65-F5344CB8AC3E}">
        <p14:creationId xmlns:p14="http://schemas.microsoft.com/office/powerpoint/2010/main" val="20496679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1BDC0-B44E-4E89-A157-CD323101F1C5}"/>
              </a:ext>
            </a:extLst>
          </p:cNvPr>
          <p:cNvSpPr>
            <a:spLocks noGrp="1"/>
          </p:cNvSpPr>
          <p:nvPr>
            <p:ph type="title"/>
          </p:nvPr>
        </p:nvSpPr>
        <p:spPr>
          <a:xfrm>
            <a:off x="242455" y="3011343"/>
            <a:ext cx="2819400" cy="2862984"/>
          </a:xfrm>
        </p:spPr>
        <p:txBody>
          <a:bodyPr/>
          <a:lstStyle/>
          <a:p>
            <a:r>
              <a:rPr lang="en-GB" dirty="0"/>
              <a:t>Hitchcock on the Kuleshov Effect</a:t>
            </a:r>
          </a:p>
        </p:txBody>
      </p:sp>
      <p:pic>
        <p:nvPicPr>
          <p:cNvPr id="4" name="Online Media 3" title="Hitchcock Explains the Kuleshov Effect to Fletcher Markle  1964">
            <a:hlinkClick r:id="" action="ppaction://media"/>
            <a:extLst>
              <a:ext uri="{FF2B5EF4-FFF2-40B4-BE49-F238E27FC236}">
                <a16:creationId xmlns:a16="http://schemas.microsoft.com/office/drawing/2014/main" id="{49EEA069-6B1D-436E-8985-F0465A07B080}"/>
              </a:ext>
            </a:extLst>
          </p:cNvPr>
          <p:cNvPicPr>
            <a:picLocks noGrp="1" noRot="1" noChangeAspect="1"/>
          </p:cNvPicPr>
          <p:nvPr>
            <p:ph idx="1"/>
            <a:videoFile r:link="rId1"/>
          </p:nvPr>
        </p:nvPicPr>
        <p:blipFill>
          <a:blip r:embed="rId3"/>
          <a:stretch>
            <a:fillRect/>
          </a:stretch>
        </p:blipFill>
        <p:spPr>
          <a:xfrm>
            <a:off x="2853311" y="75730"/>
            <a:ext cx="8942865" cy="6706539"/>
          </a:xfrm>
          <a:prstGeom prst="rect">
            <a:avLst/>
          </a:prstGeom>
        </p:spPr>
      </p:pic>
    </p:spTree>
    <p:extLst>
      <p:ext uri="{BB962C8B-B14F-4D97-AF65-F5344CB8AC3E}">
        <p14:creationId xmlns:p14="http://schemas.microsoft.com/office/powerpoint/2010/main" val="47625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Black"/>
                <a:cs typeface="Calibri Light"/>
              </a:rPr>
              <a:t>Eisenstein, 'Dickens, Griffith and the Film Today (1944)</a:t>
            </a:r>
            <a:endParaRPr lang="en-GB" dirty="0"/>
          </a:p>
        </p:txBody>
      </p:sp>
      <p:sp>
        <p:nvSpPr>
          <p:cNvPr id="3" name="Content Placeholder 2"/>
          <p:cNvSpPr>
            <a:spLocks noGrp="1"/>
          </p:cNvSpPr>
          <p:nvPr>
            <p:ph idx="1"/>
          </p:nvPr>
        </p:nvSpPr>
        <p:spPr/>
        <p:txBody>
          <a:bodyPr>
            <a:normAutofit lnSpcReduction="10000"/>
          </a:bodyPr>
          <a:lstStyle/>
          <a:p>
            <a:pPr marL="0" indent="0" algn="just">
              <a:buNone/>
            </a:pPr>
            <a:r>
              <a:rPr lang="en-GB" sz="3600" dirty="0"/>
              <a:t>The role of Griffith is enormous, but our cinema is neither a poor relative nor an insolvent debtor of his. It was natural that the spirit and content of our country itself, in themes and subjects, would stride far ahead of Griffith's ideals as well as their reflection in artistic images.</a:t>
            </a:r>
          </a:p>
          <a:p>
            <a:pPr marL="0" indent="0" algn="just">
              <a:buNone/>
            </a:pPr>
            <a:endParaRPr lang="en-GB" sz="3600" dirty="0"/>
          </a:p>
          <a:p>
            <a:pPr marL="0" indent="0" algn="just">
              <a:buNone/>
            </a:pPr>
            <a:r>
              <a:rPr lang="en-GB" sz="3600" dirty="0">
                <a:solidFill>
                  <a:srgbClr val="FFC000"/>
                </a:solidFill>
              </a:rPr>
              <a:t>How might Eisenstein’s films – and use of montage – differ from Griffith’s?</a:t>
            </a:r>
          </a:p>
        </p:txBody>
      </p:sp>
    </p:spTree>
    <p:extLst>
      <p:ext uri="{BB962C8B-B14F-4D97-AF65-F5344CB8AC3E}">
        <p14:creationId xmlns:p14="http://schemas.microsoft.com/office/powerpoint/2010/main" val="21385068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7751D-127A-4ECE-92E9-66DBBF0FD6F7}"/>
              </a:ext>
            </a:extLst>
          </p:cNvPr>
          <p:cNvSpPr>
            <a:spLocks noGrp="1"/>
          </p:cNvSpPr>
          <p:nvPr>
            <p:ph type="title"/>
          </p:nvPr>
        </p:nvSpPr>
        <p:spPr>
          <a:xfrm>
            <a:off x="395111" y="3638903"/>
            <a:ext cx="3436552" cy="1325563"/>
          </a:xfrm>
        </p:spPr>
        <p:txBody>
          <a:bodyPr>
            <a:normAutofit fontScale="90000"/>
          </a:bodyPr>
          <a:lstStyle/>
          <a:p>
            <a:r>
              <a:rPr lang="en-GB" dirty="0">
                <a:latin typeface="Arial Black" panose="020B0A04020102020204" pitchFamily="34" charset="0"/>
              </a:rPr>
              <a:t>Intellectual Montage</a:t>
            </a:r>
          </a:p>
        </p:txBody>
      </p:sp>
      <p:pic>
        <p:nvPicPr>
          <p:cNvPr id="4" name="Online Media 3" title="intellectual montage">
            <a:hlinkClick r:id="" action="ppaction://media"/>
            <a:extLst>
              <a:ext uri="{FF2B5EF4-FFF2-40B4-BE49-F238E27FC236}">
                <a16:creationId xmlns:a16="http://schemas.microsoft.com/office/drawing/2014/main" id="{F1C5C3FF-7B2F-4A36-B3D2-46C1BA65D30D}"/>
              </a:ext>
            </a:extLst>
          </p:cNvPr>
          <p:cNvPicPr>
            <a:picLocks noGrp="1" noRot="1" noChangeAspect="1"/>
          </p:cNvPicPr>
          <p:nvPr>
            <p:ph idx="1"/>
            <a:videoFile r:link="rId1"/>
          </p:nvPr>
        </p:nvPicPr>
        <p:blipFill>
          <a:blip r:embed="rId3"/>
          <a:stretch>
            <a:fillRect/>
          </a:stretch>
        </p:blipFill>
        <p:spPr>
          <a:xfrm>
            <a:off x="3831663" y="109372"/>
            <a:ext cx="7965226" cy="5973376"/>
          </a:xfrm>
          <a:prstGeom prst="rect">
            <a:avLst/>
          </a:prstGeom>
        </p:spPr>
      </p:pic>
    </p:spTree>
    <p:extLst>
      <p:ext uri="{BB962C8B-B14F-4D97-AF65-F5344CB8AC3E}">
        <p14:creationId xmlns:p14="http://schemas.microsoft.com/office/powerpoint/2010/main" val="3344461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33829" y="1825625"/>
            <a:ext cx="2656112" cy="4351338"/>
          </a:xfrm>
        </p:spPr>
        <p:txBody>
          <a:bodyPr/>
          <a:lstStyle/>
          <a:p>
            <a:pPr marL="0" indent="0">
              <a:buNone/>
            </a:pPr>
            <a:r>
              <a:rPr lang="en-GB" i="1" dirty="0"/>
              <a:t>International Literature</a:t>
            </a:r>
            <a:r>
              <a:rPr lang="en-GB" dirty="0"/>
              <a:t>,1940 </a:t>
            </a:r>
          </a:p>
        </p:txBody>
      </p:sp>
      <p:pic>
        <p:nvPicPr>
          <p:cNvPr id="1026" name="Picture 2" descr="https://notevenpast.org/wp-content/uploads/2017/02/Eisen-on-Birth-of-a-Natio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89941" y="-1"/>
            <a:ext cx="7010923" cy="6858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800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75724-7919-45FF-A15F-7ACFBE558F6D}"/>
              </a:ext>
            </a:extLst>
          </p:cNvPr>
          <p:cNvSpPr>
            <a:spLocks noGrp="1"/>
          </p:cNvSpPr>
          <p:nvPr>
            <p:ph type="title"/>
          </p:nvPr>
        </p:nvSpPr>
        <p:spPr>
          <a:xfrm>
            <a:off x="838200" y="-1764"/>
            <a:ext cx="10515600" cy="1325563"/>
          </a:xfrm>
        </p:spPr>
        <p:txBody>
          <a:bodyPr>
            <a:normAutofit/>
          </a:bodyPr>
          <a:lstStyle/>
          <a:p>
            <a:pPr algn="ctr"/>
            <a:r>
              <a:rPr lang="en-GB" sz="3200" dirty="0">
                <a:latin typeface="Arial Black"/>
                <a:cs typeface="Calibri Light"/>
              </a:rPr>
              <a:t>Pauline Kael, 'Circles and Squares' (1963)</a:t>
            </a:r>
          </a:p>
        </p:txBody>
      </p:sp>
      <p:pic>
        <p:nvPicPr>
          <p:cNvPr id="4" name="Picture 4" descr="A picture containing person, person, photo, old&#10;&#10;Description automatically generated">
            <a:extLst>
              <a:ext uri="{FF2B5EF4-FFF2-40B4-BE49-F238E27FC236}">
                <a16:creationId xmlns:a16="http://schemas.microsoft.com/office/drawing/2014/main" id="{3BD83628-E2B6-4C75-8251-FCC943BD293B}"/>
              </a:ext>
            </a:extLst>
          </p:cNvPr>
          <p:cNvPicPr>
            <a:picLocks noGrp="1" noChangeAspect="1"/>
          </p:cNvPicPr>
          <p:nvPr>
            <p:ph idx="1"/>
          </p:nvPr>
        </p:nvPicPr>
        <p:blipFill>
          <a:blip r:embed="rId2"/>
          <a:stretch>
            <a:fillRect/>
          </a:stretch>
        </p:blipFill>
        <p:spPr>
          <a:xfrm>
            <a:off x="6736628" y="1247070"/>
            <a:ext cx="5449742" cy="3645783"/>
          </a:xfrm>
        </p:spPr>
      </p:pic>
      <p:sp>
        <p:nvSpPr>
          <p:cNvPr id="6" name="Content Placeholder 2">
            <a:extLst>
              <a:ext uri="{FF2B5EF4-FFF2-40B4-BE49-F238E27FC236}">
                <a16:creationId xmlns:a16="http://schemas.microsoft.com/office/drawing/2014/main" id="{220D4AF3-ABD3-4C69-A8AA-9D957D987A58}"/>
              </a:ext>
            </a:extLst>
          </p:cNvPr>
          <p:cNvSpPr txBox="1">
            <a:spLocks/>
          </p:cNvSpPr>
          <p:nvPr/>
        </p:nvSpPr>
        <p:spPr>
          <a:xfrm>
            <a:off x="372534" y="1317625"/>
            <a:ext cx="5562598" cy="367400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dirty="0">
                <a:cs typeface="Calibri" panose="020F0502020204030204"/>
              </a:rPr>
              <a:t>What key criticisms does Kael make of auteur theory?</a:t>
            </a:r>
          </a:p>
          <a:p>
            <a:endParaRPr lang="en-GB" sz="3200" dirty="0">
              <a:cs typeface="Calibri" panose="020F0502020204030204"/>
            </a:endParaRPr>
          </a:p>
          <a:p>
            <a:r>
              <a:rPr lang="en-GB" sz="3200" dirty="0">
                <a:cs typeface="Calibri" panose="020F0502020204030204"/>
              </a:rPr>
              <a:t>What weaknesses or problems can be associated with auteur theory?</a:t>
            </a:r>
          </a:p>
          <a:p>
            <a:endParaRPr lang="en-GB" sz="3200" dirty="0">
              <a:cs typeface="Calibri" panose="020F0502020204030204"/>
            </a:endParaRPr>
          </a:p>
          <a:p>
            <a:r>
              <a:rPr lang="en-GB" sz="3200" dirty="0">
                <a:cs typeface="Calibri" panose="020F0502020204030204"/>
              </a:rPr>
              <a:t>How useful is auteur theory?</a:t>
            </a:r>
          </a:p>
        </p:txBody>
      </p:sp>
    </p:spTree>
    <p:extLst>
      <p:ext uri="{BB962C8B-B14F-4D97-AF65-F5344CB8AC3E}">
        <p14:creationId xmlns:p14="http://schemas.microsoft.com/office/powerpoint/2010/main" val="24300142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Arial Black" panose="020B0A04020102020204" pitchFamily="34" charset="0"/>
              </a:rPr>
              <a:t>Part 2: Cinema and the Russian Revolution</a:t>
            </a:r>
            <a:br>
              <a:rPr lang="en-GB" dirty="0">
                <a:latin typeface="Arial Black" panose="020B0A04020102020204" pitchFamily="34" charset="0"/>
              </a:rPr>
            </a:br>
            <a:endParaRPr lang="en-GB" dirty="0">
              <a:latin typeface="Arial Black" panose="020B0A04020102020204" pitchFamily="34" charset="0"/>
            </a:endParaRPr>
          </a:p>
        </p:txBody>
      </p:sp>
      <p:pic>
        <p:nvPicPr>
          <p:cNvPr id="4" name="Content Placeholder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667722" y="1690688"/>
            <a:ext cx="5524278" cy="39365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690688"/>
            <a:ext cx="6511117" cy="45577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4247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67990"/>
            <a:ext cx="10515600" cy="1325563"/>
          </a:xfrm>
        </p:spPr>
        <p:txBody>
          <a:bodyPr>
            <a:normAutofit fontScale="90000"/>
          </a:bodyPr>
          <a:lstStyle/>
          <a:p>
            <a:pPr marL="457200" indent="-457200">
              <a:buFont typeface="Arial" panose="020B0604020202020204" pitchFamily="34" charset="0"/>
              <a:buChar char="•"/>
            </a:pPr>
            <a:r>
              <a:rPr lang="en-GB" sz="2700" dirty="0">
                <a:solidFill>
                  <a:srgbClr val="FFC000"/>
                </a:solidFill>
                <a:latin typeface="Arial Black" panose="020B0A04020102020204" pitchFamily="34" charset="0"/>
              </a:rPr>
              <a:t>Why might film have been important to the Russian Revolution?</a:t>
            </a:r>
            <a:br>
              <a:rPr lang="en-GB" sz="2700" dirty="0">
                <a:solidFill>
                  <a:srgbClr val="FFC000"/>
                </a:solidFill>
                <a:latin typeface="Arial Black" panose="020B0A04020102020204" pitchFamily="34" charset="0"/>
              </a:rPr>
            </a:br>
            <a:r>
              <a:rPr lang="en-GB" sz="2700" dirty="0">
                <a:solidFill>
                  <a:srgbClr val="FFC000"/>
                </a:solidFill>
                <a:latin typeface="Arial Black" panose="020B0A04020102020204" pitchFamily="34" charset="0"/>
              </a:rPr>
              <a:t>How has film shaped perceptions of the Russian Revolution?</a:t>
            </a:r>
            <a:br>
              <a:rPr lang="en-GB" dirty="0">
                <a:latin typeface="Arial Black" panose="020B0A04020102020204" pitchFamily="34" charset="0"/>
              </a:rPr>
            </a:br>
            <a:endParaRPr lang="en-GB" dirty="0">
              <a:latin typeface="Arial Black" panose="020B0A04020102020204" pitchFamily="34" charset="0"/>
            </a:endParaRPr>
          </a:p>
        </p:txBody>
      </p:sp>
      <p:pic>
        <p:nvPicPr>
          <p:cNvPr id="4" name="Content Placeholder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667722" y="1690688"/>
            <a:ext cx="5524278" cy="39365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690688"/>
            <a:ext cx="6511117" cy="45577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976559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981792"/>
            <a:ext cx="8016064" cy="6143899"/>
          </a:xfrm>
          <a:prstGeom prst="rect">
            <a:avLst/>
          </a:prstGeom>
          <a:noFill/>
        </p:spPr>
        <p:txBody>
          <a:bodyPr wrap="square" lIns="540000" tIns="360000" rIns="540000" bIns="360000" rtlCol="0" anchor="t">
            <a:spAutoFit/>
          </a:bodyPr>
          <a:lstStyle/>
          <a:p>
            <a:pPr algn="just"/>
            <a:r>
              <a:rPr lang="en-GB" sz="2800" dirty="0"/>
              <a:t>“</a:t>
            </a:r>
            <a:r>
              <a:rPr lang="en-GB" sz="2800" b="1" dirty="0"/>
              <a:t>Most of the imagery of the October Revolution is retrospective, created by Soviet filmmakers in the 1920s and beyond</a:t>
            </a:r>
            <a:r>
              <a:rPr lang="en-GB" sz="2800" dirty="0"/>
              <a:t>. </a:t>
            </a:r>
            <a:r>
              <a:rPr lang="en-GB" sz="2800" b="1" dirty="0"/>
              <a:t>There is a deliberate process at work – an attempt to ensure that certain representations become record – and a less controlled process by which particular images or narrations become fixed in memory as canonical, and retain this canonical status by being, literally, re-presented.</a:t>
            </a:r>
            <a:r>
              <a:rPr lang="en-GB" sz="2800" dirty="0"/>
              <a:t>”</a:t>
            </a:r>
            <a:endParaRPr lang="en-GB" sz="2800" dirty="0">
              <a:cs typeface="Calibri"/>
            </a:endParaRPr>
          </a:p>
          <a:p>
            <a:pPr marL="285750" indent="-285750" algn="r">
              <a:buFontTx/>
              <a:buChar char="-"/>
            </a:pPr>
            <a:r>
              <a:rPr lang="en-GB" dirty="0"/>
              <a:t>Geoffrey Nowell-Smith, 'On History and the Cinema,' </a:t>
            </a:r>
            <a:r>
              <a:rPr lang="en-GB" i="1" dirty="0"/>
              <a:t>Screen </a:t>
            </a:r>
            <a:r>
              <a:rPr lang="en-GB" dirty="0"/>
              <a:t>(Vol. 31, No. 2, Summer 1990), p.162</a:t>
            </a:r>
            <a:endParaRPr lang="en-GB" dirty="0">
              <a:cs typeface="Calibri"/>
            </a:endParaRPr>
          </a:p>
          <a:p>
            <a:pPr algn="r"/>
            <a:r>
              <a:rPr lang="en-GB" sz="1600" dirty="0"/>
              <a:t>See also </a:t>
            </a:r>
            <a:r>
              <a:rPr lang="en-US" dirty="0"/>
              <a:t>Robert A. Rosenstone, '</a:t>
            </a:r>
            <a:r>
              <a:rPr lang="en-US" i="1" dirty="0"/>
              <a:t>October</a:t>
            </a:r>
            <a:r>
              <a:rPr lang="en-US" dirty="0"/>
              <a:t> as History,' </a:t>
            </a:r>
            <a:r>
              <a:rPr lang="en-US" i="1" dirty="0"/>
              <a:t>Rethinking Histor</a:t>
            </a:r>
            <a:r>
              <a:rPr lang="en-US" dirty="0"/>
              <a:t>y, Vol. 5, No. 2 (2001), pp. 255–274.</a:t>
            </a:r>
            <a:endParaRPr lang="en-GB" b="1" i="1" dirty="0">
              <a:solidFill>
                <a:prstClr val="black"/>
              </a:solidFill>
              <a:cs typeface="Calibri"/>
            </a:endParaRPr>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84481" y="1052128"/>
            <a:ext cx="3007519"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itle 1"/>
          <p:cNvSpPr txBox="1">
            <a:spLocks/>
          </p:cNvSpPr>
          <p:nvPr/>
        </p:nvSpPr>
        <p:spPr>
          <a:xfrm>
            <a:off x="444063" y="274638"/>
            <a:ext cx="9779874" cy="1143000"/>
          </a:xfrm>
          <a:prstGeom prst="rect">
            <a:avLst/>
          </a:prstGeom>
        </p:spPr>
        <p:txBody>
          <a:bodyPr lIns="91440" tIns="45720" rIns="91440" bIns="45720" anchor="t"/>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dirty="0">
                <a:solidFill>
                  <a:srgbClr val="FFC000"/>
                </a:solidFill>
                <a:latin typeface="Arial Black"/>
              </a:rPr>
              <a:t>Soviet Cinema as History</a:t>
            </a:r>
            <a:endParaRPr lang="en-GB" dirty="0">
              <a:solidFill>
                <a:srgbClr val="FFC000"/>
              </a:solidFill>
              <a:latin typeface="Arial Black" panose="020B0A04020102020204" pitchFamily="34" charset="0"/>
            </a:endParaRPr>
          </a:p>
        </p:txBody>
      </p:sp>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22603" y="3683850"/>
            <a:ext cx="4211960" cy="29483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3335530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b="1" dirty="0"/>
              <a:t>Lenin, ‘What is to be Done?’ (1902)</a:t>
            </a:r>
          </a:p>
        </p:txBody>
      </p:sp>
      <p:sp>
        <p:nvSpPr>
          <p:cNvPr id="2" name="Content Placeholder 1"/>
          <p:cNvSpPr>
            <a:spLocks noGrp="1"/>
          </p:cNvSpPr>
          <p:nvPr>
            <p:ph idx="1"/>
          </p:nvPr>
        </p:nvSpPr>
        <p:spPr>
          <a:xfrm>
            <a:off x="507998" y="1719070"/>
            <a:ext cx="8386620" cy="4931112"/>
          </a:xfrm>
        </p:spPr>
        <p:txBody>
          <a:bodyPr>
            <a:normAutofit/>
          </a:bodyPr>
          <a:lstStyle/>
          <a:p>
            <a:pPr algn="just"/>
            <a:r>
              <a:rPr lang="en-GB" sz="2800" dirty="0"/>
              <a:t>Argued need for revolutionary vanguard:</a:t>
            </a:r>
          </a:p>
          <a:p>
            <a:pPr marL="45720" indent="0" algn="just">
              <a:buNone/>
            </a:pPr>
            <a:endParaRPr lang="en-GB" sz="2800" dirty="0"/>
          </a:p>
          <a:p>
            <a:pPr marL="45720" indent="0" algn="just">
              <a:buNone/>
            </a:pPr>
            <a:r>
              <a:rPr lang="en-GB" sz="2800" dirty="0"/>
              <a:t>“Attention </a:t>
            </a:r>
            <a:r>
              <a:rPr lang="en-GB" sz="2800" b="1" dirty="0"/>
              <a:t>must be devoted </a:t>
            </a:r>
            <a:r>
              <a:rPr lang="en-GB" sz="2800" b="1" i="1" dirty="0"/>
              <a:t>principally to </a:t>
            </a:r>
            <a:r>
              <a:rPr lang="en-GB" sz="2800" b="1" i="1" dirty="0">
                <a:solidFill>
                  <a:srgbClr val="FF0000"/>
                </a:solidFill>
              </a:rPr>
              <a:t>raising</a:t>
            </a:r>
            <a:r>
              <a:rPr lang="en-GB" sz="2800" b="1" dirty="0">
                <a:solidFill>
                  <a:srgbClr val="FF0000"/>
                </a:solidFill>
              </a:rPr>
              <a:t> the workers to the level of revolutionarie</a:t>
            </a:r>
            <a:r>
              <a:rPr lang="en-GB" sz="2800" dirty="0">
                <a:solidFill>
                  <a:srgbClr val="FF0000"/>
                </a:solidFill>
              </a:rPr>
              <a:t>s</a:t>
            </a:r>
            <a:r>
              <a:rPr lang="en-GB" sz="2800" dirty="0"/>
              <a:t>; it is not at all our task </a:t>
            </a:r>
            <a:r>
              <a:rPr lang="en-GB" sz="2800" i="1" dirty="0"/>
              <a:t>to descend</a:t>
            </a:r>
            <a:r>
              <a:rPr lang="en-GB" sz="2800" dirty="0"/>
              <a:t> to the level of the ‘working masses’ or to the level of the ‘average worker.’” </a:t>
            </a:r>
          </a:p>
          <a:p>
            <a:pPr marL="45720" indent="0" algn="just">
              <a:buNone/>
            </a:pPr>
            <a:endParaRPr lang="en-GB" sz="2800" dirty="0"/>
          </a:p>
          <a:p>
            <a:pPr marL="45720" indent="0" algn="just">
              <a:buNone/>
            </a:pPr>
            <a:r>
              <a:rPr lang="en-GB" sz="2800" dirty="0"/>
              <a:t>“To be fully prepared for his task,”</a:t>
            </a:r>
            <a:r>
              <a:rPr lang="en-GB" b="1" dirty="0">
                <a:solidFill>
                  <a:srgbClr val="7030A0"/>
                </a:solidFill>
              </a:rPr>
              <a:t> the worker-revolutionary must likewise become a professional revolutionary</a:t>
            </a:r>
            <a:endParaRPr lang="en-GB" sz="2800" dirty="0"/>
          </a:p>
          <a:p>
            <a:pPr marL="45720" indent="0" algn="just">
              <a:buNone/>
            </a:pPr>
            <a:endParaRPr lang="en-GB" dirty="0"/>
          </a:p>
          <a:p>
            <a:pPr marL="45720" indent="0" algn="just">
              <a:buNone/>
            </a:pPr>
            <a:endParaRPr lang="en-GB" dirty="0"/>
          </a:p>
          <a:p>
            <a:pPr marL="45720" indent="0">
              <a:buNone/>
            </a:pPr>
            <a:endParaRPr lang="en-GB" dirty="0"/>
          </a:p>
        </p:txBody>
      </p:sp>
      <p:pic>
        <p:nvPicPr>
          <p:cNvPr id="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059694" y="1745672"/>
            <a:ext cx="2891237" cy="41778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470980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b="1" dirty="0"/>
              <a:t>Lenin, ‘What is to be Done?’ (1902)</a:t>
            </a:r>
          </a:p>
        </p:txBody>
      </p:sp>
      <p:sp>
        <p:nvSpPr>
          <p:cNvPr id="2" name="Content Placeholder 1"/>
          <p:cNvSpPr>
            <a:spLocks noGrp="1"/>
          </p:cNvSpPr>
          <p:nvPr>
            <p:ph idx="1"/>
          </p:nvPr>
        </p:nvSpPr>
        <p:spPr>
          <a:xfrm>
            <a:off x="507998" y="1719069"/>
            <a:ext cx="8386620" cy="5629381"/>
          </a:xfrm>
        </p:spPr>
        <p:txBody>
          <a:bodyPr>
            <a:normAutofit/>
          </a:bodyPr>
          <a:lstStyle/>
          <a:p>
            <a:pPr marL="45720" indent="0" algn="just">
              <a:buNone/>
            </a:pPr>
            <a:r>
              <a:rPr lang="en-GB" dirty="0"/>
              <a:t>“ .. The history of all countries shows that the working class, exclusively by its own effort, is able to develop </a:t>
            </a:r>
            <a:r>
              <a:rPr lang="en-GB" b="1" dirty="0"/>
              <a:t>only trade union consciousness</a:t>
            </a:r>
            <a:r>
              <a:rPr lang="en-GB" dirty="0"/>
              <a:t>, i.e., the conviction that it is necessary to combine in unions, fight the employers, and strive to compel the government to pass necessary labour legislation, etc.</a:t>
            </a:r>
            <a:r>
              <a:rPr lang="en-GB" baseline="30000" dirty="0"/>
              <a:t> </a:t>
            </a:r>
            <a:r>
              <a:rPr lang="en-GB" b="1" dirty="0"/>
              <a:t>The theory of socialism, however, grew out of the philosophic, historical, and economic theories elaborated by </a:t>
            </a:r>
            <a:r>
              <a:rPr lang="en-GB" b="1" dirty="0">
                <a:solidFill>
                  <a:srgbClr val="7030A0"/>
                </a:solidFill>
              </a:rPr>
              <a:t>educated representatives of the propertied classes, by intellectuals</a:t>
            </a:r>
            <a:r>
              <a:rPr lang="en-GB" b="1" dirty="0"/>
              <a:t>. </a:t>
            </a:r>
            <a:r>
              <a:rPr lang="en-GB" b="1" dirty="0">
                <a:solidFill>
                  <a:srgbClr val="C00000"/>
                </a:solidFill>
              </a:rPr>
              <a:t>By their social status the founders of modern scientific socialism, Marx and Engels, themselves belonged to the bourgeois intelligentsia</a:t>
            </a:r>
            <a:r>
              <a:rPr lang="en-GB" b="1" dirty="0"/>
              <a:t>.”</a:t>
            </a:r>
          </a:p>
          <a:p>
            <a:pPr marL="45720" indent="0">
              <a:buNone/>
            </a:pPr>
            <a:endParaRPr lang="en-GB" dirty="0"/>
          </a:p>
        </p:txBody>
      </p:sp>
      <p:pic>
        <p:nvPicPr>
          <p:cNvPr id="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059694" y="1745672"/>
            <a:ext cx="2891237" cy="41778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1520151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07998" y="7094"/>
            <a:ext cx="11684001" cy="1269256"/>
          </a:xfrm>
        </p:spPr>
        <p:txBody>
          <a:bodyPr/>
          <a:lstStyle/>
          <a:p>
            <a:r>
              <a:rPr lang="en-GB" b="1" dirty="0">
                <a:latin typeface="+mn-lt"/>
              </a:rPr>
              <a:t>Revolutionary Art</a:t>
            </a:r>
            <a:endParaRPr lang="en-US" b="1" dirty="0">
              <a:latin typeface="+mn-lt"/>
            </a:endParaRPr>
          </a:p>
        </p:txBody>
      </p:sp>
      <p:sp>
        <p:nvSpPr>
          <p:cNvPr id="2" name="Content Placeholder 1"/>
          <p:cNvSpPr>
            <a:spLocks noGrp="1"/>
          </p:cNvSpPr>
          <p:nvPr>
            <p:ph idx="1"/>
          </p:nvPr>
        </p:nvSpPr>
        <p:spPr>
          <a:xfrm>
            <a:off x="507999" y="1104900"/>
            <a:ext cx="8788402" cy="5486400"/>
          </a:xfrm>
        </p:spPr>
        <p:txBody>
          <a:bodyPr>
            <a:normAutofit fontScale="92500"/>
          </a:bodyPr>
          <a:lstStyle/>
          <a:p>
            <a:pPr marL="45720" indent="0" algn="just">
              <a:buNone/>
            </a:pPr>
            <a:r>
              <a:rPr lang="en-GB" dirty="0"/>
              <a:t>“</a:t>
            </a:r>
            <a:r>
              <a:rPr lang="en-US" dirty="0"/>
              <a:t>Every ruling class creates its own culture, and consequently, its own art ... </a:t>
            </a:r>
            <a:r>
              <a:rPr lang="en-US" sz="3000" dirty="0">
                <a:solidFill>
                  <a:srgbClr val="FF0000"/>
                </a:solidFill>
              </a:rPr>
              <a:t>It would follow from this, that the proletariat has also to create its own culture and its own art</a:t>
            </a:r>
            <a:r>
              <a:rPr lang="en-US" dirty="0"/>
              <a:t>.</a:t>
            </a:r>
          </a:p>
          <a:p>
            <a:pPr marL="45720" indent="0" algn="just">
              <a:buNone/>
            </a:pPr>
            <a:r>
              <a:rPr lang="en-GB" dirty="0"/>
              <a:t>	“</a:t>
            </a:r>
            <a:r>
              <a:rPr lang="en-US" dirty="0"/>
              <a:t>The question, however, is not as simple as it seems at first glance. Society in which slave-owners were the ruling class, existed for many and many centuries. The same is true of Feudalism ... [and ] bourgeois culture. </a:t>
            </a:r>
            <a:r>
              <a:rPr lang="en-US" b="1" dirty="0"/>
              <a:t>History shows that the formation of a new culture which </a:t>
            </a:r>
            <a:r>
              <a:rPr lang="en-US" b="1" dirty="0" err="1"/>
              <a:t>centres</a:t>
            </a:r>
            <a:r>
              <a:rPr lang="en-US" b="1" dirty="0"/>
              <a:t> around a ruling class demands considerable time </a:t>
            </a:r>
            <a:r>
              <a:rPr lang="en-US" dirty="0"/>
              <a:t>and reaches completion only at the period preceding the political decadence of that class.</a:t>
            </a:r>
          </a:p>
          <a:p>
            <a:pPr marL="45720" indent="0" algn="just">
              <a:buNone/>
            </a:pPr>
            <a:r>
              <a:rPr lang="en-GB" dirty="0"/>
              <a:t>	</a:t>
            </a:r>
            <a:r>
              <a:rPr lang="en-GB" sz="2600" dirty="0"/>
              <a:t>“… </a:t>
            </a:r>
            <a:r>
              <a:rPr lang="en-GB" sz="3000" dirty="0">
                <a:solidFill>
                  <a:srgbClr val="C00000"/>
                </a:solidFill>
              </a:rPr>
              <a:t>I</a:t>
            </a:r>
            <a:r>
              <a:rPr lang="en-US" sz="3000" dirty="0">
                <a:solidFill>
                  <a:srgbClr val="C00000"/>
                </a:solidFill>
              </a:rPr>
              <a:t>t is untrue that revolutionary art can be created only by workers</a:t>
            </a:r>
            <a:r>
              <a:rPr lang="en-US" sz="2600" dirty="0"/>
              <a:t>.”</a:t>
            </a:r>
          </a:p>
          <a:p>
            <a:pPr algn="r">
              <a:buFontTx/>
              <a:buChar char="-"/>
            </a:pPr>
            <a:r>
              <a:rPr lang="en-GB" dirty="0"/>
              <a:t>Leon Trotsky, </a:t>
            </a:r>
            <a:r>
              <a:rPr lang="en-GB" i="1" dirty="0"/>
              <a:t>Literature and Revolution </a:t>
            </a:r>
            <a:r>
              <a:rPr lang="en-GB" dirty="0"/>
              <a:t>(1923)</a:t>
            </a:r>
          </a:p>
          <a:p>
            <a:pPr algn="just">
              <a:buFontTx/>
              <a:buChar char="-"/>
            </a:pPr>
            <a:endParaRPr lang="en-US" dirty="0"/>
          </a:p>
          <a:p>
            <a:pPr marL="45720" indent="0">
              <a:buNone/>
            </a:pPr>
            <a:endParaRPr lang="en-US" dirty="0"/>
          </a:p>
        </p:txBody>
      </p:sp>
      <p:pic>
        <p:nvPicPr>
          <p:cNvPr id="4" name="Picture 3"/>
          <p:cNvPicPr>
            <a:picLocks noChangeAspect="1"/>
          </p:cNvPicPr>
          <p:nvPr/>
        </p:nvPicPr>
        <p:blipFill>
          <a:blip r:embed="rId3"/>
          <a:stretch>
            <a:fillRect/>
          </a:stretch>
        </p:blipFill>
        <p:spPr>
          <a:xfrm>
            <a:off x="9850850" y="3397994"/>
            <a:ext cx="2341150" cy="3472706"/>
          </a:xfrm>
          <a:prstGeom prst="rect">
            <a:avLst/>
          </a:prstGeom>
        </p:spPr>
      </p:pic>
      <p:pic>
        <p:nvPicPr>
          <p:cNvPr id="5" name="Picture 4"/>
          <p:cNvPicPr>
            <a:picLocks noChangeAspect="1"/>
          </p:cNvPicPr>
          <p:nvPr/>
        </p:nvPicPr>
        <p:blipFill>
          <a:blip r:embed="rId4"/>
          <a:stretch>
            <a:fillRect/>
          </a:stretch>
        </p:blipFill>
        <p:spPr>
          <a:xfrm>
            <a:off x="9850850" y="0"/>
            <a:ext cx="2341150" cy="3479800"/>
          </a:xfrm>
          <a:prstGeom prst="rect">
            <a:avLst/>
          </a:prstGeom>
        </p:spPr>
      </p:pic>
    </p:spTree>
    <p:extLst>
      <p:ext uri="{BB962C8B-B14F-4D97-AF65-F5344CB8AC3E}">
        <p14:creationId xmlns:p14="http://schemas.microsoft.com/office/powerpoint/2010/main" val="27967748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b="1" dirty="0"/>
              <a:t>Pre-Revolutionary Avant-Garde</a:t>
            </a:r>
            <a:endParaRPr lang="en-US" b="1" dirty="0"/>
          </a:p>
        </p:txBody>
      </p:sp>
      <p:pic>
        <p:nvPicPr>
          <p:cNvPr id="7" name="Content Placeholder 6"/>
          <p:cNvPicPr>
            <a:picLocks noGrp="1" noChangeAspect="1"/>
          </p:cNvPicPr>
          <p:nvPr>
            <p:ph idx="1"/>
          </p:nvPr>
        </p:nvPicPr>
        <p:blipFill>
          <a:blip r:embed="rId2"/>
          <a:stretch>
            <a:fillRect/>
          </a:stretch>
        </p:blipFill>
        <p:spPr>
          <a:xfrm>
            <a:off x="952022" y="1339403"/>
            <a:ext cx="4643913" cy="4661328"/>
          </a:xfrm>
          <a:prstGeom prst="rect">
            <a:avLst/>
          </a:prstGeom>
        </p:spPr>
      </p:pic>
      <p:pic>
        <p:nvPicPr>
          <p:cNvPr id="4" name="Picture 3"/>
          <p:cNvPicPr>
            <a:picLocks noChangeAspect="1"/>
          </p:cNvPicPr>
          <p:nvPr/>
        </p:nvPicPr>
        <p:blipFill>
          <a:blip r:embed="rId3"/>
          <a:stretch>
            <a:fillRect/>
          </a:stretch>
        </p:blipFill>
        <p:spPr>
          <a:xfrm>
            <a:off x="6364923" y="1339403"/>
            <a:ext cx="4644828" cy="4661328"/>
          </a:xfrm>
          <a:prstGeom prst="rect">
            <a:avLst/>
          </a:prstGeom>
        </p:spPr>
      </p:pic>
      <p:sp>
        <p:nvSpPr>
          <p:cNvPr id="6" name="Rectangle 5"/>
          <p:cNvSpPr/>
          <p:nvPr/>
        </p:nvSpPr>
        <p:spPr>
          <a:xfrm>
            <a:off x="6364923" y="6199946"/>
            <a:ext cx="4070602" cy="615553"/>
          </a:xfrm>
          <a:prstGeom prst="rect">
            <a:avLst/>
          </a:prstGeom>
        </p:spPr>
        <p:txBody>
          <a:bodyPr wrap="none">
            <a:spAutoFit/>
          </a:bodyPr>
          <a:lstStyle/>
          <a:p>
            <a:r>
              <a:rPr lang="en-US" sz="1600" dirty="0">
                <a:solidFill>
                  <a:prstClr val="black"/>
                </a:solidFill>
              </a:rPr>
              <a:t> </a:t>
            </a:r>
            <a:r>
              <a:rPr lang="en-US" sz="1600" dirty="0"/>
              <a:t>Kazimir Malevich, </a:t>
            </a:r>
            <a:r>
              <a:rPr lang="en-US" sz="1600" i="1" dirty="0"/>
              <a:t>The Knifegrinder </a:t>
            </a:r>
            <a:r>
              <a:rPr lang="en-US" sz="1600" dirty="0"/>
              <a:t>(1912–13)</a:t>
            </a:r>
            <a:r>
              <a:rPr lang="en-US" sz="1600" dirty="0">
                <a:solidFill>
                  <a:prstClr val="black"/>
                </a:solidFill>
              </a:rPr>
              <a:t>)</a:t>
            </a:r>
          </a:p>
          <a:p>
            <a:endParaRPr lang="en-US" i="1" dirty="0">
              <a:solidFill>
                <a:prstClr val="black"/>
              </a:solidFill>
            </a:endParaRPr>
          </a:p>
        </p:txBody>
      </p:sp>
      <p:sp>
        <p:nvSpPr>
          <p:cNvPr id="8" name="Rectangle 7"/>
          <p:cNvSpPr/>
          <p:nvPr/>
        </p:nvSpPr>
        <p:spPr>
          <a:xfrm>
            <a:off x="1760919" y="6126479"/>
            <a:ext cx="3397469" cy="615553"/>
          </a:xfrm>
          <a:prstGeom prst="rect">
            <a:avLst/>
          </a:prstGeom>
        </p:spPr>
        <p:txBody>
          <a:bodyPr wrap="none">
            <a:spAutoFit/>
          </a:bodyPr>
          <a:lstStyle/>
          <a:p>
            <a:r>
              <a:rPr lang="en-US" sz="1600" dirty="0">
                <a:solidFill>
                  <a:prstClr val="black"/>
                </a:solidFill>
              </a:rPr>
              <a:t> </a:t>
            </a:r>
            <a:r>
              <a:rPr lang="en-US" sz="1600" dirty="0" err="1"/>
              <a:t>Kazimir</a:t>
            </a:r>
            <a:r>
              <a:rPr lang="en-US" sz="1600" dirty="0"/>
              <a:t> Malevich, </a:t>
            </a:r>
            <a:r>
              <a:rPr lang="en-US" sz="1600" i="1" dirty="0"/>
              <a:t>Black Square </a:t>
            </a:r>
            <a:r>
              <a:rPr lang="en-US" sz="1600" dirty="0"/>
              <a:t>(1915)</a:t>
            </a:r>
          </a:p>
          <a:p>
            <a:endParaRPr lang="en-US" i="1" dirty="0">
              <a:solidFill>
                <a:prstClr val="black"/>
              </a:solidFill>
            </a:endParaRPr>
          </a:p>
        </p:txBody>
      </p:sp>
    </p:spTree>
    <p:extLst>
      <p:ext uri="{BB962C8B-B14F-4D97-AF65-F5344CB8AC3E}">
        <p14:creationId xmlns:p14="http://schemas.microsoft.com/office/powerpoint/2010/main" val="102733322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421828" cy="1510748"/>
          </a:xfrm>
        </p:spPr>
        <p:txBody>
          <a:bodyPr>
            <a:normAutofit/>
          </a:bodyPr>
          <a:lstStyle/>
          <a:p>
            <a:pPr algn="ctr"/>
            <a:r>
              <a:rPr lang="en-GB" b="1" dirty="0">
                <a:latin typeface="+mn-lt"/>
              </a:rPr>
              <a:t>AGITPROP</a:t>
            </a:r>
            <a:endParaRPr lang="en-US" b="1" dirty="0">
              <a:latin typeface="+mn-lt"/>
            </a:endParaRPr>
          </a:p>
        </p:txBody>
      </p:sp>
      <p:pic>
        <p:nvPicPr>
          <p:cNvPr id="4" name="Content Placeholder 3"/>
          <p:cNvPicPr>
            <a:picLocks noGrp="1" noChangeAspect="1"/>
          </p:cNvPicPr>
          <p:nvPr>
            <p:ph idx="1"/>
          </p:nvPr>
        </p:nvPicPr>
        <p:blipFill>
          <a:blip r:embed="rId2"/>
          <a:stretch>
            <a:fillRect/>
          </a:stretch>
        </p:blipFill>
        <p:spPr>
          <a:xfrm>
            <a:off x="3526095" y="0"/>
            <a:ext cx="8665905" cy="6859232"/>
          </a:xfrm>
          <a:prstGeom prst="rect">
            <a:avLst/>
          </a:prstGeom>
        </p:spPr>
      </p:pic>
      <p:sp>
        <p:nvSpPr>
          <p:cNvPr id="5" name="Rectangle 4"/>
          <p:cNvSpPr/>
          <p:nvPr/>
        </p:nvSpPr>
        <p:spPr>
          <a:xfrm>
            <a:off x="3526095" y="4392857"/>
            <a:ext cx="1257808" cy="2308324"/>
          </a:xfrm>
          <a:prstGeom prst="rect">
            <a:avLst/>
          </a:prstGeom>
        </p:spPr>
        <p:txBody>
          <a:bodyPr wrap="square">
            <a:spAutoFit/>
          </a:bodyPr>
          <a:lstStyle/>
          <a:p>
            <a:r>
              <a:rPr lang="en-US" dirty="0">
                <a:solidFill>
                  <a:prstClr val="black"/>
                </a:solidFill>
              </a:rPr>
              <a:t>El </a:t>
            </a:r>
            <a:r>
              <a:rPr lang="en-US" dirty="0" err="1">
                <a:solidFill>
                  <a:prstClr val="black"/>
                </a:solidFill>
              </a:rPr>
              <a:t>Lissitzky</a:t>
            </a:r>
            <a:r>
              <a:rPr lang="en-US" dirty="0">
                <a:solidFill>
                  <a:prstClr val="black"/>
                </a:solidFill>
              </a:rPr>
              <a:t>, </a:t>
            </a:r>
            <a:r>
              <a:rPr lang="en-US" i="1" dirty="0">
                <a:solidFill>
                  <a:prstClr val="black"/>
                </a:solidFill>
              </a:rPr>
              <a:t>Beat the Whites with the Red Wedge </a:t>
            </a:r>
            <a:r>
              <a:rPr lang="en-US" dirty="0">
                <a:solidFill>
                  <a:prstClr val="black"/>
                </a:solidFill>
              </a:rPr>
              <a:t>(1919)</a:t>
            </a:r>
          </a:p>
        </p:txBody>
      </p:sp>
      <p:sp>
        <p:nvSpPr>
          <p:cNvPr id="3" name="Rectangle 2"/>
          <p:cNvSpPr/>
          <p:nvPr/>
        </p:nvSpPr>
        <p:spPr>
          <a:xfrm flipH="1">
            <a:off x="362884" y="1414323"/>
            <a:ext cx="2063792" cy="4524315"/>
          </a:xfrm>
          <a:prstGeom prst="rect">
            <a:avLst/>
          </a:prstGeom>
        </p:spPr>
        <p:txBody>
          <a:bodyPr wrap="square">
            <a:spAutoFit/>
          </a:bodyPr>
          <a:lstStyle/>
          <a:p>
            <a:r>
              <a:rPr lang="en-US" dirty="0"/>
              <a:t>Agitprop = portmanteau </a:t>
            </a:r>
          </a:p>
          <a:p>
            <a:r>
              <a:rPr lang="en-US" dirty="0"/>
              <a:t>from Russian word </a:t>
            </a:r>
            <a:r>
              <a:rPr lang="en-US" dirty="0" err="1"/>
              <a:t>agitatsiya</a:t>
            </a:r>
            <a:r>
              <a:rPr lang="en-US" dirty="0"/>
              <a:t> (“agitation”) and English/Latin propaganda.</a:t>
            </a:r>
          </a:p>
          <a:p>
            <a:endParaRPr lang="en-GB" dirty="0"/>
          </a:p>
          <a:p>
            <a:r>
              <a:rPr lang="en-US" dirty="0"/>
              <a:t>Associated with Department for Agitation and Propaganda (</a:t>
            </a:r>
            <a:r>
              <a:rPr lang="az-Cyrl-AZ" i="1" dirty="0"/>
              <a:t>отдел агитации и пропаганды, </a:t>
            </a:r>
            <a:r>
              <a:rPr lang="en-US" i="1" dirty="0" err="1"/>
              <a:t>otdel</a:t>
            </a:r>
            <a:r>
              <a:rPr lang="en-US" i="1" dirty="0"/>
              <a:t> </a:t>
            </a:r>
            <a:r>
              <a:rPr lang="en-US" i="1" dirty="0" err="1"/>
              <a:t>agitatsii</a:t>
            </a:r>
            <a:r>
              <a:rPr lang="en-US" i="1" dirty="0"/>
              <a:t> </a:t>
            </a:r>
            <a:r>
              <a:rPr lang="en-US" i="1" dirty="0" err="1"/>
              <a:t>i</a:t>
            </a:r>
            <a:r>
              <a:rPr lang="en-US" i="1" dirty="0"/>
              <a:t> </a:t>
            </a:r>
            <a:r>
              <a:rPr lang="en-US" i="1" dirty="0" err="1"/>
              <a:t>propagandy</a:t>
            </a:r>
            <a:r>
              <a:rPr lang="en-US" dirty="0"/>
              <a:t>)</a:t>
            </a:r>
          </a:p>
        </p:txBody>
      </p:sp>
    </p:spTree>
    <p:extLst>
      <p:ext uri="{BB962C8B-B14F-4D97-AF65-F5344CB8AC3E}">
        <p14:creationId xmlns:p14="http://schemas.microsoft.com/office/powerpoint/2010/main" val="156793666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stretch>
            <a:fillRect/>
          </a:stretch>
        </p:blipFill>
        <p:spPr>
          <a:xfrm>
            <a:off x="3593170" y="0"/>
            <a:ext cx="5005660" cy="6976569"/>
          </a:xfrm>
          <a:prstGeom prst="rect">
            <a:avLst/>
          </a:prstGeom>
        </p:spPr>
      </p:pic>
      <p:sp>
        <p:nvSpPr>
          <p:cNvPr id="5" name="Rectangle 4"/>
          <p:cNvSpPr/>
          <p:nvPr/>
        </p:nvSpPr>
        <p:spPr>
          <a:xfrm>
            <a:off x="304800" y="4426634"/>
            <a:ext cx="2743200" cy="1200329"/>
          </a:xfrm>
          <a:prstGeom prst="rect">
            <a:avLst/>
          </a:prstGeom>
        </p:spPr>
        <p:txBody>
          <a:bodyPr wrap="square">
            <a:spAutoFit/>
          </a:bodyPr>
          <a:lstStyle/>
          <a:p>
            <a:r>
              <a:rPr lang="en-US" dirty="0"/>
              <a:t>Vladimir </a:t>
            </a:r>
            <a:r>
              <a:rPr lang="en-US" dirty="0" err="1"/>
              <a:t>Lebedev</a:t>
            </a:r>
            <a:r>
              <a:rPr lang="en-US" dirty="0"/>
              <a:t>, </a:t>
            </a:r>
            <a:r>
              <a:rPr lang="en-US" i="1" dirty="0"/>
              <a:t>A Worker Sweeping the Criminals out of the Soviet Land </a:t>
            </a:r>
            <a:r>
              <a:rPr lang="en-US" dirty="0"/>
              <a:t>(1923)</a:t>
            </a:r>
          </a:p>
        </p:txBody>
      </p:sp>
    </p:spTree>
    <p:extLst>
      <p:ext uri="{BB962C8B-B14F-4D97-AF65-F5344CB8AC3E}">
        <p14:creationId xmlns:p14="http://schemas.microsoft.com/office/powerpoint/2010/main" val="89832730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4"/>
          <p:cNvPicPr>
            <a:picLocks noGrp="1" noChangeAspect="1"/>
          </p:cNvPicPr>
          <p:nvPr>
            <p:ph idx="1"/>
          </p:nvPr>
        </p:nvPicPr>
        <p:blipFill>
          <a:blip r:embed="rId2"/>
          <a:stretch>
            <a:fillRect/>
          </a:stretch>
        </p:blipFill>
        <p:spPr>
          <a:xfrm>
            <a:off x="7412832" y="0"/>
            <a:ext cx="4779168" cy="6858000"/>
          </a:xfrm>
          <a:prstGeom prst="rect">
            <a:avLst/>
          </a:prstGeom>
        </p:spPr>
      </p:pic>
      <p:pic>
        <p:nvPicPr>
          <p:cNvPr id="4" name="Picture 3"/>
          <p:cNvPicPr>
            <a:picLocks noChangeAspect="1"/>
          </p:cNvPicPr>
          <p:nvPr/>
        </p:nvPicPr>
        <p:blipFill>
          <a:blip r:embed="rId3"/>
          <a:stretch>
            <a:fillRect/>
          </a:stretch>
        </p:blipFill>
        <p:spPr>
          <a:xfrm>
            <a:off x="2686050" y="-51255"/>
            <a:ext cx="4762500" cy="6986553"/>
          </a:xfrm>
          <a:prstGeom prst="rect">
            <a:avLst/>
          </a:prstGeom>
        </p:spPr>
      </p:pic>
      <p:sp>
        <p:nvSpPr>
          <p:cNvPr id="6" name="Rectangle 5"/>
          <p:cNvSpPr/>
          <p:nvPr/>
        </p:nvSpPr>
        <p:spPr>
          <a:xfrm>
            <a:off x="409590" y="365125"/>
            <a:ext cx="1981632" cy="1754326"/>
          </a:xfrm>
          <a:prstGeom prst="rect">
            <a:avLst/>
          </a:prstGeom>
        </p:spPr>
        <p:txBody>
          <a:bodyPr wrap="none">
            <a:spAutoFit/>
          </a:bodyPr>
          <a:lstStyle/>
          <a:p>
            <a:pPr algn="ctr"/>
            <a:r>
              <a:rPr lang="en-US" sz="4000" b="1" dirty="0"/>
              <a:t>Dmitry </a:t>
            </a:r>
          </a:p>
          <a:p>
            <a:pPr algn="ctr"/>
            <a:r>
              <a:rPr lang="en-US" sz="4000" b="1" dirty="0"/>
              <a:t>Moor</a:t>
            </a:r>
          </a:p>
          <a:p>
            <a:pPr algn="ctr"/>
            <a:r>
              <a:rPr lang="en-GB" sz="2800" dirty="0"/>
              <a:t>(1883-1946)</a:t>
            </a:r>
            <a:endParaRPr lang="en-US" sz="2800" dirty="0"/>
          </a:p>
        </p:txBody>
      </p:sp>
      <p:sp>
        <p:nvSpPr>
          <p:cNvPr id="7" name="Rectangle 6"/>
          <p:cNvSpPr/>
          <p:nvPr/>
        </p:nvSpPr>
        <p:spPr>
          <a:xfrm>
            <a:off x="776829" y="2546122"/>
            <a:ext cx="1614393" cy="2677656"/>
          </a:xfrm>
          <a:prstGeom prst="rect">
            <a:avLst/>
          </a:prstGeom>
        </p:spPr>
        <p:txBody>
          <a:bodyPr wrap="square">
            <a:spAutoFit/>
          </a:bodyPr>
          <a:lstStyle/>
          <a:p>
            <a:pPr algn="r"/>
            <a:r>
              <a:rPr lang="en-GB" sz="2400" i="1" dirty="0"/>
              <a:t>Did You Volunteer </a:t>
            </a:r>
            <a:r>
              <a:rPr lang="en-GB" sz="2400" dirty="0"/>
              <a:t>(1920)</a:t>
            </a:r>
          </a:p>
          <a:p>
            <a:pPr algn="r"/>
            <a:endParaRPr lang="en-GB" sz="2400" i="1" dirty="0"/>
          </a:p>
          <a:p>
            <a:pPr algn="r"/>
            <a:r>
              <a:rPr lang="en-GB" sz="2400" i="1" dirty="0"/>
              <a:t>Solemn Oath </a:t>
            </a:r>
            <a:r>
              <a:rPr lang="en-GB" sz="2400" dirty="0"/>
              <a:t>(1920)</a:t>
            </a:r>
            <a:endParaRPr lang="en-US" sz="2400" i="1" dirty="0"/>
          </a:p>
        </p:txBody>
      </p:sp>
    </p:spTree>
    <p:extLst>
      <p:ext uri="{BB962C8B-B14F-4D97-AF65-F5344CB8AC3E}">
        <p14:creationId xmlns:p14="http://schemas.microsoft.com/office/powerpoint/2010/main" val="28391474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4"/>
          <p:cNvPicPr>
            <a:picLocks noGrp="1" noChangeAspect="1"/>
          </p:cNvPicPr>
          <p:nvPr>
            <p:ph idx="1"/>
          </p:nvPr>
        </p:nvPicPr>
        <p:blipFill>
          <a:blip r:embed="rId2"/>
          <a:stretch>
            <a:fillRect/>
          </a:stretch>
        </p:blipFill>
        <p:spPr>
          <a:xfrm>
            <a:off x="7485743" y="0"/>
            <a:ext cx="4706257" cy="6858999"/>
          </a:xfrm>
          <a:prstGeom prst="rect">
            <a:avLst/>
          </a:prstGeom>
        </p:spPr>
      </p:pic>
      <p:pic>
        <p:nvPicPr>
          <p:cNvPr id="4" name="Picture 3"/>
          <p:cNvPicPr>
            <a:picLocks noChangeAspect="1"/>
          </p:cNvPicPr>
          <p:nvPr/>
        </p:nvPicPr>
        <p:blipFill>
          <a:blip r:embed="rId3"/>
          <a:stretch>
            <a:fillRect/>
          </a:stretch>
        </p:blipFill>
        <p:spPr>
          <a:xfrm>
            <a:off x="2598179" y="-1499"/>
            <a:ext cx="4887564" cy="6858000"/>
          </a:xfrm>
          <a:prstGeom prst="rect">
            <a:avLst/>
          </a:prstGeom>
        </p:spPr>
      </p:pic>
      <p:sp>
        <p:nvSpPr>
          <p:cNvPr id="6" name="Rectangle 5"/>
          <p:cNvSpPr/>
          <p:nvPr/>
        </p:nvSpPr>
        <p:spPr>
          <a:xfrm>
            <a:off x="233982" y="3488764"/>
            <a:ext cx="1208436" cy="523220"/>
          </a:xfrm>
          <a:prstGeom prst="rect">
            <a:avLst/>
          </a:prstGeom>
        </p:spPr>
        <p:txBody>
          <a:bodyPr wrap="square">
            <a:spAutoFit/>
          </a:bodyPr>
          <a:lstStyle/>
          <a:p>
            <a:endParaRPr lang="en-US" sz="2800" dirty="0"/>
          </a:p>
        </p:txBody>
      </p:sp>
      <p:sp>
        <p:nvSpPr>
          <p:cNvPr id="3" name="Rectangle 2"/>
          <p:cNvSpPr/>
          <p:nvPr/>
        </p:nvSpPr>
        <p:spPr>
          <a:xfrm flipH="1">
            <a:off x="268804" y="345281"/>
            <a:ext cx="2171700" cy="6217087"/>
          </a:xfrm>
          <a:prstGeom prst="rect">
            <a:avLst/>
          </a:prstGeom>
        </p:spPr>
        <p:txBody>
          <a:bodyPr wrap="square">
            <a:spAutoFit/>
          </a:bodyPr>
          <a:lstStyle/>
          <a:p>
            <a:endParaRPr lang="en-US" sz="3600" i="1" dirty="0"/>
          </a:p>
          <a:p>
            <a:pPr algn="ctr"/>
            <a:r>
              <a:rPr lang="en-US" sz="3600" b="1" dirty="0"/>
              <a:t>Dmitry </a:t>
            </a:r>
          </a:p>
          <a:p>
            <a:pPr algn="ctr"/>
            <a:r>
              <a:rPr lang="en-US" sz="3600" b="1" dirty="0"/>
              <a:t>Moor</a:t>
            </a:r>
          </a:p>
          <a:p>
            <a:endParaRPr lang="en-US" i="1" dirty="0"/>
          </a:p>
          <a:p>
            <a:pPr algn="r"/>
            <a:r>
              <a:rPr lang="en-US" sz="2800" i="1" dirty="0"/>
              <a:t>Death </a:t>
            </a:r>
          </a:p>
          <a:p>
            <a:pPr algn="r"/>
            <a:r>
              <a:rPr lang="en-US" sz="2800" i="1" dirty="0"/>
              <a:t>to the </a:t>
            </a:r>
          </a:p>
          <a:p>
            <a:pPr algn="r"/>
            <a:r>
              <a:rPr lang="en-US" sz="2800" i="1" dirty="0"/>
              <a:t>World Imperialism </a:t>
            </a:r>
            <a:r>
              <a:rPr lang="en-US" sz="2800" dirty="0"/>
              <a:t>(1919)</a:t>
            </a:r>
          </a:p>
          <a:p>
            <a:pPr algn="r"/>
            <a:endParaRPr lang="en-GB" dirty="0"/>
          </a:p>
          <a:p>
            <a:pPr algn="r"/>
            <a:r>
              <a:rPr lang="en-US" sz="2800" i="1" dirty="0"/>
              <a:t>Be on Your Guard!</a:t>
            </a:r>
          </a:p>
          <a:p>
            <a:pPr algn="r"/>
            <a:r>
              <a:rPr lang="en-US" sz="2800" dirty="0"/>
              <a:t>(1920)</a:t>
            </a:r>
          </a:p>
          <a:p>
            <a:endParaRPr lang="en-US" sz="2800" dirty="0"/>
          </a:p>
        </p:txBody>
      </p:sp>
    </p:spTree>
    <p:extLst>
      <p:ext uri="{BB962C8B-B14F-4D97-AF65-F5344CB8AC3E}">
        <p14:creationId xmlns:p14="http://schemas.microsoft.com/office/powerpoint/2010/main" val="234011712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66700" y="193676"/>
            <a:ext cx="4788049" cy="1130188"/>
          </a:xfrm>
        </p:spPr>
        <p:txBody>
          <a:bodyPr>
            <a:normAutofit fontScale="90000"/>
          </a:bodyPr>
          <a:lstStyle/>
          <a:p>
            <a:r>
              <a:rPr lang="en-GB" dirty="0"/>
              <a:t>Lenin's Propaganda Mission</a:t>
            </a:r>
            <a:endParaRPr lang="en-US" dirty="0"/>
          </a:p>
        </p:txBody>
      </p:sp>
      <p:sp>
        <p:nvSpPr>
          <p:cNvPr id="2" name="Content Placeholder 1"/>
          <p:cNvSpPr>
            <a:spLocks noGrp="1"/>
          </p:cNvSpPr>
          <p:nvPr>
            <p:ph idx="1"/>
          </p:nvPr>
        </p:nvSpPr>
        <p:spPr>
          <a:xfrm>
            <a:off x="507999" y="1719071"/>
            <a:ext cx="4872384" cy="4920268"/>
          </a:xfrm>
        </p:spPr>
        <p:txBody>
          <a:bodyPr vert="horz" lIns="91440" tIns="45720" rIns="91440" bIns="45720" rtlCol="0" anchor="t">
            <a:normAutofit/>
          </a:bodyPr>
          <a:lstStyle/>
          <a:p>
            <a:pPr lvl="0"/>
            <a:r>
              <a:rPr lang="en-GB" dirty="0"/>
              <a:t>VI Lenin,  ‘</a:t>
            </a:r>
            <a:r>
              <a:rPr lang="en-US" dirty="0"/>
              <a:t>Speech To Propagandists On Their Way To The Provinces,’ January 23 1918</a:t>
            </a:r>
          </a:p>
          <a:p>
            <a:pPr marL="0" indent="0">
              <a:buNone/>
            </a:pPr>
            <a:endParaRPr lang="en-US" dirty="0">
              <a:cs typeface="Calibri"/>
            </a:endParaRPr>
          </a:p>
          <a:p>
            <a:pPr marL="0" indent="0">
              <a:buNone/>
            </a:pPr>
            <a:r>
              <a:rPr lang="en-US" dirty="0">
                <a:ea typeface="+mn-lt"/>
                <a:cs typeface="+mn-lt"/>
              </a:rPr>
              <a:t>“Now that the last bastion of the counter-revolution is about to collapse it is safe to say that Soviet power is growing stronger and it will be consolidated.”</a:t>
            </a:r>
            <a:endParaRPr lang="en-US" dirty="0"/>
          </a:p>
          <a:p>
            <a:pPr marL="45720" indent="0">
              <a:buNone/>
            </a:pPr>
            <a:endParaRPr lang="en-GB" dirty="0">
              <a:cs typeface="Calibri" panose="020F0502020204030204"/>
            </a:endParaRPr>
          </a:p>
          <a:p>
            <a:pPr marL="45720" indent="0">
              <a:buNone/>
            </a:pPr>
            <a:endParaRPr lang="en-GB" i="1" dirty="0"/>
          </a:p>
          <a:p>
            <a:pPr marL="45720" indent="0">
              <a:buNone/>
            </a:pPr>
            <a:endParaRPr lang="en-GB" i="1" dirty="0">
              <a:cs typeface="Calibri" panose="020F0502020204030204"/>
            </a:endParaRPr>
          </a:p>
          <a:p>
            <a:pPr marL="45720" indent="0">
              <a:buNone/>
            </a:pPr>
            <a:endParaRPr lang="en-GB" i="1" dirty="0">
              <a:cs typeface="Calibri" panose="020F0502020204030204"/>
            </a:endParaRPr>
          </a:p>
          <a:p>
            <a:pPr marL="45720" indent="0">
              <a:buNone/>
            </a:pPr>
            <a:endParaRPr lang="en-US" i="1" dirty="0">
              <a:cs typeface="Calibri" panose="020F0502020204030204"/>
            </a:endParaRPr>
          </a:p>
        </p:txBody>
      </p:sp>
      <p:pic>
        <p:nvPicPr>
          <p:cNvPr id="4" name="Picture 3"/>
          <p:cNvPicPr>
            <a:picLocks noChangeAspect="1"/>
          </p:cNvPicPr>
          <p:nvPr/>
        </p:nvPicPr>
        <p:blipFill>
          <a:blip r:embed="rId2"/>
          <a:stretch>
            <a:fillRect/>
          </a:stretch>
        </p:blipFill>
        <p:spPr>
          <a:xfrm>
            <a:off x="5592431" y="0"/>
            <a:ext cx="6599569" cy="3716065"/>
          </a:xfrm>
          <a:prstGeom prst="rect">
            <a:avLst/>
          </a:prstGeom>
        </p:spPr>
      </p:pic>
      <p:pic>
        <p:nvPicPr>
          <p:cNvPr id="5" name="Picture 4"/>
          <p:cNvPicPr>
            <a:picLocks noChangeAspect="1"/>
          </p:cNvPicPr>
          <p:nvPr/>
        </p:nvPicPr>
        <p:blipFill>
          <a:blip r:embed="rId3"/>
          <a:stretch>
            <a:fillRect/>
          </a:stretch>
        </p:blipFill>
        <p:spPr>
          <a:xfrm>
            <a:off x="6885621" y="3716065"/>
            <a:ext cx="5306379" cy="3141935"/>
          </a:xfrm>
          <a:prstGeom prst="rect">
            <a:avLst/>
          </a:prstGeom>
        </p:spPr>
      </p:pic>
    </p:spTree>
    <p:extLst>
      <p:ext uri="{BB962C8B-B14F-4D97-AF65-F5344CB8AC3E}">
        <p14:creationId xmlns:p14="http://schemas.microsoft.com/office/powerpoint/2010/main" val="396908057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66700" y="193676"/>
            <a:ext cx="4788049" cy="1130188"/>
          </a:xfrm>
        </p:spPr>
        <p:txBody>
          <a:bodyPr>
            <a:normAutofit fontScale="90000"/>
          </a:bodyPr>
          <a:lstStyle/>
          <a:p>
            <a:r>
              <a:rPr lang="en-GB" dirty="0"/>
              <a:t>Lenin's Propaganda Mission</a:t>
            </a:r>
            <a:endParaRPr lang="en-US" dirty="0"/>
          </a:p>
        </p:txBody>
      </p:sp>
      <p:sp>
        <p:nvSpPr>
          <p:cNvPr id="2" name="Content Placeholder 1"/>
          <p:cNvSpPr>
            <a:spLocks noGrp="1"/>
          </p:cNvSpPr>
          <p:nvPr>
            <p:ph idx="1"/>
          </p:nvPr>
        </p:nvSpPr>
        <p:spPr>
          <a:xfrm>
            <a:off x="507999" y="1719071"/>
            <a:ext cx="4872384" cy="4920268"/>
          </a:xfrm>
        </p:spPr>
        <p:txBody>
          <a:bodyPr vert="horz" lIns="91440" tIns="45720" rIns="91440" bIns="45720" rtlCol="0" anchor="t">
            <a:normAutofit fontScale="92500" lnSpcReduction="20000"/>
          </a:bodyPr>
          <a:lstStyle/>
          <a:p>
            <a:pPr marL="0" indent="0">
              <a:buNone/>
            </a:pPr>
            <a:r>
              <a:rPr lang="en-US" dirty="0">
                <a:ea typeface="+mn-lt"/>
                <a:cs typeface="+mn-lt"/>
              </a:rPr>
              <a:t>"The job you have is … to </a:t>
            </a:r>
            <a:r>
              <a:rPr lang="en-US" dirty="0">
                <a:solidFill>
                  <a:srgbClr val="FFC000"/>
                </a:solidFill>
                <a:ea typeface="+mn-lt"/>
                <a:cs typeface="+mn-lt"/>
              </a:rPr>
              <a:t>unite, </a:t>
            </a:r>
            <a:r>
              <a:rPr lang="en-US" dirty="0" err="1">
                <a:solidFill>
                  <a:srgbClr val="FFC000"/>
                </a:solidFill>
                <a:ea typeface="+mn-lt"/>
                <a:cs typeface="+mn-lt"/>
              </a:rPr>
              <a:t>organise</a:t>
            </a:r>
            <a:r>
              <a:rPr lang="en-US" dirty="0">
                <a:solidFill>
                  <a:srgbClr val="FFC000"/>
                </a:solidFill>
                <a:ea typeface="+mn-lt"/>
                <a:cs typeface="+mn-lt"/>
              </a:rPr>
              <a:t> and establish Soviet power</a:t>
            </a:r>
            <a:r>
              <a:rPr lang="en-US" dirty="0">
                <a:ea typeface="+mn-lt"/>
                <a:cs typeface="+mn-lt"/>
              </a:rPr>
              <a:t>. Out there in the countryside, you will come across "bourgeois" peasants, the kulaks, who will try to upset Soviet power. It will be easy to fight them because the mass will be on your side. They will see that it is not punitive expeditions but propagandists that are sent from the </a:t>
            </a:r>
            <a:r>
              <a:rPr lang="en-US" dirty="0" err="1">
                <a:ea typeface="+mn-lt"/>
                <a:cs typeface="+mn-lt"/>
              </a:rPr>
              <a:t>centre</a:t>
            </a:r>
            <a:r>
              <a:rPr lang="en-US" dirty="0">
                <a:ea typeface="+mn-lt"/>
                <a:cs typeface="+mn-lt"/>
              </a:rPr>
              <a:t> to bring light to the countryside, to unite those in every village who earn their own livelihood and have never lived at the expense of others."</a:t>
            </a:r>
          </a:p>
          <a:p>
            <a:pPr marL="45720" indent="0">
              <a:buNone/>
            </a:pPr>
            <a:endParaRPr lang="en-GB" dirty="0">
              <a:cs typeface="Calibri" panose="020F0502020204030204"/>
            </a:endParaRPr>
          </a:p>
          <a:p>
            <a:pPr marL="45720" indent="0">
              <a:buNone/>
            </a:pPr>
            <a:endParaRPr lang="en-GB" i="1" dirty="0"/>
          </a:p>
          <a:p>
            <a:pPr marL="45720" indent="0">
              <a:buNone/>
            </a:pPr>
            <a:endParaRPr lang="en-GB" i="1" dirty="0">
              <a:cs typeface="Calibri" panose="020F0502020204030204"/>
            </a:endParaRPr>
          </a:p>
          <a:p>
            <a:pPr marL="45720" indent="0">
              <a:buNone/>
            </a:pPr>
            <a:endParaRPr lang="en-GB" i="1" dirty="0">
              <a:cs typeface="Calibri" panose="020F0502020204030204"/>
            </a:endParaRPr>
          </a:p>
          <a:p>
            <a:pPr marL="45720" indent="0">
              <a:buNone/>
            </a:pPr>
            <a:endParaRPr lang="en-US" i="1" dirty="0">
              <a:cs typeface="Calibri" panose="020F0502020204030204"/>
            </a:endParaRPr>
          </a:p>
        </p:txBody>
      </p:sp>
      <p:pic>
        <p:nvPicPr>
          <p:cNvPr id="4" name="Picture 3"/>
          <p:cNvPicPr>
            <a:picLocks noChangeAspect="1"/>
          </p:cNvPicPr>
          <p:nvPr/>
        </p:nvPicPr>
        <p:blipFill>
          <a:blip r:embed="rId2"/>
          <a:stretch>
            <a:fillRect/>
          </a:stretch>
        </p:blipFill>
        <p:spPr>
          <a:xfrm>
            <a:off x="5592431" y="0"/>
            <a:ext cx="6599569" cy="3716065"/>
          </a:xfrm>
          <a:prstGeom prst="rect">
            <a:avLst/>
          </a:prstGeom>
        </p:spPr>
      </p:pic>
      <p:pic>
        <p:nvPicPr>
          <p:cNvPr id="5" name="Picture 4"/>
          <p:cNvPicPr>
            <a:picLocks noChangeAspect="1"/>
          </p:cNvPicPr>
          <p:nvPr/>
        </p:nvPicPr>
        <p:blipFill>
          <a:blip r:embed="rId3"/>
          <a:stretch>
            <a:fillRect/>
          </a:stretch>
        </p:blipFill>
        <p:spPr>
          <a:xfrm>
            <a:off x="6885621" y="3716065"/>
            <a:ext cx="5306379" cy="3141935"/>
          </a:xfrm>
          <a:prstGeom prst="rect">
            <a:avLst/>
          </a:prstGeom>
        </p:spPr>
      </p:pic>
    </p:spTree>
    <p:extLst>
      <p:ext uri="{BB962C8B-B14F-4D97-AF65-F5344CB8AC3E}">
        <p14:creationId xmlns:p14="http://schemas.microsoft.com/office/powerpoint/2010/main" val="326285378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89089" y="-1764"/>
            <a:ext cx="10515600" cy="1325563"/>
          </a:xfrm>
        </p:spPr>
        <p:txBody>
          <a:bodyPr/>
          <a:lstStyle/>
          <a:p>
            <a:r>
              <a:rPr lang="en-GB" dirty="0"/>
              <a:t>AGIT-TRAINS and AGIT-SHIPS </a:t>
            </a:r>
            <a:endParaRPr lang="en-US" dirty="0"/>
          </a:p>
        </p:txBody>
      </p:sp>
      <p:pic>
        <p:nvPicPr>
          <p:cNvPr id="4" name="Content Placeholder 3"/>
          <p:cNvPicPr>
            <a:picLocks noGrp="1" noChangeAspect="1"/>
          </p:cNvPicPr>
          <p:nvPr>
            <p:ph idx="1"/>
          </p:nvPr>
        </p:nvPicPr>
        <p:blipFill>
          <a:blip r:embed="rId2"/>
          <a:stretch>
            <a:fillRect/>
          </a:stretch>
        </p:blipFill>
        <p:spPr>
          <a:xfrm>
            <a:off x="189213" y="1144565"/>
            <a:ext cx="3215861" cy="4746103"/>
          </a:xfrm>
          <a:prstGeom prst="rect">
            <a:avLst/>
          </a:prstGeom>
        </p:spPr>
      </p:pic>
      <p:pic>
        <p:nvPicPr>
          <p:cNvPr id="5" name="Picture 4"/>
          <p:cNvPicPr>
            <a:picLocks noChangeAspect="1"/>
          </p:cNvPicPr>
          <p:nvPr/>
        </p:nvPicPr>
        <p:blipFill>
          <a:blip r:embed="rId3"/>
          <a:stretch>
            <a:fillRect/>
          </a:stretch>
        </p:blipFill>
        <p:spPr>
          <a:xfrm>
            <a:off x="6898868" y="1565"/>
            <a:ext cx="5286375" cy="3695700"/>
          </a:xfrm>
          <a:prstGeom prst="rect">
            <a:avLst/>
          </a:prstGeom>
        </p:spPr>
      </p:pic>
      <p:pic>
        <p:nvPicPr>
          <p:cNvPr id="6" name="Picture 5"/>
          <p:cNvPicPr>
            <a:picLocks noChangeAspect="1"/>
          </p:cNvPicPr>
          <p:nvPr/>
        </p:nvPicPr>
        <p:blipFill>
          <a:blip r:embed="rId4"/>
          <a:stretch>
            <a:fillRect/>
          </a:stretch>
        </p:blipFill>
        <p:spPr>
          <a:xfrm>
            <a:off x="3538043" y="4391895"/>
            <a:ext cx="5114925" cy="2276475"/>
          </a:xfrm>
          <a:prstGeom prst="rect">
            <a:avLst/>
          </a:prstGeom>
        </p:spPr>
      </p:pic>
      <p:pic>
        <p:nvPicPr>
          <p:cNvPr id="7" name="Picture 6"/>
          <p:cNvPicPr>
            <a:picLocks noChangeAspect="1"/>
          </p:cNvPicPr>
          <p:nvPr/>
        </p:nvPicPr>
        <p:blipFill>
          <a:blip r:embed="rId5"/>
          <a:stretch>
            <a:fillRect/>
          </a:stretch>
        </p:blipFill>
        <p:spPr>
          <a:xfrm>
            <a:off x="3551582" y="1328009"/>
            <a:ext cx="3796665" cy="2155963"/>
          </a:xfrm>
          <a:prstGeom prst="rect">
            <a:avLst/>
          </a:prstGeom>
        </p:spPr>
      </p:pic>
      <p:sp>
        <p:nvSpPr>
          <p:cNvPr id="2" name="TextBox 1">
            <a:extLst>
              <a:ext uri="{FF2B5EF4-FFF2-40B4-BE49-F238E27FC236}">
                <a16:creationId xmlns:a16="http://schemas.microsoft.com/office/drawing/2014/main" id="{5F96D5BC-0705-4054-99C4-F566C734959B}"/>
              </a:ext>
            </a:extLst>
          </p:cNvPr>
          <p:cNvSpPr txBox="1"/>
          <p:nvPr/>
        </p:nvSpPr>
        <p:spPr>
          <a:xfrm>
            <a:off x="8802512" y="4244622"/>
            <a:ext cx="319475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Light"/>
              </a:rPr>
              <a:t>VI Lenin,  ‘Directions Concerning the Work of the Propaganda-Instructor Trains and Steamers,’ January 25 1920: </a:t>
            </a:r>
            <a:r>
              <a:rPr lang="en-GB" dirty="0">
                <a:ea typeface="+mn-lt"/>
                <a:cs typeface="+mn-lt"/>
                <a:hlinkClick r:id="rId6"/>
              </a:rPr>
              <a:t>https://www.marxists.org/archive/lenin/works/1920/jan/25.htm</a:t>
            </a:r>
            <a:endParaRPr lang="en-GB" dirty="0">
              <a:ea typeface="+mn-lt"/>
              <a:cs typeface="+mn-lt"/>
            </a:endParaRPr>
          </a:p>
          <a:p>
            <a:endParaRPr lang="en-GB" dirty="0">
              <a:cs typeface="Calibri" panose="020F0502020204030204"/>
            </a:endParaRPr>
          </a:p>
        </p:txBody>
      </p:sp>
    </p:spTree>
    <p:extLst>
      <p:ext uri="{BB962C8B-B14F-4D97-AF65-F5344CB8AC3E}">
        <p14:creationId xmlns:p14="http://schemas.microsoft.com/office/powerpoint/2010/main" val="65318329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17311" y="68792"/>
            <a:ext cx="10515600" cy="1325563"/>
          </a:xfrm>
        </p:spPr>
        <p:txBody>
          <a:bodyPr/>
          <a:lstStyle/>
          <a:p>
            <a:r>
              <a:rPr lang="en-GB" dirty="0"/>
              <a:t>AGIT-TRAINS and AGIT-SHIPS </a:t>
            </a:r>
            <a:endParaRPr lang="en-US" dirty="0"/>
          </a:p>
        </p:txBody>
      </p:sp>
      <p:pic>
        <p:nvPicPr>
          <p:cNvPr id="4" name="Content Placeholder 3"/>
          <p:cNvPicPr>
            <a:picLocks noGrp="1" noChangeAspect="1"/>
          </p:cNvPicPr>
          <p:nvPr>
            <p:ph idx="1"/>
          </p:nvPr>
        </p:nvPicPr>
        <p:blipFill rotWithShape="1">
          <a:blip r:embed="rId2"/>
          <a:srcRect b="19865"/>
          <a:stretch/>
        </p:blipFill>
        <p:spPr>
          <a:xfrm>
            <a:off x="-1" y="1401634"/>
            <a:ext cx="10618243" cy="5456365"/>
          </a:xfrm>
          <a:prstGeom prst="rect">
            <a:avLst/>
          </a:prstGeom>
        </p:spPr>
      </p:pic>
      <p:pic>
        <p:nvPicPr>
          <p:cNvPr id="5" name="Picture 4"/>
          <p:cNvPicPr>
            <a:picLocks noChangeAspect="1"/>
          </p:cNvPicPr>
          <p:nvPr/>
        </p:nvPicPr>
        <p:blipFill>
          <a:blip r:embed="rId3"/>
          <a:stretch>
            <a:fillRect/>
          </a:stretch>
        </p:blipFill>
        <p:spPr>
          <a:xfrm>
            <a:off x="9649359" y="-127659"/>
            <a:ext cx="2711074" cy="3795504"/>
          </a:xfrm>
          <a:prstGeom prst="rect">
            <a:avLst/>
          </a:prstGeom>
        </p:spPr>
      </p:pic>
    </p:spTree>
    <p:extLst>
      <p:ext uri="{BB962C8B-B14F-4D97-AF65-F5344CB8AC3E}">
        <p14:creationId xmlns:p14="http://schemas.microsoft.com/office/powerpoint/2010/main" val="222915537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99534" y="252236"/>
            <a:ext cx="10854266" cy="1325563"/>
          </a:xfrm>
        </p:spPr>
        <p:txBody>
          <a:bodyPr/>
          <a:lstStyle/>
          <a:p>
            <a:pPr algn="ctr"/>
            <a:r>
              <a:rPr lang="en-GB" sz="3200" b="1" dirty="0">
                <a:latin typeface="Arial Black"/>
                <a:ea typeface="+mj-lt"/>
                <a:cs typeface="+mj-lt"/>
              </a:rPr>
              <a:t>VI Lenin, ‘</a:t>
            </a:r>
            <a:r>
              <a:rPr lang="en-GB" sz="3200" b="1" dirty="0">
                <a:latin typeface="Arial Black"/>
                <a:ea typeface="+mj-lt"/>
                <a:cs typeface="+mj-lt"/>
                <a:hlinkClick r:id="rId2"/>
              </a:rPr>
              <a:t>Directives on the Film Business</a:t>
            </a:r>
            <a:r>
              <a:rPr lang="en-GB" sz="3200" b="1" dirty="0">
                <a:latin typeface="Arial Black"/>
                <a:ea typeface="+mj-lt"/>
                <a:cs typeface="+mj-lt"/>
              </a:rPr>
              <a:t>,’ January 17 1922</a:t>
            </a:r>
            <a:endParaRPr lang="en-US" sz="3200" b="1" dirty="0">
              <a:latin typeface="Arial Black"/>
            </a:endParaRPr>
          </a:p>
        </p:txBody>
      </p:sp>
      <p:sp>
        <p:nvSpPr>
          <p:cNvPr id="2" name="Content Placeholder 1"/>
          <p:cNvSpPr>
            <a:spLocks noGrp="1"/>
          </p:cNvSpPr>
          <p:nvPr>
            <p:ph idx="1"/>
          </p:nvPr>
        </p:nvSpPr>
        <p:spPr>
          <a:xfrm>
            <a:off x="493888" y="1719071"/>
            <a:ext cx="11210524" cy="5136913"/>
          </a:xfrm>
        </p:spPr>
        <p:txBody>
          <a:bodyPr vert="horz" lIns="91440" tIns="45720" rIns="91440" bIns="45720" rtlCol="0" anchor="t">
            <a:normAutofit/>
          </a:bodyPr>
          <a:lstStyle/>
          <a:p>
            <a:pPr marL="0" indent="0">
              <a:buNone/>
            </a:pPr>
            <a:r>
              <a:rPr lang="en-GB" sz="3200" dirty="0">
                <a:ea typeface="+mn-lt"/>
                <a:cs typeface="+mn-lt"/>
              </a:rPr>
              <a:t>The People’s Commissariat for Education should organise the supervision of </a:t>
            </a:r>
            <a:r>
              <a:rPr lang="en-GB" sz="3200" dirty="0">
                <a:solidFill>
                  <a:srgbClr val="FFC000"/>
                </a:solidFill>
                <a:ea typeface="+mn-lt"/>
                <a:cs typeface="+mn-lt"/>
              </a:rPr>
              <a:t>all film showings </a:t>
            </a:r>
            <a:r>
              <a:rPr lang="en-GB" sz="3200" dirty="0">
                <a:ea typeface="+mn-lt"/>
                <a:cs typeface="+mn-lt"/>
              </a:rPr>
              <a:t>and systematise this business. A definite proportion should be fixed for every film-showing programme:</a:t>
            </a:r>
            <a:endParaRPr lang="en-GB" sz="3200" dirty="0">
              <a:cs typeface="Calibri"/>
            </a:endParaRPr>
          </a:p>
          <a:p>
            <a:pPr algn="just">
              <a:buNone/>
            </a:pPr>
            <a:r>
              <a:rPr lang="en-GB" sz="3200" dirty="0">
                <a:ea typeface="+mn-lt"/>
                <a:cs typeface="+mn-lt"/>
              </a:rPr>
              <a:t>a) entertainment films, specially for advertisement or income (of course, without obscenity and counter-revolution) and</a:t>
            </a:r>
            <a:endParaRPr lang="en-GB" sz="3200" dirty="0">
              <a:cs typeface="Calibri"/>
            </a:endParaRPr>
          </a:p>
          <a:p>
            <a:pPr algn="just">
              <a:buNone/>
            </a:pPr>
            <a:r>
              <a:rPr lang="en-GB" sz="3200" dirty="0">
                <a:ea typeface="+mn-lt"/>
                <a:cs typeface="+mn-lt"/>
              </a:rPr>
              <a:t>b) under the heading “From the life of peoples of all countries”—pictures with a special propaganda message, such as: Britain’s colonial policy in India, the work of the League of Nations, the starving Berliners, etc.</a:t>
            </a:r>
            <a:endParaRPr lang="en-GB" sz="3200" dirty="0">
              <a:cs typeface="Calibri"/>
            </a:endParaRPr>
          </a:p>
        </p:txBody>
      </p:sp>
    </p:spTree>
    <p:extLst>
      <p:ext uri="{BB962C8B-B14F-4D97-AF65-F5344CB8AC3E}">
        <p14:creationId xmlns:p14="http://schemas.microsoft.com/office/powerpoint/2010/main" val="234060560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11210524" cy="5136913"/>
          </a:xfrm>
        </p:spPr>
        <p:txBody>
          <a:bodyPr vert="horz" lIns="91440" tIns="45720" rIns="91440" bIns="45720" rtlCol="0" anchor="t">
            <a:normAutofit/>
          </a:bodyPr>
          <a:lstStyle/>
          <a:p>
            <a:pPr marL="0" indent="0">
              <a:buNone/>
            </a:pPr>
            <a:r>
              <a:rPr lang="en-GB" sz="3200" dirty="0">
                <a:ea typeface="+mn-lt"/>
                <a:cs typeface="+mn-lt"/>
              </a:rPr>
              <a:t>Pictures of </a:t>
            </a:r>
            <a:r>
              <a:rPr lang="en-GB" sz="3200" dirty="0">
                <a:solidFill>
                  <a:srgbClr val="FFC000"/>
                </a:solidFill>
                <a:ea typeface="+mn-lt"/>
                <a:cs typeface="+mn-lt"/>
              </a:rPr>
              <a:t>a propaganda and educative nature </a:t>
            </a:r>
            <a:r>
              <a:rPr lang="en-GB" sz="3200" dirty="0">
                <a:ea typeface="+mn-lt"/>
                <a:cs typeface="+mn-lt"/>
              </a:rPr>
              <a:t>should be checked by old Marxists and writers, to avoid a repetition of the many sad instances when propaganda  with us defeated its own purpose. </a:t>
            </a:r>
            <a:r>
              <a:rPr lang="en-GB" sz="3200" dirty="0">
                <a:solidFill>
                  <a:srgbClr val="FFC000"/>
                </a:solidFill>
                <a:ea typeface="+mn-lt"/>
                <a:cs typeface="+mn-lt"/>
              </a:rPr>
              <a:t>Special attention should be given to organising film showings in the villages and in the East, where they are novelties and where our propaganda, therefore, will be all the more effective</a:t>
            </a:r>
            <a:r>
              <a:rPr lang="en-GB" sz="3200" dirty="0">
                <a:ea typeface="+mn-lt"/>
                <a:cs typeface="+mn-lt"/>
              </a:rPr>
              <a:t>.</a:t>
            </a:r>
            <a:endParaRPr lang="en-US" dirty="0"/>
          </a:p>
        </p:txBody>
      </p:sp>
      <p:sp>
        <p:nvSpPr>
          <p:cNvPr id="7" name="Title 2">
            <a:extLst>
              <a:ext uri="{FF2B5EF4-FFF2-40B4-BE49-F238E27FC236}">
                <a16:creationId xmlns:a16="http://schemas.microsoft.com/office/drawing/2014/main" id="{6CBDD20F-7118-4B81-801C-55C1F1E68C5C}"/>
              </a:ext>
            </a:extLst>
          </p:cNvPr>
          <p:cNvSpPr txBox="1">
            <a:spLocks/>
          </p:cNvSpPr>
          <p:nvPr/>
        </p:nvSpPr>
        <p:spPr>
          <a:xfrm>
            <a:off x="499534" y="125236"/>
            <a:ext cx="10854266"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rial Black"/>
                <a:ea typeface="+mj-lt"/>
                <a:cs typeface="+mj-lt"/>
              </a:rPr>
              <a:t>VI Lenin, ‘</a:t>
            </a:r>
            <a:r>
              <a:rPr lang="en-GB" sz="3200" b="1" dirty="0">
                <a:latin typeface="Arial Black"/>
                <a:ea typeface="+mj-lt"/>
                <a:cs typeface="+mj-lt"/>
                <a:hlinkClick r:id="rId2"/>
              </a:rPr>
              <a:t>Directives on the Film Business</a:t>
            </a:r>
            <a:r>
              <a:rPr lang="en-GB" sz="3200" b="1" dirty="0">
                <a:latin typeface="Arial Black"/>
                <a:ea typeface="+mj-lt"/>
                <a:cs typeface="+mj-lt"/>
              </a:rPr>
              <a:t>,’ January 17 1922</a:t>
            </a:r>
            <a:endParaRPr lang="en-US" sz="3200" b="1" dirty="0">
              <a:latin typeface="Arial Black"/>
            </a:endParaRPr>
          </a:p>
        </p:txBody>
      </p:sp>
    </p:spTree>
    <p:extLst>
      <p:ext uri="{BB962C8B-B14F-4D97-AF65-F5344CB8AC3E}">
        <p14:creationId xmlns:p14="http://schemas.microsoft.com/office/powerpoint/2010/main" val="60337752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69A8A6F-CA2F-4F67-88DF-873B07CC20D7}"/>
              </a:ext>
            </a:extLst>
          </p:cNvPr>
          <p:cNvSpPr>
            <a:spLocks noGrp="1"/>
          </p:cNvSpPr>
          <p:nvPr>
            <p:ph type="title"/>
          </p:nvPr>
        </p:nvSpPr>
        <p:spPr>
          <a:xfrm>
            <a:off x="513646" y="167569"/>
            <a:ext cx="10826043" cy="1339674"/>
          </a:xfrm>
        </p:spPr>
        <p:txBody>
          <a:bodyPr/>
          <a:lstStyle/>
          <a:p>
            <a:pPr algn="ctr"/>
            <a:r>
              <a:rPr lang="en-GB" sz="3200" b="1" dirty="0">
                <a:latin typeface="arial black"/>
                <a:ea typeface="+mj-lt"/>
                <a:cs typeface="+mj-lt"/>
              </a:rPr>
              <a:t>Lenin, </a:t>
            </a:r>
            <a:r>
              <a:rPr lang="en-GB" sz="3200" b="1" dirty="0">
                <a:latin typeface="arial black"/>
                <a:ea typeface="+mj-lt"/>
                <a:cs typeface="+mj-lt"/>
                <a:hlinkClick r:id="rId2"/>
              </a:rPr>
              <a:t>Directives on the Film Business</a:t>
            </a:r>
            <a:endParaRPr lang="en-GB" sz="3200" b="1" dirty="0">
              <a:latin typeface="arial black"/>
              <a:cs typeface="Calibri Light"/>
            </a:endParaRPr>
          </a:p>
        </p:txBody>
      </p:sp>
      <p:sp>
        <p:nvSpPr>
          <p:cNvPr id="2" name="Content Placeholder 1"/>
          <p:cNvSpPr>
            <a:spLocks noGrp="1"/>
          </p:cNvSpPr>
          <p:nvPr>
            <p:ph idx="1"/>
          </p:nvPr>
        </p:nvSpPr>
        <p:spPr>
          <a:xfrm>
            <a:off x="507999" y="1507405"/>
            <a:ext cx="11154080" cy="4939356"/>
          </a:xfrm>
        </p:spPr>
        <p:txBody>
          <a:bodyPr vert="horz" lIns="91440" tIns="45720" rIns="91440" bIns="45720" rtlCol="0" anchor="t">
            <a:normAutofit fontScale="92500" lnSpcReduction="20000"/>
          </a:bodyPr>
          <a:lstStyle/>
          <a:p>
            <a:pPr marL="0" indent="0">
              <a:buNone/>
            </a:pPr>
            <a:r>
              <a:rPr lang="en-GB" sz="3200" dirty="0">
                <a:ea typeface="+mn-lt"/>
                <a:cs typeface="+mn-lt"/>
              </a:rPr>
              <a:t>In a conversation, with A. V. </a:t>
            </a:r>
            <a:r>
              <a:rPr lang="en-GB" sz="3200" dirty="0" err="1">
                <a:ea typeface="+mn-lt"/>
                <a:cs typeface="+mn-lt"/>
              </a:rPr>
              <a:t>Lunacharsky</a:t>
            </a:r>
            <a:r>
              <a:rPr lang="en-GB" sz="3200" dirty="0">
                <a:ea typeface="+mn-lt"/>
                <a:cs typeface="+mn-lt"/>
              </a:rPr>
              <a:t> [</a:t>
            </a:r>
            <a:r>
              <a:rPr lang="en-US" sz="3200" dirty="0">
                <a:ea typeface="+mn-lt"/>
                <a:cs typeface="+mn-lt"/>
              </a:rPr>
              <a:t>first Soviet People's Commissar of Education]</a:t>
            </a:r>
            <a:r>
              <a:rPr lang="en-GB" sz="3200" dirty="0">
                <a:ea typeface="+mn-lt"/>
                <a:cs typeface="+mn-lt"/>
              </a:rPr>
              <a:t> in February 1922 Lenin “once more stressed the necessity of establishing a definite proportion between entertainment films and scientific films”. Vladimir Ilyich said that the production of new films imbued with communist ideas and reflecting Soviet realities should be started with newsreel,  since, in his opinion, the time had not yet come for the production of such films. “</a:t>
            </a:r>
            <a:r>
              <a:rPr lang="en-GB" sz="3200" dirty="0">
                <a:solidFill>
                  <a:srgbClr val="FFC000"/>
                </a:solidFill>
                <a:ea typeface="+mn-lt"/>
                <a:cs typeface="+mn-lt"/>
              </a:rPr>
              <a:t>If</a:t>
            </a:r>
            <a:r>
              <a:rPr lang="en-GB" sz="3200" b="1" dirty="0">
                <a:solidFill>
                  <a:srgbClr val="FFC000"/>
                </a:solidFill>
                <a:ea typeface="+mn-lt"/>
                <a:cs typeface="+mn-lt"/>
              </a:rPr>
              <a:t> you have a good newsreel, serious and enlightening pictures, it doesn’t really matter if you show some worthless film with them of a more or less usual type to attract the public</a:t>
            </a:r>
            <a:r>
              <a:rPr lang="en-GB" sz="3200" dirty="0">
                <a:ea typeface="+mn-lt"/>
                <a:cs typeface="+mn-lt"/>
              </a:rPr>
              <a:t>. A censorship, of course, will be needed.” To this Lenin added: “As you find your feet ... you will have to expand production, and particularly make headway with useful films among the masses in the cities, and still more in the countryside.... You must remember always that </a:t>
            </a:r>
            <a:r>
              <a:rPr lang="en-GB" sz="3200" b="1" dirty="0">
                <a:solidFill>
                  <a:srgbClr val="FFC000"/>
                </a:solidFill>
                <a:ea typeface="+mn-lt"/>
                <a:cs typeface="+mn-lt"/>
              </a:rPr>
              <a:t>of all the arts the most important for us is the cinema</a:t>
            </a:r>
            <a:r>
              <a:rPr lang="en-GB" sz="3200" dirty="0">
                <a:ea typeface="+mn-lt"/>
                <a:cs typeface="+mn-lt"/>
              </a:rPr>
              <a:t>” (as recorded in </a:t>
            </a:r>
            <a:r>
              <a:rPr lang="en-GB" sz="3200" i="1" dirty="0" err="1">
                <a:ea typeface="+mn-lt"/>
                <a:cs typeface="+mn-lt"/>
              </a:rPr>
              <a:t>Sovietskoye</a:t>
            </a:r>
            <a:r>
              <a:rPr lang="en-GB" sz="3200" i="1" dirty="0">
                <a:ea typeface="+mn-lt"/>
                <a:cs typeface="+mn-lt"/>
              </a:rPr>
              <a:t> Kino</a:t>
            </a:r>
            <a:r>
              <a:rPr lang="en-GB" sz="3200" dirty="0">
                <a:ea typeface="+mn-lt"/>
                <a:cs typeface="+mn-lt"/>
              </a:rPr>
              <a:t> No. 1-2, 1933, p. 10)</a:t>
            </a:r>
            <a:endParaRPr lang="en-US" dirty="0"/>
          </a:p>
        </p:txBody>
      </p:sp>
    </p:spTree>
    <p:extLst>
      <p:ext uri="{BB962C8B-B14F-4D97-AF65-F5344CB8AC3E}">
        <p14:creationId xmlns:p14="http://schemas.microsoft.com/office/powerpoint/2010/main" val="352521770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67078E4-20D9-4BCA-A5D2-E65C5E994B54}"/>
              </a:ext>
            </a:extLst>
          </p:cNvPr>
          <p:cNvSpPr>
            <a:spLocks noGrp="1"/>
          </p:cNvSpPr>
          <p:nvPr>
            <p:ph type="title"/>
          </p:nvPr>
        </p:nvSpPr>
        <p:spPr/>
        <p:txBody>
          <a:bodyPr/>
          <a:lstStyle/>
          <a:p>
            <a:endParaRPr lang="en-GB"/>
          </a:p>
        </p:txBody>
      </p:sp>
      <p:sp>
        <p:nvSpPr>
          <p:cNvPr id="2" name="Content Placeholder 1"/>
          <p:cNvSpPr>
            <a:spLocks noGrp="1"/>
          </p:cNvSpPr>
          <p:nvPr>
            <p:ph idx="1"/>
          </p:nvPr>
        </p:nvSpPr>
        <p:spPr>
          <a:xfrm>
            <a:off x="147966" y="406737"/>
            <a:ext cx="7907463" cy="6240806"/>
          </a:xfrm>
        </p:spPr>
        <p:txBody>
          <a:bodyPr vert="horz" lIns="91440" tIns="45720" rIns="91440" bIns="45720" rtlCol="0" anchor="t">
            <a:normAutofit/>
          </a:bodyPr>
          <a:lstStyle/>
          <a:p>
            <a:pPr marL="45720" indent="0" algn="just">
              <a:buNone/>
            </a:pPr>
            <a:r>
              <a:rPr lang="en-GB" dirty="0"/>
              <a:t>“There is no doubt cinema arts is a first-class and perhaps even incomparable instrument for the dissemination of all sorts of ideas. Cinema’s strength lies in the fact that, like any art, it imbues an idea with feeling and with captivating form, but unlike other arts, cinema is actually </a:t>
            </a:r>
            <a:r>
              <a:rPr lang="en-GB" dirty="0">
                <a:solidFill>
                  <a:srgbClr val="FF0000"/>
                </a:solidFill>
              </a:rPr>
              <a:t>cheap, portable and usual graphic. </a:t>
            </a:r>
            <a:r>
              <a:rPr lang="en-GB" dirty="0"/>
              <a:t>Its </a:t>
            </a:r>
            <a:r>
              <a:rPr lang="en-GB" dirty="0">
                <a:solidFill>
                  <a:srgbClr val="FFC000"/>
                </a:solidFill>
              </a:rPr>
              <a:t>effects reach where even the book cannot reach</a:t>
            </a:r>
            <a:r>
              <a:rPr lang="en-GB" dirty="0"/>
              <a:t> and it is, of course, </a:t>
            </a:r>
            <a:r>
              <a:rPr lang="en-GB" dirty="0">
                <a:solidFill>
                  <a:srgbClr val="0070C0"/>
                </a:solidFill>
              </a:rPr>
              <a:t>more powerful than any kind of narrow propaganda</a:t>
            </a:r>
            <a:r>
              <a:rPr lang="en-GB" dirty="0"/>
              <a:t>. </a:t>
            </a:r>
            <a:r>
              <a:rPr lang="en-GB" dirty="0">
                <a:solidFill>
                  <a:srgbClr val="FFC000"/>
                </a:solidFill>
              </a:rPr>
              <a:t>The Russian Revolution, which is extremely interested in exercising the </a:t>
            </a:r>
            <a:r>
              <a:rPr lang="en-GB" b="1" dirty="0">
                <a:solidFill>
                  <a:srgbClr val="FFC000"/>
                </a:solidFill>
              </a:rPr>
              <a:t>broadest influence on the masses</a:t>
            </a:r>
            <a:r>
              <a:rPr lang="en-GB" dirty="0">
                <a:solidFill>
                  <a:srgbClr val="FFC000"/>
                </a:solidFill>
              </a:rPr>
              <a:t>, should long since have turned its attention to cinema as its </a:t>
            </a:r>
            <a:r>
              <a:rPr lang="en-GB" b="1" dirty="0">
                <a:solidFill>
                  <a:srgbClr val="FFC000"/>
                </a:solidFill>
              </a:rPr>
              <a:t>natural instrument</a:t>
            </a:r>
            <a:r>
              <a:rPr lang="en-GB" dirty="0"/>
              <a:t>.”</a:t>
            </a:r>
          </a:p>
          <a:p>
            <a:pPr algn="r">
              <a:buFontTx/>
              <a:buChar char="-"/>
            </a:pPr>
            <a:r>
              <a:rPr lang="en-GB" sz="2100" dirty="0"/>
              <a:t>Anatoli </a:t>
            </a:r>
            <a:r>
              <a:rPr lang="en-GB" sz="2100" dirty="0" err="1"/>
              <a:t>Lunacharsky</a:t>
            </a:r>
            <a:r>
              <a:rPr lang="en-US" sz="2100" dirty="0"/>
              <a:t> cited by Mark Joyce, ‘Soviet Montage Cinema of the 1920s,’ in </a:t>
            </a:r>
            <a:r>
              <a:rPr lang="en-US" sz="2100" i="1" dirty="0"/>
              <a:t>Introduction to Film Studies </a:t>
            </a:r>
            <a:r>
              <a:rPr lang="en-US" sz="2100" dirty="0"/>
              <a:t>(Abingdon, Oxon: Routledge, 2003 [1</a:t>
            </a:r>
            <a:r>
              <a:rPr lang="en-US" sz="2100" baseline="30000" dirty="0"/>
              <a:t>st</a:t>
            </a:r>
            <a:r>
              <a:rPr lang="en-US" sz="2100" dirty="0"/>
              <a:t> ed. 1996]), p. 449</a:t>
            </a:r>
            <a:endParaRPr lang="en-US" sz="2100" dirty="0">
              <a:cs typeface="Calibri" panose="020F0502020204030204"/>
            </a:endParaRPr>
          </a:p>
        </p:txBody>
      </p:sp>
      <p:pic>
        <p:nvPicPr>
          <p:cNvPr id="4" name="Picture 3"/>
          <p:cNvPicPr>
            <a:picLocks noChangeAspect="1"/>
          </p:cNvPicPr>
          <p:nvPr/>
        </p:nvPicPr>
        <p:blipFill>
          <a:blip r:embed="rId2"/>
          <a:stretch>
            <a:fillRect/>
          </a:stretch>
        </p:blipFill>
        <p:spPr>
          <a:xfrm>
            <a:off x="8189307" y="367697"/>
            <a:ext cx="4002693" cy="5473188"/>
          </a:xfrm>
          <a:prstGeom prst="rect">
            <a:avLst/>
          </a:prstGeom>
        </p:spPr>
      </p:pic>
    </p:spTree>
    <p:extLst>
      <p:ext uri="{BB962C8B-B14F-4D97-AF65-F5344CB8AC3E}">
        <p14:creationId xmlns:p14="http://schemas.microsoft.com/office/powerpoint/2010/main" val="66768657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US" i="1" dirty="0"/>
          </a:p>
        </p:txBody>
      </p:sp>
      <p:sp>
        <p:nvSpPr>
          <p:cNvPr id="8" name="Content Placeholder 7">
            <a:extLst>
              <a:ext uri="{FF2B5EF4-FFF2-40B4-BE49-F238E27FC236}">
                <a16:creationId xmlns:a16="http://schemas.microsoft.com/office/drawing/2014/main" id="{23E94CF7-CCDD-490E-9334-3FA6A1D86803}"/>
              </a:ext>
            </a:extLst>
          </p:cNvPr>
          <p:cNvSpPr>
            <a:spLocks noGrp="1"/>
          </p:cNvSpPr>
          <p:nvPr>
            <p:ph idx="1"/>
          </p:nvPr>
        </p:nvSpPr>
        <p:spPr/>
        <p:txBody>
          <a:bodyPr/>
          <a:lstStyle/>
          <a:p>
            <a:endParaRPr lang="en-GB"/>
          </a:p>
        </p:txBody>
      </p:sp>
      <p:sp>
        <p:nvSpPr>
          <p:cNvPr id="6" name="Content Placeholder 1"/>
          <p:cNvSpPr txBox="1">
            <a:spLocks/>
          </p:cNvSpPr>
          <p:nvPr/>
        </p:nvSpPr>
        <p:spPr>
          <a:xfrm>
            <a:off x="4347902" y="372716"/>
            <a:ext cx="7006871" cy="6261136"/>
          </a:xfrm>
          <a:prstGeom prst="rect">
            <a:avLst/>
          </a:prstGeom>
        </p:spPr>
        <p:txBody>
          <a:bodyPr vert="horz" lIns="91440" tIns="45720" rIns="91440" bIns="45720" rtlCol="0" anchor="t">
            <a:normAutofit lnSpcReduction="10000"/>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sz="3300" dirty="0">
                <a:solidFill>
                  <a:schemeClr val="tx1"/>
                </a:solidFill>
              </a:rPr>
              <a:t>How might one interpret </a:t>
            </a:r>
            <a:r>
              <a:rPr lang="en-GB" sz="3300" i="1" dirty="0">
                <a:solidFill>
                  <a:schemeClr val="tx1"/>
                </a:solidFill>
              </a:rPr>
              <a:t>October</a:t>
            </a:r>
            <a:r>
              <a:rPr lang="en-GB" sz="3300" dirty="0">
                <a:solidFill>
                  <a:schemeClr val="tx1"/>
                </a:solidFill>
              </a:rPr>
              <a:t> and </a:t>
            </a:r>
            <a:r>
              <a:rPr lang="en-GB" sz="3300" i="1" dirty="0">
                <a:solidFill>
                  <a:schemeClr val="tx1"/>
                </a:solidFill>
              </a:rPr>
              <a:t>Battleship Potemkin</a:t>
            </a:r>
            <a:r>
              <a:rPr lang="en-GB" sz="3300" dirty="0">
                <a:solidFill>
                  <a:schemeClr val="tx1"/>
                </a:solidFill>
              </a:rPr>
              <a:t> as pieces of propaganda?</a:t>
            </a:r>
            <a:endParaRPr lang="en-GB" sz="3300" dirty="0">
              <a:solidFill>
                <a:schemeClr val="tx1"/>
              </a:solidFill>
              <a:cs typeface="Calibri"/>
            </a:endParaRPr>
          </a:p>
          <a:p>
            <a:endParaRPr lang="en-GB" sz="3300" dirty="0">
              <a:solidFill>
                <a:schemeClr val="tx1"/>
              </a:solidFill>
              <a:cs typeface="Calibri"/>
            </a:endParaRPr>
          </a:p>
          <a:p>
            <a:r>
              <a:rPr lang="en-GB" sz="3300" dirty="0">
                <a:solidFill>
                  <a:schemeClr val="tx1"/>
                </a:solidFill>
              </a:rPr>
              <a:t>Do the films adhere to any of the tenets of propaganda discussed by Lenin’s directives?</a:t>
            </a:r>
            <a:endParaRPr lang="en-GB" sz="3300">
              <a:solidFill>
                <a:schemeClr val="tx1"/>
              </a:solidFill>
              <a:cs typeface="Calibri"/>
            </a:endParaRPr>
          </a:p>
          <a:p>
            <a:endParaRPr lang="en-GB" sz="3300" dirty="0">
              <a:solidFill>
                <a:schemeClr val="tx1"/>
              </a:solidFill>
              <a:cs typeface="Calibri"/>
            </a:endParaRPr>
          </a:p>
          <a:p>
            <a:r>
              <a:rPr lang="en-GB" sz="3300" dirty="0">
                <a:solidFill>
                  <a:schemeClr val="tx1"/>
                </a:solidFill>
              </a:rPr>
              <a:t>In what ways might the films have been perceived as expressing or embodying revolutionary sentiments</a:t>
            </a:r>
            <a:r>
              <a:rPr lang="en-GB" sz="3300" i="1" dirty="0">
                <a:solidFill>
                  <a:schemeClr val="tx1"/>
                </a:solidFill>
              </a:rPr>
              <a:t>?</a:t>
            </a:r>
            <a:endParaRPr lang="en-GB" sz="3300" i="1" dirty="0">
              <a:solidFill>
                <a:schemeClr val="tx1"/>
              </a:solidFill>
              <a:cs typeface="Calibri"/>
            </a:endParaRPr>
          </a:p>
          <a:p>
            <a:pPr marL="45720" indent="0">
              <a:buFont typeface="Wingdings 2" pitchFamily="18" charset="2"/>
              <a:buNone/>
            </a:pPr>
            <a:endParaRPr lang="en-GB" i="1" dirty="0"/>
          </a:p>
          <a:p>
            <a:pPr marL="45720" indent="0">
              <a:buFont typeface="Wingdings 2" pitchFamily="18" charset="2"/>
              <a:buNone/>
            </a:pPr>
            <a:endParaRPr lang="en-GB" dirty="0"/>
          </a:p>
          <a:p>
            <a:pPr marL="45720" indent="0">
              <a:buFont typeface="Wingdings 2" pitchFamily="18" charset="2"/>
              <a:buNone/>
            </a:pPr>
            <a:endParaRPr lang="en-US" i="1" dirty="0"/>
          </a:p>
        </p:txBody>
      </p:sp>
      <p:pic>
        <p:nvPicPr>
          <p:cNvPr id="10" name="Content Placeholder 6" descr="A graffiti covered wall&#10;&#10;Description automatically generated">
            <a:extLst>
              <a:ext uri="{FF2B5EF4-FFF2-40B4-BE49-F238E27FC236}">
                <a16:creationId xmlns:a16="http://schemas.microsoft.com/office/drawing/2014/main" id="{D61479DF-8E15-44A1-B1AE-679AD1EB7302}"/>
              </a:ext>
            </a:extLst>
          </p:cNvPr>
          <p:cNvPicPr>
            <a:picLocks noChangeAspect="1"/>
          </p:cNvPicPr>
          <p:nvPr/>
        </p:nvPicPr>
        <p:blipFill>
          <a:blip r:embed="rId2"/>
          <a:stretch>
            <a:fillRect/>
          </a:stretch>
        </p:blipFill>
        <p:spPr>
          <a:xfrm>
            <a:off x="-4323" y="110930"/>
            <a:ext cx="3609260" cy="4598459"/>
          </a:xfrm>
          <a:prstGeom prst="rect">
            <a:avLst/>
          </a:prstGeom>
        </p:spPr>
      </p:pic>
      <p:pic>
        <p:nvPicPr>
          <p:cNvPr id="12" name="Picture 14" descr="A close up of a sign&#10;&#10;Description automatically generated">
            <a:extLst>
              <a:ext uri="{FF2B5EF4-FFF2-40B4-BE49-F238E27FC236}">
                <a16:creationId xmlns:a16="http://schemas.microsoft.com/office/drawing/2014/main" id="{FB60AFA2-E083-4655-93A9-F8B8FD14D65A}"/>
              </a:ext>
            </a:extLst>
          </p:cNvPr>
          <p:cNvPicPr>
            <a:picLocks noChangeAspect="1"/>
          </p:cNvPicPr>
          <p:nvPr/>
        </p:nvPicPr>
        <p:blipFill>
          <a:blip r:embed="rId3"/>
          <a:stretch>
            <a:fillRect/>
          </a:stretch>
        </p:blipFill>
        <p:spPr>
          <a:xfrm>
            <a:off x="638601" y="2799291"/>
            <a:ext cx="3097241" cy="4351338"/>
          </a:xfrm>
          <a:prstGeom prst="rect">
            <a:avLst/>
          </a:prstGeom>
        </p:spPr>
      </p:pic>
    </p:spTree>
    <p:extLst>
      <p:ext uri="{BB962C8B-B14F-4D97-AF65-F5344CB8AC3E}">
        <p14:creationId xmlns:p14="http://schemas.microsoft.com/office/powerpoint/2010/main" val="67032707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US" i="1" dirty="0"/>
          </a:p>
        </p:txBody>
      </p:sp>
      <p:sp>
        <p:nvSpPr>
          <p:cNvPr id="6" name="Content Placeholder 1"/>
          <p:cNvSpPr txBox="1">
            <a:spLocks/>
          </p:cNvSpPr>
          <p:nvPr/>
        </p:nvSpPr>
        <p:spPr>
          <a:xfrm>
            <a:off x="4092930" y="373203"/>
            <a:ext cx="7458425" cy="6275247"/>
          </a:xfrm>
          <a:prstGeom prst="rect">
            <a:avLst/>
          </a:prstGeom>
        </p:spPr>
        <p:txBody>
          <a:bodyPr vert="horz" lIns="91440" tIns="45720" rIns="91440" bIns="45720" rtlCol="0" anchor="t">
            <a:normAutofit fontScale="92500" lnSpcReduction="20000"/>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sz="3300" dirty="0">
                <a:solidFill>
                  <a:schemeClr val="tx1"/>
                </a:solidFill>
              </a:rPr>
              <a:t>How might one interpret the films as a piece of art? </a:t>
            </a:r>
            <a:endParaRPr lang="en-GB" sz="3300" dirty="0">
              <a:solidFill>
                <a:schemeClr val="tx1"/>
              </a:solidFill>
              <a:cs typeface="Calibri"/>
            </a:endParaRPr>
          </a:p>
          <a:p>
            <a:endParaRPr lang="en-GB" sz="3300" dirty="0">
              <a:solidFill>
                <a:schemeClr val="tx1"/>
              </a:solidFill>
            </a:endParaRPr>
          </a:p>
          <a:p>
            <a:r>
              <a:rPr lang="en-GB" sz="3300" dirty="0">
                <a:solidFill>
                  <a:schemeClr val="tx1"/>
                </a:solidFill>
              </a:rPr>
              <a:t>I</a:t>
            </a:r>
            <a:r>
              <a:rPr lang="en-US" sz="3300" dirty="0">
                <a:solidFill>
                  <a:schemeClr val="tx1"/>
                </a:solidFill>
              </a:rPr>
              <a:t>n what ways might the film itself have been perceived as expressing or embodying revolutionary sentiments? </a:t>
            </a:r>
            <a:endParaRPr lang="en-US" sz="3300" dirty="0">
              <a:solidFill>
                <a:schemeClr val="tx1"/>
              </a:solidFill>
              <a:cs typeface="Calibri"/>
            </a:endParaRPr>
          </a:p>
          <a:p>
            <a:endParaRPr lang="en-US" sz="3300" dirty="0">
              <a:solidFill>
                <a:schemeClr val="tx1"/>
              </a:solidFill>
            </a:endParaRPr>
          </a:p>
          <a:p>
            <a:r>
              <a:rPr lang="en-US" sz="3300" dirty="0">
                <a:solidFill>
                  <a:schemeClr val="tx1"/>
                </a:solidFill>
              </a:rPr>
              <a:t>How might the cinematographic techniques and aesthetics be seen as revolutionary’?</a:t>
            </a:r>
            <a:endParaRPr lang="en-US" sz="3300" dirty="0">
              <a:solidFill>
                <a:schemeClr val="tx1"/>
              </a:solidFill>
              <a:cs typeface="Calibri"/>
            </a:endParaRPr>
          </a:p>
          <a:p>
            <a:endParaRPr lang="en-US" sz="3300" dirty="0">
              <a:solidFill>
                <a:schemeClr val="tx1"/>
              </a:solidFill>
            </a:endParaRPr>
          </a:p>
          <a:p>
            <a:r>
              <a:rPr lang="en-US" sz="3300" dirty="0">
                <a:solidFill>
                  <a:schemeClr val="tx1"/>
                </a:solidFill>
              </a:rPr>
              <a:t>Might the film fulfil the ideas of Lenin, Trotsky, </a:t>
            </a:r>
            <a:r>
              <a:rPr lang="en-US" sz="3300" dirty="0" err="1">
                <a:solidFill>
                  <a:schemeClr val="tx1"/>
                </a:solidFill>
              </a:rPr>
              <a:t>Lunacharsky</a:t>
            </a:r>
            <a:r>
              <a:rPr lang="en-US" sz="3300" dirty="0">
                <a:solidFill>
                  <a:schemeClr val="tx1"/>
                </a:solidFill>
              </a:rPr>
              <a:t> et al regarding revolutionary art?</a:t>
            </a:r>
            <a:endParaRPr lang="en-GB" dirty="0">
              <a:solidFill>
                <a:schemeClr val="tx1"/>
              </a:solidFill>
            </a:endParaRPr>
          </a:p>
          <a:p>
            <a:pPr marL="45720" indent="0">
              <a:buFont typeface="Wingdings 2" pitchFamily="18" charset="2"/>
              <a:buNone/>
            </a:pPr>
            <a:endParaRPr lang="en-US" i="1" dirty="0"/>
          </a:p>
        </p:txBody>
      </p:sp>
      <p:pic>
        <p:nvPicPr>
          <p:cNvPr id="10" name="Content Placeholder 6" descr="A graffiti covered wall&#10;&#10;Description automatically generated">
            <a:extLst>
              <a:ext uri="{FF2B5EF4-FFF2-40B4-BE49-F238E27FC236}">
                <a16:creationId xmlns:a16="http://schemas.microsoft.com/office/drawing/2014/main" id="{9300B189-5859-49DC-B809-3A1EC898F61B}"/>
              </a:ext>
            </a:extLst>
          </p:cNvPr>
          <p:cNvPicPr>
            <a:picLocks noChangeAspect="1"/>
          </p:cNvPicPr>
          <p:nvPr/>
        </p:nvPicPr>
        <p:blipFill>
          <a:blip r:embed="rId2"/>
          <a:stretch>
            <a:fillRect/>
          </a:stretch>
        </p:blipFill>
        <p:spPr>
          <a:xfrm>
            <a:off x="-4323" y="110930"/>
            <a:ext cx="3609260" cy="4598459"/>
          </a:xfrm>
          <a:prstGeom prst="rect">
            <a:avLst/>
          </a:prstGeom>
        </p:spPr>
      </p:pic>
      <p:sp>
        <p:nvSpPr>
          <p:cNvPr id="4" name="Content Placeholder 3">
            <a:extLst>
              <a:ext uri="{FF2B5EF4-FFF2-40B4-BE49-F238E27FC236}">
                <a16:creationId xmlns:a16="http://schemas.microsoft.com/office/drawing/2014/main" id="{17C801C3-1AE7-4901-999C-20B42E7D3919}"/>
              </a:ext>
            </a:extLst>
          </p:cNvPr>
          <p:cNvSpPr>
            <a:spLocks noGrp="1"/>
          </p:cNvSpPr>
          <p:nvPr>
            <p:ph idx="1"/>
          </p:nvPr>
        </p:nvSpPr>
        <p:spPr/>
        <p:txBody>
          <a:bodyPr/>
          <a:lstStyle/>
          <a:p>
            <a:endParaRPr lang="en-GB"/>
          </a:p>
        </p:txBody>
      </p:sp>
      <p:pic>
        <p:nvPicPr>
          <p:cNvPr id="8" name="Picture 14" descr="A close up of a sign&#10;&#10;Description automatically generated">
            <a:extLst>
              <a:ext uri="{FF2B5EF4-FFF2-40B4-BE49-F238E27FC236}">
                <a16:creationId xmlns:a16="http://schemas.microsoft.com/office/drawing/2014/main" id="{656A72D8-3A4D-4ABC-8435-3B14A915F849}"/>
              </a:ext>
            </a:extLst>
          </p:cNvPr>
          <p:cNvPicPr>
            <a:picLocks noChangeAspect="1"/>
          </p:cNvPicPr>
          <p:nvPr/>
        </p:nvPicPr>
        <p:blipFill>
          <a:blip r:embed="rId3"/>
          <a:stretch>
            <a:fillRect/>
          </a:stretch>
        </p:blipFill>
        <p:spPr>
          <a:xfrm>
            <a:off x="638601" y="2799291"/>
            <a:ext cx="3097241" cy="4351338"/>
          </a:xfrm>
          <a:prstGeom prst="rect">
            <a:avLst/>
          </a:prstGeom>
        </p:spPr>
      </p:pic>
    </p:spTree>
    <p:extLst>
      <p:ext uri="{BB962C8B-B14F-4D97-AF65-F5344CB8AC3E}">
        <p14:creationId xmlns:p14="http://schemas.microsoft.com/office/powerpoint/2010/main" val="89352414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US" i="1" dirty="0"/>
          </a:p>
        </p:txBody>
      </p:sp>
      <p:sp>
        <p:nvSpPr>
          <p:cNvPr id="6" name="Content Placeholder 1"/>
          <p:cNvSpPr txBox="1">
            <a:spLocks/>
          </p:cNvSpPr>
          <p:nvPr/>
        </p:nvSpPr>
        <p:spPr>
          <a:xfrm>
            <a:off x="4092930" y="373203"/>
            <a:ext cx="7458425" cy="6275247"/>
          </a:xfrm>
          <a:prstGeom prst="rect">
            <a:avLst/>
          </a:prstGeom>
        </p:spPr>
        <p:txBody>
          <a:bodyPr vert="horz" lIns="91440" tIns="45720" rIns="91440" bIns="45720" rtlCol="0" anchor="t">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sz="3300" dirty="0">
                <a:solidFill>
                  <a:schemeClr val="tx1"/>
                </a:solidFill>
                <a:cs typeface="Calibri"/>
              </a:rPr>
              <a:t>In ways might cinema </a:t>
            </a:r>
            <a:r>
              <a:rPr lang="en-GB" sz="3300" b="1" dirty="0">
                <a:solidFill>
                  <a:schemeClr val="tx1"/>
                </a:solidFill>
                <a:cs typeface="Calibri"/>
              </a:rPr>
              <a:t>as a medium </a:t>
            </a:r>
            <a:r>
              <a:rPr lang="en-GB" sz="3300" dirty="0">
                <a:solidFill>
                  <a:schemeClr val="tx1"/>
                </a:solidFill>
                <a:cs typeface="Calibri"/>
              </a:rPr>
              <a:t>be seen as complementary to (even constitutive of) revolutionary art? </a:t>
            </a:r>
          </a:p>
          <a:p>
            <a:pPr>
              <a:buFont typeface="Wingdings 2" pitchFamily="18" charset="2"/>
              <a:buChar char=""/>
            </a:pPr>
            <a:endParaRPr lang="en-GB" sz="3300" dirty="0">
              <a:solidFill>
                <a:schemeClr val="tx1"/>
              </a:solidFill>
              <a:cs typeface="Calibri"/>
            </a:endParaRPr>
          </a:p>
          <a:p>
            <a:r>
              <a:rPr lang="en-GB" sz="3300" dirty="0">
                <a:solidFill>
                  <a:schemeClr val="tx1"/>
                </a:solidFill>
                <a:cs typeface="Calibri"/>
              </a:rPr>
              <a:t>Why might cinema be important in forging a </a:t>
            </a:r>
            <a:r>
              <a:rPr lang="en-GB" sz="3300" b="1" dirty="0">
                <a:solidFill>
                  <a:schemeClr val="tx1"/>
                </a:solidFill>
                <a:cs typeface="Calibri"/>
              </a:rPr>
              <a:t>new </a:t>
            </a:r>
            <a:r>
              <a:rPr lang="en-GB" sz="3300" dirty="0">
                <a:solidFill>
                  <a:schemeClr val="tx1"/>
                </a:solidFill>
                <a:cs typeface="Calibri"/>
              </a:rPr>
              <a:t>society in the early 20th century?</a:t>
            </a:r>
            <a:endParaRPr lang="en-GB" sz="3300" b="1" i="1" dirty="0">
              <a:solidFill>
                <a:schemeClr val="tx1"/>
              </a:solidFill>
              <a:cs typeface="Calibri"/>
            </a:endParaRPr>
          </a:p>
          <a:p>
            <a:pPr marL="45720" indent="0">
              <a:buNone/>
            </a:pPr>
            <a:endParaRPr lang="en-US" i="1" dirty="0">
              <a:cs typeface="Calibri" panose="020F0502020204030204"/>
            </a:endParaRPr>
          </a:p>
        </p:txBody>
      </p:sp>
      <p:pic>
        <p:nvPicPr>
          <p:cNvPr id="10" name="Content Placeholder 6" descr="A graffiti covered wall&#10;&#10;Description automatically generated">
            <a:extLst>
              <a:ext uri="{FF2B5EF4-FFF2-40B4-BE49-F238E27FC236}">
                <a16:creationId xmlns:a16="http://schemas.microsoft.com/office/drawing/2014/main" id="{9300B189-5859-49DC-B809-3A1EC898F61B}"/>
              </a:ext>
            </a:extLst>
          </p:cNvPr>
          <p:cNvPicPr>
            <a:picLocks noChangeAspect="1"/>
          </p:cNvPicPr>
          <p:nvPr/>
        </p:nvPicPr>
        <p:blipFill>
          <a:blip r:embed="rId2"/>
          <a:stretch>
            <a:fillRect/>
          </a:stretch>
        </p:blipFill>
        <p:spPr>
          <a:xfrm>
            <a:off x="-4323" y="110930"/>
            <a:ext cx="3609260" cy="4598459"/>
          </a:xfrm>
          <a:prstGeom prst="rect">
            <a:avLst/>
          </a:prstGeom>
        </p:spPr>
      </p:pic>
      <p:pic>
        <p:nvPicPr>
          <p:cNvPr id="7" name="Picture 14" descr="A close up of a sign&#10;&#10;Description automatically generated">
            <a:extLst>
              <a:ext uri="{FF2B5EF4-FFF2-40B4-BE49-F238E27FC236}">
                <a16:creationId xmlns:a16="http://schemas.microsoft.com/office/drawing/2014/main" id="{F7640313-0521-423A-882A-FD2328AE74FA}"/>
              </a:ext>
            </a:extLst>
          </p:cNvPr>
          <p:cNvPicPr>
            <a:picLocks noChangeAspect="1"/>
          </p:cNvPicPr>
          <p:nvPr/>
        </p:nvPicPr>
        <p:blipFill>
          <a:blip r:embed="rId3"/>
          <a:stretch>
            <a:fillRect/>
          </a:stretch>
        </p:blipFill>
        <p:spPr>
          <a:xfrm>
            <a:off x="751692" y="2410159"/>
            <a:ext cx="3097241" cy="4351338"/>
          </a:xfrm>
          <a:prstGeom prst="rect">
            <a:avLst/>
          </a:prstGeom>
        </p:spPr>
      </p:pic>
      <p:sp>
        <p:nvSpPr>
          <p:cNvPr id="4" name="Content Placeholder 3">
            <a:extLst>
              <a:ext uri="{FF2B5EF4-FFF2-40B4-BE49-F238E27FC236}">
                <a16:creationId xmlns:a16="http://schemas.microsoft.com/office/drawing/2014/main" id="{8CADA6D9-2002-4683-8B2C-A6DAA03F40F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3336978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3DB0023-C141-493D-B58E-A76F0359E9AF}"/>
              </a:ext>
            </a:extLst>
          </p:cNvPr>
          <p:cNvSpPr>
            <a:spLocks noGrp="1"/>
          </p:cNvSpPr>
          <p:nvPr>
            <p:ph type="title"/>
          </p:nvPr>
        </p:nvSpPr>
        <p:spPr/>
        <p:txBody>
          <a:bodyPr/>
          <a:lstStyle/>
          <a:p>
            <a:endParaRPr lang="en-GB"/>
          </a:p>
        </p:txBody>
      </p:sp>
      <p:sp>
        <p:nvSpPr>
          <p:cNvPr id="2" name="Content Placeholder 1"/>
          <p:cNvSpPr>
            <a:spLocks noGrp="1"/>
          </p:cNvSpPr>
          <p:nvPr>
            <p:ph idx="1"/>
          </p:nvPr>
        </p:nvSpPr>
        <p:spPr>
          <a:xfrm>
            <a:off x="507999" y="365126"/>
            <a:ext cx="6467567" cy="6021160"/>
          </a:xfrm>
        </p:spPr>
        <p:txBody>
          <a:bodyPr>
            <a:normAutofit lnSpcReduction="10000"/>
          </a:bodyPr>
          <a:lstStyle/>
          <a:p>
            <a:pPr marL="45720" indent="0" algn="just">
              <a:buNone/>
            </a:pPr>
            <a:r>
              <a:rPr lang="en-GB" sz="3200" dirty="0"/>
              <a:t>“</a:t>
            </a:r>
            <a:r>
              <a:rPr lang="en-US" sz="3200" dirty="0"/>
              <a:t>The impulses of avant-garde Soviet art have their roots in the artistic trends of pre-Revolutionary Russia. Around 1910, the Russian Futurist movement attracted many of the most creative minds of the day. Influenced both by French cubism and Italian Futurism, the Russian Futurists </a:t>
            </a:r>
            <a:r>
              <a:rPr lang="en-US" sz="3200" b="1" dirty="0">
                <a:solidFill>
                  <a:srgbClr val="FFC000"/>
                </a:solidFill>
              </a:rPr>
              <a:t>declared that conventional art must be destroyed</a:t>
            </a:r>
            <a:r>
              <a:rPr lang="en-US" sz="3200" b="1" dirty="0"/>
              <a:t> and that a </a:t>
            </a:r>
            <a:r>
              <a:rPr lang="en-US" sz="3200" b="1" dirty="0">
                <a:solidFill>
                  <a:srgbClr val="92D050"/>
                </a:solidFill>
              </a:rPr>
              <a:t>new art, appropriate to the machine age, must be created</a:t>
            </a:r>
            <a:r>
              <a:rPr lang="en-US" sz="3200" dirty="0"/>
              <a:t>.”</a:t>
            </a:r>
          </a:p>
          <a:p>
            <a:pPr algn="r">
              <a:buFontTx/>
              <a:buChar char="-"/>
            </a:pPr>
            <a:r>
              <a:rPr lang="en-US" sz="2200" dirty="0"/>
              <a:t>David </a:t>
            </a:r>
            <a:r>
              <a:rPr lang="en-US" sz="2200" dirty="0" err="1"/>
              <a:t>Bordwell</a:t>
            </a:r>
            <a:r>
              <a:rPr lang="en-US" sz="2200" dirty="0"/>
              <a:t>, ‘The Idea of Montage in Soviet Art and Film,’ </a:t>
            </a:r>
            <a:r>
              <a:rPr lang="en-US" sz="2200" i="1" dirty="0"/>
              <a:t>Cinema Journal</a:t>
            </a:r>
            <a:r>
              <a:rPr lang="en-US" sz="2200" dirty="0"/>
              <a:t>, Vol. 11, No. 2 (Spring, 1972), p. 11</a:t>
            </a:r>
            <a:r>
              <a:rPr lang="en-US" sz="2400" dirty="0"/>
              <a:t>.</a:t>
            </a:r>
          </a:p>
          <a:p>
            <a:pPr algn="just">
              <a:buFontTx/>
              <a:buChar char="-"/>
            </a:pPr>
            <a:endParaRPr lang="en-GB" sz="2400" b="1" dirty="0"/>
          </a:p>
          <a:p>
            <a:pPr marL="45720" indent="0" algn="just">
              <a:buNone/>
            </a:pPr>
            <a:endParaRPr lang="en-GB" sz="2400" dirty="0"/>
          </a:p>
        </p:txBody>
      </p:sp>
      <p:pic>
        <p:nvPicPr>
          <p:cNvPr id="4" name="Picture 3"/>
          <p:cNvPicPr>
            <a:picLocks noChangeAspect="1"/>
          </p:cNvPicPr>
          <p:nvPr/>
        </p:nvPicPr>
        <p:blipFill>
          <a:blip r:embed="rId2"/>
          <a:stretch>
            <a:fillRect/>
          </a:stretch>
        </p:blipFill>
        <p:spPr>
          <a:xfrm>
            <a:off x="7511143" y="427565"/>
            <a:ext cx="4461238" cy="4477086"/>
          </a:xfrm>
          <a:prstGeom prst="rect">
            <a:avLst/>
          </a:prstGeom>
        </p:spPr>
      </p:pic>
      <p:sp>
        <p:nvSpPr>
          <p:cNvPr id="6" name="Rectangle 5"/>
          <p:cNvSpPr/>
          <p:nvPr/>
        </p:nvSpPr>
        <p:spPr>
          <a:xfrm>
            <a:off x="7892143" y="4893448"/>
            <a:ext cx="4298549" cy="615553"/>
          </a:xfrm>
          <a:prstGeom prst="rect">
            <a:avLst/>
          </a:prstGeom>
        </p:spPr>
        <p:txBody>
          <a:bodyPr wrap="none">
            <a:spAutoFit/>
          </a:bodyPr>
          <a:lstStyle/>
          <a:p>
            <a:r>
              <a:rPr lang="en-US" sz="1600" dirty="0"/>
              <a:t> </a:t>
            </a:r>
            <a:r>
              <a:rPr lang="en-US" sz="1600" dirty="0" err="1"/>
              <a:t>Kazimir</a:t>
            </a:r>
            <a:r>
              <a:rPr lang="en-US" sz="1600" dirty="0"/>
              <a:t> Malevich, </a:t>
            </a:r>
            <a:r>
              <a:rPr lang="en-US" sz="1600" i="1" dirty="0"/>
              <a:t>The </a:t>
            </a:r>
            <a:r>
              <a:rPr lang="en-US" sz="1600" i="1" dirty="0" err="1"/>
              <a:t>Knifegrinder</a:t>
            </a:r>
            <a:r>
              <a:rPr lang="en-US" sz="1600" i="1" dirty="0"/>
              <a:t> </a:t>
            </a:r>
            <a:r>
              <a:rPr lang="en-US" sz="1600" dirty="0"/>
              <a:t>(1912–13)</a:t>
            </a:r>
          </a:p>
          <a:p>
            <a:endParaRPr lang="en-US" i="1" dirty="0"/>
          </a:p>
        </p:txBody>
      </p:sp>
    </p:spTree>
    <p:extLst>
      <p:ext uri="{BB962C8B-B14F-4D97-AF65-F5344CB8AC3E}">
        <p14:creationId xmlns:p14="http://schemas.microsoft.com/office/powerpoint/2010/main" val="248679057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79028" y="141780"/>
            <a:ext cx="10515600" cy="1325563"/>
          </a:xfrm>
        </p:spPr>
        <p:txBody>
          <a:bodyPr/>
          <a:lstStyle/>
          <a:p>
            <a:pPr algn="r"/>
            <a:r>
              <a:rPr lang="en-GB" b="1" dirty="0">
                <a:latin typeface="Arial Black"/>
              </a:rPr>
              <a:t>KINO-EYES</a:t>
            </a:r>
            <a:endParaRPr lang="en-US" b="1" dirty="0">
              <a:latin typeface="Arial Black"/>
            </a:endParaRPr>
          </a:p>
        </p:txBody>
      </p:sp>
      <p:sp>
        <p:nvSpPr>
          <p:cNvPr id="2" name="Content Placeholder 1"/>
          <p:cNvSpPr>
            <a:spLocks noGrp="1"/>
          </p:cNvSpPr>
          <p:nvPr>
            <p:ph idx="1"/>
          </p:nvPr>
        </p:nvSpPr>
        <p:spPr>
          <a:xfrm>
            <a:off x="246743" y="365126"/>
            <a:ext cx="7924801" cy="6278176"/>
          </a:xfrm>
        </p:spPr>
        <p:txBody>
          <a:bodyPr>
            <a:normAutofit/>
          </a:bodyPr>
          <a:lstStyle/>
          <a:p>
            <a:pPr marL="45720" indent="0" algn="just">
              <a:buNone/>
            </a:pPr>
            <a:r>
              <a:rPr lang="en-GB" sz="3600" dirty="0"/>
              <a:t>“Some </a:t>
            </a:r>
            <a:r>
              <a:rPr lang="en-US" sz="3600" dirty="0"/>
              <a:t>Futurist and Constructivist machine-worship shows through </a:t>
            </a:r>
            <a:r>
              <a:rPr lang="en-US" sz="3600" dirty="0" err="1"/>
              <a:t>Dziga</a:t>
            </a:r>
            <a:r>
              <a:rPr lang="en-US" sz="3600" dirty="0"/>
              <a:t> </a:t>
            </a:r>
            <a:r>
              <a:rPr lang="en-US" sz="3600" dirty="0" err="1"/>
              <a:t>Vertov's</a:t>
            </a:r>
            <a:r>
              <a:rPr lang="en-US" sz="3600" dirty="0"/>
              <a:t> essay .. ‘</a:t>
            </a:r>
            <a:r>
              <a:rPr lang="en-US" sz="3600" dirty="0" err="1"/>
              <a:t>Kinoks</a:t>
            </a:r>
            <a:r>
              <a:rPr lang="en-US" sz="3600" dirty="0"/>
              <a:t>: A Revolution’ (1923) … which claims </a:t>
            </a:r>
            <a:r>
              <a:rPr lang="en-US" sz="3600" b="1" dirty="0"/>
              <a:t>that the </a:t>
            </a:r>
            <a:r>
              <a:rPr lang="en-US" sz="3600" b="1" dirty="0">
                <a:solidFill>
                  <a:srgbClr val="FFC000"/>
                </a:solidFill>
              </a:rPr>
              <a:t>mechanical eye </a:t>
            </a:r>
            <a:r>
              <a:rPr lang="en-US" sz="3600" b="1" dirty="0"/>
              <a:t>of the camera can perfect and fulfill human vision: ‘I, a machine, am showing you a world, the likes of which only I can see.’”</a:t>
            </a:r>
          </a:p>
          <a:p>
            <a:pPr algn="r">
              <a:buFontTx/>
              <a:buChar char="-"/>
            </a:pPr>
            <a:r>
              <a:rPr lang="en-US" sz="2400" dirty="0" err="1"/>
              <a:t>Bordwell</a:t>
            </a:r>
            <a:r>
              <a:rPr lang="en-US" sz="2400" dirty="0"/>
              <a:t>, ‘The Idea of Montage,’ p. 14.</a:t>
            </a:r>
            <a:endParaRPr lang="en-GB" sz="2400" dirty="0"/>
          </a:p>
          <a:p>
            <a:pPr marL="45720" indent="0" algn="just">
              <a:buNone/>
            </a:pPr>
            <a:endParaRPr lang="en-GB" b="1" dirty="0"/>
          </a:p>
          <a:p>
            <a:pPr marL="45720" indent="0" algn="just">
              <a:buNone/>
            </a:pPr>
            <a:r>
              <a:rPr lang="en-GB" dirty="0"/>
              <a:t>Poster for </a:t>
            </a:r>
            <a:r>
              <a:rPr lang="en-GB" i="1" dirty="0"/>
              <a:t>Kin-Eye </a:t>
            </a:r>
            <a:r>
              <a:rPr lang="en-GB" dirty="0"/>
              <a:t>(1923)</a:t>
            </a:r>
            <a:r>
              <a:rPr lang="en-GB" i="1" dirty="0"/>
              <a:t>, </a:t>
            </a:r>
            <a:r>
              <a:rPr lang="en-GB" dirty="0"/>
              <a:t>directed by </a:t>
            </a:r>
            <a:r>
              <a:rPr lang="en-US" dirty="0" err="1"/>
              <a:t>Dziga</a:t>
            </a:r>
            <a:r>
              <a:rPr lang="en-US" dirty="0"/>
              <a:t> </a:t>
            </a:r>
            <a:r>
              <a:rPr lang="en-US" dirty="0" err="1"/>
              <a:t>Vertov</a:t>
            </a:r>
            <a:endParaRPr lang="en-US"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02171" y="1591491"/>
            <a:ext cx="3650778" cy="5057355"/>
          </a:xfrm>
          <a:prstGeom prst="rect">
            <a:avLst/>
          </a:prstGeom>
        </p:spPr>
      </p:pic>
    </p:spTree>
    <p:extLst>
      <p:ext uri="{BB962C8B-B14F-4D97-AF65-F5344CB8AC3E}">
        <p14:creationId xmlns:p14="http://schemas.microsoft.com/office/powerpoint/2010/main" val="302971335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459089" y="322792"/>
            <a:ext cx="10515600" cy="1325563"/>
          </a:xfrm>
        </p:spPr>
        <p:txBody>
          <a:bodyPr/>
          <a:lstStyle/>
          <a:p>
            <a:pPr algn="r"/>
            <a:r>
              <a:rPr lang="en-GB" dirty="0">
                <a:latin typeface="Arial Black"/>
              </a:rPr>
              <a:t>KINO-EYES</a:t>
            </a:r>
            <a:endParaRPr lang="en-US">
              <a:latin typeface="Arial Black"/>
            </a:endParaRPr>
          </a:p>
        </p:txBody>
      </p:sp>
      <p:sp>
        <p:nvSpPr>
          <p:cNvPr id="2" name="Content Placeholder 1"/>
          <p:cNvSpPr>
            <a:spLocks noGrp="1"/>
          </p:cNvSpPr>
          <p:nvPr>
            <p:ph idx="1"/>
          </p:nvPr>
        </p:nvSpPr>
        <p:spPr>
          <a:xfrm>
            <a:off x="199571" y="578486"/>
            <a:ext cx="7924801" cy="4940865"/>
          </a:xfrm>
        </p:spPr>
        <p:txBody>
          <a:bodyPr vert="horz" lIns="91440" tIns="45720" rIns="91440" bIns="45720" rtlCol="0" anchor="t">
            <a:noAutofit/>
          </a:bodyPr>
          <a:lstStyle/>
          <a:p>
            <a:pPr marL="45720" indent="0" algn="just">
              <a:buNone/>
            </a:pPr>
            <a:r>
              <a:rPr lang="en-US" dirty="0"/>
              <a:t>Opening titles to </a:t>
            </a:r>
            <a:r>
              <a:rPr lang="en-US" i="1" dirty="0"/>
              <a:t>Man with a Movie Camera</a:t>
            </a:r>
            <a:r>
              <a:rPr lang="en-US" dirty="0"/>
              <a:t> (1929):</a:t>
            </a:r>
          </a:p>
          <a:p>
            <a:pPr marL="45720" indent="0" algn="just">
              <a:buNone/>
            </a:pPr>
            <a:endParaRPr lang="en-US" dirty="0"/>
          </a:p>
          <a:p>
            <a:pPr marL="45720" indent="0" algn="just">
              <a:buNone/>
            </a:pPr>
            <a:r>
              <a:rPr lang="en-US" dirty="0"/>
              <a:t>The film </a:t>
            </a:r>
            <a:r>
              <a:rPr lang="en-US" i="1" dirty="0"/>
              <a:t>Man with a Movie Camera</a:t>
            </a:r>
            <a:r>
              <a:rPr lang="en-US" dirty="0"/>
              <a:t> represents AN EXPERIMENT IN THE CINEMATIC TRANSMISSION of visual phenomena WITHOUT THE HELP OF INTERTITLES (a film without intertitles) WITHOUT THE HELP OF A SCRIPT (a film without a script) WITHOUT THE HELP OF THE THEATRE (a film without actors, without sets, etc.). This new experimental work by Kino-Eye is directed towards the creation of an </a:t>
            </a:r>
            <a:r>
              <a:rPr lang="en-US" dirty="0">
                <a:solidFill>
                  <a:srgbClr val="FF0000"/>
                </a:solidFill>
              </a:rPr>
              <a:t>authentically international absolute language of cinema </a:t>
            </a:r>
            <a:r>
              <a:rPr lang="en-US" dirty="0"/>
              <a:t>- </a:t>
            </a:r>
            <a:r>
              <a:rPr lang="en-US" dirty="0">
                <a:solidFill>
                  <a:srgbClr val="FF0000"/>
                </a:solidFill>
              </a:rPr>
              <a:t>ABSOLUTE KINOGRAPHY </a:t>
            </a:r>
            <a:r>
              <a:rPr lang="en-US" dirty="0"/>
              <a:t>- on the basis of its </a:t>
            </a:r>
            <a:r>
              <a:rPr lang="en-US" dirty="0">
                <a:solidFill>
                  <a:srgbClr val="FF0000"/>
                </a:solidFill>
              </a:rPr>
              <a:t>complete separation from the language of theatre and literature</a:t>
            </a:r>
            <a:r>
              <a:rPr lang="en-US" dirty="0"/>
              <a:t>.</a:t>
            </a:r>
            <a:endParaRPr lang="en-US" dirty="0">
              <a:cs typeface="Calibri"/>
            </a:endParaRPr>
          </a:p>
        </p:txBody>
      </p:sp>
      <p:pic>
        <p:nvPicPr>
          <p:cNvPr id="7" name="Picture 6"/>
          <p:cNvPicPr>
            <a:picLocks noChangeAspect="1"/>
          </p:cNvPicPr>
          <p:nvPr/>
        </p:nvPicPr>
        <p:blipFill>
          <a:blip r:embed="rId2"/>
          <a:stretch>
            <a:fillRect/>
          </a:stretch>
        </p:blipFill>
        <p:spPr>
          <a:xfrm>
            <a:off x="8461829" y="1646484"/>
            <a:ext cx="3530600" cy="5013452"/>
          </a:xfrm>
          <a:prstGeom prst="rect">
            <a:avLst/>
          </a:prstGeom>
        </p:spPr>
      </p:pic>
    </p:spTree>
    <p:extLst>
      <p:ext uri="{BB962C8B-B14F-4D97-AF65-F5344CB8AC3E}">
        <p14:creationId xmlns:p14="http://schemas.microsoft.com/office/powerpoint/2010/main" val="406436788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a:latin typeface="Arial Black"/>
              </a:rPr>
              <a:t>Montage: </a:t>
            </a:r>
            <a:br>
              <a:rPr lang="en-GB" dirty="0">
                <a:latin typeface="Arial Black"/>
              </a:rPr>
            </a:br>
            <a:r>
              <a:rPr lang="en-GB" dirty="0">
                <a:latin typeface="Arial Black"/>
              </a:rPr>
              <a:t>A Revolutionary technique?</a:t>
            </a:r>
            <a:endParaRPr lang="en-US">
              <a:latin typeface="Arial Black"/>
              <a:cs typeface="Calibri Light" panose="020F0302020204030204"/>
            </a:endParaRPr>
          </a:p>
        </p:txBody>
      </p:sp>
      <p:pic>
        <p:nvPicPr>
          <p:cNvPr id="4" name="Picture 3"/>
          <p:cNvPicPr>
            <a:picLocks noChangeAspect="1"/>
          </p:cNvPicPr>
          <p:nvPr/>
        </p:nvPicPr>
        <p:blipFill rotWithShape="1">
          <a:blip r:embed="rId2"/>
          <a:srcRect r="722" b="2084"/>
          <a:stretch/>
        </p:blipFill>
        <p:spPr>
          <a:xfrm rot="5400000">
            <a:off x="1342422" y="1094294"/>
            <a:ext cx="3942522" cy="5811376"/>
          </a:xfrm>
          <a:prstGeom prst="rect">
            <a:avLst/>
          </a:prstGeom>
        </p:spPr>
      </p:pic>
      <p:pic>
        <p:nvPicPr>
          <p:cNvPr id="5" name="Picture 4"/>
          <p:cNvPicPr>
            <a:picLocks noChangeAspect="1"/>
          </p:cNvPicPr>
          <p:nvPr/>
        </p:nvPicPr>
        <p:blipFill>
          <a:blip r:embed="rId3"/>
          <a:stretch>
            <a:fillRect/>
          </a:stretch>
        </p:blipFill>
        <p:spPr>
          <a:xfrm>
            <a:off x="6464090" y="2028721"/>
            <a:ext cx="2732991" cy="3942522"/>
          </a:xfrm>
          <a:prstGeom prst="rect">
            <a:avLst/>
          </a:prstGeom>
        </p:spPr>
      </p:pic>
      <p:pic>
        <p:nvPicPr>
          <p:cNvPr id="6" name="Picture 5"/>
          <p:cNvPicPr>
            <a:picLocks noChangeAspect="1"/>
          </p:cNvPicPr>
          <p:nvPr/>
        </p:nvPicPr>
        <p:blipFill>
          <a:blip r:embed="rId4"/>
          <a:stretch>
            <a:fillRect/>
          </a:stretch>
        </p:blipFill>
        <p:spPr>
          <a:xfrm>
            <a:off x="8636000" y="2212166"/>
            <a:ext cx="3556000" cy="534240"/>
          </a:xfrm>
          <a:prstGeom prst="rect">
            <a:avLst/>
          </a:prstGeom>
        </p:spPr>
      </p:pic>
    </p:spTree>
    <p:extLst>
      <p:ext uri="{BB962C8B-B14F-4D97-AF65-F5344CB8AC3E}">
        <p14:creationId xmlns:p14="http://schemas.microsoft.com/office/powerpoint/2010/main" val="97566275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2EE8A-D4CC-48D1-8580-4BDB05686A60}"/>
              </a:ext>
            </a:extLst>
          </p:cNvPr>
          <p:cNvSpPr>
            <a:spLocks noGrp="1"/>
          </p:cNvSpPr>
          <p:nvPr>
            <p:ph type="title"/>
          </p:nvPr>
        </p:nvSpPr>
        <p:spPr/>
        <p:txBody>
          <a:bodyPr/>
          <a:lstStyle/>
          <a:p>
            <a:endParaRPr lang="en-GB"/>
          </a:p>
        </p:txBody>
      </p:sp>
      <p:pic>
        <p:nvPicPr>
          <p:cNvPr id="4" name="Picture 4" descr="Calendar&#10;&#10;Description automatically generated">
            <a:extLst>
              <a:ext uri="{FF2B5EF4-FFF2-40B4-BE49-F238E27FC236}">
                <a16:creationId xmlns:a16="http://schemas.microsoft.com/office/drawing/2014/main" id="{890B39FF-687C-451A-A7D7-585D2A9FEE92}"/>
              </a:ext>
            </a:extLst>
          </p:cNvPr>
          <p:cNvPicPr>
            <a:picLocks noGrp="1" noChangeAspect="1"/>
          </p:cNvPicPr>
          <p:nvPr>
            <p:ph idx="1"/>
          </p:nvPr>
        </p:nvPicPr>
        <p:blipFill>
          <a:blip r:embed="rId2"/>
          <a:stretch>
            <a:fillRect/>
          </a:stretch>
        </p:blipFill>
        <p:spPr>
          <a:xfrm>
            <a:off x="2939011" y="365125"/>
            <a:ext cx="6694234" cy="6270448"/>
          </a:xfrm>
        </p:spPr>
      </p:pic>
    </p:spTree>
    <p:extLst>
      <p:ext uri="{BB962C8B-B14F-4D97-AF65-F5344CB8AC3E}">
        <p14:creationId xmlns:p14="http://schemas.microsoft.com/office/powerpoint/2010/main" val="101291380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33245" y="2264562"/>
            <a:ext cx="7196256" cy="3882367"/>
          </a:xfrm>
        </p:spPr>
        <p:txBody>
          <a:bodyPr>
            <a:noAutofit/>
          </a:bodyPr>
          <a:lstStyle/>
          <a:p>
            <a:pPr marL="45720" indent="0" algn="just">
              <a:buNone/>
            </a:pPr>
            <a:r>
              <a:rPr lang="en-GB" sz="2400" dirty="0"/>
              <a:t>“</a:t>
            </a:r>
            <a:r>
              <a:rPr lang="en-US" sz="2400" dirty="0"/>
              <a:t>… The Futurists took their subjects from modern life and exploited a technique of </a:t>
            </a:r>
            <a:r>
              <a:rPr lang="en-US" b="1" dirty="0">
                <a:solidFill>
                  <a:srgbClr val="FFFF00"/>
                </a:solidFill>
              </a:rPr>
              <a:t>shocking juxtaposition</a:t>
            </a:r>
          </a:p>
          <a:p>
            <a:pPr marL="45720" indent="0" algn="just">
              <a:buNone/>
            </a:pPr>
            <a:r>
              <a:rPr lang="en-GB" sz="2400" dirty="0"/>
              <a:t>	“ … </a:t>
            </a:r>
            <a:r>
              <a:rPr lang="en-US" sz="2400" dirty="0"/>
              <a:t>Malevich's </a:t>
            </a:r>
            <a:r>
              <a:rPr lang="en-US" sz="2400" dirty="0" err="1"/>
              <a:t>cubo</a:t>
            </a:r>
            <a:r>
              <a:rPr lang="en-US" sz="2400" dirty="0"/>
              <a:t>-Futurist paintings juxtaposed various elements in a kind of </a:t>
            </a:r>
            <a:r>
              <a:rPr lang="en-US" sz="2400" b="1" dirty="0"/>
              <a:t>visual </a:t>
            </a:r>
            <a:r>
              <a:rPr lang="en-US" sz="2400" b="1" dirty="0" err="1"/>
              <a:t>melange</a:t>
            </a:r>
            <a:r>
              <a:rPr lang="en-US" sz="2400" dirty="0"/>
              <a:t>; </a:t>
            </a:r>
            <a:r>
              <a:rPr lang="en-US" sz="2400" i="1" dirty="0"/>
              <a:t>An Englishman in Paris </a:t>
            </a:r>
            <a:r>
              <a:rPr lang="en-US" sz="2400" dirty="0"/>
              <a:t>[</a:t>
            </a:r>
            <a:r>
              <a:rPr lang="en-US" sz="2400" i="1" dirty="0"/>
              <a:t>Moscow</a:t>
            </a:r>
            <a:r>
              <a:rPr lang="en-US" sz="2400" dirty="0"/>
              <a:t>] (1914), for example, mixes various objects (fish, spoon, sabre, candle, ladder, building) with numerals, lettering, arrows, </a:t>
            </a:r>
            <a:r>
              <a:rPr lang="en-US" sz="2400" dirty="0" err="1"/>
              <a:t>sawtooth</a:t>
            </a:r>
            <a:r>
              <a:rPr lang="en-US" sz="2400" dirty="0"/>
              <a:t> shapes, and fractured planes. Similarly, [Vladimir] </a:t>
            </a:r>
            <a:r>
              <a:rPr lang="en-US" sz="2400" dirty="0" err="1"/>
              <a:t>Tatlin's</a:t>
            </a:r>
            <a:r>
              <a:rPr lang="en-US" sz="2400" dirty="0"/>
              <a:t> doctrine of ‘real materials in real space’ found expression in such works as </a:t>
            </a:r>
            <a:r>
              <a:rPr lang="en-US" sz="2400" i="1" dirty="0"/>
              <a:t>Relief</a:t>
            </a:r>
            <a:r>
              <a:rPr lang="en-US" sz="2400" dirty="0"/>
              <a:t> (1914) and </a:t>
            </a:r>
            <a:r>
              <a:rPr lang="en-US" sz="2400" i="1" dirty="0"/>
              <a:t>Corner Relief </a:t>
            </a:r>
            <a:r>
              <a:rPr lang="en-US" sz="2400" dirty="0"/>
              <a:t>(1914), which consist of heterogeneous materials and jagged shapes intersecting in a fierce collision.” </a:t>
            </a:r>
          </a:p>
        </p:txBody>
      </p:sp>
      <p:sp>
        <p:nvSpPr>
          <p:cNvPr id="6" name="Rectangle 5"/>
          <p:cNvSpPr/>
          <p:nvPr/>
        </p:nvSpPr>
        <p:spPr>
          <a:xfrm>
            <a:off x="4967674" y="326755"/>
            <a:ext cx="2709477" cy="584775"/>
          </a:xfrm>
          <a:prstGeom prst="rect">
            <a:avLst/>
          </a:prstGeom>
        </p:spPr>
        <p:txBody>
          <a:bodyPr wrap="square">
            <a:spAutoFit/>
          </a:bodyPr>
          <a:lstStyle/>
          <a:p>
            <a:pPr algn="r"/>
            <a:r>
              <a:rPr lang="en-US" sz="1600" dirty="0"/>
              <a:t> </a:t>
            </a:r>
            <a:r>
              <a:rPr lang="en-US" sz="1600" dirty="0" err="1"/>
              <a:t>Kazimir</a:t>
            </a:r>
            <a:r>
              <a:rPr lang="en-US" sz="1600" dirty="0"/>
              <a:t> Malevich, </a:t>
            </a:r>
            <a:r>
              <a:rPr lang="en-US" sz="1600" i="1" dirty="0"/>
              <a:t>An Englishman in Moscow </a:t>
            </a:r>
            <a:r>
              <a:rPr lang="en-US" sz="1600" dirty="0"/>
              <a:t>1914</a:t>
            </a:r>
            <a:endParaRPr lang="en-US" i="1" dirty="0"/>
          </a:p>
        </p:txBody>
      </p:sp>
      <p:pic>
        <p:nvPicPr>
          <p:cNvPr id="7" name="Picture 6"/>
          <p:cNvPicPr>
            <a:picLocks noChangeAspect="1"/>
          </p:cNvPicPr>
          <p:nvPr/>
        </p:nvPicPr>
        <p:blipFill>
          <a:blip r:embed="rId2"/>
          <a:stretch>
            <a:fillRect/>
          </a:stretch>
        </p:blipFill>
        <p:spPr>
          <a:xfrm>
            <a:off x="7677151" y="0"/>
            <a:ext cx="4514850" cy="6993314"/>
          </a:xfrm>
          <a:prstGeom prst="rect">
            <a:avLst/>
          </a:prstGeom>
        </p:spPr>
      </p:pic>
      <p:pic>
        <p:nvPicPr>
          <p:cNvPr id="8" name="Picture 7"/>
          <p:cNvPicPr>
            <a:picLocks noChangeAspect="1"/>
          </p:cNvPicPr>
          <p:nvPr/>
        </p:nvPicPr>
        <p:blipFill>
          <a:blip r:embed="rId3"/>
          <a:stretch>
            <a:fillRect/>
          </a:stretch>
        </p:blipFill>
        <p:spPr>
          <a:xfrm>
            <a:off x="233245" y="0"/>
            <a:ext cx="2662356" cy="2264562"/>
          </a:xfrm>
          <a:prstGeom prst="rect">
            <a:avLst/>
          </a:prstGeom>
        </p:spPr>
      </p:pic>
      <p:sp>
        <p:nvSpPr>
          <p:cNvPr id="9" name="Rectangle 8"/>
          <p:cNvSpPr/>
          <p:nvPr/>
        </p:nvSpPr>
        <p:spPr>
          <a:xfrm>
            <a:off x="3239667" y="302934"/>
            <a:ext cx="2186913" cy="584775"/>
          </a:xfrm>
          <a:prstGeom prst="rect">
            <a:avLst/>
          </a:prstGeom>
        </p:spPr>
        <p:txBody>
          <a:bodyPr wrap="square">
            <a:spAutoFit/>
          </a:bodyPr>
          <a:lstStyle/>
          <a:p>
            <a:r>
              <a:rPr lang="en-US" sz="1600" dirty="0"/>
              <a:t>Vladimir </a:t>
            </a:r>
            <a:r>
              <a:rPr lang="en-US" sz="1600" dirty="0" err="1"/>
              <a:t>Tatlin</a:t>
            </a:r>
            <a:r>
              <a:rPr lang="en-US" sz="1600" dirty="0"/>
              <a:t>, </a:t>
            </a:r>
            <a:r>
              <a:rPr lang="en-US" sz="1600" i="1" dirty="0"/>
              <a:t>Corner Relief</a:t>
            </a:r>
            <a:r>
              <a:rPr lang="en-US" sz="1600" dirty="0"/>
              <a:t>, 1914</a:t>
            </a:r>
          </a:p>
        </p:txBody>
      </p:sp>
    </p:spTree>
    <p:extLst>
      <p:ext uri="{BB962C8B-B14F-4D97-AF65-F5344CB8AC3E}">
        <p14:creationId xmlns:p14="http://schemas.microsoft.com/office/powerpoint/2010/main" val="418523568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41300" y="412291"/>
            <a:ext cx="11645900" cy="659283"/>
          </a:xfrm>
        </p:spPr>
        <p:txBody>
          <a:bodyPr vert="horz" lIns="91440" tIns="45720" rIns="91440" bIns="45720" rtlCol="0" anchor="ctr">
            <a:noAutofit/>
          </a:bodyPr>
          <a:lstStyle/>
          <a:p>
            <a:pPr algn="ctr"/>
            <a:r>
              <a:rPr lang="en-US" sz="3600" b="1" dirty="0">
                <a:latin typeface="Arial Black"/>
              </a:rPr>
              <a:t>Sergei </a:t>
            </a:r>
            <a:r>
              <a:rPr lang="en-US" sz="3600" b="1" dirty="0" err="1">
                <a:latin typeface="Arial Black"/>
              </a:rPr>
              <a:t>Eistenstein</a:t>
            </a:r>
            <a:r>
              <a:rPr lang="en-US" sz="3600" b="1" dirty="0">
                <a:latin typeface="Arial Black"/>
              </a:rPr>
              <a:t>, </a:t>
            </a:r>
            <a:br>
              <a:rPr lang="en-US" sz="3600" b="1" dirty="0">
                <a:latin typeface="Arial Black"/>
              </a:rPr>
            </a:br>
            <a:r>
              <a:rPr lang="en-US" sz="3600" b="1" dirty="0">
                <a:latin typeface="Arial Black"/>
              </a:rPr>
              <a:t>‘A Dialectic Approach to Film Form’ (1929)</a:t>
            </a:r>
            <a:endParaRPr lang="en-US" sz="3600"/>
          </a:p>
        </p:txBody>
      </p:sp>
      <p:sp>
        <p:nvSpPr>
          <p:cNvPr id="2" name="Content Placeholder 1"/>
          <p:cNvSpPr>
            <a:spLocks noGrp="1"/>
          </p:cNvSpPr>
          <p:nvPr>
            <p:ph idx="1"/>
          </p:nvPr>
        </p:nvSpPr>
        <p:spPr>
          <a:xfrm>
            <a:off x="241300" y="1486237"/>
            <a:ext cx="7781788" cy="5270539"/>
          </a:xfrm>
        </p:spPr>
        <p:txBody>
          <a:bodyPr vert="horz" lIns="91440" tIns="45720" rIns="91440" bIns="45720" rtlCol="0" anchor="t">
            <a:normAutofit fontScale="62500" lnSpcReduction="20000"/>
          </a:bodyPr>
          <a:lstStyle/>
          <a:p>
            <a:pPr marL="45720" indent="0">
              <a:buNone/>
            </a:pPr>
            <a:r>
              <a:rPr lang="en-GB" sz="3800" dirty="0"/>
              <a:t>“</a:t>
            </a:r>
            <a:r>
              <a:rPr lang="en-US" sz="3800" dirty="0"/>
              <a:t>According to Marx and Engels the dialectic system is only the conscious reproduction of the dialectic course (substance) of the external events of the world.</a:t>
            </a:r>
          </a:p>
          <a:p>
            <a:pPr marL="45720" indent="0">
              <a:buNone/>
            </a:pPr>
            <a:r>
              <a:rPr lang="en-US" sz="3800" i="1" dirty="0"/>
              <a:t>	Thus</a:t>
            </a:r>
            <a:r>
              <a:rPr lang="en-US" sz="3800" dirty="0"/>
              <a:t>:</a:t>
            </a:r>
          </a:p>
          <a:p>
            <a:pPr marL="45720" indent="0">
              <a:buNone/>
            </a:pPr>
            <a:r>
              <a:rPr lang="en-US" sz="3800" dirty="0"/>
              <a:t>	The projection of the dialectic system of things </a:t>
            </a:r>
          </a:p>
          <a:p>
            <a:pPr marL="45720" indent="0">
              <a:buNone/>
            </a:pPr>
            <a:r>
              <a:rPr lang="en-US" sz="3800" dirty="0"/>
              <a:t>	into the brain</a:t>
            </a:r>
          </a:p>
          <a:p>
            <a:pPr marL="45720" indent="0">
              <a:buNone/>
            </a:pPr>
            <a:r>
              <a:rPr lang="en-US" sz="3800" i="1" dirty="0"/>
              <a:t>		into creating abstractly</a:t>
            </a:r>
          </a:p>
          <a:p>
            <a:pPr marL="45720" indent="0">
              <a:buNone/>
            </a:pPr>
            <a:r>
              <a:rPr lang="en-US" sz="3800" i="1" dirty="0"/>
              <a:t>		into the process of thinking</a:t>
            </a:r>
          </a:p>
          <a:p>
            <a:pPr marL="45720" indent="0">
              <a:buNone/>
            </a:pPr>
            <a:r>
              <a:rPr lang="en-US" sz="3800" dirty="0"/>
              <a:t>			</a:t>
            </a:r>
          </a:p>
          <a:p>
            <a:pPr marL="45720" indent="0">
              <a:buNone/>
            </a:pPr>
            <a:r>
              <a:rPr lang="en-US" sz="3800" dirty="0"/>
              <a:t>			yields: dialectic methods of thinking;</a:t>
            </a:r>
            <a:endParaRPr lang="en-US" dirty="0"/>
          </a:p>
          <a:p>
            <a:pPr marL="45720" indent="0">
              <a:buNone/>
            </a:pPr>
            <a:r>
              <a:rPr lang="en-US" sz="3800" dirty="0"/>
              <a:t>			</a:t>
            </a:r>
            <a:r>
              <a:rPr lang="en-US" sz="3800" dirty="0">
                <a:solidFill>
                  <a:srgbClr val="FF0000"/>
                </a:solidFill>
              </a:rPr>
              <a:t>dialectic materialism </a:t>
            </a:r>
            <a:r>
              <a:rPr lang="en-US" sz="3800" dirty="0"/>
              <a:t>– 								PHILOSOPHY.”</a:t>
            </a:r>
          </a:p>
          <a:p>
            <a:pPr marL="45720" indent="0">
              <a:buNone/>
            </a:pPr>
            <a:endParaRPr lang="en-GB" dirty="0"/>
          </a:p>
          <a:p>
            <a:pPr marL="45720" indent="0">
              <a:buNone/>
            </a:pPr>
            <a:r>
              <a:rPr lang="en-US" dirty="0"/>
              <a:t>Quotes from Sergei Eisenstein, ‘A Dialectic Approach to Film Form’ (1929), in Eisenstein, </a:t>
            </a:r>
            <a:r>
              <a:rPr lang="en-US" i="1" dirty="0"/>
              <a:t>Film Form Essays in Film Theory</a:t>
            </a:r>
            <a:r>
              <a:rPr lang="en-US" dirty="0"/>
              <a:t> (London: Harcourt Brace Jovanovich, 1977 [1949]), pp. 45–63.</a:t>
            </a:r>
          </a:p>
          <a:p>
            <a:pPr marL="45720" indent="0">
              <a:buNone/>
            </a:pPr>
            <a:endParaRPr lang="en-US" dirty="0"/>
          </a:p>
          <a:p>
            <a:pPr marL="45720" indent="0">
              <a:buNone/>
            </a:pPr>
            <a:endParaRPr lang="en-US" i="1" dirty="0"/>
          </a:p>
        </p:txBody>
      </p:sp>
      <p:pic>
        <p:nvPicPr>
          <p:cNvPr id="4" name="Picture 3"/>
          <p:cNvPicPr>
            <a:picLocks noChangeAspect="1"/>
          </p:cNvPicPr>
          <p:nvPr/>
        </p:nvPicPr>
        <p:blipFill>
          <a:blip r:embed="rId2"/>
          <a:stretch>
            <a:fillRect/>
          </a:stretch>
        </p:blipFill>
        <p:spPr>
          <a:xfrm>
            <a:off x="8150087" y="1655570"/>
            <a:ext cx="3859461" cy="5028615"/>
          </a:xfrm>
          <a:prstGeom prst="rect">
            <a:avLst/>
          </a:prstGeom>
        </p:spPr>
      </p:pic>
    </p:spTree>
    <p:extLst>
      <p:ext uri="{BB962C8B-B14F-4D97-AF65-F5344CB8AC3E}">
        <p14:creationId xmlns:p14="http://schemas.microsoft.com/office/powerpoint/2010/main" val="325910804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Title 2"/>
          <p:cNvSpPr>
            <a:spLocks noGrp="1"/>
          </p:cNvSpPr>
          <p:nvPr>
            <p:ph type="title"/>
          </p:nvPr>
        </p:nvSpPr>
        <p:spPr>
          <a:xfrm>
            <a:off x="2351088" y="260351"/>
            <a:ext cx="7886700" cy="1325563"/>
          </a:xfrm>
        </p:spPr>
        <p:txBody>
          <a:bodyPr/>
          <a:lstStyle/>
          <a:p>
            <a:pPr algn="ctr"/>
            <a:r>
              <a:rPr lang="en-GB" altLang="en-US" b="1" dirty="0">
                <a:latin typeface="Arial Black"/>
              </a:rPr>
              <a:t>DIALECTICS </a:t>
            </a:r>
            <a:endParaRPr lang="en-GB" altLang="en-US" b="1" dirty="0"/>
          </a:p>
        </p:txBody>
      </p:sp>
      <p:sp>
        <p:nvSpPr>
          <p:cNvPr id="4" name="Content Placeholder 3"/>
          <p:cNvSpPr>
            <a:spLocks noGrp="1"/>
          </p:cNvSpPr>
          <p:nvPr>
            <p:ph idx="1"/>
          </p:nvPr>
        </p:nvSpPr>
        <p:spPr>
          <a:xfrm>
            <a:off x="507999" y="1719071"/>
            <a:ext cx="8466184" cy="4998914"/>
          </a:xfrm>
        </p:spPr>
        <p:txBody>
          <a:bodyPr rtlCol="0">
            <a:normAutofit lnSpcReduction="10000"/>
          </a:bodyPr>
          <a:lstStyle/>
          <a:p>
            <a:pPr marL="285750" indent="-285750" algn="just">
              <a:defRPr/>
            </a:pPr>
            <a:r>
              <a:rPr lang="en-GB" sz="2800" dirty="0">
                <a:solidFill>
                  <a:schemeClr val="tx1"/>
                </a:solidFill>
              </a:rPr>
              <a:t>Hegelian philosophy used the concept of </a:t>
            </a:r>
            <a:r>
              <a:rPr lang="en-GB" sz="2800" b="1" dirty="0">
                <a:solidFill>
                  <a:srgbClr val="FF0000"/>
                </a:solidFill>
              </a:rPr>
              <a:t>dialectics</a:t>
            </a:r>
            <a:r>
              <a:rPr lang="en-GB" sz="2800" b="1" dirty="0">
                <a:solidFill>
                  <a:schemeClr val="tx1"/>
                </a:solidFill>
              </a:rPr>
              <a:t> </a:t>
            </a:r>
            <a:r>
              <a:rPr lang="en-GB" sz="2800" dirty="0">
                <a:solidFill>
                  <a:schemeClr val="tx1"/>
                </a:solidFill>
              </a:rPr>
              <a:t>– (simplified) the study of opposing forces or propositions – to interpret and understand human society and the world at large</a:t>
            </a:r>
          </a:p>
          <a:p>
            <a:pPr marL="285750" indent="-285750" algn="just">
              <a:defRPr/>
            </a:pPr>
            <a:endParaRPr lang="en-GB" sz="2800" b="1" dirty="0">
              <a:solidFill>
                <a:schemeClr val="tx1"/>
              </a:solidFill>
            </a:endParaRPr>
          </a:p>
          <a:p>
            <a:pPr marL="285750" indent="-285750" algn="just">
              <a:defRPr/>
            </a:pPr>
            <a:r>
              <a:rPr lang="en-GB" sz="2800" dirty="0">
                <a:solidFill>
                  <a:schemeClr val="tx1"/>
                </a:solidFill>
              </a:rPr>
              <a:t>Hegel philosophised about conflicts, and possible resolution, between opposing ideas and forces: model of </a:t>
            </a:r>
            <a:r>
              <a:rPr lang="en-GB" sz="2800" b="1" dirty="0">
                <a:solidFill>
                  <a:srgbClr val="FFFF00"/>
                </a:solidFill>
                <a:effectLst>
                  <a:outerShdw blurRad="38100" dist="38100" dir="2700000" algn="tl">
                    <a:srgbClr val="000000">
                      <a:alpha val="43137"/>
                    </a:srgbClr>
                  </a:outerShdw>
                </a:effectLst>
              </a:rPr>
              <a:t>thesis</a:t>
            </a:r>
            <a:r>
              <a:rPr lang="en-GB" sz="2800" b="1" dirty="0">
                <a:solidFill>
                  <a:schemeClr val="tx1"/>
                </a:solidFill>
                <a:effectLst>
                  <a:outerShdw blurRad="38100" dist="38100" dir="2700000" algn="tl">
                    <a:srgbClr val="000000">
                      <a:alpha val="43137"/>
                    </a:srgbClr>
                  </a:outerShdw>
                </a:effectLst>
              </a:rPr>
              <a:t>-</a:t>
            </a:r>
            <a:r>
              <a:rPr lang="en-GB" sz="2800" b="1" dirty="0">
                <a:solidFill>
                  <a:srgbClr val="0070C0"/>
                </a:solidFill>
                <a:effectLst>
                  <a:outerShdw blurRad="38100" dist="38100" dir="2700000" algn="tl">
                    <a:srgbClr val="000000">
                      <a:alpha val="43137"/>
                    </a:srgbClr>
                  </a:outerShdw>
                </a:effectLst>
              </a:rPr>
              <a:t>antithesis</a:t>
            </a:r>
            <a:r>
              <a:rPr lang="en-GB" sz="2800" b="1" dirty="0">
                <a:solidFill>
                  <a:schemeClr val="tx1"/>
                </a:solidFill>
                <a:effectLst>
                  <a:outerShdw blurRad="38100" dist="38100" dir="2700000" algn="tl">
                    <a:srgbClr val="000000">
                      <a:alpha val="43137"/>
                    </a:srgbClr>
                  </a:outerShdw>
                </a:effectLst>
              </a:rPr>
              <a:t>-</a:t>
            </a:r>
            <a:r>
              <a:rPr lang="en-GB" sz="2800" b="1" dirty="0">
                <a:solidFill>
                  <a:schemeClr val="accent2">
                    <a:lumMod val="50000"/>
                  </a:schemeClr>
                </a:solidFill>
                <a:effectLst>
                  <a:outerShdw blurRad="38100" dist="38100" dir="2700000" algn="tl">
                    <a:srgbClr val="000000">
                      <a:alpha val="43137"/>
                    </a:srgbClr>
                  </a:outerShdw>
                </a:effectLst>
              </a:rPr>
              <a:t>synthesis</a:t>
            </a:r>
            <a:r>
              <a:rPr lang="en-GB" sz="2800" dirty="0">
                <a:solidFill>
                  <a:schemeClr val="tx1"/>
                </a:solidFill>
              </a:rPr>
              <a:t> (or ‘abstract-negation-concrete’ in Hegel’s terms) A+B=C (not necessarily AB)</a:t>
            </a:r>
          </a:p>
          <a:p>
            <a:pPr marL="285750" indent="-285750" algn="just">
              <a:defRPr/>
            </a:pPr>
            <a:endParaRPr lang="en-GB" sz="2800" dirty="0">
              <a:solidFill>
                <a:schemeClr val="tx1"/>
              </a:solidFill>
            </a:endParaRPr>
          </a:p>
          <a:p>
            <a:pPr marL="285750" indent="-285750" algn="just">
              <a:defRPr/>
            </a:pPr>
            <a:r>
              <a:rPr lang="en-GB" sz="2800" dirty="0">
                <a:solidFill>
                  <a:schemeClr val="tx1"/>
                </a:solidFill>
              </a:rPr>
              <a:t>Applied to Marxian concept of perennial class conflict, and proletarian revolution</a:t>
            </a:r>
          </a:p>
          <a:p>
            <a:pPr>
              <a:defRPr/>
            </a:pPr>
            <a:endParaRPr lang="en-GB" dirty="0">
              <a:solidFill>
                <a:schemeClr val="tx1"/>
              </a:solidFill>
            </a:endParaRPr>
          </a:p>
        </p:txBody>
      </p:sp>
      <p:pic>
        <p:nvPicPr>
          <p:cNvPr id="5" name="Picture 5" descr="https://upload.wikimedia.org/wikipedia/commons/e/e9/Hegel_03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05257" y="1747756"/>
            <a:ext cx="2547257" cy="3400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3"/>
          <p:cNvSpPr>
            <a:spLocks noChangeArrowheads="1"/>
          </p:cNvSpPr>
          <p:nvPr/>
        </p:nvSpPr>
        <p:spPr bwMode="auto">
          <a:xfrm>
            <a:off x="9501414" y="5147948"/>
            <a:ext cx="2451100" cy="1570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r>
              <a:rPr lang="en-GB" altLang="en-US" sz="2400" dirty="0">
                <a:solidFill>
                  <a:prstClr val="black"/>
                </a:solidFill>
              </a:rPr>
              <a:t>Georg Wilhelm Friedrich Hegel (1770–1831)</a:t>
            </a:r>
          </a:p>
          <a:p>
            <a:pPr algn="ctr">
              <a:lnSpc>
                <a:spcPct val="100000"/>
              </a:lnSpc>
              <a:spcBef>
                <a:spcPct val="0"/>
              </a:spcBef>
              <a:buFontTx/>
              <a:buNone/>
            </a:pPr>
            <a:endParaRPr lang="en-GB" altLang="en-US" sz="1200" dirty="0">
              <a:solidFill>
                <a:srgbClr val="FFFFFF"/>
              </a:solidFill>
            </a:endParaRPr>
          </a:p>
          <a:p>
            <a:pPr>
              <a:lnSpc>
                <a:spcPct val="100000"/>
              </a:lnSpc>
              <a:spcBef>
                <a:spcPct val="0"/>
              </a:spcBef>
              <a:buFontTx/>
              <a:buNone/>
            </a:pPr>
            <a:endParaRPr lang="en-GB" altLang="en-US" sz="1200" dirty="0">
              <a:solidFill>
                <a:srgbClr val="FFFFFF"/>
              </a:solidFill>
            </a:endParaRPr>
          </a:p>
        </p:txBody>
      </p:sp>
    </p:spTree>
    <p:extLst>
      <p:ext uri="{BB962C8B-B14F-4D97-AF65-F5344CB8AC3E}">
        <p14:creationId xmlns:p14="http://schemas.microsoft.com/office/powerpoint/2010/main" val="314262943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Black"/>
              </a:rPr>
              <a:t> </a:t>
            </a:r>
            <a:r>
              <a:rPr lang="en-GB" i="1" dirty="0">
                <a:latin typeface="Arial Black"/>
              </a:rPr>
              <a:t>The Communist Manifesto </a:t>
            </a:r>
            <a:r>
              <a:rPr lang="en-GB" dirty="0">
                <a:latin typeface="Arial Black"/>
              </a:rPr>
              <a:t>(1848)</a:t>
            </a:r>
            <a:endParaRPr lang="en-US" dirty="0">
              <a:latin typeface="Arial Black"/>
            </a:endParaRPr>
          </a:p>
        </p:txBody>
      </p:sp>
      <p:pic>
        <p:nvPicPr>
          <p:cNvPr id="5" name="Picture 4"/>
          <p:cNvPicPr>
            <a:picLocks noChangeAspect="1"/>
          </p:cNvPicPr>
          <p:nvPr/>
        </p:nvPicPr>
        <p:blipFill>
          <a:blip r:embed="rId3"/>
          <a:stretch>
            <a:fillRect/>
          </a:stretch>
        </p:blipFill>
        <p:spPr>
          <a:xfrm>
            <a:off x="7816178" y="1624404"/>
            <a:ext cx="4169186" cy="2345167"/>
          </a:xfrm>
          <a:prstGeom prst="rect">
            <a:avLst/>
          </a:prstGeom>
        </p:spPr>
      </p:pic>
      <p:pic>
        <p:nvPicPr>
          <p:cNvPr id="6" name="Picture 5"/>
          <p:cNvPicPr>
            <a:picLocks noChangeAspect="1"/>
          </p:cNvPicPr>
          <p:nvPr/>
        </p:nvPicPr>
        <p:blipFill>
          <a:blip r:embed="rId4"/>
          <a:stretch>
            <a:fillRect/>
          </a:stretch>
        </p:blipFill>
        <p:spPr>
          <a:xfrm>
            <a:off x="10144461" y="3461734"/>
            <a:ext cx="1840903" cy="3206240"/>
          </a:xfrm>
          <a:prstGeom prst="rect">
            <a:avLst/>
          </a:prstGeom>
        </p:spPr>
      </p:pic>
      <p:sp>
        <p:nvSpPr>
          <p:cNvPr id="7" name="Content Placeholder 2"/>
          <p:cNvSpPr txBox="1">
            <a:spLocks/>
          </p:cNvSpPr>
          <p:nvPr/>
        </p:nvSpPr>
        <p:spPr>
          <a:xfrm>
            <a:off x="311972" y="1627966"/>
            <a:ext cx="7290611" cy="5382236"/>
          </a:xfrm>
          <a:prstGeom prst="rect">
            <a:avLst/>
          </a:prstGeom>
        </p:spPr>
        <p:txBody>
          <a:bodyPr>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lgn="just">
              <a:buNone/>
            </a:pPr>
            <a:r>
              <a:rPr lang="en-GB" dirty="0">
                <a:solidFill>
                  <a:schemeClr val="tx1"/>
                </a:solidFill>
              </a:rPr>
              <a:t>“</a:t>
            </a:r>
            <a:r>
              <a:rPr lang="en-GB" sz="2800" b="1" dirty="0">
                <a:solidFill>
                  <a:schemeClr val="tx1"/>
                </a:solidFill>
              </a:rPr>
              <a:t>The history of all hitherto existing society is the history of </a:t>
            </a:r>
            <a:r>
              <a:rPr lang="en-GB" sz="2800" b="1" dirty="0">
                <a:solidFill>
                  <a:srgbClr val="FFFF00"/>
                </a:solidFill>
              </a:rPr>
              <a:t>class struggles</a:t>
            </a:r>
            <a:r>
              <a:rPr lang="en-GB" sz="2800" dirty="0">
                <a:solidFill>
                  <a:prstClr val="white"/>
                </a:solidFill>
              </a:rPr>
              <a:t>. </a:t>
            </a:r>
            <a:r>
              <a:rPr lang="en-GB" sz="2800" dirty="0">
                <a:solidFill>
                  <a:srgbClr val="FF3399"/>
                </a:solidFill>
              </a:rPr>
              <a:t>Freeman and slave</a:t>
            </a:r>
            <a:r>
              <a:rPr lang="en-GB" sz="2800" dirty="0">
                <a:solidFill>
                  <a:prstClr val="white"/>
                </a:solidFill>
              </a:rPr>
              <a:t>, </a:t>
            </a:r>
            <a:r>
              <a:rPr lang="en-GB" sz="2800" dirty="0">
                <a:solidFill>
                  <a:srgbClr val="70AD47"/>
                </a:solidFill>
              </a:rPr>
              <a:t>patrician and plebeian</a:t>
            </a:r>
            <a:r>
              <a:rPr lang="en-GB" sz="2800" dirty="0">
                <a:solidFill>
                  <a:prstClr val="white"/>
                </a:solidFill>
              </a:rPr>
              <a:t>, </a:t>
            </a:r>
            <a:r>
              <a:rPr lang="en-GB" sz="2800" dirty="0">
                <a:solidFill>
                  <a:srgbClr val="FF0000"/>
                </a:solidFill>
              </a:rPr>
              <a:t>lord and serf</a:t>
            </a:r>
            <a:r>
              <a:rPr lang="en-GB" sz="2800" dirty="0">
                <a:solidFill>
                  <a:prstClr val="white"/>
                </a:solidFill>
              </a:rPr>
              <a:t>, </a:t>
            </a:r>
            <a:r>
              <a:rPr lang="en-GB" sz="2800" dirty="0">
                <a:solidFill>
                  <a:srgbClr val="00FFFF"/>
                </a:solidFill>
              </a:rPr>
              <a:t>guild-master and oppressed</a:t>
            </a:r>
            <a:r>
              <a:rPr lang="en-GB" sz="2800" dirty="0">
                <a:solidFill>
                  <a:prstClr val="white"/>
                </a:solidFill>
              </a:rPr>
              <a:t>, </a:t>
            </a:r>
            <a:r>
              <a:rPr lang="en-GB" sz="2800" dirty="0">
                <a:solidFill>
                  <a:schemeClr val="tx1"/>
                </a:solidFill>
              </a:rPr>
              <a:t>stood in </a:t>
            </a:r>
            <a:r>
              <a:rPr lang="en-GB" sz="2800" b="1" dirty="0">
                <a:solidFill>
                  <a:srgbClr val="FFFF00"/>
                </a:solidFill>
              </a:rPr>
              <a:t>constant opposition </a:t>
            </a:r>
            <a:r>
              <a:rPr lang="en-GB" sz="2800" dirty="0">
                <a:solidFill>
                  <a:schemeClr val="tx1"/>
                </a:solidFill>
              </a:rPr>
              <a:t>to one another, carried on an uninterrupted – now hidden, now open – fight that </a:t>
            </a:r>
            <a:r>
              <a:rPr lang="en-GB" sz="2800" i="1" dirty="0">
                <a:solidFill>
                  <a:srgbClr val="FFC000"/>
                </a:solidFill>
              </a:rPr>
              <a:t>each time ended either in a revolutionary reconstitution of society at large or in the common ruin of contending classes</a:t>
            </a:r>
            <a:r>
              <a:rPr lang="en-GB" sz="2800" i="1" dirty="0">
                <a:solidFill>
                  <a:schemeClr val="tx1"/>
                </a:solidFill>
              </a:rPr>
              <a:t>.</a:t>
            </a:r>
            <a:r>
              <a:rPr lang="en-GB" sz="2800" dirty="0">
                <a:solidFill>
                  <a:schemeClr val="tx1"/>
                </a:solidFill>
              </a:rPr>
              <a:t>”</a:t>
            </a:r>
          </a:p>
          <a:p>
            <a:pPr marL="571500" indent="-571500" algn="r">
              <a:buFontTx/>
              <a:buChar char="-"/>
            </a:pPr>
            <a:r>
              <a:rPr lang="en-GB" sz="1400" b="1" dirty="0">
                <a:solidFill>
                  <a:schemeClr val="tx1"/>
                </a:solidFill>
              </a:rPr>
              <a:t>Opening lines of </a:t>
            </a:r>
            <a:r>
              <a:rPr lang="en-GB" sz="1400" b="1" i="1" dirty="0">
                <a:solidFill>
                  <a:schemeClr val="tx1"/>
                </a:solidFill>
              </a:rPr>
              <a:t>Communist Manifesto</a:t>
            </a:r>
            <a:r>
              <a:rPr lang="en-GB" sz="1400" b="1" i="1" dirty="0">
                <a:solidFill>
                  <a:prstClr val="white"/>
                </a:solidFill>
              </a:rPr>
              <a:t> </a:t>
            </a:r>
            <a:endParaRPr lang="en-GB" sz="1400" dirty="0">
              <a:solidFill>
                <a:prstClr val="white"/>
              </a:solidFill>
            </a:endParaRPr>
          </a:p>
          <a:p>
            <a:endParaRPr lang="en-GB" dirty="0"/>
          </a:p>
        </p:txBody>
      </p:sp>
    </p:spTree>
    <p:extLst>
      <p:ext uri="{BB962C8B-B14F-4D97-AF65-F5344CB8AC3E}">
        <p14:creationId xmlns:p14="http://schemas.microsoft.com/office/powerpoint/2010/main" val="271241031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a:latin typeface="Arial Black"/>
              </a:rPr>
              <a:t>HISTORICAL MATERIALISM</a:t>
            </a:r>
            <a:endParaRPr lang="en-US" dirty="0">
              <a:latin typeface="Arial Black"/>
            </a:endParaRPr>
          </a:p>
        </p:txBody>
      </p:sp>
      <p:sp>
        <p:nvSpPr>
          <p:cNvPr id="2" name="Content Placeholder 1"/>
          <p:cNvSpPr>
            <a:spLocks noGrp="1"/>
          </p:cNvSpPr>
          <p:nvPr>
            <p:ph idx="1"/>
          </p:nvPr>
        </p:nvSpPr>
        <p:spPr>
          <a:xfrm>
            <a:off x="507999" y="1719071"/>
            <a:ext cx="11210524" cy="5523558"/>
          </a:xfrm>
        </p:spPr>
        <p:txBody>
          <a:bodyPr>
            <a:normAutofit lnSpcReduction="10000"/>
          </a:bodyPr>
          <a:lstStyle/>
          <a:p>
            <a:r>
              <a:rPr lang="en-GB" sz="2800" dirty="0"/>
              <a:t>Human society rooted in the </a:t>
            </a:r>
            <a:r>
              <a:rPr lang="en-GB" sz="2800" b="1" dirty="0"/>
              <a:t>material relations </a:t>
            </a:r>
            <a:r>
              <a:rPr lang="en-GB" sz="2800" dirty="0"/>
              <a:t>between individuals and social groups</a:t>
            </a:r>
          </a:p>
          <a:p>
            <a:r>
              <a:rPr lang="en-GB" sz="2800" b="1" dirty="0">
                <a:solidFill>
                  <a:srgbClr val="FFFF00"/>
                </a:solidFill>
              </a:rPr>
              <a:t>Material relations </a:t>
            </a:r>
            <a:r>
              <a:rPr lang="en-GB" sz="2800" dirty="0"/>
              <a:t>rooted in the relationship of individuals and social groups to the </a:t>
            </a:r>
            <a:r>
              <a:rPr lang="en-GB" sz="2800" b="1" dirty="0"/>
              <a:t>processes of production – </a:t>
            </a:r>
            <a:r>
              <a:rPr lang="en-GB" sz="2800" dirty="0"/>
              <a:t>and particularly their status as </a:t>
            </a:r>
            <a:r>
              <a:rPr lang="en-GB" sz="2800" b="1" dirty="0"/>
              <a:t>workers </a:t>
            </a:r>
            <a:r>
              <a:rPr lang="en-GB" sz="2800" dirty="0"/>
              <a:t>or </a:t>
            </a:r>
            <a:r>
              <a:rPr lang="en-GB" sz="2800" b="1" dirty="0"/>
              <a:t>owners</a:t>
            </a:r>
            <a:r>
              <a:rPr lang="en-GB" sz="2800" dirty="0"/>
              <a:t> of a society’s productive capacity</a:t>
            </a:r>
            <a:endParaRPr lang="en-GB" sz="2800" b="1" dirty="0"/>
          </a:p>
          <a:p>
            <a:r>
              <a:rPr lang="en-GB" sz="2800" dirty="0"/>
              <a:t>Relationship of individuals and social groups to the </a:t>
            </a:r>
            <a:r>
              <a:rPr lang="en-GB" sz="2800" b="1" dirty="0">
                <a:solidFill>
                  <a:srgbClr val="FFFF00"/>
                </a:solidFill>
              </a:rPr>
              <a:t>means of production </a:t>
            </a:r>
            <a:r>
              <a:rPr lang="en-GB" sz="2800" dirty="0"/>
              <a:t>is a key determiner of social status and political power, hence </a:t>
            </a:r>
            <a:r>
              <a:rPr lang="en-GB" sz="2800" b="1" dirty="0">
                <a:solidFill>
                  <a:srgbClr val="FFFF00"/>
                </a:solidFill>
              </a:rPr>
              <a:t>ownership of the means of production </a:t>
            </a:r>
            <a:r>
              <a:rPr lang="en-GB" sz="2800" dirty="0">
                <a:solidFill>
                  <a:srgbClr val="FFFF00"/>
                </a:solidFill>
              </a:rPr>
              <a:t>is </a:t>
            </a:r>
            <a:r>
              <a:rPr lang="en-GB" sz="2800" dirty="0"/>
              <a:t>a key goal of Marxism</a:t>
            </a:r>
          </a:p>
          <a:p>
            <a:r>
              <a:rPr lang="en-GB" sz="2800" b="1" dirty="0"/>
              <a:t>Material relations </a:t>
            </a:r>
            <a:r>
              <a:rPr lang="en-GB" sz="2800" dirty="0"/>
              <a:t>– that is to say </a:t>
            </a:r>
            <a:r>
              <a:rPr lang="en-GB" sz="2800" b="1" dirty="0"/>
              <a:t>economic relations </a:t>
            </a:r>
            <a:r>
              <a:rPr lang="en-GB" sz="2800" dirty="0"/>
              <a:t>– are the fundamental basis for Marx’s conceptions of society and history</a:t>
            </a:r>
          </a:p>
          <a:p>
            <a:endParaRPr lang="en-GB" b="1" dirty="0"/>
          </a:p>
          <a:p>
            <a:pPr marL="45720" indent="0">
              <a:buNone/>
            </a:pPr>
            <a:endParaRPr lang="en-GB" b="1" dirty="0"/>
          </a:p>
          <a:p>
            <a:pPr marL="45720" indent="0" algn="r">
              <a:buNone/>
            </a:pPr>
            <a:r>
              <a:rPr lang="en-GB" i="1" dirty="0"/>
              <a:t>  </a:t>
            </a:r>
          </a:p>
        </p:txBody>
      </p:sp>
    </p:spTree>
    <p:extLst>
      <p:ext uri="{BB962C8B-B14F-4D97-AF65-F5344CB8AC3E}">
        <p14:creationId xmlns:p14="http://schemas.microsoft.com/office/powerpoint/2010/main" val="266112810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4FC742A-0342-4640-B4DF-DD56768D51EF}"/>
              </a:ext>
            </a:extLst>
          </p:cNvPr>
          <p:cNvSpPr>
            <a:spLocks noGrp="1"/>
          </p:cNvSpPr>
          <p:nvPr>
            <p:ph type="title"/>
          </p:nvPr>
        </p:nvSpPr>
        <p:spPr/>
        <p:txBody>
          <a:bodyPr/>
          <a:lstStyle/>
          <a:p>
            <a:endParaRPr lang="en-GB"/>
          </a:p>
        </p:txBody>
      </p:sp>
      <p:sp>
        <p:nvSpPr>
          <p:cNvPr id="2" name="Content Placeholder 1"/>
          <p:cNvSpPr>
            <a:spLocks noGrp="1"/>
          </p:cNvSpPr>
          <p:nvPr>
            <p:ph idx="1"/>
          </p:nvPr>
        </p:nvSpPr>
        <p:spPr>
          <a:xfrm>
            <a:off x="241300" y="357348"/>
            <a:ext cx="7908787" cy="6230095"/>
          </a:xfrm>
        </p:spPr>
        <p:txBody>
          <a:bodyPr vert="horz" lIns="91440" tIns="45720" rIns="91440" bIns="45720" rtlCol="0" anchor="t">
            <a:normAutofit lnSpcReduction="10000"/>
          </a:bodyPr>
          <a:lstStyle/>
          <a:p>
            <a:pPr marL="45720" indent="0">
              <a:buNone/>
            </a:pPr>
            <a:r>
              <a:rPr lang="en-GB" sz="1200" dirty="0"/>
              <a:t>“</a:t>
            </a:r>
            <a:r>
              <a:rPr lang="en-US" sz="1200" dirty="0"/>
              <a:t>According to Marx and Engels the dialectic system is only the conscious reproduction of the dialectic course (substance) of the external events of the world.</a:t>
            </a:r>
          </a:p>
          <a:p>
            <a:pPr marL="45720" indent="0">
              <a:buNone/>
            </a:pPr>
            <a:r>
              <a:rPr lang="en-US" sz="1200" i="1" dirty="0"/>
              <a:t>	Thus</a:t>
            </a:r>
            <a:r>
              <a:rPr lang="en-US" sz="1200" dirty="0"/>
              <a:t>:</a:t>
            </a:r>
          </a:p>
          <a:p>
            <a:pPr marL="45720" indent="0">
              <a:buNone/>
            </a:pPr>
            <a:r>
              <a:rPr lang="en-US" sz="1200" dirty="0"/>
              <a:t>	The projection of the dialectic system of things </a:t>
            </a:r>
          </a:p>
          <a:p>
            <a:pPr marL="45720" indent="0">
              <a:buNone/>
            </a:pPr>
            <a:r>
              <a:rPr lang="en-US" sz="1200" dirty="0"/>
              <a:t>	into the brain</a:t>
            </a:r>
          </a:p>
          <a:p>
            <a:pPr marL="45720" indent="0">
              <a:buNone/>
            </a:pPr>
            <a:r>
              <a:rPr lang="en-US" sz="1200" i="1" dirty="0"/>
              <a:t>		into creating abstractly</a:t>
            </a:r>
          </a:p>
          <a:p>
            <a:pPr marL="45720" indent="0">
              <a:buNone/>
            </a:pPr>
            <a:r>
              <a:rPr lang="en-US" sz="1200" i="1" dirty="0"/>
              <a:t>		into the process of thinking</a:t>
            </a:r>
          </a:p>
          <a:p>
            <a:pPr marL="45720" indent="0">
              <a:buNone/>
            </a:pPr>
            <a:r>
              <a:rPr lang="en-US" sz="1200" dirty="0"/>
              <a:t>			yields: dialectic methods of thinking;</a:t>
            </a:r>
          </a:p>
          <a:p>
            <a:pPr marL="45720" indent="0">
              <a:buNone/>
            </a:pPr>
            <a:r>
              <a:rPr lang="en-US" sz="1200" dirty="0"/>
              <a:t>			</a:t>
            </a:r>
            <a:r>
              <a:rPr lang="en-US" sz="1200" dirty="0">
                <a:solidFill>
                  <a:srgbClr val="FF0000"/>
                </a:solidFill>
              </a:rPr>
              <a:t>dialectic materialism </a:t>
            </a:r>
            <a:r>
              <a:rPr lang="en-US" sz="1200" dirty="0"/>
              <a:t>– 								PHILOSOPHY. </a:t>
            </a:r>
          </a:p>
          <a:p>
            <a:pPr marL="45720" indent="0">
              <a:buNone/>
            </a:pPr>
            <a:endParaRPr lang="en-GB" sz="1600" dirty="0">
              <a:cs typeface="Calibri"/>
            </a:endParaRPr>
          </a:p>
          <a:p>
            <a:pPr marL="45720" indent="0">
              <a:buNone/>
            </a:pPr>
            <a:r>
              <a:rPr lang="en-US" sz="3600" i="1" dirty="0"/>
              <a:t>	</a:t>
            </a:r>
            <a:r>
              <a:rPr lang="en-US" sz="3200" b="1" i="1" dirty="0"/>
              <a:t>And also:</a:t>
            </a:r>
            <a:endParaRPr lang="en-US" sz="3200" b="1" i="1">
              <a:cs typeface="Calibri"/>
            </a:endParaRPr>
          </a:p>
          <a:p>
            <a:pPr marL="45720" indent="0">
              <a:buNone/>
            </a:pPr>
            <a:r>
              <a:rPr lang="en-US" sz="3200" b="1" i="1" dirty="0"/>
              <a:t>	</a:t>
            </a:r>
            <a:r>
              <a:rPr lang="en-US" sz="3200" b="1" dirty="0"/>
              <a:t>The projection of the same system of things</a:t>
            </a:r>
            <a:endParaRPr lang="en-US" sz="3200" b="1">
              <a:cs typeface="Calibri"/>
            </a:endParaRPr>
          </a:p>
          <a:p>
            <a:pPr marL="45720" indent="0">
              <a:buNone/>
            </a:pPr>
            <a:r>
              <a:rPr lang="en-US" sz="3200" b="1" i="1" dirty="0"/>
              <a:t>	while creating concretely</a:t>
            </a:r>
            <a:endParaRPr lang="en-US" sz="3200" b="1" i="1">
              <a:cs typeface="Calibri"/>
            </a:endParaRPr>
          </a:p>
          <a:p>
            <a:pPr marL="45720" indent="0">
              <a:buNone/>
            </a:pPr>
            <a:r>
              <a:rPr lang="en-US" sz="3200" b="1" i="1" dirty="0"/>
              <a:t>	while giving form</a:t>
            </a:r>
            <a:endParaRPr lang="en-US" sz="3200" b="1" i="1">
              <a:cs typeface="Calibri"/>
            </a:endParaRPr>
          </a:p>
          <a:p>
            <a:pPr marL="45720" indent="0">
              <a:buNone/>
            </a:pPr>
            <a:r>
              <a:rPr lang="en-US" sz="3200" b="1" i="1" dirty="0"/>
              <a:t>				</a:t>
            </a:r>
            <a:r>
              <a:rPr lang="en-US" sz="3200" b="1" dirty="0"/>
              <a:t>yields: ART.”</a:t>
            </a:r>
            <a:endParaRPr lang="en-US" sz="3200" b="1" dirty="0">
              <a:cs typeface="Calibri"/>
            </a:endParaRPr>
          </a:p>
        </p:txBody>
      </p:sp>
      <p:pic>
        <p:nvPicPr>
          <p:cNvPr id="4" name="Picture 3"/>
          <p:cNvPicPr>
            <a:picLocks noChangeAspect="1"/>
          </p:cNvPicPr>
          <p:nvPr/>
        </p:nvPicPr>
        <p:blipFill>
          <a:blip r:embed="rId2"/>
          <a:stretch>
            <a:fillRect/>
          </a:stretch>
        </p:blipFill>
        <p:spPr>
          <a:xfrm>
            <a:off x="8248865" y="625459"/>
            <a:ext cx="3859461" cy="5028615"/>
          </a:xfrm>
          <a:prstGeom prst="rect">
            <a:avLst/>
          </a:prstGeom>
        </p:spPr>
      </p:pic>
    </p:spTree>
    <p:extLst>
      <p:ext uri="{BB962C8B-B14F-4D97-AF65-F5344CB8AC3E}">
        <p14:creationId xmlns:p14="http://schemas.microsoft.com/office/powerpoint/2010/main" val="110174202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6DA7994-2BBB-4E7C-B32D-41F887F19320}"/>
              </a:ext>
            </a:extLst>
          </p:cNvPr>
          <p:cNvSpPr>
            <a:spLocks noGrp="1"/>
          </p:cNvSpPr>
          <p:nvPr>
            <p:ph type="title"/>
          </p:nvPr>
        </p:nvSpPr>
        <p:spPr/>
        <p:txBody>
          <a:bodyPr/>
          <a:lstStyle/>
          <a:p>
            <a:endParaRPr lang="en-GB"/>
          </a:p>
        </p:txBody>
      </p:sp>
      <p:sp>
        <p:nvSpPr>
          <p:cNvPr id="2" name="Content Placeholder 1"/>
          <p:cNvSpPr>
            <a:spLocks noGrp="1"/>
          </p:cNvSpPr>
          <p:nvPr>
            <p:ph idx="1"/>
          </p:nvPr>
        </p:nvSpPr>
        <p:spPr>
          <a:xfrm>
            <a:off x="241300" y="498459"/>
            <a:ext cx="7908787" cy="6342983"/>
          </a:xfrm>
        </p:spPr>
        <p:txBody>
          <a:bodyPr vert="horz" lIns="91440" tIns="45720" rIns="91440" bIns="45720" rtlCol="0" anchor="t">
            <a:noAutofit/>
          </a:bodyPr>
          <a:lstStyle/>
          <a:p>
            <a:pPr marL="45720" indent="0">
              <a:buNone/>
            </a:pPr>
            <a:r>
              <a:rPr lang="en-US" sz="3600" dirty="0"/>
              <a:t>“The foundation for this philosophy is a dynamic concept of things:</a:t>
            </a:r>
            <a:endParaRPr lang="en-US" sz="3600">
              <a:cs typeface="Calibri"/>
            </a:endParaRPr>
          </a:p>
          <a:p>
            <a:pPr marL="45720" indent="0">
              <a:buNone/>
            </a:pPr>
            <a:r>
              <a:rPr lang="en-US" sz="3600" dirty="0"/>
              <a:t>	</a:t>
            </a:r>
            <a:endParaRPr lang="en-US" sz="3600">
              <a:cs typeface="Calibri"/>
            </a:endParaRPr>
          </a:p>
          <a:p>
            <a:pPr marL="45720" indent="0">
              <a:buNone/>
            </a:pPr>
            <a:r>
              <a:rPr lang="en-US" sz="3600" dirty="0"/>
              <a:t>	Being – as </a:t>
            </a:r>
            <a:r>
              <a:rPr lang="en-US" sz="3600" dirty="0">
                <a:solidFill>
                  <a:srgbClr val="FF0000"/>
                </a:solidFill>
              </a:rPr>
              <a:t>a constant evolution from 	the interaction 	of two contradictory 	opposites</a:t>
            </a:r>
            <a:r>
              <a:rPr lang="en-US" sz="3600" dirty="0"/>
              <a:t>.</a:t>
            </a:r>
            <a:endParaRPr lang="en-US" sz="3600">
              <a:cs typeface="Calibri"/>
            </a:endParaRPr>
          </a:p>
          <a:p>
            <a:pPr marL="45720" indent="0">
              <a:buNone/>
            </a:pPr>
            <a:r>
              <a:rPr lang="en-US" sz="3600" dirty="0"/>
              <a:t>	</a:t>
            </a:r>
            <a:endParaRPr lang="en-US" sz="3600">
              <a:cs typeface="Calibri"/>
            </a:endParaRPr>
          </a:p>
          <a:p>
            <a:pPr marL="45720" indent="0">
              <a:buNone/>
            </a:pPr>
            <a:r>
              <a:rPr lang="en-US" sz="3600" dirty="0"/>
              <a:t>	</a:t>
            </a:r>
            <a:r>
              <a:rPr lang="en-US" sz="3600" dirty="0">
                <a:solidFill>
                  <a:srgbClr val="FF0000"/>
                </a:solidFill>
              </a:rPr>
              <a:t>Synthesis – arising from the opposition 	between thesis and antithesis</a:t>
            </a:r>
            <a:r>
              <a:rPr lang="en-US" sz="3600" dirty="0"/>
              <a:t>.”</a:t>
            </a:r>
            <a:endParaRPr lang="en-US" sz="3600" dirty="0">
              <a:cs typeface="Calibri"/>
            </a:endParaRPr>
          </a:p>
          <a:p>
            <a:pPr marL="45720" indent="0">
              <a:buNone/>
            </a:pPr>
            <a:endParaRPr lang="en-US" dirty="0"/>
          </a:p>
        </p:txBody>
      </p:sp>
      <p:pic>
        <p:nvPicPr>
          <p:cNvPr id="4" name="Picture 3"/>
          <p:cNvPicPr>
            <a:picLocks noChangeAspect="1"/>
          </p:cNvPicPr>
          <p:nvPr/>
        </p:nvPicPr>
        <p:blipFill>
          <a:blip r:embed="rId2"/>
          <a:stretch>
            <a:fillRect/>
          </a:stretch>
        </p:blipFill>
        <p:spPr>
          <a:xfrm>
            <a:off x="8150087" y="1655570"/>
            <a:ext cx="3859461" cy="5028615"/>
          </a:xfrm>
          <a:prstGeom prst="rect">
            <a:avLst/>
          </a:prstGeom>
        </p:spPr>
      </p:pic>
    </p:spTree>
    <p:extLst>
      <p:ext uri="{BB962C8B-B14F-4D97-AF65-F5344CB8AC3E}">
        <p14:creationId xmlns:p14="http://schemas.microsoft.com/office/powerpoint/2010/main" val="70976263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6027D23-D3E6-42B2-8EC1-B64FE0CE30CE}"/>
              </a:ext>
            </a:extLst>
          </p:cNvPr>
          <p:cNvSpPr>
            <a:spLocks noGrp="1"/>
          </p:cNvSpPr>
          <p:nvPr>
            <p:ph type="title"/>
          </p:nvPr>
        </p:nvSpPr>
        <p:spPr/>
        <p:txBody>
          <a:bodyPr/>
          <a:lstStyle/>
          <a:p>
            <a:endParaRPr lang="en-GB"/>
          </a:p>
        </p:txBody>
      </p:sp>
      <p:sp>
        <p:nvSpPr>
          <p:cNvPr id="2" name="Content Placeholder 1"/>
          <p:cNvSpPr>
            <a:spLocks noGrp="1"/>
          </p:cNvSpPr>
          <p:nvPr>
            <p:ph idx="1"/>
          </p:nvPr>
        </p:nvSpPr>
        <p:spPr>
          <a:xfrm>
            <a:off x="241300" y="188015"/>
            <a:ext cx="7908787" cy="6669985"/>
          </a:xfrm>
        </p:spPr>
        <p:txBody>
          <a:bodyPr vert="horz" lIns="91440" tIns="45720" rIns="91440" bIns="45720" rtlCol="0" anchor="t">
            <a:noAutofit/>
          </a:bodyPr>
          <a:lstStyle/>
          <a:p>
            <a:pPr marL="45720" indent="0">
              <a:buNone/>
            </a:pPr>
            <a:r>
              <a:rPr lang="en-US" sz="1600" dirty="0"/>
              <a:t>“The foundation for this philosophy is a dynamic concept of things:</a:t>
            </a:r>
          </a:p>
          <a:p>
            <a:pPr marL="45720" indent="0">
              <a:buNone/>
            </a:pPr>
            <a:r>
              <a:rPr lang="en-US" sz="1600" dirty="0"/>
              <a:t>		Being – as </a:t>
            </a:r>
            <a:r>
              <a:rPr lang="en-US" sz="1600" dirty="0">
                <a:solidFill>
                  <a:srgbClr val="FF0000"/>
                </a:solidFill>
              </a:rPr>
              <a:t>a constant evolution from the interaction of two 			contradictory opposites</a:t>
            </a:r>
            <a:r>
              <a:rPr lang="en-US" sz="1600" dirty="0"/>
              <a:t>.</a:t>
            </a:r>
          </a:p>
          <a:p>
            <a:pPr marL="45720" indent="0">
              <a:buNone/>
            </a:pPr>
            <a:r>
              <a:rPr lang="en-US" sz="1600" dirty="0"/>
              <a:t>		</a:t>
            </a:r>
            <a:r>
              <a:rPr lang="en-US" sz="1600" dirty="0">
                <a:solidFill>
                  <a:srgbClr val="FF0000"/>
                </a:solidFill>
              </a:rPr>
              <a:t>Synthesis – arising from the opposition between thesis and antithesis</a:t>
            </a:r>
          </a:p>
          <a:p>
            <a:pPr marL="45720" indent="0">
              <a:buNone/>
            </a:pPr>
            <a:endParaRPr lang="en-US" dirty="0"/>
          </a:p>
          <a:p>
            <a:pPr marL="45720" indent="0">
              <a:buNone/>
            </a:pPr>
            <a:r>
              <a:rPr lang="en-US" sz="3200" dirty="0"/>
              <a:t>A dynamic comprehension of things is also basic to the same degree, for a correct understanding of art and of all art-forms. In the realm of art </a:t>
            </a:r>
            <a:r>
              <a:rPr lang="en-US" sz="3200" dirty="0">
                <a:solidFill>
                  <a:srgbClr val="FF0000"/>
                </a:solidFill>
              </a:rPr>
              <a:t>this dialectic principle of dynamics</a:t>
            </a:r>
            <a:r>
              <a:rPr lang="en-US" sz="3200" dirty="0"/>
              <a:t> is embodied in</a:t>
            </a:r>
            <a:endParaRPr lang="en-US" sz="3200">
              <a:cs typeface="Calibri"/>
            </a:endParaRPr>
          </a:p>
          <a:p>
            <a:pPr marL="45720" indent="0">
              <a:buNone/>
            </a:pPr>
            <a:r>
              <a:rPr lang="en-US" sz="3200" dirty="0"/>
              <a:t>		</a:t>
            </a:r>
            <a:r>
              <a:rPr lang="en-US" sz="3200" dirty="0">
                <a:solidFill>
                  <a:srgbClr val="FF0000"/>
                </a:solidFill>
              </a:rPr>
              <a:t> </a:t>
            </a:r>
            <a:r>
              <a:rPr lang="en-US" sz="4000" dirty="0">
                <a:solidFill>
                  <a:srgbClr val="FF0000"/>
                </a:solidFill>
              </a:rPr>
              <a:t>CONFLICT </a:t>
            </a:r>
            <a:endParaRPr lang="en-US" sz="4000">
              <a:solidFill>
                <a:srgbClr val="FF0000"/>
              </a:solidFill>
              <a:cs typeface="Calibri"/>
            </a:endParaRPr>
          </a:p>
          <a:p>
            <a:pPr marL="45720" indent="0">
              <a:buNone/>
            </a:pPr>
            <a:r>
              <a:rPr lang="en-US" sz="3200" dirty="0"/>
              <a:t>as the fundamental principle for the existence of every artwork and every art-form.”</a:t>
            </a:r>
            <a:endParaRPr lang="en-US" sz="3200" dirty="0">
              <a:cs typeface="Calibri"/>
            </a:endParaRPr>
          </a:p>
        </p:txBody>
      </p:sp>
      <p:pic>
        <p:nvPicPr>
          <p:cNvPr id="4" name="Picture 3"/>
          <p:cNvPicPr>
            <a:picLocks noChangeAspect="1"/>
          </p:cNvPicPr>
          <p:nvPr/>
        </p:nvPicPr>
        <p:blipFill>
          <a:blip r:embed="rId2"/>
          <a:stretch>
            <a:fillRect/>
          </a:stretch>
        </p:blipFill>
        <p:spPr>
          <a:xfrm>
            <a:off x="8150087" y="1655570"/>
            <a:ext cx="3859461" cy="5028615"/>
          </a:xfrm>
          <a:prstGeom prst="rect">
            <a:avLst/>
          </a:prstGeom>
        </p:spPr>
      </p:pic>
    </p:spTree>
    <p:extLst>
      <p:ext uri="{BB962C8B-B14F-4D97-AF65-F5344CB8AC3E}">
        <p14:creationId xmlns:p14="http://schemas.microsoft.com/office/powerpoint/2010/main" val="102553525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a:xfrm>
            <a:off x="241301" y="118434"/>
            <a:ext cx="5932546" cy="6959255"/>
          </a:xfrm>
          <a:prstGeom prst="rect">
            <a:avLst/>
          </a:prstGeom>
        </p:spPr>
        <p:txBody>
          <a:bodyPr vert="horz" lIns="91440" tIns="45720" rIns="91440" bIns="45720" rtlCol="0" anchor="t">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lgn="just">
              <a:buNone/>
            </a:pPr>
            <a:r>
              <a:rPr lang="en-US" sz="3200" dirty="0">
                <a:solidFill>
                  <a:schemeClr val="tx1"/>
                </a:solidFill>
              </a:rPr>
              <a:t>“</a:t>
            </a:r>
            <a:r>
              <a:rPr lang="en-US" sz="2800" b="1" dirty="0">
                <a:solidFill>
                  <a:srgbClr val="FFFF00"/>
                </a:solidFill>
              </a:rPr>
              <a:t>To determine the nature of montage is to solve the specific problem of cinema</a:t>
            </a:r>
            <a:r>
              <a:rPr lang="en-US" sz="2800" dirty="0">
                <a:solidFill>
                  <a:schemeClr val="tx1"/>
                </a:solidFill>
              </a:rPr>
              <a:t>. The earliest conscious film-makers, and our first film theoreticians, regarded montage as a means of description by placing single shots one after the other like building blocks.</a:t>
            </a:r>
            <a:endParaRPr lang="en-US" sz="2800" dirty="0">
              <a:solidFill>
                <a:schemeClr val="tx1"/>
              </a:solidFill>
              <a:cs typeface="Calibri"/>
            </a:endParaRPr>
          </a:p>
          <a:p>
            <a:pPr marL="45720" indent="0" algn="just">
              <a:buNone/>
            </a:pPr>
            <a:r>
              <a:rPr lang="en-US" sz="2800" dirty="0">
                <a:solidFill>
                  <a:schemeClr val="tx1"/>
                </a:solidFill>
              </a:rPr>
              <a:t>	The movement within these building-block shots, and the consequent length of the component pieces, was then considered as rhythm.</a:t>
            </a:r>
            <a:endParaRPr lang="en-US" sz="2800" dirty="0">
              <a:solidFill>
                <a:schemeClr val="tx1"/>
              </a:solidFill>
              <a:cs typeface="Calibri"/>
            </a:endParaRPr>
          </a:p>
          <a:p>
            <a:pPr marL="45720" indent="0" algn="just">
              <a:buNone/>
            </a:pPr>
            <a:r>
              <a:rPr lang="en-US" sz="2800" dirty="0">
                <a:solidFill>
                  <a:schemeClr val="tx1"/>
                </a:solidFill>
              </a:rPr>
              <a:t>	</a:t>
            </a:r>
            <a:r>
              <a:rPr lang="en-US" sz="2800" i="1" dirty="0">
                <a:solidFill>
                  <a:schemeClr val="tx1"/>
                </a:solidFill>
              </a:rPr>
              <a:t>A completely false concept!”</a:t>
            </a:r>
            <a:endParaRPr lang="en-US" sz="2800" i="1" dirty="0">
              <a:solidFill>
                <a:schemeClr val="tx1"/>
              </a:solidFill>
              <a:cs typeface="Calibri"/>
            </a:endParaRPr>
          </a:p>
        </p:txBody>
      </p:sp>
      <p:pic>
        <p:nvPicPr>
          <p:cNvPr id="7" name="Picture 6"/>
          <p:cNvPicPr>
            <a:picLocks noChangeAspect="1"/>
          </p:cNvPicPr>
          <p:nvPr/>
        </p:nvPicPr>
        <p:blipFill rotWithShape="1">
          <a:blip r:embed="rId2"/>
          <a:srcRect r="722" b="2084"/>
          <a:stretch/>
        </p:blipFill>
        <p:spPr>
          <a:xfrm rot="5400000">
            <a:off x="7315051" y="-934427"/>
            <a:ext cx="3942522" cy="5811376"/>
          </a:xfrm>
          <a:prstGeom prst="rect">
            <a:avLst/>
          </a:prstGeom>
        </p:spPr>
      </p:pic>
      <p:pic>
        <p:nvPicPr>
          <p:cNvPr id="2" name="Picture 1"/>
          <p:cNvPicPr>
            <a:picLocks noChangeAspect="1"/>
          </p:cNvPicPr>
          <p:nvPr/>
        </p:nvPicPr>
        <p:blipFill>
          <a:blip r:embed="rId3"/>
          <a:stretch>
            <a:fillRect/>
          </a:stretch>
        </p:blipFill>
        <p:spPr>
          <a:xfrm>
            <a:off x="8503600" y="3888991"/>
            <a:ext cx="3688400" cy="2969009"/>
          </a:xfrm>
          <a:prstGeom prst="rect">
            <a:avLst/>
          </a:prstGeom>
        </p:spPr>
      </p:pic>
      <p:sp>
        <p:nvSpPr>
          <p:cNvPr id="4" name="Title 3">
            <a:extLst>
              <a:ext uri="{FF2B5EF4-FFF2-40B4-BE49-F238E27FC236}">
                <a16:creationId xmlns:a16="http://schemas.microsoft.com/office/drawing/2014/main" id="{98A1164E-F0B2-4CF1-9E64-710CEDC8C1DC}"/>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98286540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8636000" y="1620211"/>
            <a:ext cx="3366862" cy="4856923"/>
          </a:xfrm>
          <a:prstGeom prst="rect">
            <a:avLst/>
          </a:prstGeom>
        </p:spPr>
      </p:pic>
      <p:pic>
        <p:nvPicPr>
          <p:cNvPr id="6" name="Picture 5"/>
          <p:cNvPicPr>
            <a:picLocks noChangeAspect="1"/>
          </p:cNvPicPr>
          <p:nvPr/>
        </p:nvPicPr>
        <p:blipFill>
          <a:blip r:embed="rId3"/>
          <a:stretch>
            <a:fillRect/>
          </a:stretch>
        </p:blipFill>
        <p:spPr>
          <a:xfrm>
            <a:off x="8636000" y="1191075"/>
            <a:ext cx="3556000" cy="534240"/>
          </a:xfrm>
          <a:prstGeom prst="rect">
            <a:avLst/>
          </a:prstGeom>
        </p:spPr>
      </p:pic>
      <p:sp>
        <p:nvSpPr>
          <p:cNvPr id="8" name="Content Placeholder 1"/>
          <p:cNvSpPr txBox="1">
            <a:spLocks/>
          </p:cNvSpPr>
          <p:nvPr/>
        </p:nvSpPr>
        <p:spPr>
          <a:xfrm>
            <a:off x="3475864" y="363386"/>
            <a:ext cx="4956935" cy="4587646"/>
          </a:xfrm>
          <a:prstGeom prst="rect">
            <a:avLst/>
          </a:prstGeom>
        </p:spPr>
        <p:txBody>
          <a:bodyPr vert="horz" lIns="91440" tIns="45720" rIns="91440" bIns="45720" rtlCol="0" anchor="t">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lgn="just">
              <a:buNone/>
            </a:pPr>
            <a:r>
              <a:rPr lang="en-US" sz="4000" dirty="0"/>
              <a:t>“In my opinion, however, montage is an idea that arises from the </a:t>
            </a:r>
            <a:r>
              <a:rPr lang="en-US" sz="4000" b="1" dirty="0">
                <a:solidFill>
                  <a:srgbClr val="FF0000"/>
                </a:solidFill>
              </a:rPr>
              <a:t>collision</a:t>
            </a:r>
            <a:r>
              <a:rPr lang="en-US" sz="4000" dirty="0">
                <a:solidFill>
                  <a:srgbClr val="FF0000"/>
                </a:solidFill>
              </a:rPr>
              <a:t> of independent shots</a:t>
            </a:r>
            <a:r>
              <a:rPr lang="en-US" sz="4000" dirty="0"/>
              <a:t> – shots even </a:t>
            </a:r>
            <a:r>
              <a:rPr lang="en-US" sz="4000" b="1" dirty="0">
                <a:solidFill>
                  <a:srgbClr val="FF0000"/>
                </a:solidFill>
              </a:rPr>
              <a:t>opposite</a:t>
            </a:r>
            <a:r>
              <a:rPr lang="en-US" sz="4000" dirty="0">
                <a:solidFill>
                  <a:srgbClr val="FF0000"/>
                </a:solidFill>
              </a:rPr>
              <a:t> to one another</a:t>
            </a:r>
            <a:r>
              <a:rPr lang="en-US" sz="4000" dirty="0"/>
              <a:t>: the ‘dramatic’ principle</a:t>
            </a:r>
            <a:r>
              <a:rPr lang="en-US" sz="4400" i="1" dirty="0"/>
              <a:t>.”</a:t>
            </a:r>
            <a:endParaRPr lang="en-US" sz="4000" dirty="0">
              <a:cs typeface="Calibri"/>
            </a:endParaRPr>
          </a:p>
        </p:txBody>
      </p:sp>
      <p:pic>
        <p:nvPicPr>
          <p:cNvPr id="9" name="Picture 8"/>
          <p:cNvPicPr>
            <a:picLocks noChangeAspect="1"/>
          </p:cNvPicPr>
          <p:nvPr/>
        </p:nvPicPr>
        <p:blipFill>
          <a:blip r:embed="rId4"/>
          <a:stretch>
            <a:fillRect/>
          </a:stretch>
        </p:blipFill>
        <p:spPr>
          <a:xfrm>
            <a:off x="0" y="848740"/>
            <a:ext cx="3298941" cy="5365501"/>
          </a:xfrm>
          <a:prstGeom prst="rect">
            <a:avLst/>
          </a:prstGeom>
        </p:spPr>
      </p:pic>
      <p:sp>
        <p:nvSpPr>
          <p:cNvPr id="3" name="Title 2">
            <a:extLst>
              <a:ext uri="{FF2B5EF4-FFF2-40B4-BE49-F238E27FC236}">
                <a16:creationId xmlns:a16="http://schemas.microsoft.com/office/drawing/2014/main" id="{EC6BE865-76BF-4690-BA0E-D42913C29DC3}"/>
              </a:ext>
            </a:extLst>
          </p:cNvPr>
          <p:cNvSpPr>
            <a:spLocks noGrp="1"/>
          </p:cNvSpPr>
          <p:nvPr>
            <p:ph type="title"/>
          </p:nvPr>
        </p:nvSpPr>
        <p:spPr>
          <a:xfrm>
            <a:off x="838200" y="-2737"/>
            <a:ext cx="10515600" cy="1325563"/>
          </a:xfrm>
        </p:spPr>
        <p:txBody>
          <a:bodyPr/>
          <a:lstStyle/>
          <a:p>
            <a:endParaRPr lang="en-GB"/>
          </a:p>
        </p:txBody>
      </p:sp>
    </p:spTree>
    <p:extLst>
      <p:ext uri="{BB962C8B-B14F-4D97-AF65-F5344CB8AC3E}">
        <p14:creationId xmlns:p14="http://schemas.microsoft.com/office/powerpoint/2010/main" val="350549266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3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7f11b34a410671f2f6a5ab58227bc3f0">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c27b843f18229e56049d961bc9af308b"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C9988C0-9BC6-447F-A311-058D51E37541}">
  <ds:schemaRefs>
    <ds:schemaRef ds:uri="http://schemas.microsoft.com/sharepoint/v3/contenttype/forms"/>
  </ds:schemaRefs>
</ds:datastoreItem>
</file>

<file path=customXml/itemProps2.xml><?xml version="1.0" encoding="utf-8"?>
<ds:datastoreItem xmlns:ds="http://schemas.openxmlformats.org/officeDocument/2006/customXml" ds:itemID="{43CB93EF-2243-4792-8B33-75C524407F4C}">
  <ds:schemaRefs>
    <ds:schemaRef ds:uri="http://schemas.microsoft.com/office/2006/documentManagement/types"/>
    <ds:schemaRef ds:uri="http://schemas.microsoft.com/office/infopath/2007/PartnerControls"/>
    <ds:schemaRef ds:uri="http://www.w3.org/XML/1998/namespace"/>
    <ds:schemaRef ds:uri="http://schemas.microsoft.com/office/2006/metadata/properties"/>
    <ds:schemaRef ds:uri="http://purl.org/dc/terms/"/>
    <ds:schemaRef ds:uri="53eb33a0-f383-4069-9f53-0e79fd56955c"/>
    <ds:schemaRef ds:uri="http://schemas.openxmlformats.org/package/2006/metadata/core-properties"/>
    <ds:schemaRef ds:uri="http://purl.org/dc/elements/1.1/"/>
    <ds:schemaRef ds:uri="18e00798-69c8-4d73-a841-5247a1895ee0"/>
    <ds:schemaRef ds:uri="http://purl.org/dc/dcmitype/"/>
  </ds:schemaRefs>
</ds:datastoreItem>
</file>

<file path=customXml/itemProps3.xml><?xml version="1.0" encoding="utf-8"?>
<ds:datastoreItem xmlns:ds="http://schemas.openxmlformats.org/officeDocument/2006/customXml" ds:itemID="{E00DC8C5-4FE4-4FA7-A166-1BE5831BDC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726</TotalTime>
  <Words>4144</Words>
  <Application>Microsoft Office PowerPoint</Application>
  <PresentationFormat>Widescreen</PresentationFormat>
  <Paragraphs>341</Paragraphs>
  <Slides>73</Slides>
  <Notes>8</Notes>
  <HiddenSlides>0</HiddenSlides>
  <MMClips>3</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73</vt:i4>
      </vt:variant>
    </vt:vector>
  </HeadingPairs>
  <TitlesOfParts>
    <vt:vector size="83" baseType="lpstr">
      <vt:lpstr>Arial</vt:lpstr>
      <vt:lpstr>arial black</vt:lpstr>
      <vt:lpstr>arial black</vt:lpstr>
      <vt:lpstr>Calibri</vt:lpstr>
      <vt:lpstr>Calibri Light</vt:lpstr>
      <vt:lpstr>Courier New</vt:lpstr>
      <vt:lpstr>Wingdings 2</vt:lpstr>
      <vt:lpstr>Office Theme</vt:lpstr>
      <vt:lpstr>2_Office Theme</vt:lpstr>
      <vt:lpstr>3_Office Theme</vt:lpstr>
      <vt:lpstr>Week 4 ‘More Powerful Than Any Kind of Narrow Propaganda’:  October and the Cinema of the Russian Revolution</vt:lpstr>
      <vt:lpstr>PowerPoint Presentation</vt:lpstr>
      <vt:lpstr>What were some of your impressions of October? </vt:lpstr>
      <vt:lpstr>RUSSIAN REVOLUTION(S)</vt:lpstr>
      <vt:lpstr>Battleship Potemkin (1925)</vt:lpstr>
      <vt:lpstr>PowerPoint Presentation</vt:lpstr>
      <vt:lpstr>PowerPoint Presentation</vt:lpstr>
      <vt:lpstr>Lavr Kornilov (1870-1918)</vt:lpstr>
      <vt:lpstr>Leon Trotsky (1879-1940)</vt:lpstr>
      <vt:lpstr>Vladimir Ilyich Lenin [Ulyanov] (1870–1924)</vt:lpstr>
      <vt:lpstr>Vladimir Ilyich Lenin [Ulyanov] (1870–1924)</vt:lpstr>
      <vt:lpstr>What were some of your impressions of October? </vt:lpstr>
      <vt:lpstr>2. Eisenstein and Griffith</vt:lpstr>
      <vt:lpstr>2. Eisenstein and Griffith</vt:lpstr>
      <vt:lpstr>Eisenstein as Auteur (and Filmmaker Historian?)</vt:lpstr>
      <vt:lpstr>Auteur Theory</vt:lpstr>
      <vt:lpstr>Andrew Sarris,  'Note on the Auteur Theory' (1962)</vt:lpstr>
      <vt:lpstr>3 Premises</vt:lpstr>
      <vt:lpstr>Growth of Film Studies</vt:lpstr>
      <vt:lpstr>NOUVELLE VAGUE</vt:lpstr>
      <vt:lpstr>The Movie Brats</vt:lpstr>
      <vt:lpstr>PowerPoint Presentation</vt:lpstr>
      <vt:lpstr>PowerPoint Presentation</vt:lpstr>
      <vt:lpstr>Griffith’s Influence</vt:lpstr>
      <vt:lpstr>Eisenstein, 'Dickens, Griffith and the Film Today (1944)</vt:lpstr>
      <vt:lpstr>Eisenstein, 'Dickens, Griffith and the Film Today (1944)</vt:lpstr>
      <vt:lpstr>Eisenstein, 'Dickens, Griffith and the Film Today (1944)</vt:lpstr>
      <vt:lpstr>SOVIET MONTAGE</vt:lpstr>
      <vt:lpstr>Parallel Editing</vt:lpstr>
      <vt:lpstr>PowerPoint Presentation</vt:lpstr>
      <vt:lpstr>PowerPoint Presentation</vt:lpstr>
      <vt:lpstr>Hitchcock on the Kuleshov Effect</vt:lpstr>
      <vt:lpstr>Eisenstein, 'Dickens, Griffith and the Film Today (1944)</vt:lpstr>
      <vt:lpstr>Intellectual Montage</vt:lpstr>
      <vt:lpstr>PowerPoint Presentation</vt:lpstr>
      <vt:lpstr>Pauline Kael, 'Circles and Squares' (1963)</vt:lpstr>
      <vt:lpstr>Part 2: Cinema and the Russian Revolution </vt:lpstr>
      <vt:lpstr>Why might film have been important to the Russian Revolution? How has film shaped perceptions of the Russian Revolution? </vt:lpstr>
      <vt:lpstr>PowerPoint Presentation</vt:lpstr>
      <vt:lpstr>Lenin, ‘What is to be Done?’ (1902)</vt:lpstr>
      <vt:lpstr>Lenin, ‘What is to be Done?’ (1902)</vt:lpstr>
      <vt:lpstr>Revolutionary Art</vt:lpstr>
      <vt:lpstr>Pre-Revolutionary Avant-Garde</vt:lpstr>
      <vt:lpstr>AGITPROP</vt:lpstr>
      <vt:lpstr>PowerPoint Presentation</vt:lpstr>
      <vt:lpstr>PowerPoint Presentation</vt:lpstr>
      <vt:lpstr>PowerPoint Presentation</vt:lpstr>
      <vt:lpstr>Lenin's Propaganda Mission</vt:lpstr>
      <vt:lpstr>Lenin's Propaganda Mission</vt:lpstr>
      <vt:lpstr>AGIT-TRAINS and AGIT-SHIPS </vt:lpstr>
      <vt:lpstr>AGIT-TRAINS and AGIT-SHIPS </vt:lpstr>
      <vt:lpstr>VI Lenin, ‘Directives on the Film Business,’ January 17 1922</vt:lpstr>
      <vt:lpstr>PowerPoint Presentation</vt:lpstr>
      <vt:lpstr>Lenin, Directives on the Film Business</vt:lpstr>
      <vt:lpstr>PowerPoint Presentation</vt:lpstr>
      <vt:lpstr>PowerPoint Presentation</vt:lpstr>
      <vt:lpstr>PowerPoint Presentation</vt:lpstr>
      <vt:lpstr>PowerPoint Presentation</vt:lpstr>
      <vt:lpstr>PowerPoint Presentation</vt:lpstr>
      <vt:lpstr>KINO-EYES</vt:lpstr>
      <vt:lpstr>KINO-EYES</vt:lpstr>
      <vt:lpstr>Montage:  A Revolutionary technique?</vt:lpstr>
      <vt:lpstr>PowerPoint Presentation</vt:lpstr>
      <vt:lpstr>PowerPoint Presentation</vt:lpstr>
      <vt:lpstr>Sergei Eistenstein,  ‘A Dialectic Approach to Film Form’ (1929)</vt:lpstr>
      <vt:lpstr>DIALECTICS </vt:lpstr>
      <vt:lpstr> The Communist Manifesto (1848)</vt:lpstr>
      <vt:lpstr>HISTORICAL MATERIALISM</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1022</cp:revision>
  <cp:lastPrinted>2020-10-26T09:28:31Z</cp:lastPrinted>
  <dcterms:created xsi:type="dcterms:W3CDTF">2018-03-06T10:32:12Z</dcterms:created>
  <dcterms:modified xsi:type="dcterms:W3CDTF">2021-10-27T08:47:33Z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