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sldIdLst>
    <p:sldId id="256" r:id="rId2"/>
    <p:sldId id="275" r:id="rId3"/>
    <p:sldId id="276" r:id="rId4"/>
    <p:sldId id="277" r:id="rId5"/>
    <p:sldId id="274" r:id="rId6"/>
    <p:sldId id="278" r:id="rId7"/>
    <p:sldId id="279" r:id="rId8"/>
    <p:sldId id="280" r:id="rId9"/>
    <p:sldId id="281" r:id="rId10"/>
    <p:sldId id="282"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821"/>
    <a:srgbClr val="000099"/>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014" autoAdjust="0"/>
    <p:restoredTop sz="94660" autoAdjust="0"/>
  </p:normalViewPr>
  <p:slideViewPr>
    <p:cSldViewPr>
      <p:cViewPr varScale="1">
        <p:scale>
          <a:sx n="88" d="100"/>
          <a:sy n="88" d="100"/>
        </p:scale>
        <p:origin x="74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5" d="100"/>
        <a:sy n="125" d="100"/>
      </p:scale>
      <p:origin x="0" y="-49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GB"/>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GB"/>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GB"/>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GB"/>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GB"/>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GB"/>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GB"/>
            </a:p>
          </p:txBody>
        </p:sp>
      </p:grpSp>
      <p:sp>
        <p:nvSpPr>
          <p:cNvPr id="150539" name="Rectangle 11"/>
          <p:cNvSpPr>
            <a:spLocks noGrp="1" noChangeArrowheads="1"/>
          </p:cNvSpPr>
          <p:nvPr>
            <p:ph type="ctrTitle" sz="quarter"/>
          </p:nvPr>
        </p:nvSpPr>
        <p:spPr>
          <a:xfrm>
            <a:off x="685800" y="1736725"/>
            <a:ext cx="7772400" cy="1920875"/>
          </a:xfrm>
        </p:spPr>
        <p:txBody>
          <a:bodyPr/>
          <a:lstStyle>
            <a:lvl1pPr>
              <a:defRPr sz="6000"/>
            </a:lvl1pPr>
          </a:lstStyle>
          <a:p>
            <a:r>
              <a:rPr lang="en-GB"/>
              <a:t>Click to edit Master title style</a:t>
            </a:r>
          </a:p>
        </p:txBody>
      </p:sp>
      <p:sp>
        <p:nvSpPr>
          <p:cNvPr id="15054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GB"/>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smtClean="0"/>
            </a:lvl1pPr>
          </a:lstStyle>
          <a:p>
            <a:pPr>
              <a:defRPr/>
            </a:pPr>
            <a:endParaRPr lang="en-GB"/>
          </a:p>
        </p:txBody>
      </p:sp>
      <p:sp>
        <p:nvSpPr>
          <p:cNvPr id="14" name="Rectangle 14"/>
          <p:cNvSpPr>
            <a:spLocks noGrp="1" noChangeArrowheads="1"/>
          </p:cNvSpPr>
          <p:nvPr>
            <p:ph type="ftr" sz="quarter" idx="11"/>
          </p:nvPr>
        </p:nvSpPr>
        <p:spPr>
          <a:xfrm>
            <a:off x="3124200" y="6251575"/>
            <a:ext cx="2895600" cy="476250"/>
          </a:xfrm>
        </p:spPr>
        <p:txBody>
          <a:bodyPr/>
          <a:lstStyle>
            <a:lvl1pPr>
              <a:defRPr smtClean="0"/>
            </a:lvl1pPr>
          </a:lstStyle>
          <a:p>
            <a:pPr>
              <a:defRPr/>
            </a:pPr>
            <a:endParaRPr lang="en-GB"/>
          </a:p>
        </p:txBody>
      </p:sp>
      <p:sp>
        <p:nvSpPr>
          <p:cNvPr id="15" name="Rectangle 15"/>
          <p:cNvSpPr>
            <a:spLocks noGrp="1" noChangeArrowheads="1"/>
          </p:cNvSpPr>
          <p:nvPr>
            <p:ph type="sldNum" sz="quarter" idx="12"/>
          </p:nvPr>
        </p:nvSpPr>
        <p:spPr>
          <a:xfrm>
            <a:off x="6553200" y="6254750"/>
            <a:ext cx="2133600" cy="476250"/>
          </a:xfrm>
        </p:spPr>
        <p:txBody>
          <a:bodyPr/>
          <a:lstStyle>
            <a:lvl1pPr>
              <a:defRPr smtClean="0"/>
            </a:lvl1pPr>
          </a:lstStyle>
          <a:p>
            <a:pPr>
              <a:defRPr/>
            </a:pPr>
            <a:fld id="{5AD9B0ED-8AF4-4404-951C-3EF08498E0C6}" type="slidenum">
              <a:rPr lang="en-GB"/>
              <a:pPr>
                <a:defRPr/>
              </a:pPr>
              <a:t>‹#›</a:t>
            </a:fld>
            <a:endParaRPr lang="en-GB"/>
          </a:p>
        </p:txBody>
      </p:sp>
    </p:spTree>
    <p:extLst>
      <p:ext uri="{BB962C8B-B14F-4D97-AF65-F5344CB8AC3E}">
        <p14:creationId xmlns:p14="http://schemas.microsoft.com/office/powerpoint/2010/main" val="1858244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63868AFD-B411-467D-8962-9D1C729E5138}"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2057374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3C928611-33BC-4625-925F-C22FFC93A7D0}"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92527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FFDD4D5D-A153-4BB6-B95B-6BC85A0507DC}"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85228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2"/>
          <p:cNvSpPr>
            <a:spLocks noGrp="1" noChangeArrowheads="1"/>
          </p:cNvSpPr>
          <p:nvPr>
            <p:ph type="dt" sz="half" idx="10"/>
          </p:nvPr>
        </p:nvSpPr>
        <p:spPr>
          <a:ln/>
        </p:spPr>
        <p:txBody>
          <a:bodyPr/>
          <a:lstStyle>
            <a:lvl1pPr>
              <a:defRPr/>
            </a:lvl1pPr>
          </a:lstStyle>
          <a:p>
            <a:pPr>
              <a:defRPr/>
            </a:pPr>
            <a:endParaRPr lang="en-GB"/>
          </a:p>
        </p:txBody>
      </p:sp>
      <p:sp>
        <p:nvSpPr>
          <p:cNvPr id="8" name="Rectangle 3"/>
          <p:cNvSpPr>
            <a:spLocks noGrp="1" noChangeArrowheads="1"/>
          </p:cNvSpPr>
          <p:nvPr>
            <p:ph type="sldNum" sz="quarter" idx="11"/>
          </p:nvPr>
        </p:nvSpPr>
        <p:spPr>
          <a:ln/>
        </p:spPr>
        <p:txBody>
          <a:bodyPr/>
          <a:lstStyle>
            <a:lvl1pPr>
              <a:defRPr/>
            </a:lvl1pPr>
          </a:lstStyle>
          <a:p>
            <a:pPr>
              <a:defRPr/>
            </a:pPr>
            <a:fld id="{1F7FF00E-7693-4C42-A2B0-5B7470787B3C}" type="slidenum">
              <a:rPr lang="en-GB"/>
              <a:pPr>
                <a:defRPr/>
              </a:pPr>
              <a:t>‹#›</a:t>
            </a:fld>
            <a:endParaRPr lang="en-GB"/>
          </a:p>
        </p:txBody>
      </p:sp>
      <p:sp>
        <p:nvSpPr>
          <p:cNvPr id="9"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41446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2"/>
          <p:cNvSpPr>
            <a:spLocks noGrp="1" noChangeArrowheads="1"/>
          </p:cNvSpPr>
          <p:nvPr>
            <p:ph type="dt" sz="half" idx="10"/>
          </p:nvPr>
        </p:nvSpPr>
        <p:spPr>
          <a:ln/>
        </p:spPr>
        <p:txBody>
          <a:bodyPr/>
          <a:lstStyle>
            <a:lvl1pPr>
              <a:defRPr/>
            </a:lvl1pPr>
          </a:lstStyle>
          <a:p>
            <a:pPr>
              <a:defRPr/>
            </a:pPr>
            <a:endParaRPr lang="en-GB"/>
          </a:p>
        </p:txBody>
      </p:sp>
      <p:sp>
        <p:nvSpPr>
          <p:cNvPr id="4" name="Rectangle 3"/>
          <p:cNvSpPr>
            <a:spLocks noGrp="1" noChangeArrowheads="1"/>
          </p:cNvSpPr>
          <p:nvPr>
            <p:ph type="sldNum" sz="quarter" idx="11"/>
          </p:nvPr>
        </p:nvSpPr>
        <p:spPr>
          <a:ln/>
        </p:spPr>
        <p:txBody>
          <a:bodyPr/>
          <a:lstStyle>
            <a:lvl1pPr>
              <a:defRPr/>
            </a:lvl1pPr>
          </a:lstStyle>
          <a:p>
            <a:pPr>
              <a:defRPr/>
            </a:pPr>
            <a:fld id="{414126AA-C6E4-4F5D-91DD-129331ADAC3B}" type="slidenum">
              <a:rPr lang="en-GB"/>
              <a:pPr>
                <a:defRPr/>
              </a:pPr>
              <a:t>‹#›</a:t>
            </a:fld>
            <a:endParaRPr lang="en-GB"/>
          </a:p>
        </p:txBody>
      </p:sp>
      <p:sp>
        <p:nvSpPr>
          <p:cNvPr id="5"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228460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GB"/>
          </a:p>
        </p:txBody>
      </p:sp>
      <p:sp>
        <p:nvSpPr>
          <p:cNvPr id="3" name="Rectangle 3"/>
          <p:cNvSpPr>
            <a:spLocks noGrp="1" noChangeArrowheads="1"/>
          </p:cNvSpPr>
          <p:nvPr>
            <p:ph type="sldNum" sz="quarter" idx="11"/>
          </p:nvPr>
        </p:nvSpPr>
        <p:spPr>
          <a:ln/>
        </p:spPr>
        <p:txBody>
          <a:bodyPr/>
          <a:lstStyle>
            <a:lvl1pPr>
              <a:defRPr/>
            </a:lvl1pPr>
          </a:lstStyle>
          <a:p>
            <a:pPr>
              <a:defRPr/>
            </a:pPr>
            <a:fld id="{D441DC9A-FB4F-443C-ACB4-4EF058CBFE89}" type="slidenum">
              <a:rPr lang="en-GB"/>
              <a:pPr>
                <a:defRPr/>
              </a:pPr>
              <a:t>‹#›</a:t>
            </a:fld>
            <a:endParaRPr lang="en-GB"/>
          </a:p>
        </p:txBody>
      </p:sp>
      <p:sp>
        <p:nvSpPr>
          <p:cNvPr id="4"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053799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C8EAFA54-2A24-45B9-A8CC-137CF520094E}"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187754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GB"/>
          </a:p>
        </p:txBody>
      </p:sp>
      <p:sp>
        <p:nvSpPr>
          <p:cNvPr id="6" name="Rectangle 3"/>
          <p:cNvSpPr>
            <a:spLocks noGrp="1" noChangeArrowheads="1"/>
          </p:cNvSpPr>
          <p:nvPr>
            <p:ph type="sldNum" sz="quarter" idx="11"/>
          </p:nvPr>
        </p:nvSpPr>
        <p:spPr>
          <a:ln/>
        </p:spPr>
        <p:txBody>
          <a:bodyPr/>
          <a:lstStyle>
            <a:lvl1pPr>
              <a:defRPr/>
            </a:lvl1pPr>
          </a:lstStyle>
          <a:p>
            <a:pPr>
              <a:defRPr/>
            </a:pPr>
            <a:fld id="{4B815D2F-7961-4ADC-943A-3C0DAD959266}" type="slidenum">
              <a:rPr lang="en-GB"/>
              <a:pPr>
                <a:defRPr/>
              </a:pPr>
              <a:t>‹#›</a:t>
            </a:fld>
            <a:endParaRPr lang="en-GB"/>
          </a:p>
        </p:txBody>
      </p:sp>
      <p:sp>
        <p:nvSpPr>
          <p:cNvPr id="7"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427494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4E6D06D3-D184-4677-BC76-D0DDD189C2DA}"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167171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
          <p:cNvSpPr>
            <a:spLocks noGrp="1" noChangeArrowheads="1"/>
          </p:cNvSpPr>
          <p:nvPr>
            <p:ph type="dt" sz="half" idx="10"/>
          </p:nvPr>
        </p:nvSpPr>
        <p:spPr>
          <a:ln/>
        </p:spPr>
        <p:txBody>
          <a:bodyPr/>
          <a:lstStyle>
            <a:lvl1pPr>
              <a:defRPr/>
            </a:lvl1pPr>
          </a:lstStyle>
          <a:p>
            <a:pPr>
              <a:defRPr/>
            </a:pPr>
            <a:endParaRPr lang="en-GB"/>
          </a:p>
        </p:txBody>
      </p:sp>
      <p:sp>
        <p:nvSpPr>
          <p:cNvPr id="5" name="Rectangle 3"/>
          <p:cNvSpPr>
            <a:spLocks noGrp="1" noChangeArrowheads="1"/>
          </p:cNvSpPr>
          <p:nvPr>
            <p:ph type="sldNum" sz="quarter" idx="11"/>
          </p:nvPr>
        </p:nvSpPr>
        <p:spPr>
          <a:ln/>
        </p:spPr>
        <p:txBody>
          <a:bodyPr/>
          <a:lstStyle>
            <a:lvl1pPr>
              <a:defRPr/>
            </a:lvl1pPr>
          </a:lstStyle>
          <a:p>
            <a:pPr>
              <a:defRPr/>
            </a:pPr>
            <a:fld id="{1F73A8A5-341D-40E4-9472-3BCF79266EB3}" type="slidenum">
              <a:rPr lang="en-GB"/>
              <a:pPr>
                <a:defRPr/>
              </a:pPr>
              <a:t>‹#›</a:t>
            </a:fld>
            <a:endParaRPr lang="en-GB"/>
          </a:p>
        </p:txBody>
      </p:sp>
      <p:sp>
        <p:nvSpPr>
          <p:cNvPr id="6" name="Rectangle 14"/>
          <p:cNvSpPr>
            <a:spLocks noGrp="1" noChangeArrowheads="1"/>
          </p:cNvSpPr>
          <p:nvPr>
            <p:ph type="ftr" sz="quarter"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890775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schemeClr>
        </a:solidFill>
        <a:effectLst/>
      </p:bgPr>
    </p:bg>
    <p:spTree>
      <p:nvGrpSpPr>
        <p:cNvPr id="1" name=""/>
        <p:cNvGrpSpPr/>
        <p:nvPr/>
      </p:nvGrpSpPr>
      <p:grpSpPr>
        <a:xfrm>
          <a:off x="0" y="0"/>
          <a:ext cx="0" cy="0"/>
          <a:chOff x="0" y="0"/>
          <a:chExt cx="0" cy="0"/>
        </a:xfrm>
      </p:grpSpPr>
      <p:sp>
        <p:nvSpPr>
          <p:cNvPr id="149506"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GB"/>
          </a:p>
        </p:txBody>
      </p:sp>
      <p:sp>
        <p:nvSpPr>
          <p:cNvPr id="14950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C72E54A2-995D-45CF-A89A-DD12677392DA}" type="slidenum">
              <a:rPr lang="en-GB"/>
              <a:pPr>
                <a:defRPr/>
              </a:pPr>
              <a:t>‹#›</a:t>
            </a:fld>
            <a:endParaRPr lang="en-GB"/>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14951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GB"/>
              </a:p>
            </p:txBody>
          </p:sp>
          <p:sp>
            <p:nvSpPr>
              <p:cNvPr id="14951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GB"/>
              </a:p>
            </p:txBody>
          </p:sp>
          <p:sp>
            <p:nvSpPr>
              <p:cNvPr id="14951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GB"/>
              </a:p>
            </p:txBody>
          </p:sp>
          <p:sp>
            <p:nvSpPr>
              <p:cNvPr id="149513"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GB"/>
              </a:p>
            </p:txBody>
          </p:sp>
          <p:sp>
            <p:nvSpPr>
              <p:cNvPr id="14951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GB"/>
              </a:p>
            </p:txBody>
          </p:sp>
        </p:grpSp>
        <p:sp>
          <p:nvSpPr>
            <p:cNvPr id="14951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GB"/>
            </a:p>
          </p:txBody>
        </p:sp>
        <p:sp>
          <p:nvSpPr>
            <p:cNvPr id="149516"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GB"/>
            </a:p>
          </p:txBody>
        </p:sp>
      </p:grpSp>
      <p:sp>
        <p:nvSpPr>
          <p:cNvPr id="149517"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4951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atin typeface="Arial" charset="0"/>
              </a:defRPr>
            </a:lvl1pPr>
          </a:lstStyle>
          <a:p>
            <a:pPr>
              <a:defRPr/>
            </a:pPr>
            <a:endParaRPr lang="en-GB"/>
          </a:p>
        </p:txBody>
      </p:sp>
      <p:sp>
        <p:nvSpPr>
          <p:cNvPr id="149519"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cSld>
  <p:clrMap bg1="dk2" tx1="lt1" bg2="dk1" tx2="lt2" accent1="accent1" accent2="accent2" accent3="accent3" accent4="accent4" accent5="accent5" accent6="accent6" hlink="hlink" folHlink="folHlink"/>
  <p:sldLayoutIdLst>
    <p:sldLayoutId id="2147483790"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Lst>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530250" y="1844824"/>
            <a:ext cx="8134350" cy="3384550"/>
          </a:xfrm>
        </p:spPr>
        <p:txBody>
          <a:bodyPr/>
          <a:lstStyle/>
          <a:p>
            <a:pPr eaLnBrk="1" hangingPunct="1"/>
            <a:r>
              <a:rPr lang="en-GB" altLang="en-US" sz="5400" dirty="0">
                <a:solidFill>
                  <a:srgbClr val="FFC000"/>
                </a:solidFill>
                <a:effectLst/>
              </a:rPr>
              <a:t>Thinking about the essay(s):</a:t>
            </a:r>
            <a:br>
              <a:rPr lang="en-GB" altLang="en-US" sz="5400" dirty="0">
                <a:solidFill>
                  <a:srgbClr val="FFC000"/>
                </a:solidFill>
                <a:effectLst/>
              </a:rPr>
            </a:br>
            <a:r>
              <a:rPr lang="en-GB" altLang="en-US" sz="5400" dirty="0">
                <a:solidFill>
                  <a:srgbClr val="FFC000"/>
                </a:solidFill>
                <a:effectLst/>
              </a:rPr>
              <a:t>planning </a:t>
            </a:r>
            <a:r>
              <a:rPr lang="en-GB" altLang="en-US" sz="5400" b="0" i="1" dirty="0">
                <a:solidFill>
                  <a:srgbClr val="FFC000"/>
                </a:solidFill>
                <a:effectLst/>
              </a:rPr>
              <a:t>&amp;</a:t>
            </a:r>
            <a:r>
              <a:rPr lang="en-GB" altLang="en-US" sz="5400" dirty="0">
                <a:solidFill>
                  <a:srgbClr val="FFC000"/>
                </a:solidFill>
                <a:effectLst/>
              </a:rPr>
              <a:t> focusing</a:t>
            </a:r>
          </a:p>
        </p:txBody>
      </p:sp>
      <p:sp>
        <p:nvSpPr>
          <p:cNvPr id="3075" name="Rectangle 3"/>
          <p:cNvSpPr>
            <a:spLocks noGrp="1" noChangeArrowheads="1"/>
          </p:cNvSpPr>
          <p:nvPr>
            <p:ph type="subTitle" idx="1"/>
          </p:nvPr>
        </p:nvSpPr>
        <p:spPr>
          <a:xfrm>
            <a:off x="1835696" y="116632"/>
            <a:ext cx="7192888" cy="625475"/>
          </a:xfrm>
        </p:spPr>
        <p:txBody>
          <a:bodyPr/>
          <a:lstStyle/>
          <a:p>
            <a:pPr algn="r" eaLnBrk="1" hangingPunct="1"/>
            <a:r>
              <a:rPr lang="en-GB" altLang="en-US" sz="2000" dirty="0">
                <a:effectLst/>
                <a:latin typeface="Felix Titling" panose="04060505060202020A04" pitchFamily="82" charset="0"/>
              </a:rPr>
              <a:t>Modernism </a:t>
            </a:r>
            <a:r>
              <a:rPr lang="en-GB" altLang="en-US" sz="2000" i="1" dirty="0">
                <a:effectLst/>
                <a:latin typeface="+mj-lt"/>
              </a:rPr>
              <a:t>&amp;</a:t>
            </a:r>
            <a:r>
              <a:rPr lang="en-GB" altLang="en-US" sz="2000" dirty="0">
                <a:effectLst/>
                <a:latin typeface="Perpetua Titling MT" panose="02020502060505020804" pitchFamily="18" charset="0"/>
              </a:rPr>
              <a:t> </a:t>
            </a:r>
            <a:r>
              <a:rPr lang="en-GB" altLang="en-US" sz="2000" dirty="0">
                <a:effectLst/>
                <a:latin typeface="Felix Titling" panose="04060505060202020A04" pitchFamily="82" charset="0"/>
              </a:rPr>
              <a:t>Modernisms</a:t>
            </a:r>
            <a:r>
              <a:rPr lang="en-GB" altLang="en-US" sz="2000" dirty="0">
                <a:effectLst/>
                <a:latin typeface="Perpetua Titling MT" panose="02020502060505020804" pitchFamily="18" charset="0"/>
              </a:rPr>
              <a:t> </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457200" y="-62457"/>
            <a:ext cx="8229600" cy="850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3600" b="0" kern="0" dirty="0" err="1">
                <a:solidFill>
                  <a:srgbClr val="FFC000"/>
                </a:solidFill>
                <a:effectLst/>
                <a:latin typeface="Felix Titling" panose="04060505060202020A04" pitchFamily="82" charset="0"/>
                <a:cs typeface="Mongolian Baiti" panose="03000500000000000000" pitchFamily="66" charset="0"/>
              </a:rPr>
              <a:t>stArting</a:t>
            </a:r>
            <a:endParaRPr lang="en-GB" sz="3600" b="0" kern="0" dirty="0">
              <a:solidFill>
                <a:srgbClr val="FFC000"/>
              </a:solidFill>
              <a:effectLst/>
              <a:latin typeface="Felix Titling" panose="04060505060202020A04" pitchFamily="82" charset="0"/>
              <a:cs typeface="Mongolian Baiti" panose="03000500000000000000" pitchFamily="66" charset="0"/>
            </a:endParaRPr>
          </a:p>
        </p:txBody>
      </p:sp>
      <p:sp>
        <p:nvSpPr>
          <p:cNvPr id="5" name="Content Placeholder 2">
            <a:extLst>
              <a:ext uri="{FF2B5EF4-FFF2-40B4-BE49-F238E27FC236}">
                <a16:creationId xmlns:a16="http://schemas.microsoft.com/office/drawing/2014/main" id="{51E40C19-6B39-4864-9875-859E36B1B5EF}"/>
              </a:ext>
            </a:extLst>
          </p:cNvPr>
          <p:cNvSpPr txBox="1">
            <a:spLocks/>
          </p:cNvSpPr>
          <p:nvPr/>
        </p:nvSpPr>
        <p:spPr bwMode="auto">
          <a:xfrm>
            <a:off x="453954" y="670400"/>
            <a:ext cx="8568952" cy="597907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buNone/>
            </a:pPr>
            <a:r>
              <a:rPr lang="en-GB" sz="2400" kern="0" dirty="0">
                <a:effectLst/>
              </a:rPr>
              <a:t>After reading the books, reading additional material, listening to podcasts, looking at the powerpoints, watching the videos and hopefully not only posting regular blogs but also responding to other people’s blogs, </a:t>
            </a:r>
            <a:r>
              <a:rPr lang="en-GB" sz="2400" kern="0" dirty="0">
                <a:solidFill>
                  <a:srgbClr val="FFC000"/>
                </a:solidFill>
                <a:effectLst/>
              </a:rPr>
              <a:t>you should have chosen an area you are interested in exploring further. </a:t>
            </a:r>
          </a:p>
          <a:p>
            <a:pPr marL="0" indent="0">
              <a:buNone/>
            </a:pPr>
            <a:endParaRPr lang="en-GB" sz="2400" kern="0" dirty="0">
              <a:effectLst/>
            </a:endParaRPr>
          </a:p>
          <a:p>
            <a:pPr marL="0" indent="0">
              <a:buNone/>
            </a:pPr>
            <a:r>
              <a:rPr lang="en-GB" sz="2400" kern="0" dirty="0">
                <a:effectLst/>
              </a:rPr>
              <a:t>One of the reasons for giving you so much choice is because the essay shouldn't be a test of your knowledge but a way of exploring writing and ideas. There has to be some way of relating to the tremendous range of material of the module in an inclusive way. For creative writers this must be a way of enabling you to draw on your skill as a writer and see what other writers in another time and space did in their writing. This should be enormously valuable for you. Having an open choice means that you are able to work to your strengths. </a:t>
            </a:r>
          </a:p>
        </p:txBody>
      </p:sp>
    </p:spTree>
    <p:extLst>
      <p:ext uri="{BB962C8B-B14F-4D97-AF65-F5344CB8AC3E}">
        <p14:creationId xmlns:p14="http://schemas.microsoft.com/office/powerpoint/2010/main" val="453182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358754" y="82881"/>
            <a:ext cx="8229600" cy="6340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3600" b="0" kern="0" dirty="0">
                <a:solidFill>
                  <a:srgbClr val="FFC000"/>
                </a:solidFill>
                <a:effectLst/>
                <a:latin typeface="Felix Titling" panose="04060505060202020A04" pitchFamily="82" charset="0"/>
                <a:cs typeface="Mongolian Baiti" panose="03000500000000000000" pitchFamily="66" charset="0"/>
              </a:rPr>
              <a:t>Possibilities </a:t>
            </a:r>
          </a:p>
        </p:txBody>
      </p:sp>
      <p:sp>
        <p:nvSpPr>
          <p:cNvPr id="5" name="Content Placeholder 2">
            <a:extLst>
              <a:ext uri="{FF2B5EF4-FFF2-40B4-BE49-F238E27FC236}">
                <a16:creationId xmlns:a16="http://schemas.microsoft.com/office/drawing/2014/main" id="{51E40C19-6B39-4864-9875-859E36B1B5EF}"/>
              </a:ext>
            </a:extLst>
          </p:cNvPr>
          <p:cNvSpPr txBox="1">
            <a:spLocks/>
          </p:cNvSpPr>
          <p:nvPr/>
        </p:nvSpPr>
        <p:spPr bwMode="auto">
          <a:xfrm>
            <a:off x="67679" y="716963"/>
            <a:ext cx="8896809" cy="649093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buNone/>
            </a:pPr>
            <a:r>
              <a:rPr lang="en-GB" sz="2400" kern="0" dirty="0">
                <a:effectLst/>
              </a:rPr>
              <a:t>You may be interested in </a:t>
            </a:r>
            <a:r>
              <a:rPr lang="en-GB" sz="2400" kern="0" dirty="0">
                <a:solidFill>
                  <a:srgbClr val="FFC000"/>
                </a:solidFill>
                <a:effectLst/>
              </a:rPr>
              <a:t>form</a:t>
            </a:r>
            <a:r>
              <a:rPr lang="en-GB" sz="2400" kern="0" dirty="0">
                <a:effectLst/>
              </a:rPr>
              <a:t> (the short story, other short form fiction and its difference to the realist novel, the imagist poem); or in </a:t>
            </a:r>
            <a:r>
              <a:rPr lang="en-GB" sz="2400" kern="0" dirty="0">
                <a:solidFill>
                  <a:srgbClr val="FFC000"/>
                </a:solidFill>
                <a:effectLst/>
              </a:rPr>
              <a:t>technique</a:t>
            </a:r>
            <a:r>
              <a:rPr lang="en-GB" sz="2400" kern="0" dirty="0">
                <a:effectLst/>
              </a:rPr>
              <a:t> (free indirect discourse, stream of consciousness, collage, and the movement away from direct causality, </a:t>
            </a:r>
            <a:r>
              <a:rPr lang="en-GB" sz="2400" i="1" kern="0" dirty="0" err="1">
                <a:effectLst/>
              </a:rPr>
              <a:t>vers</a:t>
            </a:r>
            <a:r>
              <a:rPr lang="en-GB" sz="2400" i="1" kern="0" dirty="0">
                <a:effectLst/>
              </a:rPr>
              <a:t> libre</a:t>
            </a:r>
            <a:r>
              <a:rPr lang="en-GB" sz="2400" kern="0" dirty="0">
                <a:effectLst/>
              </a:rPr>
              <a:t>,) or if you are interested in </a:t>
            </a:r>
            <a:r>
              <a:rPr lang="en-GB" sz="2400" kern="0" dirty="0">
                <a:solidFill>
                  <a:srgbClr val="FFC000"/>
                </a:solidFill>
                <a:effectLst/>
              </a:rPr>
              <a:t>ideas</a:t>
            </a:r>
            <a:r>
              <a:rPr lang="en-GB" sz="2400" kern="0" dirty="0">
                <a:effectLst/>
              </a:rPr>
              <a:t> (different senses of time, interior space, ideas of the self) or the impact of new </a:t>
            </a:r>
            <a:r>
              <a:rPr lang="en-GB" sz="2400" kern="0" dirty="0">
                <a:solidFill>
                  <a:srgbClr val="FFC000"/>
                </a:solidFill>
                <a:effectLst/>
              </a:rPr>
              <a:t>technology</a:t>
            </a:r>
            <a:r>
              <a:rPr lang="en-GB" sz="2400" kern="0" dirty="0">
                <a:effectLst/>
              </a:rPr>
              <a:t> (photography, gramophones, film, radio, telephone, pulp fiction, advertising) or </a:t>
            </a:r>
            <a:r>
              <a:rPr lang="en-GB" sz="2400" kern="0" dirty="0">
                <a:solidFill>
                  <a:srgbClr val="FFC000"/>
                </a:solidFill>
                <a:effectLst/>
              </a:rPr>
              <a:t>events</a:t>
            </a:r>
            <a:r>
              <a:rPr lang="en-GB" sz="2400" kern="0" dirty="0">
                <a:effectLst/>
              </a:rPr>
              <a:t> (loss of belief in and collapse of empire; the Great War – and the legacy of that war in the revelation of censorship, the loss of life, the enormous death toll of Spanish flu – hugely increased by troop movement across Europe and red cross trains crowded with the sick and injured). The sense that the authorities can’t be trusted, that only art can last and its role is to tell the truth about the human in a different way to the ways used by the authorities (Pound’s </a:t>
            </a:r>
            <a:r>
              <a:rPr lang="en-GB" sz="2400" i="1" kern="0" dirty="0">
                <a:effectLst/>
              </a:rPr>
              <a:t>Cathay</a:t>
            </a:r>
            <a:r>
              <a:rPr lang="en-GB" sz="2400" kern="0" dirty="0">
                <a:effectLst/>
              </a:rPr>
              <a:t>, Joyce’s </a:t>
            </a:r>
            <a:r>
              <a:rPr lang="en-GB" sz="2400" i="1" kern="0" dirty="0">
                <a:effectLst/>
              </a:rPr>
              <a:t>Ulysses</a:t>
            </a:r>
            <a:r>
              <a:rPr lang="en-GB" sz="2400" kern="0" dirty="0">
                <a:effectLst/>
              </a:rPr>
              <a:t>), to make the reader think freely. </a:t>
            </a:r>
          </a:p>
          <a:p>
            <a:pPr marL="0" indent="0">
              <a:buNone/>
            </a:pPr>
            <a:r>
              <a:rPr lang="en-GB" sz="2400" kern="0" dirty="0">
                <a:effectLst/>
              </a:rPr>
              <a:t>I am sure that you can think of others …</a:t>
            </a:r>
          </a:p>
        </p:txBody>
      </p:sp>
    </p:spTree>
    <p:extLst>
      <p:ext uri="{BB962C8B-B14F-4D97-AF65-F5344CB8AC3E}">
        <p14:creationId xmlns:p14="http://schemas.microsoft.com/office/powerpoint/2010/main" val="4019439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457200" y="274638"/>
            <a:ext cx="8229600" cy="850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3600" b="0" kern="0" dirty="0">
                <a:solidFill>
                  <a:srgbClr val="FFC000"/>
                </a:solidFill>
                <a:effectLst/>
                <a:latin typeface="Felix Titling" panose="04060505060202020A04" pitchFamily="82" charset="0"/>
                <a:cs typeface="Mongolian Baiti" panose="03000500000000000000" pitchFamily="66" charset="0"/>
              </a:rPr>
              <a:t>procedure</a:t>
            </a:r>
          </a:p>
        </p:txBody>
      </p:sp>
      <p:sp>
        <p:nvSpPr>
          <p:cNvPr id="5" name="Content Placeholder 2">
            <a:extLst>
              <a:ext uri="{FF2B5EF4-FFF2-40B4-BE49-F238E27FC236}">
                <a16:creationId xmlns:a16="http://schemas.microsoft.com/office/drawing/2014/main" id="{51E40C19-6B39-4864-9875-859E36B1B5EF}"/>
              </a:ext>
            </a:extLst>
          </p:cNvPr>
          <p:cNvSpPr txBox="1">
            <a:spLocks/>
          </p:cNvSpPr>
          <p:nvPr/>
        </p:nvSpPr>
        <p:spPr bwMode="auto">
          <a:xfrm>
            <a:off x="561930" y="1124744"/>
            <a:ext cx="8402558" cy="500141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buNone/>
            </a:pPr>
            <a:r>
              <a:rPr lang="en-GB" sz="2400" kern="0" dirty="0">
                <a:effectLst/>
              </a:rPr>
              <a:t>the point is to discuss it in close relation to the text, backed up with additional reading and to keep in mind </a:t>
            </a:r>
            <a:r>
              <a:rPr lang="en-GB" sz="2400" kern="0" dirty="0">
                <a:solidFill>
                  <a:srgbClr val="FFC000"/>
                </a:solidFill>
                <a:effectLst/>
              </a:rPr>
              <a:t>the learning outcomes</a:t>
            </a:r>
            <a:r>
              <a:rPr lang="en-GB" sz="2400" kern="0" dirty="0">
                <a:effectLst/>
              </a:rPr>
              <a:t>. They should determine how you respond. </a:t>
            </a:r>
          </a:p>
          <a:p>
            <a:pPr marL="0" indent="0">
              <a:buNone/>
            </a:pPr>
            <a:r>
              <a:rPr lang="en-GB" sz="2400" kern="0" dirty="0">
                <a:effectLst/>
              </a:rPr>
              <a:t>As they make clear  </a:t>
            </a:r>
            <a:r>
              <a:rPr lang="en-GB" sz="2400" u="sng" kern="0" dirty="0">
                <a:solidFill>
                  <a:srgbClr val="FFC000"/>
                </a:solidFill>
                <a:effectLst/>
              </a:rPr>
              <a:t>you are not expected to write an essay on say </a:t>
            </a:r>
            <a:r>
              <a:rPr lang="en-GB" sz="2400" i="1" u="sng" kern="0" dirty="0">
                <a:solidFill>
                  <a:srgbClr val="FFC000"/>
                </a:solidFill>
                <a:effectLst/>
              </a:rPr>
              <a:t>The Waste Land </a:t>
            </a:r>
            <a:r>
              <a:rPr lang="en-GB" sz="2400" u="sng" kern="0" dirty="0">
                <a:solidFill>
                  <a:srgbClr val="FFC000"/>
                </a:solidFill>
                <a:effectLst/>
              </a:rPr>
              <a:t>– or </a:t>
            </a:r>
            <a:r>
              <a:rPr lang="en-GB" sz="2400" i="1" u="sng" kern="0" dirty="0">
                <a:solidFill>
                  <a:srgbClr val="FFC000"/>
                </a:solidFill>
                <a:effectLst/>
              </a:rPr>
              <a:t>Dubliners</a:t>
            </a:r>
            <a:r>
              <a:rPr lang="en-GB" sz="2400" u="sng" kern="0" dirty="0">
                <a:solidFill>
                  <a:srgbClr val="FFC000"/>
                </a:solidFill>
                <a:effectLst/>
              </a:rPr>
              <a:t> – or ‘Metamorphosis’.</a:t>
            </a:r>
            <a:r>
              <a:rPr lang="en-GB" sz="2400" kern="0" dirty="0">
                <a:effectLst/>
              </a:rPr>
              <a:t> You are writing about Modernism and its complexity (Modernisms) and your texts are detailed case studies of this hugely significant movement.  </a:t>
            </a:r>
          </a:p>
        </p:txBody>
      </p:sp>
    </p:spTree>
    <p:extLst>
      <p:ext uri="{BB962C8B-B14F-4D97-AF65-F5344CB8AC3E}">
        <p14:creationId xmlns:p14="http://schemas.microsoft.com/office/powerpoint/2010/main" val="2245791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850106"/>
          </a:xfrm>
        </p:spPr>
        <p:txBody>
          <a:bodyPr/>
          <a:lstStyle/>
          <a:p>
            <a:r>
              <a:rPr lang="en-GB" sz="3600" b="0" dirty="0">
                <a:solidFill>
                  <a:srgbClr val="FFC000"/>
                </a:solidFill>
                <a:effectLst/>
                <a:latin typeface="Felix Titling" panose="04060505060202020A04" pitchFamily="82" charset="0"/>
                <a:cs typeface="Mongolian Baiti" panose="03000500000000000000" pitchFamily="66" charset="0"/>
              </a:rPr>
              <a:t>LEARNING OUTCOMES</a:t>
            </a:r>
          </a:p>
        </p:txBody>
      </p:sp>
      <p:sp>
        <p:nvSpPr>
          <p:cNvPr id="3" name="Content Placeholder 2"/>
          <p:cNvSpPr>
            <a:spLocks noGrp="1"/>
          </p:cNvSpPr>
          <p:nvPr>
            <p:ph idx="1"/>
          </p:nvPr>
        </p:nvSpPr>
        <p:spPr>
          <a:xfrm>
            <a:off x="179512" y="1412775"/>
            <a:ext cx="9073008" cy="5007563"/>
          </a:xfrm>
        </p:spPr>
        <p:txBody>
          <a:bodyPr/>
          <a:lstStyle/>
          <a:p>
            <a:pPr>
              <a:buFont typeface="Arial" panose="020B0604020202020204" pitchFamily="34" charset="0"/>
              <a:buChar char="•"/>
            </a:pPr>
            <a:r>
              <a:rPr lang="en-GB" sz="2300" dirty="0">
                <a:effectLst/>
              </a:rPr>
              <a:t>the ability to exhibit a detailed knowledge and understanding of the key concepts and philosophical assumptions underpinning literary Modernism and Post-Modernism, and the interconnection between these concepts;</a:t>
            </a:r>
          </a:p>
          <a:p>
            <a:pPr>
              <a:buFont typeface="Arial" panose="020B0604020202020204" pitchFamily="34" charset="0"/>
              <a:buChar char="•"/>
            </a:pPr>
            <a:r>
              <a:rPr lang="en-GB" sz="2300" dirty="0">
                <a:effectLst/>
              </a:rPr>
              <a:t>a sophisticated and theoretically informed knowledge of a wide range of Modernist and post-Modernist texts;</a:t>
            </a:r>
          </a:p>
          <a:p>
            <a:pPr>
              <a:buFont typeface="Arial" panose="020B0604020202020204" pitchFamily="34" charset="0"/>
              <a:buChar char="•"/>
            </a:pPr>
            <a:r>
              <a:rPr lang="en-GB" sz="2300" dirty="0">
                <a:effectLst/>
              </a:rPr>
              <a:t>a detailed knowledge and understanding of the characteristic formal and thematic  features associated with modernism and Post-Modernism;</a:t>
            </a:r>
          </a:p>
          <a:p>
            <a:pPr>
              <a:buFont typeface="Arial" panose="020B0604020202020204" pitchFamily="34" charset="0"/>
              <a:buChar char="•"/>
            </a:pPr>
            <a:r>
              <a:rPr lang="en-GB" sz="2300" dirty="0">
                <a:effectLst/>
              </a:rPr>
              <a:t>a critically informed familiarity with the historical and socio-cultural contexts of modernism and Post-Modernism generally and in individual texts in particular;</a:t>
            </a:r>
          </a:p>
          <a:p>
            <a:pPr>
              <a:buFont typeface="Arial" panose="020B0604020202020204" pitchFamily="34" charset="0"/>
              <a:buChar char="•"/>
            </a:pPr>
            <a:r>
              <a:rPr lang="en-GB" sz="2300" dirty="0">
                <a:effectLst/>
              </a:rPr>
              <a:t>a sophisticated awareness of the ongoing critical and theoretical understandings of ‘Modernism’ and ‘Post-Modernism: their precise definition(s) and historical importance.</a:t>
            </a:r>
          </a:p>
        </p:txBody>
      </p:sp>
    </p:spTree>
    <p:extLst>
      <p:ext uri="{BB962C8B-B14F-4D97-AF65-F5344CB8AC3E}">
        <p14:creationId xmlns:p14="http://schemas.microsoft.com/office/powerpoint/2010/main" val="3751996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395536" y="29257"/>
            <a:ext cx="8229600" cy="850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3600" b="0" kern="0" dirty="0" err="1">
                <a:solidFill>
                  <a:srgbClr val="FFC000"/>
                </a:solidFill>
                <a:effectLst/>
                <a:latin typeface="Felix Titling" panose="04060505060202020A04" pitchFamily="82" charset="0"/>
                <a:cs typeface="Mongolian Baiti" panose="03000500000000000000" pitchFamily="66" charset="0"/>
              </a:rPr>
              <a:t>plAnning</a:t>
            </a:r>
            <a:endParaRPr lang="en-GB" sz="3600" b="0" kern="0" dirty="0">
              <a:solidFill>
                <a:srgbClr val="FFC000"/>
              </a:solidFill>
              <a:effectLst/>
              <a:latin typeface="Felix Titling" panose="04060505060202020A04" pitchFamily="82" charset="0"/>
              <a:cs typeface="Mongolian Baiti" panose="03000500000000000000" pitchFamily="66" charset="0"/>
            </a:endParaRPr>
          </a:p>
        </p:txBody>
      </p:sp>
      <p:sp>
        <p:nvSpPr>
          <p:cNvPr id="5" name="Content Placeholder 2">
            <a:extLst>
              <a:ext uri="{FF2B5EF4-FFF2-40B4-BE49-F238E27FC236}">
                <a16:creationId xmlns:a16="http://schemas.microsoft.com/office/drawing/2014/main" id="{51E40C19-6B39-4864-9875-859E36B1B5EF}"/>
              </a:ext>
            </a:extLst>
          </p:cNvPr>
          <p:cNvSpPr txBox="1">
            <a:spLocks/>
          </p:cNvSpPr>
          <p:nvPr/>
        </p:nvSpPr>
        <p:spPr bwMode="auto">
          <a:xfrm>
            <a:off x="395536" y="731836"/>
            <a:ext cx="8496944" cy="593752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buNone/>
            </a:pPr>
            <a:r>
              <a:rPr lang="en-GB" sz="2400" kern="0" dirty="0">
                <a:effectLst/>
              </a:rPr>
              <a:t>As always I start with the </a:t>
            </a:r>
            <a:r>
              <a:rPr lang="en-GB" sz="2400" kern="0" dirty="0">
                <a:solidFill>
                  <a:srgbClr val="FFC000"/>
                </a:solidFill>
                <a:effectLst/>
              </a:rPr>
              <a:t>number of words </a:t>
            </a:r>
            <a:r>
              <a:rPr lang="en-GB" sz="2400" kern="0" dirty="0">
                <a:effectLst/>
              </a:rPr>
              <a:t>you have available for the essay. You have </a:t>
            </a:r>
            <a:r>
              <a:rPr lang="en-GB" sz="2400" kern="0" dirty="0">
                <a:solidFill>
                  <a:srgbClr val="FFC000"/>
                </a:solidFill>
                <a:effectLst/>
              </a:rPr>
              <a:t>3000</a:t>
            </a:r>
            <a:r>
              <a:rPr lang="en-GB" sz="2400" kern="0" dirty="0">
                <a:effectLst/>
              </a:rPr>
              <a:t> This means you need </a:t>
            </a:r>
            <a:r>
              <a:rPr lang="en-GB" sz="2400" kern="0" dirty="0">
                <a:solidFill>
                  <a:srgbClr val="FFC000"/>
                </a:solidFill>
                <a:effectLst/>
              </a:rPr>
              <a:t>a plan to workout how many words are available per topic and text .</a:t>
            </a:r>
          </a:p>
          <a:p>
            <a:pPr marL="0" indent="0">
              <a:buNone/>
            </a:pPr>
            <a:r>
              <a:rPr lang="en-GB" sz="2400" kern="0" dirty="0">
                <a:effectLst/>
              </a:rPr>
              <a:t>If you look at my own </a:t>
            </a:r>
            <a:r>
              <a:rPr lang="en-GB" sz="2400" kern="0" dirty="0">
                <a:solidFill>
                  <a:srgbClr val="FFC000"/>
                </a:solidFill>
                <a:effectLst/>
              </a:rPr>
              <a:t>session by session timetable </a:t>
            </a:r>
            <a:r>
              <a:rPr lang="en-GB" sz="2400" kern="0" dirty="0">
                <a:effectLst/>
              </a:rPr>
              <a:t>you will see I start by thinking about issues and the texts that illustrate them . I give a primary text and then an additional text on which you can also draw in your essay. Obviously these texts relate to each other as well not nearly to the topic I have chosen. 
If you look at my powerpoints I have tried to make it clear which are drawn from </a:t>
            </a:r>
            <a:r>
              <a:rPr lang="en-GB" sz="2400" kern="0" dirty="0">
                <a:solidFill>
                  <a:srgbClr val="FFC000"/>
                </a:solidFill>
                <a:effectLst/>
              </a:rPr>
              <a:t>secondary commentary </a:t>
            </a:r>
            <a:r>
              <a:rPr lang="en-GB" sz="2400" kern="0" dirty="0">
                <a:effectLst/>
              </a:rPr>
              <a:t>and which are </a:t>
            </a:r>
            <a:r>
              <a:rPr lang="en-GB" sz="2400" kern="0" dirty="0">
                <a:solidFill>
                  <a:srgbClr val="FFC000"/>
                </a:solidFill>
                <a:effectLst/>
              </a:rPr>
              <a:t>quotations from the primary texts</a:t>
            </a:r>
            <a:r>
              <a:rPr lang="en-GB" sz="2400" kern="0" dirty="0">
                <a:effectLst/>
              </a:rPr>
              <a:t>. This makes evident - I hope - that you are expected to quote a fair amount. Only that way can you prove what you are arguing. </a:t>
            </a:r>
          </a:p>
          <a:p>
            <a:pPr marL="0" indent="0">
              <a:buNone/>
            </a:pPr>
            <a:r>
              <a:rPr lang="en-GB" sz="2400" kern="0" dirty="0">
                <a:effectLst/>
              </a:rPr>
              <a:t>An essay is not an assertion of what you feel but of </a:t>
            </a:r>
            <a:r>
              <a:rPr lang="en-GB" sz="2400" kern="0" dirty="0">
                <a:solidFill>
                  <a:srgbClr val="FFC000"/>
                </a:solidFill>
                <a:effectLst/>
              </a:rPr>
              <a:t>what you can understand by forensic examination of the text and its contexts. </a:t>
            </a:r>
          </a:p>
        </p:txBody>
      </p:sp>
    </p:spTree>
    <p:extLst>
      <p:ext uri="{BB962C8B-B14F-4D97-AF65-F5344CB8AC3E}">
        <p14:creationId xmlns:p14="http://schemas.microsoft.com/office/powerpoint/2010/main" val="3115273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159971" y="130027"/>
            <a:ext cx="8824057" cy="4324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2800" b="0" kern="0" dirty="0">
                <a:solidFill>
                  <a:srgbClr val="FFC000"/>
                </a:solidFill>
                <a:effectLst/>
                <a:latin typeface="Felix Titling" panose="04060505060202020A04" pitchFamily="82" charset="0"/>
                <a:cs typeface="Mongolian Baiti" panose="03000500000000000000" pitchFamily="66" charset="0"/>
              </a:rPr>
              <a:t> balancing different parts &amp; references </a:t>
            </a:r>
          </a:p>
        </p:txBody>
      </p:sp>
      <p:sp>
        <p:nvSpPr>
          <p:cNvPr id="5" name="Content Placeholder 2">
            <a:extLst>
              <a:ext uri="{FF2B5EF4-FFF2-40B4-BE49-F238E27FC236}">
                <a16:creationId xmlns:a16="http://schemas.microsoft.com/office/drawing/2014/main" id="{51E40C19-6B39-4864-9875-859E36B1B5EF}"/>
              </a:ext>
            </a:extLst>
          </p:cNvPr>
          <p:cNvSpPr txBox="1">
            <a:spLocks/>
          </p:cNvSpPr>
          <p:nvPr/>
        </p:nvSpPr>
        <p:spPr bwMode="auto">
          <a:xfrm>
            <a:off x="319943" y="562508"/>
            <a:ext cx="8824057" cy="629549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buNone/>
            </a:pPr>
            <a:r>
              <a:rPr lang="en-GB" sz="2400" kern="0" dirty="0">
                <a:effectLst/>
              </a:rPr>
              <a:t>I often show images of good essays to demonstrate what you are expected to do. 
The introduction should have a lot of reference is proving every statement that you make. </a:t>
            </a:r>
            <a:r>
              <a:rPr lang="en-GB" sz="2400" kern="0" dirty="0">
                <a:solidFill>
                  <a:srgbClr val="FFC000"/>
                </a:solidFill>
                <a:effectLst/>
              </a:rPr>
              <a:t>Its role is to convince the reader you know what you were talking about</a:t>
            </a:r>
            <a:r>
              <a:rPr lang="en-GB" sz="2400" kern="0" dirty="0">
                <a:effectLst/>
              </a:rPr>
              <a:t> and just putting vague comments or generalizations here will not convince. </a:t>
            </a:r>
            <a:r>
              <a:rPr lang="en-GB" sz="2400" kern="0" dirty="0">
                <a:solidFill>
                  <a:srgbClr val="FFC000"/>
                </a:solidFill>
                <a:effectLst/>
              </a:rPr>
              <a:t>This enables you a little more freedom in examining the actual texts </a:t>
            </a:r>
            <a:r>
              <a:rPr lang="en-GB" sz="2400" kern="0" dirty="0">
                <a:effectLst/>
              </a:rPr>
              <a:t>. As long as you know what you're talking about the reader will take this on board. So I do not expect so many references in these sections - although of course I do expect some. 
</a:t>
            </a:r>
            <a:r>
              <a:rPr lang="en-GB" sz="2400" kern="0" dirty="0">
                <a:solidFill>
                  <a:srgbClr val="00B0F0"/>
                </a:solidFill>
                <a:effectLst/>
              </a:rPr>
              <a:t>Poor essays often start with generalizations and few references and then go on to produce a collage of other people’s opinions about the texts without your comments, so the reader is uncertain as to what you yourself think. </a:t>
            </a:r>
          </a:p>
          <a:p>
            <a:pPr marL="0" indent="0">
              <a:buNone/>
            </a:pPr>
            <a:r>
              <a:rPr lang="en-GB" sz="2400" kern="0" dirty="0">
                <a:effectLst/>
              </a:rPr>
              <a:t>I show you a brief example to prove the point. I have put the full essay in the assessment section for you to see. Not a modernism essay of course but the </a:t>
            </a:r>
            <a:r>
              <a:rPr lang="en-GB" sz="2400" kern="0" dirty="0">
                <a:solidFill>
                  <a:srgbClr val="FFC000"/>
                </a:solidFill>
                <a:effectLst/>
              </a:rPr>
              <a:t>focus is more on how you structure it  </a:t>
            </a:r>
          </a:p>
        </p:txBody>
      </p:sp>
    </p:spTree>
    <p:extLst>
      <p:ext uri="{BB962C8B-B14F-4D97-AF65-F5344CB8AC3E}">
        <p14:creationId xmlns:p14="http://schemas.microsoft.com/office/powerpoint/2010/main" val="2392083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a:xfrm>
            <a:off x="5292079" y="207157"/>
            <a:ext cx="4493061" cy="850106"/>
          </a:xfrm>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a:xfrm>
            <a:off x="5004048" y="1196752"/>
            <a:ext cx="3682752" cy="4929411"/>
          </a:xfrm>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5508104" y="274638"/>
            <a:ext cx="3178696" cy="850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2800" b="0" kern="0" dirty="0">
                <a:solidFill>
                  <a:srgbClr val="FFC000"/>
                </a:solidFill>
                <a:effectLst/>
                <a:latin typeface="Felix Titling" panose="04060505060202020A04" pitchFamily="82" charset="0"/>
                <a:cs typeface="Mongolian Baiti" panose="03000500000000000000" pitchFamily="66" charset="0"/>
              </a:rPr>
              <a:t>Example essay </a:t>
            </a:r>
            <a:r>
              <a:rPr lang="en-GB" sz="2000" b="0" kern="0" dirty="0">
                <a:solidFill>
                  <a:srgbClr val="FFC000"/>
                </a:solidFill>
                <a:effectLst/>
                <a:latin typeface="Felix Titling" panose="04060505060202020A04" pitchFamily="82" charset="0"/>
                <a:cs typeface="Mongolian Baiti" panose="03000500000000000000" pitchFamily="66" charset="0"/>
              </a:rPr>
              <a:t>introduction</a:t>
            </a:r>
            <a:endParaRPr lang="en-GB" sz="2400" b="0" kern="0" dirty="0">
              <a:solidFill>
                <a:srgbClr val="FFC000"/>
              </a:solidFill>
              <a:effectLst/>
              <a:latin typeface="Felix Titling" panose="04060505060202020A04" pitchFamily="82" charset="0"/>
              <a:cs typeface="Mongolian Baiti" panose="03000500000000000000" pitchFamily="66" charset="0"/>
            </a:endParaRPr>
          </a:p>
        </p:txBody>
      </p:sp>
      <p:pic>
        <p:nvPicPr>
          <p:cNvPr id="6" name="Picture 5">
            <a:extLst>
              <a:ext uri="{FF2B5EF4-FFF2-40B4-BE49-F238E27FC236}">
                <a16:creationId xmlns:a16="http://schemas.microsoft.com/office/drawing/2014/main" id="{E5068FA0-14DC-41E4-9D0B-DAD110DA587E}"/>
              </a:ext>
            </a:extLst>
          </p:cNvPr>
          <p:cNvPicPr/>
          <p:nvPr/>
        </p:nvPicPr>
        <p:blipFill rotWithShape="1">
          <a:blip r:embed="rId2" cstate="screen">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r="24420"/>
          <a:stretch/>
        </p:blipFill>
        <p:spPr bwMode="auto">
          <a:xfrm>
            <a:off x="574187" y="224644"/>
            <a:ext cx="4306551" cy="6408712"/>
          </a:xfrm>
          <a:prstGeom prst="rect">
            <a:avLst/>
          </a:prstGeom>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CC0F658F-9B9C-46F0-B768-6F52BB8978CF}"/>
              </a:ext>
            </a:extLst>
          </p:cNvPr>
          <p:cNvSpPr/>
          <p:nvPr/>
        </p:nvSpPr>
        <p:spPr>
          <a:xfrm>
            <a:off x="2267744" y="1556792"/>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9" name="Rectangle 8">
            <a:extLst>
              <a:ext uri="{FF2B5EF4-FFF2-40B4-BE49-F238E27FC236}">
                <a16:creationId xmlns:a16="http://schemas.microsoft.com/office/drawing/2014/main" id="{7A84B395-8084-4E4D-8BA4-64789B349695}"/>
              </a:ext>
            </a:extLst>
          </p:cNvPr>
          <p:cNvSpPr/>
          <p:nvPr/>
        </p:nvSpPr>
        <p:spPr>
          <a:xfrm>
            <a:off x="971600" y="1988840"/>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0" name="Rectangle 9">
            <a:extLst>
              <a:ext uri="{FF2B5EF4-FFF2-40B4-BE49-F238E27FC236}">
                <a16:creationId xmlns:a16="http://schemas.microsoft.com/office/drawing/2014/main" id="{DBF4A4FB-8865-468D-9AF8-8BB4556086A6}"/>
              </a:ext>
            </a:extLst>
          </p:cNvPr>
          <p:cNvSpPr/>
          <p:nvPr/>
        </p:nvSpPr>
        <p:spPr>
          <a:xfrm>
            <a:off x="1959005" y="1988840"/>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1" name="Rectangle 10">
            <a:extLst>
              <a:ext uri="{FF2B5EF4-FFF2-40B4-BE49-F238E27FC236}">
                <a16:creationId xmlns:a16="http://schemas.microsoft.com/office/drawing/2014/main" id="{434791D7-39D5-4A28-93AA-0CB9083956D6}"/>
              </a:ext>
            </a:extLst>
          </p:cNvPr>
          <p:cNvSpPr/>
          <p:nvPr/>
        </p:nvSpPr>
        <p:spPr>
          <a:xfrm>
            <a:off x="1043608" y="2420888"/>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2" name="Rectangle 11">
            <a:extLst>
              <a:ext uri="{FF2B5EF4-FFF2-40B4-BE49-F238E27FC236}">
                <a16:creationId xmlns:a16="http://schemas.microsoft.com/office/drawing/2014/main" id="{2B67602F-8D1C-4CB6-B598-67C88AC41000}"/>
              </a:ext>
            </a:extLst>
          </p:cNvPr>
          <p:cNvSpPr/>
          <p:nvPr/>
        </p:nvSpPr>
        <p:spPr>
          <a:xfrm>
            <a:off x="3347864" y="2605554"/>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3" name="Rectangle 12">
            <a:extLst>
              <a:ext uri="{FF2B5EF4-FFF2-40B4-BE49-F238E27FC236}">
                <a16:creationId xmlns:a16="http://schemas.microsoft.com/office/drawing/2014/main" id="{CBBD043E-3474-4D3C-A77B-DF11AA295438}"/>
              </a:ext>
            </a:extLst>
          </p:cNvPr>
          <p:cNvSpPr/>
          <p:nvPr/>
        </p:nvSpPr>
        <p:spPr>
          <a:xfrm>
            <a:off x="3851920" y="2877541"/>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4" name="Rectangle 13">
            <a:extLst>
              <a:ext uri="{FF2B5EF4-FFF2-40B4-BE49-F238E27FC236}">
                <a16:creationId xmlns:a16="http://schemas.microsoft.com/office/drawing/2014/main" id="{CFA5377F-D53B-4922-9CAD-62A25E6EAE8D}"/>
              </a:ext>
            </a:extLst>
          </p:cNvPr>
          <p:cNvSpPr/>
          <p:nvPr/>
        </p:nvSpPr>
        <p:spPr>
          <a:xfrm>
            <a:off x="3968907" y="3059668"/>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5" name="Rectangle 14">
            <a:extLst>
              <a:ext uri="{FF2B5EF4-FFF2-40B4-BE49-F238E27FC236}">
                <a16:creationId xmlns:a16="http://schemas.microsoft.com/office/drawing/2014/main" id="{8BFA2476-9DBA-450E-AC0F-70BC3E2F5FD7}"/>
              </a:ext>
            </a:extLst>
          </p:cNvPr>
          <p:cNvSpPr/>
          <p:nvPr/>
        </p:nvSpPr>
        <p:spPr>
          <a:xfrm>
            <a:off x="3543181" y="3513782"/>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6" name="Rectangle 15">
            <a:extLst>
              <a:ext uri="{FF2B5EF4-FFF2-40B4-BE49-F238E27FC236}">
                <a16:creationId xmlns:a16="http://schemas.microsoft.com/office/drawing/2014/main" id="{2BDC9785-7AD2-49B7-A68D-8FF1971788A4}"/>
              </a:ext>
            </a:extLst>
          </p:cNvPr>
          <p:cNvSpPr/>
          <p:nvPr/>
        </p:nvSpPr>
        <p:spPr>
          <a:xfrm>
            <a:off x="1589077" y="3656165"/>
            <a:ext cx="3019036" cy="646331"/>
          </a:xfrm>
          <a:prstGeom prst="rect">
            <a:avLst/>
          </a:prstGeom>
        </p:spPr>
        <p:txBody>
          <a:bodyPr wrap="square">
            <a:spAutoFit/>
          </a:bodyPr>
          <a:lstStyle/>
          <a:p>
            <a:r>
              <a:rPr lang="en-GB" b="1" kern="0" dirty="0">
                <a:solidFill>
                  <a:srgbClr val="FF0000"/>
                </a:solidFill>
              </a:rPr>
              <a:t>--------------------------------------</a:t>
            </a:r>
            <a:endParaRPr lang="en-GB" b="1" dirty="0"/>
          </a:p>
        </p:txBody>
      </p:sp>
      <p:sp>
        <p:nvSpPr>
          <p:cNvPr id="17" name="Rectangle 16">
            <a:extLst>
              <a:ext uri="{FF2B5EF4-FFF2-40B4-BE49-F238E27FC236}">
                <a16:creationId xmlns:a16="http://schemas.microsoft.com/office/drawing/2014/main" id="{3FFCEECE-CD7C-4AF2-850B-F4CD49B549C4}"/>
              </a:ext>
            </a:extLst>
          </p:cNvPr>
          <p:cNvSpPr/>
          <p:nvPr/>
        </p:nvSpPr>
        <p:spPr>
          <a:xfrm>
            <a:off x="1043607" y="4221088"/>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19" name="Rectangle 18">
            <a:extLst>
              <a:ext uri="{FF2B5EF4-FFF2-40B4-BE49-F238E27FC236}">
                <a16:creationId xmlns:a16="http://schemas.microsoft.com/office/drawing/2014/main" id="{DC8B2BED-BD03-4D4C-BA1B-BE6936F77EF9}"/>
              </a:ext>
            </a:extLst>
          </p:cNvPr>
          <p:cNvSpPr/>
          <p:nvPr/>
        </p:nvSpPr>
        <p:spPr>
          <a:xfrm>
            <a:off x="2547446" y="4221088"/>
            <a:ext cx="1954381" cy="369332"/>
          </a:xfrm>
          <a:prstGeom prst="rect">
            <a:avLst/>
          </a:prstGeom>
        </p:spPr>
        <p:txBody>
          <a:bodyPr wrap="none">
            <a:spAutoFit/>
          </a:bodyPr>
          <a:lstStyle/>
          <a:p>
            <a:r>
              <a:rPr lang="en-GB" b="1" kern="0" dirty="0">
                <a:solidFill>
                  <a:srgbClr val="FF0000"/>
                </a:solidFill>
              </a:rPr>
              <a:t>-----------------------</a:t>
            </a:r>
            <a:endParaRPr lang="en-GB" b="1" dirty="0"/>
          </a:p>
        </p:txBody>
      </p:sp>
      <p:sp>
        <p:nvSpPr>
          <p:cNvPr id="20" name="Rectangle 19">
            <a:extLst>
              <a:ext uri="{FF2B5EF4-FFF2-40B4-BE49-F238E27FC236}">
                <a16:creationId xmlns:a16="http://schemas.microsoft.com/office/drawing/2014/main" id="{1651165A-4870-4859-A040-2113A772405F}"/>
              </a:ext>
            </a:extLst>
          </p:cNvPr>
          <p:cNvSpPr/>
          <p:nvPr/>
        </p:nvSpPr>
        <p:spPr>
          <a:xfrm>
            <a:off x="5004048" y="1192225"/>
            <a:ext cx="3960440" cy="5632311"/>
          </a:xfrm>
          <a:prstGeom prst="rect">
            <a:avLst/>
          </a:prstGeom>
        </p:spPr>
        <p:txBody>
          <a:bodyPr wrap="square">
            <a:spAutoFit/>
          </a:bodyPr>
          <a:lstStyle/>
          <a:p>
            <a:r>
              <a:rPr lang="en-GB" kern="0" dirty="0"/>
              <a:t>1 &amp; 2 Assessment of the ideology of </a:t>
            </a:r>
            <a:r>
              <a:rPr lang="en-GB" kern="0" dirty="0" err="1"/>
              <a:t>enoblement</a:t>
            </a:r>
            <a:r>
              <a:rPr lang="en-GB" kern="0" dirty="0"/>
              <a:t> by love</a:t>
            </a:r>
          </a:p>
          <a:p>
            <a:r>
              <a:rPr lang="en-GB" kern="0" dirty="0"/>
              <a:t>3. Example to prove</a:t>
            </a:r>
          </a:p>
          <a:p>
            <a:r>
              <a:rPr lang="en-GB" kern="0" dirty="0"/>
              <a:t>4. secondary source (and quotation)  to support point</a:t>
            </a:r>
          </a:p>
          <a:p>
            <a:r>
              <a:rPr lang="en-GB" kern="0" dirty="0"/>
              <a:t>5. Introduce complexity through paradox </a:t>
            </a:r>
          </a:p>
          <a:p>
            <a:r>
              <a:rPr lang="en-GB" kern="0" dirty="0"/>
              <a:t>6. Examples of alternatives views of men and sex (</a:t>
            </a:r>
            <a:r>
              <a:rPr lang="en-GB" kern="0" dirty="0" err="1"/>
              <a:t>esp</a:t>
            </a:r>
            <a:r>
              <a:rPr lang="en-GB" kern="0" dirty="0"/>
              <a:t> religious)</a:t>
            </a:r>
          </a:p>
          <a:p>
            <a:r>
              <a:rPr lang="en-GB" kern="0" dirty="0"/>
              <a:t>7. Use made of these contradictions By Chaucer</a:t>
            </a:r>
          </a:p>
          <a:p>
            <a:r>
              <a:rPr lang="en-GB" kern="0" dirty="0"/>
              <a:t>8. Statement of purpose of essay</a:t>
            </a:r>
          </a:p>
          <a:p>
            <a:r>
              <a:rPr lang="en-GB" kern="0" dirty="0"/>
              <a:t>9. Reference to what s/he will discuss and relates back to question</a:t>
            </a:r>
          </a:p>
          <a:p>
            <a:endParaRPr lang="en-GB" kern="0" dirty="0"/>
          </a:p>
          <a:p>
            <a:r>
              <a:rPr lang="en-GB" kern="0" dirty="0"/>
              <a:t>10. Start of essay. Choice of one tale as one of a group of tales that examines this issue</a:t>
            </a:r>
          </a:p>
          <a:p>
            <a:endParaRPr lang="en-GB" kern="0" dirty="0"/>
          </a:p>
          <a:p>
            <a:r>
              <a:rPr lang="en-GB" kern="0" dirty="0"/>
              <a:t>11. Footnotes </a:t>
            </a:r>
          </a:p>
          <a:p>
            <a:pPr marL="342900" indent="-342900">
              <a:buAutoNum type="arabicPeriod"/>
            </a:pPr>
            <a:endParaRPr lang="en-GB" dirty="0"/>
          </a:p>
        </p:txBody>
      </p:sp>
      <p:sp>
        <p:nvSpPr>
          <p:cNvPr id="22" name="Rectangle 21">
            <a:extLst>
              <a:ext uri="{FF2B5EF4-FFF2-40B4-BE49-F238E27FC236}">
                <a16:creationId xmlns:a16="http://schemas.microsoft.com/office/drawing/2014/main" id="{E92F70B2-0FF2-4CE9-84BA-9E3D18B4A53D}"/>
              </a:ext>
            </a:extLst>
          </p:cNvPr>
          <p:cNvSpPr/>
          <p:nvPr/>
        </p:nvSpPr>
        <p:spPr>
          <a:xfrm>
            <a:off x="1753327" y="3237403"/>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24" name="Rectangle 23">
            <a:extLst>
              <a:ext uri="{FF2B5EF4-FFF2-40B4-BE49-F238E27FC236}">
                <a16:creationId xmlns:a16="http://schemas.microsoft.com/office/drawing/2014/main" id="{9F1BBFC9-C277-485B-A48A-6637FFC0CCAB}"/>
              </a:ext>
            </a:extLst>
          </p:cNvPr>
          <p:cNvSpPr/>
          <p:nvPr/>
        </p:nvSpPr>
        <p:spPr>
          <a:xfrm>
            <a:off x="1043606" y="5730049"/>
            <a:ext cx="646331" cy="369332"/>
          </a:xfrm>
          <a:prstGeom prst="rect">
            <a:avLst/>
          </a:prstGeom>
        </p:spPr>
        <p:txBody>
          <a:bodyPr wrap="none">
            <a:spAutoFit/>
          </a:bodyPr>
          <a:lstStyle/>
          <a:p>
            <a:r>
              <a:rPr lang="en-GB" b="1" kern="0" dirty="0">
                <a:solidFill>
                  <a:srgbClr val="FF0000"/>
                </a:solidFill>
              </a:rPr>
              <a:t>------</a:t>
            </a:r>
            <a:endParaRPr lang="en-GB" b="1" dirty="0"/>
          </a:p>
        </p:txBody>
      </p:sp>
      <p:sp>
        <p:nvSpPr>
          <p:cNvPr id="25" name="Rectangle 24">
            <a:extLst>
              <a:ext uri="{FF2B5EF4-FFF2-40B4-BE49-F238E27FC236}">
                <a16:creationId xmlns:a16="http://schemas.microsoft.com/office/drawing/2014/main" id="{E652842B-7B82-46D6-B146-DAE8194419FC}"/>
              </a:ext>
            </a:extLst>
          </p:cNvPr>
          <p:cNvSpPr/>
          <p:nvPr/>
        </p:nvSpPr>
        <p:spPr>
          <a:xfrm>
            <a:off x="0" y="0"/>
            <a:ext cx="9144000" cy="6824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5299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EBAAC-2085-4B6B-9416-C7B92D1DF9A0}"/>
              </a:ext>
            </a:extLst>
          </p:cNvPr>
          <p:cNvSpPr>
            <a:spLocks noGrp="1"/>
          </p:cNvSpPr>
          <p:nvPr>
            <p:ph type="title"/>
          </p:nvPr>
        </p:nvSpPr>
        <p:spPr/>
        <p:txBody>
          <a:bodyPr/>
          <a:lstStyle/>
          <a:p>
            <a:r>
              <a:rPr lang="en-GB" sz="3200" b="0" dirty="0">
                <a:solidFill>
                  <a:srgbClr val="FFC000"/>
                </a:solidFill>
                <a:effectLst/>
                <a:latin typeface="Felix Titling" panose="04060505060202020A04" pitchFamily="82" charset="0"/>
                <a:cs typeface="Mongolian Baiti" panose="03000500000000000000" pitchFamily="66" charset="0"/>
              </a:rPr>
              <a:t>   </a:t>
            </a:r>
          </a:p>
        </p:txBody>
      </p:sp>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a:xfrm>
            <a:off x="457200" y="1600201"/>
            <a:ext cx="8229600" cy="3917032"/>
          </a:xfrm>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457200" y="-53955"/>
            <a:ext cx="8229600" cy="850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3600" b="0" kern="0" dirty="0">
                <a:solidFill>
                  <a:srgbClr val="FFC000"/>
                </a:solidFill>
                <a:effectLst/>
                <a:latin typeface="Felix Titling" panose="04060505060202020A04" pitchFamily="82" charset="0"/>
                <a:cs typeface="Mongolian Baiti" panose="03000500000000000000" pitchFamily="66" charset="0"/>
              </a:rPr>
              <a:t>planning 2</a:t>
            </a:r>
          </a:p>
        </p:txBody>
      </p:sp>
      <p:graphicFrame>
        <p:nvGraphicFramePr>
          <p:cNvPr id="6" name="Table 6">
            <a:extLst>
              <a:ext uri="{FF2B5EF4-FFF2-40B4-BE49-F238E27FC236}">
                <a16:creationId xmlns:a16="http://schemas.microsoft.com/office/drawing/2014/main" id="{C625A4B1-B928-481A-BBB6-5B4B10E5B5D7}"/>
              </a:ext>
            </a:extLst>
          </p:cNvPr>
          <p:cNvGraphicFramePr>
            <a:graphicFrameLocks noGrp="1"/>
          </p:cNvGraphicFramePr>
          <p:nvPr>
            <p:extLst>
              <p:ext uri="{D42A27DB-BD31-4B8C-83A1-F6EECF244321}">
                <p14:modId xmlns:p14="http://schemas.microsoft.com/office/powerpoint/2010/main" val="2534972144"/>
              </p:ext>
            </p:extLst>
          </p:nvPr>
        </p:nvGraphicFramePr>
        <p:xfrm>
          <a:off x="457200" y="764178"/>
          <a:ext cx="7978552" cy="4577080"/>
        </p:xfrm>
        <a:graphic>
          <a:graphicData uri="http://schemas.openxmlformats.org/drawingml/2006/table">
            <a:tbl>
              <a:tblPr firstRow="1" bandRow="1">
                <a:tableStyleId>{C4B1156A-380E-4F78-BDF5-A606A8083BF9}</a:tableStyleId>
              </a:tblPr>
              <a:tblGrid>
                <a:gridCol w="964940">
                  <a:extLst>
                    <a:ext uri="{9D8B030D-6E8A-4147-A177-3AD203B41FA5}">
                      <a16:colId xmlns:a16="http://schemas.microsoft.com/office/drawing/2014/main" val="4120022280"/>
                    </a:ext>
                  </a:extLst>
                </a:gridCol>
                <a:gridCol w="5958172">
                  <a:extLst>
                    <a:ext uri="{9D8B030D-6E8A-4147-A177-3AD203B41FA5}">
                      <a16:colId xmlns:a16="http://schemas.microsoft.com/office/drawing/2014/main" val="712457433"/>
                    </a:ext>
                  </a:extLst>
                </a:gridCol>
                <a:gridCol w="1055440">
                  <a:extLst>
                    <a:ext uri="{9D8B030D-6E8A-4147-A177-3AD203B41FA5}">
                      <a16:colId xmlns:a16="http://schemas.microsoft.com/office/drawing/2014/main" val="4119129818"/>
                    </a:ext>
                  </a:extLst>
                </a:gridCol>
              </a:tblGrid>
              <a:tr h="370840">
                <a:tc>
                  <a:txBody>
                    <a:bodyPr/>
                    <a:lstStyle/>
                    <a:p>
                      <a:pPr algn="ctr"/>
                      <a:r>
                        <a:rPr lang="en-GB" b="0" i="1" dirty="0"/>
                        <a:t>Section </a:t>
                      </a:r>
                    </a:p>
                  </a:txBody>
                  <a:tcPr/>
                </a:tc>
                <a:tc>
                  <a:txBody>
                    <a:bodyPr/>
                    <a:lstStyle/>
                    <a:p>
                      <a:pPr algn="ctr"/>
                      <a:r>
                        <a:rPr lang="en-GB" b="0" i="1" dirty="0"/>
                        <a:t>Topic </a:t>
                      </a:r>
                    </a:p>
                  </a:txBody>
                  <a:tcPr/>
                </a:tc>
                <a:tc>
                  <a:txBody>
                    <a:bodyPr/>
                    <a:lstStyle/>
                    <a:p>
                      <a:pPr algn="ctr"/>
                      <a:r>
                        <a:rPr lang="en-GB" b="0" i="1" dirty="0"/>
                        <a:t>Words</a:t>
                      </a:r>
                    </a:p>
                  </a:txBody>
                  <a:tcPr/>
                </a:tc>
                <a:extLst>
                  <a:ext uri="{0D108BD9-81ED-4DB2-BD59-A6C34878D82A}">
                    <a16:rowId xmlns:a16="http://schemas.microsoft.com/office/drawing/2014/main" val="2215260827"/>
                  </a:ext>
                </a:extLst>
              </a:tr>
              <a:tr h="370840">
                <a:tc>
                  <a:txBody>
                    <a:bodyPr/>
                    <a:lstStyle/>
                    <a:p>
                      <a:r>
                        <a:rPr lang="en-GB" dirty="0" err="1"/>
                        <a:t>Introd</a:t>
                      </a:r>
                      <a:r>
                        <a:rPr lang="en-GB" dirty="0"/>
                        <a:t> </a:t>
                      </a:r>
                    </a:p>
                  </a:txBody>
                  <a:tcPr/>
                </a:tc>
                <a:tc>
                  <a:txBody>
                    <a:bodyPr/>
                    <a:lstStyle/>
                    <a:p>
                      <a:r>
                        <a:rPr lang="en-GB" dirty="0"/>
                        <a:t>introduce topic, </a:t>
                      </a:r>
                    </a:p>
                    <a:p>
                      <a:r>
                        <a:rPr lang="en-GB" dirty="0"/>
                        <a:t>why important </a:t>
                      </a:r>
                    </a:p>
                    <a:p>
                      <a:r>
                        <a:rPr lang="en-GB" dirty="0"/>
                        <a:t> which texts what you are going to discuss (keep chronological order. (no point discussing </a:t>
                      </a:r>
                      <a:r>
                        <a:rPr lang="en-GB" i="1" dirty="0"/>
                        <a:t>Waste Land </a:t>
                      </a:r>
                      <a:r>
                        <a:rPr lang="en-GB" dirty="0"/>
                        <a:t>before </a:t>
                      </a:r>
                      <a:r>
                        <a:rPr lang="en-GB" i="1" dirty="0"/>
                        <a:t>Heart of Darkness </a:t>
                      </a:r>
                      <a:r>
                        <a:rPr lang="en-GB" dirty="0"/>
                        <a:t>because Eliot is </a:t>
                      </a:r>
                      <a:r>
                        <a:rPr lang="en-GB" i="1" dirty="0"/>
                        <a:t>responding</a:t>
                      </a:r>
                      <a:r>
                        <a:rPr lang="en-GB" dirty="0"/>
                        <a:t> to Conrad)</a:t>
                      </a:r>
                    </a:p>
                    <a:p>
                      <a:r>
                        <a:rPr lang="en-GB" dirty="0"/>
                        <a:t>Possibly select aspects of your topic and link to a particular </a:t>
                      </a:r>
                      <a:r>
                        <a:rPr lang="en-GB" dirty="0" err="1"/>
                        <a:t>tex</a:t>
                      </a:r>
                      <a:r>
                        <a:rPr lang="en-GB" dirty="0"/>
                        <a:t> in order to enable you to focus on a different issue with the second text  Refer to other material in  less detail/passing </a:t>
                      </a:r>
                    </a:p>
                  </a:txBody>
                  <a:tcPr/>
                </a:tc>
                <a:tc>
                  <a:txBody>
                    <a:bodyPr/>
                    <a:lstStyle/>
                    <a:p>
                      <a:r>
                        <a:rPr lang="en-GB" dirty="0"/>
                        <a:t>3-500</a:t>
                      </a:r>
                    </a:p>
                  </a:txBody>
                  <a:tcPr/>
                </a:tc>
                <a:extLst>
                  <a:ext uri="{0D108BD9-81ED-4DB2-BD59-A6C34878D82A}">
                    <a16:rowId xmlns:a16="http://schemas.microsoft.com/office/drawing/2014/main" val="2028433033"/>
                  </a:ext>
                </a:extLst>
              </a:tr>
              <a:tr h="370840">
                <a:tc>
                  <a:txBody>
                    <a:bodyPr/>
                    <a:lstStyle/>
                    <a:p>
                      <a:r>
                        <a:rPr lang="en-GB" dirty="0"/>
                        <a:t>Body 1</a:t>
                      </a:r>
                    </a:p>
                  </a:txBody>
                  <a:tcPr/>
                </a:tc>
                <a:tc>
                  <a:txBody>
                    <a:bodyPr/>
                    <a:lstStyle/>
                    <a:p>
                      <a:r>
                        <a:rPr lang="en-GB" dirty="0" err="1"/>
                        <a:t>Introd</a:t>
                      </a:r>
                      <a:r>
                        <a:rPr lang="en-GB" dirty="0"/>
                        <a:t> text why and discuss with quotation from primary and secondary </a:t>
                      </a:r>
                    </a:p>
                  </a:txBody>
                  <a:tcPr/>
                </a:tc>
                <a:tc>
                  <a:txBody>
                    <a:bodyPr/>
                    <a:lstStyle/>
                    <a:p>
                      <a:r>
                        <a:rPr lang="en-GB" dirty="0"/>
                        <a:t>1,000</a:t>
                      </a:r>
                    </a:p>
                  </a:txBody>
                  <a:tcPr/>
                </a:tc>
                <a:extLst>
                  <a:ext uri="{0D108BD9-81ED-4DB2-BD59-A6C34878D82A}">
                    <a16:rowId xmlns:a16="http://schemas.microsoft.com/office/drawing/2014/main" val="2257253140"/>
                  </a:ext>
                </a:extLst>
              </a:tr>
              <a:tr h="370840">
                <a:tc>
                  <a:txBody>
                    <a:bodyPr/>
                    <a:lstStyle/>
                    <a:p>
                      <a:r>
                        <a:rPr lang="en-GB" dirty="0"/>
                        <a:t>Body 2</a:t>
                      </a:r>
                    </a:p>
                  </a:txBody>
                  <a:tcPr/>
                </a:tc>
                <a:tc>
                  <a:txBody>
                    <a:bodyPr/>
                    <a:lstStyle/>
                    <a:p>
                      <a:r>
                        <a:rPr lang="en-GB" dirty="0"/>
                        <a:t>Develop argument - discuss with quotation from primary and secondary </a:t>
                      </a:r>
                    </a:p>
                  </a:txBody>
                  <a:tcPr/>
                </a:tc>
                <a:tc>
                  <a:txBody>
                    <a:bodyPr/>
                    <a:lstStyle/>
                    <a:p>
                      <a:r>
                        <a:rPr lang="en-GB" dirty="0"/>
                        <a:t>1,000</a:t>
                      </a:r>
                    </a:p>
                  </a:txBody>
                  <a:tcPr/>
                </a:tc>
                <a:extLst>
                  <a:ext uri="{0D108BD9-81ED-4DB2-BD59-A6C34878D82A}">
                    <a16:rowId xmlns:a16="http://schemas.microsoft.com/office/drawing/2014/main" val="2146810037"/>
                  </a:ext>
                </a:extLst>
              </a:tr>
              <a:tr h="186774">
                <a:tc>
                  <a:txBody>
                    <a:bodyPr/>
                    <a:lstStyle/>
                    <a:p>
                      <a:r>
                        <a:rPr lang="en-GB" dirty="0" err="1"/>
                        <a:t>Conclus</a:t>
                      </a:r>
                      <a:r>
                        <a:rPr lang="en-GB" dirty="0"/>
                        <a:t> </a:t>
                      </a:r>
                    </a:p>
                  </a:txBody>
                  <a:tcPr/>
                </a:tc>
                <a:tc>
                  <a:txBody>
                    <a:bodyPr/>
                    <a:lstStyle/>
                    <a:p>
                      <a:r>
                        <a:rPr lang="en-GB" dirty="0"/>
                        <a:t>Summary and suggestion of possible development </a:t>
                      </a:r>
                      <a:r>
                        <a:rPr lang="en-GB" dirty="0">
                          <a:solidFill>
                            <a:srgbClr val="00B0F0"/>
                          </a:solidFill>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3-500</a:t>
                      </a:r>
                    </a:p>
                    <a:p>
                      <a:endParaRPr lang="en-GB" dirty="0"/>
                    </a:p>
                  </a:txBody>
                  <a:tcPr/>
                </a:tc>
                <a:extLst>
                  <a:ext uri="{0D108BD9-81ED-4DB2-BD59-A6C34878D82A}">
                    <a16:rowId xmlns:a16="http://schemas.microsoft.com/office/drawing/2014/main" val="3911645032"/>
                  </a:ext>
                </a:extLst>
              </a:tr>
            </a:tbl>
          </a:graphicData>
        </a:graphic>
      </p:graphicFrame>
      <p:sp>
        <p:nvSpPr>
          <p:cNvPr id="10" name="Rectangle 9">
            <a:extLst>
              <a:ext uri="{FF2B5EF4-FFF2-40B4-BE49-F238E27FC236}">
                <a16:creationId xmlns:a16="http://schemas.microsoft.com/office/drawing/2014/main" id="{1A06591E-4558-48AE-BFFB-5435A617A616}"/>
              </a:ext>
            </a:extLst>
          </p:cNvPr>
          <p:cNvSpPr/>
          <p:nvPr/>
        </p:nvSpPr>
        <p:spPr>
          <a:xfrm>
            <a:off x="457200" y="5517233"/>
            <a:ext cx="7632474" cy="923330"/>
          </a:xfrm>
          <a:prstGeom prst="rect">
            <a:avLst/>
          </a:prstGeom>
        </p:spPr>
        <p:txBody>
          <a:bodyPr wrap="none">
            <a:spAutoFit/>
          </a:bodyPr>
          <a:lstStyle/>
          <a:p>
            <a:r>
              <a:rPr lang="en-GB" dirty="0">
                <a:solidFill>
                  <a:srgbClr val="00B0F0"/>
                </a:solidFill>
              </a:rPr>
              <a:t>* Should you wish to develop the issue in your second essay.</a:t>
            </a:r>
          </a:p>
          <a:p>
            <a:r>
              <a:rPr lang="en-GB" dirty="0">
                <a:solidFill>
                  <a:srgbClr val="FFC000"/>
                </a:solidFill>
              </a:rPr>
              <a:t>Word count- Some leeway for body if you keep introduction and conclusion short . </a:t>
            </a:r>
          </a:p>
          <a:p>
            <a:r>
              <a:rPr lang="en-GB" dirty="0">
                <a:solidFill>
                  <a:srgbClr val="FFC000"/>
                </a:solidFill>
              </a:rPr>
              <a:t>(Footnotes, appendices and bibliography don’t count as word) </a:t>
            </a:r>
          </a:p>
        </p:txBody>
      </p:sp>
    </p:spTree>
    <p:extLst>
      <p:ext uri="{BB962C8B-B14F-4D97-AF65-F5344CB8AC3E}">
        <p14:creationId xmlns:p14="http://schemas.microsoft.com/office/powerpoint/2010/main" val="9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239C96-3946-4CFF-8FA1-C3DA83ABBD08}"/>
              </a:ext>
            </a:extLst>
          </p:cNvPr>
          <p:cNvSpPr>
            <a:spLocks noGrp="1"/>
          </p:cNvSpPr>
          <p:nvPr>
            <p:ph idx="1"/>
          </p:nvPr>
        </p:nvSpPr>
        <p:spPr/>
        <p:txBody>
          <a:bodyPr/>
          <a:lstStyle/>
          <a:p>
            <a:pPr marL="0" indent="0">
              <a:buNone/>
            </a:pPr>
            <a:endParaRPr lang="en-GB" sz="2400" dirty="0">
              <a:effectLst/>
            </a:endParaRPr>
          </a:p>
          <a:p>
            <a:pPr marL="0" indent="0">
              <a:buNone/>
            </a:pPr>
            <a:endParaRPr lang="en-GB" sz="2400" dirty="0">
              <a:effectLst/>
            </a:endParaRPr>
          </a:p>
        </p:txBody>
      </p:sp>
      <p:sp>
        <p:nvSpPr>
          <p:cNvPr id="4" name="Title 1">
            <a:extLst>
              <a:ext uri="{FF2B5EF4-FFF2-40B4-BE49-F238E27FC236}">
                <a16:creationId xmlns:a16="http://schemas.microsoft.com/office/drawing/2014/main" id="{D7947089-4D09-4F15-9150-F51CFA882A3D}"/>
              </a:ext>
            </a:extLst>
          </p:cNvPr>
          <p:cNvSpPr txBox="1">
            <a:spLocks/>
          </p:cNvSpPr>
          <p:nvPr/>
        </p:nvSpPr>
        <p:spPr bwMode="auto">
          <a:xfrm>
            <a:off x="457200" y="274638"/>
            <a:ext cx="8229600" cy="6340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r>
              <a:rPr lang="en-GB" sz="3600" b="0" kern="0" dirty="0">
                <a:solidFill>
                  <a:srgbClr val="FFC000"/>
                </a:solidFill>
                <a:effectLst/>
                <a:latin typeface="Felix Titling" panose="04060505060202020A04" pitchFamily="82" charset="0"/>
                <a:cs typeface="Mongolian Baiti" panose="03000500000000000000" pitchFamily="66" charset="0"/>
              </a:rPr>
              <a:t>Contact me to discuss</a:t>
            </a:r>
          </a:p>
        </p:txBody>
      </p:sp>
      <p:sp>
        <p:nvSpPr>
          <p:cNvPr id="5" name="Content Placeholder 2">
            <a:extLst>
              <a:ext uri="{FF2B5EF4-FFF2-40B4-BE49-F238E27FC236}">
                <a16:creationId xmlns:a16="http://schemas.microsoft.com/office/drawing/2014/main" id="{51E40C19-6B39-4864-9875-859E36B1B5EF}"/>
              </a:ext>
            </a:extLst>
          </p:cNvPr>
          <p:cNvSpPr txBox="1">
            <a:spLocks/>
          </p:cNvSpPr>
          <p:nvPr/>
        </p:nvSpPr>
        <p:spPr bwMode="auto">
          <a:xfrm>
            <a:off x="457200" y="1340768"/>
            <a:ext cx="8568952" cy="46085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a:buNone/>
            </a:pPr>
            <a:r>
              <a:rPr lang="en-GB" sz="2400" kern="0" dirty="0">
                <a:effectLst/>
              </a:rPr>
              <a:t>Most important thing is – as I keep saying – the blog. </a:t>
            </a:r>
            <a:br>
              <a:rPr lang="en-GB" sz="2400" kern="0" dirty="0">
                <a:effectLst/>
              </a:rPr>
            </a:br>
            <a:r>
              <a:rPr lang="en-GB" sz="2400" kern="0" dirty="0">
                <a:effectLst/>
              </a:rPr>
              <a:t>I intend giving feedback on the blogs, many of which are brilliant, but have been so busy</a:t>
            </a:r>
          </a:p>
          <a:p>
            <a:pPr marL="0" indent="0">
              <a:buNone/>
            </a:pPr>
            <a:endParaRPr lang="en-GB" sz="2400" kern="0" dirty="0">
              <a:effectLst/>
            </a:endParaRPr>
          </a:p>
          <a:p>
            <a:pPr marL="0" indent="0">
              <a:buNone/>
            </a:pPr>
            <a:r>
              <a:rPr lang="en-GB" sz="2400" kern="0" dirty="0">
                <a:effectLst/>
              </a:rPr>
              <a:t>I can help you formulate the topic if you want to discuss. </a:t>
            </a:r>
          </a:p>
          <a:p>
            <a:pPr marL="0" indent="0">
              <a:buNone/>
            </a:pPr>
            <a:r>
              <a:rPr lang="en-GB" sz="2400" kern="0" dirty="0">
                <a:effectLst/>
              </a:rPr>
              <a:t>I am also hoping that we can have a brief Teams meeting (</a:t>
            </a:r>
          </a:p>
          <a:p>
            <a:pPr marL="0" indent="0">
              <a:buNone/>
            </a:pPr>
            <a:endParaRPr lang="en-GB" sz="2400" kern="0" dirty="0">
              <a:effectLst/>
            </a:endParaRPr>
          </a:p>
          <a:p>
            <a:pPr marL="0" indent="0">
              <a:buNone/>
            </a:pPr>
            <a:r>
              <a:rPr lang="en-GB" sz="2400" kern="0" dirty="0">
                <a:effectLst/>
              </a:rPr>
              <a:t>Hope useful. </a:t>
            </a:r>
          </a:p>
        </p:txBody>
      </p:sp>
    </p:spTree>
    <p:extLst>
      <p:ext uri="{BB962C8B-B14F-4D97-AF65-F5344CB8AC3E}">
        <p14:creationId xmlns:p14="http://schemas.microsoft.com/office/powerpoint/2010/main" val="3315024806"/>
      </p:ext>
    </p:extLst>
  </p:cSld>
  <p:clrMapOvr>
    <a:masterClrMapping/>
  </p:clrMapOvr>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Stream</Template>
  <TotalTime>880</TotalTime>
  <Words>1314</Words>
  <Application>Microsoft Office PowerPoint</Application>
  <PresentationFormat>On-screen Show (4:3)</PresentationFormat>
  <Paragraphs>87</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Felix Titling</vt:lpstr>
      <vt:lpstr>Garamond</vt:lpstr>
      <vt:lpstr>Perpetua Titling MT</vt:lpstr>
      <vt:lpstr>Wingdings</vt:lpstr>
      <vt:lpstr>Stream</vt:lpstr>
      <vt:lpstr>Thinking about the essay(s): planning &amp; focusing</vt:lpstr>
      <vt:lpstr>   </vt:lpstr>
      <vt:lpstr>   </vt:lpstr>
      <vt:lpstr>   </vt:lpstr>
      <vt:lpstr>LEARNING OUTCOMES</vt:lpstr>
      <vt:lpstr>   </vt:lpstr>
      <vt:lpstr>   </vt:lpstr>
      <vt:lpstr>   </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jeni</dc:creator>
  <cp:lastModifiedBy>Jeni Williams</cp:lastModifiedBy>
  <cp:revision>59</cp:revision>
  <dcterms:created xsi:type="dcterms:W3CDTF">1601-01-01T00:00:00Z</dcterms:created>
  <dcterms:modified xsi:type="dcterms:W3CDTF">2020-06-09T22:57:10Z</dcterms:modified>
</cp:coreProperties>
</file>