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98" r:id="rId3"/>
    <p:sldId id="301" r:id="rId4"/>
    <p:sldId id="261" r:id="rId5"/>
    <p:sldId id="262" r:id="rId6"/>
    <p:sldId id="269" r:id="rId7"/>
    <p:sldId id="264" r:id="rId8"/>
    <p:sldId id="266" r:id="rId9"/>
    <p:sldId id="267" r:id="rId10"/>
    <p:sldId id="305" r:id="rId11"/>
    <p:sldId id="306" r:id="rId12"/>
    <p:sldId id="307" r:id="rId13"/>
    <p:sldId id="308" r:id="rId14"/>
    <p:sldId id="265"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0" d="100"/>
          <a:sy n="60" d="100"/>
        </p:scale>
        <p:origin x="-94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4C7247-F29C-4259-A3CB-99BEAE7810DD}" type="datetimeFigureOut">
              <a:rPr lang="en-US" smtClean="0"/>
              <a:pPr/>
              <a:t>10/7/2012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4C7247-F29C-4259-A3CB-99BEAE7810DD}" type="datetimeFigureOut">
              <a:rPr lang="en-US" smtClean="0"/>
              <a:pPr/>
              <a:t>10/7/2012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4C7247-F29C-4259-A3CB-99BEAE7810DD}" type="datetimeFigureOut">
              <a:rPr lang="en-US" smtClean="0"/>
              <a:pPr/>
              <a:t>10/7/2012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4C7247-F29C-4259-A3CB-99BEAE7810DD}" type="datetimeFigureOut">
              <a:rPr lang="en-US" smtClean="0"/>
              <a:pPr/>
              <a:t>10/7/2012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C7247-F29C-4259-A3CB-99BEAE7810DD}" type="datetimeFigureOut">
              <a:rPr lang="en-US" smtClean="0"/>
              <a:pPr/>
              <a:t>10/7/2012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C7247-F29C-4259-A3CB-99BEAE7810DD}" type="datetimeFigureOut">
              <a:rPr lang="en-US" smtClean="0"/>
              <a:pPr/>
              <a:t>10/7/2012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C7247-F29C-4259-A3CB-99BEAE7810DD}" type="datetimeFigureOut">
              <a:rPr lang="en-US" smtClean="0"/>
              <a:pPr/>
              <a:t>10/7/2012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4C7247-F29C-4259-A3CB-99BEAE7810DD}" type="datetimeFigureOut">
              <a:rPr lang="en-US" smtClean="0"/>
              <a:pPr/>
              <a:t>10/7/2012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C7AF9-C63A-4711-86E6-2392BCE76D2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2.cddc.vt.edu/digitalfordism/fordism_materials/broderius.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2" name="Picture 4" descr="http://intervalanalytics.dreamhosters.com/wp-content/uploads/2009/12/Technology-Partners-Picture-3935200.JPG"/>
          <p:cNvPicPr>
            <a:picLocks noChangeAspect="1" noChangeArrowheads="1"/>
          </p:cNvPicPr>
          <p:nvPr/>
        </p:nvPicPr>
        <p:blipFill>
          <a:blip r:embed="rId2" cstate="print"/>
          <a:srcRect/>
          <a:stretch>
            <a:fillRect/>
          </a:stretch>
        </p:blipFill>
        <p:spPr bwMode="auto">
          <a:xfrm>
            <a:off x="755576" y="1416923"/>
            <a:ext cx="7523531" cy="5036413"/>
          </a:xfrm>
          <a:prstGeom prst="rect">
            <a:avLst/>
          </a:prstGeom>
          <a:noFill/>
        </p:spPr>
      </p:pic>
      <p:sp>
        <p:nvSpPr>
          <p:cNvPr id="2" name="Title 1"/>
          <p:cNvSpPr>
            <a:spLocks noGrp="1"/>
          </p:cNvSpPr>
          <p:nvPr>
            <p:ph type="ctrTitle"/>
          </p:nvPr>
        </p:nvSpPr>
        <p:spPr>
          <a:xfrm>
            <a:off x="0" y="-57249"/>
            <a:ext cx="9144000" cy="1470025"/>
          </a:xfrm>
        </p:spPr>
        <p:txBody>
          <a:bodyPr/>
          <a:lstStyle/>
          <a:p>
            <a:r>
              <a:rPr lang="en-GB" u="sng" dirty="0" smtClean="0"/>
              <a:t>Technology </a:t>
            </a:r>
            <a:r>
              <a:rPr lang="en-GB" u="sng" dirty="0" smtClean="0"/>
              <a:t>Organisations</a:t>
            </a:r>
            <a:br>
              <a:rPr lang="en-GB" u="sng" dirty="0" smtClean="0"/>
            </a:br>
            <a:r>
              <a:rPr lang="en-GB" u="sng" dirty="0" smtClean="0"/>
              <a:t> &amp; Change</a:t>
            </a:r>
            <a:endParaRPr lang="en-GB" u="sng" dirty="0"/>
          </a:p>
        </p:txBody>
      </p:sp>
      <p:sp>
        <p:nvSpPr>
          <p:cNvPr id="4" name="TextBox 3"/>
          <p:cNvSpPr txBox="1"/>
          <p:nvPr/>
        </p:nvSpPr>
        <p:spPr>
          <a:xfrm>
            <a:off x="500034" y="6500834"/>
            <a:ext cx="5474640" cy="369332"/>
          </a:xfrm>
          <a:prstGeom prst="rect">
            <a:avLst/>
          </a:prstGeom>
          <a:noFill/>
        </p:spPr>
        <p:txBody>
          <a:bodyPr wrap="none" rtlCol="0">
            <a:spAutoFit/>
          </a:bodyPr>
          <a:lstStyle/>
          <a:p>
            <a:r>
              <a:rPr lang="en-GB" b="1" u="sng" dirty="0" smtClean="0"/>
              <a:t>Structure and theory based on Mullins 9</a:t>
            </a:r>
            <a:r>
              <a:rPr lang="en-GB" b="1" u="sng" baseline="30000" dirty="0" smtClean="0"/>
              <a:t>th</a:t>
            </a:r>
            <a:r>
              <a:rPr lang="en-GB" b="1" u="sng" dirty="0" smtClean="0"/>
              <a:t> edition 2010.</a:t>
            </a:r>
            <a:endParaRPr lang="en-GB" b="1" u="sn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2926"/>
            <a:ext cx="8229600" cy="1143000"/>
          </a:xfrm>
        </p:spPr>
        <p:txBody>
          <a:bodyPr>
            <a:normAutofit fontScale="90000"/>
          </a:bodyPr>
          <a:lstStyle/>
          <a:p>
            <a:r>
              <a:rPr lang="en-GB" b="1" u="sng" dirty="0" smtClean="0"/>
              <a:t>Network Technology has allowed Humanity to move forward into the</a:t>
            </a:r>
            <a:br>
              <a:rPr lang="en-GB" b="1" u="sng" dirty="0" smtClean="0"/>
            </a:br>
            <a:r>
              <a:rPr lang="en-GB" b="1" u="sng" dirty="0" smtClean="0"/>
              <a:t>Digital Age &amp; Knowledge Society</a:t>
            </a:r>
            <a:br>
              <a:rPr lang="en-GB" b="1" u="sng" dirty="0" smtClean="0"/>
            </a:br>
            <a:endParaRPr lang="en-GB" b="1" u="sng" dirty="0"/>
          </a:p>
        </p:txBody>
      </p:sp>
      <p:sp>
        <p:nvSpPr>
          <p:cNvPr id="3" name="Content Placeholder 2"/>
          <p:cNvSpPr>
            <a:spLocks noGrp="1"/>
          </p:cNvSpPr>
          <p:nvPr>
            <p:ph idx="1"/>
          </p:nvPr>
        </p:nvSpPr>
        <p:spPr>
          <a:xfrm>
            <a:off x="142844" y="1903433"/>
            <a:ext cx="8786874" cy="4525963"/>
          </a:xfrm>
        </p:spPr>
        <p:txBody>
          <a:bodyPr>
            <a:normAutofit fontScale="77500" lnSpcReduction="20000"/>
          </a:bodyPr>
          <a:lstStyle/>
          <a:p>
            <a:pPr algn="ctr">
              <a:buNone/>
            </a:pPr>
            <a:r>
              <a:rPr lang="en-GB" dirty="0" smtClean="0"/>
              <a:t>The </a:t>
            </a:r>
            <a:r>
              <a:rPr lang="en-GB" b="1" dirty="0" smtClean="0"/>
              <a:t>Information Age</a:t>
            </a:r>
            <a:r>
              <a:rPr lang="en-GB" dirty="0" smtClean="0"/>
              <a:t>, also commonly known as the </a:t>
            </a:r>
            <a:r>
              <a:rPr lang="en-GB" b="1" dirty="0" smtClean="0"/>
              <a:t>Computer Age</a:t>
            </a:r>
            <a:r>
              <a:rPr lang="en-GB" dirty="0" smtClean="0"/>
              <a:t> or </a:t>
            </a:r>
            <a:r>
              <a:rPr lang="en-GB" b="1" dirty="0" smtClean="0"/>
              <a:t>Information Era</a:t>
            </a:r>
            <a:r>
              <a:rPr lang="en-GB" dirty="0" smtClean="0"/>
              <a:t>, is an idea that the current age is characterized by the ability of individuals to transfer information freely, and to have instant access to knowledge that would have been difficult or impossible to find in previous generations.</a:t>
            </a:r>
          </a:p>
          <a:p>
            <a:pPr algn="ctr">
              <a:buNone/>
            </a:pPr>
            <a:r>
              <a:rPr lang="en-GB" dirty="0" smtClean="0"/>
              <a:t> The idea is linked to the concept of a </a:t>
            </a:r>
            <a:r>
              <a:rPr lang="en-GB" b="1" dirty="0" smtClean="0"/>
              <a:t>Digital Age</a:t>
            </a:r>
            <a:r>
              <a:rPr lang="en-GB" dirty="0" smtClean="0"/>
              <a:t> and </a:t>
            </a:r>
            <a:r>
              <a:rPr lang="en-GB" b="1" dirty="0" smtClean="0"/>
              <a:t>a shift </a:t>
            </a:r>
            <a:r>
              <a:rPr lang="en-GB" dirty="0" smtClean="0"/>
              <a:t>from traditional industry of the Industrial Revolution to an economy based on the information knowledge and empowerment</a:t>
            </a:r>
          </a:p>
          <a:p>
            <a:pPr algn="ctr">
              <a:buNone/>
            </a:pPr>
            <a:endParaRPr lang="en-GB" dirty="0" smtClean="0"/>
          </a:p>
          <a:p>
            <a:pPr algn="ctr">
              <a:buNone/>
            </a:pPr>
            <a:r>
              <a:rPr lang="en-GB" dirty="0" smtClean="0"/>
              <a:t> A </a:t>
            </a:r>
            <a:r>
              <a:rPr lang="en-GB" b="1" dirty="0" smtClean="0"/>
              <a:t>Knowledge society </a:t>
            </a:r>
            <a:r>
              <a:rPr lang="en-GB" dirty="0" smtClean="0"/>
              <a:t>“</a:t>
            </a:r>
            <a:r>
              <a:rPr lang="en-GB" dirty="0" smtClean="0"/>
              <a:t>creates</a:t>
            </a:r>
            <a:r>
              <a:rPr lang="en-GB" dirty="0" smtClean="0"/>
              <a:t>, shares and uses knowledge for the prosperity and well-being of its </a:t>
            </a:r>
            <a:r>
              <a:rPr lang="en-GB" dirty="0" smtClean="0"/>
              <a:t>people</a:t>
            </a:r>
            <a:r>
              <a:rPr lang="en-GB" dirty="0" smtClean="0"/>
              <a:t>”</a:t>
            </a:r>
            <a:r>
              <a:rPr lang="en-GB" dirty="0" smtClean="0"/>
              <a:t>.</a:t>
            </a:r>
            <a:endParaRPr lang="en-GB" baseline="300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Technology &amp; Organisations</a:t>
            </a:r>
            <a:endParaRPr lang="en-GB" u="sng" dirty="0"/>
          </a:p>
        </p:txBody>
      </p:sp>
      <p:sp>
        <p:nvSpPr>
          <p:cNvPr id="3" name="Content Placeholder 2"/>
          <p:cNvSpPr>
            <a:spLocks noGrp="1"/>
          </p:cNvSpPr>
          <p:nvPr>
            <p:ph idx="1"/>
          </p:nvPr>
        </p:nvSpPr>
        <p:spPr>
          <a:xfrm>
            <a:off x="457200" y="1428736"/>
            <a:ext cx="8229600" cy="4525963"/>
          </a:xfrm>
        </p:spPr>
        <p:txBody>
          <a:bodyPr>
            <a:normAutofit fontScale="92500" lnSpcReduction="20000"/>
          </a:bodyPr>
          <a:lstStyle/>
          <a:p>
            <a:r>
              <a:rPr lang="en-GB" b="1" dirty="0" smtClean="0"/>
              <a:t>The pace of change is quickening and technology is associated with far reaching change.</a:t>
            </a:r>
          </a:p>
          <a:p>
            <a:r>
              <a:rPr lang="en-GB" dirty="0" smtClean="0"/>
              <a:t>Technological innovation is affecting the way in which workers interact with each other and often with customers. </a:t>
            </a:r>
            <a:r>
              <a:rPr lang="en-GB" b="1" dirty="0" smtClean="0"/>
              <a:t>Managers need to be aware of the nature of technology and the technical change process.</a:t>
            </a:r>
          </a:p>
          <a:p>
            <a:r>
              <a:rPr lang="en-GB" dirty="0" smtClean="0"/>
              <a:t>For some, new systems and applications might be welcomed as a means of </a:t>
            </a:r>
            <a:r>
              <a:rPr lang="en-GB" b="1" dirty="0" smtClean="0"/>
              <a:t>increasing effectiveness</a:t>
            </a:r>
            <a:r>
              <a:rPr lang="en-GB" dirty="0" smtClean="0"/>
              <a:t>; but for others might be viewed as threatening and with anxiety.</a:t>
            </a:r>
            <a:endParaRPr lang="en-GB" dirty="0"/>
          </a:p>
        </p:txBody>
      </p:sp>
      <p:sp>
        <p:nvSpPr>
          <p:cNvPr id="4" name="TextBox 3"/>
          <p:cNvSpPr txBox="1"/>
          <p:nvPr/>
        </p:nvSpPr>
        <p:spPr>
          <a:xfrm>
            <a:off x="142844" y="6429396"/>
            <a:ext cx="2199641" cy="246221"/>
          </a:xfrm>
          <a:prstGeom prst="rect">
            <a:avLst/>
          </a:prstGeom>
          <a:noFill/>
        </p:spPr>
        <p:txBody>
          <a:bodyPr wrap="none" rtlCol="0">
            <a:spAutoFit/>
          </a:bodyPr>
          <a:lstStyle/>
          <a:p>
            <a:r>
              <a:rPr lang="en-GB" sz="1000" dirty="0" smtClean="0"/>
              <a:t>Ref: Mullins 9ed Lecturer's Guide p129</a:t>
            </a:r>
            <a:endParaRPr lang="en-GB"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u="sng" dirty="0" smtClean="0"/>
              <a:t>Networks &amp; evolution of the World</a:t>
            </a:r>
            <a:endParaRPr lang="en-GB" u="sng" dirty="0"/>
          </a:p>
        </p:txBody>
      </p:sp>
      <p:pic>
        <p:nvPicPr>
          <p:cNvPr id="91138" name="Picture 2"/>
          <p:cNvPicPr>
            <a:picLocks noChangeAspect="1" noChangeArrowheads="1"/>
          </p:cNvPicPr>
          <p:nvPr/>
        </p:nvPicPr>
        <p:blipFill>
          <a:blip r:embed="rId2" cstate="print"/>
          <a:srcRect/>
          <a:stretch>
            <a:fillRect/>
          </a:stretch>
        </p:blipFill>
        <p:spPr bwMode="auto">
          <a:xfrm>
            <a:off x="214282" y="1285860"/>
            <a:ext cx="8792190" cy="3357586"/>
          </a:xfrm>
          <a:prstGeom prst="rect">
            <a:avLst/>
          </a:prstGeom>
          <a:noFill/>
          <a:ln w="9525">
            <a:noFill/>
            <a:miter lim="800000"/>
            <a:headEnd/>
            <a:tailEnd/>
          </a:ln>
          <a:effectLst/>
        </p:spPr>
      </p:pic>
      <p:pic>
        <p:nvPicPr>
          <p:cNvPr id="91139" name="Picture 3"/>
          <p:cNvPicPr>
            <a:picLocks noChangeAspect="1" noChangeArrowheads="1"/>
          </p:cNvPicPr>
          <p:nvPr/>
        </p:nvPicPr>
        <p:blipFill>
          <a:blip r:embed="rId3" cstate="print"/>
          <a:srcRect/>
          <a:stretch>
            <a:fillRect/>
          </a:stretch>
        </p:blipFill>
        <p:spPr bwMode="auto">
          <a:xfrm>
            <a:off x="220494" y="4643446"/>
            <a:ext cx="8852100" cy="142876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lstStyle/>
          <a:p>
            <a:r>
              <a:rPr lang="en-GB" u="sng" dirty="0" smtClean="0"/>
              <a:t>Post-</a:t>
            </a:r>
            <a:r>
              <a:rPr lang="en-GB" u="sng" dirty="0" err="1" smtClean="0"/>
              <a:t>fordism</a:t>
            </a:r>
            <a:endParaRPr lang="en-GB" u="sng" dirty="0"/>
          </a:p>
        </p:txBody>
      </p:sp>
      <p:sp>
        <p:nvSpPr>
          <p:cNvPr id="3" name="Content Placeholder 2"/>
          <p:cNvSpPr>
            <a:spLocks noGrp="1"/>
          </p:cNvSpPr>
          <p:nvPr>
            <p:ph idx="1"/>
          </p:nvPr>
        </p:nvSpPr>
        <p:spPr>
          <a:xfrm>
            <a:off x="0" y="2312023"/>
            <a:ext cx="9144000" cy="2197097"/>
          </a:xfrm>
        </p:spPr>
        <p:txBody>
          <a:bodyPr>
            <a:noAutofit/>
          </a:bodyPr>
          <a:lstStyle/>
          <a:p>
            <a:r>
              <a:rPr lang="en-GB" sz="2000" b="1" dirty="0"/>
              <a:t>Post-Fordism</a:t>
            </a:r>
            <a:r>
              <a:rPr lang="en-GB" sz="2000" dirty="0"/>
              <a:t> is the term used to describe an approach to work organization that relies on flexibility, adaptation, and innovation. Whereas Fordism was oriented towards mass production and mass consumption of standardized goods, post-</a:t>
            </a:r>
            <a:r>
              <a:rPr lang="en-GB" sz="2000" dirty="0" err="1"/>
              <a:t>Fordist</a:t>
            </a:r>
            <a:r>
              <a:rPr lang="en-GB" sz="2000" dirty="0"/>
              <a:t> methods of organizing are seeking to satisfy a greater diversity of customers in niche markets, demanding varied and customized products and services. Post-Fordism therefore incorporates a wide range of methods of work organization—for example, </a:t>
            </a:r>
            <a:r>
              <a:rPr lang="en-GB" sz="2000" i="1" dirty="0"/>
              <a:t>empowerment</a:t>
            </a:r>
            <a:r>
              <a:rPr lang="en-GB" sz="2000" dirty="0"/>
              <a:t> of teams, </a:t>
            </a:r>
            <a:r>
              <a:rPr lang="en-GB" sz="2000" i="1" dirty="0"/>
              <a:t>subcontracting</a:t>
            </a:r>
            <a:r>
              <a:rPr lang="en-GB" sz="2000" dirty="0"/>
              <a:t>, </a:t>
            </a:r>
            <a:r>
              <a:rPr lang="en-GB" sz="2000" i="1" dirty="0"/>
              <a:t>flexible specialization</a:t>
            </a:r>
            <a:r>
              <a:rPr lang="en-GB" sz="2000" dirty="0"/>
              <a:t>, </a:t>
            </a:r>
            <a:r>
              <a:rPr lang="en-GB" sz="2000" i="1" dirty="0" err="1"/>
              <a:t>homeworking</a:t>
            </a:r>
            <a:r>
              <a:rPr lang="en-GB" sz="2000" dirty="0"/>
              <a:t>, and </a:t>
            </a:r>
            <a:r>
              <a:rPr lang="en-GB" sz="2000" i="1" dirty="0"/>
              <a:t>hot-</a:t>
            </a:r>
            <a:r>
              <a:rPr lang="en-GB" sz="2000" i="1" dirty="0" err="1"/>
              <a:t>desking</a:t>
            </a:r>
            <a:r>
              <a:rPr lang="en-GB" sz="2000" dirty="0"/>
              <a:t>. Furthermore, there is increasing emphasis on service-sector industries, relying on information technology, and operating at a global level through new media—in particular the Internet.</a:t>
            </a:r>
            <a:br>
              <a:rPr lang="en-GB" sz="2000" dirty="0"/>
            </a:br>
            <a:endParaRPr lang="en-GB" sz="2000" dirty="0"/>
          </a:p>
        </p:txBody>
      </p:sp>
      <p:pic>
        <p:nvPicPr>
          <p:cNvPr id="92162" name="Picture 2"/>
          <p:cNvPicPr>
            <a:picLocks noChangeAspect="1" noChangeArrowheads="1"/>
          </p:cNvPicPr>
          <p:nvPr/>
        </p:nvPicPr>
        <p:blipFill>
          <a:blip r:embed="rId2" cstate="print"/>
          <a:srcRect b="56117"/>
          <a:stretch>
            <a:fillRect/>
          </a:stretch>
        </p:blipFill>
        <p:spPr bwMode="auto">
          <a:xfrm>
            <a:off x="142844" y="1214422"/>
            <a:ext cx="8888030" cy="84642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fontScale="90000"/>
          </a:bodyPr>
          <a:lstStyle/>
          <a:p>
            <a:r>
              <a:rPr lang="en-GB" u="sng" dirty="0"/>
              <a:t>Changes from Fordism to </a:t>
            </a:r>
            <a:r>
              <a:rPr lang="en-GB" u="sng" dirty="0" smtClean="0"/>
              <a:t>post-Fordism</a:t>
            </a:r>
            <a:endParaRPr lang="en-GB" u="sng" dirty="0"/>
          </a:p>
        </p:txBody>
      </p:sp>
      <p:sp>
        <p:nvSpPr>
          <p:cNvPr id="3" name="Content Placeholder 2"/>
          <p:cNvSpPr>
            <a:spLocks noGrp="1"/>
          </p:cNvSpPr>
          <p:nvPr>
            <p:ph idx="1"/>
          </p:nvPr>
        </p:nvSpPr>
        <p:spPr>
          <a:xfrm>
            <a:off x="0" y="1142984"/>
            <a:ext cx="9144000" cy="4525963"/>
          </a:xfrm>
        </p:spPr>
        <p:txBody>
          <a:bodyPr>
            <a:noAutofit/>
          </a:bodyPr>
          <a:lstStyle/>
          <a:p>
            <a:pPr marL="457200" indent="-457200"/>
            <a:r>
              <a:rPr lang="en-GB" sz="2200" dirty="0" smtClean="0"/>
              <a:t>With </a:t>
            </a:r>
            <a:r>
              <a:rPr lang="en-GB" sz="2200" dirty="0"/>
              <a:t>the </a:t>
            </a:r>
            <a:r>
              <a:rPr lang="en-GB" sz="2200" b="1" dirty="0"/>
              <a:t>shift</a:t>
            </a:r>
            <a:r>
              <a:rPr lang="en-GB" sz="2200" dirty="0"/>
              <a:t> from Fordism to post-</a:t>
            </a:r>
            <a:r>
              <a:rPr lang="en-GB" sz="2200" dirty="0" err="1"/>
              <a:t>Fordism</a:t>
            </a:r>
            <a:r>
              <a:rPr lang="en-GB" sz="2200" dirty="0"/>
              <a:t> </a:t>
            </a:r>
            <a:r>
              <a:rPr lang="en-GB" sz="2200" dirty="0" smtClean="0"/>
              <a:t>changes in production were </a:t>
            </a:r>
            <a:r>
              <a:rPr lang="en-GB" sz="2200" dirty="0"/>
              <a:t>accompanied by </a:t>
            </a:r>
            <a:r>
              <a:rPr lang="en-GB" sz="2200" b="1" dirty="0"/>
              <a:t>changes in the economy, politics, and prominent ideologies</a:t>
            </a:r>
            <a:r>
              <a:rPr lang="en-GB" sz="2200" dirty="0"/>
              <a:t>. </a:t>
            </a:r>
            <a:endParaRPr lang="en-GB" sz="2200" dirty="0" smtClean="0"/>
          </a:p>
          <a:p>
            <a:pPr marL="457200" indent="-457200"/>
            <a:r>
              <a:rPr lang="en-GB" sz="2200" dirty="0" smtClean="0"/>
              <a:t>In </a:t>
            </a:r>
            <a:r>
              <a:rPr lang="en-GB" sz="2200" dirty="0"/>
              <a:t>the economic realm, post-Fordism brought the decline of regulation and production by the nation-state and the rise of global markets and corporations</a:t>
            </a:r>
            <a:r>
              <a:rPr lang="en-GB" sz="2200" dirty="0" smtClean="0"/>
              <a:t>. </a:t>
            </a:r>
            <a:r>
              <a:rPr lang="en-GB" sz="2200" b="1" dirty="0" smtClean="0"/>
              <a:t>Organizations </a:t>
            </a:r>
            <a:r>
              <a:rPr lang="en-GB" sz="2200" b="1" dirty="0"/>
              <a:t>began to emphasize communication </a:t>
            </a:r>
            <a:r>
              <a:rPr lang="en-GB" sz="2200" dirty="0"/>
              <a:t>more than command. </a:t>
            </a:r>
            <a:endParaRPr lang="en-GB" sz="2200" dirty="0" smtClean="0"/>
          </a:p>
          <a:p>
            <a:pPr marL="457200" indent="-457200"/>
            <a:r>
              <a:rPr lang="en-GB" sz="2200" dirty="0" smtClean="0"/>
              <a:t>The </a:t>
            </a:r>
            <a:r>
              <a:rPr lang="en-GB" sz="2200" dirty="0"/>
              <a:t>workforce changed </a:t>
            </a:r>
            <a:r>
              <a:rPr lang="en-GB" sz="2200" dirty="0" smtClean="0"/>
              <a:t>and</a:t>
            </a:r>
            <a:r>
              <a:rPr lang="en-GB" sz="2200" b="1" dirty="0" smtClean="0"/>
              <a:t> </a:t>
            </a:r>
            <a:r>
              <a:rPr lang="en-GB" sz="2200" b="1" dirty="0"/>
              <a:t>a rise in part-time, temp, self-employed, and home workers</a:t>
            </a:r>
            <a:r>
              <a:rPr lang="en-GB" sz="2200" dirty="0"/>
              <a:t>. </a:t>
            </a:r>
            <a:endParaRPr lang="en-GB" sz="2200" dirty="0" smtClean="0"/>
          </a:p>
          <a:p>
            <a:pPr marL="457200" indent="-457200"/>
            <a:r>
              <a:rPr lang="en-GB" sz="2200" b="1" dirty="0" smtClean="0"/>
              <a:t>Cultural </a:t>
            </a:r>
            <a:r>
              <a:rPr lang="en-GB" sz="2200" b="1" dirty="0"/>
              <a:t>and ideological changes included the rise in individualist modes of thought and </a:t>
            </a:r>
            <a:r>
              <a:rPr lang="en-GB" sz="2200" b="1" dirty="0" smtClean="0"/>
              <a:t>behaviour </a:t>
            </a:r>
            <a:r>
              <a:rPr lang="en-GB" sz="2200" b="1" dirty="0"/>
              <a:t>and a culture of </a:t>
            </a:r>
            <a:r>
              <a:rPr lang="en-GB" sz="2200" b="1" dirty="0" smtClean="0"/>
              <a:t>entrepreneurialism.</a:t>
            </a:r>
          </a:p>
          <a:p>
            <a:pPr marL="457200" indent="-457200"/>
            <a:r>
              <a:rPr lang="en-GB" sz="2200" dirty="0" smtClean="0"/>
              <a:t>Acknowledging </a:t>
            </a:r>
            <a:r>
              <a:rPr lang="en-GB" sz="2200" dirty="0"/>
              <a:t>the need for more </a:t>
            </a:r>
            <a:r>
              <a:rPr lang="en-GB" sz="2200" b="1" dirty="0" smtClean="0"/>
              <a:t>empowered knowledge-based workers</a:t>
            </a:r>
            <a:r>
              <a:rPr lang="en-GB" sz="2200" dirty="0" smtClean="0"/>
              <a:t>.</a:t>
            </a:r>
            <a:endParaRPr lang="en-GB"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lstStyle/>
          <a:p>
            <a:r>
              <a:rPr lang="en-GB" u="sng" dirty="0" smtClean="0"/>
              <a:t>Flexible Specialization</a:t>
            </a:r>
            <a:endParaRPr lang="en-GB" u="sng" dirty="0"/>
          </a:p>
        </p:txBody>
      </p:sp>
      <p:sp>
        <p:nvSpPr>
          <p:cNvPr id="3" name="Content Placeholder 2"/>
          <p:cNvSpPr>
            <a:spLocks noGrp="1"/>
          </p:cNvSpPr>
          <p:nvPr>
            <p:ph idx="1"/>
          </p:nvPr>
        </p:nvSpPr>
        <p:spPr>
          <a:xfrm>
            <a:off x="179512" y="1124744"/>
            <a:ext cx="8964488" cy="4896544"/>
          </a:xfrm>
        </p:spPr>
        <p:txBody>
          <a:bodyPr>
            <a:noAutofit/>
          </a:bodyPr>
          <a:lstStyle/>
          <a:p>
            <a:r>
              <a:rPr lang="en-GB" sz="2400" dirty="0" smtClean="0"/>
              <a:t>Post-</a:t>
            </a:r>
            <a:r>
              <a:rPr lang="en-GB" sz="2400" dirty="0" err="1" smtClean="0"/>
              <a:t>fordism</a:t>
            </a:r>
            <a:r>
              <a:rPr lang="en-GB" sz="2400" dirty="0" smtClean="0"/>
              <a:t> </a:t>
            </a:r>
            <a:r>
              <a:rPr lang="en-GB" sz="2400" dirty="0"/>
              <a:t>is commonly divided into three schools of thought: </a:t>
            </a:r>
            <a:endParaRPr lang="en-GB" sz="2400" dirty="0" smtClean="0"/>
          </a:p>
          <a:p>
            <a:pPr lvl="1"/>
            <a:r>
              <a:rPr lang="en-GB" sz="2400" dirty="0" smtClean="0"/>
              <a:t>Flexible Specialization</a:t>
            </a:r>
          </a:p>
          <a:p>
            <a:pPr lvl="1"/>
            <a:r>
              <a:rPr lang="en-GB" sz="2400" dirty="0" smtClean="0"/>
              <a:t>Neo-</a:t>
            </a:r>
            <a:r>
              <a:rPr lang="en-GB" sz="2400" dirty="0" err="1" smtClean="0"/>
              <a:t>Schumpeterianism</a:t>
            </a:r>
            <a:endParaRPr lang="en-GB" sz="2400" dirty="0" smtClean="0"/>
          </a:p>
          <a:p>
            <a:pPr lvl="1"/>
            <a:r>
              <a:rPr lang="en-GB" sz="2400" dirty="0" smtClean="0"/>
              <a:t>and </a:t>
            </a:r>
            <a:r>
              <a:rPr lang="en-GB" sz="2400" dirty="0"/>
              <a:t>the Regulation School</a:t>
            </a:r>
            <a:r>
              <a:rPr lang="en-GB" sz="2400" dirty="0" smtClean="0"/>
              <a:t>.</a:t>
            </a:r>
          </a:p>
          <a:p>
            <a:pPr>
              <a:buNone/>
            </a:pPr>
            <a:endParaRPr lang="en-GB" sz="2400" dirty="0" smtClean="0"/>
          </a:p>
          <a:p>
            <a:r>
              <a:rPr lang="en-GB" sz="2400" b="1" dirty="0" smtClean="0"/>
              <a:t>Flexible Specialization: </a:t>
            </a:r>
            <a:r>
              <a:rPr lang="en-GB" sz="2400" dirty="0"/>
              <a:t>is a term coined by organization </a:t>
            </a:r>
            <a:r>
              <a:rPr lang="en-GB" sz="2400" dirty="0" smtClean="0"/>
              <a:t>theorists </a:t>
            </a:r>
            <a:r>
              <a:rPr lang="en-GB" sz="2400" dirty="0" err="1" smtClean="0"/>
              <a:t>Piore</a:t>
            </a:r>
            <a:r>
              <a:rPr lang="en-GB" sz="2400" dirty="0"/>
              <a:t> and </a:t>
            </a:r>
            <a:r>
              <a:rPr lang="en-GB" sz="2400" dirty="0" err="1" smtClean="0"/>
              <a:t>Sabel</a:t>
            </a:r>
            <a:r>
              <a:rPr lang="en-GB" sz="2400" dirty="0"/>
              <a:t>, in the </a:t>
            </a:r>
            <a:r>
              <a:rPr lang="en-GB" sz="2400" dirty="0" smtClean="0"/>
              <a:t>1980s </a:t>
            </a:r>
            <a:r>
              <a:rPr lang="en-GB" sz="2400" dirty="0"/>
              <a:t>to describe craft-based, flexible, innovation-led, and customer-focused forms of work organization. In contrast to the standardized mass production of </a:t>
            </a:r>
            <a:r>
              <a:rPr lang="en-GB" sz="2400" i="1" dirty="0"/>
              <a:t>Fordism</a:t>
            </a:r>
            <a:r>
              <a:rPr lang="en-GB" sz="2400" dirty="0"/>
              <a:t>, flexible specialization emphasizes flexible production systems that can meet the demands for customized </a:t>
            </a:r>
            <a:r>
              <a:rPr lang="en-GB" sz="2400" dirty="0" smtClean="0"/>
              <a:t>products.</a:t>
            </a:r>
            <a:r>
              <a:rPr lang="en-GB" sz="2400" dirty="0"/>
              <a:t/>
            </a:r>
            <a:br>
              <a:rPr lang="en-GB" sz="2400" dirty="0"/>
            </a:br>
            <a:r>
              <a:rPr lang="en-GB" sz="2400" dirty="0"/>
              <a:t/>
            </a:r>
            <a:br>
              <a:rPr lang="en-GB" sz="2400" dirty="0"/>
            </a:br>
            <a:endParaRPr lang="en-GB" sz="2400" dirty="0"/>
          </a:p>
        </p:txBody>
      </p:sp>
      <p:sp>
        <p:nvSpPr>
          <p:cNvPr id="4" name="TextBox 3"/>
          <p:cNvSpPr txBox="1"/>
          <p:nvPr/>
        </p:nvSpPr>
        <p:spPr>
          <a:xfrm>
            <a:off x="79168" y="6167045"/>
            <a:ext cx="8669296" cy="646331"/>
          </a:xfrm>
          <a:prstGeom prst="rect">
            <a:avLst/>
          </a:prstGeom>
          <a:noFill/>
        </p:spPr>
        <p:txBody>
          <a:bodyPr wrap="none" rtlCol="0">
            <a:spAutoFit/>
          </a:bodyPr>
          <a:lstStyle/>
          <a:p>
            <a:r>
              <a:rPr lang="en-GB" b="1" dirty="0" smtClean="0"/>
              <a:t>More information: Post-</a:t>
            </a:r>
            <a:r>
              <a:rPr lang="en-GB" b="1" dirty="0" err="1" smtClean="0"/>
              <a:t>fordism</a:t>
            </a:r>
            <a:r>
              <a:rPr lang="en-GB" b="1" dirty="0" smtClean="0"/>
              <a:t> : History &amp; Evolution </a:t>
            </a:r>
            <a:r>
              <a:rPr lang="en-GB" b="1" dirty="0"/>
              <a:t>of Flexible </a:t>
            </a:r>
            <a:r>
              <a:rPr lang="en-GB" b="1" dirty="0" smtClean="0"/>
              <a:t>Manufacturing </a:t>
            </a:r>
            <a:r>
              <a:rPr lang="en-GB" b="1" dirty="0"/>
              <a:t>Networks</a:t>
            </a:r>
          </a:p>
          <a:p>
            <a:r>
              <a:rPr lang="en-GB" dirty="0" smtClean="0">
                <a:hlinkClick r:id="rId2"/>
              </a:rPr>
              <a:t>http://www2.cddc.vt.edu/digitalfordism/fordism_materials/broderius.htm</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Neo-</a:t>
            </a:r>
            <a:r>
              <a:rPr lang="en-GB" u="sng" dirty="0" err="1" smtClean="0"/>
              <a:t>Schumpeterianism</a:t>
            </a:r>
            <a:endParaRPr lang="en-GB" u="sng" dirty="0"/>
          </a:p>
        </p:txBody>
      </p:sp>
      <p:sp>
        <p:nvSpPr>
          <p:cNvPr id="3" name="Content Placeholder 2"/>
          <p:cNvSpPr>
            <a:spLocks noGrp="1"/>
          </p:cNvSpPr>
          <p:nvPr>
            <p:ph idx="1"/>
          </p:nvPr>
        </p:nvSpPr>
        <p:spPr>
          <a:xfrm>
            <a:off x="179512" y="1357298"/>
            <a:ext cx="8784976" cy="4525963"/>
          </a:xfrm>
        </p:spPr>
        <p:txBody>
          <a:bodyPr>
            <a:normAutofit/>
          </a:bodyPr>
          <a:lstStyle/>
          <a:p>
            <a:r>
              <a:rPr lang="en-GB" sz="2400" dirty="0"/>
              <a:t>The Neo-Schumpeterian approach to post-Fordism is based upon the theory of </a:t>
            </a:r>
            <a:r>
              <a:rPr lang="en-GB" sz="2400" b="1" dirty="0" err="1"/>
              <a:t>Kondratiev</a:t>
            </a:r>
            <a:r>
              <a:rPr lang="en-GB" sz="2400" b="1" dirty="0"/>
              <a:t> Waves</a:t>
            </a:r>
            <a:r>
              <a:rPr lang="en-GB" sz="2400" dirty="0"/>
              <a:t> (also known as Long Waves). The theory holds that a "techno-economic paradigm" </a:t>
            </a:r>
            <a:r>
              <a:rPr lang="en-GB" sz="2400" dirty="0" smtClean="0"/>
              <a:t>characterizes </a:t>
            </a:r>
            <a:r>
              <a:rPr lang="en-GB" sz="2400" dirty="0"/>
              <a:t>each long wave. </a:t>
            </a:r>
            <a:endParaRPr lang="en-GB" sz="2400" dirty="0" smtClean="0"/>
          </a:p>
          <a:p>
            <a:r>
              <a:rPr lang="en-GB" sz="2400" b="1" dirty="0" err="1" smtClean="0"/>
              <a:t>Fordism</a:t>
            </a:r>
            <a:r>
              <a:rPr lang="en-GB" sz="2400" dirty="0"/>
              <a:t> was the techno-economic paradigm of the fourth </a:t>
            </a:r>
            <a:r>
              <a:rPr lang="en-GB" sz="2400" dirty="0" err="1"/>
              <a:t>Kondratiev</a:t>
            </a:r>
            <a:r>
              <a:rPr lang="en-GB" sz="2400" dirty="0"/>
              <a:t> Wave, and post-Fordism is thus the techno-economic paradigm of the fifth, which is dominated by Information and Communication Technology (ICT</a:t>
            </a:r>
            <a:r>
              <a:rPr lang="en-GB" sz="2400" dirty="0" smtClean="0"/>
              <a:t>). </a:t>
            </a:r>
          </a:p>
          <a:p>
            <a:r>
              <a:rPr lang="en-GB" sz="2400" dirty="0" smtClean="0"/>
              <a:t>Typically a </a:t>
            </a:r>
            <a:r>
              <a:rPr lang="en-GB" sz="2400" dirty="0" err="1" smtClean="0"/>
              <a:t>Kondratiev</a:t>
            </a:r>
            <a:r>
              <a:rPr lang="en-GB" sz="2400" dirty="0" smtClean="0"/>
              <a:t> wave, the effect a new technology has on society lasts 50 years, during which period it has a significant transformative effect on Society. </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u="sng" dirty="0" err="1" smtClean="0"/>
              <a:t>Kondratiev</a:t>
            </a:r>
            <a:r>
              <a:rPr lang="en-GB" b="1" u="sng" dirty="0" smtClean="0"/>
              <a:t> Waves</a:t>
            </a:r>
            <a:endParaRPr lang="en-GB" u="sng" dirty="0"/>
          </a:p>
        </p:txBody>
      </p:sp>
      <p:pic>
        <p:nvPicPr>
          <p:cNvPr id="4" name="Picture 2" descr="File:Kondratieff Wave.svg"/>
          <p:cNvPicPr>
            <a:picLocks noChangeAspect="1" noChangeArrowheads="1"/>
          </p:cNvPicPr>
          <p:nvPr/>
        </p:nvPicPr>
        <p:blipFill>
          <a:blip r:embed="rId2" cstate="print"/>
          <a:srcRect/>
          <a:stretch>
            <a:fillRect/>
          </a:stretch>
        </p:blipFill>
        <p:spPr bwMode="auto">
          <a:xfrm>
            <a:off x="179512" y="2276872"/>
            <a:ext cx="8786842" cy="4038567"/>
          </a:xfrm>
          <a:prstGeom prst="rect">
            <a:avLst/>
          </a:prstGeom>
          <a:noFill/>
        </p:spPr>
      </p:pic>
      <p:sp>
        <p:nvSpPr>
          <p:cNvPr id="5" name="TextBox 4"/>
          <p:cNvSpPr txBox="1"/>
          <p:nvPr/>
        </p:nvSpPr>
        <p:spPr>
          <a:xfrm>
            <a:off x="0" y="1148551"/>
            <a:ext cx="8964488" cy="1200329"/>
          </a:xfrm>
          <a:prstGeom prst="rect">
            <a:avLst/>
          </a:prstGeom>
          <a:noFill/>
        </p:spPr>
        <p:txBody>
          <a:bodyPr wrap="square" rtlCol="0">
            <a:spAutoFit/>
          </a:bodyPr>
          <a:lstStyle/>
          <a:p>
            <a:r>
              <a:rPr lang="en-GB" sz="2400" dirty="0" smtClean="0"/>
              <a:t>Each cycle starts with a Prosperity Boom and naturally slides into a recession depression before new Technology emerges to trigger improvement followed by another Boom and so on.</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p:txBody>
          <a:bodyPr/>
          <a:lstStyle/>
          <a:p>
            <a:r>
              <a:rPr lang="en-GB" dirty="0" smtClean="0"/>
              <a:t>Reflect and write down:</a:t>
            </a:r>
          </a:p>
          <a:p>
            <a:r>
              <a:rPr lang="en-GB" dirty="0" smtClean="0"/>
              <a:t>What ‘</a:t>
            </a:r>
            <a:r>
              <a:rPr lang="en-GB" b="1" dirty="0" smtClean="0"/>
              <a:t>transformative effect</a:t>
            </a:r>
            <a:r>
              <a:rPr lang="en-GB" dirty="0" smtClean="0"/>
              <a:t>’ has the Internet had on Society?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a:t>
            </a:r>
            <a:endParaRPr lang="en-GB" u="sng" dirty="0"/>
          </a:p>
        </p:txBody>
      </p:sp>
      <p:sp>
        <p:nvSpPr>
          <p:cNvPr id="3" name="Content Placeholder 2"/>
          <p:cNvSpPr>
            <a:spLocks noGrp="1"/>
          </p:cNvSpPr>
          <p:nvPr>
            <p:ph idx="1"/>
          </p:nvPr>
        </p:nvSpPr>
        <p:spPr/>
        <p:txBody>
          <a:bodyPr>
            <a:normAutofit/>
          </a:bodyPr>
          <a:lstStyle/>
          <a:p>
            <a:r>
              <a:rPr lang="en-GB" dirty="0" smtClean="0"/>
              <a:t>Reflect and write down what new Technology (post-</a:t>
            </a:r>
            <a:r>
              <a:rPr lang="en-GB" dirty="0" err="1" smtClean="0"/>
              <a:t>Internet’ism</a:t>
            </a:r>
            <a:r>
              <a:rPr lang="en-GB" dirty="0" smtClean="0"/>
              <a:t> ;) will lead to the next socio-economic transformation.  What’s next?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And </a:t>
            </a:r>
            <a:r>
              <a:rPr lang="en-GB" dirty="0" smtClean="0"/>
              <a:t>the next e.g. 2050 – 3000</a:t>
            </a:r>
            <a:r>
              <a:rPr lang="en-GB" dirty="0" smtClean="0"/>
              <a:t>?</a:t>
            </a:r>
            <a:endParaRPr lang="en-GB" dirty="0" smtClean="0"/>
          </a:p>
        </p:txBody>
      </p:sp>
      <p:sp>
        <p:nvSpPr>
          <p:cNvPr id="6" name="Title 1"/>
          <p:cNvSpPr>
            <a:spLocks noGrp="1"/>
          </p:cNvSpPr>
          <p:nvPr>
            <p:ph type="title"/>
          </p:nvPr>
        </p:nvSpPr>
        <p:spPr>
          <a:xfrm>
            <a:off x="457200" y="274638"/>
            <a:ext cx="8229600" cy="1143000"/>
          </a:xfrm>
        </p:spPr>
        <p:txBody>
          <a:bodyPr/>
          <a:lstStyle/>
          <a:p>
            <a:r>
              <a:rPr lang="en-GB" u="sng" dirty="0" smtClean="0"/>
              <a:t>Activity</a:t>
            </a:r>
            <a:endParaRPr lang="en-GB" u="sng"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Do </a:t>
            </a:r>
            <a:r>
              <a:rPr lang="en-GB" dirty="0" smtClean="0"/>
              <a:t>you think the ‘</a:t>
            </a:r>
            <a:r>
              <a:rPr lang="en-GB" dirty="0" err="1" smtClean="0"/>
              <a:t>Kondratiev</a:t>
            </a:r>
            <a:r>
              <a:rPr lang="en-GB" dirty="0" smtClean="0"/>
              <a:t> Waves theory’ will continue to hold true? Or will new technologies and socioeconomic change occur at a quicker rate? </a:t>
            </a:r>
          </a:p>
          <a:p>
            <a:endParaRPr lang="en-GB" dirty="0"/>
          </a:p>
        </p:txBody>
      </p:sp>
      <p:sp>
        <p:nvSpPr>
          <p:cNvPr id="5" name="Title 1"/>
          <p:cNvSpPr>
            <a:spLocks noGrp="1"/>
          </p:cNvSpPr>
          <p:nvPr>
            <p:ph type="title"/>
          </p:nvPr>
        </p:nvSpPr>
        <p:spPr>
          <a:xfrm>
            <a:off x="457200" y="274638"/>
            <a:ext cx="8229600" cy="1143000"/>
          </a:xfrm>
        </p:spPr>
        <p:txBody>
          <a:bodyPr/>
          <a:lstStyle/>
          <a:p>
            <a:r>
              <a:rPr lang="en-GB" u="sng" dirty="0" smtClean="0"/>
              <a:t>Activity</a:t>
            </a:r>
            <a:endParaRPr lang="en-GB" u="sng"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Regulation School</a:t>
            </a:r>
            <a:endParaRPr lang="en-GB" u="sng" dirty="0"/>
          </a:p>
        </p:txBody>
      </p:sp>
      <p:sp>
        <p:nvSpPr>
          <p:cNvPr id="3" name="Content Placeholder 2"/>
          <p:cNvSpPr>
            <a:spLocks noGrp="1"/>
          </p:cNvSpPr>
          <p:nvPr>
            <p:ph idx="1"/>
          </p:nvPr>
        </p:nvSpPr>
        <p:spPr>
          <a:xfrm>
            <a:off x="251520" y="1340768"/>
            <a:ext cx="8568952" cy="5112568"/>
          </a:xfrm>
        </p:spPr>
        <p:txBody>
          <a:bodyPr>
            <a:normAutofit lnSpcReduction="10000"/>
          </a:bodyPr>
          <a:lstStyle/>
          <a:p>
            <a:r>
              <a:rPr lang="en-GB" sz="2400" dirty="0"/>
              <a:t>The </a:t>
            </a:r>
            <a:r>
              <a:rPr lang="en-GB" sz="2400" b="1" dirty="0"/>
              <a:t>Regulation approach</a:t>
            </a:r>
            <a:r>
              <a:rPr lang="en-GB" sz="2400" dirty="0"/>
              <a:t> (also called the neo-Marxist or French Regulation School), was designed to address the paradox of how </a:t>
            </a:r>
            <a:r>
              <a:rPr lang="en-GB" sz="2400" b="1" dirty="0"/>
              <a:t>capitalism </a:t>
            </a:r>
            <a:r>
              <a:rPr lang="en-GB" sz="2400" dirty="0"/>
              <a:t>has both a tendency towards crisis, change and instability as well as an ability to stabilize institutions, rules and norms. </a:t>
            </a:r>
            <a:endParaRPr lang="en-GB" sz="2400" dirty="0" smtClean="0"/>
          </a:p>
          <a:p>
            <a:r>
              <a:rPr lang="en-GB" sz="2400" dirty="0"/>
              <a:t>According to Regulation theory, every </a:t>
            </a:r>
            <a:r>
              <a:rPr lang="en-GB" sz="2400" dirty="0" smtClean="0"/>
              <a:t>Regime </a:t>
            </a:r>
            <a:r>
              <a:rPr lang="en-GB" sz="2400" dirty="0"/>
              <a:t>of Accumulation </a:t>
            </a:r>
            <a:r>
              <a:rPr lang="en-GB" sz="2400" dirty="0" smtClean="0"/>
              <a:t>or economic system will </a:t>
            </a:r>
            <a:r>
              <a:rPr lang="en-GB" sz="2400" dirty="0"/>
              <a:t>reach a crisis point at which the Mode of Regulation will no longer support it, and society will be forced to find new rules and norms, forming a new Mode of Regulation. </a:t>
            </a:r>
            <a:endParaRPr lang="en-GB" sz="2400" dirty="0" smtClean="0"/>
          </a:p>
          <a:p>
            <a:r>
              <a:rPr lang="en-GB" sz="2400" dirty="0" smtClean="0"/>
              <a:t>This </a:t>
            </a:r>
            <a:r>
              <a:rPr lang="en-GB" sz="2400" dirty="0"/>
              <a:t>will begin a new Regime of Accumulation, which will eventually reach a crisis, and so </a:t>
            </a:r>
            <a:r>
              <a:rPr lang="en-GB" sz="2400" dirty="0" smtClean="0"/>
              <a:t>forth. The Crisis point is an opportunity for Positive change to occur. </a:t>
            </a:r>
          </a:p>
          <a:p>
            <a:r>
              <a:rPr lang="en-GB" sz="2400" dirty="0" smtClean="0"/>
              <a:t>All systems change to adapt to the evolving consciousness and needs of society.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a:xfrm>
            <a:off x="285720" y="1600200"/>
            <a:ext cx="8572560" cy="4525963"/>
          </a:xfrm>
        </p:spPr>
        <p:txBody>
          <a:bodyPr>
            <a:normAutofit/>
          </a:bodyPr>
          <a:lstStyle/>
          <a:p>
            <a:r>
              <a:rPr lang="en-GB" dirty="0" smtClean="0"/>
              <a:t>To what extent to you think Humanity has reached a crisis point? </a:t>
            </a:r>
          </a:p>
          <a:p>
            <a:pPr>
              <a:buNone/>
            </a:pPr>
            <a:endParaRPr lang="en-GB" dirty="0" smtClean="0"/>
          </a:p>
          <a:p>
            <a:r>
              <a:rPr lang="en-GB" dirty="0" smtClean="0"/>
              <a:t>What positive changes will arise? </a:t>
            </a:r>
          </a:p>
          <a:p>
            <a:pPr lvl="1"/>
            <a:r>
              <a:rPr lang="en-GB" dirty="0" smtClean="0"/>
              <a:t>Consider/list the areas you think could be improved?  and if possible how they could be improved?</a:t>
            </a:r>
          </a:p>
          <a:p>
            <a:pPr lvl="1"/>
            <a:endParaRPr lang="en-GB" dirty="0" smtClean="0"/>
          </a:p>
          <a:p>
            <a:pPr>
              <a:buNone/>
            </a:pPr>
            <a:endParaRPr lang="en-GB" dirty="0" smtClean="0"/>
          </a:p>
          <a:p>
            <a:endParaRPr lang="en-GB" dirty="0"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745</TotalTime>
  <Words>334</Words>
  <Application>Microsoft Office PowerPoint</Application>
  <PresentationFormat>On-screen Show (4:3)</PresentationFormat>
  <Paragraphs>56</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Technology Organisations  &amp; Change</vt:lpstr>
      <vt:lpstr>Network Technology has allowed Humanity to move forward into the Digital Age &amp; Knowledge Society </vt:lpstr>
      <vt:lpstr>Technology &amp; Organisations</vt:lpstr>
      <vt:lpstr>Networks &amp; evolution of the World</vt:lpstr>
      <vt:lpstr>Post-fordism</vt:lpstr>
      <vt:lpstr>Changes from Fordism to post-Fordism</vt:lpstr>
      <vt:lpstr>Flexible Specialization</vt:lpstr>
      <vt:lpstr>Neo-Schumpeterianism</vt:lpstr>
      <vt:lpstr>Kondratiev Waves</vt:lpstr>
      <vt:lpstr>Reflective exercise</vt:lpstr>
      <vt:lpstr>Activity</vt:lpstr>
      <vt:lpstr>Activity</vt:lpstr>
      <vt:lpstr>Activity</vt:lpstr>
      <vt:lpstr>Regulation School</vt:lpstr>
      <vt:lpstr>Reflective exercise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&amp; Organisations</dc:title>
  <dc:creator>James Williams</dc:creator>
  <cp:lastModifiedBy>James Williams</cp:lastModifiedBy>
  <cp:revision>200</cp:revision>
  <dcterms:created xsi:type="dcterms:W3CDTF">2010-10-08T10:23:52Z</dcterms:created>
  <dcterms:modified xsi:type="dcterms:W3CDTF">2012-10-07T13:12:37Z</dcterms:modified>
</cp:coreProperties>
</file>