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18"/>
  </p:notesMasterIdLst>
  <p:handoutMasterIdLst>
    <p:handoutMasterId r:id="rId19"/>
  </p:handoutMasterIdLst>
  <p:sldIdLst>
    <p:sldId id="376" r:id="rId5"/>
    <p:sldId id="388" r:id="rId6"/>
    <p:sldId id="378" r:id="rId7"/>
    <p:sldId id="381" r:id="rId8"/>
    <p:sldId id="380" r:id="rId9"/>
    <p:sldId id="379" r:id="rId10"/>
    <p:sldId id="383" r:id="rId11"/>
    <p:sldId id="389" r:id="rId12"/>
    <p:sldId id="384" r:id="rId13"/>
    <p:sldId id="386" r:id="rId14"/>
    <p:sldId id="390" r:id="rId15"/>
    <p:sldId id="391" r:id="rId16"/>
    <p:sldId id="38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0D0D"/>
    <a:srgbClr val="2C4A52"/>
    <a:srgbClr val="2626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3CD885-8754-C119-9C64-A3B908DAE5CD}" v="617" dt="2025-11-06T19:33:32.125"/>
    <p1510:client id="{23F8ECB0-1E41-A512-B44B-7C572D8ABFF4}" v="64" dt="2025-11-06T11:07:17.430"/>
    <p1510:client id="{F5EEFABC-40D2-1F12-AFDA-28328F241240}" v="74" dt="2025-11-06T11:01:59.8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58" autoAdjust="0"/>
    <p:restoredTop sz="81018" autoAdjust="0"/>
  </p:normalViewPr>
  <p:slideViewPr>
    <p:cSldViewPr snapToGrid="0" showGuides="1">
      <p:cViewPr>
        <p:scale>
          <a:sx n="135" d="100"/>
          <a:sy n="135" d="100"/>
        </p:scale>
        <p:origin x="168" y="-8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showGuides="1">
      <p:cViewPr varScale="1">
        <p:scale>
          <a:sx n="65" d="100"/>
          <a:sy n="65" d="100"/>
        </p:scale>
        <p:origin x="3082" y="3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169671B-947A-44A3-A764-A91E66D4692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B4B23CC-4610-41C4-A0CF-67A30700C47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07299BE-0F96-4D8C-8AC3-AFAE1A841C66}" type="datetimeFigureOut">
              <a:rPr lang="en-US" smtClean="0"/>
              <a:t>11/7/25</a:t>
            </a:fld>
            <a:endParaRPr lang="en-US" dirty="0"/>
          </a:p>
        </p:txBody>
      </p:sp>
      <p:sp>
        <p:nvSpPr>
          <p:cNvPr id="4" name="Footer Placeholder 3">
            <a:extLst>
              <a:ext uri="{FF2B5EF4-FFF2-40B4-BE49-F238E27FC236}">
                <a16:creationId xmlns:a16="http://schemas.microsoft.com/office/drawing/2014/main" id="{1F94FC55-2324-40BC-8420-15EC835D957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63EC604-E5A5-4A58-AC5A-211F83D37C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3B048B-0EBA-466F-928F-37073F3BFB70}" type="slidenum">
              <a:rPr lang="en-US" smtClean="0"/>
              <a:t>‹#›</a:t>
            </a:fld>
            <a:endParaRPr lang="en-US" dirty="0"/>
          </a:p>
        </p:txBody>
      </p:sp>
    </p:spTree>
    <p:extLst>
      <p:ext uri="{BB962C8B-B14F-4D97-AF65-F5344CB8AC3E}">
        <p14:creationId xmlns:p14="http://schemas.microsoft.com/office/powerpoint/2010/main" val="40655076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692AC-01A2-4EFF-966B-504F28E82D7A}" type="datetimeFigureOut">
              <a:rPr lang="en-US" noProof="0" smtClean="0"/>
              <a:t>11/6/25</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ED498D-6977-40EC-8E5E-7EB644D5E759}" type="slidenum">
              <a:rPr lang="en-US" noProof="0" smtClean="0"/>
              <a:t>‹#›</a:t>
            </a:fld>
            <a:endParaRPr lang="en-US" noProof="0" dirty="0"/>
          </a:p>
        </p:txBody>
      </p:sp>
    </p:spTree>
    <p:extLst>
      <p:ext uri="{BB962C8B-B14F-4D97-AF65-F5344CB8AC3E}">
        <p14:creationId xmlns:p14="http://schemas.microsoft.com/office/powerpoint/2010/main" val="1352264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Hello everyone, my name is Mohammed Mian. Today, I will present my research on the deepening mental health crisis in the hospitality industry. This topic is important because the hospitality industry depends on people, and their wellbeing directly affects service quality and business success. I will discuss what causes mental health problems, how they affect employees and hotels, and what can be done to improve the situation.</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AED498D-6977-40EC-8E5E-7EB644D5E759}" type="slidenum">
              <a:rPr lang="en-US" noProof="0" smtClean="0"/>
              <a:t>1</a:t>
            </a:fld>
            <a:endParaRPr lang="en-US" noProof="0" dirty="0"/>
          </a:p>
        </p:txBody>
      </p:sp>
    </p:spTree>
    <p:extLst>
      <p:ext uri="{BB962C8B-B14F-4D97-AF65-F5344CB8AC3E}">
        <p14:creationId xmlns:p14="http://schemas.microsoft.com/office/powerpoint/2010/main" val="2278711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hospitality industry is fast-paced and people-focused. Workers must remain calm and positive under pressure, which often leads to exhaustion. The pandemic made things worse, and now digital tools and automation are changing how employees work. These changes bring new challenges that must be addressed through better management and wellbeing support.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AED498D-6977-40EC-8E5E-7EB644D5E759}" type="slidenum">
              <a:rPr lang="en-US" noProof="0" smtClean="0"/>
              <a:t>2</a:t>
            </a:fld>
            <a:endParaRPr lang="en-US" noProof="0" dirty="0"/>
          </a:p>
        </p:txBody>
      </p:sp>
    </p:spTree>
    <p:extLst>
      <p:ext uri="{BB962C8B-B14F-4D97-AF65-F5344CB8AC3E}">
        <p14:creationId xmlns:p14="http://schemas.microsoft.com/office/powerpoint/2010/main" val="1409935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Mental health issues are not just about tiredness, they involve emotional strain from constantly dealing with guests and maintaining a cheerful attitude. Many employees feel undervalued and unsupported. Gender and racial inequalities add another layer of stress, especially for those in lower positions with fewer benefits or security.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AED498D-6977-40EC-8E5E-7EB644D5E759}" type="slidenum">
              <a:rPr lang="en-US" noProof="0" smtClean="0"/>
              <a:t>3</a:t>
            </a:fld>
            <a:endParaRPr lang="en-US" noProof="0" dirty="0"/>
          </a:p>
        </p:txBody>
      </p:sp>
    </p:spTree>
    <p:extLst>
      <p:ext uri="{BB962C8B-B14F-4D97-AF65-F5344CB8AC3E}">
        <p14:creationId xmlns:p14="http://schemas.microsoft.com/office/powerpoint/2010/main" val="50982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theories explain that burnout doesn’t happen randomly.</a:t>
            </a:r>
            <a:endParaRPr lang="en-US" dirty="0"/>
          </a:p>
          <a:p>
            <a:r>
              <a:rPr lang="en-US"/>
              <a:t>it’s a reaction to poor working conditions. </a:t>
            </a:r>
            <a:endParaRPr lang="en-US" dirty="0"/>
          </a:p>
          <a:p>
            <a:r>
              <a:rPr lang="en-US"/>
              <a:t>When expectations are high but support is low, stress increases. </a:t>
            </a:r>
            <a:endParaRPr lang="en-US" dirty="0"/>
          </a:p>
          <a:p>
            <a:r>
              <a:rPr lang="en-US"/>
              <a:t>Good leaders who motivate and care for employees can make a big difference in reducing stress and improving morale.</a:t>
            </a:r>
            <a:endParaRPr lang="en-US" dirty="0"/>
          </a:p>
          <a:p>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AED498D-6977-40EC-8E5E-7EB644D5E759}" type="slidenum">
              <a:rPr lang="en-US" noProof="0" smtClean="0"/>
              <a:t>4</a:t>
            </a:fld>
            <a:endParaRPr lang="en-US" noProof="0" dirty="0"/>
          </a:p>
        </p:txBody>
      </p:sp>
    </p:spTree>
    <p:extLst>
      <p:ext uri="{BB962C8B-B14F-4D97-AF65-F5344CB8AC3E}">
        <p14:creationId xmlns:p14="http://schemas.microsoft.com/office/powerpoint/2010/main" val="3987512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and digital systems have made work faster but not always easier. Many staff feel pressured to learn new tools and fear being replaced by technology. Some even feel that constant digital monitoring reduces their privacy. However, when used properly, technology can help reduce workloads and make jobs more manageable.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AED498D-6977-40EC-8E5E-7EB644D5E759}" type="slidenum">
              <a:rPr lang="en-US" noProof="0" smtClean="0"/>
              <a:t>5</a:t>
            </a:fld>
            <a:endParaRPr lang="en-US" noProof="0" dirty="0"/>
          </a:p>
        </p:txBody>
      </p:sp>
    </p:spTree>
    <p:extLst>
      <p:ext uri="{BB962C8B-B14F-4D97-AF65-F5344CB8AC3E}">
        <p14:creationId xmlns:p14="http://schemas.microsoft.com/office/powerpoint/2010/main" val="1773051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study used existing research from reliable sources like journals, reports, and government documents. It focused on recent years to reflect post-pandemic realities. Frameworks like DPSIR and STAR were used to link causes and outcomes logically.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AED498D-6977-40EC-8E5E-7EB644D5E759}" type="slidenum">
              <a:rPr lang="en-US" noProof="0" smtClean="0"/>
              <a:t>6</a:t>
            </a:fld>
            <a:endParaRPr lang="en-US" noProof="0" dirty="0"/>
          </a:p>
        </p:txBody>
      </p:sp>
    </p:spTree>
    <p:extLst>
      <p:ext uri="{BB962C8B-B14F-4D97-AF65-F5344CB8AC3E}">
        <p14:creationId xmlns:p14="http://schemas.microsoft.com/office/powerpoint/2010/main" val="24649277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DPSIR model helps understand how small issues become major crises. Staff shortages and low wages create constant pressure, leading to fatigue and emotional exhaustion. The impact is lower productivity and higher turnover. Some hotel brands are now trying to reverse this trend with wellbeing programmes.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AED498D-6977-40EC-8E5E-7EB644D5E759}" type="slidenum">
              <a:rPr lang="en-US" noProof="0" smtClean="0"/>
              <a:t>7</a:t>
            </a:fld>
            <a:endParaRPr lang="en-US" noProof="0" dirty="0"/>
          </a:p>
        </p:txBody>
      </p:sp>
    </p:spTree>
    <p:extLst>
      <p:ext uri="{BB962C8B-B14F-4D97-AF65-F5344CB8AC3E}">
        <p14:creationId xmlns:p14="http://schemas.microsoft.com/office/powerpoint/2010/main" val="42158432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GB" dirty="0"/>
              <a:t>The 5 Whys analysis.</a:t>
            </a:r>
            <a:endParaRPr lang="en-GB" dirty="0">
              <a:ea typeface="Calibri"/>
              <a:cs typeface="Calibri"/>
            </a:endParaRPr>
          </a:p>
          <a:p>
            <a:endParaRPr lang="en-US" dirty="0">
              <a:cs typeface="+mn-lt"/>
            </a:endParaRPr>
          </a:p>
          <a:p>
            <a:r>
              <a:rPr lang="en-GB" dirty="0"/>
              <a:t>First, workers are overworked and underpaid because there are not enough staff.</a:t>
            </a:r>
            <a:endParaRPr lang="en-GB" dirty="0">
              <a:ea typeface="Calibri"/>
              <a:cs typeface="Calibri"/>
            </a:endParaRPr>
          </a:p>
          <a:p>
            <a:r>
              <a:rPr lang="en-GB" dirty="0"/>
              <a:t>Next, the industry has a bad image, so few people want to work in it.</a:t>
            </a:r>
            <a:endParaRPr lang="en-GB" dirty="0">
              <a:ea typeface="Calibri"/>
              <a:cs typeface="Calibri"/>
            </a:endParaRPr>
          </a:p>
          <a:p>
            <a:r>
              <a:rPr lang="en-GB" dirty="0"/>
              <a:t>Many hotels think stress is a personal problem, not a management issue.</a:t>
            </a:r>
            <a:endParaRPr lang="en-GB" dirty="0">
              <a:ea typeface="Calibri"/>
              <a:cs typeface="Calibri"/>
            </a:endParaRPr>
          </a:p>
          <a:p>
            <a:r>
              <a:rPr lang="en-GB" dirty="0"/>
              <a:t>The culture in hospitality often praises people who keep working even when tired.</a:t>
            </a:r>
            <a:endParaRPr lang="en-GB" dirty="0">
              <a:ea typeface="Calibri"/>
              <a:cs typeface="Calibri"/>
            </a:endParaRPr>
          </a:p>
          <a:p>
            <a:endParaRPr lang="en-US" dirty="0">
              <a:cs typeface="+mn-lt"/>
            </a:endParaRPr>
          </a:p>
          <a:p>
            <a:r>
              <a:rPr lang="en-GB" dirty="0"/>
              <a:t>The main problem is a toxic culture that values endurance over care. This must change for real improvement in mental health.</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4AED498D-6977-40EC-8E5E-7EB644D5E759}" type="slidenum">
              <a:rPr lang="en-US" noProof="0" smtClean="0"/>
              <a:t>8</a:t>
            </a:fld>
            <a:endParaRPr lang="en-US" noProof="0" dirty="0"/>
          </a:p>
        </p:txBody>
      </p:sp>
    </p:spTree>
    <p:extLst>
      <p:ext uri="{BB962C8B-B14F-4D97-AF65-F5344CB8AC3E}">
        <p14:creationId xmlns:p14="http://schemas.microsoft.com/office/powerpoint/2010/main" val="3097623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Hilton’s example shows how large companies can make real changes when they take mental health seriously. By giving employees access to counselling and fairer working systems, they built a healthier and more loyal workforce. Other hotel groups should follow similar approaches.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AED498D-6977-40EC-8E5E-7EB644D5E759}" type="slidenum">
              <a:rPr lang="en-US" noProof="0" smtClean="0"/>
              <a:t>9</a:t>
            </a:fld>
            <a:endParaRPr lang="en-US" noProof="0" dirty="0"/>
          </a:p>
        </p:txBody>
      </p:sp>
    </p:spTree>
    <p:extLst>
      <p:ext uri="{BB962C8B-B14F-4D97-AF65-F5344CB8AC3E}">
        <p14:creationId xmlns:p14="http://schemas.microsoft.com/office/powerpoint/2010/main" val="23416233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Mental health must be </a:t>
            </a:r>
            <a:r>
              <a:rPr lang="en-US" dirty="0" err="1"/>
              <a:t>recognised</a:t>
            </a:r>
            <a:r>
              <a:rPr lang="en-US" dirty="0"/>
              <a:t> as a key business issue, not a personal weakness. Improving wellbeing leads to happier employees, better customer service, and stronger business outcomes. Companies that invest in people will see long-term success.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AED498D-6977-40EC-8E5E-7EB644D5E759}" type="slidenum">
              <a:rPr lang="en-US" noProof="0" smtClean="0"/>
              <a:t>10</a:t>
            </a:fld>
            <a:endParaRPr lang="en-US" noProof="0" dirty="0"/>
          </a:p>
        </p:txBody>
      </p:sp>
    </p:spTree>
    <p:extLst>
      <p:ext uri="{BB962C8B-B14F-4D97-AF65-F5344CB8AC3E}">
        <p14:creationId xmlns:p14="http://schemas.microsoft.com/office/powerpoint/2010/main" val="2702693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Hotels must take action at every level. Mental health should be part of official policy, and leadership training must focus on empathy. Technology should reduce pressure, not add more. Regular feedback and fair working conditions are essential for a sustainable and healthy industry.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AED498D-6977-40EC-8E5E-7EB644D5E759}" type="slidenum">
              <a:rPr lang="en-US" noProof="0" smtClean="0"/>
              <a:t>11</a:t>
            </a:fld>
            <a:endParaRPr lang="en-US" noProof="0" dirty="0"/>
          </a:p>
        </p:txBody>
      </p:sp>
    </p:spTree>
    <p:extLst>
      <p:ext uri="{BB962C8B-B14F-4D97-AF65-F5344CB8AC3E}">
        <p14:creationId xmlns:p14="http://schemas.microsoft.com/office/powerpoint/2010/main" val="42607799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Thank you so much. For listening</a:t>
            </a:r>
          </a:p>
        </p:txBody>
      </p:sp>
      <p:sp>
        <p:nvSpPr>
          <p:cNvPr id="4" name="Slide Number Placeholder 3"/>
          <p:cNvSpPr>
            <a:spLocks noGrp="1"/>
          </p:cNvSpPr>
          <p:nvPr>
            <p:ph type="sldNum" sz="quarter" idx="5"/>
          </p:nvPr>
        </p:nvSpPr>
        <p:spPr/>
        <p:txBody>
          <a:bodyPr/>
          <a:lstStyle/>
          <a:p>
            <a:fld id="{4AED498D-6977-40EC-8E5E-7EB644D5E759}" type="slidenum">
              <a:rPr lang="en-US" noProof="0" smtClean="0"/>
              <a:t>13</a:t>
            </a:fld>
            <a:endParaRPr lang="en-US" noProof="0" dirty="0"/>
          </a:p>
        </p:txBody>
      </p:sp>
    </p:spTree>
    <p:extLst>
      <p:ext uri="{BB962C8B-B14F-4D97-AF65-F5344CB8AC3E}">
        <p14:creationId xmlns:p14="http://schemas.microsoft.com/office/powerpoint/2010/main" val="283512706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8" name="Graphic 17">
            <a:extLst>
              <a:ext uri="{FF2B5EF4-FFF2-40B4-BE49-F238E27FC236}">
                <a16:creationId xmlns:a16="http://schemas.microsoft.com/office/drawing/2014/main" id="{7FAC3601-9744-9840-0229-E000CCFBEA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5032131" y="-30007"/>
            <a:ext cx="6064493" cy="6879887"/>
          </a:xfrm>
          <a:prstGeom prst="rect">
            <a:avLst/>
          </a:prstGeom>
        </p:spPr>
      </p:pic>
      <p:sp>
        <p:nvSpPr>
          <p:cNvPr id="2" name="Title 1"/>
          <p:cNvSpPr>
            <a:spLocks noGrp="1"/>
          </p:cNvSpPr>
          <p:nvPr>
            <p:ph type="ctrTitle" hasCustomPrompt="1"/>
          </p:nvPr>
        </p:nvSpPr>
        <p:spPr>
          <a:xfrm>
            <a:off x="7119890" y="723440"/>
            <a:ext cx="4323426" cy="2579052"/>
          </a:xfrm>
        </p:spPr>
        <p:txBody>
          <a:bodyPr anchor="b">
            <a:normAutofit/>
          </a:bodyPr>
          <a:lstStyle>
            <a:lvl1pPr algn="l">
              <a:lnSpc>
                <a:spcPct val="90000"/>
              </a:lnSpc>
              <a:defRPr sz="6000" spc="-50" baseline="0">
                <a:solidFill>
                  <a:schemeClr val="tx1"/>
                </a:solidFill>
              </a:defRPr>
            </a:lvl1pPr>
          </a:lstStyle>
          <a:p>
            <a:r>
              <a:rPr lang="en-US" dirty="0"/>
              <a:t>Add title here</a:t>
            </a:r>
          </a:p>
        </p:txBody>
      </p:sp>
      <p:sp>
        <p:nvSpPr>
          <p:cNvPr id="3" name="Subtitle 2"/>
          <p:cNvSpPr>
            <a:spLocks noGrp="1"/>
          </p:cNvSpPr>
          <p:nvPr>
            <p:ph type="subTitle" idx="1" hasCustomPrompt="1"/>
          </p:nvPr>
        </p:nvSpPr>
        <p:spPr>
          <a:xfrm>
            <a:off x="7128152" y="5248834"/>
            <a:ext cx="4323426" cy="1008925"/>
          </a:xfrm>
        </p:spPr>
        <p:txBody>
          <a:bodyPr lIns="91440" rIns="91440">
            <a:normAutofit/>
          </a:bodyPr>
          <a:lstStyle>
            <a:lvl1pPr marL="0" indent="0" algn="l">
              <a:spcBef>
                <a:spcPts val="0"/>
              </a:spcBef>
              <a:spcAft>
                <a:spcPts val="0"/>
              </a:spcAft>
              <a:buNone/>
              <a:defRPr sz="1600" cap="all" spc="1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Add Subtitle here</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a:off x="0" y="-2235"/>
            <a:ext cx="5840730" cy="6862275"/>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40730" h="6887937">
                <a:moveTo>
                  <a:pt x="0" y="0"/>
                </a:moveTo>
                <a:lnTo>
                  <a:pt x="5840730" y="0"/>
                </a:lnTo>
                <a:lnTo>
                  <a:pt x="5090160" y="2775915"/>
                </a:lnTo>
                <a:cubicBezTo>
                  <a:pt x="5057140" y="2883865"/>
                  <a:pt x="5020310" y="2976575"/>
                  <a:pt x="4853940" y="2962605"/>
                </a:cubicBezTo>
                <a:cubicBezTo>
                  <a:pt x="4668520" y="2845765"/>
                  <a:pt x="4761230" y="2747975"/>
                  <a:pt x="4754880" y="2692095"/>
                </a:cubicBezTo>
                <a:cubicBezTo>
                  <a:pt x="4845050" y="2355545"/>
                  <a:pt x="4904740" y="2121865"/>
                  <a:pt x="4979670" y="1846275"/>
                </a:cubicBezTo>
                <a:cubicBezTo>
                  <a:pt x="5021580" y="1687525"/>
                  <a:pt x="4996180" y="1615135"/>
                  <a:pt x="4872990" y="1571955"/>
                </a:cubicBezTo>
                <a:cubicBezTo>
                  <a:pt x="4738370" y="1563065"/>
                  <a:pt x="4699000" y="1597355"/>
                  <a:pt x="4655820" y="1770075"/>
                </a:cubicBezTo>
                <a:cubicBezTo>
                  <a:pt x="4671060" y="1858975"/>
                  <a:pt x="3878580" y="4599635"/>
                  <a:pt x="3893820" y="4688535"/>
                </a:cubicBezTo>
                <a:cubicBezTo>
                  <a:pt x="3858895" y="4824425"/>
                  <a:pt x="3925570" y="4880305"/>
                  <a:pt x="3992880" y="4905705"/>
                </a:cubicBezTo>
                <a:cubicBezTo>
                  <a:pt x="4102100" y="4904435"/>
                  <a:pt x="4158615" y="4917135"/>
                  <a:pt x="4213860" y="4757115"/>
                </a:cubicBezTo>
                <a:lnTo>
                  <a:pt x="4457700" y="3842715"/>
                </a:lnTo>
                <a:cubicBezTo>
                  <a:pt x="4481830" y="3756355"/>
                  <a:pt x="4555490" y="3692855"/>
                  <a:pt x="4686300" y="3713175"/>
                </a:cubicBezTo>
                <a:cubicBezTo>
                  <a:pt x="4829810" y="3791915"/>
                  <a:pt x="4782820" y="3882085"/>
                  <a:pt x="4785360" y="3926535"/>
                </a:cubicBezTo>
                <a:lnTo>
                  <a:pt x="4028621" y="6887937"/>
                </a:lnTo>
                <a:lnTo>
                  <a:pt x="0" y="6877051"/>
                </a:lnTo>
                <a:lnTo>
                  <a:pt x="0" y="0"/>
                </a:lnTo>
                <a:close/>
              </a:path>
            </a:pathLst>
          </a:custGeom>
          <a:solidFill>
            <a:schemeClr val="bg2"/>
          </a:solidFill>
        </p:spPr>
        <p:txBody>
          <a:bodyPr anchor="ctr"/>
          <a:lstStyle>
            <a:lvl1pPr algn="ctr">
              <a:defRPr baseline="-25000"/>
            </a:lvl1pPr>
          </a:lstStyle>
          <a:p>
            <a:endParaRPr lang="en-US" dirty="0"/>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7119274" y="3373515"/>
            <a:ext cx="4323426" cy="1008926"/>
          </a:xfrm>
        </p:spPr>
        <p:txBody>
          <a:bodyPr lIns="91440" rIns="91440">
            <a:noAutofit/>
          </a:bodyPr>
          <a:lstStyle>
            <a:lvl1pPr marL="0" indent="0">
              <a:buNone/>
              <a:defRPr sz="6000" b="1">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a:t>
            </a:r>
          </a:p>
        </p:txBody>
      </p:sp>
      <p:cxnSp>
        <p:nvCxnSpPr>
          <p:cNvPr id="19" name="Straight Connector 18">
            <a:extLst>
              <a:ext uri="{FF2B5EF4-FFF2-40B4-BE49-F238E27FC236}">
                <a16:creationId xmlns:a16="http://schemas.microsoft.com/office/drawing/2014/main" id="{7ADF7228-F4CB-A1B9-79EA-63240531648D}"/>
              </a:ext>
              <a:ext uri="{C183D7F6-B498-43B3-948B-1728B52AA6E4}">
                <adec:decorative xmlns:adec="http://schemas.microsoft.com/office/drawing/2017/decorative" val="1"/>
              </a:ext>
            </a:extLst>
          </p:cNvPr>
          <p:cNvCxnSpPr>
            <a:cxnSpLocks/>
          </p:cNvCxnSpPr>
          <p:nvPr userDrawn="1"/>
        </p:nvCxnSpPr>
        <p:spPr>
          <a:xfrm flipH="1">
            <a:off x="4559556" y="-10665"/>
            <a:ext cx="1930144" cy="687729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3164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dirty="0"/>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dirty="0"/>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dirty="0"/>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dirty="0"/>
          </a:p>
        </p:txBody>
      </p:sp>
      <p:sp>
        <p:nvSpPr>
          <p:cNvPr id="3" name="Title 1">
            <a:extLst>
              <a:ext uri="{FF2B5EF4-FFF2-40B4-BE49-F238E27FC236}">
                <a16:creationId xmlns:a16="http://schemas.microsoft.com/office/drawing/2014/main" id="{B7EC4C7D-9F32-3DD5-0898-0A64AB3E48C2}"/>
              </a:ext>
            </a:extLst>
          </p:cNvPr>
          <p:cNvSpPr>
            <a:spLocks noGrp="1"/>
          </p:cNvSpPr>
          <p:nvPr>
            <p:ph type="ctrTitle" hasCustomPrompt="1"/>
          </p:nvPr>
        </p:nvSpPr>
        <p:spPr>
          <a:xfrm>
            <a:off x="796322" y="320040"/>
            <a:ext cx="6732237" cy="1017147"/>
          </a:xfrm>
        </p:spPr>
        <p:txBody>
          <a:bodyPr anchor="b">
            <a:noAutofit/>
          </a:bodyPr>
          <a:lstStyle>
            <a:lvl1pPr algn="l">
              <a:lnSpc>
                <a:spcPct val="90000"/>
              </a:lnSpc>
              <a:defRPr sz="3600" spc="100" baseline="0">
                <a:solidFill>
                  <a:schemeClr val="tx1"/>
                </a:solidFill>
              </a:defRPr>
            </a:lvl1pPr>
          </a:lstStyle>
          <a:p>
            <a:r>
              <a:rPr lang="en-US" dirty="0"/>
              <a:t>Add title here</a:t>
            </a:r>
          </a:p>
        </p:txBody>
      </p:sp>
      <p:sp>
        <p:nvSpPr>
          <p:cNvPr id="4" name="Text Placeholder 7">
            <a:extLst>
              <a:ext uri="{FF2B5EF4-FFF2-40B4-BE49-F238E27FC236}">
                <a16:creationId xmlns:a16="http://schemas.microsoft.com/office/drawing/2014/main" id="{3CD56122-AE93-63D3-9B51-14AA353EC027}"/>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o1.</a:t>
            </a:r>
          </a:p>
        </p:txBody>
      </p:sp>
      <p:sp>
        <p:nvSpPr>
          <p:cNvPr id="5" name="Text Placeholder 12">
            <a:extLst>
              <a:ext uri="{FF2B5EF4-FFF2-40B4-BE49-F238E27FC236}">
                <a16:creationId xmlns:a16="http://schemas.microsoft.com/office/drawing/2014/main" id="{80B457C0-C5F0-38B3-A5A4-4CF83DA5DCA9}"/>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18" name="Text Placeholder 7">
            <a:extLst>
              <a:ext uri="{FF2B5EF4-FFF2-40B4-BE49-F238E27FC236}">
                <a16:creationId xmlns:a16="http://schemas.microsoft.com/office/drawing/2014/main" id="{A608DDE2-7690-8BBF-1E41-BF40F26AF191}"/>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o3.</a:t>
            </a:r>
          </a:p>
        </p:txBody>
      </p:sp>
      <p:sp>
        <p:nvSpPr>
          <p:cNvPr id="19" name="Text Placeholder 12">
            <a:extLst>
              <a:ext uri="{FF2B5EF4-FFF2-40B4-BE49-F238E27FC236}">
                <a16:creationId xmlns:a16="http://schemas.microsoft.com/office/drawing/2014/main" id="{4A70176D-1CA9-F362-DA0D-140ADC80AB78}"/>
              </a:ext>
            </a:extLst>
          </p:cNvPr>
          <p:cNvSpPr>
            <a:spLocks noGrp="1"/>
          </p:cNvSpPr>
          <p:nvPr>
            <p:ph type="body" sz="quarter" idx="18" hasCustomPrompt="1"/>
          </p:nvPr>
        </p:nvSpPr>
        <p:spPr>
          <a:xfrm>
            <a:off x="1643379" y="3009613"/>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25" name="Text Placeholder 7">
            <a:extLst>
              <a:ext uri="{FF2B5EF4-FFF2-40B4-BE49-F238E27FC236}">
                <a16:creationId xmlns:a16="http://schemas.microsoft.com/office/drawing/2014/main" id="{0B557568-DAFA-B892-D220-F9088C6909A3}"/>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o4.</a:t>
            </a:r>
          </a:p>
        </p:txBody>
      </p:sp>
      <p:sp>
        <p:nvSpPr>
          <p:cNvPr id="26" name="Text Placeholder 12">
            <a:extLst>
              <a:ext uri="{FF2B5EF4-FFF2-40B4-BE49-F238E27FC236}">
                <a16:creationId xmlns:a16="http://schemas.microsoft.com/office/drawing/2014/main" id="{5920ECF3-A4B7-A9A1-C23F-56EDD775AC7B}"/>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27" name="Text Placeholder 7">
            <a:extLst>
              <a:ext uri="{FF2B5EF4-FFF2-40B4-BE49-F238E27FC236}">
                <a16:creationId xmlns:a16="http://schemas.microsoft.com/office/drawing/2014/main" id="{0A92B7FF-F522-FFD6-3A37-5C7F5CB3AE4D}"/>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o5.</a:t>
            </a:r>
          </a:p>
        </p:txBody>
      </p:sp>
      <p:sp>
        <p:nvSpPr>
          <p:cNvPr id="28" name="Text Placeholder 12">
            <a:extLst>
              <a:ext uri="{FF2B5EF4-FFF2-40B4-BE49-F238E27FC236}">
                <a16:creationId xmlns:a16="http://schemas.microsoft.com/office/drawing/2014/main" id="{718010FC-71DC-C4A0-BBE6-35E03F05FE2E}"/>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29" name="Text Placeholder 7">
            <a:extLst>
              <a:ext uri="{FF2B5EF4-FFF2-40B4-BE49-F238E27FC236}">
                <a16:creationId xmlns:a16="http://schemas.microsoft.com/office/drawing/2014/main" id="{2512EE29-359B-8558-2A40-DB8D4D256652}"/>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o2.</a:t>
            </a:r>
          </a:p>
        </p:txBody>
      </p:sp>
      <p:sp>
        <p:nvSpPr>
          <p:cNvPr id="30" name="Text Placeholder 12">
            <a:extLst>
              <a:ext uri="{FF2B5EF4-FFF2-40B4-BE49-F238E27FC236}">
                <a16:creationId xmlns:a16="http://schemas.microsoft.com/office/drawing/2014/main" id="{70CCBBEB-A224-6D89-748B-8053ED48B25A}"/>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Tree>
    <p:extLst>
      <p:ext uri="{BB962C8B-B14F-4D97-AF65-F5344CB8AC3E}">
        <p14:creationId xmlns:p14="http://schemas.microsoft.com/office/powerpoint/2010/main" val="2473709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615541" y="715654"/>
            <a:ext cx="4786877" cy="1518315"/>
          </a:xfrm>
        </p:spPr>
        <p:txBody>
          <a:bodyPr anchor="b">
            <a:normAutofit/>
          </a:bodyPr>
          <a:lstStyle>
            <a:lvl1pPr algn="l">
              <a:lnSpc>
                <a:spcPct val="90000"/>
              </a:lnSpc>
              <a:defRPr sz="3600" spc="100" baseline="0">
                <a:solidFill>
                  <a:schemeClr val="bg1"/>
                </a:solidFill>
              </a:defRPr>
            </a:lvl1pPr>
          </a:lstStyle>
          <a:p>
            <a:r>
              <a:rPr lang="en-US" dirty="0"/>
              <a:t>Add title here</a:t>
            </a:r>
          </a:p>
        </p:txBody>
      </p:sp>
      <p:sp>
        <p:nvSpPr>
          <p:cNvPr id="3" name="Subtitle 2"/>
          <p:cNvSpPr>
            <a:spLocks noGrp="1"/>
          </p:cNvSpPr>
          <p:nvPr>
            <p:ph type="subTitle" idx="1" hasCustomPrompt="1"/>
          </p:nvPr>
        </p:nvSpPr>
        <p:spPr>
          <a:xfrm>
            <a:off x="6605708" y="2431477"/>
            <a:ext cx="4786877" cy="763899"/>
          </a:xfrm>
        </p:spPr>
        <p:txBody>
          <a:bodyPr lIns="91440" tIns="91440" rIns="91440" bIns="0">
            <a:normAutofit/>
          </a:bodyPr>
          <a:lstStyle>
            <a:lvl1pPr marL="0" indent="0" algn="l">
              <a:spcBef>
                <a:spcPts val="0"/>
              </a:spcBef>
              <a:spcAft>
                <a:spcPts val="0"/>
              </a:spcAft>
              <a:buNone/>
              <a:defRPr sz="2400" cap="none" spc="0" baseline="0">
                <a:solidFill>
                  <a:schemeClr val="accent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Add Subtitle here</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a:off x="0" y="-2235"/>
            <a:ext cx="5840730" cy="6862275"/>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40730" h="6887937">
                <a:moveTo>
                  <a:pt x="0" y="0"/>
                </a:moveTo>
                <a:lnTo>
                  <a:pt x="5840730" y="0"/>
                </a:lnTo>
                <a:lnTo>
                  <a:pt x="5090160" y="2775915"/>
                </a:lnTo>
                <a:cubicBezTo>
                  <a:pt x="5057140" y="2883865"/>
                  <a:pt x="5020310" y="2976575"/>
                  <a:pt x="4853940" y="2962605"/>
                </a:cubicBezTo>
                <a:cubicBezTo>
                  <a:pt x="4668520" y="2845765"/>
                  <a:pt x="4761230" y="2747975"/>
                  <a:pt x="4754880" y="2692095"/>
                </a:cubicBezTo>
                <a:cubicBezTo>
                  <a:pt x="4845050" y="2355545"/>
                  <a:pt x="4904740" y="2121865"/>
                  <a:pt x="4979670" y="1846275"/>
                </a:cubicBezTo>
                <a:cubicBezTo>
                  <a:pt x="5021580" y="1687525"/>
                  <a:pt x="4996180" y="1615135"/>
                  <a:pt x="4872990" y="1571955"/>
                </a:cubicBezTo>
                <a:cubicBezTo>
                  <a:pt x="4738370" y="1563065"/>
                  <a:pt x="4699000" y="1597355"/>
                  <a:pt x="4655820" y="1770075"/>
                </a:cubicBezTo>
                <a:cubicBezTo>
                  <a:pt x="4671060" y="1858975"/>
                  <a:pt x="3878580" y="4599635"/>
                  <a:pt x="3893820" y="4688535"/>
                </a:cubicBezTo>
                <a:cubicBezTo>
                  <a:pt x="3858895" y="4824425"/>
                  <a:pt x="3925570" y="4880305"/>
                  <a:pt x="3992880" y="4905705"/>
                </a:cubicBezTo>
                <a:cubicBezTo>
                  <a:pt x="4102100" y="4904435"/>
                  <a:pt x="4158615" y="4917135"/>
                  <a:pt x="4213860" y="4757115"/>
                </a:cubicBezTo>
                <a:lnTo>
                  <a:pt x="4457700" y="3842715"/>
                </a:lnTo>
                <a:cubicBezTo>
                  <a:pt x="4481830" y="3756355"/>
                  <a:pt x="4555490" y="3692855"/>
                  <a:pt x="4686300" y="3713175"/>
                </a:cubicBezTo>
                <a:cubicBezTo>
                  <a:pt x="4829810" y="3791915"/>
                  <a:pt x="4782820" y="3882085"/>
                  <a:pt x="4785360" y="3926535"/>
                </a:cubicBezTo>
                <a:lnTo>
                  <a:pt x="4028621" y="6887937"/>
                </a:lnTo>
                <a:lnTo>
                  <a:pt x="0" y="6877051"/>
                </a:lnTo>
                <a:lnTo>
                  <a:pt x="0" y="0"/>
                </a:lnTo>
                <a:close/>
              </a:path>
            </a:pathLst>
          </a:custGeom>
          <a:solidFill>
            <a:schemeClr val="bg2"/>
          </a:solidFill>
          <a:ln>
            <a:noFill/>
          </a:ln>
        </p:spPr>
        <p:txBody>
          <a:bodyPr anchor="ctr"/>
          <a:lstStyle>
            <a:lvl1pPr algn="ctr">
              <a:defRPr baseline="-25000"/>
            </a:lvl1pPr>
          </a:lstStyle>
          <a:p>
            <a:endParaRPr lang="en-US" dirty="0"/>
          </a:p>
        </p:txBody>
      </p:sp>
      <p:sp>
        <p:nvSpPr>
          <p:cNvPr id="7" name="Text Placeholder 6">
            <a:extLst>
              <a:ext uri="{FF2B5EF4-FFF2-40B4-BE49-F238E27FC236}">
                <a16:creationId xmlns:a16="http://schemas.microsoft.com/office/drawing/2014/main" id="{E1A56017-320A-546E-A749-7145642CB967}"/>
              </a:ext>
            </a:extLst>
          </p:cNvPr>
          <p:cNvSpPr>
            <a:spLocks noGrp="1"/>
          </p:cNvSpPr>
          <p:nvPr>
            <p:ph type="body" sz="quarter" idx="12" hasCustomPrompt="1"/>
          </p:nvPr>
        </p:nvSpPr>
        <p:spPr>
          <a:xfrm>
            <a:off x="6605708" y="3348617"/>
            <a:ext cx="2699066" cy="2569866"/>
          </a:xfrm>
        </p:spPr>
        <p:txBody>
          <a:bodyPr lIns="91440" tIns="0">
            <a:normAutofit/>
          </a:bodyPr>
          <a:lstStyle>
            <a:lvl1pPr marL="274320" indent="-274320">
              <a:spcAft>
                <a:spcPts val="600"/>
              </a:spcAft>
              <a:buFont typeface="Courier New" panose="02070309020205020404" pitchFamily="49" charset="0"/>
              <a:buChar char="o"/>
              <a:defRPr sz="1400">
                <a:solidFill>
                  <a:schemeClr val="bg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dirty="0"/>
              <a:t>Click to add text</a:t>
            </a:r>
          </a:p>
        </p:txBody>
      </p:sp>
      <p:pic>
        <p:nvPicPr>
          <p:cNvPr id="9" name="Graphic 8">
            <a:extLst>
              <a:ext uri="{FF2B5EF4-FFF2-40B4-BE49-F238E27FC236}">
                <a16:creationId xmlns:a16="http://schemas.microsoft.com/office/drawing/2014/main" id="{546FE873-5DC1-BDE4-557B-F1869503367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4426666" y="5060315"/>
            <a:ext cx="927943" cy="1801301"/>
          </a:xfrm>
          <a:prstGeom prst="rect">
            <a:avLst/>
          </a:prstGeom>
        </p:spPr>
      </p:pic>
    </p:spTree>
    <p:extLst>
      <p:ext uri="{BB962C8B-B14F-4D97-AF65-F5344CB8AC3E}">
        <p14:creationId xmlns:p14="http://schemas.microsoft.com/office/powerpoint/2010/main" val="603767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96322" y="320040"/>
            <a:ext cx="6732237" cy="1524000"/>
          </a:xfrm>
        </p:spPr>
        <p:txBody>
          <a:bodyPr anchor="b">
            <a:normAutofit/>
          </a:bodyPr>
          <a:lstStyle>
            <a:lvl1pPr algn="l">
              <a:lnSpc>
                <a:spcPct val="90000"/>
              </a:lnSpc>
              <a:defRPr sz="3600" spc="100" baseline="0">
                <a:solidFill>
                  <a:schemeClr val="tx1"/>
                </a:solidFill>
              </a:defRPr>
            </a:lvl1pPr>
          </a:lstStyle>
          <a:p>
            <a:r>
              <a:rPr lang="en-US" dirty="0"/>
              <a:t>Add title here</a:t>
            </a:r>
          </a:p>
        </p:txBody>
      </p:sp>
      <p:sp>
        <p:nvSpPr>
          <p:cNvPr id="4" name="Content Placeholder 3">
            <a:extLst>
              <a:ext uri="{FF2B5EF4-FFF2-40B4-BE49-F238E27FC236}">
                <a16:creationId xmlns:a16="http://schemas.microsoft.com/office/drawing/2014/main" id="{B3EF88AD-4B54-9DC5-D315-825BE9FCEEF4}"/>
              </a:ext>
            </a:extLst>
          </p:cNvPr>
          <p:cNvSpPr>
            <a:spLocks noGrp="1"/>
          </p:cNvSpPr>
          <p:nvPr>
            <p:ph sz="quarter" idx="17"/>
          </p:nvPr>
        </p:nvSpPr>
        <p:spPr>
          <a:xfrm>
            <a:off x="796322" y="2252076"/>
            <a:ext cx="5797550" cy="3051762"/>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dirty="0"/>
          </a:p>
        </p:txBody>
      </p:sp>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dirty="0"/>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dirty="0"/>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20955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Single lin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96322" y="408820"/>
            <a:ext cx="8935507" cy="949467"/>
          </a:xfrm>
        </p:spPr>
        <p:txBody>
          <a:bodyPr anchor="b">
            <a:normAutofit/>
          </a:bodyPr>
          <a:lstStyle>
            <a:lvl1pPr algn="l">
              <a:lnSpc>
                <a:spcPct val="90000"/>
              </a:lnSpc>
              <a:defRPr sz="3600" spc="100" baseline="0">
                <a:solidFill>
                  <a:schemeClr val="tx1"/>
                </a:solidFill>
              </a:defRPr>
            </a:lvl1pPr>
          </a:lstStyle>
          <a:p>
            <a:r>
              <a:rPr lang="en-US" dirty="0"/>
              <a:t>Add title here</a:t>
            </a:r>
          </a:p>
        </p:txBody>
      </p:sp>
      <p:sp>
        <p:nvSpPr>
          <p:cNvPr id="4" name="Content Placeholder 3">
            <a:extLst>
              <a:ext uri="{FF2B5EF4-FFF2-40B4-BE49-F238E27FC236}">
                <a16:creationId xmlns:a16="http://schemas.microsoft.com/office/drawing/2014/main" id="{940D7E9A-1E17-C6A0-31A6-F6F620FF9E84}"/>
              </a:ext>
            </a:extLst>
          </p:cNvPr>
          <p:cNvSpPr>
            <a:spLocks noGrp="1"/>
          </p:cNvSpPr>
          <p:nvPr>
            <p:ph sz="quarter" idx="17"/>
          </p:nvPr>
        </p:nvSpPr>
        <p:spPr>
          <a:xfrm>
            <a:off x="796322" y="1986061"/>
            <a:ext cx="5797550" cy="4015244"/>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dirty="0"/>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dirty="0"/>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7690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2">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dirty="0"/>
          </a:p>
        </p:txBody>
      </p:sp>
      <p:sp>
        <p:nvSpPr>
          <p:cNvPr id="2" name="Title 1"/>
          <p:cNvSpPr>
            <a:spLocks noGrp="1"/>
          </p:cNvSpPr>
          <p:nvPr>
            <p:ph type="ctrTitle" hasCustomPrompt="1"/>
          </p:nvPr>
        </p:nvSpPr>
        <p:spPr>
          <a:xfrm>
            <a:off x="796322" y="320040"/>
            <a:ext cx="6732237" cy="1524000"/>
          </a:xfrm>
        </p:spPr>
        <p:txBody>
          <a:bodyPr anchor="b">
            <a:normAutofit/>
          </a:bodyPr>
          <a:lstStyle>
            <a:lvl1pPr algn="l">
              <a:lnSpc>
                <a:spcPct val="90000"/>
              </a:lnSpc>
              <a:defRPr sz="3600" spc="100" baseline="0">
                <a:solidFill>
                  <a:schemeClr val="tx1"/>
                </a:solidFill>
              </a:defRPr>
            </a:lvl1pPr>
          </a:lstStyle>
          <a:p>
            <a:r>
              <a:rPr lang="en-US" dirty="0"/>
              <a:t>Add title here</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796322" y="2252394"/>
            <a:ext cx="5797518" cy="2532966"/>
          </a:xfrm>
        </p:spPr>
        <p:txBody>
          <a:bodyPr lIns="91440" bIns="0" anchor="t">
            <a:normAutofit/>
          </a:bodyPr>
          <a:lstStyle>
            <a:lvl1pPr marL="0" indent="0">
              <a:spcBef>
                <a:spcPts val="600"/>
              </a:spcBef>
              <a:spcAft>
                <a:spcPts val="1800"/>
              </a:spcAft>
              <a:buNone/>
              <a:defRPr sz="1400"/>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dirty="0"/>
              <a:t>Add footer here</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dirty="0"/>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dirty="0"/>
          </a:p>
        </p:txBody>
      </p:sp>
      <p:pic>
        <p:nvPicPr>
          <p:cNvPr id="3" name="Graphic 2">
            <a:extLst>
              <a:ext uri="{FF2B5EF4-FFF2-40B4-BE49-F238E27FC236}">
                <a16:creationId xmlns:a16="http://schemas.microsoft.com/office/drawing/2014/main" id="{B38829F9-FA07-E84B-ED85-A3958046CBA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04430" y="5008931"/>
            <a:ext cx="3842918" cy="435047"/>
          </a:xfrm>
          <a:prstGeom prst="rect">
            <a:avLst/>
          </a:prstGeom>
        </p:spPr>
      </p:pic>
    </p:spTree>
    <p:extLst>
      <p:ext uri="{BB962C8B-B14F-4D97-AF65-F5344CB8AC3E}">
        <p14:creationId xmlns:p14="http://schemas.microsoft.com/office/powerpoint/2010/main" val="3542979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8319A446-9DC9-77CB-F6E0-D5CC1C0C8D2A}"/>
              </a:ext>
              <a:ext uri="{C183D7F6-B498-43B3-948B-1728B52AA6E4}">
                <adec:decorative xmlns:adec="http://schemas.microsoft.com/office/drawing/2017/decorative" val="1"/>
              </a:ext>
            </a:extLst>
          </p:cNvPr>
          <p:cNvGrpSpPr/>
          <p:nvPr userDrawn="1"/>
        </p:nvGrpSpPr>
        <p:grpSpPr>
          <a:xfrm>
            <a:off x="8233290" y="0"/>
            <a:ext cx="2740011" cy="6850028"/>
            <a:chOff x="8233290" y="0"/>
            <a:chExt cx="2740011" cy="6850028"/>
          </a:xfrm>
        </p:grpSpPr>
        <p:pic>
          <p:nvPicPr>
            <p:cNvPr id="5" name="Graphic 4">
              <a:extLst>
                <a:ext uri="{FF2B5EF4-FFF2-40B4-BE49-F238E27FC236}">
                  <a16:creationId xmlns:a16="http://schemas.microsoft.com/office/drawing/2014/main" id="{E51D0537-C777-0B20-2AE3-6DD522E2421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233290" y="0"/>
              <a:ext cx="2740011" cy="6850028"/>
            </a:xfrm>
            <a:prstGeom prst="rect">
              <a:avLst/>
            </a:prstGeom>
          </p:spPr>
        </p:pic>
        <p:pic>
          <p:nvPicPr>
            <p:cNvPr id="6" name="Graphic 5">
              <a:extLst>
                <a:ext uri="{FF2B5EF4-FFF2-40B4-BE49-F238E27FC236}">
                  <a16:creationId xmlns:a16="http://schemas.microsoft.com/office/drawing/2014/main" id="{64F46914-ADE7-0BE9-0C39-280FE8F3B9C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9001841" y="4372451"/>
              <a:ext cx="878334" cy="1705001"/>
            </a:xfrm>
            <a:prstGeom prst="rect">
              <a:avLst/>
            </a:prstGeom>
          </p:spPr>
        </p:pic>
      </p:grpSp>
      <p:sp>
        <p:nvSpPr>
          <p:cNvPr id="26" name="Rectangle: Rounded Corners 25">
            <a:extLst>
              <a:ext uri="{FF2B5EF4-FFF2-40B4-BE49-F238E27FC236}">
                <a16:creationId xmlns:a16="http://schemas.microsoft.com/office/drawing/2014/main" id="{4D27DC4C-0653-4DB5-ABFE-50764C59AD69}"/>
              </a:ext>
              <a:ext uri="{C183D7F6-B498-43B3-948B-1728B52AA6E4}">
                <adec:decorative xmlns:adec="http://schemas.microsoft.com/office/drawing/2017/decorative" val="1"/>
              </a:ext>
            </a:extLst>
          </p:cNvPr>
          <p:cNvSpPr/>
          <p:nvPr userDrawn="1"/>
        </p:nvSpPr>
        <p:spPr>
          <a:xfrm>
            <a:off x="7995403" y="1894376"/>
            <a:ext cx="2847975" cy="3390899"/>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hasCustomPrompt="1"/>
          </p:nvPr>
        </p:nvSpPr>
        <p:spPr>
          <a:xfrm>
            <a:off x="447368" y="270880"/>
            <a:ext cx="11297264" cy="1524000"/>
          </a:xfrm>
        </p:spPr>
        <p:txBody>
          <a:bodyPr anchor="ctr">
            <a:normAutofit/>
          </a:bodyPr>
          <a:lstStyle>
            <a:lvl1pPr algn="ctr">
              <a:lnSpc>
                <a:spcPct val="90000"/>
              </a:lnSpc>
              <a:defRPr sz="3600" spc="100" baseline="0">
                <a:solidFill>
                  <a:schemeClr val="tx1"/>
                </a:solidFill>
              </a:defRPr>
            </a:lvl1pPr>
          </a:lstStyle>
          <a:p>
            <a:r>
              <a:rPr lang="en-US" dirty="0"/>
              <a:t>Add title here</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318352" y="1894376"/>
            <a:ext cx="2847975" cy="3390899"/>
          </a:xfrm>
          <a:prstGeom prst="roundRect">
            <a:avLst/>
          </a:prstGeom>
          <a:solidFill>
            <a:schemeClr val="accent1">
              <a:alpha val="10000"/>
            </a:schemeClr>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tx2"/>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dirty="0"/>
              <a:t>Add Subtitle here</a:t>
            </a:r>
          </a:p>
        </p:txBody>
      </p:sp>
      <p:sp>
        <p:nvSpPr>
          <p:cNvPr id="17" name="Picture Placeholder 16">
            <a:extLst>
              <a:ext uri="{FF2B5EF4-FFF2-40B4-BE49-F238E27FC236}">
                <a16:creationId xmlns:a16="http://schemas.microsoft.com/office/drawing/2014/main" id="{87E0A2EC-564E-BDA2-2E74-CEA1D54B10C9}"/>
              </a:ext>
            </a:extLst>
          </p:cNvPr>
          <p:cNvSpPr>
            <a:spLocks noGrp="1"/>
          </p:cNvSpPr>
          <p:nvPr>
            <p:ph type="pic" sz="quarter" idx="23"/>
          </p:nvPr>
        </p:nvSpPr>
        <p:spPr>
          <a:xfrm>
            <a:off x="2239419" y="2833688"/>
            <a:ext cx="1005840" cy="914400"/>
          </a:xfrm>
        </p:spPr>
        <p:txBody>
          <a:bodyPr>
            <a:normAutofit/>
          </a:bodyPr>
          <a:lstStyle>
            <a:lvl1pPr algn="ctr">
              <a:defRPr sz="1400"/>
            </a:lvl1pPr>
          </a:lstStyle>
          <a:p>
            <a:endParaRPr lang="en-US" dirty="0"/>
          </a:p>
        </p:txBody>
      </p:sp>
      <p:sp>
        <p:nvSpPr>
          <p:cNvPr id="11" name="Text Placeholder 10">
            <a:extLst>
              <a:ext uri="{FF2B5EF4-FFF2-40B4-BE49-F238E27FC236}">
                <a16:creationId xmlns:a16="http://schemas.microsoft.com/office/drawing/2014/main" id="{96DA7890-E49A-5536-1939-2B9589558EF6}"/>
              </a:ext>
            </a:extLst>
          </p:cNvPr>
          <p:cNvSpPr>
            <a:spLocks noGrp="1"/>
          </p:cNvSpPr>
          <p:nvPr>
            <p:ph type="body" sz="quarter" idx="20" hasCustomPrompt="1"/>
          </p:nvPr>
        </p:nvSpPr>
        <p:spPr>
          <a:xfrm>
            <a:off x="1605817" y="3989405"/>
            <a:ext cx="2275880" cy="893763"/>
          </a:xfrm>
        </p:spPr>
        <p:txBody>
          <a:bodyPr>
            <a:noAutofit/>
          </a:bodyPr>
          <a:lstStyle>
            <a:lvl1pPr marL="0" indent="0" algn="ctr">
              <a:buNone/>
              <a:defRPr sz="1400"/>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dirty="0"/>
              <a:t>Click to add text</a:t>
            </a:r>
          </a:p>
        </p:txBody>
      </p:sp>
      <p:sp>
        <p:nvSpPr>
          <p:cNvPr id="8" name="Text Placeholder 12">
            <a:extLst>
              <a:ext uri="{FF2B5EF4-FFF2-40B4-BE49-F238E27FC236}">
                <a16:creationId xmlns:a16="http://schemas.microsoft.com/office/drawing/2014/main" id="{4A1E2517-8244-627B-E6B6-4EF4FEDCA10E}"/>
              </a:ext>
            </a:extLst>
          </p:cNvPr>
          <p:cNvSpPr>
            <a:spLocks noGrp="1"/>
          </p:cNvSpPr>
          <p:nvPr>
            <p:ph type="body" sz="quarter" idx="18" hasCustomPrompt="1"/>
          </p:nvPr>
        </p:nvSpPr>
        <p:spPr>
          <a:xfrm>
            <a:off x="4651092" y="1894376"/>
            <a:ext cx="2847975" cy="3390899"/>
          </a:xfrm>
          <a:prstGeom prst="roundRect">
            <a:avLst/>
          </a:prstGeom>
          <a:solidFill>
            <a:schemeClr val="accent1">
              <a:alpha val="10000"/>
            </a:schemeClr>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tx2"/>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dirty="0"/>
              <a:t>Add Subtitle here</a:t>
            </a:r>
          </a:p>
        </p:txBody>
      </p:sp>
      <p:sp>
        <p:nvSpPr>
          <p:cNvPr id="18" name="Picture Placeholder 16">
            <a:extLst>
              <a:ext uri="{FF2B5EF4-FFF2-40B4-BE49-F238E27FC236}">
                <a16:creationId xmlns:a16="http://schemas.microsoft.com/office/drawing/2014/main" id="{054FC79A-A756-FC67-CBF8-0078E8F8C1A3}"/>
              </a:ext>
            </a:extLst>
          </p:cNvPr>
          <p:cNvSpPr>
            <a:spLocks noGrp="1"/>
          </p:cNvSpPr>
          <p:nvPr>
            <p:ph type="pic" sz="quarter" idx="24"/>
          </p:nvPr>
        </p:nvSpPr>
        <p:spPr>
          <a:xfrm>
            <a:off x="5572159" y="2954840"/>
            <a:ext cx="1005840" cy="914400"/>
          </a:xfrm>
        </p:spPr>
        <p:txBody>
          <a:bodyPr>
            <a:normAutofit/>
          </a:bodyPr>
          <a:lstStyle>
            <a:lvl1pPr algn="ctr">
              <a:defRPr sz="1400"/>
            </a:lvl1pPr>
          </a:lstStyle>
          <a:p>
            <a:endParaRPr lang="en-US" dirty="0"/>
          </a:p>
        </p:txBody>
      </p:sp>
      <p:sp>
        <p:nvSpPr>
          <p:cNvPr id="12" name="Text Placeholder 10">
            <a:extLst>
              <a:ext uri="{FF2B5EF4-FFF2-40B4-BE49-F238E27FC236}">
                <a16:creationId xmlns:a16="http://schemas.microsoft.com/office/drawing/2014/main" id="{EBE00383-F339-E668-9399-D2DC9718C39D}"/>
              </a:ext>
            </a:extLst>
          </p:cNvPr>
          <p:cNvSpPr>
            <a:spLocks noGrp="1"/>
          </p:cNvSpPr>
          <p:nvPr>
            <p:ph type="body" sz="quarter" idx="21" hasCustomPrompt="1"/>
          </p:nvPr>
        </p:nvSpPr>
        <p:spPr>
          <a:xfrm>
            <a:off x="4938557" y="3989404"/>
            <a:ext cx="2275880" cy="893763"/>
          </a:xfrm>
        </p:spPr>
        <p:txBody>
          <a:bodyPr>
            <a:noAutofit/>
          </a:bodyPr>
          <a:lstStyle>
            <a:lvl1pPr marL="0" indent="0" algn="ctr">
              <a:buNone/>
              <a:defRPr sz="1400"/>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dirty="0"/>
              <a:t>Click to add text</a:t>
            </a:r>
          </a:p>
        </p:txBody>
      </p:sp>
      <p:sp>
        <p:nvSpPr>
          <p:cNvPr id="9" name="Text Placeholder 12">
            <a:extLst>
              <a:ext uri="{FF2B5EF4-FFF2-40B4-BE49-F238E27FC236}">
                <a16:creationId xmlns:a16="http://schemas.microsoft.com/office/drawing/2014/main" id="{71A788CA-392F-F29F-08CD-FBCB24BA793A}"/>
              </a:ext>
            </a:extLst>
          </p:cNvPr>
          <p:cNvSpPr>
            <a:spLocks noGrp="1"/>
          </p:cNvSpPr>
          <p:nvPr>
            <p:ph type="body" sz="quarter" idx="19" hasCustomPrompt="1"/>
          </p:nvPr>
        </p:nvSpPr>
        <p:spPr>
          <a:xfrm>
            <a:off x="7995403" y="1894376"/>
            <a:ext cx="2847975" cy="3390899"/>
          </a:xfrm>
          <a:prstGeom prst="roundRect">
            <a:avLst/>
          </a:prstGeom>
          <a:solidFill>
            <a:schemeClr val="accent1">
              <a:alpha val="10000"/>
            </a:schemeClr>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tx2"/>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dirty="0"/>
              <a:t>Add Subtitle here</a:t>
            </a:r>
          </a:p>
        </p:txBody>
      </p:sp>
      <p:sp>
        <p:nvSpPr>
          <p:cNvPr id="19" name="Picture Placeholder 16">
            <a:extLst>
              <a:ext uri="{FF2B5EF4-FFF2-40B4-BE49-F238E27FC236}">
                <a16:creationId xmlns:a16="http://schemas.microsoft.com/office/drawing/2014/main" id="{6E7FBECC-1456-B16C-B42F-61BAE986F27C}"/>
              </a:ext>
            </a:extLst>
          </p:cNvPr>
          <p:cNvSpPr>
            <a:spLocks noGrp="1"/>
          </p:cNvSpPr>
          <p:nvPr>
            <p:ph type="pic" sz="quarter" idx="25"/>
          </p:nvPr>
        </p:nvSpPr>
        <p:spPr>
          <a:xfrm>
            <a:off x="8916470" y="2833688"/>
            <a:ext cx="1005840" cy="914400"/>
          </a:xfrm>
        </p:spPr>
        <p:txBody>
          <a:bodyPr>
            <a:normAutofit/>
          </a:bodyPr>
          <a:lstStyle>
            <a:lvl1pPr algn="ctr">
              <a:defRPr sz="1400"/>
            </a:lvl1pPr>
          </a:lstStyle>
          <a:p>
            <a:endParaRPr lang="en-US" dirty="0"/>
          </a:p>
        </p:txBody>
      </p:sp>
      <p:sp>
        <p:nvSpPr>
          <p:cNvPr id="15" name="Text Placeholder 10">
            <a:extLst>
              <a:ext uri="{FF2B5EF4-FFF2-40B4-BE49-F238E27FC236}">
                <a16:creationId xmlns:a16="http://schemas.microsoft.com/office/drawing/2014/main" id="{984A0CD0-C9DF-C8B2-FEE6-05F2F0403245}"/>
              </a:ext>
            </a:extLst>
          </p:cNvPr>
          <p:cNvSpPr>
            <a:spLocks noGrp="1"/>
          </p:cNvSpPr>
          <p:nvPr>
            <p:ph type="body" sz="quarter" idx="22" hasCustomPrompt="1"/>
          </p:nvPr>
        </p:nvSpPr>
        <p:spPr>
          <a:xfrm>
            <a:off x="8282868" y="3989404"/>
            <a:ext cx="2275880" cy="893763"/>
          </a:xfrm>
        </p:spPr>
        <p:txBody>
          <a:bodyPr>
            <a:noAutofit/>
          </a:bodyPr>
          <a:lstStyle>
            <a:lvl1pPr marL="0" indent="0" algn="ctr">
              <a:buNone/>
              <a:defRPr sz="1400"/>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dirty="0"/>
              <a:t>Click to add text</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dirty="0"/>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60012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Comparison Dark">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8319A446-9DC9-77CB-F6E0-D5CC1C0C8D2A}"/>
              </a:ext>
              <a:ext uri="{C183D7F6-B498-43B3-948B-1728B52AA6E4}">
                <adec:decorative xmlns:adec="http://schemas.microsoft.com/office/drawing/2017/decorative" val="1"/>
              </a:ext>
            </a:extLst>
          </p:cNvPr>
          <p:cNvGrpSpPr/>
          <p:nvPr userDrawn="1"/>
        </p:nvGrpSpPr>
        <p:grpSpPr>
          <a:xfrm>
            <a:off x="8233290" y="0"/>
            <a:ext cx="2740011" cy="6850028"/>
            <a:chOff x="8233290" y="0"/>
            <a:chExt cx="2740011" cy="6850028"/>
          </a:xfrm>
        </p:grpSpPr>
        <p:pic>
          <p:nvPicPr>
            <p:cNvPr id="5" name="Graphic 4">
              <a:extLst>
                <a:ext uri="{FF2B5EF4-FFF2-40B4-BE49-F238E27FC236}">
                  <a16:creationId xmlns:a16="http://schemas.microsoft.com/office/drawing/2014/main" id="{E51D0537-C777-0B20-2AE3-6DD522E2421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233290" y="0"/>
              <a:ext cx="2740011" cy="6850028"/>
            </a:xfrm>
            <a:prstGeom prst="rect">
              <a:avLst/>
            </a:prstGeom>
          </p:spPr>
        </p:pic>
        <p:pic>
          <p:nvPicPr>
            <p:cNvPr id="6" name="Graphic 5">
              <a:extLst>
                <a:ext uri="{FF2B5EF4-FFF2-40B4-BE49-F238E27FC236}">
                  <a16:creationId xmlns:a16="http://schemas.microsoft.com/office/drawing/2014/main" id="{64F46914-ADE7-0BE9-0C39-280FE8F3B9C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9001841" y="4372451"/>
              <a:ext cx="878334" cy="1705001"/>
            </a:xfrm>
            <a:prstGeom prst="rect">
              <a:avLst/>
            </a:prstGeom>
          </p:spPr>
        </p:pic>
      </p:grpSp>
      <p:sp>
        <p:nvSpPr>
          <p:cNvPr id="3" name="Title 2">
            <a:extLst>
              <a:ext uri="{FF2B5EF4-FFF2-40B4-BE49-F238E27FC236}">
                <a16:creationId xmlns:a16="http://schemas.microsoft.com/office/drawing/2014/main" id="{30CF8376-A762-054E-EA3C-FF9430AD98E5}"/>
              </a:ext>
            </a:extLst>
          </p:cNvPr>
          <p:cNvSpPr>
            <a:spLocks noGrp="1"/>
          </p:cNvSpPr>
          <p:nvPr>
            <p:ph type="title" hasCustomPrompt="1"/>
          </p:nvPr>
        </p:nvSpPr>
        <p:spPr>
          <a:xfrm>
            <a:off x="409099" y="286603"/>
            <a:ext cx="11373803" cy="1450757"/>
          </a:xfrm>
        </p:spPr>
        <p:txBody>
          <a:bodyPr anchor="ctr">
            <a:normAutofit/>
          </a:bodyPr>
          <a:lstStyle>
            <a:lvl1pPr algn="ctr">
              <a:defRPr sz="3600">
                <a:solidFill>
                  <a:schemeClr val="bg1"/>
                </a:solidFill>
              </a:defRPr>
            </a:lvl1pPr>
          </a:lstStyle>
          <a:p>
            <a:r>
              <a:rPr lang="en-US" dirty="0"/>
              <a:t>Add title here</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318352" y="1894376"/>
            <a:ext cx="2847975" cy="3390899"/>
          </a:xfrm>
          <a:prstGeom prst="roundRect">
            <a:avLst/>
          </a:prstGeom>
          <a:solidFill>
            <a:schemeClr val="tx1"/>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accent1"/>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dirty="0"/>
              <a:t>Add Subtitle here</a:t>
            </a:r>
          </a:p>
        </p:txBody>
      </p:sp>
      <p:sp>
        <p:nvSpPr>
          <p:cNvPr id="17" name="Picture Placeholder 16">
            <a:extLst>
              <a:ext uri="{FF2B5EF4-FFF2-40B4-BE49-F238E27FC236}">
                <a16:creationId xmlns:a16="http://schemas.microsoft.com/office/drawing/2014/main" id="{87E0A2EC-564E-BDA2-2E74-CEA1D54B10C9}"/>
              </a:ext>
            </a:extLst>
          </p:cNvPr>
          <p:cNvSpPr>
            <a:spLocks noGrp="1"/>
          </p:cNvSpPr>
          <p:nvPr>
            <p:ph type="pic" sz="quarter" idx="23"/>
          </p:nvPr>
        </p:nvSpPr>
        <p:spPr>
          <a:xfrm>
            <a:off x="2239419" y="2833688"/>
            <a:ext cx="1005840" cy="914400"/>
          </a:xfrm>
        </p:spPr>
        <p:txBody>
          <a:bodyPr>
            <a:normAutofit/>
          </a:bodyPr>
          <a:lstStyle>
            <a:lvl1pPr algn="ctr">
              <a:defRPr sz="1400"/>
            </a:lvl1pPr>
          </a:lstStyle>
          <a:p>
            <a:endParaRPr lang="en-US" dirty="0"/>
          </a:p>
        </p:txBody>
      </p:sp>
      <p:sp>
        <p:nvSpPr>
          <p:cNvPr id="11" name="Text Placeholder 10">
            <a:extLst>
              <a:ext uri="{FF2B5EF4-FFF2-40B4-BE49-F238E27FC236}">
                <a16:creationId xmlns:a16="http://schemas.microsoft.com/office/drawing/2014/main" id="{96DA7890-E49A-5536-1939-2B9589558EF6}"/>
              </a:ext>
            </a:extLst>
          </p:cNvPr>
          <p:cNvSpPr>
            <a:spLocks noGrp="1"/>
          </p:cNvSpPr>
          <p:nvPr>
            <p:ph type="body" sz="quarter" idx="20" hasCustomPrompt="1"/>
          </p:nvPr>
        </p:nvSpPr>
        <p:spPr>
          <a:xfrm>
            <a:off x="1605817" y="3989405"/>
            <a:ext cx="2275880" cy="893763"/>
          </a:xfrm>
        </p:spPr>
        <p:txBody>
          <a:bodyPr>
            <a:noAutofit/>
          </a:bodyPr>
          <a:lstStyle>
            <a:lvl1pPr marL="0" indent="0" algn="ctr">
              <a:buNone/>
              <a:defRPr sz="1400">
                <a:solidFill>
                  <a:schemeClr val="bg1"/>
                </a:solidFill>
              </a:defRPr>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dirty="0"/>
              <a:t>Click to add text</a:t>
            </a:r>
          </a:p>
        </p:txBody>
      </p:sp>
      <p:sp>
        <p:nvSpPr>
          <p:cNvPr id="8" name="Text Placeholder 12">
            <a:extLst>
              <a:ext uri="{FF2B5EF4-FFF2-40B4-BE49-F238E27FC236}">
                <a16:creationId xmlns:a16="http://schemas.microsoft.com/office/drawing/2014/main" id="{4A1E2517-8244-627B-E6B6-4EF4FEDCA10E}"/>
              </a:ext>
            </a:extLst>
          </p:cNvPr>
          <p:cNvSpPr>
            <a:spLocks noGrp="1"/>
          </p:cNvSpPr>
          <p:nvPr>
            <p:ph type="body" sz="quarter" idx="18" hasCustomPrompt="1"/>
          </p:nvPr>
        </p:nvSpPr>
        <p:spPr>
          <a:xfrm>
            <a:off x="4651092" y="1894376"/>
            <a:ext cx="2847975" cy="3390899"/>
          </a:xfrm>
          <a:prstGeom prst="roundRect">
            <a:avLst/>
          </a:prstGeom>
          <a:solidFill>
            <a:schemeClr val="tx1"/>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accent1"/>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dirty="0"/>
              <a:t>Add Subtitle here</a:t>
            </a:r>
          </a:p>
        </p:txBody>
      </p:sp>
      <p:sp>
        <p:nvSpPr>
          <p:cNvPr id="18" name="Picture Placeholder 16">
            <a:extLst>
              <a:ext uri="{FF2B5EF4-FFF2-40B4-BE49-F238E27FC236}">
                <a16:creationId xmlns:a16="http://schemas.microsoft.com/office/drawing/2014/main" id="{054FC79A-A756-FC67-CBF8-0078E8F8C1A3}"/>
              </a:ext>
            </a:extLst>
          </p:cNvPr>
          <p:cNvSpPr>
            <a:spLocks noGrp="1"/>
          </p:cNvSpPr>
          <p:nvPr>
            <p:ph type="pic" sz="quarter" idx="24"/>
          </p:nvPr>
        </p:nvSpPr>
        <p:spPr>
          <a:xfrm>
            <a:off x="5572159" y="2954840"/>
            <a:ext cx="1005840" cy="914400"/>
          </a:xfrm>
        </p:spPr>
        <p:txBody>
          <a:bodyPr>
            <a:normAutofit/>
          </a:bodyPr>
          <a:lstStyle>
            <a:lvl1pPr algn="ctr">
              <a:defRPr sz="1400"/>
            </a:lvl1pPr>
          </a:lstStyle>
          <a:p>
            <a:endParaRPr lang="en-US" dirty="0"/>
          </a:p>
        </p:txBody>
      </p:sp>
      <p:sp>
        <p:nvSpPr>
          <p:cNvPr id="12" name="Text Placeholder 10">
            <a:extLst>
              <a:ext uri="{FF2B5EF4-FFF2-40B4-BE49-F238E27FC236}">
                <a16:creationId xmlns:a16="http://schemas.microsoft.com/office/drawing/2014/main" id="{EBE00383-F339-E668-9399-D2DC9718C39D}"/>
              </a:ext>
            </a:extLst>
          </p:cNvPr>
          <p:cNvSpPr>
            <a:spLocks noGrp="1"/>
          </p:cNvSpPr>
          <p:nvPr>
            <p:ph type="body" sz="quarter" idx="21" hasCustomPrompt="1"/>
          </p:nvPr>
        </p:nvSpPr>
        <p:spPr>
          <a:xfrm>
            <a:off x="4938557" y="3989404"/>
            <a:ext cx="2275880" cy="893763"/>
          </a:xfrm>
        </p:spPr>
        <p:txBody>
          <a:bodyPr>
            <a:noAutofit/>
          </a:bodyPr>
          <a:lstStyle>
            <a:lvl1pPr marL="0" indent="0" algn="ctr">
              <a:buNone/>
              <a:defRPr sz="1400">
                <a:solidFill>
                  <a:schemeClr val="bg1"/>
                </a:solidFill>
              </a:defRPr>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dirty="0"/>
              <a:t>Click to add text</a:t>
            </a:r>
          </a:p>
        </p:txBody>
      </p:sp>
      <p:sp>
        <p:nvSpPr>
          <p:cNvPr id="9" name="Text Placeholder 12">
            <a:extLst>
              <a:ext uri="{FF2B5EF4-FFF2-40B4-BE49-F238E27FC236}">
                <a16:creationId xmlns:a16="http://schemas.microsoft.com/office/drawing/2014/main" id="{71A788CA-392F-F29F-08CD-FBCB24BA793A}"/>
              </a:ext>
            </a:extLst>
          </p:cNvPr>
          <p:cNvSpPr>
            <a:spLocks noGrp="1"/>
          </p:cNvSpPr>
          <p:nvPr>
            <p:ph type="body" sz="quarter" idx="19" hasCustomPrompt="1"/>
          </p:nvPr>
        </p:nvSpPr>
        <p:spPr>
          <a:xfrm>
            <a:off x="7995403" y="1894376"/>
            <a:ext cx="2847975" cy="3390899"/>
          </a:xfrm>
          <a:prstGeom prst="roundRect">
            <a:avLst/>
          </a:prstGeom>
          <a:solidFill>
            <a:schemeClr val="tx1"/>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accent1"/>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dirty="0"/>
              <a:t>Add Subtitle here</a:t>
            </a:r>
          </a:p>
        </p:txBody>
      </p:sp>
      <p:sp>
        <p:nvSpPr>
          <p:cNvPr id="19" name="Picture Placeholder 16">
            <a:extLst>
              <a:ext uri="{FF2B5EF4-FFF2-40B4-BE49-F238E27FC236}">
                <a16:creationId xmlns:a16="http://schemas.microsoft.com/office/drawing/2014/main" id="{6E7FBECC-1456-B16C-B42F-61BAE986F27C}"/>
              </a:ext>
            </a:extLst>
          </p:cNvPr>
          <p:cNvSpPr>
            <a:spLocks noGrp="1"/>
          </p:cNvSpPr>
          <p:nvPr>
            <p:ph type="pic" sz="quarter" idx="25"/>
          </p:nvPr>
        </p:nvSpPr>
        <p:spPr>
          <a:xfrm>
            <a:off x="8916470" y="2833688"/>
            <a:ext cx="1005840" cy="914400"/>
          </a:xfrm>
        </p:spPr>
        <p:txBody>
          <a:bodyPr>
            <a:normAutofit/>
          </a:bodyPr>
          <a:lstStyle>
            <a:lvl1pPr algn="ctr">
              <a:defRPr sz="1400"/>
            </a:lvl1pPr>
          </a:lstStyle>
          <a:p>
            <a:endParaRPr lang="en-US" dirty="0"/>
          </a:p>
        </p:txBody>
      </p:sp>
      <p:sp>
        <p:nvSpPr>
          <p:cNvPr id="15" name="Text Placeholder 10">
            <a:extLst>
              <a:ext uri="{FF2B5EF4-FFF2-40B4-BE49-F238E27FC236}">
                <a16:creationId xmlns:a16="http://schemas.microsoft.com/office/drawing/2014/main" id="{984A0CD0-C9DF-C8B2-FEE6-05F2F0403245}"/>
              </a:ext>
            </a:extLst>
          </p:cNvPr>
          <p:cNvSpPr>
            <a:spLocks noGrp="1"/>
          </p:cNvSpPr>
          <p:nvPr>
            <p:ph type="body" sz="quarter" idx="22" hasCustomPrompt="1"/>
          </p:nvPr>
        </p:nvSpPr>
        <p:spPr>
          <a:xfrm>
            <a:off x="8282868" y="3989404"/>
            <a:ext cx="2275880" cy="893763"/>
          </a:xfrm>
        </p:spPr>
        <p:txBody>
          <a:bodyPr>
            <a:noAutofit/>
          </a:bodyPr>
          <a:lstStyle>
            <a:lvl1pPr marL="0" indent="0" algn="ctr">
              <a:buNone/>
              <a:defRPr sz="1400">
                <a:solidFill>
                  <a:schemeClr val="bg1"/>
                </a:solidFill>
              </a:defRPr>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dirty="0"/>
              <a:t>Click to add text</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bg1"/>
                </a:solidFill>
                <a:latin typeface="+mn-lt"/>
              </a:defRPr>
            </a:lvl1pPr>
          </a:lstStyle>
          <a:p>
            <a:r>
              <a:rPr lang="en-US" dirty="0"/>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2417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Lesson Summary">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599788" y="353962"/>
            <a:ext cx="4786877" cy="983225"/>
          </a:xfrm>
        </p:spPr>
        <p:txBody>
          <a:bodyPr anchor="b">
            <a:normAutofit/>
          </a:bodyPr>
          <a:lstStyle>
            <a:lvl1pPr algn="l">
              <a:lnSpc>
                <a:spcPct val="90000"/>
              </a:lnSpc>
              <a:defRPr sz="3600" spc="100" baseline="0">
                <a:solidFill>
                  <a:schemeClr val="bg1"/>
                </a:solidFill>
              </a:defRPr>
            </a:lvl1pPr>
          </a:lstStyle>
          <a:p>
            <a:r>
              <a:rPr lang="en-US" dirty="0"/>
              <a:t>Add title here</a:t>
            </a:r>
          </a:p>
        </p:txBody>
      </p:sp>
      <p:sp>
        <p:nvSpPr>
          <p:cNvPr id="3" name="Subtitle 2"/>
          <p:cNvSpPr>
            <a:spLocks noGrp="1"/>
          </p:cNvSpPr>
          <p:nvPr>
            <p:ph type="subTitle" idx="1" hasCustomPrompt="1"/>
          </p:nvPr>
        </p:nvSpPr>
        <p:spPr>
          <a:xfrm>
            <a:off x="6599788" y="1517074"/>
            <a:ext cx="4786877" cy="763899"/>
          </a:xfrm>
        </p:spPr>
        <p:txBody>
          <a:bodyPr lIns="91440" tIns="91440" rIns="91440" bIns="0">
            <a:normAutofit/>
          </a:bodyPr>
          <a:lstStyle>
            <a:lvl1pPr marL="0" indent="0" algn="l">
              <a:spcBef>
                <a:spcPts val="0"/>
              </a:spcBef>
              <a:spcAft>
                <a:spcPts val="0"/>
              </a:spcAft>
              <a:buNone/>
              <a:defRPr sz="2400" cap="none" spc="0" baseline="0">
                <a:solidFill>
                  <a:schemeClr val="accent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Add Subtitle here</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a:off x="0" y="-2235"/>
            <a:ext cx="5840730" cy="6862275"/>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40730" h="6887937">
                <a:moveTo>
                  <a:pt x="0" y="0"/>
                </a:moveTo>
                <a:lnTo>
                  <a:pt x="5840730" y="0"/>
                </a:lnTo>
                <a:lnTo>
                  <a:pt x="5090160" y="2775915"/>
                </a:lnTo>
                <a:cubicBezTo>
                  <a:pt x="5057140" y="2883865"/>
                  <a:pt x="5020310" y="2976575"/>
                  <a:pt x="4853940" y="2962605"/>
                </a:cubicBezTo>
                <a:cubicBezTo>
                  <a:pt x="4668520" y="2845765"/>
                  <a:pt x="4761230" y="2747975"/>
                  <a:pt x="4754880" y="2692095"/>
                </a:cubicBezTo>
                <a:cubicBezTo>
                  <a:pt x="4845050" y="2355545"/>
                  <a:pt x="4904740" y="2121865"/>
                  <a:pt x="4979670" y="1846275"/>
                </a:cubicBezTo>
                <a:cubicBezTo>
                  <a:pt x="5021580" y="1687525"/>
                  <a:pt x="4996180" y="1615135"/>
                  <a:pt x="4872990" y="1571955"/>
                </a:cubicBezTo>
                <a:cubicBezTo>
                  <a:pt x="4738370" y="1563065"/>
                  <a:pt x="4699000" y="1597355"/>
                  <a:pt x="4655820" y="1770075"/>
                </a:cubicBezTo>
                <a:cubicBezTo>
                  <a:pt x="4671060" y="1858975"/>
                  <a:pt x="3878580" y="4599635"/>
                  <a:pt x="3893820" y="4688535"/>
                </a:cubicBezTo>
                <a:cubicBezTo>
                  <a:pt x="3858895" y="4824425"/>
                  <a:pt x="3925570" y="4880305"/>
                  <a:pt x="3992880" y="4905705"/>
                </a:cubicBezTo>
                <a:cubicBezTo>
                  <a:pt x="4102100" y="4904435"/>
                  <a:pt x="4158615" y="4917135"/>
                  <a:pt x="4213860" y="4757115"/>
                </a:cubicBezTo>
                <a:lnTo>
                  <a:pt x="4457700" y="3842715"/>
                </a:lnTo>
                <a:cubicBezTo>
                  <a:pt x="4481830" y="3756355"/>
                  <a:pt x="4555490" y="3692855"/>
                  <a:pt x="4686300" y="3713175"/>
                </a:cubicBezTo>
                <a:cubicBezTo>
                  <a:pt x="4829810" y="3791915"/>
                  <a:pt x="4782820" y="3882085"/>
                  <a:pt x="4785360" y="3926535"/>
                </a:cubicBezTo>
                <a:lnTo>
                  <a:pt x="4028621" y="6887937"/>
                </a:lnTo>
                <a:lnTo>
                  <a:pt x="0" y="6877051"/>
                </a:lnTo>
                <a:lnTo>
                  <a:pt x="0" y="0"/>
                </a:lnTo>
                <a:close/>
              </a:path>
            </a:pathLst>
          </a:custGeom>
          <a:solidFill>
            <a:schemeClr val="bg2"/>
          </a:solidFill>
          <a:ln>
            <a:noFill/>
          </a:ln>
        </p:spPr>
        <p:txBody>
          <a:bodyPr anchor="ctr"/>
          <a:lstStyle>
            <a:lvl1pPr algn="ctr">
              <a:defRPr baseline="-25000"/>
            </a:lvl1pPr>
          </a:lstStyle>
          <a:p>
            <a:endParaRPr lang="en-US" dirty="0"/>
          </a:p>
        </p:txBody>
      </p:sp>
      <p:sp>
        <p:nvSpPr>
          <p:cNvPr id="7" name="Text Placeholder 6">
            <a:extLst>
              <a:ext uri="{FF2B5EF4-FFF2-40B4-BE49-F238E27FC236}">
                <a16:creationId xmlns:a16="http://schemas.microsoft.com/office/drawing/2014/main" id="{E1A56017-320A-546E-A749-7145642CB967}"/>
              </a:ext>
            </a:extLst>
          </p:cNvPr>
          <p:cNvSpPr>
            <a:spLocks noGrp="1"/>
          </p:cNvSpPr>
          <p:nvPr>
            <p:ph type="body" sz="quarter" idx="12" hasCustomPrompt="1"/>
          </p:nvPr>
        </p:nvSpPr>
        <p:spPr>
          <a:xfrm>
            <a:off x="6599788" y="2341261"/>
            <a:ext cx="4796710" cy="401939"/>
          </a:xfrm>
        </p:spPr>
        <p:txBody>
          <a:bodyPr lIns="91440" tIns="0" anchor="b">
            <a:normAutofit/>
          </a:bodyPr>
          <a:lstStyle>
            <a:lvl1pPr marL="0" indent="0">
              <a:spcAft>
                <a:spcPts val="600"/>
              </a:spcAft>
              <a:buFont typeface="Courier New" panose="02070309020205020404" pitchFamily="49" charset="0"/>
              <a:buNone/>
              <a:defRPr sz="2000">
                <a:solidFill>
                  <a:schemeClr val="accent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dirty="0"/>
              <a:t>Click to add text</a:t>
            </a:r>
          </a:p>
        </p:txBody>
      </p:sp>
      <p:sp>
        <p:nvSpPr>
          <p:cNvPr id="11" name="Text Placeholder 10">
            <a:extLst>
              <a:ext uri="{FF2B5EF4-FFF2-40B4-BE49-F238E27FC236}">
                <a16:creationId xmlns:a16="http://schemas.microsoft.com/office/drawing/2014/main" id="{A9BC9EC3-C68A-CC9E-C220-8D585A8B43A0}"/>
              </a:ext>
            </a:extLst>
          </p:cNvPr>
          <p:cNvSpPr>
            <a:spLocks noGrp="1"/>
          </p:cNvSpPr>
          <p:nvPr>
            <p:ph type="body" sz="quarter" idx="15" hasCustomPrompt="1"/>
          </p:nvPr>
        </p:nvSpPr>
        <p:spPr>
          <a:xfrm>
            <a:off x="6599789" y="2753247"/>
            <a:ext cx="3852296" cy="817345"/>
          </a:xfrm>
        </p:spPr>
        <p:txBody>
          <a:bodyPr lIns="91440">
            <a:noAutofit/>
          </a:bodyPr>
          <a:lstStyle>
            <a:lvl1pPr marL="0" indent="0">
              <a:buNone/>
              <a:defRPr sz="1400">
                <a:solidFill>
                  <a:schemeClr val="bg1"/>
                </a:solidFill>
              </a:defRPr>
            </a:lvl1pPr>
            <a:lvl2pPr marL="201168" indent="0">
              <a:buNone/>
              <a:defRPr sz="1200">
                <a:solidFill>
                  <a:schemeClr val="bg1"/>
                </a:solidFill>
              </a:defRPr>
            </a:lvl2pPr>
            <a:lvl3pPr marL="384048" indent="0">
              <a:buNone/>
              <a:defRPr sz="1200">
                <a:solidFill>
                  <a:schemeClr val="bg1"/>
                </a:solidFill>
              </a:defRPr>
            </a:lvl3pPr>
            <a:lvl4pPr marL="566928" indent="0">
              <a:buNone/>
              <a:defRPr sz="1200">
                <a:solidFill>
                  <a:schemeClr val="bg1"/>
                </a:solidFill>
              </a:defRPr>
            </a:lvl4pPr>
            <a:lvl5pPr marL="749808" indent="0">
              <a:buNone/>
              <a:defRPr sz="1200">
                <a:solidFill>
                  <a:schemeClr val="bg1"/>
                </a:solidFill>
              </a:defRPr>
            </a:lvl5pPr>
          </a:lstStyle>
          <a:p>
            <a:pPr lvl="0"/>
            <a:r>
              <a:rPr lang="en-US" dirty="0"/>
              <a:t>Click to add text</a:t>
            </a:r>
          </a:p>
        </p:txBody>
      </p:sp>
      <p:pic>
        <p:nvPicPr>
          <p:cNvPr id="9" name="Graphic 8">
            <a:extLst>
              <a:ext uri="{FF2B5EF4-FFF2-40B4-BE49-F238E27FC236}">
                <a16:creationId xmlns:a16="http://schemas.microsoft.com/office/drawing/2014/main" id="{546FE873-5DC1-BDE4-557B-F1869503367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4426666" y="5060315"/>
            <a:ext cx="927943" cy="1801301"/>
          </a:xfrm>
          <a:prstGeom prst="rect">
            <a:avLst/>
          </a:prstGeom>
        </p:spPr>
      </p:pic>
      <p:sp>
        <p:nvSpPr>
          <p:cNvPr id="6" name="Text Placeholder 6">
            <a:extLst>
              <a:ext uri="{FF2B5EF4-FFF2-40B4-BE49-F238E27FC236}">
                <a16:creationId xmlns:a16="http://schemas.microsoft.com/office/drawing/2014/main" id="{DE3FA6A1-74D7-3926-C0BF-FECA6C0B0338}"/>
              </a:ext>
            </a:extLst>
          </p:cNvPr>
          <p:cNvSpPr>
            <a:spLocks noGrp="1"/>
          </p:cNvSpPr>
          <p:nvPr>
            <p:ph type="body" sz="quarter" idx="13" hasCustomPrompt="1"/>
          </p:nvPr>
        </p:nvSpPr>
        <p:spPr>
          <a:xfrm>
            <a:off x="6599788" y="3563285"/>
            <a:ext cx="4796710" cy="401939"/>
          </a:xfrm>
        </p:spPr>
        <p:txBody>
          <a:bodyPr lIns="91440" tIns="0" anchor="b">
            <a:normAutofit/>
          </a:bodyPr>
          <a:lstStyle>
            <a:lvl1pPr marL="0" indent="0">
              <a:spcAft>
                <a:spcPts val="600"/>
              </a:spcAft>
              <a:buFont typeface="Courier New" panose="02070309020205020404" pitchFamily="49" charset="0"/>
              <a:buNone/>
              <a:defRPr sz="2000">
                <a:solidFill>
                  <a:schemeClr val="accent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dirty="0"/>
              <a:t>Click to add text</a:t>
            </a:r>
          </a:p>
        </p:txBody>
      </p:sp>
      <p:sp>
        <p:nvSpPr>
          <p:cNvPr id="12" name="Text Placeholder 10">
            <a:extLst>
              <a:ext uri="{FF2B5EF4-FFF2-40B4-BE49-F238E27FC236}">
                <a16:creationId xmlns:a16="http://schemas.microsoft.com/office/drawing/2014/main" id="{9487AC4B-B367-6BC8-2DCA-61A43B326449}"/>
              </a:ext>
            </a:extLst>
          </p:cNvPr>
          <p:cNvSpPr>
            <a:spLocks noGrp="1"/>
          </p:cNvSpPr>
          <p:nvPr>
            <p:ph type="body" sz="quarter" idx="16" hasCustomPrompt="1"/>
          </p:nvPr>
        </p:nvSpPr>
        <p:spPr>
          <a:xfrm>
            <a:off x="6599788" y="3982578"/>
            <a:ext cx="3860546" cy="529133"/>
          </a:xfrm>
        </p:spPr>
        <p:txBody>
          <a:bodyPr lIns="91440">
            <a:noAutofit/>
          </a:bodyPr>
          <a:lstStyle>
            <a:lvl1pPr marL="0" indent="0">
              <a:buNone/>
              <a:defRPr sz="1400">
                <a:solidFill>
                  <a:schemeClr val="bg1"/>
                </a:solidFill>
              </a:defRPr>
            </a:lvl1pPr>
            <a:lvl2pPr marL="201168" indent="0">
              <a:buNone/>
              <a:defRPr sz="1200">
                <a:solidFill>
                  <a:schemeClr val="bg1"/>
                </a:solidFill>
              </a:defRPr>
            </a:lvl2pPr>
            <a:lvl3pPr marL="384048" indent="0">
              <a:buNone/>
              <a:defRPr sz="1200">
                <a:solidFill>
                  <a:schemeClr val="bg1"/>
                </a:solidFill>
              </a:defRPr>
            </a:lvl3pPr>
            <a:lvl4pPr marL="566928" indent="0">
              <a:buNone/>
              <a:defRPr sz="1200">
                <a:solidFill>
                  <a:schemeClr val="bg1"/>
                </a:solidFill>
              </a:defRPr>
            </a:lvl4pPr>
            <a:lvl5pPr marL="749808" indent="0">
              <a:buNone/>
              <a:defRPr sz="1200">
                <a:solidFill>
                  <a:schemeClr val="bg1"/>
                </a:solidFill>
              </a:defRPr>
            </a:lvl5pPr>
          </a:lstStyle>
          <a:p>
            <a:pPr lvl="0"/>
            <a:r>
              <a:rPr lang="en-US" dirty="0"/>
              <a:t>Click to add text</a:t>
            </a:r>
          </a:p>
        </p:txBody>
      </p:sp>
      <p:sp>
        <p:nvSpPr>
          <p:cNvPr id="8" name="Text Placeholder 6">
            <a:extLst>
              <a:ext uri="{FF2B5EF4-FFF2-40B4-BE49-F238E27FC236}">
                <a16:creationId xmlns:a16="http://schemas.microsoft.com/office/drawing/2014/main" id="{34E9A44E-6692-ACFA-4EB0-368490BF357A}"/>
              </a:ext>
            </a:extLst>
          </p:cNvPr>
          <p:cNvSpPr>
            <a:spLocks noGrp="1"/>
          </p:cNvSpPr>
          <p:nvPr>
            <p:ph type="body" sz="quarter" idx="14" hasCustomPrompt="1"/>
          </p:nvPr>
        </p:nvSpPr>
        <p:spPr>
          <a:xfrm>
            <a:off x="6599788" y="4564818"/>
            <a:ext cx="4796710" cy="401939"/>
          </a:xfrm>
        </p:spPr>
        <p:txBody>
          <a:bodyPr lIns="91440" tIns="0" anchor="b">
            <a:normAutofit/>
          </a:bodyPr>
          <a:lstStyle>
            <a:lvl1pPr marL="0" indent="0">
              <a:spcAft>
                <a:spcPts val="600"/>
              </a:spcAft>
              <a:buFont typeface="Courier New" panose="02070309020205020404" pitchFamily="49" charset="0"/>
              <a:buNone/>
              <a:defRPr sz="2000">
                <a:solidFill>
                  <a:schemeClr val="accent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dirty="0"/>
              <a:t>Click to add text</a:t>
            </a:r>
          </a:p>
        </p:txBody>
      </p:sp>
      <p:sp>
        <p:nvSpPr>
          <p:cNvPr id="13" name="Text Placeholder 10">
            <a:extLst>
              <a:ext uri="{FF2B5EF4-FFF2-40B4-BE49-F238E27FC236}">
                <a16:creationId xmlns:a16="http://schemas.microsoft.com/office/drawing/2014/main" id="{AB0B6725-F963-746B-381A-0F998539A022}"/>
              </a:ext>
            </a:extLst>
          </p:cNvPr>
          <p:cNvSpPr>
            <a:spLocks noGrp="1"/>
          </p:cNvSpPr>
          <p:nvPr>
            <p:ph type="body" sz="quarter" idx="17" hasCustomPrompt="1"/>
          </p:nvPr>
        </p:nvSpPr>
        <p:spPr>
          <a:xfrm>
            <a:off x="6599788" y="4975138"/>
            <a:ext cx="3860546" cy="852906"/>
          </a:xfrm>
        </p:spPr>
        <p:txBody>
          <a:bodyPr lIns="91440">
            <a:noAutofit/>
          </a:bodyPr>
          <a:lstStyle>
            <a:lvl1pPr marL="0" indent="0">
              <a:buNone/>
              <a:defRPr sz="1400">
                <a:solidFill>
                  <a:schemeClr val="bg1"/>
                </a:solidFill>
              </a:defRPr>
            </a:lvl1pPr>
            <a:lvl2pPr marL="201168" indent="0">
              <a:buNone/>
              <a:defRPr sz="1200">
                <a:solidFill>
                  <a:schemeClr val="bg1"/>
                </a:solidFill>
              </a:defRPr>
            </a:lvl2pPr>
            <a:lvl3pPr marL="384048" indent="0">
              <a:buNone/>
              <a:defRPr sz="1200">
                <a:solidFill>
                  <a:schemeClr val="bg1"/>
                </a:solidFill>
              </a:defRPr>
            </a:lvl3pPr>
            <a:lvl4pPr marL="566928" indent="0">
              <a:buNone/>
              <a:defRPr sz="1200">
                <a:solidFill>
                  <a:schemeClr val="bg1"/>
                </a:solidFill>
              </a:defRPr>
            </a:lvl4pPr>
            <a:lvl5pPr marL="749808" indent="0">
              <a:buNone/>
              <a:defRPr sz="1200">
                <a:solidFill>
                  <a:schemeClr val="bg1"/>
                </a:solidFill>
              </a:defRPr>
            </a:lvl5pPr>
          </a:lstStyle>
          <a:p>
            <a:pPr lvl="0"/>
            <a:r>
              <a:rPr lang="en-US" dirty="0"/>
              <a:t>Click to add text</a:t>
            </a:r>
          </a:p>
        </p:txBody>
      </p:sp>
    </p:spTree>
    <p:extLst>
      <p:ext uri="{BB962C8B-B14F-4D97-AF65-F5344CB8AC3E}">
        <p14:creationId xmlns:p14="http://schemas.microsoft.com/office/powerpoint/2010/main" val="1419208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Agenda - Topic 1">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dirty="0"/>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dirty="0"/>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dirty="0"/>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dirty="0"/>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20533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Agenda - Topic 2">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dirty="0"/>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dirty="0"/>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dirty="0"/>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400"/>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dirty="0"/>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3803725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Agenda - Topic 3">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dirty="0"/>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dirty="0"/>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dirty="0"/>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dirty="0"/>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8427609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Agenda - Topic 4">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dirty="0"/>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dirty="0"/>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dirty="0"/>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dirty="0"/>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26819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genda - Topic 5">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dirty="0"/>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dirty="0"/>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dirty="0"/>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dirty="0"/>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dirty="0"/>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5812268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losing Slide">
    <p:bg>
      <p:bgPr>
        <a:solidFill>
          <a:schemeClr val="tx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CD5142E-2E7B-1488-E5DB-290186766DFD}"/>
              </a:ext>
              <a:ext uri="{C183D7F6-B498-43B3-948B-1728B52AA6E4}">
                <adec:decorative xmlns:adec="http://schemas.microsoft.com/office/drawing/2017/decorative" val="1"/>
              </a:ext>
            </a:extLst>
          </p:cNvPr>
          <p:cNvGrpSpPr/>
          <p:nvPr userDrawn="1"/>
        </p:nvGrpSpPr>
        <p:grpSpPr>
          <a:xfrm>
            <a:off x="5382569" y="2242"/>
            <a:ext cx="6806909" cy="6862481"/>
            <a:chOff x="5382569" y="2242"/>
            <a:chExt cx="6806909" cy="6862481"/>
          </a:xfrm>
        </p:grpSpPr>
        <p:pic>
          <p:nvPicPr>
            <p:cNvPr id="6" name="Graphic 5">
              <a:extLst>
                <a:ext uri="{FF2B5EF4-FFF2-40B4-BE49-F238E27FC236}">
                  <a16:creationId xmlns:a16="http://schemas.microsoft.com/office/drawing/2014/main" id="{02299C1B-36CA-1E4A-2BE2-A212B68067E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140328" y="2242"/>
              <a:ext cx="6049150" cy="6862481"/>
            </a:xfrm>
            <a:prstGeom prst="rect">
              <a:avLst/>
            </a:prstGeom>
          </p:spPr>
        </p:pic>
        <p:pic>
          <p:nvPicPr>
            <p:cNvPr id="8" name="Graphic 7">
              <a:extLst>
                <a:ext uri="{FF2B5EF4-FFF2-40B4-BE49-F238E27FC236}">
                  <a16:creationId xmlns:a16="http://schemas.microsoft.com/office/drawing/2014/main" id="{37875AA7-8584-C85D-D920-B6F361221164}"/>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0800000">
              <a:off x="5382569" y="5060315"/>
              <a:ext cx="927943" cy="1801301"/>
            </a:xfrm>
            <a:prstGeom prst="rect">
              <a:avLst/>
            </a:prstGeom>
          </p:spPr>
        </p:pic>
      </p:grpSp>
      <p:sp>
        <p:nvSpPr>
          <p:cNvPr id="2" name="Title 1"/>
          <p:cNvSpPr>
            <a:spLocks noGrp="1"/>
          </p:cNvSpPr>
          <p:nvPr>
            <p:ph type="ctrTitle" hasCustomPrompt="1"/>
          </p:nvPr>
        </p:nvSpPr>
        <p:spPr>
          <a:xfrm>
            <a:off x="6970326" y="1679216"/>
            <a:ext cx="4786877" cy="1518315"/>
          </a:xfrm>
        </p:spPr>
        <p:txBody>
          <a:bodyPr anchor="b">
            <a:normAutofit/>
          </a:bodyPr>
          <a:lstStyle>
            <a:lvl1pPr algn="l">
              <a:lnSpc>
                <a:spcPct val="90000"/>
              </a:lnSpc>
              <a:defRPr sz="6000" spc="100" baseline="0">
                <a:solidFill>
                  <a:schemeClr val="accent1"/>
                </a:solidFill>
              </a:defRPr>
            </a:lvl1pPr>
          </a:lstStyle>
          <a:p>
            <a:r>
              <a:rPr lang="en-US" dirty="0"/>
              <a:t>Add title </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a:off x="-29499" y="-2236"/>
            <a:ext cx="6814124" cy="6871095"/>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6814124"/>
              <a:gd name="connsiteY0" fmla="*/ 0 h 6897807"/>
              <a:gd name="connsiteX1" fmla="*/ 6814124 w 6814124"/>
              <a:gd name="connsiteY1" fmla="*/ 9870 h 6897807"/>
              <a:gd name="connsiteX2" fmla="*/ 6063554 w 6814124"/>
              <a:gd name="connsiteY2" fmla="*/ 2785785 h 6897807"/>
              <a:gd name="connsiteX3" fmla="*/ 5827334 w 6814124"/>
              <a:gd name="connsiteY3" fmla="*/ 2972475 h 6897807"/>
              <a:gd name="connsiteX4" fmla="*/ 5728274 w 6814124"/>
              <a:gd name="connsiteY4" fmla="*/ 2701965 h 6897807"/>
              <a:gd name="connsiteX5" fmla="*/ 5953064 w 6814124"/>
              <a:gd name="connsiteY5" fmla="*/ 1856145 h 6897807"/>
              <a:gd name="connsiteX6" fmla="*/ 5846384 w 6814124"/>
              <a:gd name="connsiteY6" fmla="*/ 1581825 h 6897807"/>
              <a:gd name="connsiteX7" fmla="*/ 5629214 w 6814124"/>
              <a:gd name="connsiteY7" fmla="*/ 1779945 h 6897807"/>
              <a:gd name="connsiteX8" fmla="*/ 4867214 w 6814124"/>
              <a:gd name="connsiteY8" fmla="*/ 4698405 h 6897807"/>
              <a:gd name="connsiteX9" fmla="*/ 4966274 w 6814124"/>
              <a:gd name="connsiteY9" fmla="*/ 4915575 h 6897807"/>
              <a:gd name="connsiteX10" fmla="*/ 5187254 w 6814124"/>
              <a:gd name="connsiteY10" fmla="*/ 4766985 h 6897807"/>
              <a:gd name="connsiteX11" fmla="*/ 5431094 w 6814124"/>
              <a:gd name="connsiteY11" fmla="*/ 3852585 h 6897807"/>
              <a:gd name="connsiteX12" fmla="*/ 5659694 w 6814124"/>
              <a:gd name="connsiteY12" fmla="*/ 3723045 h 6897807"/>
              <a:gd name="connsiteX13" fmla="*/ 5758754 w 6814124"/>
              <a:gd name="connsiteY13" fmla="*/ 3936405 h 6897807"/>
              <a:gd name="connsiteX14" fmla="*/ 5002015 w 6814124"/>
              <a:gd name="connsiteY14" fmla="*/ 6897807 h 6897807"/>
              <a:gd name="connsiteX15" fmla="*/ 973394 w 6814124"/>
              <a:gd name="connsiteY15" fmla="*/ 6886921 h 6897807"/>
              <a:gd name="connsiteX16" fmla="*/ 0 w 6814124"/>
              <a:gd name="connsiteY16" fmla="*/ 0 h 6897807"/>
              <a:gd name="connsiteX0" fmla="*/ 0 w 6814124"/>
              <a:gd name="connsiteY0" fmla="*/ 0 h 6897807"/>
              <a:gd name="connsiteX1" fmla="*/ 6814124 w 6814124"/>
              <a:gd name="connsiteY1" fmla="*/ 9870 h 6897807"/>
              <a:gd name="connsiteX2" fmla="*/ 6063554 w 6814124"/>
              <a:gd name="connsiteY2" fmla="*/ 2785785 h 6897807"/>
              <a:gd name="connsiteX3" fmla="*/ 5827334 w 6814124"/>
              <a:gd name="connsiteY3" fmla="*/ 2972475 h 6897807"/>
              <a:gd name="connsiteX4" fmla="*/ 5728274 w 6814124"/>
              <a:gd name="connsiteY4" fmla="*/ 2701965 h 6897807"/>
              <a:gd name="connsiteX5" fmla="*/ 5953064 w 6814124"/>
              <a:gd name="connsiteY5" fmla="*/ 1856145 h 6897807"/>
              <a:gd name="connsiteX6" fmla="*/ 5846384 w 6814124"/>
              <a:gd name="connsiteY6" fmla="*/ 1581825 h 6897807"/>
              <a:gd name="connsiteX7" fmla="*/ 5629214 w 6814124"/>
              <a:gd name="connsiteY7" fmla="*/ 1779945 h 6897807"/>
              <a:gd name="connsiteX8" fmla="*/ 4867214 w 6814124"/>
              <a:gd name="connsiteY8" fmla="*/ 4698405 h 6897807"/>
              <a:gd name="connsiteX9" fmla="*/ 4966274 w 6814124"/>
              <a:gd name="connsiteY9" fmla="*/ 4915575 h 6897807"/>
              <a:gd name="connsiteX10" fmla="*/ 5187254 w 6814124"/>
              <a:gd name="connsiteY10" fmla="*/ 4766985 h 6897807"/>
              <a:gd name="connsiteX11" fmla="*/ 5431094 w 6814124"/>
              <a:gd name="connsiteY11" fmla="*/ 3852585 h 6897807"/>
              <a:gd name="connsiteX12" fmla="*/ 5659694 w 6814124"/>
              <a:gd name="connsiteY12" fmla="*/ 3723045 h 6897807"/>
              <a:gd name="connsiteX13" fmla="*/ 5758754 w 6814124"/>
              <a:gd name="connsiteY13" fmla="*/ 3936405 h 6897807"/>
              <a:gd name="connsiteX14" fmla="*/ 5002015 w 6814124"/>
              <a:gd name="connsiteY14" fmla="*/ 6897807 h 6897807"/>
              <a:gd name="connsiteX15" fmla="*/ 973394 w 6814124"/>
              <a:gd name="connsiteY15" fmla="*/ 6886921 h 6897807"/>
              <a:gd name="connsiteX16" fmla="*/ 0 w 6814124"/>
              <a:gd name="connsiteY16" fmla="*/ 0 h 6897807"/>
              <a:gd name="connsiteX0" fmla="*/ 0 w 6814124"/>
              <a:gd name="connsiteY0" fmla="*/ 0 h 6887938"/>
              <a:gd name="connsiteX1" fmla="*/ 6814124 w 6814124"/>
              <a:gd name="connsiteY1" fmla="*/ 1 h 6887938"/>
              <a:gd name="connsiteX2" fmla="*/ 6063554 w 6814124"/>
              <a:gd name="connsiteY2" fmla="*/ 2775916 h 6887938"/>
              <a:gd name="connsiteX3" fmla="*/ 5827334 w 6814124"/>
              <a:gd name="connsiteY3" fmla="*/ 2962606 h 6887938"/>
              <a:gd name="connsiteX4" fmla="*/ 5728274 w 6814124"/>
              <a:gd name="connsiteY4" fmla="*/ 2692096 h 6887938"/>
              <a:gd name="connsiteX5" fmla="*/ 5953064 w 6814124"/>
              <a:gd name="connsiteY5" fmla="*/ 1846276 h 6887938"/>
              <a:gd name="connsiteX6" fmla="*/ 5846384 w 6814124"/>
              <a:gd name="connsiteY6" fmla="*/ 1571956 h 6887938"/>
              <a:gd name="connsiteX7" fmla="*/ 5629214 w 6814124"/>
              <a:gd name="connsiteY7" fmla="*/ 1770076 h 6887938"/>
              <a:gd name="connsiteX8" fmla="*/ 4867214 w 6814124"/>
              <a:gd name="connsiteY8" fmla="*/ 4688536 h 6887938"/>
              <a:gd name="connsiteX9" fmla="*/ 4966274 w 6814124"/>
              <a:gd name="connsiteY9" fmla="*/ 4905706 h 6887938"/>
              <a:gd name="connsiteX10" fmla="*/ 5187254 w 6814124"/>
              <a:gd name="connsiteY10" fmla="*/ 4757116 h 6887938"/>
              <a:gd name="connsiteX11" fmla="*/ 5431094 w 6814124"/>
              <a:gd name="connsiteY11" fmla="*/ 3842716 h 6887938"/>
              <a:gd name="connsiteX12" fmla="*/ 5659694 w 6814124"/>
              <a:gd name="connsiteY12" fmla="*/ 3713176 h 6887938"/>
              <a:gd name="connsiteX13" fmla="*/ 5758754 w 6814124"/>
              <a:gd name="connsiteY13" fmla="*/ 3926536 h 6887938"/>
              <a:gd name="connsiteX14" fmla="*/ 5002015 w 6814124"/>
              <a:gd name="connsiteY14" fmla="*/ 6887938 h 6887938"/>
              <a:gd name="connsiteX15" fmla="*/ 973394 w 6814124"/>
              <a:gd name="connsiteY15" fmla="*/ 6877052 h 6887938"/>
              <a:gd name="connsiteX16" fmla="*/ 0 w 6814124"/>
              <a:gd name="connsiteY16" fmla="*/ 0 h 6887938"/>
              <a:gd name="connsiteX0" fmla="*/ 0 w 6814124"/>
              <a:gd name="connsiteY0" fmla="*/ 0 h 6887938"/>
              <a:gd name="connsiteX1" fmla="*/ 6814124 w 6814124"/>
              <a:gd name="connsiteY1" fmla="*/ 1 h 6887938"/>
              <a:gd name="connsiteX2" fmla="*/ 6063554 w 6814124"/>
              <a:gd name="connsiteY2" fmla="*/ 2775916 h 6887938"/>
              <a:gd name="connsiteX3" fmla="*/ 5827334 w 6814124"/>
              <a:gd name="connsiteY3" fmla="*/ 2962606 h 6887938"/>
              <a:gd name="connsiteX4" fmla="*/ 5728274 w 6814124"/>
              <a:gd name="connsiteY4" fmla="*/ 2692096 h 6887938"/>
              <a:gd name="connsiteX5" fmla="*/ 5953064 w 6814124"/>
              <a:gd name="connsiteY5" fmla="*/ 1846276 h 6887938"/>
              <a:gd name="connsiteX6" fmla="*/ 5846384 w 6814124"/>
              <a:gd name="connsiteY6" fmla="*/ 1571956 h 6887938"/>
              <a:gd name="connsiteX7" fmla="*/ 5629214 w 6814124"/>
              <a:gd name="connsiteY7" fmla="*/ 1770076 h 6887938"/>
              <a:gd name="connsiteX8" fmla="*/ 4867214 w 6814124"/>
              <a:gd name="connsiteY8" fmla="*/ 4688536 h 6887938"/>
              <a:gd name="connsiteX9" fmla="*/ 4966274 w 6814124"/>
              <a:gd name="connsiteY9" fmla="*/ 4905706 h 6887938"/>
              <a:gd name="connsiteX10" fmla="*/ 5187254 w 6814124"/>
              <a:gd name="connsiteY10" fmla="*/ 4757116 h 6887938"/>
              <a:gd name="connsiteX11" fmla="*/ 5431094 w 6814124"/>
              <a:gd name="connsiteY11" fmla="*/ 3842716 h 6887938"/>
              <a:gd name="connsiteX12" fmla="*/ 5659694 w 6814124"/>
              <a:gd name="connsiteY12" fmla="*/ 3713176 h 6887938"/>
              <a:gd name="connsiteX13" fmla="*/ 5758754 w 6814124"/>
              <a:gd name="connsiteY13" fmla="*/ 3926536 h 6887938"/>
              <a:gd name="connsiteX14" fmla="*/ 5002015 w 6814124"/>
              <a:gd name="connsiteY14" fmla="*/ 6887938 h 6887938"/>
              <a:gd name="connsiteX15" fmla="*/ 0 w 6814124"/>
              <a:gd name="connsiteY15" fmla="*/ 6877052 h 6887938"/>
              <a:gd name="connsiteX16" fmla="*/ 0 w 6814124"/>
              <a:gd name="connsiteY16" fmla="*/ 0 h 6887938"/>
              <a:gd name="connsiteX0" fmla="*/ 0 w 6814124"/>
              <a:gd name="connsiteY0" fmla="*/ 0 h 6896790"/>
              <a:gd name="connsiteX1" fmla="*/ 6814124 w 6814124"/>
              <a:gd name="connsiteY1" fmla="*/ 1 h 6896790"/>
              <a:gd name="connsiteX2" fmla="*/ 6063554 w 6814124"/>
              <a:gd name="connsiteY2" fmla="*/ 2775916 h 6896790"/>
              <a:gd name="connsiteX3" fmla="*/ 5827334 w 6814124"/>
              <a:gd name="connsiteY3" fmla="*/ 2962606 h 6896790"/>
              <a:gd name="connsiteX4" fmla="*/ 5728274 w 6814124"/>
              <a:gd name="connsiteY4" fmla="*/ 2692096 h 6896790"/>
              <a:gd name="connsiteX5" fmla="*/ 5953064 w 6814124"/>
              <a:gd name="connsiteY5" fmla="*/ 1846276 h 6896790"/>
              <a:gd name="connsiteX6" fmla="*/ 5846384 w 6814124"/>
              <a:gd name="connsiteY6" fmla="*/ 1571956 h 6896790"/>
              <a:gd name="connsiteX7" fmla="*/ 5629214 w 6814124"/>
              <a:gd name="connsiteY7" fmla="*/ 1770076 h 6896790"/>
              <a:gd name="connsiteX8" fmla="*/ 4867214 w 6814124"/>
              <a:gd name="connsiteY8" fmla="*/ 4688536 h 6896790"/>
              <a:gd name="connsiteX9" fmla="*/ 4966274 w 6814124"/>
              <a:gd name="connsiteY9" fmla="*/ 4905706 h 6896790"/>
              <a:gd name="connsiteX10" fmla="*/ 5187254 w 6814124"/>
              <a:gd name="connsiteY10" fmla="*/ 4757116 h 6896790"/>
              <a:gd name="connsiteX11" fmla="*/ 5431094 w 6814124"/>
              <a:gd name="connsiteY11" fmla="*/ 3842716 h 6896790"/>
              <a:gd name="connsiteX12" fmla="*/ 5659694 w 6814124"/>
              <a:gd name="connsiteY12" fmla="*/ 3713176 h 6896790"/>
              <a:gd name="connsiteX13" fmla="*/ 5758754 w 6814124"/>
              <a:gd name="connsiteY13" fmla="*/ 3926536 h 6896790"/>
              <a:gd name="connsiteX14" fmla="*/ 5002015 w 6814124"/>
              <a:gd name="connsiteY14" fmla="*/ 6887938 h 6896790"/>
              <a:gd name="connsiteX15" fmla="*/ 0 w 6814124"/>
              <a:gd name="connsiteY15" fmla="*/ 6896790 h 6896790"/>
              <a:gd name="connsiteX16" fmla="*/ 0 w 6814124"/>
              <a:gd name="connsiteY16" fmla="*/ 0 h 6896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14124" h="6896790">
                <a:moveTo>
                  <a:pt x="0" y="0"/>
                </a:moveTo>
                <a:lnTo>
                  <a:pt x="6814124" y="1"/>
                </a:lnTo>
                <a:lnTo>
                  <a:pt x="6063554" y="2775916"/>
                </a:lnTo>
                <a:cubicBezTo>
                  <a:pt x="6030534" y="2883866"/>
                  <a:pt x="5993704" y="2976576"/>
                  <a:pt x="5827334" y="2962606"/>
                </a:cubicBezTo>
                <a:cubicBezTo>
                  <a:pt x="5641914" y="2845766"/>
                  <a:pt x="5734624" y="2747976"/>
                  <a:pt x="5728274" y="2692096"/>
                </a:cubicBezTo>
                <a:cubicBezTo>
                  <a:pt x="5818444" y="2355546"/>
                  <a:pt x="5878134" y="2121866"/>
                  <a:pt x="5953064" y="1846276"/>
                </a:cubicBezTo>
                <a:cubicBezTo>
                  <a:pt x="5994974" y="1687526"/>
                  <a:pt x="5969574" y="1615136"/>
                  <a:pt x="5846384" y="1571956"/>
                </a:cubicBezTo>
                <a:cubicBezTo>
                  <a:pt x="5711764" y="1563066"/>
                  <a:pt x="5672394" y="1597356"/>
                  <a:pt x="5629214" y="1770076"/>
                </a:cubicBezTo>
                <a:cubicBezTo>
                  <a:pt x="5644454" y="1858976"/>
                  <a:pt x="4851974" y="4599636"/>
                  <a:pt x="4867214" y="4688536"/>
                </a:cubicBezTo>
                <a:cubicBezTo>
                  <a:pt x="4832289" y="4824426"/>
                  <a:pt x="4898964" y="4880306"/>
                  <a:pt x="4966274" y="4905706"/>
                </a:cubicBezTo>
                <a:cubicBezTo>
                  <a:pt x="5075494" y="4904436"/>
                  <a:pt x="5132009" y="4917136"/>
                  <a:pt x="5187254" y="4757116"/>
                </a:cubicBezTo>
                <a:lnTo>
                  <a:pt x="5431094" y="3842716"/>
                </a:lnTo>
                <a:cubicBezTo>
                  <a:pt x="5455224" y="3756356"/>
                  <a:pt x="5528884" y="3692856"/>
                  <a:pt x="5659694" y="3713176"/>
                </a:cubicBezTo>
                <a:cubicBezTo>
                  <a:pt x="5803204" y="3791916"/>
                  <a:pt x="5756214" y="3882086"/>
                  <a:pt x="5758754" y="3926536"/>
                </a:cubicBezTo>
                <a:lnTo>
                  <a:pt x="5002015" y="6887938"/>
                </a:lnTo>
                <a:lnTo>
                  <a:pt x="0" y="6896790"/>
                </a:lnTo>
                <a:lnTo>
                  <a:pt x="0" y="0"/>
                </a:lnTo>
                <a:close/>
              </a:path>
            </a:pathLst>
          </a:custGeom>
          <a:solidFill>
            <a:schemeClr val="bg2"/>
          </a:solidFill>
          <a:ln>
            <a:noFill/>
          </a:ln>
        </p:spPr>
        <p:txBody>
          <a:bodyPr anchor="ctr"/>
          <a:lstStyle>
            <a:lvl1pPr algn="ctr">
              <a:defRPr baseline="-25000"/>
            </a:lvl1pPr>
          </a:lstStyle>
          <a:p>
            <a:endParaRPr lang="en-US" dirty="0"/>
          </a:p>
        </p:txBody>
      </p:sp>
      <p:sp>
        <p:nvSpPr>
          <p:cNvPr id="7" name="Text Placeholder 6">
            <a:extLst>
              <a:ext uri="{FF2B5EF4-FFF2-40B4-BE49-F238E27FC236}">
                <a16:creationId xmlns:a16="http://schemas.microsoft.com/office/drawing/2014/main" id="{E1A56017-320A-546E-A749-7145642CB967}"/>
              </a:ext>
            </a:extLst>
          </p:cNvPr>
          <p:cNvSpPr>
            <a:spLocks noGrp="1"/>
          </p:cNvSpPr>
          <p:nvPr>
            <p:ph type="body" sz="quarter" idx="12" hasCustomPrompt="1"/>
          </p:nvPr>
        </p:nvSpPr>
        <p:spPr>
          <a:xfrm>
            <a:off x="6970326" y="3748958"/>
            <a:ext cx="4786878" cy="2258013"/>
          </a:xfrm>
        </p:spPr>
        <p:txBody>
          <a:bodyPr lIns="91440" tIns="0">
            <a:normAutofit/>
          </a:bodyPr>
          <a:lstStyle>
            <a:lvl1pPr marL="0" indent="0">
              <a:spcBef>
                <a:spcPts val="0"/>
              </a:spcBef>
              <a:spcAft>
                <a:spcPts val="0"/>
              </a:spcAft>
              <a:buFont typeface="Courier New" panose="02070309020205020404" pitchFamily="49" charset="0"/>
              <a:buNone/>
              <a:defRPr sz="1600">
                <a:solidFill>
                  <a:schemeClr val="bg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dirty="0"/>
              <a:t>Click to add text</a:t>
            </a:r>
          </a:p>
        </p:txBody>
      </p:sp>
    </p:spTree>
    <p:extLst>
      <p:ext uri="{BB962C8B-B14F-4D97-AF65-F5344CB8AC3E}">
        <p14:creationId xmlns:p14="http://schemas.microsoft.com/office/powerpoint/2010/main" val="46274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Add title here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8">
            <a:extLst>
              <a:ext uri="{FF2B5EF4-FFF2-40B4-BE49-F238E27FC236}">
                <a16:creationId xmlns:a16="http://schemas.microsoft.com/office/drawing/2014/main" id="{16BCAC9C-7B8B-A7E5-574A-2C2D473655B3}"/>
              </a:ext>
            </a:extLst>
          </p:cNvPr>
          <p:cNvSpPr>
            <a:spLocks noGrp="1"/>
          </p:cNvSpPr>
          <p:nvPr>
            <p:ph type="ftr" sz="quarter" idx="3"/>
          </p:nvPr>
        </p:nvSpPr>
        <p:spPr>
          <a:xfrm>
            <a:off x="643051" y="6221324"/>
            <a:ext cx="6818262" cy="365125"/>
          </a:xfrm>
          <a:prstGeom prst="rect">
            <a:avLst/>
          </a:prstGeom>
        </p:spPr>
        <p:txBody>
          <a:bodyPr/>
          <a:lstStyle>
            <a:lvl1pPr>
              <a:defRPr sz="1100" b="0" i="0" cap="all" baseline="0">
                <a:solidFill>
                  <a:schemeClr val="tx1"/>
                </a:solidFill>
                <a:latin typeface="+mn-lt"/>
              </a:defRPr>
            </a:lvl1pPr>
          </a:lstStyle>
          <a:p>
            <a:r>
              <a:rPr lang="en-US" dirty="0"/>
              <a:t>Add footer here</a:t>
            </a:r>
          </a:p>
        </p:txBody>
      </p:sp>
      <p:sp>
        <p:nvSpPr>
          <p:cNvPr id="8" name="Slide Number Placeholder 9">
            <a:extLst>
              <a:ext uri="{FF2B5EF4-FFF2-40B4-BE49-F238E27FC236}">
                <a16:creationId xmlns:a16="http://schemas.microsoft.com/office/drawing/2014/main" id="{E44D41BF-45CF-B60E-08D3-A8C49332E574}"/>
              </a:ext>
            </a:extLst>
          </p:cNvPr>
          <p:cNvSpPr>
            <a:spLocks noGrp="1"/>
          </p:cNvSpPr>
          <p:nvPr>
            <p:ph type="sldNum" sz="quarter" idx="4"/>
          </p:nvPr>
        </p:nvSpPr>
        <p:spPr>
          <a:xfrm>
            <a:off x="10930596" y="622132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8232827"/>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9" r:id="rId5"/>
    <p:sldLayoutId id="2147483746" r:id="rId6"/>
    <p:sldLayoutId id="2147483747" r:id="rId7"/>
    <p:sldLayoutId id="2147483748" r:id="rId8"/>
    <p:sldLayoutId id="2147483750" r:id="rId9"/>
    <p:sldLayoutId id="2147483756" r:id="rId10"/>
    <p:sldLayoutId id="2147483751" r:id="rId11"/>
    <p:sldLayoutId id="2147483752" r:id="rId12"/>
    <p:sldLayoutId id="2147483754" r:id="rId13"/>
    <p:sldLayoutId id="2147483755" r:id="rId14"/>
    <p:sldLayoutId id="2147483753" r:id="rId15"/>
  </p:sldLayoutIdLst>
  <p:hf hdr="0" dt="0"/>
  <p:txStyles>
    <p:titleStyle>
      <a:lvl1pPr algn="l" defTabSz="914400" rtl="0" eaLnBrk="1" latinLnBrk="0" hangingPunct="1">
        <a:lnSpc>
          <a:spcPct val="90000"/>
        </a:lnSpc>
        <a:spcBef>
          <a:spcPct val="0"/>
        </a:spcBef>
        <a:buNone/>
        <a:defRPr sz="6000" kern="1200" spc="-50" baseline="0">
          <a:solidFill>
            <a:schemeClr val="tx1"/>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slides/_rels/slide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4.sv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22.jpeg"/><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hyperlink" Target="https://journals.openedition.org/cybergeo/11133?lang=en" TargetMode="External"/><Relationship Id="rId5" Type="http://schemas.openxmlformats.org/officeDocument/2006/relationships/image" Target="../media/image23.png"/><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1.xml"/><Relationship Id="rId5" Type="http://schemas.openxmlformats.org/officeDocument/2006/relationships/image" Target="../media/image24.jpeg"/><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hyperlink" Target="https://ro.wikipedia.org/wiki/Hilton_Hotels_&amp;_Resort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0.xml"/><Relationship Id="rId1" Type="http://schemas.openxmlformats.org/officeDocument/2006/relationships/slideLayout" Target="../slideLayouts/slideLayout12.xml"/><Relationship Id="rId5" Type="http://schemas.openxmlformats.org/officeDocument/2006/relationships/image" Target="../media/image4.sv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3" Type="http://schemas.openxmlformats.org/officeDocument/2006/relationships/hyperlink" Target="https://doi.org/10.1146/annurev-orgpsych-032117-104640" TargetMode="External"/><Relationship Id="rId18" Type="http://schemas.openxmlformats.org/officeDocument/2006/relationships/hyperlink" Target="https://capd.mit.edu/resources/the-star-method-for-behavioral-interviews/" TargetMode="External"/><Relationship Id="rId26" Type="http://schemas.openxmlformats.org/officeDocument/2006/relationships/hyperlink" Target="https://onlinelibrary.wiley.com/doi/full/10.1111/isj.12169" TargetMode="External"/><Relationship Id="rId3" Type="http://schemas.openxmlformats.org/officeDocument/2006/relationships/hyperlink" Target="https://www.amadeus-hospitality.com/travel-dreams/" TargetMode="External"/><Relationship Id="rId21" Type="http://schemas.openxmlformats.org/officeDocument/2006/relationships/hyperlink" Target="https://www.ons.gov.uk/employmentandlabourmarket/peopleinwork/earningsandworkinghours/bulletins/annualsurveyofhoursandearnings/2024" TargetMode="External"/><Relationship Id="rId34" Type="http://schemas.openxmlformats.org/officeDocument/2006/relationships/hyperlink" Target="https://doi.org/10.1016/j.ijhm.2025.100394" TargetMode="External"/><Relationship Id="rId7" Type="http://schemas.openxmlformats.org/officeDocument/2006/relationships/hyperlink" Target="https://barmagazine.co.uk/the-burnt-chef-projects-2023-24-social-impact-report-highlights-significant-year-on-year-growth-in-mental-health-support-for-the-hospitality-industry/" TargetMode="External"/><Relationship Id="rId12" Type="http://schemas.openxmlformats.org/officeDocument/2006/relationships/hyperlink" Target="https://esg.hilton.com/wp-content/uploads/sites/4/2024/05/2023-Travel-with-Purpose-Report-ADA-final.pdf" TargetMode="External"/><Relationship Id="rId17" Type="http://schemas.openxmlformats.org/officeDocument/2006/relationships/hyperlink" Target="https://www.researchgate.net/publication/368756271_Impact_of_Employee_Engagement_on_Turnover_Intention_in_the_Context_of_Hospitality_Industry" TargetMode="External"/><Relationship Id="rId25" Type="http://schemas.openxmlformats.org/officeDocument/2006/relationships/hyperlink" Target="https://www.sciencedirect.com/science/article/abs/pii/S1447677023000591" TargetMode="External"/><Relationship Id="rId33" Type="http://schemas.openxmlformats.org/officeDocument/2006/relationships/hyperlink" Target="https://www.sciencedirect.com/science/article/abs/pii/S0261517722001443" TargetMode="External"/><Relationship Id="rId2" Type="http://schemas.openxmlformats.org/officeDocument/2006/relationships/hyperlink" Target="https://assets.group.accor.com/yrj0orc8tx24/4tViUa177mMSGQxNgi0SWS/37ae4ee9af8341421721b5f8df1cfd4a/ACCOR_RI_2024_MEL_EN.pdf" TargetMode="External"/><Relationship Id="rId16" Type="http://schemas.openxmlformats.org/officeDocument/2006/relationships/hyperlink" Target="https://ideas.repec.org/a/gam/jsusta/v15y2023i15p11491-d1201813.html#:~:text=Melbourne%203000%2C%20Australia)-,Abstract,environmental%20degradation%2C%20and%20climate%20change" TargetMode="External"/><Relationship Id="rId20" Type="http://schemas.openxmlformats.org/officeDocument/2006/relationships/hyperlink" Target="https://www.oecd.org/employment/oecd-employment-outlook/" TargetMode="External"/><Relationship Id="rId29" Type="http://schemas.openxmlformats.org/officeDocument/2006/relationships/hyperlink" Target="https://www.sciencedirect.com/science/article/abs/pii/S0261517715001661" TargetMode="External"/><Relationship Id="rId1" Type="http://schemas.openxmlformats.org/officeDocument/2006/relationships/slideLayout" Target="../slideLayouts/slideLayout15.xml"/><Relationship Id="rId6" Type="http://schemas.openxmlformats.org/officeDocument/2006/relationships/hyperlink" Target="https://www.researchgate.net/publication/343291945_COVID-19's_impact_on_the_hospitality_workforce_-_new_crisis_or_amplification_of_the_norm" TargetMode="External"/><Relationship Id="rId11" Type="http://schemas.openxmlformats.org/officeDocument/2006/relationships/hyperlink" Target="https://doi.org/10.1016/j.techfore.2016.08.019" TargetMode="External"/><Relationship Id="rId24" Type="http://schemas.openxmlformats.org/officeDocument/2006/relationships/hyperlink" Target="https://doi.org/10.1177/1356766715617403" TargetMode="External"/><Relationship Id="rId32" Type="http://schemas.openxmlformats.org/officeDocument/2006/relationships/hyperlink" Target="https://www.who.int/news-room/fact-sheets/detail/mental-health-at-work" TargetMode="External"/><Relationship Id="rId5" Type="http://schemas.openxmlformats.org/officeDocument/2006/relationships/hyperlink" Target="https://strathprints.strath.ac.uk/86230/1/Baum_etal_ReWAGE_2023_work_wages_and_employment_in_the_UKs_hospitality_sector.pdf" TargetMode="External"/><Relationship Id="rId15" Type="http://schemas.openxmlformats.org/officeDocument/2006/relationships/hyperlink" Target="https://www.tandfonline.com/doi/full/10.1080/19368623.2020.1812142?utm_source=researchgate" TargetMode="External"/><Relationship Id="rId23" Type="http://schemas.openxmlformats.org/officeDocument/2006/relationships/hyperlink" Target="https://doi.org/10.3390/su152115211" TargetMode="External"/><Relationship Id="rId28" Type="http://schemas.openxmlformats.org/officeDocument/2006/relationships/hyperlink" Target="https://sdgs.un.org/goals/goal3" TargetMode="External"/><Relationship Id="rId10" Type="http://schemas.openxmlformats.org/officeDocument/2006/relationships/hyperlink" Target="https://doi.org/10.1111/j.1468-2370.2006.00123.x" TargetMode="External"/><Relationship Id="rId19" Type="http://schemas.openxmlformats.org/officeDocument/2006/relationships/hyperlink" Target="https://doi.org/10.1177/1609406917733847" TargetMode="External"/><Relationship Id="rId31" Type="http://schemas.openxmlformats.org/officeDocument/2006/relationships/hyperlink" Target="https://workeen.ai/work-life-balance-shift-work-ai-scheduling/" TargetMode="External"/><Relationship Id="rId4" Type="http://schemas.openxmlformats.org/officeDocument/2006/relationships/hyperlink" Target="https://doi.org/10.1108/02683940710733115" TargetMode="External"/><Relationship Id="rId9" Type="http://schemas.openxmlformats.org/officeDocument/2006/relationships/hyperlink" Target="https://www.cipd.org/globalassets/media/knowledge/knowledge-hub/reports/2023-pdfs/8436-health-and-wellbeing-employee-views-2023.pdf" TargetMode="External"/><Relationship Id="rId14" Type="http://schemas.openxmlformats.org/officeDocument/2006/relationships/hyperlink" Target="https://doi.org/10.1002/asi.24730" TargetMode="External"/><Relationship Id="rId22" Type="http://schemas.openxmlformats.org/officeDocument/2006/relationships/hyperlink" Target="https://www.salesforce.com/en-us/wp-content/uploads/sites/4/documents/research/State-of-the-Connected-Customer.pdf" TargetMode="External"/><Relationship Id="rId27" Type="http://schemas.openxmlformats.org/officeDocument/2006/relationships/hyperlink" Target="https://www.ukhospitality.org.uk/work/hospitality-workforce-strategy/" TargetMode="External"/><Relationship Id="rId30" Type="http://schemas.openxmlformats.org/officeDocument/2006/relationships/hyperlink" Target="https://www.kingsfund.org.uk/insight-and-analysis/projects/improving-nhs-culture" TargetMode="External"/><Relationship Id="rId35" Type="http://schemas.openxmlformats.org/officeDocument/2006/relationships/hyperlink" Target="https://www.sciencedirect.com/science/article/abs/pii/S0278431925001665" TargetMode="External"/><Relationship Id="rId8" Type="http://schemas.openxmlformats.org/officeDocument/2006/relationships/hyperlink" Target="https://www.canarytechnologies.com/press/ai-hospitality-repor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 name="Title 94">
            <a:extLst>
              <a:ext uri="{FF2B5EF4-FFF2-40B4-BE49-F238E27FC236}">
                <a16:creationId xmlns:a16="http://schemas.microsoft.com/office/drawing/2014/main" id="{7643F50D-950F-5A7E-722A-79E4F5D31565}"/>
              </a:ext>
            </a:extLst>
          </p:cNvPr>
          <p:cNvSpPr>
            <a:spLocks noGrp="1"/>
          </p:cNvSpPr>
          <p:nvPr>
            <p:ph type="ctrTitle"/>
          </p:nvPr>
        </p:nvSpPr>
        <p:spPr>
          <a:xfrm>
            <a:off x="7119890" y="723440"/>
            <a:ext cx="4323426" cy="2579052"/>
          </a:xfrm>
        </p:spPr>
        <p:txBody>
          <a:bodyPr vert="horz" lIns="91440" tIns="45720" rIns="91440" bIns="45720" rtlCol="0" anchor="b">
            <a:noAutofit/>
          </a:bodyPr>
          <a:lstStyle/>
          <a:p>
            <a:r>
              <a:rPr lang="en-US" sz="2400" dirty="0">
                <a:latin typeface="Book Antiqua"/>
              </a:rPr>
              <a:t>THE DEEPENING MENTAL HEALTH CRISIS IN THE HOSPITALITY INDUSTRY: CONFERENCE RESEARCH PRESENTATION</a:t>
            </a:r>
            <a:endParaRPr lang="en-US" sz="2400" dirty="0"/>
          </a:p>
          <a:p>
            <a:endParaRPr lang="en-US" sz="2400" dirty="0"/>
          </a:p>
        </p:txBody>
      </p:sp>
      <p:sp>
        <p:nvSpPr>
          <p:cNvPr id="96" name="Subtitle 95">
            <a:extLst>
              <a:ext uri="{FF2B5EF4-FFF2-40B4-BE49-F238E27FC236}">
                <a16:creationId xmlns:a16="http://schemas.microsoft.com/office/drawing/2014/main" id="{1C5A4B6C-BAC7-A685-A9B1-2F354B12832E}"/>
              </a:ext>
            </a:extLst>
          </p:cNvPr>
          <p:cNvSpPr>
            <a:spLocks noGrp="1"/>
          </p:cNvSpPr>
          <p:nvPr>
            <p:ph type="subTitle" idx="1"/>
          </p:nvPr>
        </p:nvSpPr>
        <p:spPr>
          <a:xfrm>
            <a:off x="7128152" y="5248834"/>
            <a:ext cx="4323426" cy="1008925"/>
          </a:xfrm>
        </p:spPr>
        <p:txBody>
          <a:bodyPr vert="horz" lIns="91440" tIns="45720" rIns="91440" bIns="45720" rtlCol="0" anchor="t">
            <a:normAutofit/>
          </a:bodyPr>
          <a:lstStyle/>
          <a:p>
            <a:r>
              <a:rPr lang="en-US" dirty="0"/>
              <a:t>Presentation by: </a:t>
            </a:r>
          </a:p>
          <a:p>
            <a:r>
              <a:rPr lang="en-US" dirty="0"/>
              <a:t>MOHAMMED MIAH</a:t>
            </a:r>
          </a:p>
          <a:p>
            <a:r>
              <a:rPr lang="en-US" dirty="0"/>
              <a:t>2118790</a:t>
            </a:r>
          </a:p>
        </p:txBody>
      </p:sp>
      <p:sp>
        <p:nvSpPr>
          <p:cNvPr id="97" name="Text Placeholder 96">
            <a:extLst>
              <a:ext uri="{FF2B5EF4-FFF2-40B4-BE49-F238E27FC236}">
                <a16:creationId xmlns:a16="http://schemas.microsoft.com/office/drawing/2014/main" id="{2A924E96-9B1C-6D19-49F6-49CA70E65537}"/>
              </a:ext>
            </a:extLst>
          </p:cNvPr>
          <p:cNvSpPr>
            <a:spLocks noGrp="1"/>
          </p:cNvSpPr>
          <p:nvPr>
            <p:ph type="body" sz="quarter" idx="10"/>
          </p:nvPr>
        </p:nvSpPr>
        <p:spPr>
          <a:xfrm>
            <a:off x="7119274" y="3373515"/>
            <a:ext cx="4323426" cy="1008926"/>
          </a:xfrm>
        </p:spPr>
        <p:txBody>
          <a:bodyPr vert="horz" lIns="91440" tIns="45720" rIns="91440" bIns="45720" rtlCol="0" anchor="t">
            <a:noAutofit/>
          </a:bodyPr>
          <a:lstStyle/>
          <a:p>
            <a:r>
              <a:rPr lang="en-US" sz="2000" cap="all" dirty="0">
                <a:solidFill>
                  <a:srgbClr val="262626"/>
                </a:solidFill>
                <a:latin typeface="Gill Sans MT"/>
              </a:rPr>
              <a:t>CONTEMPORARY THEMES IN THE HOTEL AND HOSPITALITY SECTOR</a:t>
            </a:r>
            <a:br>
              <a:rPr lang="en-US" sz="2000" cap="all" dirty="0">
                <a:solidFill>
                  <a:srgbClr val="262626"/>
                </a:solidFill>
                <a:latin typeface="Gill Sans MT"/>
              </a:rPr>
            </a:br>
            <a:r>
              <a:rPr lang="en-US" sz="2000" cap="all" dirty="0">
                <a:solidFill>
                  <a:srgbClr val="262626"/>
                </a:solidFill>
                <a:latin typeface="Gill Sans MT"/>
              </a:rPr>
              <a:t>Module</a:t>
            </a:r>
            <a:r>
              <a:rPr lang="en-US" sz="2000" dirty="0">
                <a:solidFill>
                  <a:srgbClr val="000000"/>
                </a:solidFill>
                <a:latin typeface="Arial"/>
                <a:cs typeface="Arial"/>
              </a:rPr>
              <a:t>: BMIH6001</a:t>
            </a:r>
            <a:endParaRPr lang="en-US" dirty="0"/>
          </a:p>
          <a:p>
            <a:endParaRPr lang="en-US"/>
          </a:p>
        </p:txBody>
      </p:sp>
      <p:sp>
        <p:nvSpPr>
          <p:cNvPr id="53" name="Freeform: Shape 52">
            <a:extLst>
              <a:ext uri="{FF2B5EF4-FFF2-40B4-BE49-F238E27FC236}">
                <a16:creationId xmlns:a16="http://schemas.microsoft.com/office/drawing/2014/main" id="{D96C8D99-3232-849B-9CC8-6E4982208FEA}"/>
              </a:ext>
              <a:ext uri="{C183D7F6-B498-43B3-948B-1728B52AA6E4}">
                <adec:decorative xmlns:adec="http://schemas.microsoft.com/office/drawing/2017/decorative" val="1"/>
              </a:ext>
            </a:extLst>
          </p:cNvPr>
          <p:cNvSpPr/>
          <p:nvPr/>
        </p:nvSpPr>
        <p:spPr>
          <a:xfrm rot="10800000">
            <a:off x="3507757" y="-11160"/>
            <a:ext cx="2553080" cy="6858841"/>
          </a:xfrm>
          <a:custGeom>
            <a:avLst/>
            <a:gdLst>
              <a:gd name="connsiteX0" fmla="*/ 2526446 w 2553080"/>
              <a:gd name="connsiteY0" fmla="*/ 0 h 6858841"/>
              <a:gd name="connsiteX1" fmla="*/ 1707127 w 2553080"/>
              <a:gd name="connsiteY1" fmla="*/ 3182290 h 6858841"/>
              <a:gd name="connsiteX2" fmla="*/ 1365955 w 2553080"/>
              <a:gd name="connsiteY2" fmla="*/ 4453431 h 6858841"/>
              <a:gd name="connsiteX3" fmla="*/ 1182052 w 2553080"/>
              <a:gd name="connsiteY3" fmla="*/ 4538343 h 6858841"/>
              <a:gd name="connsiteX4" fmla="*/ 1070442 w 2553080"/>
              <a:gd name="connsiteY4" fmla="*/ 4344440 h 6858841"/>
              <a:gd name="connsiteX5" fmla="*/ 1329175 w 2553080"/>
              <a:gd name="connsiteY5" fmla="*/ 3390133 h 6858841"/>
              <a:gd name="connsiteX6" fmla="*/ 1311418 w 2553080"/>
              <a:gd name="connsiteY6" fmla="*/ 3250726 h 6858841"/>
              <a:gd name="connsiteX7" fmla="*/ 1199808 w 2553080"/>
              <a:gd name="connsiteY7" fmla="*/ 3164547 h 6858841"/>
              <a:gd name="connsiteX8" fmla="*/ 975320 w 2553080"/>
              <a:gd name="connsiteY8" fmla="*/ 3293816 h 6858841"/>
              <a:gd name="connsiteX9" fmla="*/ 582148 w 2553080"/>
              <a:gd name="connsiteY9" fmla="*/ 4743652 h 6858841"/>
              <a:gd name="connsiteX10" fmla="*/ 5073 w 2553080"/>
              <a:gd name="connsiteY10" fmla="*/ 6842367 h 6858841"/>
              <a:gd name="connsiteX11" fmla="*/ 0 w 2553080"/>
              <a:gd name="connsiteY11" fmla="*/ 6858842 h 6858841"/>
              <a:gd name="connsiteX12" fmla="*/ 26634 w 2553080"/>
              <a:gd name="connsiteY12" fmla="*/ 6858842 h 6858841"/>
              <a:gd name="connsiteX13" fmla="*/ 607514 w 2553080"/>
              <a:gd name="connsiteY13" fmla="*/ 4751256 h 6858841"/>
              <a:gd name="connsiteX14" fmla="*/ 1000686 w 2553080"/>
              <a:gd name="connsiteY14" fmla="*/ 3301420 h 6858841"/>
              <a:gd name="connsiteX15" fmla="*/ 1194735 w 2553080"/>
              <a:gd name="connsiteY15" fmla="*/ 3189894 h 6858841"/>
              <a:gd name="connsiteX16" fmla="*/ 1289857 w 2553080"/>
              <a:gd name="connsiteY16" fmla="*/ 3263399 h 6858841"/>
              <a:gd name="connsiteX17" fmla="*/ 1305077 w 2553080"/>
              <a:gd name="connsiteY17" fmla="*/ 3383797 h 6858841"/>
              <a:gd name="connsiteX18" fmla="*/ 1046345 w 2553080"/>
              <a:gd name="connsiteY18" fmla="*/ 4338103 h 6858841"/>
              <a:gd name="connsiteX19" fmla="*/ 1175711 w 2553080"/>
              <a:gd name="connsiteY19" fmla="*/ 4562423 h 6858841"/>
              <a:gd name="connsiteX20" fmla="*/ 1390053 w 2553080"/>
              <a:gd name="connsiteY20" fmla="*/ 4462303 h 6858841"/>
              <a:gd name="connsiteX21" fmla="*/ 1390053 w 2553080"/>
              <a:gd name="connsiteY21" fmla="*/ 4461035 h 6858841"/>
              <a:gd name="connsiteX22" fmla="*/ 1731225 w 2553080"/>
              <a:gd name="connsiteY22" fmla="*/ 3188627 h 6858841"/>
              <a:gd name="connsiteX23" fmla="*/ 2553081 w 2553080"/>
              <a:gd name="connsiteY23" fmla="*/ 1267 h 6858841"/>
              <a:gd name="connsiteX24" fmla="*/ 2526446 w 2553080"/>
              <a:gd name="connsiteY24" fmla="*/ 0 h 685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53080" h="6858841">
                <a:moveTo>
                  <a:pt x="2526446" y="0"/>
                </a:moveTo>
                <a:lnTo>
                  <a:pt x="1707127" y="3182290"/>
                </a:lnTo>
                <a:lnTo>
                  <a:pt x="1365955" y="4453431"/>
                </a:lnTo>
                <a:cubicBezTo>
                  <a:pt x="1332979" y="4523135"/>
                  <a:pt x="1255613" y="4558621"/>
                  <a:pt x="1182052" y="4538343"/>
                </a:cubicBezTo>
                <a:cubicBezTo>
                  <a:pt x="1098345" y="4515531"/>
                  <a:pt x="1047613" y="4428085"/>
                  <a:pt x="1070442" y="4344440"/>
                </a:cubicBezTo>
                <a:lnTo>
                  <a:pt x="1329175" y="3390133"/>
                </a:lnTo>
                <a:cubicBezTo>
                  <a:pt x="1341858" y="3343242"/>
                  <a:pt x="1335516" y="3293816"/>
                  <a:pt x="1311418" y="3250726"/>
                </a:cubicBezTo>
                <a:cubicBezTo>
                  <a:pt x="1287321" y="3207637"/>
                  <a:pt x="1248004" y="3177220"/>
                  <a:pt x="1199808" y="3164547"/>
                </a:cubicBezTo>
                <a:cubicBezTo>
                  <a:pt x="1102150" y="3137933"/>
                  <a:pt x="1000686" y="3196230"/>
                  <a:pt x="975320" y="3293816"/>
                </a:cubicBezTo>
                <a:lnTo>
                  <a:pt x="582148" y="4743652"/>
                </a:lnTo>
                <a:lnTo>
                  <a:pt x="5073" y="6842367"/>
                </a:lnTo>
                <a:cubicBezTo>
                  <a:pt x="5073" y="6842367"/>
                  <a:pt x="1268" y="6855040"/>
                  <a:pt x="0" y="6858842"/>
                </a:cubicBezTo>
                <a:lnTo>
                  <a:pt x="26634" y="6858842"/>
                </a:lnTo>
                <a:lnTo>
                  <a:pt x="607514" y="4751256"/>
                </a:lnTo>
                <a:lnTo>
                  <a:pt x="1000686" y="3301420"/>
                </a:lnTo>
                <a:cubicBezTo>
                  <a:pt x="1023515" y="3217775"/>
                  <a:pt x="1111028" y="3167082"/>
                  <a:pt x="1194735" y="3189894"/>
                </a:cubicBezTo>
                <a:cubicBezTo>
                  <a:pt x="1235321" y="3201300"/>
                  <a:pt x="1269565" y="3226647"/>
                  <a:pt x="1289857" y="3263399"/>
                </a:cubicBezTo>
                <a:cubicBezTo>
                  <a:pt x="1311418" y="3300152"/>
                  <a:pt x="1316492" y="3341975"/>
                  <a:pt x="1305077" y="3383797"/>
                </a:cubicBezTo>
                <a:lnTo>
                  <a:pt x="1046345" y="4338103"/>
                </a:lnTo>
                <a:cubicBezTo>
                  <a:pt x="1019710" y="4435689"/>
                  <a:pt x="1078052" y="4537076"/>
                  <a:pt x="1175711" y="4562423"/>
                </a:cubicBezTo>
                <a:cubicBezTo>
                  <a:pt x="1261955" y="4585235"/>
                  <a:pt x="1352004" y="4543413"/>
                  <a:pt x="1390053" y="4462303"/>
                </a:cubicBezTo>
                <a:lnTo>
                  <a:pt x="1390053" y="4461035"/>
                </a:lnTo>
                <a:lnTo>
                  <a:pt x="1731225" y="3188627"/>
                </a:lnTo>
                <a:lnTo>
                  <a:pt x="2553081" y="1267"/>
                </a:lnTo>
                <a:cubicBezTo>
                  <a:pt x="2544203" y="0"/>
                  <a:pt x="2535325" y="0"/>
                  <a:pt x="2526446" y="0"/>
                </a:cubicBezTo>
                <a:close/>
              </a:path>
            </a:pathLst>
          </a:custGeom>
          <a:solidFill>
            <a:schemeClr val="accent1"/>
          </a:solidFill>
          <a:ln w="9116" cap="flat">
            <a:noFill/>
            <a:prstDash val="solid"/>
            <a:miter/>
          </a:ln>
        </p:spPr>
        <p:txBody>
          <a:bodyPr rtlCol="0" anchor="ctr"/>
          <a:lstStyle/>
          <a:p>
            <a:endParaRPr lang="en-US" dirty="0"/>
          </a:p>
        </p:txBody>
      </p:sp>
      <p:pic>
        <p:nvPicPr>
          <p:cNvPr id="2" name="Picture 1" descr="Royalty Free Psychology Stock Photos | rawpixel">
            <a:extLst>
              <a:ext uri="{FF2B5EF4-FFF2-40B4-BE49-F238E27FC236}">
                <a16:creationId xmlns:a16="http://schemas.microsoft.com/office/drawing/2014/main" id="{505BDDF0-F34F-4B5B-A9D4-A78FA557CA6D}"/>
              </a:ext>
            </a:extLst>
          </p:cNvPr>
          <p:cNvPicPr>
            <a:picLocks noChangeAspect="1"/>
          </p:cNvPicPr>
          <p:nvPr/>
        </p:nvPicPr>
        <p:blipFill>
          <a:blip r:embed="rId3"/>
          <a:stretch>
            <a:fillRect/>
          </a:stretch>
        </p:blipFill>
        <p:spPr>
          <a:xfrm>
            <a:off x="1456526" y="1529910"/>
            <a:ext cx="2438400" cy="1773936"/>
          </a:xfrm>
          <a:prstGeom prst="rect">
            <a:avLst/>
          </a:prstGeom>
        </p:spPr>
      </p:pic>
      <p:pic>
        <p:nvPicPr>
          <p:cNvPr id="5" name="Picture Placeholder 4" descr="Illustration of a human brain | Free stock vector - 411234">
            <a:extLst>
              <a:ext uri="{FF2B5EF4-FFF2-40B4-BE49-F238E27FC236}">
                <a16:creationId xmlns:a16="http://schemas.microsoft.com/office/drawing/2014/main" id="{739411B7-1579-1CFE-1C60-5DD808F1AF25}"/>
              </a:ext>
            </a:extLst>
          </p:cNvPr>
          <p:cNvPicPr>
            <a:picLocks noGrp="1" noChangeAspect="1"/>
          </p:cNvPicPr>
          <p:nvPr>
            <p:ph type="pic" sz="quarter" idx="11"/>
          </p:nvPr>
        </p:nvPicPr>
        <p:blipFill>
          <a:blip r:embed="rId4"/>
          <a:srcRect l="7439" r="7439"/>
          <a:stretch/>
        </p:blipFill>
        <p:spPr>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40730" h="6887937">
                <a:moveTo>
                  <a:pt x="0" y="0"/>
                </a:moveTo>
                <a:lnTo>
                  <a:pt x="5840730" y="0"/>
                </a:lnTo>
                <a:lnTo>
                  <a:pt x="5090160" y="2775915"/>
                </a:lnTo>
                <a:cubicBezTo>
                  <a:pt x="5057140" y="2883865"/>
                  <a:pt x="5020310" y="2976575"/>
                  <a:pt x="4853940" y="2962605"/>
                </a:cubicBezTo>
                <a:cubicBezTo>
                  <a:pt x="4668520" y="2845765"/>
                  <a:pt x="4761230" y="2747975"/>
                  <a:pt x="4754880" y="2692095"/>
                </a:cubicBezTo>
                <a:cubicBezTo>
                  <a:pt x="4845050" y="2355545"/>
                  <a:pt x="4904740" y="2121865"/>
                  <a:pt x="4979670" y="1846275"/>
                </a:cubicBezTo>
                <a:cubicBezTo>
                  <a:pt x="5021580" y="1687525"/>
                  <a:pt x="4996180" y="1615135"/>
                  <a:pt x="4872990" y="1571955"/>
                </a:cubicBezTo>
                <a:cubicBezTo>
                  <a:pt x="4738370" y="1563065"/>
                  <a:pt x="4699000" y="1597355"/>
                  <a:pt x="4655820" y="1770075"/>
                </a:cubicBezTo>
                <a:cubicBezTo>
                  <a:pt x="4671060" y="1858975"/>
                  <a:pt x="3878580" y="4599635"/>
                  <a:pt x="3893820" y="4688535"/>
                </a:cubicBezTo>
                <a:cubicBezTo>
                  <a:pt x="3858895" y="4824425"/>
                  <a:pt x="3925570" y="4880305"/>
                  <a:pt x="3992880" y="4905705"/>
                </a:cubicBezTo>
                <a:cubicBezTo>
                  <a:pt x="4102100" y="4904435"/>
                  <a:pt x="4158615" y="4917135"/>
                  <a:pt x="4213860" y="4757115"/>
                </a:cubicBezTo>
                <a:lnTo>
                  <a:pt x="4457700" y="3842715"/>
                </a:lnTo>
                <a:cubicBezTo>
                  <a:pt x="4481830" y="3756355"/>
                  <a:pt x="4555490" y="3692855"/>
                  <a:pt x="4686300" y="3713175"/>
                </a:cubicBezTo>
                <a:cubicBezTo>
                  <a:pt x="4829810" y="3791915"/>
                  <a:pt x="4782820" y="3882085"/>
                  <a:pt x="4785360" y="3926535"/>
                </a:cubicBezTo>
                <a:lnTo>
                  <a:pt x="4028621" y="6887937"/>
                </a:lnTo>
                <a:lnTo>
                  <a:pt x="0" y="6877051"/>
                </a:lnTo>
                <a:lnTo>
                  <a:pt x="0" y="0"/>
                </a:lnTo>
                <a:close/>
              </a:path>
            </a:pathLst>
          </a:custGeom>
          <a:solidFill>
            <a:srgbClr val="E7E6E6"/>
          </a:solidFill>
        </p:spPr>
      </p:pic>
    </p:spTree>
    <p:extLst>
      <p:ext uri="{BB962C8B-B14F-4D97-AF65-F5344CB8AC3E}">
        <p14:creationId xmlns:p14="http://schemas.microsoft.com/office/powerpoint/2010/main" val="3503979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Slide Number Placeholder 95">
            <a:extLst>
              <a:ext uri="{FF2B5EF4-FFF2-40B4-BE49-F238E27FC236}">
                <a16:creationId xmlns:a16="http://schemas.microsoft.com/office/drawing/2014/main" id="{3BD80834-FB15-847A-2C6B-65FA4C1A991E}"/>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2</a:t>
            </a:fld>
            <a:endParaRPr lang="en-US" dirty="0"/>
          </a:p>
        </p:txBody>
      </p:sp>
      <p:sp>
        <p:nvSpPr>
          <p:cNvPr id="119" name="Title 118">
            <a:extLst>
              <a:ext uri="{FF2B5EF4-FFF2-40B4-BE49-F238E27FC236}">
                <a16:creationId xmlns:a16="http://schemas.microsoft.com/office/drawing/2014/main" id="{34974D2A-D531-9065-F011-B2A52FD62AC5}"/>
              </a:ext>
            </a:extLst>
          </p:cNvPr>
          <p:cNvSpPr>
            <a:spLocks noGrp="1"/>
          </p:cNvSpPr>
          <p:nvPr>
            <p:ph type="ctrTitle"/>
          </p:nvPr>
        </p:nvSpPr>
        <p:spPr>
          <a:xfrm>
            <a:off x="796322" y="320040"/>
            <a:ext cx="6732237" cy="1017147"/>
          </a:xfrm>
        </p:spPr>
        <p:txBody>
          <a:bodyPr>
            <a:noAutofit/>
          </a:bodyPr>
          <a:lstStyle/>
          <a:p>
            <a:r>
              <a:rPr lang="en-US" dirty="0"/>
              <a:t>Introduction to the Issue</a:t>
            </a:r>
          </a:p>
        </p:txBody>
      </p:sp>
      <p:sp>
        <p:nvSpPr>
          <p:cNvPr id="6" name="Text Placeholder 5">
            <a:extLst>
              <a:ext uri="{FF2B5EF4-FFF2-40B4-BE49-F238E27FC236}">
                <a16:creationId xmlns:a16="http://schemas.microsoft.com/office/drawing/2014/main" id="{72FB8BB2-2253-F694-3F4B-48B183090726}"/>
              </a:ext>
            </a:extLst>
          </p:cNvPr>
          <p:cNvSpPr>
            <a:spLocks noGrp="1"/>
          </p:cNvSpPr>
          <p:nvPr>
            <p:ph type="body" sz="quarter" idx="10"/>
          </p:nvPr>
        </p:nvSpPr>
        <p:spPr>
          <a:xfrm>
            <a:off x="824242" y="1749479"/>
            <a:ext cx="788639" cy="533400"/>
          </a:xfrm>
        </p:spPr>
        <p:txBody>
          <a:bodyPr vert="horz" lIns="0" tIns="0" rIns="0" bIns="0" rtlCol="0" anchor="ctr">
            <a:noAutofit/>
          </a:bodyPr>
          <a:lstStyle/>
          <a:p>
            <a:r>
              <a:rPr lang="en-US" dirty="0"/>
              <a:t>o1.</a:t>
            </a:r>
          </a:p>
        </p:txBody>
      </p:sp>
      <p:sp>
        <p:nvSpPr>
          <p:cNvPr id="11" name="Text Placeholder 10">
            <a:extLst>
              <a:ext uri="{FF2B5EF4-FFF2-40B4-BE49-F238E27FC236}">
                <a16:creationId xmlns:a16="http://schemas.microsoft.com/office/drawing/2014/main" id="{F0C2F10C-DD1E-58B2-DE8A-900B513BB48D}"/>
              </a:ext>
            </a:extLst>
          </p:cNvPr>
          <p:cNvSpPr>
            <a:spLocks noGrp="1"/>
          </p:cNvSpPr>
          <p:nvPr>
            <p:ph type="body" sz="quarter" idx="16"/>
          </p:nvPr>
        </p:nvSpPr>
        <p:spPr>
          <a:xfrm>
            <a:off x="1643379" y="1733714"/>
            <a:ext cx="6810089" cy="549165"/>
          </a:xfrm>
        </p:spPr>
        <p:txBody>
          <a:bodyPr>
            <a:noAutofit/>
          </a:bodyPr>
          <a:lstStyle/>
          <a:p>
            <a:r>
              <a:rPr lang="en-US" sz="1900" dirty="0">
                <a:ea typeface="+mn-lt"/>
                <a:cs typeface="+mn-lt"/>
              </a:rPr>
              <a:t>Mental health is now one of the biggest challenges in hospitality.</a:t>
            </a:r>
            <a:endParaRPr lang="en-US" sz="1900"/>
          </a:p>
        </p:txBody>
      </p:sp>
      <p:sp>
        <p:nvSpPr>
          <p:cNvPr id="8" name="Text Placeholder 7">
            <a:extLst>
              <a:ext uri="{FF2B5EF4-FFF2-40B4-BE49-F238E27FC236}">
                <a16:creationId xmlns:a16="http://schemas.microsoft.com/office/drawing/2014/main" id="{8BF3FD88-1E1E-60D7-6DBA-54883EB49562}"/>
              </a:ext>
            </a:extLst>
          </p:cNvPr>
          <p:cNvSpPr>
            <a:spLocks noGrp="1"/>
          </p:cNvSpPr>
          <p:nvPr>
            <p:ph type="body" sz="quarter" idx="13"/>
          </p:nvPr>
        </p:nvSpPr>
        <p:spPr>
          <a:xfrm>
            <a:off x="824242" y="3006909"/>
            <a:ext cx="788639" cy="533400"/>
          </a:xfrm>
        </p:spPr>
        <p:txBody>
          <a:bodyPr/>
          <a:lstStyle/>
          <a:p>
            <a:r>
              <a:rPr lang="en-US" dirty="0"/>
              <a:t>o3.</a:t>
            </a:r>
          </a:p>
        </p:txBody>
      </p:sp>
      <p:sp>
        <p:nvSpPr>
          <p:cNvPr id="13" name="Text Placeholder 12">
            <a:extLst>
              <a:ext uri="{FF2B5EF4-FFF2-40B4-BE49-F238E27FC236}">
                <a16:creationId xmlns:a16="http://schemas.microsoft.com/office/drawing/2014/main" id="{FDE41E67-4B27-8ADF-D2D1-675182477DD6}"/>
              </a:ext>
            </a:extLst>
          </p:cNvPr>
          <p:cNvSpPr>
            <a:spLocks noGrp="1"/>
          </p:cNvSpPr>
          <p:nvPr>
            <p:ph type="body" sz="quarter" idx="18"/>
          </p:nvPr>
        </p:nvSpPr>
        <p:spPr>
          <a:xfrm>
            <a:off x="1643379" y="3009613"/>
            <a:ext cx="5885179" cy="533400"/>
          </a:xfrm>
        </p:spPr>
        <p:txBody>
          <a:bodyPr>
            <a:noAutofit/>
          </a:bodyPr>
          <a:lstStyle/>
          <a:p>
            <a:r>
              <a:rPr lang="en-US" sz="1400" dirty="0">
                <a:ea typeface="+mn-lt"/>
                <a:cs typeface="+mn-lt"/>
              </a:rPr>
              <a:t>The World Health Organization (2022) defines mental health as the ability to cope with daily stress and work productively.</a:t>
            </a:r>
            <a:endParaRPr lang="en-US" sz="1400"/>
          </a:p>
        </p:txBody>
      </p:sp>
      <p:sp>
        <p:nvSpPr>
          <p:cNvPr id="9" name="Text Placeholder 8">
            <a:extLst>
              <a:ext uri="{FF2B5EF4-FFF2-40B4-BE49-F238E27FC236}">
                <a16:creationId xmlns:a16="http://schemas.microsoft.com/office/drawing/2014/main" id="{56ADDB23-D709-216E-09BB-D24BECACD459}"/>
              </a:ext>
            </a:extLst>
          </p:cNvPr>
          <p:cNvSpPr>
            <a:spLocks noGrp="1"/>
          </p:cNvSpPr>
          <p:nvPr>
            <p:ph type="body" sz="quarter" idx="14"/>
          </p:nvPr>
        </p:nvSpPr>
        <p:spPr>
          <a:xfrm>
            <a:off x="824242" y="3635783"/>
            <a:ext cx="788639" cy="533400"/>
          </a:xfrm>
        </p:spPr>
        <p:txBody>
          <a:bodyPr/>
          <a:lstStyle/>
          <a:p>
            <a:r>
              <a:rPr lang="en-US" dirty="0"/>
              <a:t>o4.</a:t>
            </a:r>
          </a:p>
        </p:txBody>
      </p:sp>
      <p:sp>
        <p:nvSpPr>
          <p:cNvPr id="14" name="Text Placeholder 13">
            <a:extLst>
              <a:ext uri="{FF2B5EF4-FFF2-40B4-BE49-F238E27FC236}">
                <a16:creationId xmlns:a16="http://schemas.microsoft.com/office/drawing/2014/main" id="{38154CB8-8FD8-4E91-99AF-E3CF73422828}"/>
              </a:ext>
            </a:extLst>
          </p:cNvPr>
          <p:cNvSpPr>
            <a:spLocks noGrp="1"/>
          </p:cNvSpPr>
          <p:nvPr>
            <p:ph type="body" sz="quarter" idx="19"/>
          </p:nvPr>
        </p:nvSpPr>
        <p:spPr>
          <a:xfrm>
            <a:off x="1643379" y="3638169"/>
            <a:ext cx="5885179" cy="533400"/>
          </a:xfrm>
        </p:spPr>
        <p:txBody>
          <a:bodyPr>
            <a:noAutofit/>
          </a:bodyPr>
          <a:lstStyle/>
          <a:p>
            <a:r>
              <a:rPr lang="en-US" sz="1600" dirty="0">
                <a:ea typeface="+mn-lt"/>
                <a:cs typeface="+mn-lt"/>
              </a:rPr>
              <a:t>68% of UK hospitality workers report poor mental health (The Burnt Chef Project, 2024).</a:t>
            </a:r>
            <a:endParaRPr lang="en-US" sz="1600"/>
          </a:p>
        </p:txBody>
      </p:sp>
      <p:sp>
        <p:nvSpPr>
          <p:cNvPr id="10" name="Text Placeholder 9">
            <a:extLst>
              <a:ext uri="{FF2B5EF4-FFF2-40B4-BE49-F238E27FC236}">
                <a16:creationId xmlns:a16="http://schemas.microsoft.com/office/drawing/2014/main" id="{11E1F72F-5806-46E4-AC01-9413DBC58B58}"/>
              </a:ext>
            </a:extLst>
          </p:cNvPr>
          <p:cNvSpPr>
            <a:spLocks noGrp="1"/>
          </p:cNvSpPr>
          <p:nvPr>
            <p:ph type="body" sz="quarter" idx="15"/>
          </p:nvPr>
        </p:nvSpPr>
        <p:spPr>
          <a:xfrm>
            <a:off x="824242" y="4264656"/>
            <a:ext cx="788639" cy="533400"/>
          </a:xfrm>
        </p:spPr>
        <p:txBody>
          <a:bodyPr/>
          <a:lstStyle/>
          <a:p>
            <a:r>
              <a:rPr lang="en-US" dirty="0"/>
              <a:t>o5.</a:t>
            </a:r>
          </a:p>
        </p:txBody>
      </p:sp>
      <p:sp>
        <p:nvSpPr>
          <p:cNvPr id="15" name="Text Placeholder 14">
            <a:extLst>
              <a:ext uri="{FF2B5EF4-FFF2-40B4-BE49-F238E27FC236}">
                <a16:creationId xmlns:a16="http://schemas.microsoft.com/office/drawing/2014/main" id="{EF673EE5-354A-FD54-2A4E-F922E5E16253}"/>
              </a:ext>
            </a:extLst>
          </p:cNvPr>
          <p:cNvSpPr>
            <a:spLocks noGrp="1"/>
          </p:cNvSpPr>
          <p:nvPr>
            <p:ph type="body" sz="quarter" idx="20"/>
          </p:nvPr>
        </p:nvSpPr>
        <p:spPr>
          <a:xfrm>
            <a:off x="1643379" y="4269747"/>
            <a:ext cx="5885179" cy="533400"/>
          </a:xfrm>
        </p:spPr>
        <p:txBody>
          <a:bodyPr>
            <a:noAutofit/>
          </a:bodyPr>
          <a:lstStyle/>
          <a:p>
            <a:r>
              <a:rPr lang="en-US" sz="1600" dirty="0">
                <a:ea typeface="+mn-lt"/>
                <a:cs typeface="+mn-lt"/>
              </a:rPr>
              <a:t>COVID-19 increased anxiety, job insecurity, and burnout (ILO, 2023).</a:t>
            </a:r>
            <a:endParaRPr lang="en-US" sz="1600"/>
          </a:p>
        </p:txBody>
      </p:sp>
      <p:sp>
        <p:nvSpPr>
          <p:cNvPr id="7" name="Text Placeholder 6">
            <a:extLst>
              <a:ext uri="{FF2B5EF4-FFF2-40B4-BE49-F238E27FC236}">
                <a16:creationId xmlns:a16="http://schemas.microsoft.com/office/drawing/2014/main" id="{F4EFEB83-8DF8-9418-13FD-C034C8279A76}"/>
              </a:ext>
            </a:extLst>
          </p:cNvPr>
          <p:cNvSpPr>
            <a:spLocks noGrp="1"/>
          </p:cNvSpPr>
          <p:nvPr>
            <p:ph type="body" sz="quarter" idx="12"/>
          </p:nvPr>
        </p:nvSpPr>
        <p:spPr>
          <a:xfrm>
            <a:off x="824242" y="2378035"/>
            <a:ext cx="788639" cy="533400"/>
          </a:xfrm>
        </p:spPr>
        <p:txBody>
          <a:bodyPr/>
          <a:lstStyle/>
          <a:p>
            <a:r>
              <a:rPr lang="en-US" dirty="0"/>
              <a:t>o2.</a:t>
            </a:r>
          </a:p>
        </p:txBody>
      </p:sp>
      <p:sp>
        <p:nvSpPr>
          <p:cNvPr id="12" name="Text Placeholder 11">
            <a:extLst>
              <a:ext uri="{FF2B5EF4-FFF2-40B4-BE49-F238E27FC236}">
                <a16:creationId xmlns:a16="http://schemas.microsoft.com/office/drawing/2014/main" id="{827C4889-BB27-08A2-E9DE-947634C2E254}"/>
              </a:ext>
            </a:extLst>
          </p:cNvPr>
          <p:cNvSpPr>
            <a:spLocks noGrp="1"/>
          </p:cNvSpPr>
          <p:nvPr>
            <p:ph type="body" sz="quarter" idx="17"/>
          </p:nvPr>
        </p:nvSpPr>
        <p:spPr>
          <a:xfrm>
            <a:off x="1643379" y="2378035"/>
            <a:ext cx="5885179" cy="533400"/>
          </a:xfrm>
        </p:spPr>
        <p:txBody>
          <a:bodyPr>
            <a:noAutofit/>
          </a:bodyPr>
          <a:lstStyle/>
          <a:p>
            <a:r>
              <a:rPr lang="en-US" sz="1800" dirty="0">
                <a:ea typeface="+mn-lt"/>
                <a:cs typeface="+mn-lt"/>
              </a:rPr>
              <a:t>Hotel work involves long hours, physical exhaustion, and emotional pressure.</a:t>
            </a:r>
            <a:endParaRPr lang="en-US" sz="1800"/>
          </a:p>
        </p:txBody>
      </p:sp>
      <p:sp>
        <p:nvSpPr>
          <p:cNvPr id="51" name="Freeform: Shape 50">
            <a:extLst>
              <a:ext uri="{FF2B5EF4-FFF2-40B4-BE49-F238E27FC236}">
                <a16:creationId xmlns:a16="http://schemas.microsoft.com/office/drawing/2014/main" id="{E3A78732-6A77-06C0-D931-D7D867386254}"/>
              </a:ext>
              <a:ext uri="{C183D7F6-B498-43B3-948B-1728B52AA6E4}">
                <adec:decorative xmlns:adec="http://schemas.microsoft.com/office/drawing/2017/decorative" val="1"/>
              </a:ext>
            </a:extLst>
          </p:cNvPr>
          <p:cNvSpPr/>
          <p:nvPr/>
        </p:nvSpPr>
        <p:spPr>
          <a:xfrm>
            <a:off x="7370364" y="-321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dirty="0"/>
          </a:p>
        </p:txBody>
      </p:sp>
      <p:pic>
        <p:nvPicPr>
          <p:cNvPr id="73" name="Graphic 72">
            <a:extLst>
              <a:ext uri="{FF2B5EF4-FFF2-40B4-BE49-F238E27FC236}">
                <a16:creationId xmlns:a16="http://schemas.microsoft.com/office/drawing/2014/main" id="{7B7D90C8-A3E9-289E-DC74-AFF053EFBAD5}"/>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0800000">
            <a:off x="7829202" y="5156615"/>
            <a:ext cx="878334" cy="1705001"/>
          </a:xfrm>
          <a:prstGeom prst="rect">
            <a:avLst/>
          </a:prstGeom>
        </p:spPr>
      </p:pic>
      <p:sp>
        <p:nvSpPr>
          <p:cNvPr id="3" name="Text Placeholder 9">
            <a:extLst>
              <a:ext uri="{FF2B5EF4-FFF2-40B4-BE49-F238E27FC236}">
                <a16:creationId xmlns:a16="http://schemas.microsoft.com/office/drawing/2014/main" id="{2FDC4073-7DB2-FAE0-4EDF-808A74C614EC}"/>
              </a:ext>
            </a:extLst>
          </p:cNvPr>
          <p:cNvSpPr txBox="1">
            <a:spLocks/>
          </p:cNvSpPr>
          <p:nvPr/>
        </p:nvSpPr>
        <p:spPr>
          <a:xfrm>
            <a:off x="860306" y="4800964"/>
            <a:ext cx="788639" cy="533400"/>
          </a:xfrm>
          <a:prstGeom prst="rect">
            <a:avLst/>
          </a:prstGeom>
        </p:spPr>
        <p:txBody>
          <a:bodyPr vert="horz" lIns="0" tIns="0" rIns="0" bIns="0" rtlCol="0" anchor="ctr">
            <a:noAutofit/>
          </a:bodyPr>
          <a:lstStyle>
            <a:lvl1pPr marL="0" indent="0" algn="ctr" defTabSz="914400" rtl="0" eaLnBrk="1" latinLnBrk="0" hangingPunct="1">
              <a:lnSpc>
                <a:spcPct val="60000"/>
              </a:lnSpc>
              <a:spcBef>
                <a:spcPts val="0"/>
              </a:spcBef>
              <a:spcAft>
                <a:spcPts val="0"/>
              </a:spcAft>
              <a:buClr>
                <a:schemeClr val="accent1"/>
              </a:buClr>
              <a:buSzPct val="100000"/>
              <a:buFont typeface="Calibri" panose="020F0502020204030204" pitchFamily="34" charset="0"/>
              <a:buNone/>
              <a:defRPr sz="4400" b="0" kern="1200" spc="100" baseline="-25000">
                <a:solidFill>
                  <a:schemeClr val="tx2"/>
                </a:solidFill>
                <a:latin typeface="+mn-lt"/>
                <a:ea typeface="+mn-ea"/>
                <a:cs typeface="+mn-cs"/>
              </a:defRPr>
            </a:lvl1pPr>
            <a:lvl2pPr marL="201168" indent="0" algn="l" defTabSz="914400" rtl="0" eaLnBrk="1" latinLnBrk="0" hangingPunct="1">
              <a:lnSpc>
                <a:spcPct val="100000"/>
              </a:lnSpc>
              <a:spcBef>
                <a:spcPts val="200"/>
              </a:spcBef>
              <a:spcAft>
                <a:spcPts val="400"/>
              </a:spcAft>
              <a:buClrTx/>
              <a:buFont typeface="Calibri" pitchFamily="34" charset="0"/>
              <a:buNone/>
              <a:defRPr sz="1800" kern="1200">
                <a:solidFill>
                  <a:schemeClr val="tx1"/>
                </a:solidFill>
                <a:latin typeface="+mn-lt"/>
                <a:ea typeface="+mn-ea"/>
                <a:cs typeface="+mn-cs"/>
              </a:defRPr>
            </a:lvl2pPr>
            <a:lvl3pPr marL="384048" indent="0" algn="l" defTabSz="914400" rtl="0" eaLnBrk="1" latinLnBrk="0" hangingPunct="1">
              <a:lnSpc>
                <a:spcPct val="100000"/>
              </a:lnSpc>
              <a:spcBef>
                <a:spcPts val="200"/>
              </a:spcBef>
              <a:spcAft>
                <a:spcPts val="400"/>
              </a:spcAft>
              <a:buClrTx/>
              <a:buFont typeface="Calibri" pitchFamily="34" charset="0"/>
              <a:buNone/>
              <a:defRPr sz="1400" kern="1200">
                <a:solidFill>
                  <a:schemeClr val="tx1"/>
                </a:solidFill>
                <a:latin typeface="+mn-lt"/>
                <a:ea typeface="+mn-ea"/>
                <a:cs typeface="+mn-cs"/>
              </a:defRPr>
            </a:lvl3pPr>
            <a:lvl4pPr marL="566928" indent="0" algn="l" defTabSz="914400" rtl="0" eaLnBrk="1" latinLnBrk="0" hangingPunct="1">
              <a:lnSpc>
                <a:spcPct val="100000"/>
              </a:lnSpc>
              <a:spcBef>
                <a:spcPts val="200"/>
              </a:spcBef>
              <a:spcAft>
                <a:spcPts val="400"/>
              </a:spcAft>
              <a:buClrTx/>
              <a:buFont typeface="Calibri" pitchFamily="34" charset="0"/>
              <a:buNone/>
              <a:defRPr sz="1400" kern="1200">
                <a:solidFill>
                  <a:schemeClr val="tx1"/>
                </a:solidFill>
                <a:latin typeface="+mn-lt"/>
                <a:ea typeface="+mn-ea"/>
                <a:cs typeface="+mn-cs"/>
              </a:defRPr>
            </a:lvl4pPr>
            <a:lvl5pPr marL="749808" indent="0" algn="l" defTabSz="914400" rtl="0" eaLnBrk="1" latinLnBrk="0" hangingPunct="1">
              <a:lnSpc>
                <a:spcPct val="100000"/>
              </a:lnSpc>
              <a:spcBef>
                <a:spcPts val="200"/>
              </a:spcBef>
              <a:spcAft>
                <a:spcPts val="400"/>
              </a:spcAft>
              <a:buClrTx/>
              <a:buFont typeface="Calibri" pitchFamily="34" charset="0"/>
              <a:buNone/>
              <a:defRPr sz="1400" kern="1200">
                <a:solidFill>
                  <a:schemeClr val="tx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US" dirty="0"/>
              <a:t>o6.</a:t>
            </a:r>
          </a:p>
        </p:txBody>
      </p:sp>
      <p:sp>
        <p:nvSpPr>
          <p:cNvPr id="5" name="Text Placeholder 14">
            <a:extLst>
              <a:ext uri="{FF2B5EF4-FFF2-40B4-BE49-F238E27FC236}">
                <a16:creationId xmlns:a16="http://schemas.microsoft.com/office/drawing/2014/main" id="{ED7662B4-FC9F-DD29-0DE3-20877BAB71CE}"/>
              </a:ext>
            </a:extLst>
          </p:cNvPr>
          <p:cNvSpPr txBox="1">
            <a:spLocks/>
          </p:cNvSpPr>
          <p:nvPr/>
        </p:nvSpPr>
        <p:spPr>
          <a:xfrm>
            <a:off x="1611848" y="4963430"/>
            <a:ext cx="5885179" cy="533400"/>
          </a:xfrm>
          <a:prstGeom prst="rect">
            <a:avLst/>
          </a:prstGeom>
        </p:spPr>
        <p:txBody>
          <a:bodyPr vert="horz" lIns="0" tIns="45720" rIns="0" bIns="0" rtlCol="0" anchor="b">
            <a:noAutofit/>
          </a:bodyPr>
          <a:lstStyle>
            <a:lvl1pPr marL="0" indent="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None/>
              <a:defRPr sz="2000" kern="1200">
                <a:solidFill>
                  <a:schemeClr val="tx1">
                    <a:lumMod val="50000"/>
                    <a:lumOff val="50000"/>
                  </a:schemeClr>
                </a:solidFill>
                <a:latin typeface="+mn-lt"/>
                <a:ea typeface="+mn-ea"/>
                <a:cs typeface="+mn-cs"/>
              </a:defRPr>
            </a:lvl1pPr>
            <a:lvl2pPr marL="201168" indent="0" algn="l" defTabSz="914400" rtl="0" eaLnBrk="1" latinLnBrk="0" hangingPunct="1">
              <a:lnSpc>
                <a:spcPct val="100000"/>
              </a:lnSpc>
              <a:spcBef>
                <a:spcPts val="200"/>
              </a:spcBef>
              <a:spcAft>
                <a:spcPts val="400"/>
              </a:spcAft>
              <a:buClrTx/>
              <a:buFont typeface="Calibri" pitchFamily="34" charset="0"/>
              <a:buNone/>
              <a:defRPr sz="1800" kern="1200">
                <a:solidFill>
                  <a:schemeClr val="tx1"/>
                </a:solidFill>
                <a:latin typeface="+mn-lt"/>
                <a:ea typeface="+mn-ea"/>
                <a:cs typeface="+mn-cs"/>
              </a:defRPr>
            </a:lvl2pPr>
            <a:lvl3pPr marL="384048" indent="0" algn="l" defTabSz="914400" rtl="0" eaLnBrk="1" latinLnBrk="0" hangingPunct="1">
              <a:lnSpc>
                <a:spcPct val="100000"/>
              </a:lnSpc>
              <a:spcBef>
                <a:spcPts val="200"/>
              </a:spcBef>
              <a:spcAft>
                <a:spcPts val="400"/>
              </a:spcAft>
              <a:buClrTx/>
              <a:buFont typeface="Calibri" pitchFamily="34" charset="0"/>
              <a:buNone/>
              <a:defRPr sz="1400" kern="1200">
                <a:solidFill>
                  <a:schemeClr val="tx1"/>
                </a:solidFill>
                <a:latin typeface="+mn-lt"/>
                <a:ea typeface="+mn-ea"/>
                <a:cs typeface="+mn-cs"/>
              </a:defRPr>
            </a:lvl3pPr>
            <a:lvl4pPr marL="566928" indent="0" algn="l" defTabSz="914400" rtl="0" eaLnBrk="1" latinLnBrk="0" hangingPunct="1">
              <a:lnSpc>
                <a:spcPct val="100000"/>
              </a:lnSpc>
              <a:spcBef>
                <a:spcPts val="200"/>
              </a:spcBef>
              <a:spcAft>
                <a:spcPts val="400"/>
              </a:spcAft>
              <a:buClrTx/>
              <a:buFont typeface="Calibri" pitchFamily="34" charset="0"/>
              <a:buNone/>
              <a:defRPr sz="1400" kern="1200">
                <a:solidFill>
                  <a:schemeClr val="tx1"/>
                </a:solidFill>
                <a:latin typeface="+mn-lt"/>
                <a:ea typeface="+mn-ea"/>
                <a:cs typeface="+mn-cs"/>
              </a:defRPr>
            </a:lvl4pPr>
            <a:lvl5pPr marL="749808" indent="0" algn="l" defTabSz="914400" rtl="0" eaLnBrk="1" latinLnBrk="0" hangingPunct="1">
              <a:lnSpc>
                <a:spcPct val="100000"/>
              </a:lnSpc>
              <a:spcBef>
                <a:spcPts val="200"/>
              </a:spcBef>
              <a:spcAft>
                <a:spcPts val="400"/>
              </a:spcAft>
              <a:buClrTx/>
              <a:buFont typeface="Calibri" pitchFamily="34" charset="0"/>
              <a:buNone/>
              <a:defRPr sz="1400" kern="1200">
                <a:solidFill>
                  <a:schemeClr val="tx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US" sz="1600" dirty="0">
                <a:ea typeface="+mn-lt"/>
                <a:cs typeface="+mn-lt"/>
              </a:rPr>
              <a:t>Technology and digital change have added new stress for staff.</a:t>
            </a:r>
            <a:endParaRPr lang="en-US" dirty="0">
              <a:ea typeface="+mn-lt"/>
              <a:cs typeface="+mn-lt"/>
            </a:endParaRPr>
          </a:p>
        </p:txBody>
      </p:sp>
      <p:pic>
        <p:nvPicPr>
          <p:cNvPr id="16" name="Picture Placeholder 15" descr="Illustration of a human brain | Free stock vector - 411234">
            <a:extLst>
              <a:ext uri="{FF2B5EF4-FFF2-40B4-BE49-F238E27FC236}">
                <a16:creationId xmlns:a16="http://schemas.microsoft.com/office/drawing/2014/main" id="{822E2D11-0957-C10E-50C6-61B7970EB2E9}"/>
              </a:ext>
            </a:extLst>
          </p:cNvPr>
          <p:cNvPicPr>
            <a:picLocks noGrp="1" noChangeAspect="1"/>
          </p:cNvPicPr>
          <p:nvPr>
            <p:ph type="pic" sz="quarter" idx="11"/>
          </p:nvPr>
        </p:nvPicPr>
        <p:blipFill>
          <a:blip r:embed="rId5"/>
          <a:srcRect l="23350" r="23350"/>
          <a:stretch/>
        </p:blipFill>
        <p:spPr>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rgbClr val="E7E6E6"/>
          </a:solidFill>
        </p:spPr>
      </p:pic>
    </p:spTree>
    <p:extLst>
      <p:ext uri="{BB962C8B-B14F-4D97-AF65-F5344CB8AC3E}">
        <p14:creationId xmlns:p14="http://schemas.microsoft.com/office/powerpoint/2010/main" val="648501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E2EA33AE-2E4E-2AD0-7AAD-FF06CBACB603}"/>
              </a:ext>
            </a:extLst>
          </p:cNvPr>
          <p:cNvSpPr>
            <a:spLocks noGrp="1"/>
          </p:cNvSpPr>
          <p:nvPr>
            <p:ph type="ctrTitle"/>
          </p:nvPr>
        </p:nvSpPr>
        <p:spPr>
          <a:xfrm>
            <a:off x="6603908" y="238677"/>
            <a:ext cx="4786877" cy="1157674"/>
          </a:xfrm>
        </p:spPr>
        <p:txBody>
          <a:bodyPr/>
          <a:lstStyle/>
          <a:p>
            <a:r>
              <a:rPr lang="en-US" dirty="0"/>
              <a:t>Understanding the Mental Health Crisis</a:t>
            </a:r>
          </a:p>
        </p:txBody>
      </p:sp>
      <p:sp>
        <p:nvSpPr>
          <p:cNvPr id="14" name="Subtitle 13">
            <a:extLst>
              <a:ext uri="{FF2B5EF4-FFF2-40B4-BE49-F238E27FC236}">
                <a16:creationId xmlns:a16="http://schemas.microsoft.com/office/drawing/2014/main" id="{BA498B66-C42E-029B-6F9F-FF45F4C14BB9}"/>
              </a:ext>
            </a:extLst>
          </p:cNvPr>
          <p:cNvSpPr>
            <a:spLocks noGrp="1"/>
          </p:cNvSpPr>
          <p:nvPr>
            <p:ph type="subTitle" idx="1"/>
          </p:nvPr>
        </p:nvSpPr>
        <p:spPr>
          <a:xfrm>
            <a:off x="6524273" y="1396088"/>
            <a:ext cx="4786877" cy="763899"/>
          </a:xfrm>
        </p:spPr>
        <p:txBody>
          <a:bodyPr vert="horz" lIns="91440" tIns="91440" rIns="91440" bIns="0" rtlCol="0" anchor="t">
            <a:normAutofit/>
          </a:bodyPr>
          <a:lstStyle/>
          <a:p>
            <a:r>
              <a:rPr lang="en-US"/>
              <a:t>IN HOSPITALITY INDUSTRY</a:t>
            </a:r>
            <a:endParaRPr lang="en-US" dirty="0"/>
          </a:p>
          <a:p>
            <a:endParaRPr lang="en-US" dirty="0"/>
          </a:p>
        </p:txBody>
      </p:sp>
      <p:sp>
        <p:nvSpPr>
          <p:cNvPr id="15" name="Text Placeholder 14">
            <a:extLst>
              <a:ext uri="{FF2B5EF4-FFF2-40B4-BE49-F238E27FC236}">
                <a16:creationId xmlns:a16="http://schemas.microsoft.com/office/drawing/2014/main" id="{43B8BFA9-FBE9-EDA2-FBB1-C2B55CD7C827}"/>
              </a:ext>
            </a:extLst>
          </p:cNvPr>
          <p:cNvSpPr>
            <a:spLocks noGrp="1"/>
          </p:cNvSpPr>
          <p:nvPr>
            <p:ph type="body" sz="quarter" idx="12"/>
          </p:nvPr>
        </p:nvSpPr>
        <p:spPr>
          <a:xfrm>
            <a:off x="5645936" y="2016571"/>
            <a:ext cx="6148425" cy="4413789"/>
          </a:xfrm>
        </p:spPr>
        <p:txBody>
          <a:bodyPr vert="horz" lIns="91440" tIns="0" rIns="0" bIns="45720" rtlCol="0" anchor="t">
            <a:noAutofit/>
          </a:bodyPr>
          <a:lstStyle/>
          <a:p>
            <a:endParaRPr lang="en-US" sz="3600" dirty="0"/>
          </a:p>
          <a:p>
            <a:pPr lvl="1"/>
            <a:r>
              <a:rPr lang="en-US" sz="1800" dirty="0">
                <a:latin typeface="Arial"/>
                <a:cs typeface="Arial"/>
              </a:rPr>
              <a:t>Hospitality work demands constant emotional control and communication (Hochschild, 1983).</a:t>
            </a:r>
            <a:endParaRPr lang="en-US" sz="1800"/>
          </a:p>
          <a:p>
            <a:pPr lvl="1"/>
            <a:r>
              <a:rPr lang="en-US" sz="1800" dirty="0">
                <a:latin typeface="Arial"/>
                <a:cs typeface="Arial"/>
              </a:rPr>
              <a:t>Burnout occurs when employees face prolonged stress without enough support (Maslach &amp; Leiter, 2016).</a:t>
            </a:r>
            <a:endParaRPr lang="en-US" sz="1800"/>
          </a:p>
          <a:p>
            <a:pPr lvl="1"/>
            <a:r>
              <a:rPr lang="en-US" sz="1800" dirty="0">
                <a:latin typeface="Arial"/>
                <a:cs typeface="Arial"/>
              </a:rPr>
              <a:t>70% of UK hospitality staff report stress, anxiety, or depression (Burnt Chef Project, 2024).</a:t>
            </a:r>
            <a:endParaRPr lang="en-US" sz="1800"/>
          </a:p>
          <a:p>
            <a:pPr lvl="1"/>
            <a:r>
              <a:rPr lang="en-US" sz="1800" dirty="0">
                <a:latin typeface="Arial"/>
                <a:cs typeface="Arial"/>
              </a:rPr>
              <a:t>Contributing factors: long hours, low pay, staff shortages, and poor work-life balance (Baum, 2023).</a:t>
            </a:r>
            <a:endParaRPr lang="en-US" sz="1800"/>
          </a:p>
          <a:p>
            <a:pPr lvl="1"/>
            <a:r>
              <a:rPr lang="en-US" sz="1800" dirty="0">
                <a:latin typeface="Arial"/>
                <a:cs typeface="Arial"/>
              </a:rPr>
              <a:t>Women and minority staff experience higher stress due to inequality and discrimination (Kim et al., 2016).</a:t>
            </a:r>
            <a:endParaRPr lang="en-US" sz="1800"/>
          </a:p>
          <a:p>
            <a:endParaRPr lang="en-US" sz="3600" dirty="0"/>
          </a:p>
        </p:txBody>
      </p:sp>
      <p:cxnSp>
        <p:nvCxnSpPr>
          <p:cNvPr id="16" name="Straight Connector 15">
            <a:extLst>
              <a:ext uri="{FF2B5EF4-FFF2-40B4-BE49-F238E27FC236}">
                <a16:creationId xmlns:a16="http://schemas.microsoft.com/office/drawing/2014/main" id="{D73E677C-B30B-9361-1557-EE90A7448E96}"/>
              </a:ext>
              <a:ext uri="{C183D7F6-B498-43B3-948B-1728B52AA6E4}">
                <adec:decorative xmlns:adec="http://schemas.microsoft.com/office/drawing/2017/decorative" val="1"/>
              </a:ext>
            </a:extLst>
          </p:cNvPr>
          <p:cNvCxnSpPr>
            <a:cxnSpLocks/>
          </p:cNvCxnSpPr>
          <p:nvPr/>
        </p:nvCxnSpPr>
        <p:spPr>
          <a:xfrm flipH="1">
            <a:off x="2929081"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17" name="Freeform: Shape 16">
            <a:extLst>
              <a:ext uri="{FF2B5EF4-FFF2-40B4-BE49-F238E27FC236}">
                <a16:creationId xmlns:a16="http://schemas.microsoft.com/office/drawing/2014/main" id="{99511001-6F2E-D16C-C5A6-4486407F672C}"/>
              </a:ext>
              <a:ext uri="{C183D7F6-B498-43B3-948B-1728B52AA6E4}">
                <adec:decorative xmlns:adec="http://schemas.microsoft.com/office/drawing/2017/decorative" val="1"/>
              </a:ext>
            </a:extLst>
          </p:cNvPr>
          <p:cNvSpPr/>
          <p:nvPr/>
        </p:nvSpPr>
        <p:spPr>
          <a:xfrm rot="10800000">
            <a:off x="3498189" y="17722"/>
            <a:ext cx="2545001" cy="6837172"/>
          </a:xfrm>
          <a:custGeom>
            <a:avLst/>
            <a:gdLst>
              <a:gd name="connsiteX0" fmla="*/ 2518452 w 2545001"/>
              <a:gd name="connsiteY0" fmla="*/ 0 h 6837172"/>
              <a:gd name="connsiteX1" fmla="*/ 1701725 w 2545001"/>
              <a:gd name="connsiteY1" fmla="*/ 3172236 h 6837172"/>
              <a:gd name="connsiteX2" fmla="*/ 1361633 w 2545001"/>
              <a:gd name="connsiteY2" fmla="*/ 4439362 h 6837172"/>
              <a:gd name="connsiteX3" fmla="*/ 1178312 w 2545001"/>
              <a:gd name="connsiteY3" fmla="*/ 4524005 h 6837172"/>
              <a:gd name="connsiteX4" fmla="*/ 1067055 w 2545001"/>
              <a:gd name="connsiteY4" fmla="*/ 4330715 h 6837172"/>
              <a:gd name="connsiteX5" fmla="*/ 1324969 w 2545001"/>
              <a:gd name="connsiteY5" fmla="*/ 3379423 h 6837172"/>
              <a:gd name="connsiteX6" fmla="*/ 1307268 w 2545001"/>
              <a:gd name="connsiteY6" fmla="*/ 3240456 h 6837172"/>
              <a:gd name="connsiteX7" fmla="*/ 1196012 w 2545001"/>
              <a:gd name="connsiteY7" fmla="*/ 3154549 h 6837172"/>
              <a:gd name="connsiteX8" fmla="*/ 972233 w 2545001"/>
              <a:gd name="connsiteY8" fmla="*/ 3283409 h 6837172"/>
              <a:gd name="connsiteX9" fmla="*/ 580306 w 2545001"/>
              <a:gd name="connsiteY9" fmla="*/ 4728666 h 6837172"/>
              <a:gd name="connsiteX10" fmla="*/ 5057 w 2545001"/>
              <a:gd name="connsiteY10" fmla="*/ 6820750 h 6837172"/>
              <a:gd name="connsiteX11" fmla="*/ 0 w 2545001"/>
              <a:gd name="connsiteY11" fmla="*/ 6837173 h 6837172"/>
              <a:gd name="connsiteX12" fmla="*/ 26550 w 2545001"/>
              <a:gd name="connsiteY12" fmla="*/ 6837173 h 6837172"/>
              <a:gd name="connsiteX13" fmla="*/ 605591 w 2545001"/>
              <a:gd name="connsiteY13" fmla="*/ 4736246 h 6837172"/>
              <a:gd name="connsiteX14" fmla="*/ 997519 w 2545001"/>
              <a:gd name="connsiteY14" fmla="*/ 3290990 h 6837172"/>
              <a:gd name="connsiteX15" fmla="*/ 1190954 w 2545001"/>
              <a:gd name="connsiteY15" fmla="*/ 3179816 h 6837172"/>
              <a:gd name="connsiteX16" fmla="*/ 1285776 w 2545001"/>
              <a:gd name="connsiteY16" fmla="*/ 3253089 h 6837172"/>
              <a:gd name="connsiteX17" fmla="*/ 1300947 w 2545001"/>
              <a:gd name="connsiteY17" fmla="*/ 3373106 h 6837172"/>
              <a:gd name="connsiteX18" fmla="*/ 1043033 w 2545001"/>
              <a:gd name="connsiteY18" fmla="*/ 4324398 h 6837172"/>
              <a:gd name="connsiteX19" fmla="*/ 1171990 w 2545001"/>
              <a:gd name="connsiteY19" fmla="*/ 4548009 h 6837172"/>
              <a:gd name="connsiteX20" fmla="*/ 1385654 w 2545001"/>
              <a:gd name="connsiteY20" fmla="*/ 4448205 h 6837172"/>
              <a:gd name="connsiteX21" fmla="*/ 1385654 w 2545001"/>
              <a:gd name="connsiteY21" fmla="*/ 4446942 h 6837172"/>
              <a:gd name="connsiteX22" fmla="*/ 1725746 w 2545001"/>
              <a:gd name="connsiteY22" fmla="*/ 3178553 h 6837172"/>
              <a:gd name="connsiteX23" fmla="*/ 2545002 w 2545001"/>
              <a:gd name="connsiteY23" fmla="*/ 1263 h 6837172"/>
              <a:gd name="connsiteX24" fmla="*/ 2518452 w 2545001"/>
              <a:gd name="connsiteY24" fmla="*/ 0 h 6837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45001" h="6837172">
                <a:moveTo>
                  <a:pt x="2518452" y="0"/>
                </a:moveTo>
                <a:lnTo>
                  <a:pt x="1701725" y="3172236"/>
                </a:lnTo>
                <a:lnTo>
                  <a:pt x="1361633" y="4439362"/>
                </a:lnTo>
                <a:cubicBezTo>
                  <a:pt x="1328761" y="4508845"/>
                  <a:pt x="1251640" y="4544219"/>
                  <a:pt x="1178312" y="4524005"/>
                </a:cubicBezTo>
                <a:cubicBezTo>
                  <a:pt x="1094869" y="4501265"/>
                  <a:pt x="1044298" y="4414095"/>
                  <a:pt x="1067055" y="4330715"/>
                </a:cubicBezTo>
                <a:lnTo>
                  <a:pt x="1324969" y="3379423"/>
                </a:lnTo>
                <a:cubicBezTo>
                  <a:pt x="1337611" y="3332679"/>
                  <a:pt x="1331290" y="3283409"/>
                  <a:pt x="1307268" y="3240456"/>
                </a:cubicBezTo>
                <a:cubicBezTo>
                  <a:pt x="1283247" y="3197503"/>
                  <a:pt x="1244054" y="3167183"/>
                  <a:pt x="1196012" y="3154549"/>
                </a:cubicBezTo>
                <a:cubicBezTo>
                  <a:pt x="1098662" y="3128019"/>
                  <a:pt x="997519" y="3186133"/>
                  <a:pt x="972233" y="3283409"/>
                </a:cubicBezTo>
                <a:lnTo>
                  <a:pt x="580306" y="4728666"/>
                </a:lnTo>
                <a:lnTo>
                  <a:pt x="5057" y="6820750"/>
                </a:lnTo>
                <a:cubicBezTo>
                  <a:pt x="5057" y="6820750"/>
                  <a:pt x="1264" y="6833383"/>
                  <a:pt x="0" y="6837173"/>
                </a:cubicBezTo>
                <a:lnTo>
                  <a:pt x="26550" y="6837173"/>
                </a:lnTo>
                <a:lnTo>
                  <a:pt x="605591" y="4736246"/>
                </a:lnTo>
                <a:lnTo>
                  <a:pt x="997519" y="3290990"/>
                </a:lnTo>
                <a:cubicBezTo>
                  <a:pt x="1020276" y="3207609"/>
                  <a:pt x="1107512" y="3157076"/>
                  <a:pt x="1190954" y="3179816"/>
                </a:cubicBezTo>
                <a:cubicBezTo>
                  <a:pt x="1231411" y="3191186"/>
                  <a:pt x="1265547" y="3216453"/>
                  <a:pt x="1285776" y="3253089"/>
                </a:cubicBezTo>
                <a:cubicBezTo>
                  <a:pt x="1307268" y="3289726"/>
                  <a:pt x="1312326" y="3331416"/>
                  <a:pt x="1300947" y="3373106"/>
                </a:cubicBezTo>
                <a:lnTo>
                  <a:pt x="1043033" y="4324398"/>
                </a:lnTo>
                <a:cubicBezTo>
                  <a:pt x="1016483" y="4421675"/>
                  <a:pt x="1074640" y="4522742"/>
                  <a:pt x="1171990" y="4548009"/>
                </a:cubicBezTo>
                <a:cubicBezTo>
                  <a:pt x="1257961" y="4570749"/>
                  <a:pt x="1347725" y="4529059"/>
                  <a:pt x="1385654" y="4448205"/>
                </a:cubicBezTo>
                <a:lnTo>
                  <a:pt x="1385654" y="4446942"/>
                </a:lnTo>
                <a:lnTo>
                  <a:pt x="1725746" y="3178553"/>
                </a:lnTo>
                <a:lnTo>
                  <a:pt x="2545002" y="1263"/>
                </a:lnTo>
                <a:cubicBezTo>
                  <a:pt x="2536151" y="0"/>
                  <a:pt x="2527302" y="0"/>
                  <a:pt x="2518452" y="0"/>
                </a:cubicBezTo>
                <a:close/>
              </a:path>
            </a:pathLst>
          </a:custGeom>
          <a:solidFill>
            <a:schemeClr val="accent1"/>
          </a:solidFill>
          <a:ln w="12637" cap="flat">
            <a:noFill/>
            <a:prstDash val="solid"/>
            <a:miter/>
          </a:ln>
        </p:spPr>
        <p:txBody>
          <a:bodyPr rtlCol="0" anchor="ctr"/>
          <a:lstStyle/>
          <a:p>
            <a:endParaRPr lang="en-US" dirty="0"/>
          </a:p>
        </p:txBody>
      </p:sp>
      <p:sp>
        <p:nvSpPr>
          <p:cNvPr id="3" name="TextBox 2">
            <a:extLst>
              <a:ext uri="{FF2B5EF4-FFF2-40B4-BE49-F238E27FC236}">
                <a16:creationId xmlns:a16="http://schemas.microsoft.com/office/drawing/2014/main" id="{0C6F34E1-B88A-F0B2-8B1F-C23EF257D4EB}"/>
              </a:ext>
            </a:extLst>
          </p:cNvPr>
          <p:cNvSpPr txBox="1"/>
          <p:nvPr/>
        </p:nvSpPr>
        <p:spPr>
          <a:xfrm>
            <a:off x="3541987" y="6016625"/>
            <a:ext cx="9144000" cy="317500"/>
          </a:xfrm>
          <a:prstGeom prst="rect">
            <a:avLst/>
          </a:prstGeom>
        </p:spPr>
        <p:txBody>
          <a:bodyPr>
            <a:normAutofit fontScale="92500" lnSpcReduction="20000"/>
          </a:bodyPr>
          <a:lstStyle/>
          <a:p>
            <a:r>
              <a:rPr lang="en-US"/>
              <a:t>ThePhoto by PhotoAuthor is licensed under CCYYSA.</a:t>
            </a:r>
          </a:p>
        </p:txBody>
      </p:sp>
      <p:pic>
        <p:nvPicPr>
          <p:cNvPr id="10" name="Picture Placeholder 9" descr="Mental health 101 | Edgar Languren | Flickr">
            <a:extLst>
              <a:ext uri="{FF2B5EF4-FFF2-40B4-BE49-F238E27FC236}">
                <a16:creationId xmlns:a16="http://schemas.microsoft.com/office/drawing/2014/main" id="{1F3BDBFE-1DD2-190B-3FA7-C111FB8F0007}"/>
              </a:ext>
            </a:extLst>
          </p:cNvPr>
          <p:cNvPicPr>
            <a:picLocks noGrp="1" noChangeAspect="1"/>
          </p:cNvPicPr>
          <p:nvPr>
            <p:ph type="pic" sz="quarter" idx="11"/>
          </p:nvPr>
        </p:nvPicPr>
        <p:blipFill>
          <a:blip r:embed="rId3"/>
          <a:srcRect l="21597" r="21597"/>
          <a:stretch/>
        </p:blipFill>
        <p:spPr>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40730" h="6887937">
                <a:moveTo>
                  <a:pt x="0" y="0"/>
                </a:moveTo>
                <a:lnTo>
                  <a:pt x="5840730" y="0"/>
                </a:lnTo>
                <a:lnTo>
                  <a:pt x="5090160" y="2775915"/>
                </a:lnTo>
                <a:cubicBezTo>
                  <a:pt x="5057140" y="2883865"/>
                  <a:pt x="5020310" y="2976575"/>
                  <a:pt x="4853940" y="2962605"/>
                </a:cubicBezTo>
                <a:cubicBezTo>
                  <a:pt x="4668520" y="2845765"/>
                  <a:pt x="4761230" y="2747975"/>
                  <a:pt x="4754880" y="2692095"/>
                </a:cubicBezTo>
                <a:cubicBezTo>
                  <a:pt x="4845050" y="2355545"/>
                  <a:pt x="4904740" y="2121865"/>
                  <a:pt x="4979670" y="1846275"/>
                </a:cubicBezTo>
                <a:cubicBezTo>
                  <a:pt x="5021580" y="1687525"/>
                  <a:pt x="4996180" y="1615135"/>
                  <a:pt x="4872990" y="1571955"/>
                </a:cubicBezTo>
                <a:cubicBezTo>
                  <a:pt x="4738370" y="1563065"/>
                  <a:pt x="4699000" y="1597355"/>
                  <a:pt x="4655820" y="1770075"/>
                </a:cubicBezTo>
                <a:cubicBezTo>
                  <a:pt x="4671060" y="1858975"/>
                  <a:pt x="3878580" y="4599635"/>
                  <a:pt x="3893820" y="4688535"/>
                </a:cubicBezTo>
                <a:cubicBezTo>
                  <a:pt x="3858895" y="4824425"/>
                  <a:pt x="3925570" y="4880305"/>
                  <a:pt x="3992880" y="4905705"/>
                </a:cubicBezTo>
                <a:cubicBezTo>
                  <a:pt x="4102100" y="4904435"/>
                  <a:pt x="4158615" y="4917135"/>
                  <a:pt x="4213860" y="4757115"/>
                </a:cubicBezTo>
                <a:lnTo>
                  <a:pt x="4457700" y="3842715"/>
                </a:lnTo>
                <a:cubicBezTo>
                  <a:pt x="4481830" y="3756355"/>
                  <a:pt x="4555490" y="3692855"/>
                  <a:pt x="4686300" y="3713175"/>
                </a:cubicBezTo>
                <a:cubicBezTo>
                  <a:pt x="4829810" y="3791915"/>
                  <a:pt x="4782820" y="3882085"/>
                  <a:pt x="4785360" y="3926535"/>
                </a:cubicBezTo>
                <a:lnTo>
                  <a:pt x="4028621" y="6887937"/>
                </a:lnTo>
                <a:lnTo>
                  <a:pt x="0" y="6877051"/>
                </a:lnTo>
                <a:lnTo>
                  <a:pt x="0" y="0"/>
                </a:lnTo>
                <a:close/>
              </a:path>
            </a:pathLst>
          </a:custGeom>
          <a:solidFill>
            <a:srgbClr val="E7E6E6"/>
          </a:solidFill>
          <a:ln>
            <a:noFill/>
          </a:ln>
        </p:spPr>
      </p:pic>
    </p:spTree>
    <p:extLst>
      <p:ext uri="{BB962C8B-B14F-4D97-AF65-F5344CB8AC3E}">
        <p14:creationId xmlns:p14="http://schemas.microsoft.com/office/powerpoint/2010/main" val="463479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0CCD53A-3321-FDB9-CA50-70544F935C22}"/>
              </a:ext>
            </a:extLst>
          </p:cNvPr>
          <p:cNvSpPr>
            <a:spLocks noGrp="1"/>
          </p:cNvSpPr>
          <p:nvPr>
            <p:ph type="ctrTitle"/>
          </p:nvPr>
        </p:nvSpPr>
        <p:spPr>
          <a:xfrm>
            <a:off x="447368" y="270880"/>
            <a:ext cx="11297264" cy="1524000"/>
          </a:xfrm>
        </p:spPr>
        <p:txBody>
          <a:bodyPr/>
          <a:lstStyle/>
          <a:p>
            <a:pPr algn="l"/>
            <a:r>
              <a:rPr lang="en-US" dirty="0">
                <a:solidFill>
                  <a:srgbClr val="000000"/>
                </a:solidFill>
              </a:rPr>
              <a:t>Theories </a:t>
            </a:r>
            <a:r>
              <a:rPr lang="en-US" dirty="0"/>
              <a:t>and Models Explaining Stress</a:t>
            </a:r>
          </a:p>
        </p:txBody>
      </p:sp>
      <p:sp>
        <p:nvSpPr>
          <p:cNvPr id="4" name="Text Placeholder 3">
            <a:extLst>
              <a:ext uri="{FF2B5EF4-FFF2-40B4-BE49-F238E27FC236}">
                <a16:creationId xmlns:a16="http://schemas.microsoft.com/office/drawing/2014/main" id="{548BD71C-DCE9-9855-DCBE-675F20E94682}"/>
              </a:ext>
            </a:extLst>
          </p:cNvPr>
          <p:cNvSpPr>
            <a:spLocks noGrp="1"/>
          </p:cNvSpPr>
          <p:nvPr>
            <p:ph type="body" sz="quarter" idx="16"/>
          </p:nvPr>
        </p:nvSpPr>
        <p:spPr>
          <a:xfrm>
            <a:off x="1318352" y="1894376"/>
            <a:ext cx="2847975" cy="3390899"/>
          </a:xfrm>
        </p:spPr>
        <p:txBody>
          <a:bodyPr/>
          <a:lstStyle/>
          <a:p>
            <a:r>
              <a:rPr lang="en-US" sz="1800" b="1" dirty="0">
                <a:ea typeface="+mj-lt"/>
                <a:cs typeface="+mj-lt"/>
              </a:rPr>
              <a:t>Job Demands–Resources (JD-R) Model</a:t>
            </a:r>
            <a:r>
              <a:rPr lang="en-US" sz="1100" dirty="0">
                <a:solidFill>
                  <a:srgbClr val="000000"/>
                </a:solidFill>
                <a:latin typeface="Century Gothic"/>
              </a:rPr>
              <a:t>:</a:t>
            </a:r>
            <a:endParaRPr lang="en-US" sz="1100"/>
          </a:p>
        </p:txBody>
      </p:sp>
      <p:pic>
        <p:nvPicPr>
          <p:cNvPr id="51" name="Picture Placeholder 50" descr="Abacus">
            <a:extLst>
              <a:ext uri="{FF2B5EF4-FFF2-40B4-BE49-F238E27FC236}">
                <a16:creationId xmlns:a16="http://schemas.microsoft.com/office/drawing/2014/main" id="{F1A5F630-1971-68D5-BEDA-6FC11471C8E1}"/>
              </a:ext>
            </a:extLst>
          </p:cNvPr>
          <p:cNvPicPr>
            <a:picLocks noGrp="1" noChangeAspect="1"/>
          </p:cNvPicPr>
          <p:nvPr>
            <p:ph type="pic" sz="quarter" idx="23"/>
          </p:nvPr>
        </p:nvPicPr>
        <p:blipFill>
          <a:blip r:embed="rId3">
            <a:extLst>
              <a:ext uri="{96DAC541-7B7A-43D3-8B79-37D633B846F1}">
                <asvg:svgBlip xmlns:asvg="http://schemas.microsoft.com/office/drawing/2016/SVG/main" r:embed="rId4"/>
              </a:ext>
            </a:extLst>
          </a:blip>
          <a:srcRect t="4502" b="4502"/>
          <a:stretch/>
        </p:blipFill>
        <p:spPr>
          <a:xfrm>
            <a:off x="2239419" y="2833688"/>
            <a:ext cx="1005840" cy="914400"/>
          </a:xfrm>
        </p:spPr>
      </p:pic>
      <p:sp>
        <p:nvSpPr>
          <p:cNvPr id="8" name="Text Placeholder 7">
            <a:extLst>
              <a:ext uri="{FF2B5EF4-FFF2-40B4-BE49-F238E27FC236}">
                <a16:creationId xmlns:a16="http://schemas.microsoft.com/office/drawing/2014/main" id="{442063B1-AD32-CF53-B792-70C1B67D527C}"/>
              </a:ext>
            </a:extLst>
          </p:cNvPr>
          <p:cNvSpPr>
            <a:spLocks noGrp="1"/>
          </p:cNvSpPr>
          <p:nvPr>
            <p:ph type="body" sz="quarter" idx="20"/>
          </p:nvPr>
        </p:nvSpPr>
        <p:spPr>
          <a:xfrm>
            <a:off x="1605817" y="3989405"/>
            <a:ext cx="2275880" cy="893763"/>
          </a:xfrm>
        </p:spPr>
        <p:txBody>
          <a:bodyPr vert="horz" lIns="0" tIns="45720" rIns="0" bIns="45720" rtlCol="0" anchor="t">
            <a:noAutofit/>
          </a:bodyPr>
          <a:lstStyle/>
          <a:p>
            <a:r>
              <a:rPr lang="en-US" dirty="0">
                <a:ea typeface="+mn-lt"/>
                <a:cs typeface="+mn-lt"/>
              </a:rPr>
              <a:t> Burnout occurs when job demands are high but resources (support, pay, time) are low (Bakker &amp; Demerouti, 2007).</a:t>
            </a:r>
            <a:endParaRPr lang="en-US" dirty="0"/>
          </a:p>
        </p:txBody>
      </p:sp>
      <p:sp>
        <p:nvSpPr>
          <p:cNvPr id="7" name="Text Placeholder 6">
            <a:extLst>
              <a:ext uri="{FF2B5EF4-FFF2-40B4-BE49-F238E27FC236}">
                <a16:creationId xmlns:a16="http://schemas.microsoft.com/office/drawing/2014/main" id="{CEAC814C-D211-009A-190F-549B7A0D6398}"/>
              </a:ext>
            </a:extLst>
          </p:cNvPr>
          <p:cNvSpPr>
            <a:spLocks noGrp="1"/>
          </p:cNvSpPr>
          <p:nvPr>
            <p:ph type="body" sz="quarter" idx="18"/>
          </p:nvPr>
        </p:nvSpPr>
        <p:spPr>
          <a:xfrm>
            <a:off x="4651092" y="1894376"/>
            <a:ext cx="2847975" cy="3390899"/>
          </a:xfrm>
        </p:spPr>
        <p:txBody>
          <a:bodyPr/>
          <a:lstStyle/>
          <a:p>
            <a:r>
              <a:rPr lang="en-US" sz="1800" b="1" dirty="0">
                <a:ea typeface="+mj-lt"/>
                <a:cs typeface="+mj-lt"/>
              </a:rPr>
              <a:t>Conservation of Resources (COR) Theory</a:t>
            </a:r>
            <a:r>
              <a:rPr lang="en-US" sz="1800" dirty="0">
                <a:ea typeface="+mj-lt"/>
                <a:cs typeface="+mj-lt"/>
              </a:rPr>
              <a:t>: </a:t>
            </a:r>
            <a:endParaRPr lang="en-US" sz="1800"/>
          </a:p>
        </p:txBody>
      </p:sp>
      <p:pic>
        <p:nvPicPr>
          <p:cNvPr id="53" name="Picture Placeholder 52" descr="3d Glasses">
            <a:extLst>
              <a:ext uri="{FF2B5EF4-FFF2-40B4-BE49-F238E27FC236}">
                <a16:creationId xmlns:a16="http://schemas.microsoft.com/office/drawing/2014/main" id="{6D152620-03B9-AECD-503A-E23309285EA7}"/>
              </a:ext>
            </a:extLst>
          </p:cNvPr>
          <p:cNvPicPr>
            <a:picLocks noGrp="1" noChangeAspect="1"/>
          </p:cNvPicPr>
          <p:nvPr>
            <p:ph type="pic" sz="quarter" idx="24"/>
          </p:nvPr>
        </p:nvPicPr>
        <p:blipFill>
          <a:blip r:embed="rId5">
            <a:extLst>
              <a:ext uri="{96DAC541-7B7A-43D3-8B79-37D633B846F1}">
                <asvg:svgBlip xmlns:asvg="http://schemas.microsoft.com/office/drawing/2016/SVG/main" r:embed="rId6"/>
              </a:ext>
            </a:extLst>
          </a:blip>
          <a:srcRect t="4574" b="4574"/>
          <a:stretch/>
        </p:blipFill>
        <p:spPr>
          <a:xfrm>
            <a:off x="5572159" y="2954840"/>
            <a:ext cx="1005840" cy="914400"/>
          </a:xfrm>
        </p:spPr>
      </p:pic>
      <p:sp>
        <p:nvSpPr>
          <p:cNvPr id="9" name="Text Placeholder 8">
            <a:extLst>
              <a:ext uri="{FF2B5EF4-FFF2-40B4-BE49-F238E27FC236}">
                <a16:creationId xmlns:a16="http://schemas.microsoft.com/office/drawing/2014/main" id="{ABB0AEFB-9FA8-4379-DA69-49759E72608E}"/>
              </a:ext>
            </a:extLst>
          </p:cNvPr>
          <p:cNvSpPr>
            <a:spLocks noGrp="1"/>
          </p:cNvSpPr>
          <p:nvPr>
            <p:ph type="body" sz="quarter" idx="21"/>
          </p:nvPr>
        </p:nvSpPr>
        <p:spPr>
          <a:xfrm>
            <a:off x="4938557" y="3989404"/>
            <a:ext cx="2275880" cy="893763"/>
          </a:xfrm>
        </p:spPr>
        <p:txBody>
          <a:bodyPr vert="horz" lIns="0" tIns="45720" rIns="0" bIns="45720" rtlCol="0" anchor="t">
            <a:noAutofit/>
          </a:bodyPr>
          <a:lstStyle/>
          <a:p>
            <a:r>
              <a:rPr lang="en-US" dirty="0">
                <a:ea typeface="+mn-lt"/>
                <a:cs typeface="+mn-lt"/>
              </a:rPr>
              <a:t>Stress happens when workers lose valuable resources like time, rest, or emotional energy (</a:t>
            </a:r>
            <a:r>
              <a:rPr lang="en-US" dirty="0" err="1">
                <a:ea typeface="+mn-lt"/>
                <a:cs typeface="+mn-lt"/>
              </a:rPr>
              <a:t>Hobfoll</a:t>
            </a:r>
            <a:r>
              <a:rPr lang="en-US" dirty="0">
                <a:ea typeface="+mn-lt"/>
                <a:cs typeface="+mn-lt"/>
              </a:rPr>
              <a:t>, 2018)</a:t>
            </a:r>
            <a:endParaRPr lang="en-US" dirty="0"/>
          </a:p>
        </p:txBody>
      </p:sp>
      <p:sp>
        <p:nvSpPr>
          <p:cNvPr id="2" name="Text Placeholder 1">
            <a:extLst>
              <a:ext uri="{FF2B5EF4-FFF2-40B4-BE49-F238E27FC236}">
                <a16:creationId xmlns:a16="http://schemas.microsoft.com/office/drawing/2014/main" id="{C5B8455C-CEA2-F7C8-E898-97C86849DC0E}"/>
              </a:ext>
            </a:extLst>
          </p:cNvPr>
          <p:cNvSpPr>
            <a:spLocks noGrp="1"/>
          </p:cNvSpPr>
          <p:nvPr>
            <p:ph type="body" sz="quarter" idx="19"/>
          </p:nvPr>
        </p:nvSpPr>
        <p:spPr>
          <a:xfrm>
            <a:off x="7995403" y="1894376"/>
            <a:ext cx="2847975" cy="3390899"/>
          </a:xfrm>
        </p:spPr>
        <p:txBody>
          <a:bodyPr/>
          <a:lstStyle/>
          <a:p>
            <a:r>
              <a:rPr lang="en-US" sz="1800" b="1" dirty="0">
                <a:ea typeface="+mj-lt"/>
                <a:cs typeface="+mj-lt"/>
              </a:rPr>
              <a:t>Transformational Leadership</a:t>
            </a:r>
            <a:r>
              <a:rPr lang="en-US" sz="1800" dirty="0">
                <a:ea typeface="+mj-lt"/>
                <a:cs typeface="+mj-lt"/>
              </a:rPr>
              <a:t>:</a:t>
            </a:r>
            <a:endParaRPr lang="en-US" sz="1800"/>
          </a:p>
        </p:txBody>
      </p:sp>
      <p:pic>
        <p:nvPicPr>
          <p:cNvPr id="55" name="Picture Placeholder 54" descr="Circuit">
            <a:extLst>
              <a:ext uri="{FF2B5EF4-FFF2-40B4-BE49-F238E27FC236}">
                <a16:creationId xmlns:a16="http://schemas.microsoft.com/office/drawing/2014/main" id="{415585AE-96E0-81D6-0A31-2A13ECB76808}"/>
              </a:ext>
            </a:extLst>
          </p:cNvPr>
          <p:cNvPicPr>
            <a:picLocks noGrp="1" noChangeAspect="1"/>
          </p:cNvPicPr>
          <p:nvPr>
            <p:ph type="pic" sz="quarter" idx="25"/>
          </p:nvPr>
        </p:nvPicPr>
        <p:blipFill>
          <a:blip r:embed="rId7">
            <a:extLst>
              <a:ext uri="{96DAC541-7B7A-43D3-8B79-37D633B846F1}">
                <asvg:svgBlip xmlns:asvg="http://schemas.microsoft.com/office/drawing/2016/SVG/main" r:embed="rId8"/>
              </a:ext>
            </a:extLst>
          </a:blip>
          <a:srcRect t="4502" b="4502"/>
          <a:stretch/>
        </p:blipFill>
        <p:spPr>
          <a:xfrm>
            <a:off x="8916470" y="2833688"/>
            <a:ext cx="1005840" cy="914400"/>
          </a:xfrm>
        </p:spPr>
      </p:pic>
      <p:sp>
        <p:nvSpPr>
          <p:cNvPr id="10" name="Text Placeholder 9">
            <a:extLst>
              <a:ext uri="{FF2B5EF4-FFF2-40B4-BE49-F238E27FC236}">
                <a16:creationId xmlns:a16="http://schemas.microsoft.com/office/drawing/2014/main" id="{C0563BBD-CFF8-BAAA-D1C5-C6AC7B376BCA}"/>
              </a:ext>
            </a:extLst>
          </p:cNvPr>
          <p:cNvSpPr>
            <a:spLocks noGrp="1"/>
          </p:cNvSpPr>
          <p:nvPr>
            <p:ph type="body" sz="quarter" idx="22"/>
          </p:nvPr>
        </p:nvSpPr>
        <p:spPr>
          <a:xfrm>
            <a:off x="8282868" y="3989404"/>
            <a:ext cx="2275880" cy="893763"/>
          </a:xfrm>
        </p:spPr>
        <p:txBody>
          <a:bodyPr vert="horz" lIns="0" tIns="45720" rIns="0" bIns="45720" rtlCol="0" anchor="t">
            <a:noAutofit/>
          </a:bodyPr>
          <a:lstStyle/>
          <a:p>
            <a:r>
              <a:rPr lang="en-US" sz="1200" dirty="0">
                <a:ea typeface="+mn-lt"/>
                <a:cs typeface="+mn-lt"/>
              </a:rPr>
              <a:t>Supportive and inspiring leaders improve wellbeing (Bass &amp; Riggio, 2006).</a:t>
            </a:r>
            <a:endParaRPr lang="en-US" sz="1200"/>
          </a:p>
          <a:p>
            <a:r>
              <a:rPr lang="en-US" sz="1200" dirty="0">
                <a:ea typeface="+mn-lt"/>
                <a:cs typeface="+mn-lt"/>
              </a:rPr>
              <a:t>Supportive management reduces burnout by 40% (CIPD, 2023).</a:t>
            </a:r>
            <a:endParaRPr lang="en-US" sz="1200"/>
          </a:p>
        </p:txBody>
      </p:sp>
      <p:sp>
        <p:nvSpPr>
          <p:cNvPr id="6" name="Slide Number Placeholder 5">
            <a:extLst>
              <a:ext uri="{FF2B5EF4-FFF2-40B4-BE49-F238E27FC236}">
                <a16:creationId xmlns:a16="http://schemas.microsoft.com/office/drawing/2014/main" id="{6314DC98-ED35-A03F-CA2C-D54F23D0FD11}"/>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4</a:t>
            </a:fld>
            <a:endParaRPr lang="en-US" dirty="0"/>
          </a:p>
        </p:txBody>
      </p:sp>
    </p:spTree>
    <p:extLst>
      <p:ext uri="{BB962C8B-B14F-4D97-AF65-F5344CB8AC3E}">
        <p14:creationId xmlns:p14="http://schemas.microsoft.com/office/powerpoint/2010/main" val="212903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FE0F2054-FE7E-B49A-E17F-5DE1864D8F76}"/>
              </a:ext>
            </a:extLst>
          </p:cNvPr>
          <p:cNvSpPr>
            <a:spLocks noGrp="1"/>
          </p:cNvSpPr>
          <p:nvPr>
            <p:ph type="ctrTitle"/>
          </p:nvPr>
        </p:nvSpPr>
        <p:spPr>
          <a:xfrm>
            <a:off x="796322" y="320040"/>
            <a:ext cx="6732237" cy="1524000"/>
          </a:xfrm>
        </p:spPr>
        <p:txBody>
          <a:bodyPr/>
          <a:lstStyle/>
          <a:p>
            <a:r>
              <a:rPr lang="en-US" b="1" dirty="0">
                <a:solidFill>
                  <a:srgbClr val="000000"/>
                </a:solidFill>
              </a:rPr>
              <a:t>Digital</a:t>
            </a:r>
            <a:r>
              <a:rPr lang="en-US" b="1" dirty="0"/>
              <a:t> Transformation &amp; Technostress </a:t>
            </a:r>
            <a:endParaRPr lang="en-US" dirty="0"/>
          </a:p>
        </p:txBody>
      </p:sp>
      <p:pic>
        <p:nvPicPr>
          <p:cNvPr id="7" name="Picture Placeholder 18" descr="A person working at a desk&#10;">
            <a:extLst>
              <a:ext uri="{FF2B5EF4-FFF2-40B4-BE49-F238E27FC236}">
                <a16:creationId xmlns:a16="http://schemas.microsoft.com/office/drawing/2014/main" id="{137F878B-E773-04A9-23BB-A6DF6A69B984}"/>
              </a:ext>
            </a:extLst>
          </p:cNvPr>
          <p:cNvPicPr>
            <a:picLocks noGrp="1" noChangeAspect="1"/>
          </p:cNvPicPr>
          <p:nvPr>
            <p:ph type="pic" sz="quarter" idx="11"/>
          </p:nvPr>
        </p:nvPicPr>
        <p:blipFill>
          <a:blip r:embed="rId3"/>
          <a:srcRect l="3565" r="3565"/>
          <a:stretch/>
        </p:blipFill>
        <p:spPr>
          <a:xfrm flipH="1">
            <a:off x="7163691" y="0"/>
            <a:ext cx="5024825" cy="6858000"/>
          </a:xfrm>
        </p:spPr>
      </p:pic>
      <p:sp>
        <p:nvSpPr>
          <p:cNvPr id="6" name="Slide Number Placeholder 5">
            <a:extLst>
              <a:ext uri="{FF2B5EF4-FFF2-40B4-BE49-F238E27FC236}">
                <a16:creationId xmlns:a16="http://schemas.microsoft.com/office/drawing/2014/main" id="{B5768C54-1820-3B00-1C96-88D7349FD784}"/>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5</a:t>
            </a:fld>
            <a:endParaRPr lang="en-US" dirty="0"/>
          </a:p>
        </p:txBody>
      </p:sp>
      <p:grpSp>
        <p:nvGrpSpPr>
          <p:cNvPr id="2" name="Group 1">
            <a:extLst>
              <a:ext uri="{FF2B5EF4-FFF2-40B4-BE49-F238E27FC236}">
                <a16:creationId xmlns:a16="http://schemas.microsoft.com/office/drawing/2014/main" id="{CC1EF105-497F-4EFD-8E5D-D4573ED81310}"/>
              </a:ext>
              <a:ext uri="{C183D7F6-B498-43B3-948B-1728B52AA6E4}">
                <adec:decorative xmlns:adec="http://schemas.microsoft.com/office/drawing/2017/decorative" val="1"/>
              </a:ext>
            </a:extLst>
          </p:cNvPr>
          <p:cNvGrpSpPr/>
          <p:nvPr/>
        </p:nvGrpSpPr>
        <p:grpSpPr>
          <a:xfrm>
            <a:off x="7370364" y="-23539"/>
            <a:ext cx="2562565" cy="6885155"/>
            <a:chOff x="7370364" y="-23539"/>
            <a:chExt cx="2562565" cy="6885155"/>
          </a:xfrm>
        </p:grpSpPr>
        <p:pic>
          <p:nvPicPr>
            <p:cNvPr id="13" name="Graphic 12">
              <a:extLst>
                <a:ext uri="{FF2B5EF4-FFF2-40B4-BE49-F238E27FC236}">
                  <a16:creationId xmlns:a16="http://schemas.microsoft.com/office/drawing/2014/main" id="{2F08D551-B30D-FCB1-C8B2-0160EC53095F}"/>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7829202" y="5156615"/>
              <a:ext cx="878334" cy="1705001"/>
            </a:xfrm>
            <a:prstGeom prst="rect">
              <a:avLst/>
            </a:prstGeom>
          </p:spPr>
        </p:pic>
        <p:sp>
          <p:nvSpPr>
            <p:cNvPr id="15" name="Freeform: Shape 14">
              <a:extLst>
                <a:ext uri="{FF2B5EF4-FFF2-40B4-BE49-F238E27FC236}">
                  <a16:creationId xmlns:a16="http://schemas.microsoft.com/office/drawing/2014/main" id="{F5AA2D64-53A7-BC77-FBA2-EC723D311450}"/>
                </a:ext>
                <a:ext uri="{C183D7F6-B498-43B3-948B-1728B52AA6E4}">
                  <adec:decorative xmlns:adec="http://schemas.microsoft.com/office/drawing/2017/decorative" val="1"/>
                </a:ext>
              </a:extLst>
            </p:cNvPr>
            <p:cNvSpPr/>
            <p:nvPr/>
          </p:nvSpPr>
          <p:spPr>
            <a:xfrm>
              <a:off x="7370364" y="-2353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dirty="0"/>
            </a:p>
          </p:txBody>
        </p:sp>
      </p:grpSp>
      <p:sp>
        <p:nvSpPr>
          <p:cNvPr id="3" name="Rectangle 2">
            <a:extLst>
              <a:ext uri="{FF2B5EF4-FFF2-40B4-BE49-F238E27FC236}">
                <a16:creationId xmlns:a16="http://schemas.microsoft.com/office/drawing/2014/main" id="{6161C4CA-C4DC-2104-43E9-A9F6C728BC29}"/>
              </a:ext>
            </a:extLst>
          </p:cNvPr>
          <p:cNvSpPr/>
          <p:nvPr/>
        </p:nvSpPr>
        <p:spPr>
          <a:xfrm>
            <a:off x="798787" y="4784834"/>
            <a:ext cx="5759668" cy="914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 Placeholder 11">
            <a:extLst>
              <a:ext uri="{FF2B5EF4-FFF2-40B4-BE49-F238E27FC236}">
                <a16:creationId xmlns:a16="http://schemas.microsoft.com/office/drawing/2014/main" id="{8CBC01B8-FB52-27EE-1CD6-0180333CE55A}"/>
              </a:ext>
            </a:extLst>
          </p:cNvPr>
          <p:cNvSpPr>
            <a:spLocks noGrp="1"/>
          </p:cNvSpPr>
          <p:nvPr>
            <p:ph type="body" sz="quarter" idx="16"/>
          </p:nvPr>
        </p:nvSpPr>
        <p:spPr>
          <a:xfrm>
            <a:off x="449481" y="2031677"/>
            <a:ext cx="6559518" cy="2532966"/>
          </a:xfrm>
        </p:spPr>
        <p:txBody>
          <a:bodyPr vert="horz" lIns="91440" tIns="45720" rIns="0" bIns="0" rtlCol="0" anchor="t">
            <a:noAutofit/>
          </a:bodyPr>
          <a:lstStyle/>
          <a:p>
            <a:pPr marL="285750" indent="-285750">
              <a:buFont typeface="Arial"/>
              <a:buChar char="•"/>
            </a:pPr>
            <a:r>
              <a:rPr lang="en-US" sz="1800" err="1">
                <a:ea typeface="+mn-lt"/>
                <a:cs typeface="+mn-lt"/>
              </a:rPr>
              <a:t>Digitalisation</a:t>
            </a:r>
            <a:r>
              <a:rPr lang="en-US" sz="1800" dirty="0">
                <a:ea typeface="+mn-lt"/>
                <a:cs typeface="+mn-lt"/>
              </a:rPr>
              <a:t> has changed hospitality operations.</a:t>
            </a:r>
          </a:p>
          <a:p>
            <a:pPr marL="285750" indent="-285750">
              <a:buFont typeface="Arial"/>
              <a:buChar char="•"/>
            </a:pPr>
            <a:r>
              <a:rPr lang="en-US" sz="1800" dirty="0">
                <a:ea typeface="+mn-lt"/>
                <a:cs typeface="+mn-lt"/>
              </a:rPr>
              <a:t>73% of hotels now use AI for guest services and management (Canary Technologies, 2025).</a:t>
            </a:r>
            <a:endParaRPr lang="en-US" sz="1800"/>
          </a:p>
          <a:p>
            <a:pPr marL="285750" indent="-285750">
              <a:buFont typeface="Arial"/>
              <a:buChar char="•"/>
            </a:pPr>
            <a:r>
              <a:rPr lang="en-US" sz="1800" dirty="0">
                <a:ea typeface="+mn-lt"/>
                <a:cs typeface="+mn-lt"/>
              </a:rPr>
              <a:t>Technology saves time but creates new stress called “technostress” (Tarafdar et al., 2019).</a:t>
            </a:r>
            <a:endParaRPr lang="en-US" sz="1800"/>
          </a:p>
          <a:p>
            <a:pPr marL="285750" indent="-285750">
              <a:buFont typeface="Arial"/>
              <a:buChar char="•"/>
            </a:pPr>
            <a:r>
              <a:rPr lang="en-US" sz="1800" dirty="0">
                <a:ea typeface="+mn-lt"/>
                <a:cs typeface="+mn-lt"/>
              </a:rPr>
              <a:t>Constant digital monitoring can make employees feel watched or mistrusted (</a:t>
            </a:r>
            <a:r>
              <a:rPr lang="en-US" sz="1800" err="1">
                <a:ea typeface="+mn-lt"/>
                <a:cs typeface="+mn-lt"/>
              </a:rPr>
              <a:t>Jarrahi</a:t>
            </a:r>
            <a:r>
              <a:rPr lang="en-US" sz="1800" dirty="0">
                <a:ea typeface="+mn-lt"/>
                <a:cs typeface="+mn-lt"/>
              </a:rPr>
              <a:t> et al., 2023).</a:t>
            </a:r>
            <a:endParaRPr lang="en-US" sz="1800"/>
          </a:p>
          <a:p>
            <a:pPr marL="285750" indent="-285750">
              <a:buFont typeface="Arial"/>
              <a:buChar char="•"/>
            </a:pPr>
            <a:r>
              <a:rPr lang="en-US" sz="1800" dirty="0">
                <a:ea typeface="+mn-lt"/>
                <a:cs typeface="+mn-lt"/>
              </a:rPr>
              <a:t>Human-first AI helps balance work and reduce fatigue (Salesforce, 2024; Khatter, 2023).</a:t>
            </a:r>
            <a:endParaRPr lang="en-US" sz="1800"/>
          </a:p>
          <a:p>
            <a:pPr>
              <a:buFont typeface="Arial"/>
              <a:buChar char="•"/>
            </a:pPr>
            <a:r>
              <a:rPr lang="en-US" sz="1800" dirty="0">
                <a:ea typeface="+mn-lt"/>
                <a:cs typeface="+mn-lt"/>
              </a:rPr>
              <a:t>By 2026, digital tools will dominate hospitality; wellbeing must be part of design (Amadeus, 2024).</a:t>
            </a:r>
            <a:endParaRPr lang="en-US" sz="1800"/>
          </a:p>
        </p:txBody>
      </p:sp>
    </p:spTree>
    <p:extLst>
      <p:ext uri="{BB962C8B-B14F-4D97-AF65-F5344CB8AC3E}">
        <p14:creationId xmlns:p14="http://schemas.microsoft.com/office/powerpoint/2010/main" val="2581217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4D835925-3D21-0B99-9A6C-587FBAE43339}"/>
              </a:ext>
            </a:extLst>
          </p:cNvPr>
          <p:cNvSpPr>
            <a:spLocks noGrp="1"/>
          </p:cNvSpPr>
          <p:nvPr>
            <p:ph type="ctrTitle"/>
          </p:nvPr>
        </p:nvSpPr>
        <p:spPr>
          <a:xfrm>
            <a:off x="796322" y="320040"/>
            <a:ext cx="6732237" cy="1524000"/>
          </a:xfrm>
        </p:spPr>
        <p:txBody>
          <a:bodyPr/>
          <a:lstStyle/>
          <a:p>
            <a:r>
              <a:rPr lang="en-US" dirty="0"/>
              <a:t>Research Methodology</a:t>
            </a:r>
          </a:p>
        </p:txBody>
      </p:sp>
      <p:sp>
        <p:nvSpPr>
          <p:cNvPr id="24" name="Text Placeholder 23">
            <a:extLst>
              <a:ext uri="{FF2B5EF4-FFF2-40B4-BE49-F238E27FC236}">
                <a16:creationId xmlns:a16="http://schemas.microsoft.com/office/drawing/2014/main" id="{A67690BC-58BE-BD46-38A4-61EC504EA898}"/>
              </a:ext>
            </a:extLst>
          </p:cNvPr>
          <p:cNvSpPr>
            <a:spLocks noGrp="1"/>
          </p:cNvSpPr>
          <p:nvPr>
            <p:ph sz="quarter" idx="17"/>
          </p:nvPr>
        </p:nvSpPr>
        <p:spPr>
          <a:xfrm>
            <a:off x="807207" y="2252076"/>
            <a:ext cx="6379936" cy="3051762"/>
          </a:xfrm>
        </p:spPr>
        <p:txBody>
          <a:bodyPr vert="horz" lIns="0" tIns="45720" rIns="0" bIns="45720" rtlCol="0" anchor="t">
            <a:noAutofit/>
          </a:bodyPr>
          <a:lstStyle/>
          <a:p>
            <a:pPr>
              <a:buFont typeface="Calibri"/>
              <a:buChar char=" "/>
            </a:pPr>
            <a:r>
              <a:rPr lang="en-US" sz="1600" b="1" dirty="0">
                <a:ea typeface="+mn-lt"/>
                <a:cs typeface="+mn-lt"/>
              </a:rPr>
              <a:t>Approach:</a:t>
            </a:r>
            <a:r>
              <a:rPr lang="en-US" sz="1600" dirty="0">
                <a:ea typeface="+mn-lt"/>
                <a:cs typeface="+mn-lt"/>
              </a:rPr>
              <a:t> Qualitative secondary research using academic and industry sources (2020–2025).</a:t>
            </a:r>
            <a:endParaRPr lang="en-US" dirty="0">
              <a:ea typeface="+mn-lt"/>
              <a:cs typeface="+mn-lt"/>
            </a:endParaRPr>
          </a:p>
          <a:p>
            <a:pPr>
              <a:buFont typeface="Calibri"/>
              <a:buChar char=" "/>
            </a:pPr>
            <a:r>
              <a:rPr lang="en-US" sz="1600" b="1">
                <a:ea typeface="+mn-lt"/>
                <a:cs typeface="+mn-lt"/>
              </a:rPr>
              <a:t>Steps:</a:t>
            </a:r>
            <a:r>
              <a:rPr lang="en-US" sz="1600">
                <a:ea typeface="+mn-lt"/>
                <a:cs typeface="+mn-lt"/>
              </a:rPr>
              <a:t> data </a:t>
            </a:r>
            <a:r>
              <a:rPr lang="en-US" sz="1600" err="1">
                <a:ea typeface="+mn-lt"/>
                <a:cs typeface="+mn-lt"/>
              </a:rPr>
              <a:t>familiarisation</a:t>
            </a:r>
            <a:r>
              <a:rPr lang="en-US" sz="1600">
                <a:ea typeface="+mn-lt"/>
                <a:cs typeface="+mn-lt"/>
              </a:rPr>
              <a:t> → theme grouping → evidence checking.</a:t>
            </a:r>
            <a:endParaRPr lang="en-US" sz="1600" dirty="0">
              <a:ea typeface="+mn-lt"/>
              <a:cs typeface="+mn-lt"/>
            </a:endParaRPr>
          </a:p>
          <a:p>
            <a:pPr>
              <a:buFont typeface="Calibri"/>
              <a:buChar char=" "/>
            </a:pPr>
            <a:r>
              <a:rPr lang="en-US" sz="1600" b="1">
                <a:ea typeface="+mn-lt"/>
                <a:cs typeface="+mn-lt"/>
              </a:rPr>
              <a:t>Frameworks:</a:t>
            </a:r>
            <a:r>
              <a:rPr lang="en-US" sz="1600">
                <a:ea typeface="+mn-lt"/>
                <a:cs typeface="+mn-lt"/>
              </a:rPr>
              <a:t> DPSIR, 5 Whys, PEAS, STAR.</a:t>
            </a:r>
            <a:endParaRPr lang="en-US"/>
          </a:p>
          <a:p>
            <a:pPr marL="0" indent="0">
              <a:buNone/>
            </a:pPr>
            <a:r>
              <a:rPr lang="en-US" sz="1600" b="1">
                <a:ea typeface="+mn-lt"/>
                <a:cs typeface="+mn-lt"/>
              </a:rPr>
              <a:t>Purpose:</a:t>
            </a:r>
            <a:r>
              <a:rPr lang="en-US" sz="1600">
                <a:ea typeface="+mn-lt"/>
                <a:cs typeface="+mn-lt"/>
              </a:rPr>
              <a:t> identify real causes &amp; assess corporate responses like Hilton’s </a:t>
            </a:r>
            <a:r>
              <a:rPr lang="en-US" sz="1600" i="1">
                <a:ea typeface="+mn-lt"/>
                <a:cs typeface="+mn-lt"/>
              </a:rPr>
              <a:t>Thrive @ Hilton</a:t>
            </a:r>
            <a:r>
              <a:rPr lang="en-US" sz="1600">
                <a:ea typeface="+mn-lt"/>
                <a:cs typeface="+mn-lt"/>
              </a:rPr>
              <a:t>.</a:t>
            </a:r>
            <a:endParaRPr lang="en-US"/>
          </a:p>
          <a:p>
            <a:pPr>
              <a:buFont typeface="Calibri"/>
              <a:buChar char=" "/>
            </a:pPr>
            <a:r>
              <a:rPr lang="en-US" sz="1600" b="1" dirty="0">
                <a:ea typeface="+mn-lt"/>
                <a:cs typeface="+mn-lt"/>
              </a:rPr>
              <a:t>Steps:</a:t>
            </a:r>
            <a:endParaRPr lang="en-US" dirty="0"/>
          </a:p>
          <a:p>
            <a:pPr marL="669290" lvl="1" indent="-285750">
              <a:buFont typeface="Calibri"/>
              <a:buChar char="◦"/>
            </a:pPr>
            <a:r>
              <a:rPr lang="en-US" sz="1600" dirty="0">
                <a:ea typeface="+mn-lt"/>
                <a:cs typeface="+mn-lt"/>
              </a:rPr>
              <a:t>Reviewed over 40 credible studies and reports.</a:t>
            </a:r>
            <a:endParaRPr lang="en-US" dirty="0"/>
          </a:p>
          <a:p>
            <a:pPr marL="669290" lvl="1" indent="-285750">
              <a:buFont typeface="Calibri"/>
              <a:buChar char="◦"/>
            </a:pPr>
            <a:r>
              <a:rPr lang="en-US" sz="1600" dirty="0">
                <a:ea typeface="+mn-lt"/>
                <a:cs typeface="+mn-lt"/>
              </a:rPr>
              <a:t>Grouped information into main themes: stress, leadership, and digital change.</a:t>
            </a:r>
            <a:endParaRPr lang="en-US" dirty="0"/>
          </a:p>
          <a:p>
            <a:pPr marL="669290" lvl="1" indent="-285750">
              <a:buFont typeface="Calibri"/>
              <a:buChar char="◦"/>
            </a:pPr>
            <a:r>
              <a:rPr lang="en-US" sz="1600" dirty="0" err="1">
                <a:ea typeface="+mn-lt"/>
                <a:cs typeface="+mn-lt"/>
              </a:rPr>
              <a:t>Analysed</a:t>
            </a:r>
            <a:r>
              <a:rPr lang="en-US" sz="1600" dirty="0">
                <a:ea typeface="+mn-lt"/>
                <a:cs typeface="+mn-lt"/>
              </a:rPr>
              <a:t> causes and solutions using models (DPSIR, 5 Whys, PEAS, STAR).</a:t>
            </a:r>
            <a:endParaRPr lang="en-US" dirty="0">
              <a:ea typeface="+mn-lt"/>
              <a:cs typeface="+mn-lt"/>
            </a:endParaRPr>
          </a:p>
          <a:p>
            <a:pPr>
              <a:buFont typeface="Calibri"/>
              <a:buChar char=" "/>
            </a:pPr>
            <a:r>
              <a:rPr lang="en-US" sz="1600" dirty="0">
                <a:ea typeface="+mn-lt"/>
                <a:cs typeface="+mn-lt"/>
              </a:rPr>
              <a:t>No personal data used, study followed ethical standards.</a:t>
            </a:r>
            <a:endParaRPr lang="en-US" dirty="0"/>
          </a:p>
          <a:p>
            <a:pPr marL="0" indent="0">
              <a:buFont typeface="Courier New,monospace"/>
              <a:buChar char="o"/>
            </a:pPr>
            <a:endParaRPr lang="en-US"/>
          </a:p>
        </p:txBody>
      </p:sp>
      <p:sp>
        <p:nvSpPr>
          <p:cNvPr id="12" name="Freeform: Shape 11">
            <a:extLst>
              <a:ext uri="{FF2B5EF4-FFF2-40B4-BE49-F238E27FC236}">
                <a16:creationId xmlns:a16="http://schemas.microsoft.com/office/drawing/2014/main" id="{3E7466B0-B69A-FEBF-B8E0-FDA9AEAC709F}"/>
              </a:ext>
              <a:ext uri="{C183D7F6-B498-43B3-948B-1728B52AA6E4}">
                <adec:decorative xmlns:adec="http://schemas.microsoft.com/office/drawing/2017/decorative" val="1"/>
              </a:ext>
            </a:extLst>
          </p:cNvPr>
          <p:cNvSpPr/>
          <p:nvPr/>
        </p:nvSpPr>
        <p:spPr>
          <a:xfrm>
            <a:off x="7370364" y="-321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dirty="0"/>
          </a:p>
        </p:txBody>
      </p:sp>
      <p:pic>
        <p:nvPicPr>
          <p:cNvPr id="13" name="Graphic 12">
            <a:extLst>
              <a:ext uri="{FF2B5EF4-FFF2-40B4-BE49-F238E27FC236}">
                <a16:creationId xmlns:a16="http://schemas.microsoft.com/office/drawing/2014/main" id="{2756CFB8-E805-3CF9-61D2-C02341EC7644}"/>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0800000">
            <a:off x="7829202" y="5156615"/>
            <a:ext cx="878334" cy="1705001"/>
          </a:xfrm>
          <a:prstGeom prst="rect">
            <a:avLst/>
          </a:prstGeom>
        </p:spPr>
      </p:pic>
      <p:sp>
        <p:nvSpPr>
          <p:cNvPr id="6" name="Slide Number Placeholder 5">
            <a:extLst>
              <a:ext uri="{FF2B5EF4-FFF2-40B4-BE49-F238E27FC236}">
                <a16:creationId xmlns:a16="http://schemas.microsoft.com/office/drawing/2014/main" id="{68D96053-DF7F-7AFE-4D23-78CFF34D0026}"/>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6</a:t>
            </a:fld>
            <a:endParaRPr lang="en-US" dirty="0"/>
          </a:p>
        </p:txBody>
      </p:sp>
      <p:pic>
        <p:nvPicPr>
          <p:cNvPr id="14" name="Picture Placeholder 13" descr="Research Images | Free Medical Background Photos, PNG &amp; PSD Mockups, HD ...">
            <a:extLst>
              <a:ext uri="{FF2B5EF4-FFF2-40B4-BE49-F238E27FC236}">
                <a16:creationId xmlns:a16="http://schemas.microsoft.com/office/drawing/2014/main" id="{A42E62E8-E907-506B-4691-BE371564CE43}"/>
              </a:ext>
            </a:extLst>
          </p:cNvPr>
          <p:cNvPicPr>
            <a:picLocks noGrp="1" noChangeAspect="1"/>
          </p:cNvPicPr>
          <p:nvPr>
            <p:ph type="pic" sz="quarter" idx="11"/>
          </p:nvPr>
        </p:nvPicPr>
        <p:blipFill>
          <a:blip r:embed="rId5"/>
          <a:srcRect l="53391" r="-2142"/>
          <a:stretch>
            <a:fillRect/>
          </a:stretch>
        </p:blipFill>
        <p:spPr>
          <a:xfrm flipH="1">
            <a:off x="7163691" y="0"/>
            <a:ext cx="5025106"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rgbClr val="E7E6E6"/>
          </a:solidFill>
        </p:spPr>
      </p:pic>
    </p:spTree>
    <p:extLst>
      <p:ext uri="{BB962C8B-B14F-4D97-AF65-F5344CB8AC3E}">
        <p14:creationId xmlns:p14="http://schemas.microsoft.com/office/powerpoint/2010/main" val="311328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87EE4-0F77-0173-AC5A-9FBAE6AE8B40}"/>
              </a:ext>
            </a:extLst>
          </p:cNvPr>
          <p:cNvSpPr>
            <a:spLocks noGrp="1"/>
          </p:cNvSpPr>
          <p:nvPr>
            <p:ph type="ctrTitle"/>
          </p:nvPr>
        </p:nvSpPr>
        <p:spPr>
          <a:xfrm>
            <a:off x="796322" y="408820"/>
            <a:ext cx="8935507" cy="949467"/>
          </a:xfrm>
        </p:spPr>
        <p:txBody>
          <a:bodyPr>
            <a:normAutofit/>
          </a:bodyPr>
          <a:lstStyle/>
          <a:p>
            <a:r>
              <a:rPr lang="en-US" dirty="0">
                <a:solidFill>
                  <a:schemeClr val="accent1"/>
                </a:solidFill>
              </a:rPr>
              <a:t>Impact Analysis: </a:t>
            </a:r>
            <a:r>
              <a:rPr lang="en-US" b="1" dirty="0"/>
              <a:t> DPSIR Model</a:t>
            </a:r>
            <a:endParaRPr lang="en-US" dirty="0"/>
          </a:p>
        </p:txBody>
      </p:sp>
      <p:sp>
        <p:nvSpPr>
          <p:cNvPr id="4" name="Footer Placeholder 3">
            <a:extLst>
              <a:ext uri="{FF2B5EF4-FFF2-40B4-BE49-F238E27FC236}">
                <a16:creationId xmlns:a16="http://schemas.microsoft.com/office/drawing/2014/main" id="{689A993C-5F72-7C89-C9F1-F4780EBC0E7E}"/>
              </a:ext>
            </a:extLst>
          </p:cNvPr>
          <p:cNvSpPr>
            <a:spLocks noGrp="1"/>
          </p:cNvSpPr>
          <p:nvPr>
            <p:ph type="ftr" sz="quarter" idx="3"/>
          </p:nvPr>
        </p:nvSpPr>
        <p:spPr>
          <a:xfrm>
            <a:off x="824241" y="6290774"/>
            <a:ext cx="6637071" cy="365125"/>
          </a:xfrm>
        </p:spPr>
        <p:txBody>
          <a:bodyPr/>
          <a:lstStyle/>
          <a:p>
            <a:r>
              <a:rPr lang="en-US" dirty="0"/>
              <a:t>TEACH A COURSE</a:t>
            </a:r>
          </a:p>
        </p:txBody>
      </p:sp>
      <p:sp>
        <p:nvSpPr>
          <p:cNvPr id="6" name="Slide Number Placeholder 5">
            <a:extLst>
              <a:ext uri="{FF2B5EF4-FFF2-40B4-BE49-F238E27FC236}">
                <a16:creationId xmlns:a16="http://schemas.microsoft.com/office/drawing/2014/main" id="{50BB1CD4-3111-5E9F-7893-9B96015B8F4A}"/>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7</a:t>
            </a:fld>
            <a:endParaRPr lang="en-US" dirty="0"/>
          </a:p>
        </p:txBody>
      </p:sp>
      <p:sp>
        <p:nvSpPr>
          <p:cNvPr id="7" name="Freeform: Shape 6">
            <a:extLst>
              <a:ext uri="{FF2B5EF4-FFF2-40B4-BE49-F238E27FC236}">
                <a16:creationId xmlns:a16="http://schemas.microsoft.com/office/drawing/2014/main" id="{313DF1B8-48E1-A0F1-C69D-7B671CD1D116}"/>
              </a:ext>
              <a:ext uri="{C183D7F6-B498-43B3-948B-1728B52AA6E4}">
                <adec:decorative xmlns:adec="http://schemas.microsoft.com/office/drawing/2017/decorative" val="1"/>
              </a:ext>
            </a:extLst>
          </p:cNvPr>
          <p:cNvSpPr/>
          <p:nvPr/>
        </p:nvSpPr>
        <p:spPr>
          <a:xfrm>
            <a:off x="7370364" y="-321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dirty="0"/>
          </a:p>
        </p:txBody>
      </p:sp>
      <p:pic>
        <p:nvPicPr>
          <p:cNvPr id="8" name="Graphic 7">
            <a:extLst>
              <a:ext uri="{FF2B5EF4-FFF2-40B4-BE49-F238E27FC236}">
                <a16:creationId xmlns:a16="http://schemas.microsoft.com/office/drawing/2014/main" id="{05D9C41A-6441-7A5C-EAE1-D96C71F24F6A}"/>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0800000">
            <a:off x="6468038" y="5156615"/>
            <a:ext cx="878334" cy="1705001"/>
          </a:xfrm>
          <a:prstGeom prst="rect">
            <a:avLst/>
          </a:prstGeom>
        </p:spPr>
      </p:pic>
      <p:graphicFrame>
        <p:nvGraphicFramePr>
          <p:cNvPr id="5" name="Table 4">
            <a:extLst>
              <a:ext uri="{FF2B5EF4-FFF2-40B4-BE49-F238E27FC236}">
                <a16:creationId xmlns:a16="http://schemas.microsoft.com/office/drawing/2014/main" id="{D4E45CAC-A8DB-B369-4F97-DBD836E83BA4}"/>
              </a:ext>
            </a:extLst>
          </p:cNvPr>
          <p:cNvGraphicFramePr>
            <a:graphicFrameLocks noGrp="1"/>
          </p:cNvGraphicFramePr>
          <p:nvPr>
            <p:extLst>
              <p:ext uri="{D42A27DB-BD31-4B8C-83A1-F6EECF244321}">
                <p14:modId xmlns:p14="http://schemas.microsoft.com/office/powerpoint/2010/main" val="4017609187"/>
              </p:ext>
            </p:extLst>
          </p:nvPr>
        </p:nvGraphicFramePr>
        <p:xfrm>
          <a:off x="640080" y="1804942"/>
          <a:ext cx="7203042" cy="4796499"/>
        </p:xfrm>
        <a:graphic>
          <a:graphicData uri="http://schemas.openxmlformats.org/drawingml/2006/table">
            <a:tbl>
              <a:tblPr firstRow="1" bandRow="1">
                <a:tableStyleId>{5C22544A-7EE6-4342-B048-85BDC9FD1C3A}</a:tableStyleId>
              </a:tblPr>
              <a:tblGrid>
                <a:gridCol w="2401014">
                  <a:extLst>
                    <a:ext uri="{9D8B030D-6E8A-4147-A177-3AD203B41FA5}">
                      <a16:colId xmlns:a16="http://schemas.microsoft.com/office/drawing/2014/main" val="3019946394"/>
                    </a:ext>
                  </a:extLst>
                </a:gridCol>
                <a:gridCol w="2401014">
                  <a:extLst>
                    <a:ext uri="{9D8B030D-6E8A-4147-A177-3AD203B41FA5}">
                      <a16:colId xmlns:a16="http://schemas.microsoft.com/office/drawing/2014/main" val="3192005028"/>
                    </a:ext>
                  </a:extLst>
                </a:gridCol>
                <a:gridCol w="2401014">
                  <a:extLst>
                    <a:ext uri="{9D8B030D-6E8A-4147-A177-3AD203B41FA5}">
                      <a16:colId xmlns:a16="http://schemas.microsoft.com/office/drawing/2014/main" val="36005910"/>
                    </a:ext>
                  </a:extLst>
                </a:gridCol>
              </a:tblGrid>
              <a:tr h="712179">
                <a:tc>
                  <a:txBody>
                    <a:bodyPr/>
                    <a:lstStyle/>
                    <a:p>
                      <a:pPr lvl="0" algn="l">
                        <a:lnSpc>
                          <a:spcPct val="100000"/>
                        </a:lnSpc>
                        <a:spcBef>
                          <a:spcPts val="0"/>
                        </a:spcBef>
                        <a:spcAft>
                          <a:spcPts val="0"/>
                        </a:spcAft>
                        <a:buNone/>
                      </a:pPr>
                      <a:r>
                        <a:rPr lang="en-GB" sz="1400" b="1" i="0" u="none" strike="noStrike" noProof="0" dirty="0">
                          <a:latin typeface="Century Gothic"/>
                        </a:rPr>
                        <a:t>DPSIR Element</a:t>
                      </a:r>
                      <a:endParaRPr lang="en-US" sz="1400"/>
                    </a:p>
                    <a:p>
                      <a:pPr lvl="0">
                        <a:buNone/>
                      </a:pPr>
                      <a:endParaRPr lang="en-GB" sz="1400" dirty="0"/>
                    </a:p>
                  </a:txBody>
                  <a:tcPr/>
                </a:tc>
                <a:tc>
                  <a:txBody>
                    <a:bodyPr/>
                    <a:lstStyle/>
                    <a:p>
                      <a:pPr lvl="0" algn="l">
                        <a:lnSpc>
                          <a:spcPct val="100000"/>
                        </a:lnSpc>
                        <a:spcBef>
                          <a:spcPts val="0"/>
                        </a:spcBef>
                        <a:spcAft>
                          <a:spcPts val="0"/>
                        </a:spcAft>
                        <a:buNone/>
                      </a:pPr>
                      <a:r>
                        <a:rPr lang="en-GB" sz="1400" b="1" i="0" u="none" strike="noStrike" noProof="0" dirty="0">
                          <a:latin typeface="Century Gothic"/>
                        </a:rPr>
                        <a:t>Key Findings</a:t>
                      </a:r>
                      <a:endParaRPr lang="en-US" sz="1400"/>
                    </a:p>
                    <a:p>
                      <a:pPr lvl="0">
                        <a:buNone/>
                      </a:pPr>
                      <a:endParaRPr lang="en-GB" sz="1400" dirty="0"/>
                    </a:p>
                  </a:txBody>
                  <a:tcPr/>
                </a:tc>
                <a:tc>
                  <a:txBody>
                    <a:bodyPr/>
                    <a:lstStyle/>
                    <a:p>
                      <a:r>
                        <a:rPr lang="en-GB" sz="1400" dirty="0"/>
                        <a:t>Examples of sources</a:t>
                      </a:r>
                    </a:p>
                  </a:txBody>
                  <a:tcPr/>
                </a:tc>
                <a:extLst>
                  <a:ext uri="{0D108BD9-81ED-4DB2-BD59-A6C34878D82A}">
                    <a16:rowId xmlns:a16="http://schemas.microsoft.com/office/drawing/2014/main" val="2864098824"/>
                  </a:ext>
                </a:extLst>
              </a:tr>
              <a:tr h="712179">
                <a:tc>
                  <a:txBody>
                    <a:bodyPr/>
                    <a:lstStyle/>
                    <a:p>
                      <a:pPr lvl="0" algn="l">
                        <a:lnSpc>
                          <a:spcPct val="100000"/>
                        </a:lnSpc>
                        <a:spcBef>
                          <a:spcPts val="0"/>
                        </a:spcBef>
                        <a:spcAft>
                          <a:spcPts val="0"/>
                        </a:spcAft>
                        <a:buNone/>
                      </a:pPr>
                      <a:r>
                        <a:rPr lang="en-GB" sz="1400" b="1" i="0" u="none" strike="noStrike" noProof="0" dirty="0">
                          <a:latin typeface="Century Gothic"/>
                        </a:rPr>
                        <a:t>Drivers</a:t>
                      </a:r>
                      <a:endParaRPr lang="en-US" sz="1400"/>
                    </a:p>
                    <a:p>
                      <a:pPr lvl="0">
                        <a:buNone/>
                      </a:pPr>
                      <a:endParaRPr lang="en-GB" sz="1400" dirty="0"/>
                    </a:p>
                  </a:txBody>
                  <a:tcPr/>
                </a:tc>
                <a:tc>
                  <a:txBody>
                    <a:bodyPr/>
                    <a:lstStyle/>
                    <a:p>
                      <a:pPr lvl="0" algn="l">
                        <a:lnSpc>
                          <a:spcPct val="100000"/>
                        </a:lnSpc>
                        <a:spcBef>
                          <a:spcPts val="0"/>
                        </a:spcBef>
                        <a:spcAft>
                          <a:spcPts val="0"/>
                        </a:spcAft>
                        <a:buNone/>
                      </a:pPr>
                      <a:r>
                        <a:rPr lang="en-GB" sz="1400" b="0" i="0" u="none" strike="noStrike" noProof="0" dirty="0">
                          <a:latin typeface="Century Gothic"/>
                        </a:rPr>
                        <a:t>Low pay (-37% below UK </a:t>
                      </a:r>
                      <a:r>
                        <a:rPr lang="en-GB" sz="1400" b="0" i="0" u="none" strike="noStrike" noProof="0" err="1">
                          <a:latin typeface="Century Gothic"/>
                        </a:rPr>
                        <a:t>avg</a:t>
                      </a:r>
                      <a:r>
                        <a:rPr lang="en-GB" sz="1400" b="0" i="0" u="none" strike="noStrike" noProof="0" dirty="0">
                          <a:latin typeface="Century Gothic"/>
                        </a:rPr>
                        <a:t>), staff shortages (140k vacancies)</a:t>
                      </a:r>
                      <a:endParaRPr lang="en-US" sz="1400"/>
                    </a:p>
                    <a:p>
                      <a:pPr lvl="0">
                        <a:buNone/>
                      </a:pPr>
                      <a:endParaRPr lang="en-GB" sz="1400" dirty="0"/>
                    </a:p>
                  </a:txBody>
                  <a:tcPr/>
                </a:tc>
                <a:tc>
                  <a:txBody>
                    <a:bodyPr/>
                    <a:lstStyle/>
                    <a:p>
                      <a:pPr lvl="0" algn="l">
                        <a:lnSpc>
                          <a:spcPct val="100000"/>
                        </a:lnSpc>
                        <a:spcBef>
                          <a:spcPts val="0"/>
                        </a:spcBef>
                        <a:spcAft>
                          <a:spcPts val="0"/>
                        </a:spcAft>
                        <a:buNone/>
                      </a:pPr>
                      <a:r>
                        <a:rPr lang="en-GB" sz="1400" b="0" i="0" u="none" strike="noStrike" noProof="0" dirty="0">
                          <a:latin typeface="Century Gothic"/>
                        </a:rPr>
                        <a:t>ONS 2023, </a:t>
                      </a:r>
                      <a:r>
                        <a:rPr lang="en-GB" sz="1400" b="0" i="0" u="none" strike="noStrike" noProof="0" err="1">
                          <a:latin typeface="Century Gothic"/>
                        </a:rPr>
                        <a:t>UKHospitality</a:t>
                      </a:r>
                      <a:r>
                        <a:rPr lang="en-GB" sz="1400" b="0" i="0" u="none" strike="noStrike" noProof="0" dirty="0">
                          <a:latin typeface="Century Gothic"/>
                        </a:rPr>
                        <a:t> 2024</a:t>
                      </a:r>
                      <a:endParaRPr lang="en-US" sz="1400"/>
                    </a:p>
                    <a:p>
                      <a:pPr lvl="0">
                        <a:buNone/>
                      </a:pPr>
                      <a:endParaRPr lang="en-GB" sz="1400" dirty="0"/>
                    </a:p>
                  </a:txBody>
                  <a:tcPr/>
                </a:tc>
                <a:extLst>
                  <a:ext uri="{0D108BD9-81ED-4DB2-BD59-A6C34878D82A}">
                    <a16:rowId xmlns:a16="http://schemas.microsoft.com/office/drawing/2014/main" val="3965571368"/>
                  </a:ext>
                </a:extLst>
              </a:tr>
              <a:tr h="712179">
                <a:tc>
                  <a:txBody>
                    <a:bodyPr/>
                    <a:lstStyle/>
                    <a:p>
                      <a:pPr lvl="0" algn="l">
                        <a:lnSpc>
                          <a:spcPct val="100000"/>
                        </a:lnSpc>
                        <a:spcBef>
                          <a:spcPts val="0"/>
                        </a:spcBef>
                        <a:spcAft>
                          <a:spcPts val="0"/>
                        </a:spcAft>
                        <a:buNone/>
                      </a:pPr>
                      <a:r>
                        <a:rPr lang="en-GB" sz="1400" b="1" i="0" u="none" strike="noStrike" noProof="0" dirty="0">
                          <a:latin typeface="Century Gothic"/>
                        </a:rPr>
                        <a:t>Pressures</a:t>
                      </a:r>
                      <a:endParaRPr lang="en-US" sz="1400"/>
                    </a:p>
                    <a:p>
                      <a:pPr lvl="0">
                        <a:buNone/>
                      </a:pPr>
                      <a:endParaRPr lang="en-GB" sz="1400" dirty="0"/>
                    </a:p>
                  </a:txBody>
                  <a:tcPr/>
                </a:tc>
                <a:tc>
                  <a:txBody>
                    <a:bodyPr/>
                    <a:lstStyle/>
                    <a:p>
                      <a:pPr lvl="0" algn="l">
                        <a:lnSpc>
                          <a:spcPct val="100000"/>
                        </a:lnSpc>
                        <a:spcBef>
                          <a:spcPts val="0"/>
                        </a:spcBef>
                        <a:spcAft>
                          <a:spcPts val="0"/>
                        </a:spcAft>
                        <a:buNone/>
                      </a:pPr>
                      <a:r>
                        <a:rPr lang="en-GB" sz="1400" b="0" i="0" u="none" strike="noStrike" noProof="0" dirty="0">
                          <a:latin typeface="Century Gothic"/>
                        </a:rPr>
                        <a:t>Long hours, emotional labour, technostress</a:t>
                      </a:r>
                      <a:endParaRPr lang="en-US" sz="1400"/>
                    </a:p>
                    <a:p>
                      <a:pPr lvl="0">
                        <a:buNone/>
                      </a:pPr>
                      <a:endParaRPr lang="en-GB" sz="1400" dirty="0"/>
                    </a:p>
                  </a:txBody>
                  <a:tcPr/>
                </a:tc>
                <a:tc>
                  <a:txBody>
                    <a:bodyPr/>
                    <a:lstStyle/>
                    <a:p>
                      <a:pPr lvl="0" algn="l">
                        <a:lnSpc>
                          <a:spcPct val="100000"/>
                        </a:lnSpc>
                        <a:spcBef>
                          <a:spcPts val="0"/>
                        </a:spcBef>
                        <a:spcAft>
                          <a:spcPts val="0"/>
                        </a:spcAft>
                        <a:buNone/>
                      </a:pPr>
                      <a:r>
                        <a:rPr lang="en-GB" sz="1400" b="0" i="0" u="none" strike="noStrike" noProof="0" dirty="0">
                          <a:latin typeface="Century Gothic"/>
                        </a:rPr>
                        <a:t>Burnt Chef 2024, Tarafdar 2019</a:t>
                      </a:r>
                      <a:endParaRPr lang="en-US" sz="1400"/>
                    </a:p>
                    <a:p>
                      <a:pPr lvl="0">
                        <a:buNone/>
                      </a:pPr>
                      <a:endParaRPr lang="en-GB" sz="1400" dirty="0"/>
                    </a:p>
                  </a:txBody>
                  <a:tcPr/>
                </a:tc>
                <a:extLst>
                  <a:ext uri="{0D108BD9-81ED-4DB2-BD59-A6C34878D82A}">
                    <a16:rowId xmlns:a16="http://schemas.microsoft.com/office/drawing/2014/main" val="50635580"/>
                  </a:ext>
                </a:extLst>
              </a:tr>
              <a:tr h="712179">
                <a:tc>
                  <a:txBody>
                    <a:bodyPr/>
                    <a:lstStyle/>
                    <a:p>
                      <a:pPr lvl="0" algn="l">
                        <a:lnSpc>
                          <a:spcPct val="100000"/>
                        </a:lnSpc>
                        <a:spcBef>
                          <a:spcPts val="0"/>
                        </a:spcBef>
                        <a:spcAft>
                          <a:spcPts val="0"/>
                        </a:spcAft>
                        <a:buNone/>
                      </a:pPr>
                      <a:r>
                        <a:rPr lang="en-GB" sz="1400" b="1" i="0" u="none" strike="noStrike" noProof="0" dirty="0">
                          <a:latin typeface="Century Gothic"/>
                        </a:rPr>
                        <a:t>State</a:t>
                      </a:r>
                      <a:endParaRPr lang="en-US" sz="1400"/>
                    </a:p>
                    <a:p>
                      <a:pPr lvl="0">
                        <a:buNone/>
                      </a:pPr>
                      <a:endParaRPr lang="en-GB" sz="1400" dirty="0"/>
                    </a:p>
                  </a:txBody>
                  <a:tcPr/>
                </a:tc>
                <a:tc>
                  <a:txBody>
                    <a:bodyPr/>
                    <a:lstStyle/>
                    <a:p>
                      <a:pPr lvl="0" algn="l">
                        <a:lnSpc>
                          <a:spcPct val="100000"/>
                        </a:lnSpc>
                        <a:spcBef>
                          <a:spcPts val="0"/>
                        </a:spcBef>
                        <a:spcAft>
                          <a:spcPts val="0"/>
                        </a:spcAft>
                        <a:buNone/>
                      </a:pPr>
                      <a:r>
                        <a:rPr lang="en-GB" sz="1400" b="0" i="0" u="none" strike="noStrike" noProof="0" dirty="0">
                          <a:latin typeface="Century Gothic"/>
                        </a:rPr>
                        <a:t>High anxiety, insomnia, fatigue</a:t>
                      </a:r>
                      <a:endParaRPr lang="en-US" sz="1400"/>
                    </a:p>
                    <a:p>
                      <a:pPr lvl="0">
                        <a:buNone/>
                      </a:pPr>
                      <a:endParaRPr lang="en-GB" sz="1400" dirty="0"/>
                    </a:p>
                  </a:txBody>
                  <a:tcPr/>
                </a:tc>
                <a:tc>
                  <a:txBody>
                    <a:bodyPr/>
                    <a:lstStyle/>
                    <a:p>
                      <a:pPr lvl="0" algn="l">
                        <a:lnSpc>
                          <a:spcPct val="100000"/>
                        </a:lnSpc>
                        <a:spcBef>
                          <a:spcPts val="0"/>
                        </a:spcBef>
                        <a:spcAft>
                          <a:spcPts val="0"/>
                        </a:spcAft>
                        <a:buNone/>
                      </a:pPr>
                      <a:r>
                        <a:rPr lang="en-GB" sz="1400" b="0" i="0" u="none" strike="noStrike" noProof="0" dirty="0">
                          <a:latin typeface="Century Gothic"/>
                        </a:rPr>
                        <a:t>CIPD 2023, ILO 2023</a:t>
                      </a:r>
                      <a:endParaRPr lang="en-US" sz="1400"/>
                    </a:p>
                    <a:p>
                      <a:pPr lvl="0">
                        <a:buNone/>
                      </a:pPr>
                      <a:endParaRPr lang="en-GB" sz="1400" dirty="0"/>
                    </a:p>
                  </a:txBody>
                  <a:tcPr/>
                </a:tc>
                <a:extLst>
                  <a:ext uri="{0D108BD9-81ED-4DB2-BD59-A6C34878D82A}">
                    <a16:rowId xmlns:a16="http://schemas.microsoft.com/office/drawing/2014/main" val="3733635885"/>
                  </a:ext>
                </a:extLst>
              </a:tr>
              <a:tr h="712179">
                <a:tc>
                  <a:txBody>
                    <a:bodyPr/>
                    <a:lstStyle/>
                    <a:p>
                      <a:pPr lvl="0" algn="l">
                        <a:lnSpc>
                          <a:spcPct val="100000"/>
                        </a:lnSpc>
                        <a:spcBef>
                          <a:spcPts val="0"/>
                        </a:spcBef>
                        <a:spcAft>
                          <a:spcPts val="0"/>
                        </a:spcAft>
                        <a:buNone/>
                      </a:pPr>
                      <a:r>
                        <a:rPr lang="en-GB" sz="1400" b="1" i="0" u="none" strike="noStrike" noProof="0" dirty="0">
                          <a:latin typeface="Century Gothic"/>
                        </a:rPr>
                        <a:t>Impacts</a:t>
                      </a:r>
                      <a:endParaRPr lang="en-US" sz="1400"/>
                    </a:p>
                    <a:p>
                      <a:pPr lvl="0">
                        <a:buNone/>
                      </a:pPr>
                      <a:endParaRPr lang="en-GB" sz="1400" dirty="0"/>
                    </a:p>
                  </a:txBody>
                  <a:tcPr/>
                </a:tc>
                <a:tc>
                  <a:txBody>
                    <a:bodyPr/>
                    <a:lstStyle/>
                    <a:p>
                      <a:pPr lvl="0" algn="l">
                        <a:lnSpc>
                          <a:spcPct val="100000"/>
                        </a:lnSpc>
                        <a:spcBef>
                          <a:spcPts val="0"/>
                        </a:spcBef>
                        <a:spcAft>
                          <a:spcPts val="0"/>
                        </a:spcAft>
                        <a:buNone/>
                      </a:pPr>
                      <a:r>
                        <a:rPr lang="en-GB" sz="1400" b="0" i="0" u="none" strike="noStrike" noProof="0" dirty="0">
                          <a:latin typeface="Century Gothic"/>
                        </a:rPr>
                        <a:t>30% turnover / £4k replacement cost / lower service quality</a:t>
                      </a:r>
                      <a:endParaRPr lang="en-US" sz="1400"/>
                    </a:p>
                    <a:p>
                      <a:pPr lvl="0">
                        <a:buNone/>
                      </a:pPr>
                      <a:endParaRPr lang="en-GB" sz="1400" dirty="0"/>
                    </a:p>
                  </a:txBody>
                  <a:tcPr/>
                </a:tc>
                <a:tc>
                  <a:txBody>
                    <a:bodyPr/>
                    <a:lstStyle/>
                    <a:p>
                      <a:pPr lvl="0" algn="l">
                        <a:lnSpc>
                          <a:spcPct val="100000"/>
                        </a:lnSpc>
                        <a:spcBef>
                          <a:spcPts val="0"/>
                        </a:spcBef>
                        <a:spcAft>
                          <a:spcPts val="0"/>
                        </a:spcAft>
                        <a:buNone/>
                      </a:pPr>
                      <a:r>
                        <a:rPr lang="en-GB" sz="1400" b="0" i="0" u="none" strike="noStrike" noProof="0" dirty="0">
                          <a:latin typeface="Century Gothic"/>
                        </a:rPr>
                        <a:t>WTTC 2023</a:t>
                      </a:r>
                      <a:endParaRPr lang="en-US" sz="1400"/>
                    </a:p>
                    <a:p>
                      <a:pPr lvl="0">
                        <a:buNone/>
                      </a:pPr>
                      <a:endParaRPr lang="en-GB" sz="1400" dirty="0"/>
                    </a:p>
                  </a:txBody>
                  <a:tcPr/>
                </a:tc>
                <a:extLst>
                  <a:ext uri="{0D108BD9-81ED-4DB2-BD59-A6C34878D82A}">
                    <a16:rowId xmlns:a16="http://schemas.microsoft.com/office/drawing/2014/main" val="2780223519"/>
                  </a:ext>
                </a:extLst>
              </a:tr>
              <a:tr h="712179">
                <a:tc>
                  <a:txBody>
                    <a:bodyPr/>
                    <a:lstStyle/>
                    <a:p>
                      <a:pPr lvl="0" algn="l">
                        <a:lnSpc>
                          <a:spcPct val="100000"/>
                        </a:lnSpc>
                        <a:spcBef>
                          <a:spcPts val="0"/>
                        </a:spcBef>
                        <a:spcAft>
                          <a:spcPts val="0"/>
                        </a:spcAft>
                        <a:buNone/>
                      </a:pPr>
                      <a:r>
                        <a:rPr lang="en-GB" sz="1400" b="1" i="0" u="none" strike="noStrike" noProof="0" dirty="0">
                          <a:latin typeface="Century Gothic"/>
                        </a:rPr>
                        <a:t>Responses</a:t>
                      </a:r>
                      <a:endParaRPr lang="en-US" sz="1400"/>
                    </a:p>
                    <a:p>
                      <a:pPr lvl="0">
                        <a:buNone/>
                      </a:pPr>
                      <a:endParaRPr lang="en-GB" sz="1400" dirty="0"/>
                    </a:p>
                  </a:txBody>
                  <a:tcPr/>
                </a:tc>
                <a:tc>
                  <a:txBody>
                    <a:bodyPr/>
                    <a:lstStyle/>
                    <a:p>
                      <a:pPr lvl="0" algn="l">
                        <a:lnSpc>
                          <a:spcPct val="100000"/>
                        </a:lnSpc>
                        <a:spcBef>
                          <a:spcPts val="0"/>
                        </a:spcBef>
                        <a:spcAft>
                          <a:spcPts val="0"/>
                        </a:spcAft>
                        <a:buNone/>
                      </a:pPr>
                      <a:r>
                        <a:rPr lang="en-GB" sz="1400" b="0" i="0" u="none" strike="noStrike" noProof="0" dirty="0">
                          <a:latin typeface="Century Gothic"/>
                        </a:rPr>
                        <a:t>Hilton Thrive Program, Accor </a:t>
                      </a:r>
                      <a:r>
                        <a:rPr lang="en-GB" sz="1400" b="0" i="0" u="none" strike="noStrike" noProof="0" err="1">
                          <a:latin typeface="Century Gothic"/>
                        </a:rPr>
                        <a:t>Heartist</a:t>
                      </a:r>
                      <a:r>
                        <a:rPr lang="en-GB" sz="1400" b="0" i="0" u="none" strike="noStrike" noProof="0" dirty="0">
                          <a:latin typeface="Century Gothic"/>
                        </a:rPr>
                        <a:t> Fund</a:t>
                      </a:r>
                      <a:endParaRPr lang="en-US" sz="1400"/>
                    </a:p>
                    <a:p>
                      <a:pPr lvl="0">
                        <a:buNone/>
                      </a:pPr>
                      <a:endParaRPr lang="en-GB" sz="1400" dirty="0"/>
                    </a:p>
                  </a:txBody>
                  <a:tcPr/>
                </a:tc>
                <a:tc>
                  <a:txBody>
                    <a:bodyPr/>
                    <a:lstStyle/>
                    <a:p>
                      <a:pPr lvl="0" algn="l">
                        <a:lnSpc>
                          <a:spcPct val="100000"/>
                        </a:lnSpc>
                        <a:spcBef>
                          <a:spcPts val="0"/>
                        </a:spcBef>
                        <a:spcAft>
                          <a:spcPts val="0"/>
                        </a:spcAft>
                        <a:buNone/>
                      </a:pPr>
                      <a:r>
                        <a:rPr lang="en-GB" sz="1400" b="0" i="0" u="none" strike="noStrike" noProof="0" dirty="0">
                          <a:latin typeface="Century Gothic"/>
                        </a:rPr>
                        <a:t>Hilton 2024, Accor 2024</a:t>
                      </a:r>
                      <a:endParaRPr lang="en-US" sz="1400"/>
                    </a:p>
                    <a:p>
                      <a:pPr lvl="0">
                        <a:buNone/>
                      </a:pPr>
                      <a:endParaRPr lang="en-GB" sz="1400" dirty="0"/>
                    </a:p>
                  </a:txBody>
                  <a:tcPr/>
                </a:tc>
                <a:extLst>
                  <a:ext uri="{0D108BD9-81ED-4DB2-BD59-A6C34878D82A}">
                    <a16:rowId xmlns:a16="http://schemas.microsoft.com/office/drawing/2014/main" val="171281015"/>
                  </a:ext>
                </a:extLst>
              </a:tr>
            </a:tbl>
          </a:graphicData>
        </a:graphic>
      </p:graphicFrame>
      <p:sp>
        <p:nvSpPr>
          <p:cNvPr id="3" name="TextBox 2">
            <a:extLst>
              <a:ext uri="{FF2B5EF4-FFF2-40B4-BE49-F238E27FC236}">
                <a16:creationId xmlns:a16="http://schemas.microsoft.com/office/drawing/2014/main" id="{971AF771-062C-92D3-E516-6BEA6364CA46}"/>
              </a:ext>
            </a:extLst>
          </p:cNvPr>
          <p:cNvSpPr txBox="1"/>
          <p:nvPr/>
        </p:nvSpPr>
        <p:spPr>
          <a:xfrm>
            <a:off x="7164388" y="6858000"/>
            <a:ext cx="5024437" cy="317500"/>
          </a:xfrm>
          <a:prstGeom prst="rect">
            <a:avLst/>
          </a:prstGeom>
        </p:spPr>
        <p:txBody>
          <a:bodyPr>
            <a:normAutofit fontScale="85000" lnSpcReduction="10000"/>
          </a:bodyPr>
          <a:lstStyle/>
          <a:p>
            <a:r>
              <a:rPr lang="en-US"/>
              <a:t>ThePhoto by PhotoAuthor is licensed under CCYYSA.</a:t>
            </a:r>
          </a:p>
        </p:txBody>
      </p:sp>
      <p:sp>
        <p:nvSpPr>
          <p:cNvPr id="19" name="TextBox 18">
            <a:extLst>
              <a:ext uri="{FF2B5EF4-FFF2-40B4-BE49-F238E27FC236}">
                <a16:creationId xmlns:a16="http://schemas.microsoft.com/office/drawing/2014/main" id="{A8D7DC9B-AEB5-F0D9-E934-53C047A4C51F}"/>
              </a:ext>
            </a:extLst>
          </p:cNvPr>
          <p:cNvSpPr txBox="1"/>
          <p:nvPr/>
        </p:nvSpPr>
        <p:spPr>
          <a:xfrm>
            <a:off x="7164388" y="6858000"/>
            <a:ext cx="5024437" cy="317500"/>
          </a:xfrm>
          <a:prstGeom prst="rect">
            <a:avLst/>
          </a:prstGeom>
        </p:spPr>
        <p:txBody>
          <a:bodyPr>
            <a:normAutofit fontScale="85000" lnSpcReduction="10000"/>
          </a:bodyPr>
          <a:lstStyle/>
          <a:p>
            <a:r>
              <a:rPr lang="en-US"/>
              <a:t>ThePhoto by PhotoAuthor is licensed under CCYYSA.</a:t>
            </a:r>
          </a:p>
        </p:txBody>
      </p:sp>
      <p:sp>
        <p:nvSpPr>
          <p:cNvPr id="31" name="TextBox 30">
            <a:extLst>
              <a:ext uri="{FF2B5EF4-FFF2-40B4-BE49-F238E27FC236}">
                <a16:creationId xmlns:a16="http://schemas.microsoft.com/office/drawing/2014/main" id="{FB7B4982-C60D-9E13-5DDB-32AF157E5FAD}"/>
              </a:ext>
            </a:extLst>
          </p:cNvPr>
          <p:cNvSpPr txBox="1"/>
          <p:nvPr/>
        </p:nvSpPr>
        <p:spPr>
          <a:xfrm>
            <a:off x="7164388" y="6858000"/>
            <a:ext cx="5024437" cy="317500"/>
          </a:xfrm>
          <a:prstGeom prst="rect">
            <a:avLst/>
          </a:prstGeom>
        </p:spPr>
        <p:txBody>
          <a:bodyPr>
            <a:normAutofit fontScale="85000" lnSpcReduction="10000"/>
          </a:bodyPr>
          <a:lstStyle/>
          <a:p>
            <a:r>
              <a:rPr lang="en-US"/>
              <a:t>ThePhoto by PhotoAuthor is licensed under CCYYSA.</a:t>
            </a:r>
          </a:p>
        </p:txBody>
      </p:sp>
      <p:pic>
        <p:nvPicPr>
          <p:cNvPr id="35" name="Picture 34">
            <a:extLst>
              <a:ext uri="{FF2B5EF4-FFF2-40B4-BE49-F238E27FC236}">
                <a16:creationId xmlns:a16="http://schemas.microsoft.com/office/drawing/2014/main" id="{32359F6F-2F95-1681-558B-3314113A76DC}"/>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240128" y="1804237"/>
            <a:ext cx="3949365" cy="4292265"/>
          </a:xfrm>
          <a:prstGeom prst="rect">
            <a:avLst/>
          </a:prstGeom>
        </p:spPr>
      </p:pic>
    </p:spTree>
    <p:extLst>
      <p:ext uri="{BB962C8B-B14F-4D97-AF65-F5344CB8AC3E}">
        <p14:creationId xmlns:p14="http://schemas.microsoft.com/office/powerpoint/2010/main" val="3706609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AC51E62-7F55-3B6A-FF5F-39D8CFE7414F}"/>
              </a:ext>
            </a:extLst>
          </p:cNvPr>
          <p:cNvSpPr>
            <a:spLocks noGrp="1"/>
          </p:cNvSpPr>
          <p:nvPr>
            <p:ph type="ctrTitle"/>
          </p:nvPr>
        </p:nvSpPr>
        <p:spPr/>
        <p:txBody>
          <a:bodyPr>
            <a:normAutofit fontScale="90000"/>
          </a:bodyPr>
          <a:lstStyle/>
          <a:p>
            <a:r>
              <a:rPr lang="en-US" b="1" dirty="0">
                <a:ea typeface="+mj-lt"/>
                <a:cs typeface="+mj-lt"/>
              </a:rPr>
              <a:t>Industry Root Cause Analysis -</a:t>
            </a:r>
            <a:br>
              <a:rPr lang="en-US" b="1" dirty="0">
                <a:ea typeface="+mj-lt"/>
                <a:cs typeface="+mj-lt"/>
              </a:rPr>
            </a:br>
            <a:r>
              <a:rPr lang="en-US" b="1" dirty="0">
                <a:ea typeface="+mj-lt"/>
                <a:cs typeface="+mj-lt"/>
              </a:rPr>
              <a:t> 5 Whys</a:t>
            </a:r>
          </a:p>
        </p:txBody>
      </p:sp>
      <p:sp>
        <p:nvSpPr>
          <p:cNvPr id="4" name="Text Placeholder 3">
            <a:extLst>
              <a:ext uri="{FF2B5EF4-FFF2-40B4-BE49-F238E27FC236}">
                <a16:creationId xmlns:a16="http://schemas.microsoft.com/office/drawing/2014/main" id="{C2ABC786-DACF-D63D-553F-4EDB8E95A2F1}"/>
              </a:ext>
            </a:extLst>
          </p:cNvPr>
          <p:cNvSpPr>
            <a:spLocks noGrp="1"/>
          </p:cNvSpPr>
          <p:nvPr>
            <p:ph type="body" sz="quarter" idx="10"/>
          </p:nvPr>
        </p:nvSpPr>
        <p:spPr/>
        <p:txBody>
          <a:bodyPr/>
          <a:lstStyle/>
          <a:p>
            <a:r>
              <a:rPr lang="en-US" dirty="0"/>
              <a:t>o1.</a:t>
            </a:r>
          </a:p>
        </p:txBody>
      </p:sp>
      <p:sp>
        <p:nvSpPr>
          <p:cNvPr id="5" name="Text Placeholder 4">
            <a:extLst>
              <a:ext uri="{FF2B5EF4-FFF2-40B4-BE49-F238E27FC236}">
                <a16:creationId xmlns:a16="http://schemas.microsoft.com/office/drawing/2014/main" id="{024B3C1A-3346-F617-2EC7-C16586CF19B6}"/>
              </a:ext>
            </a:extLst>
          </p:cNvPr>
          <p:cNvSpPr>
            <a:spLocks noGrp="1"/>
          </p:cNvSpPr>
          <p:nvPr>
            <p:ph type="body" sz="quarter" idx="16"/>
          </p:nvPr>
        </p:nvSpPr>
        <p:spPr/>
        <p:txBody>
          <a:bodyPr/>
          <a:lstStyle/>
          <a:p>
            <a:r>
              <a:rPr lang="en-US" dirty="0">
                <a:ea typeface="+mn-lt"/>
                <a:cs typeface="+mn-lt"/>
              </a:rPr>
              <a:t>Overworked &amp; underpaid </a:t>
            </a:r>
            <a:endParaRPr lang="en-US" dirty="0"/>
          </a:p>
        </p:txBody>
      </p:sp>
      <p:sp>
        <p:nvSpPr>
          <p:cNvPr id="6" name="Text Placeholder 5">
            <a:extLst>
              <a:ext uri="{FF2B5EF4-FFF2-40B4-BE49-F238E27FC236}">
                <a16:creationId xmlns:a16="http://schemas.microsoft.com/office/drawing/2014/main" id="{EF880F1A-5BCC-F84F-3EED-7FA660DEB3F7}"/>
              </a:ext>
            </a:extLst>
          </p:cNvPr>
          <p:cNvSpPr>
            <a:spLocks noGrp="1"/>
          </p:cNvSpPr>
          <p:nvPr>
            <p:ph type="body" sz="quarter" idx="12"/>
          </p:nvPr>
        </p:nvSpPr>
        <p:spPr/>
        <p:txBody>
          <a:bodyPr/>
          <a:lstStyle/>
          <a:p>
            <a:r>
              <a:rPr lang="en-US" dirty="0"/>
              <a:t>o2.</a:t>
            </a:r>
          </a:p>
        </p:txBody>
      </p:sp>
      <p:sp>
        <p:nvSpPr>
          <p:cNvPr id="7" name="Text Placeholder 6">
            <a:extLst>
              <a:ext uri="{FF2B5EF4-FFF2-40B4-BE49-F238E27FC236}">
                <a16:creationId xmlns:a16="http://schemas.microsoft.com/office/drawing/2014/main" id="{BDA9475A-A652-4BB2-F82D-18D978C3972A}"/>
              </a:ext>
            </a:extLst>
          </p:cNvPr>
          <p:cNvSpPr>
            <a:spLocks noGrp="1"/>
          </p:cNvSpPr>
          <p:nvPr>
            <p:ph type="body" sz="quarter" idx="17"/>
          </p:nvPr>
        </p:nvSpPr>
        <p:spPr/>
        <p:txBody>
          <a:bodyPr/>
          <a:lstStyle/>
          <a:p>
            <a:r>
              <a:rPr lang="en-US" dirty="0">
                <a:ea typeface="+mn-lt"/>
                <a:cs typeface="+mn-lt"/>
              </a:rPr>
              <a:t>Staff shortages</a:t>
            </a:r>
            <a:endParaRPr lang="en-US" dirty="0"/>
          </a:p>
        </p:txBody>
      </p:sp>
      <p:sp>
        <p:nvSpPr>
          <p:cNvPr id="8" name="Text Placeholder 7">
            <a:extLst>
              <a:ext uri="{FF2B5EF4-FFF2-40B4-BE49-F238E27FC236}">
                <a16:creationId xmlns:a16="http://schemas.microsoft.com/office/drawing/2014/main" id="{EBA4606E-0589-2AE6-3A39-D84CDB24870F}"/>
              </a:ext>
            </a:extLst>
          </p:cNvPr>
          <p:cNvSpPr>
            <a:spLocks noGrp="1"/>
          </p:cNvSpPr>
          <p:nvPr>
            <p:ph type="body" sz="quarter" idx="13"/>
          </p:nvPr>
        </p:nvSpPr>
        <p:spPr/>
        <p:txBody>
          <a:bodyPr/>
          <a:lstStyle/>
          <a:p>
            <a:r>
              <a:rPr lang="en-US" dirty="0"/>
              <a:t>o3.</a:t>
            </a:r>
          </a:p>
        </p:txBody>
      </p:sp>
      <p:sp>
        <p:nvSpPr>
          <p:cNvPr id="9" name="Text Placeholder 8">
            <a:extLst>
              <a:ext uri="{FF2B5EF4-FFF2-40B4-BE49-F238E27FC236}">
                <a16:creationId xmlns:a16="http://schemas.microsoft.com/office/drawing/2014/main" id="{5DE5E134-360B-2943-34EC-C57477A8C820}"/>
              </a:ext>
            </a:extLst>
          </p:cNvPr>
          <p:cNvSpPr>
            <a:spLocks noGrp="1"/>
          </p:cNvSpPr>
          <p:nvPr>
            <p:ph type="body" sz="quarter" idx="18"/>
          </p:nvPr>
        </p:nvSpPr>
        <p:spPr/>
        <p:txBody>
          <a:bodyPr/>
          <a:lstStyle/>
          <a:p>
            <a:r>
              <a:rPr lang="en-US" dirty="0"/>
              <a:t>Bad Image</a:t>
            </a:r>
          </a:p>
        </p:txBody>
      </p:sp>
      <p:sp>
        <p:nvSpPr>
          <p:cNvPr id="10" name="Text Placeholder 9">
            <a:extLst>
              <a:ext uri="{FF2B5EF4-FFF2-40B4-BE49-F238E27FC236}">
                <a16:creationId xmlns:a16="http://schemas.microsoft.com/office/drawing/2014/main" id="{50E7CD20-3130-C2BD-2379-6EB766F55674}"/>
              </a:ext>
            </a:extLst>
          </p:cNvPr>
          <p:cNvSpPr>
            <a:spLocks noGrp="1"/>
          </p:cNvSpPr>
          <p:nvPr>
            <p:ph type="body" sz="quarter" idx="14"/>
          </p:nvPr>
        </p:nvSpPr>
        <p:spPr/>
        <p:txBody>
          <a:bodyPr/>
          <a:lstStyle/>
          <a:p>
            <a:r>
              <a:rPr lang="en-US" dirty="0"/>
              <a:t>o4.</a:t>
            </a:r>
          </a:p>
        </p:txBody>
      </p:sp>
      <p:sp>
        <p:nvSpPr>
          <p:cNvPr id="11" name="Text Placeholder 10">
            <a:extLst>
              <a:ext uri="{FF2B5EF4-FFF2-40B4-BE49-F238E27FC236}">
                <a16:creationId xmlns:a16="http://schemas.microsoft.com/office/drawing/2014/main" id="{9C7F6B17-F299-A158-A26D-47FCD7A1971B}"/>
              </a:ext>
            </a:extLst>
          </p:cNvPr>
          <p:cNvSpPr>
            <a:spLocks noGrp="1"/>
          </p:cNvSpPr>
          <p:nvPr>
            <p:ph type="body" sz="quarter" idx="19"/>
          </p:nvPr>
        </p:nvSpPr>
        <p:spPr/>
        <p:txBody>
          <a:bodyPr/>
          <a:lstStyle/>
          <a:p>
            <a:r>
              <a:rPr lang="en-US" dirty="0">
                <a:ea typeface="+mn-lt"/>
                <a:cs typeface="+mn-lt"/>
              </a:rPr>
              <a:t>Stress seen as personal </a:t>
            </a:r>
            <a:endParaRPr lang="en-US" dirty="0"/>
          </a:p>
        </p:txBody>
      </p:sp>
      <p:sp>
        <p:nvSpPr>
          <p:cNvPr id="12" name="Text Placeholder 11">
            <a:extLst>
              <a:ext uri="{FF2B5EF4-FFF2-40B4-BE49-F238E27FC236}">
                <a16:creationId xmlns:a16="http://schemas.microsoft.com/office/drawing/2014/main" id="{DEC4E845-9A78-36A5-60F3-A22DFD938257}"/>
              </a:ext>
            </a:extLst>
          </p:cNvPr>
          <p:cNvSpPr>
            <a:spLocks noGrp="1"/>
          </p:cNvSpPr>
          <p:nvPr>
            <p:ph type="body" sz="quarter" idx="15"/>
          </p:nvPr>
        </p:nvSpPr>
        <p:spPr/>
        <p:txBody>
          <a:bodyPr/>
          <a:lstStyle/>
          <a:p>
            <a:r>
              <a:rPr lang="en-US" dirty="0"/>
              <a:t>o5.</a:t>
            </a:r>
          </a:p>
        </p:txBody>
      </p:sp>
      <p:sp>
        <p:nvSpPr>
          <p:cNvPr id="13" name="Text Placeholder 12">
            <a:extLst>
              <a:ext uri="{FF2B5EF4-FFF2-40B4-BE49-F238E27FC236}">
                <a16:creationId xmlns:a16="http://schemas.microsoft.com/office/drawing/2014/main" id="{125FE4BA-08C1-FBA0-844E-67EA0062904C}"/>
              </a:ext>
            </a:extLst>
          </p:cNvPr>
          <p:cNvSpPr>
            <a:spLocks noGrp="1"/>
          </p:cNvSpPr>
          <p:nvPr>
            <p:ph type="body" sz="quarter" idx="20"/>
          </p:nvPr>
        </p:nvSpPr>
        <p:spPr/>
        <p:txBody>
          <a:bodyPr/>
          <a:lstStyle/>
          <a:p>
            <a:r>
              <a:rPr lang="en-US" dirty="0">
                <a:ea typeface="+mn-lt"/>
                <a:cs typeface="+mn-lt"/>
              </a:rPr>
              <a:t>Culture values endurance not care.</a:t>
            </a:r>
          </a:p>
        </p:txBody>
      </p:sp>
      <p:sp>
        <p:nvSpPr>
          <p:cNvPr id="15" name="Slide Number Placeholder 14">
            <a:extLst>
              <a:ext uri="{FF2B5EF4-FFF2-40B4-BE49-F238E27FC236}">
                <a16:creationId xmlns:a16="http://schemas.microsoft.com/office/drawing/2014/main" id="{A0F88C39-60B8-7163-0602-9B68A9FCDBFF}"/>
              </a:ext>
            </a:extLst>
          </p:cNvPr>
          <p:cNvSpPr>
            <a:spLocks noGrp="1"/>
          </p:cNvSpPr>
          <p:nvPr>
            <p:ph type="sldNum" sz="quarter" idx="4"/>
          </p:nvPr>
        </p:nvSpPr>
        <p:spPr/>
        <p:txBody>
          <a:bodyPr/>
          <a:lstStyle/>
          <a:p>
            <a:fld id="{3A98EE3D-8CD1-4C3F-BD1C-C98C9596463C}" type="slidenum">
              <a:rPr lang="en-US" smtClean="0"/>
              <a:pPr/>
              <a:t>8</a:t>
            </a:fld>
            <a:endParaRPr lang="en-US" dirty="0"/>
          </a:p>
        </p:txBody>
      </p:sp>
      <p:grpSp>
        <p:nvGrpSpPr>
          <p:cNvPr id="17" name="Group 16">
            <a:extLst>
              <a:ext uri="{FF2B5EF4-FFF2-40B4-BE49-F238E27FC236}">
                <a16:creationId xmlns:a16="http://schemas.microsoft.com/office/drawing/2014/main" id="{98B1A91E-7D63-4E15-B7EA-0453BC15265C}"/>
              </a:ext>
              <a:ext uri="{C183D7F6-B498-43B3-948B-1728B52AA6E4}">
                <adec:decorative xmlns:adec="http://schemas.microsoft.com/office/drawing/2017/decorative" val="1"/>
              </a:ext>
            </a:extLst>
          </p:cNvPr>
          <p:cNvGrpSpPr/>
          <p:nvPr/>
        </p:nvGrpSpPr>
        <p:grpSpPr>
          <a:xfrm>
            <a:off x="7370364" y="-23539"/>
            <a:ext cx="2562565" cy="6885155"/>
            <a:chOff x="7370364" y="-23539"/>
            <a:chExt cx="2562565" cy="6885155"/>
          </a:xfrm>
        </p:grpSpPr>
        <p:pic>
          <p:nvPicPr>
            <p:cNvPr id="18" name="Graphic 17">
              <a:extLst>
                <a:ext uri="{FF2B5EF4-FFF2-40B4-BE49-F238E27FC236}">
                  <a16:creationId xmlns:a16="http://schemas.microsoft.com/office/drawing/2014/main" id="{F0A32002-CC31-2B6D-7A5D-66EDF27611B2}"/>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0800000">
              <a:off x="7829202" y="5156615"/>
              <a:ext cx="878334" cy="1705001"/>
            </a:xfrm>
            <a:prstGeom prst="rect">
              <a:avLst/>
            </a:prstGeom>
          </p:spPr>
        </p:pic>
        <p:sp>
          <p:nvSpPr>
            <p:cNvPr id="19" name="Freeform: Shape 18">
              <a:extLst>
                <a:ext uri="{FF2B5EF4-FFF2-40B4-BE49-F238E27FC236}">
                  <a16:creationId xmlns:a16="http://schemas.microsoft.com/office/drawing/2014/main" id="{519D6ED2-972A-D3E9-ADCE-6524C827860F}"/>
                </a:ext>
                <a:ext uri="{C183D7F6-B498-43B3-948B-1728B52AA6E4}">
                  <adec:decorative xmlns:adec="http://schemas.microsoft.com/office/drawing/2017/decorative" val="1"/>
                </a:ext>
              </a:extLst>
            </p:cNvPr>
            <p:cNvSpPr/>
            <p:nvPr/>
          </p:nvSpPr>
          <p:spPr>
            <a:xfrm>
              <a:off x="7370364" y="-2353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dirty="0"/>
            </a:p>
          </p:txBody>
        </p:sp>
      </p:grpSp>
      <p:sp>
        <p:nvSpPr>
          <p:cNvPr id="2" name="TextBox 1">
            <a:extLst>
              <a:ext uri="{FF2B5EF4-FFF2-40B4-BE49-F238E27FC236}">
                <a16:creationId xmlns:a16="http://schemas.microsoft.com/office/drawing/2014/main" id="{F678F006-443F-E920-CF51-EBBED371F6C7}"/>
              </a:ext>
            </a:extLst>
          </p:cNvPr>
          <p:cNvSpPr txBox="1"/>
          <p:nvPr/>
        </p:nvSpPr>
        <p:spPr>
          <a:xfrm>
            <a:off x="433137" y="5354053"/>
            <a:ext cx="60960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Root Issue:</a:t>
            </a:r>
            <a:r>
              <a:rPr lang="en-US" sz="2800" dirty="0"/>
              <a:t> </a:t>
            </a:r>
            <a:r>
              <a:rPr lang="en-US" sz="2800" i="1" dirty="0"/>
              <a:t>Toxic industry culture.</a:t>
            </a:r>
          </a:p>
          <a:p>
            <a:pPr algn="ctr"/>
            <a:endParaRPr lang="en-GB" sz="2800" dirty="0"/>
          </a:p>
        </p:txBody>
      </p:sp>
      <p:pic>
        <p:nvPicPr>
          <p:cNvPr id="28" name="Picture Placeholder 27" descr="A pencil and circles on a white surface&#10;&#10;AI-generated content may be incorrect.">
            <a:extLst>
              <a:ext uri="{FF2B5EF4-FFF2-40B4-BE49-F238E27FC236}">
                <a16:creationId xmlns:a16="http://schemas.microsoft.com/office/drawing/2014/main" id="{A43FFCC3-7665-FADB-E4C7-63B818EFBD09}"/>
              </a:ext>
            </a:extLst>
          </p:cNvPr>
          <p:cNvPicPr>
            <a:picLocks noGrp="1" noChangeAspect="1"/>
          </p:cNvPicPr>
          <p:nvPr>
            <p:ph type="pic" sz="quarter" idx="11"/>
          </p:nvPr>
        </p:nvPicPr>
        <p:blipFill>
          <a:blip r:embed="rId5"/>
          <a:srcRect l="25577" r="25577"/>
          <a:stretch/>
        </p:blipFill>
        <p:spPr>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rgbClr val="E7E6E6"/>
          </a:solidFill>
        </p:spPr>
      </p:pic>
    </p:spTree>
    <p:extLst>
      <p:ext uri="{BB962C8B-B14F-4D97-AF65-F5344CB8AC3E}">
        <p14:creationId xmlns:p14="http://schemas.microsoft.com/office/powerpoint/2010/main" val="2454120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D3917-072D-B98F-53A4-46496DCB7D2A}"/>
              </a:ext>
            </a:extLst>
          </p:cNvPr>
          <p:cNvSpPr>
            <a:spLocks noGrp="1"/>
          </p:cNvSpPr>
          <p:nvPr>
            <p:ph type="ctrTitle"/>
          </p:nvPr>
        </p:nvSpPr>
        <p:spPr>
          <a:xfrm>
            <a:off x="6599788" y="353962"/>
            <a:ext cx="4786877" cy="983225"/>
          </a:xfrm>
        </p:spPr>
        <p:txBody>
          <a:bodyPr>
            <a:normAutofit fontScale="90000"/>
          </a:bodyPr>
          <a:lstStyle/>
          <a:p>
            <a:r>
              <a:rPr lang="en-US" dirty="0"/>
              <a:t>Hilton Case Study – STAR Framework</a:t>
            </a:r>
          </a:p>
        </p:txBody>
      </p:sp>
      <p:sp>
        <p:nvSpPr>
          <p:cNvPr id="10" name="Subtitle 9">
            <a:extLst>
              <a:ext uri="{FF2B5EF4-FFF2-40B4-BE49-F238E27FC236}">
                <a16:creationId xmlns:a16="http://schemas.microsoft.com/office/drawing/2014/main" id="{DB4740A4-A1D9-E9B5-6838-073E1369284E}"/>
              </a:ext>
            </a:extLst>
          </p:cNvPr>
          <p:cNvSpPr>
            <a:spLocks noGrp="1"/>
          </p:cNvSpPr>
          <p:nvPr>
            <p:ph type="subTitle" idx="1"/>
          </p:nvPr>
        </p:nvSpPr>
        <p:spPr>
          <a:xfrm>
            <a:off x="6046335" y="1332590"/>
            <a:ext cx="4786877" cy="763899"/>
          </a:xfrm>
        </p:spPr>
        <p:txBody>
          <a:bodyPr/>
          <a:lstStyle/>
          <a:p>
            <a:r>
              <a:rPr lang="en-US" dirty="0"/>
              <a:t>What we’ve learned so far</a:t>
            </a:r>
          </a:p>
        </p:txBody>
      </p:sp>
      <p:sp>
        <p:nvSpPr>
          <p:cNvPr id="23" name="Text Placeholder 22">
            <a:extLst>
              <a:ext uri="{FF2B5EF4-FFF2-40B4-BE49-F238E27FC236}">
                <a16:creationId xmlns:a16="http://schemas.microsoft.com/office/drawing/2014/main" id="{E8F44E43-BD27-EF72-1581-53AA4AF310DE}"/>
              </a:ext>
            </a:extLst>
          </p:cNvPr>
          <p:cNvSpPr>
            <a:spLocks noGrp="1"/>
          </p:cNvSpPr>
          <p:nvPr>
            <p:ph type="body" sz="quarter" idx="15"/>
          </p:nvPr>
        </p:nvSpPr>
        <p:spPr>
          <a:xfrm>
            <a:off x="5508926" y="1838847"/>
            <a:ext cx="6354864" cy="1314650"/>
          </a:xfrm>
        </p:spPr>
        <p:txBody>
          <a:bodyPr vert="horz" lIns="91440" tIns="45720" rIns="0" bIns="45720" rtlCol="0" anchor="t">
            <a:noAutofit/>
          </a:bodyPr>
          <a:lstStyle/>
          <a:p>
            <a:pPr marL="285750" indent="-285750">
              <a:buFont typeface="Arial"/>
              <a:buChar char="•"/>
            </a:pPr>
            <a:r>
              <a:rPr lang="en-US" sz="1800" b="1" dirty="0">
                <a:solidFill>
                  <a:srgbClr val="FFC000"/>
                </a:solidFill>
                <a:ea typeface="+mn-lt"/>
                <a:cs typeface="+mn-lt"/>
              </a:rPr>
              <a:t>Situation:</a:t>
            </a:r>
            <a:r>
              <a:rPr lang="en-US" sz="1800" dirty="0">
                <a:ea typeface="+mn-lt"/>
                <a:cs typeface="+mn-lt"/>
              </a:rPr>
              <a:t> After COVID-19, 42% of Hilton employees reported feeling emotionally drained.</a:t>
            </a:r>
            <a:endParaRPr lang="en-US" sz="1800" dirty="0"/>
          </a:p>
          <a:p>
            <a:pPr marL="285750" indent="-285750">
              <a:buFont typeface="Arial"/>
              <a:buChar char="•"/>
            </a:pPr>
            <a:r>
              <a:rPr lang="en-US" sz="1800" b="1" dirty="0">
                <a:solidFill>
                  <a:srgbClr val="FFC000"/>
                </a:solidFill>
                <a:ea typeface="+mn-lt"/>
                <a:cs typeface="+mn-lt"/>
              </a:rPr>
              <a:t>Task:</a:t>
            </a:r>
            <a:r>
              <a:rPr lang="en-US" sz="1800" dirty="0">
                <a:solidFill>
                  <a:srgbClr val="FFC000"/>
                </a:solidFill>
                <a:ea typeface="+mn-lt"/>
                <a:cs typeface="+mn-lt"/>
              </a:rPr>
              <a:t> </a:t>
            </a:r>
            <a:r>
              <a:rPr lang="en-US" sz="1800" dirty="0">
                <a:ea typeface="+mn-lt"/>
                <a:cs typeface="+mn-lt"/>
              </a:rPr>
              <a:t>Reduce burnout and improve employee morale.</a:t>
            </a:r>
            <a:endParaRPr lang="en-US" sz="1800"/>
          </a:p>
          <a:p>
            <a:pPr marL="285750" indent="-285750">
              <a:buFont typeface="Arial"/>
              <a:buChar char="•"/>
            </a:pPr>
            <a:r>
              <a:rPr lang="en-US" sz="1800" b="1" dirty="0">
                <a:solidFill>
                  <a:srgbClr val="FFC000"/>
                </a:solidFill>
                <a:ea typeface="+mn-lt"/>
                <a:cs typeface="+mn-lt"/>
              </a:rPr>
              <a:t>Action:</a:t>
            </a:r>
            <a:r>
              <a:rPr lang="en-US" sz="1800" dirty="0">
                <a:ea typeface="+mn-lt"/>
                <a:cs typeface="+mn-lt"/>
              </a:rPr>
              <a:t> Created the </a:t>
            </a:r>
            <a:r>
              <a:rPr lang="en-US" sz="1800" err="1">
                <a:ea typeface="+mn-lt"/>
                <a:cs typeface="+mn-lt"/>
              </a:rPr>
              <a:t>Thrive@Hilton</a:t>
            </a:r>
            <a:r>
              <a:rPr lang="en-US" sz="1800" dirty="0">
                <a:ea typeface="+mn-lt"/>
                <a:cs typeface="+mn-lt"/>
              </a:rPr>
              <a:t> </a:t>
            </a:r>
            <a:r>
              <a:rPr lang="en-US" sz="1800" err="1">
                <a:ea typeface="+mn-lt"/>
                <a:cs typeface="+mn-lt"/>
              </a:rPr>
              <a:t>programme</a:t>
            </a:r>
            <a:r>
              <a:rPr lang="en-US" sz="1800" dirty="0">
                <a:ea typeface="+mn-lt"/>
                <a:cs typeface="+mn-lt"/>
              </a:rPr>
              <a:t> with:</a:t>
            </a:r>
            <a:endParaRPr lang="en-US" sz="1800"/>
          </a:p>
          <a:p>
            <a:pPr marL="486410" lvl="1" indent="-285750">
              <a:buFont typeface="Arial"/>
              <a:buChar char="•"/>
            </a:pPr>
            <a:r>
              <a:rPr lang="en-US" sz="1600" dirty="0">
                <a:ea typeface="+mn-lt"/>
                <a:cs typeface="+mn-lt"/>
              </a:rPr>
              <a:t>24/7 counselling and mental health support.</a:t>
            </a:r>
            <a:endParaRPr lang="en-US" sz="1600"/>
          </a:p>
          <a:p>
            <a:pPr marL="486410" lvl="1" indent="-285750">
              <a:buFont typeface="Arial"/>
              <a:buChar char="•"/>
            </a:pPr>
            <a:r>
              <a:rPr lang="en-US" sz="1600" dirty="0">
                <a:ea typeface="+mn-lt"/>
                <a:cs typeface="+mn-lt"/>
              </a:rPr>
              <a:t>AI-based scheduling for fairer shifts.</a:t>
            </a:r>
            <a:endParaRPr lang="en-US" sz="1600"/>
          </a:p>
          <a:p>
            <a:pPr marL="486410" lvl="1" indent="-285750">
              <a:buFont typeface="Arial"/>
              <a:buChar char="•"/>
            </a:pPr>
            <a:r>
              <a:rPr lang="en-US" sz="1600" dirty="0">
                <a:ea typeface="+mn-lt"/>
                <a:cs typeface="+mn-lt"/>
              </a:rPr>
              <a:t>Mindfulness and leadership empathy training.</a:t>
            </a:r>
            <a:endParaRPr lang="en-US" sz="1600"/>
          </a:p>
          <a:p>
            <a:pPr marL="285750" indent="-285750">
              <a:buFont typeface="Arial"/>
              <a:buChar char="•"/>
            </a:pPr>
            <a:r>
              <a:rPr lang="en-US" sz="1800" b="1" dirty="0">
                <a:solidFill>
                  <a:srgbClr val="FFC000"/>
                </a:solidFill>
                <a:ea typeface="+mn-lt"/>
                <a:cs typeface="+mn-lt"/>
              </a:rPr>
              <a:t>Result:</a:t>
            </a:r>
            <a:r>
              <a:rPr lang="en-US" sz="1800" dirty="0">
                <a:solidFill>
                  <a:srgbClr val="FFC000"/>
                </a:solidFill>
                <a:ea typeface="+mn-lt"/>
                <a:cs typeface="+mn-lt"/>
              </a:rPr>
              <a:t> </a:t>
            </a:r>
            <a:r>
              <a:rPr lang="en-US" sz="1800" dirty="0">
                <a:ea typeface="+mn-lt"/>
                <a:cs typeface="+mn-lt"/>
              </a:rPr>
              <a:t>21% higher satisfaction, 14% lower turnover (Hilton, 2024).</a:t>
            </a:r>
            <a:endParaRPr lang="en-US" sz="1800"/>
          </a:p>
          <a:p>
            <a:pPr>
              <a:buFont typeface="Arial"/>
              <a:buChar char="•"/>
            </a:pPr>
            <a:r>
              <a:rPr lang="en-US" sz="1800" dirty="0">
                <a:ea typeface="+mn-lt"/>
                <a:cs typeface="+mn-lt"/>
              </a:rPr>
              <a:t>Shows the power of leadership commitment and consistency.</a:t>
            </a:r>
          </a:p>
        </p:txBody>
      </p:sp>
      <p:grpSp>
        <p:nvGrpSpPr>
          <p:cNvPr id="44" name="Group 43">
            <a:extLst>
              <a:ext uri="{FF2B5EF4-FFF2-40B4-BE49-F238E27FC236}">
                <a16:creationId xmlns:a16="http://schemas.microsoft.com/office/drawing/2014/main" id="{19A1C40A-BC04-C14E-7867-E3D7B15979F8}"/>
              </a:ext>
              <a:ext uri="{C183D7F6-B498-43B3-948B-1728B52AA6E4}">
                <adec:decorative xmlns:adec="http://schemas.microsoft.com/office/drawing/2017/decorative" val="1"/>
              </a:ext>
            </a:extLst>
          </p:cNvPr>
          <p:cNvGrpSpPr/>
          <p:nvPr/>
        </p:nvGrpSpPr>
        <p:grpSpPr>
          <a:xfrm>
            <a:off x="3084061" y="0"/>
            <a:ext cx="2959129" cy="6871447"/>
            <a:chOff x="3084061" y="0"/>
            <a:chExt cx="2959129" cy="6871447"/>
          </a:xfrm>
        </p:grpSpPr>
        <p:sp>
          <p:nvSpPr>
            <p:cNvPr id="45" name="Freeform: Shape 44">
              <a:extLst>
                <a:ext uri="{FF2B5EF4-FFF2-40B4-BE49-F238E27FC236}">
                  <a16:creationId xmlns:a16="http://schemas.microsoft.com/office/drawing/2014/main" id="{45521D96-1220-9A5F-FB15-764C14CD87A4}"/>
                </a:ext>
              </a:extLst>
            </p:cNvPr>
            <p:cNvSpPr/>
            <p:nvPr/>
          </p:nvSpPr>
          <p:spPr>
            <a:xfrm rot="10800000">
              <a:off x="3498189" y="17722"/>
              <a:ext cx="2545001" cy="6837172"/>
            </a:xfrm>
            <a:custGeom>
              <a:avLst/>
              <a:gdLst>
                <a:gd name="connsiteX0" fmla="*/ 2518452 w 2545001"/>
                <a:gd name="connsiteY0" fmla="*/ 0 h 6837172"/>
                <a:gd name="connsiteX1" fmla="*/ 1701725 w 2545001"/>
                <a:gd name="connsiteY1" fmla="*/ 3172236 h 6837172"/>
                <a:gd name="connsiteX2" fmla="*/ 1361633 w 2545001"/>
                <a:gd name="connsiteY2" fmla="*/ 4439362 h 6837172"/>
                <a:gd name="connsiteX3" fmla="*/ 1178312 w 2545001"/>
                <a:gd name="connsiteY3" fmla="*/ 4524005 h 6837172"/>
                <a:gd name="connsiteX4" fmla="*/ 1067055 w 2545001"/>
                <a:gd name="connsiteY4" fmla="*/ 4330715 h 6837172"/>
                <a:gd name="connsiteX5" fmla="*/ 1324969 w 2545001"/>
                <a:gd name="connsiteY5" fmla="*/ 3379423 h 6837172"/>
                <a:gd name="connsiteX6" fmla="*/ 1307268 w 2545001"/>
                <a:gd name="connsiteY6" fmla="*/ 3240456 h 6837172"/>
                <a:gd name="connsiteX7" fmla="*/ 1196012 w 2545001"/>
                <a:gd name="connsiteY7" fmla="*/ 3154549 h 6837172"/>
                <a:gd name="connsiteX8" fmla="*/ 972233 w 2545001"/>
                <a:gd name="connsiteY8" fmla="*/ 3283409 h 6837172"/>
                <a:gd name="connsiteX9" fmla="*/ 580306 w 2545001"/>
                <a:gd name="connsiteY9" fmla="*/ 4728666 h 6837172"/>
                <a:gd name="connsiteX10" fmla="*/ 5057 w 2545001"/>
                <a:gd name="connsiteY10" fmla="*/ 6820750 h 6837172"/>
                <a:gd name="connsiteX11" fmla="*/ 0 w 2545001"/>
                <a:gd name="connsiteY11" fmla="*/ 6837173 h 6837172"/>
                <a:gd name="connsiteX12" fmla="*/ 26550 w 2545001"/>
                <a:gd name="connsiteY12" fmla="*/ 6837173 h 6837172"/>
                <a:gd name="connsiteX13" fmla="*/ 605591 w 2545001"/>
                <a:gd name="connsiteY13" fmla="*/ 4736246 h 6837172"/>
                <a:gd name="connsiteX14" fmla="*/ 997519 w 2545001"/>
                <a:gd name="connsiteY14" fmla="*/ 3290990 h 6837172"/>
                <a:gd name="connsiteX15" fmla="*/ 1190954 w 2545001"/>
                <a:gd name="connsiteY15" fmla="*/ 3179816 h 6837172"/>
                <a:gd name="connsiteX16" fmla="*/ 1285776 w 2545001"/>
                <a:gd name="connsiteY16" fmla="*/ 3253089 h 6837172"/>
                <a:gd name="connsiteX17" fmla="*/ 1300947 w 2545001"/>
                <a:gd name="connsiteY17" fmla="*/ 3373106 h 6837172"/>
                <a:gd name="connsiteX18" fmla="*/ 1043033 w 2545001"/>
                <a:gd name="connsiteY18" fmla="*/ 4324398 h 6837172"/>
                <a:gd name="connsiteX19" fmla="*/ 1171990 w 2545001"/>
                <a:gd name="connsiteY19" fmla="*/ 4548009 h 6837172"/>
                <a:gd name="connsiteX20" fmla="*/ 1385654 w 2545001"/>
                <a:gd name="connsiteY20" fmla="*/ 4448205 h 6837172"/>
                <a:gd name="connsiteX21" fmla="*/ 1385654 w 2545001"/>
                <a:gd name="connsiteY21" fmla="*/ 4446942 h 6837172"/>
                <a:gd name="connsiteX22" fmla="*/ 1725746 w 2545001"/>
                <a:gd name="connsiteY22" fmla="*/ 3178553 h 6837172"/>
                <a:gd name="connsiteX23" fmla="*/ 2545002 w 2545001"/>
                <a:gd name="connsiteY23" fmla="*/ 1263 h 6837172"/>
                <a:gd name="connsiteX24" fmla="*/ 2518452 w 2545001"/>
                <a:gd name="connsiteY24" fmla="*/ 0 h 6837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45001" h="6837172">
                  <a:moveTo>
                    <a:pt x="2518452" y="0"/>
                  </a:moveTo>
                  <a:lnTo>
                    <a:pt x="1701725" y="3172236"/>
                  </a:lnTo>
                  <a:lnTo>
                    <a:pt x="1361633" y="4439362"/>
                  </a:lnTo>
                  <a:cubicBezTo>
                    <a:pt x="1328761" y="4508845"/>
                    <a:pt x="1251640" y="4544219"/>
                    <a:pt x="1178312" y="4524005"/>
                  </a:cubicBezTo>
                  <a:cubicBezTo>
                    <a:pt x="1094869" y="4501265"/>
                    <a:pt x="1044298" y="4414095"/>
                    <a:pt x="1067055" y="4330715"/>
                  </a:cubicBezTo>
                  <a:lnTo>
                    <a:pt x="1324969" y="3379423"/>
                  </a:lnTo>
                  <a:cubicBezTo>
                    <a:pt x="1337611" y="3332679"/>
                    <a:pt x="1331290" y="3283409"/>
                    <a:pt x="1307268" y="3240456"/>
                  </a:cubicBezTo>
                  <a:cubicBezTo>
                    <a:pt x="1283247" y="3197503"/>
                    <a:pt x="1244054" y="3167183"/>
                    <a:pt x="1196012" y="3154549"/>
                  </a:cubicBezTo>
                  <a:cubicBezTo>
                    <a:pt x="1098662" y="3128019"/>
                    <a:pt x="997519" y="3186133"/>
                    <a:pt x="972233" y="3283409"/>
                  </a:cubicBezTo>
                  <a:lnTo>
                    <a:pt x="580306" y="4728666"/>
                  </a:lnTo>
                  <a:lnTo>
                    <a:pt x="5057" y="6820750"/>
                  </a:lnTo>
                  <a:cubicBezTo>
                    <a:pt x="5057" y="6820750"/>
                    <a:pt x="1264" y="6833383"/>
                    <a:pt x="0" y="6837173"/>
                  </a:cubicBezTo>
                  <a:lnTo>
                    <a:pt x="26550" y="6837173"/>
                  </a:lnTo>
                  <a:lnTo>
                    <a:pt x="605591" y="4736246"/>
                  </a:lnTo>
                  <a:lnTo>
                    <a:pt x="997519" y="3290990"/>
                  </a:lnTo>
                  <a:cubicBezTo>
                    <a:pt x="1020276" y="3207609"/>
                    <a:pt x="1107512" y="3157076"/>
                    <a:pt x="1190954" y="3179816"/>
                  </a:cubicBezTo>
                  <a:cubicBezTo>
                    <a:pt x="1231411" y="3191186"/>
                    <a:pt x="1265547" y="3216453"/>
                    <a:pt x="1285776" y="3253089"/>
                  </a:cubicBezTo>
                  <a:cubicBezTo>
                    <a:pt x="1307268" y="3289726"/>
                    <a:pt x="1312326" y="3331416"/>
                    <a:pt x="1300947" y="3373106"/>
                  </a:cubicBezTo>
                  <a:lnTo>
                    <a:pt x="1043033" y="4324398"/>
                  </a:lnTo>
                  <a:cubicBezTo>
                    <a:pt x="1016483" y="4421675"/>
                    <a:pt x="1074640" y="4522742"/>
                    <a:pt x="1171990" y="4548009"/>
                  </a:cubicBezTo>
                  <a:cubicBezTo>
                    <a:pt x="1257961" y="4570749"/>
                    <a:pt x="1347725" y="4529059"/>
                    <a:pt x="1385654" y="4448205"/>
                  </a:cubicBezTo>
                  <a:lnTo>
                    <a:pt x="1385654" y="4446942"/>
                  </a:lnTo>
                  <a:lnTo>
                    <a:pt x="1725746" y="3178553"/>
                  </a:lnTo>
                  <a:lnTo>
                    <a:pt x="2545002" y="1263"/>
                  </a:lnTo>
                  <a:cubicBezTo>
                    <a:pt x="2536151" y="0"/>
                    <a:pt x="2527302" y="0"/>
                    <a:pt x="2518452" y="0"/>
                  </a:cubicBezTo>
                  <a:close/>
                </a:path>
              </a:pathLst>
            </a:custGeom>
            <a:solidFill>
              <a:schemeClr val="accent1"/>
            </a:solidFill>
            <a:ln w="12637" cap="flat">
              <a:noFill/>
              <a:prstDash val="solid"/>
              <a:miter/>
            </a:ln>
          </p:spPr>
          <p:txBody>
            <a:bodyPr rtlCol="0" anchor="ctr"/>
            <a:lstStyle/>
            <a:p>
              <a:endParaRPr lang="en-US" dirty="0"/>
            </a:p>
          </p:txBody>
        </p:sp>
        <p:cxnSp>
          <p:nvCxnSpPr>
            <p:cNvPr id="46" name="Straight Connector 45">
              <a:extLst>
                <a:ext uri="{FF2B5EF4-FFF2-40B4-BE49-F238E27FC236}">
                  <a16:creationId xmlns:a16="http://schemas.microsoft.com/office/drawing/2014/main" id="{937359AB-4FC7-AF1F-096F-69BD733B876C}"/>
                </a:ext>
              </a:extLst>
            </p:cNvPr>
            <p:cNvCxnSpPr>
              <a:cxnSpLocks/>
            </p:cNvCxnSpPr>
            <p:nvPr/>
          </p:nvCxnSpPr>
          <p:spPr>
            <a:xfrm flipH="1">
              <a:off x="3084061"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5" name="Picture Placeholder 4" descr="A logo of a hotel&#10;&#10;AI-generated content may be incorrect.">
            <a:extLst>
              <a:ext uri="{FF2B5EF4-FFF2-40B4-BE49-F238E27FC236}">
                <a16:creationId xmlns:a16="http://schemas.microsoft.com/office/drawing/2014/main" id="{C2BCD985-ABAE-D23A-0D70-471F68C3EA3C}"/>
              </a:ext>
            </a:extLst>
          </p:cNvPr>
          <p:cNvPicPr>
            <a:picLocks noGrp="1" noChangeAspect="1"/>
          </p:cNvPicPr>
          <p:nvPr>
            <p:ph type="pic" sz="quarter" idx="11"/>
          </p:nvPr>
        </p:nvPicPr>
        <p:blipFill>
          <a:blip r:embed="rId3">
            <a:extLst>
              <a:ext uri="{837473B0-CC2E-450A-ABE3-18F120FF3D39}">
                <a1611:picAttrSrcUrl xmlns:a1611="http://schemas.microsoft.com/office/drawing/2016/11/main" r:id="rId4"/>
              </a:ext>
            </a:extLst>
          </a:blip>
          <a:srcRect l="23328" r="23328"/>
          <a:stretch/>
        </p:blipFill>
        <p:spPr>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40730" h="6887937">
                <a:moveTo>
                  <a:pt x="0" y="0"/>
                </a:moveTo>
                <a:lnTo>
                  <a:pt x="5840730" y="0"/>
                </a:lnTo>
                <a:lnTo>
                  <a:pt x="5090160" y="2775915"/>
                </a:lnTo>
                <a:cubicBezTo>
                  <a:pt x="5057140" y="2883865"/>
                  <a:pt x="5020310" y="2976575"/>
                  <a:pt x="4853940" y="2962605"/>
                </a:cubicBezTo>
                <a:cubicBezTo>
                  <a:pt x="4668520" y="2845765"/>
                  <a:pt x="4761230" y="2747975"/>
                  <a:pt x="4754880" y="2692095"/>
                </a:cubicBezTo>
                <a:cubicBezTo>
                  <a:pt x="4845050" y="2355545"/>
                  <a:pt x="4904740" y="2121865"/>
                  <a:pt x="4979670" y="1846275"/>
                </a:cubicBezTo>
                <a:cubicBezTo>
                  <a:pt x="5021580" y="1687525"/>
                  <a:pt x="4996180" y="1615135"/>
                  <a:pt x="4872990" y="1571955"/>
                </a:cubicBezTo>
                <a:cubicBezTo>
                  <a:pt x="4738370" y="1563065"/>
                  <a:pt x="4699000" y="1597355"/>
                  <a:pt x="4655820" y="1770075"/>
                </a:cubicBezTo>
                <a:cubicBezTo>
                  <a:pt x="4671060" y="1858975"/>
                  <a:pt x="3878580" y="4599635"/>
                  <a:pt x="3893820" y="4688535"/>
                </a:cubicBezTo>
                <a:cubicBezTo>
                  <a:pt x="3858895" y="4824425"/>
                  <a:pt x="3925570" y="4880305"/>
                  <a:pt x="3992880" y="4905705"/>
                </a:cubicBezTo>
                <a:cubicBezTo>
                  <a:pt x="4102100" y="4904435"/>
                  <a:pt x="4158615" y="4917135"/>
                  <a:pt x="4213860" y="4757115"/>
                </a:cubicBezTo>
                <a:lnTo>
                  <a:pt x="4457700" y="3842715"/>
                </a:lnTo>
                <a:cubicBezTo>
                  <a:pt x="4481830" y="3756355"/>
                  <a:pt x="4555490" y="3692855"/>
                  <a:pt x="4686300" y="3713175"/>
                </a:cubicBezTo>
                <a:cubicBezTo>
                  <a:pt x="4829810" y="3791915"/>
                  <a:pt x="4782820" y="3882085"/>
                  <a:pt x="4785360" y="3926535"/>
                </a:cubicBezTo>
                <a:lnTo>
                  <a:pt x="4028621" y="6887937"/>
                </a:lnTo>
                <a:lnTo>
                  <a:pt x="0" y="6877051"/>
                </a:lnTo>
                <a:lnTo>
                  <a:pt x="0" y="0"/>
                </a:lnTo>
                <a:close/>
              </a:path>
            </a:pathLst>
          </a:custGeom>
          <a:solidFill>
            <a:srgbClr val="E7E6E6"/>
          </a:solidFill>
          <a:ln>
            <a:noFill/>
          </a:ln>
        </p:spPr>
      </p:pic>
      <p:sp>
        <p:nvSpPr>
          <p:cNvPr id="6" name="TextBox 5">
            <a:extLst>
              <a:ext uri="{FF2B5EF4-FFF2-40B4-BE49-F238E27FC236}">
                <a16:creationId xmlns:a16="http://schemas.microsoft.com/office/drawing/2014/main" id="{D7F0F695-8BFB-866F-8C8C-06E4520C6A18}"/>
              </a:ext>
            </a:extLst>
          </p:cNvPr>
          <p:cNvSpPr txBox="1"/>
          <p:nvPr/>
        </p:nvSpPr>
        <p:spPr>
          <a:xfrm>
            <a:off x="0" y="6859588"/>
            <a:ext cx="5840413"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237198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6" descr="A person raising his hand">
            <a:extLst>
              <a:ext uri="{FF2B5EF4-FFF2-40B4-BE49-F238E27FC236}">
                <a16:creationId xmlns:a16="http://schemas.microsoft.com/office/drawing/2014/main" id="{E03BC577-8E17-B69D-45B2-395E2E82414E}"/>
              </a:ext>
            </a:extLst>
          </p:cNvPr>
          <p:cNvPicPr>
            <a:picLocks noGrp="1" noChangeAspect="1"/>
          </p:cNvPicPr>
          <p:nvPr>
            <p:ph type="pic" sz="quarter" idx="11"/>
          </p:nvPr>
        </p:nvPicPr>
        <p:blipFill>
          <a:blip r:embed="rId3"/>
          <a:srcRect l="8333" r="8333"/>
          <a:stretch/>
        </p:blipFill>
        <p:spPr>
          <a:xfrm flipH="1">
            <a:off x="7163691" y="0"/>
            <a:ext cx="5024825" cy="6858000"/>
          </a:xfrm>
        </p:spPr>
      </p:pic>
      <p:sp>
        <p:nvSpPr>
          <p:cNvPr id="3" name="Title 2">
            <a:extLst>
              <a:ext uri="{FF2B5EF4-FFF2-40B4-BE49-F238E27FC236}">
                <a16:creationId xmlns:a16="http://schemas.microsoft.com/office/drawing/2014/main" id="{1AC51E62-7F55-3B6A-FF5F-39D8CFE7414F}"/>
              </a:ext>
            </a:extLst>
          </p:cNvPr>
          <p:cNvSpPr>
            <a:spLocks noGrp="1"/>
          </p:cNvSpPr>
          <p:nvPr>
            <p:ph type="ctrTitle"/>
          </p:nvPr>
        </p:nvSpPr>
        <p:spPr>
          <a:xfrm>
            <a:off x="796322" y="320040"/>
            <a:ext cx="6732237" cy="1017147"/>
          </a:xfrm>
        </p:spPr>
        <p:txBody>
          <a:bodyPr/>
          <a:lstStyle/>
          <a:p>
            <a:r>
              <a:rPr lang="en-US" dirty="0"/>
              <a:t>Conclusions</a:t>
            </a:r>
          </a:p>
        </p:txBody>
      </p:sp>
      <p:sp>
        <p:nvSpPr>
          <p:cNvPr id="14" name="Footer Placeholder 13">
            <a:extLst>
              <a:ext uri="{FF2B5EF4-FFF2-40B4-BE49-F238E27FC236}">
                <a16:creationId xmlns:a16="http://schemas.microsoft.com/office/drawing/2014/main" id="{C92E10BC-24CF-FA22-F0EC-E5731180F939}"/>
              </a:ext>
            </a:extLst>
          </p:cNvPr>
          <p:cNvSpPr>
            <a:spLocks noGrp="1"/>
          </p:cNvSpPr>
          <p:nvPr>
            <p:ph type="ftr" sz="quarter" idx="3"/>
          </p:nvPr>
        </p:nvSpPr>
        <p:spPr>
          <a:xfrm>
            <a:off x="824241" y="6290774"/>
            <a:ext cx="6637071" cy="365125"/>
          </a:xfrm>
        </p:spPr>
        <p:txBody>
          <a:bodyPr/>
          <a:lstStyle/>
          <a:p>
            <a:r>
              <a:rPr lang="en-US" dirty="0"/>
              <a:t>TEACH A COURSE</a:t>
            </a:r>
          </a:p>
        </p:txBody>
      </p:sp>
      <p:sp>
        <p:nvSpPr>
          <p:cNvPr id="15" name="Slide Number Placeholder 14">
            <a:extLst>
              <a:ext uri="{FF2B5EF4-FFF2-40B4-BE49-F238E27FC236}">
                <a16:creationId xmlns:a16="http://schemas.microsoft.com/office/drawing/2014/main" id="{A0F88C39-60B8-7163-0602-9B68A9FCDBFF}"/>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10</a:t>
            </a:fld>
            <a:endParaRPr lang="en-US" dirty="0"/>
          </a:p>
        </p:txBody>
      </p:sp>
      <p:grpSp>
        <p:nvGrpSpPr>
          <p:cNvPr id="17" name="Group 16">
            <a:extLst>
              <a:ext uri="{FF2B5EF4-FFF2-40B4-BE49-F238E27FC236}">
                <a16:creationId xmlns:a16="http://schemas.microsoft.com/office/drawing/2014/main" id="{98B1A91E-7D63-4E15-B7EA-0453BC15265C}"/>
              </a:ext>
              <a:ext uri="{C183D7F6-B498-43B3-948B-1728B52AA6E4}">
                <adec:decorative xmlns:adec="http://schemas.microsoft.com/office/drawing/2017/decorative" val="1"/>
              </a:ext>
            </a:extLst>
          </p:cNvPr>
          <p:cNvGrpSpPr/>
          <p:nvPr/>
        </p:nvGrpSpPr>
        <p:grpSpPr>
          <a:xfrm>
            <a:off x="7370364" y="-23539"/>
            <a:ext cx="2562565" cy="6885155"/>
            <a:chOff x="7370364" y="-23539"/>
            <a:chExt cx="2562565" cy="6885155"/>
          </a:xfrm>
        </p:grpSpPr>
        <p:pic>
          <p:nvPicPr>
            <p:cNvPr id="18" name="Graphic 17">
              <a:extLst>
                <a:ext uri="{FF2B5EF4-FFF2-40B4-BE49-F238E27FC236}">
                  <a16:creationId xmlns:a16="http://schemas.microsoft.com/office/drawing/2014/main" id="{F0A32002-CC31-2B6D-7A5D-66EDF27611B2}"/>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a:off x="7829202" y="5156615"/>
              <a:ext cx="878334" cy="1705001"/>
            </a:xfrm>
            <a:prstGeom prst="rect">
              <a:avLst/>
            </a:prstGeom>
          </p:spPr>
        </p:pic>
        <p:sp>
          <p:nvSpPr>
            <p:cNvPr id="19" name="Freeform: Shape 18">
              <a:extLst>
                <a:ext uri="{FF2B5EF4-FFF2-40B4-BE49-F238E27FC236}">
                  <a16:creationId xmlns:a16="http://schemas.microsoft.com/office/drawing/2014/main" id="{519D6ED2-972A-D3E9-ADCE-6524C827860F}"/>
                </a:ext>
                <a:ext uri="{C183D7F6-B498-43B3-948B-1728B52AA6E4}">
                  <adec:decorative xmlns:adec="http://schemas.microsoft.com/office/drawing/2017/decorative" val="1"/>
                </a:ext>
              </a:extLst>
            </p:cNvPr>
            <p:cNvSpPr/>
            <p:nvPr/>
          </p:nvSpPr>
          <p:spPr>
            <a:xfrm>
              <a:off x="7370364" y="-2353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dirty="0"/>
            </a:p>
          </p:txBody>
        </p:sp>
      </p:grpSp>
      <p:sp>
        <p:nvSpPr>
          <p:cNvPr id="39" name="TextBox 38">
            <a:extLst>
              <a:ext uri="{FF2B5EF4-FFF2-40B4-BE49-F238E27FC236}">
                <a16:creationId xmlns:a16="http://schemas.microsoft.com/office/drawing/2014/main" id="{00A58B27-861F-16E0-E930-CD389EBA6BDD}"/>
              </a:ext>
            </a:extLst>
          </p:cNvPr>
          <p:cNvSpPr txBox="1"/>
          <p:nvPr/>
        </p:nvSpPr>
        <p:spPr>
          <a:xfrm>
            <a:off x="320842" y="1712495"/>
            <a:ext cx="7636042"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2400" dirty="0">
                <a:latin typeface="+mj-lt"/>
              </a:rPr>
              <a:t>The mental health crisis in hospitality is widespread and long-term.</a:t>
            </a:r>
          </a:p>
          <a:p>
            <a:pPr marL="228600" indent="-228600">
              <a:buFont typeface=""/>
              <a:buChar char="•"/>
            </a:pPr>
            <a:r>
              <a:rPr lang="en-US" sz="2400" dirty="0">
                <a:latin typeface="+mj-lt"/>
              </a:rPr>
              <a:t>It is caused by low pay, long hours, emotional pressure, and fast digital change.</a:t>
            </a:r>
          </a:p>
          <a:p>
            <a:pPr marL="228600" indent="-228600">
              <a:buFont typeface=""/>
              <a:buChar char="•"/>
            </a:pPr>
            <a:r>
              <a:rPr lang="en-US" sz="2400" dirty="0">
                <a:latin typeface="+mj-lt"/>
              </a:rPr>
              <a:t>Burnout reduces productivity and guest satisfaction.</a:t>
            </a:r>
          </a:p>
          <a:p>
            <a:pPr marL="228600" indent="-228600">
              <a:buFont typeface=""/>
              <a:buChar char="•"/>
            </a:pPr>
            <a:r>
              <a:rPr lang="en-US" sz="2400" dirty="0">
                <a:latin typeface="+mj-lt"/>
              </a:rPr>
              <a:t>Wellbeing should be a business priority, not an optional benefit.</a:t>
            </a:r>
          </a:p>
          <a:p>
            <a:pPr marL="228600" indent="-228600">
              <a:buFont typeface=""/>
              <a:buChar char="•"/>
            </a:pPr>
            <a:r>
              <a:rPr lang="en-US" sz="2400" dirty="0">
                <a:latin typeface="+mj-lt"/>
              </a:rPr>
              <a:t>“Caring for employees is not kindness, it’s sustainability.”</a:t>
            </a:r>
          </a:p>
          <a:p>
            <a:pPr algn="ctr"/>
            <a:endParaRPr lang="en-GB" sz="2400" dirty="0">
              <a:latin typeface="+mj-lt"/>
            </a:endParaRPr>
          </a:p>
        </p:txBody>
      </p:sp>
    </p:spTree>
    <p:extLst>
      <p:ext uri="{BB962C8B-B14F-4D97-AF65-F5344CB8AC3E}">
        <p14:creationId xmlns:p14="http://schemas.microsoft.com/office/powerpoint/2010/main" val="6704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2EC14-FDF9-85B8-18E5-21AA51B7D6D9}"/>
              </a:ext>
            </a:extLst>
          </p:cNvPr>
          <p:cNvSpPr>
            <a:spLocks noGrp="1"/>
          </p:cNvSpPr>
          <p:nvPr>
            <p:ph type="ctrTitle"/>
          </p:nvPr>
        </p:nvSpPr>
        <p:spPr>
          <a:xfrm>
            <a:off x="796322" y="320040"/>
            <a:ext cx="6732237" cy="1524000"/>
          </a:xfrm>
        </p:spPr>
        <p:txBody>
          <a:bodyPr anchor="b">
            <a:normAutofit/>
          </a:bodyPr>
          <a:lstStyle/>
          <a:p>
            <a:r>
              <a:rPr lang="en-GB" dirty="0"/>
              <a:t>Recommendations – PEAS Framework</a:t>
            </a:r>
            <a:endParaRPr lang="en-US" dirty="0"/>
          </a:p>
          <a:p>
            <a:endParaRPr lang="en-GB" dirty="0"/>
          </a:p>
        </p:txBody>
      </p:sp>
      <p:sp>
        <p:nvSpPr>
          <p:cNvPr id="3" name="Content Placeholder 2">
            <a:extLst>
              <a:ext uri="{FF2B5EF4-FFF2-40B4-BE49-F238E27FC236}">
                <a16:creationId xmlns:a16="http://schemas.microsoft.com/office/drawing/2014/main" id="{5C66090D-D6EE-04B5-4EBB-BDA315B05AE7}"/>
              </a:ext>
            </a:extLst>
          </p:cNvPr>
          <p:cNvSpPr>
            <a:spLocks noGrp="1"/>
          </p:cNvSpPr>
          <p:nvPr>
            <p:ph sz="quarter" idx="17"/>
          </p:nvPr>
        </p:nvSpPr>
        <p:spPr>
          <a:xfrm>
            <a:off x="796322" y="1679261"/>
            <a:ext cx="6743481" cy="4828011"/>
          </a:xfrm>
        </p:spPr>
        <p:txBody>
          <a:bodyPr vert="horz" lIns="0" tIns="45720" rIns="0" bIns="45720" rtlCol="0" anchor="t">
            <a:noAutofit/>
          </a:bodyPr>
          <a:lstStyle/>
          <a:p>
            <a:r>
              <a:rPr lang="en-GB" sz="2000" b="1" dirty="0">
                <a:latin typeface="+mj-lt"/>
              </a:rPr>
              <a:t>Based on PEAS Framework (Problem - Evidence - Analysis - Solution)</a:t>
            </a:r>
          </a:p>
          <a:p>
            <a:r>
              <a:rPr lang="en-GB" sz="2000" dirty="0">
                <a:latin typeface="+mj-lt"/>
              </a:rPr>
              <a:t>1. </a:t>
            </a:r>
            <a:r>
              <a:rPr lang="en-GB" sz="2000" b="1" dirty="0">
                <a:latin typeface="+mj-lt"/>
              </a:rPr>
              <a:t>Policy:</a:t>
            </a:r>
            <a:r>
              <a:rPr lang="en-GB" sz="2000" dirty="0">
                <a:latin typeface="+mj-lt"/>
              </a:rPr>
              <a:t> Include mental health targets in business plans (</a:t>
            </a:r>
            <a:r>
              <a:rPr lang="en-GB" sz="2000" b="1" dirty="0">
                <a:latin typeface="+mj-lt"/>
              </a:rPr>
              <a:t>Baum 2022</a:t>
            </a:r>
            <a:r>
              <a:rPr lang="en-GB" sz="2000" dirty="0">
                <a:latin typeface="+mj-lt"/>
              </a:rPr>
              <a:t>).</a:t>
            </a:r>
          </a:p>
          <a:p>
            <a:r>
              <a:rPr lang="en-GB" sz="2000" dirty="0">
                <a:latin typeface="+mj-lt"/>
              </a:rPr>
              <a:t>2. </a:t>
            </a:r>
            <a:r>
              <a:rPr lang="en-GB" sz="2000" b="1" dirty="0">
                <a:latin typeface="+mj-lt"/>
              </a:rPr>
              <a:t>Leadership:</a:t>
            </a:r>
            <a:r>
              <a:rPr lang="en-GB" sz="2000" dirty="0">
                <a:latin typeface="+mj-lt"/>
              </a:rPr>
              <a:t> Empathy + transformational training (</a:t>
            </a:r>
            <a:r>
              <a:rPr lang="en-GB" sz="2000" b="1" dirty="0">
                <a:latin typeface="+mj-lt"/>
              </a:rPr>
              <a:t>Bass &amp; Riggio 2006</a:t>
            </a:r>
            <a:r>
              <a:rPr lang="en-GB" sz="2000" dirty="0">
                <a:latin typeface="+mj-lt"/>
              </a:rPr>
              <a:t>).</a:t>
            </a:r>
          </a:p>
          <a:p>
            <a:r>
              <a:rPr lang="en-GB" sz="2000" b="1" dirty="0">
                <a:latin typeface="+mj-lt"/>
              </a:rPr>
              <a:t>3. Technology:</a:t>
            </a:r>
            <a:r>
              <a:rPr lang="en-GB" sz="2000" dirty="0">
                <a:latin typeface="+mj-lt"/>
              </a:rPr>
              <a:t> Human-centred AI guidelines (</a:t>
            </a:r>
            <a:r>
              <a:rPr lang="en-GB" sz="2000" b="1" dirty="0">
                <a:latin typeface="+mj-lt"/>
              </a:rPr>
              <a:t>Canary Tech 2025</a:t>
            </a:r>
            <a:r>
              <a:rPr lang="en-GB" sz="2000" dirty="0">
                <a:latin typeface="+mj-lt"/>
              </a:rPr>
              <a:t>).</a:t>
            </a:r>
          </a:p>
          <a:p>
            <a:r>
              <a:rPr lang="en-GB" sz="2000" b="1" dirty="0">
                <a:latin typeface="+mj-lt"/>
              </a:rPr>
              <a:t>4. Work Systems:</a:t>
            </a:r>
            <a:r>
              <a:rPr lang="en-GB" sz="2000" dirty="0">
                <a:latin typeface="+mj-lt"/>
              </a:rPr>
              <a:t> Flexible shifts, paid breaks, mental-health days (</a:t>
            </a:r>
            <a:r>
              <a:rPr lang="en-GB" sz="2000" b="1" dirty="0">
                <a:latin typeface="+mj-lt"/>
              </a:rPr>
              <a:t>OECD 2023</a:t>
            </a:r>
            <a:r>
              <a:rPr lang="en-GB" sz="2000" dirty="0">
                <a:latin typeface="+mj-lt"/>
              </a:rPr>
              <a:t>).</a:t>
            </a:r>
          </a:p>
          <a:p>
            <a:endParaRPr lang="en-GB" sz="2000" dirty="0">
              <a:latin typeface="+mj-lt"/>
            </a:endParaRPr>
          </a:p>
        </p:txBody>
      </p:sp>
      <p:sp>
        <p:nvSpPr>
          <p:cNvPr id="6" name="Slide Number Placeholder 5">
            <a:extLst>
              <a:ext uri="{FF2B5EF4-FFF2-40B4-BE49-F238E27FC236}">
                <a16:creationId xmlns:a16="http://schemas.microsoft.com/office/drawing/2014/main" id="{D1E9F796-0863-6D4F-B1F3-890A382C650F}"/>
              </a:ext>
            </a:extLst>
          </p:cNvPr>
          <p:cNvSpPr>
            <a:spLocks noGrp="1"/>
          </p:cNvSpPr>
          <p:nvPr>
            <p:ph type="sldNum" sz="quarter" idx="4"/>
          </p:nvPr>
        </p:nvSpPr>
        <p:spPr>
          <a:xfrm>
            <a:off x="10768546" y="6290774"/>
            <a:ext cx="617912" cy="365125"/>
          </a:xfrm>
        </p:spPr>
        <p:txBody>
          <a:bodyPr>
            <a:normAutofit/>
          </a:bodyPr>
          <a:lstStyle/>
          <a:p>
            <a:pPr>
              <a:spcAft>
                <a:spcPts val="600"/>
              </a:spcAft>
            </a:pPr>
            <a:fld id="{3A98EE3D-8CD1-4C3F-BD1C-C98C9596463C}" type="slidenum">
              <a:rPr lang="en-US" smtClean="0"/>
              <a:pPr>
                <a:spcAft>
                  <a:spcPts val="600"/>
                </a:spcAft>
              </a:pPr>
              <a:t>11</a:t>
            </a:fld>
            <a:endParaRPr lang="en-US"/>
          </a:p>
        </p:txBody>
      </p:sp>
      <p:sp>
        <p:nvSpPr>
          <p:cNvPr id="8" name="TextBox 7">
            <a:extLst>
              <a:ext uri="{FF2B5EF4-FFF2-40B4-BE49-F238E27FC236}">
                <a16:creationId xmlns:a16="http://schemas.microsoft.com/office/drawing/2014/main" id="{CA8D13E4-5B69-7052-037E-3B56855E7A15}"/>
              </a:ext>
            </a:extLst>
          </p:cNvPr>
          <p:cNvSpPr txBox="1"/>
          <p:nvPr/>
        </p:nvSpPr>
        <p:spPr>
          <a:xfrm>
            <a:off x="7164388" y="6858000"/>
            <a:ext cx="5024437" cy="317500"/>
          </a:xfrm>
          <a:prstGeom prst="rect">
            <a:avLst/>
          </a:prstGeom>
        </p:spPr>
        <p:txBody>
          <a:bodyPr>
            <a:normAutofit fontScale="85000" lnSpcReduction="10000"/>
          </a:bodyPr>
          <a:lstStyle/>
          <a:p>
            <a:pPr>
              <a:lnSpc>
                <a:spcPct val="90000"/>
              </a:lnSpc>
              <a:spcAft>
                <a:spcPts val="600"/>
              </a:spcAft>
            </a:pPr>
            <a:r>
              <a:rPr lang="en-US" sz="1500"/>
              <a:t>ThePhoto by PhotoAuthor is licensed under CCYYSA.</a:t>
            </a:r>
          </a:p>
        </p:txBody>
      </p:sp>
      <p:pic>
        <p:nvPicPr>
          <p:cNvPr id="12" name="Picture Placeholder 11" descr="A black and silver objects on a white surface&#10;&#10;AI-generated content may be incorrect.">
            <a:extLst>
              <a:ext uri="{FF2B5EF4-FFF2-40B4-BE49-F238E27FC236}">
                <a16:creationId xmlns:a16="http://schemas.microsoft.com/office/drawing/2014/main" id="{559CCD8B-0A43-1EC5-4B44-1A44FB9624DC}"/>
              </a:ext>
            </a:extLst>
          </p:cNvPr>
          <p:cNvPicPr>
            <a:picLocks noGrp="1" noChangeAspect="1"/>
          </p:cNvPicPr>
          <p:nvPr>
            <p:ph type="pic" sz="quarter" idx="11"/>
          </p:nvPr>
        </p:nvPicPr>
        <p:blipFill>
          <a:blip r:embed="rId3"/>
          <a:srcRect l="27851" r="27851"/>
          <a:stretch/>
        </p:blipFill>
        <p:spPr>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rgbClr val="E7E6E6"/>
          </a:solidFill>
        </p:spPr>
      </p:pic>
    </p:spTree>
    <p:extLst>
      <p:ext uri="{BB962C8B-B14F-4D97-AF65-F5344CB8AC3E}">
        <p14:creationId xmlns:p14="http://schemas.microsoft.com/office/powerpoint/2010/main" val="2534958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891AB-1481-9E58-A257-34CE60696C17}"/>
              </a:ext>
            </a:extLst>
          </p:cNvPr>
          <p:cNvSpPr>
            <a:spLocks noGrp="1"/>
          </p:cNvSpPr>
          <p:nvPr>
            <p:ph type="ctrTitle"/>
          </p:nvPr>
        </p:nvSpPr>
        <p:spPr>
          <a:xfrm>
            <a:off x="649737" y="572311"/>
            <a:ext cx="4786877" cy="411410"/>
          </a:xfrm>
        </p:spPr>
        <p:txBody>
          <a:bodyPr>
            <a:noAutofit/>
          </a:bodyPr>
          <a:lstStyle/>
          <a:p>
            <a:r>
              <a:rPr lang="en-GB" sz="2400" dirty="0"/>
              <a:t>REFERENCES:</a:t>
            </a:r>
          </a:p>
        </p:txBody>
      </p:sp>
      <p:sp>
        <p:nvSpPr>
          <p:cNvPr id="4" name="Text Placeholder 3">
            <a:extLst>
              <a:ext uri="{FF2B5EF4-FFF2-40B4-BE49-F238E27FC236}">
                <a16:creationId xmlns:a16="http://schemas.microsoft.com/office/drawing/2014/main" id="{2213F393-2E33-7D59-0F8C-54DAC91F2828}"/>
              </a:ext>
            </a:extLst>
          </p:cNvPr>
          <p:cNvSpPr>
            <a:spLocks noGrp="1"/>
          </p:cNvSpPr>
          <p:nvPr>
            <p:ph type="body" sz="quarter" idx="12"/>
          </p:nvPr>
        </p:nvSpPr>
        <p:spPr>
          <a:xfrm>
            <a:off x="521400" y="1358685"/>
            <a:ext cx="11235804" cy="4648286"/>
          </a:xfrm>
        </p:spPr>
        <p:txBody>
          <a:bodyPr vert="horz" lIns="91440" tIns="0" rIns="0" bIns="45720" rtlCol="0" anchor="t">
            <a:normAutofit fontScale="47500" lnSpcReduction="20000"/>
          </a:bodyPr>
          <a:lstStyle/>
          <a:p>
            <a:pPr marL="285750" indent="-285750" algn="just">
              <a:buFont typeface="Arial" panose="02070309020205020404" pitchFamily="49" charset="0"/>
              <a:buChar char="•"/>
            </a:pPr>
            <a:r>
              <a:rPr lang="en-GB" dirty="0">
                <a:latin typeface="Arial"/>
                <a:cs typeface="Arial"/>
              </a:rPr>
              <a:t>Accor (2024) ALL </a:t>
            </a:r>
            <a:r>
              <a:rPr lang="en-GB" dirty="0" err="1">
                <a:latin typeface="Arial"/>
                <a:cs typeface="Arial"/>
              </a:rPr>
              <a:t>Heartist</a:t>
            </a:r>
            <a:r>
              <a:rPr lang="en-GB" dirty="0">
                <a:latin typeface="Arial"/>
                <a:cs typeface="Arial"/>
              </a:rPr>
              <a:t> Fund / Integrated Report 2024. Available at: </a:t>
            </a:r>
            <a:r>
              <a:rPr lang="en-GB" dirty="0">
                <a:solidFill>
                  <a:srgbClr val="954F72"/>
                </a:solidFill>
                <a:latin typeface="Arial"/>
                <a:cs typeface="Arial"/>
                <a:hlinkClick r:id="rId2"/>
              </a:rPr>
              <a:t>https://assets.group.accor.com/yrj0orc8tx24/4tViUa177mMSGQxNgi0SWS/37ae4ee9af8341421721b5f8df1cfd4a/ACCOR_RI_2024_MEL_EN.pdf</a:t>
            </a:r>
            <a:r>
              <a:rPr lang="en-GB" dirty="0">
                <a:latin typeface="Arial"/>
                <a:cs typeface="Arial"/>
              </a:rPr>
              <a:t> </a:t>
            </a:r>
            <a:endParaRPr lang="en-US" dirty="0"/>
          </a:p>
          <a:p>
            <a:pPr marL="285750" indent="-285750" algn="just">
              <a:buFont typeface="Arial" panose="02070309020205020404" pitchFamily="49" charset="0"/>
              <a:buChar char="•"/>
            </a:pPr>
            <a:r>
              <a:rPr lang="en-GB" dirty="0">
                <a:latin typeface="Arial"/>
                <a:cs typeface="Arial"/>
              </a:rPr>
              <a:t>Amadeus (2024) Travel Dreams Report 2024. Available at: </a:t>
            </a:r>
            <a:r>
              <a:rPr lang="en-GB" dirty="0">
                <a:solidFill>
                  <a:srgbClr val="954F72"/>
                </a:solidFill>
                <a:latin typeface="Arial"/>
                <a:cs typeface="Arial"/>
                <a:hlinkClick r:id="rId3"/>
              </a:rPr>
              <a:t>https://www.amadeus-hospitality.com/travel-dreams/</a:t>
            </a:r>
            <a:r>
              <a:rPr lang="en-GB" dirty="0">
                <a:latin typeface="Arial"/>
                <a:cs typeface="Arial"/>
              </a:rPr>
              <a:t>   </a:t>
            </a:r>
            <a:endParaRPr lang="en-GB" dirty="0"/>
          </a:p>
          <a:p>
            <a:pPr marL="285750" indent="-285750" algn="just">
              <a:buFont typeface="Arial" panose="02070309020205020404" pitchFamily="49" charset="0"/>
              <a:buChar char="•"/>
            </a:pPr>
            <a:r>
              <a:rPr lang="en-GB" dirty="0">
                <a:latin typeface="Arial"/>
                <a:cs typeface="Arial"/>
              </a:rPr>
              <a:t>Anderson, L.W. and Krathwohl, D.R. (2001) A taxonomy for learning, teaching, and assessing: A revision of Bloom’s taxonomy of educational objectives. New York: Longman.</a:t>
            </a:r>
            <a:endParaRPr lang="en-GB"/>
          </a:p>
          <a:p>
            <a:pPr marL="285750" indent="-285750" algn="just">
              <a:buFont typeface="Arial" panose="02070309020205020404" pitchFamily="49" charset="0"/>
              <a:buChar char="•"/>
            </a:pPr>
            <a:r>
              <a:rPr lang="en-GB" dirty="0">
                <a:latin typeface="Arial"/>
                <a:cs typeface="Arial"/>
              </a:rPr>
              <a:t>Bakker, A.B. and Demerouti, E. (2007) ‘The Job Demands–Resources model: state of the art’, Journal of Managerial Psychology, 22(3), pp. 309–328. DOI: </a:t>
            </a:r>
            <a:r>
              <a:rPr lang="en-GB" dirty="0">
                <a:solidFill>
                  <a:srgbClr val="954F72"/>
                </a:solidFill>
                <a:latin typeface="Arial"/>
                <a:cs typeface="Arial"/>
                <a:hlinkClick r:id="rId4"/>
              </a:rPr>
              <a:t>https://doi.org/10.1108/02683940710733115</a:t>
            </a:r>
            <a:r>
              <a:rPr lang="en-GB" dirty="0">
                <a:latin typeface="Arial"/>
                <a:cs typeface="Arial"/>
              </a:rPr>
              <a:t> .</a:t>
            </a:r>
            <a:endParaRPr lang="en-GB"/>
          </a:p>
          <a:p>
            <a:pPr marL="285750" indent="-285750" algn="just">
              <a:buFont typeface="Arial" panose="02070309020205020404" pitchFamily="49" charset="0"/>
              <a:buChar char="•"/>
            </a:pPr>
            <a:r>
              <a:rPr lang="en-GB" dirty="0">
                <a:latin typeface="Arial"/>
                <a:cs typeface="Arial"/>
              </a:rPr>
              <a:t>Bass, B.M. and Riggio, R.E. (2006) Transformational Leadership. 2nd </a:t>
            </a:r>
            <a:r>
              <a:rPr lang="en-GB" dirty="0" err="1">
                <a:latin typeface="Arial"/>
                <a:cs typeface="Arial"/>
              </a:rPr>
              <a:t>edn</a:t>
            </a:r>
            <a:r>
              <a:rPr lang="en-GB" dirty="0">
                <a:latin typeface="Arial"/>
                <a:cs typeface="Arial"/>
              </a:rPr>
              <a:t>. Mahwah, NJ: Lawrence Erlbaum Associates.</a:t>
            </a:r>
            <a:endParaRPr lang="en-GB"/>
          </a:p>
          <a:p>
            <a:pPr marL="285750" indent="-285750" algn="just">
              <a:buFont typeface="Arial" panose="02070309020205020404" pitchFamily="49" charset="0"/>
              <a:buChar char="•"/>
            </a:pPr>
            <a:r>
              <a:rPr lang="en-GB" dirty="0">
                <a:latin typeface="Arial"/>
                <a:cs typeface="Arial"/>
              </a:rPr>
              <a:t>Baum, T. (2023) ‘Work, Wages and Employment in the UK's Hospitality Sector” </a:t>
            </a:r>
            <a:r>
              <a:rPr lang="en-GB" dirty="0">
                <a:solidFill>
                  <a:srgbClr val="954F72"/>
                </a:solidFill>
                <a:latin typeface="Arial"/>
                <a:cs typeface="Arial"/>
                <a:hlinkClick r:id="rId5"/>
              </a:rPr>
              <a:t>https://strathprints.strath.ac.uk/86230/1/Baum_etal_ReWAGE_2023_work_wages_and_employment_in_the_UKs_hospitality_sector.pdf</a:t>
            </a:r>
            <a:endParaRPr lang="en-GB"/>
          </a:p>
          <a:p>
            <a:pPr marL="285750" indent="-285750" algn="just">
              <a:buFont typeface="Arial" panose="02070309020205020404" pitchFamily="49" charset="0"/>
              <a:buChar char="•"/>
            </a:pPr>
            <a:r>
              <a:rPr lang="en-GB" dirty="0">
                <a:latin typeface="Arial"/>
                <a:cs typeface="Arial"/>
              </a:rPr>
              <a:t>Baum, T., Mooney, S.K.K., Robinson, R.N.S. and </a:t>
            </a:r>
            <a:r>
              <a:rPr lang="en-GB" dirty="0" err="1">
                <a:latin typeface="Arial"/>
                <a:cs typeface="Arial"/>
              </a:rPr>
              <a:t>Solnet</a:t>
            </a:r>
            <a:r>
              <a:rPr lang="en-GB" dirty="0">
                <a:latin typeface="Arial"/>
                <a:cs typeface="Arial"/>
              </a:rPr>
              <a:t>, D. (2020) ‘COVID-19’s impact on the hospitality workforce new crisis or amplification of the norm?’, International Journal of Contemporary Hospitality Management, 32(9), pp. 2813–2829. DOI: </a:t>
            </a:r>
            <a:r>
              <a:rPr lang="en-GB" dirty="0">
                <a:solidFill>
                  <a:srgbClr val="954F72"/>
                </a:solidFill>
                <a:latin typeface="Arial"/>
                <a:cs typeface="Arial"/>
                <a:hlinkClick r:id="rId6"/>
              </a:rPr>
              <a:t>https://www.researchgate.net/publication/343291945_COVID-19's_impact_on_the_hospitality_workforce_-_new_crisis_or_amplification_of_the_norm</a:t>
            </a:r>
            <a:endParaRPr lang="en-GB"/>
          </a:p>
          <a:p>
            <a:pPr marL="285750" indent="-285750" algn="just">
              <a:buFont typeface="Arial" panose="02070309020205020404" pitchFamily="49" charset="0"/>
              <a:buChar char="•"/>
            </a:pPr>
            <a:r>
              <a:rPr lang="en-GB" dirty="0">
                <a:latin typeface="Arial"/>
                <a:cs typeface="Arial"/>
              </a:rPr>
              <a:t>Burnt Chef Project (2024) Social Impact Report 2023/24. Available at: </a:t>
            </a:r>
            <a:r>
              <a:rPr lang="en-GB" dirty="0">
                <a:solidFill>
                  <a:srgbClr val="954F72"/>
                </a:solidFill>
                <a:latin typeface="Arial"/>
                <a:cs typeface="Arial"/>
                <a:hlinkClick r:id="rId7"/>
              </a:rPr>
              <a:t>https://barmagazine.co.uk/the-burnt-chef-projects-2023-24-social-impact-report-highlights-significant-year-on-year-growth-in-mental-health-support-for-the-hospitality-industry/</a:t>
            </a:r>
            <a:endParaRPr lang="en-GB"/>
          </a:p>
          <a:p>
            <a:pPr marL="285750" indent="-285750" algn="just">
              <a:buFont typeface="Arial" panose="02070309020205020404" pitchFamily="49" charset="0"/>
              <a:buChar char="•"/>
            </a:pPr>
            <a:r>
              <a:rPr lang="en-GB" dirty="0">
                <a:latin typeface="Arial"/>
                <a:cs typeface="Arial"/>
              </a:rPr>
              <a:t>Canary Technologies (2025) AI in Hospitality Report 2025. Available at: </a:t>
            </a:r>
            <a:r>
              <a:rPr lang="en-GB" dirty="0">
                <a:solidFill>
                  <a:srgbClr val="954F72"/>
                </a:solidFill>
                <a:latin typeface="Arial"/>
                <a:cs typeface="Arial"/>
                <a:hlinkClick r:id="rId8"/>
              </a:rPr>
              <a:t>https://www.canarytechnologies.com/press/ai-hospitality-report</a:t>
            </a:r>
            <a:r>
              <a:rPr lang="en-GB" dirty="0">
                <a:latin typeface="Arial"/>
                <a:cs typeface="Arial"/>
              </a:rPr>
              <a:t>  (Accessed: 30 October 2025).</a:t>
            </a:r>
            <a:endParaRPr lang="en-GB"/>
          </a:p>
          <a:p>
            <a:pPr marL="285750" indent="-285750" algn="just">
              <a:buFont typeface="Arial" panose="02070309020205020404" pitchFamily="49" charset="0"/>
              <a:buChar char="•"/>
            </a:pPr>
            <a:r>
              <a:rPr lang="en-GB" dirty="0">
                <a:latin typeface="Arial"/>
                <a:cs typeface="Arial"/>
              </a:rPr>
              <a:t>CIPD (2023) Health and Wellbeing at Work Report 2023. Available at: </a:t>
            </a:r>
            <a:r>
              <a:rPr lang="en-GB" dirty="0">
                <a:solidFill>
                  <a:srgbClr val="954F72"/>
                </a:solidFill>
                <a:latin typeface="Arial"/>
                <a:cs typeface="Arial"/>
                <a:hlinkClick r:id="rId9"/>
              </a:rPr>
              <a:t>https://www.cipd.org/globalassets/media/knowledge/knowledge-hub/reports/2023-pdfs/8436-health-and-wellbeing-employee-views-2023.pdf</a:t>
            </a:r>
            <a:endParaRPr lang="en-GB"/>
          </a:p>
          <a:p>
            <a:pPr marL="285750" indent="-285750" algn="just">
              <a:buFont typeface="Arial" panose="02070309020205020404" pitchFamily="49" charset="0"/>
              <a:buChar char="•"/>
            </a:pPr>
            <a:r>
              <a:rPr lang="en-GB" dirty="0">
                <a:latin typeface="Arial"/>
                <a:cs typeface="Arial"/>
              </a:rPr>
              <a:t>Creswell, J.W. and </a:t>
            </a:r>
            <a:r>
              <a:rPr lang="en-GB" dirty="0" err="1">
                <a:latin typeface="Arial"/>
                <a:cs typeface="Arial"/>
              </a:rPr>
              <a:t>Poth</a:t>
            </a:r>
            <a:r>
              <a:rPr lang="en-GB" dirty="0">
                <a:latin typeface="Arial"/>
                <a:cs typeface="Arial"/>
              </a:rPr>
              <a:t>, C.N. (2018) Qualitative inquiry and research design: Choosing among five approaches. 4th </a:t>
            </a:r>
            <a:r>
              <a:rPr lang="en-GB" dirty="0" err="1">
                <a:latin typeface="Arial"/>
                <a:cs typeface="Arial"/>
              </a:rPr>
              <a:t>edn</a:t>
            </a:r>
            <a:r>
              <a:rPr lang="en-GB" dirty="0">
                <a:latin typeface="Arial"/>
                <a:cs typeface="Arial"/>
              </a:rPr>
              <a:t>. Thousand Oaks, CA: SAGE Publications.</a:t>
            </a:r>
            <a:endParaRPr lang="en-GB"/>
          </a:p>
          <a:p>
            <a:pPr marL="285750" indent="-285750" algn="just">
              <a:buFont typeface="Arial" panose="02070309020205020404" pitchFamily="49" charset="0"/>
              <a:buChar char="•"/>
            </a:pPr>
            <a:r>
              <a:rPr lang="en-GB" dirty="0">
                <a:latin typeface="Arial"/>
                <a:cs typeface="Arial"/>
              </a:rPr>
              <a:t>Cullinane, N. &amp; Dundon, T. (2006) ‘The psychological contract: a critical review’, </a:t>
            </a:r>
            <a:r>
              <a:rPr lang="en-GB" i="1" dirty="0">
                <a:latin typeface="Arial"/>
                <a:cs typeface="Arial"/>
              </a:rPr>
              <a:t>International Journal of Management Reviews</a:t>
            </a:r>
            <a:r>
              <a:rPr lang="en-GB" dirty="0">
                <a:latin typeface="Arial"/>
                <a:cs typeface="Arial"/>
              </a:rPr>
              <a:t>, 8(2), pp. 113-129. DOI: </a:t>
            </a:r>
            <a:r>
              <a:rPr lang="en-GB" dirty="0">
                <a:solidFill>
                  <a:srgbClr val="954F72"/>
                </a:solidFill>
                <a:latin typeface="Arial"/>
                <a:cs typeface="Arial"/>
                <a:hlinkClick r:id="rId10"/>
              </a:rPr>
              <a:t>https://doi.org/10.1111/j.1468-2370.2006.00123.x</a:t>
            </a:r>
            <a:endParaRPr lang="en-GB"/>
          </a:p>
          <a:p>
            <a:pPr marL="285750" indent="-285750" algn="just">
              <a:buFont typeface="Arial" panose="02070309020205020404" pitchFamily="49" charset="0"/>
              <a:buChar char="•"/>
            </a:pPr>
            <a:r>
              <a:rPr lang="en-GB" dirty="0">
                <a:latin typeface="Arial"/>
                <a:cs typeface="Arial"/>
              </a:rPr>
              <a:t>Frey, C.B. and Osborne, M.A. (2017) ‘The future of employment: how susceptible are jobs to computerisation?’, Technological Forecasting and Social Change, 114, pp. 254–280. DOI: </a:t>
            </a:r>
            <a:r>
              <a:rPr lang="en-GB" dirty="0">
                <a:solidFill>
                  <a:srgbClr val="954F72"/>
                </a:solidFill>
                <a:latin typeface="Arial"/>
                <a:cs typeface="Arial"/>
                <a:hlinkClick r:id="rId11"/>
              </a:rPr>
              <a:t>https://doi.org/10.1016/j.techfore.2016.08.019</a:t>
            </a:r>
            <a:r>
              <a:rPr lang="en-GB" dirty="0">
                <a:latin typeface="Arial"/>
                <a:cs typeface="Arial"/>
              </a:rPr>
              <a:t> .</a:t>
            </a:r>
            <a:endParaRPr lang="en-GB"/>
          </a:p>
          <a:p>
            <a:pPr marL="285750" indent="-285750" algn="just">
              <a:buFont typeface="Arial" panose="02070309020205020404" pitchFamily="49" charset="0"/>
              <a:buChar char="•"/>
            </a:pPr>
            <a:r>
              <a:rPr lang="en-GB" dirty="0">
                <a:latin typeface="Arial"/>
                <a:cs typeface="Arial"/>
              </a:rPr>
              <a:t>Hilton (2024) Travel with Purpose / </a:t>
            </a:r>
            <a:r>
              <a:rPr lang="en-GB" dirty="0" err="1">
                <a:latin typeface="Arial"/>
                <a:cs typeface="Arial"/>
              </a:rPr>
              <a:t>Thrive@Hilton</a:t>
            </a:r>
            <a:r>
              <a:rPr lang="en-GB" dirty="0">
                <a:latin typeface="Arial"/>
                <a:cs typeface="Arial"/>
              </a:rPr>
              <a:t> ESG Report 2023. Available at: </a:t>
            </a:r>
            <a:r>
              <a:rPr lang="en-GB" dirty="0">
                <a:solidFill>
                  <a:srgbClr val="954F72"/>
                </a:solidFill>
                <a:latin typeface="Arial"/>
                <a:cs typeface="Arial"/>
                <a:hlinkClick r:id="rId12"/>
              </a:rPr>
              <a:t>https://esg.hilton.com/wp-content/uploads/sites/4/2024/05/2023-Travel-with-Purpose-Report-ADA-final.pdf</a:t>
            </a:r>
            <a:endParaRPr lang="en-GB"/>
          </a:p>
          <a:p>
            <a:pPr marL="285750" indent="-285750" algn="just">
              <a:buFont typeface="Arial" panose="02070309020205020404" pitchFamily="49" charset="0"/>
              <a:buChar char="•"/>
            </a:pPr>
            <a:r>
              <a:rPr lang="en-GB" dirty="0" err="1">
                <a:latin typeface="Arial"/>
                <a:cs typeface="Arial"/>
              </a:rPr>
              <a:t>Hobfoll</a:t>
            </a:r>
            <a:r>
              <a:rPr lang="en-GB" dirty="0">
                <a:latin typeface="Arial"/>
                <a:cs typeface="Arial"/>
              </a:rPr>
              <a:t>, S.E. et al. (2018) ‘Conservation of resources in the organisational context’, Annual Review of Organizational Psychology and Organizational </a:t>
            </a:r>
            <a:r>
              <a:rPr lang="en-GB" dirty="0" err="1">
                <a:latin typeface="Arial"/>
                <a:cs typeface="Arial"/>
              </a:rPr>
              <a:t>Behavior</a:t>
            </a:r>
            <a:r>
              <a:rPr lang="en-GB" dirty="0">
                <a:latin typeface="Arial"/>
                <a:cs typeface="Arial"/>
              </a:rPr>
              <a:t>, 5, pp. 103–128. DOI: </a:t>
            </a:r>
            <a:r>
              <a:rPr lang="en-GB" dirty="0">
                <a:solidFill>
                  <a:srgbClr val="954F72"/>
                </a:solidFill>
                <a:latin typeface="Arial"/>
                <a:cs typeface="Arial"/>
                <a:hlinkClick r:id="rId13"/>
              </a:rPr>
              <a:t>https://doi.org/10.1146/annurev-orgpsych-032117-104640</a:t>
            </a:r>
            <a:r>
              <a:rPr lang="en-GB" dirty="0">
                <a:latin typeface="Arial"/>
                <a:cs typeface="Arial"/>
              </a:rPr>
              <a:t> .</a:t>
            </a:r>
            <a:endParaRPr lang="en-GB" dirty="0"/>
          </a:p>
          <a:p>
            <a:pPr marL="285750" indent="-285750" algn="just">
              <a:buFont typeface="Arial" panose="02070309020205020404" pitchFamily="49" charset="0"/>
              <a:buChar char="•"/>
            </a:pPr>
            <a:r>
              <a:rPr lang="en-GB" dirty="0">
                <a:latin typeface="Arial"/>
                <a:cs typeface="Arial"/>
              </a:rPr>
              <a:t>Hochschild, A.R. (1983) The Managed Heart: Commercialization of Human Feeling. Berkeley: University of California Press.</a:t>
            </a:r>
            <a:endParaRPr lang="en-GB"/>
          </a:p>
          <a:p>
            <a:pPr marL="285750" indent="-285750" algn="just">
              <a:buFont typeface="Arial" panose="02070309020205020404" pitchFamily="49" charset="0"/>
              <a:buChar char="•"/>
            </a:pPr>
            <a:r>
              <a:rPr lang="en-GB" dirty="0" err="1">
                <a:latin typeface="Arial"/>
                <a:cs typeface="Arial"/>
              </a:rPr>
              <a:t>Jarrahi</a:t>
            </a:r>
            <a:r>
              <a:rPr lang="en-GB" dirty="0">
                <a:latin typeface="Arial"/>
                <a:cs typeface="Arial"/>
              </a:rPr>
              <a:t>, M.H., Lutz, C., Boyd, K., </a:t>
            </a:r>
            <a:r>
              <a:rPr lang="en-GB" dirty="0" err="1">
                <a:latin typeface="Arial"/>
                <a:cs typeface="Arial"/>
              </a:rPr>
              <a:t>Oesterlund</a:t>
            </a:r>
            <a:r>
              <a:rPr lang="en-GB" dirty="0">
                <a:latin typeface="Arial"/>
                <a:cs typeface="Arial"/>
              </a:rPr>
              <a:t>, C. &amp; Willis, M. (2023) ‘Artificial intelligence in the work context’, Journal of the Association for Information Science &amp; Technology, 74(3), pp. 303-310. DOI: </a:t>
            </a:r>
            <a:r>
              <a:rPr lang="en-GB" dirty="0">
                <a:solidFill>
                  <a:srgbClr val="954F72"/>
                </a:solidFill>
                <a:latin typeface="Arial"/>
                <a:cs typeface="Arial"/>
                <a:hlinkClick r:id="rId14"/>
              </a:rPr>
              <a:t>https://doi.org/10.1002/asi.24730</a:t>
            </a:r>
            <a:r>
              <a:rPr lang="en-GB" dirty="0">
                <a:latin typeface="Arial"/>
                <a:cs typeface="Arial"/>
              </a:rPr>
              <a:t>.</a:t>
            </a:r>
            <a:endParaRPr lang="en-GB"/>
          </a:p>
          <a:p>
            <a:pPr marL="285750" indent="-285750" algn="just">
              <a:buFont typeface="Arial" panose="02070309020205020404" pitchFamily="49" charset="0"/>
              <a:buChar char="•"/>
            </a:pPr>
            <a:r>
              <a:rPr lang="en-GB" dirty="0">
                <a:latin typeface="Arial"/>
                <a:cs typeface="Arial"/>
              </a:rPr>
              <a:t>Karatepe, O.M. and Kim, W.G. (2020) ‘Does employee engagement mediate the influence of psychological contract breach on pro-environmental behaviours and intent to remain with the organization in the hotel industry’, </a:t>
            </a:r>
            <a:r>
              <a:rPr lang="en-GB" i="1" dirty="0">
                <a:latin typeface="Arial"/>
                <a:cs typeface="Arial"/>
              </a:rPr>
              <a:t>International Journal of Contemporary Hospitality Management</a:t>
            </a:r>
            <a:r>
              <a:rPr lang="en-GB" dirty="0">
                <a:latin typeface="Arial"/>
                <a:cs typeface="Arial"/>
              </a:rPr>
              <a:t>, 32(9), pp. 2813–2829. DOI: </a:t>
            </a:r>
            <a:r>
              <a:rPr lang="en-GB" dirty="0">
                <a:solidFill>
                  <a:srgbClr val="954F72"/>
                </a:solidFill>
                <a:latin typeface="Arial"/>
                <a:cs typeface="Arial"/>
                <a:hlinkClick r:id="rId15"/>
              </a:rPr>
              <a:t>https://www.tandfonline.com/doi/full/10.1080/19368623.2020.1812142?utm_source=researchgate</a:t>
            </a:r>
            <a:endParaRPr lang="en-GB"/>
          </a:p>
          <a:p>
            <a:pPr marL="285750" indent="-285750" algn="just">
              <a:buFont typeface="Arial" panose="02070309020205020404" pitchFamily="49" charset="0"/>
              <a:buChar char="•"/>
            </a:pPr>
            <a:r>
              <a:rPr lang="en-GB" dirty="0">
                <a:latin typeface="Arial"/>
                <a:cs typeface="Arial"/>
              </a:rPr>
              <a:t>Khatter, A. (2023) ‘Challenges and solutions for environmental sustainability in the hospitality sector’, Sustainability, </a:t>
            </a:r>
            <a:r>
              <a:rPr lang="en-GB" dirty="0">
                <a:solidFill>
                  <a:srgbClr val="954F72"/>
                </a:solidFill>
                <a:latin typeface="Arial"/>
                <a:cs typeface="Arial"/>
                <a:hlinkClick r:id="rId16"/>
              </a:rPr>
              <a:t>https://ideas.repec.org/a/gam/jsusta/v15y2023i15p11491-d1201813.html#:~:text=Melbourne%203000%2C%20Australia)-,Abstract,environmental%20degradation%2C%20and%20climate%20change</a:t>
            </a:r>
            <a:r>
              <a:rPr lang="en-GB" dirty="0">
                <a:latin typeface="Arial"/>
                <a:cs typeface="Arial"/>
              </a:rPr>
              <a:t>.</a:t>
            </a:r>
            <a:endParaRPr lang="en-GB"/>
          </a:p>
          <a:p>
            <a:pPr marL="285750" indent="-285750" algn="just">
              <a:buFont typeface="Arial" panose="02070309020205020404" pitchFamily="49" charset="0"/>
              <a:buChar char="•"/>
            </a:pPr>
            <a:r>
              <a:rPr lang="en-GB" dirty="0">
                <a:latin typeface="Arial"/>
                <a:cs typeface="Arial"/>
              </a:rPr>
              <a:t>Kishore, R., Khadse, K., Gupta, S.K., Karad, V. &amp; </a:t>
            </a:r>
            <a:r>
              <a:rPr lang="en-GB" dirty="0" err="1">
                <a:latin typeface="Arial"/>
                <a:cs typeface="Arial"/>
              </a:rPr>
              <a:t>Poojara</a:t>
            </a:r>
            <a:r>
              <a:rPr lang="en-GB" dirty="0">
                <a:latin typeface="Arial"/>
                <a:cs typeface="Arial"/>
              </a:rPr>
              <a:t>, R. (2023) ‘Impact of employee engagement on turnover intention in the context of hospitality industry’, International Journal of Special Education, 37(3), pp. 16441-16448.</a:t>
            </a:r>
            <a:r>
              <a:rPr lang="en-GB" dirty="0">
                <a:solidFill>
                  <a:srgbClr val="954F72"/>
                </a:solidFill>
                <a:latin typeface="Arial"/>
                <a:cs typeface="Arial"/>
                <a:hlinkClick r:id="rId17"/>
              </a:rPr>
              <a:t>https://www.researchgate.net/publication/368756271_Impact_of_Employee_Engagement_on_Turnover_Intention_in_the_Context_of_Hospitality_Industry</a:t>
            </a:r>
            <a:r>
              <a:rPr lang="en-GB" dirty="0">
                <a:latin typeface="Arial"/>
                <a:cs typeface="Arial"/>
              </a:rPr>
              <a:t>  </a:t>
            </a:r>
            <a:endParaRPr lang="en-GB" dirty="0"/>
          </a:p>
          <a:p>
            <a:pPr marL="285750" indent="-285750" algn="just">
              <a:buFont typeface="Arial" panose="02070309020205020404" pitchFamily="49" charset="0"/>
              <a:buChar char="•"/>
            </a:pPr>
            <a:r>
              <a:rPr lang="en-GB" dirty="0">
                <a:latin typeface="Arial"/>
                <a:cs typeface="Arial"/>
              </a:rPr>
              <a:t>MIT Career Advising &amp; Professional Development (CAPD) </a:t>
            </a:r>
            <a:r>
              <a:rPr lang="en-GB" i="1" dirty="0">
                <a:latin typeface="Arial"/>
                <a:cs typeface="Arial"/>
              </a:rPr>
              <a:t>Using the STAR method for your next behavioural interview (worksheet included)</a:t>
            </a:r>
            <a:r>
              <a:rPr lang="en-GB" dirty="0">
                <a:latin typeface="Arial"/>
                <a:cs typeface="Arial"/>
              </a:rPr>
              <a:t>. Available at: </a:t>
            </a:r>
            <a:r>
              <a:rPr lang="en-GB" dirty="0">
                <a:solidFill>
                  <a:srgbClr val="954F72"/>
                </a:solidFill>
                <a:latin typeface="Arial"/>
                <a:cs typeface="Arial"/>
                <a:hlinkClick r:id="rId18"/>
              </a:rPr>
              <a:t>https://capd.mit.edu/resources/the-star-method-for-behavioral-interviews/</a:t>
            </a:r>
            <a:r>
              <a:rPr lang="en-GB" dirty="0">
                <a:latin typeface="Arial"/>
                <a:cs typeface="Arial"/>
              </a:rPr>
              <a:t>  </a:t>
            </a:r>
            <a:endParaRPr lang="en-GB" dirty="0"/>
          </a:p>
          <a:p>
            <a:pPr marL="285750" indent="-285750" algn="just">
              <a:buFont typeface="Arial" panose="02070309020205020404" pitchFamily="49" charset="0"/>
              <a:buChar char="•"/>
            </a:pPr>
            <a:r>
              <a:rPr lang="en-GB" dirty="0">
                <a:latin typeface="Arial"/>
                <a:cs typeface="Arial"/>
              </a:rPr>
              <a:t>Nowell, L.S. et al. (2017) ‘Thematic analysis: striving to meet the trustworthiness criteria’, International Journal of Qualitative Methods, 16(1). DOI: </a:t>
            </a:r>
            <a:r>
              <a:rPr lang="en-GB" dirty="0">
                <a:solidFill>
                  <a:srgbClr val="954F72"/>
                </a:solidFill>
                <a:latin typeface="Arial"/>
                <a:cs typeface="Arial"/>
                <a:hlinkClick r:id="rId19"/>
              </a:rPr>
              <a:t>https://doi.org/10.1177/1609406917733847</a:t>
            </a:r>
            <a:r>
              <a:rPr lang="en-GB" dirty="0">
                <a:latin typeface="Arial"/>
                <a:cs typeface="Arial"/>
              </a:rPr>
              <a:t> .</a:t>
            </a:r>
            <a:endParaRPr lang="en-GB"/>
          </a:p>
          <a:p>
            <a:pPr marL="285750" indent="-285750" algn="just">
              <a:buFont typeface="Arial" panose="02070309020205020404" pitchFamily="49" charset="0"/>
              <a:buChar char="•"/>
            </a:pPr>
            <a:r>
              <a:rPr lang="en-GB" dirty="0">
                <a:latin typeface="Arial"/>
                <a:cs typeface="Arial"/>
              </a:rPr>
              <a:t>OECD (2023) Employment Outlook 2023: Rebuilding Labour Markets. Paris: OECD Publishing. Available at: </a:t>
            </a:r>
            <a:r>
              <a:rPr lang="en-GB" dirty="0">
                <a:solidFill>
                  <a:srgbClr val="954F72"/>
                </a:solidFill>
                <a:latin typeface="Arial"/>
                <a:cs typeface="Arial"/>
                <a:hlinkClick r:id="rId20"/>
              </a:rPr>
              <a:t>https://www.oecd.org/employment/oecd-employment-outlook/</a:t>
            </a:r>
            <a:endParaRPr lang="en-GB"/>
          </a:p>
          <a:p>
            <a:pPr marL="285750" indent="-285750" algn="just">
              <a:buFont typeface="Arial" panose="02070309020205020404" pitchFamily="49" charset="0"/>
              <a:buChar char="•"/>
            </a:pPr>
            <a:r>
              <a:rPr lang="en-GB" dirty="0">
                <a:latin typeface="Arial"/>
                <a:cs typeface="Arial"/>
              </a:rPr>
              <a:t>Office for National Statistics (2024) Annual Survey of Hours and Earnings (ASHE) Bulletin 2024. Available at: </a:t>
            </a:r>
            <a:r>
              <a:rPr lang="en-GB" dirty="0">
                <a:solidFill>
                  <a:srgbClr val="954F72"/>
                </a:solidFill>
                <a:latin typeface="Arial"/>
                <a:cs typeface="Arial"/>
                <a:hlinkClick r:id="rId21"/>
              </a:rPr>
              <a:t>https://www.ons.gov.uk/employmentandlabourmarket/peopleinwork/earningsandworkinghours/bulletins/annualsurveyofhoursandearnings/2024</a:t>
            </a:r>
            <a:endParaRPr lang="en-GB"/>
          </a:p>
          <a:p>
            <a:pPr marL="285750" indent="-285750" algn="just">
              <a:buFont typeface="Arial" panose="02070309020205020404" pitchFamily="49" charset="0"/>
              <a:buChar char="•"/>
            </a:pPr>
            <a:r>
              <a:rPr lang="en-GB" dirty="0">
                <a:latin typeface="Arial"/>
                <a:cs typeface="Arial"/>
              </a:rPr>
              <a:t>Patton, M.Q. (2015) Qualitative Research and Evaluation Methods. 4th </a:t>
            </a:r>
            <a:r>
              <a:rPr lang="en-GB" err="1">
                <a:latin typeface="Arial"/>
                <a:cs typeface="Arial"/>
              </a:rPr>
              <a:t>edn</a:t>
            </a:r>
            <a:r>
              <a:rPr lang="en-GB" dirty="0">
                <a:latin typeface="Arial"/>
                <a:cs typeface="Arial"/>
              </a:rPr>
              <a:t>. Thousand Oaks, CA: SAGE Publications.</a:t>
            </a:r>
            <a:endParaRPr lang="en-GB"/>
          </a:p>
          <a:p>
            <a:pPr marL="285750" indent="-285750" algn="just">
              <a:buFont typeface="Arial" panose="02070309020205020404" pitchFamily="49" charset="0"/>
              <a:buChar char="•"/>
            </a:pPr>
            <a:r>
              <a:rPr lang="en-GB" dirty="0">
                <a:latin typeface="Arial"/>
                <a:cs typeface="Arial"/>
              </a:rPr>
              <a:t>Salesforce (2024) State of the Connected Customer (7th </a:t>
            </a:r>
            <a:r>
              <a:rPr lang="en-GB" err="1">
                <a:latin typeface="Arial"/>
                <a:cs typeface="Arial"/>
              </a:rPr>
              <a:t>edn</a:t>
            </a:r>
            <a:r>
              <a:rPr lang="en-GB" dirty="0">
                <a:latin typeface="Arial"/>
                <a:cs typeface="Arial"/>
              </a:rPr>
              <a:t>). Available at: </a:t>
            </a:r>
            <a:r>
              <a:rPr lang="en-GB" dirty="0">
                <a:solidFill>
                  <a:srgbClr val="954F72"/>
                </a:solidFill>
                <a:latin typeface="Arial"/>
                <a:cs typeface="Arial"/>
                <a:hlinkClick r:id="rId22"/>
              </a:rPr>
              <a:t>https://www.salesforce.com/en-us/wp-content/uploads/sites/4/documents/research/State-of-the-Connected-Customer.pdf</a:t>
            </a:r>
            <a:endParaRPr lang="en-GB"/>
          </a:p>
          <a:p>
            <a:pPr marL="285750" indent="-285750" algn="just">
              <a:buFont typeface="Arial" panose="02070309020205020404" pitchFamily="49" charset="0"/>
              <a:buChar char="•"/>
            </a:pPr>
            <a:r>
              <a:rPr lang="en-GB" dirty="0">
                <a:latin typeface="Arial"/>
                <a:cs typeface="Arial"/>
              </a:rPr>
              <a:t>Saunders, M., Lewis, P. and Thornhill, A. (2019) Research Methods for Business Students. 8th </a:t>
            </a:r>
            <a:r>
              <a:rPr lang="en-GB" err="1">
                <a:latin typeface="Arial"/>
                <a:cs typeface="Arial"/>
              </a:rPr>
              <a:t>edn</a:t>
            </a:r>
            <a:r>
              <a:rPr lang="en-GB" dirty="0">
                <a:latin typeface="Arial"/>
                <a:cs typeface="Arial"/>
              </a:rPr>
              <a:t>. Harlow: Pearson Education.</a:t>
            </a:r>
            <a:endParaRPr lang="en-GB" dirty="0"/>
          </a:p>
          <a:p>
            <a:pPr marL="285750" indent="-285750" algn="just">
              <a:buFont typeface="Arial" panose="02070309020205020404" pitchFamily="49" charset="0"/>
              <a:buChar char="•"/>
            </a:pPr>
            <a:r>
              <a:rPr lang="en-GB" dirty="0">
                <a:latin typeface="Arial"/>
                <a:cs typeface="Arial"/>
              </a:rPr>
              <a:t>Shahzad, F., Ali, S., Hussain, I., Sun, L., Wang, C. and Ahmad, F. (2023) ‘The Impact of Customer Incivility and Its Consequences on Hotel Employees: Mediating Role of Employees’ Emotional Exhaustion’, </a:t>
            </a:r>
            <a:r>
              <a:rPr lang="en-GB" i="1" dirty="0">
                <a:latin typeface="Arial"/>
                <a:cs typeface="Arial"/>
              </a:rPr>
              <a:t>Sustainability</a:t>
            </a:r>
            <a:r>
              <a:rPr lang="en-GB" dirty="0">
                <a:latin typeface="Arial"/>
                <a:cs typeface="Arial"/>
              </a:rPr>
              <a:t>, 15(21), 15211. DOI: </a:t>
            </a:r>
            <a:r>
              <a:rPr lang="en-GB" dirty="0">
                <a:solidFill>
                  <a:srgbClr val="954F72"/>
                </a:solidFill>
                <a:latin typeface="Arial"/>
                <a:cs typeface="Arial"/>
                <a:hlinkClick r:id="rId23"/>
              </a:rPr>
              <a:t>https://doi.org/10.3390/su152115211</a:t>
            </a:r>
            <a:r>
              <a:rPr lang="en-GB" dirty="0">
                <a:latin typeface="Arial"/>
                <a:cs typeface="Arial"/>
              </a:rPr>
              <a:t> .</a:t>
            </a:r>
            <a:endParaRPr lang="en-GB" dirty="0"/>
          </a:p>
          <a:p>
            <a:pPr marL="285750" indent="-285750" algn="just">
              <a:buFont typeface="Arial" panose="02070309020205020404" pitchFamily="49" charset="0"/>
              <a:buChar char="•"/>
            </a:pPr>
            <a:r>
              <a:rPr lang="en-GB" err="1">
                <a:latin typeface="Arial"/>
                <a:cs typeface="Arial"/>
              </a:rPr>
              <a:t>Solnet</a:t>
            </a:r>
            <a:r>
              <a:rPr lang="en-GB" dirty="0">
                <a:latin typeface="Arial"/>
                <a:cs typeface="Arial"/>
              </a:rPr>
              <a:t>, D. (2016) ‘What about the workers? Roles and skills for employees in hotels of the future’, </a:t>
            </a:r>
            <a:r>
              <a:rPr lang="en-GB" i="1" dirty="0">
                <a:latin typeface="Arial"/>
                <a:cs typeface="Arial"/>
              </a:rPr>
              <a:t>Journal of Vacation Marketing</a:t>
            </a:r>
            <a:r>
              <a:rPr lang="en-GB" dirty="0">
                <a:latin typeface="Arial"/>
                <a:cs typeface="Arial"/>
              </a:rPr>
              <a:t>, 22(3), pp. 247–262. DOI: </a:t>
            </a:r>
            <a:r>
              <a:rPr lang="en-GB" dirty="0">
                <a:solidFill>
                  <a:srgbClr val="954F72"/>
                </a:solidFill>
                <a:latin typeface="Arial"/>
                <a:cs typeface="Arial"/>
                <a:hlinkClick r:id="rId24"/>
              </a:rPr>
              <a:t>https://doi.org/10.1177/1356766715617403</a:t>
            </a:r>
            <a:r>
              <a:rPr lang="en-GB" dirty="0">
                <a:latin typeface="Arial"/>
                <a:cs typeface="Arial"/>
              </a:rPr>
              <a:t>.</a:t>
            </a:r>
            <a:endParaRPr lang="en-GB" dirty="0"/>
          </a:p>
          <a:p>
            <a:pPr marL="285750" indent="-285750" algn="just">
              <a:buFont typeface="Arial" panose="02070309020205020404" pitchFamily="49" charset="0"/>
              <a:buChar char="•"/>
            </a:pPr>
            <a:r>
              <a:rPr lang="en-GB" dirty="0">
                <a:latin typeface="Arial"/>
                <a:cs typeface="Arial"/>
              </a:rPr>
              <a:t>Suh, A. and Lee, J. (2022) ‘Technostress in hospitality: digital transformation and human sustainability’, Information Technology &amp; Tourism, 24(1), pp. 67–89. DOI: </a:t>
            </a:r>
            <a:r>
              <a:rPr lang="en-GB" dirty="0">
                <a:solidFill>
                  <a:srgbClr val="954F72"/>
                </a:solidFill>
                <a:latin typeface="Arial"/>
                <a:cs typeface="Arial"/>
                <a:hlinkClick r:id="rId25"/>
              </a:rPr>
              <a:t>https://www.sciencedirect.com/science/article/abs/pii/S1447677023000591</a:t>
            </a:r>
            <a:endParaRPr lang="en-GB"/>
          </a:p>
          <a:p>
            <a:pPr marL="285750" indent="-285750" algn="just">
              <a:buFont typeface="Arial" panose="02070309020205020404" pitchFamily="49" charset="0"/>
              <a:buChar char="•"/>
            </a:pPr>
            <a:r>
              <a:rPr lang="en-GB" dirty="0">
                <a:latin typeface="Arial"/>
                <a:cs typeface="Arial"/>
              </a:rPr>
              <a:t>Tarafdar, M., Cooper, C.L. and Stich, J.F. (2019) ‘The technostress trifecta’, Information Systems Journal, 29(1), pp. 6–42. DOI: </a:t>
            </a:r>
            <a:r>
              <a:rPr lang="en-GB" dirty="0">
                <a:solidFill>
                  <a:srgbClr val="954F72"/>
                </a:solidFill>
                <a:latin typeface="Arial"/>
                <a:cs typeface="Arial"/>
                <a:hlinkClick r:id="rId26"/>
              </a:rPr>
              <a:t>https://onlinelibrary.wiley.com/doi/full/10.1111/isj.12169</a:t>
            </a:r>
            <a:endParaRPr lang="en-GB"/>
          </a:p>
          <a:p>
            <a:pPr marL="285750" indent="-285750" algn="just">
              <a:buFont typeface="Arial" panose="02070309020205020404" pitchFamily="49" charset="0"/>
              <a:buChar char="•"/>
            </a:pPr>
            <a:r>
              <a:rPr lang="en-GB" err="1">
                <a:latin typeface="Arial"/>
                <a:cs typeface="Arial"/>
              </a:rPr>
              <a:t>UKHospitality</a:t>
            </a:r>
            <a:r>
              <a:rPr lang="en-GB" dirty="0">
                <a:latin typeface="Arial"/>
                <a:cs typeface="Arial"/>
              </a:rPr>
              <a:t> (2024) Hospitality Workforce Strategy. Available at: </a:t>
            </a:r>
            <a:r>
              <a:rPr lang="en-GB" dirty="0">
                <a:solidFill>
                  <a:srgbClr val="954F72"/>
                </a:solidFill>
                <a:latin typeface="Arial"/>
                <a:cs typeface="Arial"/>
                <a:hlinkClick r:id="rId27"/>
              </a:rPr>
              <a:t>https://www.ukhospitality.org.uk/work/hospitality-workforce-strategy/</a:t>
            </a:r>
            <a:endParaRPr lang="en-GB"/>
          </a:p>
          <a:p>
            <a:pPr marL="285750" indent="-285750" algn="just">
              <a:buFont typeface="Arial" panose="02070309020205020404" pitchFamily="49" charset="0"/>
              <a:buChar char="•"/>
            </a:pPr>
            <a:r>
              <a:rPr lang="en-GB" dirty="0">
                <a:latin typeface="Arial"/>
                <a:cs typeface="Arial"/>
              </a:rPr>
              <a:t>United Nations (2023) Sustainable Development Goal 3: Ensure healthy lives and promote wellbeing. Available at: </a:t>
            </a:r>
            <a:r>
              <a:rPr lang="en-GB" dirty="0">
                <a:solidFill>
                  <a:srgbClr val="954F72"/>
                </a:solidFill>
                <a:latin typeface="Arial"/>
                <a:cs typeface="Arial"/>
                <a:hlinkClick r:id="rId28"/>
              </a:rPr>
              <a:t>https://sdgs.un.org/goals/goal3</a:t>
            </a:r>
            <a:endParaRPr lang="en-GB"/>
          </a:p>
          <a:p>
            <a:pPr marL="285750" indent="-285750" algn="just">
              <a:buFont typeface="Arial" panose="02070309020205020404" pitchFamily="49" charset="0"/>
              <a:buChar char="•"/>
            </a:pPr>
            <a:r>
              <a:rPr lang="en-GB" dirty="0">
                <a:latin typeface="Arial"/>
                <a:cs typeface="Arial"/>
              </a:rPr>
              <a:t>Uysal, M., </a:t>
            </a:r>
            <a:r>
              <a:rPr lang="en-GB" dirty="0" err="1">
                <a:latin typeface="Arial"/>
                <a:cs typeface="Arial"/>
              </a:rPr>
              <a:t>Sirgy</a:t>
            </a:r>
            <a:r>
              <a:rPr lang="en-GB" dirty="0">
                <a:latin typeface="Arial"/>
                <a:cs typeface="Arial"/>
              </a:rPr>
              <a:t>, M.J., Woo, E. and Kim, H.L. (2016) ‘Quality of life (QOL) and well-being research in tourism’, </a:t>
            </a:r>
            <a:r>
              <a:rPr lang="en-GB" i="1" dirty="0">
                <a:latin typeface="Arial"/>
                <a:cs typeface="Arial"/>
              </a:rPr>
              <a:t>Tourism Management</a:t>
            </a:r>
            <a:r>
              <a:rPr lang="en-GB" dirty="0">
                <a:latin typeface="Arial"/>
                <a:cs typeface="Arial"/>
              </a:rPr>
              <a:t>, 53, pp. 244-261. Available at: </a:t>
            </a:r>
            <a:r>
              <a:rPr lang="en-GB" dirty="0">
                <a:solidFill>
                  <a:srgbClr val="954F72"/>
                </a:solidFill>
                <a:latin typeface="Arial"/>
                <a:cs typeface="Arial"/>
                <a:hlinkClick r:id="rId29"/>
              </a:rPr>
              <a:t>https://www.sciencedirect.com/science/article/abs/pii/S0261517715001661</a:t>
            </a:r>
            <a:r>
              <a:rPr lang="en-GB" dirty="0">
                <a:latin typeface="Arial"/>
                <a:cs typeface="Arial"/>
              </a:rPr>
              <a:t>  </a:t>
            </a:r>
            <a:endParaRPr lang="en-GB" dirty="0"/>
          </a:p>
          <a:p>
            <a:pPr marL="285750" indent="-285750" algn="just">
              <a:buFont typeface="Arial" panose="02070309020205020404" pitchFamily="49" charset="0"/>
              <a:buChar char="•"/>
            </a:pPr>
            <a:r>
              <a:rPr lang="en-GB" dirty="0">
                <a:latin typeface="Arial"/>
                <a:cs typeface="Arial"/>
              </a:rPr>
              <a:t>West, M. and Coia, D. (2021) Improving NHS Staff Wellbeing and Mental Health. London: The King’s Fund. Available at: </a:t>
            </a:r>
            <a:r>
              <a:rPr lang="en-GB" dirty="0">
                <a:solidFill>
                  <a:srgbClr val="954F72"/>
                </a:solidFill>
                <a:latin typeface="Arial"/>
                <a:cs typeface="Arial"/>
                <a:hlinkClick r:id="rId30"/>
              </a:rPr>
              <a:t>https://www.kingsfund.org.uk/insight-and-analysis/projects/improving-nhs-culture</a:t>
            </a:r>
            <a:endParaRPr lang="en-GB"/>
          </a:p>
          <a:p>
            <a:pPr marL="285750" indent="-285750" algn="just">
              <a:buFont typeface="Arial" panose="02070309020205020404" pitchFamily="49" charset="0"/>
              <a:buChar char="•"/>
            </a:pPr>
            <a:r>
              <a:rPr lang="en-GB" err="1">
                <a:latin typeface="Arial"/>
                <a:cs typeface="Arial"/>
              </a:rPr>
              <a:t>Workeen</a:t>
            </a:r>
            <a:r>
              <a:rPr lang="en-GB" dirty="0">
                <a:latin typeface="Arial"/>
                <a:cs typeface="Arial"/>
              </a:rPr>
              <a:t> AI (2025) Work-life balance in shift work: how AI can make a difference. Available at: </a:t>
            </a:r>
            <a:r>
              <a:rPr lang="en-GB" dirty="0">
                <a:solidFill>
                  <a:srgbClr val="954F72"/>
                </a:solidFill>
                <a:latin typeface="Arial"/>
                <a:cs typeface="Arial"/>
                <a:hlinkClick r:id="rId31"/>
              </a:rPr>
              <a:t>https://workeen.ai/work-life-balance-shift-work-ai-scheduling/</a:t>
            </a:r>
            <a:endParaRPr lang="en-GB"/>
          </a:p>
          <a:p>
            <a:pPr marL="285750" indent="-285750" algn="just">
              <a:buFont typeface="Arial" panose="02070309020205020404" pitchFamily="49" charset="0"/>
              <a:buChar char="•"/>
            </a:pPr>
            <a:r>
              <a:rPr lang="en-GB" dirty="0">
                <a:latin typeface="Arial"/>
                <a:cs typeface="Arial"/>
              </a:rPr>
              <a:t>World Health Organization (2022) Mental Health: Strengthening Our Response. Available at: </a:t>
            </a:r>
            <a:r>
              <a:rPr lang="en-GB" dirty="0">
                <a:solidFill>
                  <a:srgbClr val="954F72"/>
                </a:solidFill>
                <a:latin typeface="Arial"/>
                <a:cs typeface="Arial"/>
                <a:hlinkClick r:id="rId32"/>
              </a:rPr>
              <a:t>https://www.who.int/news-room/fact-sheets/detail/mental-health-at-work</a:t>
            </a:r>
            <a:endParaRPr lang="en-GB"/>
          </a:p>
          <a:p>
            <a:pPr marL="285750" indent="-285750" algn="just">
              <a:buFont typeface="Arial" panose="02070309020205020404" pitchFamily="49" charset="0"/>
              <a:buChar char="•"/>
            </a:pPr>
            <a:r>
              <a:rPr lang="en-GB" dirty="0">
                <a:latin typeface="Arial"/>
                <a:cs typeface="Arial"/>
              </a:rPr>
              <a:t>Xiong, W. (2023) ‘How emotional </a:t>
            </a:r>
            <a:r>
              <a:rPr lang="en-GB" err="1">
                <a:latin typeface="Arial"/>
                <a:cs typeface="Arial"/>
              </a:rPr>
              <a:t>labor</a:t>
            </a:r>
            <a:r>
              <a:rPr lang="en-GB" dirty="0">
                <a:latin typeface="Arial"/>
                <a:cs typeface="Arial"/>
              </a:rPr>
              <a:t> affects hotel employees’ mental health’, International Journal of Hospitality Management, 109, 103184. Available at: </a:t>
            </a:r>
            <a:r>
              <a:rPr lang="en-GB" dirty="0">
                <a:solidFill>
                  <a:srgbClr val="954F72"/>
                </a:solidFill>
                <a:latin typeface="Arial"/>
                <a:cs typeface="Arial"/>
                <a:hlinkClick r:id="rId33"/>
              </a:rPr>
              <a:t>https://www.sciencedirect.com/science/article/abs/pii/S0261517722001443</a:t>
            </a:r>
            <a:endParaRPr lang="en-GB"/>
          </a:p>
          <a:p>
            <a:pPr marL="285750" indent="-285750" algn="just">
              <a:buFont typeface="Arial" panose="02070309020205020404" pitchFamily="49" charset="0"/>
              <a:buChar char="•"/>
            </a:pPr>
            <a:r>
              <a:rPr lang="en-GB" dirty="0">
                <a:latin typeface="Arial"/>
                <a:cs typeface="Arial"/>
              </a:rPr>
              <a:t>Zada, M. (2025) ‘The role of health-oriented leadership in improving employee well-being in the hospitality industry’, International Journal of Hospitality Management, [online ahead of print]. DOI: </a:t>
            </a:r>
            <a:r>
              <a:rPr lang="en-GB" dirty="0">
                <a:solidFill>
                  <a:srgbClr val="954F72"/>
                </a:solidFill>
                <a:latin typeface="Arial"/>
                <a:cs typeface="Arial"/>
                <a:hlinkClick r:id="rId34"/>
              </a:rPr>
              <a:t>https://doi.org/10.1016/j.ijhm.2025.100394</a:t>
            </a:r>
            <a:r>
              <a:rPr lang="en-GB" dirty="0">
                <a:latin typeface="Arial"/>
                <a:cs typeface="Arial"/>
              </a:rPr>
              <a:t>  (Available at: </a:t>
            </a:r>
            <a:r>
              <a:rPr lang="en-GB" dirty="0">
                <a:solidFill>
                  <a:srgbClr val="954F72"/>
                </a:solidFill>
                <a:latin typeface="Arial"/>
                <a:cs typeface="Arial"/>
                <a:hlinkClick r:id="rId35"/>
              </a:rPr>
              <a:t>https://www.sciencedirect.com/science/article/abs/pii/S0278431925001665</a:t>
            </a:r>
            <a:r>
              <a:rPr lang="en-GB" dirty="0">
                <a:latin typeface="Arial"/>
                <a:cs typeface="Arial"/>
              </a:rPr>
              <a:t> )</a:t>
            </a:r>
            <a:endParaRPr lang="en-GB"/>
          </a:p>
          <a:p>
            <a:pPr marL="285750" indent="-285750">
              <a:buFont typeface="Arial" panose="02070309020205020404" pitchFamily="49" charset="0"/>
              <a:buChar char="•"/>
            </a:pPr>
            <a:endParaRPr lang="en-GB" dirty="0"/>
          </a:p>
        </p:txBody>
      </p:sp>
    </p:spTree>
    <p:extLst>
      <p:ext uri="{BB962C8B-B14F-4D97-AF65-F5344CB8AC3E}">
        <p14:creationId xmlns:p14="http://schemas.microsoft.com/office/powerpoint/2010/main" val="1131259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9452219-785E-4657-C5F4-A53FEF2EB02D}"/>
              </a:ext>
            </a:extLst>
          </p:cNvPr>
          <p:cNvSpPr>
            <a:spLocks noGrp="1"/>
          </p:cNvSpPr>
          <p:nvPr>
            <p:ph type="ctrTitle"/>
          </p:nvPr>
        </p:nvSpPr>
        <p:spPr>
          <a:xfrm>
            <a:off x="6970326" y="1679216"/>
            <a:ext cx="4786877" cy="1518315"/>
          </a:xfrm>
        </p:spPr>
        <p:txBody>
          <a:bodyPr/>
          <a:lstStyle/>
          <a:p>
            <a:r>
              <a:rPr lang="en-US" dirty="0"/>
              <a:t>Thank you</a:t>
            </a:r>
          </a:p>
        </p:txBody>
      </p:sp>
      <p:pic>
        <p:nvPicPr>
          <p:cNvPr id="6" name="Picture Placeholder 5" descr="A person and person looking at a computer screen">
            <a:extLst>
              <a:ext uri="{FF2B5EF4-FFF2-40B4-BE49-F238E27FC236}">
                <a16:creationId xmlns:a16="http://schemas.microsoft.com/office/drawing/2014/main" id="{AA35CD3A-9896-7953-C82D-AAE87F6124DB}"/>
              </a:ext>
            </a:extLst>
          </p:cNvPr>
          <p:cNvPicPr>
            <a:picLocks noGrp="1" noChangeAspect="1"/>
          </p:cNvPicPr>
          <p:nvPr>
            <p:ph type="pic" sz="quarter" idx="11"/>
          </p:nvPr>
        </p:nvPicPr>
        <p:blipFill>
          <a:blip r:embed="rId3"/>
          <a:srcRect l="127" r="127"/>
          <a:stretch/>
        </p:blipFill>
        <p:spPr>
          <a:xfrm>
            <a:off x="-29499" y="-2236"/>
            <a:ext cx="6814124" cy="6871095"/>
          </a:xfrm>
        </p:spPr>
      </p:pic>
      <p:grpSp>
        <p:nvGrpSpPr>
          <p:cNvPr id="7" name="Group 6">
            <a:extLst>
              <a:ext uri="{FF2B5EF4-FFF2-40B4-BE49-F238E27FC236}">
                <a16:creationId xmlns:a16="http://schemas.microsoft.com/office/drawing/2014/main" id="{6A8DFC8D-4AE6-170E-C27A-DA97EBD7DC87}"/>
              </a:ext>
              <a:ext uri="{C183D7F6-B498-43B3-948B-1728B52AA6E4}">
                <adec:decorative xmlns:adec="http://schemas.microsoft.com/office/drawing/2017/decorative" val="1"/>
              </a:ext>
            </a:extLst>
          </p:cNvPr>
          <p:cNvGrpSpPr/>
          <p:nvPr/>
        </p:nvGrpSpPr>
        <p:grpSpPr>
          <a:xfrm>
            <a:off x="4059704" y="0"/>
            <a:ext cx="2928883" cy="6871447"/>
            <a:chOff x="4059704" y="0"/>
            <a:chExt cx="2928883" cy="6871447"/>
          </a:xfrm>
        </p:grpSpPr>
        <p:sp>
          <p:nvSpPr>
            <p:cNvPr id="8" name="Freeform: Shape 7">
              <a:extLst>
                <a:ext uri="{FF2B5EF4-FFF2-40B4-BE49-F238E27FC236}">
                  <a16:creationId xmlns:a16="http://schemas.microsoft.com/office/drawing/2014/main" id="{CF966C9E-A9A2-BF8C-EDCB-B7F6AE51C425}"/>
                </a:ext>
              </a:extLst>
            </p:cNvPr>
            <p:cNvSpPr/>
            <p:nvPr/>
          </p:nvSpPr>
          <p:spPr>
            <a:xfrm rot="10800000">
              <a:off x="4443586" y="5022"/>
              <a:ext cx="2545001" cy="6837172"/>
            </a:xfrm>
            <a:custGeom>
              <a:avLst/>
              <a:gdLst>
                <a:gd name="connsiteX0" fmla="*/ 2518452 w 2545001"/>
                <a:gd name="connsiteY0" fmla="*/ 0 h 6837172"/>
                <a:gd name="connsiteX1" fmla="*/ 1701725 w 2545001"/>
                <a:gd name="connsiteY1" fmla="*/ 3172236 h 6837172"/>
                <a:gd name="connsiteX2" fmla="*/ 1361633 w 2545001"/>
                <a:gd name="connsiteY2" fmla="*/ 4439362 h 6837172"/>
                <a:gd name="connsiteX3" fmla="*/ 1178312 w 2545001"/>
                <a:gd name="connsiteY3" fmla="*/ 4524005 h 6837172"/>
                <a:gd name="connsiteX4" fmla="*/ 1067055 w 2545001"/>
                <a:gd name="connsiteY4" fmla="*/ 4330715 h 6837172"/>
                <a:gd name="connsiteX5" fmla="*/ 1324969 w 2545001"/>
                <a:gd name="connsiteY5" fmla="*/ 3379423 h 6837172"/>
                <a:gd name="connsiteX6" fmla="*/ 1307268 w 2545001"/>
                <a:gd name="connsiteY6" fmla="*/ 3240456 h 6837172"/>
                <a:gd name="connsiteX7" fmla="*/ 1196012 w 2545001"/>
                <a:gd name="connsiteY7" fmla="*/ 3154549 h 6837172"/>
                <a:gd name="connsiteX8" fmla="*/ 972233 w 2545001"/>
                <a:gd name="connsiteY8" fmla="*/ 3283409 h 6837172"/>
                <a:gd name="connsiteX9" fmla="*/ 580306 w 2545001"/>
                <a:gd name="connsiteY9" fmla="*/ 4728666 h 6837172"/>
                <a:gd name="connsiteX10" fmla="*/ 5057 w 2545001"/>
                <a:gd name="connsiteY10" fmla="*/ 6820750 h 6837172"/>
                <a:gd name="connsiteX11" fmla="*/ 0 w 2545001"/>
                <a:gd name="connsiteY11" fmla="*/ 6837173 h 6837172"/>
                <a:gd name="connsiteX12" fmla="*/ 26550 w 2545001"/>
                <a:gd name="connsiteY12" fmla="*/ 6837173 h 6837172"/>
                <a:gd name="connsiteX13" fmla="*/ 605591 w 2545001"/>
                <a:gd name="connsiteY13" fmla="*/ 4736246 h 6837172"/>
                <a:gd name="connsiteX14" fmla="*/ 997519 w 2545001"/>
                <a:gd name="connsiteY14" fmla="*/ 3290990 h 6837172"/>
                <a:gd name="connsiteX15" fmla="*/ 1190954 w 2545001"/>
                <a:gd name="connsiteY15" fmla="*/ 3179816 h 6837172"/>
                <a:gd name="connsiteX16" fmla="*/ 1285776 w 2545001"/>
                <a:gd name="connsiteY16" fmla="*/ 3253089 h 6837172"/>
                <a:gd name="connsiteX17" fmla="*/ 1300947 w 2545001"/>
                <a:gd name="connsiteY17" fmla="*/ 3373106 h 6837172"/>
                <a:gd name="connsiteX18" fmla="*/ 1043033 w 2545001"/>
                <a:gd name="connsiteY18" fmla="*/ 4324398 h 6837172"/>
                <a:gd name="connsiteX19" fmla="*/ 1171990 w 2545001"/>
                <a:gd name="connsiteY19" fmla="*/ 4548009 h 6837172"/>
                <a:gd name="connsiteX20" fmla="*/ 1385654 w 2545001"/>
                <a:gd name="connsiteY20" fmla="*/ 4448205 h 6837172"/>
                <a:gd name="connsiteX21" fmla="*/ 1385654 w 2545001"/>
                <a:gd name="connsiteY21" fmla="*/ 4446942 h 6837172"/>
                <a:gd name="connsiteX22" fmla="*/ 1725746 w 2545001"/>
                <a:gd name="connsiteY22" fmla="*/ 3178553 h 6837172"/>
                <a:gd name="connsiteX23" fmla="*/ 2545002 w 2545001"/>
                <a:gd name="connsiteY23" fmla="*/ 1263 h 6837172"/>
                <a:gd name="connsiteX24" fmla="*/ 2518452 w 2545001"/>
                <a:gd name="connsiteY24" fmla="*/ 0 h 6837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45001" h="6837172">
                  <a:moveTo>
                    <a:pt x="2518452" y="0"/>
                  </a:moveTo>
                  <a:lnTo>
                    <a:pt x="1701725" y="3172236"/>
                  </a:lnTo>
                  <a:lnTo>
                    <a:pt x="1361633" y="4439362"/>
                  </a:lnTo>
                  <a:cubicBezTo>
                    <a:pt x="1328761" y="4508845"/>
                    <a:pt x="1251640" y="4544219"/>
                    <a:pt x="1178312" y="4524005"/>
                  </a:cubicBezTo>
                  <a:cubicBezTo>
                    <a:pt x="1094869" y="4501265"/>
                    <a:pt x="1044298" y="4414095"/>
                    <a:pt x="1067055" y="4330715"/>
                  </a:cubicBezTo>
                  <a:lnTo>
                    <a:pt x="1324969" y="3379423"/>
                  </a:lnTo>
                  <a:cubicBezTo>
                    <a:pt x="1337611" y="3332679"/>
                    <a:pt x="1331290" y="3283409"/>
                    <a:pt x="1307268" y="3240456"/>
                  </a:cubicBezTo>
                  <a:cubicBezTo>
                    <a:pt x="1283247" y="3197503"/>
                    <a:pt x="1244054" y="3167183"/>
                    <a:pt x="1196012" y="3154549"/>
                  </a:cubicBezTo>
                  <a:cubicBezTo>
                    <a:pt x="1098662" y="3128019"/>
                    <a:pt x="997519" y="3186133"/>
                    <a:pt x="972233" y="3283409"/>
                  </a:cubicBezTo>
                  <a:lnTo>
                    <a:pt x="580306" y="4728666"/>
                  </a:lnTo>
                  <a:lnTo>
                    <a:pt x="5057" y="6820750"/>
                  </a:lnTo>
                  <a:cubicBezTo>
                    <a:pt x="5057" y="6820750"/>
                    <a:pt x="1264" y="6833383"/>
                    <a:pt x="0" y="6837173"/>
                  </a:cubicBezTo>
                  <a:lnTo>
                    <a:pt x="26550" y="6837173"/>
                  </a:lnTo>
                  <a:lnTo>
                    <a:pt x="605591" y="4736246"/>
                  </a:lnTo>
                  <a:lnTo>
                    <a:pt x="997519" y="3290990"/>
                  </a:lnTo>
                  <a:cubicBezTo>
                    <a:pt x="1020276" y="3207609"/>
                    <a:pt x="1107512" y="3157076"/>
                    <a:pt x="1190954" y="3179816"/>
                  </a:cubicBezTo>
                  <a:cubicBezTo>
                    <a:pt x="1231411" y="3191186"/>
                    <a:pt x="1265547" y="3216453"/>
                    <a:pt x="1285776" y="3253089"/>
                  </a:cubicBezTo>
                  <a:cubicBezTo>
                    <a:pt x="1307268" y="3289726"/>
                    <a:pt x="1312326" y="3331416"/>
                    <a:pt x="1300947" y="3373106"/>
                  </a:cubicBezTo>
                  <a:lnTo>
                    <a:pt x="1043033" y="4324398"/>
                  </a:lnTo>
                  <a:cubicBezTo>
                    <a:pt x="1016483" y="4421675"/>
                    <a:pt x="1074640" y="4522742"/>
                    <a:pt x="1171990" y="4548009"/>
                  </a:cubicBezTo>
                  <a:cubicBezTo>
                    <a:pt x="1257961" y="4570749"/>
                    <a:pt x="1347725" y="4529059"/>
                    <a:pt x="1385654" y="4448205"/>
                  </a:cubicBezTo>
                  <a:lnTo>
                    <a:pt x="1385654" y="4446942"/>
                  </a:lnTo>
                  <a:lnTo>
                    <a:pt x="1725746" y="3178553"/>
                  </a:lnTo>
                  <a:lnTo>
                    <a:pt x="2545002" y="1263"/>
                  </a:lnTo>
                  <a:cubicBezTo>
                    <a:pt x="2536151" y="0"/>
                    <a:pt x="2527302" y="0"/>
                    <a:pt x="2518452" y="0"/>
                  </a:cubicBezTo>
                  <a:close/>
                </a:path>
              </a:pathLst>
            </a:custGeom>
            <a:solidFill>
              <a:schemeClr val="accent1"/>
            </a:solidFill>
            <a:ln w="12637" cap="flat">
              <a:noFill/>
              <a:prstDash val="solid"/>
              <a:miter/>
            </a:ln>
          </p:spPr>
          <p:txBody>
            <a:bodyPr rtlCol="0" anchor="ctr"/>
            <a:lstStyle/>
            <a:p>
              <a:endParaRPr lang="en-US" dirty="0"/>
            </a:p>
          </p:txBody>
        </p:sp>
        <p:cxnSp>
          <p:nvCxnSpPr>
            <p:cNvPr id="9" name="Straight Connector 8">
              <a:extLst>
                <a:ext uri="{FF2B5EF4-FFF2-40B4-BE49-F238E27FC236}">
                  <a16:creationId xmlns:a16="http://schemas.microsoft.com/office/drawing/2014/main" id="{433BC35A-F255-48AA-48B8-D6561A6FAB9E}"/>
                </a:ext>
              </a:extLst>
            </p:cNvPr>
            <p:cNvCxnSpPr>
              <a:cxnSpLocks/>
            </p:cNvCxnSpPr>
            <p:nvPr/>
          </p:nvCxnSpPr>
          <p:spPr>
            <a:xfrm flipH="1">
              <a:off x="4059704"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99485134"/>
      </p:ext>
    </p:extLst>
  </p:cSld>
  <p:clrMapOvr>
    <a:masterClrMapping/>
  </p:clrMapOvr>
</p:sld>
</file>

<file path=ppt/theme/theme1.xml><?xml version="1.0" encoding="utf-8"?>
<a:theme xmlns:a="http://schemas.openxmlformats.org/drawingml/2006/main" name="Custom">
  <a:themeElements>
    <a:clrScheme name="TM11534312">
      <a:dk1>
        <a:srgbClr val="000000"/>
      </a:dk1>
      <a:lt1>
        <a:srgbClr val="FFFFFF"/>
      </a:lt1>
      <a:dk2>
        <a:srgbClr val="D87A1A"/>
      </a:dk2>
      <a:lt2>
        <a:srgbClr val="E7E6E6"/>
      </a:lt2>
      <a:accent1>
        <a:srgbClr val="FFBA00"/>
      </a:accent1>
      <a:accent2>
        <a:srgbClr val="7229D2"/>
      </a:accent2>
      <a:accent3>
        <a:srgbClr val="C62FE1"/>
      </a:accent3>
      <a:accent4>
        <a:srgbClr val="CF1DA0"/>
      </a:accent4>
      <a:accent5>
        <a:srgbClr val="E12F68"/>
      </a:accent5>
      <a:accent6>
        <a:srgbClr val="CF2E1D"/>
      </a:accent6>
      <a:hlink>
        <a:srgbClr val="87882D"/>
      </a:hlink>
      <a:folHlink>
        <a:srgbClr val="7F7F7F"/>
      </a:folHlink>
    </a:clrScheme>
    <a:fontScheme name="Custom 62">
      <a:majorFont>
        <a:latin typeface="Book Antiqua"/>
        <a:ea typeface=""/>
        <a:cs typeface=""/>
      </a:majorFont>
      <a:minorFont>
        <a:latin typeface="Century Gothic"/>
        <a:ea typeface=""/>
        <a:cs typeface=""/>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11534312_Win32_SL_V3" id="{A784F2EB-8377-40E2-878D-F359E4F7734D}" vid="{87F4C17B-0668-4D7F-80F5-6507D8EFBB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C15CCAF-B227-4420-8A82-899C4EC3371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89BB42C3-98F0-4E09-AE96-62EE07CAC5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39EAE05-2D90-4440-A098-2E114DBDB54E}">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95</TotalTime>
  <Words>3362</Words>
  <Application>Microsoft Macintosh PowerPoint</Application>
  <PresentationFormat>Widescreen</PresentationFormat>
  <Paragraphs>196</Paragraphs>
  <Slides>13</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Book Antiqua</vt:lpstr>
      <vt:lpstr>Calibri</vt:lpstr>
      <vt:lpstr>Century Gothic</vt:lpstr>
      <vt:lpstr>Courier New</vt:lpstr>
      <vt:lpstr>Courier New,monospace</vt:lpstr>
      <vt:lpstr>Gill Sans MT</vt:lpstr>
      <vt:lpstr>Custom</vt:lpstr>
      <vt:lpstr>THE DEEPENING MENTAL HEALTH CRISIS IN THE HOSPITALITY INDUSTRY: CONFERENCE RESEARCH PRESENTATION </vt:lpstr>
      <vt:lpstr>Introduction to the Issue</vt:lpstr>
      <vt:lpstr>Understanding the Mental Health Crisis</vt:lpstr>
      <vt:lpstr>Theories and Models Explaining Stress</vt:lpstr>
      <vt:lpstr>Digital Transformation &amp; Technostress </vt:lpstr>
      <vt:lpstr>Research Methodology</vt:lpstr>
      <vt:lpstr>Impact Analysis:  DPSIR Model</vt:lpstr>
      <vt:lpstr>Industry Root Cause Analysis -  5 Whys</vt:lpstr>
      <vt:lpstr>Hilton Case Study – STAR Framework</vt:lpstr>
      <vt:lpstr>Conclusions</vt:lpstr>
      <vt:lpstr>Recommendations – PEAS Framework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Author</cp:lastModifiedBy>
  <cp:revision>316</cp:revision>
  <dcterms:created xsi:type="dcterms:W3CDTF">2025-11-06T10:55:01Z</dcterms:created>
  <dcterms:modified xsi:type="dcterms:W3CDTF">2025-11-06T21:09:48Z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