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DFFB4-03E3-4088-9EBD-096A1EEC860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D7B5B-7CCC-4050-98D5-CE7907527A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426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5D7B5B-7CCC-4050-98D5-CE7907527A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767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8226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843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334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36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12/6/24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17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12/6/24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216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12/6/24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32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55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862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445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194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1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053" y="0"/>
            <a:ext cx="12194054" cy="1134075"/>
          </a:xfrm>
        </p:spPr>
        <p:txBody>
          <a:bodyPr>
            <a:normAutofit fontScale="90000"/>
          </a:bodyPr>
          <a:lstStyle/>
          <a:p>
            <a:r>
              <a:rPr lang="en-US" sz="1200" b="1"/>
              <a:t>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600" b="1"/>
              <a:t>Student name: Nwakaego Peace Elumese </a:t>
            </a:r>
            <a:br>
              <a:rPr lang="en-US" sz="1600" b="1"/>
            </a:br>
            <a:r>
              <a:rPr lang="en-US" sz="1600" b="1"/>
              <a:t>Student number: 2114106                                                                                                                           Student number: 2114106</a:t>
            </a:r>
            <a:br>
              <a:rPr lang="en-US" sz="1200" b="1"/>
            </a:br>
            <a:r>
              <a:rPr lang="en-US" sz="1200" b="1"/>
              <a:t>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600" b="1"/>
              <a:t>module  BMSW6106-LON</a:t>
            </a:r>
            <a:br>
              <a:rPr lang="en-US" sz="1200" b="1"/>
            </a:br>
            <a:r>
              <a:rPr lang="en-US" sz="1200" b="1"/>
              <a:t>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400" b="1"/>
              <a:t>Lecturer name: Amare Desta</a:t>
            </a:r>
            <a:br>
              <a:rPr lang="en-US" sz="1200" b="1"/>
            </a:br>
            <a:r>
              <a:rPr lang="en-US" sz="1200" b="1"/>
              <a:t>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1400" b="1"/>
              <a:t>Module name: Developing Emotion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" y="1248674"/>
            <a:ext cx="12230275" cy="60917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1000">
                <a:solidFill>
                  <a:srgbClr val="FFFFFF"/>
                </a:solidFill>
                <a:latin typeface="Times New Roman"/>
                <a:cs typeface="Times New Roman"/>
              </a:rPr>
              <a:t>Emotional intelligence plays a significant role in personal and professional </a:t>
            </a:r>
            <a:r>
              <a:rPr lang="en-US" sz="1000" err="1">
                <a:solidFill>
                  <a:srgbClr val="FFFFFF"/>
                </a:solidFill>
                <a:latin typeface="Times New Roman"/>
                <a:cs typeface="Times New Roman"/>
              </a:rPr>
              <a:t>developmenDDt</a:t>
            </a:r>
            <a:r>
              <a:rPr lang="en-US" sz="1000">
                <a:solidFill>
                  <a:srgbClr val="FFFFFF"/>
                </a:solidFill>
                <a:latin typeface="Times New Roman"/>
                <a:cs typeface="Times New Roman"/>
              </a:rPr>
              <a:t>. It contains a set of skills that help individuals </a:t>
            </a:r>
            <a:r>
              <a:rPr lang="en-US" sz="1000" err="1">
                <a:solidFill>
                  <a:srgbClr val="FFFFFF"/>
                </a:solidFill>
                <a:latin typeface="Times New Roman"/>
                <a:cs typeface="Times New Roman"/>
              </a:rPr>
              <a:t>tomanage</a:t>
            </a:r>
            <a:r>
              <a:rPr lang="en-US" sz="1000">
                <a:solidFill>
                  <a:srgbClr val="FFFFFF"/>
                </a:solidFill>
                <a:latin typeface="Times New Roman"/>
                <a:cs typeface="Times New Roman"/>
              </a:rPr>
              <a:t>, understand and </a:t>
            </a:r>
            <a:r>
              <a:rPr lang="en-US" sz="1000" err="1">
                <a:solidFill>
                  <a:srgbClr val="FFFFFF"/>
                </a:solidFill>
                <a:latin typeface="Times New Roman"/>
                <a:cs typeface="Times New Roman"/>
              </a:rPr>
              <a:t>utilise</a:t>
            </a:r>
            <a:r>
              <a:rPr lang="en-US" sz="1000">
                <a:solidFill>
                  <a:srgbClr val="FFFFFF"/>
                </a:solidFill>
                <a:latin typeface="Times New Roman"/>
                <a:cs typeface="Times New Roman"/>
              </a:rPr>
              <a:t> their emotions effectively to obtain positive results.</a:t>
            </a:r>
            <a:endParaRPr lang="en-US" sz="1000">
              <a:latin typeface="Times New Roman"/>
              <a:cs typeface="Times New Roman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3A03F0-4FB8-D490-9FFC-BACAB734D1B4}"/>
              </a:ext>
            </a:extLst>
          </p:cNvPr>
          <p:cNvSpPr/>
          <p:nvPr/>
        </p:nvSpPr>
        <p:spPr>
          <a:xfrm>
            <a:off x="16670" y="1257871"/>
            <a:ext cx="4055707" cy="150990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000" err="1">
                <a:solidFill>
                  <a:srgbClr val="FFFFFF"/>
                </a:solidFill>
                <a:latin typeface="Times New Roman"/>
              </a:rPr>
              <a:t>Emoti</a:t>
            </a:r>
            <a:endParaRPr lang="en-US" sz="1000" err="1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7E5F34-8741-4199-2C9C-5E548CF19A2E}"/>
              </a:ext>
            </a:extLst>
          </p:cNvPr>
          <p:cNvSpPr/>
          <p:nvPr/>
        </p:nvSpPr>
        <p:spPr>
          <a:xfrm>
            <a:off x="7096848" y="1292320"/>
            <a:ext cx="5099538" cy="185370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IN" sz="9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algn="ctr"/>
            <a:r>
              <a:rPr lang="en-IN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Communication</a:t>
            </a:r>
            <a:endParaRPr lang="en-IN" sz="14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Skill: </a:t>
            </a:r>
            <a:r>
              <a:rPr lang="en-US" sz="1400" dirty="0">
                <a:solidFill>
                  <a:schemeClr val="tx1"/>
                </a:solidFill>
                <a:latin typeface="Times New Roman"/>
                <a:cs typeface="Times New Roman"/>
              </a:rPr>
              <a:t>accept and give constructive feedback. </a:t>
            </a:r>
          </a:p>
          <a:p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Improvement tip</a:t>
            </a:r>
            <a:r>
              <a:rPr lang="en-US" sz="1400" dirty="0">
                <a:solidFill>
                  <a:schemeClr val="tx1"/>
                </a:solidFill>
                <a:latin typeface="Times New Roman"/>
                <a:cs typeface="Times New Roman"/>
              </a:rPr>
              <a:t>:</a:t>
            </a:r>
            <a:endParaRPr lang="en-GB" sz="14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US" sz="14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Explanation</a:t>
            </a:r>
            <a:endParaRPr lang="en-GB" sz="14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GB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1)</a:t>
            </a:r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US" sz="1400" dirty="0">
                <a:solidFill>
                  <a:schemeClr val="tx1"/>
                </a:solidFill>
                <a:latin typeface="Times New Roman"/>
                <a:cs typeface="Times New Roman"/>
              </a:rPr>
              <a:t>Effective communication</a:t>
            </a:r>
            <a:endParaRPr lang="en-GB" sz="14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GB" sz="1400" dirty="0">
                <a:solidFill>
                  <a:schemeClr val="tx1"/>
                </a:solidFill>
                <a:latin typeface="Times New Roman"/>
                <a:cs typeface="Times New Roman"/>
              </a:rPr>
              <a:t>2) Active listening </a:t>
            </a: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D815C4-0311-7DCA-D0AE-E1B570798D86}"/>
              </a:ext>
            </a:extLst>
          </p:cNvPr>
          <p:cNvSpPr/>
          <p:nvPr/>
        </p:nvSpPr>
        <p:spPr>
          <a:xfrm>
            <a:off x="4393045" y="1254582"/>
            <a:ext cx="2520461" cy="121919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with blonde hair and yellow shirt&#10;&#10;Description automatically generated">
            <a:extLst>
              <a:ext uri="{FF2B5EF4-FFF2-40B4-BE49-F238E27FC236}">
                <a16:creationId xmlns:a16="http://schemas.microsoft.com/office/drawing/2014/main" id="{311C71BE-90B0-A659-F582-324AAEE39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3552" y="1256566"/>
            <a:ext cx="2816469" cy="1218469"/>
          </a:xfrm>
          <a:prstGeom prst="rect">
            <a:avLst/>
          </a:prstGeom>
        </p:spPr>
      </p:pic>
      <p:pic>
        <p:nvPicPr>
          <p:cNvPr id="8" name="Picture 7" descr="A white box with black text&#10;&#10;Description automatically generated">
            <a:extLst>
              <a:ext uri="{FF2B5EF4-FFF2-40B4-BE49-F238E27FC236}">
                <a16:creationId xmlns:a16="http://schemas.microsoft.com/office/drawing/2014/main" id="{5E0387C6-FC92-50CB-830C-6A4792F354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0580" y="2313843"/>
            <a:ext cx="3027486" cy="1672737"/>
          </a:xfrm>
          <a:prstGeom prst="rect">
            <a:avLst/>
          </a:prstGeom>
        </p:spPr>
      </p:pic>
      <p:sp>
        <p:nvSpPr>
          <p:cNvPr id="10" name="TextBox 3">
            <a:extLst>
              <a:ext uri="{FF2B5EF4-FFF2-40B4-BE49-F238E27FC236}">
                <a16:creationId xmlns:a16="http://schemas.microsoft.com/office/drawing/2014/main" id="{5CB8B1F0-16F1-15AE-D136-02F60119B72A}"/>
              </a:ext>
            </a:extLst>
          </p:cNvPr>
          <p:cNvSpPr txBox="1"/>
          <p:nvPr/>
        </p:nvSpPr>
        <p:spPr>
          <a:xfrm>
            <a:off x="2709" y="1248674"/>
            <a:ext cx="4062377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>
                <a:latin typeface="Times New Roman"/>
                <a:cs typeface="Times New Roman"/>
              </a:rPr>
              <a:t>Introduction</a:t>
            </a:r>
            <a:endParaRPr lang="en-IN" sz="1200">
              <a:latin typeface="Times New Roman"/>
              <a:cs typeface="Times New Roman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8D7CD2-43D1-B7C7-DEA7-9FC9A5FE7DE1}"/>
              </a:ext>
            </a:extLst>
          </p:cNvPr>
          <p:cNvSpPr/>
          <p:nvPr/>
        </p:nvSpPr>
        <p:spPr>
          <a:xfrm>
            <a:off x="10174" y="1516951"/>
            <a:ext cx="4059172" cy="109165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400">
                <a:solidFill>
                  <a:schemeClr val="tx1"/>
                </a:solidFill>
                <a:latin typeface="Times New Roman"/>
                <a:cs typeface="Times New Roman"/>
              </a:rPr>
              <a:t>Emotional intelligence plays a significant role in personal and professional development. It contains a set of skills that help individuals to manage, understand, and utilize their emotions effectively to obtain positive results. </a:t>
            </a:r>
            <a:endParaRPr lang="en-US" sz="1400" b="0">
              <a:solidFill>
                <a:schemeClr val="tx1"/>
              </a:solidFill>
              <a:effectLst/>
              <a:latin typeface="Times New Roman"/>
              <a:cs typeface="Times New Roman"/>
            </a:endParaRPr>
          </a:p>
          <a:p>
            <a:pPr algn="just"/>
            <a:br>
              <a:rPr lang="en-US" sz="10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6F7784-E783-F23A-79CE-728C9E6996B0}"/>
              </a:ext>
            </a:extLst>
          </p:cNvPr>
          <p:cNvSpPr/>
          <p:nvPr/>
        </p:nvSpPr>
        <p:spPr>
          <a:xfrm>
            <a:off x="-2054" y="2646391"/>
            <a:ext cx="4056184" cy="16329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physical health </a:t>
            </a: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Skill: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keep your word and control your thoughts</a:t>
            </a: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Improvement ti</a:t>
            </a:r>
            <a:r>
              <a:rPr lang="en-GB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:</a:t>
            </a:r>
          </a:p>
          <a:p>
            <a:r>
              <a:rPr lang="en-GB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1)</a:t>
            </a:r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concentrate on feeling certain 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and</a:t>
            </a:r>
          </a:p>
          <a:p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 2)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confident</a:t>
            </a: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Explanation: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physical health is impacted by emotional stability. By managing negative thoughts and praising commitments 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.</a:t>
            </a:r>
            <a:r>
              <a:rPr lang="en-US" sz="1100" dirty="0">
                <a:latin typeface="Times New Roman"/>
                <a:cs typeface="Times New Roman"/>
              </a:rPr>
              <a:t>n</a:t>
            </a:r>
            <a:endParaRPr lang="en-US" sz="11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89E3FB5-0C2B-1A33-85B3-9135135A8D0B}"/>
              </a:ext>
            </a:extLst>
          </p:cNvPr>
          <p:cNvSpPr/>
          <p:nvPr/>
        </p:nvSpPr>
        <p:spPr>
          <a:xfrm>
            <a:off x="7175662" y="3124410"/>
            <a:ext cx="4922177" cy="131298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497B3D-66CE-6499-12F9-421126956E77}"/>
              </a:ext>
            </a:extLst>
          </p:cNvPr>
          <p:cNvSpPr/>
          <p:nvPr/>
        </p:nvSpPr>
        <p:spPr>
          <a:xfrm>
            <a:off x="7227352" y="3133209"/>
            <a:ext cx="5054616" cy="12309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 dirty="0">
                <a:solidFill>
                  <a:schemeClr val="tx1"/>
                </a:solidFill>
                <a:latin typeface="Times New Roman"/>
                <a:cs typeface="Times New Roman"/>
              </a:rPr>
              <a:t>Mental health</a:t>
            </a:r>
          </a:p>
          <a:p>
            <a:pPr fontAlgn="base"/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Skill: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empathize with others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m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 </a:t>
            </a:r>
            <a:endParaRPr lang="en-GB" sz="11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fontAlgn="base"/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Improvement tip: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practice empathy by understanding the feelings of others. </a:t>
            </a:r>
            <a:endParaRPr lang="en-US" sz="11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228600" indent="-228600" fontAlgn="base">
              <a:buAutoNum type="arabicParenR"/>
            </a:pP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empathy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</a:p>
          <a:p>
            <a:pPr marL="228600" indent="-228600" fontAlgn="base">
              <a:buAutoNum type="arabicParenR"/>
            </a:pP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)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Understanding</a:t>
            </a:r>
            <a:endParaRPr lang="en-US" sz="1100" b="1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6D3FF1B-02FA-1593-79D5-25A7B2A27E42}"/>
              </a:ext>
            </a:extLst>
          </p:cNvPr>
          <p:cNvSpPr/>
          <p:nvPr/>
        </p:nvSpPr>
        <p:spPr>
          <a:xfrm>
            <a:off x="6107" y="4281479"/>
            <a:ext cx="4016043" cy="117620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050" b="1" dirty="0">
                <a:solidFill>
                  <a:schemeClr val="tx1"/>
                </a:solidFill>
                <a:latin typeface="Times New Roman"/>
                <a:cs typeface="Times New Roman"/>
              </a:rPr>
              <a:t>Self-management </a:t>
            </a:r>
            <a:endParaRPr lang="en-US" sz="1050" b="0" dirty="0">
              <a:solidFill>
                <a:schemeClr val="tx1"/>
              </a:solidFill>
              <a:effectLst/>
              <a:latin typeface="Times New Roman"/>
              <a:cs typeface="Times New Roman"/>
            </a:endParaRPr>
          </a:p>
          <a:p>
            <a:pPr fontAlgn="base"/>
            <a:r>
              <a:rPr lang="en-US" sz="1050" b="1" dirty="0">
                <a:solidFill>
                  <a:schemeClr val="tx1"/>
                </a:solidFill>
                <a:latin typeface="Times New Roman"/>
                <a:cs typeface="Times New Roman"/>
              </a:rPr>
              <a:t>Skill: </a:t>
            </a:r>
            <a:r>
              <a:rPr lang="en-US" sz="1050" dirty="0">
                <a:solidFill>
                  <a:schemeClr val="tx1"/>
                </a:solidFill>
                <a:latin typeface="Times New Roman"/>
                <a:cs typeface="Times New Roman"/>
              </a:rPr>
              <a:t>Protect </a:t>
            </a:r>
            <a:r>
              <a:rPr lang="en-GB" sz="1050" dirty="0">
                <a:solidFill>
                  <a:schemeClr val="tx1"/>
                </a:solidFill>
                <a:latin typeface="Times New Roman"/>
                <a:cs typeface="Times New Roman"/>
              </a:rPr>
              <a:t>me</a:t>
            </a:r>
            <a:r>
              <a:rPr lang="en-US" sz="1050" dirty="0">
                <a:solidFill>
                  <a:schemeClr val="tx1"/>
                </a:solidFill>
                <a:latin typeface="Times New Roman"/>
                <a:cs typeface="Times New Roman"/>
              </a:rPr>
              <a:t> from manipulation</a:t>
            </a:r>
            <a:endParaRPr lang="en-US" sz="105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fontAlgn="base"/>
            <a:r>
              <a:rPr lang="en-US" sz="1050" b="1" dirty="0">
                <a:solidFill>
                  <a:schemeClr val="tx1"/>
                </a:solidFill>
                <a:latin typeface="Times New Roman"/>
                <a:cs typeface="Times New Roman"/>
              </a:rPr>
              <a:t>Improvement tip: </a:t>
            </a:r>
            <a:r>
              <a:rPr lang="en-US" sz="1050" dirty="0">
                <a:solidFill>
                  <a:schemeClr val="tx1"/>
                </a:solidFill>
                <a:latin typeface="Times New Roman"/>
                <a:cs typeface="Times New Roman"/>
              </a:rPr>
              <a:t>Take inspiration from others while setting personal boundaries. </a:t>
            </a:r>
            <a:endParaRPr lang="en-US" sz="105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fontAlgn="base"/>
            <a:r>
              <a:rPr lang="en-US" sz="1050" b="1" dirty="0">
                <a:solidFill>
                  <a:schemeClr val="tx1"/>
                </a:solidFill>
                <a:latin typeface="Times New Roman"/>
                <a:cs typeface="Times New Roman"/>
              </a:rPr>
              <a:t>Explanation: </a:t>
            </a:r>
            <a:r>
              <a:rPr lang="en-GB" sz="1050" b="1" dirty="0">
                <a:solidFill>
                  <a:schemeClr val="tx1"/>
                </a:solidFill>
                <a:latin typeface="Times New Roman"/>
                <a:cs typeface="Times New Roman"/>
              </a:rPr>
              <a:t>1)</a:t>
            </a:r>
            <a:r>
              <a:rPr lang="en-US" sz="1050" dirty="0">
                <a:solidFill>
                  <a:schemeClr val="tx1"/>
                </a:solidFill>
                <a:latin typeface="Times New Roman"/>
                <a:cs typeface="Times New Roman"/>
              </a:rPr>
              <a:t>Effective self-management enables . With EI one can understand how to protect themselves against negative influences while staying loyal to personal values. </a:t>
            </a:r>
            <a:endParaRPr lang="en-US" sz="1050" b="1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677B6E-C75E-604B-EC8F-DFE78E049450}"/>
              </a:ext>
            </a:extLst>
          </p:cNvPr>
          <p:cNvSpPr/>
          <p:nvPr/>
        </p:nvSpPr>
        <p:spPr>
          <a:xfrm>
            <a:off x="4047996" y="3617294"/>
            <a:ext cx="3050128" cy="170148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000" b="1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1200" b="1" dirty="0">
                <a:solidFill>
                  <a:schemeClr val="tx1"/>
                </a:solidFill>
                <a:latin typeface="Times New Roman"/>
                <a:cs typeface="Times New Roman"/>
              </a:rPr>
              <a:t>              </a:t>
            </a:r>
            <a:r>
              <a:rPr lang="en-GB" sz="1200" b="1" dirty="0">
                <a:solidFill>
                  <a:schemeClr val="tx1"/>
                </a:solidFill>
                <a:latin typeface="Times New Roman"/>
                <a:cs typeface="Times New Roman"/>
              </a:rPr>
              <a:t>Decision </a:t>
            </a:r>
            <a:r>
              <a:rPr lang="en-US" sz="1200" b="1" dirty="0">
                <a:solidFill>
                  <a:schemeClr val="tx1"/>
                </a:solidFill>
                <a:latin typeface="Times New Roman"/>
                <a:cs typeface="Times New Roman"/>
              </a:rPr>
              <a:t>making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Skill: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not afraid to </a:t>
            </a:r>
            <a:r>
              <a:rPr lang="en-US" sz="1100" dirty="0" err="1">
                <a:solidFill>
                  <a:schemeClr val="tx1"/>
                </a:solidFill>
                <a:latin typeface="Times New Roman"/>
                <a:cs typeface="Times New Roman"/>
              </a:rPr>
              <a:t>apologise</a:t>
            </a:r>
            <a:endParaRPr lang="en-US" sz="11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Improvement tip: 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take responsibility for 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my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choices and actions</a:t>
            </a:r>
          </a:p>
          <a:p>
            <a:r>
              <a:rPr lang="en-US" sz="1100" b="1" dirty="0">
                <a:solidFill>
                  <a:schemeClr val="tx1"/>
                </a:solidFill>
                <a:latin typeface="Times New Roman"/>
                <a:cs typeface="Times New Roman"/>
              </a:rPr>
              <a:t>Explanation: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improving decision-making 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,</a:t>
            </a:r>
          </a:p>
          <a:p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2)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accountability </a:t>
            </a:r>
            <a:endParaRPr lang="en-GB" sz="11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r>
              <a:rPr lang="en-GB" sz="1100" dirty="0">
                <a:solidFill>
                  <a:schemeClr val="tx1"/>
                </a:solidFill>
                <a:latin typeface="Times New Roman"/>
                <a:cs typeface="Times New Roman"/>
              </a:rPr>
              <a:t>3)</a:t>
            </a:r>
            <a:r>
              <a:rPr lang="en-US" sz="1100" dirty="0">
                <a:solidFill>
                  <a:schemeClr val="tx1"/>
                </a:solidFill>
                <a:latin typeface="Times New Roman"/>
                <a:cs typeface="Times New Roman"/>
              </a:rPr>
              <a:t> self-awareness. .</a:t>
            </a:r>
          </a:p>
          <a:p>
            <a:pPr algn="ctr"/>
            <a:endParaRPr lang="en-IN" sz="11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algn="ctr"/>
            <a:endParaRPr lang="en-US" sz="1050" dirty="0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0803544-772D-74F2-947B-332FFC6B1151}"/>
              </a:ext>
            </a:extLst>
          </p:cNvPr>
          <p:cNvSpPr/>
          <p:nvPr/>
        </p:nvSpPr>
        <p:spPr>
          <a:xfrm>
            <a:off x="7123970" y="4376938"/>
            <a:ext cx="5071712" cy="10803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>
                <a:solidFill>
                  <a:schemeClr val="bg2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Work performance </a:t>
            </a:r>
            <a:endParaRPr lang="en-US" sz="1100" dirty="0">
              <a:solidFill>
                <a:schemeClr val="bg2"/>
              </a:solidFill>
              <a:effectLst/>
              <a:highlight>
                <a:srgbClr val="000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Skill: think before you speak or act</a:t>
            </a:r>
          </a:p>
          <a:p>
            <a:pPr fontAlgn="base"/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Improvement tip: write down thoughts to organize them. </a:t>
            </a:r>
          </a:p>
          <a:p>
            <a:pPr fontAlgn="base"/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1)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encouraging thoughtfulness </a:t>
            </a:r>
            <a:endParaRPr lang="en-GB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2)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self-regulation</a:t>
            </a:r>
            <a:endParaRPr lang="en-GB" sz="105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3) </a:t>
            </a:r>
            <a:r>
              <a:rPr lang="en-US" sz="10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Reflecting before reacting .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0FBAC2-F01B-1B49-948A-B48A28B115AD}"/>
              </a:ext>
            </a:extLst>
          </p:cNvPr>
          <p:cNvSpPr/>
          <p:nvPr/>
        </p:nvSpPr>
        <p:spPr>
          <a:xfrm>
            <a:off x="-2053" y="5520685"/>
            <a:ext cx="4071400" cy="1337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Relationship management at work 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Skill: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Know how to “forgive and forget”.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Improvement tip: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Concentrate on physical activities to manage stress 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Explanation effective </a:t>
            </a:r>
            <a:r>
              <a:rPr lang="en-GB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relationship management by encouraging forgiveness and emotional flexibility. 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Letting go of grudges and concentrating on collaboration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21C940-407F-ACB6-62CD-9BF55764B186}"/>
              </a:ext>
            </a:extLst>
          </p:cNvPr>
          <p:cNvSpPr/>
          <p:nvPr/>
        </p:nvSpPr>
        <p:spPr>
          <a:xfrm>
            <a:off x="4069346" y="5364410"/>
            <a:ext cx="3053315" cy="1577327"/>
          </a:xfrm>
          <a:prstGeom prst="rect">
            <a:avLst/>
          </a:prstGeom>
          <a:solidFill>
            <a:srgbClr val="C29AB1"/>
          </a:solidFill>
          <a:ln w="19050" cap="flat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solidFill>
                  <a:schemeClr val="bg2"/>
                </a:solidFill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Relationships with family and friends </a:t>
            </a:r>
            <a:endParaRPr kumimoji="0" lang="en-US" sz="1000" b="0" i="0" u="none" strike="noStrike" kern="0" cap="none" spc="0" normalizeH="0" baseline="0" noProof="0">
              <a:ln>
                <a:noFill/>
              </a:ln>
              <a:solidFill>
                <a:schemeClr val="bg2"/>
              </a:solidFill>
              <a:effectLst/>
              <a:highlight>
                <a:srgbClr val="000000"/>
              </a:highlight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Skill: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Know how to promote reviews</a:t>
            </a:r>
            <a:endParaRPr kumimoji="0" lang="en-US" sz="1000" b="1" i="0" u="none" strike="noStrike" kern="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Improvement tip: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Assemble with new people to improve social skills. </a:t>
            </a:r>
            <a:endParaRPr kumimoji="0" lang="en-US" sz="1000" b="1" i="0" u="none" strike="noStrike" kern="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Explanation: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EI helps in improving personal relationships by promoting supportive interactions and openness. </a:t>
            </a:r>
            <a:endParaRPr kumimoji="0" lang="en-US" sz="1000" b="1" i="0" u="none" strike="noStrike" kern="0" cap="none" spc="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15827B-3207-CC07-2E0A-E5057286F395}"/>
              </a:ext>
            </a:extLst>
          </p:cNvPr>
          <p:cNvSpPr/>
          <p:nvPr/>
        </p:nvSpPr>
        <p:spPr>
          <a:xfrm>
            <a:off x="7122661" y="5728770"/>
            <a:ext cx="5099536" cy="12129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4C4603-3ADD-A0E8-CAB9-3F13E4C6A309}"/>
              </a:ext>
            </a:extLst>
          </p:cNvPr>
          <p:cNvSpPr/>
          <p:nvPr/>
        </p:nvSpPr>
        <p:spPr>
          <a:xfrm>
            <a:off x="7088066" y="5419244"/>
            <a:ext cx="3043927" cy="1522492"/>
          </a:xfrm>
          <a:prstGeom prst="rect">
            <a:avLst/>
          </a:prstGeom>
          <a:gradFill rotWithShape="1">
            <a:gsLst>
              <a:gs pos="0">
                <a:srgbClr val="C29AB1">
                  <a:lumMod val="110000"/>
                  <a:satMod val="105000"/>
                  <a:tint val="67000"/>
                </a:srgbClr>
              </a:gs>
              <a:gs pos="50000">
                <a:srgbClr val="C29AB1">
                  <a:lumMod val="105000"/>
                  <a:satMod val="103000"/>
                  <a:tint val="73000"/>
                </a:srgbClr>
              </a:gs>
              <a:gs pos="100000">
                <a:srgbClr val="C29AB1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6350" cap="flat" cmpd="sng" algn="ctr">
            <a:solidFill>
              <a:srgbClr val="C29AB1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000000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Resilience</a:t>
            </a:r>
            <a:endParaRPr lang="en-US" sz="1200" b="1" kern="0">
              <a:solidFill>
                <a:schemeClr val="bg1"/>
              </a:solidFill>
              <a:highlight>
                <a:srgbClr val="000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Skill: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listen to others</a:t>
            </a:r>
            <a:endParaRPr kumimoji="0" lang="en-US" sz="10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Improvement tip: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Pay attention to yourself and manage self-care. </a:t>
            </a:r>
            <a:endParaRPr kumimoji="0" lang="en-US" sz="10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Explanation: </a:t>
            </a:r>
            <a:r>
              <a:rPr kumimoji="0" lang="en-US" sz="10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Resilience is a cornerstone of EI. Listening to others and managing this with self-awareness helps individuals to adopt the difficulties bounce back from adversity and remain grounded.</a:t>
            </a:r>
            <a:endParaRPr kumimoji="0" lang="en-IN" sz="10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B681F4C-B77B-1D12-6F08-AF7A2875FF99}"/>
              </a:ext>
            </a:extLst>
          </p:cNvPr>
          <p:cNvSpPr/>
          <p:nvPr/>
        </p:nvSpPr>
        <p:spPr>
          <a:xfrm>
            <a:off x="10184053" y="5482901"/>
            <a:ext cx="2046223" cy="1558852"/>
          </a:xfrm>
          <a:prstGeom prst="rect">
            <a:avLst/>
          </a:prstGeom>
          <a:solidFill>
            <a:srgbClr val="0660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Intelligence </a:t>
            </a:r>
            <a:endParaRPr lang="en-US" sz="1200" b="0" dirty="0">
              <a:solidFill>
                <a:srgbClr val="FFFF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and consider the perspective of others</a:t>
            </a:r>
            <a:endParaRPr lang="en-US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Improvement tip: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 the first step in social communication. </a:t>
            </a:r>
            <a:endParaRPr lang="en-US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Explanation: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intelligence allows individuals to navigate social settings easily. </a:t>
            </a:r>
            <a:endParaRPr lang="en-US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D9133C-32ED-E928-CBB1-7E2E1B9861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1" y="-145515"/>
            <a:ext cx="7071396" cy="134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AccentBoxVTI</vt:lpstr>
      <vt:lpstr>                                                                                                                                                                                                                             Student name: Nwakaego Peace Elumese  Student number: 2114106                                                                                                                           Student number: 2114106                                                                                                                                                                                                                                module  BMSW6106-LON                                                                                                                                                                                                                                Lecturer name: Amare Desta                                                                                                                                                                                                                               Module name: Developing Emotion Intelligence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                                                                                                                                 Student name: Nwakaego Peace Elumese                                                                                                                                                                                                                                Student number: 2114106                                                                                                                                                                                                                                module  BMSW6106-LON                                                                                                                                                                                                                                Lecturer name: Amare Desta                                                                                                                                                                                                                               Module name: Developing Emotion Intelligence</dc:title>
  <dc:creator/>
  <cp:lastModifiedBy>N.peace Elumese</cp:lastModifiedBy>
  <cp:revision>2</cp:revision>
  <dcterms:created xsi:type="dcterms:W3CDTF">2024-11-23T20:14:23Z</dcterms:created>
  <dcterms:modified xsi:type="dcterms:W3CDTF">2024-12-06T13:42:44Z</dcterms:modified>
</cp:coreProperties>
</file>