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notesMasterIdLst>
    <p:notesMasterId r:id="rId31"/>
  </p:notesMasterIdLst>
  <p:handoutMasterIdLst>
    <p:handoutMasterId r:id="rId32"/>
  </p:handoutMasterIdLst>
  <p:sldIdLst>
    <p:sldId id="256" r:id="rId2"/>
    <p:sldId id="353" r:id="rId3"/>
    <p:sldId id="354" r:id="rId4"/>
    <p:sldId id="355" r:id="rId5"/>
    <p:sldId id="329" r:id="rId6"/>
    <p:sldId id="328" r:id="rId7"/>
    <p:sldId id="330" r:id="rId8"/>
    <p:sldId id="259" r:id="rId9"/>
    <p:sldId id="326" r:id="rId10"/>
    <p:sldId id="261" r:id="rId11"/>
    <p:sldId id="332" r:id="rId12"/>
    <p:sldId id="357" r:id="rId13"/>
    <p:sldId id="356" r:id="rId14"/>
    <p:sldId id="360" r:id="rId15"/>
    <p:sldId id="361" r:id="rId16"/>
    <p:sldId id="362" r:id="rId17"/>
    <p:sldId id="271" r:id="rId18"/>
    <p:sldId id="274" r:id="rId19"/>
    <p:sldId id="275" r:id="rId20"/>
    <p:sldId id="276" r:id="rId21"/>
    <p:sldId id="297" r:id="rId22"/>
    <p:sldId id="358" r:id="rId23"/>
    <p:sldId id="365" r:id="rId24"/>
    <p:sldId id="364" r:id="rId25"/>
    <p:sldId id="363" r:id="rId26"/>
    <p:sldId id="366" r:id="rId27"/>
    <p:sldId id="367" r:id="rId28"/>
    <p:sldId id="368" r:id="rId29"/>
    <p:sldId id="359" r:id="rId30"/>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7" d="100"/>
          <a:sy n="97" d="100"/>
        </p:scale>
        <p:origin x="1032"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1">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3">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4">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100887-1AEE-4233-B69B-58081508179E}" type="doc">
      <dgm:prSet loTypeId="urn:microsoft.com/office/officeart/2005/8/layout/vList2" loCatId="list" qsTypeId="urn:microsoft.com/office/officeart/2005/8/quickstyle/simple1#1" qsCatId="simple" csTypeId="urn:microsoft.com/office/officeart/2005/8/colors/colorful2#1" csCatId="colorful" phldr="1"/>
      <dgm:spPr/>
      <dgm:t>
        <a:bodyPr/>
        <a:lstStyle/>
        <a:p>
          <a:endParaRPr lang="en-US"/>
        </a:p>
      </dgm:t>
    </dgm:pt>
    <dgm:pt modelId="{8406BE2B-22A9-4C57-B336-5B03FB11DEFB}">
      <dgm:prSet/>
      <dgm:spPr/>
      <dgm:t>
        <a:bodyPr/>
        <a:lstStyle/>
        <a:p>
          <a:r>
            <a:rPr lang="en-GB" dirty="0"/>
            <a:t>Data assimilation- From police reports, crime scene photographs, pathologists' reports.</a:t>
          </a:r>
          <a:endParaRPr lang="en-US" dirty="0"/>
        </a:p>
      </dgm:t>
    </dgm:pt>
    <dgm:pt modelId="{27BDDB88-7014-4828-BFF2-0EE1760CACD4}" type="parTrans" cxnId="{DB985B1D-5329-41D9-99DF-B7296EEFCDC2}">
      <dgm:prSet/>
      <dgm:spPr/>
      <dgm:t>
        <a:bodyPr/>
        <a:lstStyle/>
        <a:p>
          <a:endParaRPr lang="en-US"/>
        </a:p>
      </dgm:t>
    </dgm:pt>
    <dgm:pt modelId="{8DD73B47-FBEA-4122-BE7E-D751E23D47FB}" type="sibTrans" cxnId="{DB985B1D-5329-41D9-99DF-B7296EEFCDC2}">
      <dgm:prSet/>
      <dgm:spPr/>
      <dgm:t>
        <a:bodyPr/>
        <a:lstStyle/>
        <a:p>
          <a:endParaRPr lang="en-US"/>
        </a:p>
      </dgm:t>
    </dgm:pt>
    <dgm:pt modelId="{3FA0E1FB-7EBA-45CD-9DE0-860A0FE87280}">
      <dgm:prSet/>
      <dgm:spPr/>
      <dgm:t>
        <a:bodyPr/>
        <a:lstStyle/>
        <a:p>
          <a:r>
            <a:rPr lang="en-GB" dirty="0"/>
            <a:t>Crime classification- Organised or disorganised (For FBI/CSA profiling).</a:t>
          </a:r>
          <a:endParaRPr lang="en-US" dirty="0"/>
        </a:p>
      </dgm:t>
    </dgm:pt>
    <dgm:pt modelId="{1247B4D1-6034-46FA-A110-E28EDC24BEE5}" type="parTrans" cxnId="{1A384544-182D-4C90-B447-05EC13EC20CA}">
      <dgm:prSet/>
      <dgm:spPr/>
      <dgm:t>
        <a:bodyPr/>
        <a:lstStyle/>
        <a:p>
          <a:endParaRPr lang="en-US"/>
        </a:p>
      </dgm:t>
    </dgm:pt>
    <dgm:pt modelId="{EF1D0C89-26D1-4F8A-A56D-F7F13D82BECE}" type="sibTrans" cxnId="{1A384544-182D-4C90-B447-05EC13EC20CA}">
      <dgm:prSet/>
      <dgm:spPr/>
      <dgm:t>
        <a:bodyPr/>
        <a:lstStyle/>
        <a:p>
          <a:endParaRPr lang="en-US"/>
        </a:p>
      </dgm:t>
    </dgm:pt>
    <dgm:pt modelId="{A97C6588-2038-4CF9-AA0E-132EDE1B2E1F}">
      <dgm:prSet/>
      <dgm:spPr/>
      <dgm:t>
        <a:bodyPr/>
        <a:lstStyle/>
        <a:p>
          <a:r>
            <a:rPr lang="en-GB" dirty="0"/>
            <a:t>Scene reconstruction- Generating hypotheses from crime sequence, modus operandi.</a:t>
          </a:r>
          <a:endParaRPr lang="en-US" dirty="0"/>
        </a:p>
      </dgm:t>
    </dgm:pt>
    <dgm:pt modelId="{8779BA3B-31AC-44BE-8A1A-A4AF3285420D}" type="parTrans" cxnId="{F1CD1004-75A3-4095-AFB3-7A5C147E3B2A}">
      <dgm:prSet/>
      <dgm:spPr/>
      <dgm:t>
        <a:bodyPr/>
        <a:lstStyle/>
        <a:p>
          <a:endParaRPr lang="en-US"/>
        </a:p>
      </dgm:t>
    </dgm:pt>
    <dgm:pt modelId="{0000B6B3-671D-42CD-982F-6D702A6D23EB}" type="sibTrans" cxnId="{F1CD1004-75A3-4095-AFB3-7A5C147E3B2A}">
      <dgm:prSet/>
      <dgm:spPr/>
      <dgm:t>
        <a:bodyPr/>
        <a:lstStyle/>
        <a:p>
          <a:endParaRPr lang="en-US"/>
        </a:p>
      </dgm:t>
    </dgm:pt>
    <dgm:pt modelId="{448A9CFF-9DAA-411B-932F-F808BD748CC3}">
      <dgm:prSet/>
      <dgm:spPr/>
      <dgm:t>
        <a:bodyPr/>
        <a:lstStyle/>
        <a:p>
          <a:r>
            <a:rPr lang="en-GB"/>
            <a:t>Profile generation- Demographic characteristics, physical characteristics, behavioural habits.</a:t>
          </a:r>
          <a:endParaRPr lang="en-US"/>
        </a:p>
      </dgm:t>
    </dgm:pt>
    <dgm:pt modelId="{942AE347-0F32-4FFC-8543-7A48F668363E}" type="parTrans" cxnId="{A2A39BBE-CAAA-4FF2-9385-18530A12017A}">
      <dgm:prSet/>
      <dgm:spPr/>
      <dgm:t>
        <a:bodyPr/>
        <a:lstStyle/>
        <a:p>
          <a:endParaRPr lang="en-US"/>
        </a:p>
      </dgm:t>
    </dgm:pt>
    <dgm:pt modelId="{6B508F67-4272-499B-84E5-1A8293FFE48C}" type="sibTrans" cxnId="{A2A39BBE-CAAA-4FF2-9385-18530A12017A}">
      <dgm:prSet/>
      <dgm:spPr/>
      <dgm:t>
        <a:bodyPr/>
        <a:lstStyle/>
        <a:p>
          <a:endParaRPr lang="en-US"/>
        </a:p>
      </dgm:t>
    </dgm:pt>
    <dgm:pt modelId="{58E15FF2-F528-4B6D-9DE7-9A8DD7EDECD0}" type="pres">
      <dgm:prSet presAssocID="{42100887-1AEE-4233-B69B-58081508179E}" presName="linear" presStyleCnt="0">
        <dgm:presLayoutVars>
          <dgm:animLvl val="lvl"/>
          <dgm:resizeHandles val="exact"/>
        </dgm:presLayoutVars>
      </dgm:prSet>
      <dgm:spPr/>
    </dgm:pt>
    <dgm:pt modelId="{A22B6E37-C8C7-4478-9697-1385EB99E624}" type="pres">
      <dgm:prSet presAssocID="{8406BE2B-22A9-4C57-B336-5B03FB11DEFB}" presName="parentText" presStyleLbl="node1" presStyleIdx="0" presStyleCnt="4">
        <dgm:presLayoutVars>
          <dgm:chMax val="0"/>
          <dgm:bulletEnabled val="1"/>
        </dgm:presLayoutVars>
      </dgm:prSet>
      <dgm:spPr/>
    </dgm:pt>
    <dgm:pt modelId="{4E6B897C-1589-4E1C-AF09-0ADE9D5E67EE}" type="pres">
      <dgm:prSet presAssocID="{8DD73B47-FBEA-4122-BE7E-D751E23D47FB}" presName="spacer" presStyleCnt="0"/>
      <dgm:spPr/>
    </dgm:pt>
    <dgm:pt modelId="{FC52CABC-35F5-4E18-83D9-9ACABC846FF0}" type="pres">
      <dgm:prSet presAssocID="{3FA0E1FB-7EBA-45CD-9DE0-860A0FE87280}" presName="parentText" presStyleLbl="node1" presStyleIdx="1" presStyleCnt="4">
        <dgm:presLayoutVars>
          <dgm:chMax val="0"/>
          <dgm:bulletEnabled val="1"/>
        </dgm:presLayoutVars>
      </dgm:prSet>
      <dgm:spPr/>
    </dgm:pt>
    <dgm:pt modelId="{D75C7336-B442-41C4-9219-1A147803602A}" type="pres">
      <dgm:prSet presAssocID="{EF1D0C89-26D1-4F8A-A56D-F7F13D82BECE}" presName="spacer" presStyleCnt="0"/>
      <dgm:spPr/>
    </dgm:pt>
    <dgm:pt modelId="{E26A7BC2-67DD-4160-875E-C3A11ECA97C9}" type="pres">
      <dgm:prSet presAssocID="{A97C6588-2038-4CF9-AA0E-132EDE1B2E1F}" presName="parentText" presStyleLbl="node1" presStyleIdx="2" presStyleCnt="4">
        <dgm:presLayoutVars>
          <dgm:chMax val="0"/>
          <dgm:bulletEnabled val="1"/>
        </dgm:presLayoutVars>
      </dgm:prSet>
      <dgm:spPr/>
    </dgm:pt>
    <dgm:pt modelId="{89E0E5BF-CE97-474D-9778-44BA074EE80A}" type="pres">
      <dgm:prSet presAssocID="{0000B6B3-671D-42CD-982F-6D702A6D23EB}" presName="spacer" presStyleCnt="0"/>
      <dgm:spPr/>
    </dgm:pt>
    <dgm:pt modelId="{4558E8E0-DFD0-4E6E-BBB9-9C1790662DB6}" type="pres">
      <dgm:prSet presAssocID="{448A9CFF-9DAA-411B-932F-F808BD748CC3}" presName="parentText" presStyleLbl="node1" presStyleIdx="3" presStyleCnt="4">
        <dgm:presLayoutVars>
          <dgm:chMax val="0"/>
          <dgm:bulletEnabled val="1"/>
        </dgm:presLayoutVars>
      </dgm:prSet>
      <dgm:spPr/>
    </dgm:pt>
  </dgm:ptLst>
  <dgm:cxnLst>
    <dgm:cxn modelId="{F1CD1004-75A3-4095-AFB3-7A5C147E3B2A}" srcId="{42100887-1AEE-4233-B69B-58081508179E}" destId="{A97C6588-2038-4CF9-AA0E-132EDE1B2E1F}" srcOrd="2" destOrd="0" parTransId="{8779BA3B-31AC-44BE-8A1A-A4AF3285420D}" sibTransId="{0000B6B3-671D-42CD-982F-6D702A6D23EB}"/>
    <dgm:cxn modelId="{DB985B1D-5329-41D9-99DF-B7296EEFCDC2}" srcId="{42100887-1AEE-4233-B69B-58081508179E}" destId="{8406BE2B-22A9-4C57-B336-5B03FB11DEFB}" srcOrd="0" destOrd="0" parTransId="{27BDDB88-7014-4828-BFF2-0EE1760CACD4}" sibTransId="{8DD73B47-FBEA-4122-BE7E-D751E23D47FB}"/>
    <dgm:cxn modelId="{26603C29-BDD9-4FC1-8592-40F9152D8031}" type="presOf" srcId="{448A9CFF-9DAA-411B-932F-F808BD748CC3}" destId="{4558E8E0-DFD0-4E6E-BBB9-9C1790662DB6}" srcOrd="0" destOrd="0" presId="urn:microsoft.com/office/officeart/2005/8/layout/vList2"/>
    <dgm:cxn modelId="{4F024D2A-F827-49A7-BEF5-F450C5A99D04}" type="presOf" srcId="{8406BE2B-22A9-4C57-B336-5B03FB11DEFB}" destId="{A22B6E37-C8C7-4478-9697-1385EB99E624}" srcOrd="0" destOrd="0" presId="urn:microsoft.com/office/officeart/2005/8/layout/vList2"/>
    <dgm:cxn modelId="{39509C34-1C61-46B0-B24C-990C7DD86C5D}" type="presOf" srcId="{A97C6588-2038-4CF9-AA0E-132EDE1B2E1F}" destId="{E26A7BC2-67DD-4160-875E-C3A11ECA97C9}" srcOrd="0" destOrd="0" presId="urn:microsoft.com/office/officeart/2005/8/layout/vList2"/>
    <dgm:cxn modelId="{7304F738-98CD-40BC-88F2-90ED905AAE24}" type="presOf" srcId="{42100887-1AEE-4233-B69B-58081508179E}" destId="{58E15FF2-F528-4B6D-9DE7-9A8DD7EDECD0}" srcOrd="0" destOrd="0" presId="urn:microsoft.com/office/officeart/2005/8/layout/vList2"/>
    <dgm:cxn modelId="{1A384544-182D-4C90-B447-05EC13EC20CA}" srcId="{42100887-1AEE-4233-B69B-58081508179E}" destId="{3FA0E1FB-7EBA-45CD-9DE0-860A0FE87280}" srcOrd="1" destOrd="0" parTransId="{1247B4D1-6034-46FA-A110-E28EDC24BEE5}" sibTransId="{EF1D0C89-26D1-4F8A-A56D-F7F13D82BECE}"/>
    <dgm:cxn modelId="{EB511565-2793-4642-B483-27FD9366CB3E}" type="presOf" srcId="{3FA0E1FB-7EBA-45CD-9DE0-860A0FE87280}" destId="{FC52CABC-35F5-4E18-83D9-9ACABC846FF0}" srcOrd="0" destOrd="0" presId="urn:microsoft.com/office/officeart/2005/8/layout/vList2"/>
    <dgm:cxn modelId="{A2A39BBE-CAAA-4FF2-9385-18530A12017A}" srcId="{42100887-1AEE-4233-B69B-58081508179E}" destId="{448A9CFF-9DAA-411B-932F-F808BD748CC3}" srcOrd="3" destOrd="0" parTransId="{942AE347-0F32-4FFC-8543-7A48F668363E}" sibTransId="{6B508F67-4272-499B-84E5-1A8293FFE48C}"/>
    <dgm:cxn modelId="{94153B1C-C15D-4EA5-88E7-C9D039D63DD5}" type="presParOf" srcId="{58E15FF2-F528-4B6D-9DE7-9A8DD7EDECD0}" destId="{A22B6E37-C8C7-4478-9697-1385EB99E624}" srcOrd="0" destOrd="0" presId="urn:microsoft.com/office/officeart/2005/8/layout/vList2"/>
    <dgm:cxn modelId="{62199C12-CF22-4BC7-A99F-B02E4C5EF245}" type="presParOf" srcId="{58E15FF2-F528-4B6D-9DE7-9A8DD7EDECD0}" destId="{4E6B897C-1589-4E1C-AF09-0ADE9D5E67EE}" srcOrd="1" destOrd="0" presId="urn:microsoft.com/office/officeart/2005/8/layout/vList2"/>
    <dgm:cxn modelId="{FCC56E69-096C-4754-B7C8-2C28921C466D}" type="presParOf" srcId="{58E15FF2-F528-4B6D-9DE7-9A8DD7EDECD0}" destId="{FC52CABC-35F5-4E18-83D9-9ACABC846FF0}" srcOrd="2" destOrd="0" presId="urn:microsoft.com/office/officeart/2005/8/layout/vList2"/>
    <dgm:cxn modelId="{DE62135F-ECF7-466A-AD2E-C62207961E79}" type="presParOf" srcId="{58E15FF2-F528-4B6D-9DE7-9A8DD7EDECD0}" destId="{D75C7336-B442-41C4-9219-1A147803602A}" srcOrd="3" destOrd="0" presId="urn:microsoft.com/office/officeart/2005/8/layout/vList2"/>
    <dgm:cxn modelId="{F3B3F6B4-AF7A-46E0-B6A8-8594B19463E5}" type="presParOf" srcId="{58E15FF2-F528-4B6D-9DE7-9A8DD7EDECD0}" destId="{E26A7BC2-67DD-4160-875E-C3A11ECA97C9}" srcOrd="4" destOrd="0" presId="urn:microsoft.com/office/officeart/2005/8/layout/vList2"/>
    <dgm:cxn modelId="{43FED898-B021-4561-BEB1-0F5C5C3695FF}" type="presParOf" srcId="{58E15FF2-F528-4B6D-9DE7-9A8DD7EDECD0}" destId="{89E0E5BF-CE97-474D-9778-44BA074EE80A}" srcOrd="5" destOrd="0" presId="urn:microsoft.com/office/officeart/2005/8/layout/vList2"/>
    <dgm:cxn modelId="{39C8B696-8FC0-431F-880F-8883418ABE39}" type="presParOf" srcId="{58E15FF2-F528-4B6D-9DE7-9A8DD7EDECD0}" destId="{4558E8E0-DFD0-4E6E-BBB9-9C1790662DB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B105FF9-0FEF-4F48-B296-0023BE11D1DF}" type="doc">
      <dgm:prSet loTypeId="urn:microsoft.com/office/officeart/2005/8/layout/vList2" loCatId="list" qsTypeId="urn:microsoft.com/office/officeart/2005/8/quickstyle/simple1#2" qsCatId="simple" csTypeId="urn:microsoft.com/office/officeart/2005/8/colors/colorful2#2" csCatId="colorful" phldr="1"/>
      <dgm:spPr/>
      <dgm:t>
        <a:bodyPr/>
        <a:lstStyle/>
        <a:p>
          <a:endParaRPr lang="en-US"/>
        </a:p>
      </dgm:t>
    </dgm:pt>
    <dgm:pt modelId="{9EFF002A-932F-42FC-BD00-90142AB12BFB}">
      <dgm:prSet/>
      <dgm:spPr/>
      <dgm:t>
        <a:bodyPr/>
        <a:lstStyle/>
        <a:p>
          <a:r>
            <a:rPr lang="en-GB"/>
            <a:t>Crime signature-</a:t>
          </a:r>
          <a:endParaRPr lang="en-US"/>
        </a:p>
      </dgm:t>
    </dgm:pt>
    <dgm:pt modelId="{373CBA3C-552E-4E4C-A9CD-0EE2828229A9}" type="parTrans" cxnId="{7A8B49A6-2877-4823-A850-1D24082AB790}">
      <dgm:prSet/>
      <dgm:spPr/>
      <dgm:t>
        <a:bodyPr/>
        <a:lstStyle/>
        <a:p>
          <a:endParaRPr lang="en-US"/>
        </a:p>
      </dgm:t>
    </dgm:pt>
    <dgm:pt modelId="{E7F60D53-FCA0-4F5C-BB5E-F7CEAC98FDEF}" type="sibTrans" cxnId="{7A8B49A6-2877-4823-A850-1D24082AB790}">
      <dgm:prSet/>
      <dgm:spPr/>
      <dgm:t>
        <a:bodyPr/>
        <a:lstStyle/>
        <a:p>
          <a:endParaRPr lang="en-US"/>
        </a:p>
      </dgm:t>
    </dgm:pt>
    <dgm:pt modelId="{61D79722-46DC-4E72-A266-A4D26B7BF9F9}">
      <dgm:prSet/>
      <dgm:spPr/>
      <dgm:t>
        <a:bodyPr/>
        <a:lstStyle/>
        <a:p>
          <a:r>
            <a:rPr lang="en-GB" dirty="0"/>
            <a:t>A crime`s signature characteristics reflect things which happen during the commissioning of a crime but are </a:t>
          </a:r>
          <a:r>
            <a:rPr lang="en-GB" dirty="0">
              <a:solidFill>
                <a:srgbClr val="FFFF00"/>
              </a:solidFill>
            </a:rPr>
            <a:t>idiosyncratic</a:t>
          </a:r>
          <a:r>
            <a:rPr lang="en-GB" dirty="0"/>
            <a:t> to the offender.</a:t>
          </a:r>
          <a:endParaRPr lang="en-US" dirty="0"/>
        </a:p>
      </dgm:t>
    </dgm:pt>
    <dgm:pt modelId="{39173ACA-768D-4BC1-8F76-43631AED309D}" type="parTrans" cxnId="{F66A3CBD-272B-4BB8-B4E5-516B74174CF5}">
      <dgm:prSet/>
      <dgm:spPr/>
      <dgm:t>
        <a:bodyPr/>
        <a:lstStyle/>
        <a:p>
          <a:endParaRPr lang="en-US"/>
        </a:p>
      </dgm:t>
    </dgm:pt>
    <dgm:pt modelId="{A6DF0315-339B-4A91-8FA9-1C2418DD964C}" type="sibTrans" cxnId="{F66A3CBD-272B-4BB8-B4E5-516B74174CF5}">
      <dgm:prSet/>
      <dgm:spPr/>
      <dgm:t>
        <a:bodyPr/>
        <a:lstStyle/>
        <a:p>
          <a:endParaRPr lang="en-US"/>
        </a:p>
      </dgm:t>
    </dgm:pt>
    <dgm:pt modelId="{61319363-B1F3-4666-BE3A-E617EAF75836}">
      <dgm:prSet/>
      <dgm:spPr/>
      <dgm:t>
        <a:bodyPr/>
        <a:lstStyle/>
        <a:p>
          <a:r>
            <a:rPr lang="en-GB"/>
            <a:t>Modus operandi-</a:t>
          </a:r>
          <a:endParaRPr lang="en-US"/>
        </a:p>
      </dgm:t>
    </dgm:pt>
    <dgm:pt modelId="{4F26D2A2-31A1-42A5-9D52-3320782589B7}" type="parTrans" cxnId="{D139D2BD-35FA-4BCF-9610-949B3E56E484}">
      <dgm:prSet/>
      <dgm:spPr/>
      <dgm:t>
        <a:bodyPr/>
        <a:lstStyle/>
        <a:p>
          <a:endParaRPr lang="en-US"/>
        </a:p>
      </dgm:t>
    </dgm:pt>
    <dgm:pt modelId="{AC2EDEF2-4981-45FF-9758-13FA3AB4EC3F}" type="sibTrans" cxnId="{D139D2BD-35FA-4BCF-9610-949B3E56E484}">
      <dgm:prSet/>
      <dgm:spPr/>
      <dgm:t>
        <a:bodyPr/>
        <a:lstStyle/>
        <a:p>
          <a:endParaRPr lang="en-US"/>
        </a:p>
      </dgm:t>
    </dgm:pt>
    <dgm:pt modelId="{F331C5F7-FD07-4222-9BE3-B831B3C890CE}">
      <dgm:prSet/>
      <dgm:spPr/>
      <dgm:t>
        <a:bodyPr/>
        <a:lstStyle/>
        <a:p>
          <a:r>
            <a:rPr lang="en-GB" dirty="0"/>
            <a:t>The way in which </a:t>
          </a:r>
          <a:r>
            <a:rPr lang="en-GB" dirty="0">
              <a:solidFill>
                <a:srgbClr val="FFFF00"/>
              </a:solidFill>
            </a:rPr>
            <a:t>a person performs </a:t>
          </a:r>
          <a:r>
            <a:rPr lang="en-GB" dirty="0"/>
            <a:t>a task, which is applied to crime. They are not necessarily fixed but are changed in the light of experience.</a:t>
          </a:r>
          <a:endParaRPr lang="en-US" dirty="0"/>
        </a:p>
      </dgm:t>
    </dgm:pt>
    <dgm:pt modelId="{9A4075EE-33CC-44DB-95D2-FE15B0BA56DA}" type="parTrans" cxnId="{4248BF57-76DC-4AC2-AFB6-5A8343EF4AE7}">
      <dgm:prSet/>
      <dgm:spPr/>
      <dgm:t>
        <a:bodyPr/>
        <a:lstStyle/>
        <a:p>
          <a:endParaRPr lang="en-US"/>
        </a:p>
      </dgm:t>
    </dgm:pt>
    <dgm:pt modelId="{D8CD33C6-4C05-4117-8303-C806E062B820}" type="sibTrans" cxnId="{4248BF57-76DC-4AC2-AFB6-5A8343EF4AE7}">
      <dgm:prSet/>
      <dgm:spPr/>
      <dgm:t>
        <a:bodyPr/>
        <a:lstStyle/>
        <a:p>
          <a:endParaRPr lang="en-US"/>
        </a:p>
      </dgm:t>
    </dgm:pt>
    <dgm:pt modelId="{E18D56D8-6931-4FB9-9D82-FC3C008CFD6B}" type="pres">
      <dgm:prSet presAssocID="{7B105FF9-0FEF-4F48-B296-0023BE11D1DF}" presName="linear" presStyleCnt="0">
        <dgm:presLayoutVars>
          <dgm:animLvl val="lvl"/>
          <dgm:resizeHandles val="exact"/>
        </dgm:presLayoutVars>
      </dgm:prSet>
      <dgm:spPr/>
    </dgm:pt>
    <dgm:pt modelId="{4EB096FE-414A-4788-A89C-0D420CAA571D}" type="pres">
      <dgm:prSet presAssocID="{9EFF002A-932F-42FC-BD00-90142AB12BFB}" presName="parentText" presStyleLbl="node1" presStyleIdx="0" presStyleCnt="4">
        <dgm:presLayoutVars>
          <dgm:chMax val="0"/>
          <dgm:bulletEnabled val="1"/>
        </dgm:presLayoutVars>
      </dgm:prSet>
      <dgm:spPr/>
    </dgm:pt>
    <dgm:pt modelId="{0C9B0DC2-B198-4613-B746-B9C04ED91B91}" type="pres">
      <dgm:prSet presAssocID="{E7F60D53-FCA0-4F5C-BB5E-F7CEAC98FDEF}" presName="spacer" presStyleCnt="0"/>
      <dgm:spPr/>
    </dgm:pt>
    <dgm:pt modelId="{2A68366F-1D24-4B77-B500-43501A04F2C4}" type="pres">
      <dgm:prSet presAssocID="{61D79722-46DC-4E72-A266-A4D26B7BF9F9}" presName="parentText" presStyleLbl="node1" presStyleIdx="1" presStyleCnt="4">
        <dgm:presLayoutVars>
          <dgm:chMax val="0"/>
          <dgm:bulletEnabled val="1"/>
        </dgm:presLayoutVars>
      </dgm:prSet>
      <dgm:spPr/>
    </dgm:pt>
    <dgm:pt modelId="{913AB6F6-2CF5-408B-AEF7-190BA77BFB16}" type="pres">
      <dgm:prSet presAssocID="{A6DF0315-339B-4A91-8FA9-1C2418DD964C}" presName="spacer" presStyleCnt="0"/>
      <dgm:spPr/>
    </dgm:pt>
    <dgm:pt modelId="{9EA708B1-7A09-4A08-A348-961036EFA4C5}" type="pres">
      <dgm:prSet presAssocID="{61319363-B1F3-4666-BE3A-E617EAF75836}" presName="parentText" presStyleLbl="node1" presStyleIdx="2" presStyleCnt="4">
        <dgm:presLayoutVars>
          <dgm:chMax val="0"/>
          <dgm:bulletEnabled val="1"/>
        </dgm:presLayoutVars>
      </dgm:prSet>
      <dgm:spPr/>
    </dgm:pt>
    <dgm:pt modelId="{E60F3D3F-CC2D-480B-A8A8-CF56D3310F55}" type="pres">
      <dgm:prSet presAssocID="{AC2EDEF2-4981-45FF-9758-13FA3AB4EC3F}" presName="spacer" presStyleCnt="0"/>
      <dgm:spPr/>
    </dgm:pt>
    <dgm:pt modelId="{DBC8F86B-1926-4FD8-9393-0AEC2637BC5B}" type="pres">
      <dgm:prSet presAssocID="{F331C5F7-FD07-4222-9BE3-B831B3C890CE}" presName="parentText" presStyleLbl="node1" presStyleIdx="3" presStyleCnt="4">
        <dgm:presLayoutVars>
          <dgm:chMax val="0"/>
          <dgm:bulletEnabled val="1"/>
        </dgm:presLayoutVars>
      </dgm:prSet>
      <dgm:spPr/>
    </dgm:pt>
  </dgm:ptLst>
  <dgm:cxnLst>
    <dgm:cxn modelId="{B191F510-A389-469E-827F-F3FE6C2E1538}" type="presOf" srcId="{61D79722-46DC-4E72-A266-A4D26B7BF9F9}" destId="{2A68366F-1D24-4B77-B500-43501A04F2C4}" srcOrd="0" destOrd="0" presId="urn:microsoft.com/office/officeart/2005/8/layout/vList2"/>
    <dgm:cxn modelId="{0B767615-7B6E-407D-A909-66DE4F03DC49}" type="presOf" srcId="{61319363-B1F3-4666-BE3A-E617EAF75836}" destId="{9EA708B1-7A09-4A08-A348-961036EFA4C5}" srcOrd="0" destOrd="0" presId="urn:microsoft.com/office/officeart/2005/8/layout/vList2"/>
    <dgm:cxn modelId="{4248BF57-76DC-4AC2-AFB6-5A8343EF4AE7}" srcId="{7B105FF9-0FEF-4F48-B296-0023BE11D1DF}" destId="{F331C5F7-FD07-4222-9BE3-B831B3C890CE}" srcOrd="3" destOrd="0" parTransId="{9A4075EE-33CC-44DB-95D2-FE15B0BA56DA}" sibTransId="{D8CD33C6-4C05-4117-8303-C806E062B820}"/>
    <dgm:cxn modelId="{C6156F78-9B02-42B9-B1CE-03B865AC7851}" type="presOf" srcId="{9EFF002A-932F-42FC-BD00-90142AB12BFB}" destId="{4EB096FE-414A-4788-A89C-0D420CAA571D}" srcOrd="0" destOrd="0" presId="urn:microsoft.com/office/officeart/2005/8/layout/vList2"/>
    <dgm:cxn modelId="{CC223C79-39BF-4768-A45F-C1B33D125C96}" type="presOf" srcId="{7B105FF9-0FEF-4F48-B296-0023BE11D1DF}" destId="{E18D56D8-6931-4FB9-9D82-FC3C008CFD6B}" srcOrd="0" destOrd="0" presId="urn:microsoft.com/office/officeart/2005/8/layout/vList2"/>
    <dgm:cxn modelId="{7A8B49A6-2877-4823-A850-1D24082AB790}" srcId="{7B105FF9-0FEF-4F48-B296-0023BE11D1DF}" destId="{9EFF002A-932F-42FC-BD00-90142AB12BFB}" srcOrd="0" destOrd="0" parTransId="{373CBA3C-552E-4E4C-A9CD-0EE2828229A9}" sibTransId="{E7F60D53-FCA0-4F5C-BB5E-F7CEAC98FDEF}"/>
    <dgm:cxn modelId="{F66A3CBD-272B-4BB8-B4E5-516B74174CF5}" srcId="{7B105FF9-0FEF-4F48-B296-0023BE11D1DF}" destId="{61D79722-46DC-4E72-A266-A4D26B7BF9F9}" srcOrd="1" destOrd="0" parTransId="{39173ACA-768D-4BC1-8F76-43631AED309D}" sibTransId="{A6DF0315-339B-4A91-8FA9-1C2418DD964C}"/>
    <dgm:cxn modelId="{D139D2BD-35FA-4BCF-9610-949B3E56E484}" srcId="{7B105FF9-0FEF-4F48-B296-0023BE11D1DF}" destId="{61319363-B1F3-4666-BE3A-E617EAF75836}" srcOrd="2" destOrd="0" parTransId="{4F26D2A2-31A1-42A5-9D52-3320782589B7}" sibTransId="{AC2EDEF2-4981-45FF-9758-13FA3AB4EC3F}"/>
    <dgm:cxn modelId="{C69E7AEA-2EBC-47FD-BFA2-2A67D8A9A157}" type="presOf" srcId="{F331C5F7-FD07-4222-9BE3-B831B3C890CE}" destId="{DBC8F86B-1926-4FD8-9393-0AEC2637BC5B}" srcOrd="0" destOrd="0" presId="urn:microsoft.com/office/officeart/2005/8/layout/vList2"/>
    <dgm:cxn modelId="{C6B7670B-4C9F-4E07-8241-88FA4BD28510}" type="presParOf" srcId="{E18D56D8-6931-4FB9-9D82-FC3C008CFD6B}" destId="{4EB096FE-414A-4788-A89C-0D420CAA571D}" srcOrd="0" destOrd="0" presId="urn:microsoft.com/office/officeart/2005/8/layout/vList2"/>
    <dgm:cxn modelId="{719552AF-C2E9-47EF-8219-270ADE0C3420}" type="presParOf" srcId="{E18D56D8-6931-4FB9-9D82-FC3C008CFD6B}" destId="{0C9B0DC2-B198-4613-B746-B9C04ED91B91}" srcOrd="1" destOrd="0" presId="urn:microsoft.com/office/officeart/2005/8/layout/vList2"/>
    <dgm:cxn modelId="{52389DA1-09CB-455B-ACA3-D026BA7CB8E1}" type="presParOf" srcId="{E18D56D8-6931-4FB9-9D82-FC3C008CFD6B}" destId="{2A68366F-1D24-4B77-B500-43501A04F2C4}" srcOrd="2" destOrd="0" presId="urn:microsoft.com/office/officeart/2005/8/layout/vList2"/>
    <dgm:cxn modelId="{E34F2EF8-4F54-420B-8A9F-20B2EB5878DD}" type="presParOf" srcId="{E18D56D8-6931-4FB9-9D82-FC3C008CFD6B}" destId="{913AB6F6-2CF5-408B-AEF7-190BA77BFB16}" srcOrd="3" destOrd="0" presId="urn:microsoft.com/office/officeart/2005/8/layout/vList2"/>
    <dgm:cxn modelId="{7A621460-B5C0-493E-B55D-9C1704877D69}" type="presParOf" srcId="{E18D56D8-6931-4FB9-9D82-FC3C008CFD6B}" destId="{9EA708B1-7A09-4A08-A348-961036EFA4C5}" srcOrd="4" destOrd="0" presId="urn:microsoft.com/office/officeart/2005/8/layout/vList2"/>
    <dgm:cxn modelId="{DB2D5CF2-8A4E-492A-BFBE-85A64ED87BB9}" type="presParOf" srcId="{E18D56D8-6931-4FB9-9D82-FC3C008CFD6B}" destId="{E60F3D3F-CC2D-480B-A8A8-CF56D3310F55}" srcOrd="5" destOrd="0" presId="urn:microsoft.com/office/officeart/2005/8/layout/vList2"/>
    <dgm:cxn modelId="{D5FAD34A-34C8-4533-B226-C5F23B42C3AC}" type="presParOf" srcId="{E18D56D8-6931-4FB9-9D82-FC3C008CFD6B}" destId="{DBC8F86B-1926-4FD8-9393-0AEC2637BC5B}"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8B39144-E342-4B04-912C-785002D46D60}" type="doc">
      <dgm:prSet loTypeId="urn:microsoft.com/office/officeart/2016/7/layout/RepeatingBendingProcessNew" loCatId="process" qsTypeId="urn:microsoft.com/office/officeart/2005/8/quickstyle/simple1#3" qsCatId="simple" csTypeId="urn:microsoft.com/office/officeart/2005/8/colors/accent1_2#1" csCatId="accent1" phldr="1"/>
      <dgm:spPr/>
      <dgm:t>
        <a:bodyPr/>
        <a:lstStyle/>
        <a:p>
          <a:endParaRPr lang="en-US"/>
        </a:p>
      </dgm:t>
    </dgm:pt>
    <dgm:pt modelId="{15EE6441-A111-4856-9F59-CB217E1D5415}">
      <dgm:prSet/>
      <dgm:spPr/>
      <dgm:t>
        <a:bodyPr/>
        <a:lstStyle/>
        <a:p>
          <a:r>
            <a:rPr lang="en-GB"/>
            <a:t>Does it work?</a:t>
          </a:r>
          <a:endParaRPr lang="en-US"/>
        </a:p>
      </dgm:t>
    </dgm:pt>
    <dgm:pt modelId="{A2730B0C-E274-406F-B28E-39DA1374E262}" type="parTrans" cxnId="{A8FBDC3C-EA1B-4AC6-9800-7ACB1E7AC57D}">
      <dgm:prSet/>
      <dgm:spPr/>
      <dgm:t>
        <a:bodyPr/>
        <a:lstStyle/>
        <a:p>
          <a:endParaRPr lang="en-US"/>
        </a:p>
      </dgm:t>
    </dgm:pt>
    <dgm:pt modelId="{FA4E4591-B5E3-45BE-9CA2-F2EECE239CEC}" type="sibTrans" cxnId="{A8FBDC3C-EA1B-4AC6-9800-7ACB1E7AC57D}">
      <dgm:prSet/>
      <dgm:spPr/>
      <dgm:t>
        <a:bodyPr/>
        <a:lstStyle/>
        <a:p>
          <a:endParaRPr lang="en-US"/>
        </a:p>
      </dgm:t>
    </dgm:pt>
    <dgm:pt modelId="{A9D13E27-5EE2-4603-8BE4-E4E1087C0E6A}">
      <dgm:prSet/>
      <dgm:spPr/>
      <dgm:t>
        <a:bodyPr/>
        <a:lstStyle/>
        <a:p>
          <a:r>
            <a:rPr lang="en-GB"/>
            <a:t>Is it common sense?</a:t>
          </a:r>
          <a:endParaRPr lang="en-US"/>
        </a:p>
      </dgm:t>
    </dgm:pt>
    <dgm:pt modelId="{E51D0782-0601-4493-A543-D0786F94BE09}" type="parTrans" cxnId="{64E28A8F-1110-417F-A632-CB2E057E30E6}">
      <dgm:prSet/>
      <dgm:spPr/>
      <dgm:t>
        <a:bodyPr/>
        <a:lstStyle/>
        <a:p>
          <a:endParaRPr lang="en-US"/>
        </a:p>
      </dgm:t>
    </dgm:pt>
    <dgm:pt modelId="{CBA7E769-E3B8-4BE2-AC8E-0223C5531A0E}" type="sibTrans" cxnId="{64E28A8F-1110-417F-A632-CB2E057E30E6}">
      <dgm:prSet/>
      <dgm:spPr/>
      <dgm:t>
        <a:bodyPr/>
        <a:lstStyle/>
        <a:p>
          <a:endParaRPr lang="en-US"/>
        </a:p>
      </dgm:t>
    </dgm:pt>
    <dgm:pt modelId="{DDF3EE81-E8E9-417D-9113-BC752AC0617B}">
      <dgm:prSet/>
      <dgm:spPr/>
      <dgm:t>
        <a:bodyPr/>
        <a:lstStyle/>
        <a:p>
          <a:r>
            <a:rPr lang="en-GB"/>
            <a:t>If not, why not?</a:t>
          </a:r>
          <a:endParaRPr lang="en-US"/>
        </a:p>
      </dgm:t>
    </dgm:pt>
    <dgm:pt modelId="{9A5AD477-8010-4695-B938-2F68A2B60134}" type="parTrans" cxnId="{5C8FEBD9-772C-460D-B514-4600D5E4C525}">
      <dgm:prSet/>
      <dgm:spPr/>
      <dgm:t>
        <a:bodyPr/>
        <a:lstStyle/>
        <a:p>
          <a:endParaRPr lang="en-US"/>
        </a:p>
      </dgm:t>
    </dgm:pt>
    <dgm:pt modelId="{A0B5B69E-160F-4291-947E-FA2229372B44}" type="sibTrans" cxnId="{5C8FEBD9-772C-460D-B514-4600D5E4C525}">
      <dgm:prSet/>
      <dgm:spPr/>
      <dgm:t>
        <a:bodyPr/>
        <a:lstStyle/>
        <a:p>
          <a:endParaRPr lang="en-US"/>
        </a:p>
      </dgm:t>
    </dgm:pt>
    <dgm:pt modelId="{E55DF33C-0C27-4794-9CCF-01CB9934DC60}">
      <dgm:prSet/>
      <dgm:spPr/>
      <dgm:t>
        <a:bodyPr/>
        <a:lstStyle/>
        <a:p>
          <a:r>
            <a:rPr lang="en-GB"/>
            <a:t>What is the evidence?</a:t>
          </a:r>
          <a:endParaRPr lang="en-US"/>
        </a:p>
      </dgm:t>
    </dgm:pt>
    <dgm:pt modelId="{E336595B-4747-4C18-9CA1-59DF27F58F20}" type="parTrans" cxnId="{65C6302F-5D27-4F24-A94A-4147B0CABDE3}">
      <dgm:prSet/>
      <dgm:spPr/>
      <dgm:t>
        <a:bodyPr/>
        <a:lstStyle/>
        <a:p>
          <a:endParaRPr lang="en-US"/>
        </a:p>
      </dgm:t>
    </dgm:pt>
    <dgm:pt modelId="{EFA256E4-A99A-4615-8117-DAD9E6B1904A}" type="sibTrans" cxnId="{65C6302F-5D27-4F24-A94A-4147B0CABDE3}">
      <dgm:prSet/>
      <dgm:spPr/>
      <dgm:t>
        <a:bodyPr/>
        <a:lstStyle/>
        <a:p>
          <a:endParaRPr lang="en-US"/>
        </a:p>
      </dgm:t>
    </dgm:pt>
    <dgm:pt modelId="{D3192AC9-169B-47DC-BB1B-0C3EDE040E6A}">
      <dgm:prSet/>
      <dgm:spPr/>
      <dgm:t>
        <a:bodyPr/>
        <a:lstStyle/>
        <a:p>
          <a:r>
            <a:rPr lang="en-GB" dirty="0"/>
            <a:t>Which type do we use: FBI (typological) or Geographical (Investigative)?</a:t>
          </a:r>
          <a:endParaRPr lang="en-US" dirty="0"/>
        </a:p>
      </dgm:t>
    </dgm:pt>
    <dgm:pt modelId="{D49A9E3C-CFFB-4C13-8495-B2A47AFAFCBC}" type="parTrans" cxnId="{4987C266-BEFA-4EC2-AC8C-8EA52BD77C88}">
      <dgm:prSet/>
      <dgm:spPr/>
      <dgm:t>
        <a:bodyPr/>
        <a:lstStyle/>
        <a:p>
          <a:endParaRPr lang="en-US"/>
        </a:p>
      </dgm:t>
    </dgm:pt>
    <dgm:pt modelId="{1A694E5F-A945-4AA2-8366-A9C328C0EF27}" type="sibTrans" cxnId="{4987C266-BEFA-4EC2-AC8C-8EA52BD77C88}">
      <dgm:prSet/>
      <dgm:spPr/>
      <dgm:t>
        <a:bodyPr/>
        <a:lstStyle/>
        <a:p>
          <a:endParaRPr lang="en-US"/>
        </a:p>
      </dgm:t>
    </dgm:pt>
    <dgm:pt modelId="{F3BE36CA-2D60-4F78-8DA3-7297CDBBB0ED}" type="pres">
      <dgm:prSet presAssocID="{D8B39144-E342-4B04-912C-785002D46D60}" presName="Name0" presStyleCnt="0">
        <dgm:presLayoutVars>
          <dgm:dir/>
          <dgm:resizeHandles val="exact"/>
        </dgm:presLayoutVars>
      </dgm:prSet>
      <dgm:spPr/>
    </dgm:pt>
    <dgm:pt modelId="{0E4A888B-108E-4DF5-AA2E-091D2886F150}" type="pres">
      <dgm:prSet presAssocID="{15EE6441-A111-4856-9F59-CB217E1D5415}" presName="node" presStyleLbl="node1" presStyleIdx="0" presStyleCnt="5">
        <dgm:presLayoutVars>
          <dgm:bulletEnabled val="1"/>
        </dgm:presLayoutVars>
      </dgm:prSet>
      <dgm:spPr/>
    </dgm:pt>
    <dgm:pt modelId="{34A32FFD-A5B5-4CF3-B3C9-1BAC3A386CA1}" type="pres">
      <dgm:prSet presAssocID="{FA4E4591-B5E3-45BE-9CA2-F2EECE239CEC}" presName="sibTrans" presStyleLbl="sibTrans1D1" presStyleIdx="0" presStyleCnt="4"/>
      <dgm:spPr/>
    </dgm:pt>
    <dgm:pt modelId="{358B55F7-DF21-445B-A31F-9BCE76331D4E}" type="pres">
      <dgm:prSet presAssocID="{FA4E4591-B5E3-45BE-9CA2-F2EECE239CEC}" presName="connectorText" presStyleLbl="sibTrans1D1" presStyleIdx="0" presStyleCnt="4"/>
      <dgm:spPr/>
    </dgm:pt>
    <dgm:pt modelId="{D8335911-42CB-436F-AC7C-FE5F4E3CCD5B}" type="pres">
      <dgm:prSet presAssocID="{A9D13E27-5EE2-4603-8BE4-E4E1087C0E6A}" presName="node" presStyleLbl="node1" presStyleIdx="1" presStyleCnt="5">
        <dgm:presLayoutVars>
          <dgm:bulletEnabled val="1"/>
        </dgm:presLayoutVars>
      </dgm:prSet>
      <dgm:spPr/>
    </dgm:pt>
    <dgm:pt modelId="{08FFD6AC-D0F6-4B66-BAAC-09037F454AB5}" type="pres">
      <dgm:prSet presAssocID="{CBA7E769-E3B8-4BE2-AC8E-0223C5531A0E}" presName="sibTrans" presStyleLbl="sibTrans1D1" presStyleIdx="1" presStyleCnt="4"/>
      <dgm:spPr/>
    </dgm:pt>
    <dgm:pt modelId="{B2A6C746-1A56-41CF-836C-2C379A3BBE62}" type="pres">
      <dgm:prSet presAssocID="{CBA7E769-E3B8-4BE2-AC8E-0223C5531A0E}" presName="connectorText" presStyleLbl="sibTrans1D1" presStyleIdx="1" presStyleCnt="4"/>
      <dgm:spPr/>
    </dgm:pt>
    <dgm:pt modelId="{5D1C8F03-1025-45C2-8E96-82450B5BFA5D}" type="pres">
      <dgm:prSet presAssocID="{DDF3EE81-E8E9-417D-9113-BC752AC0617B}" presName="node" presStyleLbl="node1" presStyleIdx="2" presStyleCnt="5">
        <dgm:presLayoutVars>
          <dgm:bulletEnabled val="1"/>
        </dgm:presLayoutVars>
      </dgm:prSet>
      <dgm:spPr/>
    </dgm:pt>
    <dgm:pt modelId="{6CC2E83D-02A7-4213-9D8D-ADF58F7E88B8}" type="pres">
      <dgm:prSet presAssocID="{A0B5B69E-160F-4291-947E-FA2229372B44}" presName="sibTrans" presStyleLbl="sibTrans1D1" presStyleIdx="2" presStyleCnt="4"/>
      <dgm:spPr/>
    </dgm:pt>
    <dgm:pt modelId="{C59E81EC-B880-4C3F-91EB-AD705CD51930}" type="pres">
      <dgm:prSet presAssocID="{A0B5B69E-160F-4291-947E-FA2229372B44}" presName="connectorText" presStyleLbl="sibTrans1D1" presStyleIdx="2" presStyleCnt="4"/>
      <dgm:spPr/>
    </dgm:pt>
    <dgm:pt modelId="{641FAAA9-3F28-477B-8104-AF55407D4023}" type="pres">
      <dgm:prSet presAssocID="{E55DF33C-0C27-4794-9CCF-01CB9934DC60}" presName="node" presStyleLbl="node1" presStyleIdx="3" presStyleCnt="5">
        <dgm:presLayoutVars>
          <dgm:bulletEnabled val="1"/>
        </dgm:presLayoutVars>
      </dgm:prSet>
      <dgm:spPr/>
    </dgm:pt>
    <dgm:pt modelId="{773A0D25-780C-458A-B900-58FD6947BF1D}" type="pres">
      <dgm:prSet presAssocID="{EFA256E4-A99A-4615-8117-DAD9E6B1904A}" presName="sibTrans" presStyleLbl="sibTrans1D1" presStyleIdx="3" presStyleCnt="4"/>
      <dgm:spPr/>
    </dgm:pt>
    <dgm:pt modelId="{7FF5B626-1F8A-48BD-A0D7-DED9B70BE0EA}" type="pres">
      <dgm:prSet presAssocID="{EFA256E4-A99A-4615-8117-DAD9E6B1904A}" presName="connectorText" presStyleLbl="sibTrans1D1" presStyleIdx="3" presStyleCnt="4"/>
      <dgm:spPr/>
    </dgm:pt>
    <dgm:pt modelId="{0CFE9606-D21F-4C4D-9AF8-C7ACE0B079C8}" type="pres">
      <dgm:prSet presAssocID="{D3192AC9-169B-47DC-BB1B-0C3EDE040E6A}" presName="node" presStyleLbl="node1" presStyleIdx="4" presStyleCnt="5">
        <dgm:presLayoutVars>
          <dgm:bulletEnabled val="1"/>
        </dgm:presLayoutVars>
      </dgm:prSet>
      <dgm:spPr/>
    </dgm:pt>
  </dgm:ptLst>
  <dgm:cxnLst>
    <dgm:cxn modelId="{B0047E0A-F6C2-47A8-BC77-F1196613BCDE}" type="presOf" srcId="{A9D13E27-5EE2-4603-8BE4-E4E1087C0E6A}" destId="{D8335911-42CB-436F-AC7C-FE5F4E3CCD5B}" srcOrd="0" destOrd="0" presId="urn:microsoft.com/office/officeart/2016/7/layout/RepeatingBendingProcessNew"/>
    <dgm:cxn modelId="{94A9A40E-DE45-4EFC-AAD3-A4DCD3FC73A8}" type="presOf" srcId="{D3192AC9-169B-47DC-BB1B-0C3EDE040E6A}" destId="{0CFE9606-D21F-4C4D-9AF8-C7ACE0B079C8}" srcOrd="0" destOrd="0" presId="urn:microsoft.com/office/officeart/2016/7/layout/RepeatingBendingProcessNew"/>
    <dgm:cxn modelId="{65C6302F-5D27-4F24-A94A-4147B0CABDE3}" srcId="{D8B39144-E342-4B04-912C-785002D46D60}" destId="{E55DF33C-0C27-4794-9CCF-01CB9934DC60}" srcOrd="3" destOrd="0" parTransId="{E336595B-4747-4C18-9CA1-59DF27F58F20}" sibTransId="{EFA256E4-A99A-4615-8117-DAD9E6B1904A}"/>
    <dgm:cxn modelId="{E0A98034-DEFC-4783-BE08-ED35836E45B3}" type="presOf" srcId="{CBA7E769-E3B8-4BE2-AC8E-0223C5531A0E}" destId="{B2A6C746-1A56-41CF-836C-2C379A3BBE62}" srcOrd="1" destOrd="0" presId="urn:microsoft.com/office/officeart/2016/7/layout/RepeatingBendingProcessNew"/>
    <dgm:cxn modelId="{94B13E35-3F8E-4847-AED9-961148226142}" type="presOf" srcId="{FA4E4591-B5E3-45BE-9CA2-F2EECE239CEC}" destId="{358B55F7-DF21-445B-A31F-9BCE76331D4E}" srcOrd="1" destOrd="0" presId="urn:microsoft.com/office/officeart/2016/7/layout/RepeatingBendingProcessNew"/>
    <dgm:cxn modelId="{A8FBDC3C-EA1B-4AC6-9800-7ACB1E7AC57D}" srcId="{D8B39144-E342-4B04-912C-785002D46D60}" destId="{15EE6441-A111-4856-9F59-CB217E1D5415}" srcOrd="0" destOrd="0" parTransId="{A2730B0C-E274-406F-B28E-39DA1374E262}" sibTransId="{FA4E4591-B5E3-45BE-9CA2-F2EECE239CEC}"/>
    <dgm:cxn modelId="{70CF653F-5159-41F7-BE77-54A71C5FEFF6}" type="presOf" srcId="{A0B5B69E-160F-4291-947E-FA2229372B44}" destId="{6CC2E83D-02A7-4213-9D8D-ADF58F7E88B8}" srcOrd="0" destOrd="0" presId="urn:microsoft.com/office/officeart/2016/7/layout/RepeatingBendingProcessNew"/>
    <dgm:cxn modelId="{B08B0E5E-2BB6-4E84-8092-EA5A9AD69DFF}" type="presOf" srcId="{A0B5B69E-160F-4291-947E-FA2229372B44}" destId="{C59E81EC-B880-4C3F-91EB-AD705CD51930}" srcOrd="1" destOrd="0" presId="urn:microsoft.com/office/officeart/2016/7/layout/RepeatingBendingProcessNew"/>
    <dgm:cxn modelId="{4987C266-BEFA-4EC2-AC8C-8EA52BD77C88}" srcId="{D8B39144-E342-4B04-912C-785002D46D60}" destId="{D3192AC9-169B-47DC-BB1B-0C3EDE040E6A}" srcOrd="4" destOrd="0" parTransId="{D49A9E3C-CFFB-4C13-8495-B2A47AFAFCBC}" sibTransId="{1A694E5F-A945-4AA2-8366-A9C328C0EF27}"/>
    <dgm:cxn modelId="{964A787D-1812-41CA-ABEE-80C1D3EDA349}" type="presOf" srcId="{EFA256E4-A99A-4615-8117-DAD9E6B1904A}" destId="{773A0D25-780C-458A-B900-58FD6947BF1D}" srcOrd="0" destOrd="0" presId="urn:microsoft.com/office/officeart/2016/7/layout/RepeatingBendingProcessNew"/>
    <dgm:cxn modelId="{24B23B83-E53E-451D-8A8C-104A930A4AAF}" type="presOf" srcId="{DDF3EE81-E8E9-417D-9113-BC752AC0617B}" destId="{5D1C8F03-1025-45C2-8E96-82450B5BFA5D}" srcOrd="0" destOrd="0" presId="urn:microsoft.com/office/officeart/2016/7/layout/RepeatingBendingProcessNew"/>
    <dgm:cxn modelId="{8004538A-2325-4EC1-A14A-8799E4491BBB}" type="presOf" srcId="{D8B39144-E342-4B04-912C-785002D46D60}" destId="{F3BE36CA-2D60-4F78-8DA3-7297CDBBB0ED}" srcOrd="0" destOrd="0" presId="urn:microsoft.com/office/officeart/2016/7/layout/RepeatingBendingProcessNew"/>
    <dgm:cxn modelId="{64E28A8F-1110-417F-A632-CB2E057E30E6}" srcId="{D8B39144-E342-4B04-912C-785002D46D60}" destId="{A9D13E27-5EE2-4603-8BE4-E4E1087C0E6A}" srcOrd="1" destOrd="0" parTransId="{E51D0782-0601-4493-A543-D0786F94BE09}" sibTransId="{CBA7E769-E3B8-4BE2-AC8E-0223C5531A0E}"/>
    <dgm:cxn modelId="{D73E91A5-1731-4AE9-B061-7BD1C1AF5007}" type="presOf" srcId="{E55DF33C-0C27-4794-9CCF-01CB9934DC60}" destId="{641FAAA9-3F28-477B-8104-AF55407D4023}" srcOrd="0" destOrd="0" presId="urn:microsoft.com/office/officeart/2016/7/layout/RepeatingBendingProcessNew"/>
    <dgm:cxn modelId="{C3A282B8-730B-4D84-B2C0-FEDF2F7F6BB5}" type="presOf" srcId="{CBA7E769-E3B8-4BE2-AC8E-0223C5531A0E}" destId="{08FFD6AC-D0F6-4B66-BAAC-09037F454AB5}" srcOrd="0" destOrd="0" presId="urn:microsoft.com/office/officeart/2016/7/layout/RepeatingBendingProcessNew"/>
    <dgm:cxn modelId="{4FE538C7-100B-4564-BFE0-FFF3AEBF3864}" type="presOf" srcId="{15EE6441-A111-4856-9F59-CB217E1D5415}" destId="{0E4A888B-108E-4DF5-AA2E-091D2886F150}" srcOrd="0" destOrd="0" presId="urn:microsoft.com/office/officeart/2016/7/layout/RepeatingBendingProcessNew"/>
    <dgm:cxn modelId="{5C8FEBD9-772C-460D-B514-4600D5E4C525}" srcId="{D8B39144-E342-4B04-912C-785002D46D60}" destId="{DDF3EE81-E8E9-417D-9113-BC752AC0617B}" srcOrd="2" destOrd="0" parTransId="{9A5AD477-8010-4695-B938-2F68A2B60134}" sibTransId="{A0B5B69E-160F-4291-947E-FA2229372B44}"/>
    <dgm:cxn modelId="{1220FFED-1E76-4C86-95D9-30C57B60CC76}" type="presOf" srcId="{EFA256E4-A99A-4615-8117-DAD9E6B1904A}" destId="{7FF5B626-1F8A-48BD-A0D7-DED9B70BE0EA}" srcOrd="1" destOrd="0" presId="urn:microsoft.com/office/officeart/2016/7/layout/RepeatingBendingProcessNew"/>
    <dgm:cxn modelId="{F85237F7-59E7-490C-824D-C290D585FA59}" type="presOf" srcId="{FA4E4591-B5E3-45BE-9CA2-F2EECE239CEC}" destId="{34A32FFD-A5B5-4CF3-B3C9-1BAC3A386CA1}" srcOrd="0" destOrd="0" presId="urn:microsoft.com/office/officeart/2016/7/layout/RepeatingBendingProcessNew"/>
    <dgm:cxn modelId="{2DDA393F-EFD6-4B95-AAFA-BE0C71496C0D}" type="presParOf" srcId="{F3BE36CA-2D60-4F78-8DA3-7297CDBBB0ED}" destId="{0E4A888B-108E-4DF5-AA2E-091D2886F150}" srcOrd="0" destOrd="0" presId="urn:microsoft.com/office/officeart/2016/7/layout/RepeatingBendingProcessNew"/>
    <dgm:cxn modelId="{7F988546-3AC9-4022-9368-1126B5FF2E92}" type="presParOf" srcId="{F3BE36CA-2D60-4F78-8DA3-7297CDBBB0ED}" destId="{34A32FFD-A5B5-4CF3-B3C9-1BAC3A386CA1}" srcOrd="1" destOrd="0" presId="urn:microsoft.com/office/officeart/2016/7/layout/RepeatingBendingProcessNew"/>
    <dgm:cxn modelId="{42D5DB32-B4AC-454C-B0AD-D6F2FD1551FA}" type="presParOf" srcId="{34A32FFD-A5B5-4CF3-B3C9-1BAC3A386CA1}" destId="{358B55F7-DF21-445B-A31F-9BCE76331D4E}" srcOrd="0" destOrd="0" presId="urn:microsoft.com/office/officeart/2016/7/layout/RepeatingBendingProcessNew"/>
    <dgm:cxn modelId="{8D3B4D67-0EC6-4077-A9C1-A3C0036EB12C}" type="presParOf" srcId="{F3BE36CA-2D60-4F78-8DA3-7297CDBBB0ED}" destId="{D8335911-42CB-436F-AC7C-FE5F4E3CCD5B}" srcOrd="2" destOrd="0" presId="urn:microsoft.com/office/officeart/2016/7/layout/RepeatingBendingProcessNew"/>
    <dgm:cxn modelId="{D2661E1C-1DB7-49EE-AC36-0EEED5366436}" type="presParOf" srcId="{F3BE36CA-2D60-4F78-8DA3-7297CDBBB0ED}" destId="{08FFD6AC-D0F6-4B66-BAAC-09037F454AB5}" srcOrd="3" destOrd="0" presId="urn:microsoft.com/office/officeart/2016/7/layout/RepeatingBendingProcessNew"/>
    <dgm:cxn modelId="{1D8926CF-1D69-47E4-82AC-0D3D094A6575}" type="presParOf" srcId="{08FFD6AC-D0F6-4B66-BAAC-09037F454AB5}" destId="{B2A6C746-1A56-41CF-836C-2C379A3BBE62}" srcOrd="0" destOrd="0" presId="urn:microsoft.com/office/officeart/2016/7/layout/RepeatingBendingProcessNew"/>
    <dgm:cxn modelId="{BAFDDD69-C825-4D4B-967C-B1538738FA7C}" type="presParOf" srcId="{F3BE36CA-2D60-4F78-8DA3-7297CDBBB0ED}" destId="{5D1C8F03-1025-45C2-8E96-82450B5BFA5D}" srcOrd="4" destOrd="0" presId="urn:microsoft.com/office/officeart/2016/7/layout/RepeatingBendingProcessNew"/>
    <dgm:cxn modelId="{AE54CDED-25DE-487B-B1C4-8DB10B7DD0CE}" type="presParOf" srcId="{F3BE36CA-2D60-4F78-8DA3-7297CDBBB0ED}" destId="{6CC2E83D-02A7-4213-9D8D-ADF58F7E88B8}" srcOrd="5" destOrd="0" presId="urn:microsoft.com/office/officeart/2016/7/layout/RepeatingBendingProcessNew"/>
    <dgm:cxn modelId="{64C9E734-678D-4B7E-8BB4-B74947A0142C}" type="presParOf" srcId="{6CC2E83D-02A7-4213-9D8D-ADF58F7E88B8}" destId="{C59E81EC-B880-4C3F-91EB-AD705CD51930}" srcOrd="0" destOrd="0" presId="urn:microsoft.com/office/officeart/2016/7/layout/RepeatingBendingProcessNew"/>
    <dgm:cxn modelId="{C49C092C-D0F2-4D9D-A2BB-564FA8157B73}" type="presParOf" srcId="{F3BE36CA-2D60-4F78-8DA3-7297CDBBB0ED}" destId="{641FAAA9-3F28-477B-8104-AF55407D4023}" srcOrd="6" destOrd="0" presId="urn:microsoft.com/office/officeart/2016/7/layout/RepeatingBendingProcessNew"/>
    <dgm:cxn modelId="{38D9686C-6AAB-4222-8180-AC99698931F9}" type="presParOf" srcId="{F3BE36CA-2D60-4F78-8DA3-7297CDBBB0ED}" destId="{773A0D25-780C-458A-B900-58FD6947BF1D}" srcOrd="7" destOrd="0" presId="urn:microsoft.com/office/officeart/2016/7/layout/RepeatingBendingProcessNew"/>
    <dgm:cxn modelId="{0DFA6D02-BCD5-4BDB-A36D-F068FB5B3F79}" type="presParOf" srcId="{773A0D25-780C-458A-B900-58FD6947BF1D}" destId="{7FF5B626-1F8A-48BD-A0D7-DED9B70BE0EA}" srcOrd="0" destOrd="0" presId="urn:microsoft.com/office/officeart/2016/7/layout/RepeatingBendingProcessNew"/>
    <dgm:cxn modelId="{2FA25831-6A0B-4A9C-800E-94D1BC49D8E8}" type="presParOf" srcId="{F3BE36CA-2D60-4F78-8DA3-7297CDBBB0ED}" destId="{0CFE9606-D21F-4C4D-9AF8-C7ACE0B079C8}" srcOrd="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790DD22-7ABA-4A8C-994C-087F9E4C4091}" type="doc">
      <dgm:prSet loTypeId="urn:microsoft.com/office/officeart/2005/8/layout/vProcess5" loCatId="process" qsTypeId="urn:microsoft.com/office/officeart/2005/8/quickstyle/simple1#4" qsCatId="simple" csTypeId="urn:microsoft.com/office/officeart/2005/8/colors/colorful1#1" csCatId="colorful" phldr="1"/>
      <dgm:spPr/>
      <dgm:t>
        <a:bodyPr/>
        <a:lstStyle/>
        <a:p>
          <a:endParaRPr lang="en-US"/>
        </a:p>
      </dgm:t>
    </dgm:pt>
    <dgm:pt modelId="{1ABE08CD-A03F-474E-9E32-8EEF8F7DB5BE}">
      <dgm:prSet/>
      <dgm:spPr/>
      <dgm:t>
        <a:bodyPr/>
        <a:lstStyle/>
        <a:p>
          <a:r>
            <a:rPr lang="en-GB" b="1" dirty="0"/>
            <a:t>The geographical approach – this looks at patterns in the location and timing of offences to </a:t>
          </a:r>
          <a:r>
            <a:rPr lang="en-GB" dirty="0"/>
            <a:t>make judgements about links between crimes and suggestions about where offenders live and work. </a:t>
          </a:r>
          <a:endParaRPr lang="en-US" dirty="0"/>
        </a:p>
      </dgm:t>
    </dgm:pt>
    <dgm:pt modelId="{D3DEC902-1D6C-4AFB-9D5B-FF148ACF2580}" type="parTrans" cxnId="{A92BBE2F-6C12-4D8F-ACBB-CEB4D5D3AC57}">
      <dgm:prSet/>
      <dgm:spPr/>
      <dgm:t>
        <a:bodyPr/>
        <a:lstStyle/>
        <a:p>
          <a:endParaRPr lang="en-US"/>
        </a:p>
      </dgm:t>
    </dgm:pt>
    <dgm:pt modelId="{FF3C3F48-ECEA-484B-B255-94D91044F4BC}" type="sibTrans" cxnId="{A92BBE2F-6C12-4D8F-ACBB-CEB4D5D3AC57}">
      <dgm:prSet/>
      <dgm:spPr/>
      <dgm:t>
        <a:bodyPr/>
        <a:lstStyle/>
        <a:p>
          <a:endParaRPr lang="en-US"/>
        </a:p>
      </dgm:t>
    </dgm:pt>
    <dgm:pt modelId="{0862C7E0-4A3E-4948-8199-E8217A2E9BB5}">
      <dgm:prSet/>
      <dgm:spPr/>
      <dgm:t>
        <a:bodyPr/>
        <a:lstStyle/>
        <a:p>
          <a:r>
            <a:rPr lang="en-GB" b="1" dirty="0"/>
            <a:t>Investigative psychology – this grew out of geographical profiling and uses established </a:t>
          </a:r>
          <a:r>
            <a:rPr lang="en-GB" dirty="0"/>
            <a:t>psychological theories to predict offender characteristics from offending behaviour. </a:t>
          </a:r>
          <a:endParaRPr lang="en-US" dirty="0"/>
        </a:p>
      </dgm:t>
    </dgm:pt>
    <dgm:pt modelId="{70ADC225-5099-479A-B190-F75873828339}" type="parTrans" cxnId="{8A641624-B5F8-4437-94DC-B6F3F016AE97}">
      <dgm:prSet/>
      <dgm:spPr/>
      <dgm:t>
        <a:bodyPr/>
        <a:lstStyle/>
        <a:p>
          <a:endParaRPr lang="en-US"/>
        </a:p>
      </dgm:t>
    </dgm:pt>
    <dgm:pt modelId="{3E5DDB56-1F3B-4FD5-92D3-60CB0D649EE5}" type="sibTrans" cxnId="{8A641624-B5F8-4437-94DC-B6F3F016AE97}">
      <dgm:prSet/>
      <dgm:spPr/>
      <dgm:t>
        <a:bodyPr/>
        <a:lstStyle/>
        <a:p>
          <a:endParaRPr lang="en-US"/>
        </a:p>
      </dgm:t>
    </dgm:pt>
    <dgm:pt modelId="{51108363-C837-4BEC-B022-48875780019A}">
      <dgm:prSet/>
      <dgm:spPr/>
      <dgm:t>
        <a:bodyPr/>
        <a:lstStyle/>
        <a:p>
          <a:r>
            <a:rPr lang="en-GB"/>
            <a:t>Despite it`s prevalence in the media, it is only used in the minority of cases. </a:t>
          </a:r>
          <a:endParaRPr lang="en-US"/>
        </a:p>
      </dgm:t>
    </dgm:pt>
    <dgm:pt modelId="{89233E69-8441-4053-8FE3-B9CCFBBE72EA}" type="parTrans" cxnId="{03230B7C-57A1-4000-A8F9-028B43A325F3}">
      <dgm:prSet/>
      <dgm:spPr/>
      <dgm:t>
        <a:bodyPr/>
        <a:lstStyle/>
        <a:p>
          <a:endParaRPr lang="en-US"/>
        </a:p>
      </dgm:t>
    </dgm:pt>
    <dgm:pt modelId="{E7511AD0-17B3-4603-8007-2174DC848AF4}" type="sibTrans" cxnId="{03230B7C-57A1-4000-A8F9-028B43A325F3}">
      <dgm:prSet/>
      <dgm:spPr/>
      <dgm:t>
        <a:bodyPr/>
        <a:lstStyle/>
        <a:p>
          <a:endParaRPr lang="en-US"/>
        </a:p>
      </dgm:t>
    </dgm:pt>
    <dgm:pt modelId="{FACAD6E2-1AD2-409A-8E9B-1AD99A3F73E1}" type="pres">
      <dgm:prSet presAssocID="{A790DD22-7ABA-4A8C-994C-087F9E4C4091}" presName="outerComposite" presStyleCnt="0">
        <dgm:presLayoutVars>
          <dgm:chMax val="5"/>
          <dgm:dir/>
          <dgm:resizeHandles val="exact"/>
        </dgm:presLayoutVars>
      </dgm:prSet>
      <dgm:spPr/>
    </dgm:pt>
    <dgm:pt modelId="{7B104D93-619B-41D6-BA30-85EB8EFC0594}" type="pres">
      <dgm:prSet presAssocID="{A790DD22-7ABA-4A8C-994C-087F9E4C4091}" presName="dummyMaxCanvas" presStyleCnt="0">
        <dgm:presLayoutVars/>
      </dgm:prSet>
      <dgm:spPr/>
    </dgm:pt>
    <dgm:pt modelId="{1FAFE91D-AEAB-49BD-A1E9-F08684BA6E05}" type="pres">
      <dgm:prSet presAssocID="{A790DD22-7ABA-4A8C-994C-087F9E4C4091}" presName="ThreeNodes_1" presStyleLbl="node1" presStyleIdx="0" presStyleCnt="3">
        <dgm:presLayoutVars>
          <dgm:bulletEnabled val="1"/>
        </dgm:presLayoutVars>
      </dgm:prSet>
      <dgm:spPr/>
    </dgm:pt>
    <dgm:pt modelId="{52D49697-418D-4439-9B9A-0E6FF844CC79}" type="pres">
      <dgm:prSet presAssocID="{A790DD22-7ABA-4A8C-994C-087F9E4C4091}" presName="ThreeNodes_2" presStyleLbl="node1" presStyleIdx="1" presStyleCnt="3">
        <dgm:presLayoutVars>
          <dgm:bulletEnabled val="1"/>
        </dgm:presLayoutVars>
      </dgm:prSet>
      <dgm:spPr/>
    </dgm:pt>
    <dgm:pt modelId="{688BF775-F352-4AA9-922B-8EBA72C66AD2}" type="pres">
      <dgm:prSet presAssocID="{A790DD22-7ABA-4A8C-994C-087F9E4C4091}" presName="ThreeNodes_3" presStyleLbl="node1" presStyleIdx="2" presStyleCnt="3">
        <dgm:presLayoutVars>
          <dgm:bulletEnabled val="1"/>
        </dgm:presLayoutVars>
      </dgm:prSet>
      <dgm:spPr/>
    </dgm:pt>
    <dgm:pt modelId="{9BED0D4D-CFDB-43E6-885F-49810485E675}" type="pres">
      <dgm:prSet presAssocID="{A790DD22-7ABA-4A8C-994C-087F9E4C4091}" presName="ThreeConn_1-2" presStyleLbl="fgAccFollowNode1" presStyleIdx="0" presStyleCnt="2">
        <dgm:presLayoutVars>
          <dgm:bulletEnabled val="1"/>
        </dgm:presLayoutVars>
      </dgm:prSet>
      <dgm:spPr/>
    </dgm:pt>
    <dgm:pt modelId="{786457A7-105F-4A4A-BB7A-C50F75D765B7}" type="pres">
      <dgm:prSet presAssocID="{A790DD22-7ABA-4A8C-994C-087F9E4C4091}" presName="ThreeConn_2-3" presStyleLbl="fgAccFollowNode1" presStyleIdx="1" presStyleCnt="2">
        <dgm:presLayoutVars>
          <dgm:bulletEnabled val="1"/>
        </dgm:presLayoutVars>
      </dgm:prSet>
      <dgm:spPr/>
    </dgm:pt>
    <dgm:pt modelId="{34491A7B-0A4F-4D3B-A715-2B22D1A361BF}" type="pres">
      <dgm:prSet presAssocID="{A790DD22-7ABA-4A8C-994C-087F9E4C4091}" presName="ThreeNodes_1_text" presStyleLbl="node1" presStyleIdx="2" presStyleCnt="3">
        <dgm:presLayoutVars>
          <dgm:bulletEnabled val="1"/>
        </dgm:presLayoutVars>
      </dgm:prSet>
      <dgm:spPr/>
    </dgm:pt>
    <dgm:pt modelId="{899DD5F6-FBD2-4420-A5EA-D620E58D085E}" type="pres">
      <dgm:prSet presAssocID="{A790DD22-7ABA-4A8C-994C-087F9E4C4091}" presName="ThreeNodes_2_text" presStyleLbl="node1" presStyleIdx="2" presStyleCnt="3">
        <dgm:presLayoutVars>
          <dgm:bulletEnabled val="1"/>
        </dgm:presLayoutVars>
      </dgm:prSet>
      <dgm:spPr/>
    </dgm:pt>
    <dgm:pt modelId="{A605A99D-E0CC-41B9-B5C1-6992A5B5B0BA}" type="pres">
      <dgm:prSet presAssocID="{A790DD22-7ABA-4A8C-994C-087F9E4C4091}" presName="ThreeNodes_3_text" presStyleLbl="node1" presStyleIdx="2" presStyleCnt="3">
        <dgm:presLayoutVars>
          <dgm:bulletEnabled val="1"/>
        </dgm:presLayoutVars>
      </dgm:prSet>
      <dgm:spPr/>
    </dgm:pt>
  </dgm:ptLst>
  <dgm:cxnLst>
    <dgm:cxn modelId="{306E4001-300E-4FEA-833D-411326D45288}" type="presOf" srcId="{1ABE08CD-A03F-474E-9E32-8EEF8F7DB5BE}" destId="{1FAFE91D-AEAB-49BD-A1E9-F08684BA6E05}" srcOrd="0" destOrd="0" presId="urn:microsoft.com/office/officeart/2005/8/layout/vProcess5"/>
    <dgm:cxn modelId="{1511B923-3EB9-41CE-95CC-0CBA7AC75B40}" type="presOf" srcId="{A790DD22-7ABA-4A8C-994C-087F9E4C4091}" destId="{FACAD6E2-1AD2-409A-8E9B-1AD99A3F73E1}" srcOrd="0" destOrd="0" presId="urn:microsoft.com/office/officeart/2005/8/layout/vProcess5"/>
    <dgm:cxn modelId="{8A641624-B5F8-4437-94DC-B6F3F016AE97}" srcId="{A790DD22-7ABA-4A8C-994C-087F9E4C4091}" destId="{0862C7E0-4A3E-4948-8199-E8217A2E9BB5}" srcOrd="1" destOrd="0" parTransId="{70ADC225-5099-479A-B190-F75873828339}" sibTransId="{3E5DDB56-1F3B-4FD5-92D3-60CB0D649EE5}"/>
    <dgm:cxn modelId="{A92BBE2F-6C12-4D8F-ACBB-CEB4D5D3AC57}" srcId="{A790DD22-7ABA-4A8C-994C-087F9E4C4091}" destId="{1ABE08CD-A03F-474E-9E32-8EEF8F7DB5BE}" srcOrd="0" destOrd="0" parTransId="{D3DEC902-1D6C-4AFB-9D5B-FF148ACF2580}" sibTransId="{FF3C3F48-ECEA-484B-B255-94D91044F4BC}"/>
    <dgm:cxn modelId="{33257B5D-79C0-44BF-B6DC-A5F146C369D6}" type="presOf" srcId="{3E5DDB56-1F3B-4FD5-92D3-60CB0D649EE5}" destId="{786457A7-105F-4A4A-BB7A-C50F75D765B7}" srcOrd="0" destOrd="0" presId="urn:microsoft.com/office/officeart/2005/8/layout/vProcess5"/>
    <dgm:cxn modelId="{A8431B4E-5664-42BB-8D4C-7BB4976CAA44}" type="presOf" srcId="{0862C7E0-4A3E-4948-8199-E8217A2E9BB5}" destId="{899DD5F6-FBD2-4420-A5EA-D620E58D085E}" srcOrd="1" destOrd="0" presId="urn:microsoft.com/office/officeart/2005/8/layout/vProcess5"/>
    <dgm:cxn modelId="{03230B7C-57A1-4000-A8F9-028B43A325F3}" srcId="{A790DD22-7ABA-4A8C-994C-087F9E4C4091}" destId="{51108363-C837-4BEC-B022-48875780019A}" srcOrd="2" destOrd="0" parTransId="{89233E69-8441-4053-8FE3-B9CCFBBE72EA}" sibTransId="{E7511AD0-17B3-4603-8007-2174DC848AF4}"/>
    <dgm:cxn modelId="{FFEADE94-C577-4B46-8142-4CA9146817E4}" type="presOf" srcId="{51108363-C837-4BEC-B022-48875780019A}" destId="{688BF775-F352-4AA9-922B-8EBA72C66AD2}" srcOrd="0" destOrd="0" presId="urn:microsoft.com/office/officeart/2005/8/layout/vProcess5"/>
    <dgm:cxn modelId="{7FA10E9E-202B-4232-8F51-A3A2ED657074}" type="presOf" srcId="{0862C7E0-4A3E-4948-8199-E8217A2E9BB5}" destId="{52D49697-418D-4439-9B9A-0E6FF844CC79}" srcOrd="0" destOrd="0" presId="urn:microsoft.com/office/officeart/2005/8/layout/vProcess5"/>
    <dgm:cxn modelId="{DBC4FDE5-D094-47D8-B46E-81A5BF2FEA99}" type="presOf" srcId="{51108363-C837-4BEC-B022-48875780019A}" destId="{A605A99D-E0CC-41B9-B5C1-6992A5B5B0BA}" srcOrd="1" destOrd="0" presId="urn:microsoft.com/office/officeart/2005/8/layout/vProcess5"/>
    <dgm:cxn modelId="{ACB67BE7-E234-4E59-81E8-FD77BE7D7EA3}" type="presOf" srcId="{1ABE08CD-A03F-474E-9E32-8EEF8F7DB5BE}" destId="{34491A7B-0A4F-4D3B-A715-2B22D1A361BF}" srcOrd="1" destOrd="0" presId="urn:microsoft.com/office/officeart/2005/8/layout/vProcess5"/>
    <dgm:cxn modelId="{2EC94DEF-6B54-4068-AF84-8A3F88471E40}" type="presOf" srcId="{FF3C3F48-ECEA-484B-B255-94D91044F4BC}" destId="{9BED0D4D-CFDB-43E6-885F-49810485E675}" srcOrd="0" destOrd="0" presId="urn:microsoft.com/office/officeart/2005/8/layout/vProcess5"/>
    <dgm:cxn modelId="{7A1D3C2C-0D1E-495E-952C-AB30DAB96110}" type="presParOf" srcId="{FACAD6E2-1AD2-409A-8E9B-1AD99A3F73E1}" destId="{7B104D93-619B-41D6-BA30-85EB8EFC0594}" srcOrd="0" destOrd="0" presId="urn:microsoft.com/office/officeart/2005/8/layout/vProcess5"/>
    <dgm:cxn modelId="{619B9DB9-3A44-4346-892A-B5B6941D1999}" type="presParOf" srcId="{FACAD6E2-1AD2-409A-8E9B-1AD99A3F73E1}" destId="{1FAFE91D-AEAB-49BD-A1E9-F08684BA6E05}" srcOrd="1" destOrd="0" presId="urn:microsoft.com/office/officeart/2005/8/layout/vProcess5"/>
    <dgm:cxn modelId="{40D2C37A-F7E8-4885-B91B-2FE603A2AEF4}" type="presParOf" srcId="{FACAD6E2-1AD2-409A-8E9B-1AD99A3F73E1}" destId="{52D49697-418D-4439-9B9A-0E6FF844CC79}" srcOrd="2" destOrd="0" presId="urn:microsoft.com/office/officeart/2005/8/layout/vProcess5"/>
    <dgm:cxn modelId="{67A2C36B-78D9-40C5-B337-C306E755CB13}" type="presParOf" srcId="{FACAD6E2-1AD2-409A-8E9B-1AD99A3F73E1}" destId="{688BF775-F352-4AA9-922B-8EBA72C66AD2}" srcOrd="3" destOrd="0" presId="urn:microsoft.com/office/officeart/2005/8/layout/vProcess5"/>
    <dgm:cxn modelId="{8A033DD4-5FCC-4995-B6D0-639D27D29D9E}" type="presParOf" srcId="{FACAD6E2-1AD2-409A-8E9B-1AD99A3F73E1}" destId="{9BED0D4D-CFDB-43E6-885F-49810485E675}" srcOrd="4" destOrd="0" presId="urn:microsoft.com/office/officeart/2005/8/layout/vProcess5"/>
    <dgm:cxn modelId="{8909BBFD-8A99-4163-BBBF-54A7D38007F5}" type="presParOf" srcId="{FACAD6E2-1AD2-409A-8E9B-1AD99A3F73E1}" destId="{786457A7-105F-4A4A-BB7A-C50F75D765B7}" srcOrd="5" destOrd="0" presId="urn:microsoft.com/office/officeart/2005/8/layout/vProcess5"/>
    <dgm:cxn modelId="{6AADDF35-25A6-44F4-AF76-1C6BA99F26FC}" type="presParOf" srcId="{FACAD6E2-1AD2-409A-8E9B-1AD99A3F73E1}" destId="{34491A7B-0A4F-4D3B-A715-2B22D1A361BF}" srcOrd="6" destOrd="0" presId="urn:microsoft.com/office/officeart/2005/8/layout/vProcess5"/>
    <dgm:cxn modelId="{472AC045-B138-464C-8E18-89C061D032CC}" type="presParOf" srcId="{FACAD6E2-1AD2-409A-8E9B-1AD99A3F73E1}" destId="{899DD5F6-FBD2-4420-A5EA-D620E58D085E}" srcOrd="7" destOrd="0" presId="urn:microsoft.com/office/officeart/2005/8/layout/vProcess5"/>
    <dgm:cxn modelId="{8618076D-0138-4FAC-BF40-EDDBED8461A6}" type="presParOf" srcId="{FACAD6E2-1AD2-409A-8E9B-1AD99A3F73E1}" destId="{A605A99D-E0CC-41B9-B5C1-6992A5B5B0BA}"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DE87F4E-F1D1-4004-9D86-1C77AC6240EC}" type="doc">
      <dgm:prSet loTypeId="urn:microsoft.com/office/officeart/2005/8/layout/default" loCatId="list" qsTypeId="urn:microsoft.com/office/officeart/2005/8/quickstyle/simple1#5" qsCatId="simple" csTypeId="urn:microsoft.com/office/officeart/2005/8/colors/colorful1#2" csCatId="colorful" phldr="1"/>
      <dgm:spPr/>
      <dgm:t>
        <a:bodyPr/>
        <a:lstStyle/>
        <a:p>
          <a:endParaRPr lang="en-US"/>
        </a:p>
      </dgm:t>
    </dgm:pt>
    <dgm:pt modelId="{840AA708-311F-4918-A98F-33B5DEFA76CF}">
      <dgm:prSet/>
      <dgm:spPr/>
      <dgm:t>
        <a:bodyPr/>
        <a:lstStyle/>
        <a:p>
          <a:r>
            <a:rPr lang="en-GB" dirty="0"/>
            <a:t>This originated from the FBI in 1979 - crime scene analysis. Evidence from the crime scene is compared to patterns from previous crimes to predict future crimes.</a:t>
          </a:r>
          <a:endParaRPr lang="en-US" dirty="0"/>
        </a:p>
      </dgm:t>
    </dgm:pt>
    <dgm:pt modelId="{CACFFD2E-A08F-4061-AFAE-D5A8DE81156F}" type="parTrans" cxnId="{4F553F5C-444D-4005-BC93-35020107240A}">
      <dgm:prSet/>
      <dgm:spPr/>
      <dgm:t>
        <a:bodyPr/>
        <a:lstStyle/>
        <a:p>
          <a:endParaRPr lang="en-US"/>
        </a:p>
      </dgm:t>
    </dgm:pt>
    <dgm:pt modelId="{49FC6822-8858-4D9E-80CE-BCDD1BCFCD49}" type="sibTrans" cxnId="{4F553F5C-444D-4005-BC93-35020107240A}">
      <dgm:prSet/>
      <dgm:spPr/>
      <dgm:t>
        <a:bodyPr/>
        <a:lstStyle/>
        <a:p>
          <a:endParaRPr lang="en-US"/>
        </a:p>
      </dgm:t>
    </dgm:pt>
    <dgm:pt modelId="{F65E7092-92B4-4793-BB4D-B8860A5BEED1}">
      <dgm:prSet/>
      <dgm:spPr/>
      <dgm:t>
        <a:bodyPr/>
        <a:lstStyle/>
        <a:p>
          <a:r>
            <a:rPr lang="en-GB"/>
            <a:t>The FBI interviewed 36 serial killers and rapists including Charles Manson.</a:t>
          </a:r>
          <a:endParaRPr lang="en-US"/>
        </a:p>
      </dgm:t>
    </dgm:pt>
    <dgm:pt modelId="{DC3EC50F-3CE8-485D-A9AD-36446C5B77E6}" type="parTrans" cxnId="{28845BD2-6190-41D4-99B3-73574E8D7CC3}">
      <dgm:prSet/>
      <dgm:spPr/>
      <dgm:t>
        <a:bodyPr/>
        <a:lstStyle/>
        <a:p>
          <a:endParaRPr lang="en-US"/>
        </a:p>
      </dgm:t>
    </dgm:pt>
    <dgm:pt modelId="{1187E7E2-5B1E-4064-AC8F-BA515A1C4C61}" type="sibTrans" cxnId="{28845BD2-6190-41D4-99B3-73574E8D7CC3}">
      <dgm:prSet/>
      <dgm:spPr/>
      <dgm:t>
        <a:bodyPr/>
        <a:lstStyle/>
        <a:p>
          <a:endParaRPr lang="en-US"/>
        </a:p>
      </dgm:t>
    </dgm:pt>
    <dgm:pt modelId="{26770D8A-1C8D-4000-9667-5BAA87F077FF}">
      <dgm:prSet/>
      <dgm:spPr/>
      <dgm:t>
        <a:bodyPr/>
        <a:lstStyle/>
        <a:p>
          <a:r>
            <a:rPr lang="en-GB"/>
            <a:t>The interviews suggested that murders and rapists can be classified into different types according to motive, level of violence, likelihood of repeat offences etc.</a:t>
          </a:r>
          <a:endParaRPr lang="en-US"/>
        </a:p>
      </dgm:t>
    </dgm:pt>
    <dgm:pt modelId="{0B38917D-E344-4CFE-8A13-57F82F3E1FD1}" type="parTrans" cxnId="{B7EC7DE2-A212-4F1C-BB5E-771A8553307F}">
      <dgm:prSet/>
      <dgm:spPr/>
      <dgm:t>
        <a:bodyPr/>
        <a:lstStyle/>
        <a:p>
          <a:endParaRPr lang="en-US"/>
        </a:p>
      </dgm:t>
    </dgm:pt>
    <dgm:pt modelId="{E388B788-9F3B-404E-93A9-229D94DE2E8B}" type="sibTrans" cxnId="{B7EC7DE2-A212-4F1C-BB5E-771A8553307F}">
      <dgm:prSet/>
      <dgm:spPr/>
      <dgm:t>
        <a:bodyPr/>
        <a:lstStyle/>
        <a:p>
          <a:endParaRPr lang="en-US"/>
        </a:p>
      </dgm:t>
    </dgm:pt>
    <dgm:pt modelId="{AB8FB918-3168-4517-AFAB-620A7137E128}">
      <dgm:prSet/>
      <dgm:spPr/>
      <dgm:t>
        <a:bodyPr/>
        <a:lstStyle/>
        <a:p>
          <a:r>
            <a:rPr lang="en-GB"/>
            <a:t>The interview data eventually formed VICAP (violent criminal apprehension programme) to develop psychological profiles.</a:t>
          </a:r>
          <a:endParaRPr lang="en-US"/>
        </a:p>
      </dgm:t>
    </dgm:pt>
    <dgm:pt modelId="{04F184B0-283B-4178-AB57-94690E4D2B11}" type="parTrans" cxnId="{F8ACF06D-9CF7-441E-931A-5F0DDEB8805D}">
      <dgm:prSet/>
      <dgm:spPr/>
      <dgm:t>
        <a:bodyPr/>
        <a:lstStyle/>
        <a:p>
          <a:endParaRPr lang="en-US"/>
        </a:p>
      </dgm:t>
    </dgm:pt>
    <dgm:pt modelId="{C0055DB9-1F4F-47CB-A88B-8A5FDCAF232A}" type="sibTrans" cxnId="{F8ACF06D-9CF7-441E-931A-5F0DDEB8805D}">
      <dgm:prSet/>
      <dgm:spPr/>
      <dgm:t>
        <a:bodyPr/>
        <a:lstStyle/>
        <a:p>
          <a:endParaRPr lang="en-US"/>
        </a:p>
      </dgm:t>
    </dgm:pt>
    <dgm:pt modelId="{C710D0D0-15EF-4523-8DDA-F8D0C245975B}">
      <dgm:prSet/>
      <dgm:spPr/>
      <dgm:t>
        <a:bodyPr/>
        <a:lstStyle/>
        <a:p>
          <a:r>
            <a:rPr lang="en-GB"/>
            <a:t>Reports of murders are sent to the Investigative Support Unit and added to the database.</a:t>
          </a:r>
          <a:endParaRPr lang="en-US"/>
        </a:p>
      </dgm:t>
    </dgm:pt>
    <dgm:pt modelId="{7080FA32-0AAE-471B-B851-AC59A95FEDB6}" type="parTrans" cxnId="{F0318312-CC40-47A8-ADAB-F3966F887DB9}">
      <dgm:prSet/>
      <dgm:spPr/>
      <dgm:t>
        <a:bodyPr/>
        <a:lstStyle/>
        <a:p>
          <a:endParaRPr lang="en-US"/>
        </a:p>
      </dgm:t>
    </dgm:pt>
    <dgm:pt modelId="{2C14327C-02C1-4816-8295-3EDA46CA3EEC}" type="sibTrans" cxnId="{F0318312-CC40-47A8-ADAB-F3966F887DB9}">
      <dgm:prSet/>
      <dgm:spPr/>
      <dgm:t>
        <a:bodyPr/>
        <a:lstStyle/>
        <a:p>
          <a:endParaRPr lang="en-US"/>
        </a:p>
      </dgm:t>
    </dgm:pt>
    <dgm:pt modelId="{8470BA90-3FA4-455B-8693-75844D7A8CF2}">
      <dgm:prSet/>
      <dgm:spPr/>
      <dgm:t>
        <a:bodyPr/>
        <a:lstStyle/>
        <a:p>
          <a:r>
            <a:rPr lang="en-GB" dirty="0"/>
            <a:t>The unit identified two different types of murders: </a:t>
          </a:r>
          <a:r>
            <a:rPr lang="en-GB" dirty="0">
              <a:solidFill>
                <a:srgbClr val="FFFF00"/>
              </a:solidFill>
            </a:rPr>
            <a:t>organised and disorganised</a:t>
          </a:r>
          <a:r>
            <a:rPr lang="en-GB" dirty="0"/>
            <a:t>.</a:t>
          </a:r>
          <a:endParaRPr lang="en-US" dirty="0"/>
        </a:p>
      </dgm:t>
    </dgm:pt>
    <dgm:pt modelId="{4C1CF9E4-04D5-4982-9118-10C9C4E7B0C2}" type="parTrans" cxnId="{0FC2D474-A72C-476D-BB90-4809A3DD0B60}">
      <dgm:prSet/>
      <dgm:spPr/>
      <dgm:t>
        <a:bodyPr/>
        <a:lstStyle/>
        <a:p>
          <a:endParaRPr lang="en-US"/>
        </a:p>
      </dgm:t>
    </dgm:pt>
    <dgm:pt modelId="{460F3032-4117-4566-88E9-688E144DFC82}" type="sibTrans" cxnId="{0FC2D474-A72C-476D-BB90-4809A3DD0B60}">
      <dgm:prSet/>
      <dgm:spPr/>
      <dgm:t>
        <a:bodyPr/>
        <a:lstStyle/>
        <a:p>
          <a:endParaRPr lang="en-US"/>
        </a:p>
      </dgm:t>
    </dgm:pt>
    <dgm:pt modelId="{700DE5CA-65E3-4A5C-B5EA-A07ABE6EB82A}" type="pres">
      <dgm:prSet presAssocID="{FDE87F4E-F1D1-4004-9D86-1C77AC6240EC}" presName="diagram" presStyleCnt="0">
        <dgm:presLayoutVars>
          <dgm:dir/>
          <dgm:resizeHandles val="exact"/>
        </dgm:presLayoutVars>
      </dgm:prSet>
      <dgm:spPr/>
    </dgm:pt>
    <dgm:pt modelId="{46F59962-1605-45BB-A801-555097BA9F89}" type="pres">
      <dgm:prSet presAssocID="{840AA708-311F-4918-A98F-33B5DEFA76CF}" presName="node" presStyleLbl="node1" presStyleIdx="0" presStyleCnt="6">
        <dgm:presLayoutVars>
          <dgm:bulletEnabled val="1"/>
        </dgm:presLayoutVars>
      </dgm:prSet>
      <dgm:spPr/>
    </dgm:pt>
    <dgm:pt modelId="{DC629B2B-8DA2-488B-9BF9-A8A3134A5F22}" type="pres">
      <dgm:prSet presAssocID="{49FC6822-8858-4D9E-80CE-BCDD1BCFCD49}" presName="sibTrans" presStyleCnt="0"/>
      <dgm:spPr/>
    </dgm:pt>
    <dgm:pt modelId="{7BECECAF-07C8-4913-93B0-1834E5C21E77}" type="pres">
      <dgm:prSet presAssocID="{F65E7092-92B4-4793-BB4D-B8860A5BEED1}" presName="node" presStyleLbl="node1" presStyleIdx="1" presStyleCnt="6">
        <dgm:presLayoutVars>
          <dgm:bulletEnabled val="1"/>
        </dgm:presLayoutVars>
      </dgm:prSet>
      <dgm:spPr/>
    </dgm:pt>
    <dgm:pt modelId="{CE3364A8-D378-489E-89F2-B1957FF268C5}" type="pres">
      <dgm:prSet presAssocID="{1187E7E2-5B1E-4064-AC8F-BA515A1C4C61}" presName="sibTrans" presStyleCnt="0"/>
      <dgm:spPr/>
    </dgm:pt>
    <dgm:pt modelId="{49682E57-1C69-42BD-B36F-D3AE10B5C59D}" type="pres">
      <dgm:prSet presAssocID="{26770D8A-1C8D-4000-9667-5BAA87F077FF}" presName="node" presStyleLbl="node1" presStyleIdx="2" presStyleCnt="6">
        <dgm:presLayoutVars>
          <dgm:bulletEnabled val="1"/>
        </dgm:presLayoutVars>
      </dgm:prSet>
      <dgm:spPr/>
    </dgm:pt>
    <dgm:pt modelId="{A50FB304-4A14-4D20-8E01-8D118B5567AF}" type="pres">
      <dgm:prSet presAssocID="{E388B788-9F3B-404E-93A9-229D94DE2E8B}" presName="sibTrans" presStyleCnt="0"/>
      <dgm:spPr/>
    </dgm:pt>
    <dgm:pt modelId="{BE3719C5-B95A-423F-BE35-CE0C46F92634}" type="pres">
      <dgm:prSet presAssocID="{AB8FB918-3168-4517-AFAB-620A7137E128}" presName="node" presStyleLbl="node1" presStyleIdx="3" presStyleCnt="6">
        <dgm:presLayoutVars>
          <dgm:bulletEnabled val="1"/>
        </dgm:presLayoutVars>
      </dgm:prSet>
      <dgm:spPr/>
    </dgm:pt>
    <dgm:pt modelId="{8E8A91CA-8A3F-4FE8-8814-DEAAE3C305BE}" type="pres">
      <dgm:prSet presAssocID="{C0055DB9-1F4F-47CB-A88B-8A5FDCAF232A}" presName="sibTrans" presStyleCnt="0"/>
      <dgm:spPr/>
    </dgm:pt>
    <dgm:pt modelId="{BA6E20AD-6609-406B-82BA-AAD9D0AD9A79}" type="pres">
      <dgm:prSet presAssocID="{C710D0D0-15EF-4523-8DDA-F8D0C245975B}" presName="node" presStyleLbl="node1" presStyleIdx="4" presStyleCnt="6">
        <dgm:presLayoutVars>
          <dgm:bulletEnabled val="1"/>
        </dgm:presLayoutVars>
      </dgm:prSet>
      <dgm:spPr/>
    </dgm:pt>
    <dgm:pt modelId="{2E7C445B-75ED-46C1-9E87-96843842797F}" type="pres">
      <dgm:prSet presAssocID="{2C14327C-02C1-4816-8295-3EDA46CA3EEC}" presName="sibTrans" presStyleCnt="0"/>
      <dgm:spPr/>
    </dgm:pt>
    <dgm:pt modelId="{AD6ADF3B-1685-46F7-BBA0-B2A404FA6086}" type="pres">
      <dgm:prSet presAssocID="{8470BA90-3FA4-455B-8693-75844D7A8CF2}" presName="node" presStyleLbl="node1" presStyleIdx="5" presStyleCnt="6">
        <dgm:presLayoutVars>
          <dgm:bulletEnabled val="1"/>
        </dgm:presLayoutVars>
      </dgm:prSet>
      <dgm:spPr/>
    </dgm:pt>
  </dgm:ptLst>
  <dgm:cxnLst>
    <dgm:cxn modelId="{28ECED07-F947-4B3A-B83F-E419E62B73DD}" type="presOf" srcId="{26770D8A-1C8D-4000-9667-5BAA87F077FF}" destId="{49682E57-1C69-42BD-B36F-D3AE10B5C59D}" srcOrd="0" destOrd="0" presId="urn:microsoft.com/office/officeart/2005/8/layout/default"/>
    <dgm:cxn modelId="{F0318312-CC40-47A8-ADAB-F3966F887DB9}" srcId="{FDE87F4E-F1D1-4004-9D86-1C77AC6240EC}" destId="{C710D0D0-15EF-4523-8DDA-F8D0C245975B}" srcOrd="4" destOrd="0" parTransId="{7080FA32-0AAE-471B-B851-AC59A95FEDB6}" sibTransId="{2C14327C-02C1-4816-8295-3EDA46CA3EEC}"/>
    <dgm:cxn modelId="{56F42F19-21F5-4A3F-9DFD-3EEE6578509B}" type="presOf" srcId="{8470BA90-3FA4-455B-8693-75844D7A8CF2}" destId="{AD6ADF3B-1685-46F7-BBA0-B2A404FA6086}" srcOrd="0" destOrd="0" presId="urn:microsoft.com/office/officeart/2005/8/layout/default"/>
    <dgm:cxn modelId="{4F553F5C-444D-4005-BC93-35020107240A}" srcId="{FDE87F4E-F1D1-4004-9D86-1C77AC6240EC}" destId="{840AA708-311F-4918-A98F-33B5DEFA76CF}" srcOrd="0" destOrd="0" parTransId="{CACFFD2E-A08F-4061-AFAE-D5A8DE81156F}" sibTransId="{49FC6822-8858-4D9E-80CE-BCDD1BCFCD49}"/>
    <dgm:cxn modelId="{6354A667-0CFB-455B-9CEE-40E11246975E}" type="presOf" srcId="{FDE87F4E-F1D1-4004-9D86-1C77AC6240EC}" destId="{700DE5CA-65E3-4A5C-B5EA-A07ABE6EB82A}" srcOrd="0" destOrd="0" presId="urn:microsoft.com/office/officeart/2005/8/layout/default"/>
    <dgm:cxn modelId="{F8ACF06D-9CF7-441E-931A-5F0DDEB8805D}" srcId="{FDE87F4E-F1D1-4004-9D86-1C77AC6240EC}" destId="{AB8FB918-3168-4517-AFAB-620A7137E128}" srcOrd="3" destOrd="0" parTransId="{04F184B0-283B-4178-AB57-94690E4D2B11}" sibTransId="{C0055DB9-1F4F-47CB-A88B-8A5FDCAF232A}"/>
    <dgm:cxn modelId="{0FC2D474-A72C-476D-BB90-4809A3DD0B60}" srcId="{FDE87F4E-F1D1-4004-9D86-1C77AC6240EC}" destId="{8470BA90-3FA4-455B-8693-75844D7A8CF2}" srcOrd="5" destOrd="0" parTransId="{4C1CF9E4-04D5-4982-9118-10C9C4E7B0C2}" sibTransId="{460F3032-4117-4566-88E9-688E144DFC82}"/>
    <dgm:cxn modelId="{50008788-646B-41E7-B395-9FD79A5C1C33}" type="presOf" srcId="{C710D0D0-15EF-4523-8DDA-F8D0C245975B}" destId="{BA6E20AD-6609-406B-82BA-AAD9D0AD9A79}" srcOrd="0" destOrd="0" presId="urn:microsoft.com/office/officeart/2005/8/layout/default"/>
    <dgm:cxn modelId="{E3986C9A-1728-46E9-BCE2-D323D0932350}" type="presOf" srcId="{F65E7092-92B4-4793-BB4D-B8860A5BEED1}" destId="{7BECECAF-07C8-4913-93B0-1834E5C21E77}" srcOrd="0" destOrd="0" presId="urn:microsoft.com/office/officeart/2005/8/layout/default"/>
    <dgm:cxn modelId="{9DC99BB6-04B5-4640-A477-D22CE18AAE0C}" type="presOf" srcId="{840AA708-311F-4918-A98F-33B5DEFA76CF}" destId="{46F59962-1605-45BB-A801-555097BA9F89}" srcOrd="0" destOrd="0" presId="urn:microsoft.com/office/officeart/2005/8/layout/default"/>
    <dgm:cxn modelId="{28845BD2-6190-41D4-99B3-73574E8D7CC3}" srcId="{FDE87F4E-F1D1-4004-9D86-1C77AC6240EC}" destId="{F65E7092-92B4-4793-BB4D-B8860A5BEED1}" srcOrd="1" destOrd="0" parTransId="{DC3EC50F-3CE8-485D-A9AD-36446C5B77E6}" sibTransId="{1187E7E2-5B1E-4064-AC8F-BA515A1C4C61}"/>
    <dgm:cxn modelId="{B7EC7DE2-A212-4F1C-BB5E-771A8553307F}" srcId="{FDE87F4E-F1D1-4004-9D86-1C77AC6240EC}" destId="{26770D8A-1C8D-4000-9667-5BAA87F077FF}" srcOrd="2" destOrd="0" parTransId="{0B38917D-E344-4CFE-8A13-57F82F3E1FD1}" sibTransId="{E388B788-9F3B-404E-93A9-229D94DE2E8B}"/>
    <dgm:cxn modelId="{42500AF0-9CD6-4F42-A3CF-F818310C9697}" type="presOf" srcId="{AB8FB918-3168-4517-AFAB-620A7137E128}" destId="{BE3719C5-B95A-423F-BE35-CE0C46F92634}" srcOrd="0" destOrd="0" presId="urn:microsoft.com/office/officeart/2005/8/layout/default"/>
    <dgm:cxn modelId="{21BAB366-944F-4B80-8207-EE7A898B5577}" type="presParOf" srcId="{700DE5CA-65E3-4A5C-B5EA-A07ABE6EB82A}" destId="{46F59962-1605-45BB-A801-555097BA9F89}" srcOrd="0" destOrd="0" presId="urn:microsoft.com/office/officeart/2005/8/layout/default"/>
    <dgm:cxn modelId="{D7324B73-B976-4A3C-8D8B-2C30639057F1}" type="presParOf" srcId="{700DE5CA-65E3-4A5C-B5EA-A07ABE6EB82A}" destId="{DC629B2B-8DA2-488B-9BF9-A8A3134A5F22}" srcOrd="1" destOrd="0" presId="urn:microsoft.com/office/officeart/2005/8/layout/default"/>
    <dgm:cxn modelId="{5611A17E-D2BB-4AE9-8A4D-B1BD4441702B}" type="presParOf" srcId="{700DE5CA-65E3-4A5C-B5EA-A07ABE6EB82A}" destId="{7BECECAF-07C8-4913-93B0-1834E5C21E77}" srcOrd="2" destOrd="0" presId="urn:microsoft.com/office/officeart/2005/8/layout/default"/>
    <dgm:cxn modelId="{4D4522A2-F3FE-4D6D-AE7D-506EC9154D63}" type="presParOf" srcId="{700DE5CA-65E3-4A5C-B5EA-A07ABE6EB82A}" destId="{CE3364A8-D378-489E-89F2-B1957FF268C5}" srcOrd="3" destOrd="0" presId="urn:microsoft.com/office/officeart/2005/8/layout/default"/>
    <dgm:cxn modelId="{4D54CC71-E7DE-4E16-B97E-68E9FBEABB37}" type="presParOf" srcId="{700DE5CA-65E3-4A5C-B5EA-A07ABE6EB82A}" destId="{49682E57-1C69-42BD-B36F-D3AE10B5C59D}" srcOrd="4" destOrd="0" presId="urn:microsoft.com/office/officeart/2005/8/layout/default"/>
    <dgm:cxn modelId="{D9E0CE58-61EB-418E-8AF2-D15AFEEE6BD8}" type="presParOf" srcId="{700DE5CA-65E3-4A5C-B5EA-A07ABE6EB82A}" destId="{A50FB304-4A14-4D20-8E01-8D118B5567AF}" srcOrd="5" destOrd="0" presId="urn:microsoft.com/office/officeart/2005/8/layout/default"/>
    <dgm:cxn modelId="{259AE988-A8E4-44E6-9986-25D3B31E0AB2}" type="presParOf" srcId="{700DE5CA-65E3-4A5C-B5EA-A07ABE6EB82A}" destId="{BE3719C5-B95A-423F-BE35-CE0C46F92634}" srcOrd="6" destOrd="0" presId="urn:microsoft.com/office/officeart/2005/8/layout/default"/>
    <dgm:cxn modelId="{1990FBF1-1106-460D-ACD2-E663EEA78FBF}" type="presParOf" srcId="{700DE5CA-65E3-4A5C-B5EA-A07ABE6EB82A}" destId="{8E8A91CA-8A3F-4FE8-8814-DEAAE3C305BE}" srcOrd="7" destOrd="0" presId="urn:microsoft.com/office/officeart/2005/8/layout/default"/>
    <dgm:cxn modelId="{C83ACC3F-E661-48C5-91FC-CA58B661C1EB}" type="presParOf" srcId="{700DE5CA-65E3-4A5C-B5EA-A07ABE6EB82A}" destId="{BA6E20AD-6609-406B-82BA-AAD9D0AD9A79}" srcOrd="8" destOrd="0" presId="urn:microsoft.com/office/officeart/2005/8/layout/default"/>
    <dgm:cxn modelId="{4DA9E252-B198-487A-AF69-AF10FC0F160C}" type="presParOf" srcId="{700DE5CA-65E3-4A5C-B5EA-A07ABE6EB82A}" destId="{2E7C445B-75ED-46C1-9E87-96843842797F}" srcOrd="9" destOrd="0" presId="urn:microsoft.com/office/officeart/2005/8/layout/default"/>
    <dgm:cxn modelId="{0F7B8CE1-FBE8-432B-9F53-8A568247B3C7}" type="presParOf" srcId="{700DE5CA-65E3-4A5C-B5EA-A07ABE6EB82A}" destId="{AD6ADF3B-1685-46F7-BBA0-B2A404FA6086}"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1112D6F-D2D6-4488-8422-A056EBFE3516}" type="doc">
      <dgm:prSet loTypeId="urn:microsoft.com/office/officeart/2008/layout/LinedList" loCatId="list" qsTypeId="urn:microsoft.com/office/officeart/2005/8/quickstyle/simple1#6" qsCatId="simple" csTypeId="urn:microsoft.com/office/officeart/2005/8/colors/accent0_3#1" csCatId="mainScheme" phldr="1"/>
      <dgm:spPr/>
      <dgm:t>
        <a:bodyPr/>
        <a:lstStyle/>
        <a:p>
          <a:endParaRPr lang="en-US"/>
        </a:p>
      </dgm:t>
    </dgm:pt>
    <dgm:pt modelId="{36ECEA29-071C-463D-BC05-B40F42C6DC52}">
      <dgm:prSet custT="1"/>
      <dgm:spPr/>
      <dgm:t>
        <a:bodyPr/>
        <a:lstStyle/>
        <a:p>
          <a:r>
            <a:rPr lang="en-GB" sz="1800" dirty="0"/>
            <a:t>It helps Police determine how to </a:t>
          </a:r>
          <a:r>
            <a:rPr lang="en-GB" sz="1800" dirty="0">
              <a:solidFill>
                <a:schemeClr val="accent1">
                  <a:lumMod val="75000"/>
                </a:schemeClr>
              </a:solidFill>
            </a:rPr>
            <a:t>deploy resources, allows informed judgements </a:t>
          </a:r>
          <a:r>
            <a:rPr lang="en-GB" sz="1800" dirty="0"/>
            <a:t>to be made about which crimes are linked and can contribute significantly to the task of </a:t>
          </a:r>
          <a:r>
            <a:rPr lang="en-GB" sz="1800" dirty="0">
              <a:solidFill>
                <a:schemeClr val="accent1">
                  <a:lumMod val="75000"/>
                </a:schemeClr>
              </a:solidFill>
            </a:rPr>
            <a:t>narrowing down a list of suspects.</a:t>
          </a:r>
          <a:endParaRPr lang="en-US" sz="1800" dirty="0">
            <a:solidFill>
              <a:schemeClr val="accent1">
                <a:lumMod val="75000"/>
              </a:schemeClr>
            </a:solidFill>
          </a:endParaRPr>
        </a:p>
      </dgm:t>
    </dgm:pt>
    <dgm:pt modelId="{82F3C7AE-D939-46F8-8539-FE977FE7187D}" type="parTrans" cxnId="{14A56649-47FD-469B-9982-C1B55003D9F7}">
      <dgm:prSet/>
      <dgm:spPr/>
      <dgm:t>
        <a:bodyPr/>
        <a:lstStyle/>
        <a:p>
          <a:endParaRPr lang="en-US"/>
        </a:p>
      </dgm:t>
    </dgm:pt>
    <dgm:pt modelId="{981AF361-60AB-485D-883E-79499B3250BD}" type="sibTrans" cxnId="{14A56649-47FD-469B-9982-C1B55003D9F7}">
      <dgm:prSet/>
      <dgm:spPr/>
      <dgm:t>
        <a:bodyPr/>
        <a:lstStyle/>
        <a:p>
          <a:endParaRPr lang="en-US"/>
        </a:p>
      </dgm:t>
    </dgm:pt>
    <dgm:pt modelId="{F17ACCDF-7F3B-461A-A667-FF81636B3B12}">
      <dgm:prSet custT="1"/>
      <dgm:spPr/>
      <dgm:t>
        <a:bodyPr/>
        <a:lstStyle/>
        <a:p>
          <a:r>
            <a:rPr lang="en-GB" sz="2000" dirty="0"/>
            <a:t>It also helps </a:t>
          </a:r>
          <a:r>
            <a:rPr lang="en-GB" sz="2000" dirty="0">
              <a:solidFill>
                <a:schemeClr val="accent1">
                  <a:lumMod val="75000"/>
                </a:schemeClr>
              </a:solidFill>
            </a:rPr>
            <a:t>prioritise an area </a:t>
          </a:r>
          <a:r>
            <a:rPr lang="en-GB" sz="2000" dirty="0"/>
            <a:t>and predict where an offender may live.</a:t>
          </a:r>
          <a:endParaRPr lang="en-US" sz="2000" dirty="0"/>
        </a:p>
      </dgm:t>
    </dgm:pt>
    <dgm:pt modelId="{0A3FE5B2-9ABB-4E5F-80D6-E1EB83E06A9D}" type="parTrans" cxnId="{01A755DF-C442-48D3-B105-6F594B849AAD}">
      <dgm:prSet/>
      <dgm:spPr/>
      <dgm:t>
        <a:bodyPr/>
        <a:lstStyle/>
        <a:p>
          <a:endParaRPr lang="en-US"/>
        </a:p>
      </dgm:t>
    </dgm:pt>
    <dgm:pt modelId="{52293E87-A335-4142-AB49-3FC10D5430C7}" type="sibTrans" cxnId="{01A755DF-C442-48D3-B105-6F594B849AAD}">
      <dgm:prSet/>
      <dgm:spPr/>
      <dgm:t>
        <a:bodyPr/>
        <a:lstStyle/>
        <a:p>
          <a:endParaRPr lang="en-US"/>
        </a:p>
      </dgm:t>
    </dgm:pt>
    <dgm:pt modelId="{E42DDBD8-3FCF-41D8-9B11-17B8F8D6A6D7}">
      <dgm:prSet custT="1"/>
      <dgm:spPr/>
      <dgm:t>
        <a:bodyPr/>
        <a:lstStyle/>
        <a:p>
          <a:r>
            <a:rPr lang="en-GB" sz="1800" dirty="0"/>
            <a:t>It is based on </a:t>
          </a:r>
          <a:r>
            <a:rPr lang="en-GB" sz="1800" dirty="0">
              <a:solidFill>
                <a:schemeClr val="accent1">
                  <a:lumMod val="75000"/>
                </a:schemeClr>
              </a:solidFill>
            </a:rPr>
            <a:t>well-established psychological principles and conducted in a scientific </a:t>
          </a:r>
          <a:r>
            <a:rPr lang="en-GB" sz="1800" dirty="0"/>
            <a:t>manner: hypotheses are developed which can be tested against evidence and modified or rejected as the evidence dictates.</a:t>
          </a:r>
          <a:endParaRPr lang="en-US" sz="1800" dirty="0"/>
        </a:p>
      </dgm:t>
    </dgm:pt>
    <dgm:pt modelId="{A4335FDF-62FB-4C21-A4D7-81E8BB3AEE80}" type="parTrans" cxnId="{BFFED2E2-482B-45BC-BC33-A7417BEE7537}">
      <dgm:prSet/>
      <dgm:spPr/>
      <dgm:t>
        <a:bodyPr/>
        <a:lstStyle/>
        <a:p>
          <a:endParaRPr lang="en-US"/>
        </a:p>
      </dgm:t>
    </dgm:pt>
    <dgm:pt modelId="{D3B37BF1-7B97-4CE3-A3E0-CADB13ECD953}" type="sibTrans" cxnId="{BFFED2E2-482B-45BC-BC33-A7417BEE7537}">
      <dgm:prSet/>
      <dgm:spPr/>
      <dgm:t>
        <a:bodyPr/>
        <a:lstStyle/>
        <a:p>
          <a:endParaRPr lang="en-US"/>
        </a:p>
      </dgm:t>
    </dgm:pt>
    <dgm:pt modelId="{3E2F604B-653D-436D-B61F-32C1CB3D5E86}">
      <dgm:prSet custT="1"/>
      <dgm:spPr/>
      <dgm:t>
        <a:bodyPr/>
        <a:lstStyle/>
        <a:p>
          <a:r>
            <a:rPr lang="en-GB" sz="2000" dirty="0"/>
            <a:t>Understand the </a:t>
          </a:r>
          <a:r>
            <a:rPr lang="en-GB" sz="2000" dirty="0">
              <a:solidFill>
                <a:schemeClr val="accent1">
                  <a:lumMod val="75000"/>
                </a:schemeClr>
              </a:solidFill>
            </a:rPr>
            <a:t>link between offending and location</a:t>
          </a:r>
          <a:r>
            <a:rPr lang="en-GB" sz="2000" dirty="0"/>
            <a:t>; why certain places attract more crime than others.</a:t>
          </a:r>
          <a:endParaRPr lang="en-US" sz="2000" dirty="0"/>
        </a:p>
      </dgm:t>
    </dgm:pt>
    <dgm:pt modelId="{D08B30A4-A0E9-4774-BAE6-FE1B83C39753}" type="parTrans" cxnId="{801D8B58-E84C-4CB6-9F9A-412492A2B02C}">
      <dgm:prSet/>
      <dgm:spPr/>
      <dgm:t>
        <a:bodyPr/>
        <a:lstStyle/>
        <a:p>
          <a:endParaRPr lang="en-GB"/>
        </a:p>
      </dgm:t>
    </dgm:pt>
    <dgm:pt modelId="{E163C29C-C64A-4A31-AA42-0879E4E966B9}" type="sibTrans" cxnId="{801D8B58-E84C-4CB6-9F9A-412492A2B02C}">
      <dgm:prSet/>
      <dgm:spPr/>
      <dgm:t>
        <a:bodyPr/>
        <a:lstStyle/>
        <a:p>
          <a:endParaRPr lang="en-GB"/>
        </a:p>
      </dgm:t>
    </dgm:pt>
    <dgm:pt modelId="{8C259E1E-213D-4CC9-BF26-80A058BE592C}">
      <dgm:prSet custT="1"/>
      <dgm:spPr/>
      <dgm:t>
        <a:bodyPr/>
        <a:lstStyle/>
        <a:p>
          <a:r>
            <a:rPr lang="en-GB" sz="2000" dirty="0"/>
            <a:t>Predict </a:t>
          </a:r>
          <a:r>
            <a:rPr lang="en-GB" sz="2000" dirty="0">
              <a:solidFill>
                <a:schemeClr val="accent1">
                  <a:lumMod val="75000"/>
                </a:schemeClr>
              </a:solidFill>
            </a:rPr>
            <a:t>characteristics of the offender(s) </a:t>
          </a:r>
          <a:r>
            <a:rPr lang="en-GB" sz="2000" dirty="0"/>
            <a:t>to target investigative efforts and prioritise suspects.</a:t>
          </a:r>
          <a:endParaRPr lang="en-US" sz="2000" dirty="0"/>
        </a:p>
      </dgm:t>
    </dgm:pt>
    <dgm:pt modelId="{7AF91618-01B7-4164-A47A-A9C5596EC38D}" type="parTrans" cxnId="{BA730F00-DDDA-4C40-AFC3-BDBDEAB2D843}">
      <dgm:prSet/>
      <dgm:spPr/>
      <dgm:t>
        <a:bodyPr/>
        <a:lstStyle/>
        <a:p>
          <a:endParaRPr lang="en-GB"/>
        </a:p>
      </dgm:t>
    </dgm:pt>
    <dgm:pt modelId="{A313E9CF-CB91-47DB-B0FD-8F776D5C3082}" type="sibTrans" cxnId="{BA730F00-DDDA-4C40-AFC3-BDBDEAB2D843}">
      <dgm:prSet/>
      <dgm:spPr/>
      <dgm:t>
        <a:bodyPr/>
        <a:lstStyle/>
        <a:p>
          <a:endParaRPr lang="en-GB"/>
        </a:p>
      </dgm:t>
    </dgm:pt>
    <dgm:pt modelId="{A666033B-652B-423D-8019-A57F4D1F32B5}" type="pres">
      <dgm:prSet presAssocID="{E1112D6F-D2D6-4488-8422-A056EBFE3516}" presName="vert0" presStyleCnt="0">
        <dgm:presLayoutVars>
          <dgm:dir/>
          <dgm:animOne val="branch"/>
          <dgm:animLvl val="lvl"/>
        </dgm:presLayoutVars>
      </dgm:prSet>
      <dgm:spPr/>
    </dgm:pt>
    <dgm:pt modelId="{C1E5D4AD-E756-4C92-813D-694899D95B84}" type="pres">
      <dgm:prSet presAssocID="{36ECEA29-071C-463D-BC05-B40F42C6DC52}" presName="thickLine" presStyleLbl="alignNode1" presStyleIdx="0" presStyleCnt="5"/>
      <dgm:spPr/>
    </dgm:pt>
    <dgm:pt modelId="{21B58D79-697D-47CE-913A-780AA329BDA3}" type="pres">
      <dgm:prSet presAssocID="{36ECEA29-071C-463D-BC05-B40F42C6DC52}" presName="horz1" presStyleCnt="0"/>
      <dgm:spPr/>
    </dgm:pt>
    <dgm:pt modelId="{C16FB865-85A9-4903-8523-4AE482DF2E68}" type="pres">
      <dgm:prSet presAssocID="{36ECEA29-071C-463D-BC05-B40F42C6DC52}" presName="tx1" presStyleLbl="revTx" presStyleIdx="0" presStyleCnt="5"/>
      <dgm:spPr/>
    </dgm:pt>
    <dgm:pt modelId="{BF852722-5A16-4E20-8A96-BC1215558A47}" type="pres">
      <dgm:prSet presAssocID="{36ECEA29-071C-463D-BC05-B40F42C6DC52}" presName="vert1" presStyleCnt="0"/>
      <dgm:spPr/>
    </dgm:pt>
    <dgm:pt modelId="{A09F02CB-EAEF-45D2-B825-610250676CDC}" type="pres">
      <dgm:prSet presAssocID="{F17ACCDF-7F3B-461A-A667-FF81636B3B12}" presName="thickLine" presStyleLbl="alignNode1" presStyleIdx="1" presStyleCnt="5"/>
      <dgm:spPr/>
    </dgm:pt>
    <dgm:pt modelId="{239335E2-FBF7-44FB-88D0-6EEDA33DC8FE}" type="pres">
      <dgm:prSet presAssocID="{F17ACCDF-7F3B-461A-A667-FF81636B3B12}" presName="horz1" presStyleCnt="0"/>
      <dgm:spPr/>
    </dgm:pt>
    <dgm:pt modelId="{C6E11D8F-341C-41BA-9C1E-C0E3644F92E4}" type="pres">
      <dgm:prSet presAssocID="{F17ACCDF-7F3B-461A-A667-FF81636B3B12}" presName="tx1" presStyleLbl="revTx" presStyleIdx="1" presStyleCnt="5"/>
      <dgm:spPr/>
    </dgm:pt>
    <dgm:pt modelId="{E9CEE210-ADE8-4ADE-B79C-7C5BAB7F9F68}" type="pres">
      <dgm:prSet presAssocID="{F17ACCDF-7F3B-461A-A667-FF81636B3B12}" presName="vert1" presStyleCnt="0"/>
      <dgm:spPr/>
    </dgm:pt>
    <dgm:pt modelId="{DA1F340E-7CC6-4C14-8ABF-24748D6F9DEC}" type="pres">
      <dgm:prSet presAssocID="{E42DDBD8-3FCF-41D8-9B11-17B8F8D6A6D7}" presName="thickLine" presStyleLbl="alignNode1" presStyleIdx="2" presStyleCnt="5"/>
      <dgm:spPr/>
    </dgm:pt>
    <dgm:pt modelId="{C28790B9-B01B-4CF1-9265-903CC5E96095}" type="pres">
      <dgm:prSet presAssocID="{E42DDBD8-3FCF-41D8-9B11-17B8F8D6A6D7}" presName="horz1" presStyleCnt="0"/>
      <dgm:spPr/>
    </dgm:pt>
    <dgm:pt modelId="{84B90C48-8235-4073-B44A-60E0E280081F}" type="pres">
      <dgm:prSet presAssocID="{E42DDBD8-3FCF-41D8-9B11-17B8F8D6A6D7}" presName="tx1" presStyleLbl="revTx" presStyleIdx="2" presStyleCnt="5"/>
      <dgm:spPr/>
    </dgm:pt>
    <dgm:pt modelId="{467EABA8-7BF2-4AB6-8472-9803C51C069C}" type="pres">
      <dgm:prSet presAssocID="{E42DDBD8-3FCF-41D8-9B11-17B8F8D6A6D7}" presName="vert1" presStyleCnt="0"/>
      <dgm:spPr/>
    </dgm:pt>
    <dgm:pt modelId="{4F2DF147-0FC4-497F-9E6A-39094BAC0270}" type="pres">
      <dgm:prSet presAssocID="{3E2F604B-653D-436D-B61F-32C1CB3D5E86}" presName="thickLine" presStyleLbl="alignNode1" presStyleIdx="3" presStyleCnt="5"/>
      <dgm:spPr/>
    </dgm:pt>
    <dgm:pt modelId="{0A13D8E8-CF82-4C39-9775-F5DD3DAB19D7}" type="pres">
      <dgm:prSet presAssocID="{3E2F604B-653D-436D-B61F-32C1CB3D5E86}" presName="horz1" presStyleCnt="0"/>
      <dgm:spPr/>
    </dgm:pt>
    <dgm:pt modelId="{C6FFA2BF-3E2B-47CD-8CB9-2CB88C0460C3}" type="pres">
      <dgm:prSet presAssocID="{3E2F604B-653D-436D-B61F-32C1CB3D5E86}" presName="tx1" presStyleLbl="revTx" presStyleIdx="3" presStyleCnt="5"/>
      <dgm:spPr/>
    </dgm:pt>
    <dgm:pt modelId="{58FAB633-9071-41B0-835F-0D3A34CD3366}" type="pres">
      <dgm:prSet presAssocID="{3E2F604B-653D-436D-B61F-32C1CB3D5E86}" presName="vert1" presStyleCnt="0"/>
      <dgm:spPr/>
    </dgm:pt>
    <dgm:pt modelId="{2822932B-3460-4B45-B395-ECF430CC073E}" type="pres">
      <dgm:prSet presAssocID="{8C259E1E-213D-4CC9-BF26-80A058BE592C}" presName="thickLine" presStyleLbl="alignNode1" presStyleIdx="4" presStyleCnt="5"/>
      <dgm:spPr/>
    </dgm:pt>
    <dgm:pt modelId="{E8DFE1D2-AF60-4A13-A428-C4B0050914D4}" type="pres">
      <dgm:prSet presAssocID="{8C259E1E-213D-4CC9-BF26-80A058BE592C}" presName="horz1" presStyleCnt="0"/>
      <dgm:spPr/>
    </dgm:pt>
    <dgm:pt modelId="{6D74667F-9AAB-44A0-9454-EED69E87717A}" type="pres">
      <dgm:prSet presAssocID="{8C259E1E-213D-4CC9-BF26-80A058BE592C}" presName="tx1" presStyleLbl="revTx" presStyleIdx="4" presStyleCnt="5"/>
      <dgm:spPr/>
    </dgm:pt>
    <dgm:pt modelId="{53B186EC-3022-4FD5-90AA-CB2DD8FF611C}" type="pres">
      <dgm:prSet presAssocID="{8C259E1E-213D-4CC9-BF26-80A058BE592C}" presName="vert1" presStyleCnt="0"/>
      <dgm:spPr/>
    </dgm:pt>
  </dgm:ptLst>
  <dgm:cxnLst>
    <dgm:cxn modelId="{BA730F00-DDDA-4C40-AFC3-BDBDEAB2D843}" srcId="{E1112D6F-D2D6-4488-8422-A056EBFE3516}" destId="{8C259E1E-213D-4CC9-BF26-80A058BE592C}" srcOrd="4" destOrd="0" parTransId="{7AF91618-01B7-4164-A47A-A9C5596EC38D}" sibTransId="{A313E9CF-CB91-47DB-B0FD-8F776D5C3082}"/>
    <dgm:cxn modelId="{52276C13-07B1-43A1-9AB8-186CE67746D6}" type="presOf" srcId="{36ECEA29-071C-463D-BC05-B40F42C6DC52}" destId="{C16FB865-85A9-4903-8523-4AE482DF2E68}" srcOrd="0" destOrd="0" presId="urn:microsoft.com/office/officeart/2008/layout/LinedList"/>
    <dgm:cxn modelId="{25DB0A1D-2994-4033-8459-E05B7424067C}" type="presOf" srcId="{E42DDBD8-3FCF-41D8-9B11-17B8F8D6A6D7}" destId="{84B90C48-8235-4073-B44A-60E0E280081F}" srcOrd="0" destOrd="0" presId="urn:microsoft.com/office/officeart/2008/layout/LinedList"/>
    <dgm:cxn modelId="{A7BA6463-6F5F-44BF-BF77-39265868AC9B}" type="presOf" srcId="{E1112D6F-D2D6-4488-8422-A056EBFE3516}" destId="{A666033B-652B-423D-8019-A57F4D1F32B5}" srcOrd="0" destOrd="0" presId="urn:microsoft.com/office/officeart/2008/layout/LinedList"/>
    <dgm:cxn modelId="{14A56649-47FD-469B-9982-C1B55003D9F7}" srcId="{E1112D6F-D2D6-4488-8422-A056EBFE3516}" destId="{36ECEA29-071C-463D-BC05-B40F42C6DC52}" srcOrd="0" destOrd="0" parTransId="{82F3C7AE-D939-46F8-8539-FE977FE7187D}" sibTransId="{981AF361-60AB-485D-883E-79499B3250BD}"/>
    <dgm:cxn modelId="{801D8B58-E84C-4CB6-9F9A-412492A2B02C}" srcId="{E1112D6F-D2D6-4488-8422-A056EBFE3516}" destId="{3E2F604B-653D-436D-B61F-32C1CB3D5E86}" srcOrd="3" destOrd="0" parTransId="{D08B30A4-A0E9-4774-BAE6-FE1B83C39753}" sibTransId="{E163C29C-C64A-4A31-AA42-0879E4E966B9}"/>
    <dgm:cxn modelId="{B773428E-4BA3-4ECA-AFDF-1DA5CFB323A8}" type="presOf" srcId="{3E2F604B-653D-436D-B61F-32C1CB3D5E86}" destId="{C6FFA2BF-3E2B-47CD-8CB9-2CB88C0460C3}" srcOrd="0" destOrd="0" presId="urn:microsoft.com/office/officeart/2008/layout/LinedList"/>
    <dgm:cxn modelId="{8553C390-6AD6-4ED9-8276-4BD2B573AB93}" type="presOf" srcId="{F17ACCDF-7F3B-461A-A667-FF81636B3B12}" destId="{C6E11D8F-341C-41BA-9C1E-C0E3644F92E4}" srcOrd="0" destOrd="0" presId="urn:microsoft.com/office/officeart/2008/layout/LinedList"/>
    <dgm:cxn modelId="{275C1DD1-8D50-4A39-9AD7-425757BD0E25}" type="presOf" srcId="{8C259E1E-213D-4CC9-BF26-80A058BE592C}" destId="{6D74667F-9AAB-44A0-9454-EED69E87717A}" srcOrd="0" destOrd="0" presId="urn:microsoft.com/office/officeart/2008/layout/LinedList"/>
    <dgm:cxn modelId="{01A755DF-C442-48D3-B105-6F594B849AAD}" srcId="{E1112D6F-D2D6-4488-8422-A056EBFE3516}" destId="{F17ACCDF-7F3B-461A-A667-FF81636B3B12}" srcOrd="1" destOrd="0" parTransId="{0A3FE5B2-9ABB-4E5F-80D6-E1EB83E06A9D}" sibTransId="{52293E87-A335-4142-AB49-3FC10D5430C7}"/>
    <dgm:cxn modelId="{BFFED2E2-482B-45BC-BC33-A7417BEE7537}" srcId="{E1112D6F-D2D6-4488-8422-A056EBFE3516}" destId="{E42DDBD8-3FCF-41D8-9B11-17B8F8D6A6D7}" srcOrd="2" destOrd="0" parTransId="{A4335FDF-62FB-4C21-A4D7-81E8BB3AEE80}" sibTransId="{D3B37BF1-7B97-4CE3-A3E0-CADB13ECD953}"/>
    <dgm:cxn modelId="{4DBFE717-D0D4-466B-9450-3D97B0252A0B}" type="presParOf" srcId="{A666033B-652B-423D-8019-A57F4D1F32B5}" destId="{C1E5D4AD-E756-4C92-813D-694899D95B84}" srcOrd="0" destOrd="0" presId="urn:microsoft.com/office/officeart/2008/layout/LinedList"/>
    <dgm:cxn modelId="{A1292699-4380-4AB7-BE96-BB199F03879D}" type="presParOf" srcId="{A666033B-652B-423D-8019-A57F4D1F32B5}" destId="{21B58D79-697D-47CE-913A-780AA329BDA3}" srcOrd="1" destOrd="0" presId="urn:microsoft.com/office/officeart/2008/layout/LinedList"/>
    <dgm:cxn modelId="{ECD673A5-5214-48A5-826F-96BCB2B088ED}" type="presParOf" srcId="{21B58D79-697D-47CE-913A-780AA329BDA3}" destId="{C16FB865-85A9-4903-8523-4AE482DF2E68}" srcOrd="0" destOrd="0" presId="urn:microsoft.com/office/officeart/2008/layout/LinedList"/>
    <dgm:cxn modelId="{D0C9D3C3-F3BC-42AE-A40F-AE239DD7EE7D}" type="presParOf" srcId="{21B58D79-697D-47CE-913A-780AA329BDA3}" destId="{BF852722-5A16-4E20-8A96-BC1215558A47}" srcOrd="1" destOrd="0" presId="urn:microsoft.com/office/officeart/2008/layout/LinedList"/>
    <dgm:cxn modelId="{D36F632B-1177-4020-8340-9AB24B59CF08}" type="presParOf" srcId="{A666033B-652B-423D-8019-A57F4D1F32B5}" destId="{A09F02CB-EAEF-45D2-B825-610250676CDC}" srcOrd="2" destOrd="0" presId="urn:microsoft.com/office/officeart/2008/layout/LinedList"/>
    <dgm:cxn modelId="{C8834A1E-EFDB-4387-A622-A26047677AE0}" type="presParOf" srcId="{A666033B-652B-423D-8019-A57F4D1F32B5}" destId="{239335E2-FBF7-44FB-88D0-6EEDA33DC8FE}" srcOrd="3" destOrd="0" presId="urn:microsoft.com/office/officeart/2008/layout/LinedList"/>
    <dgm:cxn modelId="{55BE5978-B8DE-4430-8AF1-724169A95608}" type="presParOf" srcId="{239335E2-FBF7-44FB-88D0-6EEDA33DC8FE}" destId="{C6E11D8F-341C-41BA-9C1E-C0E3644F92E4}" srcOrd="0" destOrd="0" presId="urn:microsoft.com/office/officeart/2008/layout/LinedList"/>
    <dgm:cxn modelId="{9AA21697-4183-4C95-A2CB-9BAB301E511A}" type="presParOf" srcId="{239335E2-FBF7-44FB-88D0-6EEDA33DC8FE}" destId="{E9CEE210-ADE8-4ADE-B79C-7C5BAB7F9F68}" srcOrd="1" destOrd="0" presId="urn:microsoft.com/office/officeart/2008/layout/LinedList"/>
    <dgm:cxn modelId="{E27446CE-B12D-4897-80EF-D037A4194B6D}" type="presParOf" srcId="{A666033B-652B-423D-8019-A57F4D1F32B5}" destId="{DA1F340E-7CC6-4C14-8ABF-24748D6F9DEC}" srcOrd="4" destOrd="0" presId="urn:microsoft.com/office/officeart/2008/layout/LinedList"/>
    <dgm:cxn modelId="{8D720E2B-0584-4C72-903C-C1A3D8459983}" type="presParOf" srcId="{A666033B-652B-423D-8019-A57F4D1F32B5}" destId="{C28790B9-B01B-4CF1-9265-903CC5E96095}" srcOrd="5" destOrd="0" presId="urn:microsoft.com/office/officeart/2008/layout/LinedList"/>
    <dgm:cxn modelId="{E48C9B29-7DB4-4013-9C6B-BBF75B4C29EC}" type="presParOf" srcId="{C28790B9-B01B-4CF1-9265-903CC5E96095}" destId="{84B90C48-8235-4073-B44A-60E0E280081F}" srcOrd="0" destOrd="0" presId="urn:microsoft.com/office/officeart/2008/layout/LinedList"/>
    <dgm:cxn modelId="{6D18DF68-A34B-4016-9255-F64CF56A8FC2}" type="presParOf" srcId="{C28790B9-B01B-4CF1-9265-903CC5E96095}" destId="{467EABA8-7BF2-4AB6-8472-9803C51C069C}" srcOrd="1" destOrd="0" presId="urn:microsoft.com/office/officeart/2008/layout/LinedList"/>
    <dgm:cxn modelId="{7A00A296-A9AF-4910-8836-8F35E9B69C4B}" type="presParOf" srcId="{A666033B-652B-423D-8019-A57F4D1F32B5}" destId="{4F2DF147-0FC4-497F-9E6A-39094BAC0270}" srcOrd="6" destOrd="0" presId="urn:microsoft.com/office/officeart/2008/layout/LinedList"/>
    <dgm:cxn modelId="{B53A24AF-BFE8-48F4-81D8-80F897A1BC03}" type="presParOf" srcId="{A666033B-652B-423D-8019-A57F4D1F32B5}" destId="{0A13D8E8-CF82-4C39-9775-F5DD3DAB19D7}" srcOrd="7" destOrd="0" presId="urn:microsoft.com/office/officeart/2008/layout/LinedList"/>
    <dgm:cxn modelId="{95B5BD76-FF77-4B63-B4B2-43EE63791FE5}" type="presParOf" srcId="{0A13D8E8-CF82-4C39-9775-F5DD3DAB19D7}" destId="{C6FFA2BF-3E2B-47CD-8CB9-2CB88C0460C3}" srcOrd="0" destOrd="0" presId="urn:microsoft.com/office/officeart/2008/layout/LinedList"/>
    <dgm:cxn modelId="{1A3AE34A-5B7E-4685-ADAA-FD0E355622AA}" type="presParOf" srcId="{0A13D8E8-CF82-4C39-9775-F5DD3DAB19D7}" destId="{58FAB633-9071-41B0-835F-0D3A34CD3366}" srcOrd="1" destOrd="0" presId="urn:microsoft.com/office/officeart/2008/layout/LinedList"/>
    <dgm:cxn modelId="{532B2EF8-7176-4417-A927-21324B7747A2}" type="presParOf" srcId="{A666033B-652B-423D-8019-A57F4D1F32B5}" destId="{2822932B-3460-4B45-B395-ECF430CC073E}" srcOrd="8" destOrd="0" presId="urn:microsoft.com/office/officeart/2008/layout/LinedList"/>
    <dgm:cxn modelId="{5EE00BAA-32EF-4F9F-A14E-6C3DD6F39A9C}" type="presParOf" srcId="{A666033B-652B-423D-8019-A57F4D1F32B5}" destId="{E8DFE1D2-AF60-4A13-A428-C4B0050914D4}" srcOrd="9" destOrd="0" presId="urn:microsoft.com/office/officeart/2008/layout/LinedList"/>
    <dgm:cxn modelId="{DBE100EA-3CBF-47A2-B8FF-7106DB878DC4}" type="presParOf" srcId="{E8DFE1D2-AF60-4A13-A428-C4B0050914D4}" destId="{6D74667F-9AAB-44A0-9454-EED69E87717A}" srcOrd="0" destOrd="0" presId="urn:microsoft.com/office/officeart/2008/layout/LinedList"/>
    <dgm:cxn modelId="{E2493A8D-B0AA-413B-8F90-322EC8C485BB}" type="presParOf" srcId="{E8DFE1D2-AF60-4A13-A428-C4B0050914D4}" destId="{53B186EC-3022-4FD5-90AA-CB2DD8FF611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A4FBFAB-E37B-47A9-AFC7-96ED6C099853}" type="doc">
      <dgm:prSet loTypeId="urn:microsoft.com/office/officeart/2005/8/layout/vList2" loCatId="list" qsTypeId="urn:microsoft.com/office/officeart/2005/8/quickstyle/simple1#7" qsCatId="simple" csTypeId="urn:microsoft.com/office/officeart/2005/8/colors/colorful2#3" csCatId="colorful"/>
      <dgm:spPr/>
      <dgm:t>
        <a:bodyPr/>
        <a:lstStyle/>
        <a:p>
          <a:endParaRPr lang="en-US"/>
        </a:p>
      </dgm:t>
    </dgm:pt>
    <dgm:pt modelId="{6BC097F5-0F1F-4B97-9CA0-B997F95FF77A}">
      <dgm:prSet/>
      <dgm:spPr/>
      <dgm:t>
        <a:bodyPr/>
        <a:lstStyle/>
        <a:p>
          <a:r>
            <a:rPr lang="en-GB"/>
            <a:t>Both typological and geographic offender profiling represent attempts to work out the characteristics of an offender/s from the characteristics of their offences.</a:t>
          </a:r>
          <a:endParaRPr lang="en-US"/>
        </a:p>
      </dgm:t>
    </dgm:pt>
    <dgm:pt modelId="{19F814E9-8B89-4903-9F48-23C6F1A52126}" type="parTrans" cxnId="{8F28B13C-A78D-4951-A5E1-281049211EF5}">
      <dgm:prSet/>
      <dgm:spPr/>
      <dgm:t>
        <a:bodyPr/>
        <a:lstStyle/>
        <a:p>
          <a:endParaRPr lang="en-US"/>
        </a:p>
      </dgm:t>
    </dgm:pt>
    <dgm:pt modelId="{5C428CA7-C083-4BA8-B97F-37B62A748FBC}" type="sibTrans" cxnId="{8F28B13C-A78D-4951-A5E1-281049211EF5}">
      <dgm:prSet/>
      <dgm:spPr/>
      <dgm:t>
        <a:bodyPr/>
        <a:lstStyle/>
        <a:p>
          <a:endParaRPr lang="en-US"/>
        </a:p>
      </dgm:t>
    </dgm:pt>
    <dgm:pt modelId="{7B7FBE33-89DE-4D20-9AC2-7947949BFDE8}">
      <dgm:prSet/>
      <dgm:spPr/>
      <dgm:t>
        <a:bodyPr/>
        <a:lstStyle/>
        <a:p>
          <a:r>
            <a:rPr lang="en-GB"/>
            <a:t>However, they are quite different in how they are applied to crimes and the types of information they provide about offenders. </a:t>
          </a:r>
          <a:endParaRPr lang="en-US"/>
        </a:p>
      </dgm:t>
    </dgm:pt>
    <dgm:pt modelId="{6D6FB293-F845-4423-932E-3C7E4B594F36}" type="parTrans" cxnId="{CBAAAA5B-CB85-4E53-8A0F-7DB4A58B5C75}">
      <dgm:prSet/>
      <dgm:spPr/>
      <dgm:t>
        <a:bodyPr/>
        <a:lstStyle/>
        <a:p>
          <a:endParaRPr lang="en-US"/>
        </a:p>
      </dgm:t>
    </dgm:pt>
    <dgm:pt modelId="{D66C8520-0536-4808-B3B3-8F9CCDF0BB84}" type="sibTrans" cxnId="{CBAAAA5B-CB85-4E53-8A0F-7DB4A58B5C75}">
      <dgm:prSet/>
      <dgm:spPr/>
      <dgm:t>
        <a:bodyPr/>
        <a:lstStyle/>
        <a:p>
          <a:endParaRPr lang="en-US"/>
        </a:p>
      </dgm:t>
    </dgm:pt>
    <dgm:pt modelId="{21DB38A3-327A-490B-9195-EAA380339EDE}">
      <dgm:prSet/>
      <dgm:spPr/>
      <dgm:t>
        <a:bodyPr/>
        <a:lstStyle/>
        <a:p>
          <a:r>
            <a:rPr lang="en-GB" dirty="0"/>
            <a:t>Unlike geographic profiling, which looks at the distribution of series of crimes, typological profiling focuses primarily on behavioural evidence obtained at the scene/s of specific crime/s. </a:t>
          </a:r>
          <a:r>
            <a:rPr lang="en-GB" dirty="0">
              <a:solidFill>
                <a:schemeClr val="accent2">
                  <a:lumMod val="50000"/>
                </a:schemeClr>
              </a:solidFill>
            </a:rPr>
            <a:t>Evidence about how the offender committed the crimes is used to assign them to a particular category </a:t>
          </a:r>
          <a:r>
            <a:rPr lang="en-GB" dirty="0"/>
            <a:t>of offender. </a:t>
          </a:r>
          <a:endParaRPr lang="en-US" dirty="0"/>
        </a:p>
      </dgm:t>
    </dgm:pt>
    <dgm:pt modelId="{83D97E24-C5FE-4733-BCCC-D2B4DB2EB9BD}" type="parTrans" cxnId="{B63D5695-A97A-474D-85E6-3BC8A87F8722}">
      <dgm:prSet/>
      <dgm:spPr/>
      <dgm:t>
        <a:bodyPr/>
        <a:lstStyle/>
        <a:p>
          <a:endParaRPr lang="en-US"/>
        </a:p>
      </dgm:t>
    </dgm:pt>
    <dgm:pt modelId="{5D63DFEF-43C5-4979-A2AE-6AD0CE5D4893}" type="sibTrans" cxnId="{B63D5695-A97A-474D-85E6-3BC8A87F8722}">
      <dgm:prSet/>
      <dgm:spPr/>
      <dgm:t>
        <a:bodyPr/>
        <a:lstStyle/>
        <a:p>
          <a:endParaRPr lang="en-US"/>
        </a:p>
      </dgm:t>
    </dgm:pt>
    <dgm:pt modelId="{22E1D563-07C9-43FF-B374-349E7FDA1A55}" type="pres">
      <dgm:prSet presAssocID="{FA4FBFAB-E37B-47A9-AFC7-96ED6C099853}" presName="linear" presStyleCnt="0">
        <dgm:presLayoutVars>
          <dgm:animLvl val="lvl"/>
          <dgm:resizeHandles val="exact"/>
        </dgm:presLayoutVars>
      </dgm:prSet>
      <dgm:spPr/>
    </dgm:pt>
    <dgm:pt modelId="{FCDDF09B-20E9-4D53-AAB6-52C3FDCC102B}" type="pres">
      <dgm:prSet presAssocID="{6BC097F5-0F1F-4B97-9CA0-B997F95FF77A}" presName="parentText" presStyleLbl="node1" presStyleIdx="0" presStyleCnt="3">
        <dgm:presLayoutVars>
          <dgm:chMax val="0"/>
          <dgm:bulletEnabled val="1"/>
        </dgm:presLayoutVars>
      </dgm:prSet>
      <dgm:spPr/>
    </dgm:pt>
    <dgm:pt modelId="{DF4D07D2-EB0B-48D7-8B1A-C9A27F4D5BE3}" type="pres">
      <dgm:prSet presAssocID="{5C428CA7-C083-4BA8-B97F-37B62A748FBC}" presName="spacer" presStyleCnt="0"/>
      <dgm:spPr/>
    </dgm:pt>
    <dgm:pt modelId="{79CFE56A-6F68-45F5-AB98-A92C344A4612}" type="pres">
      <dgm:prSet presAssocID="{7B7FBE33-89DE-4D20-9AC2-7947949BFDE8}" presName="parentText" presStyleLbl="node1" presStyleIdx="1" presStyleCnt="3">
        <dgm:presLayoutVars>
          <dgm:chMax val="0"/>
          <dgm:bulletEnabled val="1"/>
        </dgm:presLayoutVars>
      </dgm:prSet>
      <dgm:spPr/>
    </dgm:pt>
    <dgm:pt modelId="{E6BECB04-3DE2-4871-9C55-F0B3B6DBDED3}" type="pres">
      <dgm:prSet presAssocID="{D66C8520-0536-4808-B3B3-8F9CCDF0BB84}" presName="spacer" presStyleCnt="0"/>
      <dgm:spPr/>
    </dgm:pt>
    <dgm:pt modelId="{1288FCEB-8173-41BE-8A57-CD910350A6AE}" type="pres">
      <dgm:prSet presAssocID="{21DB38A3-327A-490B-9195-EAA380339EDE}" presName="parentText" presStyleLbl="node1" presStyleIdx="2" presStyleCnt="3">
        <dgm:presLayoutVars>
          <dgm:chMax val="0"/>
          <dgm:bulletEnabled val="1"/>
        </dgm:presLayoutVars>
      </dgm:prSet>
      <dgm:spPr/>
    </dgm:pt>
  </dgm:ptLst>
  <dgm:cxnLst>
    <dgm:cxn modelId="{8F28B13C-A78D-4951-A5E1-281049211EF5}" srcId="{FA4FBFAB-E37B-47A9-AFC7-96ED6C099853}" destId="{6BC097F5-0F1F-4B97-9CA0-B997F95FF77A}" srcOrd="0" destOrd="0" parTransId="{19F814E9-8B89-4903-9F48-23C6F1A52126}" sibTransId="{5C428CA7-C083-4BA8-B97F-37B62A748FBC}"/>
    <dgm:cxn modelId="{CBAAAA5B-CB85-4E53-8A0F-7DB4A58B5C75}" srcId="{FA4FBFAB-E37B-47A9-AFC7-96ED6C099853}" destId="{7B7FBE33-89DE-4D20-9AC2-7947949BFDE8}" srcOrd="1" destOrd="0" parTransId="{6D6FB293-F845-4423-932E-3C7E4B594F36}" sibTransId="{D66C8520-0536-4808-B3B3-8F9CCDF0BB84}"/>
    <dgm:cxn modelId="{7896F449-3F0C-4CDB-BD36-C025DB478923}" type="presOf" srcId="{6BC097F5-0F1F-4B97-9CA0-B997F95FF77A}" destId="{FCDDF09B-20E9-4D53-AAB6-52C3FDCC102B}" srcOrd="0" destOrd="0" presId="urn:microsoft.com/office/officeart/2005/8/layout/vList2"/>
    <dgm:cxn modelId="{0005D37A-3649-4A0F-A61F-3933A22AEC12}" type="presOf" srcId="{21DB38A3-327A-490B-9195-EAA380339EDE}" destId="{1288FCEB-8173-41BE-8A57-CD910350A6AE}" srcOrd="0" destOrd="0" presId="urn:microsoft.com/office/officeart/2005/8/layout/vList2"/>
    <dgm:cxn modelId="{B63D5695-A97A-474D-85E6-3BC8A87F8722}" srcId="{FA4FBFAB-E37B-47A9-AFC7-96ED6C099853}" destId="{21DB38A3-327A-490B-9195-EAA380339EDE}" srcOrd="2" destOrd="0" parTransId="{83D97E24-C5FE-4733-BCCC-D2B4DB2EB9BD}" sibTransId="{5D63DFEF-43C5-4979-A2AE-6AD0CE5D4893}"/>
    <dgm:cxn modelId="{2D1ACD9D-4C3C-4B5B-9EB4-9A15748B304D}" type="presOf" srcId="{7B7FBE33-89DE-4D20-9AC2-7947949BFDE8}" destId="{79CFE56A-6F68-45F5-AB98-A92C344A4612}" srcOrd="0" destOrd="0" presId="urn:microsoft.com/office/officeart/2005/8/layout/vList2"/>
    <dgm:cxn modelId="{1BF9BABF-3E91-4F39-BC38-05847841C664}" type="presOf" srcId="{FA4FBFAB-E37B-47A9-AFC7-96ED6C099853}" destId="{22E1D563-07C9-43FF-B374-349E7FDA1A55}" srcOrd="0" destOrd="0" presId="urn:microsoft.com/office/officeart/2005/8/layout/vList2"/>
    <dgm:cxn modelId="{09F68DDC-B2B0-4B50-9354-BC5DD1F63084}" type="presParOf" srcId="{22E1D563-07C9-43FF-B374-349E7FDA1A55}" destId="{FCDDF09B-20E9-4D53-AAB6-52C3FDCC102B}" srcOrd="0" destOrd="0" presId="urn:microsoft.com/office/officeart/2005/8/layout/vList2"/>
    <dgm:cxn modelId="{715B83B6-D143-40DE-B5E6-5343BC258F4A}" type="presParOf" srcId="{22E1D563-07C9-43FF-B374-349E7FDA1A55}" destId="{DF4D07D2-EB0B-48D7-8B1A-C9A27F4D5BE3}" srcOrd="1" destOrd="0" presId="urn:microsoft.com/office/officeart/2005/8/layout/vList2"/>
    <dgm:cxn modelId="{ABB2BB43-64BF-49F8-A446-E58B4E5C76CB}" type="presParOf" srcId="{22E1D563-07C9-43FF-B374-349E7FDA1A55}" destId="{79CFE56A-6F68-45F5-AB98-A92C344A4612}" srcOrd="2" destOrd="0" presId="urn:microsoft.com/office/officeart/2005/8/layout/vList2"/>
    <dgm:cxn modelId="{D6806029-7B59-47E5-8BD9-9A5A51774C84}" type="presParOf" srcId="{22E1D563-07C9-43FF-B374-349E7FDA1A55}" destId="{E6BECB04-3DE2-4871-9C55-F0B3B6DBDED3}" srcOrd="3" destOrd="0" presId="urn:microsoft.com/office/officeart/2005/8/layout/vList2"/>
    <dgm:cxn modelId="{273664BA-57B7-4956-98C8-B9C304B6E94C}" type="presParOf" srcId="{22E1D563-07C9-43FF-B374-349E7FDA1A55}" destId="{1288FCEB-8173-41BE-8A57-CD910350A6A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0B7DC9B-19B7-42E4-9E59-68C152890BE2}" type="doc">
      <dgm:prSet loTypeId="urn:microsoft.com/office/officeart/2005/8/layout/vList2" loCatId="list" qsTypeId="urn:microsoft.com/office/officeart/2005/8/quickstyle/simple1#8" qsCatId="simple" csTypeId="urn:microsoft.com/office/officeart/2005/8/colors/colorful2#4" csCatId="colorful"/>
      <dgm:spPr/>
      <dgm:t>
        <a:bodyPr/>
        <a:lstStyle/>
        <a:p>
          <a:endParaRPr lang="en-US"/>
        </a:p>
      </dgm:t>
    </dgm:pt>
    <dgm:pt modelId="{ED89021A-D281-436A-ABAC-0441C50108DB}">
      <dgm:prSet/>
      <dgm:spPr/>
      <dgm:t>
        <a:bodyPr/>
        <a:lstStyle/>
        <a:p>
          <a:r>
            <a:rPr lang="en-GB" b="1" dirty="0">
              <a:solidFill>
                <a:srgbClr val="FFFF00"/>
              </a:solidFill>
            </a:rPr>
            <a:t>Data assimilation:</a:t>
          </a:r>
          <a:r>
            <a:rPr lang="en-GB" b="1" dirty="0"/>
            <a:t> </a:t>
          </a:r>
          <a:r>
            <a:rPr lang="en-GB" dirty="0"/>
            <a:t>Investigators gather together information from multiple sources e.g. crime scene photos, police reports, pathologists’ reports.</a:t>
          </a:r>
          <a:endParaRPr lang="en-US" dirty="0"/>
        </a:p>
      </dgm:t>
    </dgm:pt>
    <dgm:pt modelId="{BBF6E7C6-9C5D-44CD-A6AD-4D27D4E75579}" type="parTrans" cxnId="{8C09C992-9A90-4BDC-8CBA-792BFB6FDAF0}">
      <dgm:prSet/>
      <dgm:spPr/>
      <dgm:t>
        <a:bodyPr/>
        <a:lstStyle/>
        <a:p>
          <a:endParaRPr lang="en-US"/>
        </a:p>
      </dgm:t>
    </dgm:pt>
    <dgm:pt modelId="{9E011439-D344-4650-81E0-8673E7BF4613}" type="sibTrans" cxnId="{8C09C992-9A90-4BDC-8CBA-792BFB6FDAF0}">
      <dgm:prSet/>
      <dgm:spPr/>
      <dgm:t>
        <a:bodyPr/>
        <a:lstStyle/>
        <a:p>
          <a:endParaRPr lang="en-US"/>
        </a:p>
      </dgm:t>
    </dgm:pt>
    <dgm:pt modelId="{0B8805B2-99A4-4791-BAB8-6EE004EC9AD6}">
      <dgm:prSet/>
      <dgm:spPr/>
      <dgm:t>
        <a:bodyPr/>
        <a:lstStyle/>
        <a:p>
          <a:r>
            <a:rPr lang="en-GB" b="1" dirty="0">
              <a:solidFill>
                <a:srgbClr val="FFFF00"/>
              </a:solidFill>
            </a:rPr>
            <a:t>Crime scene classification: </a:t>
          </a:r>
          <a:r>
            <a:rPr lang="en-GB" dirty="0"/>
            <a:t>Profilers decide whether  the crime scene represents an organised or disorganised offender.</a:t>
          </a:r>
          <a:endParaRPr lang="en-US" dirty="0"/>
        </a:p>
      </dgm:t>
    </dgm:pt>
    <dgm:pt modelId="{293201A5-7F0A-490D-A311-E538B1B9BE74}" type="parTrans" cxnId="{50BF5557-3C62-47DC-B980-DB956BE67DCF}">
      <dgm:prSet/>
      <dgm:spPr/>
      <dgm:t>
        <a:bodyPr/>
        <a:lstStyle/>
        <a:p>
          <a:endParaRPr lang="en-US"/>
        </a:p>
      </dgm:t>
    </dgm:pt>
    <dgm:pt modelId="{0F0955AC-A15A-42FD-B259-50B092D1BAB9}" type="sibTrans" cxnId="{50BF5557-3C62-47DC-B980-DB956BE67DCF}">
      <dgm:prSet/>
      <dgm:spPr/>
      <dgm:t>
        <a:bodyPr/>
        <a:lstStyle/>
        <a:p>
          <a:endParaRPr lang="en-US"/>
        </a:p>
      </dgm:t>
    </dgm:pt>
    <dgm:pt modelId="{211BA0D7-D5D0-40E5-A309-B3752936ECBC}">
      <dgm:prSet/>
      <dgm:spPr/>
      <dgm:t>
        <a:bodyPr/>
        <a:lstStyle/>
        <a:p>
          <a:r>
            <a:rPr lang="en-GB" b="1" dirty="0">
              <a:solidFill>
                <a:srgbClr val="FFFF00"/>
              </a:solidFill>
            </a:rPr>
            <a:t>Crime reconstruction: </a:t>
          </a:r>
          <a:r>
            <a:rPr lang="en-GB" dirty="0"/>
            <a:t>Hypotheses are generated about what happened during the crime e.g. Victim behaviour, crime sequence</a:t>
          </a:r>
          <a:endParaRPr lang="en-US" dirty="0"/>
        </a:p>
      </dgm:t>
    </dgm:pt>
    <dgm:pt modelId="{2282CFCB-1AEB-4497-AC46-673834EE2E9D}" type="parTrans" cxnId="{D027E913-A3F0-464E-B79B-F606FBD0BA27}">
      <dgm:prSet/>
      <dgm:spPr/>
      <dgm:t>
        <a:bodyPr/>
        <a:lstStyle/>
        <a:p>
          <a:endParaRPr lang="en-US"/>
        </a:p>
      </dgm:t>
    </dgm:pt>
    <dgm:pt modelId="{D39BDE09-9E82-4BBC-B90B-8CA556787DB7}" type="sibTrans" cxnId="{D027E913-A3F0-464E-B79B-F606FBD0BA27}">
      <dgm:prSet/>
      <dgm:spPr/>
      <dgm:t>
        <a:bodyPr/>
        <a:lstStyle/>
        <a:p>
          <a:endParaRPr lang="en-US"/>
        </a:p>
      </dgm:t>
    </dgm:pt>
    <dgm:pt modelId="{910F06FA-823F-4672-9796-8DAED220C7DB}">
      <dgm:prSet/>
      <dgm:spPr/>
      <dgm:t>
        <a:bodyPr/>
        <a:lstStyle/>
        <a:p>
          <a:r>
            <a:rPr lang="en-GB" b="1" dirty="0">
              <a:solidFill>
                <a:srgbClr val="FFFF00"/>
              </a:solidFill>
            </a:rPr>
            <a:t>Profile generation: </a:t>
          </a:r>
          <a:r>
            <a:rPr lang="en-GB" dirty="0"/>
            <a:t>Profilers construct a `sketch’ of the offender including demographic and physical characteristics, behavioural habits</a:t>
          </a:r>
          <a:endParaRPr lang="en-US" dirty="0"/>
        </a:p>
      </dgm:t>
    </dgm:pt>
    <dgm:pt modelId="{3E7C5D46-1E49-433D-A6C4-8E82BA5BF152}" type="parTrans" cxnId="{299E5676-09A2-491F-B6D7-2039C3CE82CB}">
      <dgm:prSet/>
      <dgm:spPr/>
      <dgm:t>
        <a:bodyPr/>
        <a:lstStyle/>
        <a:p>
          <a:endParaRPr lang="en-US"/>
        </a:p>
      </dgm:t>
    </dgm:pt>
    <dgm:pt modelId="{6B154C86-223D-4C55-BDFB-0600CC5890BB}" type="sibTrans" cxnId="{299E5676-09A2-491F-B6D7-2039C3CE82CB}">
      <dgm:prSet/>
      <dgm:spPr/>
      <dgm:t>
        <a:bodyPr/>
        <a:lstStyle/>
        <a:p>
          <a:endParaRPr lang="en-US"/>
        </a:p>
      </dgm:t>
    </dgm:pt>
    <dgm:pt modelId="{0E232168-E4F1-401B-B9B9-ECA814964E0E}" type="pres">
      <dgm:prSet presAssocID="{F0B7DC9B-19B7-42E4-9E59-68C152890BE2}" presName="linear" presStyleCnt="0">
        <dgm:presLayoutVars>
          <dgm:animLvl val="lvl"/>
          <dgm:resizeHandles val="exact"/>
        </dgm:presLayoutVars>
      </dgm:prSet>
      <dgm:spPr/>
    </dgm:pt>
    <dgm:pt modelId="{1623BF36-C608-4DF5-A3B3-CF64E710BB50}" type="pres">
      <dgm:prSet presAssocID="{ED89021A-D281-436A-ABAC-0441C50108DB}" presName="parentText" presStyleLbl="node1" presStyleIdx="0" presStyleCnt="4">
        <dgm:presLayoutVars>
          <dgm:chMax val="0"/>
          <dgm:bulletEnabled val="1"/>
        </dgm:presLayoutVars>
      </dgm:prSet>
      <dgm:spPr/>
    </dgm:pt>
    <dgm:pt modelId="{FBB97532-C9FA-4E63-AAEB-EAE5A1ACDD19}" type="pres">
      <dgm:prSet presAssocID="{9E011439-D344-4650-81E0-8673E7BF4613}" presName="spacer" presStyleCnt="0"/>
      <dgm:spPr/>
    </dgm:pt>
    <dgm:pt modelId="{AC8DA066-5AF2-4A8E-A8B1-56F4426E3A1E}" type="pres">
      <dgm:prSet presAssocID="{0B8805B2-99A4-4791-BAB8-6EE004EC9AD6}" presName="parentText" presStyleLbl="node1" presStyleIdx="1" presStyleCnt="4">
        <dgm:presLayoutVars>
          <dgm:chMax val="0"/>
          <dgm:bulletEnabled val="1"/>
        </dgm:presLayoutVars>
      </dgm:prSet>
      <dgm:spPr/>
    </dgm:pt>
    <dgm:pt modelId="{B92B737F-378A-40A7-A910-C7EA0E917FD2}" type="pres">
      <dgm:prSet presAssocID="{0F0955AC-A15A-42FD-B259-50B092D1BAB9}" presName="spacer" presStyleCnt="0"/>
      <dgm:spPr/>
    </dgm:pt>
    <dgm:pt modelId="{38D89807-AC23-47E8-B314-819834E8BA72}" type="pres">
      <dgm:prSet presAssocID="{211BA0D7-D5D0-40E5-A309-B3752936ECBC}" presName="parentText" presStyleLbl="node1" presStyleIdx="2" presStyleCnt="4">
        <dgm:presLayoutVars>
          <dgm:chMax val="0"/>
          <dgm:bulletEnabled val="1"/>
        </dgm:presLayoutVars>
      </dgm:prSet>
      <dgm:spPr/>
    </dgm:pt>
    <dgm:pt modelId="{3FD5CB1D-6998-45B7-8E9F-94C43088AE1C}" type="pres">
      <dgm:prSet presAssocID="{D39BDE09-9E82-4BBC-B90B-8CA556787DB7}" presName="spacer" presStyleCnt="0"/>
      <dgm:spPr/>
    </dgm:pt>
    <dgm:pt modelId="{DCCAEDC2-2C65-4D7F-9688-5D28CE74FFA2}" type="pres">
      <dgm:prSet presAssocID="{910F06FA-823F-4672-9796-8DAED220C7DB}" presName="parentText" presStyleLbl="node1" presStyleIdx="3" presStyleCnt="4">
        <dgm:presLayoutVars>
          <dgm:chMax val="0"/>
          <dgm:bulletEnabled val="1"/>
        </dgm:presLayoutVars>
      </dgm:prSet>
      <dgm:spPr/>
    </dgm:pt>
  </dgm:ptLst>
  <dgm:cxnLst>
    <dgm:cxn modelId="{9FC37407-FF6F-45BA-B23A-D5D9EA18ABFE}" type="presOf" srcId="{0B8805B2-99A4-4791-BAB8-6EE004EC9AD6}" destId="{AC8DA066-5AF2-4A8E-A8B1-56F4426E3A1E}" srcOrd="0" destOrd="0" presId="urn:microsoft.com/office/officeart/2005/8/layout/vList2"/>
    <dgm:cxn modelId="{D027E913-A3F0-464E-B79B-F606FBD0BA27}" srcId="{F0B7DC9B-19B7-42E4-9E59-68C152890BE2}" destId="{211BA0D7-D5D0-40E5-A309-B3752936ECBC}" srcOrd="2" destOrd="0" parTransId="{2282CFCB-1AEB-4497-AC46-673834EE2E9D}" sibTransId="{D39BDE09-9E82-4BBC-B90B-8CA556787DB7}"/>
    <dgm:cxn modelId="{BF24A25D-736F-4C53-BE7B-758E133F4725}" type="presOf" srcId="{211BA0D7-D5D0-40E5-A309-B3752936ECBC}" destId="{38D89807-AC23-47E8-B314-819834E8BA72}" srcOrd="0" destOrd="0" presId="urn:microsoft.com/office/officeart/2005/8/layout/vList2"/>
    <dgm:cxn modelId="{299E5676-09A2-491F-B6D7-2039C3CE82CB}" srcId="{F0B7DC9B-19B7-42E4-9E59-68C152890BE2}" destId="{910F06FA-823F-4672-9796-8DAED220C7DB}" srcOrd="3" destOrd="0" parTransId="{3E7C5D46-1E49-433D-A6C4-8E82BA5BF152}" sibTransId="{6B154C86-223D-4C55-BDFB-0600CC5890BB}"/>
    <dgm:cxn modelId="{50BF5557-3C62-47DC-B980-DB956BE67DCF}" srcId="{F0B7DC9B-19B7-42E4-9E59-68C152890BE2}" destId="{0B8805B2-99A4-4791-BAB8-6EE004EC9AD6}" srcOrd="1" destOrd="0" parTransId="{293201A5-7F0A-490D-A311-E538B1B9BE74}" sibTransId="{0F0955AC-A15A-42FD-B259-50B092D1BAB9}"/>
    <dgm:cxn modelId="{8C09C992-9A90-4BDC-8CBA-792BFB6FDAF0}" srcId="{F0B7DC9B-19B7-42E4-9E59-68C152890BE2}" destId="{ED89021A-D281-436A-ABAC-0441C50108DB}" srcOrd="0" destOrd="0" parTransId="{BBF6E7C6-9C5D-44CD-A6AD-4D27D4E75579}" sibTransId="{9E011439-D344-4650-81E0-8673E7BF4613}"/>
    <dgm:cxn modelId="{A3F172DE-1F41-46C4-BCA9-46B4CF97349A}" type="presOf" srcId="{F0B7DC9B-19B7-42E4-9E59-68C152890BE2}" destId="{0E232168-E4F1-401B-B9B9-ECA814964E0E}" srcOrd="0" destOrd="0" presId="urn:microsoft.com/office/officeart/2005/8/layout/vList2"/>
    <dgm:cxn modelId="{F69566F8-8F50-461C-B1A5-41EEE46B11BA}" type="presOf" srcId="{ED89021A-D281-436A-ABAC-0441C50108DB}" destId="{1623BF36-C608-4DF5-A3B3-CF64E710BB50}" srcOrd="0" destOrd="0" presId="urn:microsoft.com/office/officeart/2005/8/layout/vList2"/>
    <dgm:cxn modelId="{66741AFE-26BC-48E6-A732-010F333B84B6}" type="presOf" srcId="{910F06FA-823F-4672-9796-8DAED220C7DB}" destId="{DCCAEDC2-2C65-4D7F-9688-5D28CE74FFA2}" srcOrd="0" destOrd="0" presId="urn:microsoft.com/office/officeart/2005/8/layout/vList2"/>
    <dgm:cxn modelId="{28514CE0-14E3-456D-9BC4-D32B8B904FC0}" type="presParOf" srcId="{0E232168-E4F1-401B-B9B9-ECA814964E0E}" destId="{1623BF36-C608-4DF5-A3B3-CF64E710BB50}" srcOrd="0" destOrd="0" presId="urn:microsoft.com/office/officeart/2005/8/layout/vList2"/>
    <dgm:cxn modelId="{5CB60E92-765B-4A72-84D3-4F5EB0189F27}" type="presParOf" srcId="{0E232168-E4F1-401B-B9B9-ECA814964E0E}" destId="{FBB97532-C9FA-4E63-AAEB-EAE5A1ACDD19}" srcOrd="1" destOrd="0" presId="urn:microsoft.com/office/officeart/2005/8/layout/vList2"/>
    <dgm:cxn modelId="{92CC5ECF-0C05-4C0C-AC1A-33B2629CF83C}" type="presParOf" srcId="{0E232168-E4F1-401B-B9B9-ECA814964E0E}" destId="{AC8DA066-5AF2-4A8E-A8B1-56F4426E3A1E}" srcOrd="2" destOrd="0" presId="urn:microsoft.com/office/officeart/2005/8/layout/vList2"/>
    <dgm:cxn modelId="{24D85B73-830A-4ED7-AFA3-BDB6DB836438}" type="presParOf" srcId="{0E232168-E4F1-401B-B9B9-ECA814964E0E}" destId="{B92B737F-378A-40A7-A910-C7EA0E917FD2}" srcOrd="3" destOrd="0" presId="urn:microsoft.com/office/officeart/2005/8/layout/vList2"/>
    <dgm:cxn modelId="{9E101D1E-07AB-491C-A0DA-D1849F55CEB7}" type="presParOf" srcId="{0E232168-E4F1-401B-B9B9-ECA814964E0E}" destId="{38D89807-AC23-47E8-B314-819834E8BA72}" srcOrd="4" destOrd="0" presId="urn:microsoft.com/office/officeart/2005/8/layout/vList2"/>
    <dgm:cxn modelId="{A6B82934-0800-4977-8ECA-537C426E7989}" type="presParOf" srcId="{0E232168-E4F1-401B-B9B9-ECA814964E0E}" destId="{3FD5CB1D-6998-45B7-8E9F-94C43088AE1C}" srcOrd="5" destOrd="0" presId="urn:microsoft.com/office/officeart/2005/8/layout/vList2"/>
    <dgm:cxn modelId="{B591C17D-EBE5-4BA1-A22C-5B201F3BACDB}" type="presParOf" srcId="{0E232168-E4F1-401B-B9B9-ECA814964E0E}" destId="{DCCAEDC2-2C65-4D7F-9688-5D28CE74FFA2}"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2B6E37-C8C7-4478-9697-1385EB99E624}">
      <dsp:nvSpPr>
        <dsp:cNvPr id="0" name=""/>
        <dsp:cNvSpPr/>
      </dsp:nvSpPr>
      <dsp:spPr>
        <a:xfrm>
          <a:off x="0" y="209426"/>
          <a:ext cx="4692649" cy="125775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Data assimilation- From police reports, crime scene photographs, pathologists' reports.</a:t>
          </a:r>
          <a:endParaRPr lang="en-US" sz="2500" kern="1200" dirty="0"/>
        </a:p>
      </dsp:txBody>
      <dsp:txXfrm>
        <a:off x="61398" y="270824"/>
        <a:ext cx="4569853" cy="1134954"/>
      </dsp:txXfrm>
    </dsp:sp>
    <dsp:sp modelId="{FC52CABC-35F5-4E18-83D9-9ACABC846FF0}">
      <dsp:nvSpPr>
        <dsp:cNvPr id="0" name=""/>
        <dsp:cNvSpPr/>
      </dsp:nvSpPr>
      <dsp:spPr>
        <a:xfrm>
          <a:off x="0" y="1539176"/>
          <a:ext cx="4692649" cy="1257750"/>
        </a:xfrm>
        <a:prstGeom prst="roundRect">
          <a:avLst/>
        </a:prstGeom>
        <a:solidFill>
          <a:schemeClr val="accent2">
            <a:hueOff val="-441124"/>
            <a:satOff val="497"/>
            <a:lumOff val="117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Crime classification- Organised or disorganised (For FBI/CSA profiling).</a:t>
          </a:r>
          <a:endParaRPr lang="en-US" sz="2500" kern="1200" dirty="0"/>
        </a:p>
      </dsp:txBody>
      <dsp:txXfrm>
        <a:off x="61398" y="1600574"/>
        <a:ext cx="4569853" cy="1134954"/>
      </dsp:txXfrm>
    </dsp:sp>
    <dsp:sp modelId="{E26A7BC2-67DD-4160-875E-C3A11ECA97C9}">
      <dsp:nvSpPr>
        <dsp:cNvPr id="0" name=""/>
        <dsp:cNvSpPr/>
      </dsp:nvSpPr>
      <dsp:spPr>
        <a:xfrm>
          <a:off x="0" y="2868926"/>
          <a:ext cx="4692649" cy="1257750"/>
        </a:xfrm>
        <a:prstGeom prst="roundRect">
          <a:avLst/>
        </a:prstGeom>
        <a:solidFill>
          <a:schemeClr val="accent2">
            <a:hueOff val="-882249"/>
            <a:satOff val="995"/>
            <a:lumOff val="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Scene reconstruction- Generating hypotheses from crime sequence, modus operandi.</a:t>
          </a:r>
          <a:endParaRPr lang="en-US" sz="2500" kern="1200" dirty="0"/>
        </a:p>
      </dsp:txBody>
      <dsp:txXfrm>
        <a:off x="61398" y="2930324"/>
        <a:ext cx="4569853" cy="1134954"/>
      </dsp:txXfrm>
    </dsp:sp>
    <dsp:sp modelId="{4558E8E0-DFD0-4E6E-BBB9-9C1790662DB6}">
      <dsp:nvSpPr>
        <dsp:cNvPr id="0" name=""/>
        <dsp:cNvSpPr/>
      </dsp:nvSpPr>
      <dsp:spPr>
        <a:xfrm>
          <a:off x="0" y="4198676"/>
          <a:ext cx="4692649" cy="1257750"/>
        </a:xfrm>
        <a:prstGeom prst="round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Profile generation- Demographic characteristics, physical characteristics, behavioural habits.</a:t>
          </a:r>
          <a:endParaRPr lang="en-US" sz="2500" kern="1200"/>
        </a:p>
      </dsp:txBody>
      <dsp:txXfrm>
        <a:off x="61398" y="4260074"/>
        <a:ext cx="4569853" cy="11349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B096FE-414A-4788-A89C-0D420CAA571D}">
      <dsp:nvSpPr>
        <dsp:cNvPr id="0" name=""/>
        <dsp:cNvSpPr/>
      </dsp:nvSpPr>
      <dsp:spPr>
        <a:xfrm>
          <a:off x="0" y="94578"/>
          <a:ext cx="4692649" cy="134751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Crime signature-</a:t>
          </a:r>
          <a:endParaRPr lang="en-US" sz="2100" kern="1200"/>
        </a:p>
      </dsp:txBody>
      <dsp:txXfrm>
        <a:off x="65780" y="160358"/>
        <a:ext cx="4561089" cy="1215950"/>
      </dsp:txXfrm>
    </dsp:sp>
    <dsp:sp modelId="{2A68366F-1D24-4B77-B500-43501A04F2C4}">
      <dsp:nvSpPr>
        <dsp:cNvPr id="0" name=""/>
        <dsp:cNvSpPr/>
      </dsp:nvSpPr>
      <dsp:spPr>
        <a:xfrm>
          <a:off x="0" y="1502569"/>
          <a:ext cx="4692649" cy="1347510"/>
        </a:xfrm>
        <a:prstGeom prst="roundRect">
          <a:avLst/>
        </a:prstGeom>
        <a:solidFill>
          <a:schemeClr val="accent2">
            <a:hueOff val="-441124"/>
            <a:satOff val="497"/>
            <a:lumOff val="117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A crime`s signature characteristics reflect things which happen during the commissioning of a crime but are </a:t>
          </a:r>
          <a:r>
            <a:rPr lang="en-GB" sz="2100" kern="1200" dirty="0">
              <a:solidFill>
                <a:srgbClr val="FFFF00"/>
              </a:solidFill>
            </a:rPr>
            <a:t>idiosyncratic</a:t>
          </a:r>
          <a:r>
            <a:rPr lang="en-GB" sz="2100" kern="1200" dirty="0"/>
            <a:t> to the offender.</a:t>
          </a:r>
          <a:endParaRPr lang="en-US" sz="2100" kern="1200" dirty="0"/>
        </a:p>
      </dsp:txBody>
      <dsp:txXfrm>
        <a:off x="65780" y="1568349"/>
        <a:ext cx="4561089" cy="1215950"/>
      </dsp:txXfrm>
    </dsp:sp>
    <dsp:sp modelId="{9EA708B1-7A09-4A08-A348-961036EFA4C5}">
      <dsp:nvSpPr>
        <dsp:cNvPr id="0" name=""/>
        <dsp:cNvSpPr/>
      </dsp:nvSpPr>
      <dsp:spPr>
        <a:xfrm>
          <a:off x="0" y="2910560"/>
          <a:ext cx="4692649" cy="1347510"/>
        </a:xfrm>
        <a:prstGeom prst="roundRect">
          <a:avLst/>
        </a:prstGeom>
        <a:solidFill>
          <a:schemeClr val="accent2">
            <a:hueOff val="-882249"/>
            <a:satOff val="995"/>
            <a:lumOff val="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Modus operandi-</a:t>
          </a:r>
          <a:endParaRPr lang="en-US" sz="2100" kern="1200"/>
        </a:p>
      </dsp:txBody>
      <dsp:txXfrm>
        <a:off x="65780" y="2976340"/>
        <a:ext cx="4561089" cy="1215950"/>
      </dsp:txXfrm>
    </dsp:sp>
    <dsp:sp modelId="{DBC8F86B-1926-4FD8-9393-0AEC2637BC5B}">
      <dsp:nvSpPr>
        <dsp:cNvPr id="0" name=""/>
        <dsp:cNvSpPr/>
      </dsp:nvSpPr>
      <dsp:spPr>
        <a:xfrm>
          <a:off x="0" y="4318550"/>
          <a:ext cx="4692649" cy="1347510"/>
        </a:xfrm>
        <a:prstGeom prst="round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The way in which </a:t>
          </a:r>
          <a:r>
            <a:rPr lang="en-GB" sz="2100" kern="1200" dirty="0">
              <a:solidFill>
                <a:srgbClr val="FFFF00"/>
              </a:solidFill>
            </a:rPr>
            <a:t>a person performs </a:t>
          </a:r>
          <a:r>
            <a:rPr lang="en-GB" sz="2100" kern="1200" dirty="0"/>
            <a:t>a task, which is applied to crime. They are not necessarily fixed but are changed in the light of experience.</a:t>
          </a:r>
          <a:endParaRPr lang="en-US" sz="2100" kern="1200" dirty="0"/>
        </a:p>
      </dsp:txBody>
      <dsp:txXfrm>
        <a:off x="65780" y="4384330"/>
        <a:ext cx="4561089" cy="12159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A32FFD-A5B5-4CF3-B3C9-1BAC3A386CA1}">
      <dsp:nvSpPr>
        <dsp:cNvPr id="0" name=""/>
        <dsp:cNvSpPr/>
      </dsp:nvSpPr>
      <dsp:spPr>
        <a:xfrm>
          <a:off x="2526828" y="978434"/>
          <a:ext cx="550712" cy="91440"/>
        </a:xfrm>
        <a:custGeom>
          <a:avLst/>
          <a:gdLst/>
          <a:ahLst/>
          <a:cxnLst/>
          <a:rect l="0" t="0" r="0" b="0"/>
          <a:pathLst>
            <a:path>
              <a:moveTo>
                <a:pt x="0" y="45720"/>
              </a:moveTo>
              <a:lnTo>
                <a:pt x="550712"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87652" y="1021248"/>
        <a:ext cx="29065" cy="5813"/>
      </dsp:txXfrm>
    </dsp:sp>
    <dsp:sp modelId="{0E4A888B-108E-4DF5-AA2E-091D2886F150}">
      <dsp:nvSpPr>
        <dsp:cNvPr id="0" name=""/>
        <dsp:cNvSpPr/>
      </dsp:nvSpPr>
      <dsp:spPr>
        <a:xfrm>
          <a:off x="1183" y="265921"/>
          <a:ext cx="2527444" cy="151646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847" tIns="129999" rIns="123847" bIns="129999" numCol="1" spcCol="1270" anchor="ctr" anchorCtr="0">
          <a:noAutofit/>
        </a:bodyPr>
        <a:lstStyle/>
        <a:p>
          <a:pPr marL="0" lvl="0" indent="0" algn="ctr" defTabSz="933450">
            <a:lnSpc>
              <a:spcPct val="90000"/>
            </a:lnSpc>
            <a:spcBef>
              <a:spcPct val="0"/>
            </a:spcBef>
            <a:spcAft>
              <a:spcPct val="35000"/>
            </a:spcAft>
            <a:buNone/>
          </a:pPr>
          <a:r>
            <a:rPr lang="en-GB" sz="2100" kern="1200"/>
            <a:t>Does it work?</a:t>
          </a:r>
          <a:endParaRPr lang="en-US" sz="2100" kern="1200"/>
        </a:p>
      </dsp:txBody>
      <dsp:txXfrm>
        <a:off x="1183" y="265921"/>
        <a:ext cx="2527444" cy="1516466"/>
      </dsp:txXfrm>
    </dsp:sp>
    <dsp:sp modelId="{08FFD6AC-D0F6-4B66-BAAC-09037F454AB5}">
      <dsp:nvSpPr>
        <dsp:cNvPr id="0" name=""/>
        <dsp:cNvSpPr/>
      </dsp:nvSpPr>
      <dsp:spPr>
        <a:xfrm>
          <a:off x="1264906" y="1780588"/>
          <a:ext cx="3108757" cy="550712"/>
        </a:xfrm>
        <a:custGeom>
          <a:avLst/>
          <a:gdLst/>
          <a:ahLst/>
          <a:cxnLst/>
          <a:rect l="0" t="0" r="0" b="0"/>
          <a:pathLst>
            <a:path>
              <a:moveTo>
                <a:pt x="3108757" y="0"/>
              </a:moveTo>
              <a:lnTo>
                <a:pt x="3108757" y="292456"/>
              </a:lnTo>
              <a:lnTo>
                <a:pt x="0" y="292456"/>
              </a:lnTo>
              <a:lnTo>
                <a:pt x="0" y="550712"/>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40218" y="2053037"/>
        <a:ext cx="158132" cy="5813"/>
      </dsp:txXfrm>
    </dsp:sp>
    <dsp:sp modelId="{D8335911-42CB-436F-AC7C-FE5F4E3CCD5B}">
      <dsp:nvSpPr>
        <dsp:cNvPr id="0" name=""/>
        <dsp:cNvSpPr/>
      </dsp:nvSpPr>
      <dsp:spPr>
        <a:xfrm>
          <a:off x="3109941" y="265921"/>
          <a:ext cx="2527444" cy="151646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847" tIns="129999" rIns="123847" bIns="129999" numCol="1" spcCol="1270" anchor="ctr" anchorCtr="0">
          <a:noAutofit/>
        </a:bodyPr>
        <a:lstStyle/>
        <a:p>
          <a:pPr marL="0" lvl="0" indent="0" algn="ctr" defTabSz="933450">
            <a:lnSpc>
              <a:spcPct val="90000"/>
            </a:lnSpc>
            <a:spcBef>
              <a:spcPct val="0"/>
            </a:spcBef>
            <a:spcAft>
              <a:spcPct val="35000"/>
            </a:spcAft>
            <a:buNone/>
          </a:pPr>
          <a:r>
            <a:rPr lang="en-GB" sz="2100" kern="1200"/>
            <a:t>Is it common sense?</a:t>
          </a:r>
          <a:endParaRPr lang="en-US" sz="2100" kern="1200"/>
        </a:p>
      </dsp:txBody>
      <dsp:txXfrm>
        <a:off x="3109941" y="265921"/>
        <a:ext cx="2527444" cy="1516466"/>
      </dsp:txXfrm>
    </dsp:sp>
    <dsp:sp modelId="{6CC2E83D-02A7-4213-9D8D-ADF58F7E88B8}">
      <dsp:nvSpPr>
        <dsp:cNvPr id="0" name=""/>
        <dsp:cNvSpPr/>
      </dsp:nvSpPr>
      <dsp:spPr>
        <a:xfrm>
          <a:off x="2526828" y="3076214"/>
          <a:ext cx="550712" cy="91440"/>
        </a:xfrm>
        <a:custGeom>
          <a:avLst/>
          <a:gdLst/>
          <a:ahLst/>
          <a:cxnLst/>
          <a:rect l="0" t="0" r="0" b="0"/>
          <a:pathLst>
            <a:path>
              <a:moveTo>
                <a:pt x="0" y="45720"/>
              </a:moveTo>
              <a:lnTo>
                <a:pt x="550712"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87652" y="3119027"/>
        <a:ext cx="29065" cy="5813"/>
      </dsp:txXfrm>
    </dsp:sp>
    <dsp:sp modelId="{5D1C8F03-1025-45C2-8E96-82450B5BFA5D}">
      <dsp:nvSpPr>
        <dsp:cNvPr id="0" name=""/>
        <dsp:cNvSpPr/>
      </dsp:nvSpPr>
      <dsp:spPr>
        <a:xfrm>
          <a:off x="1183" y="2363700"/>
          <a:ext cx="2527444" cy="151646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847" tIns="129999" rIns="123847" bIns="129999" numCol="1" spcCol="1270" anchor="ctr" anchorCtr="0">
          <a:noAutofit/>
        </a:bodyPr>
        <a:lstStyle/>
        <a:p>
          <a:pPr marL="0" lvl="0" indent="0" algn="ctr" defTabSz="933450">
            <a:lnSpc>
              <a:spcPct val="90000"/>
            </a:lnSpc>
            <a:spcBef>
              <a:spcPct val="0"/>
            </a:spcBef>
            <a:spcAft>
              <a:spcPct val="35000"/>
            </a:spcAft>
            <a:buNone/>
          </a:pPr>
          <a:r>
            <a:rPr lang="en-GB" sz="2100" kern="1200"/>
            <a:t>If not, why not?</a:t>
          </a:r>
          <a:endParaRPr lang="en-US" sz="2100" kern="1200"/>
        </a:p>
      </dsp:txBody>
      <dsp:txXfrm>
        <a:off x="1183" y="2363700"/>
        <a:ext cx="2527444" cy="1516466"/>
      </dsp:txXfrm>
    </dsp:sp>
    <dsp:sp modelId="{773A0D25-780C-458A-B900-58FD6947BF1D}">
      <dsp:nvSpPr>
        <dsp:cNvPr id="0" name=""/>
        <dsp:cNvSpPr/>
      </dsp:nvSpPr>
      <dsp:spPr>
        <a:xfrm>
          <a:off x="1264906" y="3878367"/>
          <a:ext cx="3108757" cy="550712"/>
        </a:xfrm>
        <a:custGeom>
          <a:avLst/>
          <a:gdLst/>
          <a:ahLst/>
          <a:cxnLst/>
          <a:rect l="0" t="0" r="0" b="0"/>
          <a:pathLst>
            <a:path>
              <a:moveTo>
                <a:pt x="3108757" y="0"/>
              </a:moveTo>
              <a:lnTo>
                <a:pt x="3108757" y="292456"/>
              </a:lnTo>
              <a:lnTo>
                <a:pt x="0" y="292456"/>
              </a:lnTo>
              <a:lnTo>
                <a:pt x="0" y="550712"/>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40218" y="4150817"/>
        <a:ext cx="158132" cy="5813"/>
      </dsp:txXfrm>
    </dsp:sp>
    <dsp:sp modelId="{641FAAA9-3F28-477B-8104-AF55407D4023}">
      <dsp:nvSpPr>
        <dsp:cNvPr id="0" name=""/>
        <dsp:cNvSpPr/>
      </dsp:nvSpPr>
      <dsp:spPr>
        <a:xfrm>
          <a:off x="3109941" y="2363700"/>
          <a:ext cx="2527444" cy="151646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847" tIns="129999" rIns="123847" bIns="129999" numCol="1" spcCol="1270" anchor="ctr" anchorCtr="0">
          <a:noAutofit/>
        </a:bodyPr>
        <a:lstStyle/>
        <a:p>
          <a:pPr marL="0" lvl="0" indent="0" algn="ctr" defTabSz="933450">
            <a:lnSpc>
              <a:spcPct val="90000"/>
            </a:lnSpc>
            <a:spcBef>
              <a:spcPct val="0"/>
            </a:spcBef>
            <a:spcAft>
              <a:spcPct val="35000"/>
            </a:spcAft>
            <a:buNone/>
          </a:pPr>
          <a:r>
            <a:rPr lang="en-GB" sz="2100" kern="1200"/>
            <a:t>What is the evidence?</a:t>
          </a:r>
          <a:endParaRPr lang="en-US" sz="2100" kern="1200"/>
        </a:p>
      </dsp:txBody>
      <dsp:txXfrm>
        <a:off x="3109941" y="2363700"/>
        <a:ext cx="2527444" cy="1516466"/>
      </dsp:txXfrm>
    </dsp:sp>
    <dsp:sp modelId="{0CFE9606-D21F-4C4D-9AF8-C7ACE0B079C8}">
      <dsp:nvSpPr>
        <dsp:cNvPr id="0" name=""/>
        <dsp:cNvSpPr/>
      </dsp:nvSpPr>
      <dsp:spPr>
        <a:xfrm>
          <a:off x="1183" y="4461479"/>
          <a:ext cx="2527444" cy="151646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847" tIns="129999" rIns="123847" bIns="129999" numCol="1" spcCol="1270" anchor="ctr" anchorCtr="0">
          <a:noAutofit/>
        </a:bodyPr>
        <a:lstStyle/>
        <a:p>
          <a:pPr marL="0" lvl="0" indent="0" algn="ctr" defTabSz="933450">
            <a:lnSpc>
              <a:spcPct val="90000"/>
            </a:lnSpc>
            <a:spcBef>
              <a:spcPct val="0"/>
            </a:spcBef>
            <a:spcAft>
              <a:spcPct val="35000"/>
            </a:spcAft>
            <a:buNone/>
          </a:pPr>
          <a:r>
            <a:rPr lang="en-GB" sz="2100" kern="1200" dirty="0"/>
            <a:t>Which type do we use: FBI (typological) or Geographical (Investigative)?</a:t>
          </a:r>
          <a:endParaRPr lang="en-US" sz="2100" kern="1200" dirty="0"/>
        </a:p>
      </dsp:txBody>
      <dsp:txXfrm>
        <a:off x="1183" y="4461479"/>
        <a:ext cx="2527444" cy="151646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AFE91D-AEAB-49BD-A1E9-F08684BA6E05}">
      <dsp:nvSpPr>
        <dsp:cNvPr id="0" name=""/>
        <dsp:cNvSpPr/>
      </dsp:nvSpPr>
      <dsp:spPr>
        <a:xfrm>
          <a:off x="0" y="0"/>
          <a:ext cx="6977575" cy="1353756"/>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The geographical approach – this looks at patterns in the location and timing of offences to </a:t>
          </a:r>
          <a:r>
            <a:rPr lang="en-GB" sz="2000" kern="1200" dirty="0"/>
            <a:t>make judgements about links between crimes and suggestions about where offenders live and work. </a:t>
          </a:r>
          <a:endParaRPr lang="en-US" sz="2000" kern="1200" dirty="0"/>
        </a:p>
      </dsp:txBody>
      <dsp:txXfrm>
        <a:off x="39650" y="39650"/>
        <a:ext cx="5516767" cy="1274456"/>
      </dsp:txXfrm>
    </dsp:sp>
    <dsp:sp modelId="{52D49697-418D-4439-9B9A-0E6FF844CC79}">
      <dsp:nvSpPr>
        <dsp:cNvPr id="0" name=""/>
        <dsp:cNvSpPr/>
      </dsp:nvSpPr>
      <dsp:spPr>
        <a:xfrm>
          <a:off x="615668" y="1579381"/>
          <a:ext cx="6977575" cy="1353756"/>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Investigative psychology – this grew out of geographical profiling and uses established </a:t>
          </a:r>
          <a:r>
            <a:rPr lang="en-GB" sz="2000" kern="1200" dirty="0"/>
            <a:t>psychological theories to predict offender characteristics from offending behaviour. </a:t>
          </a:r>
          <a:endParaRPr lang="en-US" sz="2000" kern="1200" dirty="0"/>
        </a:p>
      </dsp:txBody>
      <dsp:txXfrm>
        <a:off x="655318" y="1619031"/>
        <a:ext cx="5402665" cy="1274456"/>
      </dsp:txXfrm>
    </dsp:sp>
    <dsp:sp modelId="{688BF775-F352-4AA9-922B-8EBA72C66AD2}">
      <dsp:nvSpPr>
        <dsp:cNvPr id="0" name=""/>
        <dsp:cNvSpPr/>
      </dsp:nvSpPr>
      <dsp:spPr>
        <a:xfrm>
          <a:off x="1231336" y="3158763"/>
          <a:ext cx="6977575" cy="1353756"/>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Despite it`s prevalence in the media, it is only used in the minority of cases. </a:t>
          </a:r>
          <a:endParaRPr lang="en-US" sz="2000" kern="1200"/>
        </a:p>
      </dsp:txBody>
      <dsp:txXfrm>
        <a:off x="1270986" y="3198413"/>
        <a:ext cx="5402665" cy="1274456"/>
      </dsp:txXfrm>
    </dsp:sp>
    <dsp:sp modelId="{9BED0D4D-CFDB-43E6-885F-49810485E675}">
      <dsp:nvSpPr>
        <dsp:cNvPr id="0" name=""/>
        <dsp:cNvSpPr/>
      </dsp:nvSpPr>
      <dsp:spPr>
        <a:xfrm>
          <a:off x="6097633" y="1026598"/>
          <a:ext cx="879941" cy="879941"/>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295620" y="1026598"/>
        <a:ext cx="483967" cy="662156"/>
      </dsp:txXfrm>
    </dsp:sp>
    <dsp:sp modelId="{786457A7-105F-4A4A-BB7A-C50F75D765B7}">
      <dsp:nvSpPr>
        <dsp:cNvPr id="0" name=""/>
        <dsp:cNvSpPr/>
      </dsp:nvSpPr>
      <dsp:spPr>
        <a:xfrm>
          <a:off x="6713302" y="2596955"/>
          <a:ext cx="879941" cy="879941"/>
        </a:xfrm>
        <a:prstGeom prst="downArrow">
          <a:avLst>
            <a:gd name="adj1" fmla="val 55000"/>
            <a:gd name="adj2" fmla="val 45000"/>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911289" y="2596955"/>
        <a:ext cx="483967" cy="66215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F59962-1605-45BB-A801-555097BA9F89}">
      <dsp:nvSpPr>
        <dsp:cNvPr id="0" name=""/>
        <dsp:cNvSpPr/>
      </dsp:nvSpPr>
      <dsp:spPr>
        <a:xfrm>
          <a:off x="0" y="816840"/>
          <a:ext cx="2565285" cy="1539171"/>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This originated from the FBI in 1979 - crime scene analysis. Evidence from the crime scene is compared to patterns from previous crimes to predict future crimes.</a:t>
          </a:r>
          <a:endParaRPr lang="en-US" sz="1600" kern="1200" dirty="0"/>
        </a:p>
      </dsp:txBody>
      <dsp:txXfrm>
        <a:off x="0" y="816840"/>
        <a:ext cx="2565285" cy="1539171"/>
      </dsp:txXfrm>
    </dsp:sp>
    <dsp:sp modelId="{7BECECAF-07C8-4913-93B0-1834E5C21E77}">
      <dsp:nvSpPr>
        <dsp:cNvPr id="0" name=""/>
        <dsp:cNvSpPr/>
      </dsp:nvSpPr>
      <dsp:spPr>
        <a:xfrm>
          <a:off x="2821813" y="816840"/>
          <a:ext cx="2565285" cy="1539171"/>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 FBI interviewed 36 serial killers and rapists including Charles Manson.</a:t>
          </a:r>
          <a:endParaRPr lang="en-US" sz="1600" kern="1200"/>
        </a:p>
      </dsp:txBody>
      <dsp:txXfrm>
        <a:off x="2821813" y="816840"/>
        <a:ext cx="2565285" cy="1539171"/>
      </dsp:txXfrm>
    </dsp:sp>
    <dsp:sp modelId="{49682E57-1C69-42BD-B36F-D3AE10B5C59D}">
      <dsp:nvSpPr>
        <dsp:cNvPr id="0" name=""/>
        <dsp:cNvSpPr/>
      </dsp:nvSpPr>
      <dsp:spPr>
        <a:xfrm>
          <a:off x="5643627" y="816840"/>
          <a:ext cx="2565285" cy="1539171"/>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 interviews suggested that murders and rapists can be classified into different types according to motive, level of violence, likelihood of repeat offences etc.</a:t>
          </a:r>
          <a:endParaRPr lang="en-US" sz="1600" kern="1200"/>
        </a:p>
      </dsp:txBody>
      <dsp:txXfrm>
        <a:off x="5643627" y="816840"/>
        <a:ext cx="2565285" cy="1539171"/>
      </dsp:txXfrm>
    </dsp:sp>
    <dsp:sp modelId="{BE3719C5-B95A-423F-BE35-CE0C46F92634}">
      <dsp:nvSpPr>
        <dsp:cNvPr id="0" name=""/>
        <dsp:cNvSpPr/>
      </dsp:nvSpPr>
      <dsp:spPr>
        <a:xfrm>
          <a:off x="0" y="2612540"/>
          <a:ext cx="2565285" cy="1539171"/>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 interview data eventually formed VICAP (violent criminal apprehension programme) to develop psychological profiles.</a:t>
          </a:r>
          <a:endParaRPr lang="en-US" sz="1600" kern="1200"/>
        </a:p>
      </dsp:txBody>
      <dsp:txXfrm>
        <a:off x="0" y="2612540"/>
        <a:ext cx="2565285" cy="1539171"/>
      </dsp:txXfrm>
    </dsp:sp>
    <dsp:sp modelId="{BA6E20AD-6609-406B-82BA-AAD9D0AD9A79}">
      <dsp:nvSpPr>
        <dsp:cNvPr id="0" name=""/>
        <dsp:cNvSpPr/>
      </dsp:nvSpPr>
      <dsp:spPr>
        <a:xfrm>
          <a:off x="2821813" y="2612540"/>
          <a:ext cx="2565285" cy="1539171"/>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Reports of murders are sent to the Investigative Support Unit and added to the database.</a:t>
          </a:r>
          <a:endParaRPr lang="en-US" sz="1600" kern="1200"/>
        </a:p>
      </dsp:txBody>
      <dsp:txXfrm>
        <a:off x="2821813" y="2612540"/>
        <a:ext cx="2565285" cy="1539171"/>
      </dsp:txXfrm>
    </dsp:sp>
    <dsp:sp modelId="{AD6ADF3B-1685-46F7-BBA0-B2A404FA6086}">
      <dsp:nvSpPr>
        <dsp:cNvPr id="0" name=""/>
        <dsp:cNvSpPr/>
      </dsp:nvSpPr>
      <dsp:spPr>
        <a:xfrm>
          <a:off x="5643627" y="2612540"/>
          <a:ext cx="2565285" cy="1539171"/>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The unit identified two different types of murders: </a:t>
          </a:r>
          <a:r>
            <a:rPr lang="en-GB" sz="1600" kern="1200" dirty="0">
              <a:solidFill>
                <a:srgbClr val="FFFF00"/>
              </a:solidFill>
            </a:rPr>
            <a:t>organised and disorganised</a:t>
          </a:r>
          <a:r>
            <a:rPr lang="en-GB" sz="1600" kern="1200" dirty="0"/>
            <a:t>.</a:t>
          </a:r>
          <a:endParaRPr lang="en-US" sz="1600" kern="1200" dirty="0"/>
        </a:p>
      </dsp:txBody>
      <dsp:txXfrm>
        <a:off x="5643627" y="2612540"/>
        <a:ext cx="2565285" cy="153917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E5D4AD-E756-4C92-813D-694899D95B84}">
      <dsp:nvSpPr>
        <dsp:cNvPr id="0" name=""/>
        <dsp:cNvSpPr/>
      </dsp:nvSpPr>
      <dsp:spPr>
        <a:xfrm>
          <a:off x="0" y="773"/>
          <a:ext cx="5112568"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16FB865-85A9-4903-8523-4AE482DF2E68}">
      <dsp:nvSpPr>
        <dsp:cNvPr id="0" name=""/>
        <dsp:cNvSpPr/>
      </dsp:nvSpPr>
      <dsp:spPr>
        <a:xfrm>
          <a:off x="0" y="773"/>
          <a:ext cx="5112568" cy="1267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It helps Police determine how to </a:t>
          </a:r>
          <a:r>
            <a:rPr lang="en-GB" sz="1800" kern="1200" dirty="0">
              <a:solidFill>
                <a:schemeClr val="accent1">
                  <a:lumMod val="75000"/>
                </a:schemeClr>
              </a:solidFill>
            </a:rPr>
            <a:t>deploy resources, allows informed judgements </a:t>
          </a:r>
          <a:r>
            <a:rPr lang="en-GB" sz="1800" kern="1200" dirty="0"/>
            <a:t>to be made about which crimes are linked and can contribute significantly to the task of </a:t>
          </a:r>
          <a:r>
            <a:rPr lang="en-GB" sz="1800" kern="1200" dirty="0">
              <a:solidFill>
                <a:schemeClr val="accent1">
                  <a:lumMod val="75000"/>
                </a:schemeClr>
              </a:solidFill>
            </a:rPr>
            <a:t>narrowing down a list of suspects.</a:t>
          </a:r>
          <a:endParaRPr lang="en-US" sz="1800" kern="1200" dirty="0">
            <a:solidFill>
              <a:schemeClr val="accent1">
                <a:lumMod val="75000"/>
              </a:schemeClr>
            </a:solidFill>
          </a:endParaRPr>
        </a:p>
      </dsp:txBody>
      <dsp:txXfrm>
        <a:off x="0" y="773"/>
        <a:ext cx="5112568" cy="1267031"/>
      </dsp:txXfrm>
    </dsp:sp>
    <dsp:sp modelId="{A09F02CB-EAEF-45D2-B825-610250676CDC}">
      <dsp:nvSpPr>
        <dsp:cNvPr id="0" name=""/>
        <dsp:cNvSpPr/>
      </dsp:nvSpPr>
      <dsp:spPr>
        <a:xfrm>
          <a:off x="0" y="1267804"/>
          <a:ext cx="5112568"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E11D8F-341C-41BA-9C1E-C0E3644F92E4}">
      <dsp:nvSpPr>
        <dsp:cNvPr id="0" name=""/>
        <dsp:cNvSpPr/>
      </dsp:nvSpPr>
      <dsp:spPr>
        <a:xfrm>
          <a:off x="0" y="1267804"/>
          <a:ext cx="5112568" cy="1267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It also helps </a:t>
          </a:r>
          <a:r>
            <a:rPr lang="en-GB" sz="2000" kern="1200" dirty="0">
              <a:solidFill>
                <a:schemeClr val="accent1">
                  <a:lumMod val="75000"/>
                </a:schemeClr>
              </a:solidFill>
            </a:rPr>
            <a:t>prioritise an area </a:t>
          </a:r>
          <a:r>
            <a:rPr lang="en-GB" sz="2000" kern="1200" dirty="0"/>
            <a:t>and predict where an offender may live.</a:t>
          </a:r>
          <a:endParaRPr lang="en-US" sz="2000" kern="1200" dirty="0"/>
        </a:p>
      </dsp:txBody>
      <dsp:txXfrm>
        <a:off x="0" y="1267804"/>
        <a:ext cx="5112568" cy="1267031"/>
      </dsp:txXfrm>
    </dsp:sp>
    <dsp:sp modelId="{DA1F340E-7CC6-4C14-8ABF-24748D6F9DEC}">
      <dsp:nvSpPr>
        <dsp:cNvPr id="0" name=""/>
        <dsp:cNvSpPr/>
      </dsp:nvSpPr>
      <dsp:spPr>
        <a:xfrm>
          <a:off x="0" y="2534836"/>
          <a:ext cx="5112568"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B90C48-8235-4073-B44A-60E0E280081F}">
      <dsp:nvSpPr>
        <dsp:cNvPr id="0" name=""/>
        <dsp:cNvSpPr/>
      </dsp:nvSpPr>
      <dsp:spPr>
        <a:xfrm>
          <a:off x="0" y="2534836"/>
          <a:ext cx="5112568" cy="1267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It is based on </a:t>
          </a:r>
          <a:r>
            <a:rPr lang="en-GB" sz="1800" kern="1200" dirty="0">
              <a:solidFill>
                <a:schemeClr val="accent1">
                  <a:lumMod val="75000"/>
                </a:schemeClr>
              </a:solidFill>
            </a:rPr>
            <a:t>well-established psychological principles and conducted in a scientific </a:t>
          </a:r>
          <a:r>
            <a:rPr lang="en-GB" sz="1800" kern="1200" dirty="0"/>
            <a:t>manner: hypotheses are developed which can be tested against evidence and modified or rejected as the evidence dictates.</a:t>
          </a:r>
          <a:endParaRPr lang="en-US" sz="1800" kern="1200" dirty="0"/>
        </a:p>
      </dsp:txBody>
      <dsp:txXfrm>
        <a:off x="0" y="2534836"/>
        <a:ext cx="5112568" cy="1267031"/>
      </dsp:txXfrm>
    </dsp:sp>
    <dsp:sp modelId="{4F2DF147-0FC4-497F-9E6A-39094BAC0270}">
      <dsp:nvSpPr>
        <dsp:cNvPr id="0" name=""/>
        <dsp:cNvSpPr/>
      </dsp:nvSpPr>
      <dsp:spPr>
        <a:xfrm>
          <a:off x="0" y="3801867"/>
          <a:ext cx="5112568"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FFA2BF-3E2B-47CD-8CB9-2CB88C0460C3}">
      <dsp:nvSpPr>
        <dsp:cNvPr id="0" name=""/>
        <dsp:cNvSpPr/>
      </dsp:nvSpPr>
      <dsp:spPr>
        <a:xfrm>
          <a:off x="0" y="3801867"/>
          <a:ext cx="5112568" cy="1267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Understand the </a:t>
          </a:r>
          <a:r>
            <a:rPr lang="en-GB" sz="2000" kern="1200" dirty="0">
              <a:solidFill>
                <a:schemeClr val="accent1">
                  <a:lumMod val="75000"/>
                </a:schemeClr>
              </a:solidFill>
            </a:rPr>
            <a:t>link between offending and location</a:t>
          </a:r>
          <a:r>
            <a:rPr lang="en-GB" sz="2000" kern="1200" dirty="0"/>
            <a:t>; why certain places attract more crime than others.</a:t>
          </a:r>
          <a:endParaRPr lang="en-US" sz="2000" kern="1200" dirty="0"/>
        </a:p>
      </dsp:txBody>
      <dsp:txXfrm>
        <a:off x="0" y="3801867"/>
        <a:ext cx="5112568" cy="1267031"/>
      </dsp:txXfrm>
    </dsp:sp>
    <dsp:sp modelId="{2822932B-3460-4B45-B395-ECF430CC073E}">
      <dsp:nvSpPr>
        <dsp:cNvPr id="0" name=""/>
        <dsp:cNvSpPr/>
      </dsp:nvSpPr>
      <dsp:spPr>
        <a:xfrm>
          <a:off x="0" y="5068899"/>
          <a:ext cx="5112568"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74667F-9AAB-44A0-9454-EED69E87717A}">
      <dsp:nvSpPr>
        <dsp:cNvPr id="0" name=""/>
        <dsp:cNvSpPr/>
      </dsp:nvSpPr>
      <dsp:spPr>
        <a:xfrm>
          <a:off x="0" y="5068899"/>
          <a:ext cx="5112568" cy="1267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Predict </a:t>
          </a:r>
          <a:r>
            <a:rPr lang="en-GB" sz="2000" kern="1200" dirty="0">
              <a:solidFill>
                <a:schemeClr val="accent1">
                  <a:lumMod val="75000"/>
                </a:schemeClr>
              </a:solidFill>
            </a:rPr>
            <a:t>characteristics of the offender(s) </a:t>
          </a:r>
          <a:r>
            <a:rPr lang="en-GB" sz="2000" kern="1200" dirty="0"/>
            <a:t>to target investigative efforts and prioritise suspects.</a:t>
          </a:r>
          <a:endParaRPr lang="en-US" sz="2000" kern="1200" dirty="0"/>
        </a:p>
      </dsp:txBody>
      <dsp:txXfrm>
        <a:off x="0" y="5068899"/>
        <a:ext cx="5112568" cy="126703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DDF09B-20E9-4D53-AAB6-52C3FDCC102B}">
      <dsp:nvSpPr>
        <dsp:cNvPr id="0" name=""/>
        <dsp:cNvSpPr/>
      </dsp:nvSpPr>
      <dsp:spPr>
        <a:xfrm>
          <a:off x="0" y="94844"/>
          <a:ext cx="4896544" cy="1918434"/>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Both typological and geographic offender profiling represent attempts to work out the characteristics of an offender/s from the characteristics of their offences.</a:t>
          </a:r>
          <a:endParaRPr lang="en-US" sz="1800" kern="1200"/>
        </a:p>
      </dsp:txBody>
      <dsp:txXfrm>
        <a:off x="93650" y="188494"/>
        <a:ext cx="4709244" cy="1731134"/>
      </dsp:txXfrm>
    </dsp:sp>
    <dsp:sp modelId="{79CFE56A-6F68-45F5-AB98-A92C344A4612}">
      <dsp:nvSpPr>
        <dsp:cNvPr id="0" name=""/>
        <dsp:cNvSpPr/>
      </dsp:nvSpPr>
      <dsp:spPr>
        <a:xfrm>
          <a:off x="0" y="2065118"/>
          <a:ext cx="4896544" cy="1918434"/>
        </a:xfrm>
        <a:prstGeom prst="roundRect">
          <a:avLst/>
        </a:prstGeom>
        <a:solidFill>
          <a:schemeClr val="accent2">
            <a:hueOff val="-661686"/>
            <a:satOff val="746"/>
            <a:lumOff val="17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However, they are quite different in how they are applied to crimes and the types of information they provide about offenders. </a:t>
          </a:r>
          <a:endParaRPr lang="en-US" sz="1800" kern="1200"/>
        </a:p>
      </dsp:txBody>
      <dsp:txXfrm>
        <a:off x="93650" y="2158768"/>
        <a:ext cx="4709244" cy="1731134"/>
      </dsp:txXfrm>
    </dsp:sp>
    <dsp:sp modelId="{1288FCEB-8173-41BE-8A57-CD910350A6AE}">
      <dsp:nvSpPr>
        <dsp:cNvPr id="0" name=""/>
        <dsp:cNvSpPr/>
      </dsp:nvSpPr>
      <dsp:spPr>
        <a:xfrm>
          <a:off x="0" y="4035393"/>
          <a:ext cx="4896544" cy="1918434"/>
        </a:xfrm>
        <a:prstGeom prst="round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Unlike geographic profiling, which looks at the distribution of series of crimes, typological profiling focuses primarily on behavioural evidence obtained at the scene/s of specific crime/s. </a:t>
          </a:r>
          <a:r>
            <a:rPr lang="en-GB" sz="1800" kern="1200" dirty="0">
              <a:solidFill>
                <a:schemeClr val="accent2">
                  <a:lumMod val="50000"/>
                </a:schemeClr>
              </a:solidFill>
            </a:rPr>
            <a:t>Evidence about how the offender committed the crimes is used to assign them to a particular category </a:t>
          </a:r>
          <a:r>
            <a:rPr lang="en-GB" sz="1800" kern="1200" dirty="0"/>
            <a:t>of offender. </a:t>
          </a:r>
          <a:endParaRPr lang="en-US" sz="1800" kern="1200" dirty="0"/>
        </a:p>
      </dsp:txBody>
      <dsp:txXfrm>
        <a:off x="93650" y="4129043"/>
        <a:ext cx="4709244" cy="173113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23BF36-C608-4DF5-A3B3-CF64E710BB50}">
      <dsp:nvSpPr>
        <dsp:cNvPr id="0" name=""/>
        <dsp:cNvSpPr/>
      </dsp:nvSpPr>
      <dsp:spPr>
        <a:xfrm>
          <a:off x="0" y="169903"/>
          <a:ext cx="4896544" cy="141570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dirty="0">
              <a:solidFill>
                <a:srgbClr val="FFFF00"/>
              </a:solidFill>
            </a:rPr>
            <a:t>Data assimilation:</a:t>
          </a:r>
          <a:r>
            <a:rPr lang="en-GB" sz="2200" b="1" kern="1200" dirty="0"/>
            <a:t> </a:t>
          </a:r>
          <a:r>
            <a:rPr lang="en-GB" sz="2200" kern="1200" dirty="0"/>
            <a:t>Investigators gather together information from multiple sources e.g. crime scene photos, police reports, pathologists’ reports.</a:t>
          </a:r>
          <a:endParaRPr lang="en-US" sz="2200" kern="1200" dirty="0"/>
        </a:p>
      </dsp:txBody>
      <dsp:txXfrm>
        <a:off x="69109" y="239012"/>
        <a:ext cx="4758326" cy="1277482"/>
      </dsp:txXfrm>
    </dsp:sp>
    <dsp:sp modelId="{AC8DA066-5AF2-4A8E-A8B1-56F4426E3A1E}">
      <dsp:nvSpPr>
        <dsp:cNvPr id="0" name=""/>
        <dsp:cNvSpPr/>
      </dsp:nvSpPr>
      <dsp:spPr>
        <a:xfrm>
          <a:off x="0" y="1648963"/>
          <a:ext cx="4896544" cy="1415700"/>
        </a:xfrm>
        <a:prstGeom prst="roundRect">
          <a:avLst/>
        </a:prstGeom>
        <a:solidFill>
          <a:schemeClr val="accent2">
            <a:hueOff val="-441124"/>
            <a:satOff val="497"/>
            <a:lumOff val="117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dirty="0">
              <a:solidFill>
                <a:srgbClr val="FFFF00"/>
              </a:solidFill>
            </a:rPr>
            <a:t>Crime scene classification: </a:t>
          </a:r>
          <a:r>
            <a:rPr lang="en-GB" sz="2200" kern="1200" dirty="0"/>
            <a:t>Profilers decide whether  the crime scene represents an organised or disorganised offender.</a:t>
          </a:r>
          <a:endParaRPr lang="en-US" sz="2200" kern="1200" dirty="0"/>
        </a:p>
      </dsp:txBody>
      <dsp:txXfrm>
        <a:off x="69109" y="1718072"/>
        <a:ext cx="4758326" cy="1277482"/>
      </dsp:txXfrm>
    </dsp:sp>
    <dsp:sp modelId="{38D89807-AC23-47E8-B314-819834E8BA72}">
      <dsp:nvSpPr>
        <dsp:cNvPr id="0" name=""/>
        <dsp:cNvSpPr/>
      </dsp:nvSpPr>
      <dsp:spPr>
        <a:xfrm>
          <a:off x="0" y="3128024"/>
          <a:ext cx="4896544" cy="1415700"/>
        </a:xfrm>
        <a:prstGeom prst="roundRect">
          <a:avLst/>
        </a:prstGeom>
        <a:solidFill>
          <a:schemeClr val="accent2">
            <a:hueOff val="-882249"/>
            <a:satOff val="995"/>
            <a:lumOff val="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dirty="0">
              <a:solidFill>
                <a:srgbClr val="FFFF00"/>
              </a:solidFill>
            </a:rPr>
            <a:t>Crime reconstruction: </a:t>
          </a:r>
          <a:r>
            <a:rPr lang="en-GB" sz="2200" kern="1200" dirty="0"/>
            <a:t>Hypotheses are generated about what happened during the crime e.g. Victim behaviour, crime sequence</a:t>
          </a:r>
          <a:endParaRPr lang="en-US" sz="2200" kern="1200" dirty="0"/>
        </a:p>
      </dsp:txBody>
      <dsp:txXfrm>
        <a:off x="69109" y="3197133"/>
        <a:ext cx="4758326" cy="1277482"/>
      </dsp:txXfrm>
    </dsp:sp>
    <dsp:sp modelId="{DCCAEDC2-2C65-4D7F-9688-5D28CE74FFA2}">
      <dsp:nvSpPr>
        <dsp:cNvPr id="0" name=""/>
        <dsp:cNvSpPr/>
      </dsp:nvSpPr>
      <dsp:spPr>
        <a:xfrm>
          <a:off x="0" y="4607084"/>
          <a:ext cx="4896544" cy="1415700"/>
        </a:xfrm>
        <a:prstGeom prst="round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dirty="0">
              <a:solidFill>
                <a:srgbClr val="FFFF00"/>
              </a:solidFill>
            </a:rPr>
            <a:t>Profile generation: </a:t>
          </a:r>
          <a:r>
            <a:rPr lang="en-GB" sz="2200" kern="1200" dirty="0"/>
            <a:t>Profilers construct a `sketch’ of the offender including demographic and physical characteristics, behavioural habits</a:t>
          </a:r>
          <a:endParaRPr lang="en-US" sz="2200" kern="1200" dirty="0"/>
        </a:p>
      </dsp:txBody>
      <dsp:txXfrm>
        <a:off x="69109" y="4676193"/>
        <a:ext cx="4758326" cy="127748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6400" cy="496888"/>
          </a:xfrm>
          <a:prstGeom prst="rect">
            <a:avLst/>
          </a:prstGeom>
        </p:spPr>
        <p:txBody>
          <a:bodyPr vert="horz" lIns="91428" tIns="45714" rIns="91428" bIns="45714"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28" tIns="45714" rIns="91428" bIns="45714" rtlCol="0"/>
          <a:lstStyle>
            <a:lvl1pPr algn="r">
              <a:defRPr sz="1200"/>
            </a:lvl1pPr>
          </a:lstStyle>
          <a:p>
            <a:fld id="{776933A1-FDFC-437F-AAF9-5A080C40B548}" type="datetimeFigureOut">
              <a:rPr lang="en-US" smtClean="0"/>
              <a:pPr/>
              <a:t>10/13/2026</a:t>
            </a:fld>
            <a:endParaRPr lang="en-GB"/>
          </a:p>
        </p:txBody>
      </p:sp>
      <p:sp>
        <p:nvSpPr>
          <p:cNvPr id="4" name="Footer Placeholder 3"/>
          <p:cNvSpPr>
            <a:spLocks noGrp="1"/>
          </p:cNvSpPr>
          <p:nvPr>
            <p:ph type="ftr" sz="quarter" idx="2"/>
          </p:nvPr>
        </p:nvSpPr>
        <p:spPr>
          <a:xfrm>
            <a:off x="1" y="9428164"/>
            <a:ext cx="2946400" cy="496887"/>
          </a:xfrm>
          <a:prstGeom prst="rect">
            <a:avLst/>
          </a:prstGeom>
        </p:spPr>
        <p:txBody>
          <a:bodyPr vert="horz" lIns="91428" tIns="45714" rIns="91428" bIns="45714"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4"/>
            <a:ext cx="2946400" cy="496887"/>
          </a:xfrm>
          <a:prstGeom prst="rect">
            <a:avLst/>
          </a:prstGeom>
        </p:spPr>
        <p:txBody>
          <a:bodyPr vert="horz" lIns="91428" tIns="45714" rIns="91428" bIns="45714" rtlCol="0" anchor="b"/>
          <a:lstStyle>
            <a:lvl1pPr algn="r">
              <a:defRPr sz="1200"/>
            </a:lvl1pPr>
          </a:lstStyle>
          <a:p>
            <a:fld id="{75A1B307-490E-4946-B55F-BCF5ED223C5F}" type="slidenum">
              <a:rPr lang="en-GB" smtClean="0"/>
              <a:pPr/>
              <a:t>‹#›</a:t>
            </a:fld>
            <a:endParaRPr lang="en-GB"/>
          </a:p>
        </p:txBody>
      </p:sp>
    </p:spTree>
    <p:extLst>
      <p:ext uri="{BB962C8B-B14F-4D97-AF65-F5344CB8AC3E}">
        <p14:creationId xmlns:p14="http://schemas.microsoft.com/office/powerpoint/2010/main" val="123782539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28" tIns="45714" rIns="91428" bIns="45714"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28" tIns="45714" rIns="91428" bIns="45714" rtlCol="0"/>
          <a:lstStyle>
            <a:lvl1pPr algn="r">
              <a:defRPr sz="1200"/>
            </a:lvl1pPr>
          </a:lstStyle>
          <a:p>
            <a:fld id="{0B3EB92C-74C1-421D-AFC8-93AB383FCA5D}" type="datetimeFigureOut">
              <a:rPr lang="en-GB" smtClean="0"/>
              <a:pPr/>
              <a:t>13/10/2026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28" tIns="45714" rIns="91428" bIns="45714"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28" tIns="45714" rIns="91428" bIns="45714"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28" tIns="45714" rIns="91428" bIns="45714"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28" tIns="45714" rIns="91428" bIns="45714" rtlCol="0" anchor="b"/>
          <a:lstStyle>
            <a:lvl1pPr algn="r">
              <a:defRPr sz="1200"/>
            </a:lvl1pPr>
          </a:lstStyle>
          <a:p>
            <a:fld id="{3B968800-8A99-4A80-A920-C6FFB5270283}" type="slidenum">
              <a:rPr lang="en-GB" smtClean="0"/>
              <a:pPr/>
              <a:t>‹#›</a:t>
            </a:fld>
            <a:endParaRPr lang="en-GB"/>
          </a:p>
        </p:txBody>
      </p:sp>
    </p:spTree>
    <p:extLst>
      <p:ext uri="{BB962C8B-B14F-4D97-AF65-F5344CB8AC3E}">
        <p14:creationId xmlns:p14="http://schemas.microsoft.com/office/powerpoint/2010/main" val="34862781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1</a:t>
            </a:fld>
            <a:endParaRPr lang="en-GB"/>
          </a:p>
        </p:txBody>
      </p:sp>
    </p:spTree>
    <p:extLst>
      <p:ext uri="{BB962C8B-B14F-4D97-AF65-F5344CB8AC3E}">
        <p14:creationId xmlns:p14="http://schemas.microsoft.com/office/powerpoint/2010/main" val="17845588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8</a:t>
            </a:fld>
            <a:endParaRPr lang="en-GB"/>
          </a:p>
        </p:txBody>
      </p:sp>
    </p:spTree>
    <p:extLst>
      <p:ext uri="{BB962C8B-B14F-4D97-AF65-F5344CB8AC3E}">
        <p14:creationId xmlns:p14="http://schemas.microsoft.com/office/powerpoint/2010/main" val="30554615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9</a:t>
            </a:fld>
            <a:endParaRPr lang="en-GB"/>
          </a:p>
        </p:txBody>
      </p:sp>
    </p:spTree>
    <p:extLst>
      <p:ext uri="{BB962C8B-B14F-4D97-AF65-F5344CB8AC3E}">
        <p14:creationId xmlns:p14="http://schemas.microsoft.com/office/powerpoint/2010/main" val="29146534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10</a:t>
            </a:fld>
            <a:endParaRPr lang="en-GB"/>
          </a:p>
        </p:txBody>
      </p:sp>
    </p:spTree>
    <p:extLst>
      <p:ext uri="{BB962C8B-B14F-4D97-AF65-F5344CB8AC3E}">
        <p14:creationId xmlns:p14="http://schemas.microsoft.com/office/powerpoint/2010/main" val="38149115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17</a:t>
            </a:fld>
            <a:endParaRPr lang="en-GB"/>
          </a:p>
        </p:txBody>
      </p:sp>
    </p:spTree>
    <p:extLst>
      <p:ext uri="{BB962C8B-B14F-4D97-AF65-F5344CB8AC3E}">
        <p14:creationId xmlns:p14="http://schemas.microsoft.com/office/powerpoint/2010/main" val="36341983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18</a:t>
            </a:fld>
            <a:endParaRPr lang="en-GB"/>
          </a:p>
        </p:txBody>
      </p:sp>
    </p:spTree>
    <p:extLst>
      <p:ext uri="{BB962C8B-B14F-4D97-AF65-F5344CB8AC3E}">
        <p14:creationId xmlns:p14="http://schemas.microsoft.com/office/powerpoint/2010/main" val="11359449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19</a:t>
            </a:fld>
            <a:endParaRPr lang="en-GB"/>
          </a:p>
        </p:txBody>
      </p:sp>
    </p:spTree>
    <p:extLst>
      <p:ext uri="{BB962C8B-B14F-4D97-AF65-F5344CB8AC3E}">
        <p14:creationId xmlns:p14="http://schemas.microsoft.com/office/powerpoint/2010/main" val="39925377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B968800-8A99-4A80-A920-C6FFB5270283}" type="slidenum">
              <a:rPr lang="en-GB" smtClean="0"/>
              <a:pPr/>
              <a:t>20</a:t>
            </a:fld>
            <a:endParaRPr lang="en-GB"/>
          </a:p>
        </p:txBody>
      </p:sp>
    </p:spTree>
    <p:extLst>
      <p:ext uri="{BB962C8B-B14F-4D97-AF65-F5344CB8AC3E}">
        <p14:creationId xmlns:p14="http://schemas.microsoft.com/office/powerpoint/2010/main" val="38975062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57A9E35A-6C44-42EB-9301-8DD0E125219B}" type="datetimeFigureOut">
              <a:rPr lang="en-GB" smtClean="0"/>
              <a:pPr/>
              <a:t>13/10/2026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F75CEE-A6D1-4079-8E87-69A1DCF1AC16}" type="slidenum">
              <a:rPr lang="en-GB" smtClean="0"/>
              <a:pPr/>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9258822"/>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A9E35A-6C44-42EB-9301-8DD0E125219B}" type="datetimeFigureOut">
              <a:rPr lang="en-GB" smtClean="0"/>
              <a:pPr/>
              <a:t>13/10/2026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F75CEE-A6D1-4079-8E87-69A1DCF1AC16}" type="slidenum">
              <a:rPr lang="en-GB" smtClean="0"/>
              <a:pPr/>
              <a:t>‹#›</a:t>
            </a:fld>
            <a:endParaRPr lang="en-GB"/>
          </a:p>
        </p:txBody>
      </p:sp>
    </p:spTree>
    <p:extLst>
      <p:ext uri="{BB962C8B-B14F-4D97-AF65-F5344CB8AC3E}">
        <p14:creationId xmlns:p14="http://schemas.microsoft.com/office/powerpoint/2010/main" val="5594390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A9E35A-6C44-42EB-9301-8DD0E125219B}" type="datetimeFigureOut">
              <a:rPr lang="en-GB" smtClean="0"/>
              <a:pPr/>
              <a:t>13/10/2026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F75CEE-A6D1-4079-8E87-69A1DCF1AC16}" type="slidenum">
              <a:rPr lang="en-GB" smtClean="0"/>
              <a:pPr/>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2887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A9E35A-6C44-42EB-9301-8DD0E125219B}" type="datetimeFigureOut">
              <a:rPr lang="en-GB" smtClean="0"/>
              <a:pPr/>
              <a:t>13/10/2026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F75CEE-A6D1-4079-8E87-69A1DCF1AC16}" type="slidenum">
              <a:rPr lang="en-GB" smtClean="0"/>
              <a:pPr/>
              <a:t>‹#›</a:t>
            </a:fld>
            <a:endParaRPr lang="en-GB"/>
          </a:p>
        </p:txBody>
      </p:sp>
    </p:spTree>
    <p:extLst>
      <p:ext uri="{BB962C8B-B14F-4D97-AF65-F5344CB8AC3E}">
        <p14:creationId xmlns:p14="http://schemas.microsoft.com/office/powerpoint/2010/main" val="40985480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7A9E35A-6C44-42EB-9301-8DD0E125219B}" type="datetimeFigureOut">
              <a:rPr lang="en-GB" smtClean="0"/>
              <a:pPr/>
              <a:t>13/10/2026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BF75CEE-A6D1-4079-8E87-69A1DCF1AC16}" type="slidenum">
              <a:rPr lang="en-GB" smtClean="0"/>
              <a:pPr/>
              <a:t>‹#›</a:t>
            </a:fld>
            <a:endParaRPr lang="en-GB"/>
          </a:p>
        </p:txBody>
      </p:sp>
    </p:spTree>
    <p:extLst>
      <p:ext uri="{BB962C8B-B14F-4D97-AF65-F5344CB8AC3E}">
        <p14:creationId xmlns:p14="http://schemas.microsoft.com/office/powerpoint/2010/main" val="759411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7A9E35A-6C44-42EB-9301-8DD0E125219B}" type="datetimeFigureOut">
              <a:rPr lang="en-GB" smtClean="0"/>
              <a:pPr/>
              <a:t>13/10/2026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BF75CEE-A6D1-4079-8E87-69A1DCF1AC16}" type="slidenum">
              <a:rPr lang="en-GB" smtClean="0"/>
              <a:pPr/>
              <a:t>‹#›</a:t>
            </a:fld>
            <a:endParaRPr lang="en-GB"/>
          </a:p>
        </p:txBody>
      </p:sp>
    </p:spTree>
    <p:extLst>
      <p:ext uri="{BB962C8B-B14F-4D97-AF65-F5344CB8AC3E}">
        <p14:creationId xmlns:p14="http://schemas.microsoft.com/office/powerpoint/2010/main" val="5560028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A9E35A-6C44-42EB-9301-8DD0E125219B}" type="datetimeFigureOut">
              <a:rPr lang="en-GB" smtClean="0"/>
              <a:pPr/>
              <a:t>13/10/2026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BF75CEE-A6D1-4079-8E87-69A1DCF1AC16}" type="slidenum">
              <a:rPr lang="en-GB" smtClean="0"/>
              <a:pPr/>
              <a:t>‹#›</a:t>
            </a:fld>
            <a:endParaRPr lang="en-GB"/>
          </a:p>
        </p:txBody>
      </p:sp>
    </p:spTree>
    <p:extLst>
      <p:ext uri="{BB962C8B-B14F-4D97-AF65-F5344CB8AC3E}">
        <p14:creationId xmlns:p14="http://schemas.microsoft.com/office/powerpoint/2010/main" val="251878807"/>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7A9E35A-6C44-42EB-9301-8DD0E125219B}" type="datetimeFigureOut">
              <a:rPr lang="en-GB" smtClean="0"/>
              <a:pPr/>
              <a:t>13/10/2026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F75CEE-A6D1-4079-8E87-69A1DCF1AC16}" type="slidenum">
              <a:rPr lang="en-GB" smtClean="0"/>
              <a:pPr/>
              <a:t>‹#›</a:t>
            </a:fld>
            <a:endParaRPr lang="en-GB"/>
          </a:p>
        </p:txBody>
      </p:sp>
    </p:spTree>
    <p:extLst>
      <p:ext uri="{BB962C8B-B14F-4D97-AF65-F5344CB8AC3E}">
        <p14:creationId xmlns:p14="http://schemas.microsoft.com/office/powerpoint/2010/main" val="254807076"/>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57A9E35A-6C44-42EB-9301-8DD0E125219B}" type="datetimeFigureOut">
              <a:rPr lang="en-GB" smtClean="0"/>
              <a:pPr/>
              <a:t>13/10/2026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F75CEE-A6D1-4079-8E87-69A1DCF1AC16}" type="slidenum">
              <a:rPr lang="en-GB" smtClean="0"/>
              <a:pPr/>
              <a:t>‹#›</a:t>
            </a:fld>
            <a:endParaRPr lang="en-GB"/>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058539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A9E35A-6C44-42EB-9301-8DD0E125219B}" type="datetimeFigureOut">
              <a:rPr lang="en-GB" smtClean="0"/>
              <a:pPr/>
              <a:t>13/10/2026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F75CEE-A6D1-4079-8E87-69A1DCF1AC16}" type="slidenum">
              <a:rPr lang="en-GB" smtClean="0"/>
              <a:pPr/>
              <a:t>‹#›</a:t>
            </a:fld>
            <a:endParaRPr lang="en-GB"/>
          </a:p>
        </p:txBody>
      </p:sp>
    </p:spTree>
    <p:extLst>
      <p:ext uri="{BB962C8B-B14F-4D97-AF65-F5344CB8AC3E}">
        <p14:creationId xmlns:p14="http://schemas.microsoft.com/office/powerpoint/2010/main" val="19942605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A9E35A-6C44-42EB-9301-8DD0E125219B}" type="datetimeFigureOut">
              <a:rPr lang="en-GB" smtClean="0"/>
              <a:pPr/>
              <a:t>13/10/2026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F75CEE-A6D1-4079-8E87-69A1DCF1AC16}" type="slidenum">
              <a:rPr lang="en-GB" smtClean="0"/>
              <a:pPr/>
              <a:t>‹#›</a:t>
            </a:fld>
            <a:endParaRPr lang="en-GB"/>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3679409"/>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57A9E35A-6C44-42EB-9301-8DD0E125219B}" type="datetimeFigureOut">
              <a:rPr lang="en-GB" smtClean="0"/>
              <a:pPr/>
              <a:t>13/10/2026</a:t>
            </a:fld>
            <a:endParaRPr lang="en-GB"/>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BBF75CEE-A6D1-4079-8E87-69A1DCF1AC16}" type="slidenum">
              <a:rPr lang="en-GB" smtClean="0"/>
              <a:pPr/>
              <a:t>‹#›</a:t>
            </a:fld>
            <a:endParaRPr lang="en-GB"/>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93806012"/>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Offender Profiling</a:t>
            </a:r>
            <a:endParaRPr lang="en-GB" dirty="0"/>
          </a:p>
        </p:txBody>
      </p:sp>
      <p:sp>
        <p:nvSpPr>
          <p:cNvPr id="3" name="Subtitle 2"/>
          <p:cNvSpPr>
            <a:spLocks noGrp="1"/>
          </p:cNvSpPr>
          <p:nvPr>
            <p:ph type="subTitle" idx="1"/>
          </p:nvPr>
        </p:nvSpPr>
        <p:spPr/>
        <p:txBody>
          <a:bodyPr/>
          <a:lstStyle/>
          <a:p>
            <a:r>
              <a:rPr lang="en-GB" dirty="0"/>
              <a:t>Forensic psychology and the criminal mind</a:t>
            </a:r>
          </a:p>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F540E-089F-759C-99F1-2E8903B17A8D}"/>
              </a:ext>
            </a:extLst>
          </p:cNvPr>
          <p:cNvSpPr>
            <a:spLocks noGrp="1"/>
          </p:cNvSpPr>
          <p:nvPr>
            <p:ph type="title"/>
          </p:nvPr>
        </p:nvSpPr>
        <p:spPr>
          <a:xfrm>
            <a:off x="768096" y="585216"/>
            <a:ext cx="4550113" cy="1499616"/>
          </a:xfrm>
        </p:spPr>
        <p:txBody>
          <a:bodyPr>
            <a:normAutofit/>
          </a:bodyPr>
          <a:lstStyle/>
          <a:p>
            <a:r>
              <a:rPr lang="en-GB" sz="4100" dirty="0"/>
              <a:t>What do you think offender profiling is?</a:t>
            </a:r>
          </a:p>
        </p:txBody>
      </p:sp>
      <p:pic>
        <p:nvPicPr>
          <p:cNvPr id="6" name="Content Placeholder 5" descr="Magnifying glasses on yellow backdrop">
            <a:extLst>
              <a:ext uri="{FF2B5EF4-FFF2-40B4-BE49-F238E27FC236}">
                <a16:creationId xmlns:a16="http://schemas.microsoft.com/office/drawing/2014/main" id="{DF5E572C-5DE8-D557-D99E-5DABE2DF7E2E}"/>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47616" y="2564904"/>
            <a:ext cx="4870509" cy="3250841"/>
          </a:xfrm>
          <a:ln>
            <a:solidFill>
              <a:schemeClr val="accent1"/>
            </a:solidFill>
          </a:ln>
        </p:spPr>
      </p:pic>
      <p:pic>
        <p:nvPicPr>
          <p:cNvPr id="5" name="Picture 4" descr="Wood human figure">
            <a:extLst>
              <a:ext uri="{FF2B5EF4-FFF2-40B4-BE49-F238E27FC236}">
                <a16:creationId xmlns:a16="http://schemas.microsoft.com/office/drawing/2014/main" id="{FCF79762-3AF6-198D-E226-DD05CF641F18}"/>
              </a:ext>
            </a:extLst>
          </p:cNvPr>
          <p:cNvPicPr>
            <a:picLocks noChangeAspect="1"/>
          </p:cNvPicPr>
          <p:nvPr/>
        </p:nvPicPr>
        <p:blipFill>
          <a:blip r:embed="rId3"/>
          <a:srcRect l="7779" r="58351" b="-1"/>
          <a:stretch>
            <a:fillRect/>
          </a:stretch>
        </p:blipFill>
        <p:spPr>
          <a:xfrm>
            <a:off x="5664199" y="10"/>
            <a:ext cx="3479800" cy="6857990"/>
          </a:xfrm>
          <a:prstGeom prst="rect">
            <a:avLst/>
          </a:prstGeom>
        </p:spPr>
      </p:pic>
    </p:spTree>
    <p:extLst>
      <p:ext uri="{BB962C8B-B14F-4D97-AF65-F5344CB8AC3E}">
        <p14:creationId xmlns:p14="http://schemas.microsoft.com/office/powerpoint/2010/main" val="18923276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7ECB9-4127-6020-5B05-BADB5C359B34}"/>
              </a:ext>
            </a:extLst>
          </p:cNvPr>
          <p:cNvSpPr>
            <a:spLocks noGrp="1"/>
          </p:cNvSpPr>
          <p:nvPr>
            <p:ph type="title"/>
          </p:nvPr>
        </p:nvSpPr>
        <p:spPr>
          <a:xfrm>
            <a:off x="768096" y="585216"/>
            <a:ext cx="4550113" cy="1499616"/>
          </a:xfrm>
        </p:spPr>
        <p:txBody>
          <a:bodyPr>
            <a:normAutofit/>
          </a:bodyPr>
          <a:lstStyle/>
          <a:p>
            <a:r>
              <a:rPr lang="en-GB" dirty="0"/>
              <a:t>Where did it all begin?</a:t>
            </a:r>
          </a:p>
        </p:txBody>
      </p:sp>
      <p:pic>
        <p:nvPicPr>
          <p:cNvPr id="5" name="Picture 4" descr="Wood human figure">
            <a:extLst>
              <a:ext uri="{FF2B5EF4-FFF2-40B4-BE49-F238E27FC236}">
                <a16:creationId xmlns:a16="http://schemas.microsoft.com/office/drawing/2014/main" id="{78E27E37-F657-05E4-3B4F-6F33361C0A72}"/>
              </a:ext>
            </a:extLst>
          </p:cNvPr>
          <p:cNvPicPr>
            <a:picLocks noChangeAspect="1"/>
          </p:cNvPicPr>
          <p:nvPr/>
        </p:nvPicPr>
        <p:blipFill>
          <a:blip r:embed="rId2"/>
          <a:srcRect l="7779" r="58351" b="-1"/>
          <a:stretch>
            <a:fillRect/>
          </a:stretch>
        </p:blipFill>
        <p:spPr>
          <a:xfrm>
            <a:off x="5664199" y="10"/>
            <a:ext cx="3479800" cy="6857990"/>
          </a:xfrm>
          <a:prstGeom prst="rect">
            <a:avLst/>
          </a:prstGeom>
        </p:spPr>
      </p:pic>
      <p:pic>
        <p:nvPicPr>
          <p:cNvPr id="1026" name="Picture 2" descr="Criminal Profiling Psychology: Science ...">
            <a:extLst>
              <a:ext uri="{FF2B5EF4-FFF2-40B4-BE49-F238E27FC236}">
                <a16:creationId xmlns:a16="http://schemas.microsoft.com/office/drawing/2014/main" id="{E7D2FCB6-6C8F-C5CE-7E6A-22605768062F}"/>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39816" y="2720056"/>
            <a:ext cx="4636240" cy="30852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1604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1000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2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A3D90-C64C-CE34-EB51-F3521EBE7A8C}"/>
              </a:ext>
            </a:extLst>
          </p:cNvPr>
          <p:cNvSpPr>
            <a:spLocks noGrp="1"/>
          </p:cNvSpPr>
          <p:nvPr>
            <p:ph type="title"/>
          </p:nvPr>
        </p:nvSpPr>
        <p:spPr>
          <a:xfrm>
            <a:off x="768096" y="585216"/>
            <a:ext cx="6013704" cy="1499616"/>
          </a:xfrm>
        </p:spPr>
        <p:txBody>
          <a:bodyPr>
            <a:normAutofit/>
          </a:bodyPr>
          <a:lstStyle/>
          <a:p>
            <a:r>
              <a:rPr lang="en-GB" b="1" dirty="0"/>
              <a:t>Early Origins</a:t>
            </a:r>
            <a:br>
              <a:rPr lang="en-GB" b="1" dirty="0"/>
            </a:br>
            <a:endParaRPr lang="en-GB" dirty="0"/>
          </a:p>
        </p:txBody>
      </p:sp>
      <p:sp>
        <p:nvSpPr>
          <p:cNvPr id="3" name="Content Placeholder 2">
            <a:extLst>
              <a:ext uri="{FF2B5EF4-FFF2-40B4-BE49-F238E27FC236}">
                <a16:creationId xmlns:a16="http://schemas.microsoft.com/office/drawing/2014/main" id="{F0096818-1E1A-5C5F-6064-302FEDF85BD6}"/>
              </a:ext>
            </a:extLst>
          </p:cNvPr>
          <p:cNvSpPr>
            <a:spLocks noGrp="1"/>
          </p:cNvSpPr>
          <p:nvPr>
            <p:ph idx="1"/>
          </p:nvPr>
        </p:nvSpPr>
        <p:spPr>
          <a:xfrm>
            <a:off x="768096" y="1484784"/>
            <a:ext cx="6013703" cy="4824576"/>
          </a:xfrm>
        </p:spPr>
        <p:txBody>
          <a:bodyPr>
            <a:normAutofit/>
          </a:bodyPr>
          <a:lstStyle/>
          <a:p>
            <a:r>
              <a:rPr lang="en-GB" dirty="0"/>
              <a:t>One of the earliest known examples occurred during the investigation of the Jack the Ripper murders in London in 1888. Police surgeon Thomas Bond analysed the crime scenes and victims and produced a report describing the likely characteristics of the unknown killer. This is often regarded as one of the first documented offender profiles.</a:t>
            </a:r>
          </a:p>
          <a:p>
            <a:r>
              <a:rPr lang="en-GB" dirty="0"/>
              <a:t>Following the Second World War, Profiling was used to understand War crimes and Nazi leaders’ behaviours.</a:t>
            </a:r>
          </a:p>
          <a:p>
            <a:r>
              <a:rPr lang="en-GB" b="1" dirty="0"/>
              <a:t>1970`s (United States):</a:t>
            </a:r>
            <a:r>
              <a:rPr lang="en-GB" dirty="0"/>
              <a:t> Scientific and systematic offender profiling developed by the </a:t>
            </a:r>
            <a:r>
              <a:rPr lang="en-GB" b="1" dirty="0"/>
              <a:t>FBI’s Behavioural Science Unit.</a:t>
            </a:r>
          </a:p>
          <a:p>
            <a:r>
              <a:rPr lang="en-GB" dirty="0"/>
              <a:t>In Britain, one of the most famous cases was `The Railway Rapist` in the </a:t>
            </a:r>
            <a:r>
              <a:rPr lang="en-GB" b="1" dirty="0"/>
              <a:t>1980`s, </a:t>
            </a:r>
            <a:r>
              <a:rPr lang="en-GB" dirty="0"/>
              <a:t>which led to </a:t>
            </a:r>
            <a:r>
              <a:rPr lang="en-GB" b="1" dirty="0"/>
              <a:t>Investigative Profiling.</a:t>
            </a:r>
          </a:p>
        </p:txBody>
      </p:sp>
      <p:sp>
        <p:nvSpPr>
          <p:cNvPr id="8" name="Rectangle 7">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4394539"/>
            <a:ext cx="171519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83239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8614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2601" y="643467"/>
            <a:ext cx="2561709" cy="5571066"/>
          </a:xfrm>
        </p:spPr>
        <p:txBody>
          <a:bodyPr>
            <a:normAutofit/>
          </a:bodyPr>
          <a:lstStyle/>
          <a:p>
            <a:r>
              <a:rPr lang="en-GB" dirty="0">
                <a:solidFill>
                  <a:srgbClr val="FFFFFF"/>
                </a:solidFill>
              </a:rPr>
              <a:t>The FBI and CSA</a:t>
            </a:r>
          </a:p>
        </p:txBody>
      </p:sp>
      <p:graphicFrame>
        <p:nvGraphicFramePr>
          <p:cNvPr id="5" name="Content Placeholder 2">
            <a:extLst>
              <a:ext uri="{FF2B5EF4-FFF2-40B4-BE49-F238E27FC236}">
                <a16:creationId xmlns:a16="http://schemas.microsoft.com/office/drawing/2014/main" id="{B997A6D2-90FA-EAF7-D3B9-7824D753BEB7}"/>
              </a:ext>
            </a:extLst>
          </p:cNvPr>
          <p:cNvGraphicFramePr>
            <a:graphicFrameLocks noGrp="1"/>
          </p:cNvGraphicFramePr>
          <p:nvPr>
            <p:ph idx="1"/>
            <p:extLst>
              <p:ext uri="{D42A27DB-BD31-4B8C-83A1-F6EECF244321}">
                <p14:modId xmlns:p14="http://schemas.microsoft.com/office/powerpoint/2010/main" val="2399137092"/>
              </p:ext>
            </p:extLst>
          </p:nvPr>
        </p:nvGraphicFramePr>
        <p:xfrm>
          <a:off x="3968750" y="643467"/>
          <a:ext cx="4692649" cy="56658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231178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8614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2601" y="643467"/>
            <a:ext cx="2561709" cy="5571066"/>
          </a:xfrm>
        </p:spPr>
        <p:txBody>
          <a:bodyPr>
            <a:normAutofit/>
          </a:bodyPr>
          <a:lstStyle/>
          <a:p>
            <a:r>
              <a:rPr lang="en-GB">
                <a:solidFill>
                  <a:srgbClr val="FFFFFF"/>
                </a:solidFill>
              </a:rPr>
              <a:t>Crime signature and modus operandi</a:t>
            </a:r>
          </a:p>
        </p:txBody>
      </p:sp>
      <p:graphicFrame>
        <p:nvGraphicFramePr>
          <p:cNvPr id="5" name="Content Placeholder 2">
            <a:extLst>
              <a:ext uri="{FF2B5EF4-FFF2-40B4-BE49-F238E27FC236}">
                <a16:creationId xmlns:a16="http://schemas.microsoft.com/office/drawing/2014/main" id="{BEB4540C-22D3-E340-1DB4-75B994861462}"/>
              </a:ext>
            </a:extLst>
          </p:cNvPr>
          <p:cNvGraphicFramePr>
            <a:graphicFrameLocks noGrp="1"/>
          </p:cNvGraphicFramePr>
          <p:nvPr>
            <p:ph idx="1"/>
            <p:extLst>
              <p:ext uri="{D42A27DB-BD31-4B8C-83A1-F6EECF244321}">
                <p14:modId xmlns:p14="http://schemas.microsoft.com/office/powerpoint/2010/main" val="3469685045"/>
              </p:ext>
            </p:extLst>
          </p:nvPr>
        </p:nvGraphicFramePr>
        <p:xfrm>
          <a:off x="3968750" y="548680"/>
          <a:ext cx="4692649" cy="57606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569131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AAC386-A18D-4525-AD1B-4D227ED34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097404" y="643467"/>
            <a:ext cx="2604756" cy="5571066"/>
          </a:xfrm>
        </p:spPr>
        <p:txBody>
          <a:bodyPr>
            <a:normAutofit/>
          </a:bodyPr>
          <a:lstStyle/>
          <a:p>
            <a:r>
              <a:rPr lang="en-GB"/>
              <a:t>Main questions:</a:t>
            </a:r>
          </a:p>
        </p:txBody>
      </p:sp>
      <p:cxnSp>
        <p:nvCxnSpPr>
          <p:cNvPr id="12" name="Straight Connector 11">
            <a:extLst>
              <a:ext uri="{FF2B5EF4-FFF2-40B4-BE49-F238E27FC236}">
                <a16:creationId xmlns:a16="http://schemas.microsoft.com/office/drawing/2014/main" id="{C34C4AD0-FE94-4E84-ACA6-CC5BF1A118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890097" y="2514600"/>
            <a:ext cx="0" cy="1828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5241FFF-FCC4-5670-8341-CC560F3EA215}"/>
              </a:ext>
            </a:extLst>
          </p:cNvPr>
          <p:cNvGraphicFramePr>
            <a:graphicFrameLocks noGrp="1"/>
          </p:cNvGraphicFramePr>
          <p:nvPr>
            <p:ph idx="1"/>
            <p:extLst>
              <p:ext uri="{D42A27DB-BD31-4B8C-83A1-F6EECF244321}">
                <p14:modId xmlns:p14="http://schemas.microsoft.com/office/powerpoint/2010/main" val="3751357447"/>
              </p:ext>
            </p:extLst>
          </p:nvPr>
        </p:nvGraphicFramePr>
        <p:xfrm>
          <a:off x="251521" y="260648"/>
          <a:ext cx="5638570" cy="62438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01174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normAutofit fontScale="90000"/>
          </a:bodyPr>
          <a:lstStyle/>
          <a:p>
            <a:r>
              <a:rPr lang="en-GB" dirty="0"/>
              <a:t>The main approaches to profiling: </a:t>
            </a:r>
            <a:br>
              <a:rPr lang="en-GB" dirty="0"/>
            </a:br>
            <a:r>
              <a:rPr lang="en-GB" dirty="0"/>
              <a:t>UK version- Geographical/investigative</a:t>
            </a:r>
          </a:p>
        </p:txBody>
      </p:sp>
      <p:graphicFrame>
        <p:nvGraphicFramePr>
          <p:cNvPr id="5" name="Content Placeholder 2">
            <a:extLst>
              <a:ext uri="{FF2B5EF4-FFF2-40B4-BE49-F238E27FC236}">
                <a16:creationId xmlns:a16="http://schemas.microsoft.com/office/drawing/2014/main" id="{9614C823-E507-CC19-82C1-D0749379C94C}"/>
              </a:ext>
            </a:extLst>
          </p:cNvPr>
          <p:cNvGraphicFramePr>
            <a:graphicFrameLocks noGrp="1"/>
          </p:cNvGraphicFramePr>
          <p:nvPr>
            <p:ph idx="1"/>
            <p:extLst>
              <p:ext uri="{D42A27DB-BD31-4B8C-83A1-F6EECF244321}">
                <p14:modId xmlns:p14="http://schemas.microsoft.com/office/powerpoint/2010/main" val="3814806337"/>
              </p:ext>
            </p:extLst>
          </p:nvPr>
        </p:nvGraphicFramePr>
        <p:xfrm>
          <a:off x="539553" y="2084832"/>
          <a:ext cx="8208912" cy="45125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normAutofit/>
          </a:bodyPr>
          <a:lstStyle/>
          <a:p>
            <a:r>
              <a:rPr lang="en-GB" dirty="0"/>
              <a:t>Alternatively: American (FBI) approach – typological (CSA)</a:t>
            </a:r>
          </a:p>
        </p:txBody>
      </p:sp>
      <p:graphicFrame>
        <p:nvGraphicFramePr>
          <p:cNvPr id="5" name="Content Placeholder 2">
            <a:extLst>
              <a:ext uri="{FF2B5EF4-FFF2-40B4-BE49-F238E27FC236}">
                <a16:creationId xmlns:a16="http://schemas.microsoft.com/office/drawing/2014/main" id="{615C96B7-55FA-5AFF-5122-466643F674D9}"/>
              </a:ext>
            </a:extLst>
          </p:cNvPr>
          <p:cNvGraphicFramePr>
            <a:graphicFrameLocks noGrp="1"/>
          </p:cNvGraphicFramePr>
          <p:nvPr>
            <p:ph idx="1"/>
            <p:extLst>
              <p:ext uri="{D42A27DB-BD31-4B8C-83A1-F6EECF244321}">
                <p14:modId xmlns:p14="http://schemas.microsoft.com/office/powerpoint/2010/main" val="2964583041"/>
              </p:ext>
            </p:extLst>
          </p:nvPr>
        </p:nvGraphicFramePr>
        <p:xfrm>
          <a:off x="467545" y="1628800"/>
          <a:ext cx="8208912" cy="49685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384307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8614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2601" y="643467"/>
            <a:ext cx="2561709" cy="5571066"/>
          </a:xfrm>
        </p:spPr>
        <p:txBody>
          <a:bodyPr>
            <a:normAutofit/>
          </a:bodyPr>
          <a:lstStyle/>
          <a:p>
            <a:r>
              <a:rPr lang="en-GB" sz="3700" dirty="0">
                <a:solidFill>
                  <a:srgbClr val="FFFFFF"/>
                </a:solidFill>
              </a:rPr>
              <a:t>Geographical /investigative approach – </a:t>
            </a:r>
            <a:br>
              <a:rPr lang="en-GB" sz="3700" dirty="0">
                <a:solidFill>
                  <a:srgbClr val="FFFFFF"/>
                </a:solidFill>
              </a:rPr>
            </a:br>
            <a:br>
              <a:rPr lang="en-GB" sz="3700" dirty="0">
                <a:solidFill>
                  <a:srgbClr val="FFFFFF"/>
                </a:solidFill>
              </a:rPr>
            </a:br>
            <a:br>
              <a:rPr lang="en-GB" sz="3700" dirty="0">
                <a:solidFill>
                  <a:srgbClr val="FFFFFF"/>
                </a:solidFill>
              </a:rPr>
            </a:br>
            <a:r>
              <a:rPr lang="en-GB" sz="3700" dirty="0">
                <a:solidFill>
                  <a:srgbClr val="FFFFFF"/>
                </a:solidFill>
              </a:rPr>
              <a:t>key principles </a:t>
            </a:r>
            <a:br>
              <a:rPr lang="en-GB" sz="3700" dirty="0">
                <a:solidFill>
                  <a:srgbClr val="FFFFFF"/>
                </a:solidFill>
              </a:rPr>
            </a:br>
            <a:br>
              <a:rPr lang="en-GB" sz="3700" dirty="0">
                <a:solidFill>
                  <a:srgbClr val="FFFFFF"/>
                </a:solidFill>
              </a:rPr>
            </a:br>
            <a:endParaRPr lang="en-GB" sz="3700" dirty="0">
              <a:solidFill>
                <a:srgbClr val="FFFFFF"/>
              </a:solidFill>
            </a:endParaRPr>
          </a:p>
        </p:txBody>
      </p:sp>
      <p:graphicFrame>
        <p:nvGraphicFramePr>
          <p:cNvPr id="5" name="Content Placeholder 2">
            <a:extLst>
              <a:ext uri="{FF2B5EF4-FFF2-40B4-BE49-F238E27FC236}">
                <a16:creationId xmlns:a16="http://schemas.microsoft.com/office/drawing/2014/main" id="{15F08475-DA67-374E-64DC-71053830A936}"/>
              </a:ext>
            </a:extLst>
          </p:cNvPr>
          <p:cNvGraphicFramePr>
            <a:graphicFrameLocks noGrp="1"/>
          </p:cNvGraphicFramePr>
          <p:nvPr>
            <p:ph idx="1"/>
            <p:extLst>
              <p:ext uri="{D42A27DB-BD31-4B8C-83A1-F6EECF244321}">
                <p14:modId xmlns:p14="http://schemas.microsoft.com/office/powerpoint/2010/main" val="3018403536"/>
              </p:ext>
            </p:extLst>
          </p:nvPr>
        </p:nvGraphicFramePr>
        <p:xfrm>
          <a:off x="3779912" y="188640"/>
          <a:ext cx="5112568" cy="63367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83568" y="127149"/>
            <a:ext cx="6013704" cy="1499616"/>
          </a:xfrm>
        </p:spPr>
        <p:txBody>
          <a:bodyPr>
            <a:normAutofit/>
          </a:bodyPr>
          <a:lstStyle/>
          <a:p>
            <a:r>
              <a:rPr lang="en-GB" dirty="0"/>
              <a:t>More principles…</a:t>
            </a:r>
          </a:p>
        </p:txBody>
      </p:sp>
      <p:sp>
        <p:nvSpPr>
          <p:cNvPr id="3" name="Content Placeholder 2"/>
          <p:cNvSpPr>
            <a:spLocks noGrp="1"/>
          </p:cNvSpPr>
          <p:nvPr>
            <p:ph idx="1"/>
          </p:nvPr>
        </p:nvSpPr>
        <p:spPr>
          <a:xfrm>
            <a:off x="241300" y="1772815"/>
            <a:ext cx="6540500" cy="4651447"/>
          </a:xfrm>
        </p:spPr>
        <p:txBody>
          <a:bodyPr>
            <a:normAutofit fontScale="92500" lnSpcReduction="10000"/>
          </a:bodyPr>
          <a:lstStyle/>
          <a:p>
            <a:pPr>
              <a:buFont typeface="Wingdings" panose="05000000000000000000" pitchFamily="2" charset="2"/>
              <a:buChar char="v"/>
            </a:pPr>
            <a:r>
              <a:rPr lang="en-GB" b="1" dirty="0"/>
              <a:t>Mental maps</a:t>
            </a:r>
            <a:r>
              <a:rPr lang="en-GB" dirty="0"/>
              <a:t>: Spatial awareness of where is easily accessible. This links to circle of environmental range below.</a:t>
            </a:r>
          </a:p>
          <a:p>
            <a:pPr marL="0" indent="0">
              <a:buNone/>
            </a:pPr>
            <a:endParaRPr lang="en-GB" dirty="0"/>
          </a:p>
          <a:p>
            <a:pPr>
              <a:buFont typeface="Wingdings" panose="05000000000000000000" pitchFamily="2" charset="2"/>
              <a:buChar char="v"/>
            </a:pPr>
            <a:r>
              <a:rPr lang="en-GB" b="1" dirty="0"/>
              <a:t>Circle of environmental range: </a:t>
            </a:r>
            <a:r>
              <a:rPr lang="en-GB" dirty="0"/>
              <a:t> Offenders tend to commit crimes within an area that is familiar to them. </a:t>
            </a:r>
          </a:p>
          <a:p>
            <a:pPr marL="0" indent="0">
              <a:buNone/>
            </a:pPr>
            <a:endParaRPr lang="en-GB" dirty="0"/>
          </a:p>
          <a:p>
            <a:pPr>
              <a:buFont typeface="Wingdings" panose="05000000000000000000" pitchFamily="2" charset="2"/>
              <a:buChar char="v"/>
            </a:pPr>
            <a:r>
              <a:rPr lang="en-GB" b="1" dirty="0"/>
              <a:t>RIGEL</a:t>
            </a:r>
            <a:r>
              <a:rPr lang="en-GB" dirty="0"/>
              <a:t>: </a:t>
            </a:r>
            <a:r>
              <a:rPr lang="en-GB" dirty="0" err="1"/>
              <a:t>Rossmo</a:t>
            </a:r>
            <a:r>
              <a:rPr lang="en-GB" dirty="0"/>
              <a:t> (2000). An algorithm technique to analyse the spatial locations of serial crimes. </a:t>
            </a:r>
          </a:p>
          <a:p>
            <a:pPr marL="0" indent="0">
              <a:buNone/>
            </a:pPr>
            <a:endParaRPr lang="en-GB" dirty="0"/>
          </a:p>
          <a:p>
            <a:pPr>
              <a:buFont typeface="Wingdings" panose="05000000000000000000" pitchFamily="2" charset="2"/>
              <a:buChar char="v"/>
            </a:pPr>
            <a:r>
              <a:rPr lang="en-GB" b="1" dirty="0"/>
              <a:t>Crime linkage: </a:t>
            </a:r>
            <a:r>
              <a:rPr lang="en-GB" dirty="0"/>
              <a:t>(Bennell &amp; Canter 2002). </a:t>
            </a:r>
          </a:p>
          <a:p>
            <a:pPr marL="0" indent="0">
              <a:buNone/>
            </a:pPr>
            <a:endParaRPr lang="en-GB" dirty="0"/>
          </a:p>
          <a:p>
            <a:pPr>
              <a:buFont typeface="Wingdings" panose="05000000000000000000" pitchFamily="2" charset="2"/>
              <a:buChar char="v"/>
            </a:pPr>
            <a:r>
              <a:rPr lang="en-GB" b="1" dirty="0"/>
              <a:t>Marauder versus Commuter </a:t>
            </a:r>
            <a:r>
              <a:rPr lang="en-GB" dirty="0"/>
              <a:t>offender (Canter 1994).</a:t>
            </a:r>
          </a:p>
          <a:p>
            <a:pPr marL="0" indent="0">
              <a:buNone/>
            </a:pPr>
            <a:endParaRPr lang="en-GB" dirty="0"/>
          </a:p>
          <a:p>
            <a:pPr>
              <a:buFont typeface="Wingdings" panose="05000000000000000000" pitchFamily="2" charset="2"/>
              <a:buChar char="v"/>
            </a:pPr>
            <a:endParaRPr lang="en-GB" dirty="0"/>
          </a:p>
        </p:txBody>
      </p:sp>
      <p:sp>
        <p:nvSpPr>
          <p:cNvPr id="8" name="Rectangle 7">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4394539"/>
            <a:ext cx="171519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657980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6776E-2B56-0C7E-3A57-03092E63F520}"/>
              </a:ext>
            </a:extLst>
          </p:cNvPr>
          <p:cNvSpPr>
            <a:spLocks noGrp="1"/>
          </p:cNvSpPr>
          <p:nvPr>
            <p:ph type="title"/>
          </p:nvPr>
        </p:nvSpPr>
        <p:spPr>
          <a:xfrm>
            <a:off x="768096" y="585216"/>
            <a:ext cx="4550113" cy="1499616"/>
          </a:xfrm>
        </p:spPr>
        <p:txBody>
          <a:bodyPr>
            <a:normAutofit/>
          </a:bodyPr>
          <a:lstStyle/>
          <a:p>
            <a:r>
              <a:rPr lang="en-GB" sz="4100"/>
              <a:t>More on geographical profiling</a:t>
            </a:r>
          </a:p>
        </p:txBody>
      </p:sp>
      <p:sp>
        <p:nvSpPr>
          <p:cNvPr id="3" name="Content Placeholder 2">
            <a:extLst>
              <a:ext uri="{FF2B5EF4-FFF2-40B4-BE49-F238E27FC236}">
                <a16:creationId xmlns:a16="http://schemas.microsoft.com/office/drawing/2014/main" id="{AC9C8030-A112-5B2B-7347-312BCF8B8BA8}"/>
              </a:ext>
            </a:extLst>
          </p:cNvPr>
          <p:cNvSpPr>
            <a:spLocks noGrp="1"/>
          </p:cNvSpPr>
          <p:nvPr>
            <p:ph idx="1"/>
          </p:nvPr>
        </p:nvSpPr>
        <p:spPr>
          <a:xfrm>
            <a:off x="768096" y="2286000"/>
            <a:ext cx="4550113" cy="4023360"/>
          </a:xfrm>
        </p:spPr>
        <p:txBody>
          <a:bodyPr>
            <a:normAutofit/>
          </a:bodyPr>
          <a:lstStyle/>
          <a:p>
            <a:r>
              <a:rPr lang="en-GB" sz="1600" b="1"/>
              <a:t>Marauders and commuters:</a:t>
            </a:r>
          </a:p>
          <a:p>
            <a:r>
              <a:rPr lang="en-GB" sz="1600"/>
              <a:t>Marauders move outwards, changing direction each time they commit crimes. Therefore, their home range and criminal range overlap.</a:t>
            </a:r>
          </a:p>
          <a:p>
            <a:r>
              <a:rPr lang="en-GB" sz="1600"/>
              <a:t>Commuters travel away because they are in search of a particular victim outside their home range, thus making their criminal range differ from their home range.</a:t>
            </a:r>
          </a:p>
          <a:p>
            <a:r>
              <a:rPr lang="en-GB" sz="1600" b="1"/>
              <a:t>Circle of environmental range:</a:t>
            </a:r>
          </a:p>
          <a:p>
            <a:r>
              <a:rPr lang="en-GB" sz="1600"/>
              <a:t>Offenders tend to commit crimes within an area that is familiar to them. By plotting the locations of a series of crimes on a map and drawing the smallest circle that contains them, investigators can estimate the offender's likely base of operations.</a:t>
            </a:r>
          </a:p>
          <a:p>
            <a:endParaRPr lang="en-GB" sz="1600"/>
          </a:p>
          <a:p>
            <a:endParaRPr lang="en-US" sz="1600"/>
          </a:p>
          <a:p>
            <a:endParaRPr lang="en-US" sz="1600"/>
          </a:p>
          <a:p>
            <a:endParaRPr lang="en-GB" sz="1600"/>
          </a:p>
        </p:txBody>
      </p:sp>
      <p:pic>
        <p:nvPicPr>
          <p:cNvPr id="5" name="Picture 4" descr="Figures of houses in different position and sizes">
            <a:extLst>
              <a:ext uri="{FF2B5EF4-FFF2-40B4-BE49-F238E27FC236}">
                <a16:creationId xmlns:a16="http://schemas.microsoft.com/office/drawing/2014/main" id="{22A9B669-E573-DC6C-7466-DEB3DCD9AD13}"/>
              </a:ext>
            </a:extLst>
          </p:cNvPr>
          <p:cNvPicPr>
            <a:picLocks noChangeAspect="1"/>
          </p:cNvPicPr>
          <p:nvPr/>
        </p:nvPicPr>
        <p:blipFill>
          <a:blip r:embed="rId2"/>
          <a:srcRect l="26982" r="44476"/>
          <a:stretch>
            <a:fillRect/>
          </a:stretch>
        </p:blipFill>
        <p:spPr>
          <a:xfrm>
            <a:off x="5664199" y="10"/>
            <a:ext cx="3479800" cy="6857990"/>
          </a:xfrm>
          <a:prstGeom prst="rect">
            <a:avLst/>
          </a:prstGeom>
        </p:spPr>
      </p:pic>
    </p:spTree>
    <p:extLst>
      <p:ext uri="{BB962C8B-B14F-4D97-AF65-F5344CB8AC3E}">
        <p14:creationId xmlns:p14="http://schemas.microsoft.com/office/powerpoint/2010/main" val="32635066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F5402-83D1-7FF2-803D-DB9C36E9C713}"/>
              </a:ext>
            </a:extLst>
          </p:cNvPr>
          <p:cNvSpPr>
            <a:spLocks noGrp="1"/>
          </p:cNvSpPr>
          <p:nvPr>
            <p:ph type="title"/>
          </p:nvPr>
        </p:nvSpPr>
        <p:spPr>
          <a:xfrm>
            <a:off x="768096" y="585216"/>
            <a:ext cx="4550113" cy="1499616"/>
          </a:xfrm>
        </p:spPr>
        <p:txBody>
          <a:bodyPr>
            <a:normAutofit/>
          </a:bodyPr>
          <a:lstStyle/>
          <a:p>
            <a:r>
              <a:rPr lang="en-GB" sz="4100" dirty="0"/>
              <a:t>Task 1: </a:t>
            </a:r>
            <a:br>
              <a:rPr lang="en-GB" sz="4100" dirty="0"/>
            </a:br>
            <a:r>
              <a:rPr lang="en-GB" sz="4100" dirty="0"/>
              <a:t>geographical profiling</a:t>
            </a:r>
          </a:p>
        </p:txBody>
      </p:sp>
      <p:sp>
        <p:nvSpPr>
          <p:cNvPr id="3" name="Content Placeholder 2">
            <a:extLst>
              <a:ext uri="{FF2B5EF4-FFF2-40B4-BE49-F238E27FC236}">
                <a16:creationId xmlns:a16="http://schemas.microsoft.com/office/drawing/2014/main" id="{1AC14150-853B-089E-CF96-C582A278164F}"/>
              </a:ext>
            </a:extLst>
          </p:cNvPr>
          <p:cNvSpPr>
            <a:spLocks noGrp="1"/>
          </p:cNvSpPr>
          <p:nvPr>
            <p:ph idx="1"/>
          </p:nvPr>
        </p:nvSpPr>
        <p:spPr>
          <a:xfrm>
            <a:off x="768096" y="2286000"/>
            <a:ext cx="4550113" cy="4023360"/>
          </a:xfrm>
        </p:spPr>
        <p:txBody>
          <a:bodyPr>
            <a:normAutofit/>
          </a:bodyPr>
          <a:lstStyle/>
          <a:p>
            <a:r>
              <a:rPr lang="en-GB" dirty="0"/>
              <a:t>Look at the following map of a recent spate of burglaries.</a:t>
            </a:r>
          </a:p>
          <a:p>
            <a:r>
              <a:rPr lang="en-GB" dirty="0"/>
              <a:t>You have to decide:</a:t>
            </a:r>
          </a:p>
          <a:p>
            <a:r>
              <a:rPr lang="en-GB" dirty="0">
                <a:solidFill>
                  <a:schemeClr val="accent2">
                    <a:lumMod val="75000"/>
                  </a:schemeClr>
                </a:solidFill>
              </a:rPr>
              <a:t>1. How many perpetrators? Males/females?</a:t>
            </a:r>
          </a:p>
          <a:p>
            <a:r>
              <a:rPr lang="en-GB" dirty="0">
                <a:solidFill>
                  <a:schemeClr val="accent2">
                    <a:lumMod val="75000"/>
                  </a:schemeClr>
                </a:solidFill>
              </a:rPr>
              <a:t>2. Where did he/she/they start offending?</a:t>
            </a:r>
          </a:p>
          <a:p>
            <a:r>
              <a:rPr lang="en-GB" dirty="0">
                <a:solidFill>
                  <a:schemeClr val="accent2">
                    <a:lumMod val="75000"/>
                  </a:schemeClr>
                </a:solidFill>
              </a:rPr>
              <a:t>3. Using the principles of geographical profiling, such as the marauder/commuter distinction and circle of environmental range – where do you think he/she/they live?</a:t>
            </a:r>
          </a:p>
        </p:txBody>
      </p:sp>
      <p:pic>
        <p:nvPicPr>
          <p:cNvPr id="5" name="Picture 4" descr="World map with flight paths">
            <a:extLst>
              <a:ext uri="{FF2B5EF4-FFF2-40B4-BE49-F238E27FC236}">
                <a16:creationId xmlns:a16="http://schemas.microsoft.com/office/drawing/2014/main" id="{F8CEEC90-B8FC-0534-F21C-F3CFA47CE159}"/>
              </a:ext>
            </a:extLst>
          </p:cNvPr>
          <p:cNvPicPr>
            <a:picLocks noChangeAspect="1"/>
          </p:cNvPicPr>
          <p:nvPr/>
        </p:nvPicPr>
        <p:blipFill>
          <a:blip r:embed="rId2"/>
          <a:srcRect l="28962" r="36408" b="1"/>
          <a:stretch>
            <a:fillRect/>
          </a:stretch>
        </p:blipFill>
        <p:spPr>
          <a:xfrm>
            <a:off x="5664199" y="10"/>
            <a:ext cx="3479800" cy="6857990"/>
          </a:xfrm>
          <a:prstGeom prst="rect">
            <a:avLst/>
          </a:prstGeom>
        </p:spPr>
      </p:pic>
    </p:spTree>
    <p:extLst>
      <p:ext uri="{BB962C8B-B14F-4D97-AF65-F5344CB8AC3E}">
        <p14:creationId xmlns:p14="http://schemas.microsoft.com/office/powerpoint/2010/main" val="16957723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56DE6-B834-BF9E-DBE7-8BD080219325}"/>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0B86E2C5-65FB-C669-9CA8-4DA5D5AD267D}"/>
              </a:ext>
            </a:extLst>
          </p:cNvPr>
          <p:cNvPicPr>
            <a:picLocks noGrp="1" noChangeAspect="1"/>
          </p:cNvPicPr>
          <p:nvPr>
            <p:ph idx="1"/>
          </p:nvPr>
        </p:nvPicPr>
        <p:blipFill>
          <a:blip r:embed="rId2"/>
          <a:stretch>
            <a:fillRect/>
          </a:stretch>
        </p:blipFill>
        <p:spPr>
          <a:xfrm>
            <a:off x="323528" y="387258"/>
            <a:ext cx="8424936" cy="6171143"/>
          </a:xfrm>
          <a:prstGeom prst="rect">
            <a:avLst/>
          </a:prstGeom>
        </p:spPr>
      </p:pic>
    </p:spTree>
    <p:extLst>
      <p:ext uri="{BB962C8B-B14F-4D97-AF65-F5344CB8AC3E}">
        <p14:creationId xmlns:p14="http://schemas.microsoft.com/office/powerpoint/2010/main" val="34263707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579F1-453D-4EAD-6D29-766F2B5A6072}"/>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1A1D273F-8154-1056-2DC6-510C77537A7E}"/>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AA19F391-662D-02EA-9A44-663DE9832283}"/>
              </a:ext>
            </a:extLst>
          </p:cNvPr>
          <p:cNvPicPr>
            <a:picLocks noChangeAspect="1"/>
          </p:cNvPicPr>
          <p:nvPr/>
        </p:nvPicPr>
        <p:blipFill>
          <a:blip r:embed="rId2"/>
          <a:stretch>
            <a:fillRect/>
          </a:stretch>
        </p:blipFill>
        <p:spPr>
          <a:xfrm>
            <a:off x="194651" y="47153"/>
            <a:ext cx="8754697" cy="6763694"/>
          </a:xfrm>
          <a:prstGeom prst="rect">
            <a:avLst/>
          </a:prstGeom>
        </p:spPr>
      </p:pic>
    </p:spTree>
    <p:extLst>
      <p:ext uri="{BB962C8B-B14F-4D97-AF65-F5344CB8AC3E}">
        <p14:creationId xmlns:p14="http://schemas.microsoft.com/office/powerpoint/2010/main" val="23971745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7A7CC-0858-96B6-41FF-B9B9B0772AAF}"/>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F6D8D16E-0DF8-2649-8212-45108F5FDE0A}"/>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9CCEB4EF-D43F-D396-A489-8DEB8B25F79D}"/>
              </a:ext>
            </a:extLst>
          </p:cNvPr>
          <p:cNvPicPr>
            <a:picLocks noChangeAspect="1"/>
          </p:cNvPicPr>
          <p:nvPr/>
        </p:nvPicPr>
        <p:blipFill>
          <a:blip r:embed="rId2"/>
          <a:stretch>
            <a:fillRect/>
          </a:stretch>
        </p:blipFill>
        <p:spPr>
          <a:xfrm>
            <a:off x="142257" y="42390"/>
            <a:ext cx="8859486" cy="6773220"/>
          </a:xfrm>
          <a:prstGeom prst="rect">
            <a:avLst/>
          </a:prstGeom>
        </p:spPr>
      </p:pic>
    </p:spTree>
    <p:extLst>
      <p:ext uri="{BB962C8B-B14F-4D97-AF65-F5344CB8AC3E}">
        <p14:creationId xmlns:p14="http://schemas.microsoft.com/office/powerpoint/2010/main" val="23884985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8614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2601" y="643467"/>
            <a:ext cx="2721247" cy="5571066"/>
          </a:xfrm>
        </p:spPr>
        <p:txBody>
          <a:bodyPr>
            <a:normAutofit/>
          </a:bodyPr>
          <a:lstStyle/>
          <a:p>
            <a:r>
              <a:rPr lang="en-GB" sz="4100" dirty="0">
                <a:solidFill>
                  <a:srgbClr val="FFFFFF"/>
                </a:solidFill>
              </a:rPr>
              <a:t>Typological offender profiling – </a:t>
            </a:r>
            <a:br>
              <a:rPr lang="en-GB" sz="4100" dirty="0">
                <a:solidFill>
                  <a:srgbClr val="FFFFFF"/>
                </a:solidFill>
              </a:rPr>
            </a:br>
            <a:r>
              <a:rPr lang="en-GB" sz="4100" dirty="0">
                <a:solidFill>
                  <a:srgbClr val="FFFFFF"/>
                </a:solidFill>
              </a:rPr>
              <a:t> </a:t>
            </a:r>
            <a:br>
              <a:rPr lang="en-GB" sz="4100" dirty="0">
                <a:solidFill>
                  <a:srgbClr val="FFFFFF"/>
                </a:solidFill>
              </a:rPr>
            </a:br>
            <a:r>
              <a:rPr lang="en-GB" sz="4100" dirty="0">
                <a:solidFill>
                  <a:srgbClr val="FFFFFF"/>
                </a:solidFill>
              </a:rPr>
              <a:t>FBI approach:</a:t>
            </a:r>
            <a:br>
              <a:rPr lang="en-GB" sz="4100" dirty="0">
                <a:solidFill>
                  <a:srgbClr val="FFFFFF"/>
                </a:solidFill>
              </a:rPr>
            </a:br>
            <a:r>
              <a:rPr lang="en-GB" sz="4100" dirty="0">
                <a:solidFill>
                  <a:srgbClr val="FFFFFF"/>
                </a:solidFill>
              </a:rPr>
              <a:t>key principles</a:t>
            </a:r>
          </a:p>
        </p:txBody>
      </p:sp>
      <p:graphicFrame>
        <p:nvGraphicFramePr>
          <p:cNvPr id="5" name="Content Placeholder 2">
            <a:extLst>
              <a:ext uri="{FF2B5EF4-FFF2-40B4-BE49-F238E27FC236}">
                <a16:creationId xmlns:a16="http://schemas.microsoft.com/office/drawing/2014/main" id="{75B3EBB5-8A7B-CBCE-A12C-631A3F88B3DC}"/>
              </a:ext>
            </a:extLst>
          </p:cNvPr>
          <p:cNvGraphicFramePr>
            <a:graphicFrameLocks noGrp="1"/>
          </p:cNvGraphicFramePr>
          <p:nvPr>
            <p:ph idx="1"/>
            <p:extLst>
              <p:ext uri="{D42A27DB-BD31-4B8C-83A1-F6EECF244321}">
                <p14:modId xmlns:p14="http://schemas.microsoft.com/office/powerpoint/2010/main" val="1472743364"/>
              </p:ext>
            </p:extLst>
          </p:nvPr>
        </p:nvGraphicFramePr>
        <p:xfrm>
          <a:off x="3851920" y="476672"/>
          <a:ext cx="4896544" cy="60486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8614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2601" y="643467"/>
            <a:ext cx="2561709" cy="5571066"/>
          </a:xfrm>
        </p:spPr>
        <p:txBody>
          <a:bodyPr>
            <a:normAutofit/>
          </a:bodyPr>
          <a:lstStyle/>
          <a:p>
            <a:r>
              <a:rPr lang="en-GB">
                <a:solidFill>
                  <a:srgbClr val="FFFFFF"/>
                </a:solidFill>
              </a:rPr>
              <a:t>Four processes to the FBI approach</a:t>
            </a:r>
          </a:p>
        </p:txBody>
      </p:sp>
      <p:graphicFrame>
        <p:nvGraphicFramePr>
          <p:cNvPr id="5" name="Content Placeholder 2">
            <a:extLst>
              <a:ext uri="{FF2B5EF4-FFF2-40B4-BE49-F238E27FC236}">
                <a16:creationId xmlns:a16="http://schemas.microsoft.com/office/drawing/2014/main" id="{84E1BDF1-3166-F84A-75B6-A0DEFD14824A}"/>
              </a:ext>
            </a:extLst>
          </p:cNvPr>
          <p:cNvGraphicFramePr>
            <a:graphicFrameLocks noGrp="1"/>
          </p:cNvGraphicFramePr>
          <p:nvPr>
            <p:ph idx="1"/>
            <p:extLst>
              <p:ext uri="{D42A27DB-BD31-4B8C-83A1-F6EECF244321}">
                <p14:modId xmlns:p14="http://schemas.microsoft.com/office/powerpoint/2010/main" val="4167565964"/>
              </p:ext>
            </p:extLst>
          </p:nvPr>
        </p:nvGraphicFramePr>
        <p:xfrm>
          <a:off x="3851920" y="332656"/>
          <a:ext cx="4896544" cy="6192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0890400-BB8B-4A44-AB63-65C7CA223E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23591" y="804333"/>
            <a:ext cx="2543925" cy="5249334"/>
          </a:xfrm>
        </p:spPr>
        <p:txBody>
          <a:bodyPr>
            <a:normAutofit/>
          </a:bodyPr>
          <a:lstStyle/>
          <a:p>
            <a:pPr algn="r"/>
            <a:r>
              <a:rPr lang="en-GB" sz="3700"/>
              <a:t>Type of offender: organised or disorganised?</a:t>
            </a:r>
          </a:p>
        </p:txBody>
      </p:sp>
      <p:cxnSp>
        <p:nvCxnSpPr>
          <p:cNvPr id="10" name="Straight Connector 9">
            <a:extLst>
              <a:ext uri="{FF2B5EF4-FFF2-40B4-BE49-F238E27FC236}">
                <a16:creationId xmlns:a16="http://schemas.microsoft.com/office/drawing/2014/main" id="{4D39B797-CDC6-4529-8A36-9CBFC98163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08197"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07904" y="332656"/>
            <a:ext cx="5040559" cy="6264696"/>
          </a:xfrm>
        </p:spPr>
        <p:txBody>
          <a:bodyPr anchor="ctr">
            <a:normAutofit/>
          </a:bodyPr>
          <a:lstStyle/>
          <a:p>
            <a:pPr>
              <a:buFont typeface="Wingdings" panose="05000000000000000000" pitchFamily="2" charset="2"/>
              <a:buChar char="v"/>
            </a:pPr>
            <a:r>
              <a:rPr lang="en-GB" dirty="0"/>
              <a:t>The determination that a crime scene is organised or disorganised is </a:t>
            </a:r>
            <a:r>
              <a:rPr lang="en-GB" dirty="0">
                <a:solidFill>
                  <a:schemeClr val="accent1">
                    <a:lumMod val="50000"/>
                  </a:schemeClr>
                </a:solidFill>
              </a:rPr>
              <a:t>based on evidence of planning </a:t>
            </a:r>
            <a:r>
              <a:rPr lang="en-GB" dirty="0"/>
              <a:t>on the offender’s part. </a:t>
            </a:r>
          </a:p>
          <a:p>
            <a:pPr>
              <a:buFont typeface="Wingdings" panose="05000000000000000000" pitchFamily="2" charset="2"/>
              <a:buChar char="v"/>
            </a:pPr>
            <a:r>
              <a:rPr lang="en-GB" dirty="0"/>
              <a:t>A disorganised crime scene suggests unplanned, chaotic behaviour, whereas an organised one suggests control and forethought. </a:t>
            </a:r>
          </a:p>
          <a:p>
            <a:pPr>
              <a:buFont typeface="Wingdings" panose="05000000000000000000" pitchFamily="2" charset="2"/>
              <a:buChar char="v"/>
            </a:pPr>
            <a:r>
              <a:rPr lang="en-GB" dirty="0"/>
              <a:t>The profile eventually constructed will often </a:t>
            </a:r>
            <a:r>
              <a:rPr lang="en-GB" dirty="0">
                <a:solidFill>
                  <a:schemeClr val="accent1">
                    <a:lumMod val="50000"/>
                  </a:schemeClr>
                </a:solidFill>
              </a:rPr>
              <a:t>go beyond the typical characteristics of organised/disorganised offenders</a:t>
            </a:r>
            <a:r>
              <a:rPr lang="en-GB" dirty="0"/>
              <a:t> and include information extrapolated from the crime scene about the offender’s physical characteristics, employment/skill set, sexual history, age and ethnic group (which are usually similar to the victim’s).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57200" y="260648"/>
            <a:ext cx="8229600" cy="1440160"/>
          </a:xfrm>
        </p:spPr>
        <p:txBody>
          <a:bodyPr>
            <a:noAutofit/>
          </a:bodyPr>
          <a:lstStyle/>
          <a:p>
            <a:br>
              <a:rPr lang="en-GB" sz="4000" dirty="0"/>
            </a:br>
            <a:br>
              <a:rPr lang="en-GB" sz="4000" dirty="0"/>
            </a:br>
            <a:r>
              <a:rPr lang="en-GB" sz="4000" dirty="0">
                <a:solidFill>
                  <a:schemeClr val="accent6">
                    <a:lumMod val="50000"/>
                  </a:schemeClr>
                </a:solidFill>
              </a:rPr>
              <a:t>Crime scene: FBI analysis (Hazelwood, 1987)</a:t>
            </a:r>
          </a:p>
        </p:txBody>
      </p:sp>
      <p:sp>
        <p:nvSpPr>
          <p:cNvPr id="8" name="Text Placeholder 7"/>
          <p:cNvSpPr>
            <a:spLocks noGrp="1"/>
          </p:cNvSpPr>
          <p:nvPr>
            <p:ph type="body" idx="1"/>
          </p:nvPr>
        </p:nvSpPr>
        <p:spPr>
          <a:solidFill>
            <a:schemeClr val="tx2">
              <a:lumMod val="40000"/>
              <a:lumOff val="60000"/>
            </a:schemeClr>
          </a:solidFill>
          <a:ln>
            <a:solidFill>
              <a:schemeClr val="accent1"/>
            </a:solidFill>
          </a:ln>
        </p:spPr>
        <p:txBody>
          <a:bodyPr/>
          <a:lstStyle/>
          <a:p>
            <a:pPr algn="ctr"/>
            <a:r>
              <a:rPr lang="en-GB" dirty="0">
                <a:solidFill>
                  <a:schemeClr val="accent6">
                    <a:lumMod val="50000"/>
                  </a:schemeClr>
                </a:solidFill>
              </a:rPr>
              <a:t>organised</a:t>
            </a:r>
          </a:p>
        </p:txBody>
      </p:sp>
      <p:sp>
        <p:nvSpPr>
          <p:cNvPr id="9" name="Content Placeholder 8"/>
          <p:cNvSpPr>
            <a:spLocks noGrp="1"/>
          </p:cNvSpPr>
          <p:nvPr>
            <p:ph sz="half" idx="2"/>
          </p:nvPr>
        </p:nvSpPr>
        <p:spPr>
          <a:xfrm>
            <a:off x="699516" y="3068960"/>
            <a:ext cx="3703320" cy="3378200"/>
          </a:xfrm>
          <a:solidFill>
            <a:schemeClr val="tx2">
              <a:lumMod val="20000"/>
              <a:lumOff val="80000"/>
            </a:schemeClr>
          </a:solidFill>
          <a:ln>
            <a:solidFill>
              <a:schemeClr val="accent1"/>
            </a:solidFill>
          </a:ln>
        </p:spPr>
        <p:txBody>
          <a:bodyPr>
            <a:noAutofit/>
          </a:bodyPr>
          <a:lstStyle/>
          <a:p>
            <a:pPr>
              <a:buFont typeface="Wingdings" panose="05000000000000000000" pitchFamily="2" charset="2"/>
              <a:buChar char="§"/>
            </a:pPr>
            <a:r>
              <a:rPr lang="en-GB" sz="1800" dirty="0">
                <a:solidFill>
                  <a:schemeClr val="accent6">
                    <a:lumMod val="50000"/>
                  </a:schemeClr>
                </a:solidFill>
              </a:rPr>
              <a:t>Weapon brought to scene, Evidence removed, Control of victim</a:t>
            </a:r>
          </a:p>
          <a:p>
            <a:pPr>
              <a:buFont typeface="Wingdings" panose="05000000000000000000" pitchFamily="2" charset="2"/>
              <a:buChar char="§"/>
            </a:pPr>
            <a:r>
              <a:rPr lang="en-GB" sz="1800" dirty="0">
                <a:solidFill>
                  <a:schemeClr val="accent6">
                    <a:lumMod val="50000"/>
                  </a:schemeClr>
                </a:solidFill>
              </a:rPr>
              <a:t>Victim is often a stranger</a:t>
            </a:r>
          </a:p>
          <a:p>
            <a:pPr>
              <a:buFont typeface="Wingdings" panose="05000000000000000000" pitchFamily="2" charset="2"/>
              <a:buChar char="§"/>
            </a:pPr>
            <a:r>
              <a:rPr lang="en-GB" sz="1800" dirty="0">
                <a:solidFill>
                  <a:schemeClr val="accent6">
                    <a:lumMod val="50000"/>
                  </a:schemeClr>
                </a:solidFill>
              </a:rPr>
              <a:t>Unknown to victim, Socially &amp; sexually competent, Normal to high intelligence, Angry/depressed</a:t>
            </a:r>
          </a:p>
          <a:p>
            <a:pPr>
              <a:buFont typeface="Wingdings" panose="05000000000000000000" pitchFamily="2" charset="2"/>
              <a:buChar char="§"/>
            </a:pPr>
            <a:r>
              <a:rPr lang="en-GB" sz="1800" dirty="0">
                <a:solidFill>
                  <a:schemeClr val="accent6">
                    <a:lumMod val="50000"/>
                  </a:schemeClr>
                </a:solidFill>
              </a:rPr>
              <a:t>Follows media coverage of the attack</a:t>
            </a:r>
          </a:p>
          <a:p>
            <a:pPr>
              <a:buFont typeface="Wingdings" panose="05000000000000000000" pitchFamily="2" charset="2"/>
              <a:buChar char="§"/>
            </a:pPr>
            <a:r>
              <a:rPr lang="en-GB" sz="1800" dirty="0">
                <a:solidFill>
                  <a:schemeClr val="accent6">
                    <a:lumMod val="50000"/>
                  </a:schemeClr>
                </a:solidFill>
              </a:rPr>
              <a:t>Usually living with a partn</a:t>
            </a:r>
            <a:r>
              <a:rPr lang="en-GB" sz="1800" dirty="0"/>
              <a:t>er</a:t>
            </a:r>
          </a:p>
        </p:txBody>
      </p:sp>
      <p:sp>
        <p:nvSpPr>
          <p:cNvPr id="10" name="Text Placeholder 9"/>
          <p:cNvSpPr>
            <a:spLocks noGrp="1"/>
          </p:cNvSpPr>
          <p:nvPr>
            <p:ph type="body" sz="quarter" idx="3"/>
          </p:nvPr>
        </p:nvSpPr>
        <p:spPr>
          <a:xfrm>
            <a:off x="4712588" y="2179636"/>
            <a:ext cx="3566160" cy="822960"/>
          </a:xfrm>
          <a:solidFill>
            <a:schemeClr val="accent6">
              <a:lumMod val="20000"/>
              <a:lumOff val="80000"/>
            </a:schemeClr>
          </a:solidFill>
          <a:ln>
            <a:solidFill>
              <a:schemeClr val="accent1"/>
            </a:solidFill>
          </a:ln>
        </p:spPr>
        <p:txBody>
          <a:bodyPr/>
          <a:lstStyle/>
          <a:p>
            <a:pPr algn="ctr"/>
            <a:r>
              <a:rPr lang="en-GB" dirty="0">
                <a:solidFill>
                  <a:schemeClr val="accent6">
                    <a:lumMod val="50000"/>
                  </a:schemeClr>
                </a:solidFill>
              </a:rPr>
              <a:t>disorganised</a:t>
            </a:r>
          </a:p>
        </p:txBody>
      </p:sp>
      <p:sp>
        <p:nvSpPr>
          <p:cNvPr id="11" name="Content Placeholder 10"/>
          <p:cNvSpPr>
            <a:spLocks noGrp="1"/>
          </p:cNvSpPr>
          <p:nvPr>
            <p:ph sz="quarter" idx="4"/>
          </p:nvPr>
        </p:nvSpPr>
        <p:spPr>
          <a:xfrm>
            <a:off x="4644008" y="3051056"/>
            <a:ext cx="3703320" cy="3378200"/>
          </a:xfrm>
          <a:solidFill>
            <a:schemeClr val="accent6">
              <a:lumMod val="40000"/>
              <a:lumOff val="60000"/>
            </a:schemeClr>
          </a:solidFill>
          <a:ln>
            <a:solidFill>
              <a:schemeClr val="accent1"/>
            </a:solidFill>
          </a:ln>
        </p:spPr>
        <p:txBody>
          <a:bodyPr>
            <a:normAutofit fontScale="92500" lnSpcReduction="10000"/>
          </a:bodyPr>
          <a:lstStyle/>
          <a:p>
            <a:pPr>
              <a:buFont typeface="Wingdings" panose="05000000000000000000" pitchFamily="2" charset="2"/>
              <a:buChar char="§"/>
            </a:pPr>
            <a:r>
              <a:rPr lang="en-GB" dirty="0">
                <a:solidFill>
                  <a:schemeClr val="accent6">
                    <a:lumMod val="50000"/>
                  </a:schemeClr>
                </a:solidFill>
              </a:rPr>
              <a:t>Weapon improvised, Evidence left at scene,  Little control of victim, Possibly known to victim</a:t>
            </a:r>
          </a:p>
          <a:p>
            <a:pPr>
              <a:buFont typeface="Wingdings" panose="05000000000000000000" pitchFamily="2" charset="2"/>
              <a:buChar char="§"/>
            </a:pPr>
            <a:r>
              <a:rPr lang="en-GB" dirty="0">
                <a:solidFill>
                  <a:schemeClr val="accent6">
                    <a:lumMod val="50000"/>
                  </a:schemeClr>
                </a:solidFill>
              </a:rPr>
              <a:t>Little planning</a:t>
            </a:r>
          </a:p>
          <a:p>
            <a:pPr>
              <a:buFont typeface="Wingdings" panose="05000000000000000000" pitchFamily="2" charset="2"/>
              <a:buChar char="§"/>
            </a:pPr>
            <a:r>
              <a:rPr lang="en-GB" dirty="0">
                <a:solidFill>
                  <a:schemeClr val="accent6">
                    <a:lumMod val="50000"/>
                  </a:schemeClr>
                </a:solidFill>
              </a:rPr>
              <a:t>Minimum use of constraint</a:t>
            </a:r>
          </a:p>
          <a:p>
            <a:pPr>
              <a:buFont typeface="Wingdings" panose="05000000000000000000" pitchFamily="2" charset="2"/>
              <a:buChar char="§"/>
            </a:pPr>
            <a:r>
              <a:rPr lang="en-GB" dirty="0">
                <a:solidFill>
                  <a:schemeClr val="accent6">
                    <a:lumMod val="50000"/>
                  </a:schemeClr>
                </a:solidFill>
              </a:rPr>
              <a:t>Socially &amp; sexually inept, Low intelligence, Severely mentally ill</a:t>
            </a:r>
          </a:p>
          <a:p>
            <a:pPr>
              <a:buFont typeface="Wingdings" panose="05000000000000000000" pitchFamily="2" charset="2"/>
              <a:buChar char="§"/>
            </a:pPr>
            <a:r>
              <a:rPr lang="en-GB" dirty="0">
                <a:solidFill>
                  <a:schemeClr val="accent6">
                    <a:lumMod val="50000"/>
                  </a:schemeClr>
                </a:solidFill>
              </a:rPr>
              <a:t>Lives alone, possibly abused in childhood</a:t>
            </a:r>
          </a:p>
          <a:p>
            <a:pPr>
              <a:buFont typeface="Wingdings" panose="05000000000000000000" pitchFamily="2" charset="2"/>
              <a:buChar char="§"/>
            </a:pPr>
            <a:r>
              <a:rPr lang="en-GB" dirty="0">
                <a:solidFill>
                  <a:schemeClr val="accent6">
                    <a:lumMod val="50000"/>
                  </a:schemeClr>
                </a:solidFill>
              </a:rPr>
              <a:t>Confused at time of attack </a:t>
            </a:r>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6013704" cy="1499616"/>
          </a:xfrm>
        </p:spPr>
        <p:txBody>
          <a:bodyPr>
            <a:normAutofit/>
          </a:bodyPr>
          <a:lstStyle/>
          <a:p>
            <a:r>
              <a:rPr lang="en-GB" dirty="0"/>
              <a:t>Underpinning Psychological assumptions and evidence</a:t>
            </a:r>
          </a:p>
        </p:txBody>
      </p:sp>
      <p:sp>
        <p:nvSpPr>
          <p:cNvPr id="3" name="Content Placeholder 2"/>
          <p:cNvSpPr>
            <a:spLocks noGrp="1"/>
          </p:cNvSpPr>
          <p:nvPr>
            <p:ph idx="1"/>
          </p:nvPr>
        </p:nvSpPr>
        <p:spPr>
          <a:xfrm>
            <a:off x="768096" y="2286000"/>
            <a:ext cx="6013703" cy="4023360"/>
          </a:xfrm>
        </p:spPr>
        <p:txBody>
          <a:bodyPr>
            <a:noAutofit/>
          </a:bodyPr>
          <a:lstStyle/>
          <a:p>
            <a:r>
              <a:rPr lang="en-GB" sz="1800" b="1" dirty="0"/>
              <a:t> </a:t>
            </a:r>
            <a:r>
              <a:rPr lang="en-GB" sz="1800" b="1" dirty="0">
                <a:solidFill>
                  <a:schemeClr val="accent2">
                    <a:lumMod val="75000"/>
                  </a:schemeClr>
                </a:solidFill>
              </a:rPr>
              <a:t>Cross-situational consistency – </a:t>
            </a:r>
          </a:p>
          <a:p>
            <a:r>
              <a:rPr lang="en-GB" sz="1800" dirty="0"/>
              <a:t>Offenders will be consistent across </a:t>
            </a:r>
            <a:r>
              <a:rPr lang="en-GB" sz="1800" b="1" dirty="0"/>
              <a:t>all of their behaviours</a:t>
            </a:r>
            <a:r>
              <a:rPr lang="en-GB" sz="1800" dirty="0"/>
              <a:t>. </a:t>
            </a:r>
          </a:p>
          <a:p>
            <a:endParaRPr lang="en-GB" sz="1800" b="1" dirty="0"/>
          </a:p>
          <a:p>
            <a:r>
              <a:rPr lang="en-GB" sz="1800" b="1" dirty="0">
                <a:solidFill>
                  <a:schemeClr val="accent2">
                    <a:lumMod val="75000"/>
                  </a:schemeClr>
                </a:solidFill>
              </a:rPr>
              <a:t>Offender consistency hypothesis – </a:t>
            </a:r>
          </a:p>
          <a:p>
            <a:r>
              <a:rPr lang="en-GB" sz="1800" dirty="0"/>
              <a:t>Offenders will be consistent across all of their crimes </a:t>
            </a:r>
            <a:r>
              <a:rPr lang="en-GB" sz="1800" b="1" dirty="0"/>
              <a:t>of the same nature</a:t>
            </a:r>
            <a:r>
              <a:rPr lang="en-GB" sz="1800" dirty="0"/>
              <a:t>. Evidence supports the idea that behaviour generated by the individual is more consistent than behaviour generated by the environment. Studies look at arson, burglary, robbery, murder &amp; stranger sex.</a:t>
            </a:r>
            <a:endParaRPr lang="en-GB" sz="1800" b="1" dirty="0"/>
          </a:p>
          <a:p>
            <a:r>
              <a:rPr lang="en-GB" sz="1800" b="1" dirty="0">
                <a:solidFill>
                  <a:schemeClr val="accent2">
                    <a:lumMod val="75000"/>
                  </a:schemeClr>
                </a:solidFill>
              </a:rPr>
              <a:t>Homology assumption – </a:t>
            </a:r>
          </a:p>
          <a:p>
            <a:r>
              <a:rPr lang="en-GB" sz="1800" dirty="0"/>
              <a:t>Offenders displaying particular crime scene behaviours should have </a:t>
            </a:r>
            <a:r>
              <a:rPr lang="en-GB" sz="1800" b="1" dirty="0"/>
              <a:t>similar characteristics</a:t>
            </a:r>
            <a:r>
              <a:rPr lang="en-GB" sz="1800" dirty="0"/>
              <a:t>. </a:t>
            </a:r>
          </a:p>
        </p:txBody>
      </p:sp>
      <p:sp>
        <p:nvSpPr>
          <p:cNvPr id="15" name="Rectangle 14">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4394539"/>
            <a:ext cx="171519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343367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E660F3-44B6-418E-5E2E-1943E85E9B9C}"/>
              </a:ext>
            </a:extLst>
          </p:cNvPr>
          <p:cNvSpPr>
            <a:spLocks noGrp="1"/>
          </p:cNvSpPr>
          <p:nvPr>
            <p:ph type="title"/>
          </p:nvPr>
        </p:nvSpPr>
        <p:spPr>
          <a:xfrm>
            <a:off x="393192" y="4767072"/>
            <a:ext cx="4945641" cy="1625210"/>
          </a:xfrm>
        </p:spPr>
        <p:txBody>
          <a:bodyPr>
            <a:normAutofit/>
          </a:bodyPr>
          <a:lstStyle/>
          <a:p>
            <a:pPr algn="r"/>
            <a:r>
              <a:rPr lang="en-GB" sz="4100" dirty="0">
                <a:solidFill>
                  <a:srgbClr val="FFFFFF"/>
                </a:solidFill>
              </a:rPr>
              <a:t>Your task:</a:t>
            </a:r>
            <a:br>
              <a:rPr lang="en-GB" sz="4100" dirty="0">
                <a:solidFill>
                  <a:srgbClr val="FFFFFF"/>
                </a:solidFill>
              </a:rPr>
            </a:br>
            <a:r>
              <a:rPr lang="en-GB" sz="4100" dirty="0">
                <a:solidFill>
                  <a:srgbClr val="FFFFFF"/>
                </a:solidFill>
              </a:rPr>
              <a:t>2. Typological profiling</a:t>
            </a:r>
          </a:p>
        </p:txBody>
      </p:sp>
      <p:pic>
        <p:nvPicPr>
          <p:cNvPr id="3074" name="Picture 2" descr="Behavioral Analysis in the FBI ...">
            <a:extLst>
              <a:ext uri="{FF2B5EF4-FFF2-40B4-BE49-F238E27FC236}">
                <a16:creationId xmlns:a16="http://schemas.microsoft.com/office/drawing/2014/main" id="{0CD38180-307D-9440-06D8-AE0C0075215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9926" b="1"/>
          <a:stretch>
            <a:fillRect/>
          </a:stretch>
        </p:blipFill>
        <p:spPr bwMode="auto">
          <a:xfrm>
            <a:off x="245660" y="321733"/>
            <a:ext cx="5293729" cy="4107392"/>
          </a:xfrm>
          <a:prstGeom prst="rect">
            <a:avLst/>
          </a:prstGeom>
          <a:solidFill>
            <a:schemeClr val="accent2"/>
          </a:solidFill>
        </p:spPr>
      </p:pic>
      <p:sp>
        <p:nvSpPr>
          <p:cNvPr id="3081" name="Rectangle 308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96149FC-8F76-6B88-B320-CC17DF8F8460}"/>
              </a:ext>
            </a:extLst>
          </p:cNvPr>
          <p:cNvSpPr>
            <a:spLocks noGrp="1"/>
          </p:cNvSpPr>
          <p:nvPr>
            <p:ph idx="1"/>
          </p:nvPr>
        </p:nvSpPr>
        <p:spPr>
          <a:xfrm>
            <a:off x="6021989" y="917725"/>
            <a:ext cx="2568554" cy="4852362"/>
          </a:xfrm>
        </p:spPr>
        <p:txBody>
          <a:bodyPr anchor="ctr">
            <a:normAutofit/>
          </a:bodyPr>
          <a:lstStyle/>
          <a:p>
            <a:r>
              <a:rPr lang="en-GB">
                <a:solidFill>
                  <a:srgbClr val="FFFFFF"/>
                </a:solidFill>
              </a:rPr>
              <a:t>Look at the following crime scenes.</a:t>
            </a:r>
          </a:p>
          <a:p>
            <a:r>
              <a:rPr lang="en-GB">
                <a:solidFill>
                  <a:srgbClr val="FFFFFF"/>
                </a:solidFill>
              </a:rPr>
              <a:t>You have to decide:</a:t>
            </a:r>
          </a:p>
          <a:p>
            <a:r>
              <a:rPr lang="en-GB">
                <a:solidFill>
                  <a:srgbClr val="FFFFFF"/>
                </a:solidFill>
              </a:rPr>
              <a:t>1. What occurred in each scenario?</a:t>
            </a:r>
          </a:p>
          <a:p>
            <a:r>
              <a:rPr lang="en-GB">
                <a:solidFill>
                  <a:srgbClr val="FFFFFF"/>
                </a:solidFill>
              </a:rPr>
              <a:t>2. What was the sequence/timeline of events?</a:t>
            </a:r>
          </a:p>
          <a:p>
            <a:r>
              <a:rPr lang="en-GB">
                <a:solidFill>
                  <a:srgbClr val="FFFFFF"/>
                </a:solidFill>
              </a:rPr>
              <a:t>3. Was the perpetrator known to the victim?</a:t>
            </a:r>
          </a:p>
          <a:p>
            <a:r>
              <a:rPr lang="en-GB">
                <a:solidFill>
                  <a:srgbClr val="FFFFFF"/>
                </a:solidFill>
              </a:rPr>
              <a:t>4. Was the crime organised or disorganised and why?</a:t>
            </a:r>
          </a:p>
          <a:p>
            <a:endParaRPr lang="en-GB">
              <a:solidFill>
                <a:srgbClr val="FFFFFF"/>
              </a:solidFill>
            </a:endParaRPr>
          </a:p>
        </p:txBody>
      </p:sp>
    </p:spTree>
    <p:extLst>
      <p:ext uri="{BB962C8B-B14F-4D97-AF65-F5344CB8AC3E}">
        <p14:creationId xmlns:p14="http://schemas.microsoft.com/office/powerpoint/2010/main" val="12032075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2A539-E1E3-79B2-AD63-D42AA2C5FF25}"/>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086A88AD-3410-0C17-1437-63E479458706}"/>
              </a:ext>
            </a:extLst>
          </p:cNvPr>
          <p:cNvSpPr>
            <a:spLocks noGrp="1"/>
          </p:cNvSpPr>
          <p:nvPr>
            <p:ph idx="1"/>
          </p:nvPr>
        </p:nvSpPr>
        <p:spPr/>
        <p:txBody>
          <a:bodyPr/>
          <a:lstStyle/>
          <a:p>
            <a:endParaRPr lang="en-GB"/>
          </a:p>
        </p:txBody>
      </p:sp>
      <p:pic>
        <p:nvPicPr>
          <p:cNvPr id="7" name="Picture 6">
            <a:extLst>
              <a:ext uri="{FF2B5EF4-FFF2-40B4-BE49-F238E27FC236}">
                <a16:creationId xmlns:a16="http://schemas.microsoft.com/office/drawing/2014/main" id="{53A1BC72-6470-6E5A-CD47-39B10753985F}"/>
              </a:ext>
            </a:extLst>
          </p:cNvPr>
          <p:cNvPicPr>
            <a:picLocks noChangeAspect="1"/>
          </p:cNvPicPr>
          <p:nvPr/>
        </p:nvPicPr>
        <p:blipFill>
          <a:blip r:embed="rId2"/>
          <a:stretch>
            <a:fillRect/>
          </a:stretch>
        </p:blipFill>
        <p:spPr>
          <a:xfrm>
            <a:off x="74341" y="0"/>
            <a:ext cx="8995317" cy="6858000"/>
          </a:xfrm>
          <a:prstGeom prst="rect">
            <a:avLst/>
          </a:prstGeom>
        </p:spPr>
      </p:pic>
    </p:spTree>
    <p:extLst>
      <p:ext uri="{BB962C8B-B14F-4D97-AF65-F5344CB8AC3E}">
        <p14:creationId xmlns:p14="http://schemas.microsoft.com/office/powerpoint/2010/main" val="29156146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DFD87-69F5-333D-3A10-4FA4EF6F1389}"/>
              </a:ext>
            </a:extLst>
          </p:cNvPr>
          <p:cNvSpPr>
            <a:spLocks noGrp="1"/>
          </p:cNvSpPr>
          <p:nvPr>
            <p:ph type="title"/>
          </p:nvPr>
        </p:nvSpPr>
        <p:spPr/>
        <p:txBody>
          <a:bodyPr/>
          <a:lstStyle/>
          <a:p>
            <a:r>
              <a:rPr lang="en-GB" dirty="0"/>
              <a:t>More details:</a:t>
            </a:r>
          </a:p>
        </p:txBody>
      </p:sp>
      <p:pic>
        <p:nvPicPr>
          <p:cNvPr id="5" name="Content Placeholder 4">
            <a:extLst>
              <a:ext uri="{FF2B5EF4-FFF2-40B4-BE49-F238E27FC236}">
                <a16:creationId xmlns:a16="http://schemas.microsoft.com/office/drawing/2014/main" id="{014C7814-876F-4079-2C5C-5C1FB653FCD8}"/>
              </a:ext>
            </a:extLst>
          </p:cNvPr>
          <p:cNvPicPr>
            <a:picLocks noGrp="1" noChangeAspect="1"/>
          </p:cNvPicPr>
          <p:nvPr>
            <p:ph idx="1"/>
          </p:nvPr>
        </p:nvPicPr>
        <p:blipFill>
          <a:blip r:embed="rId2"/>
          <a:stretch>
            <a:fillRect/>
          </a:stretch>
        </p:blipFill>
        <p:spPr>
          <a:xfrm>
            <a:off x="768096" y="1916832"/>
            <a:ext cx="6828240" cy="4656118"/>
          </a:xfrm>
          <a:prstGeom prst="rect">
            <a:avLst/>
          </a:prstGeom>
        </p:spPr>
      </p:pic>
    </p:spTree>
    <p:extLst>
      <p:ext uri="{BB962C8B-B14F-4D97-AF65-F5344CB8AC3E}">
        <p14:creationId xmlns:p14="http://schemas.microsoft.com/office/powerpoint/2010/main" val="461345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0DBD2-7910-171E-D29F-2E8847FFA8B5}"/>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3FE100FC-74A4-6352-36BB-4D41955385EA}"/>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0B1CDFB9-D1D0-D2CD-8C45-FBF6FE40DC0F}"/>
              </a:ext>
            </a:extLst>
          </p:cNvPr>
          <p:cNvPicPr>
            <a:picLocks noChangeAspect="1"/>
          </p:cNvPicPr>
          <p:nvPr/>
        </p:nvPicPr>
        <p:blipFill>
          <a:blip r:embed="rId2"/>
          <a:stretch>
            <a:fillRect/>
          </a:stretch>
        </p:blipFill>
        <p:spPr>
          <a:xfrm>
            <a:off x="66398" y="0"/>
            <a:ext cx="9011204" cy="6858000"/>
          </a:xfrm>
          <a:prstGeom prst="rect">
            <a:avLst/>
          </a:prstGeom>
        </p:spPr>
      </p:pic>
    </p:spTree>
    <p:extLst>
      <p:ext uri="{BB962C8B-B14F-4D97-AF65-F5344CB8AC3E}">
        <p14:creationId xmlns:p14="http://schemas.microsoft.com/office/powerpoint/2010/main" val="12892139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3FDFB-D20E-B834-E87D-0DA1C29FAF54}"/>
              </a:ext>
            </a:extLst>
          </p:cNvPr>
          <p:cNvSpPr>
            <a:spLocks noGrp="1"/>
          </p:cNvSpPr>
          <p:nvPr>
            <p:ph type="title"/>
          </p:nvPr>
        </p:nvSpPr>
        <p:spPr/>
        <p:txBody>
          <a:bodyPr/>
          <a:lstStyle/>
          <a:p>
            <a:r>
              <a:rPr lang="en-GB" dirty="0"/>
              <a:t>More details:</a:t>
            </a:r>
          </a:p>
        </p:txBody>
      </p:sp>
      <p:pic>
        <p:nvPicPr>
          <p:cNvPr id="5" name="Content Placeholder 4">
            <a:extLst>
              <a:ext uri="{FF2B5EF4-FFF2-40B4-BE49-F238E27FC236}">
                <a16:creationId xmlns:a16="http://schemas.microsoft.com/office/drawing/2014/main" id="{415BC434-65ED-AED3-C18C-B8730498E2AE}"/>
              </a:ext>
            </a:extLst>
          </p:cNvPr>
          <p:cNvPicPr>
            <a:picLocks noGrp="1" noChangeAspect="1"/>
          </p:cNvPicPr>
          <p:nvPr>
            <p:ph idx="1"/>
          </p:nvPr>
        </p:nvPicPr>
        <p:blipFill>
          <a:blip r:embed="rId2"/>
          <a:stretch>
            <a:fillRect/>
          </a:stretch>
        </p:blipFill>
        <p:spPr>
          <a:xfrm>
            <a:off x="768096" y="1659158"/>
            <a:ext cx="6424212" cy="4649568"/>
          </a:xfrm>
          <a:prstGeom prst="rect">
            <a:avLst/>
          </a:prstGeom>
        </p:spPr>
      </p:pic>
    </p:spTree>
    <p:extLst>
      <p:ext uri="{BB962C8B-B14F-4D97-AF65-F5344CB8AC3E}">
        <p14:creationId xmlns:p14="http://schemas.microsoft.com/office/powerpoint/2010/main" val="22593652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1B56F-6A0D-C7C4-E510-96A63936A7B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EAA4BBF8-482B-1EAC-8DD9-38B687D4DB1E}"/>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54B40659-A2C5-95E8-65BC-CEA4791C841E}"/>
              </a:ext>
            </a:extLst>
          </p:cNvPr>
          <p:cNvPicPr>
            <a:picLocks noChangeAspect="1"/>
          </p:cNvPicPr>
          <p:nvPr/>
        </p:nvPicPr>
        <p:blipFill>
          <a:blip r:embed="rId2"/>
          <a:stretch>
            <a:fillRect/>
          </a:stretch>
        </p:blipFill>
        <p:spPr>
          <a:xfrm>
            <a:off x="82094" y="0"/>
            <a:ext cx="8979811" cy="6858000"/>
          </a:xfrm>
          <a:prstGeom prst="rect">
            <a:avLst/>
          </a:prstGeom>
        </p:spPr>
      </p:pic>
    </p:spTree>
    <p:extLst>
      <p:ext uri="{BB962C8B-B14F-4D97-AF65-F5344CB8AC3E}">
        <p14:creationId xmlns:p14="http://schemas.microsoft.com/office/powerpoint/2010/main" val="42750798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69474-07F5-6CE0-19EC-7E09F1B70669}"/>
              </a:ext>
            </a:extLst>
          </p:cNvPr>
          <p:cNvSpPr>
            <a:spLocks noGrp="1"/>
          </p:cNvSpPr>
          <p:nvPr>
            <p:ph type="title"/>
          </p:nvPr>
        </p:nvSpPr>
        <p:spPr/>
        <p:txBody>
          <a:bodyPr/>
          <a:lstStyle/>
          <a:p>
            <a:r>
              <a:rPr lang="en-GB" dirty="0"/>
              <a:t>More details:</a:t>
            </a:r>
          </a:p>
        </p:txBody>
      </p:sp>
      <p:pic>
        <p:nvPicPr>
          <p:cNvPr id="5" name="Content Placeholder 4">
            <a:extLst>
              <a:ext uri="{FF2B5EF4-FFF2-40B4-BE49-F238E27FC236}">
                <a16:creationId xmlns:a16="http://schemas.microsoft.com/office/drawing/2014/main" id="{03554CBD-F721-1657-73E4-E3F1B5A2959E}"/>
              </a:ext>
            </a:extLst>
          </p:cNvPr>
          <p:cNvPicPr>
            <a:picLocks noGrp="1" noChangeAspect="1"/>
          </p:cNvPicPr>
          <p:nvPr>
            <p:ph idx="1"/>
          </p:nvPr>
        </p:nvPicPr>
        <p:blipFill>
          <a:blip r:embed="rId2"/>
          <a:stretch>
            <a:fillRect/>
          </a:stretch>
        </p:blipFill>
        <p:spPr>
          <a:xfrm>
            <a:off x="768096" y="1628800"/>
            <a:ext cx="5898359" cy="4829118"/>
          </a:xfrm>
          <a:prstGeom prst="rect">
            <a:avLst/>
          </a:prstGeom>
        </p:spPr>
      </p:pic>
    </p:spTree>
    <p:extLst>
      <p:ext uri="{BB962C8B-B14F-4D97-AF65-F5344CB8AC3E}">
        <p14:creationId xmlns:p14="http://schemas.microsoft.com/office/powerpoint/2010/main" val="4624178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5" name="Rectangle 4104">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8175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313622F3-843A-FE53-2E55-807662EC592E}"/>
              </a:ext>
            </a:extLst>
          </p:cNvPr>
          <p:cNvSpPr>
            <a:spLocks noGrp="1"/>
          </p:cNvSpPr>
          <p:nvPr>
            <p:ph type="title"/>
          </p:nvPr>
        </p:nvSpPr>
        <p:spPr>
          <a:xfrm>
            <a:off x="393192" y="4767072"/>
            <a:ext cx="4945641" cy="1625210"/>
          </a:xfrm>
        </p:spPr>
        <p:txBody>
          <a:bodyPr>
            <a:normAutofit/>
          </a:bodyPr>
          <a:lstStyle/>
          <a:p>
            <a:pPr algn="r"/>
            <a:r>
              <a:rPr lang="en-GB" sz="4100" dirty="0">
                <a:solidFill>
                  <a:srgbClr val="FFFFFF"/>
                </a:solidFill>
              </a:rPr>
              <a:t>Landmark cases involving </a:t>
            </a:r>
            <a:br>
              <a:rPr lang="en-GB" sz="4100" dirty="0">
                <a:solidFill>
                  <a:srgbClr val="FFFFFF"/>
                </a:solidFill>
              </a:rPr>
            </a:br>
            <a:r>
              <a:rPr lang="en-GB" sz="4100" dirty="0">
                <a:solidFill>
                  <a:srgbClr val="FFFFFF"/>
                </a:solidFill>
              </a:rPr>
              <a:t>offender profiling</a:t>
            </a:r>
          </a:p>
        </p:txBody>
      </p:sp>
      <p:pic>
        <p:nvPicPr>
          <p:cNvPr id="4100" name="Picture 4" descr="The Witness' &amp; 'The Murder of Rachel ...">
            <a:extLst>
              <a:ext uri="{FF2B5EF4-FFF2-40B4-BE49-F238E27FC236}">
                <a16:creationId xmlns:a16="http://schemas.microsoft.com/office/drawing/2014/main" id="{CEB15DE8-9BF2-0297-D35C-06537B2C35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5447" r="5915" b="-1"/>
          <a:stretch>
            <a:fillRect/>
          </a:stretch>
        </p:blipFill>
        <p:spPr bwMode="auto">
          <a:xfrm>
            <a:off x="245660" y="321733"/>
            <a:ext cx="2586538" cy="4107392"/>
          </a:xfrm>
          <a:prstGeom prst="rect">
            <a:avLst/>
          </a:prstGeom>
          <a:solidFill>
            <a:schemeClr val="accent2"/>
          </a:solidFill>
        </p:spPr>
      </p:pic>
      <p:pic>
        <p:nvPicPr>
          <p:cNvPr id="4098" name="Picture 2" descr="Amazon.com: John Duffy and David ...">
            <a:extLst>
              <a:ext uri="{FF2B5EF4-FFF2-40B4-BE49-F238E27FC236}">
                <a16:creationId xmlns:a16="http://schemas.microsoft.com/office/drawing/2014/main" id="{67C67635-698D-AB1B-2867-B1724EDFA6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1" b="146"/>
          <a:stretch>
            <a:fillRect/>
          </a:stretch>
        </p:blipFill>
        <p:spPr bwMode="auto">
          <a:xfrm>
            <a:off x="2943800" y="321732"/>
            <a:ext cx="2586538" cy="4106284"/>
          </a:xfrm>
          <a:prstGeom prst="rect">
            <a:avLst/>
          </a:prstGeom>
          <a:solidFill>
            <a:schemeClr val="accent2"/>
          </a:solidFill>
        </p:spPr>
      </p:pic>
      <p:sp>
        <p:nvSpPr>
          <p:cNvPr id="4107" name="Rectangle 4106">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3" name="Content Placeholder 2">
            <a:extLst>
              <a:ext uri="{FF2B5EF4-FFF2-40B4-BE49-F238E27FC236}">
                <a16:creationId xmlns:a16="http://schemas.microsoft.com/office/drawing/2014/main" id="{DF0E2351-BC62-D3FC-FCCE-2D4838D11514}"/>
              </a:ext>
            </a:extLst>
          </p:cNvPr>
          <p:cNvSpPr>
            <a:spLocks noGrp="1"/>
          </p:cNvSpPr>
          <p:nvPr>
            <p:ph idx="1"/>
          </p:nvPr>
        </p:nvSpPr>
        <p:spPr>
          <a:xfrm>
            <a:off x="6021989" y="917725"/>
            <a:ext cx="2568554" cy="4852362"/>
          </a:xfrm>
        </p:spPr>
        <p:txBody>
          <a:bodyPr anchor="ctr">
            <a:normAutofit/>
          </a:bodyPr>
          <a:lstStyle/>
          <a:p>
            <a:r>
              <a:rPr lang="en-GB">
                <a:solidFill>
                  <a:srgbClr val="FFFFFF"/>
                </a:solidFill>
              </a:rPr>
              <a:t>The Railway Rapist (Canter, 1986).</a:t>
            </a:r>
          </a:p>
          <a:p>
            <a:r>
              <a:rPr lang="en-GB">
                <a:solidFill>
                  <a:srgbClr val="FFFFFF"/>
                </a:solidFill>
              </a:rPr>
              <a:t>The case of Rachell Nickell (1992).</a:t>
            </a:r>
          </a:p>
        </p:txBody>
      </p:sp>
    </p:spTree>
    <p:extLst>
      <p:ext uri="{BB962C8B-B14F-4D97-AF65-F5344CB8AC3E}">
        <p14:creationId xmlns:p14="http://schemas.microsoft.com/office/powerpoint/2010/main" val="263362790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TM02900720[[fn=Integral]]</Template>
  <TotalTime>0</TotalTime>
  <Words>1489</Words>
  <Application>Microsoft Office PowerPoint</Application>
  <PresentationFormat>On-screen Show (4:3)</PresentationFormat>
  <Paragraphs>122</Paragraphs>
  <Slides>29</Slides>
  <Notes>8</Notes>
  <HiddenSlides>8</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Calibri</vt:lpstr>
      <vt:lpstr>Tw Cen MT</vt:lpstr>
      <vt:lpstr>Tw Cen MT Condensed</vt:lpstr>
      <vt:lpstr>Wingdings</vt:lpstr>
      <vt:lpstr>Wingdings 3</vt:lpstr>
      <vt:lpstr>Integral</vt:lpstr>
      <vt:lpstr>Offender Profiling</vt:lpstr>
      <vt:lpstr>What do you think offender profiling is?</vt:lpstr>
      <vt:lpstr>Where did it all begin?</vt:lpstr>
      <vt:lpstr>Early Origins </vt:lpstr>
      <vt:lpstr>The FBI and CSA</vt:lpstr>
      <vt:lpstr>Crime signature and modus operandi</vt:lpstr>
      <vt:lpstr>Main questions:</vt:lpstr>
      <vt:lpstr>The main approaches to profiling:  UK version- Geographical/investigative</vt:lpstr>
      <vt:lpstr>Alternatively: American (FBI) approach – typological (CSA)</vt:lpstr>
      <vt:lpstr>Geographical /investigative approach –    key principles   </vt:lpstr>
      <vt:lpstr>More principles…</vt:lpstr>
      <vt:lpstr>More on geographical profiling</vt:lpstr>
      <vt:lpstr>Task 1:  geographical profiling</vt:lpstr>
      <vt:lpstr>PowerPoint Presentation</vt:lpstr>
      <vt:lpstr>PowerPoint Presentation</vt:lpstr>
      <vt:lpstr>PowerPoint Presentation</vt:lpstr>
      <vt:lpstr>Typological offender profiling –    FBI approach: key principles</vt:lpstr>
      <vt:lpstr>Four processes to the FBI approach</vt:lpstr>
      <vt:lpstr>Type of offender: organised or disorganised?</vt:lpstr>
      <vt:lpstr>  Crime scene: FBI analysis (Hazelwood, 1987)</vt:lpstr>
      <vt:lpstr>Underpinning Psychological assumptions and evidence</vt:lpstr>
      <vt:lpstr>Your task: 2. Typological profiling</vt:lpstr>
      <vt:lpstr>PowerPoint Presentation</vt:lpstr>
      <vt:lpstr>More details:</vt:lpstr>
      <vt:lpstr>PowerPoint Presentation</vt:lpstr>
      <vt:lpstr>More details:</vt:lpstr>
      <vt:lpstr>PowerPoint Presentation</vt:lpstr>
      <vt:lpstr>More details:</vt:lpstr>
      <vt:lpstr>Landmark cases involving  offender profiling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Offender profiling</dc:title>
  <dc:creator>Owner</dc:creator>
  <cp:lastModifiedBy>Karen EatonThomas</cp:lastModifiedBy>
  <cp:revision>60</cp:revision>
  <cp:lastPrinted>2016-11-14T12:33:03Z</cp:lastPrinted>
  <dcterms:created xsi:type="dcterms:W3CDTF">2010-10-03T21:43:33Z</dcterms:created>
  <dcterms:modified xsi:type="dcterms:W3CDTF">2026-10-13T15:23:58Z</dcterms:modified>
</cp:coreProperties>
</file>