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58" r:id="rId3"/>
  </p:sldIdLst>
  <p:sldSz cx="51206400" cy="288036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072" userDrawn="1">
          <p15:clr>
            <a:srgbClr val="A4A3A4"/>
          </p15:clr>
        </p15:guide>
        <p15:guide id="2" pos="1612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59B65C-C1E3-4C5A-9731-7D6C09A1A677}" v="2" dt="2021-11-25T09:58:06.0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9" d="100"/>
          <a:sy n="19" d="100"/>
        </p:scale>
        <p:origin x="826" y="120"/>
      </p:cViewPr>
      <p:guideLst>
        <p:guide orient="horz" pos="9072"/>
        <p:guide pos="1612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ones" userId="016db5e09473b23e" providerId="LiveId" clId="{8F59B65C-C1E3-4C5A-9731-7D6C09A1A677}"/>
    <pc:docChg chg="undo custSel addSld modSld">
      <pc:chgData name="Laura Jones" userId="016db5e09473b23e" providerId="LiveId" clId="{8F59B65C-C1E3-4C5A-9731-7D6C09A1A677}" dt="2021-11-26T20:57:50.622" v="2400" actId="1076"/>
      <pc:docMkLst>
        <pc:docMk/>
      </pc:docMkLst>
      <pc:sldChg chg="addSp delSp modSp mod">
        <pc:chgData name="Laura Jones" userId="016db5e09473b23e" providerId="LiveId" clId="{8F59B65C-C1E3-4C5A-9731-7D6C09A1A677}" dt="2021-11-26T20:57:50.622" v="2400" actId="1076"/>
        <pc:sldMkLst>
          <pc:docMk/>
          <pc:sldMk cId="2986362380" sldId="257"/>
        </pc:sldMkLst>
        <pc:spChg chg="add del mod">
          <ac:chgData name="Laura Jones" userId="016db5e09473b23e" providerId="LiveId" clId="{8F59B65C-C1E3-4C5A-9731-7D6C09A1A677}" dt="2021-11-24T22:55:49.122" v="209" actId="478"/>
          <ac:spMkLst>
            <pc:docMk/>
            <pc:sldMk cId="2986362380" sldId="257"/>
            <ac:spMk id="2" creationId="{E959864E-16D0-4443-BA3C-A0B89BF12FCA}"/>
          </ac:spMkLst>
        </pc:spChg>
        <pc:spChg chg="add mod">
          <ac:chgData name="Laura Jones" userId="016db5e09473b23e" providerId="LiveId" clId="{8F59B65C-C1E3-4C5A-9731-7D6C09A1A677}" dt="2021-11-26T16:40:58.651" v="2354" actId="2"/>
          <ac:spMkLst>
            <pc:docMk/>
            <pc:sldMk cId="2986362380" sldId="257"/>
            <ac:spMk id="3" creationId="{D996ECAF-3960-486F-94B8-7506A5B061B4}"/>
          </ac:spMkLst>
        </pc:spChg>
        <pc:spChg chg="mod">
          <ac:chgData name="Laura Jones" userId="016db5e09473b23e" providerId="LiveId" clId="{8F59B65C-C1E3-4C5A-9731-7D6C09A1A677}" dt="2021-11-26T10:05:11.817" v="2306" actId="20577"/>
          <ac:spMkLst>
            <pc:docMk/>
            <pc:sldMk cId="2986362380" sldId="257"/>
            <ac:spMk id="4" creationId="{87FD8248-CBA7-4E7E-92E9-7DC754A859D0}"/>
          </ac:spMkLst>
        </pc:spChg>
        <pc:spChg chg="add mod">
          <ac:chgData name="Laura Jones" userId="016db5e09473b23e" providerId="LiveId" clId="{8F59B65C-C1E3-4C5A-9731-7D6C09A1A677}" dt="2021-11-25T09:59:14.120" v="1469" actId="1076"/>
          <ac:spMkLst>
            <pc:docMk/>
            <pc:sldMk cId="2986362380" sldId="257"/>
            <ac:spMk id="8" creationId="{C03221D0-0255-4988-9D16-E87357073116}"/>
          </ac:spMkLst>
        </pc:spChg>
        <pc:spChg chg="mod">
          <ac:chgData name="Laura Jones" userId="016db5e09473b23e" providerId="LiveId" clId="{8F59B65C-C1E3-4C5A-9731-7D6C09A1A677}" dt="2021-11-26T20:57:21.519" v="2396" actId="14100"/>
          <ac:spMkLst>
            <pc:docMk/>
            <pc:sldMk cId="2986362380" sldId="257"/>
            <ac:spMk id="15" creationId="{0BE47436-B7E8-4618-85B4-EFCAD2E4A534}"/>
          </ac:spMkLst>
        </pc:spChg>
        <pc:spChg chg="mod">
          <ac:chgData name="Laura Jones" userId="016db5e09473b23e" providerId="LiveId" clId="{8F59B65C-C1E3-4C5A-9731-7D6C09A1A677}" dt="2021-11-25T12:03:27.009" v="1706" actId="20577"/>
          <ac:spMkLst>
            <pc:docMk/>
            <pc:sldMk cId="2986362380" sldId="257"/>
            <ac:spMk id="16" creationId="{CA03EACC-E7EF-4BA4-8DB5-DFDD716DDD21}"/>
          </ac:spMkLst>
        </pc:spChg>
        <pc:spChg chg="mod">
          <ac:chgData name="Laura Jones" userId="016db5e09473b23e" providerId="LiveId" clId="{8F59B65C-C1E3-4C5A-9731-7D6C09A1A677}" dt="2021-11-24T22:33:43.787" v="1" actId="113"/>
          <ac:spMkLst>
            <pc:docMk/>
            <pc:sldMk cId="2986362380" sldId="257"/>
            <ac:spMk id="19" creationId="{3A7B150E-3E18-4CCB-9EB4-4C45EB28E7E0}"/>
          </ac:spMkLst>
        </pc:spChg>
        <pc:spChg chg="mod">
          <ac:chgData name="Laura Jones" userId="016db5e09473b23e" providerId="LiveId" clId="{8F59B65C-C1E3-4C5A-9731-7D6C09A1A677}" dt="2021-11-26T20:57:31.162" v="2397" actId="1076"/>
          <ac:spMkLst>
            <pc:docMk/>
            <pc:sldMk cId="2986362380" sldId="257"/>
            <ac:spMk id="27" creationId="{5B795822-B1D5-4AA4-ABC8-8A8825AECAF7}"/>
          </ac:spMkLst>
        </pc:spChg>
        <pc:spChg chg="mod">
          <ac:chgData name="Laura Jones" userId="016db5e09473b23e" providerId="LiveId" clId="{8F59B65C-C1E3-4C5A-9731-7D6C09A1A677}" dt="2021-11-25T10:06:06.133" v="1481" actId="20577"/>
          <ac:spMkLst>
            <pc:docMk/>
            <pc:sldMk cId="2986362380" sldId="257"/>
            <ac:spMk id="32" creationId="{09E2FD81-74A0-49D8-BA74-59AB96175120}"/>
          </ac:spMkLst>
        </pc:spChg>
        <pc:spChg chg="mod">
          <ac:chgData name="Laura Jones" userId="016db5e09473b23e" providerId="LiveId" clId="{8F59B65C-C1E3-4C5A-9731-7D6C09A1A677}" dt="2021-11-25T10:25:05.278" v="1664" actId="2"/>
          <ac:spMkLst>
            <pc:docMk/>
            <pc:sldMk cId="2986362380" sldId="257"/>
            <ac:spMk id="41" creationId="{348FB317-250F-497C-9FF6-577C6CB2BC63}"/>
          </ac:spMkLst>
        </pc:spChg>
        <pc:spChg chg="mod">
          <ac:chgData name="Laura Jones" userId="016db5e09473b23e" providerId="LiveId" clId="{8F59B65C-C1E3-4C5A-9731-7D6C09A1A677}" dt="2021-11-26T20:57:50.622" v="2400" actId="1076"/>
          <ac:spMkLst>
            <pc:docMk/>
            <pc:sldMk cId="2986362380" sldId="257"/>
            <ac:spMk id="42" creationId="{89994BE6-DDF9-4756-A142-02FAA9DBBC7A}"/>
          </ac:spMkLst>
        </pc:spChg>
        <pc:picChg chg="add mod">
          <ac:chgData name="Laura Jones" userId="016db5e09473b23e" providerId="LiveId" clId="{8F59B65C-C1E3-4C5A-9731-7D6C09A1A677}" dt="2021-11-25T00:51:37.324" v="1304" actId="1076"/>
          <ac:picMkLst>
            <pc:docMk/>
            <pc:sldMk cId="2986362380" sldId="257"/>
            <ac:picMk id="6" creationId="{A824BAFF-530B-4C18-B2DB-29C424DDF520}"/>
          </ac:picMkLst>
        </pc:picChg>
        <pc:picChg chg="add mod">
          <ac:chgData name="Laura Jones" userId="016db5e09473b23e" providerId="LiveId" clId="{8F59B65C-C1E3-4C5A-9731-7D6C09A1A677}" dt="2021-11-26T20:57:43.997" v="2399" actId="208"/>
          <ac:picMkLst>
            <pc:docMk/>
            <pc:sldMk cId="2986362380" sldId="257"/>
            <ac:picMk id="7" creationId="{1B702498-8729-4CD7-8E0B-B8292ACFE69B}"/>
          </ac:picMkLst>
        </pc:picChg>
        <pc:picChg chg="mod">
          <ac:chgData name="Laura Jones" userId="016db5e09473b23e" providerId="LiveId" clId="{8F59B65C-C1E3-4C5A-9731-7D6C09A1A677}" dt="2021-11-25T00:54:44.927" v="1305" actId="1076"/>
          <ac:picMkLst>
            <pc:docMk/>
            <pc:sldMk cId="2986362380" sldId="257"/>
            <ac:picMk id="20" creationId="{F46C7E35-3852-4E34-AB1C-6C90E0AA3523}"/>
          </ac:picMkLst>
        </pc:picChg>
        <pc:picChg chg="mod">
          <ac:chgData name="Laura Jones" userId="016db5e09473b23e" providerId="LiveId" clId="{8F59B65C-C1E3-4C5A-9731-7D6C09A1A677}" dt="2021-11-26T20:57:36.863" v="2398" actId="208"/>
          <ac:picMkLst>
            <pc:docMk/>
            <pc:sldMk cId="2986362380" sldId="257"/>
            <ac:picMk id="21" creationId="{70C7B881-3FE4-4B23-9850-3DD7CC38060A}"/>
          </ac:picMkLst>
        </pc:picChg>
        <pc:picChg chg="del mod">
          <ac:chgData name="Laura Jones" userId="016db5e09473b23e" providerId="LiveId" clId="{8F59B65C-C1E3-4C5A-9731-7D6C09A1A677}" dt="2021-11-25T00:50:53.702" v="1295" actId="478"/>
          <ac:picMkLst>
            <pc:docMk/>
            <pc:sldMk cId="2986362380" sldId="257"/>
            <ac:picMk id="35" creationId="{42706B92-AA02-4D48-9FE8-2592AD2623C1}"/>
          </ac:picMkLst>
        </pc:picChg>
        <pc:picChg chg="mod">
          <ac:chgData name="Laura Jones" userId="016db5e09473b23e" providerId="LiveId" clId="{8F59B65C-C1E3-4C5A-9731-7D6C09A1A677}" dt="2021-11-25T13:15:02.781" v="1724" actId="1076"/>
          <ac:picMkLst>
            <pc:docMk/>
            <pc:sldMk cId="2986362380" sldId="257"/>
            <ac:picMk id="37" creationId="{0ABE74A2-10AA-4697-BDD9-8BDE41A5370E}"/>
          </ac:picMkLst>
        </pc:picChg>
      </pc:sldChg>
      <pc:sldChg chg="addSp modSp new mod">
        <pc:chgData name="Laura Jones" userId="016db5e09473b23e" providerId="LiveId" clId="{8F59B65C-C1E3-4C5A-9731-7D6C09A1A677}" dt="2021-11-26T16:40:56.829" v="2353" actId="2"/>
        <pc:sldMkLst>
          <pc:docMk/>
          <pc:sldMk cId="320526977" sldId="258"/>
        </pc:sldMkLst>
        <pc:spChg chg="add mod">
          <ac:chgData name="Laura Jones" userId="016db5e09473b23e" providerId="LiveId" clId="{8F59B65C-C1E3-4C5A-9731-7D6C09A1A677}" dt="2021-11-26T16:40:56.829" v="2353" actId="2"/>
          <ac:spMkLst>
            <pc:docMk/>
            <pc:sldMk cId="320526977" sldId="258"/>
            <ac:spMk id="2" creationId="{4896D1D3-B580-496F-A2FD-01DC6BDE336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CDD1A9-4045-430A-BAF8-3D26A30636C4}"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A2F62864-FBAA-48E5-91A4-31844CA50636}">
      <dgm:prSet phldrT="[Text]" custT="1"/>
      <dgm:spPr/>
      <dgm:t>
        <a:bodyPr/>
        <a:lstStyle/>
        <a:p>
          <a:r>
            <a:rPr lang="en-US" sz="3200" dirty="0"/>
            <a:t>DRE</a:t>
          </a:r>
          <a:endParaRPr lang="en-GB" sz="3200" dirty="0"/>
        </a:p>
      </dgm:t>
    </dgm:pt>
    <dgm:pt modelId="{2DE061D3-A024-413C-A381-3A7443BF9AFB}" type="parTrans" cxnId="{5372856A-E839-4CEA-8437-8C20D1F7ED1F}">
      <dgm:prSet/>
      <dgm:spPr/>
      <dgm:t>
        <a:bodyPr/>
        <a:lstStyle/>
        <a:p>
          <a:endParaRPr lang="en-GB"/>
        </a:p>
      </dgm:t>
    </dgm:pt>
    <dgm:pt modelId="{F5EDA6A3-4666-435A-8C74-C11531A6837F}" type="sibTrans" cxnId="{5372856A-E839-4CEA-8437-8C20D1F7ED1F}">
      <dgm:prSet/>
      <dgm:spPr/>
      <dgm:t>
        <a:bodyPr/>
        <a:lstStyle/>
        <a:p>
          <a:endParaRPr lang="en-GB"/>
        </a:p>
      </dgm:t>
    </dgm:pt>
    <dgm:pt modelId="{73B9996E-A13C-4AEA-BB97-9279604D510A}">
      <dgm:prSet phldrT="[Text]" custT="1"/>
      <dgm:spPr/>
      <dgm:t>
        <a:bodyPr/>
        <a:lstStyle/>
        <a:p>
          <a:r>
            <a:rPr lang="en-US" sz="2800" dirty="0"/>
            <a:t>A 5 year action plan for tackling race inequalities in mental health care in England and Wales</a:t>
          </a:r>
          <a:endParaRPr lang="en-GB" sz="2800" dirty="0"/>
        </a:p>
      </dgm:t>
    </dgm:pt>
    <dgm:pt modelId="{D4B421BC-004F-4A56-A3C4-FFFA6025520E}" type="parTrans" cxnId="{F57B3F5A-AAFB-4685-A380-E4DAAB62BC43}">
      <dgm:prSet/>
      <dgm:spPr/>
      <dgm:t>
        <a:bodyPr/>
        <a:lstStyle/>
        <a:p>
          <a:endParaRPr lang="en-GB"/>
        </a:p>
      </dgm:t>
    </dgm:pt>
    <dgm:pt modelId="{E048013B-262D-4B97-AF4F-C6BAEA625020}" type="sibTrans" cxnId="{F57B3F5A-AAFB-4685-A380-E4DAAB62BC43}">
      <dgm:prSet/>
      <dgm:spPr/>
      <dgm:t>
        <a:bodyPr/>
        <a:lstStyle/>
        <a:p>
          <a:endParaRPr lang="en-GB"/>
        </a:p>
      </dgm:t>
    </dgm:pt>
    <dgm:pt modelId="{3C6BF06A-7F46-4D24-9276-542D244B32EB}">
      <dgm:prSet phldrT="[Text]" custT="1"/>
      <dgm:spPr/>
      <dgm:t>
        <a:bodyPr/>
        <a:lstStyle/>
        <a:p>
          <a:r>
            <a:rPr lang="en-US" sz="2800" dirty="0"/>
            <a:t>Designed to improve Mental Health Services for people from BAME communities</a:t>
          </a:r>
          <a:endParaRPr lang="en-GB" sz="2800" dirty="0"/>
        </a:p>
      </dgm:t>
    </dgm:pt>
    <dgm:pt modelId="{82086D62-210A-44E8-85AA-BD57B7C8FFA0}" type="parTrans" cxnId="{E62FF793-E482-4043-BC62-9C69409D4CAA}">
      <dgm:prSet/>
      <dgm:spPr/>
      <dgm:t>
        <a:bodyPr/>
        <a:lstStyle/>
        <a:p>
          <a:endParaRPr lang="en-GB"/>
        </a:p>
      </dgm:t>
    </dgm:pt>
    <dgm:pt modelId="{34623EC5-316F-4F94-82D3-A93E257B991A}" type="sibTrans" cxnId="{E62FF793-E482-4043-BC62-9C69409D4CAA}">
      <dgm:prSet/>
      <dgm:spPr/>
      <dgm:t>
        <a:bodyPr/>
        <a:lstStyle/>
        <a:p>
          <a:endParaRPr lang="en-GB"/>
        </a:p>
      </dgm:t>
    </dgm:pt>
    <dgm:pt modelId="{079A7321-7AC3-4FD1-AEBA-23A87ACF00A2}">
      <dgm:prSet phldrT="[Text]" custT="1"/>
      <dgm:spPr/>
      <dgm:t>
        <a:bodyPr/>
        <a:lstStyle/>
        <a:p>
          <a:r>
            <a:rPr lang="en-US" sz="2800" dirty="0"/>
            <a:t>A comprehensive framework of action  built around 3 building blocks for change.</a:t>
          </a:r>
        </a:p>
        <a:p>
          <a:r>
            <a:rPr lang="en-US" sz="2800" dirty="0"/>
            <a:t>1. More appropriate and responsive services</a:t>
          </a:r>
        </a:p>
        <a:p>
          <a:r>
            <a:rPr lang="en-US" sz="2800" dirty="0"/>
            <a:t>2. Community Engagement</a:t>
          </a:r>
        </a:p>
        <a:p>
          <a:r>
            <a:rPr lang="en-US" sz="2800" dirty="0"/>
            <a:t>3. Better information</a:t>
          </a:r>
          <a:endParaRPr lang="en-GB" sz="2800" dirty="0"/>
        </a:p>
      </dgm:t>
    </dgm:pt>
    <dgm:pt modelId="{B3F57098-33AC-4C46-A47E-D002911D96A5}" type="parTrans" cxnId="{650F312D-ED95-4311-93D4-020CFE5E1BCC}">
      <dgm:prSet/>
      <dgm:spPr/>
      <dgm:t>
        <a:bodyPr/>
        <a:lstStyle/>
        <a:p>
          <a:endParaRPr lang="en-GB"/>
        </a:p>
      </dgm:t>
    </dgm:pt>
    <dgm:pt modelId="{9E25314F-E13B-4128-8B73-971F91EDFB08}" type="sibTrans" cxnId="{650F312D-ED95-4311-93D4-020CFE5E1BCC}">
      <dgm:prSet/>
      <dgm:spPr/>
      <dgm:t>
        <a:bodyPr/>
        <a:lstStyle/>
        <a:p>
          <a:endParaRPr lang="en-GB"/>
        </a:p>
      </dgm:t>
    </dgm:pt>
    <dgm:pt modelId="{1A8C4378-0C91-448F-8534-A0C14E0BFD82}" type="pres">
      <dgm:prSet presAssocID="{DECDD1A9-4045-430A-BAF8-3D26A30636C4}" presName="diagram" presStyleCnt="0">
        <dgm:presLayoutVars>
          <dgm:chMax val="1"/>
          <dgm:dir/>
          <dgm:animLvl val="ctr"/>
          <dgm:resizeHandles val="exact"/>
        </dgm:presLayoutVars>
      </dgm:prSet>
      <dgm:spPr/>
    </dgm:pt>
    <dgm:pt modelId="{92FEFF90-9A63-4E89-9F31-D1B726FDCEA9}" type="pres">
      <dgm:prSet presAssocID="{DECDD1A9-4045-430A-BAF8-3D26A30636C4}" presName="matrix" presStyleCnt="0"/>
      <dgm:spPr/>
    </dgm:pt>
    <dgm:pt modelId="{C7B3AAB1-076A-4DDF-83E4-7517D39DF33B}" type="pres">
      <dgm:prSet presAssocID="{DECDD1A9-4045-430A-BAF8-3D26A30636C4}" presName="tile1" presStyleLbl="node1" presStyleIdx="0" presStyleCnt="4" custLinFactNeighborX="-374" custLinFactNeighborY="-2548"/>
      <dgm:spPr/>
    </dgm:pt>
    <dgm:pt modelId="{4A759564-EC7A-4EB0-A8B7-A8321EE9DEA3}" type="pres">
      <dgm:prSet presAssocID="{DECDD1A9-4045-430A-BAF8-3D26A30636C4}" presName="tile1text" presStyleLbl="node1" presStyleIdx="0" presStyleCnt="4">
        <dgm:presLayoutVars>
          <dgm:chMax val="0"/>
          <dgm:chPref val="0"/>
          <dgm:bulletEnabled val="1"/>
        </dgm:presLayoutVars>
      </dgm:prSet>
      <dgm:spPr/>
    </dgm:pt>
    <dgm:pt modelId="{B756BE0B-29B3-46E8-91D0-BC34497143EC}" type="pres">
      <dgm:prSet presAssocID="{DECDD1A9-4045-430A-BAF8-3D26A30636C4}" presName="tile2" presStyleLbl="node1" presStyleIdx="1" presStyleCnt="4" custLinFactNeighborX="956" custLinFactNeighborY="-4110"/>
      <dgm:spPr/>
    </dgm:pt>
    <dgm:pt modelId="{2A327671-1593-4623-870D-E9D1ABBFA338}" type="pres">
      <dgm:prSet presAssocID="{DECDD1A9-4045-430A-BAF8-3D26A30636C4}" presName="tile2text" presStyleLbl="node1" presStyleIdx="1" presStyleCnt="4">
        <dgm:presLayoutVars>
          <dgm:chMax val="0"/>
          <dgm:chPref val="0"/>
          <dgm:bulletEnabled val="1"/>
        </dgm:presLayoutVars>
      </dgm:prSet>
      <dgm:spPr/>
    </dgm:pt>
    <dgm:pt modelId="{966C4679-E5F6-48B3-9376-1C36ED5E8BD8}" type="pres">
      <dgm:prSet presAssocID="{DECDD1A9-4045-430A-BAF8-3D26A30636C4}" presName="tile3" presStyleLbl="node1" presStyleIdx="2" presStyleCnt="4" custLinFactNeighborX="50748" custLinFactNeighborY="-2548"/>
      <dgm:spPr/>
    </dgm:pt>
    <dgm:pt modelId="{F0184E51-8BB3-4E93-A818-019192EC583A}" type="pres">
      <dgm:prSet presAssocID="{DECDD1A9-4045-430A-BAF8-3D26A30636C4}" presName="tile3text" presStyleLbl="node1" presStyleIdx="2" presStyleCnt="4">
        <dgm:presLayoutVars>
          <dgm:chMax val="0"/>
          <dgm:chPref val="0"/>
          <dgm:bulletEnabled val="1"/>
        </dgm:presLayoutVars>
      </dgm:prSet>
      <dgm:spPr/>
    </dgm:pt>
    <dgm:pt modelId="{05EA3CFA-966F-4124-80D6-C67974B4ACC4}" type="pres">
      <dgm:prSet presAssocID="{DECDD1A9-4045-430A-BAF8-3D26A30636C4}" presName="tile4" presStyleLbl="node1" presStyleIdx="3" presStyleCnt="4" custLinFactNeighborX="0" custLinFactNeighborY="95528"/>
      <dgm:spPr>
        <a:noFill/>
      </dgm:spPr>
    </dgm:pt>
    <dgm:pt modelId="{6DEC23C4-1163-42E5-918D-16B8085D07C1}" type="pres">
      <dgm:prSet presAssocID="{DECDD1A9-4045-430A-BAF8-3D26A30636C4}" presName="tile4text" presStyleLbl="node1" presStyleIdx="3" presStyleCnt="4">
        <dgm:presLayoutVars>
          <dgm:chMax val="0"/>
          <dgm:chPref val="0"/>
          <dgm:bulletEnabled val="1"/>
        </dgm:presLayoutVars>
      </dgm:prSet>
      <dgm:spPr/>
    </dgm:pt>
    <dgm:pt modelId="{67296490-234C-4619-98DA-53B1FD39820F}" type="pres">
      <dgm:prSet presAssocID="{DECDD1A9-4045-430A-BAF8-3D26A30636C4}" presName="centerTile" presStyleLbl="fgShp" presStyleIdx="0" presStyleCnt="1" custScaleX="60989" custScaleY="38892" custLinFactNeighborX="1247" custLinFactNeighborY="-2">
        <dgm:presLayoutVars>
          <dgm:chMax val="0"/>
          <dgm:chPref val="0"/>
        </dgm:presLayoutVars>
      </dgm:prSet>
      <dgm:spPr/>
    </dgm:pt>
  </dgm:ptLst>
  <dgm:cxnLst>
    <dgm:cxn modelId="{C43AD51A-399F-4FC7-B2D8-32E73F6154AD}" type="presOf" srcId="{3C6BF06A-7F46-4D24-9276-542D244B32EB}" destId="{2A327671-1593-4623-870D-E9D1ABBFA338}" srcOrd="1" destOrd="0" presId="urn:microsoft.com/office/officeart/2005/8/layout/matrix1"/>
    <dgm:cxn modelId="{650F312D-ED95-4311-93D4-020CFE5E1BCC}" srcId="{A2F62864-FBAA-48E5-91A4-31844CA50636}" destId="{079A7321-7AC3-4FD1-AEBA-23A87ACF00A2}" srcOrd="2" destOrd="0" parTransId="{B3F57098-33AC-4C46-A47E-D002911D96A5}" sibTransId="{9E25314F-E13B-4128-8B73-971F91EDFB08}"/>
    <dgm:cxn modelId="{6277493B-0299-49AB-8723-6A38436C85F3}" type="presOf" srcId="{079A7321-7AC3-4FD1-AEBA-23A87ACF00A2}" destId="{F0184E51-8BB3-4E93-A818-019192EC583A}" srcOrd="1" destOrd="0" presId="urn:microsoft.com/office/officeart/2005/8/layout/matrix1"/>
    <dgm:cxn modelId="{C029475F-BBB7-4EC6-A794-D80ACB2275A4}" type="presOf" srcId="{079A7321-7AC3-4FD1-AEBA-23A87ACF00A2}" destId="{966C4679-E5F6-48B3-9376-1C36ED5E8BD8}" srcOrd="0" destOrd="0" presId="urn:microsoft.com/office/officeart/2005/8/layout/matrix1"/>
    <dgm:cxn modelId="{5372856A-E839-4CEA-8437-8C20D1F7ED1F}" srcId="{DECDD1A9-4045-430A-BAF8-3D26A30636C4}" destId="{A2F62864-FBAA-48E5-91A4-31844CA50636}" srcOrd="0" destOrd="0" parTransId="{2DE061D3-A024-413C-A381-3A7443BF9AFB}" sibTransId="{F5EDA6A3-4666-435A-8C74-C11531A6837F}"/>
    <dgm:cxn modelId="{F57B3F5A-AAFB-4685-A380-E4DAAB62BC43}" srcId="{A2F62864-FBAA-48E5-91A4-31844CA50636}" destId="{73B9996E-A13C-4AEA-BB97-9279604D510A}" srcOrd="0" destOrd="0" parTransId="{D4B421BC-004F-4A56-A3C4-FFFA6025520E}" sibTransId="{E048013B-262D-4B97-AF4F-C6BAEA625020}"/>
    <dgm:cxn modelId="{E62FF793-E482-4043-BC62-9C69409D4CAA}" srcId="{A2F62864-FBAA-48E5-91A4-31844CA50636}" destId="{3C6BF06A-7F46-4D24-9276-542D244B32EB}" srcOrd="1" destOrd="0" parTransId="{82086D62-210A-44E8-85AA-BD57B7C8FFA0}" sibTransId="{34623EC5-316F-4F94-82D3-A93E257B991A}"/>
    <dgm:cxn modelId="{6D3441A4-B2DB-40FC-9475-3A2DC0737CE6}" type="presOf" srcId="{DECDD1A9-4045-430A-BAF8-3D26A30636C4}" destId="{1A8C4378-0C91-448F-8534-A0C14E0BFD82}" srcOrd="0" destOrd="0" presId="urn:microsoft.com/office/officeart/2005/8/layout/matrix1"/>
    <dgm:cxn modelId="{5198B6AC-F5E3-4118-AB3B-9537D5B21E5A}" type="presOf" srcId="{73B9996E-A13C-4AEA-BB97-9279604D510A}" destId="{C7B3AAB1-076A-4DDF-83E4-7517D39DF33B}" srcOrd="0" destOrd="0" presId="urn:microsoft.com/office/officeart/2005/8/layout/matrix1"/>
    <dgm:cxn modelId="{588C66B0-E312-4415-9998-364F5B11909C}" type="presOf" srcId="{A2F62864-FBAA-48E5-91A4-31844CA50636}" destId="{67296490-234C-4619-98DA-53B1FD39820F}" srcOrd="0" destOrd="0" presId="urn:microsoft.com/office/officeart/2005/8/layout/matrix1"/>
    <dgm:cxn modelId="{8B1757E4-1416-4B24-B246-5C828BDC3360}" type="presOf" srcId="{73B9996E-A13C-4AEA-BB97-9279604D510A}" destId="{4A759564-EC7A-4EB0-A8B7-A8321EE9DEA3}" srcOrd="1" destOrd="0" presId="urn:microsoft.com/office/officeart/2005/8/layout/matrix1"/>
    <dgm:cxn modelId="{8C3A2DE5-76AD-4F80-9985-15BB6791F96E}" type="presOf" srcId="{3C6BF06A-7F46-4D24-9276-542D244B32EB}" destId="{B756BE0B-29B3-46E8-91D0-BC34497143EC}" srcOrd="0" destOrd="0" presId="urn:microsoft.com/office/officeart/2005/8/layout/matrix1"/>
    <dgm:cxn modelId="{D9E762FF-9E5E-4184-86D7-BC13D828B363}" type="presParOf" srcId="{1A8C4378-0C91-448F-8534-A0C14E0BFD82}" destId="{92FEFF90-9A63-4E89-9F31-D1B726FDCEA9}" srcOrd="0" destOrd="0" presId="urn:microsoft.com/office/officeart/2005/8/layout/matrix1"/>
    <dgm:cxn modelId="{A4686AAA-CBF6-4535-8D8D-C518E6F9D01F}" type="presParOf" srcId="{92FEFF90-9A63-4E89-9F31-D1B726FDCEA9}" destId="{C7B3AAB1-076A-4DDF-83E4-7517D39DF33B}" srcOrd="0" destOrd="0" presId="urn:microsoft.com/office/officeart/2005/8/layout/matrix1"/>
    <dgm:cxn modelId="{D713BCC0-FAC8-4B11-BF94-99AA045EB179}" type="presParOf" srcId="{92FEFF90-9A63-4E89-9F31-D1B726FDCEA9}" destId="{4A759564-EC7A-4EB0-A8B7-A8321EE9DEA3}" srcOrd="1" destOrd="0" presId="urn:microsoft.com/office/officeart/2005/8/layout/matrix1"/>
    <dgm:cxn modelId="{75945DE4-77B6-42C1-BF2D-AF6AE4A2FD6B}" type="presParOf" srcId="{92FEFF90-9A63-4E89-9F31-D1B726FDCEA9}" destId="{B756BE0B-29B3-46E8-91D0-BC34497143EC}" srcOrd="2" destOrd="0" presId="urn:microsoft.com/office/officeart/2005/8/layout/matrix1"/>
    <dgm:cxn modelId="{05454676-F54C-469E-BE71-AA936A469B4E}" type="presParOf" srcId="{92FEFF90-9A63-4E89-9F31-D1B726FDCEA9}" destId="{2A327671-1593-4623-870D-E9D1ABBFA338}" srcOrd="3" destOrd="0" presId="urn:microsoft.com/office/officeart/2005/8/layout/matrix1"/>
    <dgm:cxn modelId="{3E402C81-8374-4C18-8E02-3D52DDD315EA}" type="presParOf" srcId="{92FEFF90-9A63-4E89-9F31-D1B726FDCEA9}" destId="{966C4679-E5F6-48B3-9376-1C36ED5E8BD8}" srcOrd="4" destOrd="0" presId="urn:microsoft.com/office/officeart/2005/8/layout/matrix1"/>
    <dgm:cxn modelId="{4B580AAD-ACBF-4DD7-B12B-42F7E7C778AF}" type="presParOf" srcId="{92FEFF90-9A63-4E89-9F31-D1B726FDCEA9}" destId="{F0184E51-8BB3-4E93-A818-019192EC583A}" srcOrd="5" destOrd="0" presId="urn:microsoft.com/office/officeart/2005/8/layout/matrix1"/>
    <dgm:cxn modelId="{8E8CF616-7232-4459-BA57-8074A134BC02}" type="presParOf" srcId="{92FEFF90-9A63-4E89-9F31-D1B726FDCEA9}" destId="{05EA3CFA-966F-4124-80D6-C67974B4ACC4}" srcOrd="6" destOrd="0" presId="urn:microsoft.com/office/officeart/2005/8/layout/matrix1"/>
    <dgm:cxn modelId="{28E37CC6-D42A-4D9E-9666-34E198B41EA8}" type="presParOf" srcId="{92FEFF90-9A63-4E89-9F31-D1B726FDCEA9}" destId="{6DEC23C4-1163-42E5-918D-16B8085D07C1}" srcOrd="7" destOrd="0" presId="urn:microsoft.com/office/officeart/2005/8/layout/matrix1"/>
    <dgm:cxn modelId="{0F03DE1F-D7E1-4B7B-8D05-F2D2C70506EA}" type="presParOf" srcId="{1A8C4378-0C91-448F-8534-A0C14E0BFD82}" destId="{67296490-234C-4619-98DA-53B1FD39820F}" srcOrd="1" destOrd="0" presId="urn:microsoft.com/office/officeart/2005/8/layout/matrix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3AAB1-076A-4DDF-83E4-7517D39DF33B}">
      <dsp:nvSpPr>
        <dsp:cNvPr id="0" name=""/>
        <dsp:cNvSpPr/>
      </dsp:nvSpPr>
      <dsp:spPr>
        <a:xfrm rot="16200000">
          <a:off x="1980828" y="-1980828"/>
          <a:ext cx="3235009" cy="7196666"/>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A 5 year action plan for tackling race inequalities in mental health care in England and Wales</a:t>
          </a:r>
          <a:endParaRPr lang="en-GB" sz="2800" kern="1200" dirty="0"/>
        </a:p>
      </dsp:txBody>
      <dsp:txXfrm rot="5400000">
        <a:off x="0" y="0"/>
        <a:ext cx="7196666" cy="2426257"/>
      </dsp:txXfrm>
    </dsp:sp>
    <dsp:sp modelId="{B756BE0B-29B3-46E8-91D0-BC34497143EC}">
      <dsp:nvSpPr>
        <dsp:cNvPr id="0" name=""/>
        <dsp:cNvSpPr/>
      </dsp:nvSpPr>
      <dsp:spPr>
        <a:xfrm>
          <a:off x="7196666" y="0"/>
          <a:ext cx="7196666" cy="323500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Designed to improve Mental Health Services for people from BAME communities</a:t>
          </a:r>
          <a:endParaRPr lang="en-GB" sz="2800" kern="1200" dirty="0"/>
        </a:p>
      </dsp:txBody>
      <dsp:txXfrm>
        <a:off x="7196666" y="0"/>
        <a:ext cx="7196666" cy="2426257"/>
      </dsp:txXfrm>
    </dsp:sp>
    <dsp:sp modelId="{966C4679-E5F6-48B3-9376-1C36ED5E8BD8}">
      <dsp:nvSpPr>
        <dsp:cNvPr id="0" name=""/>
        <dsp:cNvSpPr/>
      </dsp:nvSpPr>
      <dsp:spPr>
        <a:xfrm rot="10800000">
          <a:off x="3652164" y="3152581"/>
          <a:ext cx="7196666" cy="323500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A comprehensive framework of action  built around 3 building blocks for change.</a:t>
          </a:r>
        </a:p>
        <a:p>
          <a:pPr marL="0" lvl="0" indent="0" algn="ctr" defTabSz="1244600">
            <a:lnSpc>
              <a:spcPct val="90000"/>
            </a:lnSpc>
            <a:spcBef>
              <a:spcPct val="0"/>
            </a:spcBef>
            <a:spcAft>
              <a:spcPct val="35000"/>
            </a:spcAft>
            <a:buNone/>
          </a:pPr>
          <a:r>
            <a:rPr lang="en-US" sz="2800" kern="1200" dirty="0"/>
            <a:t>1. More appropriate and responsive services</a:t>
          </a:r>
        </a:p>
        <a:p>
          <a:pPr marL="0" lvl="0" indent="0" algn="ctr" defTabSz="1244600">
            <a:lnSpc>
              <a:spcPct val="90000"/>
            </a:lnSpc>
            <a:spcBef>
              <a:spcPct val="0"/>
            </a:spcBef>
            <a:spcAft>
              <a:spcPct val="35000"/>
            </a:spcAft>
            <a:buNone/>
          </a:pPr>
          <a:r>
            <a:rPr lang="en-US" sz="2800" kern="1200" dirty="0"/>
            <a:t>2. Community Engagement</a:t>
          </a:r>
        </a:p>
        <a:p>
          <a:pPr marL="0" lvl="0" indent="0" algn="ctr" defTabSz="1244600">
            <a:lnSpc>
              <a:spcPct val="90000"/>
            </a:lnSpc>
            <a:spcBef>
              <a:spcPct val="0"/>
            </a:spcBef>
            <a:spcAft>
              <a:spcPct val="35000"/>
            </a:spcAft>
            <a:buNone/>
          </a:pPr>
          <a:r>
            <a:rPr lang="en-US" sz="2800" kern="1200" dirty="0"/>
            <a:t>3. Better information</a:t>
          </a:r>
          <a:endParaRPr lang="en-GB" sz="2800" kern="1200" dirty="0"/>
        </a:p>
      </dsp:txBody>
      <dsp:txXfrm rot="10800000">
        <a:off x="3652164" y="3961334"/>
        <a:ext cx="7196666" cy="2426257"/>
      </dsp:txXfrm>
    </dsp:sp>
    <dsp:sp modelId="{05EA3CFA-966F-4124-80D6-C67974B4ACC4}">
      <dsp:nvSpPr>
        <dsp:cNvPr id="0" name=""/>
        <dsp:cNvSpPr/>
      </dsp:nvSpPr>
      <dsp:spPr>
        <a:xfrm rot="5400000">
          <a:off x="9177494" y="1254181"/>
          <a:ext cx="3235009" cy="7196666"/>
        </a:xfrm>
        <a:prstGeom prst="round1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296490-234C-4619-98DA-53B1FD39820F}">
      <dsp:nvSpPr>
        <dsp:cNvPr id="0" name=""/>
        <dsp:cNvSpPr/>
      </dsp:nvSpPr>
      <dsp:spPr>
        <a:xfrm>
          <a:off x="5933759" y="2920437"/>
          <a:ext cx="2633504" cy="629080"/>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DRE</a:t>
          </a:r>
          <a:endParaRPr lang="en-GB" sz="3200" kern="1200" dirty="0"/>
        </a:p>
      </dsp:txBody>
      <dsp:txXfrm>
        <a:off x="5964468" y="2951146"/>
        <a:ext cx="2572086" cy="56766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4713925"/>
            <a:ext cx="38404800" cy="1002792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5128560"/>
            <a:ext cx="38404800" cy="6954200"/>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1376990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3248506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7180902"/>
            <a:ext cx="44165520" cy="11981495"/>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19275747"/>
            <a:ext cx="44165520" cy="6300785"/>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3872741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7667625"/>
            <a:ext cx="21762720" cy="182756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7667625"/>
            <a:ext cx="21762720" cy="182756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4283139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533527"/>
            <a:ext cx="44165520" cy="5567365"/>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7060885"/>
            <a:ext cx="21662705"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3527112" y="10521315"/>
            <a:ext cx="21662705" cy="154752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7060885"/>
            <a:ext cx="21769390"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25923240" y="10521315"/>
            <a:ext cx="21769390" cy="154752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1287488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266584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1604898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1920240"/>
            <a:ext cx="16515395" cy="672084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147187"/>
            <a:ext cx="25923240" cy="20469225"/>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8641080"/>
            <a:ext cx="16515395"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4167180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1920240"/>
            <a:ext cx="16515395" cy="672084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147187"/>
            <a:ext cx="25923240" cy="20469225"/>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dirty="0"/>
              <a:t>Click icon to add picture</a:t>
            </a:r>
          </a:p>
        </p:txBody>
      </p:sp>
      <p:sp>
        <p:nvSpPr>
          <p:cNvPr id="4" name="Text Placeholder 3"/>
          <p:cNvSpPr>
            <a:spLocks noGrp="1"/>
          </p:cNvSpPr>
          <p:nvPr>
            <p:ph type="body" sz="half" idx="2"/>
          </p:nvPr>
        </p:nvSpPr>
        <p:spPr>
          <a:xfrm>
            <a:off x="3527112" y="8641080"/>
            <a:ext cx="16515395"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157729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3385429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533525"/>
            <a:ext cx="11041380" cy="2440972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533525"/>
            <a:ext cx="32484060" cy="24409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DA397-3F31-4FDA-AD64-614B3470A2BF}" type="datetimeFigureOut">
              <a:rPr lang="en-GB" smtClean="0"/>
              <a:t>26/11/2021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C761BA-6514-48F3-983B-D7A87D9B07D7}" type="slidenum">
              <a:rPr lang="en-GB" smtClean="0"/>
              <a:t>‹#›</a:t>
            </a:fld>
            <a:endParaRPr lang="en-GB" dirty="0"/>
          </a:p>
        </p:txBody>
      </p:sp>
    </p:spTree>
    <p:extLst>
      <p:ext uri="{BB962C8B-B14F-4D97-AF65-F5344CB8AC3E}">
        <p14:creationId xmlns:p14="http://schemas.microsoft.com/office/powerpoint/2010/main" val="2775050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533527"/>
            <a:ext cx="44165520" cy="55673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7667625"/>
            <a:ext cx="44165520" cy="182756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26696672"/>
            <a:ext cx="11521440" cy="1533525"/>
          </a:xfrm>
          <a:prstGeom prst="rect">
            <a:avLst/>
          </a:prstGeom>
        </p:spPr>
        <p:txBody>
          <a:bodyPr vert="horz" lIns="91440" tIns="45720" rIns="91440" bIns="45720" rtlCol="0" anchor="ctr"/>
          <a:lstStyle>
            <a:lvl1pPr algn="l">
              <a:defRPr sz="5040">
                <a:solidFill>
                  <a:schemeClr val="tx1">
                    <a:tint val="75000"/>
                  </a:schemeClr>
                </a:solidFill>
              </a:defRPr>
            </a:lvl1pPr>
          </a:lstStyle>
          <a:p>
            <a:fld id="{1C1DA397-3F31-4FDA-AD64-614B3470A2BF}" type="datetimeFigureOut">
              <a:rPr lang="en-GB" smtClean="0"/>
              <a:t>26/11/2021</a:t>
            </a:fld>
            <a:endParaRPr lang="en-GB" dirty="0"/>
          </a:p>
        </p:txBody>
      </p:sp>
      <p:sp>
        <p:nvSpPr>
          <p:cNvPr id="5" name="Footer Placeholder 4"/>
          <p:cNvSpPr>
            <a:spLocks noGrp="1"/>
          </p:cNvSpPr>
          <p:nvPr>
            <p:ph type="ftr" sz="quarter" idx="3"/>
          </p:nvPr>
        </p:nvSpPr>
        <p:spPr>
          <a:xfrm>
            <a:off x="16962120" y="26696672"/>
            <a:ext cx="17282160" cy="1533525"/>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36164520" y="26696672"/>
            <a:ext cx="11521440" cy="1533525"/>
          </a:xfrm>
          <a:prstGeom prst="rect">
            <a:avLst/>
          </a:prstGeom>
        </p:spPr>
        <p:txBody>
          <a:bodyPr vert="horz" lIns="91440" tIns="45720" rIns="91440" bIns="45720" rtlCol="0" anchor="ctr"/>
          <a:lstStyle>
            <a:lvl1pPr algn="r">
              <a:defRPr sz="5040">
                <a:solidFill>
                  <a:schemeClr val="tx1">
                    <a:tint val="75000"/>
                  </a:schemeClr>
                </a:solidFill>
              </a:defRPr>
            </a:lvl1pPr>
          </a:lstStyle>
          <a:p>
            <a:fld id="{32C761BA-6514-48F3-983B-D7A87D9B07D7}" type="slidenum">
              <a:rPr lang="en-GB" smtClean="0"/>
              <a:t>‹#›</a:t>
            </a:fld>
            <a:endParaRPr lang="en-GB" dirty="0"/>
          </a:p>
        </p:txBody>
      </p:sp>
    </p:spTree>
    <p:extLst>
      <p:ext uri="{BB962C8B-B14F-4D97-AF65-F5344CB8AC3E}">
        <p14:creationId xmlns:p14="http://schemas.microsoft.com/office/powerpoint/2010/main" val="344192687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image" Target="../media/image5.png"/><Relationship Id="rId5" Type="http://schemas.openxmlformats.org/officeDocument/2006/relationships/diagramLayout" Target="../diagrams/layout1.xml"/><Relationship Id="rId10" Type="http://schemas.openxmlformats.org/officeDocument/2006/relationships/image" Target="../media/image4.png"/><Relationship Id="rId4" Type="http://schemas.openxmlformats.org/officeDocument/2006/relationships/diagramData" Target="../diagrams/data1.xml"/><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doi.org/10.1111/inm.12913" TargetMode="External"/><Relationship Id="rId3" Type="http://schemas.openxmlformats.org/officeDocument/2006/relationships/hyperlink" Target="https://assets.publishing.service.gov.uk/government/uploads/system/uploads/attachment_data/file/686071/Revised_RDA_report_March_2018.pdf" TargetMode="External"/><Relationship Id="rId7" Type="http://schemas.openxmlformats.org/officeDocument/2006/relationships/hyperlink" Target="https://www.rethink.org/advice-and-information/living-with-mental-illness/wellbeing-physical-health/black-asian-and-minority-ethnic-mental-health/" TargetMode="External"/><Relationship Id="rId2" Type="http://schemas.openxmlformats.org/officeDocument/2006/relationships/hyperlink" Target="https://doi.org/10.1016/j.jad.2010.05.017" TargetMode="External"/><Relationship Id="rId1" Type="http://schemas.openxmlformats.org/officeDocument/2006/relationships/slideLayout" Target="../slideLayouts/slideLayout7.xml"/><Relationship Id="rId6" Type="http://schemas.openxmlformats.org/officeDocument/2006/relationships/hyperlink" Target="https://digital.nhs.uk/data-and-information/publications/statistical/adult-psychiatric-morbidity-survey/adult-psychiatric-morbidity-survey-survey-of-mental-health-and-wellbeing-england-2014" TargetMode="External"/><Relationship Id="rId5" Type="http://schemas.openxmlformats.org/officeDocument/2006/relationships/hyperlink" Target="http://www.mentalhealth.org.uk/a-to-z/b/black-asian-and-minority-ethnicbame-communities" TargetMode="External"/><Relationship Id="rId10" Type="http://schemas.openxmlformats.org/officeDocument/2006/relationships/hyperlink" Target="https://lemosandcrane.co.uk/resources/DoH%20-%20Delivering%20Race%20Equality%20in%20Mental%20Health%20Care%20-%20A%20Review.pdf" TargetMode="External"/><Relationship Id="rId4" Type="http://schemas.openxmlformats.org/officeDocument/2006/relationships/hyperlink" Target="https://www.ethnicity-facts-figures.service.gov.uk/health/mental-health/detentions-under-the-mental-health-act/latest" TargetMode="External"/><Relationship Id="rId9" Type="http://schemas.openxmlformats.org/officeDocument/2006/relationships/hyperlink" Target="https://doi.org/10.1108/IJHRH-08-2019-006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11E702-8070-49B5-BC34-4A13BC84E3B9}"/>
              </a:ext>
            </a:extLst>
          </p:cNvPr>
          <p:cNvSpPr/>
          <p:nvPr/>
        </p:nvSpPr>
        <p:spPr>
          <a:xfrm>
            <a:off x="962526" y="2804160"/>
            <a:ext cx="15069954" cy="2515722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87FD8248-CBA7-4E7E-92E9-7DC754A859D0}"/>
              </a:ext>
            </a:extLst>
          </p:cNvPr>
          <p:cNvSpPr txBox="1"/>
          <p:nvPr/>
        </p:nvSpPr>
        <p:spPr>
          <a:xfrm>
            <a:off x="962525" y="2804159"/>
            <a:ext cx="15069954" cy="26684228"/>
          </a:xfrm>
          <a:prstGeom prst="rect">
            <a:avLst/>
          </a:prstGeom>
          <a:noFill/>
          <a:ln>
            <a:noFill/>
          </a:ln>
        </p:spPr>
        <p:txBody>
          <a:bodyPr wrap="square" rtlCol="0">
            <a:spAutoFit/>
          </a:bodyPr>
          <a:lstStyle/>
          <a:p>
            <a:r>
              <a:rPr lang="en-US" sz="3200" b="1" dirty="0"/>
              <a:t>Introduction</a:t>
            </a:r>
          </a:p>
          <a:p>
            <a:endParaRPr lang="en-US" sz="3200" b="1" dirty="0"/>
          </a:p>
          <a:p>
            <a:r>
              <a:rPr lang="en-US" sz="3200" b="1" dirty="0"/>
              <a:t>What is culture?</a:t>
            </a:r>
          </a:p>
          <a:p>
            <a:endParaRPr lang="en-US" sz="3200" dirty="0"/>
          </a:p>
          <a:p>
            <a:r>
              <a:rPr lang="en-US" sz="3200" dirty="0"/>
              <a:t> ‘Culture is a fuzzy set of basic assumptions and values, orientations to life, beliefs, policies, procedures and behavioral conventions that are shared by a group of people, and that influence(but do not determine) each member’s behavior and his/her interpretations of the ‘meaning’ of other people’s behavior.’ (Spencer-0atey, 2008)</a:t>
            </a:r>
          </a:p>
          <a:p>
            <a:endParaRPr lang="en-US" sz="3200" dirty="0"/>
          </a:p>
          <a:p>
            <a:r>
              <a:rPr lang="en-US" sz="3200" dirty="0"/>
              <a:t>‘... the set of attitudes, values, beliefs, and behaviors shared by a group of people, but different for each individual, communicated from one generation to the next.’ (Matsumoto, 1996)</a:t>
            </a:r>
          </a:p>
          <a:p>
            <a:endParaRPr lang="en-US" sz="3200" dirty="0"/>
          </a:p>
          <a:p>
            <a:r>
              <a:rPr lang="en-US" sz="3200" b="1" dirty="0"/>
              <a:t>What is BAME?</a:t>
            </a:r>
          </a:p>
          <a:p>
            <a:endParaRPr lang="en-US" sz="3200" dirty="0"/>
          </a:p>
          <a:p>
            <a:r>
              <a:rPr lang="en-US" sz="3200" dirty="0"/>
              <a:t>Black, Asian and Minority Ethnic (BAME) is an inclusive term used in the UK  to describe anyone who is not from a white background. The term BAME includes people from a wide variety of backgrounds including</a:t>
            </a:r>
          </a:p>
          <a:p>
            <a:endParaRPr lang="en-US" sz="3200" dirty="0"/>
          </a:p>
          <a:p>
            <a:pPr marL="434980" indent="-434980">
              <a:buFont typeface="Arial" panose="020B0604020202020204" pitchFamily="34" charset="0"/>
              <a:buChar char="•"/>
            </a:pPr>
            <a:r>
              <a:rPr lang="en-US" sz="3200" dirty="0"/>
              <a:t>Black African and Black Caribbean people</a:t>
            </a:r>
          </a:p>
          <a:p>
            <a:pPr marL="434980" indent="-434980">
              <a:buFont typeface="Arial" panose="020B0604020202020204" pitchFamily="34" charset="0"/>
              <a:buChar char="•"/>
            </a:pPr>
            <a:r>
              <a:rPr lang="en-US" sz="3200" dirty="0"/>
              <a:t>Asian people</a:t>
            </a:r>
          </a:p>
          <a:p>
            <a:pPr marL="434980" indent="-434980">
              <a:buFont typeface="Arial" panose="020B0604020202020204" pitchFamily="34" charset="0"/>
              <a:buChar char="•"/>
            </a:pPr>
            <a:r>
              <a:rPr lang="en-US" sz="3200" dirty="0"/>
              <a:t>People who are mixed race  </a:t>
            </a:r>
          </a:p>
          <a:p>
            <a:r>
              <a:rPr lang="en-US" sz="3200" dirty="0"/>
              <a:t> 																									(Rethink, n.d)</a:t>
            </a:r>
          </a:p>
          <a:p>
            <a:endParaRPr lang="en-US" sz="3200" dirty="0"/>
          </a:p>
          <a:p>
            <a:r>
              <a:rPr lang="en-US" sz="3200" b="1" dirty="0"/>
              <a:t>Statistics</a:t>
            </a:r>
          </a:p>
          <a:p>
            <a:pPr marL="271863" indent="-271863">
              <a:buFont typeface="Arial" panose="020B0604020202020204" pitchFamily="34" charset="0"/>
              <a:buChar char="•"/>
            </a:pPr>
            <a:endParaRPr lang="en-US" sz="3200" dirty="0"/>
          </a:p>
          <a:p>
            <a:pPr marL="271863" indent="-271863">
              <a:buFont typeface="Arial" panose="020B0604020202020204" pitchFamily="34" charset="0"/>
              <a:buChar char="•"/>
            </a:pPr>
            <a:r>
              <a:rPr lang="en-US" sz="3200" dirty="0"/>
              <a:t>BAME backgrounds make up 14% of our population (Rethink, 2021)</a:t>
            </a:r>
          </a:p>
          <a:p>
            <a:pPr marL="434980" indent="-434980">
              <a:buFont typeface="Arial" panose="020B0604020202020204" pitchFamily="34" charset="0"/>
              <a:buChar char="•"/>
            </a:pPr>
            <a:r>
              <a:rPr lang="en-US" sz="3200" dirty="0"/>
              <a:t>Anxiety and depression are more common in black women (Cabinet Office, 2017)</a:t>
            </a:r>
          </a:p>
          <a:p>
            <a:pPr marL="434980" indent="-434980">
              <a:buFont typeface="Arial" panose="020B0604020202020204" pitchFamily="34" charset="0"/>
              <a:buChar char="•"/>
            </a:pPr>
            <a:r>
              <a:rPr lang="en-US" sz="3200" dirty="0"/>
              <a:t>There is an increased risk of suicide among older Southern Asian women(Mental Health Foundation, n.d)</a:t>
            </a:r>
          </a:p>
          <a:p>
            <a:pPr marL="434980" indent="-434980">
              <a:buFont typeface="Arial" panose="020B0604020202020204" pitchFamily="34" charset="0"/>
              <a:buChar char="•"/>
            </a:pPr>
            <a:r>
              <a:rPr lang="en-US" sz="3200" dirty="0"/>
              <a:t>Psychotic disorders are ten times more prevalent among black men in comparison to white men. In 2014, it was estimated that within the past year 3% of black men had suffered a psychotic disorder. (Cabinet Office, 2017)</a:t>
            </a:r>
          </a:p>
          <a:p>
            <a:pPr marL="434980" indent="-434980">
              <a:buFont typeface="Arial" panose="020B0604020202020204" pitchFamily="34" charset="0"/>
              <a:buChar char="•"/>
            </a:pPr>
            <a:r>
              <a:rPr lang="en-US" sz="3200" dirty="0"/>
              <a:t>The rate of black people who are detained under the mental health act is four times higher than the rate for white people(Gov.uk, 2021)</a:t>
            </a:r>
          </a:p>
          <a:p>
            <a:pPr marL="434980" indent="-434980">
              <a:buFont typeface="Arial" panose="020B0604020202020204" pitchFamily="34" charset="0"/>
              <a:buChar char="•"/>
            </a:pPr>
            <a:endParaRPr lang="en-US" sz="3200" dirty="0"/>
          </a:p>
          <a:p>
            <a:endParaRPr lang="en-US" sz="3200" dirty="0"/>
          </a:p>
          <a:p>
            <a:endParaRPr lang="en-US" sz="3200" dirty="0"/>
          </a:p>
          <a:p>
            <a:endParaRPr lang="en-US" sz="3200" dirty="0"/>
          </a:p>
          <a:p>
            <a:endParaRPr lang="en-US" sz="3200" dirty="0"/>
          </a:p>
          <a:p>
            <a:endParaRPr lang="en-US" sz="3200" dirty="0"/>
          </a:p>
          <a:p>
            <a:r>
              <a:rPr lang="en-US" sz="3200" dirty="0"/>
              <a:t>                                                                                              </a:t>
            </a:r>
          </a:p>
          <a:p>
            <a:r>
              <a:rPr lang="en-US" sz="3200" dirty="0"/>
              <a:t>                                                               (NHS, 2014)</a:t>
            </a:r>
          </a:p>
          <a:p>
            <a:endParaRPr lang="en-GB" sz="3200" b="1" dirty="0"/>
          </a:p>
          <a:p>
            <a:r>
              <a:rPr lang="en-GB" sz="3200" b="1" dirty="0"/>
              <a:t>												</a:t>
            </a:r>
          </a:p>
          <a:p>
            <a:r>
              <a:rPr lang="en-US" sz="3200" dirty="0"/>
              <a:t>In comparison to any other group, black adults are least likely to report receiving any treatment (medication, counselling or therapy) for a mental health disorder. Around 14% of White British adults received treatment for a mental health disorder compared to around 7% of BAME people. The outcome is also notably better for white people. (Cabinet Office, 2017)</a:t>
            </a:r>
          </a:p>
          <a:p>
            <a:endParaRPr lang="en-US" sz="3200" dirty="0"/>
          </a:p>
          <a:p>
            <a:endParaRPr lang="en-US" sz="3200" dirty="0"/>
          </a:p>
        </p:txBody>
      </p:sp>
      <p:sp>
        <p:nvSpPr>
          <p:cNvPr id="15" name="Rectangle 14">
            <a:extLst>
              <a:ext uri="{FF2B5EF4-FFF2-40B4-BE49-F238E27FC236}">
                <a16:creationId xmlns:a16="http://schemas.microsoft.com/office/drawing/2014/main" id="{0BE47436-B7E8-4618-85B4-EFCAD2E4A534}"/>
              </a:ext>
            </a:extLst>
          </p:cNvPr>
          <p:cNvSpPr/>
          <p:nvPr/>
        </p:nvSpPr>
        <p:spPr>
          <a:xfrm>
            <a:off x="18068222" y="2882083"/>
            <a:ext cx="15069954" cy="2507930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GB" dirty="0"/>
              <a:t>#</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solidFill>
                <a:schemeClr val="tx1"/>
              </a:solidFill>
            </a:endParaRPr>
          </a:p>
          <a:p>
            <a:pPr algn="ctr"/>
            <a:r>
              <a:rPr lang="en-GB" sz="3200" b="1" dirty="0">
                <a:solidFill>
                  <a:schemeClr val="tx1"/>
                </a:solidFill>
              </a:rPr>
              <a:t>“In these Streets”</a:t>
            </a:r>
          </a:p>
          <a:p>
            <a:pPr algn="ctr"/>
            <a:endParaRPr lang="en-GB" sz="3200" dirty="0">
              <a:solidFill>
                <a:schemeClr val="tx1"/>
              </a:solidFill>
            </a:endParaRPr>
          </a:p>
          <a:p>
            <a:pPr algn="ctr"/>
            <a:endParaRPr lang="en-GB" sz="3200" dirty="0">
              <a:solidFill>
                <a:schemeClr val="tx1"/>
              </a:solidFill>
            </a:endParaRPr>
          </a:p>
        </p:txBody>
      </p:sp>
      <p:sp>
        <p:nvSpPr>
          <p:cNvPr id="16" name="TextBox 15">
            <a:extLst>
              <a:ext uri="{FF2B5EF4-FFF2-40B4-BE49-F238E27FC236}">
                <a16:creationId xmlns:a16="http://schemas.microsoft.com/office/drawing/2014/main" id="{CA03EACC-E7EF-4BA4-8DB5-DFDD716DDD21}"/>
              </a:ext>
            </a:extLst>
          </p:cNvPr>
          <p:cNvSpPr txBox="1"/>
          <p:nvPr/>
        </p:nvSpPr>
        <p:spPr>
          <a:xfrm>
            <a:off x="18068223" y="3053541"/>
            <a:ext cx="15069954" cy="11418510"/>
          </a:xfrm>
          <a:prstGeom prst="rect">
            <a:avLst/>
          </a:prstGeom>
          <a:noFill/>
          <a:ln>
            <a:noFill/>
          </a:ln>
        </p:spPr>
        <p:txBody>
          <a:bodyPr wrap="square" rtlCol="0">
            <a:spAutoFit/>
          </a:bodyPr>
          <a:lstStyle/>
          <a:p>
            <a:r>
              <a:rPr lang="en-US" sz="3200" b="1" dirty="0"/>
              <a:t>What factors affect access to and engagement with NHS Mental Health Services?</a:t>
            </a:r>
          </a:p>
          <a:p>
            <a:endParaRPr lang="en-US" sz="3200" dirty="0"/>
          </a:p>
          <a:p>
            <a:r>
              <a:rPr lang="en-US" sz="3200" dirty="0"/>
              <a:t>A study by Simkhada et al (2021) identified the following six themes</a:t>
            </a:r>
          </a:p>
          <a:p>
            <a:endParaRPr lang="en-US" sz="3200" dirty="0"/>
          </a:p>
          <a:p>
            <a:r>
              <a:rPr lang="en-US" sz="3200" dirty="0"/>
              <a:t>•	Stigma and fear</a:t>
            </a:r>
          </a:p>
          <a:p>
            <a:r>
              <a:rPr lang="en-US" sz="3200" dirty="0"/>
              <a:t>•	Gender</a:t>
            </a:r>
          </a:p>
          <a:p>
            <a:r>
              <a:rPr lang="en-US" sz="3200" dirty="0"/>
              <a:t>•	Language</a:t>
            </a:r>
          </a:p>
          <a:p>
            <a:r>
              <a:rPr lang="en-US" sz="3200" dirty="0"/>
              <a:t>•	Tradition and culture</a:t>
            </a:r>
          </a:p>
          <a:p>
            <a:r>
              <a:rPr lang="en-US" sz="3200" dirty="0"/>
              <a:t>•	Family involvement</a:t>
            </a:r>
          </a:p>
          <a:p>
            <a:r>
              <a:rPr lang="en-US" sz="3200" dirty="0"/>
              <a:t>•	Lack of cultural awareness in health workers</a:t>
            </a:r>
          </a:p>
          <a:p>
            <a:endParaRPr lang="en-US" sz="3200" dirty="0"/>
          </a:p>
          <a:p>
            <a:r>
              <a:rPr lang="en-US" sz="3200" dirty="0"/>
              <a:t>A study by Memon et al (2016) identified the following six barriers to accessing MH services</a:t>
            </a:r>
          </a:p>
          <a:p>
            <a:endParaRPr lang="en-US" sz="3200" dirty="0"/>
          </a:p>
          <a:p>
            <a:r>
              <a:rPr lang="en-US" sz="3200" dirty="0"/>
              <a:t>•	Inability to recognize and accept MH problems</a:t>
            </a:r>
          </a:p>
          <a:p>
            <a:r>
              <a:rPr lang="en-US" sz="3200" dirty="0"/>
              <a:t>•	Positive impact of social networks</a:t>
            </a:r>
          </a:p>
          <a:p>
            <a:r>
              <a:rPr lang="en-US" sz="3200" dirty="0"/>
              <a:t>•	The reluctance of men to discuss and seek help for psychological problems</a:t>
            </a:r>
          </a:p>
          <a:p>
            <a:r>
              <a:rPr lang="en-US" sz="3200" dirty="0"/>
              <a:t>•	Identity as a culture</a:t>
            </a:r>
          </a:p>
          <a:p>
            <a:pPr marL="457200" indent="-457200">
              <a:buFont typeface="Arial" panose="020B0604020202020204" pitchFamily="34" charset="0"/>
              <a:buChar char="•"/>
            </a:pPr>
            <a:r>
              <a:rPr lang="en-US" sz="3200" dirty="0"/>
              <a:t>Negative perceptions and stigmas associated with mental health</a:t>
            </a:r>
          </a:p>
          <a:p>
            <a:r>
              <a:rPr lang="en-US" sz="3200" dirty="0"/>
              <a:t>•	Factors related to money</a:t>
            </a:r>
          </a:p>
          <a:p>
            <a:endParaRPr lang="en-US" sz="3200" dirty="0"/>
          </a:p>
          <a:p>
            <a:r>
              <a:rPr lang="en-US" sz="3200" dirty="0"/>
              <a:t>As part of the study, factors affecting the relationship between service users and providers were also identified.</a:t>
            </a:r>
          </a:p>
        </p:txBody>
      </p:sp>
      <p:sp>
        <p:nvSpPr>
          <p:cNvPr id="17" name="Rectangle 16">
            <a:extLst>
              <a:ext uri="{FF2B5EF4-FFF2-40B4-BE49-F238E27FC236}">
                <a16:creationId xmlns:a16="http://schemas.microsoft.com/office/drawing/2014/main" id="{03C71F6F-4912-4961-B55E-E7F86742B75D}"/>
              </a:ext>
            </a:extLst>
          </p:cNvPr>
          <p:cNvSpPr/>
          <p:nvPr/>
        </p:nvSpPr>
        <p:spPr>
          <a:xfrm>
            <a:off x="35173921" y="2804160"/>
            <a:ext cx="15069954" cy="2515722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C7945F26-B39F-4AFD-B5AF-C82DB8034BE4}"/>
              </a:ext>
            </a:extLst>
          </p:cNvPr>
          <p:cNvSpPr txBox="1"/>
          <p:nvPr/>
        </p:nvSpPr>
        <p:spPr>
          <a:xfrm>
            <a:off x="35173920" y="2804159"/>
            <a:ext cx="15069954" cy="5016758"/>
          </a:xfrm>
          <a:prstGeom prst="rect">
            <a:avLst/>
          </a:prstGeom>
          <a:noFill/>
          <a:ln>
            <a:noFill/>
          </a:ln>
        </p:spPr>
        <p:txBody>
          <a:bodyPr wrap="square" rtlCol="0">
            <a:spAutoFit/>
          </a:bodyPr>
          <a:lstStyle/>
          <a:p>
            <a:r>
              <a:rPr lang="en-US" sz="3200" b="1" dirty="0"/>
              <a:t>Delivering Race Equality in Mental Health Care (DRE).</a:t>
            </a:r>
          </a:p>
          <a:p>
            <a:endParaRPr lang="en-US" sz="3200" dirty="0"/>
          </a:p>
          <a:p>
            <a:endParaRPr lang="en-US" sz="3200" dirty="0"/>
          </a:p>
          <a:p>
            <a:endParaRPr lang="en-US" sz="3200" dirty="0"/>
          </a:p>
          <a:p>
            <a:endParaRPr lang="en-US" sz="3200" dirty="0"/>
          </a:p>
          <a:p>
            <a:endParaRPr lang="en-US" sz="3200" dirty="0"/>
          </a:p>
          <a:p>
            <a:endParaRPr lang="en-US" sz="3200" dirty="0"/>
          </a:p>
          <a:p>
            <a:endParaRPr lang="en-US" sz="3200" dirty="0"/>
          </a:p>
          <a:p>
            <a:endParaRPr lang="en-US" sz="3200" dirty="0"/>
          </a:p>
          <a:p>
            <a:endParaRPr lang="en-US" sz="3200" dirty="0"/>
          </a:p>
        </p:txBody>
      </p:sp>
      <p:sp>
        <p:nvSpPr>
          <p:cNvPr id="19" name="TextBox 18">
            <a:extLst>
              <a:ext uri="{FF2B5EF4-FFF2-40B4-BE49-F238E27FC236}">
                <a16:creationId xmlns:a16="http://schemas.microsoft.com/office/drawing/2014/main" id="{3A7B150E-3E18-4CCB-9EB4-4C45EB28E7E0}"/>
              </a:ext>
            </a:extLst>
          </p:cNvPr>
          <p:cNvSpPr txBox="1"/>
          <p:nvPr/>
        </p:nvSpPr>
        <p:spPr>
          <a:xfrm>
            <a:off x="1732547" y="385011"/>
            <a:ext cx="46826906" cy="830997"/>
          </a:xfrm>
          <a:prstGeom prst="rect">
            <a:avLst/>
          </a:prstGeom>
          <a:solidFill>
            <a:schemeClr val="bg2"/>
          </a:solidFill>
          <a:ln>
            <a:solidFill>
              <a:schemeClr val="accent1"/>
            </a:solidFill>
          </a:ln>
        </p:spPr>
        <p:txBody>
          <a:bodyPr wrap="square" rtlCol="0">
            <a:spAutoFit/>
          </a:bodyPr>
          <a:lstStyle/>
          <a:p>
            <a:pPr algn="ctr"/>
            <a:r>
              <a:rPr lang="en-US" sz="4800" b="1" dirty="0"/>
              <a:t>The prevalence of Mental Health Issues amongst Black, Asian and Minority Ethnic (BAME) culture within the UK  </a:t>
            </a:r>
            <a:endParaRPr lang="en-GB" sz="4800" b="1" dirty="0"/>
          </a:p>
        </p:txBody>
      </p:sp>
      <p:pic>
        <p:nvPicPr>
          <p:cNvPr id="20" name="Picture 19">
            <a:extLst>
              <a:ext uri="{FF2B5EF4-FFF2-40B4-BE49-F238E27FC236}">
                <a16:creationId xmlns:a16="http://schemas.microsoft.com/office/drawing/2014/main" id="{F46C7E35-3852-4E34-AB1C-6C90E0AA3523}"/>
              </a:ext>
            </a:extLst>
          </p:cNvPr>
          <p:cNvPicPr>
            <a:picLocks noChangeAspect="1"/>
          </p:cNvPicPr>
          <p:nvPr/>
        </p:nvPicPr>
        <p:blipFill>
          <a:blip r:embed="rId2"/>
          <a:stretch>
            <a:fillRect/>
          </a:stretch>
        </p:blipFill>
        <p:spPr>
          <a:xfrm>
            <a:off x="15851633" y="22789815"/>
            <a:ext cx="1664352" cy="5322269"/>
          </a:xfrm>
          <a:prstGeom prst="rect">
            <a:avLst/>
          </a:prstGeom>
        </p:spPr>
      </p:pic>
      <p:pic>
        <p:nvPicPr>
          <p:cNvPr id="21" name="Picture 20">
            <a:extLst>
              <a:ext uri="{FF2B5EF4-FFF2-40B4-BE49-F238E27FC236}">
                <a16:creationId xmlns:a16="http://schemas.microsoft.com/office/drawing/2014/main" id="{70C7B881-3FE4-4B23-9850-3DD7CC38060A}"/>
              </a:ext>
            </a:extLst>
          </p:cNvPr>
          <p:cNvPicPr>
            <a:picLocks noChangeAspect="1"/>
          </p:cNvPicPr>
          <p:nvPr/>
        </p:nvPicPr>
        <p:blipFill>
          <a:blip r:embed="rId3"/>
          <a:stretch>
            <a:fillRect/>
          </a:stretch>
        </p:blipFill>
        <p:spPr>
          <a:xfrm>
            <a:off x="15283611" y="20503169"/>
            <a:ext cx="3212870" cy="2426418"/>
          </a:xfrm>
          <a:prstGeom prst="rect">
            <a:avLst/>
          </a:prstGeom>
          <a:ln>
            <a:solidFill>
              <a:schemeClr val="tx1"/>
            </a:solidFill>
          </a:ln>
        </p:spPr>
      </p:pic>
      <p:sp>
        <p:nvSpPr>
          <p:cNvPr id="24" name="Arrow: Right 23">
            <a:extLst>
              <a:ext uri="{FF2B5EF4-FFF2-40B4-BE49-F238E27FC236}">
                <a16:creationId xmlns:a16="http://schemas.microsoft.com/office/drawing/2014/main" id="{6CC329EE-7140-4DC7-A318-AC63041B17DE}"/>
              </a:ext>
            </a:extLst>
          </p:cNvPr>
          <p:cNvSpPr/>
          <p:nvPr/>
        </p:nvSpPr>
        <p:spPr>
          <a:xfrm>
            <a:off x="15200303" y="13487400"/>
            <a:ext cx="2867918" cy="1828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Arrow: Right 24">
            <a:extLst>
              <a:ext uri="{FF2B5EF4-FFF2-40B4-BE49-F238E27FC236}">
                <a16:creationId xmlns:a16="http://schemas.microsoft.com/office/drawing/2014/main" id="{C9152CD5-E98C-42D0-8697-31B1BF4BA698}"/>
              </a:ext>
            </a:extLst>
          </p:cNvPr>
          <p:cNvSpPr/>
          <p:nvPr/>
        </p:nvSpPr>
        <p:spPr>
          <a:xfrm>
            <a:off x="32591943" y="13487400"/>
            <a:ext cx="3128211" cy="1828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extBox 25">
            <a:extLst>
              <a:ext uri="{FF2B5EF4-FFF2-40B4-BE49-F238E27FC236}">
                <a16:creationId xmlns:a16="http://schemas.microsoft.com/office/drawing/2014/main" id="{67D65ACF-DA2E-4358-98BB-FA452717C557}"/>
              </a:ext>
            </a:extLst>
          </p:cNvPr>
          <p:cNvSpPr txBox="1"/>
          <p:nvPr/>
        </p:nvSpPr>
        <p:spPr>
          <a:xfrm>
            <a:off x="962525" y="1685210"/>
            <a:ext cx="49281349" cy="954107"/>
          </a:xfrm>
          <a:prstGeom prst="rect">
            <a:avLst/>
          </a:prstGeom>
          <a:solidFill>
            <a:schemeClr val="accent4">
              <a:lumMod val="60000"/>
              <a:lumOff val="40000"/>
            </a:schemeClr>
          </a:solidFill>
          <a:ln>
            <a:solidFill>
              <a:schemeClr val="tx2"/>
            </a:solidFill>
          </a:ln>
        </p:spPr>
        <p:txBody>
          <a:bodyPr wrap="square" rtlCol="0">
            <a:spAutoFit/>
          </a:bodyPr>
          <a:lstStyle/>
          <a:p>
            <a:r>
              <a:rPr lang="en-US" sz="2800" dirty="0"/>
              <a:t>This poster will examine the prevalence, incidence and treatment of Mental health issues amongst people from BAME culture within the UK. It will explore the factors affecting accessing  treatment and identify successful treatment methods including community based approach. Finally, it will evaluate the role of community based approaches for BAME people and will make suggestions for future improvement. </a:t>
            </a:r>
            <a:endParaRPr lang="en-GB" sz="2800" dirty="0"/>
          </a:p>
        </p:txBody>
      </p:sp>
      <p:sp>
        <p:nvSpPr>
          <p:cNvPr id="27" name="TextBox 26">
            <a:extLst>
              <a:ext uri="{FF2B5EF4-FFF2-40B4-BE49-F238E27FC236}">
                <a16:creationId xmlns:a16="http://schemas.microsoft.com/office/drawing/2014/main" id="{5B795822-B1D5-4AA4-ABC8-8A8825AECAF7}"/>
              </a:ext>
            </a:extLst>
          </p:cNvPr>
          <p:cNvSpPr txBox="1"/>
          <p:nvPr/>
        </p:nvSpPr>
        <p:spPr>
          <a:xfrm>
            <a:off x="17826787" y="25077368"/>
            <a:ext cx="25992916" cy="2308324"/>
          </a:xfrm>
          <a:prstGeom prst="rect">
            <a:avLst/>
          </a:prstGeom>
          <a:solidFill>
            <a:schemeClr val="accent4">
              <a:lumMod val="60000"/>
              <a:lumOff val="40000"/>
            </a:schemeClr>
          </a:solidFill>
          <a:ln>
            <a:solidFill>
              <a:schemeClr val="tx1"/>
            </a:solidFill>
          </a:ln>
        </p:spPr>
        <p:txBody>
          <a:bodyPr wrap="square" rtlCol="0">
            <a:spAutoFit/>
          </a:bodyPr>
          <a:lstStyle/>
          <a:p>
            <a:r>
              <a:rPr lang="en-US" sz="3600" b="1" dirty="0"/>
              <a:t>Conclusion</a:t>
            </a:r>
          </a:p>
          <a:p>
            <a:r>
              <a:rPr lang="en-US" sz="3600" dirty="0"/>
              <a:t>Developing Cross cultural persepcitves in health care should be a priority. Successful community based treatment projects such as EPIC and CoLp both evidence the benefit of community based approach for BAME people, with more community </a:t>
            </a:r>
            <a:r>
              <a:rPr lang="en-US" sz="3600" dirty="0" err="1"/>
              <a:t>centres</a:t>
            </a:r>
            <a:r>
              <a:rPr lang="en-US" sz="3600" dirty="0"/>
              <a:t> like Mary Seacole House being needed. More projects like this need to be funded and established in order to improve the mental health of BAME people.</a:t>
            </a:r>
          </a:p>
        </p:txBody>
      </p:sp>
      <p:graphicFrame>
        <p:nvGraphicFramePr>
          <p:cNvPr id="31" name="Diagram 30">
            <a:extLst>
              <a:ext uri="{FF2B5EF4-FFF2-40B4-BE49-F238E27FC236}">
                <a16:creationId xmlns:a16="http://schemas.microsoft.com/office/drawing/2014/main" id="{0CCF5EC5-5268-4515-BF19-4AB491B23883}"/>
              </a:ext>
            </a:extLst>
          </p:cNvPr>
          <p:cNvGraphicFramePr/>
          <p:nvPr>
            <p:extLst>
              <p:ext uri="{D42A27DB-BD31-4B8C-83A1-F6EECF244321}">
                <p14:modId xmlns:p14="http://schemas.microsoft.com/office/powerpoint/2010/main" val="1019520694"/>
              </p:ext>
            </p:extLst>
          </p:nvPr>
        </p:nvGraphicFramePr>
        <p:xfrm>
          <a:off x="35458400" y="3927047"/>
          <a:ext cx="14393333" cy="64700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TextBox 31">
            <a:extLst>
              <a:ext uri="{FF2B5EF4-FFF2-40B4-BE49-F238E27FC236}">
                <a16:creationId xmlns:a16="http://schemas.microsoft.com/office/drawing/2014/main" id="{09E2FD81-74A0-49D8-BA74-59AB96175120}"/>
              </a:ext>
            </a:extLst>
          </p:cNvPr>
          <p:cNvSpPr txBox="1"/>
          <p:nvPr/>
        </p:nvSpPr>
        <p:spPr>
          <a:xfrm>
            <a:off x="35720154" y="10641391"/>
            <a:ext cx="14131579" cy="8956298"/>
          </a:xfrm>
          <a:prstGeom prst="rect">
            <a:avLst/>
          </a:prstGeom>
          <a:noFill/>
        </p:spPr>
        <p:txBody>
          <a:bodyPr wrap="square" rtlCol="0">
            <a:spAutoFit/>
          </a:bodyPr>
          <a:lstStyle/>
          <a:p>
            <a:r>
              <a:rPr lang="en-US" sz="3200" dirty="0"/>
              <a:t>																(Department for Health, 2005)</a:t>
            </a:r>
          </a:p>
          <a:p>
            <a:pPr algn="ctr"/>
            <a:endParaRPr lang="en-US" sz="3200" b="1" dirty="0"/>
          </a:p>
          <a:p>
            <a:pPr algn="ctr"/>
            <a:r>
              <a:rPr lang="en-US" sz="3200" b="1" dirty="0"/>
              <a:t>The Sheffield EPIC project</a:t>
            </a:r>
          </a:p>
          <a:p>
            <a:endParaRPr lang="en-US" sz="3200" dirty="0"/>
          </a:p>
          <a:p>
            <a:r>
              <a:rPr lang="en-US" sz="3200" dirty="0"/>
              <a:t>The Sheffield EPIC project was identified as a successful community based approach during a review of DRE in 2009.</a:t>
            </a:r>
          </a:p>
          <a:p>
            <a:pPr marL="457200" indent="-457200">
              <a:buFont typeface="Arial" panose="020B0604020202020204" pitchFamily="34" charset="0"/>
              <a:buChar char="•"/>
            </a:pPr>
            <a:r>
              <a:rPr lang="en-US" sz="3200" dirty="0"/>
              <a:t>An NHS employed Community Development Worker was employed one day a week in a Pakistani voluntary sector organization </a:t>
            </a:r>
          </a:p>
          <a:p>
            <a:pPr marL="457200" indent="-457200">
              <a:buFont typeface="Arial" panose="020B0604020202020204" pitchFamily="34" charset="0"/>
              <a:buChar char="•"/>
            </a:pPr>
            <a:r>
              <a:rPr lang="en-US" sz="3200" dirty="0"/>
              <a:t>Community treatment options were extended, resulting in a 12.5% fall in Pakistani inpatients </a:t>
            </a:r>
          </a:p>
          <a:p>
            <a:pPr marL="457200" indent="-457200">
              <a:buFont typeface="Arial" panose="020B0604020202020204" pitchFamily="34" charset="0"/>
              <a:buChar char="•"/>
            </a:pPr>
            <a:r>
              <a:rPr lang="en-US" sz="3200" dirty="0"/>
              <a:t>Patients reported increased satisfaction with service</a:t>
            </a:r>
          </a:p>
          <a:p>
            <a:pPr marL="457200" indent="-457200">
              <a:buFont typeface="Arial" panose="020B0604020202020204" pitchFamily="34" charset="0"/>
              <a:buChar char="•"/>
            </a:pPr>
            <a:r>
              <a:rPr lang="en-US" sz="3200" dirty="0"/>
              <a:t>Knowledge of mental health conditions increased</a:t>
            </a:r>
          </a:p>
          <a:p>
            <a:pPr marL="457200" indent="-457200">
              <a:buFont typeface="Arial" panose="020B0604020202020204" pitchFamily="34" charset="0"/>
              <a:buChar char="•"/>
            </a:pPr>
            <a:r>
              <a:rPr lang="en-US" sz="3200" dirty="0"/>
              <a:t>Further EPIC projects have been set up to support other BAME groups (African Caribbean and Somali communities)</a:t>
            </a:r>
          </a:p>
          <a:p>
            <a:pPr lvl="8"/>
            <a:r>
              <a:rPr lang="en-US" sz="3200" dirty="0"/>
              <a:t>															(Wilson, 2009)</a:t>
            </a:r>
          </a:p>
          <a:p>
            <a:pPr lvl="8"/>
            <a:endParaRPr lang="en-US" sz="3200" dirty="0"/>
          </a:p>
          <a:p>
            <a:pPr lvl="8"/>
            <a:endParaRPr lang="en-US" sz="3200" b="1" dirty="0"/>
          </a:p>
          <a:p>
            <a:pPr marL="457200" indent="-457200">
              <a:buFont typeface="Arial" panose="020B0604020202020204" pitchFamily="34" charset="0"/>
              <a:buChar char="•"/>
            </a:pPr>
            <a:endParaRPr lang="en-GB" sz="3200" dirty="0"/>
          </a:p>
        </p:txBody>
      </p:sp>
      <p:sp>
        <p:nvSpPr>
          <p:cNvPr id="33" name="TextBox 32">
            <a:extLst>
              <a:ext uri="{FF2B5EF4-FFF2-40B4-BE49-F238E27FC236}">
                <a16:creationId xmlns:a16="http://schemas.microsoft.com/office/drawing/2014/main" id="{EA44CA5E-5DF8-4AEA-BC83-CFE932D4D62F}"/>
              </a:ext>
            </a:extLst>
          </p:cNvPr>
          <p:cNvSpPr txBox="1"/>
          <p:nvPr/>
        </p:nvSpPr>
        <p:spPr>
          <a:xfrm>
            <a:off x="16089490" y="21274079"/>
            <a:ext cx="1664352" cy="954107"/>
          </a:xfrm>
          <a:prstGeom prst="rect">
            <a:avLst/>
          </a:prstGeom>
          <a:noFill/>
        </p:spPr>
        <p:txBody>
          <a:bodyPr wrap="square" rtlCol="0">
            <a:spAutoFit/>
          </a:bodyPr>
          <a:lstStyle/>
          <a:p>
            <a:r>
              <a:rPr lang="en-US" sz="2800" dirty="0"/>
              <a:t>But why is this….???</a:t>
            </a:r>
            <a:endParaRPr lang="en-GB" sz="2800" dirty="0"/>
          </a:p>
        </p:txBody>
      </p:sp>
      <p:pic>
        <p:nvPicPr>
          <p:cNvPr id="37" name="Picture 36" descr="Chart&#10;&#10;Description automatically generated">
            <a:extLst>
              <a:ext uri="{FF2B5EF4-FFF2-40B4-BE49-F238E27FC236}">
                <a16:creationId xmlns:a16="http://schemas.microsoft.com/office/drawing/2014/main" id="{0ABE74A2-10AA-4697-BDD9-8BDE41A5370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39056" y="20025391"/>
            <a:ext cx="8745353" cy="4725976"/>
          </a:xfrm>
          <a:prstGeom prst="rect">
            <a:avLst/>
          </a:prstGeom>
        </p:spPr>
      </p:pic>
      <p:sp>
        <p:nvSpPr>
          <p:cNvPr id="38" name="TextBox 37">
            <a:extLst>
              <a:ext uri="{FF2B5EF4-FFF2-40B4-BE49-F238E27FC236}">
                <a16:creationId xmlns:a16="http://schemas.microsoft.com/office/drawing/2014/main" id="{3538A58D-01BB-4D23-92A2-29A3EF9D7E4C}"/>
              </a:ext>
            </a:extLst>
          </p:cNvPr>
          <p:cNvSpPr txBox="1"/>
          <p:nvPr/>
        </p:nvSpPr>
        <p:spPr>
          <a:xfrm>
            <a:off x="25146000" y="14378940"/>
            <a:ext cx="914400" cy="914400"/>
          </a:xfrm>
          <a:prstGeom prst="rect">
            <a:avLst/>
          </a:prstGeom>
          <a:noFill/>
        </p:spPr>
        <p:txBody>
          <a:bodyPr wrap="square" rtlCol="0">
            <a:spAutoFit/>
          </a:bodyPr>
          <a:lstStyle/>
          <a:p>
            <a:endParaRPr lang="en-GB" dirty="0"/>
          </a:p>
        </p:txBody>
      </p:sp>
      <p:sp>
        <p:nvSpPr>
          <p:cNvPr id="39" name="TextBox 38">
            <a:extLst>
              <a:ext uri="{FF2B5EF4-FFF2-40B4-BE49-F238E27FC236}">
                <a16:creationId xmlns:a16="http://schemas.microsoft.com/office/drawing/2014/main" id="{6667E39F-EB93-4A92-AC7B-82E8ADE66413}"/>
              </a:ext>
            </a:extLst>
          </p:cNvPr>
          <p:cNvSpPr txBox="1"/>
          <p:nvPr/>
        </p:nvSpPr>
        <p:spPr>
          <a:xfrm>
            <a:off x="17642056" y="22927073"/>
            <a:ext cx="184731" cy="369332"/>
          </a:xfrm>
          <a:prstGeom prst="rect">
            <a:avLst/>
          </a:prstGeom>
          <a:noFill/>
        </p:spPr>
        <p:txBody>
          <a:bodyPr wrap="none" rtlCol="0">
            <a:spAutoFit/>
          </a:bodyPr>
          <a:lstStyle/>
          <a:p>
            <a:endParaRPr lang="en-GB" dirty="0"/>
          </a:p>
        </p:txBody>
      </p:sp>
      <p:sp>
        <p:nvSpPr>
          <p:cNvPr id="40" name="Rectangle 39">
            <a:extLst>
              <a:ext uri="{FF2B5EF4-FFF2-40B4-BE49-F238E27FC236}">
                <a16:creationId xmlns:a16="http://schemas.microsoft.com/office/drawing/2014/main" id="{A25B5086-EA3D-4D36-A3D1-C2494147FE3A}"/>
              </a:ext>
            </a:extLst>
          </p:cNvPr>
          <p:cNvSpPr/>
          <p:nvPr/>
        </p:nvSpPr>
        <p:spPr>
          <a:xfrm>
            <a:off x="10182016" y="23797260"/>
            <a:ext cx="2283749" cy="954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rPr>
              <a:t>NHS (2014)</a:t>
            </a:r>
            <a:r>
              <a:rPr lang="en-US" sz="3200" dirty="0"/>
              <a:t>)</a:t>
            </a:r>
            <a:endParaRPr lang="en-GB" sz="3200" dirty="0"/>
          </a:p>
        </p:txBody>
      </p:sp>
      <p:sp>
        <p:nvSpPr>
          <p:cNvPr id="41" name="TextBox 40">
            <a:extLst>
              <a:ext uri="{FF2B5EF4-FFF2-40B4-BE49-F238E27FC236}">
                <a16:creationId xmlns:a16="http://schemas.microsoft.com/office/drawing/2014/main" id="{348FB317-250F-497C-9FF6-577C6CB2BC63}"/>
              </a:ext>
            </a:extLst>
          </p:cNvPr>
          <p:cNvSpPr txBox="1"/>
          <p:nvPr/>
        </p:nvSpPr>
        <p:spPr>
          <a:xfrm>
            <a:off x="31928842" y="18270564"/>
            <a:ext cx="17288737" cy="6771084"/>
          </a:xfrm>
          <a:prstGeom prst="rect">
            <a:avLst/>
          </a:prstGeom>
          <a:noFill/>
        </p:spPr>
        <p:txBody>
          <a:bodyPr wrap="square" rtlCol="0">
            <a:spAutoFit/>
          </a:bodyPr>
          <a:lstStyle/>
          <a:p>
            <a:pPr lvl="8"/>
            <a:r>
              <a:rPr lang="en-US" sz="3200" b="1" dirty="0"/>
              <a:t>     								The Cares of Life Project (CoLP)</a:t>
            </a:r>
          </a:p>
          <a:p>
            <a:pPr lvl="8"/>
            <a:endParaRPr lang="en-US" sz="3200" b="1" dirty="0"/>
          </a:p>
          <a:p>
            <a:pPr marL="4114800" lvl="8" indent="-457200">
              <a:buFont typeface="Arial" panose="020B0604020202020204" pitchFamily="34" charset="0"/>
              <a:buChar char="•"/>
            </a:pPr>
            <a:r>
              <a:rPr lang="en-US" sz="3200" dirty="0">
                <a:solidFill>
                  <a:srgbClr val="2E2E2E"/>
                </a:solidFill>
                <a:latin typeface="NexusSerif"/>
              </a:rPr>
              <a:t>Through the Cares of Life Project, statutory agencies and local black community organizations were to improve their interface and communication</a:t>
            </a:r>
          </a:p>
          <a:p>
            <a:pPr marL="4114800" lvl="8" indent="-457200">
              <a:buFont typeface="Arial" panose="020B0604020202020204" pitchFamily="34" charset="0"/>
              <a:buChar char="•"/>
            </a:pPr>
            <a:r>
              <a:rPr lang="en-US" sz="3200" dirty="0">
                <a:solidFill>
                  <a:srgbClr val="2E2E2E"/>
                </a:solidFill>
                <a:latin typeface="NexusSerif"/>
              </a:rPr>
              <a:t>Tailor made and acceptable community based interventions were delivered by Community Development Workers.</a:t>
            </a:r>
          </a:p>
          <a:p>
            <a:pPr marL="4114800" lvl="8" indent="-457200">
              <a:buFont typeface="Arial" panose="020B0604020202020204" pitchFamily="34" charset="0"/>
              <a:buChar char="•"/>
            </a:pPr>
            <a:r>
              <a:rPr lang="en-US" sz="3200" dirty="0">
                <a:solidFill>
                  <a:srgbClr val="2E2E2E"/>
                </a:solidFill>
                <a:latin typeface="NexusSerif"/>
              </a:rPr>
              <a:t>The CoLP team worked with the local community, identifying individuals from key nonprofits and institutions that could advocate for the CoLP service and encourage people with depression to contact it.</a:t>
            </a:r>
          </a:p>
          <a:p>
            <a:pPr marL="4114800" lvl="8" indent="-457200">
              <a:buFont typeface="Arial" panose="020B0604020202020204" pitchFamily="34" charset="0"/>
              <a:buChar char="•"/>
            </a:pPr>
            <a:r>
              <a:rPr lang="en-US" sz="3200" dirty="0">
                <a:solidFill>
                  <a:srgbClr val="2E2E2E"/>
                </a:solidFill>
                <a:latin typeface="NexusSerif"/>
              </a:rPr>
              <a:t>Psychosocial interventions can be provided in the community for free to BAME individuals with anxiety and depression that are culturally acceptable and effective.</a:t>
            </a:r>
          </a:p>
          <a:p>
            <a:pPr lvl="8"/>
            <a:r>
              <a:rPr lang="en-US" sz="3200" dirty="0">
                <a:solidFill>
                  <a:srgbClr val="2E2E2E"/>
                </a:solidFill>
                <a:latin typeface="NexusSerif"/>
              </a:rPr>
              <a:t>																					(Afuwape et al 2010)</a:t>
            </a:r>
            <a:endParaRPr lang="en-US" sz="3200" dirty="0"/>
          </a:p>
          <a:p>
            <a:endParaRPr lang="en-GB" dirty="0"/>
          </a:p>
        </p:txBody>
      </p:sp>
      <p:sp>
        <p:nvSpPr>
          <p:cNvPr id="42" name="Arrow: Left 41">
            <a:extLst>
              <a:ext uri="{FF2B5EF4-FFF2-40B4-BE49-F238E27FC236}">
                <a16:creationId xmlns:a16="http://schemas.microsoft.com/office/drawing/2014/main" id="{89994BE6-DDF9-4756-A142-02FAA9DBBC7A}"/>
              </a:ext>
            </a:extLst>
          </p:cNvPr>
          <p:cNvSpPr/>
          <p:nvPr/>
        </p:nvSpPr>
        <p:spPr>
          <a:xfrm>
            <a:off x="44061138" y="25994696"/>
            <a:ext cx="2867891" cy="150781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D996ECAF-3960-486F-94B8-7506A5B061B4}"/>
              </a:ext>
            </a:extLst>
          </p:cNvPr>
          <p:cNvSpPr txBox="1"/>
          <p:nvPr/>
        </p:nvSpPr>
        <p:spPr>
          <a:xfrm>
            <a:off x="18496481" y="18219449"/>
            <a:ext cx="14619896" cy="6001643"/>
          </a:xfrm>
          <a:prstGeom prst="rect">
            <a:avLst/>
          </a:prstGeom>
          <a:noFill/>
        </p:spPr>
        <p:txBody>
          <a:bodyPr wrap="square" rtlCol="0">
            <a:spAutoFit/>
          </a:bodyPr>
          <a:lstStyle/>
          <a:p>
            <a:pPr marL="285750" indent="-285750">
              <a:buFont typeface="Arial" panose="020B0604020202020204" pitchFamily="34" charset="0"/>
              <a:buChar char="•"/>
            </a:pPr>
            <a:endParaRPr lang="en-US" sz="3200" dirty="0"/>
          </a:p>
          <a:p>
            <a:pPr marL="285750" indent="-285750">
              <a:buFont typeface="Arial" panose="020B0604020202020204" pitchFamily="34" charset="0"/>
              <a:buChar char="•"/>
            </a:pPr>
            <a:r>
              <a:rPr lang="en-US" sz="3200" dirty="0"/>
              <a:t>Mary Seacole House in Liverpool</a:t>
            </a:r>
          </a:p>
          <a:p>
            <a:pPr marL="285750" indent="-285750">
              <a:buFont typeface="Arial" panose="020B0604020202020204" pitchFamily="34" charset="0"/>
              <a:buChar char="•"/>
            </a:pPr>
            <a:r>
              <a:rPr lang="en-US" sz="3200" dirty="0"/>
              <a:t>Attendance at mental health resource centers by survivors of the mental health system</a:t>
            </a:r>
          </a:p>
          <a:p>
            <a:pPr marL="285750" indent="-285750">
              <a:buFont typeface="Arial" panose="020B0604020202020204" pitchFamily="34" charset="0"/>
              <a:buChar char="•"/>
            </a:pPr>
            <a:r>
              <a:rPr lang="en-US" sz="3200" dirty="0"/>
              <a:t>Alternative, self-organized BAME mental health facilities with evidence of service users value and appreciation</a:t>
            </a:r>
          </a:p>
          <a:p>
            <a:pPr marL="457200" indent="-457200">
              <a:buFont typeface="Arial" panose="020B0604020202020204" pitchFamily="34" charset="0"/>
              <a:buChar char="•"/>
            </a:pPr>
            <a:r>
              <a:rPr lang="en-US" sz="3200" dirty="0"/>
              <a:t>As BAME survivors of the mental health system, the centre provided a sanctuary from the combination of discrimination and exclusion.</a:t>
            </a:r>
          </a:p>
          <a:p>
            <a:pPr marL="457200" indent="-457200">
              <a:buFont typeface="Arial" panose="020B0604020202020204" pitchFamily="34" charset="0"/>
              <a:buChar char="•"/>
            </a:pPr>
            <a:r>
              <a:rPr lang="en-US" sz="3200" dirty="0"/>
              <a:t>Place-based support played an important role in daily life, according to participants</a:t>
            </a:r>
          </a:p>
          <a:p>
            <a:pPr marL="457200" indent="-457200">
              <a:buFont typeface="Arial" panose="020B0604020202020204" pitchFamily="34" charset="0"/>
              <a:buChar char="•"/>
            </a:pPr>
            <a:r>
              <a:rPr lang="en-US" sz="3200" dirty="0"/>
              <a:t>Despite this appreciation, BAME service users continue to experience negative experiences in the mainstream system, which confirms anomalies in service delivery.</a:t>
            </a:r>
          </a:p>
          <a:p>
            <a:pPr algn="r"/>
            <a:r>
              <a:rPr lang="en-US" sz="3200" dirty="0"/>
              <a:t>(Wainwright et al 2019)</a:t>
            </a:r>
            <a:endParaRPr lang="en-GB" sz="3200" dirty="0"/>
          </a:p>
        </p:txBody>
      </p:sp>
      <p:pic>
        <p:nvPicPr>
          <p:cNvPr id="6" name="Picture 5" descr="A picture containing text, vector graphics&#10;&#10;Description automatically generated">
            <a:extLst>
              <a:ext uri="{FF2B5EF4-FFF2-40B4-BE49-F238E27FC236}">
                <a16:creationId xmlns:a16="http://schemas.microsoft.com/office/drawing/2014/main" id="{A824BAFF-530B-4C18-B2DB-29C424DDF5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850703" y="14075229"/>
            <a:ext cx="4672035" cy="3630032"/>
          </a:xfrm>
          <a:prstGeom prst="rect">
            <a:avLst/>
          </a:prstGeom>
        </p:spPr>
      </p:pic>
      <p:pic>
        <p:nvPicPr>
          <p:cNvPr id="7" name="Picture 6">
            <a:extLst>
              <a:ext uri="{FF2B5EF4-FFF2-40B4-BE49-F238E27FC236}">
                <a16:creationId xmlns:a16="http://schemas.microsoft.com/office/drawing/2014/main" id="{1B702498-8729-4CD7-8E0B-B8292ACFE69B}"/>
              </a:ext>
            </a:extLst>
          </p:cNvPr>
          <p:cNvPicPr>
            <a:picLocks noChangeAspect="1"/>
          </p:cNvPicPr>
          <p:nvPr/>
        </p:nvPicPr>
        <p:blipFill>
          <a:blip r:embed="rId11"/>
          <a:stretch>
            <a:fillRect/>
          </a:stretch>
        </p:blipFill>
        <p:spPr>
          <a:xfrm>
            <a:off x="26934175" y="14029837"/>
            <a:ext cx="5657766" cy="3152149"/>
          </a:xfrm>
          <a:prstGeom prst="rect">
            <a:avLst/>
          </a:prstGeom>
          <a:ln>
            <a:solidFill>
              <a:schemeClr val="tx1"/>
            </a:solidFill>
          </a:ln>
        </p:spPr>
      </p:pic>
      <p:sp>
        <p:nvSpPr>
          <p:cNvPr id="8" name="TextBox 7">
            <a:extLst>
              <a:ext uri="{FF2B5EF4-FFF2-40B4-BE49-F238E27FC236}">
                <a16:creationId xmlns:a16="http://schemas.microsoft.com/office/drawing/2014/main" id="{C03221D0-0255-4988-9D16-E87357073116}"/>
              </a:ext>
            </a:extLst>
          </p:cNvPr>
          <p:cNvSpPr txBox="1"/>
          <p:nvPr/>
        </p:nvSpPr>
        <p:spPr>
          <a:xfrm>
            <a:off x="27837118" y="15010630"/>
            <a:ext cx="4164667" cy="1077218"/>
          </a:xfrm>
          <a:prstGeom prst="rect">
            <a:avLst/>
          </a:prstGeom>
          <a:noFill/>
        </p:spPr>
        <p:txBody>
          <a:bodyPr wrap="square" rtlCol="0">
            <a:spAutoFit/>
          </a:bodyPr>
          <a:lstStyle/>
          <a:p>
            <a:r>
              <a:rPr lang="en-US" sz="3200" dirty="0"/>
              <a:t>What community based support is available..???</a:t>
            </a:r>
            <a:endParaRPr lang="en-GB" sz="3200" dirty="0"/>
          </a:p>
        </p:txBody>
      </p:sp>
    </p:spTree>
    <p:extLst>
      <p:ext uri="{BB962C8B-B14F-4D97-AF65-F5344CB8AC3E}">
        <p14:creationId xmlns:p14="http://schemas.microsoft.com/office/powerpoint/2010/main" val="2986362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96D1D3-B580-496F-A2FD-01DC6BDE336F}"/>
              </a:ext>
            </a:extLst>
          </p:cNvPr>
          <p:cNvSpPr txBox="1"/>
          <p:nvPr/>
        </p:nvSpPr>
        <p:spPr>
          <a:xfrm>
            <a:off x="1080655" y="872836"/>
            <a:ext cx="49626981" cy="24663162"/>
          </a:xfrm>
          <a:prstGeom prst="rect">
            <a:avLst/>
          </a:prstGeom>
          <a:noFill/>
        </p:spPr>
        <p:txBody>
          <a:bodyPr wrap="square" rtlCol="0">
            <a:spAutoFit/>
          </a:bodyPr>
          <a:lstStyle/>
          <a:p>
            <a:pPr>
              <a:lnSpc>
                <a:spcPct val="150000"/>
              </a:lnSpc>
              <a:spcAft>
                <a:spcPts val="800"/>
              </a:spcAft>
            </a:pPr>
            <a:r>
              <a:rPr lang="en-US" sz="3200" u="sng" dirty="0">
                <a:effectLst/>
                <a:latin typeface="Calibri" panose="020F0502020204030204" pitchFamily="34" charset="0"/>
                <a:ea typeface="Calibri" panose="020F0502020204030204" pitchFamily="34" charset="0"/>
                <a:cs typeface="Times New Roman" panose="02020603050405020304" pitchFamily="18" charset="0"/>
              </a:rPr>
              <a:t>Reference list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Afuwape, S. A., Craig, T. K., Harris, T., Clarke, M., Flood, A., Olajide, D., ... &amp; Thornicroft, G. (2010). The Cares of Life Project (CoLP): an exploratory randomised controlled trial of a community-based intervention for black people with common mental disorder.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Journal of affective disorders</a:t>
            </a:r>
            <a:r>
              <a:rPr lang="en-US" sz="3200" dirty="0">
                <a:effectLst/>
                <a:latin typeface="Calibri" panose="020F0502020204030204" pitchFamily="34" charset="0"/>
                <a:ea typeface="Calibri" panose="020F0502020204030204" pitchFamily="34" charset="0"/>
                <a:cs typeface="Times New Roman" panose="02020603050405020304" pitchFamily="18" charset="0"/>
              </a:rPr>
              <a:t>, 127(1-3), 370-374.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https://doi.org/10.1016/j.jad.2010.05.017</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Cabinet Office (2018).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Race Disparity Audit Summary Findings from the Ethnicity Facts</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https://assets.publishing.service.gov.uk/government/uploads/system/uploads/attachment_data/file/686071/Revised_RDA_report_March_2018.pdf</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Department of Health (2005)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Delivering Race Equality in Mental Health Care: An Action Plan for Reform Inside and Outside Services and the Government's Response to the Independent Inquiry into the Death of David Bennett</a:t>
            </a:r>
            <a:r>
              <a:rPr lang="en-US" sz="3200" dirty="0">
                <a:effectLst/>
                <a:latin typeface="Calibri" panose="020F0502020204030204" pitchFamily="34" charset="0"/>
                <a:ea typeface="Calibri" panose="020F0502020204030204" pitchFamily="34" charset="0"/>
                <a:cs typeface="Times New Roman" panose="02020603050405020304" pitchFamily="18" charset="0"/>
              </a:rPr>
              <a:t>. TSO (The Stationery Office)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Gov.uk. (2021)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Detentions under the Mental Health Act/ Main facts and figures</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https://www.ethnicity-facts-figures.service.gov.uk/health/mental-health/detentions-under-the-mental-health-act/latest</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Matsumoto, D. (1996)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Culture and Psychology</a:t>
            </a:r>
            <a:r>
              <a:rPr lang="en-US" sz="3200" dirty="0">
                <a:effectLst/>
                <a:latin typeface="Calibri" panose="020F0502020204030204" pitchFamily="34" charset="0"/>
                <a:ea typeface="Calibri" panose="020F0502020204030204" pitchFamily="34" charset="0"/>
                <a:cs typeface="Times New Roman" panose="02020603050405020304" pitchFamily="18" charset="0"/>
              </a:rPr>
              <a:t>. Pacific Grove, CA: Brooks/Cole.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Memon, A., Taylor, K., Mohebati, L. M., Sundin, J., Cooper, M., Scanlon, T., &amp; de Visser, R. (2016). Perceived barriers to accessing mental health services among black and minority </a:t>
            </a: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ethnic (BME) communities: a qualitative study in Southeast England.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BMJ open</a:t>
            </a:r>
            <a:r>
              <a:rPr lang="en-US" sz="3200" dirty="0">
                <a:effectLst/>
                <a:latin typeface="Calibri" panose="020F0502020204030204" pitchFamily="34" charset="0"/>
                <a:ea typeface="Calibri" panose="020F0502020204030204" pitchFamily="34" charset="0"/>
                <a:cs typeface="Times New Roman" panose="02020603050405020304" pitchFamily="18" charset="0"/>
              </a:rPr>
              <a:t>, 6(11), e01233</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Mental Health Foundation (n.d).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Black, Asian and Minority Ethnic (BAME) communities</a:t>
            </a:r>
            <a:r>
              <a:rPr lang="en-US" sz="3200" i="1" dirty="0">
                <a:solidFill>
                  <a:srgbClr val="70AD47"/>
                </a:solidFill>
                <a:effectLst/>
                <a:latin typeface="Calibri" panose="020F0502020204030204" pitchFamily="34" charset="0"/>
                <a:ea typeface="Calibri" panose="020F0502020204030204" pitchFamily="34" charset="0"/>
                <a:cs typeface="Times New Roman" panose="02020603050405020304" pitchFamily="18" charset="0"/>
              </a:rPr>
              <a:t>.</a:t>
            </a:r>
            <a:r>
              <a:rPr lang="en-US" sz="3200" dirty="0">
                <a:solidFill>
                  <a:srgbClr val="70AD47"/>
                </a:solidFill>
                <a:effectLst/>
                <a:latin typeface="Calibri" panose="020F0502020204030204" pitchFamily="34" charset="0"/>
                <a:ea typeface="Calibri" panose="020F0502020204030204" pitchFamily="34" charset="0"/>
                <a:cs typeface="Times New Roman" panose="02020603050405020304" pitchFamily="18" charset="0"/>
              </a:rPr>
              <a:t>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www.mentalhealth.org.uk/a-to-z/b/black-asian-and-minority-ethnicbame-communities</a:t>
            </a:r>
            <a:r>
              <a:rPr lang="en-US" sz="3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NHS (2014) Adult Psychiatric Morbidity Survey; Survey of Mental Health and Wellbeing, England, 2014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https://digital.nhs.uk/data-and-information/publications/statistical/adult-psychiatric-morbidity-survey/adult-psychiatric-morbidity-survey-survey-of-mental-health-and-wellbeing-england-2014</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Rethink (2021) Black Asian and Minority Ethnic (BAME) mental health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https://www.rethink.org/advice-and-information/living-with-mental-illness/wellbeing-physical-health/black-asian-and-minority-ethnic-mental-health/</a:t>
            </a:r>
            <a:r>
              <a:rPr lang="en-US" sz="3200" dirty="0">
                <a:solidFill>
                  <a:srgbClr val="70AD47"/>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Simkhada, B., Vahdaninia, M., van Teijlingen, E., &amp; Blunt, H. (2021). Cultural issues on accessing mental health services in Nepali and Iranian migrants communities in the UK.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International Journal of Mental Health Nursing.  </a:t>
            </a:r>
            <a:r>
              <a:rPr lang="en-US" sz="3200" dirty="0">
                <a:effectLst/>
                <a:latin typeface="Calibri" panose="020F0502020204030204" pitchFamily="34" charset="0"/>
                <a:ea typeface="Calibri" panose="020F0502020204030204" pitchFamily="34" charset="0"/>
                <a:cs typeface="Times New Roman" panose="02020603050405020304" pitchFamily="18" charset="0"/>
              </a:rPr>
              <a:t>30(6) 1610-1619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https://doi.org/10.1111/inm.12913</a:t>
            </a:r>
            <a:r>
              <a:rPr lang="en-US" sz="3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Spencer-Oatey, H. (2008)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Culturally Speaking. Culture, Communication and Politeness Theory</a:t>
            </a:r>
            <a:r>
              <a:rPr lang="en-US" sz="3200" dirty="0">
                <a:effectLst/>
                <a:latin typeface="Calibri" panose="020F0502020204030204" pitchFamily="34" charset="0"/>
                <a:ea typeface="Calibri" panose="020F0502020204030204" pitchFamily="34" charset="0"/>
                <a:cs typeface="Times New Roman" panose="02020603050405020304" pitchFamily="18" charset="0"/>
              </a:rPr>
              <a:t>. 2</a:t>
            </a:r>
            <a:r>
              <a:rPr lang="en-US" sz="32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US" sz="3200" dirty="0">
                <a:effectLst/>
                <a:latin typeface="Calibri" panose="020F0502020204030204" pitchFamily="34" charset="0"/>
                <a:ea typeface="Calibri" panose="020F0502020204030204" pitchFamily="34" charset="0"/>
                <a:cs typeface="Times New Roman" panose="02020603050405020304" pitchFamily="18" charset="0"/>
              </a:rPr>
              <a:t> edition. London: Continuum.</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Wainwright, J., McKeown, M., &amp; Kinney, M. (2019). “In these streets”: the saliency of place in an alternative black mental health resource centre.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International Journal of Human Rights in Healthcare.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https://doi.org/10.1108/IJHRH-08-2019-0062</a:t>
            </a:r>
            <a:r>
              <a:rPr lang="en-US" sz="3200"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50000"/>
              </a:lnSpc>
              <a:spcAft>
                <a:spcPts val="80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Wilson, M. (2009) </a:t>
            </a:r>
            <a:r>
              <a:rPr lang="en-US" sz="3200" i="1" dirty="0">
                <a:effectLst/>
                <a:latin typeface="Calibri" panose="020F0502020204030204" pitchFamily="34" charset="0"/>
                <a:ea typeface="Calibri" panose="020F0502020204030204" pitchFamily="34" charset="0"/>
                <a:cs typeface="Times New Roman" panose="02020603050405020304" pitchFamily="18" charset="0"/>
              </a:rPr>
              <a:t>Delivering Race Equality in Mental Health Care: a review</a:t>
            </a:r>
            <a:r>
              <a:rPr lang="en-US" sz="3200" dirty="0">
                <a:effectLst/>
                <a:latin typeface="Calibri" panose="020F0502020204030204" pitchFamily="34" charset="0"/>
                <a:ea typeface="Calibri" panose="020F0502020204030204" pitchFamily="34" charset="0"/>
                <a:cs typeface="Times New Roman" panose="02020603050405020304" pitchFamily="18" charset="0"/>
              </a:rPr>
              <a:t>. Delivering Race Equality (DRE) in mental health care </a:t>
            </a:r>
            <a:r>
              <a:rPr lang="en-US"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https://lemosandcrane.co.uk/resources/DoH%20-%20Delivering%20Race%20Equality%20in%20Mental%20Health%20Care%20-%20A%20Review.pdf</a:t>
            </a:r>
            <a:r>
              <a:rPr lang="en-US" sz="3200" dirty="0">
                <a:solidFill>
                  <a:srgbClr val="70AD47"/>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05269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15145</TotalTime>
  <Words>1759</Words>
  <Application>Microsoft Office PowerPoint</Application>
  <PresentationFormat>Custom</PresentationFormat>
  <Paragraphs>169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NexusSerif</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prevalence of Mental Health issues amongst Black, Asian, and minority ethnic (BAME) culture within the UK  </dc:title>
  <dc:creator>Laura Jones</dc:creator>
  <cp:lastModifiedBy>Laura Jones</cp:lastModifiedBy>
  <cp:revision>3</cp:revision>
  <dcterms:created xsi:type="dcterms:W3CDTF">2021-11-15T10:44:20Z</dcterms:created>
  <dcterms:modified xsi:type="dcterms:W3CDTF">2021-11-26T20:58:00Z</dcterms:modified>
</cp:coreProperties>
</file>