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55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4"/>
    <p:restoredTop sz="94626"/>
  </p:normalViewPr>
  <p:slideViewPr>
    <p:cSldViewPr snapToGrid="0" snapToObjects="1">
      <p:cViewPr varScale="1">
        <p:scale>
          <a:sx n="73" d="100"/>
          <a:sy n="73" d="100"/>
        </p:scale>
        <p:origin x="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6552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76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036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96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478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01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18404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46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26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049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9875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598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198136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9280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6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13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9F3EC-7441-8946-AB8E-694F78263DE3}" type="datetimeFigureOut">
              <a:rPr lang="en-US" smtClean="0"/>
              <a:t>9/18/2017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45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SJSS-7002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6441" y="4050836"/>
            <a:ext cx="7766936" cy="1096899"/>
          </a:xfrm>
        </p:spPr>
        <p:txBody>
          <a:bodyPr/>
          <a:lstStyle/>
          <a:p>
            <a:r>
              <a:rPr lang="en-GB" b="1" dirty="0"/>
              <a:t>Sustainable </a:t>
            </a:r>
            <a:r>
              <a:rPr lang="en-GB" b="1" dirty="0" smtClean="0"/>
              <a:t>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285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941679" cy="1320800"/>
          </a:xfrm>
        </p:spPr>
        <p:txBody>
          <a:bodyPr/>
          <a:lstStyle/>
          <a:p>
            <a:r>
              <a:rPr lang="en-US" dirty="0" smtClean="0"/>
              <a:t>Aim of Today’s Session : Week 1, Session 1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1. Provide an overview of the module and assessment </a:t>
            </a:r>
          </a:p>
          <a:p>
            <a:r>
              <a:rPr lang="en-US" dirty="0" smtClean="0"/>
              <a:t>2. Establish </a:t>
            </a:r>
            <a:r>
              <a:rPr lang="en-GB" dirty="0" smtClean="0"/>
              <a:t>Student expectations, delivery </a:t>
            </a:r>
          </a:p>
          <a:p>
            <a:r>
              <a:rPr lang="en-US" dirty="0" smtClean="0"/>
              <a:t>3. Explore </a:t>
            </a:r>
            <a:r>
              <a:rPr lang="en-GB" dirty="0"/>
              <a:t>What do we mean by Sustainability and why   explore Sustainability/ and Sustainable </a:t>
            </a:r>
            <a:r>
              <a:rPr lang="en-GB" dirty="0" smtClean="0"/>
              <a:t>Communities?</a:t>
            </a:r>
          </a:p>
          <a:p>
            <a:r>
              <a:rPr lang="en-GB" dirty="0" smtClean="0"/>
              <a:t>4. Discuss directed study </a:t>
            </a:r>
            <a:r>
              <a:rPr lang="en-GB" dirty="0"/>
              <a:t>for </a:t>
            </a:r>
            <a:r>
              <a:rPr lang="en-GB" dirty="0" smtClean="0"/>
              <a:t>session </a:t>
            </a:r>
            <a:r>
              <a:rPr lang="en-GB" dirty="0"/>
              <a:t>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74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Aim’s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/>
            <a:r>
              <a:rPr lang="en-GB" dirty="0"/>
              <a:t>To critically explore the debates around sustainability for community policy and practice and the promotion of social and environmental justice.  </a:t>
            </a:r>
          </a:p>
          <a:p>
            <a:pPr lvl="0" hangingPunct="0"/>
            <a:r>
              <a:rPr lang="en-GB" dirty="0"/>
              <a:t>To provide students with the opportunity to explore their pathway and how this promotes sustainable communities.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965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Learning Outcomes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hangingPunct="0"/>
            <a:r>
              <a:rPr lang="en-GB" dirty="0"/>
              <a:t>Upon the successful completion of this module, the student should be able to demonstrate the ability to:</a:t>
            </a:r>
          </a:p>
          <a:p>
            <a:pPr lvl="1" hangingPunct="0"/>
            <a:r>
              <a:rPr lang="en-GB" dirty="0"/>
              <a:t>engage in a critical analysis of the impact of climate change, urbanization, economic growth and globalization on communities and the implications for social and environmental justice; </a:t>
            </a:r>
          </a:p>
          <a:p>
            <a:pPr lvl="1" hangingPunct="0"/>
            <a:r>
              <a:rPr lang="en-GB" dirty="0"/>
              <a:t>critically analyse the contested nature of sustainable development and to differentiate, and critically evaluate, different interpretations of the discourse and theories of society-environment relationships; </a:t>
            </a:r>
          </a:p>
          <a:p>
            <a:pPr lvl="1" hangingPunct="0"/>
            <a:r>
              <a:rPr lang="en-GB" dirty="0"/>
              <a:t>explore in depth definitions of sustainable communities and critically analyse it as a concept to promote an inclusive approach to sustainability that exists within current sustainability policies; </a:t>
            </a:r>
          </a:p>
          <a:p>
            <a:pPr lvl="1" hangingPunct="0"/>
            <a:r>
              <a:rPr lang="en-GB" dirty="0"/>
              <a:t>critically evaluate strategies and policies for promoting sustainable communities within ESD/global, international, national and local context; through applying this to their pathway either inclusionary practice or youth work. </a:t>
            </a:r>
          </a:p>
          <a:p>
            <a:pPr lvl="1" hangingPunct="0"/>
            <a:r>
              <a:rPr lang="en-GB" dirty="0"/>
              <a:t>organise their knowledge and learning through use of a range of information resources, and present their work appropriately.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  <a:r>
              <a:rPr lang="en-US" dirty="0" err="1" smtClean="0"/>
              <a:t>Cont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hangingPunct="0"/>
            <a:r>
              <a:rPr lang="en-GB" dirty="0"/>
              <a:t>explore in depth definitions of sustainable communities and critically analyse it as a concept to promote an inclusive approach to sustainability that exists within current sustainability policies; </a:t>
            </a:r>
          </a:p>
          <a:p>
            <a:pPr lvl="1" hangingPunct="0"/>
            <a:r>
              <a:rPr lang="en-GB" dirty="0"/>
              <a:t>critically evaluate strategies and policies for promoting sustainable communities within ESD/global, international, national and local context; through applying this to their pathway either inclusionary practice or youth work. </a:t>
            </a:r>
          </a:p>
          <a:p>
            <a:pPr lvl="1" hangingPunct="0"/>
            <a:r>
              <a:rPr lang="en-GB" dirty="0"/>
              <a:t>organise their knowledge and learning through use of a range of information resources, and present their work appropriately.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169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5734" y="1550989"/>
            <a:ext cx="8596668" cy="4837936"/>
          </a:xfrm>
        </p:spPr>
        <p:txBody>
          <a:bodyPr>
            <a:normAutofit fontScale="85000" lnSpcReduction="10000"/>
          </a:bodyPr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a typeface="Times New Roman" charset="0"/>
              </a:rPr>
              <a:t>Assessment 1: </a:t>
            </a:r>
            <a:r>
              <a:rPr lang="en-GB" sz="2400" b="1" dirty="0" smtClean="0">
                <a:ea typeface="Times New Roman" charset="0"/>
              </a:rPr>
              <a:t> </a:t>
            </a:r>
            <a:r>
              <a:rPr lang="en-GB" sz="2400" b="1" dirty="0">
                <a:ea typeface="Times New Roman" charset="0"/>
              </a:rPr>
              <a:t>Case Study 5000 words      </a:t>
            </a:r>
            <a:r>
              <a:rPr lang="en-GB" sz="2400" b="1" dirty="0" smtClean="0">
                <a:ea typeface="Times New Roman" charset="0"/>
              </a:rPr>
              <a:t> </a:t>
            </a:r>
            <a:r>
              <a:rPr lang="en-GB" sz="2400" b="1" dirty="0">
                <a:ea typeface="Times New Roman" charset="0"/>
              </a:rPr>
              <a:t>60</a:t>
            </a:r>
            <a:r>
              <a:rPr lang="en-GB" sz="2400" b="1" dirty="0" smtClean="0">
                <a:ea typeface="Times New Roman" charset="0"/>
              </a:rPr>
              <a:t>%</a:t>
            </a:r>
          </a:p>
          <a:p>
            <a:pPr lvl="1"/>
            <a:r>
              <a:rPr lang="en-GB" sz="2400" i="1" dirty="0"/>
              <a:t>Community Profile: Design and </a:t>
            </a:r>
            <a:r>
              <a:rPr lang="en-GB" sz="2400" i="1" dirty="0" smtClean="0"/>
              <a:t>or carry </a:t>
            </a:r>
            <a:r>
              <a:rPr lang="en-GB" sz="2400" i="1" dirty="0"/>
              <a:t>out a community profile that </a:t>
            </a:r>
            <a:r>
              <a:rPr lang="en-GB" sz="2400" i="1" dirty="0" smtClean="0"/>
              <a:t>includes</a:t>
            </a:r>
            <a:endParaRPr lang="en-GB" sz="2400" i="1" dirty="0"/>
          </a:p>
          <a:p>
            <a:pPr lvl="2"/>
            <a:r>
              <a:rPr lang="en-GB" sz="2400" i="1" dirty="0" smtClean="0"/>
              <a:t> </a:t>
            </a:r>
            <a:r>
              <a:rPr lang="en-GB" sz="2400" dirty="0"/>
              <a:t>A critical exploration of  the needs of a specific community (you could draw upon your own </a:t>
            </a:r>
            <a:r>
              <a:rPr lang="en-GB" sz="2400" dirty="0" smtClean="0"/>
              <a:t>practice </a:t>
            </a:r>
            <a:r>
              <a:rPr lang="en-GB" sz="2400" dirty="0"/>
              <a:t>context) </a:t>
            </a:r>
          </a:p>
          <a:p>
            <a:pPr lvl="2"/>
            <a:r>
              <a:rPr lang="en-GB" sz="2400" dirty="0" smtClean="0"/>
              <a:t>An</a:t>
            </a:r>
            <a:r>
              <a:rPr lang="en-GB" sz="2400" dirty="0"/>
              <a:t>  in depth evaluation of how your chosen community could work towards  becoming a more sustainable </a:t>
            </a:r>
            <a:r>
              <a:rPr lang="en-GB" sz="2400" dirty="0" smtClean="0"/>
              <a:t>community;</a:t>
            </a:r>
          </a:p>
          <a:p>
            <a:pPr lvl="2"/>
            <a:r>
              <a:rPr lang="en-GB" sz="2400" dirty="0" smtClean="0"/>
              <a:t>Includes </a:t>
            </a:r>
            <a:r>
              <a:rPr lang="en-GB" sz="2400" dirty="0"/>
              <a:t>a critically evaluation of strategies and policies for promoting sustainable communities within inclusionary practice.</a:t>
            </a:r>
          </a:p>
          <a:p>
            <a:pPr lvl="2"/>
            <a:r>
              <a:rPr lang="en-GB" sz="2400" dirty="0"/>
              <a:t>Personal critical reflection on promoting a sustainable community. </a:t>
            </a:r>
          </a:p>
          <a:p>
            <a:pPr marL="914400" lvl="2" indent="0">
              <a:buNone/>
            </a:pPr>
            <a:endParaRPr lang="en-GB" sz="2400" dirty="0"/>
          </a:p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 smtClean="0">
                <a:ea typeface="Times New Roman" charset="0"/>
              </a:rPr>
              <a:t>Submission </a:t>
            </a:r>
            <a:r>
              <a:rPr lang="en-GB" sz="2400" b="1" dirty="0" smtClean="0">
                <a:ea typeface="Times New Roman" charset="0"/>
              </a:rPr>
              <a:t>Date:</a:t>
            </a:r>
            <a:r>
              <a:rPr lang="en-GB" dirty="0"/>
              <a:t>18/01/2018</a:t>
            </a:r>
          </a:p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US" sz="2400" dirty="0"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18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r>
              <a:rPr lang="en-US" dirty="0" err="1" smtClean="0"/>
              <a:t>Cont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60665"/>
            <a:ext cx="8596668" cy="4580697"/>
          </a:xfrm>
        </p:spPr>
        <p:txBody>
          <a:bodyPr/>
          <a:lstStyle/>
          <a:p>
            <a:pPr fontAlgn="base" hangingPunct="0"/>
            <a:r>
              <a:rPr lang="en-GB" b="1" dirty="0">
                <a:ea typeface="Times New Roman" charset="0"/>
              </a:rPr>
              <a:t>Assessment 2:    </a:t>
            </a:r>
            <a:r>
              <a:rPr lang="en-GB" b="1" dirty="0" smtClean="0">
                <a:ea typeface="Times New Roman" charset="0"/>
              </a:rPr>
              <a:t>Seminar </a:t>
            </a:r>
            <a:r>
              <a:rPr lang="en-GB" b="1" dirty="0">
                <a:ea typeface="Times New Roman" charset="0"/>
              </a:rPr>
              <a:t>Presentation (15 minutes per person)   40</a:t>
            </a:r>
            <a:r>
              <a:rPr lang="en-GB" b="1" dirty="0" smtClean="0">
                <a:ea typeface="Times New Roman" charset="0"/>
              </a:rPr>
              <a:t>%</a:t>
            </a:r>
          </a:p>
          <a:p>
            <a:pPr marL="457200" lvl="1" indent="0" fontAlgn="base" hangingPunct="0">
              <a:buNone/>
            </a:pPr>
            <a:r>
              <a:rPr lang="en-GB" sz="2400" b="1" dirty="0"/>
              <a:t>Consider an area of inclusive practice (related to your interest, practice, pathway) and critically evaluate how the Well Being of Future Generations (Wales) act 2015 may promote a more “sustainable and equal community”. You may wish to choose between 2-3 of the Wellbeing Goals outlined to focus on.</a:t>
            </a:r>
            <a:endParaRPr lang="en-GB" sz="2400" dirty="0"/>
          </a:p>
          <a:p>
            <a:pPr marL="457200" lvl="1" indent="0" fontAlgn="base" hangingPunct="0">
              <a:buNone/>
            </a:pPr>
            <a:endParaRPr lang="en-US" dirty="0"/>
          </a:p>
          <a:p>
            <a:pPr fontAlgn="base" hangingPunct="0"/>
            <a:r>
              <a:rPr lang="en-GB" b="1" dirty="0" smtClean="0">
                <a:ea typeface="Times New Roman" charset="0"/>
              </a:rPr>
              <a:t>Submission </a:t>
            </a:r>
            <a:r>
              <a:rPr lang="en-GB" b="1" dirty="0" smtClean="0">
                <a:ea typeface="Times New Roman" charset="0"/>
              </a:rPr>
              <a:t>Date:</a:t>
            </a:r>
            <a:r>
              <a:rPr lang="en-GB" dirty="0"/>
              <a:t>13/12/2017</a:t>
            </a:r>
            <a:endParaRPr lang="en-US" dirty="0" smtClean="0">
              <a:ea typeface="Times New Roman" charset="0"/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0000"/>
                </a:solidFill>
                <a:ea typeface="Times New Roman" charset="0"/>
              </a:rPr>
              <a:t> </a:t>
            </a:r>
            <a:endParaRPr lang="en-US" dirty="0" smtClean="0">
              <a:ea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771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your expectations of the Module?</a:t>
            </a:r>
          </a:p>
          <a:p>
            <a:pPr lvl="1"/>
            <a:r>
              <a:rPr lang="en-US" dirty="0" smtClean="0"/>
              <a:t>Do you have any points to raise at present?</a:t>
            </a:r>
          </a:p>
          <a:p>
            <a:pPr lvl="1"/>
            <a:r>
              <a:rPr lang="en-US" dirty="0" smtClean="0"/>
              <a:t>What if any concerns do you have about the assessment? </a:t>
            </a:r>
            <a:endParaRPr lang="en-US" dirty="0"/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Use the Word Wall Activity to explore perspectives </a:t>
            </a:r>
          </a:p>
          <a:p>
            <a:pPr lvl="0"/>
            <a:endParaRPr lang="en-GB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99301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Contract : Ways of working….:</a:t>
            </a:r>
          </a:p>
          <a:p>
            <a:r>
              <a:rPr lang="en-GB" dirty="0" smtClean="0"/>
              <a:t>Word Wall Activity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029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Expectations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I</a:t>
            </a:r>
            <a:r>
              <a:rPr lang="en-GB" dirty="0" smtClean="0"/>
              <a:t>n </a:t>
            </a:r>
            <a:r>
              <a:rPr lang="en-GB" dirty="0"/>
              <a:t>pairs consider and discuss the following: </a:t>
            </a:r>
          </a:p>
          <a:p>
            <a:pPr lvl="1"/>
            <a:r>
              <a:rPr lang="en-GB" dirty="0" smtClean="0"/>
              <a:t>What do we mean by sustainability: can you come up with a definition? </a:t>
            </a:r>
          </a:p>
          <a:p>
            <a:pPr lvl="1"/>
            <a:r>
              <a:rPr lang="en-GB" dirty="0" smtClean="0"/>
              <a:t>your </a:t>
            </a:r>
            <a:r>
              <a:rPr lang="en-GB" dirty="0"/>
              <a:t>own perspectives on the environment and issues of sustainability </a:t>
            </a:r>
            <a:endParaRPr lang="en-US" dirty="0"/>
          </a:p>
          <a:p>
            <a:pPr lvl="1"/>
            <a:r>
              <a:rPr lang="en-GB" dirty="0"/>
              <a:t>Any experiences you have in relation to  sustainability : </a:t>
            </a:r>
            <a:r>
              <a:rPr lang="en-GB" dirty="0" err="1"/>
              <a:t>e.g</a:t>
            </a:r>
            <a:r>
              <a:rPr lang="en-GB" dirty="0"/>
              <a:t>—in your  communities, in work? </a:t>
            </a:r>
            <a:endParaRPr lang="en-US" dirty="0"/>
          </a:p>
          <a:p>
            <a:pPr lvl="1"/>
            <a:r>
              <a:rPr lang="en-GB" dirty="0"/>
              <a:t>Have you any aspiration in relation to sustainability issues?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9431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Directed Study for Session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3789"/>
            <a:ext cx="8596668" cy="459757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Between today </a:t>
            </a:r>
            <a:r>
              <a:rPr lang="en-GB" sz="2000" dirty="0" smtClean="0"/>
              <a:t>and the next  lecture </a:t>
            </a:r>
            <a:r>
              <a:rPr lang="en-GB" sz="2000" dirty="0" smtClean="0"/>
              <a:t>, read a newspaper article  or download a news article that relates to sustainability issues discussed in today's lecture.</a:t>
            </a:r>
          </a:p>
          <a:p>
            <a:endParaRPr lang="en-GB" sz="2000" dirty="0" smtClean="0"/>
          </a:p>
          <a:p>
            <a:r>
              <a:rPr lang="en-GB" sz="2000" dirty="0" smtClean="0"/>
              <a:t>The article can be from up to  1 year old (if accessing a website).</a:t>
            </a:r>
          </a:p>
          <a:p>
            <a:endParaRPr lang="en-GB" sz="2000" dirty="0" smtClean="0"/>
          </a:p>
          <a:p>
            <a:r>
              <a:rPr lang="en-GB" sz="2000" dirty="0" smtClean="0"/>
              <a:t>Read the article and note the key issues around sustainability to discuss in the lecture on Thursday.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106691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157</TotalTime>
  <Words>559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Times New Roman</vt:lpstr>
      <vt:lpstr>Trebuchet MS</vt:lpstr>
      <vt:lpstr>Wingdings 3</vt:lpstr>
      <vt:lpstr>Facet</vt:lpstr>
      <vt:lpstr>SJSS-7002</vt:lpstr>
      <vt:lpstr>Aim of Today’s Session : Week 1, Session 1 </vt:lpstr>
      <vt:lpstr>Module Aim’s</vt:lpstr>
      <vt:lpstr>Learning Outcomes </vt:lpstr>
      <vt:lpstr>Learning Outcomes Cont…</vt:lpstr>
      <vt:lpstr>Assessment </vt:lpstr>
      <vt:lpstr>Assessment Cont…</vt:lpstr>
      <vt:lpstr>Expectations</vt:lpstr>
      <vt:lpstr>Expectations</vt:lpstr>
      <vt:lpstr>Expectations</vt:lpstr>
      <vt:lpstr>Directed Study for Session 2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SJEQ-7004</dc:title>
  <dc:creator>P Welton</dc:creator>
  <cp:lastModifiedBy>Nicola Welton</cp:lastModifiedBy>
  <cp:revision>13</cp:revision>
  <dcterms:created xsi:type="dcterms:W3CDTF">2016-04-14T09:10:33Z</dcterms:created>
  <dcterms:modified xsi:type="dcterms:W3CDTF">2017-09-18T09:36:53Z</dcterms:modified>
</cp:coreProperties>
</file>