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EC5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4F2ECD-6BBE-D633-7262-B1571F6DAD36}" v="738" dt="2025-12-08T04:48:52.9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EC5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07/12/2025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typeset.io/" TargetMode="External"/><Relationship Id="rId2" Type="http://schemas.openxmlformats.org/officeDocument/2006/relationships/hyperlink" Target="https://www.grammarly.com/" TargetMode="External"/><Relationship Id="rId1" Type="http://schemas.openxmlformats.org/officeDocument/2006/relationships/slideLayout" Target="../slideLayouts/slideLayout7.xml"/><Relationship Id="rId4" Type="http://schemas.openxmlformats.org/officeDocument/2006/relationships/hyperlink" Target="https://chatgpt.com/" TargetMode="External"/></Relationships>
</file>

<file path=ppt/slides/_rels/slide3.xml.rels><?xml version="1.0" encoding="UTF-8" standalone="yes"?>
<Relationships xmlns="http://schemas.openxmlformats.org/package/2006/relationships"><Relationship Id="rId2" Type="http://schemas.openxmlformats.org/officeDocument/2006/relationships/hyperlink" Target="https://www.adobe.com/express/"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nikolayas-delicious-place.square.site/"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google.com/maps/place/51%C2%B030'06.6%22N+3%C2%B007'06.3%22W/@51.501828,-3.1205882,17z/data=!3m1!4b1!4m10!1m5!3m4!2zNTHCsDMwJzA3LjAiTiAzwrAwNycwNi4xIlc!8m2!3d51.5019444!4d-3.1183611!3m3!8m2!3d51.501828!4d-3.118423?entry=ttu&amp;g_ep=EgoyMDI1MTExMi4wIKXMDSoASAFQAw%3D%3D" TargetMode="Externa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hyperlink" Target="https://frymax.co.uk/fish-chips/advantages-deep-frying-troubled-times-coronavirus/" TargetMode="External"/><Relationship Id="rId7" Type="http://schemas.openxmlformats.org/officeDocument/2006/relationships/hyperlink" Target="https://www.ubereats.com/gb/store/dominos-pizza-london-camden/dkRmmdMLULGONXo2FlRAKQ?diningMode=PICKUP&amp;pl=JTdCJTIyYWRkcmVzcyUyMiUzQSUyMkNGMjQlMjAyTFclMjIlMkMlMjJyZWZlcmVuY2UlMjIlM0ElMjJDaElKdTdORXpOZ2Nia2dScUozUU9hQk55bWslMjIlMkMlMjJyZWZlcmVuY2VUeXBlJTIyJTNBJTIyZ29vZ2xlX3BsYWNlcyUyMiUyQyUyMmxhdGl0dWRlJTIyJTNBNTEuNDg4NTE3MyUyQyUyMmxvbmdpdHVkZSUyMiUzQS0zLjE0NzIwMjUlN0Q%3D" TargetMode="External"/><Relationship Id="rId2" Type="http://schemas.openxmlformats.org/officeDocument/2006/relationships/hyperlink" Target="https://www.dreamstime.com/tired-young-businessman-coming-home-working-day-image207687942" TargetMode="External"/><Relationship Id="rId1" Type="http://schemas.openxmlformats.org/officeDocument/2006/relationships/slideLayout" Target="../slideLayouts/slideLayout2.xml"/><Relationship Id="rId6" Type="http://schemas.openxmlformats.org/officeDocument/2006/relationships/hyperlink" Target="https://www.tripadvisor.co.uk/Restaurant_Review-g186605-d1176657-Reviews-McDonald_s-Dublin_County_Dublin.html" TargetMode="External"/><Relationship Id="rId5" Type="http://schemas.openxmlformats.org/officeDocument/2006/relationships/hyperlink" Target="https://www.searshomeservices.com/blog/why-your-freezer-is-starting-to-frost-over-causes-fixes" TargetMode="External"/><Relationship Id="rId4" Type="http://schemas.openxmlformats.org/officeDocument/2006/relationships/hyperlink" Target="https://www.kfc.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1723135"/>
            <a:ext cx="9144000" cy="4275788"/>
          </a:xfrm>
        </p:spPr>
        <p:txBody>
          <a:bodyPr vert="horz" lIns="91440" tIns="45720" rIns="91440" bIns="45720" rtlCol="0" anchor="t">
            <a:noAutofit/>
          </a:bodyPr>
          <a:lstStyle/>
          <a:p>
            <a:pPr algn="l">
              <a:lnSpc>
                <a:spcPct val="120000"/>
              </a:lnSpc>
            </a:pPr>
            <a:r>
              <a:rPr lang="en-GB" sz="2200" b="1" dirty="0">
                <a:latin typeface="Arial"/>
                <a:cs typeface="Arial"/>
              </a:rPr>
              <a:t>Module Name: </a:t>
            </a:r>
            <a:r>
              <a:rPr lang="en-GB" sz="2200" b="1" dirty="0">
                <a:latin typeface="Arial"/>
                <a:ea typeface="+mn-lt"/>
                <a:cs typeface="+mn-lt"/>
              </a:rPr>
              <a:t>Digital Skills for Personal and Professional Growth</a:t>
            </a:r>
            <a:endParaRPr lang="en-GB" sz="2200">
              <a:latin typeface="Arial"/>
              <a:ea typeface="+mn-lt"/>
              <a:cs typeface="Arial"/>
            </a:endParaRPr>
          </a:p>
          <a:p>
            <a:pPr algn="l">
              <a:lnSpc>
                <a:spcPct val="120000"/>
              </a:lnSpc>
            </a:pPr>
            <a:r>
              <a:rPr lang="en-GB" sz="2200" b="1" dirty="0">
                <a:latin typeface="Arial"/>
                <a:cs typeface="Arial"/>
              </a:rPr>
              <a:t>Module Code:  </a:t>
            </a:r>
            <a:r>
              <a:rPr lang="en-GB" sz="2200" b="1" dirty="0">
                <a:latin typeface="Arial"/>
                <a:ea typeface="+mn-lt"/>
                <a:cs typeface="+mn-lt"/>
              </a:rPr>
              <a:t>BMSW4008</a:t>
            </a:r>
            <a:endParaRPr lang="en-GB" sz="2200">
              <a:latin typeface="Arial"/>
              <a:ea typeface="+mn-lt"/>
              <a:cs typeface="+mn-lt"/>
            </a:endParaRPr>
          </a:p>
          <a:p>
            <a:pPr algn="l">
              <a:lnSpc>
                <a:spcPct val="120000"/>
              </a:lnSpc>
            </a:pPr>
            <a:r>
              <a:rPr lang="en-GB" sz="2200" b="1" dirty="0">
                <a:latin typeface="Arial"/>
                <a:cs typeface="Arial"/>
              </a:rPr>
              <a:t>Assignment Name: </a:t>
            </a:r>
            <a:r>
              <a:rPr lang="en-GB" sz="2200" b="1" dirty="0">
                <a:latin typeface="Arial"/>
                <a:ea typeface="+mn-lt"/>
                <a:cs typeface="+mn-lt"/>
              </a:rPr>
              <a:t>Market Research and Website </a:t>
            </a:r>
            <a:r>
              <a:rPr lang="en-GB" sz="2200" b="1" err="1">
                <a:latin typeface="Arial"/>
                <a:ea typeface="+mn-lt"/>
                <a:cs typeface="+mn-lt"/>
              </a:rPr>
              <a:t>DevelopmentProject</a:t>
            </a:r>
            <a:r>
              <a:rPr lang="en-GB" sz="2200" b="1" dirty="0">
                <a:latin typeface="Arial"/>
                <a:ea typeface="+mn-lt"/>
                <a:cs typeface="+mn-lt"/>
              </a:rPr>
              <a:t> </a:t>
            </a:r>
            <a:endParaRPr lang="en-GB" sz="2200">
              <a:latin typeface="Arial"/>
              <a:ea typeface="+mn-lt"/>
              <a:cs typeface="+mn-lt"/>
            </a:endParaRPr>
          </a:p>
          <a:p>
            <a:pPr algn="l">
              <a:lnSpc>
                <a:spcPct val="120000"/>
              </a:lnSpc>
            </a:pPr>
            <a:r>
              <a:rPr lang="en-GB" sz="2200" b="1" dirty="0">
                <a:latin typeface="Arial"/>
                <a:cs typeface="Arial"/>
              </a:rPr>
              <a:t>Student Name: </a:t>
            </a:r>
            <a:r>
              <a:rPr lang="en-GB" sz="2200" b="1" err="1">
                <a:latin typeface="Arial"/>
                <a:cs typeface="Arial"/>
              </a:rPr>
              <a:t>Nikolaya</a:t>
            </a:r>
            <a:r>
              <a:rPr lang="en-GB" sz="2200" b="1" dirty="0">
                <a:latin typeface="Arial"/>
                <a:cs typeface="Arial"/>
              </a:rPr>
              <a:t> </a:t>
            </a:r>
            <a:r>
              <a:rPr lang="en-GB" sz="2200" b="1" err="1">
                <a:latin typeface="Arial"/>
                <a:cs typeface="Arial"/>
              </a:rPr>
              <a:t>Velinova</a:t>
            </a:r>
            <a:endParaRPr lang="en-GB" sz="2200">
              <a:latin typeface="Arial"/>
              <a:cs typeface="Arial"/>
            </a:endParaRPr>
          </a:p>
          <a:p>
            <a:pPr algn="l">
              <a:lnSpc>
                <a:spcPct val="120000"/>
              </a:lnSpc>
            </a:pPr>
            <a:r>
              <a:rPr lang="en-GB" sz="2200" b="1" dirty="0">
                <a:latin typeface="Arial"/>
                <a:cs typeface="Arial"/>
              </a:rPr>
              <a:t>Student Number: 2412929</a:t>
            </a:r>
            <a:endParaRPr lang="en-GB" sz="2200">
              <a:latin typeface="Arial"/>
              <a:cs typeface="Arial"/>
            </a:endParaRPr>
          </a:p>
          <a:p>
            <a:pPr algn="l">
              <a:lnSpc>
                <a:spcPct val="120000"/>
              </a:lnSpc>
            </a:pPr>
            <a:r>
              <a:rPr lang="en-GB" sz="2200" b="1" dirty="0">
                <a:latin typeface="Arial"/>
                <a:cs typeface="Arial"/>
              </a:rPr>
              <a:t>Lecturer: </a:t>
            </a:r>
            <a:r>
              <a:rPr lang="en-US" sz="2200" b="1" dirty="0">
                <a:latin typeface="Arial"/>
                <a:ea typeface="+mn-lt"/>
                <a:cs typeface="+mn-lt"/>
              </a:rPr>
              <a:t>Muhammad </a:t>
            </a:r>
            <a:r>
              <a:rPr lang="en-US" sz="2200" b="1" err="1">
                <a:latin typeface="Arial"/>
                <a:ea typeface="+mn-lt"/>
                <a:cs typeface="+mn-lt"/>
              </a:rPr>
              <a:t>Cassamo</a:t>
            </a:r>
            <a:br>
              <a:rPr lang="en-GB" sz="2200" b="1" dirty="0">
                <a:latin typeface="Arial"/>
                <a:cs typeface="Arial"/>
              </a:rPr>
            </a:br>
            <a:r>
              <a:rPr lang="en-GB" sz="2200" b="1" dirty="0">
                <a:latin typeface="Arial"/>
                <a:cs typeface="Arial"/>
              </a:rPr>
              <a:t>Deadline: 01 December 2025</a:t>
            </a:r>
            <a:endParaRPr lang="en-GB" sz="2200">
              <a:latin typeface="Arial"/>
              <a:cs typeface="Arial"/>
            </a:endParaRPr>
          </a:p>
          <a:p>
            <a:pPr>
              <a:lnSpc>
                <a:spcPct val="120000"/>
              </a:lnSpc>
            </a:pPr>
            <a:endParaRPr lang="en-GB" dirty="0">
              <a:latin typeface="Arial"/>
              <a:cs typeface="Arial"/>
            </a:endParaRPr>
          </a:p>
          <a:p>
            <a:endParaRPr lang="en-GB" dirty="0">
              <a:latin typeface="Arial"/>
              <a:cs typeface="Arial"/>
            </a:endParaRPr>
          </a:p>
        </p:txBody>
      </p:sp>
      <p:pic>
        <p:nvPicPr>
          <p:cNvPr id="4" name="Picture 3" descr="A close-up of black text&#10;&#10;AI-generated content may be incorrect.">
            <a:extLst>
              <a:ext uri="{FF2B5EF4-FFF2-40B4-BE49-F238E27FC236}">
                <a16:creationId xmlns:a16="http://schemas.microsoft.com/office/drawing/2014/main" id="{E9D23B47-53DD-B203-C4D0-5D2E5D7E7CF4}"/>
              </a:ext>
            </a:extLst>
          </p:cNvPr>
          <p:cNvPicPr>
            <a:picLocks noChangeAspect="1"/>
          </p:cNvPicPr>
          <p:nvPr/>
        </p:nvPicPr>
        <p:blipFill>
          <a:blip r:embed="rId2"/>
          <a:stretch>
            <a:fillRect/>
          </a:stretch>
        </p:blipFill>
        <p:spPr>
          <a:xfrm>
            <a:off x="4600575" y="224098"/>
            <a:ext cx="2990850" cy="119062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CDDE7EE-25AB-065C-2A4E-F37595CB80A6}"/>
              </a:ext>
            </a:extLst>
          </p:cNvPr>
          <p:cNvSpPr txBox="1"/>
          <p:nvPr/>
        </p:nvSpPr>
        <p:spPr>
          <a:xfrm>
            <a:off x="1064069" y="280018"/>
            <a:ext cx="10346676"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Arial"/>
                <a:cs typeface="Arial"/>
              </a:rPr>
              <a:t>AI Acknowledgement  </a:t>
            </a:r>
            <a:endParaRPr lang="en-GB" sz="1400" dirty="0">
              <a:latin typeface="Arial"/>
              <a:cs typeface="Arial"/>
            </a:endParaRPr>
          </a:p>
          <a:p>
            <a:r>
              <a:rPr lang="en-GB" sz="1400" b="1" u="sng" dirty="0">
                <a:latin typeface="Arial"/>
                <a:cs typeface="Arial"/>
              </a:rPr>
              <a:t>Examples of statements If you have not used AI</a:t>
            </a:r>
            <a:endParaRPr lang="en-GB" sz="1400" dirty="0">
              <a:latin typeface="Arial"/>
              <a:cs typeface="Arial"/>
            </a:endParaRPr>
          </a:p>
          <a:p>
            <a:r>
              <a:rPr lang="en-GB" sz="1400" dirty="0">
                <a:latin typeface="Arial"/>
                <a:cs typeface="Arial"/>
              </a:rPr>
              <a:t>I confirm that I have not presented any AI generated materials as my own work. </a:t>
            </a:r>
            <a:endParaRPr lang="en-US" sz="1400">
              <a:latin typeface="Arial"/>
              <a:cs typeface="Arial"/>
            </a:endParaRPr>
          </a:p>
          <a:p>
            <a:r>
              <a:rPr lang="en-GB" sz="1400" dirty="0">
                <a:latin typeface="Arial"/>
                <a:cs typeface="Arial"/>
              </a:rPr>
              <a:t>I confirm that I have copies of my drafts, notes, and other resources I used, which I may be asked to provide in evidence.</a:t>
            </a:r>
            <a:endParaRPr lang="en-US" sz="1400">
              <a:latin typeface="Arial"/>
              <a:cs typeface="Arial"/>
            </a:endParaRPr>
          </a:p>
          <a:p>
            <a:r>
              <a:rPr lang="en-GB" sz="1400" b="1" u="sng" dirty="0">
                <a:latin typeface="Arial"/>
                <a:cs typeface="Arial"/>
              </a:rPr>
              <a:t>Examples of AI statements if you have used AI</a:t>
            </a:r>
            <a:endParaRPr lang="en-GB" sz="1400" dirty="0">
              <a:latin typeface="Arial"/>
              <a:cs typeface="Arial"/>
            </a:endParaRPr>
          </a:p>
          <a:p>
            <a:r>
              <a:rPr lang="en-GB" sz="1400" b="1" dirty="0">
                <a:latin typeface="Arial"/>
                <a:cs typeface="Arial"/>
              </a:rPr>
              <a:t>Example 1: </a:t>
            </a:r>
            <a:endParaRPr lang="en-GB" sz="1400" dirty="0">
              <a:latin typeface="Arial"/>
              <a:cs typeface="Arial"/>
            </a:endParaRPr>
          </a:p>
          <a:p>
            <a:r>
              <a:rPr lang="en-GB" sz="1400" dirty="0">
                <a:latin typeface="Arial"/>
                <a:cs typeface="Arial"/>
              </a:rPr>
              <a:t>I acknowledge the use of Grammarly (</a:t>
            </a:r>
            <a:r>
              <a:rPr lang="en-GB" sz="1400" dirty="0">
                <a:latin typeface="Arial"/>
                <a:cs typeface="Arial"/>
                <a:hlinkClick r:id="rId2"/>
              </a:rPr>
              <a:t>https://www.grammarly.com/</a:t>
            </a:r>
            <a:r>
              <a:rPr lang="en-GB" sz="1400" dirty="0">
                <a:latin typeface="Arial"/>
                <a:cs typeface="Arial"/>
              </a:rPr>
              <a:t>) on Date to check my work using the prompt(s): </a:t>
            </a:r>
            <a:endParaRPr lang="en-US" sz="1400">
              <a:latin typeface="Arial"/>
              <a:cs typeface="Arial"/>
            </a:endParaRPr>
          </a:p>
          <a:p>
            <a:r>
              <a:rPr lang="en-GB" sz="1400" dirty="0">
                <a:latin typeface="Arial"/>
                <a:cs typeface="Arial"/>
              </a:rPr>
              <a:t>1. Please check the following text for readability, grammar and syntax. </a:t>
            </a:r>
            <a:endParaRPr lang="en-US" sz="1400">
              <a:latin typeface="Arial"/>
              <a:cs typeface="Arial"/>
            </a:endParaRPr>
          </a:p>
          <a:p>
            <a:r>
              <a:rPr lang="en-GB" sz="1400" dirty="0">
                <a:latin typeface="Arial"/>
                <a:cs typeface="Arial"/>
              </a:rPr>
              <a:t>I confirm that I have not presented any AI generated text as my own work. I confirm that I have copies of my drafts, notes, and other resources I used before, and after the use of AI tools which I may be asked to provide in evidence. </a:t>
            </a:r>
            <a:endParaRPr lang="en-US" sz="1400">
              <a:latin typeface="Arial"/>
              <a:cs typeface="Arial"/>
            </a:endParaRPr>
          </a:p>
          <a:p>
            <a:r>
              <a:rPr lang="en-GB" sz="1400" b="1" dirty="0">
                <a:latin typeface="Arial"/>
                <a:cs typeface="Arial"/>
              </a:rPr>
              <a:t>Example 2: </a:t>
            </a:r>
            <a:endParaRPr lang="en-GB" sz="1400" dirty="0">
              <a:latin typeface="Arial"/>
              <a:cs typeface="Arial"/>
            </a:endParaRPr>
          </a:p>
          <a:p>
            <a:r>
              <a:rPr lang="en-GB" sz="1400" dirty="0">
                <a:latin typeface="Arial"/>
                <a:cs typeface="Arial"/>
              </a:rPr>
              <a:t>I acknowledge the use of </a:t>
            </a:r>
            <a:r>
              <a:rPr lang="en-GB" sz="1400" err="1">
                <a:latin typeface="Arial"/>
                <a:cs typeface="Arial"/>
              </a:rPr>
              <a:t>SciSpace</a:t>
            </a:r>
            <a:r>
              <a:rPr lang="en-GB" sz="1400" dirty="0">
                <a:latin typeface="Arial"/>
                <a:cs typeface="Arial"/>
              </a:rPr>
              <a:t> (</a:t>
            </a:r>
            <a:r>
              <a:rPr lang="en-GB" sz="1400" dirty="0">
                <a:latin typeface="Arial"/>
                <a:cs typeface="Arial"/>
                <a:hlinkClick r:id="rId3"/>
              </a:rPr>
              <a:t>https://typeset.io/</a:t>
            </a:r>
            <a:r>
              <a:rPr lang="en-GB" sz="1400" dirty="0">
                <a:latin typeface="Arial"/>
                <a:cs typeface="Arial"/>
              </a:rPr>
              <a:t>) on 7 March 2024 to support my research using the prompt(s): </a:t>
            </a:r>
            <a:endParaRPr lang="en-US" sz="1400">
              <a:latin typeface="Arial"/>
              <a:cs typeface="Arial"/>
            </a:endParaRPr>
          </a:p>
          <a:p>
            <a:r>
              <a:rPr lang="en-GB" sz="1400" dirty="0">
                <a:latin typeface="Arial"/>
                <a:cs typeface="Arial"/>
              </a:rPr>
              <a:t>1. Please provide me with materials on the biology of the liver. </a:t>
            </a:r>
            <a:endParaRPr lang="en-US" sz="1400">
              <a:latin typeface="Arial"/>
              <a:cs typeface="Arial"/>
            </a:endParaRPr>
          </a:p>
          <a:p>
            <a:r>
              <a:rPr lang="en-GB" sz="1400" dirty="0">
                <a:latin typeface="Arial"/>
                <a:cs typeface="Arial"/>
              </a:rPr>
              <a:t>2. Please provide me with materials on liver cells. </a:t>
            </a:r>
            <a:endParaRPr lang="en-US" sz="1400">
              <a:latin typeface="Arial"/>
              <a:cs typeface="Arial"/>
            </a:endParaRPr>
          </a:p>
          <a:p>
            <a:r>
              <a:rPr lang="en-GB" sz="1400" dirty="0">
                <a:latin typeface="Arial"/>
                <a:cs typeface="Arial"/>
              </a:rPr>
              <a:t>I confirm that I have not presented any AI generated text as my own work. I confirm that I have copies of my drafts, notes, and other resources I used before, and after the use of AI tools which I may be asked to provide in evidence. </a:t>
            </a:r>
            <a:endParaRPr lang="en-US" sz="1400">
              <a:latin typeface="Arial"/>
              <a:cs typeface="Arial"/>
            </a:endParaRPr>
          </a:p>
          <a:p>
            <a:r>
              <a:rPr lang="en-GB" sz="1400" b="1" dirty="0">
                <a:latin typeface="Arial"/>
                <a:cs typeface="Arial"/>
              </a:rPr>
              <a:t>Example 3: </a:t>
            </a:r>
            <a:endParaRPr lang="en-GB" sz="1400" dirty="0">
              <a:latin typeface="Arial"/>
              <a:cs typeface="Arial"/>
            </a:endParaRPr>
          </a:p>
          <a:p>
            <a:r>
              <a:rPr lang="en-GB" sz="1400" dirty="0">
                <a:latin typeface="Arial"/>
                <a:cs typeface="Arial"/>
              </a:rPr>
              <a:t>I acknowledge the use of ChatGPT (</a:t>
            </a:r>
            <a:r>
              <a:rPr lang="en-GB" sz="1400" dirty="0">
                <a:latin typeface="Arial"/>
                <a:cs typeface="Arial"/>
                <a:hlinkClick r:id="rId4"/>
              </a:rPr>
              <a:t>https://chatgpt.com/</a:t>
            </a:r>
            <a:r>
              <a:rPr lang="en-GB" sz="1400" dirty="0">
                <a:latin typeface="Arial"/>
                <a:cs typeface="Arial"/>
              </a:rPr>
              <a:t>) on 13 April 2024 to write my notes into submission format using the prompt(s): </a:t>
            </a:r>
            <a:endParaRPr lang="en-US" sz="1400">
              <a:latin typeface="Arial"/>
              <a:cs typeface="Arial"/>
            </a:endParaRPr>
          </a:p>
          <a:p>
            <a:r>
              <a:rPr lang="en-GB" sz="1400" dirty="0">
                <a:latin typeface="Arial"/>
                <a:cs typeface="Arial"/>
              </a:rPr>
              <a:t>1. Please write up these bullet points as an essay paragraph at university level. </a:t>
            </a:r>
            <a:endParaRPr lang="en-US" sz="1400">
              <a:latin typeface="Arial"/>
              <a:cs typeface="Arial"/>
            </a:endParaRPr>
          </a:p>
          <a:p>
            <a:r>
              <a:rPr lang="en-GB" sz="1400" dirty="0">
                <a:latin typeface="Arial"/>
                <a:cs typeface="Arial"/>
              </a:rPr>
              <a:t>I confirm that I have not presented any AI generated text as my own work. I confirm that I have copies of my drafts, notes, and other resources I used before, and after the use of AI tools which I may be asked to provide in evidence. </a:t>
            </a:r>
            <a:endParaRPr lang="en-US" sz="1400">
              <a:latin typeface="Arial"/>
              <a:cs typeface="Arial"/>
            </a:endParaRPr>
          </a:p>
          <a:p>
            <a:r>
              <a:rPr lang="en-GB" sz="1400" b="1" dirty="0">
                <a:latin typeface="Arial"/>
                <a:cs typeface="Arial"/>
              </a:rPr>
              <a:t>Example 4 - acknowledgement of the use of multiple AI tools:</a:t>
            </a:r>
            <a:r>
              <a:rPr lang="en-GB" sz="1400" b="1" u="sng" dirty="0">
                <a:latin typeface="Arial"/>
                <a:cs typeface="Arial"/>
              </a:rPr>
              <a:t> </a:t>
            </a:r>
            <a:endParaRPr lang="en-GB" sz="1400" dirty="0">
              <a:latin typeface="Arial"/>
              <a:cs typeface="Arial"/>
            </a:endParaRPr>
          </a:p>
          <a:p>
            <a:r>
              <a:rPr lang="en-GB" sz="1400" dirty="0">
                <a:latin typeface="Arial"/>
                <a:cs typeface="Arial"/>
              </a:rPr>
              <a:t>I acknowledge the use of </a:t>
            </a:r>
            <a:r>
              <a:rPr lang="en-GB" sz="1400" err="1">
                <a:latin typeface="Arial"/>
                <a:cs typeface="Arial"/>
              </a:rPr>
              <a:t>SciSpace</a:t>
            </a:r>
            <a:r>
              <a:rPr lang="en-GB" sz="1400" dirty="0">
                <a:latin typeface="Arial"/>
                <a:cs typeface="Arial"/>
              </a:rPr>
              <a:t> (</a:t>
            </a:r>
            <a:r>
              <a:rPr lang="en-GB" sz="1400" dirty="0">
                <a:latin typeface="Arial"/>
                <a:cs typeface="Arial"/>
                <a:hlinkClick r:id="rId3"/>
              </a:rPr>
              <a:t>https://typeset.io/</a:t>
            </a:r>
            <a:r>
              <a:rPr lang="en-GB" sz="1400" dirty="0">
                <a:latin typeface="Arial"/>
                <a:cs typeface="Arial"/>
              </a:rPr>
              <a:t>) on 28 June 2024 to support my research using the prompt(s): </a:t>
            </a:r>
            <a:endParaRPr lang="en-US" sz="1400">
              <a:latin typeface="Arial"/>
              <a:cs typeface="Arial"/>
            </a:endParaRPr>
          </a:p>
          <a:p>
            <a:r>
              <a:rPr lang="en-GB" sz="1400" dirty="0">
                <a:latin typeface="Arial"/>
                <a:cs typeface="Arial"/>
              </a:rPr>
              <a:t>1. Please provide me with materials on the American Civil War. </a:t>
            </a:r>
            <a:endParaRPr lang="en-US" sz="1400">
              <a:latin typeface="Arial"/>
              <a:cs typeface="Arial"/>
            </a:endParaRPr>
          </a:p>
          <a:p>
            <a:r>
              <a:rPr lang="en-GB" sz="1400" dirty="0">
                <a:latin typeface="Arial"/>
                <a:cs typeface="Arial"/>
              </a:rPr>
              <a:t>2. Please provide me with materials on the reception of Gone with the Wind. </a:t>
            </a:r>
            <a:endParaRPr lang="en-US" sz="1400">
              <a:latin typeface="Arial"/>
              <a:cs typeface="Arial"/>
            </a:endParaRPr>
          </a:p>
          <a:p>
            <a:endParaRPr lang="en-GB" sz="1400" dirty="0">
              <a:latin typeface="Arial"/>
              <a:cs typeface="Arial"/>
            </a:endParaRPr>
          </a:p>
          <a:p>
            <a:pPr algn="l"/>
            <a:endParaRPr lang="en-GB" dirty="0"/>
          </a:p>
        </p:txBody>
      </p:sp>
    </p:spTree>
    <p:extLst>
      <p:ext uri="{BB962C8B-B14F-4D97-AF65-F5344CB8AC3E}">
        <p14:creationId xmlns:p14="http://schemas.microsoft.com/office/powerpoint/2010/main" val="2489889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49E2F2-712B-3B9B-DDFA-39027B14A56D}"/>
              </a:ext>
            </a:extLst>
          </p:cNvPr>
          <p:cNvSpPr txBox="1"/>
          <p:nvPr/>
        </p:nvSpPr>
        <p:spPr>
          <a:xfrm>
            <a:off x="882057" y="630040"/>
            <a:ext cx="1086471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I confirm that I have not presented any AI generated text as my own work. I confirm that I have copies of my drafts, notes, and other resources I used before, and after the use of AI tools which I may be asked to provide in evidence. </a:t>
            </a:r>
            <a:endParaRPr lang="en-US" dirty="0">
              <a:latin typeface="Arial"/>
              <a:cs typeface="Arial"/>
            </a:endParaRPr>
          </a:p>
          <a:p>
            <a:r>
              <a:rPr lang="en-GB" dirty="0">
                <a:latin typeface="Arial"/>
                <a:cs typeface="Arial"/>
              </a:rPr>
              <a:t>I acknowledge the use of Adobe Express (</a:t>
            </a:r>
            <a:r>
              <a:rPr lang="en-GB" dirty="0">
                <a:latin typeface="Arial"/>
                <a:cs typeface="Arial"/>
                <a:hlinkClick r:id="rId2"/>
              </a:rPr>
              <a:t>https://www.adobe.com/express/</a:t>
            </a:r>
            <a:r>
              <a:rPr lang="en-GB" dirty="0">
                <a:latin typeface="Arial"/>
                <a:cs typeface="Arial"/>
              </a:rPr>
              <a:t>) on 24 June 2024 to edit photographic material: </a:t>
            </a:r>
            <a:endParaRPr lang="en-US" dirty="0">
              <a:latin typeface="Arial"/>
              <a:cs typeface="Arial"/>
            </a:endParaRPr>
          </a:p>
          <a:p>
            <a:r>
              <a:rPr lang="en-GB" dirty="0">
                <a:latin typeface="Arial"/>
                <a:cs typeface="Arial"/>
              </a:rPr>
              <a:t>1. Remove background from Figure 1. </a:t>
            </a:r>
            <a:endParaRPr lang="en-US" dirty="0">
              <a:latin typeface="Arial"/>
              <a:cs typeface="Arial"/>
            </a:endParaRPr>
          </a:p>
          <a:p>
            <a:r>
              <a:rPr lang="en-GB" dirty="0">
                <a:latin typeface="Arial"/>
                <a:cs typeface="Arial"/>
              </a:rPr>
              <a:t>I confirm that I have not presented any AI generated materials as my own work. I confirm that I have copies of my drafts, notes, and other resources I used before and after the use of AI tools which I may be asked to provide in evidence. </a:t>
            </a:r>
            <a:endParaRPr lang="en-US" dirty="0">
              <a:latin typeface="Arial"/>
              <a:cs typeface="Arial"/>
            </a:endParaRPr>
          </a:p>
          <a:p>
            <a:endParaRPr lang="en-GB" dirty="0">
              <a:latin typeface="Arial"/>
              <a:cs typeface="Arial"/>
            </a:endParaRPr>
          </a:p>
          <a:p>
            <a:pPr algn="l"/>
            <a:endParaRPr lang="en-GB" dirty="0"/>
          </a:p>
        </p:txBody>
      </p:sp>
    </p:spTree>
    <p:extLst>
      <p:ext uri="{BB962C8B-B14F-4D97-AF65-F5344CB8AC3E}">
        <p14:creationId xmlns:p14="http://schemas.microsoft.com/office/powerpoint/2010/main" val="3007239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at of arms with red dragons and a helmet&#10;&#10;AI-generated content may be incorrect.">
            <a:extLst>
              <a:ext uri="{FF2B5EF4-FFF2-40B4-BE49-F238E27FC236}">
                <a16:creationId xmlns:a16="http://schemas.microsoft.com/office/drawing/2014/main" id="{7C365C01-A96E-69D0-7CFD-6636CBD0605D}"/>
              </a:ext>
            </a:extLst>
          </p:cNvPr>
          <p:cNvPicPr>
            <a:picLocks noChangeAspect="1"/>
          </p:cNvPicPr>
          <p:nvPr/>
        </p:nvPicPr>
        <p:blipFill>
          <a:blip r:embed="rId2"/>
          <a:stretch>
            <a:fillRect/>
          </a:stretch>
        </p:blipFill>
        <p:spPr>
          <a:xfrm>
            <a:off x="555712" y="1994445"/>
            <a:ext cx="2844714" cy="3672867"/>
          </a:xfrm>
          <a:prstGeom prst="rect">
            <a:avLst/>
          </a:prstGeom>
        </p:spPr>
      </p:pic>
      <p:sp>
        <p:nvSpPr>
          <p:cNvPr id="4" name="TextBox 3">
            <a:extLst>
              <a:ext uri="{FF2B5EF4-FFF2-40B4-BE49-F238E27FC236}">
                <a16:creationId xmlns:a16="http://schemas.microsoft.com/office/drawing/2014/main" id="{DDED2398-4AC6-17C2-04C1-C6AEC1CFCE11}"/>
              </a:ext>
            </a:extLst>
          </p:cNvPr>
          <p:cNvSpPr txBox="1"/>
          <p:nvPr/>
        </p:nvSpPr>
        <p:spPr>
          <a:xfrm>
            <a:off x="1330086" y="224015"/>
            <a:ext cx="999665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latin typeface="Arial"/>
                <a:ea typeface="+mn-lt"/>
                <a:cs typeface="+mn-lt"/>
              </a:rPr>
              <a:t>Market Research and Website Development Project </a:t>
            </a:r>
            <a:endParaRPr lang="en-US" sz="3600" dirty="0">
              <a:latin typeface="Arial"/>
              <a:ea typeface="+mn-lt"/>
              <a:cs typeface="+mn-lt"/>
            </a:endParaRPr>
          </a:p>
        </p:txBody>
      </p:sp>
      <p:sp>
        <p:nvSpPr>
          <p:cNvPr id="5" name="TextBox 4">
            <a:extLst>
              <a:ext uri="{FF2B5EF4-FFF2-40B4-BE49-F238E27FC236}">
                <a16:creationId xmlns:a16="http://schemas.microsoft.com/office/drawing/2014/main" id="{4E292BC2-99A8-AE83-5C32-794B38CC90DD}"/>
              </a:ext>
            </a:extLst>
          </p:cNvPr>
          <p:cNvSpPr txBox="1"/>
          <p:nvPr/>
        </p:nvSpPr>
        <p:spPr>
          <a:xfrm>
            <a:off x="4522295" y="1778116"/>
            <a:ext cx="6944454"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latin typeface="Arial"/>
                <a:cs typeface="Arial"/>
              </a:rPr>
              <a:t>Module name: </a:t>
            </a:r>
            <a:r>
              <a:rPr lang="en-GB" sz="3200" dirty="0">
                <a:latin typeface="Arial"/>
                <a:ea typeface="+mn-lt"/>
                <a:cs typeface="+mn-lt"/>
              </a:rPr>
              <a:t>Digital Skills for Personal and Professional Growth</a:t>
            </a:r>
          </a:p>
          <a:p>
            <a:r>
              <a:rPr lang="en-GB" sz="3200" dirty="0">
                <a:latin typeface="Arial"/>
                <a:cs typeface="Arial"/>
              </a:rPr>
              <a:t>Module code: </a:t>
            </a:r>
            <a:r>
              <a:rPr lang="en-GB" sz="3200" dirty="0">
                <a:latin typeface="Arial"/>
                <a:ea typeface="+mn-lt"/>
                <a:cs typeface="+mn-lt"/>
              </a:rPr>
              <a:t>BMSW4008</a:t>
            </a:r>
            <a:endParaRPr lang="en-GB" sz="3200">
              <a:latin typeface="Arial"/>
              <a:ea typeface="+mn-lt"/>
              <a:cs typeface="+mn-lt"/>
            </a:endParaRPr>
          </a:p>
          <a:p>
            <a:r>
              <a:rPr lang="en-GB" sz="3200" dirty="0">
                <a:latin typeface="Arial"/>
                <a:cs typeface="Arial"/>
              </a:rPr>
              <a:t>Student name: </a:t>
            </a:r>
            <a:r>
              <a:rPr lang="en-GB" sz="3200" dirty="0" err="1">
                <a:latin typeface="Arial"/>
                <a:cs typeface="Arial"/>
              </a:rPr>
              <a:t>NikolayaVelinova</a:t>
            </a:r>
            <a:endParaRPr lang="en-GB" sz="3200" dirty="0">
              <a:latin typeface="Arial"/>
              <a:cs typeface="Arial"/>
            </a:endParaRPr>
          </a:p>
          <a:p>
            <a:r>
              <a:rPr lang="en-GB" sz="3200" dirty="0">
                <a:latin typeface="Arial"/>
                <a:cs typeface="Arial"/>
              </a:rPr>
              <a:t>Student number: 2412929</a:t>
            </a:r>
            <a:endParaRPr lang="en-US" sz="3200">
              <a:latin typeface="Arial"/>
              <a:cs typeface="Arial"/>
            </a:endParaRPr>
          </a:p>
          <a:p>
            <a:r>
              <a:rPr lang="en-GB" sz="3200" dirty="0">
                <a:latin typeface="Arial"/>
                <a:cs typeface="Arial"/>
              </a:rPr>
              <a:t>Lecturer name: </a:t>
            </a:r>
            <a:r>
              <a:rPr lang="en-US" sz="3200" dirty="0">
                <a:latin typeface="Arial"/>
                <a:ea typeface="+mn-lt"/>
                <a:cs typeface="+mn-lt"/>
              </a:rPr>
              <a:t>Muhammad </a:t>
            </a:r>
            <a:r>
              <a:rPr lang="en-US" sz="3200" err="1">
                <a:latin typeface="Arial"/>
                <a:ea typeface="+mn-lt"/>
                <a:cs typeface="+mn-lt"/>
              </a:rPr>
              <a:t>Cassamo</a:t>
            </a:r>
            <a:endParaRPr lang="en-US" sz="3200">
              <a:latin typeface="Arial"/>
              <a:ea typeface="+mn-lt"/>
              <a:cs typeface="+mn-lt"/>
            </a:endParaRPr>
          </a:p>
          <a:p>
            <a:endParaRPr lang="en-GB" sz="3200" dirty="0">
              <a:latin typeface="Arial"/>
              <a:cs typeface="Arial"/>
            </a:endParaRPr>
          </a:p>
          <a:p>
            <a:pPr algn="l"/>
            <a:endParaRPr lang="en-GB" dirty="0"/>
          </a:p>
        </p:txBody>
      </p:sp>
    </p:spTree>
    <p:extLst>
      <p:ext uri="{BB962C8B-B14F-4D97-AF65-F5344CB8AC3E}">
        <p14:creationId xmlns:p14="http://schemas.microsoft.com/office/powerpoint/2010/main" val="121014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CEC47-E0E2-D762-7043-06814C17F659}"/>
              </a:ext>
            </a:extLst>
          </p:cNvPr>
          <p:cNvSpPr>
            <a:spLocks noGrp="1"/>
          </p:cNvSpPr>
          <p:nvPr>
            <p:ph type="title"/>
          </p:nvPr>
        </p:nvSpPr>
        <p:spPr>
          <a:xfrm>
            <a:off x="838200" y="365125"/>
            <a:ext cx="10515600" cy="970659"/>
          </a:xfrm>
        </p:spPr>
        <p:txBody>
          <a:bodyPr/>
          <a:lstStyle/>
          <a:p>
            <a:pPr algn="ctr"/>
            <a:r>
              <a:rPr lang="en-GB" sz="3600" b="1" dirty="0">
                <a:latin typeface="Arial"/>
                <a:cs typeface="Arial"/>
              </a:rPr>
              <a:t>Presentation Overview </a:t>
            </a:r>
            <a:endParaRPr lang="en-GB" sz="3600" dirty="0">
              <a:latin typeface="Arial"/>
              <a:cs typeface="Arial"/>
            </a:endParaRPr>
          </a:p>
        </p:txBody>
      </p:sp>
      <p:sp>
        <p:nvSpPr>
          <p:cNvPr id="3" name="Content Placeholder 2">
            <a:extLst>
              <a:ext uri="{FF2B5EF4-FFF2-40B4-BE49-F238E27FC236}">
                <a16:creationId xmlns:a16="http://schemas.microsoft.com/office/drawing/2014/main" id="{C371EB35-44B2-7C0F-AE2B-789E4FF5CF37}"/>
              </a:ext>
            </a:extLst>
          </p:cNvPr>
          <p:cNvSpPr>
            <a:spLocks noGrp="1"/>
          </p:cNvSpPr>
          <p:nvPr>
            <p:ph idx="1"/>
          </p:nvPr>
        </p:nvSpPr>
        <p:spPr/>
        <p:txBody>
          <a:bodyPr vert="horz" lIns="91440" tIns="45720" rIns="91440" bIns="45720" rtlCol="0" anchor="t">
            <a:normAutofit/>
          </a:bodyPr>
          <a:lstStyle/>
          <a:p>
            <a:pPr marL="514350" indent="-514350">
              <a:buAutoNum type="arabicPeriod"/>
            </a:pPr>
            <a:r>
              <a:rPr lang="en-GB" dirty="0">
                <a:latin typeface="Arial"/>
                <a:ea typeface="+mn-lt"/>
                <a:cs typeface="+mn-lt"/>
              </a:rPr>
              <a:t>Market research questionnaire</a:t>
            </a:r>
          </a:p>
          <a:p>
            <a:pPr marL="514350" indent="-514350">
              <a:buAutoNum type="arabicPeriod"/>
            </a:pPr>
            <a:r>
              <a:rPr lang="en-GB" dirty="0">
                <a:latin typeface="Arial"/>
                <a:cs typeface="Arial"/>
              </a:rPr>
              <a:t>Website</a:t>
            </a:r>
          </a:p>
          <a:p>
            <a:pPr marL="514350" indent="-514350">
              <a:buAutoNum type="arabicPeriod"/>
            </a:pPr>
            <a:r>
              <a:rPr lang="en-GB" dirty="0">
                <a:latin typeface="Arial"/>
                <a:ea typeface="+mn-lt"/>
                <a:cs typeface="+mn-lt"/>
              </a:rPr>
              <a:t>Marketing materials</a:t>
            </a:r>
          </a:p>
          <a:p>
            <a:pPr marL="514350" indent="-514350">
              <a:buAutoNum type="arabicPeriod"/>
            </a:pPr>
            <a:r>
              <a:rPr lang="en-GB" dirty="0">
                <a:latin typeface="Arial"/>
                <a:ea typeface="+mn-lt"/>
                <a:cs typeface="+mn-lt"/>
              </a:rPr>
              <a:t>Video advertisement</a:t>
            </a:r>
          </a:p>
          <a:p>
            <a:pPr marL="514350" indent="-514350">
              <a:buAutoNum type="arabicPeriod"/>
            </a:pPr>
            <a:r>
              <a:rPr lang="en-GB" dirty="0">
                <a:latin typeface="Arial"/>
                <a:ea typeface="+mn-lt"/>
                <a:cs typeface="+mn-lt"/>
              </a:rPr>
              <a:t>References</a:t>
            </a:r>
          </a:p>
        </p:txBody>
      </p:sp>
    </p:spTree>
    <p:extLst>
      <p:ext uri="{BB962C8B-B14F-4D97-AF65-F5344CB8AC3E}">
        <p14:creationId xmlns:p14="http://schemas.microsoft.com/office/powerpoint/2010/main" val="3068655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7EC5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51FDA3-2105-74FE-3165-C7A231A2ACE1}"/>
              </a:ext>
            </a:extLst>
          </p:cNvPr>
          <p:cNvSpPr>
            <a:spLocks noGrp="1"/>
          </p:cNvSpPr>
          <p:nvPr>
            <p:ph type="title"/>
          </p:nvPr>
        </p:nvSpPr>
        <p:spPr>
          <a:xfrm>
            <a:off x="6392583" y="501651"/>
            <a:ext cx="4434720" cy="1716255"/>
          </a:xfrm>
        </p:spPr>
        <p:txBody>
          <a:bodyPr vert="horz" lIns="91440" tIns="45720" rIns="91440" bIns="45720" rtlCol="0" anchor="b">
            <a:normAutofit/>
          </a:bodyPr>
          <a:lstStyle/>
          <a:p>
            <a:pPr marL="514350" indent="-514350"/>
            <a:r>
              <a:rPr lang="en-US" sz="4800" b="1" kern="1200" dirty="0">
                <a:latin typeface="+mj-lt"/>
                <a:ea typeface="+mj-ea"/>
                <a:cs typeface="+mj-cs"/>
              </a:rPr>
              <a:t>Market research questionnaire</a:t>
            </a:r>
            <a:endParaRPr lang="en-US" sz="4800" b="1" kern="1200" dirty="0">
              <a:latin typeface="+mj-lt"/>
            </a:endParaRPr>
          </a:p>
        </p:txBody>
      </p:sp>
      <p:sp>
        <p:nvSpPr>
          <p:cNvPr id="23" name="Rectangle 2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screenshot of a menu&#10;&#10;AI-generated content may be incorrect.">
            <a:extLst>
              <a:ext uri="{FF2B5EF4-FFF2-40B4-BE49-F238E27FC236}">
                <a16:creationId xmlns:a16="http://schemas.microsoft.com/office/drawing/2014/main" id="{4302D5B4-B72A-48C2-C648-15169D524268}"/>
              </a:ext>
            </a:extLst>
          </p:cNvPr>
          <p:cNvPicPr>
            <a:picLocks noChangeAspect="1"/>
          </p:cNvPicPr>
          <p:nvPr/>
        </p:nvPicPr>
        <p:blipFill>
          <a:blip r:embed="rId2"/>
          <a:srcRect t="249" b="5239"/>
          <a:stretch>
            <a:fillRect/>
          </a:stretch>
        </p:blipFill>
        <p:spPr>
          <a:xfrm>
            <a:off x="279143" y="299508"/>
            <a:ext cx="5221625" cy="3010397"/>
          </a:xfrm>
          <a:prstGeom prst="rect">
            <a:avLst/>
          </a:prstGeom>
        </p:spPr>
      </p:pic>
      <p:pic>
        <p:nvPicPr>
          <p:cNvPr id="9" name="Picture 8" descr="A screenshot of a menu&#10;&#10;AI-generated content may be incorrect.">
            <a:extLst>
              <a:ext uri="{FF2B5EF4-FFF2-40B4-BE49-F238E27FC236}">
                <a16:creationId xmlns:a16="http://schemas.microsoft.com/office/drawing/2014/main" id="{1E9E9894-A311-A4A1-59BE-C6C1A0116C6E}"/>
              </a:ext>
            </a:extLst>
          </p:cNvPr>
          <p:cNvPicPr>
            <a:picLocks noChangeAspect="1"/>
          </p:cNvPicPr>
          <p:nvPr/>
        </p:nvPicPr>
        <p:blipFill>
          <a:blip r:embed="rId3"/>
          <a:srcRect b="5098"/>
          <a:stretch>
            <a:fillRect/>
          </a:stretch>
        </p:blipFill>
        <p:spPr>
          <a:xfrm>
            <a:off x="279143" y="3548095"/>
            <a:ext cx="5221625" cy="3010397"/>
          </a:xfrm>
          <a:prstGeom prst="rect">
            <a:avLst/>
          </a:prstGeom>
        </p:spPr>
      </p:pic>
      <p:sp>
        <p:nvSpPr>
          <p:cNvPr id="18" name="Content Placeholder 17">
            <a:extLst>
              <a:ext uri="{FF2B5EF4-FFF2-40B4-BE49-F238E27FC236}">
                <a16:creationId xmlns:a16="http://schemas.microsoft.com/office/drawing/2014/main" id="{19358DB3-7FE8-A1A1-C15C-1C8C434361A2}"/>
              </a:ext>
            </a:extLst>
          </p:cNvPr>
          <p:cNvSpPr>
            <a:spLocks noGrp="1"/>
          </p:cNvSpPr>
          <p:nvPr>
            <p:ph idx="1"/>
          </p:nvPr>
        </p:nvSpPr>
        <p:spPr>
          <a:xfrm>
            <a:off x="6392583" y="2645922"/>
            <a:ext cx="4434721" cy="3710427"/>
          </a:xfrm>
        </p:spPr>
        <p:txBody>
          <a:bodyPr anchor="t">
            <a:normAutofit/>
          </a:bodyPr>
          <a:lstStyle/>
          <a:p>
            <a:pPr marL="0" indent="0">
              <a:buNone/>
            </a:pPr>
            <a:r>
              <a:rPr lang="en-US" sz="2000">
                <a:solidFill>
                  <a:schemeClr val="tx1">
                    <a:alpha val="80000"/>
                  </a:schemeClr>
                </a:solidFill>
                <a:ea typeface="+mn-lt"/>
                <a:cs typeface="+mn-lt"/>
              </a:rPr>
              <a:t>These two questions helped me understand the taste preferences of the people who completed the questionnaire. Based on their responses, I selected which dishes to include in the menu. I also took these preferences into account when preparing the Cash Flow Forecast, using them as a basis for estimating the quantity of meals expected to be sold.</a:t>
            </a:r>
            <a:endParaRPr lang="en-US" sz="2000">
              <a:solidFill>
                <a:schemeClr val="tx1">
                  <a:alpha val="80000"/>
                </a:schemeClr>
              </a:solidFill>
            </a:endParaRPr>
          </a:p>
          <a:p>
            <a:endParaRPr lang="en-US" sz="2000" dirty="0">
              <a:solidFill>
                <a:schemeClr val="tx1">
                  <a:alpha val="80000"/>
                </a:schemeClr>
              </a:solidFill>
            </a:endParaRPr>
          </a:p>
        </p:txBody>
      </p:sp>
      <p:cxnSp>
        <p:nvCxnSpPr>
          <p:cNvPr id="25" name="Straight Connector 2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9088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7EC5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6C08B05-5ED3-41F1-8292-9023BE94A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EBB1D15-5764-41A1-A743-C69797926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F7EC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recipe&#10;&#10;AI-generated content may be incorrect.">
            <a:extLst>
              <a:ext uri="{FF2B5EF4-FFF2-40B4-BE49-F238E27FC236}">
                <a16:creationId xmlns:a16="http://schemas.microsoft.com/office/drawing/2014/main" id="{A6569F03-33D3-EE16-11BB-5D3DD97C9864}"/>
              </a:ext>
            </a:extLst>
          </p:cNvPr>
          <p:cNvPicPr>
            <a:picLocks noChangeAspect="1"/>
          </p:cNvPicPr>
          <p:nvPr/>
        </p:nvPicPr>
        <p:blipFill>
          <a:blip r:embed="rId2"/>
          <a:srcRect t="3081" r="-4" b="1067"/>
          <a:stretch>
            <a:fillRect/>
          </a:stretch>
        </p:blipFill>
        <p:spPr>
          <a:xfrm>
            <a:off x="6732104" y="3429000"/>
            <a:ext cx="4823791" cy="2820368"/>
          </a:xfrm>
          <a:prstGeom prst="rect">
            <a:avLst/>
          </a:prstGeom>
        </p:spPr>
      </p:pic>
      <p:pic>
        <p:nvPicPr>
          <p:cNvPr id="4" name="Content Placeholder 3" descr="A screenshot of a computer&#10;&#10;AI-generated content may be incorrect.">
            <a:extLst>
              <a:ext uri="{FF2B5EF4-FFF2-40B4-BE49-F238E27FC236}">
                <a16:creationId xmlns:a16="http://schemas.microsoft.com/office/drawing/2014/main" id="{735E9759-43FE-56B8-8B5E-008B8F955B23}"/>
              </a:ext>
            </a:extLst>
          </p:cNvPr>
          <p:cNvPicPr>
            <a:picLocks noGrp="1" noChangeAspect="1"/>
          </p:cNvPicPr>
          <p:nvPr>
            <p:ph idx="1"/>
          </p:nvPr>
        </p:nvPicPr>
        <p:blipFill>
          <a:blip r:embed="rId3"/>
          <a:srcRect r="-4" b="5081"/>
          <a:stretch>
            <a:fillRect/>
          </a:stretch>
        </p:blipFill>
        <p:spPr>
          <a:xfrm>
            <a:off x="1039516" y="317761"/>
            <a:ext cx="4823791" cy="2792892"/>
          </a:xfrm>
          <a:prstGeom prst="rect">
            <a:avLst/>
          </a:prstGeom>
        </p:spPr>
      </p:pic>
      <p:sp>
        <p:nvSpPr>
          <p:cNvPr id="7" name="TextBox 6">
            <a:extLst>
              <a:ext uri="{FF2B5EF4-FFF2-40B4-BE49-F238E27FC236}">
                <a16:creationId xmlns:a16="http://schemas.microsoft.com/office/drawing/2014/main" id="{C60BEA13-15DA-27BF-C750-4AE07E07F475}"/>
              </a:ext>
            </a:extLst>
          </p:cNvPr>
          <p:cNvSpPr txBox="1"/>
          <p:nvPr/>
        </p:nvSpPr>
        <p:spPr>
          <a:xfrm>
            <a:off x="6686833" y="285556"/>
            <a:ext cx="550805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n-lt"/>
                <a:cs typeface="+mn-lt"/>
              </a:rPr>
              <a:t>The question about healthy fats helped me understand people’s opinions on the topic. Based on their responses, I decided to include these types of fats in my menu and highlight them in my marketing strategy.</a:t>
            </a:r>
            <a:endParaRPr lang="en-US" sz="2400" dirty="0">
              <a:ea typeface="+mn-lt"/>
              <a:cs typeface="+mn-lt"/>
            </a:endParaRPr>
          </a:p>
        </p:txBody>
      </p:sp>
      <p:sp>
        <p:nvSpPr>
          <p:cNvPr id="9" name="TextBox 8">
            <a:extLst>
              <a:ext uri="{FF2B5EF4-FFF2-40B4-BE49-F238E27FC236}">
                <a16:creationId xmlns:a16="http://schemas.microsoft.com/office/drawing/2014/main" id="{05FFBCB6-1C24-9847-26A6-4FE9CE86BD1E}"/>
              </a:ext>
            </a:extLst>
          </p:cNvPr>
          <p:cNvSpPr txBox="1"/>
          <p:nvPr/>
        </p:nvSpPr>
        <p:spPr>
          <a:xfrm>
            <a:off x="1232261" y="3424402"/>
            <a:ext cx="550497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n-lt"/>
                <a:cs typeface="+mn-lt"/>
              </a:rPr>
              <a:t>The question about sauces helped me identify which sauces are most popular and include them in my menu.</a:t>
            </a:r>
            <a:endParaRPr lang="en-US" sz="2400" dirty="0">
              <a:ea typeface="+mn-lt"/>
              <a:cs typeface="+mn-lt"/>
            </a:endParaRPr>
          </a:p>
        </p:txBody>
      </p:sp>
    </p:spTree>
    <p:extLst>
      <p:ext uri="{BB962C8B-B14F-4D97-AF65-F5344CB8AC3E}">
        <p14:creationId xmlns:p14="http://schemas.microsoft.com/office/powerpoint/2010/main" val="1220649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7EC5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menu&#10;&#10;AI-generated content may be incorrect.">
            <a:extLst>
              <a:ext uri="{FF2B5EF4-FFF2-40B4-BE49-F238E27FC236}">
                <a16:creationId xmlns:a16="http://schemas.microsoft.com/office/drawing/2014/main" id="{9ED36523-3694-17DD-9D16-8AE23CB45D49}"/>
              </a:ext>
            </a:extLst>
          </p:cNvPr>
          <p:cNvPicPr>
            <a:picLocks noChangeAspect="1"/>
          </p:cNvPicPr>
          <p:nvPr/>
        </p:nvPicPr>
        <p:blipFill>
          <a:blip r:embed="rId2"/>
          <a:srcRect t="57" b="10558"/>
          <a:stretch>
            <a:fillRect/>
          </a:stretch>
        </p:blipFill>
        <p:spPr>
          <a:xfrm>
            <a:off x="279143" y="299508"/>
            <a:ext cx="5221625" cy="3010397"/>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1072116A-A7BB-85D0-04F9-7DEC1860E2BE}"/>
              </a:ext>
            </a:extLst>
          </p:cNvPr>
          <p:cNvPicPr>
            <a:picLocks noChangeAspect="1"/>
          </p:cNvPicPr>
          <p:nvPr/>
        </p:nvPicPr>
        <p:blipFill>
          <a:blip r:embed="rId3"/>
          <a:srcRect b="5487"/>
          <a:stretch>
            <a:fillRect/>
          </a:stretch>
        </p:blipFill>
        <p:spPr>
          <a:xfrm>
            <a:off x="279143" y="3548095"/>
            <a:ext cx="5221625" cy="3010397"/>
          </a:xfrm>
          <a:prstGeom prst="rect">
            <a:avLst/>
          </a:prstGeom>
        </p:spPr>
      </p:pic>
      <p:sp>
        <p:nvSpPr>
          <p:cNvPr id="31" name="Content Placeholder 17">
            <a:extLst>
              <a:ext uri="{FF2B5EF4-FFF2-40B4-BE49-F238E27FC236}">
                <a16:creationId xmlns:a16="http://schemas.microsoft.com/office/drawing/2014/main" id="{E2B48F7D-1B10-D48F-0D4D-037ED4DA4FC1}"/>
              </a:ext>
            </a:extLst>
          </p:cNvPr>
          <p:cNvSpPr>
            <a:spLocks noGrp="1"/>
          </p:cNvSpPr>
          <p:nvPr>
            <p:ph idx="1"/>
          </p:nvPr>
        </p:nvSpPr>
        <p:spPr>
          <a:xfrm>
            <a:off x="6101230" y="281480"/>
            <a:ext cx="4838132" cy="3026868"/>
          </a:xfrm>
        </p:spPr>
        <p:txBody>
          <a:bodyPr anchor="t">
            <a:noAutofit/>
          </a:bodyPr>
          <a:lstStyle/>
          <a:p>
            <a:pPr marL="0" indent="0">
              <a:buNone/>
            </a:pPr>
            <a:r>
              <a:rPr lang="en-US" sz="2200" dirty="0">
                <a:solidFill>
                  <a:srgbClr val="000000">
                    <a:alpha val="80000"/>
                  </a:srgbClr>
                </a:solidFill>
                <a:ea typeface="+mn-lt"/>
                <a:cs typeface="+mn-lt"/>
              </a:rPr>
              <a:t>In this question, I asked people which of the listed foods they would choose. This helped me decide which dishes to include in my menu and also to identify which items are likely to sell more frequently, so I can take that into account when ordering supplies and ingredients.</a:t>
            </a:r>
            <a:endParaRPr lang="en-US" sz="2200" dirty="0"/>
          </a:p>
        </p:txBody>
      </p:sp>
      <p:cxnSp>
        <p:nvCxnSpPr>
          <p:cNvPr id="32" name="Straight Connector 3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B886D8E5-8798-B63B-B497-DBD329320865}"/>
              </a:ext>
            </a:extLst>
          </p:cNvPr>
          <p:cNvSpPr txBox="1"/>
          <p:nvPr/>
        </p:nvSpPr>
        <p:spPr>
          <a:xfrm>
            <a:off x="6146401" y="3766246"/>
            <a:ext cx="5040329"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dirty="0">
                <a:ea typeface="+mn-lt"/>
                <a:cs typeface="+mn-lt"/>
              </a:rPr>
              <a:t>The final question helped me determine the pricing of the dishes and set appropriate prices for the menu.</a:t>
            </a:r>
            <a:endParaRPr lang="en-US" sz="2200"/>
          </a:p>
        </p:txBody>
      </p:sp>
    </p:spTree>
    <p:extLst>
      <p:ext uri="{BB962C8B-B14F-4D97-AF65-F5344CB8AC3E}">
        <p14:creationId xmlns:p14="http://schemas.microsoft.com/office/powerpoint/2010/main" val="8126619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80A56-97A4-6FB2-8C9E-92F7142180B2}"/>
              </a:ext>
            </a:extLst>
          </p:cNvPr>
          <p:cNvSpPr>
            <a:spLocks noGrp="1"/>
          </p:cNvSpPr>
          <p:nvPr>
            <p:ph type="title"/>
          </p:nvPr>
        </p:nvSpPr>
        <p:spPr>
          <a:xfrm>
            <a:off x="640080" y="4777739"/>
            <a:ext cx="3418990" cy="1412119"/>
          </a:xfrm>
        </p:spPr>
        <p:txBody>
          <a:bodyPr>
            <a:normAutofit/>
          </a:bodyPr>
          <a:lstStyle/>
          <a:p>
            <a:r>
              <a:rPr lang="en-GB" sz="4800" b="1" dirty="0">
                <a:latin typeface="Arial"/>
                <a:cs typeface="Arial"/>
              </a:rPr>
              <a:t>2. Website</a:t>
            </a:r>
            <a:endParaRPr lang="en-US" sz="4800" b="1" dirty="0"/>
          </a:p>
        </p:txBody>
      </p:sp>
      <p:pic>
        <p:nvPicPr>
          <p:cNvPr id="4" name="Picture 3" descr="A close up of food&#10;&#10;AI-generated content may be incorrect.">
            <a:extLst>
              <a:ext uri="{FF2B5EF4-FFF2-40B4-BE49-F238E27FC236}">
                <a16:creationId xmlns:a16="http://schemas.microsoft.com/office/drawing/2014/main" id="{E7FA434C-46DE-AB3E-11C5-CB58366EB7C3}"/>
              </a:ext>
            </a:extLst>
          </p:cNvPr>
          <p:cNvPicPr>
            <a:picLocks noChangeAspect="1"/>
          </p:cNvPicPr>
          <p:nvPr/>
        </p:nvPicPr>
        <p:blipFill>
          <a:blip r:embed="rId2"/>
          <a:srcRect t="7500" b="20599"/>
          <a:stretch>
            <a:fillRect/>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3"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sX0" fmla="*/ 0 w 1371600"/>
              <a:gd name="csY0" fmla="*/ 0 h 18288"/>
              <a:gd name="csX1" fmla="*/ 685800 w 1371600"/>
              <a:gd name="csY1" fmla="*/ 0 h 18288"/>
              <a:gd name="csX2" fmla="*/ 1371600 w 1371600"/>
              <a:gd name="csY2" fmla="*/ 0 h 18288"/>
              <a:gd name="csX3" fmla="*/ 1371600 w 1371600"/>
              <a:gd name="csY3" fmla="*/ 18288 h 18288"/>
              <a:gd name="csX4" fmla="*/ 713232 w 1371600"/>
              <a:gd name="csY4" fmla="*/ 18288 h 18288"/>
              <a:gd name="csX5" fmla="*/ 0 w 1371600"/>
              <a:gd name="csY5" fmla="*/ 18288 h 18288"/>
              <a:gd name="csX6" fmla="*/ 0 w 1371600"/>
              <a:gd name="csY6" fmla="*/ 0 h 1828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D83B88-D918-1E71-1E89-ACF15E50A2B8}"/>
              </a:ext>
            </a:extLst>
          </p:cNvPr>
          <p:cNvSpPr>
            <a:spLocks noGrp="1"/>
          </p:cNvSpPr>
          <p:nvPr>
            <p:ph idx="1"/>
          </p:nvPr>
        </p:nvSpPr>
        <p:spPr>
          <a:xfrm>
            <a:off x="4654294" y="4777739"/>
            <a:ext cx="6897626" cy="1399223"/>
          </a:xfrm>
        </p:spPr>
        <p:txBody>
          <a:bodyPr vert="horz" lIns="91440" tIns="45720" rIns="91440" bIns="45720" rtlCol="0" anchor="ctr">
            <a:normAutofit/>
          </a:bodyPr>
          <a:lstStyle/>
          <a:p>
            <a:r>
              <a:rPr lang="en-GB" sz="2200" dirty="0">
                <a:ea typeface="+mn-lt"/>
                <a:cs typeface="+mn-lt"/>
                <a:hlinkClick r:id="rId3"/>
              </a:rPr>
              <a:t>https://nikolayas-delicious-place.square.site/</a:t>
            </a:r>
            <a:r>
              <a:rPr lang="en-GB" sz="2200" dirty="0">
                <a:ea typeface="+mn-lt"/>
                <a:cs typeface="+mn-lt"/>
              </a:rPr>
              <a:t> </a:t>
            </a:r>
            <a:endParaRPr lang="en-GB" sz="2200">
              <a:ea typeface="+mn-lt"/>
              <a:cs typeface="+mn-lt"/>
            </a:endParaRPr>
          </a:p>
          <a:p>
            <a:endParaRPr lang="en-GB" sz="2200"/>
          </a:p>
        </p:txBody>
      </p:sp>
    </p:spTree>
    <p:extLst>
      <p:ext uri="{BB962C8B-B14F-4D97-AF65-F5344CB8AC3E}">
        <p14:creationId xmlns:p14="http://schemas.microsoft.com/office/powerpoint/2010/main" val="18101059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ollage of food&#10;&#10;AI-generated content may be incorrect.">
            <a:extLst>
              <a:ext uri="{FF2B5EF4-FFF2-40B4-BE49-F238E27FC236}">
                <a16:creationId xmlns:a16="http://schemas.microsoft.com/office/drawing/2014/main" id="{4D3E38C5-5C25-03B4-BA16-351CD9BC981C}"/>
              </a:ext>
            </a:extLst>
          </p:cNvPr>
          <p:cNvPicPr>
            <a:picLocks noGrp="1" noChangeAspect="1"/>
          </p:cNvPicPr>
          <p:nvPr>
            <p:ph idx="1"/>
          </p:nvPr>
        </p:nvPicPr>
        <p:blipFill>
          <a:blip r:embed="rId2"/>
          <a:srcRect r="11991" b="3"/>
          <a:stretch>
            <a:fillRect/>
          </a:stretch>
        </p:blipFill>
        <p:spPr>
          <a:xfrm>
            <a:off x="1662898" y="457200"/>
            <a:ext cx="8866204" cy="5943600"/>
          </a:xfrm>
          <a:prstGeom prst="rect">
            <a:avLst/>
          </a:prstGeom>
        </p:spPr>
      </p:pic>
    </p:spTree>
    <p:extLst>
      <p:ext uri="{BB962C8B-B14F-4D97-AF65-F5344CB8AC3E}">
        <p14:creationId xmlns:p14="http://schemas.microsoft.com/office/powerpoint/2010/main" val="3345001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18" name="Freeform: Shape 1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Content Placeholder 3" descr="A collage of different types of coffee&#10;&#10;AI-generated content may be incorrect.">
            <a:extLst>
              <a:ext uri="{FF2B5EF4-FFF2-40B4-BE49-F238E27FC236}">
                <a16:creationId xmlns:a16="http://schemas.microsoft.com/office/drawing/2014/main" id="{7812EE55-CA32-456F-3489-D96386B7D53B}"/>
              </a:ext>
            </a:extLst>
          </p:cNvPr>
          <p:cNvPicPr>
            <a:picLocks noGrp="1" noChangeAspect="1"/>
          </p:cNvPicPr>
          <p:nvPr>
            <p:ph idx="1"/>
          </p:nvPr>
        </p:nvPicPr>
        <p:blipFill>
          <a:blip r:embed="rId2"/>
          <a:stretch>
            <a:fillRect/>
          </a:stretch>
        </p:blipFill>
        <p:spPr>
          <a:xfrm>
            <a:off x="2804110" y="643468"/>
            <a:ext cx="8315023" cy="5571066"/>
          </a:xfrm>
          <a:prstGeom prst="rect">
            <a:avLst/>
          </a:prstGeom>
        </p:spPr>
      </p:pic>
    </p:spTree>
    <p:extLst>
      <p:ext uri="{BB962C8B-B14F-4D97-AF65-F5344CB8AC3E}">
        <p14:creationId xmlns:p14="http://schemas.microsoft.com/office/powerpoint/2010/main" val="1008256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2186C1-F71F-4E31-5419-B4709EDA4589}"/>
              </a:ext>
            </a:extLst>
          </p:cNvPr>
          <p:cNvSpPr>
            <a:spLocks noGrp="1"/>
          </p:cNvSpPr>
          <p:nvPr>
            <p:ph type="title"/>
          </p:nvPr>
        </p:nvSpPr>
        <p:spPr>
          <a:xfrm>
            <a:off x="838201" y="365125"/>
            <a:ext cx="3816095" cy="1938076"/>
          </a:xfrm>
        </p:spPr>
        <p:txBody>
          <a:bodyPr vert="horz" lIns="91440" tIns="45720" rIns="91440" bIns="45720" rtlCol="0">
            <a:normAutofit/>
          </a:bodyPr>
          <a:lstStyle/>
          <a:p>
            <a:r>
              <a:rPr lang="en-US"/>
              <a:t>Location page</a:t>
            </a:r>
            <a:endParaRPr lang="en-US" kern="1200"/>
          </a:p>
        </p:txBody>
      </p:sp>
      <p:sp>
        <p:nvSpPr>
          <p:cNvPr id="14" name="Content Placeholder 13">
            <a:extLst>
              <a:ext uri="{FF2B5EF4-FFF2-40B4-BE49-F238E27FC236}">
                <a16:creationId xmlns:a16="http://schemas.microsoft.com/office/drawing/2014/main" id="{A34BE5D8-6298-1898-BFB8-BDD7BB7A3B57}"/>
              </a:ext>
            </a:extLst>
          </p:cNvPr>
          <p:cNvSpPr>
            <a:spLocks noGrp="1"/>
          </p:cNvSpPr>
          <p:nvPr>
            <p:ph idx="1"/>
          </p:nvPr>
        </p:nvSpPr>
        <p:spPr>
          <a:xfrm>
            <a:off x="838201" y="2482589"/>
            <a:ext cx="3816096" cy="3694373"/>
          </a:xfrm>
        </p:spPr>
        <p:txBody>
          <a:bodyPr vert="horz" lIns="91440" tIns="45720" rIns="91440" bIns="45720" rtlCol="0" anchor="t">
            <a:normAutofit/>
          </a:bodyPr>
          <a:lstStyle/>
          <a:p>
            <a:r>
              <a:rPr lang="en-GB" sz="2000" u="sng" dirty="0">
                <a:ea typeface="+mn-lt"/>
                <a:cs typeface="+mn-lt"/>
                <a:hlinkClick r:id="rId2"/>
              </a:rPr>
              <a:t>https://www.google.com/maps/place/51%C2%B030'06.6%22N+3%C2%B007'06.3%22W/@51.</a:t>
            </a:r>
            <a:r>
              <a:rPr lang="en-GB" sz="2000" dirty="0">
                <a:ea typeface="+mn-lt"/>
                <a:cs typeface="+mn-lt"/>
              </a:rPr>
              <a:t> </a:t>
            </a:r>
            <a:endParaRPr lang="en-US" sz="2000">
              <a:ea typeface="+mn-lt"/>
              <a:cs typeface="+mn-lt"/>
            </a:endParaRPr>
          </a:p>
        </p:txBody>
      </p:sp>
      <p:pic>
        <p:nvPicPr>
          <p:cNvPr id="5" name="Picture 4" descr="A screenshot of a map&#10;&#10;AI-generated content may be incorrect.">
            <a:extLst>
              <a:ext uri="{FF2B5EF4-FFF2-40B4-BE49-F238E27FC236}">
                <a16:creationId xmlns:a16="http://schemas.microsoft.com/office/drawing/2014/main" id="{F0822467-EED0-5CD8-CA9D-CBAFA63258EB}"/>
              </a:ext>
            </a:extLst>
          </p:cNvPr>
          <p:cNvPicPr>
            <a:picLocks noChangeAspect="1"/>
          </p:cNvPicPr>
          <p:nvPr/>
        </p:nvPicPr>
        <p:blipFill>
          <a:blip r:embed="rId3"/>
          <a:srcRect r="-1" b="15861"/>
          <a:stretch>
            <a:fillRect/>
          </a:stretch>
        </p:blipFill>
        <p:spPr>
          <a:xfrm>
            <a:off x="4904316" y="3160055"/>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4" name="Content Placeholder 3">
            <a:extLst>
              <a:ext uri="{FF2B5EF4-FFF2-40B4-BE49-F238E27FC236}">
                <a16:creationId xmlns:a16="http://schemas.microsoft.com/office/drawing/2014/main" id="{831F6FA1-FE9C-5564-FD7E-A9F9F46D8340}"/>
              </a:ext>
            </a:extLst>
          </p:cNvPr>
          <p:cNvPicPr>
            <a:picLocks noChangeAspect="1"/>
          </p:cNvPicPr>
          <p:nvPr/>
        </p:nvPicPr>
        <p:blipFill>
          <a:blip r:embed="rId4"/>
          <a:srcRect t="26600" b="10981"/>
          <a:stretch>
            <a:fillRect/>
          </a:stretch>
        </p:blipFill>
        <p:spPr>
          <a:xfrm>
            <a:off x="4715522" y="4167"/>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14528940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3">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591BDD1-ECA1-1A61-9CC9-3D7028C5A2A5}"/>
              </a:ext>
            </a:extLst>
          </p:cNvPr>
          <p:cNvSpPr>
            <a:spLocks noGrp="1"/>
          </p:cNvSpPr>
          <p:nvPr>
            <p:ph type="title"/>
          </p:nvPr>
        </p:nvSpPr>
        <p:spPr>
          <a:xfrm>
            <a:off x="627732" y="319741"/>
            <a:ext cx="3616913" cy="1921102"/>
          </a:xfrm>
        </p:spPr>
        <p:txBody>
          <a:bodyPr vert="horz" lIns="91440" tIns="45720" rIns="91440" bIns="45720" rtlCol="0" anchor="b">
            <a:normAutofit/>
          </a:bodyPr>
          <a:lstStyle/>
          <a:p>
            <a:pPr algn="ctr"/>
            <a:r>
              <a:rPr lang="en-US" b="1" kern="1200">
                <a:solidFill>
                  <a:schemeClr val="tx1"/>
                </a:solidFill>
                <a:latin typeface="+mj-lt"/>
                <a:ea typeface="+mj-ea"/>
                <a:cs typeface="+mj-cs"/>
              </a:rPr>
              <a:t>3. Marketing materials</a:t>
            </a:r>
          </a:p>
        </p:txBody>
      </p:sp>
      <p:pic>
        <p:nvPicPr>
          <p:cNvPr id="7" name="Content Placeholder 6" descr="A person wearing a chef&amp;#39;s hat&#10;&#10;AI-generated content may be incorrect.">
            <a:extLst>
              <a:ext uri="{FF2B5EF4-FFF2-40B4-BE49-F238E27FC236}">
                <a16:creationId xmlns:a16="http://schemas.microsoft.com/office/drawing/2014/main" id="{2602AF31-92CF-DE4E-1395-166FD12CE2C1}"/>
              </a:ext>
            </a:extLst>
          </p:cNvPr>
          <p:cNvPicPr>
            <a:picLocks noGrp="1" noChangeAspect="1"/>
          </p:cNvPicPr>
          <p:nvPr>
            <p:ph idx="1"/>
          </p:nvPr>
        </p:nvPicPr>
        <p:blipFill>
          <a:blip r:embed="rId2"/>
          <a:stretch>
            <a:fillRect/>
          </a:stretch>
        </p:blipFill>
        <p:spPr>
          <a:xfrm>
            <a:off x="7162322" y="578738"/>
            <a:ext cx="3175507" cy="5670549"/>
          </a:xfrm>
          <a:prstGeom prst="rect">
            <a:avLst/>
          </a:prstGeom>
        </p:spPr>
      </p:pic>
      <p:sp>
        <p:nvSpPr>
          <p:cNvPr id="8" name="TextBox 7">
            <a:extLst>
              <a:ext uri="{FF2B5EF4-FFF2-40B4-BE49-F238E27FC236}">
                <a16:creationId xmlns:a16="http://schemas.microsoft.com/office/drawing/2014/main" id="{987E6B25-83C1-B6B0-4DCF-406A44653C74}"/>
              </a:ext>
            </a:extLst>
          </p:cNvPr>
          <p:cNvSpPr txBox="1"/>
          <p:nvPr/>
        </p:nvSpPr>
        <p:spPr>
          <a:xfrm>
            <a:off x="546036" y="2954192"/>
            <a:ext cx="414427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t>Billboard idea</a:t>
            </a:r>
          </a:p>
        </p:txBody>
      </p:sp>
    </p:spTree>
    <p:extLst>
      <p:ext uri="{BB962C8B-B14F-4D97-AF65-F5344CB8AC3E}">
        <p14:creationId xmlns:p14="http://schemas.microsoft.com/office/powerpoint/2010/main" val="16803790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7EC5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22BDE4A-8A20-4A69-9C5A-581C82036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A51E4F-2ECF-CCBF-0889-3F9335145033}"/>
              </a:ext>
            </a:extLst>
          </p:cNvPr>
          <p:cNvSpPr>
            <a:spLocks noGrp="1"/>
          </p:cNvSpPr>
          <p:nvPr>
            <p:ph type="title"/>
          </p:nvPr>
        </p:nvSpPr>
        <p:spPr>
          <a:xfrm>
            <a:off x="1001684" y="170412"/>
            <a:ext cx="10178934" cy="846878"/>
          </a:xfrm>
        </p:spPr>
        <p:txBody>
          <a:bodyPr vert="horz" lIns="91440" tIns="45720" rIns="91440" bIns="45720" rtlCol="0" anchor="b">
            <a:normAutofit/>
          </a:bodyPr>
          <a:lstStyle/>
          <a:p>
            <a:pPr algn="ctr"/>
            <a:r>
              <a:rPr lang="en-US" sz="3200" dirty="0"/>
              <a:t>Business card</a:t>
            </a:r>
            <a:endParaRPr lang="en-US" sz="3200" kern="1200" dirty="0">
              <a:latin typeface="+mj-lt"/>
            </a:endParaRPr>
          </a:p>
        </p:txBody>
      </p:sp>
      <p:pic>
        <p:nvPicPr>
          <p:cNvPr id="4" name="Content Placeholder 3" descr="A plate of food on a table&#10;&#10;AI-generated content may be incorrect.">
            <a:extLst>
              <a:ext uri="{FF2B5EF4-FFF2-40B4-BE49-F238E27FC236}">
                <a16:creationId xmlns:a16="http://schemas.microsoft.com/office/drawing/2014/main" id="{D731DB68-2DBF-092A-4130-3421F2661AAA}"/>
              </a:ext>
            </a:extLst>
          </p:cNvPr>
          <p:cNvPicPr>
            <a:picLocks noGrp="1" noChangeAspect="1"/>
          </p:cNvPicPr>
          <p:nvPr>
            <p:ph idx="1"/>
          </p:nvPr>
        </p:nvPicPr>
        <p:blipFill>
          <a:blip r:embed="rId2"/>
          <a:srcRect r="14597" b="-3"/>
          <a:stretch>
            <a:fillRect/>
          </a:stretch>
        </p:blipFill>
        <p:spPr>
          <a:xfrm>
            <a:off x="8242" y="1144183"/>
            <a:ext cx="5937793" cy="3195592"/>
          </a:xfrm>
          <a:prstGeom prst="rect">
            <a:avLst/>
          </a:prstGeom>
        </p:spPr>
      </p:pic>
      <p:pic>
        <p:nvPicPr>
          <p:cNvPr id="6" name="Picture 5" descr="A close up of a business card&#10;&#10;AI-generated content may be incorrect.">
            <a:extLst>
              <a:ext uri="{FF2B5EF4-FFF2-40B4-BE49-F238E27FC236}">
                <a16:creationId xmlns:a16="http://schemas.microsoft.com/office/drawing/2014/main" id="{767A9899-BE0E-2F92-1DFD-DA81BDEDC290}"/>
              </a:ext>
            </a:extLst>
          </p:cNvPr>
          <p:cNvPicPr>
            <a:picLocks noChangeAspect="1"/>
          </p:cNvPicPr>
          <p:nvPr/>
        </p:nvPicPr>
        <p:blipFill>
          <a:blip r:embed="rId3"/>
          <a:stretch>
            <a:fillRect/>
          </a:stretch>
        </p:blipFill>
        <p:spPr>
          <a:xfrm>
            <a:off x="6093198" y="3440204"/>
            <a:ext cx="6101604" cy="3417796"/>
          </a:xfrm>
          <a:prstGeom prst="rect">
            <a:avLst/>
          </a:prstGeom>
        </p:spPr>
      </p:pic>
    </p:spTree>
    <p:extLst>
      <p:ext uri="{BB962C8B-B14F-4D97-AF65-F5344CB8AC3E}">
        <p14:creationId xmlns:p14="http://schemas.microsoft.com/office/powerpoint/2010/main" val="225942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7EC5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A505FF-E9AF-9C9D-4198-4F86CB2F04C6}"/>
              </a:ext>
            </a:extLst>
          </p:cNvPr>
          <p:cNvSpPr>
            <a:spLocks noGrp="1"/>
          </p:cNvSpPr>
          <p:nvPr>
            <p:ph type="title"/>
          </p:nvPr>
        </p:nvSpPr>
        <p:spPr>
          <a:xfrm>
            <a:off x="6412091" y="501651"/>
            <a:ext cx="4395340" cy="1716255"/>
          </a:xfrm>
        </p:spPr>
        <p:txBody>
          <a:bodyPr anchor="b">
            <a:normAutofit/>
          </a:bodyPr>
          <a:lstStyle/>
          <a:p>
            <a:r>
              <a:rPr lang="en-GB" sz="5600"/>
              <a:t>Leaflet</a:t>
            </a:r>
            <a:endParaRPr lang="en-US" sz="5600"/>
          </a:p>
        </p:txBody>
      </p:sp>
      <p:sp>
        <p:nvSpPr>
          <p:cNvPr id="17" name="Rectangle 16">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yellow and white flyer&#10;&#10;AI-generated content may be incorrect.">
            <a:extLst>
              <a:ext uri="{FF2B5EF4-FFF2-40B4-BE49-F238E27FC236}">
                <a16:creationId xmlns:a16="http://schemas.microsoft.com/office/drawing/2014/main" id="{54F4A973-279A-EF12-05A2-BBAE1CAE4C2C}"/>
              </a:ext>
            </a:extLst>
          </p:cNvPr>
          <p:cNvPicPr>
            <a:picLocks noChangeAspect="1"/>
          </p:cNvPicPr>
          <p:nvPr/>
        </p:nvPicPr>
        <p:blipFill>
          <a:blip r:embed="rId2"/>
          <a:stretch>
            <a:fillRect/>
          </a:stretch>
        </p:blipFill>
        <p:spPr>
          <a:xfrm>
            <a:off x="675840" y="299509"/>
            <a:ext cx="4428231" cy="6258983"/>
          </a:xfrm>
          <a:prstGeom prst="rect">
            <a:avLst/>
          </a:prstGeom>
        </p:spPr>
      </p:pic>
      <p:cxnSp>
        <p:nvCxnSpPr>
          <p:cNvPr id="15" name="Straight Connector 1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313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7EC52"/>
        </a:solidFill>
        <a:effectLst/>
      </p:bgPr>
    </p:bg>
    <p:spTree>
      <p:nvGrpSpPr>
        <p:cNvPr id="1" name=""/>
        <p:cNvGrpSpPr/>
        <p:nvPr/>
      </p:nvGrpSpPr>
      <p:grpSpPr>
        <a:xfrm>
          <a:off x="0" y="0"/>
          <a:ext cx="0" cy="0"/>
          <a:chOff x="0" y="0"/>
          <a:chExt cx="0" cy="0"/>
        </a:xfrm>
      </p:grpSpPr>
      <p:sp>
        <p:nvSpPr>
          <p:cNvPr id="16"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C7B9AA-9A9E-8674-0558-5CFBB04AE332}"/>
              </a:ext>
            </a:extLst>
          </p:cNvPr>
          <p:cNvSpPr>
            <a:spLocks noGrp="1"/>
          </p:cNvSpPr>
          <p:nvPr>
            <p:ph type="title" idx="4294967295"/>
          </p:nvPr>
        </p:nvSpPr>
        <p:spPr>
          <a:xfrm>
            <a:off x="1028700" y="1967266"/>
            <a:ext cx="2628900" cy="2547257"/>
          </a:xfrm>
          <a:noFill/>
        </p:spPr>
        <p:txBody>
          <a:bodyPr vert="horz" lIns="91440" tIns="45720" rIns="91440" bIns="45720" rtlCol="0" anchor="ctr">
            <a:normAutofit/>
          </a:bodyPr>
          <a:lstStyle/>
          <a:p>
            <a:pPr algn="ctr"/>
            <a:r>
              <a:rPr lang="en-US" sz="3100" b="1" kern="1200" dirty="0">
                <a:solidFill>
                  <a:srgbClr val="FFFFFF"/>
                </a:solidFill>
                <a:latin typeface="+mj-lt"/>
                <a:ea typeface="+mj-ea"/>
                <a:cs typeface="+mj-cs"/>
              </a:rPr>
              <a:t>4. Video advertisement</a:t>
            </a:r>
          </a:p>
        </p:txBody>
      </p:sp>
      <p:pic>
        <p:nvPicPr>
          <p:cNvPr id="11" name="Your paragraph text">
            <a:hlinkClick r:id="" action="ppaction://media"/>
            <a:extLst>
              <a:ext uri="{FF2B5EF4-FFF2-40B4-BE49-F238E27FC236}">
                <a16:creationId xmlns:a16="http://schemas.microsoft.com/office/drawing/2014/main" id="{D5E57014-919D-D483-C510-2E0069D3974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383296" y="643466"/>
            <a:ext cx="5568739" cy="5568739"/>
          </a:xfrm>
          <a:prstGeom prst="rect">
            <a:avLst/>
          </a:prstGeom>
        </p:spPr>
      </p:pic>
    </p:spTree>
    <p:extLst>
      <p:ext uri="{BB962C8B-B14F-4D97-AF65-F5344CB8AC3E}">
        <p14:creationId xmlns:p14="http://schemas.microsoft.com/office/powerpoint/2010/main" val="1296375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365E8C-21C7-C08F-C8E8-1310C74E1BB4}"/>
              </a:ext>
            </a:extLst>
          </p:cNvPr>
          <p:cNvSpPr>
            <a:spLocks noGrp="1"/>
          </p:cNvSpPr>
          <p:nvPr>
            <p:ph type="title"/>
          </p:nvPr>
        </p:nvSpPr>
        <p:spPr>
          <a:xfrm>
            <a:off x="838200" y="365125"/>
            <a:ext cx="10515600" cy="989387"/>
          </a:xfrm>
        </p:spPr>
        <p:txBody>
          <a:bodyPr/>
          <a:lstStyle/>
          <a:p>
            <a:pPr algn="ctr"/>
            <a:r>
              <a:rPr lang="en-GB" b="1" dirty="0"/>
              <a:t>5. References</a:t>
            </a:r>
            <a:endParaRPr lang="en-US"/>
          </a:p>
        </p:txBody>
      </p:sp>
      <p:sp>
        <p:nvSpPr>
          <p:cNvPr id="5" name="Content Placeholder 4">
            <a:extLst>
              <a:ext uri="{FF2B5EF4-FFF2-40B4-BE49-F238E27FC236}">
                <a16:creationId xmlns:a16="http://schemas.microsoft.com/office/drawing/2014/main" id="{4AD76AF5-5C14-BF74-412F-A00CDB7A2936}"/>
              </a:ext>
            </a:extLst>
          </p:cNvPr>
          <p:cNvSpPr>
            <a:spLocks noGrp="1"/>
          </p:cNvSpPr>
          <p:nvPr>
            <p:ph idx="1"/>
          </p:nvPr>
        </p:nvSpPr>
        <p:spPr>
          <a:xfrm>
            <a:off x="838200" y="1489449"/>
            <a:ext cx="10515600" cy="4844396"/>
          </a:xfrm>
        </p:spPr>
        <p:txBody>
          <a:bodyPr vert="horz" lIns="91440" tIns="45720" rIns="91440" bIns="45720" rtlCol="0" anchor="t">
            <a:normAutofit/>
          </a:bodyPr>
          <a:lstStyle/>
          <a:p>
            <a:pPr marL="0" indent="0">
              <a:buNone/>
            </a:pPr>
            <a:r>
              <a:rPr lang="en-GB" sz="1600" dirty="0"/>
              <a:t>5.1 </a:t>
            </a:r>
            <a:r>
              <a:rPr lang="en-GB" sz="1600" cap="all" dirty="0"/>
              <a:t>dreams time </a:t>
            </a:r>
            <a:r>
              <a:rPr lang="en-GB" sz="1600" i="1" dirty="0"/>
              <a:t>Tired young businessman coming home after working day. </a:t>
            </a:r>
            <a:r>
              <a:rPr lang="en-GB" sz="1600" cap="all" dirty="0"/>
              <a:t>Available at: </a:t>
            </a:r>
            <a:r>
              <a:rPr lang="en-GB" sz="1600" cap="all" dirty="0">
                <a:hlinkClick r:id="rId2"/>
              </a:rPr>
              <a:t>Tired Young BUSINESSMAN COMING HOME AFTER WORKING DAY STOCK PHOTO - IMAGE OF SLEEPY, YOUNG: 207687942 </a:t>
            </a:r>
            <a:r>
              <a:rPr lang="en-GB" sz="1600" cap="all" dirty="0"/>
              <a:t>(Accessed: 07 December 2025).</a:t>
            </a:r>
            <a:endParaRPr lang="en-GB" sz="1600" dirty="0"/>
          </a:p>
          <a:p>
            <a:pPr marL="0" indent="0">
              <a:buNone/>
            </a:pPr>
            <a:r>
              <a:rPr lang="en-GB" sz="1600" dirty="0">
                <a:ea typeface="+mn-lt"/>
                <a:cs typeface="+mn-lt"/>
              </a:rPr>
              <a:t>5.2 </a:t>
            </a:r>
            <a:r>
              <a:rPr lang="en-GB" sz="1600" cap="all" dirty="0" err="1">
                <a:ea typeface="+mn-lt"/>
                <a:cs typeface="+mn-lt"/>
              </a:rPr>
              <a:t>Frymax</a:t>
            </a:r>
            <a:r>
              <a:rPr lang="en-GB" sz="1600" i="1" cap="all" dirty="0">
                <a:ea typeface="+mn-lt"/>
                <a:cs typeface="+mn-lt"/>
              </a:rPr>
              <a:t> </a:t>
            </a:r>
            <a:r>
              <a:rPr lang="en-GB" sz="1600" i="1" dirty="0">
                <a:ea typeface="+mn-lt"/>
                <a:cs typeface="+mn-lt"/>
              </a:rPr>
              <a:t>The Advantages of Deep Fat Frying in These Troubled Times. </a:t>
            </a:r>
            <a:r>
              <a:rPr lang="en-GB" sz="1600" cap="all" dirty="0">
                <a:ea typeface="+mn-lt"/>
                <a:cs typeface="+mn-lt"/>
              </a:rPr>
              <a:t>Available at: </a:t>
            </a:r>
            <a:r>
              <a:rPr lang="en-GB" sz="1600" cap="all" dirty="0">
                <a:ea typeface="+mn-lt"/>
                <a:cs typeface="+mn-lt"/>
                <a:hlinkClick r:id="rId3"/>
              </a:rPr>
              <a:t>https://frymax.co.uk/fish-chips/advantages-deep-frying-troubled-times-coronavirus/</a:t>
            </a:r>
            <a:r>
              <a:rPr lang="en-GB" sz="1600" cap="all" dirty="0">
                <a:ea typeface="+mn-lt"/>
                <a:cs typeface="+mn-lt"/>
              </a:rPr>
              <a:t> (Accessed: 07 December 2025).</a:t>
            </a:r>
            <a:endParaRPr lang="en-GB" sz="1600" dirty="0">
              <a:ea typeface="+mn-lt"/>
              <a:cs typeface="+mn-lt"/>
            </a:endParaRPr>
          </a:p>
          <a:p>
            <a:pPr marL="0" indent="0">
              <a:buNone/>
            </a:pPr>
            <a:r>
              <a:rPr lang="en-GB" sz="1600" cap="all" dirty="0">
                <a:ea typeface="+mn-lt"/>
                <a:cs typeface="+mn-lt"/>
              </a:rPr>
              <a:t>5.3 KFC (2025)</a:t>
            </a:r>
            <a:r>
              <a:rPr lang="en-GB" sz="1600" i="1" cap="all" dirty="0">
                <a:ea typeface="+mn-lt"/>
                <a:cs typeface="+mn-lt"/>
              </a:rPr>
              <a:t> CULT CLASSIC SAVERS. </a:t>
            </a:r>
            <a:r>
              <a:rPr lang="en-GB" sz="1600" cap="all" dirty="0">
                <a:ea typeface="+mn-lt"/>
                <a:cs typeface="+mn-lt"/>
              </a:rPr>
              <a:t>Available at: </a:t>
            </a:r>
            <a:r>
              <a:rPr lang="en-GB" sz="1600" cap="all" dirty="0">
                <a:ea typeface="+mn-lt"/>
                <a:cs typeface="+mn-lt"/>
                <a:hlinkClick r:id="rId4"/>
              </a:rPr>
              <a:t>https://www.kfc.co.uk/</a:t>
            </a:r>
            <a:r>
              <a:rPr lang="en-GB" sz="1600" cap="all" dirty="0">
                <a:ea typeface="+mn-lt"/>
                <a:cs typeface="+mn-lt"/>
              </a:rPr>
              <a:t> (Accessed: 07 December 2025).</a:t>
            </a:r>
          </a:p>
          <a:p>
            <a:pPr marL="0" indent="0">
              <a:buNone/>
            </a:pPr>
            <a:r>
              <a:rPr lang="en-GB" sz="1600" cap="all" dirty="0">
                <a:ea typeface="+mn-lt"/>
                <a:cs typeface="+mn-lt"/>
              </a:rPr>
              <a:t>5.4 Sears Home services </a:t>
            </a:r>
            <a:r>
              <a:rPr lang="en-GB" sz="1600" i="1" cap="all" dirty="0">
                <a:ea typeface="+mn-lt"/>
                <a:cs typeface="+mn-lt"/>
              </a:rPr>
              <a:t>Why Your Freezer Is Starting to Frost Over: 2025 Causes &amp; Fixes. </a:t>
            </a:r>
            <a:r>
              <a:rPr lang="en-GB" sz="1600" cap="all" dirty="0">
                <a:ea typeface="+mn-lt"/>
                <a:cs typeface="+mn-lt"/>
              </a:rPr>
              <a:t>Available at: </a:t>
            </a:r>
            <a:r>
              <a:rPr lang="en-GB" sz="1600" cap="all" dirty="0">
                <a:ea typeface="+mn-lt"/>
                <a:cs typeface="+mn-lt"/>
                <a:hlinkClick r:id="rId5"/>
              </a:rPr>
              <a:t>Why Your Freezer is Starting to Frost Over</a:t>
            </a:r>
            <a:r>
              <a:rPr lang="en-GB" sz="1600" cap="all" dirty="0">
                <a:ea typeface="+mn-lt"/>
                <a:cs typeface="+mn-lt"/>
              </a:rPr>
              <a:t> (Accessed: 07 December 2025).</a:t>
            </a:r>
          </a:p>
          <a:p>
            <a:pPr marL="0" indent="0">
              <a:buNone/>
            </a:pPr>
            <a:r>
              <a:rPr lang="en-GB" sz="1600" cap="all" dirty="0">
                <a:ea typeface="+mn-lt"/>
                <a:cs typeface="+mn-lt"/>
              </a:rPr>
              <a:t>5.5 Tripadvisor (2025) </a:t>
            </a:r>
            <a:r>
              <a:rPr lang="en-GB" sz="1600" i="1" cap="all" dirty="0">
                <a:ea typeface="+mn-lt"/>
                <a:cs typeface="+mn-lt"/>
              </a:rPr>
              <a:t>McDonald's. </a:t>
            </a:r>
            <a:r>
              <a:rPr lang="en-GB" sz="1600" cap="all" dirty="0">
                <a:ea typeface="+mn-lt"/>
                <a:cs typeface="+mn-lt"/>
              </a:rPr>
              <a:t>Available at: </a:t>
            </a:r>
            <a:r>
              <a:rPr lang="en-GB" sz="1600" cap="all" dirty="0">
                <a:ea typeface="+mn-lt"/>
                <a:cs typeface="+mn-lt"/>
                <a:hlinkClick r:id="rId6"/>
              </a:rPr>
              <a:t>https://www.tripadvisor.co.uk/Restaurant_Review-g186605-d1176657-Reviews-McDonald_s-Dublin_County_Dublin.html</a:t>
            </a:r>
            <a:r>
              <a:rPr lang="en-GB" sz="1600" cap="all" dirty="0">
                <a:ea typeface="+mn-lt"/>
                <a:cs typeface="+mn-lt"/>
              </a:rPr>
              <a:t> (Accessed: 07 December 2025).</a:t>
            </a:r>
          </a:p>
          <a:p>
            <a:pPr marL="0" indent="0">
              <a:buNone/>
            </a:pPr>
            <a:r>
              <a:rPr lang="en-GB" sz="1600" cap="all">
                <a:ea typeface="+mn-lt"/>
                <a:cs typeface="+mn-lt"/>
              </a:rPr>
              <a:t>5.6 uber eats </a:t>
            </a:r>
            <a:r>
              <a:rPr lang="en-GB" sz="1600" i="1" cap="all">
                <a:ea typeface="+mn-lt"/>
                <a:cs typeface="+mn-lt"/>
              </a:rPr>
              <a:t>dominos price slice. </a:t>
            </a:r>
            <a:r>
              <a:rPr lang="en-GB" sz="1600" cap="all">
                <a:ea typeface="+mn-lt"/>
                <a:cs typeface="+mn-lt"/>
              </a:rPr>
              <a:t>Available at: </a:t>
            </a:r>
            <a:r>
              <a:rPr lang="en-GB" sz="1600" cap="all" dirty="0">
                <a:ea typeface="+mn-lt"/>
                <a:cs typeface="+mn-lt"/>
                <a:hlinkClick r:id="rId7"/>
              </a:rPr>
              <a:t>https://www.ubereats.com/gb/store/dominos-pizza-london-camden/dkRmmdMLULGONXo2FlRAKQ?diningMode=PICKUP&amp;pl=JTdCJTIyYWRkcmVzcyUyMiUzQSUyMkNGMjQlMjAyTFclMjIlMkMlMjJyZWZlcmVuY2UlMjIlM0ElMjJDaElKdTdORXpOZ2Nia2dScUozUU9hQk55bWslMjIlMkMlMjJyZWZlcmVuY2VUeXBlJTIyJTNBJTIyZ29vZ2xlX3BsYWNlcyUyMiUyQyUyMmxhdGl0dWRlJTIyJTNBNTEuNDg4NTE3MyUyQyUyMmxvbmdpdHVkZSUyMiUzQS0zLjE0NzIwMjUlN0Q%3D</a:t>
            </a:r>
            <a:r>
              <a:rPr lang="en-GB" sz="1600" cap="all">
                <a:ea typeface="+mn-lt"/>
                <a:cs typeface="+mn-lt"/>
              </a:rPr>
              <a:t> (Accessed: 07 December 2025).</a:t>
            </a:r>
          </a:p>
          <a:p>
            <a:pPr marL="0" indent="0">
              <a:buNone/>
            </a:pPr>
            <a:endParaRPr lang="en-GB" sz="1600" cap="all" dirty="0">
              <a:ea typeface="+mn-lt"/>
              <a:cs typeface="+mn-lt"/>
            </a:endParaRPr>
          </a:p>
          <a:p>
            <a:pPr marL="0" indent="0">
              <a:buNone/>
            </a:pPr>
            <a:endParaRPr lang="en-GB" sz="1600" i="1" cap="all" dirty="0">
              <a:ea typeface="+mn-lt"/>
              <a:cs typeface="+mn-lt"/>
            </a:endParaRPr>
          </a:p>
          <a:p>
            <a:pPr marL="0" indent="0">
              <a:buNone/>
            </a:pPr>
            <a:endParaRPr lang="en-GB" sz="1600" cap="all" dirty="0">
              <a:ea typeface="+mn-lt"/>
              <a:cs typeface="+mn-lt"/>
            </a:endParaRPr>
          </a:p>
          <a:p>
            <a:pPr marL="0" indent="0">
              <a:buNone/>
            </a:pPr>
            <a:endParaRPr lang="en-GB" sz="1600" cap="all" dirty="0">
              <a:ea typeface="+mn-lt"/>
              <a:cs typeface="+mn-lt"/>
            </a:endParaRPr>
          </a:p>
          <a:p>
            <a:pPr marL="0" indent="0">
              <a:buNone/>
            </a:pPr>
            <a:endParaRPr lang="en-GB" sz="1600" cap="all" dirty="0">
              <a:ea typeface="+mn-lt"/>
              <a:cs typeface="+mn-lt"/>
            </a:endParaRPr>
          </a:p>
          <a:p>
            <a:pPr marL="0" indent="0">
              <a:buNone/>
            </a:pPr>
            <a:endParaRPr lang="en-GB" sz="1400" cap="all" dirty="0"/>
          </a:p>
          <a:p>
            <a:pPr marL="0" indent="0">
              <a:buNone/>
            </a:pPr>
            <a:endParaRPr lang="en-GB" sz="18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528177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Presentation Overview </vt:lpstr>
      <vt:lpstr>Market research questionnaire</vt:lpstr>
      <vt:lpstr>PowerPoint Presentation</vt:lpstr>
      <vt:lpstr>PowerPoint Presentation</vt:lpstr>
      <vt:lpstr>2. Website</vt:lpstr>
      <vt:lpstr>PowerPoint Presentation</vt:lpstr>
      <vt:lpstr>PowerPoint Presentation</vt:lpstr>
      <vt:lpstr>Location page</vt:lpstr>
      <vt:lpstr>3. Marketing materials</vt:lpstr>
      <vt:lpstr>Business card</vt:lpstr>
      <vt:lpstr>Leaflet</vt:lpstr>
      <vt:lpstr>4. Video advertisement</vt:lpstr>
      <vt:lpstr>5.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371</cp:revision>
  <dcterms:created xsi:type="dcterms:W3CDTF">2025-12-05T10:51:54Z</dcterms:created>
  <dcterms:modified xsi:type="dcterms:W3CDTF">2025-12-08T04:48:55Z</dcterms:modified>
</cp:coreProperties>
</file>