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saveSubsetFonts="1">
  <p:sldMasterIdLst>
    <p:sldMasterId id="2147483648" r:id="rId1"/>
  </p:sldMasterIdLst>
  <p:notesMasterIdLst>
    <p:notesMasterId r:id="rId27"/>
  </p:notesMasterIdLst>
  <p:handoutMasterIdLst>
    <p:handoutMasterId r:id="rId28"/>
  </p:handoutMasterIdLst>
  <p:sldIdLst>
    <p:sldId id="330" r:id="rId2"/>
    <p:sldId id="321" r:id="rId3"/>
    <p:sldId id="327" r:id="rId4"/>
    <p:sldId id="329" r:id="rId5"/>
    <p:sldId id="322" r:id="rId6"/>
    <p:sldId id="349" r:id="rId7"/>
    <p:sldId id="328" r:id="rId8"/>
    <p:sldId id="323" r:id="rId9"/>
    <p:sldId id="325" r:id="rId10"/>
    <p:sldId id="326" r:id="rId11"/>
    <p:sldId id="341" r:id="rId12"/>
    <p:sldId id="320" r:id="rId13"/>
    <p:sldId id="342" r:id="rId14"/>
    <p:sldId id="343" r:id="rId15"/>
    <p:sldId id="345" r:id="rId16"/>
    <p:sldId id="337" r:id="rId17"/>
    <p:sldId id="338" r:id="rId18"/>
    <p:sldId id="339" r:id="rId19"/>
    <p:sldId id="332" r:id="rId20"/>
    <p:sldId id="350" r:id="rId21"/>
    <p:sldId id="351" r:id="rId22"/>
    <p:sldId id="352" r:id="rId23"/>
    <p:sldId id="333" r:id="rId24"/>
    <p:sldId id="334" r:id="rId25"/>
    <p:sldId id="335" r:id="rId26"/>
  </p:sldIdLst>
  <p:sldSz cx="9144000" cy="6858000" type="screen4x3"/>
  <p:notesSz cx="6735763" cy="9869488"/>
  <p:custDataLst>
    <p:tags r:id="rId29"/>
  </p:custDataLst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000" b="1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000" b="1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FF"/>
    <a:srgbClr val="969696"/>
    <a:srgbClr val="DADADA"/>
    <a:srgbClr val="DEDEDE"/>
    <a:srgbClr val="E0E0E0"/>
    <a:srgbClr val="0066CC"/>
    <a:srgbClr val="003300"/>
    <a:srgbClr val="CECE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244" autoAdjust="0"/>
    <p:restoredTop sz="94595" autoAdjust="0"/>
  </p:normalViewPr>
  <p:slideViewPr>
    <p:cSldViewPr>
      <p:cViewPr varScale="1">
        <p:scale>
          <a:sx n="89" d="100"/>
          <a:sy n="89" d="100"/>
        </p:scale>
        <p:origin x="816" y="17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87123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17938" y="-2540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t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2813" y="771525"/>
            <a:ext cx="4910137" cy="36830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96938" y="4699000"/>
            <a:ext cx="4941887" cy="4405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882" tIns="45941" rIns="91882" bIns="4594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defTabSz="911225">
              <a:defRPr sz="1000" b="0" i="1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7938" y="9340850"/>
            <a:ext cx="2917825" cy="55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9010" tIns="0" rIns="19010" bIns="0" numCol="1" anchor="b" anchorCtr="0" compatLnSpc="1">
            <a:prstTxWarp prst="textNoShape">
              <a:avLst/>
            </a:prstTxWarp>
          </a:bodyPr>
          <a:lstStyle>
            <a:lvl1pPr algn="r" defTabSz="911225">
              <a:defRPr sz="1000" b="0" i="1"/>
            </a:lvl1pPr>
          </a:lstStyle>
          <a:p>
            <a:pPr>
              <a:defRPr/>
            </a:pPr>
            <a:fld id="{7AC2ECB0-5D9E-45F3-AF8E-149D9F3150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84379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2813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defTabSz="912813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7AC2ECB0-5D9E-45F3-AF8E-149D9F31500C}" type="slidenum">
              <a:rPr lang="en-GB" smtClean="0"/>
              <a:pPr>
                <a:defRPr/>
              </a:pPr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2328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0" dirty="0">
                <a:solidFill>
                  <a:schemeClr val="bg1"/>
                </a:solidFill>
              </a:rPr>
              <a:t>The 5 Rights - To buy materials of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quality in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quantity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0" dirty="0">
                <a:solidFill>
                  <a:schemeClr val="bg1"/>
                </a:solidFill>
              </a:rPr>
              <a:t>from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source delivering to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place at the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time at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price.</a:t>
            </a:r>
            <a:endParaRPr lang="en-GB" altLang="en-US" sz="1200" b="0" dirty="0">
              <a:solidFill>
                <a:schemeClr val="bg1"/>
              </a:solidFill>
            </a:endParaRPr>
          </a:p>
          <a:p>
            <a:endParaRPr lang="en-US" altLang="en-US" dirty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1225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 defTabSz="911225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fld id="{0713D163-33BF-46BC-822F-92E249BD1263}" type="slidenum">
              <a:rPr lang="en-GB" altLang="en-US" sz="1000" b="0" smtClean="0"/>
              <a:pPr/>
              <a:t>5</a:t>
            </a:fld>
            <a:endParaRPr lang="en-GB" altLang="en-US" sz="1000" b="0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0" dirty="0">
                <a:solidFill>
                  <a:schemeClr val="bg1"/>
                </a:solidFill>
              </a:rPr>
              <a:t>The 5 Rights - To buy materials of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quality in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quantity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b="0" dirty="0">
                <a:solidFill>
                  <a:schemeClr val="bg1"/>
                </a:solidFill>
              </a:rPr>
              <a:t>from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source delivering to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place at the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time at the </a:t>
            </a:r>
            <a:r>
              <a:rPr lang="en-US" altLang="en-US" sz="1200" i="1" u="sng" dirty="0">
                <a:solidFill>
                  <a:schemeClr val="bg1"/>
                </a:solidFill>
              </a:rPr>
              <a:t>right</a:t>
            </a:r>
            <a:r>
              <a:rPr lang="en-US" altLang="en-US" sz="1200" b="0" dirty="0">
                <a:solidFill>
                  <a:schemeClr val="bg1"/>
                </a:solidFill>
              </a:rPr>
              <a:t> price.</a:t>
            </a:r>
            <a:endParaRPr lang="en-GB" altLang="en-US" sz="1200" b="0" dirty="0">
              <a:solidFill>
                <a:schemeClr val="bg1"/>
              </a:solidFill>
            </a:endParaRPr>
          </a:p>
          <a:p>
            <a:endParaRPr lang="en-US" altLang="en-US" dirty="0"/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1225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 defTabSz="911225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fld id="{0713D163-33BF-46BC-822F-92E249BD1263}" type="slidenum">
              <a:rPr lang="en-GB" altLang="en-US" sz="1000" b="0" smtClean="0"/>
              <a:pPr/>
              <a:t>6</a:t>
            </a:fld>
            <a:endParaRPr lang="en-GB" altLang="en-US" sz="1000" b="0" dirty="0"/>
          </a:p>
        </p:txBody>
      </p:sp>
    </p:spTree>
    <p:extLst>
      <p:ext uri="{BB962C8B-B14F-4D97-AF65-F5344CB8AC3E}">
        <p14:creationId xmlns:p14="http://schemas.microsoft.com/office/powerpoint/2010/main" val="3434657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11"/>
          <p:cNvSpPr txBox="1">
            <a:spLocks noChangeArrowheads="1"/>
          </p:cNvSpPr>
          <p:nvPr userDrawn="1"/>
        </p:nvSpPr>
        <p:spPr bwMode="auto">
          <a:xfrm>
            <a:off x="533400" y="6096000"/>
            <a:ext cx="784860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>
              <a:spcBef>
                <a:spcPct val="50000"/>
              </a:spcBef>
              <a:defRPr/>
            </a:pPr>
            <a:r>
              <a:rPr lang="en-GB" altLang="en-US" sz="1400" b="0" i="1" dirty="0"/>
              <a:t>Slides created by Brian Farrington Ltd.</a:t>
            </a:r>
            <a:r>
              <a:rPr lang="en-GB" altLang="en-US" sz="1600" b="0" i="1" dirty="0"/>
              <a:t> </a:t>
            </a:r>
            <a:r>
              <a:rPr lang="en-GB" altLang="en-US" sz="1200" b="0" i="1" dirty="0"/>
              <a:t>Procurement and Business Solutions People for use with </a:t>
            </a:r>
            <a:r>
              <a:rPr lang="en-GB" altLang="en-US" sz="1200" b="0" dirty="0"/>
              <a:t>Lysons and Farrington: Procurement and Supply Chain Management 9th edition © Pearson Education Limited 2015</a:t>
            </a:r>
          </a:p>
        </p:txBody>
      </p:sp>
      <p:sp>
        <p:nvSpPr>
          <p:cNvPr id="307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35125"/>
            <a:ext cx="7772400" cy="1143000"/>
          </a:xfrm>
        </p:spPr>
        <p:txBody>
          <a:bodyPr/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692525"/>
            <a:ext cx="6400800" cy="1752600"/>
          </a:xfrm>
        </p:spPr>
        <p:txBody>
          <a:bodyPr/>
          <a:lstStyle>
            <a:lvl1pPr marL="0" indent="0" algn="ctr"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640741147"/>
      </p:ext>
    </p:extLst>
  </p:cSld>
  <p:clrMapOvr>
    <a:masterClrMapping/>
  </p:clrMapOvr>
  <p:transition advTm="4300">
    <p:randomBa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394074"/>
      </p:ext>
    </p:extLst>
  </p:cSld>
  <p:clrMapOvr>
    <a:masterClrMapping/>
  </p:clrMapOvr>
  <p:transition advTm="4300">
    <p:randomBa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8906466"/>
      </p:ext>
    </p:extLst>
  </p:cSld>
  <p:clrMapOvr>
    <a:masterClrMapping/>
  </p:clrMapOvr>
  <p:transition advTm="4300">
    <p:randomBa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7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40250" y="1628775"/>
            <a:ext cx="38481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190514"/>
      </p:ext>
    </p:extLst>
  </p:cSld>
  <p:clrMapOvr>
    <a:masterClrMapping/>
  </p:clrMapOvr>
  <p:transition advTm="4300">
    <p:randomBa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268239"/>
      </p:ext>
    </p:extLst>
  </p:cSld>
  <p:clrMapOvr>
    <a:masterClrMapping/>
  </p:clrMapOvr>
  <p:transition advTm="4300">
    <p:randomBa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171943"/>
      </p:ext>
    </p:extLst>
  </p:cSld>
  <p:clrMapOvr>
    <a:masterClrMapping/>
  </p:clrMapOvr>
  <p:transition advTm="4300">
    <p:randomBa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66350334"/>
      </p:ext>
    </p:extLst>
  </p:cSld>
  <p:clrMapOvr>
    <a:masterClrMapping/>
  </p:clrMapOvr>
  <p:transition advTm="4300">
    <p:randomBa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92779093"/>
      </p:ext>
    </p:extLst>
  </p:cSld>
  <p:clrMapOvr>
    <a:masterClrMapping/>
  </p:clrMapOvr>
  <p:transition advTm="4300">
    <p:randomBa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80354361"/>
      </p:ext>
    </p:extLst>
  </p:cSld>
  <p:clrMapOvr>
    <a:masterClrMapping/>
  </p:clrMapOvr>
  <p:transition advTm="4300">
    <p:randomBa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762083"/>
      </p:ext>
    </p:extLst>
  </p:cSld>
  <p:clrMapOvr>
    <a:masterClrMapping/>
  </p:clrMapOvr>
  <p:transition advTm="4300">
    <p:randomBa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78588" y="228600"/>
            <a:ext cx="1979612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9750" y="228600"/>
            <a:ext cx="5786438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3073169"/>
      </p:ext>
    </p:extLst>
  </p:cSld>
  <p:clrMapOvr>
    <a:masterClrMapping/>
  </p:clrMapOvr>
  <p:transition advTm="4300">
    <p:randomBa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28600"/>
            <a:ext cx="7848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539750" y="1628775"/>
            <a:ext cx="78486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0"/>
            <a:r>
              <a:rPr lang="en-GB" altLang="en-US"/>
              <a:t>Second level</a:t>
            </a:r>
          </a:p>
          <a:p>
            <a:pPr lvl="0"/>
            <a:r>
              <a:rPr lang="en-GB" altLang="en-US"/>
              <a:t>Third level</a:t>
            </a:r>
          </a:p>
          <a:p>
            <a:pPr lvl="0"/>
            <a:r>
              <a:rPr lang="en-GB" altLang="en-US"/>
              <a:t>Fourth level</a:t>
            </a:r>
          </a:p>
          <a:p>
            <a:pPr lvl="0"/>
            <a:r>
              <a:rPr lang="en-GB" altLang="en-US"/>
              <a:t>Fifth level</a:t>
            </a:r>
          </a:p>
        </p:txBody>
      </p:sp>
      <p:sp>
        <p:nvSpPr>
          <p:cNvPr id="6" name="Text Box 13"/>
          <p:cNvSpPr txBox="1">
            <a:spLocks noChangeArrowheads="1"/>
          </p:cNvSpPr>
          <p:nvPr userDrawn="1"/>
        </p:nvSpPr>
        <p:spPr bwMode="auto">
          <a:xfrm>
            <a:off x="238125" y="6569075"/>
            <a:ext cx="8642350" cy="188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0" marR="0" lvl="0" indent="0" algn="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" b="0" i="0" u="none" strike="noStrike" kern="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Lysons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&amp; Farrington, </a:t>
            </a:r>
            <a:r>
              <a:rPr kumimoji="0" lang="en-US" sz="8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Procurement and Supply Chain Management,</a:t>
            </a:r>
            <a:r>
              <a:rPr kumimoji="0" lang="en-US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 9e © Pearson Education Limited 2016</a:t>
            </a:r>
          </a:p>
        </p:txBody>
      </p:sp>
      <p:sp>
        <p:nvSpPr>
          <p:cNvPr id="7" name="Text Box 15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/>
          <a:lstStyle/>
          <a:p>
            <a:pPr marL="0" marR="0" lvl="0" indent="0" algn="ctr" defTabSz="914400" eaLnBrk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t>Slide 1.</a:t>
            </a:r>
            <a:fld id="{EE8FF528-2F63-47C1-9125-8E65D8390175}" type="slidenum">
              <a:rPr kumimoji="0" lang="en-GB" sz="800" b="0" i="0" u="none" strike="noStrike" kern="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lt"/>
                <a:cs typeface="+mn-cs"/>
              </a:rPr>
              <a:pPr marL="0" marR="0" lvl="0" indent="0" algn="ctr" defTabSz="914400" eaLnBrk="0" fontAlgn="auto" latinLnBrk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1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ransition advTm="4300">
    <p:randomBar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75000"/>
        <a:buFont typeface="Monotype Sorts" pitchFamily="2" charset="2"/>
        <a:buChar char="•"/>
        <a:defRPr sz="24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SzPct val="65000"/>
        <a:buFont typeface="Monotype Sorts" pitchFamily="2" charset="2"/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Monotype Sorts" pitchFamily="2" charset="2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1983/09/purchasing-must-become-supply-managemen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7700" y="750911"/>
            <a:ext cx="7848600" cy="1143000"/>
          </a:xfrm>
        </p:spPr>
        <p:txBody>
          <a:bodyPr/>
          <a:lstStyle/>
          <a:p>
            <a:r>
              <a:rPr lang="en-IN" dirty="0"/>
              <a:t>Procurement Lecture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024" y="3274007"/>
            <a:ext cx="7848600" cy="1206500"/>
          </a:xfrm>
        </p:spPr>
        <p:txBody>
          <a:bodyPr/>
          <a:lstStyle/>
          <a:p>
            <a:pPr algn="ctr">
              <a:buNone/>
            </a:pPr>
            <a:r>
              <a:rPr lang="en-IN" sz="3400" dirty="0"/>
              <a:t>Tactical V Strategic Procurement</a:t>
            </a:r>
          </a:p>
        </p:txBody>
      </p:sp>
      <p:sp>
        <p:nvSpPr>
          <p:cNvPr id="9" name="Content Placeholder 2"/>
          <p:cNvSpPr txBox="1">
            <a:spLocks/>
          </p:cNvSpPr>
          <p:nvPr/>
        </p:nvSpPr>
        <p:spPr bwMode="auto">
          <a:xfrm>
            <a:off x="647700" y="4572559"/>
            <a:ext cx="7848600" cy="13681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Monotype Sorts" pitchFamily="2" charset="2"/>
              <a:buNone/>
              <a:tabLst/>
              <a:defRPr/>
            </a:pPr>
            <a:endParaRPr kumimoji="0" lang="en-IN" sz="3400" b="0" i="0" u="none" strike="noStrike" kern="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advTm="4300">
    <p:randomBar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3082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ln>
              <a:headEnd type="none" w="sm" len="sm"/>
              <a:tailEnd type="none" w="sm" len="sm"/>
            </a:ln>
            <a:extLst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5304" name="AutoShape 24"/>
          <p:cNvSpPr>
            <a:spLocks noChangeArrowheads="1"/>
          </p:cNvSpPr>
          <p:nvPr/>
        </p:nvSpPr>
        <p:spPr bwMode="auto">
          <a:xfrm>
            <a:off x="971550" y="1846263"/>
            <a:ext cx="7654925" cy="1150937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>
                <a:solidFill>
                  <a:schemeClr val="bg1"/>
                </a:solidFill>
              </a:rPr>
              <a:t>To buy materials of the </a:t>
            </a: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quality in the </a:t>
            </a: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quantity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>
                <a:solidFill>
                  <a:schemeClr val="bg1"/>
                </a:solidFill>
              </a:rPr>
              <a:t>from the </a:t>
            </a: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source delivering to the </a:t>
            </a: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place at the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time at the </a:t>
            </a:r>
            <a:r>
              <a:rPr lang="en-US" altLang="en-US" sz="1800" i="1" u="sng" dirty="0">
                <a:solidFill>
                  <a:schemeClr val="bg1"/>
                </a:solidFill>
              </a:rPr>
              <a:t>right</a:t>
            </a:r>
            <a:r>
              <a:rPr lang="en-US" altLang="en-US" sz="1800" b="0" dirty="0">
                <a:solidFill>
                  <a:schemeClr val="bg1"/>
                </a:solidFill>
              </a:rPr>
              <a:t> price.</a:t>
            </a:r>
            <a:endParaRPr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225305" name="AutoShape 25"/>
          <p:cNvSpPr>
            <a:spLocks noChangeArrowheads="1"/>
          </p:cNvSpPr>
          <p:nvPr/>
        </p:nvSpPr>
        <p:spPr bwMode="auto">
          <a:xfrm>
            <a:off x="971550" y="4005263"/>
            <a:ext cx="7667625" cy="1771650"/>
          </a:xfrm>
          <a:prstGeom prst="roundRect">
            <a:avLst>
              <a:gd name="adj" fmla="val 11000"/>
            </a:avLst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0" dirty="0">
                <a:solidFill>
                  <a:schemeClr val="bg1"/>
                </a:solidFill>
              </a:rPr>
              <a:t>Procurement exists to explore supply market opportunities and to 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0" dirty="0">
                <a:solidFill>
                  <a:schemeClr val="bg1"/>
                </a:solidFill>
              </a:rPr>
              <a:t>implement resourcing strategies that deliver the best possible supply</a:t>
            </a:r>
          </a:p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b="0" dirty="0">
                <a:solidFill>
                  <a:schemeClr val="bg1"/>
                </a:solidFill>
              </a:rPr>
              <a:t>outcome to the organisation, its stakeholders and customers.</a:t>
            </a:r>
          </a:p>
        </p:txBody>
      </p:sp>
      <p:sp>
        <p:nvSpPr>
          <p:cNvPr id="3077" name="AutoShape 26"/>
          <p:cNvSpPr>
            <a:spLocks noChangeArrowheads="1"/>
          </p:cNvSpPr>
          <p:nvPr/>
        </p:nvSpPr>
        <p:spPr bwMode="auto">
          <a:xfrm>
            <a:off x="223838" y="1485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classic definition</a:t>
            </a:r>
          </a:p>
        </p:txBody>
      </p:sp>
      <p:sp>
        <p:nvSpPr>
          <p:cNvPr id="3078" name="AutoShape 27"/>
          <p:cNvSpPr>
            <a:spLocks noChangeArrowheads="1"/>
          </p:cNvSpPr>
          <p:nvPr/>
        </p:nvSpPr>
        <p:spPr bwMode="auto">
          <a:xfrm>
            <a:off x="223838" y="3644900"/>
            <a:ext cx="3673475" cy="360363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Modern definition</a:t>
            </a:r>
          </a:p>
        </p:txBody>
      </p: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467544" y="476250"/>
            <a:ext cx="517760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3080" name="Text Box 29"/>
          <p:cNvSpPr txBox="1">
            <a:spLocks noChangeArrowheads="1"/>
          </p:cNvSpPr>
          <p:nvPr/>
        </p:nvSpPr>
        <p:spPr bwMode="auto">
          <a:xfrm>
            <a:off x="3236913" y="958298"/>
            <a:ext cx="347402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How to define procurement</a:t>
            </a:r>
          </a:p>
        </p:txBody>
      </p:sp>
      <p:sp>
        <p:nvSpPr>
          <p:cNvPr id="3081" name="Text Box 31"/>
          <p:cNvSpPr txBox="1">
            <a:spLocks noChangeArrowheads="1"/>
          </p:cNvSpPr>
          <p:nvPr/>
        </p:nvSpPr>
        <p:spPr bwMode="auto">
          <a:xfrm>
            <a:off x="3236913" y="3154363"/>
            <a:ext cx="28067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To be contrasted with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253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253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4" grpId="0" animBg="1"/>
      <p:bldP spid="225305" grpId="0" animBg="1"/>
      <p:bldP spid="22530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4102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467544" y="476250"/>
            <a:ext cx="517760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4100" name="Text Box 29"/>
          <p:cNvSpPr txBox="1">
            <a:spLocks noChangeArrowheads="1"/>
          </p:cNvSpPr>
          <p:nvPr/>
        </p:nvSpPr>
        <p:spPr bwMode="auto">
          <a:xfrm>
            <a:off x="1763688" y="1343025"/>
            <a:ext cx="547260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Strategic roles of procurement</a:t>
            </a:r>
          </a:p>
        </p:txBody>
      </p:sp>
      <p:sp>
        <p:nvSpPr>
          <p:cNvPr id="4101" name="Rounded Rectangle 2"/>
          <p:cNvSpPr>
            <a:spLocks noChangeArrowheads="1"/>
          </p:cNvSpPr>
          <p:nvPr/>
        </p:nvSpPr>
        <p:spPr bwMode="auto">
          <a:xfrm>
            <a:off x="1003300" y="2205038"/>
            <a:ext cx="7097713" cy="36004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Due Diligence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Risk management of the supply chain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Relationship management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Continuous improvement of supplier performance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Supplier’s investment in ‘right first time’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Supplier’s investment in inventory</a:t>
            </a:r>
          </a:p>
          <a:p>
            <a:pPr>
              <a:lnSpc>
                <a:spcPct val="15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Supplier’s investment in procurement expertise</a:t>
            </a:r>
          </a:p>
          <a:p>
            <a:pPr>
              <a:spcBef>
                <a:spcPct val="0"/>
              </a:spcBef>
              <a:buClrTx/>
              <a:buSzTx/>
              <a:buFont typeface="Arial" charset="0"/>
              <a:buChar char="•"/>
            </a:pPr>
            <a:endParaRPr lang="en-GB" alt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5126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539552" y="476250"/>
            <a:ext cx="510559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5124" name="Text Box 29"/>
          <p:cNvSpPr txBox="1">
            <a:spLocks noChangeArrowheads="1"/>
          </p:cNvSpPr>
          <p:nvPr/>
        </p:nvSpPr>
        <p:spPr bwMode="auto">
          <a:xfrm>
            <a:off x="1763688" y="1343025"/>
            <a:ext cx="6120656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Procurement as organisational buying </a:t>
            </a:r>
          </a:p>
        </p:txBody>
      </p:sp>
      <p:sp>
        <p:nvSpPr>
          <p:cNvPr id="5125" name="Rounded Rectangle 2"/>
          <p:cNvSpPr>
            <a:spLocks noChangeArrowheads="1"/>
          </p:cNvSpPr>
          <p:nvPr/>
        </p:nvSpPr>
        <p:spPr bwMode="auto">
          <a:xfrm>
            <a:off x="990070" y="1988840"/>
            <a:ext cx="7096125" cy="3744416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 algn="ctr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/>
          <a:lstStyle>
            <a:lvl1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The different types of organisations</a:t>
            </a: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Procurement characteristics of each type of organisation</a:t>
            </a: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Procurement as supplier management</a:t>
            </a: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r>
              <a:rPr lang="en-GB" altLang="en-US" sz="2000" dirty="0">
                <a:solidFill>
                  <a:schemeClr val="bg1"/>
                </a:solidFill>
              </a:rPr>
              <a:t>Procurement as external resource management</a:t>
            </a:r>
          </a:p>
          <a:p>
            <a:pPr>
              <a:lnSpc>
                <a:spcPct val="200000"/>
              </a:lnSpc>
              <a:spcBef>
                <a:spcPct val="0"/>
              </a:spcBef>
              <a:buClrTx/>
              <a:buSzTx/>
              <a:buFont typeface="Arial" charset="0"/>
              <a:buChar char="•"/>
            </a:pPr>
            <a:endParaRPr lang="en-GB" altLang="en-US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6166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467544" y="476250"/>
            <a:ext cx="517760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6148" name="Text Box 83"/>
          <p:cNvSpPr txBox="1">
            <a:spLocks noChangeArrowheads="1"/>
          </p:cNvSpPr>
          <p:nvPr/>
        </p:nvSpPr>
        <p:spPr bwMode="auto">
          <a:xfrm>
            <a:off x="611560" y="981075"/>
            <a:ext cx="79498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/>
              <a:t>The evolution of purchasing through to procurement</a:t>
            </a:r>
          </a:p>
        </p:txBody>
      </p:sp>
      <p:sp>
        <p:nvSpPr>
          <p:cNvPr id="6150" name="Text Box 85"/>
          <p:cNvSpPr txBox="1">
            <a:spLocks noChangeArrowheads="1"/>
          </p:cNvSpPr>
          <p:nvPr/>
        </p:nvSpPr>
        <p:spPr bwMode="auto">
          <a:xfrm>
            <a:off x="179388" y="1484313"/>
            <a:ext cx="3378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i="1" dirty="0">
                <a:solidFill>
                  <a:schemeClr val="tx2"/>
                </a:solidFill>
              </a:rPr>
              <a:t>The Reck and Long model</a:t>
            </a:r>
          </a:p>
        </p:txBody>
      </p:sp>
      <p:sp>
        <p:nvSpPr>
          <p:cNvPr id="6151" name="Line 86"/>
          <p:cNvSpPr>
            <a:spLocks noChangeShapeType="1"/>
          </p:cNvSpPr>
          <p:nvPr/>
        </p:nvSpPr>
        <p:spPr bwMode="auto">
          <a:xfrm>
            <a:off x="179388" y="234950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2" name="Line 87"/>
          <p:cNvSpPr>
            <a:spLocks noChangeShapeType="1"/>
          </p:cNvSpPr>
          <p:nvPr/>
        </p:nvSpPr>
        <p:spPr bwMode="auto">
          <a:xfrm>
            <a:off x="2933700" y="1855788"/>
            <a:ext cx="0" cy="3821112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3" name="Line 88"/>
          <p:cNvSpPr>
            <a:spLocks noChangeShapeType="1"/>
          </p:cNvSpPr>
          <p:nvPr/>
        </p:nvSpPr>
        <p:spPr bwMode="auto">
          <a:xfrm>
            <a:off x="179388" y="3176588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4" name="Line 89"/>
          <p:cNvSpPr>
            <a:spLocks noChangeShapeType="1"/>
          </p:cNvSpPr>
          <p:nvPr/>
        </p:nvSpPr>
        <p:spPr bwMode="auto">
          <a:xfrm>
            <a:off x="179388" y="4005263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5" name="Line 90"/>
          <p:cNvSpPr>
            <a:spLocks noChangeShapeType="1"/>
          </p:cNvSpPr>
          <p:nvPr/>
        </p:nvSpPr>
        <p:spPr bwMode="auto">
          <a:xfrm>
            <a:off x="179388" y="4832350"/>
            <a:ext cx="8732837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6156" name="Text Box 92"/>
          <p:cNvSpPr txBox="1">
            <a:spLocks noChangeArrowheads="1"/>
          </p:cNvSpPr>
          <p:nvPr/>
        </p:nvSpPr>
        <p:spPr bwMode="auto">
          <a:xfrm>
            <a:off x="971550" y="1916113"/>
            <a:ext cx="105048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dirty="0"/>
              <a:t>STAGE</a:t>
            </a:r>
            <a:endParaRPr lang="en-GB" altLang="en-US" sz="2000" dirty="0"/>
          </a:p>
        </p:txBody>
      </p:sp>
      <p:sp>
        <p:nvSpPr>
          <p:cNvPr id="6157" name="Text Box 93"/>
          <p:cNvSpPr txBox="1">
            <a:spLocks noChangeArrowheads="1"/>
          </p:cNvSpPr>
          <p:nvPr/>
        </p:nvSpPr>
        <p:spPr bwMode="auto">
          <a:xfrm>
            <a:off x="4938713" y="1916113"/>
            <a:ext cx="264207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dirty="0"/>
              <a:t>CHARACTERISTICS</a:t>
            </a:r>
            <a:endParaRPr lang="en-GB" altLang="en-US" sz="2000" dirty="0"/>
          </a:p>
        </p:txBody>
      </p:sp>
      <p:sp>
        <p:nvSpPr>
          <p:cNvPr id="6158" name="Text Box 94"/>
          <p:cNvSpPr txBox="1">
            <a:spLocks noChangeArrowheads="1"/>
          </p:cNvSpPr>
          <p:nvPr/>
        </p:nvSpPr>
        <p:spPr bwMode="auto">
          <a:xfrm>
            <a:off x="323850" y="2570163"/>
            <a:ext cx="21336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1.  Product centred</a:t>
            </a:r>
            <a:endParaRPr lang="en-GB" altLang="en-US" sz="1800" b="0" dirty="0"/>
          </a:p>
        </p:txBody>
      </p:sp>
      <p:sp>
        <p:nvSpPr>
          <p:cNvPr id="6159" name="Text Box 95"/>
          <p:cNvSpPr txBox="1">
            <a:spLocks noChangeArrowheads="1"/>
          </p:cNvSpPr>
          <p:nvPr/>
        </p:nvSpPr>
        <p:spPr bwMode="auto">
          <a:xfrm>
            <a:off x="323850" y="3386138"/>
            <a:ext cx="217170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2.  Process centred</a:t>
            </a:r>
            <a:endParaRPr lang="en-GB" altLang="en-US" sz="1800" b="0" dirty="0"/>
          </a:p>
        </p:txBody>
      </p:sp>
      <p:sp>
        <p:nvSpPr>
          <p:cNvPr id="6160" name="Text Box 96"/>
          <p:cNvSpPr txBox="1">
            <a:spLocks noChangeArrowheads="1"/>
          </p:cNvSpPr>
          <p:nvPr/>
        </p:nvSpPr>
        <p:spPr bwMode="auto">
          <a:xfrm>
            <a:off x="323850" y="4216400"/>
            <a:ext cx="1517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3.  Relational</a:t>
            </a:r>
            <a:endParaRPr lang="en-GB" altLang="en-US" sz="1800" b="0" dirty="0"/>
          </a:p>
        </p:txBody>
      </p:sp>
      <p:sp>
        <p:nvSpPr>
          <p:cNvPr id="6161" name="Text Box 97"/>
          <p:cNvSpPr txBox="1">
            <a:spLocks noChangeArrowheads="1"/>
          </p:cNvSpPr>
          <p:nvPr/>
        </p:nvSpPr>
        <p:spPr bwMode="auto">
          <a:xfrm>
            <a:off x="323850" y="4933950"/>
            <a:ext cx="18097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marL="457200" indent="-4572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4.  Performance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     centred</a:t>
            </a:r>
            <a:endParaRPr lang="en-GB" altLang="en-US" sz="1800" b="0" dirty="0"/>
          </a:p>
        </p:txBody>
      </p:sp>
      <p:sp>
        <p:nvSpPr>
          <p:cNvPr id="6162" name="Text Box 98"/>
          <p:cNvSpPr txBox="1">
            <a:spLocks noChangeArrowheads="1"/>
          </p:cNvSpPr>
          <p:nvPr/>
        </p:nvSpPr>
        <p:spPr bwMode="auto">
          <a:xfrm>
            <a:off x="2916238" y="4797425"/>
            <a:ext cx="60388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Focused on best product management methods. Employs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an integrated methodology to manage relationships,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processes and outcomes</a:t>
            </a:r>
            <a:endParaRPr lang="en-GB" altLang="en-US" sz="1800" b="0" dirty="0"/>
          </a:p>
        </p:txBody>
      </p:sp>
      <p:sp>
        <p:nvSpPr>
          <p:cNvPr id="6163" name="Text Box 99"/>
          <p:cNvSpPr txBox="1">
            <a:spLocks noChangeArrowheads="1"/>
          </p:cNvSpPr>
          <p:nvPr/>
        </p:nvSpPr>
        <p:spPr bwMode="auto">
          <a:xfrm>
            <a:off x="2916238" y="4106863"/>
            <a:ext cx="564515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Process and relationally focused, expanded to include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procurement–supplier relationships</a:t>
            </a:r>
            <a:endParaRPr lang="en-GB" altLang="en-US" sz="1800" b="0" dirty="0"/>
          </a:p>
        </p:txBody>
      </p:sp>
      <p:sp>
        <p:nvSpPr>
          <p:cNvPr id="6164" name="Text Box 100"/>
          <p:cNvSpPr txBox="1">
            <a:spLocks noChangeArrowheads="1"/>
          </p:cNvSpPr>
          <p:nvPr/>
        </p:nvSpPr>
        <p:spPr bwMode="auto">
          <a:xfrm>
            <a:off x="2943225" y="3127375"/>
            <a:ext cx="569595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Moves beyond a concern with outcomes and begins to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measure the process through which the outcome 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delivered</a:t>
            </a:r>
            <a:endParaRPr lang="en-GB" altLang="en-US" sz="1800" b="0" dirty="0"/>
          </a:p>
        </p:txBody>
      </p:sp>
      <p:sp>
        <p:nvSpPr>
          <p:cNvPr id="6165" name="Text Box 101"/>
          <p:cNvSpPr txBox="1">
            <a:spLocks noChangeArrowheads="1"/>
          </p:cNvSpPr>
          <p:nvPr/>
        </p:nvSpPr>
        <p:spPr bwMode="auto">
          <a:xfrm>
            <a:off x="2943225" y="2319338"/>
            <a:ext cx="5763116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Concerned with the five rights which concentrate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exclusively upon the procurement of tangible products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and outcome dimensions</a:t>
            </a:r>
            <a:endParaRPr lang="en-GB" altLang="en-US" sz="1800" b="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6166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467544" y="476250"/>
            <a:ext cx="517760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6148" name="Text Box 83"/>
          <p:cNvSpPr txBox="1">
            <a:spLocks noChangeArrowheads="1"/>
          </p:cNvSpPr>
          <p:nvPr/>
        </p:nvSpPr>
        <p:spPr bwMode="auto">
          <a:xfrm>
            <a:off x="611560" y="981075"/>
            <a:ext cx="794982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/>
              <a:t>The evolution of purchasing through to procurement</a:t>
            </a:r>
          </a:p>
        </p:txBody>
      </p:sp>
      <p:sp>
        <p:nvSpPr>
          <p:cNvPr id="6150" name="Text Box 85"/>
          <p:cNvSpPr txBox="1">
            <a:spLocks noChangeArrowheads="1"/>
          </p:cNvSpPr>
          <p:nvPr/>
        </p:nvSpPr>
        <p:spPr bwMode="auto">
          <a:xfrm>
            <a:off x="179388" y="1484313"/>
            <a:ext cx="33782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i="1" dirty="0">
                <a:solidFill>
                  <a:schemeClr val="tx2"/>
                </a:solidFill>
              </a:rPr>
              <a:t>The Reck and Long model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385269-17CA-DC4D-8021-481F3E734E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2018269"/>
            <a:ext cx="5929216" cy="44515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2300856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7199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395536" y="476250"/>
            <a:ext cx="5113089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7172" name="Text Box 83"/>
          <p:cNvSpPr txBox="1">
            <a:spLocks noChangeArrowheads="1"/>
          </p:cNvSpPr>
          <p:nvPr/>
        </p:nvSpPr>
        <p:spPr bwMode="auto">
          <a:xfrm>
            <a:off x="683568" y="1138475"/>
            <a:ext cx="6032421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/>
              <a:t>The evolution of purchasing through to procurement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/>
              <a:t>(Continued)</a:t>
            </a:r>
          </a:p>
        </p:txBody>
      </p:sp>
      <p:graphicFrame>
        <p:nvGraphicFramePr>
          <p:cNvPr id="25" name="Table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1879599"/>
              </p:ext>
            </p:extLst>
          </p:nvPr>
        </p:nvGraphicFramePr>
        <p:xfrm>
          <a:off x="285750" y="1844824"/>
          <a:ext cx="8572500" cy="3857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659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959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3519">
                <a:tc>
                  <a:txBody>
                    <a:bodyPr/>
                    <a:lstStyle/>
                    <a:p>
                      <a:r>
                        <a:rPr lang="en-GB" sz="1800" b="0" dirty="0"/>
                        <a:t>Period</a:t>
                      </a:r>
                      <a:r>
                        <a:rPr lang="en-GB" sz="1800" b="0" baseline="0" dirty="0"/>
                        <a:t> 1</a:t>
                      </a:r>
                      <a:endParaRPr lang="en-GB" sz="1800" b="0" dirty="0"/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The early years (1850</a:t>
                      </a:r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–</a:t>
                      </a:r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1900)</a:t>
                      </a: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 2</a:t>
                      </a: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Growth of fundamentals (1900–1939)</a:t>
                      </a: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 3</a:t>
                      </a: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The war years (1940–1949)</a:t>
                      </a: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>
                          <a:solidFill>
                            <a:schemeClr val="bg1"/>
                          </a:solidFill>
                        </a:rPr>
                        <a:t> 4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The quiet years (1947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</a:rPr>
                        <a:t>–mid-1960s)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 5</a:t>
                      </a: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Materials management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</a:rPr>
                        <a:t> comes of age (mid-1960s–late 1970s)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4197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</a:t>
                      </a:r>
                      <a:r>
                        <a:rPr lang="en-GB" sz="1800" baseline="0" dirty="0">
                          <a:solidFill>
                            <a:schemeClr val="bg1"/>
                          </a:solidFill>
                        </a:rPr>
                        <a:t> 6</a:t>
                      </a:r>
                      <a:endParaRPr lang="en-GB" sz="1800" dirty="0">
                        <a:solidFill>
                          <a:schemeClr val="bg1"/>
                        </a:solidFill>
                      </a:endParaRP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The global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</a:rPr>
                        <a:t> era (late 1970s–1999)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3659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bg1"/>
                          </a:solidFill>
                        </a:rPr>
                        <a:t>Period 7</a:t>
                      </a:r>
                    </a:p>
                  </a:txBody>
                  <a:tcPr marL="91439" marR="91439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Integrated supply</a:t>
                      </a:r>
                      <a:r>
                        <a:rPr lang="en-GB" sz="1800" baseline="0" dirty="0">
                          <a:solidFill>
                            <a:schemeClr val="tx1"/>
                          </a:solidFill>
                        </a:rPr>
                        <a:t> chain management (beyond 2000)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39" marR="91439">
                    <a:solidFill>
                      <a:schemeClr val="bg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8206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7345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395536" y="476250"/>
            <a:ext cx="5249614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8196" name="Text Box 30"/>
          <p:cNvSpPr txBox="1">
            <a:spLocks noChangeArrowheads="1"/>
          </p:cNvSpPr>
          <p:nvPr/>
        </p:nvSpPr>
        <p:spPr bwMode="auto">
          <a:xfrm>
            <a:off x="2990850" y="981075"/>
            <a:ext cx="3249608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Procurement and change</a:t>
            </a:r>
          </a:p>
        </p:txBody>
      </p:sp>
      <p:sp>
        <p:nvSpPr>
          <p:cNvPr id="8197" name="AutoShape 31"/>
          <p:cNvSpPr>
            <a:spLocks noChangeArrowheads="1"/>
          </p:cNvSpPr>
          <p:nvPr/>
        </p:nvSpPr>
        <p:spPr bwMode="auto">
          <a:xfrm>
            <a:off x="134938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0" dirty="0">
                <a:latin typeface="Times New Roman" pitchFamily="18" charset="0"/>
              </a:rPr>
              <a:t> </a:t>
            </a:r>
            <a:endParaRPr lang="en-GB" altLang="en-US" b="0" dirty="0">
              <a:latin typeface="Times New Roman" pitchFamily="18" charset="0"/>
            </a:endParaRPr>
          </a:p>
        </p:txBody>
      </p:sp>
      <p:sp>
        <p:nvSpPr>
          <p:cNvPr id="8198" name="AutoShape 32"/>
          <p:cNvSpPr>
            <a:spLocks noChangeArrowheads="1"/>
          </p:cNvSpPr>
          <p:nvPr/>
        </p:nvSpPr>
        <p:spPr bwMode="auto">
          <a:xfrm>
            <a:off x="3140075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0" dirty="0">
                <a:latin typeface="Times New Roman" pitchFamily="18" charset="0"/>
              </a:rPr>
              <a:t> </a:t>
            </a:r>
            <a:endParaRPr lang="en-GB" altLang="en-US" b="0" dirty="0">
              <a:latin typeface="Times New Roman" pitchFamily="18" charset="0"/>
            </a:endParaRPr>
          </a:p>
        </p:txBody>
      </p:sp>
      <p:sp>
        <p:nvSpPr>
          <p:cNvPr id="8199" name="AutoShape 33"/>
          <p:cNvSpPr>
            <a:spLocks noChangeArrowheads="1"/>
          </p:cNvSpPr>
          <p:nvPr/>
        </p:nvSpPr>
        <p:spPr bwMode="auto">
          <a:xfrm>
            <a:off x="6146800" y="1447800"/>
            <a:ext cx="2860675" cy="4214813"/>
          </a:xfrm>
          <a:prstGeom prst="roundRect">
            <a:avLst>
              <a:gd name="adj" fmla="val 6282"/>
            </a:avLst>
          </a:prstGeom>
          <a:solidFill>
            <a:schemeClr val="bg1"/>
          </a:solidFill>
          <a:ln w="1905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b="0" dirty="0">
                <a:latin typeface="Times New Roman" pitchFamily="18" charset="0"/>
              </a:rPr>
              <a:t> </a:t>
            </a:r>
            <a:endParaRPr lang="en-GB" altLang="en-US" b="0" dirty="0">
              <a:latin typeface="Times New Roman" pitchFamily="18" charset="0"/>
            </a:endParaRPr>
          </a:p>
        </p:txBody>
      </p:sp>
      <p:sp>
        <p:nvSpPr>
          <p:cNvPr id="8200" name="AutoShape 34"/>
          <p:cNvSpPr>
            <a:spLocks noChangeArrowheads="1"/>
          </p:cNvSpPr>
          <p:nvPr/>
        </p:nvSpPr>
        <p:spPr bwMode="auto">
          <a:xfrm>
            <a:off x="25082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Globalisation impact</a:t>
            </a:r>
          </a:p>
        </p:txBody>
      </p:sp>
      <p:sp>
        <p:nvSpPr>
          <p:cNvPr id="8201" name="AutoShape 35"/>
          <p:cNvSpPr>
            <a:spLocks noChangeArrowheads="1"/>
          </p:cNvSpPr>
          <p:nvPr/>
        </p:nvSpPr>
        <p:spPr bwMode="auto">
          <a:xfrm>
            <a:off x="3267075" y="1557338"/>
            <a:ext cx="2592388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Information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technology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impact</a:t>
            </a:r>
          </a:p>
        </p:txBody>
      </p:sp>
      <p:sp>
        <p:nvSpPr>
          <p:cNvPr id="8202" name="AutoShape 36"/>
          <p:cNvSpPr>
            <a:spLocks noChangeArrowheads="1"/>
          </p:cNvSpPr>
          <p:nvPr/>
        </p:nvSpPr>
        <p:spPr bwMode="auto">
          <a:xfrm>
            <a:off x="6269038" y="1557338"/>
            <a:ext cx="2592387" cy="102235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Changing production &amp;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management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1800" dirty="0">
                <a:solidFill>
                  <a:schemeClr val="bg1"/>
                </a:solidFill>
              </a:rPr>
              <a:t>philosophies impact</a:t>
            </a:r>
          </a:p>
        </p:txBody>
      </p:sp>
      <p:sp>
        <p:nvSpPr>
          <p:cNvPr id="8203" name="Text Box 37"/>
          <p:cNvSpPr txBox="1">
            <a:spLocks noChangeArrowheads="1"/>
          </p:cNvSpPr>
          <p:nvPr/>
        </p:nvSpPr>
        <p:spPr bwMode="auto">
          <a:xfrm>
            <a:off x="179388" y="2878138"/>
            <a:ext cx="2843212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tabLst>
                <a:tab pos="71438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tabLst>
                <a:tab pos="71438" algn="l"/>
              </a:tabLst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tabLst>
                <a:tab pos="71438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tabLst>
                <a:tab pos="71438" algn="l"/>
              </a:tabLst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Transgression of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   national boundaries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Advantage of cost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Specialised labour skills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Emerging economies</a:t>
            </a:r>
            <a:endParaRPr lang="en-GB" altLang="en-US" sz="1800" b="0" dirty="0"/>
          </a:p>
        </p:txBody>
      </p:sp>
      <p:sp>
        <p:nvSpPr>
          <p:cNvPr id="8204" name="Text Box 38"/>
          <p:cNvSpPr txBox="1">
            <a:spLocks noChangeArrowheads="1"/>
          </p:cNvSpPr>
          <p:nvPr/>
        </p:nvSpPr>
        <p:spPr bwMode="auto">
          <a:xfrm>
            <a:off x="3222625" y="2878138"/>
            <a:ext cx="2778125" cy="2586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Slicker transactions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Quality of management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   data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Strategic link with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   suppliers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Paperless environment</a:t>
            </a:r>
            <a:endParaRPr lang="en-GB" altLang="en-US" sz="1800" b="0" dirty="0"/>
          </a:p>
        </p:txBody>
      </p:sp>
      <p:sp>
        <p:nvSpPr>
          <p:cNvPr id="8205" name="Text Box 39"/>
          <p:cNvSpPr txBox="1">
            <a:spLocks noChangeArrowheads="1"/>
          </p:cNvSpPr>
          <p:nvPr/>
        </p:nvSpPr>
        <p:spPr bwMode="auto">
          <a:xfrm>
            <a:off x="6238875" y="2878138"/>
            <a:ext cx="27527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Competitive advantage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Outsourcing</a:t>
            </a:r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endParaRPr lang="en-US" altLang="en-US" sz="1800" b="0" dirty="0"/>
          </a:p>
          <a:p>
            <a:pPr>
              <a:spcBef>
                <a:spcPct val="0"/>
              </a:spcBef>
              <a:buClrTx/>
              <a:buSzTx/>
              <a:buFontTx/>
              <a:buChar char="•"/>
            </a:pPr>
            <a:r>
              <a:rPr lang="en-US" altLang="en-US" sz="1800" b="0" dirty="0"/>
              <a:t>  Supply chain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1800" b="0" dirty="0"/>
              <a:t>   management</a:t>
            </a:r>
            <a:endParaRPr lang="en-GB" altLang="en-US" sz="1800" b="0" dirty="0"/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9243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611188" y="476250"/>
            <a:ext cx="4932000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  <a:r>
              <a:rPr lang="en-GB" altLang="en-US" sz="2000" b="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9220" name="Text Box 74"/>
          <p:cNvSpPr txBox="1">
            <a:spLocks noChangeArrowheads="1"/>
          </p:cNvSpPr>
          <p:nvPr/>
        </p:nvSpPr>
        <p:spPr bwMode="auto">
          <a:xfrm>
            <a:off x="4899025" y="1022350"/>
            <a:ext cx="3270639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World-class procurement</a:t>
            </a:r>
          </a:p>
        </p:txBody>
      </p:sp>
      <p:sp>
        <p:nvSpPr>
          <p:cNvPr id="9221" name="Text Box 75"/>
          <p:cNvSpPr txBox="1">
            <a:spLocks noChangeArrowheads="1"/>
          </p:cNvSpPr>
          <p:nvPr/>
        </p:nvSpPr>
        <p:spPr bwMode="auto">
          <a:xfrm>
            <a:off x="1171575" y="1550988"/>
            <a:ext cx="391530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None/>
            </a:pPr>
            <a:r>
              <a:rPr lang="en-GB" altLang="en-US" sz="2000" b="0" dirty="0"/>
              <a:t>Total quality management (TQM)</a:t>
            </a:r>
          </a:p>
        </p:txBody>
      </p:sp>
      <p:sp>
        <p:nvSpPr>
          <p:cNvPr id="9222" name="Text Box 76"/>
          <p:cNvSpPr txBox="1">
            <a:spLocks noChangeArrowheads="1"/>
          </p:cNvSpPr>
          <p:nvPr/>
        </p:nvSpPr>
        <p:spPr bwMode="auto">
          <a:xfrm>
            <a:off x="1543050" y="1966913"/>
            <a:ext cx="21050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None/>
            </a:pPr>
            <a:r>
              <a:rPr lang="en-GB" altLang="en-US" sz="2000" b="0" dirty="0"/>
              <a:t>Just-in-time (JIT)</a:t>
            </a:r>
          </a:p>
        </p:txBody>
      </p:sp>
      <p:sp>
        <p:nvSpPr>
          <p:cNvPr id="9223" name="Text Box 77"/>
          <p:cNvSpPr txBox="1">
            <a:spLocks noChangeArrowheads="1"/>
          </p:cNvSpPr>
          <p:nvPr/>
        </p:nvSpPr>
        <p:spPr bwMode="auto">
          <a:xfrm>
            <a:off x="1827213" y="2382838"/>
            <a:ext cx="30622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Total cycle time reduction</a:t>
            </a:r>
          </a:p>
        </p:txBody>
      </p:sp>
      <p:sp>
        <p:nvSpPr>
          <p:cNvPr id="9224" name="Text Box 78"/>
          <p:cNvSpPr txBox="1">
            <a:spLocks noChangeArrowheads="1"/>
          </p:cNvSpPr>
          <p:nvPr/>
        </p:nvSpPr>
        <p:spPr bwMode="auto">
          <a:xfrm>
            <a:off x="2187575" y="2800350"/>
            <a:ext cx="2537874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Long-range planning</a:t>
            </a:r>
          </a:p>
        </p:txBody>
      </p:sp>
      <p:sp>
        <p:nvSpPr>
          <p:cNvPr id="9225" name="Text Box 79"/>
          <p:cNvSpPr txBox="1">
            <a:spLocks noChangeArrowheads="1"/>
          </p:cNvSpPr>
          <p:nvPr/>
        </p:nvSpPr>
        <p:spPr bwMode="auto">
          <a:xfrm>
            <a:off x="2547938" y="3216275"/>
            <a:ext cx="392271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Supplier relationship engineering</a:t>
            </a:r>
          </a:p>
        </p:txBody>
      </p:sp>
      <p:sp>
        <p:nvSpPr>
          <p:cNvPr id="9226" name="Text Box 80"/>
          <p:cNvSpPr txBox="1">
            <a:spLocks noChangeArrowheads="1"/>
          </p:cNvSpPr>
          <p:nvPr/>
        </p:nvSpPr>
        <p:spPr bwMode="auto">
          <a:xfrm>
            <a:off x="2906713" y="3633788"/>
            <a:ext cx="33020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Strategic cost management</a:t>
            </a:r>
          </a:p>
        </p:txBody>
      </p:sp>
      <p:sp>
        <p:nvSpPr>
          <p:cNvPr id="9227" name="Text Box 81"/>
          <p:cNvSpPr txBox="1">
            <a:spLocks noChangeArrowheads="1"/>
          </p:cNvSpPr>
          <p:nvPr/>
        </p:nvSpPr>
        <p:spPr bwMode="auto">
          <a:xfrm>
            <a:off x="3267075" y="4049713"/>
            <a:ext cx="32766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Performance accountability</a:t>
            </a:r>
          </a:p>
        </p:txBody>
      </p:sp>
      <p:sp>
        <p:nvSpPr>
          <p:cNvPr id="9228" name="Text Box 82"/>
          <p:cNvSpPr txBox="1">
            <a:spLocks noChangeArrowheads="1"/>
          </p:cNvSpPr>
          <p:nvPr/>
        </p:nvSpPr>
        <p:spPr bwMode="auto">
          <a:xfrm>
            <a:off x="3627438" y="4467225"/>
            <a:ext cx="467677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Professional flexibility and development</a:t>
            </a:r>
          </a:p>
        </p:txBody>
      </p:sp>
      <p:sp>
        <p:nvSpPr>
          <p:cNvPr id="9229" name="Line 83"/>
          <p:cNvSpPr>
            <a:spLocks noChangeShapeType="1"/>
          </p:cNvSpPr>
          <p:nvPr/>
        </p:nvSpPr>
        <p:spPr bwMode="auto">
          <a:xfrm>
            <a:off x="589468" y="1189831"/>
            <a:ext cx="3600648" cy="4332288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dirty="0"/>
          </a:p>
        </p:txBody>
      </p:sp>
      <p:sp>
        <p:nvSpPr>
          <p:cNvPr id="9230" name="Oval 84"/>
          <p:cNvSpPr>
            <a:spLocks noChangeArrowheads="1"/>
          </p:cNvSpPr>
          <p:nvPr/>
        </p:nvSpPr>
        <p:spPr bwMode="auto">
          <a:xfrm>
            <a:off x="1028700" y="168592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1" name="Oval 85"/>
          <p:cNvSpPr>
            <a:spLocks noChangeArrowheads="1"/>
          </p:cNvSpPr>
          <p:nvPr/>
        </p:nvSpPr>
        <p:spPr bwMode="auto">
          <a:xfrm>
            <a:off x="1370013" y="210343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2" name="Oval 86"/>
          <p:cNvSpPr>
            <a:spLocks noChangeArrowheads="1"/>
          </p:cNvSpPr>
          <p:nvPr/>
        </p:nvSpPr>
        <p:spPr bwMode="auto">
          <a:xfrm>
            <a:off x="1700213" y="252095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3" name="Oval 87"/>
          <p:cNvSpPr>
            <a:spLocks noChangeArrowheads="1"/>
          </p:cNvSpPr>
          <p:nvPr/>
        </p:nvSpPr>
        <p:spPr bwMode="auto">
          <a:xfrm>
            <a:off x="2017713" y="293846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4" name="Oval 88"/>
          <p:cNvSpPr>
            <a:spLocks noChangeArrowheads="1"/>
          </p:cNvSpPr>
          <p:nvPr/>
        </p:nvSpPr>
        <p:spPr bwMode="auto">
          <a:xfrm>
            <a:off x="2378075" y="335597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5" name="Oval 89"/>
          <p:cNvSpPr>
            <a:spLocks noChangeArrowheads="1"/>
          </p:cNvSpPr>
          <p:nvPr/>
        </p:nvSpPr>
        <p:spPr bwMode="auto">
          <a:xfrm>
            <a:off x="2736850" y="3773488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6" name="Oval 90"/>
          <p:cNvSpPr>
            <a:spLocks noChangeArrowheads="1"/>
          </p:cNvSpPr>
          <p:nvPr/>
        </p:nvSpPr>
        <p:spPr bwMode="auto">
          <a:xfrm>
            <a:off x="3054350" y="4191000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7" name="Oval 91"/>
          <p:cNvSpPr>
            <a:spLocks noChangeArrowheads="1"/>
          </p:cNvSpPr>
          <p:nvPr/>
        </p:nvSpPr>
        <p:spPr bwMode="auto">
          <a:xfrm>
            <a:off x="3414713" y="4608513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38" name="Text Box 92"/>
          <p:cNvSpPr txBox="1">
            <a:spLocks noChangeArrowheads="1"/>
          </p:cNvSpPr>
          <p:nvPr/>
        </p:nvSpPr>
        <p:spPr bwMode="auto">
          <a:xfrm>
            <a:off x="3951288" y="4883150"/>
            <a:ext cx="2324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Service excellence</a:t>
            </a:r>
          </a:p>
        </p:txBody>
      </p:sp>
      <p:sp>
        <p:nvSpPr>
          <p:cNvPr id="9239" name="Text Box 93"/>
          <p:cNvSpPr txBox="1">
            <a:spLocks noChangeArrowheads="1"/>
          </p:cNvSpPr>
          <p:nvPr/>
        </p:nvSpPr>
        <p:spPr bwMode="auto">
          <a:xfrm>
            <a:off x="4311650" y="5300663"/>
            <a:ext cx="3606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Corporate social responsibility</a:t>
            </a:r>
          </a:p>
        </p:txBody>
      </p:sp>
      <p:sp>
        <p:nvSpPr>
          <p:cNvPr id="9240" name="Oval 94"/>
          <p:cNvSpPr>
            <a:spLocks noChangeArrowheads="1"/>
          </p:cNvSpPr>
          <p:nvPr/>
        </p:nvSpPr>
        <p:spPr bwMode="auto">
          <a:xfrm>
            <a:off x="3702050" y="502602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41" name="Oval 95"/>
          <p:cNvSpPr>
            <a:spLocks noChangeArrowheads="1"/>
          </p:cNvSpPr>
          <p:nvPr/>
        </p:nvSpPr>
        <p:spPr bwMode="auto">
          <a:xfrm>
            <a:off x="4083050" y="5445125"/>
            <a:ext cx="149225" cy="149225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endParaRPr lang="en-US" altLang="en-US" sz="2000" dirty="0"/>
          </a:p>
        </p:txBody>
      </p:sp>
      <p:sp>
        <p:nvSpPr>
          <p:cNvPr id="9242" name="AutoShape 97"/>
          <p:cNvSpPr>
            <a:spLocks noChangeArrowheads="1"/>
          </p:cNvSpPr>
          <p:nvPr/>
        </p:nvSpPr>
        <p:spPr bwMode="auto">
          <a:xfrm>
            <a:off x="250825" y="1052513"/>
            <a:ext cx="2736850" cy="36036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</a:rPr>
              <a:t>Must accommodate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0252" name="Line 4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0442" name="AutoShape 4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10243" name="Rectangle 45"/>
          <p:cNvSpPr>
            <a:spLocks noChangeArrowheads="1"/>
          </p:cNvSpPr>
          <p:nvPr/>
        </p:nvSpPr>
        <p:spPr bwMode="auto">
          <a:xfrm>
            <a:off x="3959225" y="2205038"/>
            <a:ext cx="5184775" cy="6778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Power of procurement to enhance profitability</a:t>
            </a:r>
          </a:p>
        </p:txBody>
      </p:sp>
      <p:sp>
        <p:nvSpPr>
          <p:cNvPr id="230447" name="AutoShape 47"/>
          <p:cNvSpPr>
            <a:spLocks noChangeArrowheads="1"/>
          </p:cNvSpPr>
          <p:nvPr/>
        </p:nvSpPr>
        <p:spPr bwMode="auto">
          <a:xfrm>
            <a:off x="323850" y="1484313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US" altLang="en-US" sz="2000" b="0" dirty="0">
                <a:solidFill>
                  <a:schemeClr val="bg1"/>
                </a:solidFill>
              </a:rPr>
              <a:t>Status influenced by</a:t>
            </a:r>
          </a:p>
        </p:txBody>
      </p:sp>
      <p:sp>
        <p:nvSpPr>
          <p:cNvPr id="10245" name="Rectangle 50"/>
          <p:cNvSpPr>
            <a:spLocks noChangeArrowheads="1"/>
          </p:cNvSpPr>
          <p:nvPr/>
        </p:nvSpPr>
        <p:spPr bwMode="auto">
          <a:xfrm>
            <a:off x="3959225" y="3357563"/>
            <a:ext cx="51847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Is it transactional, commercial or strategic?</a:t>
            </a:r>
          </a:p>
        </p:txBody>
      </p:sp>
      <p:sp>
        <p:nvSpPr>
          <p:cNvPr id="230451" name="Rectangle 51"/>
          <p:cNvSpPr>
            <a:spLocks noChangeArrowheads="1"/>
          </p:cNvSpPr>
          <p:nvPr/>
        </p:nvSpPr>
        <p:spPr bwMode="auto">
          <a:xfrm>
            <a:off x="539553" y="476250"/>
            <a:ext cx="510559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b="0" dirty="0"/>
              <a:t>The scope and influence of procurement</a:t>
            </a:r>
          </a:p>
        </p:txBody>
      </p:sp>
      <p:sp>
        <p:nvSpPr>
          <p:cNvPr id="10247" name="Text Box 52"/>
          <p:cNvSpPr txBox="1">
            <a:spLocks noChangeArrowheads="1"/>
          </p:cNvSpPr>
          <p:nvPr/>
        </p:nvSpPr>
        <p:spPr bwMode="auto">
          <a:xfrm>
            <a:off x="283279" y="981075"/>
            <a:ext cx="7263527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2000" dirty="0"/>
              <a:t>The status of procurement and supply management (PSM)</a:t>
            </a:r>
          </a:p>
        </p:txBody>
      </p:sp>
      <p:sp>
        <p:nvSpPr>
          <p:cNvPr id="230453" name="AutoShape 53"/>
          <p:cNvSpPr>
            <a:spLocks noChangeArrowheads="1"/>
          </p:cNvSpPr>
          <p:nvPr/>
        </p:nvSpPr>
        <p:spPr bwMode="auto">
          <a:xfrm>
            <a:off x="323850" y="2133600"/>
            <a:ext cx="3240088" cy="64770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en-US" sz="2000" u="sng" dirty="0">
                <a:solidFill>
                  <a:schemeClr val="accent4"/>
                </a:solidFill>
              </a:rPr>
              <a:t>L</a:t>
            </a:r>
            <a:r>
              <a:rPr lang="en-US" altLang="en-US" sz="2000" b="0" u="sng" dirty="0">
                <a:solidFill>
                  <a:schemeClr val="accent4"/>
                </a:solidFill>
              </a:rPr>
              <a:t>everage</a:t>
            </a:r>
          </a:p>
        </p:txBody>
      </p:sp>
      <p:sp>
        <p:nvSpPr>
          <p:cNvPr id="230454" name="AutoShape 54"/>
          <p:cNvSpPr>
            <a:spLocks noChangeArrowheads="1"/>
          </p:cNvSpPr>
          <p:nvPr/>
        </p:nvSpPr>
        <p:spPr bwMode="auto">
          <a:xfrm>
            <a:off x="323850" y="3284538"/>
            <a:ext cx="3240088" cy="64928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en-US" sz="2000" u="sng" dirty="0">
                <a:solidFill>
                  <a:schemeClr val="accent4"/>
                </a:solidFill>
              </a:rPr>
              <a:t>F</a:t>
            </a:r>
            <a:r>
              <a:rPr lang="en-US" altLang="en-US" sz="2000" b="0" u="sng" dirty="0">
                <a:solidFill>
                  <a:schemeClr val="accent4"/>
                </a:solidFill>
              </a:rPr>
              <a:t>ocus</a:t>
            </a:r>
          </a:p>
        </p:txBody>
      </p:sp>
      <p:sp>
        <p:nvSpPr>
          <p:cNvPr id="230455" name="AutoShape 55"/>
          <p:cNvSpPr>
            <a:spLocks noChangeArrowheads="1"/>
          </p:cNvSpPr>
          <p:nvPr/>
        </p:nvSpPr>
        <p:spPr bwMode="auto">
          <a:xfrm>
            <a:off x="323850" y="4437063"/>
            <a:ext cx="3240088" cy="13112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en-US" altLang="en-US" sz="2000" u="sng" dirty="0">
                <a:solidFill>
                  <a:schemeClr val="accent4"/>
                </a:solidFill>
              </a:rPr>
              <a:t>P</a:t>
            </a:r>
            <a:r>
              <a:rPr lang="en-US" altLang="en-US" sz="2000" b="0" u="sng" dirty="0">
                <a:solidFill>
                  <a:schemeClr val="accent4"/>
                </a:solidFill>
              </a:rPr>
              <a:t>rofessionalism</a:t>
            </a:r>
          </a:p>
        </p:txBody>
      </p:sp>
      <p:sp>
        <p:nvSpPr>
          <p:cNvPr id="10251" name="Rectangle 56"/>
          <p:cNvSpPr>
            <a:spLocks noChangeArrowheads="1"/>
          </p:cNvSpPr>
          <p:nvPr/>
        </p:nvSpPr>
        <p:spPr bwMode="auto">
          <a:xfrm>
            <a:off x="3959225" y="4486275"/>
            <a:ext cx="5184775" cy="12620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>
              <a:spcBef>
                <a:spcPct val="20000"/>
              </a:spcBef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lr>
                <a:schemeClr val="tx1"/>
              </a:buClr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Perception of influencers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Academic activity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Depth of knowledge and skill</a:t>
            </a:r>
          </a:p>
          <a:p>
            <a:pPr eaLnBrk="1" hangingPunct="1">
              <a:spcBef>
                <a:spcPct val="0"/>
              </a:spcBef>
              <a:buClrTx/>
              <a:buSzTx/>
              <a:buFont typeface="Wingdings" pitchFamily="2" charset="2"/>
              <a:buChar char="Ø"/>
            </a:pPr>
            <a:r>
              <a:rPr lang="en-US" altLang="en-US" sz="1900" b="0" i="1" dirty="0"/>
              <a:t>Future focus</a:t>
            </a:r>
          </a:p>
        </p:txBody>
      </p:sp>
    </p:spTree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304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30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30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30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0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0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0447" grpId="0" animBg="1"/>
      <p:bldP spid="230451" grpId="0"/>
      <p:bldP spid="230453" grpId="0" animBg="1"/>
      <p:bldP spid="230454" grpId="0" animBg="1"/>
      <p:bldP spid="23045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492896"/>
            <a:ext cx="7848600" cy="648097"/>
          </a:xfrm>
        </p:spPr>
        <p:txBody>
          <a:bodyPr/>
          <a:lstStyle/>
          <a:p>
            <a:pPr algn="ctr">
              <a:buNone/>
            </a:pPr>
            <a:r>
              <a:rPr lang="en-IN" sz="4400" dirty="0"/>
              <a:t>Strategic Procurement</a:t>
            </a:r>
          </a:p>
        </p:txBody>
      </p:sp>
    </p:spTree>
    <p:extLst>
      <p:ext uri="{BB962C8B-B14F-4D97-AF65-F5344CB8AC3E}">
        <p14:creationId xmlns:p14="http://schemas.microsoft.com/office/powerpoint/2010/main" val="3782571711"/>
      </p:ext>
    </p:extLst>
  </p:cSld>
  <p:clrMapOvr>
    <a:masterClrMapping/>
  </p:clrMapOvr>
  <p:transition advTm="4300">
    <p:randomBar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898525" y="981075"/>
            <a:ext cx="7345363" cy="4610100"/>
            <a:chOff x="975" y="890"/>
            <a:chExt cx="4627" cy="2904"/>
          </a:xfrm>
        </p:grpSpPr>
        <p:sp>
          <p:nvSpPr>
            <p:cNvPr id="3085" name="Oval 8"/>
            <p:cNvSpPr>
              <a:spLocks noChangeArrowheads="1"/>
            </p:cNvSpPr>
            <p:nvPr/>
          </p:nvSpPr>
          <p:spPr bwMode="auto">
            <a:xfrm>
              <a:off x="975" y="1003"/>
              <a:ext cx="4627" cy="2722"/>
            </a:xfrm>
            <a:prstGeom prst="ellipse">
              <a:avLst/>
            </a:prstGeom>
            <a:solidFill>
              <a:srgbClr val="DDDD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3086" name="Line 9"/>
            <p:cNvSpPr>
              <a:spLocks noChangeShapeType="1"/>
            </p:cNvSpPr>
            <p:nvPr/>
          </p:nvSpPr>
          <p:spPr bwMode="auto">
            <a:xfrm flipV="1">
              <a:off x="3277" y="890"/>
              <a:ext cx="0" cy="1315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87" name="Line 10"/>
            <p:cNvSpPr>
              <a:spLocks noChangeShapeType="1"/>
            </p:cNvSpPr>
            <p:nvPr/>
          </p:nvSpPr>
          <p:spPr bwMode="auto">
            <a:xfrm flipV="1">
              <a:off x="3492" y="1684"/>
              <a:ext cx="1996" cy="725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88" name="Line 11"/>
            <p:cNvSpPr>
              <a:spLocks noChangeShapeType="1"/>
            </p:cNvSpPr>
            <p:nvPr/>
          </p:nvSpPr>
          <p:spPr bwMode="auto">
            <a:xfrm>
              <a:off x="3515" y="2478"/>
              <a:ext cx="1588" cy="1316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89" name="Line 12"/>
            <p:cNvSpPr>
              <a:spLocks noChangeShapeType="1"/>
            </p:cNvSpPr>
            <p:nvPr/>
          </p:nvSpPr>
          <p:spPr bwMode="auto">
            <a:xfrm flipH="1" flipV="1">
              <a:off x="1066" y="1684"/>
              <a:ext cx="1996" cy="725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3090" name="Line 13"/>
            <p:cNvSpPr>
              <a:spLocks noChangeShapeType="1"/>
            </p:cNvSpPr>
            <p:nvPr/>
          </p:nvSpPr>
          <p:spPr bwMode="auto">
            <a:xfrm flipH="1">
              <a:off x="1473" y="2478"/>
              <a:ext cx="1588" cy="1316"/>
            </a:xfrm>
            <a:prstGeom prst="line">
              <a:avLst/>
            </a:prstGeom>
            <a:noFill/>
            <a:ln w="762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24270" name="Oval 14"/>
          <p:cNvSpPr>
            <a:spLocks noChangeArrowheads="1"/>
          </p:cNvSpPr>
          <p:nvPr/>
        </p:nvSpPr>
        <p:spPr bwMode="auto">
          <a:xfrm>
            <a:off x="2881313" y="2327275"/>
            <a:ext cx="3378200" cy="1987550"/>
          </a:xfrm>
          <a:prstGeom prst="ellipse">
            <a:avLst/>
          </a:prstGeom>
          <a:solidFill>
            <a:srgbClr val="DDDDDD"/>
          </a:solidFill>
          <a:ln w="76200">
            <a:solidFill>
              <a:schemeClr val="bg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400" dirty="0">
                <a:solidFill>
                  <a:schemeClr val="accent2"/>
                </a:solidFill>
              </a:rPr>
              <a:t>Strategy thinking –</a:t>
            </a:r>
          </a:p>
          <a:p>
            <a:pPr algn="ctr" eaLnBrk="1" hangingPunct="1"/>
            <a:r>
              <a:rPr lang="en-GB" altLang="en-US" sz="2400" dirty="0">
                <a:solidFill>
                  <a:schemeClr val="accent2"/>
                </a:solidFill>
              </a:rPr>
              <a:t>the five elements</a:t>
            </a:r>
            <a:endParaRPr lang="en-GB" altLang="en-US" sz="2400" b="0" dirty="0">
              <a:solidFill>
                <a:schemeClr val="accent2"/>
              </a:solidFill>
            </a:endParaRPr>
          </a:p>
        </p:txBody>
      </p:sp>
      <p:sp>
        <p:nvSpPr>
          <p:cNvPr id="224271" name="Rectangle 15"/>
          <p:cNvSpPr>
            <a:spLocks noChangeArrowheads="1"/>
          </p:cNvSpPr>
          <p:nvPr/>
        </p:nvSpPr>
        <p:spPr bwMode="auto">
          <a:xfrm>
            <a:off x="5048250" y="1512888"/>
            <a:ext cx="1754188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1. System</a:t>
            </a:r>
          </a:p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perspective</a:t>
            </a:r>
          </a:p>
        </p:txBody>
      </p:sp>
      <p:sp>
        <p:nvSpPr>
          <p:cNvPr id="224272" name="Text Box 16"/>
          <p:cNvSpPr txBox="1">
            <a:spLocks noChangeArrowheads="1"/>
          </p:cNvSpPr>
          <p:nvPr/>
        </p:nvSpPr>
        <p:spPr bwMode="auto">
          <a:xfrm>
            <a:off x="6242050" y="3284538"/>
            <a:ext cx="1912938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2. Intelligent</a:t>
            </a:r>
          </a:p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opportunism</a:t>
            </a:r>
          </a:p>
        </p:txBody>
      </p:sp>
      <p:sp>
        <p:nvSpPr>
          <p:cNvPr id="224273" name="Text Box 17"/>
          <p:cNvSpPr txBox="1">
            <a:spLocks noChangeArrowheads="1"/>
          </p:cNvSpPr>
          <p:nvPr/>
        </p:nvSpPr>
        <p:spPr bwMode="auto">
          <a:xfrm>
            <a:off x="3161294" y="4437063"/>
            <a:ext cx="2965877" cy="430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3. Hypothesis-driven</a:t>
            </a:r>
          </a:p>
        </p:txBody>
      </p:sp>
      <p:sp>
        <p:nvSpPr>
          <p:cNvPr id="224274" name="Text Box 18"/>
          <p:cNvSpPr txBox="1">
            <a:spLocks noChangeArrowheads="1"/>
          </p:cNvSpPr>
          <p:nvPr/>
        </p:nvSpPr>
        <p:spPr bwMode="auto">
          <a:xfrm>
            <a:off x="1176338" y="3284538"/>
            <a:ext cx="16637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4. Thinking</a:t>
            </a:r>
          </a:p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in time</a:t>
            </a:r>
          </a:p>
        </p:txBody>
      </p:sp>
      <p:sp>
        <p:nvSpPr>
          <p:cNvPr id="224275" name="Text Box 19"/>
          <p:cNvSpPr txBox="1">
            <a:spLocks noChangeArrowheads="1"/>
          </p:cNvSpPr>
          <p:nvPr/>
        </p:nvSpPr>
        <p:spPr bwMode="auto">
          <a:xfrm>
            <a:off x="2500313" y="1514475"/>
            <a:ext cx="1258887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5. Intent</a:t>
            </a:r>
          </a:p>
          <a:p>
            <a:pPr algn="ctr" eaLnBrk="1" hangingPunct="1"/>
            <a:r>
              <a:rPr lang="en-GB" altLang="en-US" sz="2200" dirty="0">
                <a:solidFill>
                  <a:srgbClr val="333399"/>
                </a:solidFill>
              </a:rPr>
              <a:t>focus</a:t>
            </a:r>
          </a:p>
        </p:txBody>
      </p:sp>
      <p:grpSp>
        <p:nvGrpSpPr>
          <p:cNvPr id="3" name="Group 20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3083" name="Line 21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4278" name="AutoShape 22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683568" y="476250"/>
            <a:ext cx="490443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97216" y="5885816"/>
            <a:ext cx="66670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en-US" sz="1200" b="0" dirty="0"/>
              <a:t>Figure 2.1  </a:t>
            </a:r>
            <a:r>
              <a:rPr lang="en-US" altLang="en-US" sz="1800" b="0" dirty="0"/>
              <a:t>The elements of strategic thinking   </a:t>
            </a:r>
          </a:p>
        </p:txBody>
      </p:sp>
    </p:spTree>
    <p:extLst>
      <p:ext uri="{BB962C8B-B14F-4D97-AF65-F5344CB8AC3E}">
        <p14:creationId xmlns:p14="http://schemas.microsoft.com/office/powerpoint/2010/main" val="807110507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24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24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4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950"/>
                            </p:stCondLst>
                            <p:childTnLst>
                              <p:par>
                                <p:cTn id="2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242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242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2427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4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025"/>
                            </p:stCondLst>
                            <p:childTnLst>
                              <p:par>
                                <p:cTn id="2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4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4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2427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24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975"/>
                            </p:stCondLst>
                            <p:childTnLst>
                              <p:par>
                                <p:cTn id="3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4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24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242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24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3850"/>
                            </p:stCondLst>
                            <p:childTnLst>
                              <p:par>
                                <p:cTn id="4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4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24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242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242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65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150"/>
                            </p:stCondLst>
                            <p:childTnLst>
                              <p:par>
                                <p:cTn id="5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6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0" grpId="0" animBg="1"/>
      <p:bldP spid="224271" grpId="0"/>
      <p:bldP spid="224272" grpId="0"/>
      <p:bldP spid="224273" grpId="0"/>
      <p:bldP spid="224274" grpId="0"/>
      <p:bldP spid="224275" grpId="0"/>
      <p:bldP spid="22427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6" name="Text Box 6"/>
          <p:cNvSpPr txBox="1">
            <a:spLocks noChangeArrowheads="1"/>
          </p:cNvSpPr>
          <p:nvPr/>
        </p:nvSpPr>
        <p:spPr bwMode="auto">
          <a:xfrm>
            <a:off x="2833688" y="1052513"/>
            <a:ext cx="3289683" cy="446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hlink"/>
                </a:solidFill>
              </a:rPr>
              <a:t>Definitions of strategy</a:t>
            </a:r>
            <a:endParaRPr lang="en-GB" altLang="en-US" sz="2300" dirty="0">
              <a:solidFill>
                <a:schemeClr val="hlink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1117600" y="1897063"/>
            <a:ext cx="7127875" cy="720725"/>
            <a:chOff x="1066" y="1298"/>
            <a:chExt cx="4490" cy="454"/>
          </a:xfrm>
        </p:grpSpPr>
        <p:sp>
          <p:nvSpPr>
            <p:cNvPr id="225288" name="AutoShape 8"/>
            <p:cNvSpPr>
              <a:spLocks noChangeArrowheads="1"/>
            </p:cNvSpPr>
            <p:nvPr/>
          </p:nvSpPr>
          <p:spPr bwMode="auto">
            <a:xfrm>
              <a:off x="1066" y="1298"/>
              <a:ext cx="4490" cy="454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>
              <a:prstShdw prst="shdw17" dist="17961" dir="2700000">
                <a:schemeClr val="bg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4112" name="Text Box 9"/>
            <p:cNvSpPr txBox="1">
              <a:spLocks noChangeArrowheads="1"/>
            </p:cNvSpPr>
            <p:nvPr/>
          </p:nvSpPr>
          <p:spPr bwMode="auto">
            <a:xfrm>
              <a:off x="1070" y="1323"/>
              <a:ext cx="4482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US" altLang="en-US" sz="1800" b="0" dirty="0"/>
                <a:t>As a plan, strategy is some sort of consciously intended course of action, a guideline (or set of guidelines) to deal with a situation.</a:t>
              </a:r>
              <a:endParaRPr lang="en-GB" altLang="en-US" sz="1800" b="0" dirty="0"/>
            </a:p>
          </p:txBody>
        </p:sp>
      </p:grpSp>
      <p:grpSp>
        <p:nvGrpSpPr>
          <p:cNvPr id="3" name="Group 10"/>
          <p:cNvGrpSpPr>
            <a:grpSpLocks/>
          </p:cNvGrpSpPr>
          <p:nvPr/>
        </p:nvGrpSpPr>
        <p:grpSpPr bwMode="auto">
          <a:xfrm>
            <a:off x="1116013" y="2992438"/>
            <a:ext cx="7127875" cy="742950"/>
            <a:chOff x="1065" y="1987"/>
            <a:chExt cx="4490" cy="468"/>
          </a:xfrm>
        </p:grpSpPr>
        <p:sp>
          <p:nvSpPr>
            <p:cNvPr id="225291" name="AutoShape 11"/>
            <p:cNvSpPr>
              <a:spLocks noChangeArrowheads="1"/>
            </p:cNvSpPr>
            <p:nvPr/>
          </p:nvSpPr>
          <p:spPr bwMode="auto">
            <a:xfrm>
              <a:off x="1065" y="1987"/>
              <a:ext cx="4490" cy="454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>
              <a:prstShdw prst="shdw17" dist="17961" dir="2700000">
                <a:schemeClr val="bg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4110" name="Text Box 12"/>
            <p:cNvSpPr txBox="1">
              <a:spLocks noChangeArrowheads="1"/>
            </p:cNvSpPr>
            <p:nvPr/>
          </p:nvSpPr>
          <p:spPr bwMode="auto">
            <a:xfrm>
              <a:off x="1070" y="2013"/>
              <a:ext cx="4482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US" altLang="en-US" b="0" dirty="0"/>
                <a:t>As a ploy, strategy is a special manoeuvre intended to outwit an opponent or competitor.</a:t>
              </a:r>
              <a:endParaRPr lang="en-GB" altLang="en-US" b="0" dirty="0"/>
            </a:p>
          </p:txBody>
        </p:sp>
      </p:grpSp>
      <p:grpSp>
        <p:nvGrpSpPr>
          <p:cNvPr id="4" name="Group 13"/>
          <p:cNvGrpSpPr>
            <a:grpSpLocks/>
          </p:cNvGrpSpPr>
          <p:nvPr/>
        </p:nvGrpSpPr>
        <p:grpSpPr bwMode="auto">
          <a:xfrm>
            <a:off x="1116013" y="4089400"/>
            <a:ext cx="7127875" cy="742950"/>
            <a:chOff x="1065" y="2679"/>
            <a:chExt cx="4490" cy="468"/>
          </a:xfrm>
        </p:grpSpPr>
        <p:sp>
          <p:nvSpPr>
            <p:cNvPr id="225294" name="AutoShape 14"/>
            <p:cNvSpPr>
              <a:spLocks noChangeArrowheads="1"/>
            </p:cNvSpPr>
            <p:nvPr/>
          </p:nvSpPr>
          <p:spPr bwMode="auto">
            <a:xfrm>
              <a:off x="1065" y="2679"/>
              <a:ext cx="4490" cy="454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>
              <a:prstShdw prst="shdw17" dist="17961" dir="2700000">
                <a:schemeClr val="bg1">
                  <a:gamma/>
                  <a:shade val="60000"/>
                  <a:invGamma/>
                </a:schemeClr>
              </a:prstShdw>
            </a:effectLst>
          </p:spPr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  <p:sp>
          <p:nvSpPr>
            <p:cNvPr id="4108" name="Text Box 15"/>
            <p:cNvSpPr txBox="1">
              <a:spLocks noChangeArrowheads="1"/>
            </p:cNvSpPr>
            <p:nvPr/>
          </p:nvSpPr>
          <p:spPr bwMode="auto">
            <a:xfrm>
              <a:off x="1070" y="2705"/>
              <a:ext cx="4482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US" altLang="en-US" b="0" dirty="0"/>
                <a:t>As a pattern, strategy is a stream of actions demonstrating consistency in behaviour, whether intended or not intended.</a:t>
              </a:r>
              <a:endParaRPr lang="en-GB" altLang="en-US" b="0" dirty="0"/>
            </a:p>
          </p:txBody>
        </p:sp>
      </p:grpSp>
      <p:sp>
        <p:nvSpPr>
          <p:cNvPr id="225296" name="Text Box 16"/>
          <p:cNvSpPr txBox="1">
            <a:spLocks noChangeArrowheads="1"/>
          </p:cNvSpPr>
          <p:nvPr/>
        </p:nvSpPr>
        <p:spPr bwMode="auto">
          <a:xfrm>
            <a:off x="1873250" y="5313363"/>
            <a:ext cx="5616575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b="0" i="1" dirty="0">
                <a:solidFill>
                  <a:schemeClr val="folHlink"/>
                </a:solidFill>
              </a:rPr>
              <a:t>(See Chapter 2 – Section 2.2 for more definitions)</a:t>
            </a:r>
            <a:endParaRPr lang="en-GB" altLang="en-US" b="0" i="1" dirty="0">
              <a:solidFill>
                <a:schemeClr val="folHlink"/>
              </a:solidFill>
            </a:endParaRPr>
          </a:p>
        </p:txBody>
      </p:sp>
      <p:grpSp>
        <p:nvGrpSpPr>
          <p:cNvPr id="5" name="Group 19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4105" name="Line 20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5301" name="AutoShape 21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5302" name="Rectangle 22"/>
          <p:cNvSpPr>
            <a:spLocks noChangeArrowheads="1"/>
          </p:cNvSpPr>
          <p:nvPr/>
        </p:nvSpPr>
        <p:spPr bwMode="auto">
          <a:xfrm>
            <a:off x="611560" y="476250"/>
            <a:ext cx="497644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</p:spTree>
    <p:extLst>
      <p:ext uri="{BB962C8B-B14F-4D97-AF65-F5344CB8AC3E}">
        <p14:creationId xmlns:p14="http://schemas.microsoft.com/office/powerpoint/2010/main" val="1128723700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2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2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52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52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252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7" dur="500"/>
                                        <p:tgtEl>
                                          <p:spTgt spid="2253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286" grpId="0"/>
      <p:bldP spid="225296" grpId="0"/>
      <p:bldP spid="22530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10" name="Text Box 6"/>
          <p:cNvSpPr txBox="1">
            <a:spLocks noChangeArrowheads="1"/>
          </p:cNvSpPr>
          <p:nvPr/>
        </p:nvSpPr>
        <p:spPr bwMode="auto">
          <a:xfrm>
            <a:off x="1990725" y="936625"/>
            <a:ext cx="4631396" cy="446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hlink"/>
                </a:solidFill>
              </a:rPr>
              <a:t>Eight characteristics of strategy</a:t>
            </a:r>
            <a:endParaRPr lang="en-GB" altLang="en-US" sz="2300" dirty="0">
              <a:solidFill>
                <a:schemeClr val="hlink"/>
              </a:solidFill>
            </a:endParaRPr>
          </a:p>
        </p:txBody>
      </p:sp>
      <p:grpSp>
        <p:nvGrpSpPr>
          <p:cNvPr id="5123" name="Group 67"/>
          <p:cNvGrpSpPr>
            <a:grpSpLocks/>
          </p:cNvGrpSpPr>
          <p:nvPr/>
        </p:nvGrpSpPr>
        <p:grpSpPr bwMode="auto">
          <a:xfrm>
            <a:off x="-6350" y="1416050"/>
            <a:ext cx="5567363" cy="396875"/>
            <a:chOff x="14" y="901"/>
            <a:chExt cx="3507" cy="250"/>
          </a:xfrm>
        </p:grpSpPr>
        <p:sp>
          <p:nvSpPr>
            <p:cNvPr id="5163" name="Rectangle 9"/>
            <p:cNvSpPr>
              <a:spLocks noChangeArrowheads="1"/>
            </p:cNvSpPr>
            <p:nvPr/>
          </p:nvSpPr>
          <p:spPr bwMode="auto">
            <a:xfrm>
              <a:off x="925" y="901"/>
              <a:ext cx="2596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Concerned with long-term direction</a:t>
              </a:r>
              <a:endParaRPr lang="en-GB" altLang="en-US" b="0" dirty="0"/>
            </a:p>
          </p:txBody>
        </p:sp>
        <p:grpSp>
          <p:nvGrpSpPr>
            <p:cNvPr id="5164" name="Group 45"/>
            <p:cNvGrpSpPr>
              <a:grpSpLocks/>
            </p:cNvGrpSpPr>
            <p:nvPr/>
          </p:nvGrpSpPr>
          <p:grpSpPr bwMode="auto">
            <a:xfrm>
              <a:off x="14" y="985"/>
              <a:ext cx="889" cy="81"/>
              <a:chOff x="14" y="985"/>
              <a:chExt cx="889" cy="81"/>
            </a:xfrm>
          </p:grpSpPr>
          <p:sp>
            <p:nvSpPr>
              <p:cNvPr id="5165" name="Oval 10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66" name="Line 11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4" name="Group 41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5161" name="Line 42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6347" name="AutoShape 43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6348" name="Rectangle 44"/>
          <p:cNvSpPr>
            <a:spLocks noChangeArrowheads="1"/>
          </p:cNvSpPr>
          <p:nvPr/>
        </p:nvSpPr>
        <p:spPr bwMode="auto">
          <a:xfrm>
            <a:off x="539552" y="476250"/>
            <a:ext cx="504844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grpSp>
        <p:nvGrpSpPr>
          <p:cNvPr id="5126" name="Group 68"/>
          <p:cNvGrpSpPr>
            <a:grpSpLocks/>
          </p:cNvGrpSpPr>
          <p:nvPr/>
        </p:nvGrpSpPr>
        <p:grpSpPr bwMode="auto">
          <a:xfrm>
            <a:off x="-6350" y="1905000"/>
            <a:ext cx="7454900" cy="396875"/>
            <a:chOff x="14" y="1223"/>
            <a:chExt cx="4696" cy="250"/>
          </a:xfrm>
        </p:grpSpPr>
        <p:sp>
          <p:nvSpPr>
            <p:cNvPr id="5157" name="Rectangle 13"/>
            <p:cNvSpPr>
              <a:spLocks noChangeArrowheads="1"/>
            </p:cNvSpPr>
            <p:nvPr/>
          </p:nvSpPr>
          <p:spPr bwMode="auto">
            <a:xfrm>
              <a:off x="925" y="1223"/>
              <a:ext cx="3785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Trying to achieve some advantage over competitors</a:t>
              </a:r>
              <a:endParaRPr lang="en-GB" altLang="en-US" b="0" dirty="0"/>
            </a:p>
          </p:txBody>
        </p:sp>
        <p:grpSp>
          <p:nvGrpSpPr>
            <p:cNvPr id="5158" name="Group 46"/>
            <p:cNvGrpSpPr>
              <a:grpSpLocks/>
            </p:cNvGrpSpPr>
            <p:nvPr/>
          </p:nvGrpSpPr>
          <p:grpSpPr bwMode="auto">
            <a:xfrm>
              <a:off x="14" y="1308"/>
              <a:ext cx="889" cy="81"/>
              <a:chOff x="14" y="985"/>
              <a:chExt cx="889" cy="81"/>
            </a:xfrm>
          </p:grpSpPr>
          <p:sp>
            <p:nvSpPr>
              <p:cNvPr id="5159" name="Oval 47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60" name="Line 48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27" name="Group 69"/>
          <p:cNvGrpSpPr>
            <a:grpSpLocks/>
          </p:cNvGrpSpPr>
          <p:nvPr/>
        </p:nvGrpSpPr>
        <p:grpSpPr bwMode="auto">
          <a:xfrm>
            <a:off x="-6350" y="2393950"/>
            <a:ext cx="7459663" cy="396875"/>
            <a:chOff x="14" y="1546"/>
            <a:chExt cx="4699" cy="250"/>
          </a:xfrm>
        </p:grpSpPr>
        <p:sp>
          <p:nvSpPr>
            <p:cNvPr id="5153" name="Rectangle 17"/>
            <p:cNvSpPr>
              <a:spLocks noChangeArrowheads="1"/>
            </p:cNvSpPr>
            <p:nvPr/>
          </p:nvSpPr>
          <p:spPr bwMode="auto">
            <a:xfrm>
              <a:off x="925" y="1546"/>
              <a:ext cx="378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Concerned with scope of an organisation’s activities</a:t>
              </a:r>
              <a:endParaRPr lang="en-GB" altLang="en-US" b="0" dirty="0"/>
            </a:p>
          </p:txBody>
        </p:sp>
        <p:grpSp>
          <p:nvGrpSpPr>
            <p:cNvPr id="5154" name="Group 49"/>
            <p:cNvGrpSpPr>
              <a:grpSpLocks/>
            </p:cNvGrpSpPr>
            <p:nvPr/>
          </p:nvGrpSpPr>
          <p:grpSpPr bwMode="auto">
            <a:xfrm>
              <a:off x="14" y="1631"/>
              <a:ext cx="889" cy="81"/>
              <a:chOff x="14" y="985"/>
              <a:chExt cx="889" cy="81"/>
            </a:xfrm>
          </p:grpSpPr>
          <p:sp>
            <p:nvSpPr>
              <p:cNvPr id="5155" name="Oval 50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56" name="Line 51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28" name="Group 70"/>
          <p:cNvGrpSpPr>
            <a:grpSpLocks/>
          </p:cNvGrpSpPr>
          <p:nvPr/>
        </p:nvGrpSpPr>
        <p:grpSpPr bwMode="auto">
          <a:xfrm>
            <a:off x="-6350" y="2882900"/>
            <a:ext cx="8437563" cy="701675"/>
            <a:chOff x="14" y="1906"/>
            <a:chExt cx="5315" cy="442"/>
          </a:xfrm>
        </p:grpSpPr>
        <p:sp>
          <p:nvSpPr>
            <p:cNvPr id="5149" name="Rectangle 21"/>
            <p:cNvSpPr>
              <a:spLocks noChangeArrowheads="1"/>
            </p:cNvSpPr>
            <p:nvPr/>
          </p:nvSpPr>
          <p:spPr bwMode="auto">
            <a:xfrm>
              <a:off x="925" y="1906"/>
              <a:ext cx="4404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Matching of resources and activities of an </a:t>
              </a:r>
              <a:r>
                <a:rPr lang="en-US" altLang="en-US" b="0" dirty="0" err="1"/>
                <a:t>organisation</a:t>
              </a:r>
              <a:r>
                <a:rPr lang="en-US" altLang="en-US" b="0" dirty="0"/>
                <a:t> to the environment in which it operates </a:t>
              </a:r>
              <a:endParaRPr lang="en-GB" altLang="en-US" b="0" dirty="0"/>
            </a:p>
          </p:txBody>
        </p:sp>
        <p:grpSp>
          <p:nvGrpSpPr>
            <p:cNvPr id="5150" name="Group 52"/>
            <p:cNvGrpSpPr>
              <a:grpSpLocks/>
            </p:cNvGrpSpPr>
            <p:nvPr/>
          </p:nvGrpSpPr>
          <p:grpSpPr bwMode="auto">
            <a:xfrm>
              <a:off x="14" y="1998"/>
              <a:ext cx="889" cy="81"/>
              <a:chOff x="14" y="985"/>
              <a:chExt cx="889" cy="81"/>
            </a:xfrm>
          </p:grpSpPr>
          <p:sp>
            <p:nvSpPr>
              <p:cNvPr id="5151" name="Oval 53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52" name="Line 54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29" name="Group 71"/>
          <p:cNvGrpSpPr>
            <a:grpSpLocks/>
          </p:cNvGrpSpPr>
          <p:nvPr/>
        </p:nvGrpSpPr>
        <p:grpSpPr bwMode="auto">
          <a:xfrm>
            <a:off x="-6350" y="3676650"/>
            <a:ext cx="7669213" cy="396875"/>
            <a:chOff x="14" y="2383"/>
            <a:chExt cx="4831" cy="250"/>
          </a:xfrm>
        </p:grpSpPr>
        <p:sp>
          <p:nvSpPr>
            <p:cNvPr id="5145" name="Rectangle 25"/>
            <p:cNvSpPr>
              <a:spLocks noChangeArrowheads="1"/>
            </p:cNvSpPr>
            <p:nvPr/>
          </p:nvSpPr>
          <p:spPr bwMode="auto">
            <a:xfrm>
              <a:off x="925" y="2383"/>
              <a:ext cx="3920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Building on or stretching resources and competencies</a:t>
              </a:r>
              <a:endParaRPr lang="en-GB" altLang="en-US" b="0" dirty="0"/>
            </a:p>
          </p:txBody>
        </p:sp>
        <p:grpSp>
          <p:nvGrpSpPr>
            <p:cNvPr id="5146" name="Group 55"/>
            <p:cNvGrpSpPr>
              <a:grpSpLocks/>
            </p:cNvGrpSpPr>
            <p:nvPr/>
          </p:nvGrpSpPr>
          <p:grpSpPr bwMode="auto">
            <a:xfrm>
              <a:off x="14" y="2468"/>
              <a:ext cx="889" cy="81"/>
              <a:chOff x="14" y="985"/>
              <a:chExt cx="889" cy="81"/>
            </a:xfrm>
          </p:grpSpPr>
          <p:sp>
            <p:nvSpPr>
              <p:cNvPr id="5147" name="Oval 56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48" name="Line 57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30" name="Group 72"/>
          <p:cNvGrpSpPr>
            <a:grpSpLocks/>
          </p:cNvGrpSpPr>
          <p:nvPr/>
        </p:nvGrpSpPr>
        <p:grpSpPr bwMode="auto">
          <a:xfrm>
            <a:off x="-6350" y="4165600"/>
            <a:ext cx="5762625" cy="396875"/>
            <a:chOff x="14" y="2689"/>
            <a:chExt cx="3630" cy="250"/>
          </a:xfrm>
        </p:grpSpPr>
        <p:sp>
          <p:nvSpPr>
            <p:cNvPr id="5141" name="Rectangle 29"/>
            <p:cNvSpPr>
              <a:spLocks noChangeArrowheads="1"/>
            </p:cNvSpPr>
            <p:nvPr/>
          </p:nvSpPr>
          <p:spPr bwMode="auto">
            <a:xfrm>
              <a:off x="925" y="2689"/>
              <a:ext cx="2719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May require major resource changes</a:t>
              </a:r>
              <a:endParaRPr lang="en-GB" altLang="en-US" b="0" dirty="0"/>
            </a:p>
          </p:txBody>
        </p:sp>
        <p:grpSp>
          <p:nvGrpSpPr>
            <p:cNvPr id="5142" name="Group 58"/>
            <p:cNvGrpSpPr>
              <a:grpSpLocks/>
            </p:cNvGrpSpPr>
            <p:nvPr/>
          </p:nvGrpSpPr>
          <p:grpSpPr bwMode="auto">
            <a:xfrm>
              <a:off x="14" y="2773"/>
              <a:ext cx="889" cy="81"/>
              <a:chOff x="14" y="985"/>
              <a:chExt cx="889" cy="81"/>
            </a:xfrm>
          </p:grpSpPr>
          <p:sp>
            <p:nvSpPr>
              <p:cNvPr id="5143" name="Oval 59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44" name="Line 60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31" name="Group 73"/>
          <p:cNvGrpSpPr>
            <a:grpSpLocks/>
          </p:cNvGrpSpPr>
          <p:nvPr/>
        </p:nvGrpSpPr>
        <p:grpSpPr bwMode="auto">
          <a:xfrm>
            <a:off x="-6350" y="4654550"/>
            <a:ext cx="5708650" cy="396875"/>
            <a:chOff x="14" y="3020"/>
            <a:chExt cx="3596" cy="250"/>
          </a:xfrm>
        </p:grpSpPr>
        <p:sp>
          <p:nvSpPr>
            <p:cNvPr id="5137" name="Rectangle 33"/>
            <p:cNvSpPr>
              <a:spLocks noChangeArrowheads="1"/>
            </p:cNvSpPr>
            <p:nvPr/>
          </p:nvSpPr>
          <p:spPr bwMode="auto">
            <a:xfrm>
              <a:off x="925" y="3020"/>
              <a:ext cx="2685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Likely to affect operational decisions</a:t>
              </a:r>
              <a:endParaRPr lang="en-GB" altLang="en-US" b="0" dirty="0"/>
            </a:p>
          </p:txBody>
        </p:sp>
        <p:grpSp>
          <p:nvGrpSpPr>
            <p:cNvPr id="5138" name="Group 61"/>
            <p:cNvGrpSpPr>
              <a:grpSpLocks/>
            </p:cNvGrpSpPr>
            <p:nvPr/>
          </p:nvGrpSpPr>
          <p:grpSpPr bwMode="auto">
            <a:xfrm>
              <a:off x="14" y="3104"/>
              <a:ext cx="889" cy="81"/>
              <a:chOff x="14" y="985"/>
              <a:chExt cx="889" cy="81"/>
            </a:xfrm>
          </p:grpSpPr>
          <p:sp>
            <p:nvSpPr>
              <p:cNvPr id="5139" name="Oval 62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40" name="Line 63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  <p:grpSp>
        <p:nvGrpSpPr>
          <p:cNvPr id="5132" name="Group 74"/>
          <p:cNvGrpSpPr>
            <a:grpSpLocks/>
          </p:cNvGrpSpPr>
          <p:nvPr/>
        </p:nvGrpSpPr>
        <p:grpSpPr bwMode="auto">
          <a:xfrm>
            <a:off x="-6350" y="5143500"/>
            <a:ext cx="7854950" cy="701675"/>
            <a:chOff x="14" y="3249"/>
            <a:chExt cx="4948" cy="442"/>
          </a:xfrm>
        </p:grpSpPr>
        <p:sp>
          <p:nvSpPr>
            <p:cNvPr id="5133" name="Rectangle 37"/>
            <p:cNvSpPr>
              <a:spLocks noChangeArrowheads="1"/>
            </p:cNvSpPr>
            <p:nvPr/>
          </p:nvSpPr>
          <p:spPr bwMode="auto">
            <a:xfrm>
              <a:off x="925" y="3249"/>
              <a:ext cx="4037" cy="44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b="0" dirty="0"/>
                <a:t>Strategies also affected by values and expectations of those who have power</a:t>
              </a:r>
              <a:endParaRPr lang="en-GB" altLang="en-US" b="0" dirty="0"/>
            </a:p>
          </p:txBody>
        </p:sp>
        <p:grpSp>
          <p:nvGrpSpPr>
            <p:cNvPr id="5134" name="Group 64"/>
            <p:cNvGrpSpPr>
              <a:grpSpLocks/>
            </p:cNvGrpSpPr>
            <p:nvPr/>
          </p:nvGrpSpPr>
          <p:grpSpPr bwMode="auto">
            <a:xfrm>
              <a:off x="14" y="3349"/>
              <a:ext cx="889" cy="81"/>
              <a:chOff x="14" y="985"/>
              <a:chExt cx="889" cy="81"/>
            </a:xfrm>
          </p:grpSpPr>
          <p:sp>
            <p:nvSpPr>
              <p:cNvPr id="5135" name="Oval 65"/>
              <p:cNvSpPr>
                <a:spLocks noChangeArrowheads="1"/>
              </p:cNvSpPr>
              <p:nvPr/>
            </p:nvSpPr>
            <p:spPr bwMode="auto">
              <a:xfrm>
                <a:off x="822" y="985"/>
                <a:ext cx="81" cy="81"/>
              </a:xfrm>
              <a:prstGeom prst="ellipse">
                <a:avLst/>
              </a:prstGeom>
              <a:solidFill>
                <a:schemeClr val="accent2"/>
              </a:solidFill>
              <a:ln w="28575">
                <a:solidFill>
                  <a:srgbClr val="333399"/>
                </a:solidFill>
                <a:round/>
                <a:headEnd/>
                <a:tailEnd/>
              </a:ln>
            </p:spPr>
            <p:txBody>
              <a:bodyPr wrap="none" anchor="ctr"/>
              <a:lstStyle>
                <a:lvl1pPr>
                  <a:defRPr sz="2000" b="1">
                    <a:solidFill>
                      <a:schemeClr val="tx1"/>
                    </a:solidFill>
                    <a:latin typeface="Arial" charset="0"/>
                  </a:defRPr>
                </a:lvl1pPr>
                <a:lvl2pPr marL="742950" indent="-285750">
                  <a:defRPr sz="2000" b="1">
                    <a:solidFill>
                      <a:schemeClr val="tx1"/>
                    </a:solidFill>
                    <a:latin typeface="Arial" charset="0"/>
                  </a:defRPr>
                </a:lvl2pPr>
                <a:lvl3pPr marL="11430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3pPr>
                <a:lvl4pPr marL="16002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4pPr>
                <a:lvl5pPr marL="2057400" indent="-228600">
                  <a:defRPr sz="2000" b="1">
                    <a:solidFill>
                      <a:schemeClr val="tx1"/>
                    </a:solidFill>
                    <a:latin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000" b="1">
                    <a:solidFill>
                      <a:schemeClr val="tx1"/>
                    </a:solidFill>
                    <a:latin typeface="Arial" charset="0"/>
                  </a:defRPr>
                </a:lvl9pPr>
              </a:lstStyle>
              <a:p>
                <a:endParaRPr lang="en-US" altLang="en-US" dirty="0"/>
              </a:p>
            </p:txBody>
          </p:sp>
          <p:sp>
            <p:nvSpPr>
              <p:cNvPr id="5136" name="Line 66"/>
              <p:cNvSpPr>
                <a:spLocks noChangeShapeType="1"/>
              </p:cNvSpPr>
              <p:nvPr/>
            </p:nvSpPr>
            <p:spPr bwMode="auto">
              <a:xfrm>
                <a:off x="14" y="1025"/>
                <a:ext cx="803" cy="0"/>
              </a:xfrm>
              <a:prstGeom prst="line">
                <a:avLst/>
              </a:prstGeom>
              <a:noFill/>
              <a:ln w="2857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 dirty="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12476914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6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6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63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6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225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725"/>
                            </p:stCondLst>
                            <p:childTnLst>
                              <p:par>
                                <p:cTn id="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263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10" grpId="0"/>
      <p:bldP spid="22634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AutoShape 2"/>
          <p:cNvSpPr>
            <a:spLocks noChangeArrowheads="1"/>
          </p:cNvSpPr>
          <p:nvPr/>
        </p:nvSpPr>
        <p:spPr bwMode="auto">
          <a:xfrm>
            <a:off x="2700338" y="2922588"/>
            <a:ext cx="6443662" cy="14414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eaLnBrk="1" hangingPunct="1">
              <a:buFontTx/>
              <a:buChar char="•"/>
              <a:defRPr/>
            </a:pPr>
            <a:r>
              <a:rPr lang="en-GB" sz="1600" b="0" dirty="0"/>
              <a:t>Coordinating and integrating unit strategies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Developing distinctive competencies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Identifying product market niches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Monitoring products and markets</a:t>
            </a:r>
          </a:p>
        </p:txBody>
      </p:sp>
      <p:sp>
        <p:nvSpPr>
          <p:cNvPr id="229379" name="AutoShape 3"/>
          <p:cNvSpPr>
            <a:spLocks noChangeArrowheads="1"/>
          </p:cNvSpPr>
          <p:nvPr/>
        </p:nvSpPr>
        <p:spPr bwMode="auto">
          <a:xfrm>
            <a:off x="34925" y="3068638"/>
            <a:ext cx="2700338" cy="1008434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1800" b="0" i="1" dirty="0">
                <a:solidFill>
                  <a:srgbClr val="333399"/>
                </a:solidFill>
              </a:rPr>
              <a:t>Business strategy</a:t>
            </a:r>
          </a:p>
          <a:p>
            <a:pPr algn="ctr" eaLnBrk="1" hangingPunct="1"/>
            <a:r>
              <a:rPr lang="en-GB" altLang="en-US" sz="1800" dirty="0">
                <a:solidFill>
                  <a:srgbClr val="333399"/>
                </a:solidFill>
              </a:rPr>
              <a:t>MIDDLE TIER</a:t>
            </a:r>
          </a:p>
        </p:txBody>
      </p:sp>
      <p:sp>
        <p:nvSpPr>
          <p:cNvPr id="229380" name="AutoShape 4"/>
          <p:cNvSpPr>
            <a:spLocks noChangeArrowheads="1"/>
          </p:cNvSpPr>
          <p:nvPr/>
        </p:nvSpPr>
        <p:spPr bwMode="auto">
          <a:xfrm>
            <a:off x="2700338" y="4435475"/>
            <a:ext cx="6443662" cy="14414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eaLnBrk="1" hangingPunct="1">
              <a:buFontTx/>
              <a:buChar char="•"/>
              <a:defRPr/>
            </a:pPr>
            <a:r>
              <a:rPr lang="en-GB" sz="1600" b="0" dirty="0"/>
              <a:t>Ensuring skills and competencies are utilised effectively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Integrating activities, e.g. procurement/marketing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Providing information and expertise</a:t>
            </a:r>
          </a:p>
        </p:txBody>
      </p:sp>
      <p:sp>
        <p:nvSpPr>
          <p:cNvPr id="229381" name="AutoShape 5"/>
          <p:cNvSpPr>
            <a:spLocks noChangeArrowheads="1"/>
          </p:cNvSpPr>
          <p:nvPr/>
        </p:nvSpPr>
        <p:spPr bwMode="auto">
          <a:xfrm>
            <a:off x="34925" y="4724400"/>
            <a:ext cx="2700338" cy="9366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1800" b="0" i="1" dirty="0">
                <a:solidFill>
                  <a:srgbClr val="333399"/>
                </a:solidFill>
              </a:rPr>
              <a:t>Functional/operational</a:t>
            </a:r>
          </a:p>
          <a:p>
            <a:pPr algn="ctr" eaLnBrk="1" hangingPunct="1"/>
            <a:r>
              <a:rPr lang="en-GB" altLang="en-US" sz="1800" b="0" i="1" dirty="0">
                <a:solidFill>
                  <a:srgbClr val="333399"/>
                </a:solidFill>
              </a:rPr>
              <a:t>strategies</a:t>
            </a:r>
          </a:p>
          <a:p>
            <a:pPr algn="ctr" eaLnBrk="1" hangingPunct="1"/>
            <a:r>
              <a:rPr lang="en-GB" altLang="en-US" sz="1800" dirty="0">
                <a:solidFill>
                  <a:srgbClr val="333399"/>
                </a:solidFill>
              </a:rPr>
              <a:t>LOWER TIER</a:t>
            </a:r>
          </a:p>
        </p:txBody>
      </p:sp>
      <p:sp>
        <p:nvSpPr>
          <p:cNvPr id="229386" name="Text Box 10"/>
          <p:cNvSpPr txBox="1">
            <a:spLocks noChangeArrowheads="1"/>
          </p:cNvSpPr>
          <p:nvPr/>
        </p:nvSpPr>
        <p:spPr bwMode="auto">
          <a:xfrm>
            <a:off x="1770063" y="917575"/>
            <a:ext cx="4777270" cy="446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GB" altLang="en-US" sz="2300" dirty="0">
                <a:solidFill>
                  <a:schemeClr val="hlink"/>
                </a:solidFill>
              </a:rPr>
              <a:t>Levels of organisational strategy</a:t>
            </a:r>
          </a:p>
        </p:txBody>
      </p:sp>
      <p:sp>
        <p:nvSpPr>
          <p:cNvPr id="229388" name="AutoShape 12"/>
          <p:cNvSpPr>
            <a:spLocks noChangeArrowheads="1"/>
          </p:cNvSpPr>
          <p:nvPr/>
        </p:nvSpPr>
        <p:spPr bwMode="auto">
          <a:xfrm>
            <a:off x="2700338" y="1411288"/>
            <a:ext cx="6443662" cy="1441450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eaLnBrk="1" hangingPunct="1">
              <a:buFontTx/>
              <a:buChar char="•"/>
              <a:defRPr/>
            </a:pPr>
            <a:r>
              <a:rPr lang="en-GB" sz="1600" b="0" dirty="0"/>
              <a:t>What business should we be in?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Deciding grand strategies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Determining values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Coordinating and managing major resources</a:t>
            </a:r>
          </a:p>
          <a:p>
            <a:pPr eaLnBrk="1" hangingPunct="1">
              <a:buFontTx/>
              <a:buChar char="•"/>
              <a:defRPr/>
            </a:pPr>
            <a:r>
              <a:rPr lang="en-GB" sz="1600" b="0" dirty="0"/>
              <a:t>Deciding business locations and structures</a:t>
            </a:r>
          </a:p>
        </p:txBody>
      </p:sp>
      <p:sp>
        <p:nvSpPr>
          <p:cNvPr id="229389" name="AutoShape 13"/>
          <p:cNvSpPr>
            <a:spLocks noChangeArrowheads="1"/>
          </p:cNvSpPr>
          <p:nvPr/>
        </p:nvSpPr>
        <p:spPr bwMode="auto">
          <a:xfrm>
            <a:off x="34925" y="1555750"/>
            <a:ext cx="2700338" cy="1081162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GB" altLang="en-US" sz="1800" b="0" i="1" dirty="0">
                <a:solidFill>
                  <a:srgbClr val="333399"/>
                </a:solidFill>
              </a:rPr>
              <a:t>Corporate strategy</a:t>
            </a:r>
          </a:p>
          <a:p>
            <a:pPr algn="ctr" eaLnBrk="1" hangingPunct="1"/>
            <a:r>
              <a:rPr lang="en-GB" altLang="en-US" sz="1800" dirty="0">
                <a:solidFill>
                  <a:srgbClr val="333399"/>
                </a:solidFill>
              </a:rPr>
              <a:t>TOP TIER</a:t>
            </a:r>
          </a:p>
        </p:txBody>
      </p:sp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8203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29394" name="Rectangle 18"/>
          <p:cNvSpPr>
            <a:spLocks noChangeArrowheads="1"/>
          </p:cNvSpPr>
          <p:nvPr/>
        </p:nvSpPr>
        <p:spPr bwMode="auto">
          <a:xfrm>
            <a:off x="539552" y="476250"/>
            <a:ext cx="5048448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</p:spTree>
    <p:extLst>
      <p:ext uri="{BB962C8B-B14F-4D97-AF65-F5344CB8AC3E}">
        <p14:creationId xmlns:p14="http://schemas.microsoft.com/office/powerpoint/2010/main" val="2154112551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9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9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2938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29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9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29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29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2293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29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29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3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5" dur="500"/>
                                        <p:tgtEl>
                                          <p:spTgt spid="2293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378" grpId="0" animBg="1"/>
      <p:bldP spid="229379" grpId="0" animBg="1"/>
      <p:bldP spid="229380" grpId="0" animBg="1"/>
      <p:bldP spid="229381" grpId="0" animBg="1"/>
      <p:bldP spid="229386" grpId="0"/>
      <p:bldP spid="229388" grpId="0" animBg="1"/>
      <p:bldP spid="229389" grpId="0" animBg="1"/>
      <p:bldP spid="22939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28625"/>
            <a:ext cx="9144000" cy="411163"/>
            <a:chOff x="0" y="343"/>
            <a:chExt cx="5760" cy="259"/>
          </a:xfrm>
        </p:grpSpPr>
        <p:sp>
          <p:nvSpPr>
            <p:cNvPr id="12294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>
                <a:defRPr/>
              </a:pPr>
              <a:endParaRPr lang="en-GB" dirty="0"/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539552" y="428625"/>
            <a:ext cx="6926461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2292" name="Text Box 74"/>
          <p:cNvSpPr txBox="1">
            <a:spLocks noChangeArrowheads="1"/>
          </p:cNvSpPr>
          <p:nvPr/>
        </p:nvSpPr>
        <p:spPr bwMode="auto">
          <a:xfrm>
            <a:off x="1071563" y="1285875"/>
            <a:ext cx="6215062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The cycle of strategic management</a:t>
            </a:r>
          </a:p>
        </p:txBody>
      </p:sp>
      <p:pic>
        <p:nvPicPr>
          <p:cNvPr id="12293" name="Diagram 2"/>
          <p:cNvPicPr>
            <a:picLocks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367" t="-739" r="-10059" b="-990"/>
          <a:stretch>
            <a:fillRect/>
          </a:stretch>
        </p:blipFill>
        <p:spPr bwMode="auto">
          <a:xfrm>
            <a:off x="2071688" y="1928813"/>
            <a:ext cx="4343400" cy="3324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497217" y="5885816"/>
            <a:ext cx="45528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altLang="en-US" sz="1200" b="0" dirty="0"/>
              <a:t>Figure 2.4  </a:t>
            </a:r>
            <a:r>
              <a:rPr lang="en-US" altLang="en-US" sz="1800" b="0" dirty="0"/>
              <a:t>The cycle of strategic management</a:t>
            </a:r>
          </a:p>
        </p:txBody>
      </p:sp>
    </p:spTree>
    <p:extLst>
      <p:ext uri="{BB962C8B-B14F-4D97-AF65-F5344CB8AC3E}">
        <p14:creationId xmlns:p14="http://schemas.microsoft.com/office/powerpoint/2010/main" val="1420088590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27036"/>
            <a:ext cx="9144000" cy="411163"/>
            <a:chOff x="0" y="343"/>
            <a:chExt cx="5760" cy="259"/>
          </a:xfrm>
        </p:grpSpPr>
        <p:sp>
          <p:nvSpPr>
            <p:cNvPr id="13323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>
                <a:defRPr/>
              </a:pPr>
              <a:endParaRPr lang="en-GB" dirty="0"/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467544" y="476250"/>
            <a:ext cx="6998469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07504" y="981075"/>
            <a:ext cx="6999032" cy="4462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hlink"/>
                </a:solidFill>
              </a:rPr>
              <a:t>Strategic analysis and tools of scientific analysis</a:t>
            </a:r>
            <a:endParaRPr lang="en-GB" altLang="en-US" sz="2300" dirty="0">
              <a:solidFill>
                <a:schemeClr val="hlink"/>
              </a:solidFill>
            </a:endParaRPr>
          </a:p>
        </p:txBody>
      </p:sp>
      <p:sp>
        <p:nvSpPr>
          <p:cNvPr id="10" name="AutoShape 10"/>
          <p:cNvSpPr>
            <a:spLocks noChangeArrowheads="1"/>
          </p:cNvSpPr>
          <p:nvPr/>
        </p:nvSpPr>
        <p:spPr bwMode="auto">
          <a:xfrm>
            <a:off x="238125" y="1551059"/>
            <a:ext cx="366712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b="0" dirty="0">
                <a:solidFill>
                  <a:srgbClr val="333399"/>
                </a:solidFill>
              </a:rPr>
              <a:t>Definition of strategic analysis</a:t>
            </a:r>
          </a:p>
        </p:txBody>
      </p:sp>
      <p:sp>
        <p:nvSpPr>
          <p:cNvPr id="11" name="AutoShape 9"/>
          <p:cNvSpPr>
            <a:spLocks noChangeArrowheads="1"/>
          </p:cNvSpPr>
          <p:nvPr/>
        </p:nvSpPr>
        <p:spPr bwMode="auto">
          <a:xfrm>
            <a:off x="2071688" y="2071688"/>
            <a:ext cx="6696075" cy="15716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accent1"/>
            </a:solidFill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eaLnBrk="1" hangingPunct="1">
              <a:defRPr/>
            </a:pPr>
            <a:r>
              <a:rPr lang="en-US" sz="1600" b="0" dirty="0"/>
              <a:t>Developing a theoretically informed understanding of the environment in</a:t>
            </a:r>
          </a:p>
          <a:p>
            <a:pPr eaLnBrk="1" hangingPunct="1">
              <a:defRPr/>
            </a:pPr>
            <a:r>
              <a:rPr lang="en-US" sz="1600" b="0" dirty="0"/>
              <a:t>which an organisation is operating together with an understanding of</a:t>
            </a:r>
          </a:p>
          <a:p>
            <a:pPr eaLnBrk="1" hangingPunct="1">
              <a:defRPr/>
            </a:pPr>
            <a:r>
              <a:rPr lang="en-US" sz="1600" b="0" dirty="0"/>
              <a:t>the organisation’s interaction with its environment in order to improve </a:t>
            </a:r>
          </a:p>
          <a:p>
            <a:pPr eaLnBrk="1" hangingPunct="1">
              <a:defRPr/>
            </a:pPr>
            <a:r>
              <a:rPr lang="en-US" sz="1600" b="0" dirty="0"/>
              <a:t>organisation efficiency and effectiveness by increasing the</a:t>
            </a:r>
          </a:p>
          <a:p>
            <a:pPr eaLnBrk="1" hangingPunct="1">
              <a:defRPr/>
            </a:pPr>
            <a:r>
              <a:rPr lang="en-US" sz="1600" b="0" dirty="0"/>
              <a:t>organisation’s capacity to deploy and redeploy its resources intelligently.</a:t>
            </a:r>
            <a:endParaRPr lang="en-GB" sz="1600" b="0" dirty="0"/>
          </a:p>
        </p:txBody>
      </p:sp>
      <p:sp>
        <p:nvSpPr>
          <p:cNvPr id="12" name="AutoShape 8"/>
          <p:cNvSpPr>
            <a:spLocks noChangeArrowheads="1"/>
          </p:cNvSpPr>
          <p:nvPr/>
        </p:nvSpPr>
        <p:spPr bwMode="auto">
          <a:xfrm>
            <a:off x="231775" y="3786188"/>
            <a:ext cx="3673475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chemeClr val="accent1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b="0" dirty="0">
                <a:solidFill>
                  <a:srgbClr val="333399"/>
                </a:solidFill>
              </a:rPr>
              <a:t>Tools of scientific analysis</a:t>
            </a:r>
          </a:p>
        </p:txBody>
      </p:sp>
      <p:grpSp>
        <p:nvGrpSpPr>
          <p:cNvPr id="13320" name="Group 19"/>
          <p:cNvGrpSpPr>
            <a:grpSpLocks/>
          </p:cNvGrpSpPr>
          <p:nvPr/>
        </p:nvGrpSpPr>
        <p:grpSpPr bwMode="auto">
          <a:xfrm>
            <a:off x="2143125" y="4286250"/>
            <a:ext cx="4572000" cy="1627188"/>
            <a:chOff x="1406" y="2658"/>
            <a:chExt cx="2880" cy="1025"/>
          </a:xfrm>
        </p:grpSpPr>
        <p:sp>
          <p:nvSpPr>
            <p:cNvPr id="13321" name="Rectangle 12"/>
            <p:cNvSpPr>
              <a:spLocks noChangeArrowheads="1"/>
            </p:cNvSpPr>
            <p:nvPr/>
          </p:nvSpPr>
          <p:spPr bwMode="auto">
            <a:xfrm>
              <a:off x="1406" y="2701"/>
              <a:ext cx="2880" cy="98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Environmental scanning</a:t>
              </a:r>
            </a:p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Porter analysis</a:t>
              </a:r>
            </a:p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Scenario analysis</a:t>
              </a:r>
            </a:p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Organisational appraisal</a:t>
              </a:r>
            </a:p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Critical success analysis</a:t>
              </a:r>
            </a:p>
            <a:p>
              <a:pPr eaLnBrk="1" hangingPunct="1">
                <a:buFontTx/>
                <a:buChar char="•"/>
              </a:pPr>
              <a:r>
                <a:rPr lang="en-US" altLang="en-US" sz="1600" b="0" dirty="0"/>
                <a:t>Gap and SWOT analysis</a:t>
              </a:r>
              <a:endParaRPr lang="en-GB" altLang="en-US" sz="1600" b="0" dirty="0"/>
            </a:p>
          </p:txBody>
        </p:sp>
        <p:sp>
          <p:nvSpPr>
            <p:cNvPr id="13322" name="Line 13"/>
            <p:cNvSpPr>
              <a:spLocks noChangeShapeType="1"/>
            </p:cNvSpPr>
            <p:nvPr/>
          </p:nvSpPr>
          <p:spPr bwMode="auto">
            <a:xfrm>
              <a:off x="1486" y="2658"/>
              <a:ext cx="0" cy="911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69630759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6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10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  <p:bldP spid="9" grpId="0"/>
      <p:bldP spid="10" grpId="0" animBg="1"/>
      <p:bldP spid="11" grpId="0" animBg="1"/>
      <p:bldP spid="1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28625"/>
            <a:ext cx="9144000" cy="411163"/>
            <a:chOff x="0" y="343"/>
            <a:chExt cx="5760" cy="259"/>
          </a:xfrm>
        </p:grpSpPr>
        <p:sp>
          <p:nvSpPr>
            <p:cNvPr id="14347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9393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 algn="ctr">
                <a:defRPr/>
              </a:pPr>
              <a:endParaRPr lang="en-GB" dirty="0"/>
            </a:p>
          </p:txBody>
        </p:sp>
      </p:grpSp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539552" y="476250"/>
            <a:ext cx="6926461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6" name="Text Box 12"/>
          <p:cNvSpPr txBox="1">
            <a:spLocks noChangeArrowheads="1"/>
          </p:cNvSpPr>
          <p:nvPr/>
        </p:nvSpPr>
        <p:spPr bwMode="auto">
          <a:xfrm>
            <a:off x="677863" y="906463"/>
            <a:ext cx="648126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800" dirty="0">
                <a:solidFill>
                  <a:schemeClr val="hlink"/>
                </a:solidFill>
              </a:rPr>
              <a:t>Organisational strategy – impact of environmental factors</a:t>
            </a:r>
            <a:endParaRPr lang="en-GB" altLang="en-US" sz="1800" dirty="0">
              <a:solidFill>
                <a:schemeClr val="hlink"/>
              </a:solidFill>
            </a:endParaRPr>
          </a:p>
        </p:txBody>
      </p:sp>
      <p:sp>
        <p:nvSpPr>
          <p:cNvPr id="17" name="AutoShape 2"/>
          <p:cNvSpPr>
            <a:spLocks noChangeArrowheads="1"/>
          </p:cNvSpPr>
          <p:nvPr/>
        </p:nvSpPr>
        <p:spPr bwMode="auto">
          <a:xfrm>
            <a:off x="1212850" y="1457325"/>
            <a:ext cx="6840538" cy="989013"/>
          </a:xfrm>
          <a:prstGeom prst="roundRect">
            <a:avLst>
              <a:gd name="adj" fmla="val 16667"/>
            </a:avLst>
          </a:prstGeom>
          <a:solidFill>
            <a:schemeClr val="bg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rgbClr val="333399"/>
                </a:solidFill>
              </a:rPr>
              <a:t>Sector impact</a:t>
            </a:r>
            <a:endParaRPr lang="en-GB" altLang="en-US" sz="2300" dirty="0">
              <a:solidFill>
                <a:srgbClr val="333399"/>
              </a:solidFill>
            </a:endParaRPr>
          </a:p>
        </p:txBody>
      </p:sp>
      <p:sp>
        <p:nvSpPr>
          <p:cNvPr id="18" name="Rectangle 5"/>
          <p:cNvSpPr>
            <a:spLocks noChangeArrowheads="1"/>
          </p:cNvSpPr>
          <p:nvPr/>
        </p:nvSpPr>
        <p:spPr bwMode="auto">
          <a:xfrm>
            <a:off x="4884738" y="1457325"/>
            <a:ext cx="99695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Private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Public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Voluntary</a:t>
            </a:r>
            <a:endParaRPr lang="en-GB" altLang="en-US" sz="1400" b="0" i="1" dirty="0">
              <a:solidFill>
                <a:srgbClr val="333399"/>
              </a:solidFill>
            </a:endParaRPr>
          </a:p>
        </p:txBody>
      </p:sp>
      <p:sp>
        <p:nvSpPr>
          <p:cNvPr id="19" name="AutoShape 3"/>
          <p:cNvSpPr>
            <a:spLocks noChangeArrowheads="1"/>
          </p:cNvSpPr>
          <p:nvPr/>
        </p:nvSpPr>
        <p:spPr bwMode="auto">
          <a:xfrm>
            <a:off x="1214438" y="2500313"/>
            <a:ext cx="6840537" cy="1728787"/>
          </a:xfrm>
          <a:prstGeom prst="roundRect">
            <a:avLst>
              <a:gd name="adj" fmla="val 16667"/>
            </a:avLst>
          </a:prstGeom>
          <a:solidFill>
            <a:srgbClr val="DDDDD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rgbClr val="333399"/>
                </a:solidFill>
              </a:rPr>
              <a:t>Industry impact</a:t>
            </a:r>
            <a:endParaRPr lang="en-GB" altLang="en-US" sz="2300" dirty="0">
              <a:solidFill>
                <a:srgbClr val="333399"/>
              </a:solidFill>
            </a:endParaRPr>
          </a:p>
        </p:txBody>
      </p:sp>
      <p:sp>
        <p:nvSpPr>
          <p:cNvPr id="20" name="Rectangle 6"/>
          <p:cNvSpPr>
            <a:spLocks noChangeArrowheads="1"/>
          </p:cNvSpPr>
          <p:nvPr/>
        </p:nvSpPr>
        <p:spPr bwMode="auto">
          <a:xfrm>
            <a:off x="4857750" y="2571750"/>
            <a:ext cx="277495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Entry barriers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Determinants of supplier power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New entrants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Rivalry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Substitution threat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Buying power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Legal restrictions</a:t>
            </a:r>
          </a:p>
        </p:txBody>
      </p:sp>
      <p:sp>
        <p:nvSpPr>
          <p:cNvPr id="21" name="AutoShape 4"/>
          <p:cNvSpPr>
            <a:spLocks noChangeArrowheads="1"/>
          </p:cNvSpPr>
          <p:nvPr/>
        </p:nvSpPr>
        <p:spPr bwMode="auto">
          <a:xfrm>
            <a:off x="1214438" y="4286250"/>
            <a:ext cx="6840537" cy="1643063"/>
          </a:xfrm>
          <a:prstGeom prst="roundRect">
            <a:avLst>
              <a:gd name="adj" fmla="val 16667"/>
            </a:avLst>
          </a:prstGeom>
          <a:solidFill>
            <a:srgbClr val="C0C0C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rgbClr val="333399"/>
                </a:solidFill>
              </a:rPr>
              <a:t>Macro-environmental</a:t>
            </a:r>
          </a:p>
        </p:txBody>
      </p:sp>
      <p:sp>
        <p:nvSpPr>
          <p:cNvPr id="22" name="Rectangle 7"/>
          <p:cNvSpPr>
            <a:spLocks noChangeArrowheads="1"/>
          </p:cNvSpPr>
          <p:nvPr/>
        </p:nvSpPr>
        <p:spPr bwMode="auto">
          <a:xfrm>
            <a:off x="4884738" y="4357688"/>
            <a:ext cx="1808162" cy="1581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400" b="0" i="1" dirty="0">
                <a:solidFill>
                  <a:srgbClr val="333399"/>
                </a:solidFill>
              </a:rPr>
              <a:t>Refer to changes in: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Political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Economic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Social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Technological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Environmental</a:t>
            </a:r>
          </a:p>
          <a:p>
            <a:pPr eaLnBrk="1" hangingPunct="1">
              <a:buFontTx/>
              <a:buChar char="•"/>
            </a:pPr>
            <a:r>
              <a:rPr lang="en-US" altLang="en-US" sz="1400" b="0" i="1" dirty="0">
                <a:solidFill>
                  <a:srgbClr val="333399"/>
                </a:solidFill>
              </a:rPr>
              <a:t>Legal environments</a:t>
            </a:r>
            <a:endParaRPr lang="en-GB" altLang="en-US" sz="1400" b="0" i="1" dirty="0">
              <a:solidFill>
                <a:srgbClr val="3333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433975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20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  <p:bldP spid="16" grpId="0"/>
      <p:bldP spid="17" grpId="0" animBg="1"/>
      <p:bldP spid="18" grpId="0"/>
      <p:bldP spid="19" grpId="0" animBg="1"/>
      <p:bldP spid="20" grpId="0"/>
      <p:bldP spid="21" grpId="0" animBg="1"/>
      <p:bldP spid="2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8437" name="Line 19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6564" name="AutoShape 20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6565" name="Rectangle 21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4375" y="1124744"/>
            <a:ext cx="7429500" cy="524759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Kraljic portfolio management</a:t>
            </a:r>
          </a:p>
          <a:p>
            <a:pPr>
              <a:defRPr/>
            </a:pPr>
            <a:endParaRPr lang="en-GB" sz="1400" dirty="0"/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GB" sz="1400" dirty="0"/>
              <a:t>  First introduced in 1983 - </a:t>
            </a:r>
            <a:r>
              <a:rPr lang="en-GB" sz="1400" dirty="0">
                <a:hlinkClick r:id="rId2"/>
              </a:rPr>
              <a:t>https://hbr.org/1983/09/purchasing-must-become-supply-management</a:t>
            </a:r>
            <a:endParaRPr lang="en-GB" sz="1400" dirty="0"/>
          </a:p>
          <a:p>
            <a:pPr>
              <a:lnSpc>
                <a:spcPct val="150000"/>
              </a:lnSpc>
              <a:defRPr/>
            </a:pPr>
            <a:endParaRPr lang="en-GB" sz="1400" dirty="0"/>
          </a:p>
          <a:p>
            <a:pPr>
              <a:buFont typeface="Wingdings" pitchFamily="2" charset="2"/>
              <a:buChar char="§"/>
              <a:defRPr/>
            </a:pPr>
            <a:r>
              <a:rPr lang="en-GB" sz="1400" dirty="0"/>
              <a:t>  Aims to guide managers to recognise the weakness of their organisation and</a:t>
            </a:r>
          </a:p>
          <a:p>
            <a:pPr>
              <a:defRPr/>
            </a:pPr>
            <a:r>
              <a:rPr lang="en-GB" sz="1400" dirty="0"/>
              <a:t>    formulate strategies for guarding against supplies disruption</a:t>
            </a:r>
          </a:p>
          <a:p>
            <a:pPr>
              <a:defRPr/>
            </a:pPr>
            <a:endParaRPr lang="en-GB" sz="1400" dirty="0"/>
          </a:p>
          <a:p>
            <a:pPr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GB" sz="1400" dirty="0"/>
              <a:t>  Profit impact defined in terms of:</a:t>
            </a:r>
          </a:p>
          <a:p>
            <a:pPr lvl="1">
              <a:buFont typeface="Wingdings" pitchFamily="2" charset="2"/>
              <a:buChar char="v"/>
              <a:defRPr/>
            </a:pPr>
            <a:r>
              <a:rPr lang="en-GB" sz="1400" dirty="0"/>
              <a:t> Volume purchased</a:t>
            </a:r>
          </a:p>
          <a:p>
            <a:pPr lvl="1">
              <a:buFont typeface="Wingdings" pitchFamily="2" charset="2"/>
              <a:buChar char="v"/>
              <a:defRPr/>
            </a:pPr>
            <a:r>
              <a:rPr lang="en-GB" sz="1400" dirty="0"/>
              <a:t> Percentage of total cost</a:t>
            </a:r>
          </a:p>
          <a:p>
            <a:pPr lvl="1">
              <a:buFont typeface="Wingdings" pitchFamily="2" charset="2"/>
              <a:buChar char="v"/>
              <a:defRPr/>
            </a:pPr>
            <a:r>
              <a:rPr lang="en-GB" sz="1400" dirty="0"/>
              <a:t> Impact on product quality or business growth</a:t>
            </a:r>
          </a:p>
          <a:p>
            <a:pPr lvl="1">
              <a:defRPr/>
            </a:pPr>
            <a:endParaRPr lang="en-GB" sz="1400" dirty="0"/>
          </a:p>
          <a:p>
            <a:pPr marL="182563" lvl="1" indent="-182563">
              <a:lnSpc>
                <a:spcPct val="150000"/>
              </a:lnSpc>
              <a:buFont typeface="Wingdings" pitchFamily="2" charset="2"/>
              <a:buChar char="§"/>
              <a:defRPr/>
            </a:pPr>
            <a:r>
              <a:rPr lang="en-GB" sz="1400" dirty="0"/>
              <a:t>Supply risk assessed in terms of: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Availability 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Number of suppliers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Competitive demand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Make or buy opportunities 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Storage risks</a:t>
            </a:r>
          </a:p>
          <a:p>
            <a:pPr marL="639763" lvl="2" indent="-182563">
              <a:buFont typeface="Wingdings" pitchFamily="2" charset="2"/>
              <a:buChar char="v"/>
              <a:defRPr/>
            </a:pPr>
            <a:r>
              <a:rPr lang="en-GB" sz="1400" dirty="0"/>
              <a:t> Substitution opportunities</a:t>
            </a:r>
          </a:p>
          <a:p>
            <a:pPr lvl="1" indent="-457200">
              <a:buFont typeface="Wingdings" pitchFamily="2" charset="2"/>
              <a:buChar char="§"/>
              <a:defRPr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79053821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3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6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8437" name="Line 19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6564" name="AutoShape 20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6565" name="Rectangle 21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14375" y="1124744"/>
            <a:ext cx="7429500" cy="40011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dirty="0"/>
              <a:t>The </a:t>
            </a:r>
            <a:r>
              <a:rPr lang="en-GB" dirty="0" err="1"/>
              <a:t>Kraljic</a:t>
            </a:r>
            <a:r>
              <a:rPr lang="en-GB" dirty="0"/>
              <a:t> Matrix</a:t>
            </a: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52E0EF48-8936-9D40-B3D7-806B3447233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51720" y="1968113"/>
            <a:ext cx="550907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14114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3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6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8437" name="Line 19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6564" name="AutoShape 20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6565" name="Rectangle 21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3D10DFC1-A319-0044-B039-31CFB9B36083}"/>
              </a:ext>
            </a:extLst>
          </p:cNvPr>
          <p:cNvSpPr/>
          <p:nvPr/>
        </p:nvSpPr>
        <p:spPr>
          <a:xfrm>
            <a:off x="3275856" y="3230804"/>
            <a:ext cx="2523626" cy="1187843"/>
          </a:xfrm>
          <a:prstGeom prst="ellipse">
            <a:avLst/>
          </a:prstGeom>
          <a:solidFill>
            <a:srgbClr val="00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Procurement Strategy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5D85158C-0491-6040-9E49-028A322A8C0B}"/>
              </a:ext>
            </a:extLst>
          </p:cNvPr>
          <p:cNvSpPr/>
          <p:nvPr/>
        </p:nvSpPr>
        <p:spPr>
          <a:xfrm>
            <a:off x="5579246" y="1803846"/>
            <a:ext cx="20434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Integration with corporate business plan</a:t>
            </a:r>
          </a:p>
        </p:txBody>
      </p:sp>
      <p:sp>
        <p:nvSpPr>
          <p:cNvPr id="12" name="Content Placeholder 8">
            <a:extLst>
              <a:ext uri="{FF2B5EF4-FFF2-40B4-BE49-F238E27FC236}">
                <a16:creationId xmlns:a16="http://schemas.microsoft.com/office/drawing/2014/main" id="{9D97DFF8-7836-0B40-82C6-E37B18B9B1D1}"/>
              </a:ext>
            </a:extLst>
          </p:cNvPr>
          <p:cNvSpPr txBox="1">
            <a:spLocks/>
          </p:cNvSpPr>
          <p:nvPr/>
        </p:nvSpPr>
        <p:spPr bwMode="auto">
          <a:xfrm>
            <a:off x="1415944" y="1846198"/>
            <a:ext cx="2407298" cy="829695"/>
          </a:xfrm>
          <a:prstGeom prst="roundRect">
            <a:avLst/>
          </a:prstGeom>
          <a:ex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2075" tIns="46038" rIns="92075" bIns="46038" numCol="1" rtlCol="0" anchor="ctr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Monotype Sorts" pitchFamily="2" charset="2"/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–"/>
              <a:defRPr sz="28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1"/>
              </a:buClr>
              <a:buChar char="•"/>
              <a:defRPr sz="24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65000"/>
              <a:buFont typeface="Monotype Sorts" pitchFamily="2" charset="2"/>
              <a:buChar char="–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buChar char="»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Monotype Sorts" pitchFamily="2" charset="2"/>
              <a:defRPr sz="20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Monotype Sorts" pitchFamily="2" charset="2"/>
              <a:buNone/>
            </a:pPr>
            <a:r>
              <a:rPr lang="en-GB" sz="1800" b="0" kern="0" dirty="0"/>
              <a:t>Expert Supply / Market Intelligence</a:t>
            </a:r>
          </a:p>
        </p:txBody>
      </p:sp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1CE85630-EA3D-554F-8321-A703E2ED42A0}"/>
              </a:ext>
            </a:extLst>
          </p:cNvPr>
          <p:cNvSpPr txBox="1">
            <a:spLocks/>
          </p:cNvSpPr>
          <p:nvPr/>
        </p:nvSpPr>
        <p:spPr>
          <a:xfrm>
            <a:off x="3161058" y="5356115"/>
            <a:ext cx="2724538" cy="8296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1800" dirty="0"/>
              <a:t>Contracting Strategy (traditional v partnering)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5F138E4D-4F13-3E4B-9AF1-A362637EBEE2}"/>
              </a:ext>
            </a:extLst>
          </p:cNvPr>
          <p:cNvSpPr/>
          <p:nvPr/>
        </p:nvSpPr>
        <p:spPr>
          <a:xfrm>
            <a:off x="147688" y="4159812"/>
            <a:ext cx="2043404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Intellectual Property Rights strategy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5FF581C8-C302-BE4C-B811-FE1CE0BFC0CD}"/>
              </a:ext>
            </a:extLst>
          </p:cNvPr>
          <p:cNvSpPr/>
          <p:nvPr/>
        </p:nvSpPr>
        <p:spPr>
          <a:xfrm>
            <a:off x="6118572" y="4178311"/>
            <a:ext cx="2865760" cy="9999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/>
              <a:t>Sourcing Strategy (local, national, international / number of suppliers)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C17ACEC6-FC18-924B-9615-86915C592F3A}"/>
              </a:ext>
            </a:extLst>
          </p:cNvPr>
          <p:cNvCxnSpPr>
            <a:cxnSpLocks/>
            <a:stCxn id="10" idx="1"/>
            <a:endCxn id="12" idx="2"/>
          </p:cNvCxnSpPr>
          <p:nvPr/>
        </p:nvCxnSpPr>
        <p:spPr>
          <a:xfrm flipH="1" flipV="1">
            <a:off x="2619593" y="2675893"/>
            <a:ext cx="1025839" cy="72886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3496444A-E693-2540-9163-C0096CDF2971}"/>
              </a:ext>
            </a:extLst>
          </p:cNvPr>
          <p:cNvCxnSpPr>
            <a:cxnSpLocks/>
            <a:stCxn id="10" idx="7"/>
            <a:endCxn id="11" idx="2"/>
          </p:cNvCxnSpPr>
          <p:nvPr/>
        </p:nvCxnSpPr>
        <p:spPr>
          <a:xfrm flipV="1">
            <a:off x="5429906" y="2718246"/>
            <a:ext cx="1171042" cy="6865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3AC6BE3-7D64-6847-9838-B64B1FBF3001}"/>
              </a:ext>
            </a:extLst>
          </p:cNvPr>
          <p:cNvCxnSpPr>
            <a:cxnSpLocks/>
            <a:stCxn id="10" idx="3"/>
            <a:endCxn id="14" idx="3"/>
          </p:cNvCxnSpPr>
          <p:nvPr/>
        </p:nvCxnSpPr>
        <p:spPr>
          <a:xfrm flipH="1">
            <a:off x="2191092" y="4244691"/>
            <a:ext cx="1454340" cy="3723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067E7F1-59E4-9547-B9D2-4BC47B3A4E00}"/>
              </a:ext>
            </a:extLst>
          </p:cNvPr>
          <p:cNvCxnSpPr>
            <a:cxnSpLocks/>
            <a:stCxn id="10" idx="5"/>
            <a:endCxn id="15" idx="1"/>
          </p:cNvCxnSpPr>
          <p:nvPr/>
        </p:nvCxnSpPr>
        <p:spPr>
          <a:xfrm>
            <a:off x="5429906" y="4244691"/>
            <a:ext cx="688666" cy="433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9F6FAFA-3745-304B-BC41-B5FF2F29BB42}"/>
              </a:ext>
            </a:extLst>
          </p:cNvPr>
          <p:cNvCxnSpPr>
            <a:cxnSpLocks/>
            <a:stCxn id="10" idx="4"/>
            <a:endCxn id="13" idx="0"/>
          </p:cNvCxnSpPr>
          <p:nvPr/>
        </p:nvCxnSpPr>
        <p:spPr>
          <a:xfrm flipH="1">
            <a:off x="4523327" y="4418647"/>
            <a:ext cx="14342" cy="9374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6CE027E3-3335-954E-A455-180102F758DE}"/>
              </a:ext>
            </a:extLst>
          </p:cNvPr>
          <p:cNvSpPr txBox="1"/>
          <p:nvPr/>
        </p:nvSpPr>
        <p:spPr>
          <a:xfrm>
            <a:off x="1691680" y="1196752"/>
            <a:ext cx="53559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Strategic Considerations For Procurement</a:t>
            </a:r>
          </a:p>
        </p:txBody>
      </p:sp>
    </p:spTree>
    <p:extLst>
      <p:ext uri="{BB962C8B-B14F-4D97-AF65-F5344CB8AC3E}">
        <p14:creationId xmlns:p14="http://schemas.microsoft.com/office/powerpoint/2010/main" val="2030979804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36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656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D44B8-EC1D-1148-847D-4523F555C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Kraljic</a:t>
            </a:r>
            <a:r>
              <a:rPr lang="en-US" dirty="0"/>
              <a:t>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6B0762-4491-2947-A738-640633471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Read 2008 </a:t>
            </a:r>
            <a:r>
              <a:rPr lang="en-US" dirty="0" err="1"/>
              <a:t>Kraljic</a:t>
            </a:r>
            <a:r>
              <a:rPr lang="en-US" dirty="0"/>
              <a:t> article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For an organization of your choice, list as many purchases or types of purchase as possible.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Apply the </a:t>
            </a:r>
            <a:r>
              <a:rPr lang="en-US" dirty="0" err="1"/>
              <a:t>Kraljic</a:t>
            </a:r>
            <a:r>
              <a:rPr lang="en-US" dirty="0"/>
              <a:t> Matrix to your list.</a:t>
            </a:r>
          </a:p>
        </p:txBody>
      </p:sp>
    </p:spTree>
    <p:extLst>
      <p:ext uri="{BB962C8B-B14F-4D97-AF65-F5344CB8AC3E}">
        <p14:creationId xmlns:p14="http://schemas.microsoft.com/office/powerpoint/2010/main" val="3845774580"/>
      </p:ext>
    </p:extLst>
  </p:cSld>
  <p:clrMapOvr>
    <a:masterClrMapping/>
  </p:clrMapOvr>
  <p:transition advTm="4300">
    <p:randomBar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4" name="Text Box 6"/>
          <p:cNvSpPr txBox="1">
            <a:spLocks noChangeArrowheads="1"/>
          </p:cNvSpPr>
          <p:nvPr/>
        </p:nvSpPr>
        <p:spPr bwMode="auto">
          <a:xfrm>
            <a:off x="1417638" y="981075"/>
            <a:ext cx="6399212" cy="446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hlink"/>
                </a:solidFill>
              </a:rPr>
              <a:t>The main stages of strategy implementation</a:t>
            </a:r>
            <a:endParaRPr lang="en-GB" altLang="en-US" sz="2300" dirty="0">
              <a:solidFill>
                <a:schemeClr val="hlink"/>
              </a:solidFill>
            </a:endParaRPr>
          </a:p>
        </p:txBody>
      </p:sp>
      <p:sp>
        <p:nvSpPr>
          <p:cNvPr id="19459" name="Rectangle 9"/>
          <p:cNvSpPr>
            <a:spLocks noChangeArrowheads="1"/>
          </p:cNvSpPr>
          <p:nvPr/>
        </p:nvSpPr>
        <p:spPr bwMode="auto">
          <a:xfrm>
            <a:off x="1565275" y="1462088"/>
            <a:ext cx="66833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Communicate strategic plans to everyone in the organisation</a:t>
            </a:r>
            <a:endParaRPr lang="en-GB" altLang="en-US" sz="1900" b="0" dirty="0"/>
          </a:p>
        </p:txBody>
      </p:sp>
      <p:grpSp>
        <p:nvGrpSpPr>
          <p:cNvPr id="19460" name="Group 46"/>
          <p:cNvGrpSpPr>
            <a:grpSpLocks/>
          </p:cNvGrpSpPr>
          <p:nvPr/>
        </p:nvGrpSpPr>
        <p:grpSpPr bwMode="auto">
          <a:xfrm>
            <a:off x="0" y="1608138"/>
            <a:ext cx="1411288" cy="128587"/>
            <a:chOff x="100" y="1013"/>
            <a:chExt cx="889" cy="81"/>
          </a:xfrm>
        </p:grpSpPr>
        <p:sp>
          <p:nvSpPr>
            <p:cNvPr id="19493" name="Oval 10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94" name="Line 11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19461" name="Rectangle 13"/>
          <p:cNvSpPr>
            <a:spLocks noChangeArrowheads="1"/>
          </p:cNvSpPr>
          <p:nvPr/>
        </p:nvSpPr>
        <p:spPr bwMode="auto">
          <a:xfrm>
            <a:off x="1565275" y="2017713"/>
            <a:ext cx="4689475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Obtain commitment from those concerned</a:t>
            </a:r>
            <a:endParaRPr lang="en-GB" altLang="en-US" sz="1900" b="0" dirty="0"/>
          </a:p>
        </p:txBody>
      </p:sp>
      <p:sp>
        <p:nvSpPr>
          <p:cNvPr id="19462" name="Rectangle 17"/>
          <p:cNvSpPr>
            <a:spLocks noChangeArrowheads="1"/>
          </p:cNvSpPr>
          <p:nvPr/>
        </p:nvSpPr>
        <p:spPr bwMode="auto">
          <a:xfrm>
            <a:off x="1565275" y="2573338"/>
            <a:ext cx="3733800" cy="384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Framing policies and procedures</a:t>
            </a:r>
            <a:endParaRPr lang="en-GB" altLang="en-US" sz="1900" b="0" dirty="0"/>
          </a:p>
        </p:txBody>
      </p:sp>
      <p:sp>
        <p:nvSpPr>
          <p:cNvPr id="19463" name="Rectangle 21"/>
          <p:cNvSpPr>
            <a:spLocks noChangeArrowheads="1"/>
          </p:cNvSpPr>
          <p:nvPr/>
        </p:nvSpPr>
        <p:spPr bwMode="auto">
          <a:xfrm>
            <a:off x="1565275" y="3128963"/>
            <a:ext cx="6991350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Setting operational targets and objectives</a:t>
            </a:r>
            <a:endParaRPr lang="en-GB" altLang="en-US" sz="1900" b="0" dirty="0"/>
          </a:p>
        </p:txBody>
      </p:sp>
      <p:sp>
        <p:nvSpPr>
          <p:cNvPr id="19464" name="Rectangle 26"/>
          <p:cNvSpPr>
            <a:spLocks noChangeArrowheads="1"/>
          </p:cNvSpPr>
          <p:nvPr/>
        </p:nvSpPr>
        <p:spPr bwMode="auto">
          <a:xfrm>
            <a:off x="1565275" y="3684588"/>
            <a:ext cx="6024563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Assigning responsibilities and commensurate authority</a:t>
            </a:r>
            <a:endParaRPr lang="en-GB" altLang="en-US" sz="1900" b="0" dirty="0"/>
          </a:p>
        </p:txBody>
      </p:sp>
      <p:sp>
        <p:nvSpPr>
          <p:cNvPr id="19465" name="Rectangle 30"/>
          <p:cNvSpPr>
            <a:spLocks noChangeArrowheads="1"/>
          </p:cNvSpPr>
          <p:nvPr/>
        </p:nvSpPr>
        <p:spPr bwMode="auto">
          <a:xfrm>
            <a:off x="1565275" y="4240213"/>
            <a:ext cx="5957888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Changing, where necessary, organisational structures</a:t>
            </a:r>
            <a:endParaRPr lang="en-GB" altLang="en-US" sz="1900" b="0" dirty="0"/>
          </a:p>
        </p:txBody>
      </p:sp>
      <p:sp>
        <p:nvSpPr>
          <p:cNvPr id="19466" name="Rectangle 34"/>
          <p:cNvSpPr>
            <a:spLocks noChangeArrowheads="1"/>
          </p:cNvSpPr>
          <p:nvPr/>
        </p:nvSpPr>
        <p:spPr bwMode="auto">
          <a:xfrm>
            <a:off x="1565275" y="4795838"/>
            <a:ext cx="5043488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Allocation of resources and agreeing budgets</a:t>
            </a:r>
            <a:endParaRPr lang="en-GB" altLang="en-US" sz="1900" b="0" dirty="0"/>
          </a:p>
        </p:txBody>
      </p:sp>
      <p:sp>
        <p:nvSpPr>
          <p:cNvPr id="19467" name="Rectangle 38"/>
          <p:cNvSpPr>
            <a:spLocks noChangeArrowheads="1"/>
          </p:cNvSpPr>
          <p:nvPr/>
        </p:nvSpPr>
        <p:spPr bwMode="auto">
          <a:xfrm>
            <a:off x="1565275" y="5351463"/>
            <a:ext cx="3643313" cy="38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900" b="0" dirty="0"/>
              <a:t>Providing training for employees</a:t>
            </a:r>
            <a:endParaRPr lang="en-GB" altLang="en-US" sz="1900" b="0" dirty="0"/>
          </a:p>
        </p:txBody>
      </p:sp>
      <p:grpSp>
        <p:nvGrpSpPr>
          <p:cNvPr id="3" name="Group 42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19491" name="Line 43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7612" name="AutoShape 44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7613" name="Rectangle 45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  <p:grpSp>
        <p:nvGrpSpPr>
          <p:cNvPr id="19470" name="Group 47"/>
          <p:cNvGrpSpPr>
            <a:grpSpLocks/>
          </p:cNvGrpSpPr>
          <p:nvPr/>
        </p:nvGrpSpPr>
        <p:grpSpPr bwMode="auto">
          <a:xfrm>
            <a:off x="0" y="2165350"/>
            <a:ext cx="1411288" cy="128588"/>
            <a:chOff x="100" y="1013"/>
            <a:chExt cx="889" cy="81"/>
          </a:xfrm>
        </p:grpSpPr>
        <p:sp>
          <p:nvSpPr>
            <p:cNvPr id="19489" name="Oval 48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90" name="Line 49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1" name="Group 50"/>
          <p:cNvGrpSpPr>
            <a:grpSpLocks/>
          </p:cNvGrpSpPr>
          <p:nvPr/>
        </p:nvGrpSpPr>
        <p:grpSpPr bwMode="auto">
          <a:xfrm>
            <a:off x="0" y="2724150"/>
            <a:ext cx="1411288" cy="128588"/>
            <a:chOff x="100" y="1013"/>
            <a:chExt cx="889" cy="81"/>
          </a:xfrm>
        </p:grpSpPr>
        <p:sp>
          <p:nvSpPr>
            <p:cNvPr id="19487" name="Oval 51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88" name="Line 52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2" name="Group 53"/>
          <p:cNvGrpSpPr>
            <a:grpSpLocks/>
          </p:cNvGrpSpPr>
          <p:nvPr/>
        </p:nvGrpSpPr>
        <p:grpSpPr bwMode="auto">
          <a:xfrm>
            <a:off x="0" y="3282950"/>
            <a:ext cx="1411288" cy="128588"/>
            <a:chOff x="100" y="1013"/>
            <a:chExt cx="889" cy="81"/>
          </a:xfrm>
        </p:grpSpPr>
        <p:sp>
          <p:nvSpPr>
            <p:cNvPr id="19485" name="Oval 54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86" name="Line 55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3" name="Group 56"/>
          <p:cNvGrpSpPr>
            <a:grpSpLocks/>
          </p:cNvGrpSpPr>
          <p:nvPr/>
        </p:nvGrpSpPr>
        <p:grpSpPr bwMode="auto">
          <a:xfrm>
            <a:off x="0" y="3840163"/>
            <a:ext cx="1411288" cy="128587"/>
            <a:chOff x="100" y="1013"/>
            <a:chExt cx="889" cy="81"/>
          </a:xfrm>
        </p:grpSpPr>
        <p:sp>
          <p:nvSpPr>
            <p:cNvPr id="19483" name="Oval 57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84" name="Line 58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4" name="Group 59"/>
          <p:cNvGrpSpPr>
            <a:grpSpLocks/>
          </p:cNvGrpSpPr>
          <p:nvPr/>
        </p:nvGrpSpPr>
        <p:grpSpPr bwMode="auto">
          <a:xfrm>
            <a:off x="0" y="4398963"/>
            <a:ext cx="1411288" cy="128587"/>
            <a:chOff x="100" y="1013"/>
            <a:chExt cx="889" cy="81"/>
          </a:xfrm>
        </p:grpSpPr>
        <p:sp>
          <p:nvSpPr>
            <p:cNvPr id="19481" name="Oval 60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82" name="Line 61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5" name="Group 62"/>
          <p:cNvGrpSpPr>
            <a:grpSpLocks/>
          </p:cNvGrpSpPr>
          <p:nvPr/>
        </p:nvGrpSpPr>
        <p:grpSpPr bwMode="auto">
          <a:xfrm>
            <a:off x="0" y="4957763"/>
            <a:ext cx="1411288" cy="128587"/>
            <a:chOff x="100" y="1013"/>
            <a:chExt cx="889" cy="81"/>
          </a:xfrm>
        </p:grpSpPr>
        <p:sp>
          <p:nvSpPr>
            <p:cNvPr id="19479" name="Oval 63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80" name="Line 64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  <p:grpSp>
        <p:nvGrpSpPr>
          <p:cNvPr id="19476" name="Group 65"/>
          <p:cNvGrpSpPr>
            <a:grpSpLocks/>
          </p:cNvGrpSpPr>
          <p:nvPr/>
        </p:nvGrpSpPr>
        <p:grpSpPr bwMode="auto">
          <a:xfrm>
            <a:off x="0" y="5516563"/>
            <a:ext cx="1411288" cy="128587"/>
            <a:chOff x="100" y="1013"/>
            <a:chExt cx="889" cy="81"/>
          </a:xfrm>
        </p:grpSpPr>
        <p:sp>
          <p:nvSpPr>
            <p:cNvPr id="19477" name="Oval 66"/>
            <p:cNvSpPr>
              <a:spLocks noChangeArrowheads="1"/>
            </p:cNvSpPr>
            <p:nvPr/>
          </p:nvSpPr>
          <p:spPr bwMode="auto">
            <a:xfrm>
              <a:off x="908" y="1013"/>
              <a:ext cx="81" cy="81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rgbClr val="333399"/>
              </a:solidFill>
              <a:round/>
              <a:headEnd/>
              <a:tailEnd/>
            </a:ln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endParaRPr lang="en-US" altLang="en-US" dirty="0"/>
            </a:p>
          </p:txBody>
        </p:sp>
        <p:sp>
          <p:nvSpPr>
            <p:cNvPr id="19478" name="Line 67"/>
            <p:cNvSpPr>
              <a:spLocks noChangeShapeType="1"/>
            </p:cNvSpPr>
            <p:nvPr/>
          </p:nvSpPr>
          <p:spPr bwMode="auto">
            <a:xfrm>
              <a:off x="100" y="1053"/>
              <a:ext cx="803" cy="0"/>
            </a:xfrm>
            <a:prstGeom prst="line">
              <a:avLst/>
            </a:prstGeom>
            <a:noFill/>
            <a:ln w="28575">
              <a:solidFill>
                <a:schemeClr val="accent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3682233797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75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7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2800"/>
                            </p:stCondLst>
                            <p:childTnLst>
                              <p:par>
                                <p:cTn id="1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16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6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8" dur="500"/>
                                        <p:tgtEl>
                                          <p:spTgt spid="2376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7574" grpId="0"/>
      <p:bldP spid="237613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8" name="Text Box 6"/>
          <p:cNvSpPr txBox="1">
            <a:spLocks noChangeArrowheads="1"/>
          </p:cNvSpPr>
          <p:nvPr/>
        </p:nvSpPr>
        <p:spPr bwMode="auto">
          <a:xfrm>
            <a:off x="739775" y="1055688"/>
            <a:ext cx="7504113" cy="442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hlink"/>
                </a:solidFill>
              </a:rPr>
              <a:t>Post-implementation evaluation, control and review</a:t>
            </a:r>
            <a:endParaRPr lang="en-GB" altLang="en-US" sz="2300" dirty="0">
              <a:solidFill>
                <a:schemeClr val="hlink"/>
              </a:solidFill>
            </a:endParaRPr>
          </a:p>
        </p:txBody>
      </p:sp>
      <p:sp>
        <p:nvSpPr>
          <p:cNvPr id="238600" name="AutoShape 8"/>
          <p:cNvSpPr>
            <a:spLocks noChangeArrowheads="1"/>
          </p:cNvSpPr>
          <p:nvPr/>
        </p:nvSpPr>
        <p:spPr bwMode="auto">
          <a:xfrm>
            <a:off x="1195388" y="1598613"/>
            <a:ext cx="6840537" cy="1150937"/>
          </a:xfrm>
          <a:prstGeom prst="roundRect">
            <a:avLst>
              <a:gd name="adj" fmla="val 16667"/>
            </a:avLst>
          </a:pr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bg1"/>
                </a:solidFill>
              </a:rPr>
              <a:t>Evaluation criteria</a:t>
            </a:r>
            <a:endParaRPr lang="en-GB" altLang="en-US" sz="2300" dirty="0">
              <a:solidFill>
                <a:schemeClr val="bg1"/>
              </a:solidFill>
            </a:endParaRPr>
          </a:p>
        </p:txBody>
      </p:sp>
      <p:sp>
        <p:nvSpPr>
          <p:cNvPr id="238601" name="AutoShape 9"/>
          <p:cNvSpPr>
            <a:spLocks noChangeArrowheads="1"/>
          </p:cNvSpPr>
          <p:nvPr/>
        </p:nvSpPr>
        <p:spPr bwMode="auto">
          <a:xfrm>
            <a:off x="1195388" y="2957513"/>
            <a:ext cx="6840537" cy="1150937"/>
          </a:xfrm>
          <a:prstGeom prst="roundRect">
            <a:avLst>
              <a:gd name="adj" fmla="val 16667"/>
            </a:avLst>
          </a:prstGeom>
          <a:solidFill>
            <a:schemeClr val="hlink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bg1"/>
                </a:solidFill>
              </a:rPr>
              <a:t>Control process</a:t>
            </a:r>
          </a:p>
        </p:txBody>
      </p:sp>
      <p:sp>
        <p:nvSpPr>
          <p:cNvPr id="238602" name="AutoShape 10"/>
          <p:cNvSpPr>
            <a:spLocks noChangeArrowheads="1"/>
          </p:cNvSpPr>
          <p:nvPr/>
        </p:nvSpPr>
        <p:spPr bwMode="auto">
          <a:xfrm>
            <a:off x="1195388" y="4365625"/>
            <a:ext cx="6840537" cy="1150938"/>
          </a:xfrm>
          <a:prstGeom prst="roundRect">
            <a:avLst>
              <a:gd name="adj" fmla="val 16667"/>
            </a:avLst>
          </a:prstGeom>
          <a:solidFill>
            <a:srgbClr val="333399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2300" dirty="0">
                <a:solidFill>
                  <a:schemeClr val="bg1"/>
                </a:solidFill>
              </a:rPr>
              <a:t>Review</a:t>
            </a:r>
          </a:p>
        </p:txBody>
      </p:sp>
      <p:sp>
        <p:nvSpPr>
          <p:cNvPr id="238603" name="Rectangle 11"/>
          <p:cNvSpPr>
            <a:spLocks noChangeArrowheads="1"/>
          </p:cNvSpPr>
          <p:nvPr/>
        </p:nvSpPr>
        <p:spPr bwMode="auto">
          <a:xfrm>
            <a:off x="4173538" y="1577975"/>
            <a:ext cx="400943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Internal consistency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Environmental fit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Resource fit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Communication and implementation</a:t>
            </a:r>
            <a:endParaRPr lang="en-GB" altLang="en-US" sz="1800" b="0" i="1" dirty="0">
              <a:solidFill>
                <a:schemeClr val="bg1"/>
              </a:solidFill>
            </a:endParaRPr>
          </a:p>
        </p:txBody>
      </p:sp>
      <p:sp>
        <p:nvSpPr>
          <p:cNvPr id="238604" name="Rectangle 12"/>
          <p:cNvSpPr>
            <a:spLocks noChangeArrowheads="1"/>
          </p:cNvSpPr>
          <p:nvPr/>
        </p:nvSpPr>
        <p:spPr bwMode="auto">
          <a:xfrm>
            <a:off x="4173538" y="2936875"/>
            <a:ext cx="379591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Establish performance standards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Measure performance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Compare actual with planned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Take appropriate corrective action</a:t>
            </a:r>
          </a:p>
        </p:txBody>
      </p:sp>
      <p:sp>
        <p:nvSpPr>
          <p:cNvPr id="238605" name="Rectangle 13"/>
          <p:cNvSpPr>
            <a:spLocks noChangeArrowheads="1"/>
          </p:cNvSpPr>
          <p:nvPr/>
        </p:nvSpPr>
        <p:spPr bwMode="auto">
          <a:xfrm>
            <a:off x="4173538" y="4483100"/>
            <a:ext cx="2359364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General strategy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Alternative strategy</a:t>
            </a:r>
          </a:p>
          <a:p>
            <a:pPr eaLnBrk="1" hangingPunct="1">
              <a:buFontTx/>
              <a:buChar char="•"/>
            </a:pPr>
            <a:r>
              <a:rPr lang="en-US" altLang="en-US" sz="1800" b="0" i="1" dirty="0">
                <a:solidFill>
                  <a:schemeClr val="bg1"/>
                </a:solidFill>
              </a:rPr>
              <a:t> Alternative methods</a:t>
            </a:r>
            <a:endParaRPr lang="en-GB" altLang="en-US" sz="1800" b="0" i="1" dirty="0">
              <a:solidFill>
                <a:schemeClr val="bg1"/>
              </a:solidFill>
            </a:endParaRPr>
          </a:p>
        </p:txBody>
      </p:sp>
      <p:grpSp>
        <p:nvGrpSpPr>
          <p:cNvPr id="2" name="Group 15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20491" name="Line 16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8609" name="AutoShape 17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8610" name="Rectangle 18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</p:spTree>
    <p:extLst>
      <p:ext uri="{BB962C8B-B14F-4D97-AF65-F5344CB8AC3E}">
        <p14:creationId xmlns:p14="http://schemas.microsoft.com/office/powerpoint/2010/main" val="3874489005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85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85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3250"/>
                            </p:stCondLst>
                            <p:childTnLst>
                              <p:par>
                                <p:cTn id="1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2386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375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386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3" dur="500"/>
                                        <p:tgtEl>
                                          <p:spTgt spid="2386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86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386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38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2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238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8598" grpId="0"/>
      <p:bldP spid="238600" grpId="0" animBg="1"/>
      <p:bldP spid="238601" grpId="0" animBg="1"/>
      <p:bldP spid="238602" grpId="0" animBg="1"/>
      <p:bldP spid="238603" grpId="0"/>
      <p:bldP spid="238604" grpId="0"/>
      <p:bldP spid="238605" grpId="0"/>
      <p:bldP spid="238610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AutoShape 2"/>
          <p:cNvSpPr>
            <a:spLocks noChangeArrowheads="1"/>
          </p:cNvSpPr>
          <p:nvPr/>
        </p:nvSpPr>
        <p:spPr bwMode="auto">
          <a:xfrm>
            <a:off x="1398588" y="1719263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Organisation’s vision, mission and values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19" name="AutoShape 3"/>
          <p:cNvSpPr>
            <a:spLocks noChangeArrowheads="1"/>
          </p:cNvSpPr>
          <p:nvPr/>
        </p:nvSpPr>
        <p:spPr bwMode="auto">
          <a:xfrm>
            <a:off x="1398588" y="2324100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Organisation’s overall strategy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20" name="AutoShape 4"/>
          <p:cNvSpPr>
            <a:spLocks noChangeArrowheads="1"/>
          </p:cNvSpPr>
          <p:nvPr/>
        </p:nvSpPr>
        <p:spPr bwMode="auto">
          <a:xfrm>
            <a:off x="1398588" y="2928938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Strategic sourcing analysis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21" name="AutoShape 5"/>
          <p:cNvSpPr>
            <a:spLocks noChangeArrowheads="1"/>
          </p:cNvSpPr>
          <p:nvPr/>
        </p:nvSpPr>
        <p:spPr bwMode="auto">
          <a:xfrm>
            <a:off x="1398588" y="3533775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Proactive demand management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22" name="AutoShape 6"/>
          <p:cNvSpPr>
            <a:spLocks noChangeArrowheads="1"/>
          </p:cNvSpPr>
          <p:nvPr/>
        </p:nvSpPr>
        <p:spPr bwMode="auto">
          <a:xfrm>
            <a:off x="1398588" y="4138613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Acquisition pre-contract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23" name="AutoShape 7"/>
          <p:cNvSpPr>
            <a:spLocks noChangeArrowheads="1"/>
          </p:cNvSpPr>
          <p:nvPr/>
        </p:nvSpPr>
        <p:spPr bwMode="auto">
          <a:xfrm>
            <a:off x="1398588" y="4743450"/>
            <a:ext cx="6335712" cy="50482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0" dirty="0">
                <a:solidFill>
                  <a:schemeClr val="accent2"/>
                </a:solidFill>
              </a:rPr>
              <a:t>Acquisition post-contract</a:t>
            </a:r>
            <a:endParaRPr lang="en-GB" b="0" dirty="0">
              <a:solidFill>
                <a:schemeClr val="accent2"/>
              </a:solidFill>
            </a:endParaRPr>
          </a:p>
        </p:txBody>
      </p:sp>
      <p:sp>
        <p:nvSpPr>
          <p:cNvPr id="239628" name="Text Box 12"/>
          <p:cNvSpPr txBox="1">
            <a:spLocks noChangeArrowheads="1"/>
          </p:cNvSpPr>
          <p:nvPr/>
        </p:nvSpPr>
        <p:spPr bwMode="auto">
          <a:xfrm>
            <a:off x="1717815" y="962025"/>
            <a:ext cx="551946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dirty="0"/>
              <a:t>Strategic procurement and supply chain process</a:t>
            </a:r>
          </a:p>
          <a:p>
            <a:pPr algn="ctr" eaLnBrk="1" hangingPunct="1"/>
            <a:r>
              <a:rPr lang="en-US" altLang="en-US" sz="1800" dirty="0"/>
              <a:t>CIPS model key points</a:t>
            </a:r>
            <a:endParaRPr lang="en-GB" altLang="en-US" sz="1800" dirty="0"/>
          </a:p>
        </p:txBody>
      </p:sp>
      <p:sp>
        <p:nvSpPr>
          <p:cNvPr id="239629" name="Rectangle 13"/>
          <p:cNvSpPr>
            <a:spLocks noChangeArrowheads="1"/>
          </p:cNvSpPr>
          <p:nvPr/>
        </p:nvSpPr>
        <p:spPr bwMode="auto">
          <a:xfrm>
            <a:off x="298450" y="5337175"/>
            <a:ext cx="8594725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b="0" dirty="0">
                <a:solidFill>
                  <a:schemeClr val="accent2"/>
                </a:solidFill>
              </a:rPr>
              <a:t>Review contract and/or relationship or end contract and/or relationship</a:t>
            </a:r>
            <a:endParaRPr lang="en-GB" altLang="en-US" b="0" dirty="0">
              <a:solidFill>
                <a:schemeClr val="accent2"/>
              </a:solidFill>
            </a:endParaRPr>
          </a:p>
        </p:txBody>
      </p:sp>
      <p:grpSp>
        <p:nvGrpSpPr>
          <p:cNvPr id="2" name="Group 17"/>
          <p:cNvGrpSpPr>
            <a:grpSpLocks/>
          </p:cNvGrpSpPr>
          <p:nvPr/>
        </p:nvGrpSpPr>
        <p:grpSpPr bwMode="auto">
          <a:xfrm>
            <a:off x="0" y="476250"/>
            <a:ext cx="9144000" cy="411163"/>
            <a:chOff x="0" y="343"/>
            <a:chExt cx="5760" cy="259"/>
          </a:xfrm>
        </p:grpSpPr>
        <p:sp>
          <p:nvSpPr>
            <p:cNvPr id="21516" name="Line 18"/>
            <p:cNvSpPr>
              <a:spLocks noChangeShapeType="1"/>
            </p:cNvSpPr>
            <p:nvPr/>
          </p:nvSpPr>
          <p:spPr bwMode="auto">
            <a:xfrm>
              <a:off x="0" y="473"/>
              <a:ext cx="5760" cy="0"/>
            </a:xfrm>
            <a:prstGeom prst="line">
              <a:avLst/>
            </a:prstGeom>
            <a:noFill/>
            <a:ln w="28575">
              <a:solidFill>
                <a:schemeClr val="folHlink"/>
              </a:solidFill>
              <a:round/>
              <a:headEnd type="none" w="sm" len="sm"/>
              <a:tailEnd type="none" w="sm" len="sm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9635" name="AutoShape 19"/>
            <p:cNvSpPr>
              <a:spLocks noChangeArrowheads="1"/>
            </p:cNvSpPr>
            <p:nvPr/>
          </p:nvSpPr>
          <p:spPr bwMode="auto">
            <a:xfrm>
              <a:off x="158" y="343"/>
              <a:ext cx="3447" cy="259"/>
            </a:xfrm>
            <a:prstGeom prst="roundRect">
              <a:avLst>
                <a:gd name="adj" fmla="val 16667"/>
              </a:avLst>
            </a:prstGeom>
            <a:ln>
              <a:headEnd type="none" w="sm" len="sm"/>
              <a:tailEnd type="none" w="sm" len="sm"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wrap="none" anchor="ctr"/>
            <a:lstStyle/>
            <a:p>
              <a:pPr>
                <a:defRPr/>
              </a:pPr>
              <a:endParaRPr lang="en-GB" dirty="0"/>
            </a:p>
          </p:txBody>
        </p:sp>
      </p:grpSp>
      <p:sp>
        <p:nvSpPr>
          <p:cNvPr id="239636" name="Rectangle 20"/>
          <p:cNvSpPr>
            <a:spLocks noChangeArrowheads="1"/>
          </p:cNvSpPr>
          <p:nvPr/>
        </p:nvSpPr>
        <p:spPr bwMode="auto">
          <a:xfrm>
            <a:off x="467544" y="476250"/>
            <a:ext cx="5120456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b="0" dirty="0"/>
              <a:t>Strategic procurement</a:t>
            </a:r>
          </a:p>
        </p:txBody>
      </p:sp>
    </p:spTree>
    <p:extLst>
      <p:ext uri="{BB962C8B-B14F-4D97-AF65-F5344CB8AC3E}">
        <p14:creationId xmlns:p14="http://schemas.microsoft.com/office/powerpoint/2010/main" val="4155071273"/>
      </p:ext>
    </p:extLst>
  </p:cSld>
  <p:clrMapOvr>
    <a:masterClrMapping/>
  </p:clrMapOvr>
  <p:transition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9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9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9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9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3900"/>
                            </p:stCondLst>
                            <p:childTnLst>
                              <p:par>
                                <p:cTn id="12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1000"/>
                                        <p:tgtEl>
                                          <p:spTgt spid="239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1000"/>
                                        <p:tgtEl>
                                          <p:spTgt spid="239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4" dur="1000"/>
                                        <p:tgtEl>
                                          <p:spTgt spid="239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9" dur="1000"/>
                                        <p:tgtEl>
                                          <p:spTgt spid="2396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4" dur="1000"/>
                                        <p:tgtEl>
                                          <p:spTgt spid="2396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1000"/>
                                        <p:tgtEl>
                                          <p:spTgt spid="2396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9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1" dur="500"/>
                                        <p:tgtEl>
                                          <p:spTgt spid="2396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9618" grpId="0" animBg="1"/>
      <p:bldP spid="239619" grpId="0" animBg="1"/>
      <p:bldP spid="239620" grpId="0" animBg="1"/>
      <p:bldP spid="239621" grpId="0" animBg="1"/>
      <p:bldP spid="239622" grpId="0" animBg="1"/>
      <p:bldP spid="239623" grpId="0" animBg="1"/>
      <p:bldP spid="239628" grpId="0"/>
      <p:bldP spid="239629" grpId="0"/>
      <p:bldP spid="239636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08"/>
  <p:tag name="MMPROD_UIDATA" val="&lt;database version=&quot;6.0&quot;&gt;&lt;object type=&quot;1&quot; unique_id=&quot;10001&quot;&gt;&lt;object type=&quot;8&quot; unique_id=&quot;10002&quot;&gt;&lt;/object&gt;&lt;object type=&quot;2&quot; unique_id=&quot;10003&quot;&gt;&lt;object type=&quot;3&quot; unique_id=&quot;10005&quot;&gt;&lt;property id=&quot;20148&quot; value=&quot;5&quot;/&gt;&lt;property id=&quot;20300&quot; value=&quot;Slide 2&quot;/&gt;&lt;property id=&quot;20307&quot; value=&quot;321&quot;/&gt;&lt;/object&gt;&lt;object type=&quot;3&quot; unique_id=&quot;10006&quot;&gt;&lt;property id=&quot;20148&quot; value=&quot;5&quot;/&gt;&lt;property id=&quot;20300&quot; value=&quot;Slide 3&quot;/&gt;&lt;property id=&quot;20307&quot; value=&quot;327&quot;/&gt;&lt;/object&gt;&lt;object type=&quot;3&quot; unique_id=&quot;10007&quot;&gt;&lt;property id=&quot;20148&quot; value=&quot;5&quot;/&gt;&lt;property id=&quot;20300&quot; value=&quot;Slide 5&quot;/&gt;&lt;property id=&quot;20307&quot; value=&quot;322&quot;/&gt;&lt;/object&gt;&lt;object type=&quot;3&quot; unique_id=&quot;10008&quot;&gt;&lt;property id=&quot;20148&quot; value=&quot;5&quot;/&gt;&lt;property id=&quot;20300&quot; value=&quot;Slide 6&quot;/&gt;&lt;property id=&quot;20307&quot; value=&quot;328&quot;/&gt;&lt;/object&gt;&lt;object type=&quot;3&quot; unique_id=&quot;10009&quot;&gt;&lt;property id=&quot;20148&quot; value=&quot;5&quot;/&gt;&lt;property id=&quot;20300&quot; value=&quot;Slide 7&quot;/&gt;&lt;property id=&quot;20307&quot; value=&quot;323&quot;/&gt;&lt;/object&gt;&lt;object type=&quot;3&quot; unique_id=&quot;10011&quot;&gt;&lt;property id=&quot;20148&quot; value=&quot;5&quot;/&gt;&lt;property id=&quot;20300&quot; value=&quot;Slide 8&quot;/&gt;&lt;property id=&quot;20307&quot; value=&quot;325&quot;/&gt;&lt;/object&gt;&lt;object type=&quot;3&quot; unique_id=&quot;10012&quot;&gt;&lt;property id=&quot;20148&quot; value=&quot;5&quot;/&gt;&lt;property id=&quot;20300&quot; value=&quot;Slide 9&quot;/&gt;&lt;property id=&quot;20307&quot; value=&quot;326&quot;/&gt;&lt;/object&gt;&lt;object type=&quot;3&quot; unique_id=&quot;11278&quot;&gt;&lt;property id=&quot;20148&quot; value=&quot;5&quot;/&gt;&lt;property id=&quot;20300&quot; value=&quot;Slide 1 - &amp;quot;Part 1&amp;quot;&quot;/&gt;&lt;property id=&quot;20307&quot; value=&quot;330&quot;/&gt;&lt;/object&gt;&lt;object type=&quot;3&quot; unique_id=&quot;11280&quot;&gt;&lt;property id=&quot;20148&quot; value=&quot;5&quot;/&gt;&lt;property id=&quot;20300&quot; value=&quot;Slide 4&quot;/&gt;&lt;property id=&quot;20307&quot; value=&quot;329&quot;/&gt;&lt;/object&gt;&lt;/object&gt;&lt;/object&gt;&lt;/database&gt;"/>
</p:tagLst>
</file>

<file path=ppt/theme/theme1.xml><?xml version="1.0" encoding="utf-8"?>
<a:theme xmlns:a="http://schemas.openxmlformats.org/drawingml/2006/main" name="Double Lines">
  <a:themeElements>
    <a:clrScheme name="Double Lines 7">
      <a:dk1>
        <a:srgbClr val="003399"/>
      </a:dk1>
      <a:lt1>
        <a:srgbClr val="FFFFFF"/>
      </a:lt1>
      <a:dk2>
        <a:srgbClr val="000066"/>
      </a:dk2>
      <a:lt2>
        <a:srgbClr val="EAEAEA"/>
      </a:lt2>
      <a:accent1>
        <a:srgbClr val="000066"/>
      </a:accent1>
      <a:accent2>
        <a:srgbClr val="0000CC"/>
      </a:accent2>
      <a:accent3>
        <a:srgbClr val="FFFFFF"/>
      </a:accent3>
      <a:accent4>
        <a:srgbClr val="002A82"/>
      </a:accent4>
      <a:accent5>
        <a:srgbClr val="AAAAB8"/>
      </a:accent5>
      <a:accent6>
        <a:srgbClr val="0000B9"/>
      </a:accent6>
      <a:hlink>
        <a:srgbClr val="6699FF"/>
      </a:hlink>
      <a:folHlink>
        <a:srgbClr val="006699"/>
      </a:folHlink>
    </a:clrScheme>
    <a:fontScheme name="Double Lines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sm" len="sm"/>
          <a:tailEnd type="none" w="sm" len="sm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ouble Lines 1">
        <a:dk1>
          <a:srgbClr val="000000"/>
        </a:dk1>
        <a:lt1>
          <a:srgbClr val="FFFFFF"/>
        </a:lt1>
        <a:dk2>
          <a:srgbClr val="990066"/>
        </a:dk2>
        <a:lt2>
          <a:srgbClr val="00CCCC"/>
        </a:lt2>
        <a:accent1>
          <a:srgbClr val="D60093"/>
        </a:accent1>
        <a:accent2>
          <a:srgbClr val="FFFF66"/>
        </a:accent2>
        <a:accent3>
          <a:srgbClr val="CAAAB8"/>
        </a:accent3>
        <a:accent4>
          <a:srgbClr val="DADADA"/>
        </a:accent4>
        <a:accent5>
          <a:srgbClr val="E8AAC8"/>
        </a:accent5>
        <a:accent6>
          <a:srgbClr val="E7E75C"/>
        </a:accent6>
        <a:hlink>
          <a:srgbClr val="FF9933"/>
        </a:hlink>
        <a:folHlink>
          <a:srgbClr val="FF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2">
        <a:dk1>
          <a:srgbClr val="000000"/>
        </a:dk1>
        <a:lt1>
          <a:srgbClr val="FFFFCC"/>
        </a:lt1>
        <a:dk2>
          <a:srgbClr val="996600"/>
        </a:dk2>
        <a:lt2>
          <a:srgbClr val="FFFFCC"/>
        </a:lt2>
        <a:accent1>
          <a:srgbClr val="FFCC00"/>
        </a:accent1>
        <a:accent2>
          <a:srgbClr val="6666FF"/>
        </a:accent2>
        <a:accent3>
          <a:srgbClr val="FFFFE2"/>
        </a:accent3>
        <a:accent4>
          <a:srgbClr val="000000"/>
        </a:accent4>
        <a:accent5>
          <a:srgbClr val="FFE2AA"/>
        </a:accent5>
        <a:accent6>
          <a:srgbClr val="5C5CE7"/>
        </a:accent6>
        <a:hlink>
          <a:srgbClr val="999933"/>
        </a:hlink>
        <a:folHlink>
          <a:srgbClr val="99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3">
        <a:dk1>
          <a:srgbClr val="000000"/>
        </a:dk1>
        <a:lt1>
          <a:srgbClr val="FFFFFF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4">
        <a:dk1>
          <a:srgbClr val="000000"/>
        </a:dk1>
        <a:lt1>
          <a:srgbClr val="000099"/>
        </a:lt1>
        <a:dk2>
          <a:srgbClr val="000000"/>
        </a:dk2>
        <a:lt2>
          <a:srgbClr val="FFFFFF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0000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5">
        <a:dk1>
          <a:srgbClr val="000099"/>
        </a:dk1>
        <a:lt1>
          <a:srgbClr val="003399"/>
        </a:lt1>
        <a:dk2>
          <a:srgbClr val="000099"/>
        </a:dk2>
        <a:lt2>
          <a:srgbClr val="000099"/>
        </a:lt2>
        <a:accent1>
          <a:srgbClr val="EAEAEA"/>
        </a:accent1>
        <a:accent2>
          <a:srgbClr val="969696"/>
        </a:accent2>
        <a:accent3>
          <a:srgbClr val="AAAACA"/>
        </a:accent3>
        <a:accent4>
          <a:srgbClr val="002A82"/>
        </a:accent4>
        <a:accent5>
          <a:srgbClr val="F3F3F3"/>
        </a:accent5>
        <a:accent6>
          <a:srgbClr val="878787"/>
        </a:accent6>
        <a:hlink>
          <a:srgbClr val="5F5F5F"/>
        </a:hlink>
        <a:folHlink>
          <a:srgbClr val="CBC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ouble Lines 6">
        <a:dk1>
          <a:srgbClr val="003399"/>
        </a:dk1>
        <a:lt1>
          <a:srgbClr val="FFFFFF"/>
        </a:lt1>
        <a:dk2>
          <a:srgbClr val="FFFFFF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ouble Lines 7">
        <a:dk1>
          <a:srgbClr val="003399"/>
        </a:dk1>
        <a:lt1>
          <a:srgbClr val="FFFFFF"/>
        </a:lt1>
        <a:dk2>
          <a:srgbClr val="000066"/>
        </a:dk2>
        <a:lt2>
          <a:srgbClr val="EAEAEA"/>
        </a:lt2>
        <a:accent1>
          <a:srgbClr val="000066"/>
        </a:accent1>
        <a:accent2>
          <a:srgbClr val="0000CC"/>
        </a:accent2>
        <a:accent3>
          <a:srgbClr val="FFFFFF"/>
        </a:accent3>
        <a:accent4>
          <a:srgbClr val="002A82"/>
        </a:accent4>
        <a:accent5>
          <a:srgbClr val="AAAAB8"/>
        </a:accent5>
        <a:accent6>
          <a:srgbClr val="0000B9"/>
        </a:accent6>
        <a:hlink>
          <a:srgbClr val="6699FF"/>
        </a:hlink>
        <a:folHlink>
          <a:srgbClr val="00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Capsules</Template>
  <TotalTime>3817</TotalTime>
  <Words>1310</Words>
  <Application>Microsoft Macintosh PowerPoint</Application>
  <PresentationFormat>On-screen Show (4:3)</PresentationFormat>
  <Paragraphs>301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0" baseType="lpstr">
      <vt:lpstr>Arial</vt:lpstr>
      <vt:lpstr>Monotype Sorts</vt:lpstr>
      <vt:lpstr>Times New Roman</vt:lpstr>
      <vt:lpstr>Wingdings</vt:lpstr>
      <vt:lpstr>Double Lines</vt:lpstr>
      <vt:lpstr>Procurement Lecture 1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Kraljic Activity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Service and Supply Contracts.</dc:title>
  <dc:creator>Paul Ellis</dc:creator>
  <cp:lastModifiedBy>Microsoft Office User</cp:lastModifiedBy>
  <cp:revision>239</cp:revision>
  <cp:lastPrinted>2001-10-03T13:53:16Z</cp:lastPrinted>
  <dcterms:created xsi:type="dcterms:W3CDTF">1996-02-04T19:37:58Z</dcterms:created>
  <dcterms:modified xsi:type="dcterms:W3CDTF">2018-11-14T12:46:51Z</dcterms:modified>
</cp:coreProperties>
</file>