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52" r:id="rId2"/>
    <p:sldMasterId id="2147483651" r:id="rId3"/>
    <p:sldMasterId id="2147484195" r:id="rId4"/>
  </p:sldMasterIdLst>
  <p:notesMasterIdLst>
    <p:notesMasterId r:id="rId39"/>
  </p:notesMasterIdLst>
  <p:sldIdLst>
    <p:sldId id="359" r:id="rId5"/>
    <p:sldId id="370" r:id="rId6"/>
    <p:sldId id="363" r:id="rId7"/>
    <p:sldId id="373" r:id="rId8"/>
    <p:sldId id="374" r:id="rId9"/>
    <p:sldId id="375" r:id="rId10"/>
    <p:sldId id="376" r:id="rId11"/>
    <p:sldId id="377" r:id="rId12"/>
    <p:sldId id="378" r:id="rId13"/>
    <p:sldId id="379" r:id="rId14"/>
    <p:sldId id="380" r:id="rId15"/>
    <p:sldId id="381" r:id="rId16"/>
    <p:sldId id="382" r:id="rId17"/>
    <p:sldId id="383" r:id="rId18"/>
    <p:sldId id="384" r:id="rId19"/>
    <p:sldId id="385" r:id="rId20"/>
    <p:sldId id="386" r:id="rId21"/>
    <p:sldId id="387" r:id="rId22"/>
    <p:sldId id="388" r:id="rId23"/>
    <p:sldId id="367" r:id="rId24"/>
    <p:sldId id="329" r:id="rId25"/>
    <p:sldId id="368" r:id="rId26"/>
    <p:sldId id="351" r:id="rId27"/>
    <p:sldId id="352" r:id="rId28"/>
    <p:sldId id="353" r:id="rId29"/>
    <p:sldId id="332" r:id="rId30"/>
    <p:sldId id="354" r:id="rId31"/>
    <p:sldId id="369" r:id="rId32"/>
    <p:sldId id="389" r:id="rId33"/>
    <p:sldId id="390" r:id="rId34"/>
    <p:sldId id="357" r:id="rId35"/>
    <p:sldId id="358" r:id="rId36"/>
    <p:sldId id="371" r:id="rId37"/>
    <p:sldId id="372" r:id="rId38"/>
  </p:sldIdLst>
  <p:sldSz cx="9144000" cy="6858000" type="screen4x3"/>
  <p:notesSz cx="6858000" cy="9144000"/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5pPr>
    <a:lvl6pPr marL="2286000" algn="l" defTabSz="457200" rtl="0" eaLnBrk="1" latinLnBrk="0" hangingPunct="1"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6pPr>
    <a:lvl7pPr marL="2743200" algn="l" defTabSz="457200" rtl="0" eaLnBrk="1" latinLnBrk="0" hangingPunct="1"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7pPr>
    <a:lvl8pPr marL="3200400" algn="l" defTabSz="457200" rtl="0" eaLnBrk="1" latinLnBrk="0" hangingPunct="1"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8pPr>
    <a:lvl9pPr marL="3657600" algn="l" defTabSz="457200" rtl="0" eaLnBrk="1" latinLnBrk="0" hangingPunct="1">
      <a:defRPr b="1" i="1" kern="1200">
        <a:solidFill>
          <a:schemeClr val="tx1"/>
        </a:solidFill>
        <a:latin typeface="Arial" charset="0"/>
        <a:ea typeface="华文细黑" charset="0"/>
        <a:cs typeface="华文细黑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838">
          <p15:clr>
            <a:srgbClr val="A4A3A4"/>
          </p15:clr>
        </p15:guide>
        <p15:guide id="2" orient="horz" pos="210">
          <p15:clr>
            <a:srgbClr val="A4A3A4"/>
          </p15:clr>
        </p15:guide>
        <p15:guide id="3" orient="horz" pos="4110">
          <p15:clr>
            <a:srgbClr val="A4A3A4"/>
          </p15:clr>
        </p15:guide>
        <p15:guide id="4" orient="horz" pos="119">
          <p15:clr>
            <a:srgbClr val="A4A3A4"/>
          </p15:clr>
        </p15:guide>
        <p15:guide id="5" pos="5465">
          <p15:clr>
            <a:srgbClr val="A4A3A4"/>
          </p15:clr>
        </p15:guide>
        <p15:guide id="6" pos="2880">
          <p15:clr>
            <a:srgbClr val="A4A3A4"/>
          </p15:clr>
        </p15:guide>
        <p15:guide id="7" pos="2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850D"/>
    <a:srgbClr val="000099"/>
    <a:srgbClr val="1C1C1C"/>
    <a:srgbClr val="080808"/>
    <a:srgbClr val="C02500"/>
    <a:srgbClr val="FF6743"/>
    <a:srgbClr val="C0C0C0"/>
    <a:srgbClr val="00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3838"/>
        <p:guide orient="horz" pos="210"/>
        <p:guide orient="horz" pos="4110"/>
        <p:guide orient="horz" pos="119"/>
        <p:guide pos="5465"/>
        <p:guide pos="2880"/>
        <p:guide pos="29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="0" i="0">
                <a:latin typeface="Arial" panose="020B0604020202020204" pitchFamily="34" charset="0"/>
                <a:ea typeface="华文细黑" pitchFamily="2" charset="-122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="0" i="0">
                <a:latin typeface="Arial" panose="020B0604020202020204" pitchFamily="34" charset="0"/>
                <a:ea typeface="华文细黑" pitchFamily="2" charset="-122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867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="0" i="0">
                <a:latin typeface="Arial" panose="020B0604020202020204" pitchFamily="34" charset="0"/>
                <a:ea typeface="华文细黑" pitchFamily="2" charset="-122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 i="0"/>
            </a:lvl1pPr>
          </a:lstStyle>
          <a:p>
            <a:pPr>
              <a:defRPr/>
            </a:pPr>
            <a:fld id="{C65EBD10-A205-654B-9300-CA593FAEBE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7359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SimSun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SimSun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SimSun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SimSun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SimSun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>
              <a:latin typeface="Arial" charset="0"/>
              <a:ea typeface="SimSun" charset="0"/>
            </a:endParaRPr>
          </a:p>
        </p:txBody>
      </p:sp>
      <p:sp>
        <p:nvSpPr>
          <p:cNvPr id="3072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1pPr>
            <a:lvl2pPr marL="742950" indent="-28575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2pPr>
            <a:lvl3pPr marL="11430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3pPr>
            <a:lvl4pPr marL="16002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4pPr>
            <a:lvl5pPr marL="20574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9pPr>
          </a:lstStyle>
          <a:p>
            <a:fld id="{CDE3F941-FCED-1042-93AA-E01C9C0474A7}" type="slidenum">
              <a:rPr lang="en-GB" sz="1200" b="0" i="0"/>
              <a:pPr/>
              <a:t>1</a:t>
            </a:fld>
            <a:endParaRPr lang="en-GB" sz="1200" b="0" i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9E0E15B-7DFE-40F9-9A3D-37C6B9F87FAD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329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0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GB">
              <a:latin typeface="Arial" charset="0"/>
              <a:ea typeface="SimSun" charset="0"/>
            </a:endParaRPr>
          </a:p>
        </p:txBody>
      </p:sp>
      <p:sp>
        <p:nvSpPr>
          <p:cNvPr id="4301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1pPr>
            <a:lvl2pPr marL="742950" indent="-28575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2pPr>
            <a:lvl3pPr marL="11430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3pPr>
            <a:lvl4pPr marL="16002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4pPr>
            <a:lvl5pPr marL="20574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9pPr>
          </a:lstStyle>
          <a:p>
            <a:fld id="{6E8C15CC-D5E4-1442-971A-C027C2122466}" type="slidenum">
              <a:rPr lang="en-US" sz="1200" b="0" i="0"/>
              <a:pPr/>
              <a:t>21</a:t>
            </a:fld>
            <a:endParaRPr lang="en-US" sz="1200" b="0" i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0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GB">
              <a:latin typeface="Arial" charset="0"/>
              <a:ea typeface="SimSun" charset="0"/>
            </a:endParaRPr>
          </a:p>
        </p:txBody>
      </p:sp>
      <p:sp>
        <p:nvSpPr>
          <p:cNvPr id="4301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1pPr>
            <a:lvl2pPr marL="742950" indent="-28575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2pPr>
            <a:lvl3pPr marL="11430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3pPr>
            <a:lvl4pPr marL="16002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4pPr>
            <a:lvl5pPr marL="20574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9pPr>
          </a:lstStyle>
          <a:p>
            <a:fld id="{6E8C15CC-D5E4-1442-971A-C027C2122466}" type="slidenum">
              <a:rPr lang="en-US" sz="1200" b="0" i="0"/>
              <a:pPr/>
              <a:t>22</a:t>
            </a:fld>
            <a:endParaRPr lang="en-US" sz="1200" b="0" i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GB">
              <a:latin typeface="Arial" charset="0"/>
              <a:ea typeface="SimSun" charset="0"/>
            </a:endParaRPr>
          </a:p>
        </p:txBody>
      </p:sp>
      <p:sp>
        <p:nvSpPr>
          <p:cNvPr id="4813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1pPr>
            <a:lvl2pPr marL="742950" indent="-28575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2pPr>
            <a:lvl3pPr marL="11430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3pPr>
            <a:lvl4pPr marL="16002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4pPr>
            <a:lvl5pPr marL="2057400" indent="-228600"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 i="1">
                <a:solidFill>
                  <a:schemeClr val="tx1"/>
                </a:solidFill>
                <a:latin typeface="Arial" charset="0"/>
                <a:ea typeface="华文细黑" charset="0"/>
                <a:cs typeface="华文细黑" charset="0"/>
              </a:defRPr>
            </a:lvl9pPr>
          </a:lstStyle>
          <a:p>
            <a:fld id="{ECD15D1E-4E91-CD4A-BE0C-6FED708FBC71}" type="slidenum">
              <a:rPr lang="en-US" sz="1200" b="0" i="0"/>
              <a:pPr/>
              <a:t>26</a:t>
            </a:fld>
            <a:endParaRPr lang="en-US" sz="1200" b="0" i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1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638"/>
            <a:ext cx="9144000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30538"/>
            <a:ext cx="9144000" cy="382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27"/>
          <p:cNvSpPr>
            <a:spLocks noGrp="1" noChangeArrowheads="1"/>
          </p:cNvSpPr>
          <p:nvPr>
            <p:ph type="ctrTitle"/>
          </p:nvPr>
        </p:nvSpPr>
        <p:spPr>
          <a:xfrm>
            <a:off x="468313" y="4365625"/>
            <a:ext cx="8207375" cy="960438"/>
          </a:xfrm>
        </p:spPr>
        <p:txBody>
          <a:bodyPr/>
          <a:lstStyle>
            <a:lvl1pPr>
              <a:defRPr sz="3400"/>
            </a:lvl1pPr>
          </a:lstStyle>
          <a:p>
            <a:r>
              <a:rPr lang="zh-CN"/>
              <a:t>单击此处编辑母版标题样式</a:t>
            </a:r>
          </a:p>
        </p:txBody>
      </p:sp>
      <p:sp>
        <p:nvSpPr>
          <p:cNvPr id="2053" name="Rectangle 31"/>
          <p:cNvSpPr>
            <a:spLocks noGrp="1" noChangeArrowheads="1"/>
          </p:cNvSpPr>
          <p:nvPr>
            <p:ph type="subTitle" idx="1"/>
          </p:nvPr>
        </p:nvSpPr>
        <p:spPr>
          <a:xfrm>
            <a:off x="468313" y="5326063"/>
            <a:ext cx="8207375" cy="407987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zh-CN"/>
              <a:t>单击添加署名或公司信息</a:t>
            </a:r>
          </a:p>
        </p:txBody>
      </p:sp>
    </p:spTree>
    <p:extLst>
      <p:ext uri="{BB962C8B-B14F-4D97-AF65-F5344CB8AC3E}">
        <p14:creationId xmlns:p14="http://schemas.microsoft.com/office/powerpoint/2010/main" val="2763168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508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08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268413"/>
            <a:ext cx="4027487" cy="50403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68413"/>
            <a:ext cx="4027488" cy="50403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031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157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153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5256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78827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4798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436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94488" y="44450"/>
            <a:ext cx="2074862" cy="62642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44450"/>
            <a:ext cx="6073775" cy="62642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078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ED61C3-8FFC-7D49-A4D3-4C2716391D82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80AA63-8E5A-064F-868C-002142562DE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308683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166705-A5A8-314B-94F2-7E986F8ABE1D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E01583-3870-6947-8262-FF7CE7BC93CB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32119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EA2B03-3885-3047-83F7-10F2A0F03E98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E1CC2-7BC6-2548-B7BC-9A6323963AB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5496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4E9568-9ED1-4942-920B-75CEBAA5BFD6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DC037B-40A4-6945-B73C-1050E6DC750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51066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CC3F0-1BE2-E34F-8C93-E65E25FFA6AA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F56FD1-D57F-BC4E-B314-26E4FBE6D2C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028323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5B3BA3-5A5C-7C4C-A7F3-E32E29D18346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71F0A6-BBDC-B041-B4BB-5D61744934B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3485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48DA1C-FE8E-F14E-AE62-DA1A14CCFFDE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83A109-A5C7-094B-BCD1-DDFAA9C59B3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88551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875A35-D8DC-3F43-9879-73B3A68756AF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6EE7D7-AED8-0543-8D8A-A04FA3B10D1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862681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6A4B0A-6EAA-044B-9E93-A923D8EF8B67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C9D6F-B6EE-BA4A-8BCE-89A002475FBB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799502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C41F63-4BAD-A24F-BD18-2D5FD68179B1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19055B-D298-264B-BBD8-CAFAB44404D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749104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345AB7-CF29-9545-842A-5DDB51E4BB99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AB45F4-44A4-D646-B4EA-C93B84ACC2B1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157812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4698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1271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299397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8787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7989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15866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6515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034959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99590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190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49556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575706-E0EC-B344-85D5-14B00F88B1CB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059E-2ABE-674E-BC99-8ACFB6EF1DF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249723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96C8B-F9CA-C64E-97E2-15DF9885C0A8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BF0F8E-CE71-EE43-BDD1-AB07B74B4A1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7778122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C6361-3F6A-3D47-87A1-28CE5321CDB0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81172-9E9E-FA4A-9510-EC24D287E34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152383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8E0BD-82AB-BA45-B34C-10563303335F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98237A-ED65-0242-8F7C-24A74E9686B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465198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2ED12-C379-C641-8942-637C2BCECC8D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8B3E8-482F-9343-B490-F13D91646D8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8371884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1390B-FF76-9642-A9C8-A04029692907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C92B3C-BFC0-7A4B-803C-8E01A529BAF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093663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1EFCA-9135-784B-B478-FED53BD16699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BC002-8D67-9242-8C34-48C9C067557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1842068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77D95-FAD0-BA49-93B5-8AFFD0992879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8ED50-3977-4E41-8D33-F3D5A8461AD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719926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80633-0848-4945-B7D0-B1E9C48C9E7D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A158C-82B6-FD4B-8D6D-6B9275F8D46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59142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71C57-FF06-094F-BC99-EFBB3A6592FB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B5544-CA56-C440-8DD2-5669851B7990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401138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58215-2C82-874D-AEAF-64D34C626C02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F89DF-EC4B-5944-A2B1-41F283BDE763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67969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5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3"/>
          <p:cNvPicPr>
            <a:picLocks noChangeAspect="1" noChangeArrowheads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6"/>
          <p:cNvPicPr>
            <a:picLocks noChangeAspect="1" noChangeArrowheads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6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nordri_02"/>
          <p:cNvPicPr>
            <a:picLocks noChangeAspect="1" noChangeArrowheads="1"/>
          </p:cNvPicPr>
          <p:nvPr/>
        </p:nvPicPr>
        <p:blipFill>
          <a:blip r:embed="rId15">
            <a:lum bright="-54000" contrast="4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25550"/>
            <a:ext cx="9144000" cy="17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9" name="Rectangle 3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268413"/>
            <a:ext cx="8207375" cy="504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3851275" y="6524625"/>
            <a:ext cx="1439863" cy="19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de-DE" sz="1000"/>
              <a:t>Page </a:t>
            </a:r>
            <a:r>
              <a:rPr lang="de-DE" sz="1000">
                <a:sym typeface="MS UI Gothic" charset="0"/>
              </a:rPr>
              <a:t></a:t>
            </a:r>
            <a:r>
              <a:rPr lang="de-DE" sz="1000"/>
              <a:t> </a:t>
            </a:r>
            <a:fld id="{BA6C09B2-F53E-4A41-B2CE-470CE4B6E6DC}" type="slidenum">
              <a:rPr lang="zh-CN" altLang="en-US" sz="1000"/>
              <a:pPr algn="ctr"/>
              <a:t>‹#›</a:t>
            </a:fld>
            <a:endParaRPr lang="en-US" sz="100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468313" y="333375"/>
            <a:ext cx="8207375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en-US" sz="2600" i="0" smtClean="0">
              <a:solidFill>
                <a:schemeClr val="bg1"/>
              </a:solidFill>
              <a:ea typeface="SimHei" pitchFamily="49" charset="-122"/>
              <a:cs typeface="+mn-cs"/>
            </a:endParaRP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539750" y="444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07" r:id="rId1"/>
    <p:sldLayoutId id="2147484275" r:id="rId2"/>
    <p:sldLayoutId id="2147484276" r:id="rId3"/>
    <p:sldLayoutId id="2147484277" r:id="rId4"/>
    <p:sldLayoutId id="2147484278" r:id="rId5"/>
    <p:sldLayoutId id="2147484279" r:id="rId6"/>
    <p:sldLayoutId id="2147484280" r:id="rId7"/>
    <p:sldLayoutId id="2147484281" r:id="rId8"/>
    <p:sldLayoutId id="2147484282" r:id="rId9"/>
    <p:sldLayoutId id="2147484283" r:id="rId10"/>
    <p:sldLayoutId id="214748428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SimHei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charset="0"/>
        <a:buChar char="n"/>
        <a:defRPr sz="2000" b="1">
          <a:solidFill>
            <a:schemeClr val="tx1"/>
          </a:solidFill>
          <a:latin typeface="+mn-lt"/>
          <a:ea typeface="+mn-ea"/>
          <a:cs typeface="华文细黑" charset="0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charset="0"/>
        <a:buChar char="n"/>
        <a:defRPr b="1">
          <a:solidFill>
            <a:schemeClr val="tx1"/>
          </a:solidFill>
          <a:latin typeface="+mn-lt"/>
          <a:ea typeface="+mn-ea"/>
          <a:cs typeface="华文细黑" charset="0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charset="0"/>
        <a:buChar char="n"/>
        <a:defRPr sz="1600" b="1">
          <a:solidFill>
            <a:schemeClr val="tx1"/>
          </a:solidFill>
          <a:latin typeface="+mn-lt"/>
          <a:ea typeface="+mn-ea"/>
          <a:cs typeface="华文细黑" charset="0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n"/>
        <a:defRPr sz="1400" b="1">
          <a:solidFill>
            <a:schemeClr val="tx1"/>
          </a:solidFill>
          <a:latin typeface="+mn-lt"/>
          <a:ea typeface="+mn-ea"/>
          <a:cs typeface="华文细黑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  <a:cs typeface="华文细黑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1"/>
          <p:cNvPicPr>
            <a:picLocks noChangeAspect="1" noChangeArrowheads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638"/>
            <a:ext cx="9144000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 descr="2"/>
          <p:cNvPicPr>
            <a:picLocks noChangeAspect="1" noChangeArrowheads="1"/>
          </p:cNvPicPr>
          <p:nvPr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30538"/>
            <a:ext cx="9144000" cy="382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>
              <a:defRPr/>
            </a:pPr>
            <a:fld id="{8A8C3C70-3A7D-D147-BF25-A59BB0B84778}" type="datetime1">
              <a:rPr lang="zh-CN" altLang="en-US"/>
              <a:pPr>
                <a:defRPr/>
              </a:pPr>
              <a:t>2017/11/23</a:t>
            </a:fld>
            <a:endParaRPr lang="zh-CN" alt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>
              <a:defRPr/>
            </a:pPr>
            <a:fld id="{099916D5-11BE-C148-8368-12F49B1CCBD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 b="0">
                <a:latin typeface="Arial" panose="020B0604020202020204" pitchFamily="34" charset="0"/>
                <a:ea typeface="华文细黑" pitchFamily="2" charset="-122"/>
                <a:cs typeface="+mn-cs"/>
              </a:defRPr>
            </a:lvl1pPr>
          </a:lstStyle>
          <a:p>
            <a:pPr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SimHei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charset="0"/>
        <a:buChar char="n"/>
        <a:defRPr sz="2000" b="1">
          <a:solidFill>
            <a:schemeClr val="tx1"/>
          </a:solidFill>
          <a:latin typeface="+mn-lt"/>
          <a:ea typeface="+mn-ea"/>
          <a:cs typeface="华文细黑" charset="0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charset="0"/>
        <a:buChar char="n"/>
        <a:defRPr b="1">
          <a:solidFill>
            <a:schemeClr val="tx1"/>
          </a:solidFill>
          <a:latin typeface="+mn-lt"/>
          <a:ea typeface="+mn-ea"/>
          <a:cs typeface="华文细黑" charset="0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charset="0"/>
        <a:buChar char="n"/>
        <a:defRPr sz="1600" b="1">
          <a:solidFill>
            <a:schemeClr val="tx1"/>
          </a:solidFill>
          <a:latin typeface="+mn-lt"/>
          <a:ea typeface="+mn-ea"/>
          <a:cs typeface="华文细黑" charset="0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n"/>
        <a:defRPr sz="1400" b="1">
          <a:solidFill>
            <a:schemeClr val="tx1"/>
          </a:solidFill>
          <a:latin typeface="+mn-lt"/>
          <a:ea typeface="+mn-ea"/>
          <a:cs typeface="华文细黑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  <a:cs typeface="华文细黑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296" r:id="rId1"/>
    <p:sldLayoutId id="2147484297" r:id="rId2"/>
    <p:sldLayoutId id="2147484298" r:id="rId3"/>
    <p:sldLayoutId id="2147484299" r:id="rId4"/>
    <p:sldLayoutId id="2147484300" r:id="rId5"/>
    <p:sldLayoutId id="2147484301" r:id="rId6"/>
    <p:sldLayoutId id="2147484302" r:id="rId7"/>
    <p:sldLayoutId id="2147484303" r:id="rId8"/>
    <p:sldLayoutId id="2147484304" r:id="rId9"/>
    <p:sldLayoutId id="2147484305" r:id="rId10"/>
    <p:sldLayoutId id="21474843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SimHei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  <a:cs typeface="SimHei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charset="0"/>
        <a:buChar char="n"/>
        <a:defRPr sz="2000" b="1">
          <a:solidFill>
            <a:schemeClr val="tx1"/>
          </a:solidFill>
          <a:latin typeface="+mn-lt"/>
          <a:ea typeface="+mn-ea"/>
          <a:cs typeface="华文细黑" charset="0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charset="0"/>
        <a:buChar char="n"/>
        <a:defRPr b="1">
          <a:solidFill>
            <a:schemeClr val="tx1"/>
          </a:solidFill>
          <a:latin typeface="+mn-lt"/>
          <a:ea typeface="+mn-ea"/>
          <a:cs typeface="华文细黑" charset="0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charset="0"/>
        <a:buChar char="n"/>
        <a:defRPr sz="1600" b="1">
          <a:solidFill>
            <a:schemeClr val="tx1"/>
          </a:solidFill>
          <a:latin typeface="+mn-lt"/>
          <a:ea typeface="+mn-ea"/>
          <a:cs typeface="华文细黑" charset="0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charset="0"/>
        <a:buChar char="n"/>
        <a:defRPr sz="1400" b="1">
          <a:solidFill>
            <a:schemeClr val="tx1"/>
          </a:solidFill>
          <a:latin typeface="+mn-lt"/>
          <a:ea typeface="+mn-ea"/>
          <a:cs typeface="华文细黑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  <a:cs typeface="华文细黑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638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B4B4B47-0492-2440-B44C-BFA0DB2BA530}" type="datetimeFigureOut">
              <a:rPr lang="en-US"/>
              <a:pPr>
                <a:defRPr/>
              </a:pPr>
              <a:t>11/23/2017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4054A79-A0B9-A24B-BBB3-7EF245F545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08" r:id="rId1"/>
    <p:sldLayoutId id="2147484309" r:id="rId2"/>
    <p:sldLayoutId id="2147484310" r:id="rId3"/>
    <p:sldLayoutId id="2147484311" r:id="rId4"/>
    <p:sldLayoutId id="2147484312" r:id="rId5"/>
    <p:sldLayoutId id="2147484313" r:id="rId6"/>
    <p:sldLayoutId id="2147484314" r:id="rId7"/>
    <p:sldLayoutId id="2147484315" r:id="rId8"/>
    <p:sldLayoutId id="2147484316" r:id="rId9"/>
    <p:sldLayoutId id="2147484317" r:id="rId10"/>
    <p:sldLayoutId id="2147484318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宋体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宋体" charset="0"/>
          <a:cs typeface="宋体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宋体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宋体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宋体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宋体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宋体" charset="0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study.sagepub.com/morgan/student-resources/chapter-4/further-readings-templates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study.sagepub.com/morgan/student-resources/chapter-4/further-readings-templat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65113" y="1773238"/>
            <a:ext cx="8496300" cy="453548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i="1" dirty="0">
                <a:cs typeface="+mj-cs"/>
              </a:rPr>
              <a:t>Welcome to your learning journey</a:t>
            </a:r>
            <a:r>
              <a:rPr lang="en-GB" altLang="en-US" sz="4000" b="1" i="1" dirty="0">
                <a:cs typeface="+mj-cs"/>
              </a:rPr>
              <a:t/>
            </a:r>
            <a:br>
              <a:rPr lang="en-GB" altLang="en-US" sz="4000" b="1" i="1" dirty="0">
                <a:cs typeface="+mj-cs"/>
              </a:rPr>
            </a:br>
            <a:r>
              <a:rPr lang="en-GB" altLang="en-US" sz="4000" i="1" dirty="0">
                <a:cs typeface="+mj-cs"/>
              </a:rPr>
              <a:t/>
            </a:r>
            <a:br>
              <a:rPr lang="en-GB" altLang="en-US" sz="4000" i="1" dirty="0">
                <a:cs typeface="+mj-cs"/>
              </a:rPr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j-cs"/>
              </a:rPr>
              <a:t>CertHE Skills for the Workplace</a:t>
            </a:r>
            <a:r>
              <a:rPr lang="en-GB" altLang="en-US" sz="4000" dirty="0">
                <a:cs typeface="+mj-cs"/>
              </a:rPr>
              <a:t/>
            </a:r>
            <a:br>
              <a:rPr lang="en-GB" altLang="en-US" sz="4000" dirty="0">
                <a:cs typeface="+mj-cs"/>
              </a:rPr>
            </a:br>
            <a:r>
              <a:rPr lang="en-GB" altLang="en-US" sz="4000" dirty="0">
                <a:cs typeface="+mj-cs"/>
              </a:rPr>
              <a:t/>
            </a:r>
            <a:br>
              <a:rPr lang="en-GB" altLang="en-US" sz="4000" dirty="0">
                <a:cs typeface="+mj-cs"/>
              </a:rPr>
            </a:br>
            <a:r>
              <a:rPr lang="en-GB" altLang="en-US" sz="4000" dirty="0">
                <a:cs typeface="+mj-cs"/>
              </a:rPr>
              <a:t>Module: EMPL4008 </a:t>
            </a:r>
            <a:br>
              <a:rPr lang="en-GB" altLang="en-US" sz="4000" dirty="0">
                <a:cs typeface="+mj-cs"/>
              </a:rPr>
            </a:br>
            <a:r>
              <a:rPr lang="en-GB" sz="4000" b="1" dirty="0">
                <a:cs typeface="+mj-cs"/>
              </a:rPr>
              <a:t>Problem Solving</a:t>
            </a:r>
            <a:br>
              <a:rPr lang="en-GB" sz="4000" b="1" dirty="0">
                <a:cs typeface="+mj-cs"/>
              </a:rPr>
            </a:br>
            <a:r>
              <a:rPr lang="en-GB" altLang="en-US" sz="2000" dirty="0">
                <a:cs typeface="+mj-cs"/>
              </a:rPr>
              <a:t/>
            </a:r>
            <a:br>
              <a:rPr lang="en-GB" altLang="en-US" sz="2000" dirty="0">
                <a:cs typeface="+mj-cs"/>
              </a:rPr>
            </a:br>
            <a:r>
              <a:rPr lang="en-GB" altLang="en-US" sz="2800" dirty="0" smtClean="0">
                <a:cs typeface="+mj-cs"/>
              </a:rPr>
              <a:t>Session </a:t>
            </a:r>
            <a:r>
              <a:rPr lang="en-GB" altLang="en-US" sz="2800" dirty="0" smtClean="0">
                <a:cs typeface="+mj-cs"/>
              </a:rPr>
              <a:t>6 </a:t>
            </a:r>
            <a:r>
              <a:rPr lang="en-GB" altLang="en-US" sz="2800" smtClean="0">
                <a:cs typeface="+mj-cs"/>
              </a:rPr>
              <a:t>Week </a:t>
            </a:r>
            <a:r>
              <a:rPr lang="en-GB" altLang="en-US" sz="2800" smtClean="0">
                <a:cs typeface="+mj-cs"/>
              </a:rPr>
              <a:t>6</a:t>
            </a:r>
            <a:endParaRPr lang="en-GB" altLang="en-US" sz="2800" dirty="0">
              <a:cs typeface="+mj-cs"/>
            </a:endParaRPr>
          </a:p>
        </p:txBody>
      </p:sp>
      <p:pic>
        <p:nvPicPr>
          <p:cNvPr id="29698" name="Picture 1" descr="TSD_logo2010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00"/>
                </a:solidFill>
                <a:latin typeface="Arial" charset="0"/>
                <a:ea typeface="SimHei" charset="0"/>
              </a:rPr>
              <a:t>PSD Critical Thinking 6</a:t>
            </a:r>
            <a:endParaRPr lang="en-US" dirty="0">
              <a:latin typeface="Arial" charset="0"/>
              <a:ea typeface="SimHei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Previous session “Start a Group Business” (review)</a:t>
            </a:r>
            <a:br>
              <a:rPr lang="en-US" dirty="0" smtClean="0"/>
            </a:br>
            <a:endParaRPr lang="en-US" dirty="0" smtClean="0"/>
          </a:p>
          <a:p>
            <a:pPr>
              <a:defRPr/>
            </a:pPr>
            <a:r>
              <a:rPr lang="en-US" dirty="0" smtClean="0"/>
              <a:t>Numerical Analysis</a:t>
            </a:r>
          </a:p>
          <a:p>
            <a:pPr>
              <a:defRPr/>
            </a:pPr>
            <a:r>
              <a:rPr lang="en-US" dirty="0" smtClean="0"/>
              <a:t>Also today complete the Business Analysis (30 minutes, form)</a:t>
            </a:r>
          </a:p>
          <a:p>
            <a:pPr>
              <a:defRPr/>
            </a:pPr>
            <a:r>
              <a:rPr lang="en-US" dirty="0" smtClean="0"/>
              <a:t>And complete </a:t>
            </a:r>
            <a:r>
              <a:rPr lang="en-US" dirty="0"/>
              <a:t>the </a:t>
            </a:r>
            <a:r>
              <a:rPr lang="en-US" dirty="0" smtClean="0"/>
              <a:t>Workplace </a:t>
            </a:r>
            <a:r>
              <a:rPr lang="en-US" dirty="0"/>
              <a:t>Analysis (30 minutes, form)</a:t>
            </a:r>
          </a:p>
          <a:p>
            <a:pPr>
              <a:defRPr/>
            </a:pPr>
            <a:r>
              <a:rPr lang="en-US" dirty="0" smtClean="0"/>
              <a:t>The workplace problem to which you apply critical thinking?</a:t>
            </a:r>
            <a:br>
              <a:rPr lang="en-US" dirty="0" smtClean="0"/>
            </a:br>
            <a:r>
              <a:rPr lang="en-US" dirty="0" smtClean="0"/>
              <a:t>(for your assessment)</a:t>
            </a:r>
          </a:p>
          <a:p>
            <a:pPr>
              <a:defRPr/>
            </a:pPr>
            <a:r>
              <a:rPr lang="en-US" dirty="0"/>
              <a:t>What is </a:t>
            </a:r>
            <a:r>
              <a:rPr lang="en-US" dirty="0" smtClean="0"/>
              <a:t>the business to </a:t>
            </a:r>
            <a:r>
              <a:rPr lang="en-US" dirty="0"/>
              <a:t>which </a:t>
            </a:r>
            <a:r>
              <a:rPr lang="en-US" dirty="0" smtClean="0"/>
              <a:t>you apply critical thinking?</a:t>
            </a:r>
            <a:endParaRPr lang="en-US" dirty="0"/>
          </a:p>
          <a:p>
            <a:pPr>
              <a:defRPr/>
            </a:pPr>
            <a:r>
              <a:rPr lang="en-US" dirty="0" smtClean="0"/>
              <a:t>(for today’s task)</a:t>
            </a:r>
          </a:p>
          <a:p>
            <a:pPr>
              <a:defRPr/>
            </a:pPr>
            <a:r>
              <a:rPr lang="en-US" dirty="0" smtClean="0"/>
              <a:t>What is a critical thinking?</a:t>
            </a:r>
          </a:p>
          <a:p>
            <a:pPr>
              <a:defRPr/>
            </a:pPr>
            <a:r>
              <a:rPr lang="en-US" dirty="0"/>
              <a:t>What is a </a:t>
            </a:r>
            <a:r>
              <a:rPr lang="en-US" dirty="0" smtClean="0"/>
              <a:t>numerical analysis?</a:t>
            </a:r>
          </a:p>
          <a:p>
            <a:pPr>
              <a:defRPr/>
            </a:pPr>
            <a:r>
              <a:rPr lang="en-US" dirty="0" smtClean="0"/>
              <a:t>Read this entire Presentation* on Moodle </a:t>
            </a:r>
            <a:br>
              <a:rPr lang="en-US" dirty="0" smtClean="0"/>
            </a:br>
            <a:r>
              <a:rPr lang="en-US" dirty="0" smtClean="0"/>
              <a:t>*</a:t>
            </a:r>
            <a:r>
              <a:rPr lang="en-US" i="1" dirty="0" smtClean="0"/>
              <a:t>(including The Persuasive Use of Language)</a:t>
            </a:r>
          </a:p>
          <a:p>
            <a:pPr marL="0" indent="0">
              <a:buNone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20959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00"/>
                </a:solidFill>
                <a:latin typeface="Arial" charset="0"/>
                <a:ea typeface="SimHei" charset="0"/>
              </a:rPr>
              <a:t>PSD Critical </a:t>
            </a:r>
            <a:r>
              <a:rPr lang="en-US" dirty="0">
                <a:solidFill>
                  <a:srgbClr val="FFFF00"/>
                </a:solidFill>
                <a:latin typeface="Arial" charset="0"/>
                <a:ea typeface="SimHei" charset="0"/>
              </a:rPr>
              <a:t>Thinking</a:t>
            </a:r>
            <a:endParaRPr lang="en-US" dirty="0">
              <a:latin typeface="Arial" charset="0"/>
              <a:ea typeface="SimHei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Numerical analysis</a:t>
            </a:r>
            <a:br>
              <a:rPr lang="en-US" dirty="0" smtClean="0"/>
            </a:br>
            <a:endParaRPr lang="en-US" dirty="0" smtClean="0"/>
          </a:p>
          <a:p>
            <a:pPr>
              <a:defRPr/>
            </a:pPr>
            <a:r>
              <a:rPr lang="en-US" dirty="0" smtClean="0"/>
              <a:t>Mean Average</a:t>
            </a:r>
          </a:p>
          <a:p>
            <a:pPr>
              <a:defRPr/>
            </a:pPr>
            <a:r>
              <a:rPr lang="en-US" dirty="0" smtClean="0"/>
              <a:t>Median Average</a:t>
            </a:r>
          </a:p>
          <a:p>
            <a:pPr>
              <a:defRPr/>
            </a:pPr>
            <a:r>
              <a:rPr lang="en-US" dirty="0" smtClean="0"/>
              <a:t>Mode Average</a:t>
            </a:r>
          </a:p>
          <a:p>
            <a:pPr>
              <a:defRPr/>
            </a:pPr>
            <a:endParaRPr lang="en-US" dirty="0" smtClean="0"/>
          </a:p>
          <a:p>
            <a:pPr>
              <a:defRPr/>
            </a:pPr>
            <a:r>
              <a:rPr lang="en-US" dirty="0" smtClean="0"/>
              <a:t>How do you apply this to your assessment task – </a:t>
            </a:r>
            <a:br>
              <a:rPr lang="en-US" dirty="0" smtClean="0"/>
            </a:br>
            <a:r>
              <a:rPr lang="en-US" dirty="0" smtClean="0"/>
              <a:t>“</a:t>
            </a:r>
            <a:r>
              <a:rPr lang="en-US" dirty="0" smtClean="0">
                <a:solidFill>
                  <a:schemeClr val="accent2"/>
                </a:solidFill>
              </a:rPr>
              <a:t>define a workplace problem</a:t>
            </a:r>
            <a:r>
              <a:rPr lang="en-US" dirty="0" smtClean="0"/>
              <a:t>”?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Outcomes (HND)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0" y="1557338"/>
            <a:ext cx="8893175" cy="5040014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sz="2800" dirty="0" smtClean="0"/>
              <a:t>•The </a:t>
            </a:r>
            <a:r>
              <a:rPr lang="en-GB" sz="2800" dirty="0"/>
              <a:t>learners will be able to apply the learned knowledge in problem solving &amp; decision-making: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• Create </a:t>
            </a:r>
            <a:r>
              <a:rPr lang="en-GB" sz="2800" dirty="0"/>
              <a:t>information for decision making by summarising </a:t>
            </a:r>
            <a:r>
              <a:rPr lang="en-GB" sz="2800" dirty="0" smtClean="0"/>
              <a:t>data using </a:t>
            </a:r>
            <a:r>
              <a:rPr lang="en-GB" sz="2800" dirty="0"/>
              <a:t>representative values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• Analyse </a:t>
            </a:r>
            <a:r>
              <a:rPr lang="en-GB" sz="2800" dirty="0"/>
              <a:t>the results to draw valid conclusions in a business </a:t>
            </a:r>
            <a:r>
              <a:rPr lang="en-GB" sz="2800" dirty="0" smtClean="0"/>
              <a:t>context.</a:t>
            </a: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7425FFB-2F86-474B-AF09-EC4BC1BE3B8D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  <p:pic>
        <p:nvPicPr>
          <p:cNvPr id="3077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8780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24012"/>
            <a:ext cx="8836333" cy="4525963"/>
          </a:xfrm>
        </p:spPr>
        <p:txBody>
          <a:bodyPr/>
          <a:lstStyle/>
          <a:p>
            <a:r>
              <a:rPr lang="en-GB" dirty="0"/>
              <a:t>Create information for decision making by summarising data using representative </a:t>
            </a:r>
            <a:r>
              <a:rPr lang="en-GB" dirty="0" smtClean="0"/>
              <a:t>values</a:t>
            </a:r>
          </a:p>
          <a:p>
            <a:pPr marL="0" indent="0">
              <a:buNone/>
            </a:pPr>
            <a:r>
              <a:rPr lang="en-GB" dirty="0" smtClean="0"/>
              <a:t>• Mode</a:t>
            </a:r>
            <a:r>
              <a:rPr lang="en-GB" dirty="0"/>
              <a:t>, median, mean, </a:t>
            </a:r>
            <a:r>
              <a:rPr lang="en-GB" dirty="0" smtClean="0"/>
              <a:t>range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• Mode</a:t>
            </a:r>
            <a:r>
              <a:rPr lang="en-GB" dirty="0"/>
              <a:t>, median and mean are three different </a:t>
            </a:r>
            <a:r>
              <a:rPr lang="en-GB" dirty="0" smtClean="0"/>
              <a:t>types of </a:t>
            </a:r>
            <a:r>
              <a:rPr lang="en-GB" dirty="0"/>
              <a:t>average. The range is the difference between the biggest and the smallest number.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002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9217024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•	Mode, median and mean are three different types of average.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Let's work out the mode, median and mean of this set of numbers: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</a:t>
            </a:r>
            <a:r>
              <a:rPr lang="en-GB" dirty="0" smtClean="0"/>
              <a:t>7, 9, 11, 6, 13, 6, 6, 3, </a:t>
            </a:r>
            <a:r>
              <a:rPr lang="en-GB" dirty="0"/>
              <a:t>11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66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</p:spPr>
        <p:txBody>
          <a:bodyPr/>
          <a:lstStyle/>
          <a:p>
            <a:pPr lvl="0"/>
            <a:r>
              <a:rPr lang="en-GB" dirty="0"/>
              <a:t>The mode is the value that appears the </a:t>
            </a:r>
            <a:r>
              <a:rPr lang="en-GB" b="1" dirty="0"/>
              <a:t>most</a:t>
            </a:r>
            <a:r>
              <a:rPr lang="en-GB" dirty="0" smtClean="0"/>
              <a:t>.</a:t>
            </a:r>
            <a:r>
              <a:rPr lang="en-GB" dirty="0"/>
              <a:t> </a:t>
            </a:r>
          </a:p>
          <a:p>
            <a:pPr lvl="0"/>
            <a:r>
              <a:rPr lang="en-GB" dirty="0"/>
              <a:t>To work out the mode</a:t>
            </a:r>
            <a:r>
              <a:rPr lang="en-GB" dirty="0" smtClean="0"/>
              <a:t>:</a:t>
            </a:r>
            <a:endParaRPr lang="en-GB" dirty="0"/>
          </a:p>
          <a:p>
            <a:pPr lvl="0"/>
            <a:r>
              <a:rPr lang="en-GB" dirty="0"/>
              <a:t>Put the numbers in order:</a:t>
            </a:r>
          </a:p>
          <a:p>
            <a:r>
              <a:rPr lang="en-GB" dirty="0"/>
              <a:t>3 </a:t>
            </a:r>
            <a:r>
              <a:rPr lang="en-GB" b="1" dirty="0"/>
              <a:t>6 6 6</a:t>
            </a:r>
            <a:r>
              <a:rPr lang="en-GB" dirty="0"/>
              <a:t> 7 9 11 11 13</a:t>
            </a:r>
          </a:p>
          <a:p>
            <a:pPr lvl="0"/>
            <a:r>
              <a:rPr lang="en-GB" dirty="0" smtClean="0"/>
              <a:t>Look </a:t>
            </a:r>
            <a:r>
              <a:rPr lang="en-GB" dirty="0"/>
              <a:t>for the number that appears the most. 6 appears more than any other number</a:t>
            </a:r>
            <a:r>
              <a:rPr lang="en-GB" dirty="0" smtClean="0"/>
              <a:t>.</a:t>
            </a:r>
            <a:r>
              <a:rPr lang="en-GB" dirty="0"/>
              <a:t> </a:t>
            </a:r>
          </a:p>
          <a:p>
            <a:r>
              <a:rPr lang="en-GB" b="1" dirty="0"/>
              <a:t>So the mode value is 6.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294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Class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08520" y="1600200"/>
            <a:ext cx="925252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Find the mode from the following examples;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a- 8 8 9 9 10 10 10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b- 418 495 496 496 497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c- 25798 265789 265789 265789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d- 3 3 3 27 27 27 27 49 49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119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•	How mode is used in understanding the data in a business organization?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21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915536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•The </a:t>
            </a:r>
            <a:r>
              <a:rPr lang="en-GB" dirty="0"/>
              <a:t>median is the middle value.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To work out the median: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Put the numbers in </a:t>
            </a:r>
            <a:r>
              <a:rPr lang="en-GB" dirty="0" smtClean="0"/>
              <a:t>order: 3 </a:t>
            </a:r>
            <a:r>
              <a:rPr lang="en-GB" dirty="0"/>
              <a:t>6 6 6 7 9 11 11 13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The number in the middle of the list is the median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So the median value is 7.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15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	Find the median-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Class exercise-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a- 589674289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b- 9987564125899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1751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Median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•If </a:t>
            </a:r>
            <a:r>
              <a:rPr lang="en-GB" dirty="0"/>
              <a:t>there are two middle values, the median is halfway between them. Work out the median for this set of numbers:</a:t>
            </a:r>
          </a:p>
          <a:p>
            <a:pPr marL="0" indent="0">
              <a:buNone/>
            </a:pPr>
            <a:r>
              <a:rPr lang="en-GB" dirty="0" smtClean="0"/>
              <a:t>•3 </a:t>
            </a:r>
            <a:r>
              <a:rPr lang="en-GB" dirty="0"/>
              <a:t>6 6 6 7 8 9 11 11 13</a:t>
            </a:r>
          </a:p>
          <a:p>
            <a:pPr marL="0" indent="0">
              <a:buNone/>
            </a:pPr>
            <a:r>
              <a:rPr lang="en-GB" dirty="0" smtClean="0"/>
              <a:t>•</a:t>
            </a:r>
            <a:r>
              <a:rPr lang="en-GB" dirty="0"/>
              <a:t>	There are two middle values, 7 and 8.</a:t>
            </a:r>
          </a:p>
          <a:p>
            <a:r>
              <a:rPr lang="en-GB" dirty="0" smtClean="0"/>
              <a:t>The </a:t>
            </a:r>
            <a:r>
              <a:rPr lang="en-GB" dirty="0"/>
              <a:t>median is halfway between 7 and 8, so the median is 7.5.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0931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•The </a:t>
            </a:r>
            <a:r>
              <a:rPr lang="en-GB" dirty="0"/>
              <a:t>mean average is not always a whole number.</a:t>
            </a:r>
          </a:p>
          <a:p>
            <a:pPr marL="0" indent="0">
              <a:buNone/>
            </a:pPr>
            <a:r>
              <a:rPr lang="en-GB" dirty="0" smtClean="0"/>
              <a:t>•The </a:t>
            </a:r>
            <a:r>
              <a:rPr lang="en-GB" dirty="0"/>
              <a:t>mean is the total of the numbers divided </a:t>
            </a:r>
            <a:r>
              <a:rPr lang="en-GB" dirty="0" smtClean="0"/>
              <a:t>by how </a:t>
            </a:r>
            <a:r>
              <a:rPr lang="en-GB" dirty="0"/>
              <a:t>many numbers there are.</a:t>
            </a:r>
          </a:p>
          <a:p>
            <a:pPr marL="0" indent="0">
              <a:buNone/>
            </a:pPr>
            <a:r>
              <a:rPr lang="en-GB" dirty="0" smtClean="0"/>
              <a:t>•To </a:t>
            </a:r>
            <a:r>
              <a:rPr lang="en-GB" dirty="0"/>
              <a:t>work out the mean:</a:t>
            </a:r>
          </a:p>
          <a:p>
            <a:pPr marL="0" indent="0">
              <a:buNone/>
            </a:pPr>
            <a:r>
              <a:rPr lang="en-GB" dirty="0" smtClean="0"/>
              <a:t>•Add </a:t>
            </a:r>
            <a:r>
              <a:rPr lang="en-GB" dirty="0"/>
              <a:t>up all the numbers.</a:t>
            </a:r>
          </a:p>
          <a:p>
            <a:r>
              <a:rPr lang="en-GB" dirty="0"/>
              <a:t>7 + 9 + 11 + 6 + 13 + 6 + 6 + 3 + 11 = 72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9407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	Divide the answer by how many numbers there are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There are 9 numbers. 72 ÷ 9 = 8</a:t>
            </a:r>
          </a:p>
          <a:p>
            <a:endParaRPr lang="en-GB" dirty="0"/>
          </a:p>
          <a:p>
            <a:r>
              <a:rPr lang="en-GB" dirty="0"/>
              <a:t>So the mean value is 8.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4527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	Examples-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a- 20+11+ 2+9+41+26+21+51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b- 45+6+9+87+12+34+20+31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4839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•	What are the main benefits in using the ‘ MEAN VALUE’ in good decision making?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2589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	The range is the difference between the biggest and the smallest number.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To work out the range: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Put the numbers in order: 3 6 6 6 7 9 11 11 13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634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Range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	Subtract the smallest number from the biggest number:</a:t>
            </a:r>
          </a:p>
          <a:p>
            <a:endParaRPr lang="en-GB" dirty="0"/>
          </a:p>
          <a:p>
            <a:r>
              <a:rPr lang="en-GB" dirty="0"/>
              <a:t>13 - 3 = 10</a:t>
            </a:r>
          </a:p>
          <a:p>
            <a:endParaRPr lang="en-GB" dirty="0"/>
          </a:p>
          <a:p>
            <a:r>
              <a:rPr lang="en-GB" dirty="0"/>
              <a:t>So the range of this set of numbers is 10.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1901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and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	Have we understood the various values of data analysis?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	Question and answers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0FFDF-B1E6-4363-BE10-29AB1719E104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087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>
            <a:solidFill>
              <a:srgbClr val="2B4A76"/>
            </a:solidFill>
          </a:ln>
        </p:spPr>
        <p:txBody>
          <a:bodyPr/>
          <a:lstStyle/>
          <a:p>
            <a:r>
              <a:rPr lang="en-GB" sz="2800" dirty="0" smtClean="0">
                <a:latin typeface="Arial" charset="0"/>
                <a:ea typeface="华文细黑" charset="0"/>
              </a:rPr>
              <a:t>there are many definitions but according to Barry K. Beyer (1995), critical thinking means </a:t>
            </a:r>
            <a:r>
              <a:rPr lang="en-GB" sz="2800" dirty="0" smtClean="0">
                <a:solidFill>
                  <a:schemeClr val="accent4">
                    <a:lumMod val="75000"/>
                  </a:schemeClr>
                </a:solidFill>
                <a:latin typeface="Arial" charset="0"/>
                <a:ea typeface="华文细黑" charset="0"/>
              </a:rPr>
              <a:t>‘making clear, reasoned judgments’</a:t>
            </a:r>
            <a:r>
              <a:rPr lang="en-GB" sz="2800" dirty="0" smtClean="0">
                <a:latin typeface="Arial" charset="0"/>
                <a:ea typeface="华文细黑" charset="0"/>
              </a:rPr>
              <a:t>.</a:t>
            </a:r>
            <a:br>
              <a:rPr lang="en-GB" sz="2800" dirty="0" smtClean="0">
                <a:latin typeface="Arial" charset="0"/>
                <a:ea typeface="华文细黑" charset="0"/>
              </a:rPr>
            </a:br>
            <a:endParaRPr lang="en-US" sz="2800" dirty="0" smtClean="0"/>
          </a:p>
          <a:p>
            <a:pPr marL="0" indent="0">
              <a:buNone/>
            </a:pPr>
            <a:r>
              <a:rPr lang="en-US" sz="2800" dirty="0" smtClean="0"/>
              <a:t>What does this mean to you?</a:t>
            </a:r>
          </a:p>
          <a:p>
            <a:pPr marL="0" indent="0">
              <a:buNone/>
            </a:pPr>
            <a:endParaRPr lang="en-US" sz="2800" dirty="0" smtClean="0"/>
          </a:p>
          <a:p>
            <a:pPr marL="0" indent="0">
              <a:buNone/>
            </a:pPr>
            <a:r>
              <a:rPr lang="en-US" sz="2800" dirty="0" smtClean="0"/>
              <a:t>How would you express this in your own words?</a:t>
            </a:r>
            <a:br>
              <a:rPr lang="en-US" sz="2800" dirty="0" smtClean="0"/>
            </a:br>
            <a:r>
              <a:rPr lang="en-US" sz="2800" dirty="0" smtClean="0"/>
              <a:t>(</a:t>
            </a:r>
            <a:r>
              <a:rPr lang="en-US" sz="2800" i="1" dirty="0" smtClean="0"/>
              <a:t>note it down</a:t>
            </a:r>
            <a:r>
              <a:rPr lang="en-US" sz="2800" dirty="0" smtClean="0"/>
              <a:t>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960489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FFFF00"/>
                </a:solidFill>
                <a:latin typeface="Arial" charset="0"/>
                <a:ea typeface="SimHei" charset="0"/>
              </a:rPr>
              <a:t>Critical Thinking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panose="020B0604020202020204" pitchFamily="34" charset="0"/>
              <a:buAutoNum type="arabicPeriod"/>
              <a:defRPr/>
            </a:pPr>
            <a:endParaRPr lang="en-US" altLang="en-US" dirty="0" smtClean="0">
              <a:cs typeface="+mn-cs"/>
            </a:endParaRPr>
          </a:p>
          <a:p>
            <a:pPr>
              <a:buFont typeface="Wingdings" panose="05000000000000000000" pitchFamily="2" charset="2"/>
              <a:buChar char="n"/>
              <a:defRPr/>
            </a:pPr>
            <a:r>
              <a:rPr lang="en-GB" sz="2400" dirty="0" smtClean="0">
                <a:cs typeface="+mn-cs"/>
              </a:rPr>
              <a:t>An effective critical thinker: </a:t>
            </a:r>
            <a:br>
              <a:rPr lang="en-GB" sz="2400" dirty="0" smtClean="0">
                <a:cs typeface="+mn-cs"/>
              </a:rPr>
            </a:br>
            <a:endParaRPr lang="en-GB" sz="2400" dirty="0" smtClean="0">
              <a:cs typeface="+mn-cs"/>
            </a:endParaRPr>
          </a:p>
          <a:p>
            <a:pPr>
              <a:buFont typeface="Wingdings" panose="05000000000000000000" pitchFamily="2" charset="2"/>
              <a:buChar char="n"/>
              <a:defRPr/>
            </a:pPr>
            <a:r>
              <a:rPr lang="en-GB" sz="2400" dirty="0" smtClean="0">
                <a:cs typeface="+mn-cs"/>
              </a:rPr>
              <a:t>questions </a:t>
            </a:r>
            <a:r>
              <a:rPr lang="en-GB" sz="2400" dirty="0">
                <a:cs typeface="+mn-cs"/>
              </a:rPr>
              <a:t>perceived knowledge, </a:t>
            </a:r>
            <a:r>
              <a:rPr lang="en-GB" sz="2400" dirty="0" smtClean="0">
                <a:cs typeface="+mn-cs"/>
              </a:rPr>
              <a:t/>
            </a:r>
            <a:br>
              <a:rPr lang="en-GB" sz="2400" dirty="0" smtClean="0">
                <a:cs typeface="+mn-cs"/>
              </a:rPr>
            </a:br>
            <a:endParaRPr lang="en-GB" sz="2400" dirty="0" smtClean="0">
              <a:cs typeface="+mn-cs"/>
            </a:endParaRPr>
          </a:p>
          <a:p>
            <a:pPr>
              <a:buFont typeface="Wingdings" panose="05000000000000000000" pitchFamily="2" charset="2"/>
              <a:buChar char="n"/>
              <a:defRPr/>
            </a:pPr>
            <a:r>
              <a:rPr lang="en-GB" sz="2400" dirty="0" smtClean="0">
                <a:cs typeface="+mn-cs"/>
              </a:rPr>
              <a:t>rejects </a:t>
            </a:r>
            <a:r>
              <a:rPr lang="en-GB" sz="2400" dirty="0">
                <a:cs typeface="+mn-cs"/>
              </a:rPr>
              <a:t>anecdotal or non-scientific evidence </a:t>
            </a:r>
            <a:r>
              <a:rPr lang="en-GB" sz="2400" dirty="0" smtClean="0">
                <a:cs typeface="+mn-cs"/>
              </a:rPr>
              <a:t>and</a:t>
            </a:r>
            <a:br>
              <a:rPr lang="en-GB" sz="2400" dirty="0" smtClean="0">
                <a:cs typeface="+mn-cs"/>
              </a:rPr>
            </a:br>
            <a:endParaRPr lang="en-GB" sz="2400" dirty="0" smtClean="0">
              <a:cs typeface="+mn-cs"/>
            </a:endParaRPr>
          </a:p>
          <a:p>
            <a:pPr>
              <a:buFont typeface="Wingdings" panose="05000000000000000000" pitchFamily="2" charset="2"/>
              <a:buChar char="n"/>
              <a:defRPr/>
            </a:pPr>
            <a:r>
              <a:rPr lang="en-GB" sz="2400" dirty="0" smtClean="0">
                <a:cs typeface="+mn-cs"/>
              </a:rPr>
              <a:t>examines </a:t>
            </a:r>
            <a:r>
              <a:rPr lang="en-GB" sz="2400" dirty="0">
                <a:cs typeface="+mn-cs"/>
              </a:rPr>
              <a:t>the source of all information. </a:t>
            </a:r>
            <a:r>
              <a:rPr lang="en-GB" sz="2400" dirty="0" smtClean="0">
                <a:cs typeface="+mn-cs"/>
              </a:rPr>
              <a:t/>
            </a:r>
            <a:br>
              <a:rPr lang="en-GB" sz="2400" dirty="0" smtClean="0">
                <a:cs typeface="+mn-cs"/>
              </a:rPr>
            </a:br>
            <a:endParaRPr lang="en-GB" sz="2400" dirty="0" smtClean="0">
              <a:cs typeface="+mn-cs"/>
            </a:endParaRPr>
          </a:p>
          <a:p>
            <a:pPr>
              <a:buFont typeface="Wingdings" panose="05000000000000000000" pitchFamily="2" charset="2"/>
              <a:buChar char="n"/>
              <a:defRPr/>
            </a:pPr>
            <a:r>
              <a:rPr lang="en-GB" sz="2400" dirty="0" smtClean="0">
                <a:cs typeface="+mn-cs"/>
              </a:rPr>
              <a:t>(is this true?)</a:t>
            </a:r>
            <a:endParaRPr lang="en-GB" sz="2400" dirty="0">
              <a:cs typeface="+mn-cs"/>
            </a:endParaRPr>
          </a:p>
          <a:p>
            <a:pPr marL="514350" indent="-514350">
              <a:buFont typeface="Arial" panose="020B0604020202020204" pitchFamily="34" charset="0"/>
              <a:buAutoNum type="arabicPeriod"/>
              <a:defRPr/>
            </a:pPr>
            <a:endParaRPr lang="en-US" altLang="en-US" dirty="0" smtClean="0">
              <a:cs typeface="+mn-cs"/>
            </a:endParaRPr>
          </a:p>
          <a:p>
            <a:pPr marL="514350" indent="-514350">
              <a:buFont typeface="Arial" panose="020B0604020202020204" pitchFamily="34" charset="0"/>
              <a:buAutoNum type="arabicPeriod"/>
              <a:defRPr/>
            </a:pPr>
            <a:endParaRPr lang="en-US" altLang="en-US" dirty="0" smtClean="0"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FFFF00"/>
                </a:solidFill>
                <a:latin typeface="Arial" charset="0"/>
                <a:ea typeface="SimHei" charset="0"/>
              </a:rPr>
              <a:t>Critical Thinking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panose="020B0604020202020204" pitchFamily="34" charset="0"/>
              <a:buAutoNum type="arabicPeriod"/>
              <a:defRPr/>
            </a:pPr>
            <a:endParaRPr lang="en-US" altLang="en-US" dirty="0" smtClean="0">
              <a:cs typeface="+mn-cs"/>
            </a:endParaRPr>
          </a:p>
          <a:p>
            <a:pPr>
              <a:buFont typeface="Wingdings" panose="05000000000000000000" pitchFamily="2" charset="2"/>
              <a:buChar char="n"/>
              <a:defRPr/>
            </a:pPr>
            <a:r>
              <a:rPr lang="en-GB" sz="2400" dirty="0">
                <a:cs typeface="+mn-cs"/>
              </a:rPr>
              <a:t>A </a:t>
            </a:r>
            <a:r>
              <a:rPr lang="en-GB" sz="2400" dirty="0" smtClean="0">
                <a:cs typeface="+mn-cs"/>
              </a:rPr>
              <a:t>critical thinker </a:t>
            </a:r>
            <a:r>
              <a:rPr lang="en-GB" sz="2400" dirty="0"/>
              <a:t>is</a:t>
            </a:r>
            <a:r>
              <a:rPr lang="en-GB" sz="2400" dirty="0" smtClean="0">
                <a:cs typeface="+mn-cs"/>
              </a:rPr>
              <a:t>: </a:t>
            </a:r>
          </a:p>
          <a:p>
            <a:pPr>
              <a:buFont typeface="Wingdings" panose="05000000000000000000" pitchFamily="2" charset="2"/>
              <a:buChar char="n"/>
              <a:defRPr/>
            </a:pPr>
            <a:endParaRPr lang="en-GB" sz="2400" dirty="0">
              <a:cs typeface="+mn-cs"/>
            </a:endParaRPr>
          </a:p>
          <a:p>
            <a:pPr>
              <a:buFontTx/>
              <a:buChar char="-"/>
              <a:defRPr/>
            </a:pPr>
            <a:r>
              <a:rPr lang="en-GB" sz="2400" dirty="0" smtClean="0"/>
              <a:t>open</a:t>
            </a:r>
            <a:r>
              <a:rPr lang="en-GB" sz="2400" dirty="0"/>
              <a:t>-minded and well-informed, </a:t>
            </a:r>
            <a:endParaRPr lang="en-GB" sz="2400" dirty="0" smtClean="0"/>
          </a:p>
          <a:p>
            <a:pPr>
              <a:buFontTx/>
              <a:buChar char="-"/>
              <a:defRPr/>
            </a:pPr>
            <a:r>
              <a:rPr lang="en-GB" sz="2400" dirty="0" smtClean="0"/>
              <a:t>able </a:t>
            </a:r>
            <a:r>
              <a:rPr lang="en-GB" sz="2400" dirty="0"/>
              <a:t>to judge the quality of an argument and </a:t>
            </a:r>
            <a:endParaRPr lang="en-GB" sz="2400" dirty="0" smtClean="0"/>
          </a:p>
          <a:p>
            <a:pPr>
              <a:buFontTx/>
              <a:buChar char="-"/>
              <a:defRPr/>
            </a:pPr>
            <a:r>
              <a:rPr lang="en-GB" sz="2400" dirty="0" smtClean="0"/>
              <a:t>draw </a:t>
            </a:r>
            <a:r>
              <a:rPr lang="en-GB" sz="2400" dirty="0"/>
              <a:t>cautious yet evidence-based conclusions.</a:t>
            </a:r>
          </a:p>
          <a:p>
            <a:pPr>
              <a:buFont typeface="Wingdings" panose="05000000000000000000" pitchFamily="2" charset="2"/>
              <a:buChar char="n"/>
              <a:defRPr/>
            </a:pPr>
            <a:endParaRPr lang="en-GB" sz="2400" dirty="0" smtClean="0">
              <a:cs typeface="+mn-cs"/>
            </a:endParaRPr>
          </a:p>
          <a:p>
            <a:pPr>
              <a:buFont typeface="Wingdings" panose="05000000000000000000" pitchFamily="2" charset="2"/>
              <a:buChar char="n"/>
              <a:defRPr/>
            </a:pPr>
            <a:r>
              <a:rPr lang="en-GB" sz="2400" dirty="0" smtClean="0">
                <a:cs typeface="+mn-cs"/>
              </a:rPr>
              <a:t>(is this true?)</a:t>
            </a:r>
            <a:endParaRPr lang="en-GB" sz="2400" dirty="0">
              <a:cs typeface="+mn-cs"/>
            </a:endParaRPr>
          </a:p>
          <a:p>
            <a:pPr marL="514350" indent="-514350">
              <a:buFont typeface="Arial" panose="020B0604020202020204" pitchFamily="34" charset="0"/>
              <a:buAutoNum type="arabicPeriod"/>
              <a:defRPr/>
            </a:pPr>
            <a:endParaRPr lang="en-US" altLang="en-US" dirty="0" smtClean="0">
              <a:cs typeface="+mn-cs"/>
            </a:endParaRPr>
          </a:p>
          <a:p>
            <a:pPr marL="514350" indent="-514350">
              <a:buFont typeface="Arial" panose="020B0604020202020204" pitchFamily="34" charset="0"/>
              <a:buAutoNum type="arabicPeriod"/>
              <a:defRPr/>
            </a:pPr>
            <a:endParaRPr lang="en-US" altLang="en-US" dirty="0" smtClean="0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401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SimHei" charset="0"/>
              </a:rPr>
              <a:t>Critical Thinking</a:t>
            </a:r>
          </a:p>
        </p:txBody>
      </p:sp>
      <p:sp>
        <p:nvSpPr>
          <p:cNvPr id="44034" name="Content Placeholder 2"/>
          <p:cNvSpPr>
            <a:spLocks noGrp="1"/>
          </p:cNvSpPr>
          <p:nvPr>
            <p:ph idx="1"/>
          </p:nvPr>
        </p:nvSpPr>
        <p:spPr>
          <a:xfrm>
            <a:off x="0" y="1268413"/>
            <a:ext cx="8675688" cy="5184775"/>
          </a:xfrm>
        </p:spPr>
        <p:txBody>
          <a:bodyPr/>
          <a:lstStyle/>
          <a:p>
            <a:endParaRPr lang="en-GB">
              <a:latin typeface="Arial" charset="0"/>
              <a:ea typeface="华文细黑" charset="0"/>
            </a:endParaRPr>
          </a:p>
          <a:p>
            <a:endParaRPr lang="en-GB">
              <a:latin typeface="Arial" charset="0"/>
              <a:ea typeface="华文细黑" charset="0"/>
            </a:endParaRPr>
          </a:p>
          <a:p>
            <a:r>
              <a:rPr lang="en-GB" sz="2800">
                <a:latin typeface="Arial" charset="0"/>
                <a:ea typeface="华文细黑" charset="0"/>
              </a:rPr>
              <a:t>It’s important for academic students because it enables them to produce essays and papers that are free from personal or societal bias. </a:t>
            </a:r>
          </a:p>
          <a:p>
            <a:endParaRPr lang="en-GB" sz="2800">
              <a:latin typeface="Arial" charset="0"/>
              <a:ea typeface="华文细黑" charset="0"/>
            </a:endParaRPr>
          </a:p>
          <a:p>
            <a:r>
              <a:rPr lang="en-GB" sz="2800">
                <a:latin typeface="Arial" charset="0"/>
                <a:ea typeface="华文细黑" charset="0"/>
              </a:rPr>
              <a:t>Critical thinking is the ability to think clearly and rationally about what to do or what to believe. It includes the ability to engage in reflective and </a:t>
            </a:r>
            <a:r>
              <a:rPr lang="en-GB" sz="2800" u="sng">
                <a:latin typeface="Arial" charset="0"/>
                <a:ea typeface="华文细黑" charset="0"/>
              </a:rPr>
              <a:t>independent</a:t>
            </a:r>
            <a:r>
              <a:rPr lang="en-GB" sz="2800">
                <a:latin typeface="Arial" charset="0"/>
                <a:ea typeface="华文细黑" charset="0"/>
              </a:rPr>
              <a:t> thinking. </a:t>
            </a:r>
          </a:p>
          <a:p>
            <a:endParaRPr lang="en-GB">
              <a:latin typeface="Arial" charset="0"/>
              <a:ea typeface="华文细黑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>
                <a:latin typeface="Arial" charset="0"/>
                <a:ea typeface="SimHei" charset="0"/>
              </a:rPr>
              <a:t>Different aspects of critical thinking</a:t>
            </a:r>
            <a:r>
              <a:rPr lang="en-GB">
                <a:latin typeface="Arial" charset="0"/>
                <a:ea typeface="SimHei" charset="0"/>
              </a:rPr>
              <a:t/>
            </a:r>
            <a:br>
              <a:rPr lang="en-GB">
                <a:latin typeface="Arial" charset="0"/>
                <a:ea typeface="SimHei" charset="0"/>
              </a:rPr>
            </a:br>
            <a:endParaRPr lang="en-GB">
              <a:latin typeface="Arial" charset="0"/>
              <a:ea typeface="SimHei" charset="0"/>
            </a:endParaRPr>
          </a:p>
        </p:txBody>
      </p:sp>
      <p:sp>
        <p:nvSpPr>
          <p:cNvPr id="45058" name="Content Placeholder 2"/>
          <p:cNvSpPr>
            <a:spLocks noGrp="1"/>
          </p:cNvSpPr>
          <p:nvPr>
            <p:ph idx="1"/>
          </p:nvPr>
        </p:nvSpPr>
        <p:spPr>
          <a:xfrm>
            <a:off x="468313" y="1268413"/>
            <a:ext cx="8675687" cy="5040312"/>
          </a:xfrm>
        </p:spPr>
        <p:txBody>
          <a:bodyPr/>
          <a:lstStyle/>
          <a:p>
            <a:endParaRPr lang="en-GB">
              <a:latin typeface="Arial" charset="0"/>
              <a:ea typeface="华文细黑" charset="0"/>
            </a:endParaRPr>
          </a:p>
          <a:p>
            <a:r>
              <a:rPr lang="en-GB" sz="2800">
                <a:latin typeface="Arial" charset="0"/>
                <a:ea typeface="华文细黑" charset="0"/>
              </a:rPr>
              <a:t>Understand the links between ideas.</a:t>
            </a:r>
          </a:p>
          <a:p>
            <a:r>
              <a:rPr lang="en-GB" sz="2800">
                <a:latin typeface="Arial" charset="0"/>
                <a:ea typeface="华文细黑" charset="0"/>
              </a:rPr>
              <a:t>Determine the importance and relevance of arguments and ideas.</a:t>
            </a:r>
          </a:p>
          <a:p>
            <a:r>
              <a:rPr lang="en-GB" sz="2800">
                <a:latin typeface="Arial" charset="0"/>
                <a:ea typeface="华文细黑" charset="0"/>
              </a:rPr>
              <a:t>Recognise, build and appraise arguments.</a:t>
            </a:r>
          </a:p>
          <a:p>
            <a:r>
              <a:rPr lang="en-GB" sz="2800">
                <a:latin typeface="Arial" charset="0"/>
                <a:ea typeface="华文细黑" charset="0"/>
              </a:rPr>
              <a:t>Identify inconsistencies and errors in reasoning.</a:t>
            </a:r>
          </a:p>
          <a:p>
            <a:r>
              <a:rPr lang="en-GB" sz="2800">
                <a:latin typeface="Arial" charset="0"/>
                <a:ea typeface="华文细黑" charset="0"/>
              </a:rPr>
              <a:t>Approach problems in a consistent and systematic way.</a:t>
            </a:r>
          </a:p>
          <a:p>
            <a:endParaRPr lang="en-GB">
              <a:latin typeface="Arial" charset="0"/>
              <a:ea typeface="华文细黑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SimHei" charset="0"/>
              </a:rPr>
              <a:t>Critical Thinking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  <a:extLst/>
        </p:spPr>
        <p:txBody>
          <a:bodyPr/>
          <a:lstStyle/>
          <a:p>
            <a:pPr>
              <a:defRPr/>
            </a:pPr>
            <a:r>
              <a:rPr lang="en-GB" sz="4000" dirty="0">
                <a:latin typeface="Arial" charset="0"/>
                <a:ea typeface="华文细黑" charset="0"/>
              </a:rPr>
              <a:t>Critical thinking is developed naturally over the course of study as students learn to scrutinise evidence and </a:t>
            </a:r>
            <a:r>
              <a:rPr lang="en-GB" sz="40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charset="0"/>
                <a:ea typeface="华文细黑" charset="0"/>
              </a:rPr>
              <a:t>dissect </a:t>
            </a:r>
            <a:r>
              <a:rPr lang="en-GB" sz="4000" dirty="0">
                <a:latin typeface="Arial" charset="0"/>
                <a:ea typeface="华文细黑" charset="0"/>
              </a:rPr>
              <a:t>opposing arguments.</a:t>
            </a:r>
          </a:p>
          <a:p>
            <a:pPr>
              <a:defRPr/>
            </a:pPr>
            <a:endParaRPr lang="en-GB" dirty="0">
              <a:latin typeface="Arial" charset="0"/>
              <a:ea typeface="华文细黑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00"/>
                </a:solidFill>
                <a:latin typeface="Arial" charset="0"/>
                <a:ea typeface="SimHei" charset="0"/>
              </a:rPr>
              <a:t>Brainstorming possible solutions to a problem</a:t>
            </a:r>
            <a:endParaRPr lang="en-US" dirty="0">
              <a:solidFill>
                <a:srgbClr val="FFFF00"/>
              </a:solidFill>
              <a:latin typeface="Arial" charset="0"/>
              <a:ea typeface="SimHei" charset="0"/>
            </a:endParaRP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US" dirty="0">
              <a:latin typeface="Arial" charset="0"/>
              <a:ea typeface="华文细黑" charset="0"/>
            </a:endParaRPr>
          </a:p>
          <a:p>
            <a:pPr>
              <a:defRPr/>
            </a:pPr>
            <a:r>
              <a:rPr lang="en-US" sz="2400" dirty="0">
                <a:latin typeface="Arial" charset="0"/>
                <a:ea typeface="华文细黑" charset="0"/>
              </a:rPr>
              <a:t>Generate as many ideas as possible </a:t>
            </a:r>
            <a:endParaRPr lang="en-US" sz="2400" dirty="0" smtClean="0">
              <a:latin typeface="Arial" charset="0"/>
              <a:ea typeface="华文细黑" charset="0"/>
            </a:endParaRPr>
          </a:p>
          <a:p>
            <a:pPr>
              <a:defRPr/>
            </a:pPr>
            <a:r>
              <a:rPr lang="en-US" sz="2400" dirty="0" smtClean="0">
                <a:latin typeface="Arial" charset="0"/>
                <a:ea typeface="华文细黑" charset="0"/>
              </a:rPr>
              <a:t>make </a:t>
            </a:r>
            <a:r>
              <a:rPr lang="en-US" sz="2400" dirty="0">
                <a:latin typeface="Arial" charset="0"/>
                <a:ea typeface="华文细黑" charset="0"/>
              </a:rPr>
              <a:t>a list</a:t>
            </a:r>
          </a:p>
          <a:p>
            <a:pPr>
              <a:defRPr/>
            </a:pPr>
            <a:r>
              <a:rPr lang="en-US" sz="2400" dirty="0" smtClean="0">
                <a:latin typeface="Arial" charset="0"/>
                <a:ea typeface="华文细黑" charset="0"/>
              </a:rPr>
              <a:t>ask </a:t>
            </a:r>
            <a:r>
              <a:rPr lang="en-US" sz="2400" dirty="0">
                <a:latin typeface="Arial" charset="0"/>
                <a:ea typeface="华文细黑" charset="0"/>
              </a:rPr>
              <a:t>others for their ideas too</a:t>
            </a:r>
          </a:p>
          <a:p>
            <a:pPr marL="0" indent="0">
              <a:buFont typeface="Wingdings" charset="0"/>
              <a:buNone/>
              <a:defRPr/>
            </a:pPr>
            <a:r>
              <a:rPr lang="en-US" sz="2400" dirty="0" smtClean="0">
                <a:latin typeface="Arial" charset="0"/>
                <a:ea typeface="华文细黑" charset="0"/>
              </a:rPr>
              <a:t/>
            </a:r>
            <a:br>
              <a:rPr lang="en-US" sz="2400" dirty="0" smtClean="0">
                <a:latin typeface="Arial" charset="0"/>
                <a:ea typeface="华文细黑" charset="0"/>
              </a:rPr>
            </a:br>
            <a:endParaRPr lang="en-US" sz="2400" dirty="0" smtClean="0">
              <a:latin typeface="Arial" charset="0"/>
              <a:ea typeface="华文细黑" charset="0"/>
            </a:endParaRPr>
          </a:p>
          <a:p>
            <a:pPr>
              <a:defRPr/>
            </a:pPr>
            <a:r>
              <a:rPr lang="en-US" sz="2400" dirty="0" smtClean="0">
                <a:latin typeface="Arial" charset="0"/>
                <a:ea typeface="华文细黑" charset="0"/>
              </a:rPr>
              <a:t>Do </a:t>
            </a:r>
            <a:r>
              <a:rPr lang="en-US" sz="2400" dirty="0">
                <a:latin typeface="Arial" charset="0"/>
                <a:ea typeface="华文细黑" charset="0"/>
              </a:rPr>
              <a:t>not evaluate possible solutions at this stage</a:t>
            </a:r>
          </a:p>
          <a:p>
            <a:pPr>
              <a:defRPr/>
            </a:pPr>
            <a:r>
              <a:rPr lang="en-US" sz="2400" dirty="0">
                <a:latin typeface="Arial" charset="0"/>
                <a:ea typeface="华文细黑" charset="0"/>
              </a:rPr>
              <a:t>Include all possible solutions in your list – even the ones that sound crazy</a:t>
            </a:r>
          </a:p>
          <a:p>
            <a:pPr>
              <a:defRPr/>
            </a:pPr>
            <a:endParaRPr lang="en-US" dirty="0">
              <a:latin typeface="Arial" charset="0"/>
              <a:ea typeface="华文细黑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SimHei" charset="0"/>
              </a:rPr>
              <a:t>How does it apply to the workplace?</a:t>
            </a:r>
            <a:br>
              <a:rPr lang="en-GB">
                <a:latin typeface="Arial" charset="0"/>
                <a:ea typeface="SimHei" charset="0"/>
              </a:rPr>
            </a:br>
            <a:endParaRPr lang="en-GB">
              <a:latin typeface="Arial" charset="0"/>
              <a:ea typeface="SimHei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charset="0"/>
              <a:buNone/>
              <a:defRPr/>
            </a:pPr>
            <a:r>
              <a:rPr lang="en-GB" sz="2400" dirty="0" smtClean="0">
                <a:cs typeface="+mn-cs"/>
              </a:rPr>
              <a:t>Many </a:t>
            </a:r>
            <a:r>
              <a:rPr lang="en-GB" sz="2400" dirty="0">
                <a:cs typeface="+mn-cs"/>
              </a:rPr>
              <a:t>people considering undergraduate or postgraduate study focus their attention only on the subject-specific skills that they will develop, e.g. they assume that a law degree will only help them to progress in a legal-related role</a:t>
            </a:r>
            <a:r>
              <a:rPr lang="en-GB" sz="2400" dirty="0" smtClean="0">
                <a:cs typeface="+mn-cs"/>
              </a:rPr>
              <a:t>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analysis forms - workplace skills</a:t>
            </a:r>
          </a:p>
          <a:p>
            <a:endParaRPr lang="en-US" dirty="0"/>
          </a:p>
          <a:p>
            <a:r>
              <a:rPr lang="en-GB" dirty="0"/>
              <a:t>These skills can be used in the workplace in many ways, depending on the industry. For example, a manager could use their critical thinking skills to evaluate sales and financial data, or to review a project proposal.</a:t>
            </a:r>
          </a:p>
          <a:p>
            <a:endParaRPr lang="en-US" dirty="0" smtClean="0"/>
          </a:p>
          <a:p>
            <a:r>
              <a:rPr lang="en-US" dirty="0" smtClean="0"/>
              <a:t>Question: How are critical thinking and numerical analysis used in your experience in a workplace* ?</a:t>
            </a:r>
          </a:p>
          <a:p>
            <a:endParaRPr lang="en-US" dirty="0"/>
          </a:p>
          <a:p>
            <a:r>
              <a:rPr lang="en-US" dirty="0" smtClean="0"/>
              <a:t>(*past, present or desired future workplace)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6023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analysis forms - workplace problem analysis (form 6.1)</a:t>
            </a:r>
          </a:p>
          <a:p>
            <a:endParaRPr lang="en-US" dirty="0"/>
          </a:p>
          <a:p>
            <a:r>
              <a:rPr lang="en-GB" dirty="0" smtClean="0"/>
              <a:t>Name the Problem “………………….”</a:t>
            </a:r>
          </a:p>
          <a:p>
            <a:endParaRPr lang="en-GB" dirty="0"/>
          </a:p>
          <a:p>
            <a:r>
              <a:rPr lang="en-US" dirty="0" smtClean="0"/>
              <a:t>PEST</a:t>
            </a:r>
          </a:p>
          <a:p>
            <a:r>
              <a:rPr lang="en-US" dirty="0" smtClean="0"/>
              <a:t>SWOT</a:t>
            </a:r>
          </a:p>
          <a:p>
            <a:r>
              <a:rPr lang="en-US" dirty="0" smtClean="0"/>
              <a:t>Five Whys</a:t>
            </a:r>
          </a:p>
          <a:p>
            <a:r>
              <a:rPr lang="en-US" dirty="0" smtClean="0"/>
              <a:t>Five </a:t>
            </a:r>
            <a:r>
              <a:rPr lang="en-US" dirty="0" err="1" smtClean="0"/>
              <a:t>Ws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Conclusion – three to five main counter-measures</a:t>
            </a:r>
          </a:p>
          <a:p>
            <a:endParaRPr lang="en-US" dirty="0"/>
          </a:p>
          <a:p>
            <a:r>
              <a:rPr lang="en-US" dirty="0" smtClean="0"/>
              <a:t>Print &amp; complete form, show it to colleagues and tutor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20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analysis form 6.2 – business analysis – groups week 5</a:t>
            </a:r>
          </a:p>
          <a:p>
            <a:endParaRPr lang="en-US" dirty="0"/>
          </a:p>
          <a:p>
            <a:r>
              <a:rPr lang="en-GB" dirty="0" smtClean="0"/>
              <a:t>Name the Business “………………….”</a:t>
            </a:r>
          </a:p>
          <a:p>
            <a:endParaRPr lang="en-GB" dirty="0" smtClean="0"/>
          </a:p>
          <a:p>
            <a:r>
              <a:rPr lang="en-US" dirty="0" smtClean="0"/>
              <a:t>PEST</a:t>
            </a:r>
          </a:p>
          <a:p>
            <a:r>
              <a:rPr lang="en-US" dirty="0" smtClean="0"/>
              <a:t>SWOT</a:t>
            </a:r>
          </a:p>
          <a:p>
            <a:r>
              <a:rPr lang="en-US" dirty="0" smtClean="0"/>
              <a:t>Five Whys</a:t>
            </a:r>
          </a:p>
          <a:p>
            <a:r>
              <a:rPr lang="en-US" dirty="0" smtClean="0"/>
              <a:t>Five </a:t>
            </a:r>
            <a:r>
              <a:rPr lang="en-US" dirty="0" err="1" smtClean="0"/>
              <a:t>Ws</a:t>
            </a:r>
            <a:endParaRPr lang="en-US" dirty="0" smtClean="0"/>
          </a:p>
          <a:p>
            <a:endParaRPr lang="en-US" dirty="0" smtClean="0"/>
          </a:p>
          <a:p>
            <a:r>
              <a:rPr lang="en-GB" dirty="0" smtClean="0"/>
              <a:t>Products / Services</a:t>
            </a:r>
          </a:p>
          <a:p>
            <a:endParaRPr lang="en-US" dirty="0"/>
          </a:p>
          <a:p>
            <a:r>
              <a:rPr lang="en-US" dirty="0" smtClean="0"/>
              <a:t>Conclusion – three to five main business objectives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4851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SimHei" charset="0"/>
              </a:rPr>
              <a:t>Critical Thinking</a:t>
            </a:r>
          </a:p>
        </p:txBody>
      </p:sp>
      <p:sp>
        <p:nvSpPr>
          <p:cNvPr id="522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Arial" charset="0"/>
                <a:ea typeface="华文细黑" charset="0"/>
              </a:rPr>
              <a:t>Summary</a:t>
            </a:r>
          </a:p>
          <a:p>
            <a:r>
              <a:rPr lang="en-GB" sz="2800" dirty="0" smtClean="0">
                <a:latin typeface="Arial" charset="0"/>
                <a:ea typeface="华文细黑" charset="0"/>
              </a:rPr>
              <a:t>critical </a:t>
            </a:r>
            <a:r>
              <a:rPr lang="en-GB" sz="2800" dirty="0">
                <a:latin typeface="Arial" charset="0"/>
                <a:ea typeface="华文细黑" charset="0"/>
              </a:rPr>
              <a:t>thinking </a:t>
            </a:r>
            <a:r>
              <a:rPr lang="en-GB" sz="2800" dirty="0" smtClean="0">
                <a:latin typeface="Arial" charset="0"/>
                <a:ea typeface="华文细黑" charset="0"/>
              </a:rPr>
              <a:t>and numerical analysis are </a:t>
            </a:r>
            <a:r>
              <a:rPr lang="en-GB" sz="2800" dirty="0">
                <a:latin typeface="Arial" charset="0"/>
                <a:ea typeface="华文细黑" charset="0"/>
              </a:rPr>
              <a:t>vital </a:t>
            </a:r>
            <a:r>
              <a:rPr lang="en-GB" sz="2800" dirty="0" smtClean="0">
                <a:latin typeface="Arial" charset="0"/>
                <a:ea typeface="华文细黑" charset="0"/>
              </a:rPr>
              <a:t>skills </a:t>
            </a:r>
            <a:r>
              <a:rPr lang="en-GB" sz="2800" dirty="0">
                <a:latin typeface="Arial" charset="0"/>
                <a:ea typeface="华文细黑" charset="0"/>
              </a:rPr>
              <a:t>in </a:t>
            </a:r>
            <a:r>
              <a:rPr lang="en-GB" sz="2800" dirty="0" smtClean="0">
                <a:latin typeface="Arial" charset="0"/>
                <a:ea typeface="华文细黑" charset="0"/>
              </a:rPr>
              <a:t>academia </a:t>
            </a:r>
            <a:r>
              <a:rPr lang="en-GB" sz="2800" dirty="0">
                <a:latin typeface="Arial" charset="0"/>
                <a:ea typeface="华文细黑" charset="0"/>
              </a:rPr>
              <a:t>and </a:t>
            </a:r>
            <a:r>
              <a:rPr lang="en-GB" sz="2800" dirty="0" smtClean="0">
                <a:latin typeface="Arial" charset="0"/>
                <a:ea typeface="华文细黑" charset="0"/>
              </a:rPr>
              <a:t>in workplaces. </a:t>
            </a:r>
            <a:endParaRPr lang="en-GB" sz="2800" dirty="0">
              <a:latin typeface="Arial" charset="0"/>
              <a:ea typeface="华文细黑" charset="0"/>
            </a:endParaRPr>
          </a:p>
          <a:p>
            <a:r>
              <a:rPr lang="en-GB" sz="2800" dirty="0" smtClean="0">
                <a:latin typeface="Arial" charset="0"/>
                <a:ea typeface="华文细黑" charset="0"/>
              </a:rPr>
              <a:t>These skills develop during </a:t>
            </a:r>
            <a:r>
              <a:rPr lang="en-GB" sz="2800" dirty="0">
                <a:latin typeface="Arial" charset="0"/>
                <a:ea typeface="华文细黑" charset="0"/>
              </a:rPr>
              <a:t>undergraduate </a:t>
            </a:r>
            <a:r>
              <a:rPr lang="en-GB" sz="2800" dirty="0" smtClean="0">
                <a:latin typeface="Arial" charset="0"/>
                <a:ea typeface="华文细黑" charset="0"/>
              </a:rPr>
              <a:t>(and postgraduate) study</a:t>
            </a:r>
          </a:p>
          <a:p>
            <a:r>
              <a:rPr lang="en-GB" sz="2800" dirty="0" smtClean="0">
                <a:latin typeface="Arial" charset="0"/>
                <a:ea typeface="华文细黑" charset="0"/>
              </a:rPr>
              <a:t>They have </a:t>
            </a:r>
            <a:r>
              <a:rPr lang="en-GB" sz="2800" dirty="0">
                <a:latin typeface="Arial" charset="0"/>
                <a:ea typeface="华文细黑" charset="0"/>
              </a:rPr>
              <a:t>applications in almost every industry and role</a:t>
            </a:r>
            <a:r>
              <a:rPr lang="en-GB" sz="2800" dirty="0" smtClean="0">
                <a:latin typeface="Arial" charset="0"/>
                <a:ea typeface="华文细黑" charset="0"/>
              </a:rPr>
              <a:t>.</a:t>
            </a:r>
          </a:p>
          <a:p>
            <a:r>
              <a:rPr lang="en-GB" sz="2800" dirty="0" smtClean="0">
                <a:latin typeface="Arial" charset="0"/>
                <a:ea typeface="华文细黑" charset="0"/>
              </a:rPr>
              <a:t>Can you think of how they applies to your workplace? (note it down for yourself)</a:t>
            </a:r>
            <a:endParaRPr lang="en-GB" sz="2800" dirty="0">
              <a:latin typeface="Arial" charset="0"/>
              <a:ea typeface="华文细黑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  <a:ea typeface="SimHei" charset="0"/>
              </a:rPr>
              <a:t>Group Exercise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Arial" charset="0"/>
                <a:ea typeface="华文细黑" charset="0"/>
              </a:rPr>
              <a:t>Group </a:t>
            </a:r>
            <a:r>
              <a:rPr lang="en-GB" sz="2800" dirty="0" smtClean="0">
                <a:latin typeface="Arial" charset="0"/>
                <a:ea typeface="华文细黑" charset="0"/>
              </a:rPr>
              <a:t>Task for today (60-90 minutes)</a:t>
            </a:r>
            <a:br>
              <a:rPr lang="en-GB" sz="2800" dirty="0" smtClean="0">
                <a:latin typeface="Arial" charset="0"/>
                <a:ea typeface="华文细黑" charset="0"/>
              </a:rPr>
            </a:br>
            <a:endParaRPr lang="en-GB" sz="2800" dirty="0">
              <a:latin typeface="Arial" charset="0"/>
              <a:ea typeface="华文细黑" charset="0"/>
            </a:endParaRPr>
          </a:p>
          <a:p>
            <a:r>
              <a:rPr lang="en-GB" sz="2800" dirty="0">
                <a:latin typeface="Arial" charset="0"/>
                <a:ea typeface="华文细黑" charset="0"/>
              </a:rPr>
              <a:t>Start a </a:t>
            </a:r>
            <a:r>
              <a:rPr lang="en-GB" sz="2800" dirty="0" smtClean="0">
                <a:latin typeface="Arial" charset="0"/>
                <a:ea typeface="华文细黑" charset="0"/>
              </a:rPr>
              <a:t>business in a group (note down the products and services) – use tools</a:t>
            </a:r>
            <a:br>
              <a:rPr lang="en-GB" sz="2800" dirty="0" smtClean="0">
                <a:latin typeface="Arial" charset="0"/>
                <a:ea typeface="华文细黑" charset="0"/>
              </a:rPr>
            </a:b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(35 – 65 minutes including break)</a:t>
            </a:r>
            <a:endParaRPr lang="en-GB" sz="2800" dirty="0">
              <a:solidFill>
                <a:srgbClr val="FF0000"/>
              </a:solidFill>
              <a:latin typeface="Arial" charset="0"/>
              <a:ea typeface="华文细黑" charset="0"/>
            </a:endParaRPr>
          </a:p>
          <a:p>
            <a:r>
              <a:rPr lang="en-GB" sz="2800" dirty="0">
                <a:latin typeface="Arial" charset="0"/>
                <a:ea typeface="华文细黑" charset="0"/>
              </a:rPr>
              <a:t>Name the </a:t>
            </a:r>
            <a:r>
              <a:rPr lang="en-GB" sz="2800" dirty="0" smtClean="0">
                <a:latin typeface="Arial" charset="0"/>
                <a:ea typeface="华文细黑" charset="0"/>
              </a:rPr>
              <a:t>business – note it down</a:t>
            </a:r>
            <a:br>
              <a:rPr lang="en-GB" sz="2800" dirty="0" smtClean="0">
                <a:latin typeface="Arial" charset="0"/>
                <a:ea typeface="华文细黑" charset="0"/>
              </a:rPr>
            </a:b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(5 minutes)</a:t>
            </a:r>
            <a:endParaRPr lang="en-GB" sz="2800" dirty="0">
              <a:solidFill>
                <a:srgbClr val="FF0000"/>
              </a:solidFill>
              <a:latin typeface="Arial" charset="0"/>
              <a:ea typeface="华文细黑" charset="0"/>
            </a:endParaRPr>
          </a:p>
          <a:p>
            <a:r>
              <a:rPr lang="en-GB" sz="2800" dirty="0" smtClean="0">
                <a:latin typeface="Arial" charset="0"/>
                <a:ea typeface="华文细黑" charset="0"/>
              </a:rPr>
              <a:t>Each present, name, </a:t>
            </a:r>
            <a:r>
              <a:rPr lang="en-GB" sz="2800" dirty="0">
                <a:latin typeface="Arial" charset="0"/>
                <a:ea typeface="华文细黑" charset="0"/>
              </a:rPr>
              <a:t>products and </a:t>
            </a:r>
            <a:r>
              <a:rPr lang="en-GB" sz="2800" dirty="0" smtClean="0">
                <a:latin typeface="Arial" charset="0"/>
                <a:ea typeface="华文细黑" charset="0"/>
              </a:rPr>
              <a:t>services </a:t>
            </a:r>
            <a:br>
              <a:rPr lang="en-GB" sz="2800" dirty="0" smtClean="0">
                <a:latin typeface="Arial" charset="0"/>
                <a:ea typeface="华文细黑" charset="0"/>
              </a:rPr>
            </a:br>
            <a:r>
              <a:rPr lang="en-GB" sz="2800" dirty="0" smtClean="0">
                <a:solidFill>
                  <a:srgbClr val="FF0000"/>
                </a:solidFill>
                <a:latin typeface="Arial" charset="0"/>
                <a:ea typeface="华文细黑" charset="0"/>
              </a:rPr>
              <a:t>(20 minutes)</a:t>
            </a:r>
            <a:endParaRPr lang="en-GB" sz="2800" dirty="0">
              <a:solidFill>
                <a:srgbClr val="FF0000"/>
              </a:solidFill>
              <a:latin typeface="Arial" charset="0"/>
              <a:ea typeface="华文细黑" charset="0"/>
            </a:endParaRPr>
          </a:p>
          <a:p>
            <a:endParaRPr lang="en-GB" dirty="0">
              <a:latin typeface="Arial" charset="0"/>
              <a:ea typeface="华文细黑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>
              <a:latin typeface="Arial" charset="0"/>
              <a:ea typeface="SimHei" charset="0"/>
            </a:endParaRPr>
          </a:p>
        </p:txBody>
      </p:sp>
      <p:sp>
        <p:nvSpPr>
          <p:cNvPr id="542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Arial" charset="0"/>
                <a:ea typeface="华文细黑" charset="0"/>
              </a:rPr>
              <a:t>Assessment</a:t>
            </a:r>
            <a:endParaRPr lang="en-US" dirty="0">
              <a:latin typeface="Arial" charset="0"/>
              <a:ea typeface="华文细黑" charset="0"/>
            </a:endParaRPr>
          </a:p>
          <a:p>
            <a:r>
              <a:rPr lang="en-US" dirty="0" smtClean="0">
                <a:latin typeface="Arial" charset="0"/>
                <a:ea typeface="华文细黑" charset="0"/>
              </a:rPr>
              <a:t>How is your individual assessment report structured?</a:t>
            </a:r>
            <a:endParaRPr lang="en-US" dirty="0">
              <a:latin typeface="Arial" charset="0"/>
              <a:ea typeface="华文细黑" charset="0"/>
            </a:endParaRPr>
          </a:p>
          <a:p>
            <a:r>
              <a:rPr lang="en-US" dirty="0" smtClean="0">
                <a:latin typeface="Arial" charset="0"/>
                <a:ea typeface="华文细黑" charset="0"/>
              </a:rPr>
              <a:t>How will you describe a workplace problem?</a:t>
            </a:r>
          </a:p>
          <a:p>
            <a:r>
              <a:rPr lang="en-US" dirty="0" smtClean="0">
                <a:latin typeface="Arial" charset="0"/>
                <a:ea typeface="华文细黑" charset="0"/>
              </a:rPr>
              <a:t>Does your tutor understand your formulation / description of the workplace problem?</a:t>
            </a:r>
          </a:p>
          <a:p>
            <a:r>
              <a:rPr lang="en-US" dirty="0" smtClean="0">
                <a:latin typeface="Arial" charset="0"/>
                <a:ea typeface="华文细黑" charset="0"/>
              </a:rPr>
              <a:t>When must you submit your assessment to Moodle?</a:t>
            </a:r>
            <a:endParaRPr lang="en-US" dirty="0">
              <a:latin typeface="Arial" charset="0"/>
              <a:ea typeface="华文细黑" charset="0"/>
            </a:endParaRPr>
          </a:p>
          <a:p>
            <a:r>
              <a:rPr lang="en-US" dirty="0" smtClean="0">
                <a:latin typeface="Arial" charset="0"/>
                <a:ea typeface="华文细黑" charset="0"/>
              </a:rPr>
              <a:t>What resources will you / did you use?</a:t>
            </a:r>
            <a:br>
              <a:rPr lang="en-US" dirty="0" smtClean="0">
                <a:latin typeface="Arial" charset="0"/>
                <a:ea typeface="华文细黑" charset="0"/>
              </a:rPr>
            </a:br>
            <a:endParaRPr lang="en-US" dirty="0" smtClean="0">
              <a:latin typeface="Arial" charset="0"/>
              <a:ea typeface="华文细黑" charset="0"/>
            </a:endParaRPr>
          </a:p>
          <a:p>
            <a:r>
              <a:rPr lang="en-US" dirty="0" err="1" smtClean="0">
                <a:latin typeface="Arial" charset="0"/>
                <a:ea typeface="华文细黑" charset="0"/>
              </a:rPr>
              <a:t>Eg</a:t>
            </a:r>
            <a:r>
              <a:rPr lang="en-US" dirty="0" smtClean="0">
                <a:latin typeface="Arial" charset="0"/>
                <a:ea typeface="华文细黑" charset="0"/>
              </a:rPr>
              <a:t>. Morgan 2016 Business Student’s Guide Companion Website, online:</a:t>
            </a:r>
            <a:endParaRPr lang="en-US" dirty="0">
              <a:latin typeface="Arial" charset="0"/>
              <a:ea typeface="华文细黑" charset="0"/>
            </a:endParaRPr>
          </a:p>
          <a:p>
            <a:r>
              <a:rPr lang="en-US" dirty="0">
                <a:latin typeface="Arial" charset="0"/>
                <a:ea typeface="华文细黑" charset="0"/>
                <a:hlinkClick r:id="rId2"/>
              </a:rPr>
              <a:t>https://study.sagepub.com/morgan/student-resources/chapter-4/further-readings-</a:t>
            </a:r>
            <a:r>
              <a:rPr lang="en-US" dirty="0" smtClean="0">
                <a:latin typeface="Arial" charset="0"/>
                <a:ea typeface="华文细黑" charset="0"/>
                <a:hlinkClick r:id="rId2"/>
              </a:rPr>
              <a:t>templates</a:t>
            </a:r>
            <a:r>
              <a:rPr lang="en-US" dirty="0" smtClean="0">
                <a:latin typeface="Arial" charset="0"/>
                <a:ea typeface="华文细黑" charset="0"/>
              </a:rPr>
              <a:t> (accessed 11.11.17)</a:t>
            </a:r>
            <a:endParaRPr lang="en-US" dirty="0">
              <a:latin typeface="Arial" charset="0"/>
              <a:ea typeface="华文细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227674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>
              <a:latin typeface="Arial" charset="0"/>
              <a:ea typeface="SimHei" charset="0"/>
            </a:endParaRPr>
          </a:p>
        </p:txBody>
      </p:sp>
      <p:sp>
        <p:nvSpPr>
          <p:cNvPr id="542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Arial" charset="0"/>
                <a:ea typeface="华文细黑" charset="0"/>
              </a:rPr>
              <a:t>Week 5 and 6 Reading</a:t>
            </a:r>
            <a:endParaRPr lang="en-US" dirty="0">
              <a:latin typeface="Arial" charset="0"/>
              <a:ea typeface="华文细黑" charset="0"/>
            </a:endParaRPr>
          </a:p>
          <a:p>
            <a:r>
              <a:rPr lang="en-US" dirty="0" smtClean="0">
                <a:latin typeface="Arial" charset="0"/>
                <a:ea typeface="华文细黑" charset="0"/>
              </a:rPr>
              <a:t>False Associations and Implicit Analogies</a:t>
            </a:r>
            <a:endParaRPr lang="en-US" dirty="0">
              <a:latin typeface="Arial" charset="0"/>
              <a:ea typeface="华文细黑" charset="0"/>
            </a:endParaRPr>
          </a:p>
          <a:p>
            <a:r>
              <a:rPr lang="en-US" dirty="0" smtClean="0">
                <a:latin typeface="Arial" charset="0"/>
                <a:ea typeface="华文细黑" charset="0"/>
              </a:rPr>
              <a:t>How does misused language manipulate our understanding?</a:t>
            </a:r>
            <a:endParaRPr lang="en-US" dirty="0">
              <a:latin typeface="Arial" charset="0"/>
              <a:ea typeface="华文细黑" charset="0"/>
            </a:endParaRPr>
          </a:p>
          <a:p>
            <a:r>
              <a:rPr lang="en-US" dirty="0" smtClean="0">
                <a:latin typeface="Arial" charset="0"/>
                <a:ea typeface="华文细黑" charset="0"/>
              </a:rPr>
              <a:t>See</a:t>
            </a:r>
            <a:br>
              <a:rPr lang="en-US" dirty="0" smtClean="0">
                <a:latin typeface="Arial" charset="0"/>
                <a:ea typeface="华文细黑" charset="0"/>
              </a:rPr>
            </a:br>
            <a:r>
              <a:rPr lang="en-US" dirty="0" smtClean="0">
                <a:latin typeface="Arial" charset="0"/>
                <a:ea typeface="华文细黑" charset="0"/>
              </a:rPr>
              <a:t>Morgan, 2016: Business Student’s Guide Companion Website, online:</a:t>
            </a:r>
            <a:endParaRPr lang="en-US" dirty="0">
              <a:latin typeface="Arial" charset="0"/>
              <a:ea typeface="华文细黑" charset="0"/>
            </a:endParaRPr>
          </a:p>
          <a:p>
            <a:r>
              <a:rPr lang="en-US" dirty="0">
                <a:latin typeface="Arial" charset="0"/>
                <a:ea typeface="华文细黑" charset="0"/>
                <a:hlinkClick r:id="rId2"/>
              </a:rPr>
              <a:t>https://study.sagepub.com/morgan/student-resources/chapter-4/further-readings-</a:t>
            </a:r>
            <a:r>
              <a:rPr lang="en-US" dirty="0" smtClean="0">
                <a:latin typeface="Arial" charset="0"/>
                <a:ea typeface="华文细黑" charset="0"/>
                <a:hlinkClick r:id="rId2"/>
              </a:rPr>
              <a:t>templates</a:t>
            </a:r>
            <a:r>
              <a:rPr lang="en-US" dirty="0" smtClean="0">
                <a:latin typeface="Arial" charset="0"/>
                <a:ea typeface="华文细黑" charset="0"/>
              </a:rPr>
              <a:t> (accessed 11.11.17)</a:t>
            </a:r>
          </a:p>
          <a:p>
            <a:r>
              <a:rPr lang="en-US" dirty="0" smtClean="0">
                <a:latin typeface="Arial" charset="0"/>
                <a:ea typeface="华文细黑" charset="0"/>
              </a:rPr>
              <a:t>Specifically the Word Download</a:t>
            </a:r>
            <a:br>
              <a:rPr lang="en-US" dirty="0" smtClean="0">
                <a:latin typeface="Arial" charset="0"/>
                <a:ea typeface="华文细黑" charset="0"/>
              </a:rPr>
            </a:br>
            <a:r>
              <a:rPr lang="en-US" dirty="0" smtClean="0">
                <a:latin typeface="Arial" charset="0"/>
                <a:ea typeface="华文细黑" charset="0"/>
              </a:rPr>
              <a:t>The Persuasive Use of Language (Morgan 2016)  </a:t>
            </a:r>
          </a:p>
          <a:p>
            <a:endParaRPr lang="en-US" dirty="0">
              <a:latin typeface="Arial" charset="0"/>
              <a:ea typeface="华文细黑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6352984"/>
      </p:ext>
    </p:extLst>
  </p:cSld>
  <p:clrMapOvr>
    <a:masterClrMapping/>
  </p:clrMapOvr>
</p:sld>
</file>

<file path=ppt/theme/theme1.xml><?xml version="1.0" encoding="utf-8"?>
<a:theme xmlns:a="http://schemas.openxmlformats.org/drawingml/2006/main" name="演示设计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演示设计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演示设计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DFE0BE"/>
        </a:accent1>
        <a:accent2>
          <a:srgbClr val="D1D46B"/>
        </a:accent2>
        <a:accent3>
          <a:srgbClr val="FFFFFF"/>
        </a:accent3>
        <a:accent4>
          <a:srgbClr val="000000"/>
        </a:accent4>
        <a:accent5>
          <a:srgbClr val="ECEDDB"/>
        </a:accent5>
        <a:accent6>
          <a:srgbClr val="BDC060"/>
        </a:accent6>
        <a:hlink>
          <a:srgbClr val="3A3B11"/>
        </a:hlink>
        <a:folHlink>
          <a:srgbClr val="EAEBB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2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F0517"/>
        </a:accent1>
        <a:accent2>
          <a:srgbClr val="BC000D"/>
        </a:accent2>
        <a:accent3>
          <a:srgbClr val="FFFFFF"/>
        </a:accent3>
        <a:accent4>
          <a:srgbClr val="000000"/>
        </a:accent4>
        <a:accent5>
          <a:srgbClr val="FFAAAB"/>
        </a:accent5>
        <a:accent6>
          <a:srgbClr val="AA000B"/>
        </a:accent6>
        <a:hlink>
          <a:srgbClr val="3A0004"/>
        </a:hlink>
        <a:folHlink>
          <a:srgbClr val="FF757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F59B8"/>
        </a:accent1>
        <a:accent2>
          <a:srgbClr val="884183"/>
        </a:accent2>
        <a:accent3>
          <a:srgbClr val="FFFFFF"/>
        </a:accent3>
        <a:accent4>
          <a:srgbClr val="000000"/>
        </a:accent4>
        <a:accent5>
          <a:srgbClr val="DCB5D8"/>
        </a:accent5>
        <a:accent6>
          <a:srgbClr val="7B3A76"/>
        </a:accent6>
        <a:hlink>
          <a:srgbClr val="371535"/>
        </a:hlink>
        <a:folHlink>
          <a:srgbClr val="D99FD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B2B2B2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555555"/>
        </a:accent6>
        <a:hlink>
          <a:srgbClr val="1C1C1C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00"/>
        </a:accent1>
        <a:accent2>
          <a:srgbClr val="FF8A15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E77D12"/>
        </a:accent6>
        <a:hlink>
          <a:srgbClr val="463900"/>
        </a:hlink>
        <a:folHlink>
          <a:srgbClr val="FFF0A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9021"/>
        </a:accent1>
        <a:accent2>
          <a:srgbClr val="DA5800"/>
        </a:accent2>
        <a:accent3>
          <a:srgbClr val="FFFFFF"/>
        </a:accent3>
        <a:accent4>
          <a:srgbClr val="000000"/>
        </a:accent4>
        <a:accent5>
          <a:srgbClr val="FFC6AB"/>
        </a:accent5>
        <a:accent6>
          <a:srgbClr val="C54F00"/>
        </a:accent6>
        <a:hlink>
          <a:srgbClr val="963D00"/>
        </a:hlink>
        <a:folHlink>
          <a:srgbClr val="FFC78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7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66B2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8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6FC01E"/>
        </a:accent1>
        <a:accent2>
          <a:srgbClr val="4F7913"/>
        </a:accent2>
        <a:accent3>
          <a:srgbClr val="FFFFFF"/>
        </a:accent3>
        <a:accent4>
          <a:srgbClr val="000000"/>
        </a:accent4>
        <a:accent5>
          <a:srgbClr val="BBDCAB"/>
        </a:accent5>
        <a:accent6>
          <a:srgbClr val="476D10"/>
        </a:accent6>
        <a:hlink>
          <a:srgbClr val="26420A"/>
        </a:hlink>
        <a:folHlink>
          <a:srgbClr val="ADE97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3_nordridesign.com">
  <a:themeElements>
    <a:clrScheme name="3_nordridesign.com 7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5B8CC1"/>
      </a:accent1>
      <a:accent2>
        <a:srgbClr val="2A5682"/>
      </a:accent2>
      <a:accent3>
        <a:srgbClr val="FFFFFF"/>
      </a:accent3>
      <a:accent4>
        <a:srgbClr val="000000"/>
      </a:accent4>
      <a:accent5>
        <a:srgbClr val="B5C5DD"/>
      </a:accent5>
      <a:accent6>
        <a:srgbClr val="254D75"/>
      </a:accent6>
      <a:hlink>
        <a:srgbClr val="002850"/>
      </a:hlink>
      <a:folHlink>
        <a:srgbClr val="66B2FE"/>
      </a:folHlink>
    </a:clrScheme>
    <a:fontScheme name="3_nordridesign.com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3_nordridesign.com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DFE0BE"/>
        </a:accent1>
        <a:accent2>
          <a:srgbClr val="D1D46B"/>
        </a:accent2>
        <a:accent3>
          <a:srgbClr val="FFFFFF"/>
        </a:accent3>
        <a:accent4>
          <a:srgbClr val="000000"/>
        </a:accent4>
        <a:accent5>
          <a:srgbClr val="ECEDDB"/>
        </a:accent5>
        <a:accent6>
          <a:srgbClr val="BDC060"/>
        </a:accent6>
        <a:hlink>
          <a:srgbClr val="3A3B11"/>
        </a:hlink>
        <a:folHlink>
          <a:srgbClr val="EAEBB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2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F0517"/>
        </a:accent1>
        <a:accent2>
          <a:srgbClr val="BC000D"/>
        </a:accent2>
        <a:accent3>
          <a:srgbClr val="FFFFFF"/>
        </a:accent3>
        <a:accent4>
          <a:srgbClr val="000000"/>
        </a:accent4>
        <a:accent5>
          <a:srgbClr val="FFAAAB"/>
        </a:accent5>
        <a:accent6>
          <a:srgbClr val="AA000B"/>
        </a:accent6>
        <a:hlink>
          <a:srgbClr val="3A0004"/>
        </a:hlink>
        <a:folHlink>
          <a:srgbClr val="FF757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F59B8"/>
        </a:accent1>
        <a:accent2>
          <a:srgbClr val="884183"/>
        </a:accent2>
        <a:accent3>
          <a:srgbClr val="FFFFFF"/>
        </a:accent3>
        <a:accent4>
          <a:srgbClr val="000000"/>
        </a:accent4>
        <a:accent5>
          <a:srgbClr val="DCB5D8"/>
        </a:accent5>
        <a:accent6>
          <a:srgbClr val="7B3A76"/>
        </a:accent6>
        <a:hlink>
          <a:srgbClr val="371535"/>
        </a:hlink>
        <a:folHlink>
          <a:srgbClr val="D99FD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B2B2B2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555555"/>
        </a:accent6>
        <a:hlink>
          <a:srgbClr val="1C1C1C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00"/>
        </a:accent1>
        <a:accent2>
          <a:srgbClr val="FF8A15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E77D12"/>
        </a:accent6>
        <a:hlink>
          <a:srgbClr val="463900"/>
        </a:hlink>
        <a:folHlink>
          <a:srgbClr val="FFF0A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9021"/>
        </a:accent1>
        <a:accent2>
          <a:srgbClr val="DA5800"/>
        </a:accent2>
        <a:accent3>
          <a:srgbClr val="FFFFFF"/>
        </a:accent3>
        <a:accent4>
          <a:srgbClr val="000000"/>
        </a:accent4>
        <a:accent5>
          <a:srgbClr val="FFC6AB"/>
        </a:accent5>
        <a:accent6>
          <a:srgbClr val="C54F00"/>
        </a:accent6>
        <a:hlink>
          <a:srgbClr val="963D00"/>
        </a:hlink>
        <a:folHlink>
          <a:srgbClr val="FFC78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7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66B2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8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6FC01E"/>
        </a:accent1>
        <a:accent2>
          <a:srgbClr val="4F7913"/>
        </a:accent2>
        <a:accent3>
          <a:srgbClr val="FFFFFF"/>
        </a:accent3>
        <a:accent4>
          <a:srgbClr val="000000"/>
        </a:accent4>
        <a:accent5>
          <a:srgbClr val="BBDCAB"/>
        </a:accent5>
        <a:accent6>
          <a:srgbClr val="476D10"/>
        </a:accent6>
        <a:hlink>
          <a:srgbClr val="26420A"/>
        </a:hlink>
        <a:folHlink>
          <a:srgbClr val="ADE97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nordridesign.com">
  <a:themeElements>
    <a:clrScheme name="2_nordridesign.com 1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5B8CC1"/>
      </a:accent1>
      <a:accent2>
        <a:srgbClr val="2A5682"/>
      </a:accent2>
      <a:accent3>
        <a:srgbClr val="FFFFFF"/>
      </a:accent3>
      <a:accent4>
        <a:srgbClr val="000000"/>
      </a:accent4>
      <a:accent5>
        <a:srgbClr val="B5C5DD"/>
      </a:accent5>
      <a:accent6>
        <a:srgbClr val="254D75"/>
      </a:accent6>
      <a:hlink>
        <a:srgbClr val="002850"/>
      </a:hlink>
      <a:folHlink>
        <a:srgbClr val="2A94FE"/>
      </a:folHlink>
    </a:clrScheme>
    <a:fontScheme name="2_nordridesign.com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2_nordridesign.com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2A94F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10764</TotalTime>
  <Pages>0</Pages>
  <Words>819</Words>
  <Characters>0</Characters>
  <Application>Microsoft Office PowerPoint</Application>
  <DocSecurity>0</DocSecurity>
  <PresentationFormat>On-screen Show (4:3)</PresentationFormat>
  <Lines>0</Lines>
  <Paragraphs>233</Paragraphs>
  <Slides>34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34</vt:i4>
      </vt:variant>
    </vt:vector>
  </HeadingPairs>
  <TitlesOfParts>
    <vt:vector size="46" baseType="lpstr">
      <vt:lpstr>MS UI Gothic</vt:lpstr>
      <vt:lpstr>宋体</vt:lpstr>
      <vt:lpstr>宋体</vt:lpstr>
      <vt:lpstr>Arial</vt:lpstr>
      <vt:lpstr>Calibri</vt:lpstr>
      <vt:lpstr>SimHei</vt:lpstr>
      <vt:lpstr>华文细黑</vt:lpstr>
      <vt:lpstr>Wingdings</vt:lpstr>
      <vt:lpstr>演示设计</vt:lpstr>
      <vt:lpstr>3_nordridesign.com</vt:lpstr>
      <vt:lpstr>2_nordridesign.com</vt:lpstr>
      <vt:lpstr>Office Theme</vt:lpstr>
      <vt:lpstr>Welcome to your learning journey  CertHE Skills for the Workplace  Module: EMPL4008  Problem Solving  Session 6 Week 6</vt:lpstr>
      <vt:lpstr>PSD Critical Thinking 6</vt:lpstr>
      <vt:lpstr>PSD Critical Thinking</vt:lpstr>
      <vt:lpstr>Learning Outcomes (HND)</vt:lpstr>
      <vt:lpstr>Aims</vt:lpstr>
      <vt:lpstr>Example</vt:lpstr>
      <vt:lpstr>Mode</vt:lpstr>
      <vt:lpstr> Class Exercise</vt:lpstr>
      <vt:lpstr>Class Exercise</vt:lpstr>
      <vt:lpstr>Median</vt:lpstr>
      <vt:lpstr>Class Exercise</vt:lpstr>
      <vt:lpstr>Median Continued</vt:lpstr>
      <vt:lpstr>Mean</vt:lpstr>
      <vt:lpstr>Mean Continued</vt:lpstr>
      <vt:lpstr>Mean Continued</vt:lpstr>
      <vt:lpstr>Class Exercise</vt:lpstr>
      <vt:lpstr>Range</vt:lpstr>
      <vt:lpstr>Range Continued</vt:lpstr>
      <vt:lpstr>Question and Answers</vt:lpstr>
      <vt:lpstr>PowerPoint Presentation</vt:lpstr>
      <vt:lpstr>Critical Thinking</vt:lpstr>
      <vt:lpstr>Critical Thinking</vt:lpstr>
      <vt:lpstr>Critical Thinking</vt:lpstr>
      <vt:lpstr>Different aspects of critical thinking </vt:lpstr>
      <vt:lpstr>Critical Thinking</vt:lpstr>
      <vt:lpstr>Brainstorming possible solutions to a problem</vt:lpstr>
      <vt:lpstr>How does it apply to the workplace? </vt:lpstr>
      <vt:lpstr>PowerPoint Presentation</vt:lpstr>
      <vt:lpstr>PowerPoint Presentation</vt:lpstr>
      <vt:lpstr>PowerPoint Presentation</vt:lpstr>
      <vt:lpstr>Critical Thinking</vt:lpstr>
      <vt:lpstr>Group Exercise</vt:lpstr>
      <vt:lpstr>PowerPoint Presentation</vt:lpstr>
      <vt:lpstr>PowerPoint Presentation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LibLoan13</dc:creator>
  <cp:lastModifiedBy>Gregory Cowan</cp:lastModifiedBy>
  <cp:revision>477</cp:revision>
  <cp:lastPrinted>1899-12-30T00:00:00Z</cp:lastPrinted>
  <dcterms:created xsi:type="dcterms:W3CDTF">2008-05-06T01:42:58Z</dcterms:created>
  <dcterms:modified xsi:type="dcterms:W3CDTF">2017-11-23T15:57:13Z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1033-8.1.0.3018</vt:lpwstr>
  </property>
</Properties>
</file>