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heme/themeOverride1.xml" ContentType="application/vnd.openxmlformats-officedocument.themeOverride+xml"/>
  <Override PartName="/ppt/notesSlides/notesSlide39.xml" ContentType="application/vnd.openxmlformats-officedocument.presentationml.notesSlide+xml"/>
  <Override PartName="/ppt/theme/themeOverride2.xml" ContentType="application/vnd.openxmlformats-officedocument.themeOverr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65" r:id="rId4"/>
  </p:sldMasterIdLst>
  <p:notesMasterIdLst>
    <p:notesMasterId r:id="rId47"/>
  </p:notesMasterIdLst>
  <p:handoutMasterIdLst>
    <p:handoutMasterId r:id="rId48"/>
  </p:handoutMasterIdLst>
  <p:sldIdLst>
    <p:sldId id="271" r:id="rId5"/>
    <p:sldId id="274" r:id="rId6"/>
    <p:sldId id="275" r:id="rId7"/>
    <p:sldId id="314" r:id="rId8"/>
    <p:sldId id="338" r:id="rId9"/>
    <p:sldId id="339" r:id="rId10"/>
    <p:sldId id="340" r:id="rId11"/>
    <p:sldId id="341" r:id="rId12"/>
    <p:sldId id="342" r:id="rId13"/>
    <p:sldId id="343" r:id="rId14"/>
    <p:sldId id="345" r:id="rId15"/>
    <p:sldId id="347" r:id="rId16"/>
    <p:sldId id="348" r:id="rId17"/>
    <p:sldId id="349" r:id="rId18"/>
    <p:sldId id="346" r:id="rId19"/>
    <p:sldId id="350" r:id="rId20"/>
    <p:sldId id="368" r:id="rId21"/>
    <p:sldId id="354" r:id="rId22"/>
    <p:sldId id="355" r:id="rId23"/>
    <p:sldId id="356" r:id="rId24"/>
    <p:sldId id="357" r:id="rId25"/>
    <p:sldId id="358" r:id="rId26"/>
    <p:sldId id="351" r:id="rId27"/>
    <p:sldId id="369" r:id="rId28"/>
    <p:sldId id="360" r:id="rId29"/>
    <p:sldId id="359" r:id="rId30"/>
    <p:sldId id="361" r:id="rId31"/>
    <p:sldId id="353" r:id="rId32"/>
    <p:sldId id="371" r:id="rId33"/>
    <p:sldId id="352" r:id="rId34"/>
    <p:sldId id="362" r:id="rId35"/>
    <p:sldId id="370" r:id="rId36"/>
    <p:sldId id="363" r:id="rId37"/>
    <p:sldId id="364" r:id="rId38"/>
    <p:sldId id="365" r:id="rId39"/>
    <p:sldId id="366" r:id="rId40"/>
    <p:sldId id="367" r:id="rId41"/>
    <p:sldId id="344" r:id="rId42"/>
    <p:sldId id="324" r:id="rId43"/>
    <p:sldId id="337" r:id="rId44"/>
    <p:sldId id="309" r:id="rId45"/>
    <p:sldId id="270" r:id="rId46"/>
  </p:sldIdLst>
  <p:sldSz cx="12192000" cy="6858000"/>
  <p:notesSz cx="6797675" cy="9928225"/>
  <p:embeddedFontLst>
    <p:embeddedFont>
      <p:font typeface="Bebas Neue Pro" panose="020B0604020202020204" charset="0"/>
      <p:regular r:id="rId49"/>
      <p:bold r:id="rId50"/>
      <p:italic r:id="rId51"/>
      <p:boldItalic r:id="rId5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65867"/>
    <a:srgbClr val="870189"/>
    <a:srgbClr val="828282"/>
    <a:srgbClr val="6D6D8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57" autoAdjust="0"/>
    <p:restoredTop sz="92982" autoAdjust="0"/>
  </p:normalViewPr>
  <p:slideViewPr>
    <p:cSldViewPr snapToGrid="0">
      <p:cViewPr varScale="1">
        <p:scale>
          <a:sx n="103" d="100"/>
          <a:sy n="103" d="100"/>
        </p:scale>
        <p:origin x="1230" y="102"/>
      </p:cViewPr>
      <p:guideLst/>
    </p:cSldViewPr>
  </p:slideViewPr>
  <p:notesTextViewPr>
    <p:cViewPr>
      <p:scale>
        <a:sx n="1" d="1"/>
        <a:sy n="1" d="1"/>
      </p:scale>
      <p:origin x="0" y="0"/>
    </p:cViewPr>
  </p:notesTextViewPr>
  <p:notesViewPr>
    <p:cSldViewPr snapToGrid="0" showGuides="1">
      <p:cViewPr varScale="1">
        <p:scale>
          <a:sx n="127" d="100"/>
          <a:sy n="127" d="100"/>
        </p:scale>
        <p:origin x="4976"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font" Target="fonts/font2.fntdata"/><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font" Target="fonts/font3.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1.fntdata"/><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stin Clark" userId="7f9a97ab-3565-4792-bdc9-e802f5cfdc18" providerId="ADAL" clId="{606269D1-D59D-4CE8-9956-1E9B3DC7D950}"/>
    <pc:docChg chg="custSel modSld">
      <pc:chgData name="Austin Clark" userId="7f9a97ab-3565-4792-bdc9-e802f5cfdc18" providerId="ADAL" clId="{606269D1-D59D-4CE8-9956-1E9B3DC7D950}" dt="2024-06-02T10:42:35.230" v="0" actId="478"/>
      <pc:docMkLst>
        <pc:docMk/>
      </pc:docMkLst>
      <pc:sldChg chg="addSp delSp modSp mod">
        <pc:chgData name="Austin Clark" userId="7f9a97ab-3565-4792-bdc9-e802f5cfdc18" providerId="ADAL" clId="{606269D1-D59D-4CE8-9956-1E9B3DC7D950}" dt="2024-06-02T10:42:35.230" v="0" actId="478"/>
        <pc:sldMkLst>
          <pc:docMk/>
          <pc:sldMk cId="2901197759" sldId="274"/>
        </pc:sldMkLst>
        <pc:spChg chg="del">
          <ac:chgData name="Austin Clark" userId="7f9a97ab-3565-4792-bdc9-e802f5cfdc18" providerId="ADAL" clId="{606269D1-D59D-4CE8-9956-1E9B3DC7D950}" dt="2024-06-02T10:42:35.230" v="0" actId="478"/>
          <ac:spMkLst>
            <pc:docMk/>
            <pc:sldMk cId="2901197759" sldId="274"/>
            <ac:spMk id="4" creationId="{7998C67A-B861-1743-A08E-8535EAA0EF86}"/>
          </ac:spMkLst>
        </pc:spChg>
        <pc:spChg chg="add mod">
          <ac:chgData name="Austin Clark" userId="7f9a97ab-3565-4792-bdc9-e802f5cfdc18" providerId="ADAL" clId="{606269D1-D59D-4CE8-9956-1E9B3DC7D950}" dt="2024-06-02T10:42:35.230" v="0" actId="478"/>
          <ac:spMkLst>
            <pc:docMk/>
            <pc:sldMk cId="2901197759" sldId="274"/>
            <ac:spMk id="6" creationId="{FD614879-28F1-A386-C673-51C25CD321E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870CF7D-8BEA-4841-A696-361D206E2AEF}"/>
              </a:ext>
            </a:extLst>
          </p:cNvPr>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84EAF9C-56A0-CE44-A691-F0423538C9BC}"/>
              </a:ext>
            </a:extLst>
          </p:cNvPr>
          <p:cNvSpPr>
            <a:spLocks noGrp="1"/>
          </p:cNvSpPr>
          <p:nvPr>
            <p:ph type="dt" sz="quarter" idx="1"/>
          </p:nvPr>
        </p:nvSpPr>
        <p:spPr>
          <a:xfrm>
            <a:off x="3849688" y="0"/>
            <a:ext cx="2946400" cy="498475"/>
          </a:xfrm>
          <a:prstGeom prst="rect">
            <a:avLst/>
          </a:prstGeom>
        </p:spPr>
        <p:txBody>
          <a:bodyPr vert="horz" lIns="91440" tIns="45720" rIns="91440" bIns="45720" rtlCol="0"/>
          <a:lstStyle>
            <a:lvl1pPr algn="r">
              <a:defRPr sz="1200"/>
            </a:lvl1pPr>
          </a:lstStyle>
          <a:p>
            <a:fld id="{F57FEB1E-0E0A-A341-A345-3BBDBFC1E0D9}" type="datetimeFigureOut">
              <a:rPr lang="en-US" smtClean="0"/>
              <a:t>6/2/2024</a:t>
            </a:fld>
            <a:endParaRPr lang="en-US"/>
          </a:p>
        </p:txBody>
      </p:sp>
      <p:sp>
        <p:nvSpPr>
          <p:cNvPr id="4" name="Footer Placeholder 3">
            <a:extLst>
              <a:ext uri="{FF2B5EF4-FFF2-40B4-BE49-F238E27FC236}">
                <a16:creationId xmlns:a16="http://schemas.microsoft.com/office/drawing/2014/main" id="{7270D958-93CA-184C-BCBC-CB892680CDFF}"/>
              </a:ext>
            </a:extLst>
          </p:cNvPr>
          <p:cNvSpPr>
            <a:spLocks noGrp="1"/>
          </p:cNvSpPr>
          <p:nvPr>
            <p:ph type="ftr" sz="quarter" idx="2"/>
          </p:nvPr>
        </p:nvSpPr>
        <p:spPr>
          <a:xfrm>
            <a:off x="0" y="9429750"/>
            <a:ext cx="2946400" cy="4984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752294D-42DA-364B-B6FA-6668766004DB}"/>
              </a:ext>
            </a:extLst>
          </p:cNvPr>
          <p:cNvSpPr>
            <a:spLocks noGrp="1"/>
          </p:cNvSpPr>
          <p:nvPr>
            <p:ph type="sldNum" sz="quarter" idx="3"/>
          </p:nvPr>
        </p:nvSpPr>
        <p:spPr>
          <a:xfrm>
            <a:off x="3849688" y="9429750"/>
            <a:ext cx="2946400" cy="498475"/>
          </a:xfrm>
          <a:prstGeom prst="rect">
            <a:avLst/>
          </a:prstGeom>
        </p:spPr>
        <p:txBody>
          <a:bodyPr vert="horz" lIns="91440" tIns="45720" rIns="91440" bIns="45720" rtlCol="0" anchor="b"/>
          <a:lstStyle>
            <a:lvl1pPr algn="r">
              <a:defRPr sz="1200"/>
            </a:lvl1pPr>
          </a:lstStyle>
          <a:p>
            <a:fld id="{C0494EEA-82F6-144D-914F-F7612C5EF95B}" type="slidenum">
              <a:rPr lang="en-US" smtClean="0"/>
              <a:t>‹#›</a:t>
            </a:fld>
            <a:endParaRPr lang="en-US"/>
          </a:p>
        </p:txBody>
      </p:sp>
    </p:spTree>
    <p:extLst>
      <p:ext uri="{BB962C8B-B14F-4D97-AF65-F5344CB8AC3E}">
        <p14:creationId xmlns:p14="http://schemas.microsoft.com/office/powerpoint/2010/main" val="41371515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8475"/>
          </a:xfrm>
          <a:prstGeom prst="rect">
            <a:avLst/>
          </a:prstGeom>
        </p:spPr>
        <p:txBody>
          <a:bodyPr vert="horz" lIns="91440" tIns="45720" rIns="91440" bIns="45720" rtlCol="0"/>
          <a:lstStyle>
            <a:lvl1pPr algn="r">
              <a:defRPr sz="1200"/>
            </a:lvl1pPr>
          </a:lstStyle>
          <a:p>
            <a:fld id="{75ABFFDA-43E5-B545-9D31-4BC68B799CD0}" type="datetimeFigureOut">
              <a:rPr lang="en-US" smtClean="0"/>
              <a:t>6/2/2024</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78375"/>
            <a:ext cx="5438775" cy="390842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9750"/>
            <a:ext cx="2946400" cy="49847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9750"/>
            <a:ext cx="2946400" cy="498475"/>
          </a:xfrm>
          <a:prstGeom prst="rect">
            <a:avLst/>
          </a:prstGeom>
        </p:spPr>
        <p:txBody>
          <a:bodyPr vert="horz" lIns="91440" tIns="45720" rIns="91440" bIns="45720" rtlCol="0" anchor="b"/>
          <a:lstStyle>
            <a:lvl1pPr algn="r">
              <a:defRPr sz="1200"/>
            </a:lvl1pPr>
          </a:lstStyle>
          <a:p>
            <a:fld id="{814D5D66-6CDD-934F-A686-EF9355160F41}" type="slidenum">
              <a:rPr lang="en-US" smtClean="0"/>
              <a:t>‹#›</a:t>
            </a:fld>
            <a:endParaRPr lang="en-US"/>
          </a:p>
        </p:txBody>
      </p:sp>
    </p:spTree>
    <p:extLst>
      <p:ext uri="{BB962C8B-B14F-4D97-AF65-F5344CB8AC3E}">
        <p14:creationId xmlns:p14="http://schemas.microsoft.com/office/powerpoint/2010/main" val="1811965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thebristolcable.org/2020/12/avonmouth-explosion-wessex-water-how-trade-unions-responding-gmb/"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1</a:t>
            </a:fld>
            <a:endParaRPr lang="en-US"/>
          </a:p>
        </p:txBody>
      </p:sp>
    </p:spTree>
    <p:extLst>
      <p:ext uri="{BB962C8B-B14F-4D97-AF65-F5344CB8AC3E}">
        <p14:creationId xmlns:p14="http://schemas.microsoft.com/office/powerpoint/2010/main" val="627852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Estimate 30 – 45 mins lecturing</a:t>
            </a:r>
            <a:endParaRPr lang="en-GB" dirty="0"/>
          </a:p>
        </p:txBody>
      </p:sp>
      <p:sp>
        <p:nvSpPr>
          <p:cNvPr id="4" name="Slide Number Placeholder 3"/>
          <p:cNvSpPr>
            <a:spLocks noGrp="1"/>
          </p:cNvSpPr>
          <p:nvPr>
            <p:ph type="sldNum" sz="quarter" idx="5"/>
          </p:nvPr>
        </p:nvSpPr>
        <p:spPr/>
        <p:txBody>
          <a:bodyPr/>
          <a:lstStyle/>
          <a:p>
            <a:fld id="{814D5D66-6CDD-934F-A686-EF9355160F41}" type="slidenum">
              <a:rPr lang="en-US" smtClean="0"/>
              <a:t>2</a:t>
            </a:fld>
            <a:endParaRPr lang="en-US"/>
          </a:p>
        </p:txBody>
      </p:sp>
    </p:spTree>
    <p:extLst>
      <p:ext uri="{BB962C8B-B14F-4D97-AF65-F5344CB8AC3E}">
        <p14:creationId xmlns:p14="http://schemas.microsoft.com/office/powerpoint/2010/main" val="3622647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3</a:t>
            </a:fld>
            <a:endParaRPr lang="en-US"/>
          </a:p>
        </p:txBody>
      </p:sp>
    </p:spTree>
    <p:extLst>
      <p:ext uri="{BB962C8B-B14F-4D97-AF65-F5344CB8AC3E}">
        <p14:creationId xmlns:p14="http://schemas.microsoft.com/office/powerpoint/2010/main" val="321176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Picture of </a:t>
            </a:r>
            <a:r>
              <a:rPr lang="en-GB" dirty="0" err="1">
                <a:ea typeface="Calibri"/>
                <a:cs typeface="Calibri"/>
              </a:rPr>
              <a:t>Brirut</a:t>
            </a:r>
            <a:r>
              <a:rPr lang="en-GB" dirty="0">
                <a:ea typeface="Calibri"/>
                <a:cs typeface="Calibri"/>
              </a:rPr>
              <a:t> and a gabble</a:t>
            </a:r>
          </a:p>
        </p:txBody>
      </p:sp>
      <p:sp>
        <p:nvSpPr>
          <p:cNvPr id="4" name="Slide Number Placeholder 3"/>
          <p:cNvSpPr>
            <a:spLocks noGrp="1"/>
          </p:cNvSpPr>
          <p:nvPr>
            <p:ph type="sldNum" sz="quarter" idx="5"/>
          </p:nvPr>
        </p:nvSpPr>
        <p:spPr/>
        <p:txBody>
          <a:bodyPr/>
          <a:lstStyle/>
          <a:p>
            <a:fld id="{814D5D66-6CDD-934F-A686-EF9355160F41}" type="slidenum">
              <a:rPr lang="en-US" smtClean="0"/>
              <a:t>4</a:t>
            </a:fld>
            <a:endParaRPr lang="en-US"/>
          </a:p>
        </p:txBody>
      </p:sp>
    </p:spTree>
    <p:extLst>
      <p:ext uri="{BB962C8B-B14F-4D97-AF65-F5344CB8AC3E}">
        <p14:creationId xmlns:p14="http://schemas.microsoft.com/office/powerpoint/2010/main" val="180082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5</a:t>
            </a:fld>
            <a:endParaRPr lang="en-US"/>
          </a:p>
        </p:txBody>
      </p:sp>
    </p:spTree>
    <p:extLst>
      <p:ext uri="{BB962C8B-B14F-4D97-AF65-F5344CB8AC3E}">
        <p14:creationId xmlns:p14="http://schemas.microsoft.com/office/powerpoint/2010/main" val="26514200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6</a:t>
            </a:fld>
            <a:endParaRPr lang="en-US"/>
          </a:p>
        </p:txBody>
      </p:sp>
    </p:spTree>
    <p:extLst>
      <p:ext uri="{BB962C8B-B14F-4D97-AF65-F5344CB8AC3E}">
        <p14:creationId xmlns:p14="http://schemas.microsoft.com/office/powerpoint/2010/main" val="269651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7</a:t>
            </a:fld>
            <a:endParaRPr lang="en-US"/>
          </a:p>
        </p:txBody>
      </p:sp>
    </p:spTree>
    <p:extLst>
      <p:ext uri="{BB962C8B-B14F-4D97-AF65-F5344CB8AC3E}">
        <p14:creationId xmlns:p14="http://schemas.microsoft.com/office/powerpoint/2010/main" val="18363025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8</a:t>
            </a:fld>
            <a:endParaRPr lang="en-US"/>
          </a:p>
        </p:txBody>
      </p:sp>
    </p:spTree>
    <p:extLst>
      <p:ext uri="{BB962C8B-B14F-4D97-AF65-F5344CB8AC3E}">
        <p14:creationId xmlns:p14="http://schemas.microsoft.com/office/powerpoint/2010/main" val="592151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9</a:t>
            </a:fld>
            <a:endParaRPr lang="en-US"/>
          </a:p>
        </p:txBody>
      </p:sp>
    </p:spTree>
    <p:extLst>
      <p:ext uri="{BB962C8B-B14F-4D97-AF65-F5344CB8AC3E}">
        <p14:creationId xmlns:p14="http://schemas.microsoft.com/office/powerpoint/2010/main" val="3220107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10</a:t>
            </a:fld>
            <a:endParaRPr lang="en-US"/>
          </a:p>
        </p:txBody>
      </p:sp>
    </p:spTree>
    <p:extLst>
      <p:ext uri="{BB962C8B-B14F-4D97-AF65-F5344CB8AC3E}">
        <p14:creationId xmlns:p14="http://schemas.microsoft.com/office/powerpoint/2010/main" val="3099462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11</a:t>
            </a:fld>
            <a:endParaRPr lang="en-US"/>
          </a:p>
        </p:txBody>
      </p:sp>
    </p:spTree>
    <p:extLst>
      <p:ext uri="{BB962C8B-B14F-4D97-AF65-F5344CB8AC3E}">
        <p14:creationId xmlns:p14="http://schemas.microsoft.com/office/powerpoint/2010/main" val="5247424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12</a:t>
            </a:fld>
            <a:endParaRPr lang="en-US"/>
          </a:p>
        </p:txBody>
      </p:sp>
    </p:spTree>
    <p:extLst>
      <p:ext uri="{BB962C8B-B14F-4D97-AF65-F5344CB8AC3E}">
        <p14:creationId xmlns:p14="http://schemas.microsoft.com/office/powerpoint/2010/main" val="547083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13</a:t>
            </a:fld>
            <a:endParaRPr lang="en-US"/>
          </a:p>
        </p:txBody>
      </p:sp>
    </p:spTree>
    <p:extLst>
      <p:ext uri="{BB962C8B-B14F-4D97-AF65-F5344CB8AC3E}">
        <p14:creationId xmlns:p14="http://schemas.microsoft.com/office/powerpoint/2010/main" val="41282928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14</a:t>
            </a:fld>
            <a:endParaRPr lang="en-US"/>
          </a:p>
        </p:txBody>
      </p:sp>
    </p:spTree>
    <p:extLst>
      <p:ext uri="{BB962C8B-B14F-4D97-AF65-F5344CB8AC3E}">
        <p14:creationId xmlns:p14="http://schemas.microsoft.com/office/powerpoint/2010/main" val="29878788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15</a:t>
            </a:fld>
            <a:endParaRPr lang="en-US"/>
          </a:p>
        </p:txBody>
      </p:sp>
    </p:spTree>
    <p:extLst>
      <p:ext uri="{BB962C8B-B14F-4D97-AF65-F5344CB8AC3E}">
        <p14:creationId xmlns:p14="http://schemas.microsoft.com/office/powerpoint/2010/main" val="22330415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Flixborough</a:t>
            </a:r>
            <a:r>
              <a:rPr lang="en-GB" dirty="0"/>
              <a:t> (</a:t>
            </a:r>
            <a:r>
              <a:rPr lang="en-GB" dirty="0" err="1"/>
              <a:t>Nypro</a:t>
            </a:r>
            <a:r>
              <a:rPr lang="en-GB" dirty="0"/>
              <a:t> UK) Explosion 1st June 1974</a:t>
            </a:r>
          </a:p>
        </p:txBody>
      </p:sp>
      <p:sp>
        <p:nvSpPr>
          <p:cNvPr id="4" name="Slide Number Placeholder 3"/>
          <p:cNvSpPr>
            <a:spLocks noGrp="1"/>
          </p:cNvSpPr>
          <p:nvPr>
            <p:ph type="sldNum" sz="quarter" idx="5"/>
          </p:nvPr>
        </p:nvSpPr>
        <p:spPr/>
        <p:txBody>
          <a:bodyPr/>
          <a:lstStyle/>
          <a:p>
            <a:fld id="{814D5D66-6CDD-934F-A686-EF9355160F41}" type="slidenum">
              <a:rPr lang="en-US" smtClean="0"/>
              <a:t>16</a:t>
            </a:fld>
            <a:endParaRPr lang="en-US"/>
          </a:p>
        </p:txBody>
      </p:sp>
    </p:spTree>
    <p:extLst>
      <p:ext uri="{BB962C8B-B14F-4D97-AF65-F5344CB8AC3E}">
        <p14:creationId xmlns:p14="http://schemas.microsoft.com/office/powerpoint/2010/main" val="25805510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quantity of the explosive substance or mixture contained in the article is known, that quantity must be considered for the purposes of these Regulations. If the quantity of the explosive substance or mixture contained in the article is not known, then, for the purposes of these Regulations, the whole article must be treated as explosive.</a:t>
            </a:r>
          </a:p>
          <a:p>
            <a:r>
              <a:rPr lang="en-GB" dirty="0"/>
              <a:t>If Explosives of Division 1.4 are unpacked or repacked, they must be assigned to the entry P1a, unless the hazard is shown to still correspond to Division 1.4, in accordance with the CLP Regulation.</a:t>
            </a:r>
          </a:p>
          <a:p>
            <a:endParaRPr lang="en-GB" dirty="0"/>
          </a:p>
        </p:txBody>
      </p:sp>
      <p:sp>
        <p:nvSpPr>
          <p:cNvPr id="4" name="Slide Number Placeholder 3"/>
          <p:cNvSpPr>
            <a:spLocks noGrp="1"/>
          </p:cNvSpPr>
          <p:nvPr>
            <p:ph type="sldNum" sz="quarter" idx="5"/>
          </p:nvPr>
        </p:nvSpPr>
        <p:spPr/>
        <p:txBody>
          <a:bodyPr/>
          <a:lstStyle/>
          <a:p>
            <a:fld id="{814D5D66-6CDD-934F-A686-EF9355160F41}" type="slidenum">
              <a:rPr lang="en-US" smtClean="0"/>
              <a:t>17</a:t>
            </a:fld>
            <a:endParaRPr lang="en-US"/>
          </a:p>
        </p:txBody>
      </p:sp>
    </p:spTree>
    <p:extLst>
      <p:ext uri="{BB962C8B-B14F-4D97-AF65-F5344CB8AC3E}">
        <p14:creationId xmlns:p14="http://schemas.microsoft.com/office/powerpoint/2010/main" val="21067324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Competent authority = HSE or ONR (for nuclear establishments), together with the appropriate national environmental agency (England = Environmental Agency, Wales = Natural Resource Body for Wales, Scotland = Scottish Environmental Protection Agency)</a:t>
            </a:r>
          </a:p>
          <a:p>
            <a:endParaRPr lang="en-GB" dirty="0"/>
          </a:p>
          <a:p>
            <a:r>
              <a:rPr lang="en-GB" dirty="0"/>
              <a:t>Notify:</a:t>
            </a:r>
          </a:p>
          <a:p>
            <a:pPr marL="171450" indent="-171450">
              <a:buFont typeface="Arial" panose="020B0604020202020204" pitchFamily="34" charset="0"/>
              <a:buChar char="•"/>
            </a:pPr>
            <a:r>
              <a:rPr lang="en-GB" dirty="0"/>
              <a:t>Moving between tiers or entering a new tier</a:t>
            </a:r>
          </a:p>
          <a:p>
            <a:pPr marL="171450" indent="-171450">
              <a:buFont typeface="Arial" panose="020B0604020202020204" pitchFamily="34" charset="0"/>
              <a:buChar char="•"/>
            </a:pPr>
            <a:r>
              <a:rPr lang="en-GB" dirty="0"/>
              <a:t>Before construction and then again before beginning operation</a:t>
            </a:r>
          </a:p>
          <a:p>
            <a:pPr marL="171450" indent="-171450">
              <a:buFont typeface="Arial" panose="020B0604020202020204" pitchFamily="34" charset="0"/>
              <a:buChar char="•"/>
            </a:pPr>
            <a:r>
              <a:rPr lang="en-GB" dirty="0"/>
              <a:t>You must notify the competent authority of a significant increase or decrease in the quantities of dangerous substances. This includes substances new to the establishment. The key test here is significance, which should be judged in the context of an increase or decrease in the likelihood or consequence of a major accident. Any increase where the prevention, control or mitigation measures need to be altered would normally be considered significant. Similarly, a decrease in quantities of dangerous substances which moves an establishment below upper tier thresholds would also be significant.</a:t>
            </a:r>
          </a:p>
          <a:p>
            <a:pPr marL="171450" indent="-171450">
              <a:buFont typeface="Arial" panose="020B0604020202020204" pitchFamily="34" charset="0"/>
              <a:buChar char="•"/>
            </a:pPr>
            <a:r>
              <a:rPr lang="en-GB" dirty="0"/>
              <a:t>You should also notify if your establishment moves out of the COMAH regime, </a:t>
            </a:r>
            <a:r>
              <a:rPr lang="en-GB" dirty="0" err="1"/>
              <a:t>ie</a:t>
            </a:r>
            <a:r>
              <a:rPr lang="en-GB" dirty="0"/>
              <a:t> below the lower-tier threshold. </a:t>
            </a:r>
          </a:p>
          <a:p>
            <a:pPr marL="171450" indent="-171450">
              <a:buFont typeface="Arial" panose="020B0604020202020204" pitchFamily="34" charset="0"/>
              <a:buChar char="•"/>
            </a:pPr>
            <a:r>
              <a:rPr lang="en-GB" dirty="0"/>
              <a:t>Notification is also required if the form or nature of the dangerous substances changes significantly. Examples which would require notification are a change of phase, </a:t>
            </a:r>
            <a:r>
              <a:rPr lang="en-GB" dirty="0" err="1"/>
              <a:t>eg</a:t>
            </a:r>
            <a:r>
              <a:rPr lang="en-GB" dirty="0"/>
              <a:t> from gaseous to liquid chlorine, or a change of state, </a:t>
            </a:r>
            <a:r>
              <a:rPr lang="en-GB" dirty="0" err="1"/>
              <a:t>eg</a:t>
            </a:r>
            <a:r>
              <a:rPr lang="en-GB" dirty="0"/>
              <a:t> from solid to powder. </a:t>
            </a:r>
          </a:p>
          <a:p>
            <a:pPr marL="171450" indent="-171450">
              <a:buFont typeface="Arial" panose="020B0604020202020204" pitchFamily="34" charset="0"/>
              <a:buChar char="•"/>
            </a:pPr>
            <a:r>
              <a:rPr lang="en-GB" dirty="0"/>
              <a:t>Process changes which would require notification include significant increases or decreases in temperature, pressure or quantity of a dangerous substance, or different process technology. When making process changes you will need to consider notifying the competent authority.</a:t>
            </a:r>
          </a:p>
        </p:txBody>
      </p:sp>
      <p:sp>
        <p:nvSpPr>
          <p:cNvPr id="4" name="Slide Number Placeholder 3"/>
          <p:cNvSpPr>
            <a:spLocks noGrp="1"/>
          </p:cNvSpPr>
          <p:nvPr>
            <p:ph type="sldNum" sz="quarter" idx="5"/>
          </p:nvPr>
        </p:nvSpPr>
        <p:spPr/>
        <p:txBody>
          <a:bodyPr/>
          <a:lstStyle/>
          <a:p>
            <a:fld id="{814D5D66-6CDD-934F-A686-EF9355160F41}" type="slidenum">
              <a:rPr lang="en-US" smtClean="0"/>
              <a:t>18</a:t>
            </a:fld>
            <a:endParaRPr lang="en-US"/>
          </a:p>
        </p:txBody>
      </p:sp>
    </p:spTree>
    <p:extLst>
      <p:ext uri="{BB962C8B-B14F-4D97-AF65-F5344CB8AC3E}">
        <p14:creationId xmlns:p14="http://schemas.microsoft.com/office/powerpoint/2010/main" val="31927343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4D5D66-6CDD-934F-A686-EF9355160F41}" type="slidenum">
              <a:rPr lang="en-US" smtClean="0"/>
              <a:t>19</a:t>
            </a:fld>
            <a:endParaRPr lang="en-US"/>
          </a:p>
        </p:txBody>
      </p:sp>
    </p:spTree>
    <p:extLst>
      <p:ext uri="{BB962C8B-B14F-4D97-AF65-F5344CB8AC3E}">
        <p14:creationId xmlns:p14="http://schemas.microsoft.com/office/powerpoint/2010/main" val="3227281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4D5D66-6CDD-934F-A686-EF9355160F41}" type="slidenum">
              <a:rPr lang="en-US" smtClean="0"/>
              <a:t>20</a:t>
            </a:fld>
            <a:endParaRPr lang="en-US"/>
          </a:p>
        </p:txBody>
      </p:sp>
    </p:spTree>
    <p:extLst>
      <p:ext uri="{BB962C8B-B14F-4D97-AF65-F5344CB8AC3E}">
        <p14:creationId xmlns:p14="http://schemas.microsoft.com/office/powerpoint/2010/main" val="41566078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Changes that may warrant a review include:</a:t>
            </a:r>
          </a:p>
          <a:p>
            <a:pPr marL="228600" indent="-228600">
              <a:buAutoNum type="alphaLcParenR"/>
            </a:pPr>
            <a:r>
              <a:rPr lang="en-GB" dirty="0"/>
              <a:t>following a major accident at the establishment; </a:t>
            </a:r>
          </a:p>
          <a:p>
            <a:pPr marL="228600" indent="-228600">
              <a:buAutoNum type="alphaLcParenR"/>
            </a:pPr>
            <a:r>
              <a:rPr lang="en-GB" dirty="0"/>
              <a:t>where a review is justified by new facts or by technological knowledge about safety matters, including knowledge arising from analysis of accidents or near misses; </a:t>
            </a:r>
          </a:p>
          <a:p>
            <a:pPr marL="228600" indent="-228600">
              <a:buAutoNum type="alphaLcParenR"/>
            </a:pPr>
            <a:r>
              <a:rPr lang="en-GB" dirty="0"/>
              <a:t>where a review is justified by developments in knowledge concerning the assessment of hazards; </a:t>
            </a:r>
          </a:p>
          <a:p>
            <a:pPr marL="228600" indent="-228600">
              <a:buAutoNum type="alphaLcParenR"/>
            </a:pPr>
            <a:r>
              <a:rPr lang="en-GB" dirty="0"/>
              <a:t>before making any modifications to the establishment, process or the nature or physical form or quantity of dangerous substances which could have significant consequences for major accident hazards; </a:t>
            </a:r>
          </a:p>
          <a:p>
            <a:pPr marL="228600" indent="-228600">
              <a:buAutoNum type="alphaLcParenR"/>
            </a:pPr>
            <a:r>
              <a:rPr lang="en-GB" dirty="0"/>
              <a:t>following any change to the safety management system (referred to in paragraph 2 of Schedule 3) which could have significant consequences for the prevention of major accidents or the limitation of the consequences of major accidents to human health and the environment. </a:t>
            </a:r>
          </a:p>
        </p:txBody>
      </p:sp>
      <p:sp>
        <p:nvSpPr>
          <p:cNvPr id="4" name="Slide Number Placeholder 3"/>
          <p:cNvSpPr>
            <a:spLocks noGrp="1"/>
          </p:cNvSpPr>
          <p:nvPr>
            <p:ph type="sldNum" sz="quarter" idx="5"/>
          </p:nvPr>
        </p:nvSpPr>
        <p:spPr/>
        <p:txBody>
          <a:bodyPr/>
          <a:lstStyle/>
          <a:p>
            <a:fld id="{814D5D66-6CDD-934F-A686-EF9355160F41}" type="slidenum">
              <a:rPr lang="en-US" smtClean="0"/>
              <a:t>21</a:t>
            </a:fld>
            <a:endParaRPr lang="en-US"/>
          </a:p>
        </p:txBody>
      </p:sp>
    </p:spTree>
    <p:extLst>
      <p:ext uri="{BB962C8B-B14F-4D97-AF65-F5344CB8AC3E}">
        <p14:creationId xmlns:p14="http://schemas.microsoft.com/office/powerpoint/2010/main" val="34772319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Changes that may warrant a review include:</a:t>
            </a:r>
          </a:p>
          <a:p>
            <a:pPr marL="228600" indent="-228600">
              <a:buAutoNum type="alphaLcParenR"/>
            </a:pPr>
            <a:r>
              <a:rPr lang="en-GB" dirty="0"/>
              <a:t>following a major accident at the establishment; </a:t>
            </a:r>
          </a:p>
          <a:p>
            <a:pPr marL="228600" indent="-228600">
              <a:buAutoNum type="alphaLcParenR"/>
            </a:pPr>
            <a:r>
              <a:rPr lang="en-GB" dirty="0"/>
              <a:t>where a review is justified by new facts or by technological knowledge about safety matters, including knowledge arising from analysis of accidents or near misses; </a:t>
            </a:r>
          </a:p>
          <a:p>
            <a:pPr marL="228600" indent="-228600">
              <a:buAutoNum type="alphaLcParenR"/>
            </a:pPr>
            <a:r>
              <a:rPr lang="en-GB" dirty="0"/>
              <a:t>where a review is justified by developments in knowledge concerning the assessment of hazards; </a:t>
            </a:r>
          </a:p>
          <a:p>
            <a:pPr marL="228600" indent="-228600">
              <a:buAutoNum type="alphaLcParenR"/>
            </a:pPr>
            <a:r>
              <a:rPr lang="en-GB" dirty="0"/>
              <a:t>before making any modifications to the establishment, process or the nature or physical form or quantity of dangerous substances which could have significant consequences for major accident hazards; </a:t>
            </a:r>
          </a:p>
          <a:p>
            <a:pPr marL="228600" indent="-228600">
              <a:buAutoNum type="alphaLcParenR"/>
            </a:pPr>
            <a:r>
              <a:rPr lang="en-GB" dirty="0"/>
              <a:t>following any change to the safety management system (referred to in paragraph 2 of Schedule 3) which could have significant consequences for the prevention of major accidents or the limitation of the consequences of major accidents to human health and the environment. </a:t>
            </a:r>
          </a:p>
        </p:txBody>
      </p:sp>
      <p:sp>
        <p:nvSpPr>
          <p:cNvPr id="4" name="Slide Number Placeholder 3"/>
          <p:cNvSpPr>
            <a:spLocks noGrp="1"/>
          </p:cNvSpPr>
          <p:nvPr>
            <p:ph type="sldNum" sz="quarter" idx="5"/>
          </p:nvPr>
        </p:nvSpPr>
        <p:spPr/>
        <p:txBody>
          <a:bodyPr/>
          <a:lstStyle/>
          <a:p>
            <a:fld id="{814D5D66-6CDD-934F-A686-EF9355160F41}" type="slidenum">
              <a:rPr lang="en-US" smtClean="0"/>
              <a:t>22</a:t>
            </a:fld>
            <a:endParaRPr lang="en-US"/>
          </a:p>
        </p:txBody>
      </p:sp>
    </p:spTree>
    <p:extLst>
      <p:ext uri="{BB962C8B-B14F-4D97-AF65-F5344CB8AC3E}">
        <p14:creationId xmlns:p14="http://schemas.microsoft.com/office/powerpoint/2010/main" val="21058539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22222"/>
                </a:solidFill>
                <a:effectLst/>
                <a:latin typeface="HK Grotesk"/>
              </a:rPr>
              <a:t>The date of 3 December 2020 will be seared into Bristolians’ minds as a day of tragic loss from an industrial accident – on a scale rarely seen in the UK in modern times. </a:t>
            </a:r>
          </a:p>
          <a:p>
            <a:pPr algn="l"/>
            <a:r>
              <a:rPr lang="en-GB" b="0" i="0" dirty="0">
                <a:solidFill>
                  <a:srgbClr val="222222"/>
                </a:solidFill>
                <a:effectLst/>
                <a:latin typeface="HK Grotesk"/>
              </a:rPr>
              <a:t>Yet the huge blast at a </a:t>
            </a:r>
            <a:r>
              <a:rPr lang="en-GB" b="0" i="0" u="none" strike="noStrike" dirty="0">
                <a:solidFill>
                  <a:srgbClr val="222222"/>
                </a:solidFill>
                <a:effectLst/>
                <a:latin typeface="HK Grotesk"/>
                <a:hlinkClick r:id="rId3"/>
              </a:rPr>
              <a:t>Wessex Water waste treatment plant in Avonmouth</a:t>
            </a:r>
            <a:r>
              <a:rPr lang="en-GB" b="0" i="0" dirty="0">
                <a:solidFill>
                  <a:srgbClr val="222222"/>
                </a:solidFill>
                <a:effectLst/>
                <a:latin typeface="HK Grotesk"/>
              </a:rPr>
              <a:t> followed a number of explosions, spillages and major incidents at similar facilities operated by other companies, in recent years. </a:t>
            </a:r>
          </a:p>
          <a:p>
            <a:pPr algn="l"/>
            <a:r>
              <a:rPr lang="en-GB" b="0" i="0" dirty="0">
                <a:solidFill>
                  <a:srgbClr val="222222"/>
                </a:solidFill>
                <a:effectLst/>
                <a:latin typeface="HK Grotesk"/>
              </a:rPr>
              <a:t>- May have been a DSEAR incident</a:t>
            </a:r>
          </a:p>
          <a:p>
            <a:endParaRPr lang="en-GB" dirty="0"/>
          </a:p>
        </p:txBody>
      </p:sp>
      <p:sp>
        <p:nvSpPr>
          <p:cNvPr id="4" name="Slide Number Placeholder 3"/>
          <p:cNvSpPr>
            <a:spLocks noGrp="1"/>
          </p:cNvSpPr>
          <p:nvPr>
            <p:ph type="sldNum" sz="quarter" idx="5"/>
          </p:nvPr>
        </p:nvSpPr>
        <p:spPr/>
        <p:txBody>
          <a:bodyPr/>
          <a:lstStyle/>
          <a:p>
            <a:fld id="{814D5D66-6CDD-934F-A686-EF9355160F41}" type="slidenum">
              <a:rPr lang="en-US" smtClean="0"/>
              <a:t>23</a:t>
            </a:fld>
            <a:endParaRPr lang="en-US"/>
          </a:p>
        </p:txBody>
      </p:sp>
    </p:spTree>
    <p:extLst>
      <p:ext uri="{BB962C8B-B14F-4D97-AF65-F5344CB8AC3E}">
        <p14:creationId xmlns:p14="http://schemas.microsoft.com/office/powerpoint/2010/main" val="29732893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24</a:t>
            </a:fld>
            <a:endParaRPr lang="en-US"/>
          </a:p>
        </p:txBody>
      </p:sp>
    </p:spTree>
    <p:extLst>
      <p:ext uri="{BB962C8B-B14F-4D97-AF65-F5344CB8AC3E}">
        <p14:creationId xmlns:p14="http://schemas.microsoft.com/office/powerpoint/2010/main" val="4221743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25</a:t>
            </a:fld>
            <a:endParaRPr lang="en-US"/>
          </a:p>
        </p:txBody>
      </p:sp>
    </p:spTree>
    <p:extLst>
      <p:ext uri="{BB962C8B-B14F-4D97-AF65-F5344CB8AC3E}">
        <p14:creationId xmlns:p14="http://schemas.microsoft.com/office/powerpoint/2010/main" val="40420978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26</a:t>
            </a:fld>
            <a:endParaRPr lang="en-US"/>
          </a:p>
        </p:txBody>
      </p:sp>
    </p:spTree>
    <p:extLst>
      <p:ext uri="{BB962C8B-B14F-4D97-AF65-F5344CB8AC3E}">
        <p14:creationId xmlns:p14="http://schemas.microsoft.com/office/powerpoint/2010/main" val="26289421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27</a:t>
            </a:fld>
            <a:endParaRPr lang="en-US"/>
          </a:p>
        </p:txBody>
      </p:sp>
    </p:spTree>
    <p:extLst>
      <p:ext uri="{BB962C8B-B14F-4D97-AF65-F5344CB8AC3E}">
        <p14:creationId xmlns:p14="http://schemas.microsoft.com/office/powerpoint/2010/main" val="33625502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28</a:t>
            </a:fld>
            <a:endParaRPr lang="en-US"/>
          </a:p>
        </p:txBody>
      </p:sp>
    </p:spTree>
    <p:extLst>
      <p:ext uri="{BB962C8B-B14F-4D97-AF65-F5344CB8AC3E}">
        <p14:creationId xmlns:p14="http://schemas.microsoft.com/office/powerpoint/2010/main" val="10936874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29</a:t>
            </a:fld>
            <a:endParaRPr lang="en-US"/>
          </a:p>
        </p:txBody>
      </p:sp>
    </p:spTree>
    <p:extLst>
      <p:ext uri="{BB962C8B-B14F-4D97-AF65-F5344CB8AC3E}">
        <p14:creationId xmlns:p14="http://schemas.microsoft.com/office/powerpoint/2010/main" val="27587564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30</a:t>
            </a:fld>
            <a:endParaRPr lang="en-US"/>
          </a:p>
        </p:txBody>
      </p:sp>
    </p:spTree>
    <p:extLst>
      <p:ext uri="{BB962C8B-B14F-4D97-AF65-F5344CB8AC3E}">
        <p14:creationId xmlns:p14="http://schemas.microsoft.com/office/powerpoint/2010/main" val="39098822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31</a:t>
            </a:fld>
            <a:endParaRPr lang="en-US"/>
          </a:p>
        </p:txBody>
      </p:sp>
    </p:spTree>
    <p:extLst>
      <p:ext uri="{BB962C8B-B14F-4D97-AF65-F5344CB8AC3E}">
        <p14:creationId xmlns:p14="http://schemas.microsoft.com/office/powerpoint/2010/main" val="15751871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32</a:t>
            </a:fld>
            <a:endParaRPr lang="en-US"/>
          </a:p>
        </p:txBody>
      </p:sp>
    </p:spTree>
    <p:extLst>
      <p:ext uri="{BB962C8B-B14F-4D97-AF65-F5344CB8AC3E}">
        <p14:creationId xmlns:p14="http://schemas.microsoft.com/office/powerpoint/2010/main" val="11223649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33</a:t>
            </a:fld>
            <a:endParaRPr lang="en-US"/>
          </a:p>
        </p:txBody>
      </p:sp>
    </p:spTree>
    <p:extLst>
      <p:ext uri="{BB962C8B-B14F-4D97-AF65-F5344CB8AC3E}">
        <p14:creationId xmlns:p14="http://schemas.microsoft.com/office/powerpoint/2010/main" val="3823468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there are some slightly different rules for air weapons – however we won’t cover that.</a:t>
            </a:r>
          </a:p>
          <a:p>
            <a:r>
              <a:rPr lang="en-GB" dirty="0"/>
              <a:t>Also, note that although there are no requirements on storage of shotgun shells, there are for other Section 1 firearms (and obviously </a:t>
            </a:r>
            <a:r>
              <a:rPr lang="en-GB"/>
              <a:t>for Section 5).</a:t>
            </a:r>
            <a:endParaRPr lang="en-GB" dirty="0"/>
          </a:p>
          <a:p>
            <a:r>
              <a:rPr lang="en-GB" dirty="0"/>
              <a:t>A “shot gun” is defined in section 1(3)(a) of the 1968 Act and means a smooth-bore gun (not being an air gun) which: </a:t>
            </a:r>
          </a:p>
          <a:p>
            <a:pPr marL="228600" indent="-228600">
              <a:buAutoNum type="alphaLcParenR"/>
            </a:pPr>
            <a:r>
              <a:rPr lang="en-GB" dirty="0"/>
              <a:t>has a barrel not less than 24 inches in length and does not have any barrel with a bore exceeding 2 inches in diameter. </a:t>
            </a:r>
          </a:p>
          <a:p>
            <a:pPr marL="228600" indent="-228600">
              <a:buAutoNum type="alphaLcParenR"/>
            </a:pPr>
            <a:r>
              <a:rPr lang="en-GB" dirty="0"/>
              <a:t>b) either has no magazine or has a non-detachable magazine incapable of holding more than two cartridges </a:t>
            </a:r>
          </a:p>
          <a:p>
            <a:pPr marL="228600" indent="-228600">
              <a:buAutoNum type="alphaLcParenR"/>
            </a:pPr>
            <a:r>
              <a:rPr lang="en-GB" dirty="0"/>
              <a:t>c) is not a revolver gun (that is, a gun containing a series of chambers, which revolve as part of the firing cycle)</a:t>
            </a:r>
          </a:p>
          <a:p>
            <a:pPr marL="0" indent="0">
              <a:buNone/>
            </a:pPr>
            <a:r>
              <a:rPr lang="en-GB" dirty="0"/>
              <a:t>Any other type of ‘shotgun’ will come under the firearms certificate and not a shotgun certificate (both may be required).</a:t>
            </a:r>
          </a:p>
        </p:txBody>
      </p:sp>
      <p:sp>
        <p:nvSpPr>
          <p:cNvPr id="4" name="Slide Number Placeholder 3"/>
          <p:cNvSpPr>
            <a:spLocks noGrp="1"/>
          </p:cNvSpPr>
          <p:nvPr>
            <p:ph type="sldNum" sz="quarter" idx="5"/>
          </p:nvPr>
        </p:nvSpPr>
        <p:spPr/>
        <p:txBody>
          <a:bodyPr/>
          <a:lstStyle/>
          <a:p>
            <a:fld id="{814D5D66-6CDD-934F-A686-EF9355160F41}" type="slidenum">
              <a:rPr lang="en-US" smtClean="0"/>
              <a:t>34</a:t>
            </a:fld>
            <a:endParaRPr lang="en-US"/>
          </a:p>
        </p:txBody>
      </p:sp>
    </p:spTree>
    <p:extLst>
      <p:ext uri="{BB962C8B-B14F-4D97-AF65-F5344CB8AC3E}">
        <p14:creationId xmlns:p14="http://schemas.microsoft.com/office/powerpoint/2010/main" val="34680471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dealers are also required to possess licences, in addition to being registered dealers.</a:t>
            </a:r>
          </a:p>
        </p:txBody>
      </p:sp>
      <p:sp>
        <p:nvSpPr>
          <p:cNvPr id="4" name="Slide Number Placeholder 3"/>
          <p:cNvSpPr>
            <a:spLocks noGrp="1"/>
          </p:cNvSpPr>
          <p:nvPr>
            <p:ph type="sldNum" sz="quarter" idx="5"/>
          </p:nvPr>
        </p:nvSpPr>
        <p:spPr/>
        <p:txBody>
          <a:bodyPr/>
          <a:lstStyle/>
          <a:p>
            <a:fld id="{814D5D66-6CDD-934F-A686-EF9355160F41}" type="slidenum">
              <a:rPr lang="en-US" smtClean="0"/>
              <a:t>35</a:t>
            </a:fld>
            <a:endParaRPr lang="en-US"/>
          </a:p>
        </p:txBody>
      </p:sp>
    </p:spTree>
    <p:extLst>
      <p:ext uri="{BB962C8B-B14F-4D97-AF65-F5344CB8AC3E}">
        <p14:creationId xmlns:p14="http://schemas.microsoft.com/office/powerpoint/2010/main" val="7920670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Prohibited Weapon list is extensive, it even covers dart and blow guns!</a:t>
            </a:r>
          </a:p>
        </p:txBody>
      </p:sp>
      <p:sp>
        <p:nvSpPr>
          <p:cNvPr id="4" name="Slide Number Placeholder 3"/>
          <p:cNvSpPr>
            <a:spLocks noGrp="1"/>
          </p:cNvSpPr>
          <p:nvPr>
            <p:ph type="sldNum" sz="quarter" idx="5"/>
          </p:nvPr>
        </p:nvSpPr>
        <p:spPr/>
        <p:txBody>
          <a:bodyPr/>
          <a:lstStyle/>
          <a:p>
            <a:fld id="{814D5D66-6CDD-934F-A686-EF9355160F41}" type="slidenum">
              <a:rPr lang="en-US" smtClean="0"/>
              <a:t>36</a:t>
            </a:fld>
            <a:endParaRPr lang="en-US"/>
          </a:p>
        </p:txBody>
      </p:sp>
    </p:spTree>
    <p:extLst>
      <p:ext uri="{BB962C8B-B14F-4D97-AF65-F5344CB8AC3E}">
        <p14:creationId xmlns:p14="http://schemas.microsoft.com/office/powerpoint/2010/main" val="31974964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Prohibited Weapon list is extensive, it even covers dart and blow guns!</a:t>
            </a:r>
          </a:p>
        </p:txBody>
      </p:sp>
      <p:sp>
        <p:nvSpPr>
          <p:cNvPr id="4" name="Slide Number Placeholder 3"/>
          <p:cNvSpPr>
            <a:spLocks noGrp="1"/>
          </p:cNvSpPr>
          <p:nvPr>
            <p:ph type="sldNum" sz="quarter" idx="5"/>
          </p:nvPr>
        </p:nvSpPr>
        <p:spPr/>
        <p:txBody>
          <a:bodyPr/>
          <a:lstStyle/>
          <a:p>
            <a:fld id="{814D5D66-6CDD-934F-A686-EF9355160F41}" type="slidenum">
              <a:rPr lang="en-US" smtClean="0"/>
              <a:t>37</a:t>
            </a:fld>
            <a:endParaRPr lang="en-US"/>
          </a:p>
        </p:txBody>
      </p:sp>
    </p:spTree>
    <p:extLst>
      <p:ext uri="{BB962C8B-B14F-4D97-AF65-F5344CB8AC3E}">
        <p14:creationId xmlns:p14="http://schemas.microsoft.com/office/powerpoint/2010/main" val="220836281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38</a:t>
            </a:fld>
            <a:endParaRPr lang="en-US"/>
          </a:p>
        </p:txBody>
      </p:sp>
    </p:spTree>
    <p:extLst>
      <p:ext uri="{BB962C8B-B14F-4D97-AF65-F5344CB8AC3E}">
        <p14:creationId xmlns:p14="http://schemas.microsoft.com/office/powerpoint/2010/main" val="391975374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39</a:t>
            </a:fld>
            <a:endParaRPr lang="en-US"/>
          </a:p>
        </p:txBody>
      </p:sp>
    </p:spTree>
    <p:extLst>
      <p:ext uri="{BB962C8B-B14F-4D97-AF65-F5344CB8AC3E}">
        <p14:creationId xmlns:p14="http://schemas.microsoft.com/office/powerpoint/2010/main" val="15186264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40</a:t>
            </a:fld>
            <a:endParaRPr lang="en-US"/>
          </a:p>
        </p:txBody>
      </p:sp>
    </p:spTree>
    <p:extLst>
      <p:ext uri="{BB962C8B-B14F-4D97-AF65-F5344CB8AC3E}">
        <p14:creationId xmlns:p14="http://schemas.microsoft.com/office/powerpoint/2010/main" val="381493460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41</a:t>
            </a:fld>
            <a:endParaRPr lang="en-US"/>
          </a:p>
        </p:txBody>
      </p:sp>
    </p:spTree>
    <p:extLst>
      <p:ext uri="{BB962C8B-B14F-4D97-AF65-F5344CB8AC3E}">
        <p14:creationId xmlns:p14="http://schemas.microsoft.com/office/powerpoint/2010/main" val="113244233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4D5D66-6CDD-934F-A686-EF9355160F41}" type="slidenum">
              <a:rPr lang="en-US" smtClean="0"/>
              <a:t>42</a:t>
            </a:fld>
            <a:endParaRPr lang="en-US"/>
          </a:p>
        </p:txBody>
      </p:sp>
    </p:spTree>
    <p:extLst>
      <p:ext uri="{BB962C8B-B14F-4D97-AF65-F5344CB8AC3E}">
        <p14:creationId xmlns:p14="http://schemas.microsoft.com/office/powerpoint/2010/main" val="12211294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over sl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8F50B8-7B51-BF43-AE05-8BF79086F2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730326" y="1627980"/>
            <a:ext cx="8731348" cy="3602041"/>
          </a:xfrm>
          <a:prstGeom prst="rect">
            <a:avLst/>
          </a:prstGeom>
        </p:spPr>
      </p:pic>
    </p:spTree>
    <p:extLst>
      <p:ext uri="{BB962C8B-B14F-4D97-AF65-F5344CB8AC3E}">
        <p14:creationId xmlns:p14="http://schemas.microsoft.com/office/powerpoint/2010/main" val="1702171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userDrawn="1">
  <p:cSld name="Tit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4DCBC-B529-F344-8D92-D2504292DA1C}"/>
              </a:ext>
            </a:extLst>
          </p:cNvPr>
          <p:cNvSpPr>
            <a:spLocks noGrp="1"/>
          </p:cNvSpPr>
          <p:nvPr>
            <p:ph type="title" hasCustomPrompt="1"/>
          </p:nvPr>
        </p:nvSpPr>
        <p:spPr>
          <a:xfrm>
            <a:off x="119063" y="1296743"/>
            <a:ext cx="11953875" cy="1044575"/>
          </a:xfrm>
        </p:spPr>
        <p:txBody>
          <a:bodyPr>
            <a:normAutofit/>
          </a:bodyPr>
          <a:lstStyle>
            <a:lvl1pPr algn="ctr">
              <a:defRPr sz="6500" b="1" i="0" baseline="0">
                <a:solidFill>
                  <a:srgbClr val="565867"/>
                </a:solidFill>
                <a:latin typeface="Bebas Neue Pro" panose="020B0506020202050201" pitchFamily="34" charset="77"/>
              </a:defRPr>
            </a:lvl1pPr>
          </a:lstStyle>
          <a:p>
            <a:r>
              <a:rPr lang="en-GB" dirty="0"/>
              <a:t>HEADING</a:t>
            </a:r>
            <a:endParaRPr lang="en-US" dirty="0"/>
          </a:p>
        </p:txBody>
      </p:sp>
      <p:cxnSp>
        <p:nvCxnSpPr>
          <p:cNvPr id="9" name="Straight Connector 8">
            <a:extLst>
              <a:ext uri="{FF2B5EF4-FFF2-40B4-BE49-F238E27FC236}">
                <a16:creationId xmlns:a16="http://schemas.microsoft.com/office/drawing/2014/main" id="{DAFDD0FC-C21E-DE4C-BAF0-8D945CB9ACAC}"/>
              </a:ext>
            </a:extLst>
          </p:cNvPr>
          <p:cNvCxnSpPr>
            <a:cxnSpLocks/>
          </p:cNvCxnSpPr>
          <p:nvPr userDrawn="1"/>
        </p:nvCxnSpPr>
        <p:spPr>
          <a:xfrm>
            <a:off x="1582615" y="3429000"/>
            <a:ext cx="9612000" cy="0"/>
          </a:xfrm>
          <a:prstGeom prst="line">
            <a:avLst/>
          </a:prstGeom>
          <a:ln w="76200">
            <a:solidFill>
              <a:srgbClr val="870189"/>
            </a:solidFill>
          </a:ln>
        </p:spPr>
        <p:style>
          <a:lnRef idx="1">
            <a:schemeClr val="accent1"/>
          </a:lnRef>
          <a:fillRef idx="0">
            <a:schemeClr val="accent1"/>
          </a:fillRef>
          <a:effectRef idx="0">
            <a:schemeClr val="accent1"/>
          </a:effectRef>
          <a:fontRef idx="minor">
            <a:schemeClr val="tx1"/>
          </a:fontRef>
        </p:style>
      </p:cxnSp>
      <p:sp>
        <p:nvSpPr>
          <p:cNvPr id="17" name="Text Placeholder 16">
            <a:extLst>
              <a:ext uri="{FF2B5EF4-FFF2-40B4-BE49-F238E27FC236}">
                <a16:creationId xmlns:a16="http://schemas.microsoft.com/office/drawing/2014/main" id="{7EB6F44C-F0B7-F440-A77C-276F93E33D72}"/>
              </a:ext>
            </a:extLst>
          </p:cNvPr>
          <p:cNvSpPr>
            <a:spLocks noGrp="1"/>
          </p:cNvSpPr>
          <p:nvPr>
            <p:ph type="body" sz="quarter" idx="10" hasCustomPrompt="1"/>
          </p:nvPr>
        </p:nvSpPr>
        <p:spPr>
          <a:xfrm>
            <a:off x="119063" y="2468799"/>
            <a:ext cx="11953875" cy="914400"/>
          </a:xfrm>
        </p:spPr>
        <p:txBody>
          <a:bodyPr anchor="ctr">
            <a:normAutofit/>
          </a:bodyPr>
          <a:lstStyle>
            <a:lvl1pPr marL="0" indent="0" algn="ctr">
              <a:buNone/>
              <a:defRPr sz="4800" b="1" i="0" baseline="0">
                <a:solidFill>
                  <a:srgbClr val="565867"/>
                </a:solidFill>
                <a:latin typeface="Bebas Neue Pro" panose="020B0506020202050201" pitchFamily="34" charset="77"/>
              </a:defRPr>
            </a:lvl1pPr>
            <a:lvl2pPr>
              <a:defRPr b="1" i="0">
                <a:latin typeface="Bebas Neue Pro" panose="020B0506020202050201" pitchFamily="34" charset="77"/>
              </a:defRPr>
            </a:lvl2pPr>
            <a:lvl3pPr>
              <a:defRPr b="1" i="0">
                <a:latin typeface="Bebas Neue Pro" panose="020B0506020202050201" pitchFamily="34" charset="77"/>
              </a:defRPr>
            </a:lvl3pPr>
            <a:lvl4pPr>
              <a:defRPr b="1" i="0">
                <a:latin typeface="Bebas Neue Pro" panose="020B0506020202050201" pitchFamily="34" charset="77"/>
              </a:defRPr>
            </a:lvl4pPr>
            <a:lvl5pPr>
              <a:defRPr b="1" i="0">
                <a:latin typeface="Bebas Neue Pro" panose="020B0506020202050201" pitchFamily="34" charset="77"/>
              </a:defRPr>
            </a:lvl5pPr>
          </a:lstStyle>
          <a:p>
            <a:pPr lvl="0"/>
            <a:r>
              <a:rPr lang="en-GB" dirty="0"/>
              <a:t>SUB HEADING</a:t>
            </a:r>
            <a:endParaRPr lang="en-US" dirty="0"/>
          </a:p>
        </p:txBody>
      </p:sp>
      <p:sp>
        <p:nvSpPr>
          <p:cNvPr id="19" name="Text Placeholder 18">
            <a:extLst>
              <a:ext uri="{FF2B5EF4-FFF2-40B4-BE49-F238E27FC236}">
                <a16:creationId xmlns:a16="http://schemas.microsoft.com/office/drawing/2014/main" id="{E265E19D-500F-3641-8F4E-945874603C35}"/>
              </a:ext>
            </a:extLst>
          </p:cNvPr>
          <p:cNvSpPr>
            <a:spLocks noGrp="1"/>
          </p:cNvSpPr>
          <p:nvPr>
            <p:ph type="body" sz="quarter" idx="11" hasCustomPrompt="1"/>
          </p:nvPr>
        </p:nvSpPr>
        <p:spPr>
          <a:xfrm>
            <a:off x="119063" y="3536951"/>
            <a:ext cx="11953875" cy="624742"/>
          </a:xfrm>
        </p:spPr>
        <p:txBody>
          <a:bodyPr anchor="ctr"/>
          <a:lstStyle>
            <a:lvl1pPr marL="0" indent="0" algn="ctr">
              <a:buNone/>
              <a:defRPr b="1" i="0" baseline="0">
                <a:solidFill>
                  <a:srgbClr val="828282"/>
                </a:solidFill>
                <a:latin typeface="Bebas Neue Pro" panose="020B0506020202050201" pitchFamily="34" charset="77"/>
              </a:defRPr>
            </a:lvl1pPr>
          </a:lstStyle>
          <a:p>
            <a:r>
              <a:rPr lang="en-GB" sz="2800" dirty="0"/>
              <a:t>PRESENTER – ORGANISATION – POSITION – DATE OF PRESENTATION</a:t>
            </a:r>
            <a:endParaRPr lang="en-US" sz="2800" dirty="0"/>
          </a:p>
        </p:txBody>
      </p:sp>
    </p:spTree>
    <p:extLst>
      <p:ext uri="{BB962C8B-B14F-4D97-AF65-F5344CB8AC3E}">
        <p14:creationId xmlns:p14="http://schemas.microsoft.com/office/powerpoint/2010/main" val="951909338"/>
      </p:ext>
    </p:extLst>
  </p:cSld>
  <p:clrMapOvr>
    <a:masterClrMapping/>
  </p:clrMapOvr>
  <p:extLst>
    <p:ext uri="{DCECCB84-F9BA-43D5-87BE-67443E8EF086}">
      <p15:sldGuideLst xmlns:p15="http://schemas.microsoft.com/office/powerpoint/2012/main">
        <p15:guide id="1" orient="horz" pos="1480">
          <p15:clr>
            <a:srgbClr val="FBAE40"/>
          </p15:clr>
        </p15:guide>
        <p15:guide id="2" orient="horz" pos="1548">
          <p15:clr>
            <a:srgbClr val="FBAE40"/>
          </p15:clr>
        </p15:guide>
        <p15:guide id="3" orient="horz" pos="2228">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opic Transition">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AFDD0FC-C21E-DE4C-BAF0-8D945CB9ACAC}"/>
              </a:ext>
            </a:extLst>
          </p:cNvPr>
          <p:cNvCxnSpPr>
            <a:cxnSpLocks/>
          </p:cNvCxnSpPr>
          <p:nvPr userDrawn="1"/>
        </p:nvCxnSpPr>
        <p:spPr>
          <a:xfrm>
            <a:off x="1582615" y="3429000"/>
            <a:ext cx="9612000" cy="0"/>
          </a:xfrm>
          <a:prstGeom prst="line">
            <a:avLst/>
          </a:prstGeom>
          <a:ln w="76200">
            <a:solidFill>
              <a:srgbClr val="870189"/>
            </a:solidFill>
          </a:ln>
        </p:spPr>
        <p:style>
          <a:lnRef idx="1">
            <a:schemeClr val="accent1"/>
          </a:lnRef>
          <a:fillRef idx="0">
            <a:schemeClr val="accent1"/>
          </a:fillRef>
          <a:effectRef idx="0">
            <a:schemeClr val="accent1"/>
          </a:effectRef>
          <a:fontRef idx="minor">
            <a:schemeClr val="tx1"/>
          </a:fontRef>
        </p:style>
      </p:cxnSp>
      <p:sp>
        <p:nvSpPr>
          <p:cNvPr id="17" name="Text Placeholder 16">
            <a:extLst>
              <a:ext uri="{FF2B5EF4-FFF2-40B4-BE49-F238E27FC236}">
                <a16:creationId xmlns:a16="http://schemas.microsoft.com/office/drawing/2014/main" id="{7EB6F44C-F0B7-F440-A77C-276F93E33D72}"/>
              </a:ext>
            </a:extLst>
          </p:cNvPr>
          <p:cNvSpPr>
            <a:spLocks noGrp="1"/>
          </p:cNvSpPr>
          <p:nvPr>
            <p:ph type="body" sz="quarter" idx="10" hasCustomPrompt="1"/>
          </p:nvPr>
        </p:nvSpPr>
        <p:spPr>
          <a:xfrm>
            <a:off x="119063" y="2468799"/>
            <a:ext cx="11953875" cy="914400"/>
          </a:xfrm>
        </p:spPr>
        <p:txBody>
          <a:bodyPr anchor="ctr">
            <a:normAutofit/>
          </a:bodyPr>
          <a:lstStyle>
            <a:lvl1pPr marL="0" indent="0" algn="ctr">
              <a:buNone/>
              <a:defRPr sz="4800" b="1" i="0" baseline="0">
                <a:solidFill>
                  <a:srgbClr val="565867"/>
                </a:solidFill>
                <a:latin typeface="Bebas Neue Pro" panose="020B0506020202050201" pitchFamily="34" charset="77"/>
              </a:defRPr>
            </a:lvl1pPr>
            <a:lvl2pPr>
              <a:defRPr b="1" i="0">
                <a:latin typeface="Bebas Neue Pro" panose="020B0506020202050201" pitchFamily="34" charset="77"/>
              </a:defRPr>
            </a:lvl2pPr>
            <a:lvl3pPr>
              <a:defRPr b="1" i="0">
                <a:latin typeface="Bebas Neue Pro" panose="020B0506020202050201" pitchFamily="34" charset="77"/>
              </a:defRPr>
            </a:lvl3pPr>
            <a:lvl4pPr>
              <a:defRPr b="1" i="0">
                <a:latin typeface="Bebas Neue Pro" panose="020B0506020202050201" pitchFamily="34" charset="77"/>
              </a:defRPr>
            </a:lvl4pPr>
            <a:lvl5pPr>
              <a:defRPr b="1" i="0">
                <a:latin typeface="Bebas Neue Pro" panose="020B0506020202050201" pitchFamily="34" charset="77"/>
              </a:defRPr>
            </a:lvl5pPr>
          </a:lstStyle>
          <a:p>
            <a:pPr lvl="0"/>
            <a:r>
              <a:rPr lang="en-GB" dirty="0"/>
              <a:t>MAIN PRESENTATION TITLE</a:t>
            </a:r>
            <a:endParaRPr lang="en-US" dirty="0"/>
          </a:p>
        </p:txBody>
      </p:sp>
      <p:sp>
        <p:nvSpPr>
          <p:cNvPr id="19" name="Text Placeholder 18">
            <a:extLst>
              <a:ext uri="{FF2B5EF4-FFF2-40B4-BE49-F238E27FC236}">
                <a16:creationId xmlns:a16="http://schemas.microsoft.com/office/drawing/2014/main" id="{E265E19D-500F-3641-8F4E-945874603C35}"/>
              </a:ext>
            </a:extLst>
          </p:cNvPr>
          <p:cNvSpPr>
            <a:spLocks noGrp="1"/>
          </p:cNvSpPr>
          <p:nvPr>
            <p:ph type="body" sz="quarter" idx="11" hasCustomPrompt="1"/>
          </p:nvPr>
        </p:nvSpPr>
        <p:spPr>
          <a:xfrm>
            <a:off x="119063" y="3536951"/>
            <a:ext cx="11953875" cy="624742"/>
          </a:xfrm>
        </p:spPr>
        <p:txBody>
          <a:bodyPr anchor="ctr"/>
          <a:lstStyle>
            <a:lvl1pPr marL="0" indent="0" algn="ctr">
              <a:buNone/>
              <a:defRPr b="1" i="0" baseline="0">
                <a:solidFill>
                  <a:srgbClr val="828282"/>
                </a:solidFill>
                <a:latin typeface="Bebas Neue Pro" panose="020B0506020202050201" pitchFamily="34" charset="77"/>
              </a:defRPr>
            </a:lvl1pPr>
          </a:lstStyle>
          <a:p>
            <a:r>
              <a:rPr lang="en-GB" sz="2800" dirty="0"/>
              <a:t>SECTION TITLE</a:t>
            </a:r>
            <a:endParaRPr lang="en-US" sz="2800" dirty="0"/>
          </a:p>
        </p:txBody>
      </p:sp>
    </p:spTree>
    <p:extLst>
      <p:ext uri="{BB962C8B-B14F-4D97-AF65-F5344CB8AC3E}">
        <p14:creationId xmlns:p14="http://schemas.microsoft.com/office/powerpoint/2010/main" val="101154210"/>
      </p:ext>
    </p:extLst>
  </p:cSld>
  <p:clrMapOvr>
    <a:masterClrMapping/>
  </p:clrMapOvr>
  <p:extLst>
    <p:ext uri="{DCECCB84-F9BA-43D5-87BE-67443E8EF086}">
      <p15:sldGuideLst xmlns:p15="http://schemas.microsoft.com/office/powerpoint/2012/main">
        <p15:guide id="1" orient="horz" pos="1480">
          <p15:clr>
            <a:srgbClr val="FBAE40"/>
          </p15:clr>
        </p15:guide>
        <p15:guide id="2" orient="horz" pos="1548">
          <p15:clr>
            <a:srgbClr val="FBAE40"/>
          </p15:clr>
        </p15:guide>
        <p15:guide id="3" orient="horz" pos="2228">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lank Cent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5639CEE-9B19-7946-AF83-25CEB88217E8}"/>
              </a:ext>
            </a:extLst>
          </p:cNvPr>
          <p:cNvSpPr>
            <a:spLocks noGrp="1"/>
          </p:cNvSpPr>
          <p:nvPr>
            <p:ph type="title" hasCustomPrompt="1"/>
          </p:nvPr>
        </p:nvSpPr>
        <p:spPr>
          <a:xfrm>
            <a:off x="119063" y="136525"/>
            <a:ext cx="11953875" cy="1023938"/>
          </a:xfrm>
        </p:spPr>
        <p:txBody>
          <a:bodyPr>
            <a:noAutofit/>
          </a:bodyPr>
          <a:lstStyle>
            <a:lvl1pPr>
              <a:defRPr sz="7200" b="1" i="0" cap="all" baseline="0">
                <a:solidFill>
                  <a:srgbClr val="565867"/>
                </a:solidFill>
                <a:latin typeface="Bebas Neue Pro" panose="020B0506020202050201" pitchFamily="34" charset="77"/>
              </a:defRPr>
            </a:lvl1pPr>
          </a:lstStyle>
          <a:p>
            <a:r>
              <a:rPr lang="en-US" dirty="0"/>
              <a:t>CLICK TO EDIT MASTER TITLE STYLE</a:t>
            </a:r>
            <a:endParaRPr lang="en-GB" dirty="0"/>
          </a:p>
        </p:txBody>
      </p:sp>
      <p:sp>
        <p:nvSpPr>
          <p:cNvPr id="13" name="Rectangle 12">
            <a:extLst>
              <a:ext uri="{FF2B5EF4-FFF2-40B4-BE49-F238E27FC236}">
                <a16:creationId xmlns:a16="http://schemas.microsoft.com/office/drawing/2014/main" id="{B71BF152-C0CF-7744-90E7-1F0F5C7EBE1E}"/>
              </a:ext>
            </a:extLst>
          </p:cNvPr>
          <p:cNvSpPr/>
          <p:nvPr userDrawn="1"/>
        </p:nvSpPr>
        <p:spPr>
          <a:xfrm>
            <a:off x="-119922" y="6189784"/>
            <a:ext cx="12486515" cy="743676"/>
          </a:xfrm>
          <a:prstGeom prst="rect">
            <a:avLst/>
          </a:prstGeom>
          <a:solidFill>
            <a:srgbClr val="6D6D87">
              <a:alpha val="1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descr="A picture containing dark, night, sitting, person&#10;&#10;Description automatically generated">
            <a:extLst>
              <a:ext uri="{FF2B5EF4-FFF2-40B4-BE49-F238E27FC236}">
                <a16:creationId xmlns:a16="http://schemas.microsoft.com/office/drawing/2014/main" id="{B83AA02C-DFA3-0B45-9B15-F7F7BBA1109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0667" t="4234" r="7622" b="4886"/>
          <a:stretch/>
        </p:blipFill>
        <p:spPr>
          <a:xfrm>
            <a:off x="11483975" y="6235141"/>
            <a:ext cx="654793" cy="575234"/>
          </a:xfrm>
          <a:prstGeom prst="rect">
            <a:avLst/>
          </a:prstGeom>
        </p:spPr>
      </p:pic>
      <p:sp>
        <p:nvSpPr>
          <p:cNvPr id="15" name="Text Placeholder 17">
            <a:extLst>
              <a:ext uri="{FF2B5EF4-FFF2-40B4-BE49-F238E27FC236}">
                <a16:creationId xmlns:a16="http://schemas.microsoft.com/office/drawing/2014/main" id="{03E22BF7-0C59-744E-A355-6AA12DE1E542}"/>
              </a:ext>
            </a:extLst>
          </p:cNvPr>
          <p:cNvSpPr>
            <a:spLocks noGrp="1"/>
          </p:cNvSpPr>
          <p:nvPr>
            <p:ph type="body" sz="quarter" idx="10"/>
          </p:nvPr>
        </p:nvSpPr>
        <p:spPr>
          <a:xfrm>
            <a:off x="2475706" y="6189784"/>
            <a:ext cx="7240588" cy="668216"/>
          </a:xfrm>
        </p:spPr>
        <p:txBody>
          <a:bodyPr anchor="ctr"/>
          <a:lstStyle>
            <a:lvl1pPr marL="0" indent="0" algn="ctr">
              <a:buNone/>
              <a:defRPr cap="all" baseline="0">
                <a:solidFill>
                  <a:schemeClr val="bg1"/>
                </a:solidFill>
                <a:latin typeface="Bebas Neue Pro" panose="020B0506020202050201" pitchFamily="34" charset="77"/>
              </a:defRPr>
            </a:lvl1pPr>
            <a:lvl5pPr marL="1828800" indent="0">
              <a:buNone/>
              <a:defRPr/>
            </a:lvl5pPr>
          </a:lstStyle>
          <a:p>
            <a:pPr lvl="0"/>
            <a:endParaRPr lang="en-GB" dirty="0"/>
          </a:p>
        </p:txBody>
      </p:sp>
    </p:spTree>
    <p:extLst>
      <p:ext uri="{BB962C8B-B14F-4D97-AF65-F5344CB8AC3E}">
        <p14:creationId xmlns:p14="http://schemas.microsoft.com/office/powerpoint/2010/main" val="1101773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Only">
    <p:spTree>
      <p:nvGrpSpPr>
        <p:cNvPr id="1" name=""/>
        <p:cNvGrpSpPr/>
        <p:nvPr/>
      </p:nvGrpSpPr>
      <p:grpSpPr>
        <a:xfrm>
          <a:off x="0" y="0"/>
          <a:ext cx="0" cy="0"/>
          <a:chOff x="0" y="0"/>
          <a:chExt cx="0" cy="0"/>
        </a:xfrm>
      </p:grpSpPr>
      <p:sp>
        <p:nvSpPr>
          <p:cNvPr id="3" name="Content Placeholder 2"/>
          <p:cNvSpPr>
            <a:spLocks noGrp="1"/>
          </p:cNvSpPr>
          <p:nvPr>
            <p:ph idx="1"/>
          </p:nvPr>
        </p:nvSpPr>
        <p:spPr>
          <a:xfrm>
            <a:off x="119063" y="1268413"/>
            <a:ext cx="11953875" cy="4908550"/>
          </a:xfrm>
        </p:spPr>
        <p:txBody>
          <a:bodyPr/>
          <a:lstStyle>
            <a:lvl1pPr>
              <a:defRPr sz="2400"/>
            </a:lvl1pPr>
            <a:lvl2pPr>
              <a:defRPr sz="2400">
                <a:solidFill>
                  <a:schemeClr val="tx1"/>
                </a:solidFill>
              </a:defRPr>
            </a:lvl2pPr>
            <a:lvl3pPr>
              <a:defRPr sz="2000">
                <a:solidFill>
                  <a:srgbClr val="870189"/>
                </a:solidFill>
              </a:defRPr>
            </a:lvl3pPr>
            <a:lvl4pPr>
              <a:defRPr>
                <a:solidFill>
                  <a:srgbClr val="565867"/>
                </a:solidFill>
              </a:defRPr>
            </a:lvl4pPr>
          </a:lstStyle>
          <a:p>
            <a:pPr lvl="0"/>
            <a:r>
              <a:rPr lang="en-GB" dirty="0"/>
              <a:t>Click to edit Master text styles</a:t>
            </a:r>
          </a:p>
          <a:p>
            <a:pPr lvl="1"/>
            <a:r>
              <a:rPr lang="en-GB" dirty="0"/>
              <a:t>Second level</a:t>
            </a:r>
          </a:p>
          <a:p>
            <a:pPr lvl="2"/>
            <a:r>
              <a:rPr lang="en-GB" dirty="0"/>
              <a:t>Third level</a:t>
            </a:r>
          </a:p>
          <a:p>
            <a:pPr lvl="3"/>
            <a:r>
              <a:rPr lang="en-GB" dirty="0"/>
              <a:t>Fourth Level</a:t>
            </a:r>
          </a:p>
        </p:txBody>
      </p:sp>
      <p:sp>
        <p:nvSpPr>
          <p:cNvPr id="9" name="Rectangle 8">
            <a:extLst>
              <a:ext uri="{FF2B5EF4-FFF2-40B4-BE49-F238E27FC236}">
                <a16:creationId xmlns:a16="http://schemas.microsoft.com/office/drawing/2014/main" id="{4EAC5536-48BE-CD4E-8FF6-684DFE4FCC51}"/>
              </a:ext>
            </a:extLst>
          </p:cNvPr>
          <p:cNvSpPr/>
          <p:nvPr userDrawn="1"/>
        </p:nvSpPr>
        <p:spPr>
          <a:xfrm>
            <a:off x="-119922" y="6189784"/>
            <a:ext cx="12486515" cy="743676"/>
          </a:xfrm>
          <a:prstGeom prst="rect">
            <a:avLst/>
          </a:prstGeom>
          <a:solidFill>
            <a:srgbClr val="6D6D87">
              <a:alpha val="1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dark, night, sitting, person&#10;&#10;Description automatically generated">
            <a:extLst>
              <a:ext uri="{FF2B5EF4-FFF2-40B4-BE49-F238E27FC236}">
                <a16:creationId xmlns:a16="http://schemas.microsoft.com/office/drawing/2014/main" id="{30364F51-E45C-7F45-ADFB-DF10220775F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0667" t="4234" r="7622" b="4886"/>
          <a:stretch/>
        </p:blipFill>
        <p:spPr>
          <a:xfrm>
            <a:off x="11483975" y="6235141"/>
            <a:ext cx="654793" cy="575234"/>
          </a:xfrm>
          <a:prstGeom prst="rect">
            <a:avLst/>
          </a:prstGeom>
        </p:spPr>
      </p:pic>
      <p:sp>
        <p:nvSpPr>
          <p:cNvPr id="13" name="Title 1">
            <a:extLst>
              <a:ext uri="{FF2B5EF4-FFF2-40B4-BE49-F238E27FC236}">
                <a16:creationId xmlns:a16="http://schemas.microsoft.com/office/drawing/2014/main" id="{7450DAAF-9376-C148-B4E3-5617D493C259}"/>
              </a:ext>
            </a:extLst>
          </p:cNvPr>
          <p:cNvSpPr>
            <a:spLocks noGrp="1"/>
          </p:cNvSpPr>
          <p:nvPr>
            <p:ph type="title" hasCustomPrompt="1"/>
          </p:nvPr>
        </p:nvSpPr>
        <p:spPr>
          <a:xfrm>
            <a:off x="119063" y="136525"/>
            <a:ext cx="11953875" cy="1023938"/>
          </a:xfrm>
        </p:spPr>
        <p:txBody>
          <a:bodyPr>
            <a:noAutofit/>
          </a:bodyPr>
          <a:lstStyle>
            <a:lvl1pPr>
              <a:defRPr sz="7200" b="1" i="0" cap="all" baseline="0">
                <a:solidFill>
                  <a:srgbClr val="565867"/>
                </a:solidFill>
                <a:latin typeface="Bebas Neue Pro" panose="020B0506020202050201" pitchFamily="34" charset="77"/>
              </a:defRPr>
            </a:lvl1pPr>
          </a:lstStyle>
          <a:p>
            <a:r>
              <a:rPr lang="en-US" dirty="0"/>
              <a:t>CLICK TO EDIT MASTER TITLE STYLE</a:t>
            </a:r>
            <a:endParaRPr lang="en-GB" dirty="0"/>
          </a:p>
        </p:txBody>
      </p:sp>
      <p:sp>
        <p:nvSpPr>
          <p:cNvPr id="18" name="Text Placeholder 17">
            <a:extLst>
              <a:ext uri="{FF2B5EF4-FFF2-40B4-BE49-F238E27FC236}">
                <a16:creationId xmlns:a16="http://schemas.microsoft.com/office/drawing/2014/main" id="{51A38E07-666F-F841-A740-5C877CAD710A}"/>
              </a:ext>
            </a:extLst>
          </p:cNvPr>
          <p:cNvSpPr>
            <a:spLocks noGrp="1"/>
          </p:cNvSpPr>
          <p:nvPr>
            <p:ph type="body" sz="quarter" idx="10"/>
          </p:nvPr>
        </p:nvSpPr>
        <p:spPr>
          <a:xfrm>
            <a:off x="2475706" y="6189784"/>
            <a:ext cx="7240588" cy="668216"/>
          </a:xfrm>
        </p:spPr>
        <p:txBody>
          <a:bodyPr anchor="ctr"/>
          <a:lstStyle>
            <a:lvl1pPr marL="0" indent="0" algn="ctr">
              <a:buNone/>
              <a:defRPr cap="all" baseline="0">
                <a:solidFill>
                  <a:schemeClr val="bg1"/>
                </a:solidFill>
                <a:latin typeface="Bebas Neue Pro" panose="020B0506020202050201" pitchFamily="34" charset="77"/>
              </a:defRPr>
            </a:lvl1pPr>
            <a:lvl5pPr marL="1828800" indent="0">
              <a:buNone/>
              <a:defRPr/>
            </a:lvl5pPr>
          </a:lstStyle>
          <a:p>
            <a:pPr lvl="0"/>
            <a:r>
              <a:rPr lang="en-GB" dirty="0"/>
              <a:t>Click to edit Master text styles</a:t>
            </a:r>
          </a:p>
        </p:txBody>
      </p:sp>
    </p:spTree>
    <p:extLst>
      <p:ext uri="{BB962C8B-B14F-4D97-AF65-F5344CB8AC3E}">
        <p14:creationId xmlns:p14="http://schemas.microsoft.com/office/powerpoint/2010/main" val="2603864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Text Box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9063" y="1268413"/>
            <a:ext cx="5900737" cy="4908550"/>
          </a:xfrm>
        </p:spPr>
        <p:txBody>
          <a:bodyPr/>
          <a:lstStyle>
            <a:lvl1pPr>
              <a:defRPr sz="2400"/>
            </a:lvl1pPr>
            <a:lvl3pPr>
              <a:defRPr>
                <a:solidFill>
                  <a:srgbClr val="870189"/>
                </a:solidFill>
              </a:defRPr>
            </a:lvl3pPr>
            <a:lvl4pPr>
              <a:defRPr>
                <a:solidFill>
                  <a:srgbClr val="565867"/>
                </a:solidFill>
              </a:defRPr>
            </a:lvl4pPr>
          </a:lstStyle>
          <a:p>
            <a:pPr lvl="0"/>
            <a:r>
              <a:rPr lang="en-GB" dirty="0"/>
              <a:t>Click to edit Master text styles</a:t>
            </a:r>
          </a:p>
          <a:p>
            <a:pPr lvl="1"/>
            <a:r>
              <a:rPr lang="en-GB" dirty="0"/>
              <a:t>Second level</a:t>
            </a:r>
          </a:p>
          <a:p>
            <a:pPr lvl="2"/>
            <a:r>
              <a:rPr lang="en-GB" dirty="0"/>
              <a:t>Third level</a:t>
            </a:r>
          </a:p>
          <a:p>
            <a:pPr lvl="3"/>
            <a:r>
              <a:rPr lang="en-GB" dirty="0"/>
              <a:t>Fourth level</a:t>
            </a:r>
          </a:p>
        </p:txBody>
      </p:sp>
      <p:sp>
        <p:nvSpPr>
          <p:cNvPr id="4" name="Content Placeholder 3"/>
          <p:cNvSpPr>
            <a:spLocks noGrp="1"/>
          </p:cNvSpPr>
          <p:nvPr>
            <p:ph sz="half" idx="2"/>
          </p:nvPr>
        </p:nvSpPr>
        <p:spPr>
          <a:xfrm>
            <a:off x="6172200" y="1268413"/>
            <a:ext cx="5900738" cy="4908550"/>
          </a:xfrm>
        </p:spPr>
        <p:txBody>
          <a:bodyPr/>
          <a:lstStyle>
            <a:lvl1pPr>
              <a:defRPr sz="2400"/>
            </a:lvl1pPr>
            <a:lvl3pPr>
              <a:defRPr>
                <a:solidFill>
                  <a:srgbClr val="870189"/>
                </a:solidFill>
              </a:defRPr>
            </a:lvl3pPr>
            <a:lvl4pPr>
              <a:defRPr>
                <a:solidFill>
                  <a:srgbClr val="565867"/>
                </a:solidFill>
              </a:defRPr>
            </a:lvl4pPr>
          </a:lstStyle>
          <a:p>
            <a:pPr lvl="0"/>
            <a:r>
              <a:rPr lang="en-GB" dirty="0"/>
              <a:t>Click to edit Master text styles</a:t>
            </a:r>
          </a:p>
          <a:p>
            <a:pPr lvl="1"/>
            <a:r>
              <a:rPr lang="en-GB" dirty="0"/>
              <a:t>Second level</a:t>
            </a:r>
          </a:p>
          <a:p>
            <a:pPr lvl="2"/>
            <a:r>
              <a:rPr lang="en-GB" dirty="0"/>
              <a:t>Third level</a:t>
            </a:r>
          </a:p>
          <a:p>
            <a:pPr lvl="3"/>
            <a:r>
              <a:rPr lang="en-GB" dirty="0"/>
              <a:t>Fourth level</a:t>
            </a:r>
          </a:p>
        </p:txBody>
      </p:sp>
      <p:sp>
        <p:nvSpPr>
          <p:cNvPr id="14" name="Title 1">
            <a:extLst>
              <a:ext uri="{FF2B5EF4-FFF2-40B4-BE49-F238E27FC236}">
                <a16:creationId xmlns:a16="http://schemas.microsoft.com/office/drawing/2014/main" id="{8EA65012-CF1E-1F41-97AA-5559B56DBA04}"/>
              </a:ext>
            </a:extLst>
          </p:cNvPr>
          <p:cNvSpPr>
            <a:spLocks noGrp="1"/>
          </p:cNvSpPr>
          <p:nvPr>
            <p:ph type="title" hasCustomPrompt="1"/>
          </p:nvPr>
        </p:nvSpPr>
        <p:spPr>
          <a:xfrm>
            <a:off x="119063" y="136525"/>
            <a:ext cx="11953875" cy="1023938"/>
          </a:xfrm>
        </p:spPr>
        <p:txBody>
          <a:bodyPr>
            <a:noAutofit/>
          </a:bodyPr>
          <a:lstStyle>
            <a:lvl1pPr>
              <a:defRPr sz="7200" b="1" i="0" cap="all" baseline="0">
                <a:solidFill>
                  <a:srgbClr val="565867"/>
                </a:solidFill>
                <a:latin typeface="Bebas Neue Pro" panose="020B0506020202050201" pitchFamily="34" charset="77"/>
              </a:defRPr>
            </a:lvl1pPr>
          </a:lstStyle>
          <a:p>
            <a:r>
              <a:rPr lang="en-US" dirty="0"/>
              <a:t>CLICK TO EDIT MASTER TITLE STYLE</a:t>
            </a:r>
            <a:endParaRPr lang="en-GB" dirty="0"/>
          </a:p>
        </p:txBody>
      </p:sp>
      <p:sp>
        <p:nvSpPr>
          <p:cNvPr id="15" name="Rectangle 14">
            <a:extLst>
              <a:ext uri="{FF2B5EF4-FFF2-40B4-BE49-F238E27FC236}">
                <a16:creationId xmlns:a16="http://schemas.microsoft.com/office/drawing/2014/main" id="{584B93F7-742F-2C44-AD03-512F44EACF76}"/>
              </a:ext>
            </a:extLst>
          </p:cNvPr>
          <p:cNvSpPr/>
          <p:nvPr userDrawn="1"/>
        </p:nvSpPr>
        <p:spPr>
          <a:xfrm>
            <a:off x="-119922" y="6189784"/>
            <a:ext cx="12486515" cy="743676"/>
          </a:xfrm>
          <a:prstGeom prst="rect">
            <a:avLst/>
          </a:prstGeom>
          <a:solidFill>
            <a:srgbClr val="6D6D87">
              <a:alpha val="1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dark, night, sitting, person&#10;&#10;Description automatically generated">
            <a:extLst>
              <a:ext uri="{FF2B5EF4-FFF2-40B4-BE49-F238E27FC236}">
                <a16:creationId xmlns:a16="http://schemas.microsoft.com/office/drawing/2014/main" id="{B64F0CB0-FA3C-9A45-84D4-6830E60C88B6}"/>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0667" t="4234" r="7622" b="4886"/>
          <a:stretch/>
        </p:blipFill>
        <p:spPr>
          <a:xfrm>
            <a:off x="11483975" y="6235141"/>
            <a:ext cx="654793" cy="575234"/>
          </a:xfrm>
          <a:prstGeom prst="rect">
            <a:avLst/>
          </a:prstGeom>
        </p:spPr>
      </p:pic>
      <p:sp>
        <p:nvSpPr>
          <p:cNvPr id="17" name="Text Placeholder 17">
            <a:extLst>
              <a:ext uri="{FF2B5EF4-FFF2-40B4-BE49-F238E27FC236}">
                <a16:creationId xmlns:a16="http://schemas.microsoft.com/office/drawing/2014/main" id="{8D48561F-3FE5-1444-804B-8B9A973BDABC}"/>
              </a:ext>
            </a:extLst>
          </p:cNvPr>
          <p:cNvSpPr>
            <a:spLocks noGrp="1"/>
          </p:cNvSpPr>
          <p:nvPr>
            <p:ph type="body" sz="quarter" idx="10"/>
          </p:nvPr>
        </p:nvSpPr>
        <p:spPr>
          <a:xfrm>
            <a:off x="2475706" y="6189784"/>
            <a:ext cx="7240588" cy="668216"/>
          </a:xfrm>
        </p:spPr>
        <p:txBody>
          <a:bodyPr anchor="ctr"/>
          <a:lstStyle>
            <a:lvl1pPr marL="0" indent="0" algn="ctr">
              <a:buNone/>
              <a:defRPr cap="all" baseline="0">
                <a:solidFill>
                  <a:schemeClr val="bg1"/>
                </a:solidFill>
                <a:latin typeface="Bebas Neue Pro" panose="020B0506020202050201" pitchFamily="34" charset="77"/>
              </a:defRPr>
            </a:lvl1pPr>
            <a:lvl5pPr marL="1828800" indent="0">
              <a:buNone/>
              <a:defRPr/>
            </a:lvl5pPr>
          </a:lstStyle>
          <a:p>
            <a:pPr lvl="0"/>
            <a:r>
              <a:rPr lang="en-GB" dirty="0"/>
              <a:t>Click to edit Master text styles</a:t>
            </a:r>
          </a:p>
        </p:txBody>
      </p:sp>
    </p:spTree>
    <p:extLst>
      <p:ext uri="{BB962C8B-B14F-4D97-AF65-F5344CB8AC3E}">
        <p14:creationId xmlns:p14="http://schemas.microsoft.com/office/powerpoint/2010/main" val="2408207463"/>
      </p:ext>
    </p:extLst>
  </p:cSld>
  <p:clrMapOvr>
    <a:masterClrMapping/>
  </p:clrMapOvr>
  <p:extLst>
    <p:ext uri="{DCECCB84-F9BA-43D5-87BE-67443E8EF086}">
      <p15:sldGuideLst xmlns:p15="http://schemas.microsoft.com/office/powerpoint/2012/main">
        <p15:guide id="2" orient="horz" pos="731"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Slide with image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C07211-DF79-4028-8008-FD5C3062E055}"/>
              </a:ext>
            </a:extLst>
          </p:cNvPr>
          <p:cNvSpPr>
            <a:spLocks noGrp="1"/>
          </p:cNvSpPr>
          <p:nvPr>
            <p:ph idx="1"/>
          </p:nvPr>
        </p:nvSpPr>
        <p:spPr>
          <a:xfrm>
            <a:off x="119063" y="1268413"/>
            <a:ext cx="8532812" cy="4789487"/>
          </a:xfrm>
        </p:spPr>
        <p:txBody>
          <a:bodyPr/>
          <a:lstStyle>
            <a:lvl1pPr marL="0" indent="0">
              <a:buNone/>
              <a:defRPr sz="2400"/>
            </a:lvl1pPr>
            <a:lvl2pPr>
              <a:defRPr sz="2400">
                <a:solidFill>
                  <a:schemeClr val="tx1"/>
                </a:solidFill>
              </a:defRPr>
            </a:lvl2pPr>
            <a:lvl3pPr>
              <a:defRPr sz="2000">
                <a:solidFill>
                  <a:srgbClr val="870189"/>
                </a:solidFill>
              </a:defRPr>
            </a:lvl3pPr>
            <a:lvl4pPr>
              <a:defRPr>
                <a:solidFill>
                  <a:srgbClr val="565867"/>
                </a:solidFill>
              </a:defRPr>
            </a:lvl4pPr>
          </a:lstStyle>
          <a:p>
            <a:pPr lvl="0"/>
            <a:r>
              <a:rPr lang="en-GB" dirty="0"/>
              <a:t>Click to edit Master text styles</a:t>
            </a:r>
          </a:p>
          <a:p>
            <a:pPr lvl="1"/>
            <a:r>
              <a:rPr lang="en-GB" dirty="0"/>
              <a:t>Second level</a:t>
            </a:r>
          </a:p>
          <a:p>
            <a:pPr lvl="2"/>
            <a:r>
              <a:rPr lang="en-GB" dirty="0"/>
              <a:t>Third level</a:t>
            </a:r>
          </a:p>
          <a:p>
            <a:pPr lvl="3"/>
            <a:r>
              <a:rPr lang="en-GB" dirty="0"/>
              <a:t>Fourth Level</a:t>
            </a:r>
          </a:p>
        </p:txBody>
      </p:sp>
      <p:sp>
        <p:nvSpPr>
          <p:cNvPr id="5" name="Picture Placeholder 4">
            <a:extLst>
              <a:ext uri="{FF2B5EF4-FFF2-40B4-BE49-F238E27FC236}">
                <a16:creationId xmlns:a16="http://schemas.microsoft.com/office/drawing/2014/main" id="{CCCF5219-9E5C-8F4B-8DD4-A5CBC72E4382}"/>
              </a:ext>
            </a:extLst>
          </p:cNvPr>
          <p:cNvSpPr>
            <a:spLocks noGrp="1"/>
          </p:cNvSpPr>
          <p:nvPr>
            <p:ph type="pic" sz="quarter" idx="12"/>
          </p:nvPr>
        </p:nvSpPr>
        <p:spPr>
          <a:xfrm>
            <a:off x="8759824" y="1268412"/>
            <a:ext cx="3313113" cy="2339976"/>
          </a:xfrm>
        </p:spPr>
        <p:txBody>
          <a:bodyPr/>
          <a:lstStyle/>
          <a:p>
            <a:endParaRPr lang="en-US"/>
          </a:p>
        </p:txBody>
      </p:sp>
      <p:sp>
        <p:nvSpPr>
          <p:cNvPr id="9" name="Picture Placeholder 4">
            <a:extLst>
              <a:ext uri="{FF2B5EF4-FFF2-40B4-BE49-F238E27FC236}">
                <a16:creationId xmlns:a16="http://schemas.microsoft.com/office/drawing/2014/main" id="{76C4081D-1A2C-0840-B9C6-D5B2692C70C9}"/>
              </a:ext>
            </a:extLst>
          </p:cNvPr>
          <p:cNvSpPr>
            <a:spLocks noGrp="1"/>
          </p:cNvSpPr>
          <p:nvPr>
            <p:ph type="pic" sz="quarter" idx="13"/>
          </p:nvPr>
        </p:nvSpPr>
        <p:spPr>
          <a:xfrm>
            <a:off x="8759823" y="3716337"/>
            <a:ext cx="3313113" cy="2341564"/>
          </a:xfrm>
        </p:spPr>
        <p:txBody>
          <a:bodyPr/>
          <a:lstStyle/>
          <a:p>
            <a:endParaRPr lang="en-US"/>
          </a:p>
        </p:txBody>
      </p:sp>
      <p:sp>
        <p:nvSpPr>
          <p:cNvPr id="14" name="Title 1">
            <a:extLst>
              <a:ext uri="{FF2B5EF4-FFF2-40B4-BE49-F238E27FC236}">
                <a16:creationId xmlns:a16="http://schemas.microsoft.com/office/drawing/2014/main" id="{C9588BA5-34E4-D742-B6FC-80D2826DA38F}"/>
              </a:ext>
            </a:extLst>
          </p:cNvPr>
          <p:cNvSpPr>
            <a:spLocks noGrp="1"/>
          </p:cNvSpPr>
          <p:nvPr>
            <p:ph type="title" hasCustomPrompt="1"/>
          </p:nvPr>
        </p:nvSpPr>
        <p:spPr>
          <a:xfrm>
            <a:off x="119063" y="136525"/>
            <a:ext cx="11953875" cy="1023938"/>
          </a:xfrm>
        </p:spPr>
        <p:txBody>
          <a:bodyPr>
            <a:noAutofit/>
          </a:bodyPr>
          <a:lstStyle>
            <a:lvl1pPr>
              <a:defRPr sz="7200" b="1" i="0" cap="all" baseline="0">
                <a:solidFill>
                  <a:srgbClr val="565867"/>
                </a:solidFill>
                <a:latin typeface="Bebas Neue Pro" panose="020B0506020202050201" pitchFamily="34" charset="77"/>
              </a:defRPr>
            </a:lvl1pPr>
          </a:lstStyle>
          <a:p>
            <a:r>
              <a:rPr lang="en-US" dirty="0"/>
              <a:t>CLICK TO EDIT MASTER TITLE STYLE</a:t>
            </a:r>
            <a:endParaRPr lang="en-GB" dirty="0"/>
          </a:p>
        </p:txBody>
      </p:sp>
      <p:sp>
        <p:nvSpPr>
          <p:cNvPr id="15" name="Rectangle 14">
            <a:extLst>
              <a:ext uri="{FF2B5EF4-FFF2-40B4-BE49-F238E27FC236}">
                <a16:creationId xmlns:a16="http://schemas.microsoft.com/office/drawing/2014/main" id="{D3C04754-BF1C-7E48-AB50-B23B3CABB712}"/>
              </a:ext>
            </a:extLst>
          </p:cNvPr>
          <p:cNvSpPr/>
          <p:nvPr userDrawn="1"/>
        </p:nvSpPr>
        <p:spPr>
          <a:xfrm>
            <a:off x="-119922" y="6189784"/>
            <a:ext cx="12486515" cy="743676"/>
          </a:xfrm>
          <a:prstGeom prst="rect">
            <a:avLst/>
          </a:prstGeom>
          <a:solidFill>
            <a:srgbClr val="6D6D87">
              <a:alpha val="1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dark, night, sitting, person&#10;&#10;Description automatically generated">
            <a:extLst>
              <a:ext uri="{FF2B5EF4-FFF2-40B4-BE49-F238E27FC236}">
                <a16:creationId xmlns:a16="http://schemas.microsoft.com/office/drawing/2014/main" id="{0915ACD5-4F74-ED43-90E9-AAE337C202F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0667" t="4234" r="7622" b="4886"/>
          <a:stretch/>
        </p:blipFill>
        <p:spPr>
          <a:xfrm>
            <a:off x="11483975" y="6235141"/>
            <a:ext cx="654793" cy="575234"/>
          </a:xfrm>
          <a:prstGeom prst="rect">
            <a:avLst/>
          </a:prstGeom>
        </p:spPr>
      </p:pic>
      <p:sp>
        <p:nvSpPr>
          <p:cNvPr id="17" name="Text Placeholder 17">
            <a:extLst>
              <a:ext uri="{FF2B5EF4-FFF2-40B4-BE49-F238E27FC236}">
                <a16:creationId xmlns:a16="http://schemas.microsoft.com/office/drawing/2014/main" id="{A7EE4E0D-84BF-0E45-858F-77C09498C269}"/>
              </a:ext>
            </a:extLst>
          </p:cNvPr>
          <p:cNvSpPr>
            <a:spLocks noGrp="1"/>
          </p:cNvSpPr>
          <p:nvPr>
            <p:ph type="body" sz="quarter" idx="10"/>
          </p:nvPr>
        </p:nvSpPr>
        <p:spPr>
          <a:xfrm>
            <a:off x="2475706" y="6189784"/>
            <a:ext cx="7240588" cy="668216"/>
          </a:xfrm>
        </p:spPr>
        <p:txBody>
          <a:bodyPr anchor="ctr"/>
          <a:lstStyle>
            <a:lvl1pPr marL="0" indent="0" algn="ctr">
              <a:buNone/>
              <a:defRPr cap="all" baseline="0">
                <a:solidFill>
                  <a:schemeClr val="bg1"/>
                </a:solidFill>
                <a:latin typeface="Bebas Neue Pro" panose="020B0506020202050201" pitchFamily="34" charset="77"/>
              </a:defRPr>
            </a:lvl1pPr>
            <a:lvl5pPr marL="1828800" indent="0">
              <a:buNone/>
              <a:defRPr/>
            </a:lvl5pPr>
          </a:lstStyle>
          <a:p>
            <a:pPr lvl="0"/>
            <a:r>
              <a:rPr lang="en-GB" dirty="0"/>
              <a:t>Click to edit Master text styles</a:t>
            </a:r>
          </a:p>
        </p:txBody>
      </p:sp>
    </p:spTree>
    <p:extLst>
      <p:ext uri="{BB962C8B-B14F-4D97-AF65-F5344CB8AC3E}">
        <p14:creationId xmlns:p14="http://schemas.microsoft.com/office/powerpoint/2010/main" val="3297470486"/>
      </p:ext>
    </p:extLst>
  </p:cSld>
  <p:clrMapOvr>
    <a:masterClrMapping/>
  </p:clrMapOvr>
  <p:extLst>
    <p:ext uri="{DCECCB84-F9BA-43D5-87BE-67443E8EF086}">
      <p15:sldGuideLst xmlns:p15="http://schemas.microsoft.com/office/powerpoint/2012/main">
        <p15:guide id="1" pos="5428" userDrawn="1">
          <p15:clr>
            <a:srgbClr val="FBAE40"/>
          </p15:clr>
        </p15:guide>
        <p15:guide id="2" pos="5518">
          <p15:clr>
            <a:srgbClr val="FBAE40"/>
          </p15:clr>
        </p15:guide>
        <p15:guide id="3" orient="horz" pos="3884">
          <p15:clr>
            <a:srgbClr val="FBAE40"/>
          </p15:clr>
        </p15:guide>
        <p15:guide id="4" orient="horz" pos="3816">
          <p15:clr>
            <a:srgbClr val="FBAE40"/>
          </p15:clr>
        </p15:guide>
        <p15:guide id="5" orient="horz" pos="2273">
          <p15:clr>
            <a:srgbClr val="FBAE40"/>
          </p15:clr>
        </p15:guide>
        <p15:guide id="6" orient="horz" pos="2319">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Questions">
    <p:spTree>
      <p:nvGrpSpPr>
        <p:cNvPr id="1" name=""/>
        <p:cNvGrpSpPr/>
        <p:nvPr/>
      </p:nvGrpSpPr>
      <p:grpSpPr>
        <a:xfrm>
          <a:off x="0" y="0"/>
          <a:ext cx="0" cy="0"/>
          <a:chOff x="0" y="0"/>
          <a:chExt cx="0" cy="0"/>
        </a:xfrm>
      </p:grpSpPr>
      <p:pic>
        <p:nvPicPr>
          <p:cNvPr id="7" name="Picture 6" descr="A picture containing sitting, hill, mountain, person&#10;&#10;Description automatically generated">
            <a:extLst>
              <a:ext uri="{FF2B5EF4-FFF2-40B4-BE49-F238E27FC236}">
                <a16:creationId xmlns:a16="http://schemas.microsoft.com/office/drawing/2014/main" id="{751BD814-DDFE-CC48-8611-DCC512EE67E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7880" y="-9000"/>
            <a:ext cx="12367760" cy="6876000"/>
          </a:xfrm>
          <a:prstGeom prst="rect">
            <a:avLst/>
          </a:prstGeom>
        </p:spPr>
      </p:pic>
      <p:sp>
        <p:nvSpPr>
          <p:cNvPr id="3" name="TextBox 2">
            <a:extLst>
              <a:ext uri="{FF2B5EF4-FFF2-40B4-BE49-F238E27FC236}">
                <a16:creationId xmlns:a16="http://schemas.microsoft.com/office/drawing/2014/main" id="{C41AC096-CF9B-0C4C-881E-D52F6418F6B5}"/>
              </a:ext>
            </a:extLst>
          </p:cNvPr>
          <p:cNvSpPr txBox="1"/>
          <p:nvPr userDrawn="1"/>
        </p:nvSpPr>
        <p:spPr>
          <a:xfrm>
            <a:off x="-469783" y="4681057"/>
            <a:ext cx="184731" cy="369332"/>
          </a:xfrm>
          <a:prstGeom prst="rect">
            <a:avLst/>
          </a:prstGeom>
          <a:noFill/>
        </p:spPr>
        <p:txBody>
          <a:bodyPr wrap="none" rtlCol="0">
            <a:spAutoFit/>
          </a:bodyPr>
          <a:lstStyle/>
          <a:p>
            <a:pPr algn="l"/>
            <a:endParaRPr lang="en-US" dirty="0"/>
          </a:p>
        </p:txBody>
      </p:sp>
      <p:sp>
        <p:nvSpPr>
          <p:cNvPr id="10" name="Title 9">
            <a:extLst>
              <a:ext uri="{FF2B5EF4-FFF2-40B4-BE49-F238E27FC236}">
                <a16:creationId xmlns:a16="http://schemas.microsoft.com/office/drawing/2014/main" id="{C4C6E87D-2084-5F4A-A97F-6F8B58E4E4DB}"/>
              </a:ext>
            </a:extLst>
          </p:cNvPr>
          <p:cNvSpPr>
            <a:spLocks noGrp="1"/>
          </p:cNvSpPr>
          <p:nvPr>
            <p:ph type="title"/>
          </p:nvPr>
        </p:nvSpPr>
        <p:spPr>
          <a:xfrm>
            <a:off x="838200" y="1655751"/>
            <a:ext cx="10515600" cy="3546498"/>
          </a:xfrm>
        </p:spPr>
        <p:txBody>
          <a:bodyPr anchor="ctr"/>
          <a:lstStyle>
            <a:lvl1pPr algn="ctr">
              <a:defRPr sz="7600" b="1" i="0" cap="all" baseline="0">
                <a:solidFill>
                  <a:srgbClr val="565867"/>
                </a:solidFill>
                <a:latin typeface="Bebas Neue Pro" panose="020B0506020202050201" pitchFamily="34" charset="77"/>
              </a:defRPr>
            </a:lvl1pPr>
          </a:lstStyle>
          <a:p>
            <a:r>
              <a:rPr lang="en-GB" dirty="0"/>
              <a:t>Click to edit Master title style</a:t>
            </a:r>
            <a:endParaRPr lang="en-US" dirty="0"/>
          </a:p>
        </p:txBody>
      </p:sp>
    </p:spTree>
    <p:extLst>
      <p:ext uri="{BB962C8B-B14F-4D97-AF65-F5344CB8AC3E}">
        <p14:creationId xmlns:p14="http://schemas.microsoft.com/office/powerpoint/2010/main" val="3243447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9063" y="115889"/>
            <a:ext cx="11953875" cy="1044576"/>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119063" y="1268413"/>
            <a:ext cx="11953875" cy="49085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119063" y="6376988"/>
            <a:ext cx="2489226" cy="365125"/>
          </a:xfrm>
          <a:prstGeom prst="rect">
            <a:avLst/>
          </a:prstGeom>
        </p:spPr>
        <p:txBody>
          <a:bodyPr vert="horz" lIns="91440" tIns="45720" rIns="91440" bIns="45720" rtlCol="0" anchor="ctr"/>
          <a:lstStyle>
            <a:lvl1pPr algn="l">
              <a:defRPr sz="1400">
                <a:solidFill>
                  <a:schemeClr val="bg1"/>
                </a:solidFill>
                <a:latin typeface="Bebas Neue Pro" panose="020B0506020202050201" pitchFamily="34" charset="77"/>
              </a:defRPr>
            </a:lvl1pPr>
          </a:lstStyle>
          <a:p>
            <a:r>
              <a:rPr lang="en-GB" dirty="0"/>
              <a:t>DATE/MONTH/YEAR</a:t>
            </a:r>
          </a:p>
        </p:txBody>
      </p:sp>
      <p:sp>
        <p:nvSpPr>
          <p:cNvPr id="5" name="Footer Placeholder 4"/>
          <p:cNvSpPr>
            <a:spLocks noGrp="1"/>
          </p:cNvSpPr>
          <p:nvPr>
            <p:ph type="ftr" sz="quarter" idx="3"/>
          </p:nvPr>
        </p:nvSpPr>
        <p:spPr>
          <a:xfrm>
            <a:off x="4038600" y="6176963"/>
            <a:ext cx="4114800" cy="681037"/>
          </a:xfrm>
          <a:prstGeom prst="rect">
            <a:avLst/>
          </a:prstGeom>
        </p:spPr>
        <p:txBody>
          <a:bodyPr vert="horz" lIns="91440" tIns="45720" rIns="91440" bIns="45720" rtlCol="0" anchor="ctr"/>
          <a:lstStyle>
            <a:lvl1pPr algn="ctr">
              <a:defRPr sz="2400">
                <a:solidFill>
                  <a:schemeClr val="bg1"/>
                </a:solidFill>
                <a:latin typeface="Bebas Neue Pro" panose="020B0506020202050201" pitchFamily="34" charset="77"/>
              </a:defRPr>
            </a:lvl1pPr>
          </a:lstStyle>
          <a:p>
            <a:endParaRPr lang="en-GB" dirty="0"/>
          </a:p>
        </p:txBody>
      </p:sp>
    </p:spTree>
    <p:extLst>
      <p:ext uri="{BB962C8B-B14F-4D97-AF65-F5344CB8AC3E}">
        <p14:creationId xmlns:p14="http://schemas.microsoft.com/office/powerpoint/2010/main" val="3989958079"/>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81" r:id="rId3"/>
    <p:sldLayoutId id="2147483671" r:id="rId4"/>
    <p:sldLayoutId id="2147483667" r:id="rId5"/>
    <p:sldLayoutId id="2147483669" r:id="rId6"/>
    <p:sldLayoutId id="2147483679" r:id="rId7"/>
    <p:sldLayoutId id="2147483680" r:id="rId8"/>
  </p:sldLayoutIdLst>
  <p:txStyles>
    <p:titleStyle>
      <a:lvl1pPr algn="l" defTabSz="914400" rtl="0" eaLnBrk="1" latinLnBrk="0" hangingPunct="1">
        <a:lnSpc>
          <a:spcPct val="90000"/>
        </a:lnSpc>
        <a:spcBef>
          <a:spcPct val="0"/>
        </a:spcBef>
        <a:buNone/>
        <a:defRPr sz="7200" b="1" i="0" kern="1200" cap="all" baseline="0">
          <a:solidFill>
            <a:srgbClr val="565867"/>
          </a:solidFill>
          <a:latin typeface="Bebas Neue Pro" panose="020B0506020202050201" pitchFamily="34" charset="77"/>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870189"/>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565867"/>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rgbClr val="82828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605" userDrawn="1">
          <p15:clr>
            <a:srgbClr val="F26B43"/>
          </p15:clr>
        </p15:guide>
        <p15:guide id="4" pos="75" userDrawn="1">
          <p15:clr>
            <a:srgbClr val="F26B43"/>
          </p15:clr>
        </p15:guide>
        <p15:guide id="5" orient="horz" pos="73" userDrawn="1">
          <p15:clr>
            <a:srgbClr val="F26B43"/>
          </p15:clr>
        </p15:guide>
        <p15:guide id="6" orient="horz" pos="4247" userDrawn="1">
          <p15:clr>
            <a:srgbClr val="F26B43"/>
          </p15:clr>
        </p15:guide>
        <p15:guide id="7" orient="horz" pos="731" userDrawn="1">
          <p15:clr>
            <a:srgbClr val="F26B43"/>
          </p15:clr>
        </p15:guide>
        <p15:guide id="8" orient="horz" pos="79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en.wikipedia.org/wiki/Firearms_(Amendment)_Act_1988" TargetMode="External"/><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hyperlink" Target="https://en.wikipedia.org/wiki/Firearms_(Amendment)_(No._2)_Act_1997" TargetMode="External"/><Relationship Id="rId4" Type="http://schemas.openxmlformats.org/officeDocument/2006/relationships/hyperlink" Target="https://en.wikipedia.org/wiki/Firearms_(Amendment)_Act_1997"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7.xml"/><Relationship Id="rId1" Type="http://schemas.openxmlformats.org/officeDocument/2006/relationships/themeOverride" Target="../theme/themeOverride1.xml"/><Relationship Id="rId4" Type="http://schemas.openxmlformats.org/officeDocument/2006/relationships/image" Target="../media/image22.png"/></Relationships>
</file>

<file path=ppt/slides/_rels/slide40.xml.rels><?xml version="1.0" encoding="UTF-8" standalone="yes"?>
<Relationships xmlns="http://schemas.openxmlformats.org/package/2006/relationships"><Relationship Id="rId8" Type="http://schemas.openxmlformats.org/officeDocument/2006/relationships/hyperlink" Target="https://www.redcross.ca/history/artifacts/halifax-explosion-halifax-herald-front-page" TargetMode="External"/><Relationship Id="rId13" Type="http://schemas.openxmlformats.org/officeDocument/2006/relationships/hyperlink" Target="https://www.hse.gov.uk/explosives/new-regulations.htm" TargetMode="External"/><Relationship Id="rId18" Type="http://schemas.openxmlformats.org/officeDocument/2006/relationships/hyperlink" Target="https://www.hse.gov.uk/pubns/priced/l111.pdf" TargetMode="External"/><Relationship Id="rId26" Type="http://schemas.openxmlformats.org/officeDocument/2006/relationships/hyperlink" Target="https://en.wikipedia.org/wiki/Glock" TargetMode="External"/><Relationship Id="rId3" Type="http://schemas.openxmlformats.org/officeDocument/2006/relationships/notesSlide" Target="../notesSlides/notesSlide40.xml"/><Relationship Id="rId21" Type="http://schemas.openxmlformats.org/officeDocument/2006/relationships/hyperlink" Target="https://www.hse.gov.uk/fireandexplosion/zoning.pdf" TargetMode="External"/><Relationship Id="rId7" Type="http://schemas.openxmlformats.org/officeDocument/2006/relationships/hyperlink" Target="https://www.nytimes.com/2017/12/06/world/canada/halifax-explosion-world-war-one.html" TargetMode="External"/><Relationship Id="rId12" Type="http://schemas.openxmlformats.org/officeDocument/2006/relationships/hyperlink" Target="https://www.gov.uk/government/publications/jsp-482-mod-explosives-regulations" TargetMode="External"/><Relationship Id="rId17" Type="http://schemas.openxmlformats.org/officeDocument/2006/relationships/hyperlink" Target="https://www.hse.gov.uk/pubns/priced/l150.pdf" TargetMode="External"/><Relationship Id="rId25" Type="http://schemas.openxmlformats.org/officeDocument/2006/relationships/hyperlink" Target="https://en.wikipedia.org/wiki/SA80#/media/File:New_SA80_A3_Assault_Rifle_MOD_45163882.jpg" TargetMode="External"/><Relationship Id="rId2" Type="http://schemas.openxmlformats.org/officeDocument/2006/relationships/slideLayout" Target="../slideLayouts/slideLayout7.xml"/><Relationship Id="rId16" Type="http://schemas.openxmlformats.org/officeDocument/2006/relationships/hyperlink" Target="https://www.legislation.gov.uk/uksi/2016/315/contents/made" TargetMode="External"/><Relationship Id="rId20" Type="http://schemas.openxmlformats.org/officeDocument/2006/relationships/hyperlink" Target="https://www.hse.gov.uk/fireandexplosion/atex.htm#equipment" TargetMode="External"/><Relationship Id="rId29" Type="http://schemas.openxmlformats.org/officeDocument/2006/relationships/hyperlink" Target="https://www.scunthorpetelegraph.co.uk/news/flixborough-disaster-anniversary-new-pictures-85880" TargetMode="External"/><Relationship Id="rId1" Type="http://schemas.openxmlformats.org/officeDocument/2006/relationships/themeOverride" Target="../theme/themeOverride2.xml"/><Relationship Id="rId6" Type="http://schemas.openxmlformats.org/officeDocument/2006/relationships/hyperlink" Target="https://www.rmg.co.uk/stories/blog/library-archive/macclesfield-bridge-disaster" TargetMode="External"/><Relationship Id="rId11" Type="http://schemas.openxmlformats.org/officeDocument/2006/relationships/hyperlink" Target="http://news.bbc.co.uk/1/hi/world/europe/1907090.stm" TargetMode="External"/><Relationship Id="rId24" Type="http://schemas.openxmlformats.org/officeDocument/2006/relationships/hyperlink" Target="https://en.wikipedia.org/wiki/Firearms_Act_1968" TargetMode="External"/><Relationship Id="rId5" Type="http://schemas.openxmlformats.org/officeDocument/2006/relationships/hyperlink" Target="https://www.gov.uk/government/publications/dsa03-ome-part-1-ome-acquisition" TargetMode="External"/><Relationship Id="rId15" Type="http://schemas.openxmlformats.org/officeDocument/2006/relationships/hyperlink" Target="https://www.legislation.gov.uk/uksi/2014/1638/made" TargetMode="External"/><Relationship Id="rId23" Type="http://schemas.openxmlformats.org/officeDocument/2006/relationships/hyperlink" Target="https://assets.publishing.service.gov.uk/government/uploads/system/uploads/attachment_data/file/1116230/Firearms_guide_November_2022.pdf" TargetMode="External"/><Relationship Id="rId28" Type="http://schemas.openxmlformats.org/officeDocument/2006/relationships/hyperlink" Target="https://en.wikipedia.org/wiki/M270_Multiple_Launch_Rocket_System#/media/File:MLRS_firing_on_the_ranges_at_Otterburn._MOD_45158572.jpg" TargetMode="External"/><Relationship Id="rId10" Type="http://schemas.openxmlformats.org/officeDocument/2006/relationships/hyperlink" Target="https://en.wikipedia.org/wiki/Enschede_fireworks_disaster" TargetMode="External"/><Relationship Id="rId19" Type="http://schemas.openxmlformats.org/officeDocument/2006/relationships/hyperlink" Target="https://www.hse.gov.uk/comah/background/comah15.htm#lower" TargetMode="External"/><Relationship Id="rId31" Type="http://schemas.openxmlformats.org/officeDocument/2006/relationships/hyperlink" Target="https://www.dromoland.ie/activities/clay-shooting/" TargetMode="External"/><Relationship Id="rId4" Type="http://schemas.openxmlformats.org/officeDocument/2006/relationships/hyperlink" Target="https://www.kpcmhealthandsafetysigns.com/international-hazard-warning-symbol" TargetMode="External"/><Relationship Id="rId9" Type="http://schemas.openxmlformats.org/officeDocument/2006/relationships/hyperlink" Target="https://en.wikipedia.org/wiki/1967_USS_Forrestal_fire" TargetMode="External"/><Relationship Id="rId14" Type="http://schemas.openxmlformats.org/officeDocument/2006/relationships/hyperlink" Target="https://www.hse.gov.uk/explosives/regulations2016.htm" TargetMode="External"/><Relationship Id="rId22" Type="http://schemas.openxmlformats.org/officeDocument/2006/relationships/hyperlink" Target="https://www.gov.uk/government/publications/equipment-and-protective-systems-intended-for-use-in-potentially-explosive-atmospheres-regulations-2016/equipment-and-protective-systems-intended-for-use-in-potentially-explosive-atmospheres-regulations-2016-great-britain" TargetMode="External"/><Relationship Id="rId27" Type="http://schemas.openxmlformats.org/officeDocument/2006/relationships/hyperlink" Target="https://en.wikipedia.org/wiki/Sawed-off_shotgun#/media/File:Lupara.jpg" TargetMode="External"/><Relationship Id="rId30" Type="http://schemas.openxmlformats.org/officeDocument/2006/relationships/hyperlink" Target="https://thebristolcable.org/2021/02/the-avonmouth-explosion-was-horrific-but-it-wasnt-unprecedented-wessex-water-silo-bristol/"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4602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40FC7-A78B-EC49-8B41-13173BD128F3}"/>
              </a:ext>
            </a:extLst>
          </p:cNvPr>
          <p:cNvSpPr>
            <a:spLocks noGrp="1"/>
          </p:cNvSpPr>
          <p:nvPr>
            <p:ph type="title"/>
          </p:nvPr>
        </p:nvSpPr>
        <p:spPr/>
        <p:txBody>
          <a:bodyPr>
            <a:normAutofit/>
          </a:bodyPr>
          <a:lstStyle/>
          <a:p>
            <a:r>
              <a:rPr lang="en-US" dirty="0"/>
              <a:t>Safety &amp; Hazard Assessment</a:t>
            </a:r>
          </a:p>
        </p:txBody>
      </p:sp>
      <p:sp>
        <p:nvSpPr>
          <p:cNvPr id="3" name="Text Placeholder 2">
            <a:extLst>
              <a:ext uri="{FF2B5EF4-FFF2-40B4-BE49-F238E27FC236}">
                <a16:creationId xmlns:a16="http://schemas.microsoft.com/office/drawing/2014/main" id="{33C3BC88-0E36-BD4B-95D4-53F7AA2C5461}"/>
              </a:ext>
            </a:extLst>
          </p:cNvPr>
          <p:cNvSpPr>
            <a:spLocks noGrp="1"/>
          </p:cNvSpPr>
          <p:nvPr>
            <p:ph type="body" sz="quarter" idx="10"/>
          </p:nvPr>
        </p:nvSpPr>
        <p:spPr/>
        <p:txBody>
          <a:bodyPr/>
          <a:lstStyle/>
          <a:p>
            <a:r>
              <a:rPr lang="en-US" dirty="0"/>
              <a:t>EXPLOSIVES LEGISLATION</a:t>
            </a:r>
          </a:p>
        </p:txBody>
      </p:sp>
      <p:sp>
        <p:nvSpPr>
          <p:cNvPr id="6" name="Text Placeholder 5">
            <a:extLst>
              <a:ext uri="{FF2B5EF4-FFF2-40B4-BE49-F238E27FC236}">
                <a16:creationId xmlns:a16="http://schemas.microsoft.com/office/drawing/2014/main" id="{FD614879-28F1-A386-C673-51C25CD321ED}"/>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2901197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p:txBody>
          <a:bodyPr numCol="2">
            <a:normAutofit/>
          </a:bodyPr>
          <a:lstStyle/>
          <a:p>
            <a:pPr marL="342900" indent="-342900">
              <a:buFont typeface="Arial" panose="020B0604020202020204" pitchFamily="34" charset="0"/>
              <a:buChar char="•"/>
            </a:pPr>
            <a:r>
              <a:rPr lang="en-GB" dirty="0">
                <a:latin typeface="+mj-lt"/>
                <a:cs typeface="Arial" panose="020B0604020202020204" pitchFamily="34" charset="0"/>
              </a:rPr>
              <a:t>Relevant definitions</a:t>
            </a:r>
          </a:p>
          <a:p>
            <a:pPr marL="342900" indent="-342900">
              <a:buFont typeface="Arial" panose="020B0604020202020204" pitchFamily="34" charset="0"/>
              <a:buChar char="•"/>
            </a:pPr>
            <a:r>
              <a:rPr lang="en-GB" dirty="0">
                <a:latin typeface="+mj-lt"/>
                <a:cs typeface="Arial" panose="020B0604020202020204" pitchFamily="34" charset="0"/>
              </a:rPr>
              <a:t>Useful documentation and resources</a:t>
            </a:r>
          </a:p>
          <a:p>
            <a:pPr marL="342900" indent="-342900">
              <a:buFont typeface="Arial" panose="020B0604020202020204" pitchFamily="34" charset="0"/>
              <a:buChar char="•"/>
            </a:pPr>
            <a:r>
              <a:rPr lang="en-GB" dirty="0">
                <a:latin typeface="+mj-lt"/>
                <a:cs typeface="Arial" panose="020B0604020202020204" pitchFamily="34" charset="0"/>
              </a:rPr>
              <a:t>Why Legislate?</a:t>
            </a:r>
          </a:p>
          <a:p>
            <a:pPr marL="1028700" lvl="1" indent="-342900"/>
            <a:r>
              <a:rPr lang="en-GB" dirty="0">
                <a:latin typeface="+mj-lt"/>
                <a:cs typeface="Arial" panose="020B0604020202020204" pitchFamily="34" charset="0"/>
              </a:rPr>
              <a:t>Macclesfield Bridge</a:t>
            </a:r>
          </a:p>
          <a:p>
            <a:pPr marL="1028700" lvl="1" indent="-342900"/>
            <a:r>
              <a:rPr lang="en-GB" dirty="0">
                <a:latin typeface="+mj-lt"/>
                <a:cs typeface="Arial" panose="020B0604020202020204" pitchFamily="34" charset="0"/>
              </a:rPr>
              <a:t>Halifax Harbour</a:t>
            </a:r>
          </a:p>
          <a:p>
            <a:pPr marL="1028700" lvl="1" indent="-342900"/>
            <a:r>
              <a:rPr lang="en-GB" dirty="0">
                <a:latin typeface="+mj-lt"/>
                <a:cs typeface="Arial" panose="020B0604020202020204" pitchFamily="34" charset="0"/>
              </a:rPr>
              <a:t>USS Forrestal</a:t>
            </a:r>
          </a:p>
          <a:p>
            <a:pPr marL="1028700" lvl="1" indent="-342900"/>
            <a:r>
              <a:rPr lang="en-GB" dirty="0">
                <a:latin typeface="+mj-lt"/>
                <a:cs typeface="Arial" panose="020B0604020202020204" pitchFamily="34" charset="0"/>
              </a:rPr>
              <a:t>Enschede</a:t>
            </a:r>
          </a:p>
          <a:p>
            <a:pPr marL="1028700" lvl="1" indent="-342900"/>
            <a:r>
              <a:rPr lang="en-GB" dirty="0">
                <a:latin typeface="+mj-lt"/>
                <a:cs typeface="Arial" panose="020B0604020202020204" pitchFamily="34" charset="0"/>
              </a:rPr>
              <a:t>Why legislate?</a:t>
            </a:r>
          </a:p>
          <a:p>
            <a:pPr marL="342900" indent="-342900">
              <a:buFont typeface="Arial" panose="020B0604020202020204" pitchFamily="34" charset="0"/>
              <a:buChar char="•"/>
            </a:pPr>
            <a:r>
              <a:rPr lang="en-GB" dirty="0">
                <a:latin typeface="+mj-lt"/>
                <a:cs typeface="Arial" panose="020B0604020202020204" pitchFamily="34" charset="0"/>
              </a:rPr>
              <a:t>Where it all began</a:t>
            </a:r>
          </a:p>
          <a:p>
            <a:pPr marL="342900" indent="-342900">
              <a:buFont typeface="Arial" panose="020B0604020202020204" pitchFamily="34" charset="0"/>
              <a:buChar char="•"/>
            </a:pPr>
            <a:r>
              <a:rPr lang="en-GB" dirty="0">
                <a:latin typeface="+mj-lt"/>
                <a:cs typeface="Arial" panose="020B0604020202020204" pitchFamily="34" charset="0"/>
              </a:rPr>
              <a:t>ER2014 (&amp; 2016 Amendment)</a:t>
            </a:r>
          </a:p>
          <a:p>
            <a:pPr marL="342900" indent="-342900">
              <a:buFont typeface="Arial" panose="020B0604020202020204" pitchFamily="34" charset="0"/>
              <a:buChar char="•"/>
            </a:pPr>
            <a:r>
              <a:rPr lang="en-GB" dirty="0">
                <a:latin typeface="+mj-lt"/>
                <a:cs typeface="Arial" panose="020B0604020202020204" pitchFamily="34" charset="0"/>
              </a:rPr>
              <a:t>DSEAR</a:t>
            </a:r>
          </a:p>
          <a:p>
            <a:pPr marL="342900" indent="-342900">
              <a:buFont typeface="Arial" panose="020B0604020202020204" pitchFamily="34" charset="0"/>
              <a:buChar char="•"/>
            </a:pPr>
            <a:r>
              <a:rPr lang="en-GB" dirty="0">
                <a:latin typeface="+mj-lt"/>
                <a:cs typeface="Arial" panose="020B0604020202020204" pitchFamily="34" charset="0"/>
              </a:rPr>
              <a:t>COMAH</a:t>
            </a:r>
          </a:p>
          <a:p>
            <a:pPr marL="342900" indent="-342900">
              <a:buFont typeface="Arial" panose="020B0604020202020204" pitchFamily="34" charset="0"/>
              <a:buChar char="•"/>
            </a:pPr>
            <a:r>
              <a:rPr lang="en-GB" dirty="0">
                <a:latin typeface="+mj-lt"/>
                <a:cs typeface="Arial" panose="020B0604020202020204" pitchFamily="34" charset="0"/>
              </a:rPr>
              <a:t>DSA 02.OME</a:t>
            </a:r>
          </a:p>
          <a:p>
            <a:pPr marL="342900" indent="-342900">
              <a:buFont typeface="Arial" panose="020B0604020202020204" pitchFamily="34" charset="0"/>
              <a:buChar char="•"/>
            </a:pPr>
            <a:r>
              <a:rPr lang="en-GB" dirty="0">
                <a:latin typeface="+mj-lt"/>
                <a:cs typeface="Arial" panose="020B0604020202020204" pitchFamily="34" charset="0"/>
              </a:rPr>
              <a:t>Firearms Legislation</a:t>
            </a:r>
          </a:p>
          <a:p>
            <a:pPr marL="342900" indent="-342900">
              <a:buFont typeface="Arial" panose="020B0604020202020204" pitchFamily="34" charset="0"/>
              <a:buChar char="•"/>
            </a:pPr>
            <a:r>
              <a:rPr lang="en-GB" dirty="0">
                <a:latin typeface="+mj-lt"/>
                <a:cs typeface="Arial" panose="020B0604020202020204" pitchFamily="34" charset="0"/>
              </a:rPr>
              <a:t>Generic legislation</a:t>
            </a:r>
          </a:p>
          <a:p>
            <a:pPr marL="342900" indent="-342900"/>
            <a:endParaRPr lang="en-GB" sz="2000" dirty="0">
              <a:latin typeface="+mj-lt"/>
              <a:cs typeface="Arial" panose="020B0604020202020204" pitchFamily="34" charset="0"/>
            </a:endParaRPr>
          </a:p>
          <a:p>
            <a:pPr marL="1028700" lvl="1" indent="-342900"/>
            <a:endParaRPr lang="en-GB" sz="2000" dirty="0">
              <a:latin typeface="+mj-lt"/>
              <a:cs typeface="Arial" panose="020B0604020202020204" pitchFamily="34" charset="0"/>
            </a:endParaRPr>
          </a:p>
          <a:p>
            <a:pPr marL="1028700" lvl="1" indent="-342900"/>
            <a:endParaRPr lang="en-GB" sz="2000" dirty="0">
              <a:latin typeface="+mj-lt"/>
              <a:cs typeface="Arial" panose="020B0604020202020204" pitchFamily="34" charset="0"/>
            </a:endParaRPr>
          </a:p>
          <a:p>
            <a:pPr marL="342900" indent="-342900">
              <a:buFont typeface="Arial" panose="020B0604020202020204" pitchFamily="34" charset="0"/>
              <a:buChar char="•"/>
            </a:pPr>
            <a:endParaRPr lang="en-US" dirty="0">
              <a:latin typeface="+mj-lt"/>
            </a:endParaRP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Contents</a:t>
            </a:r>
          </a:p>
        </p:txBody>
      </p:sp>
      <p:sp>
        <p:nvSpPr>
          <p:cNvPr id="4" name="TextBox 3">
            <a:extLst>
              <a:ext uri="{FF2B5EF4-FFF2-40B4-BE49-F238E27FC236}">
                <a16:creationId xmlns:a16="http://schemas.microsoft.com/office/drawing/2014/main" id="{E813936A-1443-4745-A982-07A69E19BB4A}"/>
              </a:ext>
            </a:extLst>
          </p:cNvPr>
          <p:cNvSpPr txBox="1"/>
          <p:nvPr/>
        </p:nvSpPr>
        <p:spPr>
          <a:xfrm>
            <a:off x="0" y="6165850"/>
            <a:ext cx="683172"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[1,2]</a:t>
            </a:r>
          </a:p>
        </p:txBody>
      </p:sp>
      <p:pic>
        <p:nvPicPr>
          <p:cNvPr id="2" name="Picture Placeholder 1">
            <a:extLst>
              <a:ext uri="{FF2B5EF4-FFF2-40B4-BE49-F238E27FC236}">
                <a16:creationId xmlns:a16="http://schemas.microsoft.com/office/drawing/2014/main" id="{4DCE9EEB-2A66-4C95-88A1-A037F83D07D9}"/>
              </a:ext>
            </a:extLst>
          </p:cNvPr>
          <p:cNvPicPr>
            <a:picLocks noGrp="1" noChangeAspect="1"/>
          </p:cNvPicPr>
          <p:nvPr>
            <p:ph type="pic" sz="quarter" idx="12"/>
          </p:nvPr>
        </p:nvPicPr>
        <p:blipFill>
          <a:blip r:embed="rId3"/>
          <a:srcRect l="5834" r="5834"/>
          <a:stretch>
            <a:fillRect/>
          </a:stretch>
        </p:blipFill>
        <p:spPr>
          <a:prstGeom prst="rect">
            <a:avLst/>
          </a:prstGeom>
        </p:spPr>
      </p:pic>
      <p:pic>
        <p:nvPicPr>
          <p:cNvPr id="3" name="Picture Placeholder 2">
            <a:extLst>
              <a:ext uri="{FF2B5EF4-FFF2-40B4-BE49-F238E27FC236}">
                <a16:creationId xmlns:a16="http://schemas.microsoft.com/office/drawing/2014/main" id="{9084D2DF-BEB8-4563-85AC-F383737A4A58}"/>
              </a:ext>
            </a:extLst>
          </p:cNvPr>
          <p:cNvPicPr>
            <a:picLocks noGrp="1" noChangeAspect="1"/>
          </p:cNvPicPr>
          <p:nvPr>
            <p:ph type="pic" sz="quarter" idx="13"/>
          </p:nvPr>
        </p:nvPicPr>
        <p:blipFill>
          <a:blip r:embed="rId4"/>
          <a:srcRect l="2922" r="2922"/>
          <a:stretch>
            <a:fillRect/>
          </a:stretch>
        </p:blipFill>
        <p:spPr>
          <a:prstGeom prst="rect">
            <a:avLst/>
          </a:prstGeom>
        </p:spPr>
      </p:pic>
    </p:spTree>
    <p:extLst>
      <p:ext uri="{BB962C8B-B14F-4D97-AF65-F5344CB8AC3E}">
        <p14:creationId xmlns:p14="http://schemas.microsoft.com/office/powerpoint/2010/main" val="1243126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p:txBody>
          <a:bodyPr>
            <a:normAutofit/>
          </a:bodyPr>
          <a:lstStyle/>
          <a:p>
            <a:r>
              <a:rPr lang="en-GB" sz="2000" dirty="0">
                <a:latin typeface="+mj-lt"/>
                <a:cs typeface="Arial" panose="020B0604020202020204" pitchFamily="34" charset="0"/>
              </a:rPr>
              <a:t>Useful documentation and resources:</a:t>
            </a:r>
          </a:p>
          <a:p>
            <a:endParaRPr lang="en-GB" sz="2000" dirty="0">
              <a:latin typeface="+mj-lt"/>
              <a:cs typeface="Arial" panose="020B0604020202020204" pitchFamily="34" charset="0"/>
            </a:endParaRPr>
          </a:p>
          <a:p>
            <a:pPr lvl="1"/>
            <a:r>
              <a:rPr lang="en-GB" sz="2800" b="1" dirty="0">
                <a:solidFill>
                  <a:srgbClr val="870189"/>
                </a:solidFill>
                <a:latin typeface="+mj-lt"/>
                <a:cs typeface="Arial" panose="020B0604020202020204" pitchFamily="34" charset="0"/>
              </a:rPr>
              <a:t>JSP 333</a:t>
            </a:r>
            <a:r>
              <a:rPr lang="en-GB" sz="2800" dirty="0">
                <a:solidFill>
                  <a:srgbClr val="870189"/>
                </a:solidFill>
                <a:latin typeface="+mj-lt"/>
                <a:cs typeface="Arial" panose="020B0604020202020204" pitchFamily="34" charset="0"/>
              </a:rPr>
              <a:t>: Services Textbook of Explosives.</a:t>
            </a:r>
          </a:p>
          <a:p>
            <a:pPr lvl="2"/>
            <a:r>
              <a:rPr lang="en-GB" dirty="0">
                <a:latin typeface="+mj-lt"/>
                <a:cs typeface="Arial" panose="020B0604020202020204" pitchFamily="34" charset="0"/>
              </a:rPr>
              <a:t>Unfortunately, this is currently unavailable – I have used a working/draft copy.</a:t>
            </a:r>
          </a:p>
          <a:p>
            <a:pPr marL="914400" lvl="2" indent="0">
              <a:buNone/>
            </a:pPr>
            <a:endParaRPr lang="en-GB" dirty="0">
              <a:latin typeface="+mj-lt"/>
              <a:cs typeface="Arial" panose="020B0604020202020204" pitchFamily="34" charset="0"/>
            </a:endParaRPr>
          </a:p>
          <a:p>
            <a:pPr lvl="1"/>
            <a:r>
              <a:rPr lang="en-GB" sz="2800" b="1" dirty="0">
                <a:solidFill>
                  <a:srgbClr val="870189"/>
                </a:solidFill>
                <a:latin typeface="+mj-lt"/>
                <a:cs typeface="Arial" panose="020B0604020202020204" pitchFamily="34" charset="0"/>
              </a:rPr>
              <a:t>DSA02.</a:t>
            </a:r>
            <a:r>
              <a:rPr lang="en-GB" sz="2800" dirty="0">
                <a:solidFill>
                  <a:srgbClr val="870189"/>
                </a:solidFill>
                <a:latin typeface="+mj-lt"/>
                <a:cs typeface="Arial" panose="020B0604020202020204" pitchFamily="34" charset="0"/>
              </a:rPr>
              <a:t>OME Regulations</a:t>
            </a:r>
          </a:p>
          <a:p>
            <a:pPr lvl="2"/>
            <a:r>
              <a:rPr lang="en-GB" dirty="0">
                <a:latin typeface="+mj-lt"/>
                <a:cs typeface="Arial" panose="020B0604020202020204" pitchFamily="34" charset="0"/>
              </a:rPr>
              <a:t>Available on gov.uk site: https://www.gov.uk/government/publications/dsa03-ome-part-1-ome-acquisition</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useful documents &amp; Resources</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[1,2,3,4]</a:t>
            </a:r>
          </a:p>
        </p:txBody>
      </p:sp>
      <p:pic>
        <p:nvPicPr>
          <p:cNvPr id="12" name="Picture Placeholder 2">
            <a:extLst>
              <a:ext uri="{FF2B5EF4-FFF2-40B4-BE49-F238E27FC236}">
                <a16:creationId xmlns:a16="http://schemas.microsoft.com/office/drawing/2014/main" id="{F21C009E-5498-488C-A224-24A832F4504B}"/>
              </a:ext>
            </a:extLst>
          </p:cNvPr>
          <p:cNvPicPr>
            <a:picLocks noGrp="1" noChangeAspect="1"/>
          </p:cNvPicPr>
          <p:nvPr>
            <p:ph type="pic" sz="quarter" idx="13"/>
          </p:nvPr>
        </p:nvPicPr>
        <p:blipFill>
          <a:blip r:embed="rId3"/>
          <a:srcRect l="2922" r="2922"/>
          <a:stretch>
            <a:fillRect/>
          </a:stretch>
        </p:blipFill>
        <p:spPr>
          <a:xfrm>
            <a:off x="8759825" y="3716338"/>
            <a:ext cx="3313113" cy="2341562"/>
          </a:xfrm>
          <a:prstGeom prst="rect">
            <a:avLst/>
          </a:prstGeom>
        </p:spPr>
      </p:pic>
      <p:pic>
        <p:nvPicPr>
          <p:cNvPr id="13" name="Picture Placeholder 1">
            <a:extLst>
              <a:ext uri="{FF2B5EF4-FFF2-40B4-BE49-F238E27FC236}">
                <a16:creationId xmlns:a16="http://schemas.microsoft.com/office/drawing/2014/main" id="{3866BADF-0425-40CD-A532-9B8D75C93A71}"/>
              </a:ext>
            </a:extLst>
          </p:cNvPr>
          <p:cNvPicPr>
            <a:picLocks noGrp="1" noChangeAspect="1"/>
          </p:cNvPicPr>
          <p:nvPr>
            <p:ph type="pic" sz="quarter" idx="12"/>
          </p:nvPr>
        </p:nvPicPr>
        <p:blipFill>
          <a:blip r:embed="rId4"/>
          <a:srcRect l="5834" r="5834"/>
          <a:stretch>
            <a:fillRect/>
          </a:stretch>
        </p:blipFill>
        <p:spPr>
          <a:xfrm>
            <a:off x="8759825" y="1268413"/>
            <a:ext cx="3313113" cy="2339975"/>
          </a:xfrm>
          <a:prstGeom prst="rect">
            <a:avLst/>
          </a:prstGeom>
        </p:spPr>
      </p:pic>
    </p:spTree>
    <p:extLst>
      <p:ext uri="{BB962C8B-B14F-4D97-AF65-F5344CB8AC3E}">
        <p14:creationId xmlns:p14="http://schemas.microsoft.com/office/powerpoint/2010/main" val="287215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p:txBody>
          <a:bodyPr>
            <a:normAutofit/>
          </a:bodyPr>
          <a:lstStyle/>
          <a:p>
            <a:r>
              <a:rPr lang="en-GB" sz="2000" b="1" dirty="0">
                <a:latin typeface="+mj-lt"/>
                <a:cs typeface="Arial" panose="020B0604020202020204" pitchFamily="34" charset="0"/>
              </a:rPr>
              <a:t>Macclesfield Bridge (1874)</a:t>
            </a:r>
          </a:p>
          <a:p>
            <a:endParaRPr lang="en-GB" sz="2000"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Barge being towed by a steam tug up river, it had a cargo of Sugar, Nuts, a few barrels of Benzol, and five tons of gunpowder…</a:t>
            </a:r>
          </a:p>
          <a:p>
            <a:pPr marL="342900" indent="-342900">
              <a:buFont typeface="Arial" panose="020B0604020202020204" pitchFamily="34" charset="0"/>
              <a:buChar char="•"/>
            </a:pPr>
            <a:r>
              <a:rPr lang="en-GB" sz="2000" dirty="0">
                <a:latin typeface="+mj-lt"/>
                <a:cs typeface="Arial" panose="020B0604020202020204" pitchFamily="34" charset="0"/>
              </a:rPr>
              <a:t>As the barge passed under Macclesfield Bridge, it is thought that a naked flame ignited benzol vapour.</a:t>
            </a:r>
          </a:p>
          <a:p>
            <a:pPr marL="342900" indent="-342900">
              <a:buFont typeface="Arial" panose="020B0604020202020204" pitchFamily="34" charset="0"/>
              <a:buChar char="•"/>
            </a:pPr>
            <a:r>
              <a:rPr lang="en-GB" sz="2000" dirty="0">
                <a:latin typeface="+mj-lt"/>
                <a:cs typeface="Arial" panose="020B0604020202020204" pitchFamily="34" charset="0"/>
              </a:rPr>
              <a:t>This ignition propagated and initiated the gunpowder. The crew was killed, the bridge was destroyed, and windows were blown out up to a mile away. </a:t>
            </a:r>
          </a:p>
          <a:p>
            <a:pPr marL="342900" indent="-342900">
              <a:buFont typeface="Arial" panose="020B0604020202020204" pitchFamily="34" charset="0"/>
              <a:buChar char="•"/>
            </a:pPr>
            <a:endParaRPr lang="en-GB" sz="2000" dirty="0">
              <a:latin typeface="+mj-lt"/>
              <a:cs typeface="Arial" panose="020B0604020202020204" pitchFamily="34" charset="0"/>
            </a:endParaRPr>
          </a:p>
          <a:p>
            <a:pPr algn="ctr"/>
            <a:r>
              <a:rPr lang="en-GB" sz="2000" dirty="0">
                <a:solidFill>
                  <a:srgbClr val="870189"/>
                </a:solidFill>
                <a:latin typeface="+mj-lt"/>
                <a:cs typeface="Arial" panose="020B0604020202020204" pitchFamily="34" charset="0"/>
              </a:rPr>
              <a:t>‘At that time gunpowder manufacture, storage, transport and use were essentially unregulated and this was thought to be a major contributor to the accident.’ [3]</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Why legislate?</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[3,5]</a:t>
            </a:r>
          </a:p>
        </p:txBody>
      </p:sp>
      <p:pic>
        <p:nvPicPr>
          <p:cNvPr id="16" name="Picture Placeholder 15">
            <a:extLst>
              <a:ext uri="{FF2B5EF4-FFF2-40B4-BE49-F238E27FC236}">
                <a16:creationId xmlns:a16="http://schemas.microsoft.com/office/drawing/2014/main" id="{CB470BEC-FA3F-4682-B830-ADB50ED1FADC}"/>
              </a:ext>
            </a:extLst>
          </p:cNvPr>
          <p:cNvPicPr>
            <a:picLocks noGrp="1" noChangeAspect="1"/>
          </p:cNvPicPr>
          <p:nvPr>
            <p:ph type="pic" sz="quarter" idx="13"/>
          </p:nvPr>
        </p:nvPicPr>
        <p:blipFill>
          <a:blip r:embed="rId3"/>
          <a:srcRect t="10139" b="10139"/>
          <a:stretch>
            <a:fillRect/>
          </a:stretch>
        </p:blipFill>
        <p:spPr>
          <a:prstGeom prst="rect">
            <a:avLst/>
          </a:prstGeom>
        </p:spPr>
      </p:pic>
      <p:pic>
        <p:nvPicPr>
          <p:cNvPr id="14" name="Picture Placeholder 13">
            <a:extLst>
              <a:ext uri="{FF2B5EF4-FFF2-40B4-BE49-F238E27FC236}">
                <a16:creationId xmlns:a16="http://schemas.microsoft.com/office/drawing/2014/main" id="{CFD0BF32-13A9-4A93-A3D3-11FD823C00C5}"/>
              </a:ext>
            </a:extLst>
          </p:cNvPr>
          <p:cNvPicPr>
            <a:picLocks noGrp="1" noChangeAspect="1"/>
          </p:cNvPicPr>
          <p:nvPr>
            <p:ph type="pic" sz="quarter" idx="12"/>
          </p:nvPr>
        </p:nvPicPr>
        <p:blipFill>
          <a:blip r:embed="rId4"/>
          <a:srcRect t="6586" b="6586"/>
          <a:stretch>
            <a:fillRect/>
          </a:stretch>
        </p:blipFill>
        <p:spPr>
          <a:prstGeom prst="rect">
            <a:avLst/>
          </a:prstGeom>
        </p:spPr>
      </p:pic>
    </p:spTree>
    <p:extLst>
      <p:ext uri="{BB962C8B-B14F-4D97-AF65-F5344CB8AC3E}">
        <p14:creationId xmlns:p14="http://schemas.microsoft.com/office/powerpoint/2010/main" val="936945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p:txBody>
          <a:bodyPr>
            <a:normAutofit/>
          </a:bodyPr>
          <a:lstStyle/>
          <a:p>
            <a:r>
              <a:rPr lang="en-GB" sz="2000" b="1" dirty="0">
                <a:latin typeface="+mj-lt"/>
                <a:cs typeface="Arial" panose="020B0604020202020204" pitchFamily="34" charset="0"/>
              </a:rPr>
              <a:t>Halifax Harbour (1917)</a:t>
            </a:r>
          </a:p>
          <a:p>
            <a:endParaRPr lang="en-GB" sz="2000" b="1" dirty="0">
              <a:solidFill>
                <a:srgbClr val="870189"/>
              </a:solidFill>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The Mont-Blanc was a French cargo ship laden with High Explosives. In Halifax Harbour (Canada), it collided with an unladen Norwegian vessel at low speed (</a:t>
            </a:r>
            <a:r>
              <a:rPr lang="en-GB" sz="2000" dirty="0">
                <a:latin typeface="+mj-lt"/>
                <a:cs typeface="Arial" panose="020B0604020202020204" pitchFamily="34" charset="0"/>
                <a:sym typeface="Symbol" panose="05050102010706020507" pitchFamily="18" charset="2"/>
              </a:rPr>
              <a:t> 1knot).</a:t>
            </a:r>
          </a:p>
          <a:p>
            <a:pPr marL="342900" indent="-342900">
              <a:buFont typeface="Arial" panose="020B0604020202020204" pitchFamily="34" charset="0"/>
              <a:buChar char="•"/>
            </a:pPr>
            <a:r>
              <a:rPr lang="en-GB" sz="2000" dirty="0">
                <a:latin typeface="+mj-lt"/>
                <a:cs typeface="Arial" panose="020B0604020202020204" pitchFamily="34" charset="0"/>
                <a:sym typeface="Symbol" panose="05050102010706020507" pitchFamily="18" charset="2"/>
              </a:rPr>
              <a:t>A fire began on the French ship which quickly spread and 20 minutes later its cargo exploded.</a:t>
            </a:r>
          </a:p>
          <a:p>
            <a:pPr marL="342900" indent="-342900">
              <a:buFont typeface="Arial" panose="020B0604020202020204" pitchFamily="34" charset="0"/>
              <a:buChar char="•"/>
            </a:pPr>
            <a:r>
              <a:rPr lang="en-GB" sz="2000" dirty="0">
                <a:latin typeface="+mj-lt"/>
                <a:cs typeface="Arial" panose="020B0604020202020204" pitchFamily="34" charset="0"/>
              </a:rPr>
              <a:t>Structures within 800m were destroyed. Approximately 2000 people were killed and an estimated 9000 were injured.</a:t>
            </a:r>
          </a:p>
          <a:p>
            <a:pPr marL="342900" indent="-342900">
              <a:buFont typeface="Arial" panose="020B0604020202020204" pitchFamily="34" charset="0"/>
              <a:buChar char="•"/>
            </a:pPr>
            <a:endParaRPr lang="en-GB" sz="2000" dirty="0">
              <a:latin typeface="+mj-lt"/>
              <a:cs typeface="Arial" panose="020B0604020202020204" pitchFamily="34" charset="0"/>
            </a:endParaRPr>
          </a:p>
          <a:p>
            <a:pPr algn="ctr"/>
            <a:r>
              <a:rPr lang="en-GB" sz="2000" dirty="0">
                <a:solidFill>
                  <a:srgbClr val="870189"/>
                </a:solidFill>
                <a:latin typeface="+mj-lt"/>
                <a:cs typeface="Arial" panose="020B0604020202020204" pitchFamily="34" charset="0"/>
              </a:rPr>
              <a:t>‘The blast wave snapped trees, bent iron rails, demolished buildings, grounded vessels, and scattered fragments of Mont-Blanc for kilometres. Hardly a window in the city proper survived the blast.’ [3]</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Why legislate?</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[3,6,7]</a:t>
            </a:r>
          </a:p>
        </p:txBody>
      </p:sp>
      <p:pic>
        <p:nvPicPr>
          <p:cNvPr id="6" name="Picture Placeholder 5">
            <a:extLst>
              <a:ext uri="{FF2B5EF4-FFF2-40B4-BE49-F238E27FC236}">
                <a16:creationId xmlns:a16="http://schemas.microsoft.com/office/drawing/2014/main" id="{07DB242C-8D43-43B1-8053-4703CD6A61AB}"/>
              </a:ext>
            </a:extLst>
          </p:cNvPr>
          <p:cNvPicPr>
            <a:picLocks noGrp="1" noChangeAspect="1"/>
          </p:cNvPicPr>
          <p:nvPr>
            <p:ph type="pic" sz="quarter" idx="13"/>
          </p:nvPr>
        </p:nvPicPr>
        <p:blipFill>
          <a:blip r:embed="rId3"/>
          <a:srcRect t="1511" b="1511"/>
          <a:stretch>
            <a:fillRect/>
          </a:stretch>
        </p:blipFill>
        <p:spPr>
          <a:prstGeom prst="rect">
            <a:avLst/>
          </a:prstGeom>
        </p:spPr>
      </p:pic>
      <p:pic>
        <p:nvPicPr>
          <p:cNvPr id="2" name="Picture Placeholder 1">
            <a:extLst>
              <a:ext uri="{FF2B5EF4-FFF2-40B4-BE49-F238E27FC236}">
                <a16:creationId xmlns:a16="http://schemas.microsoft.com/office/drawing/2014/main" id="{F3B66D3C-B593-4DB9-B712-01E002D6B6F3}"/>
              </a:ext>
            </a:extLst>
          </p:cNvPr>
          <p:cNvPicPr>
            <a:picLocks noGrp="1" noChangeAspect="1"/>
          </p:cNvPicPr>
          <p:nvPr>
            <p:ph type="pic" sz="quarter" idx="12"/>
          </p:nvPr>
        </p:nvPicPr>
        <p:blipFill>
          <a:blip r:embed="rId4"/>
          <a:srcRect l="10178" r="10178"/>
          <a:stretch>
            <a:fillRect/>
          </a:stretch>
        </p:blipFill>
        <p:spPr>
          <a:prstGeom prst="rect">
            <a:avLst/>
          </a:prstGeom>
        </p:spPr>
      </p:pic>
    </p:spTree>
    <p:extLst>
      <p:ext uri="{BB962C8B-B14F-4D97-AF65-F5344CB8AC3E}">
        <p14:creationId xmlns:p14="http://schemas.microsoft.com/office/powerpoint/2010/main" val="2450266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p:txBody>
          <a:bodyPr>
            <a:normAutofit lnSpcReduction="10000"/>
          </a:bodyPr>
          <a:lstStyle/>
          <a:p>
            <a:r>
              <a:rPr lang="en-GB" sz="2000" b="1" dirty="0">
                <a:latin typeface="+mj-lt"/>
                <a:cs typeface="Arial" panose="020B0604020202020204" pitchFamily="34" charset="0"/>
              </a:rPr>
              <a:t>USS Forrestal (1967)</a:t>
            </a:r>
          </a:p>
          <a:p>
            <a:pPr marL="342900" indent="-342900">
              <a:buFont typeface="Arial" panose="020B0604020202020204" pitchFamily="34" charset="0"/>
              <a:buChar char="•"/>
            </a:pPr>
            <a:endParaRPr lang="en-GB" sz="2000" b="1" dirty="0">
              <a:solidFill>
                <a:srgbClr val="870189"/>
              </a:solidFill>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On 29 July 1967, the aircraft carrier USS Forrestal was operating off North Vietnam. A 5-inch ‘Zuni’ rocket loaded in the pod under the wing of an F-4 aircraft on the deck was accidentally fired. </a:t>
            </a:r>
          </a:p>
          <a:p>
            <a:pPr marL="342900" indent="-342900">
              <a:buFont typeface="Arial" panose="020B0604020202020204" pitchFamily="34" charset="0"/>
              <a:buChar char="•"/>
            </a:pPr>
            <a:r>
              <a:rPr lang="en-GB" sz="2000" dirty="0">
                <a:latin typeface="+mj-lt"/>
                <a:cs typeface="Arial" panose="020B0604020202020204" pitchFamily="34" charset="0"/>
              </a:rPr>
              <a:t>The warhead crossed the flight deck and punctured the fuel tank of a nearby aircraft and ignited a fire. An older, poorly stored, 1000lb (≈450kg) bomb fell to the deck. </a:t>
            </a:r>
          </a:p>
          <a:p>
            <a:pPr marL="342900" indent="-342900">
              <a:buFont typeface="Arial" panose="020B0604020202020204" pitchFamily="34" charset="0"/>
              <a:buChar char="•"/>
            </a:pPr>
            <a:r>
              <a:rPr lang="en-GB" sz="2000" dirty="0">
                <a:latin typeface="+mj-lt"/>
                <a:cs typeface="Arial" panose="020B0604020202020204" pitchFamily="34" charset="0"/>
              </a:rPr>
              <a:t>The fire-fighting response team believed they had 10 minutes before the bomb would cook-off and proceeded to attempt to cool the bomb. Unfortunately, it detonated after only 1 minute 36 seconds.</a:t>
            </a:r>
          </a:p>
          <a:p>
            <a:pPr marL="342900" indent="-342900">
              <a:buFont typeface="Arial" panose="020B0604020202020204" pitchFamily="34" charset="0"/>
              <a:buChar char="•"/>
            </a:pPr>
            <a:r>
              <a:rPr lang="en-GB" sz="2000" dirty="0">
                <a:latin typeface="+mj-lt"/>
                <a:cs typeface="Arial" panose="020B0604020202020204" pitchFamily="34" charset="0"/>
              </a:rPr>
              <a:t>A further series of fires and explosions ensued causing further damage. 131 people lost their lives with 161 injuries.</a:t>
            </a:r>
          </a:p>
          <a:p>
            <a:pPr algn="ctr">
              <a:lnSpc>
                <a:spcPct val="100000"/>
              </a:lnSpc>
            </a:pPr>
            <a:r>
              <a:rPr lang="en-GB" sz="2000" dirty="0">
                <a:solidFill>
                  <a:srgbClr val="870189"/>
                </a:solidFill>
                <a:latin typeface="+mj-lt"/>
                <a:cs typeface="Arial" panose="020B0604020202020204" pitchFamily="34" charset="0"/>
              </a:rPr>
              <a:t>‘The Forrestal incident was one of several explosive accidents involving US aircraft carriers.’ [3]</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Why legislate?</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[3,8]</a:t>
            </a:r>
          </a:p>
        </p:txBody>
      </p:sp>
      <p:pic>
        <p:nvPicPr>
          <p:cNvPr id="2" name="Picture Placeholder 1">
            <a:extLst>
              <a:ext uri="{FF2B5EF4-FFF2-40B4-BE49-F238E27FC236}">
                <a16:creationId xmlns:a16="http://schemas.microsoft.com/office/drawing/2014/main" id="{639C45FD-EAE7-435B-B2D4-FC66C3C2F27F}"/>
              </a:ext>
            </a:extLst>
          </p:cNvPr>
          <p:cNvPicPr>
            <a:picLocks noGrp="1" noChangeAspect="1"/>
          </p:cNvPicPr>
          <p:nvPr>
            <p:ph type="pic" sz="quarter" idx="12"/>
          </p:nvPr>
        </p:nvPicPr>
        <p:blipFill rotWithShape="1">
          <a:blip r:embed="rId3"/>
          <a:srcRect l="-6313" r="-6313"/>
          <a:stretch/>
        </p:blipFill>
        <p:spPr>
          <a:prstGeom prst="rect">
            <a:avLst/>
          </a:prstGeom>
        </p:spPr>
      </p:pic>
      <p:pic>
        <p:nvPicPr>
          <p:cNvPr id="3" name="Picture Placeholder 2">
            <a:extLst>
              <a:ext uri="{FF2B5EF4-FFF2-40B4-BE49-F238E27FC236}">
                <a16:creationId xmlns:a16="http://schemas.microsoft.com/office/drawing/2014/main" id="{43F73D39-41A0-4A71-B1F8-0327602D7C3D}"/>
              </a:ext>
            </a:extLst>
          </p:cNvPr>
          <p:cNvPicPr>
            <a:picLocks noGrp="1" noChangeAspect="1"/>
          </p:cNvPicPr>
          <p:nvPr>
            <p:ph type="pic" sz="quarter" idx="13"/>
          </p:nvPr>
        </p:nvPicPr>
        <p:blipFill rotWithShape="1">
          <a:blip r:embed="rId4"/>
          <a:srcRect l="-6237" r="-6237"/>
          <a:stretch/>
        </p:blipFill>
        <p:spPr>
          <a:prstGeom prst="rect">
            <a:avLst/>
          </a:prstGeom>
        </p:spPr>
      </p:pic>
    </p:spTree>
    <p:extLst>
      <p:ext uri="{BB962C8B-B14F-4D97-AF65-F5344CB8AC3E}">
        <p14:creationId xmlns:p14="http://schemas.microsoft.com/office/powerpoint/2010/main" val="1580419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p:txBody>
          <a:bodyPr>
            <a:normAutofit/>
          </a:bodyPr>
          <a:lstStyle/>
          <a:p>
            <a:r>
              <a:rPr lang="en-GB" sz="2000" b="1" dirty="0">
                <a:latin typeface="+mj-lt"/>
                <a:cs typeface="Arial" panose="020B0604020202020204" pitchFamily="34" charset="0"/>
              </a:rPr>
              <a:t>Enschede (2000)</a:t>
            </a:r>
          </a:p>
          <a:p>
            <a:pPr marL="342900" indent="-342900">
              <a:buFont typeface="Arial" panose="020B0604020202020204" pitchFamily="34" charset="0"/>
              <a:buChar char="•"/>
            </a:pPr>
            <a:endParaRPr lang="en-GB" sz="2000" b="1" dirty="0">
              <a:solidFill>
                <a:srgbClr val="870189"/>
              </a:solidFill>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A fire occurred at a Fireworks depot in the city of Enschede in May 2000. It started in a work area where approximately 900kg of fireworks were being stored.</a:t>
            </a:r>
          </a:p>
          <a:p>
            <a:pPr marL="342900" indent="-342900">
              <a:buFont typeface="Arial" panose="020B0604020202020204" pitchFamily="34" charset="0"/>
              <a:buChar char="•"/>
            </a:pPr>
            <a:r>
              <a:rPr lang="en-GB" sz="2000" dirty="0">
                <a:latin typeface="+mj-lt"/>
                <a:cs typeface="Arial" panose="020B0604020202020204" pitchFamily="34" charset="0"/>
              </a:rPr>
              <a:t>Unfortunately, it spread to two shipping containers that were being used to illegally store more fireworks. The resulting ignition involved ≈177 tonnes of fireworks.</a:t>
            </a:r>
          </a:p>
          <a:p>
            <a:pPr marL="342900" indent="-342900">
              <a:buFont typeface="Arial" panose="020B0604020202020204" pitchFamily="34" charset="0"/>
              <a:buChar char="•"/>
            </a:pPr>
            <a:r>
              <a:rPr lang="en-GB" sz="2000" dirty="0">
                <a:latin typeface="+mj-lt"/>
                <a:cs typeface="Arial" panose="020B0604020202020204" pitchFamily="34" charset="0"/>
              </a:rPr>
              <a:t>When built in 1977 the depot was outside of the town. In the intervening years however, it had become surrounded by new residential areas.</a:t>
            </a:r>
          </a:p>
          <a:p>
            <a:endParaRPr lang="en-GB" sz="2000" dirty="0">
              <a:latin typeface="+mj-lt"/>
              <a:cs typeface="Arial" panose="020B0604020202020204" pitchFamily="34" charset="0"/>
            </a:endParaRPr>
          </a:p>
          <a:p>
            <a:pPr algn="ctr">
              <a:lnSpc>
                <a:spcPct val="100000"/>
              </a:lnSpc>
            </a:pPr>
            <a:r>
              <a:rPr lang="en-GB" sz="2000" dirty="0">
                <a:solidFill>
                  <a:srgbClr val="870189"/>
                </a:solidFill>
                <a:latin typeface="+mj-lt"/>
                <a:cs typeface="Arial" panose="020B0604020202020204" pitchFamily="34" charset="0"/>
              </a:rPr>
              <a:t>‘This caused around 400 houses to be destroyed, 15 streets incinerated and a total of 1,500 homes damaged, leaving 1,250 people homeless, essentially obliterating the neighbourhood of </a:t>
            </a:r>
            <a:r>
              <a:rPr lang="en-GB" sz="2000" dirty="0" err="1">
                <a:solidFill>
                  <a:srgbClr val="870189"/>
                </a:solidFill>
                <a:latin typeface="+mj-lt"/>
                <a:cs typeface="Arial" panose="020B0604020202020204" pitchFamily="34" charset="0"/>
              </a:rPr>
              <a:t>Roombeek</a:t>
            </a:r>
            <a:r>
              <a:rPr lang="en-GB" sz="2000" dirty="0">
                <a:solidFill>
                  <a:srgbClr val="870189"/>
                </a:solidFill>
                <a:latin typeface="+mj-lt"/>
                <a:cs typeface="Arial" panose="020B0604020202020204" pitchFamily="34" charset="0"/>
              </a:rPr>
              <a:t>.’ [9]</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Why legislate?</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[3,9,10]</a:t>
            </a:r>
          </a:p>
        </p:txBody>
      </p:sp>
      <p:pic>
        <p:nvPicPr>
          <p:cNvPr id="12" name="Picture Placeholder 11">
            <a:extLst>
              <a:ext uri="{FF2B5EF4-FFF2-40B4-BE49-F238E27FC236}">
                <a16:creationId xmlns:a16="http://schemas.microsoft.com/office/drawing/2014/main" id="{4ABD063E-2586-4A1C-917A-50F78280F5BB}"/>
              </a:ext>
            </a:extLst>
          </p:cNvPr>
          <p:cNvPicPr>
            <a:picLocks noGrp="1" noChangeAspect="1"/>
          </p:cNvPicPr>
          <p:nvPr>
            <p:ph type="pic" sz="quarter" idx="12"/>
          </p:nvPr>
        </p:nvPicPr>
        <p:blipFill>
          <a:blip r:embed="rId3"/>
          <a:srcRect l="1943" r="1943"/>
          <a:stretch>
            <a:fillRect/>
          </a:stretch>
        </p:blipFill>
        <p:spPr>
          <a:prstGeom prst="rect">
            <a:avLst/>
          </a:prstGeom>
        </p:spPr>
      </p:pic>
      <p:pic>
        <p:nvPicPr>
          <p:cNvPr id="13" name="Picture Placeholder 12">
            <a:extLst>
              <a:ext uri="{FF2B5EF4-FFF2-40B4-BE49-F238E27FC236}">
                <a16:creationId xmlns:a16="http://schemas.microsoft.com/office/drawing/2014/main" id="{3CE9200A-F5BB-4FA1-8324-1BDC2248C295}"/>
              </a:ext>
            </a:extLst>
          </p:cNvPr>
          <p:cNvPicPr>
            <a:picLocks noGrp="1" noChangeAspect="1"/>
          </p:cNvPicPr>
          <p:nvPr>
            <p:ph type="pic" sz="quarter" idx="13"/>
          </p:nvPr>
        </p:nvPicPr>
        <p:blipFill>
          <a:blip r:embed="rId4"/>
          <a:srcRect l="9574" r="9574"/>
          <a:stretch>
            <a:fillRect/>
          </a:stretch>
        </p:blipFill>
        <p:spPr>
          <a:prstGeom prst="rect">
            <a:avLst/>
          </a:prstGeom>
        </p:spPr>
      </p:pic>
    </p:spTree>
    <p:extLst>
      <p:ext uri="{BB962C8B-B14F-4D97-AF65-F5344CB8AC3E}">
        <p14:creationId xmlns:p14="http://schemas.microsoft.com/office/powerpoint/2010/main" val="3922253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b="1" dirty="0">
                <a:latin typeface="+mj-lt"/>
                <a:cs typeface="Arial" panose="020B0604020202020204" pitchFamily="34" charset="0"/>
              </a:rPr>
              <a:t>Each of these incidences highlights several key points regarding explosive facilities:</a:t>
            </a:r>
          </a:p>
          <a:p>
            <a:endParaRPr lang="en-GB" sz="2000"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Unintended initiation of explosives can lead to major consequences.</a:t>
            </a:r>
          </a:p>
          <a:p>
            <a:pPr marL="1028700" lvl="1" indent="-342900"/>
            <a:r>
              <a:rPr lang="en-GB" sz="2000" dirty="0">
                <a:latin typeface="+mj-lt"/>
                <a:cs typeface="Arial" panose="020B0604020202020204" pitchFamily="34" charset="0"/>
              </a:rPr>
              <a:t>Major loss of life and major damage to infrastructure and capability.</a:t>
            </a:r>
          </a:p>
          <a:p>
            <a:pPr marL="342900" indent="-342900">
              <a:buFont typeface="Arial" panose="020B0604020202020204" pitchFamily="34" charset="0"/>
              <a:buChar char="•"/>
            </a:pPr>
            <a:r>
              <a:rPr lang="en-GB" sz="2000" dirty="0">
                <a:latin typeface="+mj-lt"/>
                <a:cs typeface="Arial" panose="020B0604020202020204" pitchFamily="34" charset="0"/>
              </a:rPr>
              <a:t>They are, relatively, frequent occurrences. There have been many similar incidents around the globe and they continue to this day (Mari, Cyprus explosion in 2011 and the Beirut explosion in 2020).</a:t>
            </a:r>
          </a:p>
          <a:p>
            <a:pPr marL="342900" indent="-342900">
              <a:buFont typeface="Arial" panose="020B0604020202020204" pitchFamily="34" charset="0"/>
              <a:buChar char="•"/>
            </a:pPr>
            <a:r>
              <a:rPr lang="en-GB" sz="2000" dirty="0">
                <a:latin typeface="+mj-lt"/>
                <a:cs typeface="Arial" panose="020B0604020202020204" pitchFamily="34" charset="0"/>
              </a:rPr>
              <a:t>Given their high consequence and frequency, it is evident that explosives represent a high risk.</a:t>
            </a:r>
          </a:p>
          <a:p>
            <a:pPr marL="342900" indent="-342900">
              <a:buFont typeface="Arial" panose="020B0604020202020204" pitchFamily="34" charset="0"/>
              <a:buChar char="•"/>
            </a:pPr>
            <a:endParaRPr lang="en-GB" sz="2000" dirty="0">
              <a:latin typeface="+mj-lt"/>
              <a:cs typeface="Arial" panose="020B0604020202020204" pitchFamily="34" charset="0"/>
            </a:endParaRPr>
          </a:p>
          <a:p>
            <a:pPr algn="ctr">
              <a:lnSpc>
                <a:spcPct val="100000"/>
              </a:lnSpc>
            </a:pPr>
            <a:r>
              <a:rPr lang="en-GB" sz="2000" dirty="0">
                <a:solidFill>
                  <a:srgbClr val="870189"/>
                </a:solidFill>
                <a:latin typeface="+mj-lt"/>
                <a:cs typeface="Arial" panose="020B0604020202020204" pitchFamily="34" charset="0"/>
              </a:rPr>
              <a:t>‘As such there is a need for such activities to be carefully controlled and managed. One of the principle tools to achieve such control is a body of legislation and regulation.’ [3]</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Why legislate?</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a:t>
            </a:r>
          </a:p>
        </p:txBody>
      </p:sp>
    </p:spTree>
    <p:extLst>
      <p:ext uri="{BB962C8B-B14F-4D97-AF65-F5344CB8AC3E}">
        <p14:creationId xmlns:p14="http://schemas.microsoft.com/office/powerpoint/2010/main" val="2916952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b="1" dirty="0">
                <a:latin typeface="+mj-lt"/>
                <a:cs typeface="Arial" panose="020B0604020202020204" pitchFamily="34" charset="0"/>
              </a:rPr>
              <a:t>Explosive Act (1875)</a:t>
            </a:r>
          </a:p>
          <a:p>
            <a:pPr marL="342900" indent="-342900">
              <a:buFont typeface="Arial" panose="020B0604020202020204" pitchFamily="34" charset="0"/>
              <a:buChar char="•"/>
            </a:pPr>
            <a:r>
              <a:rPr lang="en-GB" sz="2000" dirty="0">
                <a:latin typeface="+mj-lt"/>
                <a:cs typeface="Arial" panose="020B0604020202020204" pitchFamily="34" charset="0"/>
              </a:rPr>
              <a:t>Was a direct result of the explosion at </a:t>
            </a:r>
            <a:r>
              <a:rPr lang="en-GB" sz="2000">
                <a:latin typeface="+mj-lt"/>
                <a:cs typeface="Arial" panose="020B0604020202020204" pitchFamily="34" charset="0"/>
              </a:rPr>
              <a:t>Macclesfield Bridge</a:t>
            </a:r>
            <a:r>
              <a:rPr lang="en-GB" sz="2000" dirty="0">
                <a:latin typeface="+mj-lt"/>
                <a:cs typeface="Arial" panose="020B0604020202020204" pitchFamily="34" charset="0"/>
              </a:rPr>
              <a:t>.</a:t>
            </a:r>
          </a:p>
          <a:p>
            <a:pPr marL="342900" indent="-342900">
              <a:buFont typeface="Arial" panose="020B0604020202020204" pitchFamily="34" charset="0"/>
              <a:buChar char="•"/>
            </a:pPr>
            <a:r>
              <a:rPr lang="en-GB" sz="2000" dirty="0">
                <a:latin typeface="+mj-lt"/>
                <a:cs typeface="Arial" panose="020B0604020202020204" pitchFamily="34" charset="0"/>
              </a:rPr>
              <a:t>Was extant for over a century.</a:t>
            </a:r>
          </a:p>
          <a:p>
            <a:pPr marL="342900" indent="-342900">
              <a:buFont typeface="Arial" panose="020B0604020202020204" pitchFamily="34" charset="0"/>
              <a:buChar char="•"/>
            </a:pPr>
            <a:r>
              <a:rPr lang="en-GB" sz="2000" dirty="0">
                <a:latin typeface="+mj-lt"/>
                <a:cs typeface="Arial" panose="020B0604020202020204" pitchFamily="34" charset="0"/>
              </a:rPr>
              <a:t>Minor amendments were added by the Explosive Act 1923.</a:t>
            </a:r>
          </a:p>
          <a:p>
            <a:pPr marL="342900" indent="-342900">
              <a:buFont typeface="Arial" panose="020B0604020202020204" pitchFamily="34" charset="0"/>
              <a:buChar char="•"/>
            </a:pPr>
            <a:r>
              <a:rPr lang="en-GB" sz="2000" dirty="0">
                <a:latin typeface="+mj-lt"/>
                <a:cs typeface="Arial" panose="020B0604020202020204" pitchFamily="34" charset="0"/>
              </a:rPr>
              <a:t>The act set out the following principles:</a:t>
            </a:r>
          </a:p>
          <a:p>
            <a:pPr marL="1028700" lvl="1" indent="-342900"/>
            <a:r>
              <a:rPr lang="en-GB" sz="2000" dirty="0">
                <a:solidFill>
                  <a:srgbClr val="870189"/>
                </a:solidFill>
                <a:latin typeface="+mj-lt"/>
                <a:cs typeface="Arial" panose="020B0604020202020204" pitchFamily="34" charset="0"/>
              </a:rPr>
              <a:t>Places where explosives were manufactured, stored and handled must be licensed, constructed and operated in such a way that reduced the risks of explosion. </a:t>
            </a:r>
          </a:p>
          <a:p>
            <a:pPr marL="1028700" lvl="1" indent="-342900"/>
            <a:r>
              <a:rPr lang="en-GB" sz="2000" dirty="0">
                <a:solidFill>
                  <a:srgbClr val="870189"/>
                </a:solidFill>
                <a:latin typeface="+mj-lt"/>
                <a:cs typeface="Arial" panose="020B0604020202020204" pitchFamily="34" charset="0"/>
              </a:rPr>
              <a:t>It also introduced the concept of classification of explosives and the prohibition of particularly hazardous materials. </a:t>
            </a:r>
          </a:p>
          <a:p>
            <a:pPr marL="1028700" lvl="1" indent="-342900"/>
            <a:r>
              <a:rPr lang="en-GB" sz="2000" dirty="0">
                <a:solidFill>
                  <a:srgbClr val="870189"/>
                </a:solidFill>
                <a:latin typeface="+mj-lt"/>
                <a:cs typeface="Arial" panose="020B0604020202020204" pitchFamily="34" charset="0"/>
              </a:rPr>
              <a:t>Obligations were placed on local authorities and government and it introduced an inspection regime to satisfy that operators were complying with the law. </a:t>
            </a:r>
          </a:p>
          <a:p>
            <a:pPr marL="342900" indent="-342900">
              <a:buFont typeface="Arial" panose="020B0604020202020204" pitchFamily="34" charset="0"/>
              <a:buChar char="•"/>
            </a:pPr>
            <a:r>
              <a:rPr lang="en-GB" sz="2000" dirty="0">
                <a:latin typeface="+mj-lt"/>
                <a:cs typeface="Arial" panose="020B0604020202020204" pitchFamily="34" charset="0"/>
              </a:rPr>
              <a:t>Many of the licensing principles laid down in 1875 are still applicable today and are widely applied around the globe.</a:t>
            </a:r>
          </a:p>
          <a:p>
            <a:endParaRPr lang="en-GB" sz="2000" b="1" dirty="0">
              <a:latin typeface="+mj-lt"/>
              <a:cs typeface="Arial" panose="020B0604020202020204" pitchFamily="34" charset="0"/>
            </a:endParaRPr>
          </a:p>
          <a:p>
            <a:endParaRPr lang="en-GB" sz="2000" b="1" dirty="0">
              <a:latin typeface="+mj-lt"/>
              <a:cs typeface="Arial" panose="020B0604020202020204" pitchFamily="34" charset="0"/>
            </a:endParaRPr>
          </a:p>
          <a:p>
            <a:endParaRPr lang="en-GB" sz="2000" b="1" dirty="0">
              <a:latin typeface="+mj-lt"/>
              <a:cs typeface="Arial" panose="020B0604020202020204" pitchFamily="34" charset="0"/>
            </a:endParaRP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Where it all began</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a:t>
            </a:r>
          </a:p>
        </p:txBody>
      </p:sp>
    </p:spTree>
    <p:extLst>
      <p:ext uri="{BB962C8B-B14F-4D97-AF65-F5344CB8AC3E}">
        <p14:creationId xmlns:p14="http://schemas.microsoft.com/office/powerpoint/2010/main" val="2067303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dirty="0">
                <a:latin typeface="+mj-lt"/>
                <a:cs typeface="Arial" panose="020B0604020202020204" pitchFamily="34" charset="0"/>
              </a:rPr>
              <a:t>Often referred to as ER2014. It can be accessed on the legislation.gov.uk website [15]. </a:t>
            </a:r>
          </a:p>
          <a:p>
            <a:endParaRPr lang="en-GB" sz="2000" dirty="0">
              <a:latin typeface="+mj-lt"/>
              <a:cs typeface="Arial" panose="020B0604020202020204" pitchFamily="34" charset="0"/>
            </a:endParaRPr>
          </a:p>
          <a:p>
            <a:r>
              <a:rPr lang="en-GB" sz="2000" dirty="0">
                <a:latin typeface="+mj-lt"/>
                <a:cs typeface="Arial" panose="020B0604020202020204" pitchFamily="34" charset="0"/>
              </a:rPr>
              <a:t>It revoked the 1875 act and several other pieces of legislation that had entered into force in the intervening years such as:</a:t>
            </a:r>
          </a:p>
          <a:p>
            <a:pPr marL="342900" indent="-342900">
              <a:buFont typeface="Arial" panose="020B0604020202020204" pitchFamily="34" charset="0"/>
              <a:buChar char="•"/>
            </a:pPr>
            <a:r>
              <a:rPr lang="en-GB" sz="2000" dirty="0">
                <a:latin typeface="+mj-lt"/>
                <a:cs typeface="Arial" panose="020B0604020202020204" pitchFamily="34" charset="0"/>
              </a:rPr>
              <a:t>Explosives Act 1923</a:t>
            </a:r>
          </a:p>
          <a:p>
            <a:pPr marL="342900" indent="-342900">
              <a:buFont typeface="Arial" panose="020B0604020202020204" pitchFamily="34" charset="0"/>
              <a:buChar char="•"/>
            </a:pPr>
            <a:r>
              <a:rPr lang="en-GB" sz="2000" dirty="0">
                <a:latin typeface="+mj-lt"/>
                <a:cs typeface="Arial" panose="020B0604020202020204" pitchFamily="34" charset="0"/>
              </a:rPr>
              <a:t>Control of Explosives Regulations 1991 (COER)</a:t>
            </a:r>
          </a:p>
          <a:p>
            <a:pPr marL="342900" indent="-342900">
              <a:buFont typeface="Arial" panose="020B0604020202020204" pitchFamily="34" charset="0"/>
              <a:buChar char="•"/>
            </a:pPr>
            <a:r>
              <a:rPr lang="en-GB" sz="2000" dirty="0">
                <a:latin typeface="+mj-lt"/>
                <a:cs typeface="Arial" panose="020B0604020202020204" pitchFamily="34" charset="0"/>
              </a:rPr>
              <a:t>Manufacture and Storage of Explosives Regulations 2005 (MSER)</a:t>
            </a:r>
          </a:p>
          <a:p>
            <a:pPr marL="342900" indent="-342900">
              <a:buFont typeface="Arial" panose="020B0604020202020204" pitchFamily="34" charset="0"/>
              <a:buChar char="•"/>
            </a:pPr>
            <a:endParaRPr lang="en-GB" sz="2000" dirty="0">
              <a:latin typeface="+mj-lt"/>
              <a:cs typeface="Arial" panose="020B0604020202020204" pitchFamily="34" charset="0"/>
            </a:endParaRPr>
          </a:p>
          <a:p>
            <a:pPr algn="ctr"/>
            <a:endParaRPr lang="en-GB" sz="2000" dirty="0">
              <a:solidFill>
                <a:srgbClr val="870189"/>
              </a:solidFill>
              <a:latin typeface="+mj-lt"/>
              <a:cs typeface="Arial" panose="020B0604020202020204" pitchFamily="34" charset="0"/>
            </a:endParaRPr>
          </a:p>
          <a:p>
            <a:pPr algn="ctr"/>
            <a:r>
              <a:rPr lang="en-GB" sz="2000" dirty="0">
                <a:solidFill>
                  <a:srgbClr val="870189"/>
                </a:solidFill>
                <a:latin typeface="+mj-lt"/>
                <a:cs typeface="Arial" panose="020B0604020202020204" pitchFamily="34" charset="0"/>
              </a:rPr>
              <a:t>‘One of the key aims of that review was to consolidate, modernise, and, where practicable, simplify the legislative arrangements.’ [13]</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Explosives Regulations 2014</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202077"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[3,13,15]</a:t>
            </a:r>
          </a:p>
        </p:txBody>
      </p:sp>
    </p:spTree>
    <p:extLst>
      <p:ext uri="{BB962C8B-B14F-4D97-AF65-F5344CB8AC3E}">
        <p14:creationId xmlns:p14="http://schemas.microsoft.com/office/powerpoint/2010/main" val="3832875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dirty="0">
                <a:latin typeface="+mj-lt"/>
                <a:cs typeface="Arial" panose="020B0604020202020204" pitchFamily="34" charset="0"/>
              </a:rPr>
              <a:t>The act included a number of changes to the regulatory framework (which can be viewed at [13]).</a:t>
            </a:r>
          </a:p>
          <a:p>
            <a:endParaRPr lang="en-GB" sz="2000" dirty="0">
              <a:latin typeface="+mj-lt"/>
              <a:cs typeface="Arial" panose="020B0604020202020204" pitchFamily="34" charset="0"/>
            </a:endParaRPr>
          </a:p>
          <a:p>
            <a:r>
              <a:rPr lang="en-GB" sz="2000" dirty="0">
                <a:latin typeface="+mj-lt"/>
                <a:cs typeface="Arial" panose="020B0604020202020204" pitchFamily="34" charset="0"/>
              </a:rPr>
              <a:t>It also came with a suite of overarching guidance and subsector guidance including:</a:t>
            </a:r>
          </a:p>
          <a:p>
            <a:pPr marL="342900" indent="-342900">
              <a:buFont typeface="Arial" panose="020B0604020202020204" pitchFamily="34" charset="0"/>
              <a:buChar char="•"/>
            </a:pPr>
            <a:r>
              <a:rPr lang="en-GB" sz="2000" dirty="0">
                <a:latin typeface="+mj-lt"/>
                <a:cs typeface="Arial" panose="020B0604020202020204" pitchFamily="34" charset="0"/>
              </a:rPr>
              <a:t>L150 focuses on safety provisions [17]</a:t>
            </a:r>
          </a:p>
          <a:p>
            <a:pPr marL="342900" indent="-342900">
              <a:buFont typeface="Arial" panose="020B0604020202020204" pitchFamily="34" charset="0"/>
              <a:buChar char="•"/>
            </a:pPr>
            <a:r>
              <a:rPr lang="en-GB" sz="2000" dirty="0">
                <a:latin typeface="+mj-lt"/>
                <a:cs typeface="Arial" panose="020B0604020202020204" pitchFamily="34" charset="0"/>
              </a:rPr>
              <a:t>L151 covers security provisions</a:t>
            </a:r>
          </a:p>
          <a:p>
            <a:pPr marL="342900" indent="-342900">
              <a:buFont typeface="Arial" panose="020B0604020202020204" pitchFamily="34" charset="0"/>
              <a:buChar char="•"/>
            </a:pPr>
            <a:endParaRPr lang="en-GB" sz="2000" dirty="0">
              <a:latin typeface="+mj-lt"/>
              <a:cs typeface="Arial" panose="020B0604020202020204" pitchFamily="34" charset="0"/>
            </a:endParaRPr>
          </a:p>
          <a:p>
            <a:r>
              <a:rPr lang="en-GB" sz="2000" dirty="0">
                <a:latin typeface="+mj-lt"/>
                <a:cs typeface="Arial" panose="020B0604020202020204" pitchFamily="34" charset="0"/>
              </a:rPr>
              <a:t>Obviously, L150 is of particular interest to us…</a:t>
            </a:r>
          </a:p>
          <a:p>
            <a:endParaRPr lang="en-GB" sz="2000" dirty="0">
              <a:latin typeface="+mj-lt"/>
              <a:cs typeface="Arial" panose="020B0604020202020204" pitchFamily="34" charset="0"/>
            </a:endParaRP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Explosives Regulations 2014</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479480"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[3,13,15,17]</a:t>
            </a:r>
          </a:p>
        </p:txBody>
      </p:sp>
    </p:spTree>
    <p:extLst>
      <p:ext uri="{BB962C8B-B14F-4D97-AF65-F5344CB8AC3E}">
        <p14:creationId xmlns:p14="http://schemas.microsoft.com/office/powerpoint/2010/main" val="2762687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dirty="0">
                <a:latin typeface="+mj-lt"/>
                <a:cs typeface="Arial" panose="020B0604020202020204" pitchFamily="34" charset="0"/>
              </a:rPr>
              <a:t>L150 offers extensive guidance, however the 10 key principles it expounds are worth reiterating:</a:t>
            </a:r>
          </a:p>
          <a:p>
            <a:pPr marL="457200" indent="-457200">
              <a:buFont typeface="+mj-lt"/>
              <a:buAutoNum type="arabicPeriod"/>
            </a:pPr>
            <a:r>
              <a:rPr lang="en-GB" sz="2000" dirty="0">
                <a:solidFill>
                  <a:srgbClr val="870189"/>
                </a:solidFill>
                <a:latin typeface="+mj-lt"/>
                <a:cs typeface="Arial" panose="020B0604020202020204" pitchFamily="34" charset="0"/>
              </a:rPr>
              <a:t>People undertaking explosives operations should be competent to carry out their particular roles.</a:t>
            </a:r>
          </a:p>
          <a:p>
            <a:pPr marL="457200" indent="-457200">
              <a:buFont typeface="+mj-lt"/>
              <a:buAutoNum type="arabicPeriod"/>
            </a:pPr>
            <a:endParaRPr lang="en-GB" sz="2000" dirty="0">
              <a:solidFill>
                <a:srgbClr val="870189"/>
              </a:solidFill>
              <a:latin typeface="+mj-lt"/>
              <a:cs typeface="Arial" panose="020B0604020202020204" pitchFamily="34" charset="0"/>
            </a:endParaRPr>
          </a:p>
          <a:p>
            <a:pPr marL="457200" indent="-457200">
              <a:buFont typeface="+mj-lt"/>
              <a:buAutoNum type="arabicPeriod"/>
            </a:pPr>
            <a:r>
              <a:rPr lang="en-GB" sz="2000" dirty="0">
                <a:solidFill>
                  <a:srgbClr val="870189"/>
                </a:solidFill>
                <a:latin typeface="+mj-lt"/>
                <a:cs typeface="Arial" panose="020B0604020202020204" pitchFamily="34" charset="0"/>
              </a:rPr>
              <a:t>The particular hazards associated with the explosives should be understood.</a:t>
            </a:r>
          </a:p>
          <a:p>
            <a:pPr marL="457200" indent="-457200">
              <a:buFont typeface="+mj-lt"/>
              <a:buAutoNum type="arabicPeriod"/>
            </a:pPr>
            <a:endParaRPr lang="en-GB" sz="2000" dirty="0">
              <a:solidFill>
                <a:srgbClr val="870189"/>
              </a:solidFill>
              <a:latin typeface="+mj-lt"/>
              <a:cs typeface="Arial" panose="020B0604020202020204" pitchFamily="34" charset="0"/>
            </a:endParaRPr>
          </a:p>
          <a:p>
            <a:pPr marL="457200" indent="-457200">
              <a:buFont typeface="+mj-lt"/>
              <a:buAutoNum type="arabicPeriod"/>
            </a:pPr>
            <a:r>
              <a:rPr lang="en-GB" sz="2000" dirty="0">
                <a:solidFill>
                  <a:srgbClr val="870189"/>
                </a:solidFill>
                <a:latin typeface="+mj-lt"/>
                <a:cs typeface="Arial" panose="020B0604020202020204" pitchFamily="34" charset="0"/>
              </a:rPr>
              <a:t>The sources of energy that could cause the explosives to initiate should be identified.</a:t>
            </a:r>
          </a:p>
          <a:p>
            <a:pPr marL="457200" indent="-457200">
              <a:buFont typeface="+mj-lt"/>
              <a:buAutoNum type="arabicPeriod"/>
            </a:pPr>
            <a:endParaRPr lang="en-GB" sz="2000" dirty="0">
              <a:solidFill>
                <a:srgbClr val="870189"/>
              </a:solidFill>
              <a:latin typeface="+mj-lt"/>
              <a:cs typeface="Arial" panose="020B0604020202020204" pitchFamily="34" charset="0"/>
            </a:endParaRPr>
          </a:p>
          <a:p>
            <a:pPr marL="457200" indent="-457200">
              <a:buFont typeface="+mj-lt"/>
              <a:buAutoNum type="arabicPeriod"/>
            </a:pPr>
            <a:r>
              <a:rPr lang="en-GB" sz="2000" dirty="0">
                <a:solidFill>
                  <a:srgbClr val="870189"/>
                </a:solidFill>
                <a:latin typeface="+mj-lt"/>
                <a:cs typeface="Arial" panose="020B0604020202020204" pitchFamily="34" charset="0"/>
              </a:rPr>
              <a:t>Appropriate safety measures should be part of a planned and proportionate system of work to control all sources of energy that could cause an initiation.</a:t>
            </a:r>
          </a:p>
          <a:p>
            <a:pPr marL="457200" indent="-457200">
              <a:buFont typeface="+mj-lt"/>
              <a:buAutoNum type="arabicPeriod"/>
            </a:pPr>
            <a:endParaRPr lang="en-GB" sz="2000" dirty="0">
              <a:solidFill>
                <a:srgbClr val="870189"/>
              </a:solidFill>
              <a:latin typeface="+mj-lt"/>
              <a:cs typeface="Arial" panose="020B0604020202020204" pitchFamily="34" charset="0"/>
            </a:endParaRPr>
          </a:p>
          <a:p>
            <a:pPr marL="457200" indent="-457200">
              <a:buFont typeface="+mj-lt"/>
              <a:buAutoNum type="arabicPeriod"/>
            </a:pPr>
            <a:r>
              <a:rPr lang="en-GB" sz="2000" dirty="0">
                <a:solidFill>
                  <a:srgbClr val="870189"/>
                </a:solidFill>
                <a:latin typeface="+mj-lt"/>
                <a:cs typeface="Arial" panose="020B0604020202020204" pitchFamily="34" charset="0"/>
              </a:rPr>
              <a:t>Particular care should be taken where an activity involves the application of energy to an explosive to ensure that this is controlled.</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Explosives Regulations 2014</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479480"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[3,13,15,17]</a:t>
            </a:r>
          </a:p>
        </p:txBody>
      </p:sp>
    </p:spTree>
    <p:extLst>
      <p:ext uri="{BB962C8B-B14F-4D97-AF65-F5344CB8AC3E}">
        <p14:creationId xmlns:p14="http://schemas.microsoft.com/office/powerpoint/2010/main" val="2256298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lnSpcReduction="10000"/>
          </a:bodyPr>
          <a:lstStyle/>
          <a:p>
            <a:r>
              <a:rPr lang="en-GB" sz="2000" dirty="0">
                <a:latin typeface="+mj-lt"/>
                <a:cs typeface="Arial" panose="020B0604020202020204" pitchFamily="34" charset="0"/>
              </a:rPr>
              <a:t>L150 offers extensive guidance, however the 10 key principles it expounds are worth reiterating:</a:t>
            </a:r>
          </a:p>
          <a:p>
            <a:pPr marL="457200" indent="-457200">
              <a:buFont typeface="+mj-lt"/>
              <a:buAutoNum type="arabicPeriod" startAt="6"/>
            </a:pPr>
            <a:r>
              <a:rPr lang="en-GB" sz="2000" dirty="0">
                <a:solidFill>
                  <a:srgbClr val="870189"/>
                </a:solidFill>
                <a:latin typeface="+mj-lt"/>
                <a:cs typeface="Arial" panose="020B0604020202020204" pitchFamily="34" charset="0"/>
              </a:rPr>
              <a:t>So far as reasonably practicable, the quantity of explosives, extent and duration of exposure to the hazard should be minimised.</a:t>
            </a:r>
          </a:p>
          <a:p>
            <a:pPr marL="457200" indent="-457200">
              <a:buFont typeface="+mj-lt"/>
              <a:buAutoNum type="arabicPeriod" startAt="6"/>
            </a:pPr>
            <a:endParaRPr lang="en-GB" sz="2000" dirty="0">
              <a:solidFill>
                <a:srgbClr val="870189"/>
              </a:solidFill>
              <a:latin typeface="+mj-lt"/>
              <a:cs typeface="Arial" panose="020B0604020202020204" pitchFamily="34" charset="0"/>
            </a:endParaRPr>
          </a:p>
          <a:p>
            <a:pPr marL="457200" indent="-457200">
              <a:buFont typeface="+mj-lt"/>
              <a:buAutoNum type="arabicPeriod" startAt="6"/>
            </a:pPr>
            <a:r>
              <a:rPr lang="en-GB" sz="2000" dirty="0">
                <a:solidFill>
                  <a:srgbClr val="870189"/>
                </a:solidFill>
                <a:latin typeface="+mj-lt"/>
                <a:cs typeface="Arial" panose="020B0604020202020204" pitchFamily="34" charset="0"/>
              </a:rPr>
              <a:t>The number of people exposed to the hazard should be limited to the minimum necessary for the activity in hand.</a:t>
            </a:r>
          </a:p>
          <a:p>
            <a:pPr marL="457200" indent="-457200">
              <a:buFont typeface="+mj-lt"/>
              <a:buAutoNum type="arabicPeriod" startAt="6"/>
            </a:pPr>
            <a:endParaRPr lang="en-GB" sz="2000" dirty="0">
              <a:solidFill>
                <a:srgbClr val="870189"/>
              </a:solidFill>
              <a:latin typeface="+mj-lt"/>
              <a:cs typeface="Arial" panose="020B0604020202020204" pitchFamily="34" charset="0"/>
            </a:endParaRPr>
          </a:p>
          <a:p>
            <a:pPr marL="457200" indent="-457200">
              <a:buFont typeface="+mj-lt"/>
              <a:buAutoNum type="arabicPeriod" startAt="6"/>
            </a:pPr>
            <a:r>
              <a:rPr lang="en-GB" sz="2000" dirty="0">
                <a:solidFill>
                  <a:srgbClr val="870189"/>
                </a:solidFill>
                <a:latin typeface="+mj-lt"/>
                <a:cs typeface="Arial" panose="020B0604020202020204" pitchFamily="34" charset="0"/>
              </a:rPr>
              <a:t>Precautions should be in place to prevent an explosives event from escalating if an initiation does take place.</a:t>
            </a:r>
          </a:p>
          <a:p>
            <a:pPr marL="457200" indent="-457200">
              <a:buFont typeface="+mj-lt"/>
              <a:buAutoNum type="arabicPeriod" startAt="6"/>
            </a:pPr>
            <a:endParaRPr lang="en-GB" sz="2000" dirty="0">
              <a:solidFill>
                <a:srgbClr val="870189"/>
              </a:solidFill>
              <a:latin typeface="+mj-lt"/>
              <a:cs typeface="Arial" panose="020B0604020202020204" pitchFamily="34" charset="0"/>
            </a:endParaRPr>
          </a:p>
          <a:p>
            <a:pPr marL="457200" indent="-457200">
              <a:buFont typeface="+mj-lt"/>
              <a:buAutoNum type="arabicPeriod" startAt="6"/>
            </a:pPr>
            <a:r>
              <a:rPr lang="en-GB" sz="2000" dirty="0">
                <a:solidFill>
                  <a:srgbClr val="870189"/>
                </a:solidFill>
                <a:latin typeface="+mj-lt"/>
                <a:cs typeface="Arial" panose="020B0604020202020204" pitchFamily="34" charset="0"/>
              </a:rPr>
              <a:t>Precautions should be in place to protect people if an initiation does occur.</a:t>
            </a:r>
          </a:p>
          <a:p>
            <a:pPr marL="457200" indent="-457200">
              <a:buFont typeface="+mj-lt"/>
              <a:buAutoNum type="arabicPeriod" startAt="6"/>
            </a:pPr>
            <a:endParaRPr lang="en-GB" sz="2000" dirty="0">
              <a:solidFill>
                <a:srgbClr val="870189"/>
              </a:solidFill>
              <a:latin typeface="+mj-lt"/>
              <a:cs typeface="Arial" panose="020B0604020202020204" pitchFamily="34" charset="0"/>
            </a:endParaRPr>
          </a:p>
          <a:p>
            <a:pPr marL="457200" indent="-457200">
              <a:buFont typeface="+mj-lt"/>
              <a:buAutoNum type="arabicPeriod" startAt="6"/>
            </a:pPr>
            <a:r>
              <a:rPr lang="en-GB" sz="2000" dirty="0">
                <a:solidFill>
                  <a:srgbClr val="870189"/>
                </a:solidFill>
                <a:latin typeface="+mj-lt"/>
                <a:cs typeface="Arial" panose="020B0604020202020204" pitchFamily="34" charset="0"/>
              </a:rPr>
              <a:t>Robust systems should be in place to make sure that the necessary precautions are in place and remain effective.</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Explosives Regulations 2014</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479480"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[3,13,15,17]</a:t>
            </a:r>
          </a:p>
        </p:txBody>
      </p:sp>
    </p:spTree>
    <p:extLst>
      <p:ext uri="{BB962C8B-B14F-4D97-AF65-F5344CB8AC3E}">
        <p14:creationId xmlns:p14="http://schemas.microsoft.com/office/powerpoint/2010/main" val="33225464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b="1" dirty="0">
                <a:latin typeface="+mj-lt"/>
                <a:cs typeface="Arial" panose="020B0604020202020204" pitchFamily="34" charset="0"/>
              </a:rPr>
              <a:t>The Explosives Regulations 2014 (Amendment) Regulations 2016 (ERAR2016)</a:t>
            </a:r>
            <a:endParaRPr lang="en-GB" sz="2000" dirty="0">
              <a:latin typeface="+mj-lt"/>
              <a:cs typeface="Arial" panose="020B0604020202020204" pitchFamily="34" charset="0"/>
            </a:endParaRPr>
          </a:p>
          <a:p>
            <a:endParaRPr lang="en-GB" sz="2000" dirty="0">
              <a:solidFill>
                <a:srgbClr val="870189"/>
              </a:solidFill>
              <a:latin typeface="+mj-lt"/>
              <a:cs typeface="Arial" panose="020B0604020202020204" pitchFamily="34" charset="0"/>
            </a:endParaRPr>
          </a:p>
          <a:p>
            <a:r>
              <a:rPr lang="en-GB" sz="2000" dirty="0">
                <a:latin typeface="+mj-lt"/>
                <a:cs typeface="Arial" panose="020B0604020202020204" pitchFamily="34" charset="0"/>
              </a:rPr>
              <a:t>Primarily implemented an EU directive on the civil use of explosives. It must be read in conjunction with ER2014.</a:t>
            </a:r>
          </a:p>
          <a:p>
            <a:endParaRPr lang="en-GB" sz="2000" dirty="0">
              <a:latin typeface="+mj-lt"/>
              <a:cs typeface="Arial" panose="020B0604020202020204" pitchFamily="34" charset="0"/>
            </a:endParaRPr>
          </a:p>
          <a:p>
            <a:r>
              <a:rPr lang="en-GB" sz="2000" dirty="0">
                <a:latin typeface="+mj-lt"/>
                <a:cs typeface="Arial" panose="020B0604020202020204" pitchFamily="34" charset="0"/>
              </a:rPr>
              <a:t>In particular it changed rules on how explosives were put onto market. The full list of changes can be found in [14].</a:t>
            </a:r>
          </a:p>
          <a:p>
            <a:endParaRPr lang="en-GB" sz="2000" dirty="0">
              <a:latin typeface="+mj-lt"/>
              <a:cs typeface="Arial" panose="020B0604020202020204" pitchFamily="34" charset="0"/>
            </a:endParaRPr>
          </a:p>
          <a:p>
            <a:r>
              <a:rPr lang="en-GB" sz="2000" dirty="0">
                <a:latin typeface="+mj-lt"/>
                <a:cs typeface="Arial" panose="020B0604020202020204" pitchFamily="34" charset="0"/>
              </a:rPr>
              <a:t>BREXIT Update:</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There have been numerous amendments due to BREXIT through The Product Safety and Metrology etc Act.</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These ensure ER2014 &amp; ERAR2016 apply only to GB, apply through the BREXIT transition period, and the change from CE to UK Conformity Assessment markings.</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Amendment Regulations 2016</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[3,14,16]</a:t>
            </a:r>
          </a:p>
        </p:txBody>
      </p:sp>
    </p:spTree>
    <p:extLst>
      <p:ext uri="{BB962C8B-B14F-4D97-AF65-F5344CB8AC3E}">
        <p14:creationId xmlns:p14="http://schemas.microsoft.com/office/powerpoint/2010/main" val="1789202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CB0450C5-4674-4F6F-8FF6-902465A1B5F2}"/>
              </a:ext>
            </a:extLst>
          </p:cNvPr>
          <p:cNvPicPr>
            <a:picLocks noGrp="1" noChangeAspect="1"/>
          </p:cNvPicPr>
          <p:nvPr>
            <p:ph idx="1"/>
          </p:nvPr>
        </p:nvPicPr>
        <p:blipFill>
          <a:blip r:embed="rId3"/>
          <a:stretch>
            <a:fillRect/>
          </a:stretch>
        </p:blipFill>
        <p:spPr>
          <a:xfrm>
            <a:off x="1534584" y="1268413"/>
            <a:ext cx="9122832" cy="4789487"/>
          </a:xfrm>
          <a:prstGeom prst="rect">
            <a:avLst/>
          </a:prstGeom>
        </p:spPr>
      </p:pic>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COMAH15</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[29]</a:t>
            </a:r>
          </a:p>
        </p:txBody>
      </p:sp>
    </p:spTree>
    <p:extLst>
      <p:ext uri="{BB962C8B-B14F-4D97-AF65-F5344CB8AC3E}">
        <p14:creationId xmlns:p14="http://schemas.microsoft.com/office/powerpoint/2010/main" val="22016841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b="1" dirty="0">
                <a:latin typeface="+mj-lt"/>
                <a:cs typeface="Arial" panose="020B0604020202020204" pitchFamily="34" charset="0"/>
              </a:rPr>
              <a:t>The Control of Major Accident Hazards Regulations 2015 (COMAH 15)</a:t>
            </a:r>
          </a:p>
          <a:p>
            <a:endParaRPr lang="en-GB" sz="2000" b="1" dirty="0">
              <a:latin typeface="+mj-lt"/>
              <a:cs typeface="Arial" panose="020B0604020202020204" pitchFamily="34" charset="0"/>
            </a:endParaRPr>
          </a:p>
          <a:p>
            <a:pPr algn="ctr"/>
            <a:r>
              <a:rPr lang="en-GB" sz="2000" dirty="0">
                <a:solidFill>
                  <a:srgbClr val="870189"/>
                </a:solidFill>
                <a:latin typeface="+mj-lt"/>
                <a:cs typeface="Arial" panose="020B0604020202020204" pitchFamily="34" charset="0"/>
              </a:rPr>
              <a:t>“The purpose of the COMAH Regulations is to prevent major accidents involving dangerous substances and limit</a:t>
            </a:r>
          </a:p>
          <a:p>
            <a:pPr algn="ctr"/>
            <a:r>
              <a:rPr lang="en-GB" sz="2000" dirty="0">
                <a:solidFill>
                  <a:srgbClr val="870189"/>
                </a:solidFill>
                <a:latin typeface="+mj-lt"/>
                <a:cs typeface="Arial" panose="020B0604020202020204" pitchFamily="34" charset="0"/>
              </a:rPr>
              <a:t>the consequences to people and the environment of any accidents which do occur.”</a:t>
            </a:r>
          </a:p>
          <a:p>
            <a:endParaRPr lang="en-GB" sz="2000" dirty="0">
              <a:solidFill>
                <a:srgbClr val="870189"/>
              </a:solidFill>
              <a:latin typeface="+mj-lt"/>
              <a:cs typeface="Arial" panose="020B0604020202020204" pitchFamily="34" charset="0"/>
            </a:endParaRPr>
          </a:p>
          <a:p>
            <a:r>
              <a:rPr lang="en-GB" sz="2000" dirty="0">
                <a:latin typeface="+mj-lt"/>
                <a:cs typeface="Arial" panose="020B0604020202020204" pitchFamily="34" charset="0"/>
              </a:rPr>
              <a:t>Is placed upon establishments that hold dangerous substances above the qualifying limits given in tonnes (1000 kg). It applies to dangerous substances, including explosives, but also other substances including toxic, flammable &amp; oxidising liquids and gasses. </a:t>
            </a:r>
          </a:p>
          <a:p>
            <a:endParaRPr lang="en-GB" sz="2000" dirty="0">
              <a:latin typeface="+mj-lt"/>
              <a:cs typeface="Arial" panose="020B0604020202020204" pitchFamily="34" charset="0"/>
            </a:endParaRPr>
          </a:p>
          <a:p>
            <a:r>
              <a:rPr lang="en-GB" sz="2000" dirty="0">
                <a:latin typeface="+mj-lt"/>
                <a:cs typeface="Arial" panose="020B0604020202020204" pitchFamily="34" charset="0"/>
              </a:rPr>
              <a:t>There are two tiers, each with their own thresholds and subsequent responsibilities. The explosives thresholds are:</a:t>
            </a:r>
          </a:p>
          <a:p>
            <a:pPr marL="342900" indent="-342900">
              <a:buFont typeface="Arial" panose="020B0604020202020204" pitchFamily="34" charset="0"/>
              <a:buChar char="•"/>
            </a:pPr>
            <a:r>
              <a:rPr lang="en-GB" sz="2000" dirty="0">
                <a:latin typeface="+mj-lt"/>
                <a:cs typeface="Arial" panose="020B0604020202020204" pitchFamily="34" charset="0"/>
              </a:rPr>
              <a:t>Lower Tier – 10 Tonne  (50 Tonne for Division 1.4 only)</a:t>
            </a:r>
          </a:p>
          <a:p>
            <a:pPr marL="342900" indent="-342900">
              <a:buFont typeface="Arial" panose="020B0604020202020204" pitchFamily="34" charset="0"/>
              <a:buChar char="•"/>
            </a:pPr>
            <a:r>
              <a:rPr lang="en-GB" sz="2000" dirty="0">
                <a:latin typeface="+mj-lt"/>
                <a:cs typeface="Arial" panose="020B0604020202020204" pitchFamily="34" charset="0"/>
              </a:rPr>
              <a:t>Upper Tier – </a:t>
            </a:r>
            <a:r>
              <a:rPr lang="en-GB" sz="2000">
                <a:latin typeface="+mj-lt"/>
                <a:cs typeface="Arial" panose="020B0604020202020204" pitchFamily="34" charset="0"/>
              </a:rPr>
              <a:t>50 Tonne (200 </a:t>
            </a:r>
            <a:r>
              <a:rPr lang="en-GB" sz="2000" dirty="0">
                <a:latin typeface="+mj-lt"/>
                <a:cs typeface="Arial" panose="020B0604020202020204" pitchFamily="34" charset="0"/>
              </a:rPr>
              <a:t>Tonne for Division </a:t>
            </a:r>
            <a:r>
              <a:rPr lang="en-GB" sz="2000">
                <a:latin typeface="+mj-lt"/>
                <a:cs typeface="Arial" panose="020B0604020202020204" pitchFamily="34" charset="0"/>
              </a:rPr>
              <a:t>1.4 only)</a:t>
            </a:r>
            <a:endParaRPr lang="en-GB" sz="2000" dirty="0">
              <a:latin typeface="+mj-lt"/>
              <a:cs typeface="Arial" panose="020B0604020202020204" pitchFamily="34" charset="0"/>
            </a:endParaRP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COMAH15</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[18]</a:t>
            </a:r>
          </a:p>
        </p:txBody>
      </p:sp>
    </p:spTree>
    <p:extLst>
      <p:ext uri="{BB962C8B-B14F-4D97-AF65-F5344CB8AC3E}">
        <p14:creationId xmlns:p14="http://schemas.microsoft.com/office/powerpoint/2010/main" val="1745337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b="1" dirty="0">
                <a:latin typeface="+mj-lt"/>
                <a:cs typeface="Arial" panose="020B0604020202020204" pitchFamily="34" charset="0"/>
              </a:rPr>
              <a:t>General duties for all operators – both lower and upper tier:</a:t>
            </a:r>
          </a:p>
          <a:p>
            <a:endParaRPr lang="en-GB" sz="2000" b="1"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a:t>
            </a:r>
            <a:r>
              <a:rPr lang="en-GB" sz="2000" dirty="0">
                <a:solidFill>
                  <a:srgbClr val="870189"/>
                </a:solidFill>
                <a:latin typeface="+mj-lt"/>
                <a:cs typeface="Arial" panose="020B0604020202020204" pitchFamily="34" charset="0"/>
              </a:rPr>
              <a:t>Every operator must take all measures necessary to prevent major accidents and to limit their consequences for human health and the environment</a:t>
            </a:r>
            <a:r>
              <a:rPr lang="en-GB" sz="2000" dirty="0">
                <a:latin typeface="+mj-lt"/>
                <a:cs typeface="Arial" panose="020B0604020202020204" pitchFamily="34" charset="0"/>
              </a:rPr>
              <a:t>”</a:t>
            </a:r>
          </a:p>
          <a:p>
            <a:pPr marL="1028700" lvl="1" indent="-342900"/>
            <a:r>
              <a:rPr lang="en-GB" sz="2000" dirty="0">
                <a:latin typeface="+mj-lt"/>
                <a:cs typeface="Arial" panose="020B0604020202020204" pitchFamily="34" charset="0"/>
              </a:rPr>
              <a:t>ALARP Principle</a:t>
            </a:r>
          </a:p>
          <a:p>
            <a:pPr marL="342900" indent="-342900">
              <a:buFont typeface="Arial" panose="020B0604020202020204" pitchFamily="34" charset="0"/>
              <a:buChar char="•"/>
            </a:pPr>
            <a:endParaRPr lang="en-GB" sz="2000"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Operators must be able to </a:t>
            </a:r>
            <a:r>
              <a:rPr lang="en-GB" sz="2000" b="1" dirty="0">
                <a:latin typeface="+mj-lt"/>
                <a:cs typeface="Arial" panose="020B0604020202020204" pitchFamily="34" charset="0"/>
              </a:rPr>
              <a:t>demonstrate</a:t>
            </a:r>
            <a:r>
              <a:rPr lang="en-GB" sz="2000" dirty="0">
                <a:latin typeface="+mj-lt"/>
                <a:cs typeface="Arial" panose="020B0604020202020204" pitchFamily="34" charset="0"/>
              </a:rPr>
              <a:t> to the competent authority that they have taken all measures necessary.</a:t>
            </a:r>
          </a:p>
          <a:p>
            <a:pPr marL="342900" indent="-342900">
              <a:buFont typeface="Arial" panose="020B0604020202020204" pitchFamily="34" charset="0"/>
              <a:buChar char="•"/>
            </a:pPr>
            <a:endParaRPr lang="en-GB" sz="2000"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Operators must notify the competent authority ‘in advance’.</a:t>
            </a:r>
          </a:p>
          <a:p>
            <a:pPr marL="342900" indent="-342900">
              <a:buFont typeface="Arial" panose="020B0604020202020204" pitchFamily="34" charset="0"/>
              <a:buChar char="•"/>
            </a:pPr>
            <a:endParaRPr lang="en-GB" sz="2000"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Operators must produce and retain a Major Accident Prevention Policy (MAPP).</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COMAH – general duties</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[18,19]</a:t>
            </a:r>
          </a:p>
        </p:txBody>
      </p:sp>
    </p:spTree>
    <p:extLst>
      <p:ext uri="{BB962C8B-B14F-4D97-AF65-F5344CB8AC3E}">
        <p14:creationId xmlns:p14="http://schemas.microsoft.com/office/powerpoint/2010/main" val="1408981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pPr marL="342900" indent="-342900">
              <a:buFont typeface="Arial" panose="020B0604020202020204" pitchFamily="34" charset="0"/>
              <a:buChar char="•"/>
            </a:pPr>
            <a:r>
              <a:rPr lang="en-GB" sz="2000" dirty="0">
                <a:latin typeface="+mj-lt"/>
                <a:cs typeface="Arial" panose="020B0604020202020204" pitchFamily="34" charset="0"/>
              </a:rPr>
              <a:t>Generally a short, simple document which sets out what is to be achieved and indicates how.</a:t>
            </a:r>
          </a:p>
          <a:p>
            <a:pPr marL="800100" lvl="3" indent="-342900">
              <a:lnSpc>
                <a:spcPct val="100000"/>
              </a:lnSpc>
              <a:spcBef>
                <a:spcPts val="1000"/>
              </a:spcBef>
            </a:pPr>
            <a:r>
              <a:rPr lang="en-GB" dirty="0">
                <a:solidFill>
                  <a:schemeClr val="tx1"/>
                </a:solidFill>
                <a:latin typeface="+mj-lt"/>
                <a:cs typeface="Arial" panose="020B0604020202020204" pitchFamily="34" charset="0"/>
              </a:rPr>
              <a:t>The detail will generally be in other documents such as operating procedures, training records, job descriptions and audit reports.</a:t>
            </a:r>
          </a:p>
          <a:p>
            <a:pPr marL="342900" lvl="1" indent="-342900">
              <a:spcBef>
                <a:spcPts val="1000"/>
              </a:spcBef>
            </a:pPr>
            <a:r>
              <a:rPr lang="en-GB" sz="2000" dirty="0">
                <a:latin typeface="+mj-lt"/>
                <a:cs typeface="Arial" panose="020B0604020202020204" pitchFamily="34" charset="0"/>
              </a:rPr>
              <a:t>It must specifically address major accident hazards relating to the protection of people and environment.</a:t>
            </a:r>
          </a:p>
          <a:p>
            <a:pPr marL="342900" lvl="1" indent="-342900">
              <a:spcBef>
                <a:spcPts val="1000"/>
              </a:spcBef>
            </a:pPr>
            <a:r>
              <a:rPr lang="en-GB" sz="2000" dirty="0">
                <a:latin typeface="+mj-lt"/>
                <a:cs typeface="Arial" panose="020B0604020202020204" pitchFamily="34" charset="0"/>
              </a:rPr>
              <a:t>Policies in the MAPP should be implemented through a Safety Management System (SMS)</a:t>
            </a:r>
          </a:p>
          <a:p>
            <a:pPr marL="800100" lvl="3" indent="-342900">
              <a:spcBef>
                <a:spcPts val="1000"/>
              </a:spcBef>
            </a:pPr>
            <a:r>
              <a:rPr lang="en-GB" dirty="0">
                <a:solidFill>
                  <a:schemeClr val="tx1"/>
                </a:solidFill>
                <a:latin typeface="+mj-lt"/>
                <a:cs typeface="Arial" panose="020B0604020202020204" pitchFamily="34" charset="0"/>
              </a:rPr>
              <a:t>Key areas the SMS must cover: </a:t>
            </a:r>
          </a:p>
          <a:p>
            <a:pPr marL="1257300" lvl="4" indent="-342900">
              <a:spcBef>
                <a:spcPts val="1000"/>
              </a:spcBef>
            </a:pPr>
            <a:r>
              <a:rPr lang="en-GB" dirty="0">
                <a:solidFill>
                  <a:srgbClr val="870189"/>
                </a:solidFill>
                <a:latin typeface="+mj-lt"/>
                <a:cs typeface="Arial" panose="020B0604020202020204" pitchFamily="34" charset="0"/>
              </a:rPr>
              <a:t>organisation and personnel</a:t>
            </a:r>
          </a:p>
          <a:p>
            <a:pPr marL="1257300" lvl="4" indent="-342900">
              <a:spcBef>
                <a:spcPts val="1000"/>
              </a:spcBef>
            </a:pPr>
            <a:r>
              <a:rPr lang="en-GB" dirty="0">
                <a:solidFill>
                  <a:srgbClr val="870189"/>
                </a:solidFill>
                <a:latin typeface="+mj-lt"/>
                <a:cs typeface="Arial" panose="020B0604020202020204" pitchFamily="34" charset="0"/>
              </a:rPr>
              <a:t>identification and evaluation of major hazards</a:t>
            </a:r>
          </a:p>
          <a:p>
            <a:pPr marL="1257300" lvl="4" indent="-342900">
              <a:spcBef>
                <a:spcPts val="1000"/>
              </a:spcBef>
            </a:pPr>
            <a:r>
              <a:rPr lang="en-GB" dirty="0">
                <a:solidFill>
                  <a:srgbClr val="870189"/>
                </a:solidFill>
                <a:latin typeface="+mj-lt"/>
                <a:cs typeface="Arial" panose="020B0604020202020204" pitchFamily="34" charset="0"/>
              </a:rPr>
              <a:t>operational control</a:t>
            </a:r>
          </a:p>
          <a:p>
            <a:pPr marL="1257300" lvl="4" indent="-342900">
              <a:spcBef>
                <a:spcPts val="1000"/>
              </a:spcBef>
            </a:pPr>
            <a:r>
              <a:rPr lang="en-GB" dirty="0">
                <a:solidFill>
                  <a:srgbClr val="870189"/>
                </a:solidFill>
                <a:latin typeface="+mj-lt"/>
                <a:cs typeface="Arial" panose="020B0604020202020204" pitchFamily="34" charset="0"/>
              </a:rPr>
              <a:t>management of change</a:t>
            </a:r>
          </a:p>
          <a:p>
            <a:pPr marL="1257300" lvl="4" indent="-342900">
              <a:spcBef>
                <a:spcPts val="1000"/>
              </a:spcBef>
            </a:pPr>
            <a:r>
              <a:rPr lang="en-GB" dirty="0">
                <a:solidFill>
                  <a:srgbClr val="870189"/>
                </a:solidFill>
                <a:latin typeface="+mj-lt"/>
                <a:cs typeface="Arial" panose="020B0604020202020204" pitchFamily="34" charset="0"/>
              </a:rPr>
              <a:t>planning for emergencies</a:t>
            </a:r>
          </a:p>
          <a:p>
            <a:pPr marL="1257300" lvl="4" indent="-342900">
              <a:spcBef>
                <a:spcPts val="1000"/>
              </a:spcBef>
            </a:pPr>
            <a:r>
              <a:rPr lang="en-GB" dirty="0">
                <a:solidFill>
                  <a:srgbClr val="870189"/>
                </a:solidFill>
                <a:latin typeface="+mj-lt"/>
                <a:cs typeface="Arial" panose="020B0604020202020204" pitchFamily="34" charset="0"/>
              </a:rPr>
              <a:t>monitoring, audit and review</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COMAH – MAPP</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[18,19]</a:t>
            </a:r>
          </a:p>
        </p:txBody>
      </p:sp>
    </p:spTree>
    <p:extLst>
      <p:ext uri="{BB962C8B-B14F-4D97-AF65-F5344CB8AC3E}">
        <p14:creationId xmlns:p14="http://schemas.microsoft.com/office/powerpoint/2010/main" val="2348903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fontScale="92500" lnSpcReduction="20000"/>
          </a:bodyPr>
          <a:lstStyle/>
          <a:p>
            <a:r>
              <a:rPr lang="en-GB" sz="2000" b="1" dirty="0">
                <a:latin typeface="+mj-lt"/>
                <a:cs typeface="Arial" panose="020B0604020202020204" pitchFamily="34" charset="0"/>
              </a:rPr>
              <a:t>As well as the general duties, upper tier operators must:</a:t>
            </a:r>
          </a:p>
          <a:p>
            <a:endParaRPr lang="en-GB" sz="2000" b="1"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Prepare a written emergency plan, and then review and test them.</a:t>
            </a:r>
          </a:p>
          <a:p>
            <a:pPr marL="1028700" lvl="1" indent="-342900"/>
            <a:r>
              <a:rPr lang="en-GB" sz="2000" dirty="0">
                <a:latin typeface="+mj-lt"/>
                <a:cs typeface="Arial" panose="020B0604020202020204" pitchFamily="34" charset="0"/>
              </a:rPr>
              <a:t>Both internal and external emergency plans.</a:t>
            </a:r>
          </a:p>
          <a:p>
            <a:pPr marL="1028700" lvl="1" indent="-342900"/>
            <a:r>
              <a:rPr lang="en-GB" sz="2000" dirty="0">
                <a:latin typeface="+mj-lt"/>
                <a:cs typeface="Arial" panose="020B0604020202020204" pitchFamily="34" charset="0"/>
              </a:rPr>
              <a:t>These plans should aim to: </a:t>
            </a:r>
          </a:p>
          <a:p>
            <a:pPr marL="1485900" lvl="2" indent="-342900"/>
            <a:r>
              <a:rPr lang="en-GB" dirty="0">
                <a:solidFill>
                  <a:srgbClr val="870189"/>
                </a:solidFill>
                <a:latin typeface="+mj-lt"/>
                <a:cs typeface="Arial" panose="020B0604020202020204" pitchFamily="34" charset="0"/>
              </a:rPr>
              <a:t>contain and control incidents so as to minimise the consequences, and to limit damage to human health, the environment and property;</a:t>
            </a:r>
          </a:p>
          <a:p>
            <a:pPr marL="1485900" lvl="2" indent="-342900"/>
            <a:r>
              <a:rPr lang="en-GB" dirty="0">
                <a:solidFill>
                  <a:srgbClr val="870189"/>
                </a:solidFill>
                <a:latin typeface="+mj-lt"/>
                <a:cs typeface="Arial" panose="020B0604020202020204" pitchFamily="34" charset="0"/>
              </a:rPr>
              <a:t>implement the necessary measures to protect human health and the environment from the consequences of major accidents;</a:t>
            </a:r>
          </a:p>
          <a:p>
            <a:pPr marL="1485900" lvl="2" indent="-342900"/>
            <a:r>
              <a:rPr lang="en-GB" dirty="0">
                <a:solidFill>
                  <a:srgbClr val="870189"/>
                </a:solidFill>
                <a:latin typeface="+mj-lt"/>
                <a:cs typeface="Arial" panose="020B0604020202020204" pitchFamily="34" charset="0"/>
              </a:rPr>
              <a:t>communicating the necessary information to the public and to the services or authorities concerned in the area; </a:t>
            </a:r>
          </a:p>
          <a:p>
            <a:pPr marL="1485900" lvl="2" indent="-342900"/>
            <a:r>
              <a:rPr lang="en-GB" dirty="0">
                <a:solidFill>
                  <a:srgbClr val="870189"/>
                </a:solidFill>
                <a:latin typeface="+mj-lt"/>
                <a:cs typeface="Arial" panose="020B0604020202020204" pitchFamily="34" charset="0"/>
              </a:rPr>
              <a:t>provide for the restoration and clean-up of the environment following a major accident.</a:t>
            </a:r>
          </a:p>
          <a:p>
            <a:pPr marL="342900" indent="-342900">
              <a:buFont typeface="Arial" panose="020B0604020202020204" pitchFamily="34" charset="0"/>
              <a:buChar char="•"/>
            </a:pPr>
            <a:endParaRPr lang="en-GB" sz="2000"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Provide additional information to the public and establishments in the surrounding area with regards to safety measures and requisite behaviour in the event of a major accident.</a:t>
            </a:r>
          </a:p>
          <a:p>
            <a:pPr marL="342900" indent="-342900">
              <a:buFont typeface="Arial" panose="020B0604020202020204" pitchFamily="34" charset="0"/>
              <a:buChar char="•"/>
            </a:pPr>
            <a:endParaRPr lang="en-GB" sz="2000"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Operators must prepare a Safety Report.</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COMAH – Upper Tier duties</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[18,19]</a:t>
            </a:r>
          </a:p>
        </p:txBody>
      </p:sp>
    </p:spTree>
    <p:extLst>
      <p:ext uri="{BB962C8B-B14F-4D97-AF65-F5344CB8AC3E}">
        <p14:creationId xmlns:p14="http://schemas.microsoft.com/office/powerpoint/2010/main" val="3770667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b="1" dirty="0">
                <a:latin typeface="+mj-lt"/>
                <a:cs typeface="Arial" panose="020B0604020202020204" pitchFamily="34" charset="0"/>
              </a:rPr>
              <a:t>Upper tier operators must prepare a Safety Report:</a:t>
            </a:r>
          </a:p>
          <a:p>
            <a:endParaRPr lang="en-GB" sz="2000" b="1"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It will show that the arrangements are in place to control, and to limit the consequences of major accident hazards.</a:t>
            </a:r>
          </a:p>
          <a:p>
            <a:pPr marL="342900" indent="-342900">
              <a:buFont typeface="Arial" panose="020B0604020202020204" pitchFamily="34" charset="0"/>
              <a:buChar char="•"/>
            </a:pPr>
            <a:endParaRPr lang="en-GB" sz="2000"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The safety report should contain the MAPP and a clear link to the SMS elements previously described.</a:t>
            </a:r>
          </a:p>
          <a:p>
            <a:pPr marL="342900" indent="-342900">
              <a:buFont typeface="Arial" panose="020B0604020202020204" pitchFamily="34" charset="0"/>
              <a:buChar char="•"/>
            </a:pPr>
            <a:endParaRPr lang="en-GB" sz="2000"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The safety report must be reviewed at least every 5 years, but also when any changes are required.</a:t>
            </a:r>
          </a:p>
          <a:p>
            <a:pPr marL="342900" indent="-342900">
              <a:buFont typeface="Arial" panose="020B0604020202020204" pitchFamily="34" charset="0"/>
              <a:buChar char="•"/>
            </a:pPr>
            <a:endParaRPr lang="en-GB" sz="2000"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The safety report must identify all major accident hazards and present all reasonably foreseeable major accident scenarios. Reference should be made to hazard identification and risk assessment techniques used.</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COMAH – Upper Tier Safety Report</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[18,19]</a:t>
            </a:r>
          </a:p>
        </p:txBody>
      </p:sp>
    </p:spTree>
    <p:extLst>
      <p:ext uri="{BB962C8B-B14F-4D97-AF65-F5344CB8AC3E}">
        <p14:creationId xmlns:p14="http://schemas.microsoft.com/office/powerpoint/2010/main" val="28951718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dirty="0">
                <a:latin typeface="+mj-lt"/>
                <a:cs typeface="Arial" panose="020B0604020202020204" pitchFamily="34" charset="0"/>
              </a:rPr>
              <a:t>The safety report should include:</a:t>
            </a:r>
          </a:p>
          <a:p>
            <a:pPr marL="342900" indent="-342900">
              <a:buFont typeface="Arial" panose="020B0604020202020204" pitchFamily="34" charset="0"/>
              <a:buChar char="•"/>
            </a:pPr>
            <a:endParaRPr lang="en-GB" sz="2000" dirty="0">
              <a:latin typeface="+mj-lt"/>
              <a:cs typeface="Arial" panose="020B0604020202020204" pitchFamily="34" charset="0"/>
            </a:endParaRPr>
          </a:p>
          <a:p>
            <a:pPr marL="342900" indent="-342900">
              <a:buFont typeface="Arial" panose="020B0604020202020204" pitchFamily="34" charset="0"/>
              <a:buChar char="•"/>
            </a:pPr>
            <a:r>
              <a:rPr lang="en-GB" sz="2000" dirty="0">
                <a:latin typeface="+mj-lt"/>
                <a:cs typeface="Arial" panose="020B0604020202020204" pitchFamily="34" charset="0"/>
              </a:rPr>
              <a:t>A description of the environment of the establishment including geography, the establishment itself, and neighbouring establishments.</a:t>
            </a:r>
          </a:p>
          <a:p>
            <a:pPr marL="342900" indent="-342900">
              <a:buFont typeface="Arial" panose="020B0604020202020204" pitchFamily="34" charset="0"/>
              <a:buChar char="•"/>
            </a:pPr>
            <a:r>
              <a:rPr lang="en-GB" sz="2000" dirty="0">
                <a:latin typeface="+mj-lt"/>
                <a:cs typeface="Arial" panose="020B0604020202020204" pitchFamily="34" charset="0"/>
              </a:rPr>
              <a:t>A description of the main activities, processes and dangerous substances.</a:t>
            </a:r>
          </a:p>
          <a:p>
            <a:pPr marL="342900" indent="-342900">
              <a:buFont typeface="Arial" panose="020B0604020202020204" pitchFamily="34" charset="0"/>
              <a:buChar char="•"/>
            </a:pPr>
            <a:r>
              <a:rPr lang="en-GB" sz="2000" dirty="0">
                <a:latin typeface="+mj-lt"/>
                <a:cs typeface="Arial" panose="020B0604020202020204" pitchFamily="34" charset="0"/>
              </a:rPr>
              <a:t>Risk analysis including HAZID, Hazard Analysis and Risk Assessment.</a:t>
            </a:r>
          </a:p>
          <a:p>
            <a:pPr marL="342900" indent="-342900">
              <a:buFont typeface="Arial" panose="020B0604020202020204" pitchFamily="34" charset="0"/>
              <a:buChar char="•"/>
            </a:pPr>
            <a:r>
              <a:rPr lang="en-GB" sz="2000" dirty="0">
                <a:latin typeface="+mj-lt"/>
                <a:cs typeface="Arial" panose="020B0604020202020204" pitchFamily="34" charset="0"/>
              </a:rPr>
              <a:t>A review of past accidents and incidents and subsequent lessons learnt.</a:t>
            </a:r>
          </a:p>
          <a:p>
            <a:pPr marL="342900" indent="-342900">
              <a:buFont typeface="Arial" panose="020B0604020202020204" pitchFamily="34" charset="0"/>
              <a:buChar char="•"/>
            </a:pPr>
            <a:r>
              <a:rPr lang="en-GB" sz="2000" dirty="0">
                <a:latin typeface="+mj-lt"/>
                <a:cs typeface="Arial" panose="020B0604020202020204" pitchFamily="34" charset="0"/>
              </a:rPr>
              <a:t>Preventative Safety Measures</a:t>
            </a:r>
          </a:p>
          <a:p>
            <a:pPr marL="1028700" lvl="1" indent="-342900"/>
            <a:r>
              <a:rPr lang="en-GB" sz="2000" dirty="0">
                <a:latin typeface="+mj-lt"/>
                <a:cs typeface="Arial" panose="020B0604020202020204" pitchFamily="34" charset="0"/>
              </a:rPr>
              <a:t>Prevent the hazard being realised</a:t>
            </a:r>
          </a:p>
          <a:p>
            <a:pPr marL="342900" indent="-342900">
              <a:buFont typeface="Arial" panose="020B0604020202020204" pitchFamily="34" charset="0"/>
              <a:buChar char="•"/>
            </a:pPr>
            <a:r>
              <a:rPr lang="en-GB" sz="2000" dirty="0">
                <a:latin typeface="+mj-lt"/>
                <a:cs typeface="Arial" panose="020B0604020202020204" pitchFamily="34" charset="0"/>
              </a:rPr>
              <a:t>Protective Safety Measures</a:t>
            </a:r>
          </a:p>
          <a:p>
            <a:pPr marL="1028700" lvl="1" indent="-342900"/>
            <a:r>
              <a:rPr lang="en-GB" sz="2000" dirty="0">
                <a:latin typeface="+mj-lt"/>
                <a:cs typeface="Arial" panose="020B0604020202020204" pitchFamily="34" charset="0"/>
              </a:rPr>
              <a:t>Limit the consequences of a hazard once realised</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COMAH – Upper Tier Safety Report</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[18,19]</a:t>
            </a:r>
          </a:p>
        </p:txBody>
      </p:sp>
    </p:spTree>
    <p:extLst>
      <p:ext uri="{BB962C8B-B14F-4D97-AF65-F5344CB8AC3E}">
        <p14:creationId xmlns:p14="http://schemas.microsoft.com/office/powerpoint/2010/main" val="29329073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657785B1-E971-4403-A728-5955880B4F20}"/>
              </a:ext>
            </a:extLst>
          </p:cNvPr>
          <p:cNvPicPr>
            <a:picLocks noGrp="1" noChangeAspect="1"/>
          </p:cNvPicPr>
          <p:nvPr>
            <p:ph idx="1"/>
          </p:nvPr>
        </p:nvPicPr>
        <p:blipFill>
          <a:blip r:embed="rId3"/>
          <a:stretch>
            <a:fillRect/>
          </a:stretch>
        </p:blipFill>
        <p:spPr>
          <a:xfrm>
            <a:off x="2503885" y="1268413"/>
            <a:ext cx="7184230" cy="4789487"/>
          </a:xfrm>
          <a:prstGeom prst="rect">
            <a:avLst/>
          </a:prstGeom>
        </p:spPr>
      </p:pic>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Explosive Atmosphere - DSEAR</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[30]</a:t>
            </a:r>
          </a:p>
        </p:txBody>
      </p:sp>
    </p:spTree>
    <p:extLst>
      <p:ext uri="{BB962C8B-B14F-4D97-AF65-F5344CB8AC3E}">
        <p14:creationId xmlns:p14="http://schemas.microsoft.com/office/powerpoint/2010/main" val="5875928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fontScale="92500" lnSpcReduction="10000"/>
          </a:bodyPr>
          <a:lstStyle/>
          <a:p>
            <a:r>
              <a:rPr lang="en-GB" sz="2000" b="1" dirty="0">
                <a:latin typeface="+mj-lt"/>
                <a:cs typeface="Arial" panose="020B0604020202020204" pitchFamily="34" charset="0"/>
              </a:rPr>
              <a:t>The Dangerous Substances and Explosive Atmospheres Regulations 2002 (DSEAR)</a:t>
            </a:r>
          </a:p>
          <a:p>
            <a:r>
              <a:rPr lang="en-GB" sz="1900" b="0" i="0" dirty="0">
                <a:solidFill>
                  <a:srgbClr val="111111"/>
                </a:solidFill>
                <a:effectLst/>
                <a:latin typeface="+mj-lt"/>
              </a:rPr>
              <a:t>Applies to most workplaces where a </a:t>
            </a:r>
            <a:r>
              <a:rPr lang="en-GB" sz="1900" i="0" u="sng" dirty="0">
                <a:solidFill>
                  <a:srgbClr val="111111"/>
                </a:solidFill>
                <a:effectLst/>
                <a:latin typeface="+mj-lt"/>
              </a:rPr>
              <a:t>potentially</a:t>
            </a:r>
            <a:r>
              <a:rPr lang="en-GB" sz="1900" b="0" i="0" dirty="0">
                <a:solidFill>
                  <a:srgbClr val="111111"/>
                </a:solidFill>
                <a:effectLst/>
                <a:latin typeface="+mj-lt"/>
              </a:rPr>
              <a:t> explosive atmosphere may occur.</a:t>
            </a:r>
          </a:p>
          <a:p>
            <a:endParaRPr lang="en-GB" sz="1600" b="0" i="0" dirty="0">
              <a:solidFill>
                <a:srgbClr val="111111"/>
              </a:solidFill>
              <a:effectLst/>
              <a:latin typeface="Arial" panose="020B0604020202020204" pitchFamily="34" charset="0"/>
            </a:endParaRPr>
          </a:p>
          <a:p>
            <a:pPr algn="ctr"/>
            <a:r>
              <a:rPr lang="en-GB" sz="2000" b="0" i="0" dirty="0">
                <a:solidFill>
                  <a:srgbClr val="870189"/>
                </a:solidFill>
                <a:effectLst/>
                <a:latin typeface="+mj-lt"/>
              </a:rPr>
              <a:t>“an explosive atmosphere is defined as a mixture of dangerous substances with air, under atmospheric conditions, in the form of gases, vapours, mist or dust in which, after ignition has occurred, combustion spreads to the entire unburned mixture.”</a:t>
            </a:r>
          </a:p>
          <a:p>
            <a:pPr algn="ctr"/>
            <a:endParaRPr lang="en-GB" sz="1600" dirty="0">
              <a:solidFill>
                <a:srgbClr val="870189"/>
              </a:solidFill>
              <a:latin typeface="Arial" panose="020B0604020202020204" pitchFamily="34" charset="0"/>
              <a:cs typeface="Arial" panose="020B0604020202020204" pitchFamily="34" charset="0"/>
            </a:endParaRPr>
          </a:p>
          <a:p>
            <a:r>
              <a:rPr lang="en-GB" sz="1800" dirty="0">
                <a:latin typeface="+mj-lt"/>
                <a:cs typeface="Arial" panose="020B0604020202020204" pitchFamily="34" charset="0"/>
              </a:rPr>
              <a:t>Two main ways of controlling the risks:</a:t>
            </a:r>
          </a:p>
          <a:p>
            <a:pPr marL="342900" indent="-342900">
              <a:buFont typeface="Arial" panose="020B0604020202020204" pitchFamily="34" charset="0"/>
              <a:buChar char="•"/>
            </a:pPr>
            <a:r>
              <a:rPr lang="en-GB" sz="1800" dirty="0">
                <a:latin typeface="+mj-lt"/>
                <a:cs typeface="Arial" panose="020B0604020202020204" pitchFamily="34" charset="0"/>
              </a:rPr>
              <a:t>Preventing releases of dangerous substances that can create explosive atmospheres</a:t>
            </a:r>
          </a:p>
          <a:p>
            <a:pPr marL="342900" indent="-342900">
              <a:buFont typeface="Arial" panose="020B0604020202020204" pitchFamily="34" charset="0"/>
              <a:buChar char="•"/>
            </a:pPr>
            <a:r>
              <a:rPr lang="en-GB" sz="1800" dirty="0">
                <a:latin typeface="+mj-lt"/>
                <a:cs typeface="Arial" panose="020B0604020202020204" pitchFamily="34" charset="0"/>
              </a:rPr>
              <a:t>Preventing sources of ignition</a:t>
            </a:r>
          </a:p>
          <a:p>
            <a:pPr marL="342900" indent="-342900">
              <a:buFont typeface="Arial" panose="020B0604020202020204" pitchFamily="34" charset="0"/>
              <a:buChar char="•"/>
            </a:pPr>
            <a:endParaRPr lang="en-GB" sz="1800" dirty="0">
              <a:latin typeface="+mj-lt"/>
              <a:cs typeface="Arial" panose="020B0604020202020204" pitchFamily="34" charset="0"/>
            </a:endParaRPr>
          </a:p>
          <a:p>
            <a:r>
              <a:rPr lang="en-GB" sz="1800" dirty="0">
                <a:latin typeface="+mj-lt"/>
                <a:cs typeface="Arial" panose="020B0604020202020204" pitchFamily="34" charset="0"/>
              </a:rPr>
              <a:t>May apply to explosive processing buildings where explosive powder could be present in the atmosphere. Also applies to other industries however, e.g. flour mills and vehicle paint spraying.</a:t>
            </a:r>
          </a:p>
          <a:p>
            <a:endParaRPr lang="en-GB" sz="1800" dirty="0">
              <a:latin typeface="+mj-lt"/>
              <a:cs typeface="Arial" panose="020B0604020202020204" pitchFamily="34" charset="0"/>
            </a:endParaRPr>
          </a:p>
          <a:p>
            <a:r>
              <a:rPr lang="en-GB" sz="1800" dirty="0">
                <a:solidFill>
                  <a:srgbClr val="111111"/>
                </a:solidFill>
                <a:latin typeface="+mj-lt"/>
                <a:cs typeface="Arial" panose="020B0604020202020204" pitchFamily="34" charset="0"/>
              </a:rPr>
              <a:t>Fundamentally, DSEAR requires employers to eliminate or control the risks (ALARP Principle) from dangerous substances.</a:t>
            </a:r>
            <a:endParaRPr lang="en-GB" sz="2000" dirty="0">
              <a:latin typeface="+mj-lt"/>
              <a:cs typeface="Arial" panose="020B0604020202020204" pitchFamily="34" charset="0"/>
            </a:endParaRPr>
          </a:p>
          <a:p>
            <a:endParaRPr lang="en-GB" sz="1800" dirty="0">
              <a:latin typeface="+mj-lt"/>
              <a:cs typeface="Arial" panose="020B0604020202020204" pitchFamily="34" charset="0"/>
            </a:endParaRP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Explosive Atmosphere - DSEAR</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[20]</a:t>
            </a:r>
          </a:p>
        </p:txBody>
      </p:sp>
    </p:spTree>
    <p:extLst>
      <p:ext uri="{BB962C8B-B14F-4D97-AF65-F5344CB8AC3E}">
        <p14:creationId xmlns:p14="http://schemas.microsoft.com/office/powerpoint/2010/main" val="40855460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dirty="0">
                <a:solidFill>
                  <a:srgbClr val="111111"/>
                </a:solidFill>
                <a:latin typeface="+mj-lt"/>
                <a:cs typeface="Arial" panose="020B0604020202020204" pitchFamily="34" charset="0"/>
              </a:rPr>
              <a:t>DSEAR requires the classification of areas where explosive atmospheres may occur into zones.</a:t>
            </a:r>
          </a:p>
          <a:p>
            <a:endParaRPr lang="en-GB" sz="2000" dirty="0">
              <a:solidFill>
                <a:srgbClr val="111111"/>
              </a:solidFill>
              <a:latin typeface="+mj-lt"/>
              <a:cs typeface="Arial" panose="020B0604020202020204" pitchFamily="34" charset="0"/>
            </a:endParaRPr>
          </a:p>
          <a:p>
            <a:endParaRPr lang="en-GB" sz="2000" dirty="0">
              <a:solidFill>
                <a:srgbClr val="111111"/>
              </a:solidFill>
              <a:latin typeface="+mj-lt"/>
              <a:cs typeface="Arial" panose="020B0604020202020204" pitchFamily="34" charset="0"/>
            </a:endParaRPr>
          </a:p>
          <a:p>
            <a:endParaRPr lang="en-GB" sz="2000" dirty="0">
              <a:solidFill>
                <a:srgbClr val="111111"/>
              </a:solidFill>
              <a:latin typeface="+mj-lt"/>
              <a:cs typeface="Arial" panose="020B0604020202020204" pitchFamily="34" charset="0"/>
            </a:endParaRPr>
          </a:p>
          <a:p>
            <a:endParaRPr lang="en-GB" sz="2000" dirty="0">
              <a:solidFill>
                <a:srgbClr val="111111"/>
              </a:solidFill>
              <a:latin typeface="+mj-lt"/>
              <a:cs typeface="Arial" panose="020B0604020202020204" pitchFamily="34" charset="0"/>
            </a:endParaRPr>
          </a:p>
          <a:p>
            <a:endParaRPr lang="en-GB" sz="2000" dirty="0">
              <a:solidFill>
                <a:srgbClr val="111111"/>
              </a:solidFill>
              <a:latin typeface="+mj-lt"/>
              <a:cs typeface="Arial" panose="020B0604020202020204" pitchFamily="34" charset="0"/>
            </a:endParaRPr>
          </a:p>
          <a:p>
            <a:endParaRPr lang="en-GB" sz="2000" dirty="0">
              <a:solidFill>
                <a:srgbClr val="111111"/>
              </a:solidFill>
              <a:latin typeface="+mj-lt"/>
              <a:cs typeface="Arial" panose="020B0604020202020204" pitchFamily="34" charset="0"/>
            </a:endParaRPr>
          </a:p>
          <a:p>
            <a:endParaRPr lang="en-GB" sz="2000" dirty="0">
              <a:solidFill>
                <a:srgbClr val="111111"/>
              </a:solidFill>
              <a:latin typeface="+mj-lt"/>
              <a:cs typeface="Arial" panose="020B0604020202020204" pitchFamily="34" charset="0"/>
            </a:endParaRPr>
          </a:p>
          <a:p>
            <a:r>
              <a:rPr lang="en-GB" sz="1600" dirty="0">
                <a:solidFill>
                  <a:srgbClr val="870189"/>
                </a:solidFill>
                <a:latin typeface="+mj-lt"/>
                <a:cs typeface="Arial" panose="020B0604020202020204" pitchFamily="34" charset="0"/>
              </a:rPr>
              <a:t>Zoned areas must be protected from sources of ignition:</a:t>
            </a:r>
          </a:p>
          <a:p>
            <a:pPr marL="285750" indent="-285750">
              <a:buFont typeface="Arial" panose="020B0604020202020204" pitchFamily="34" charset="0"/>
              <a:buChar char="•"/>
            </a:pPr>
            <a:r>
              <a:rPr lang="en-GB" sz="1600" dirty="0">
                <a:solidFill>
                  <a:srgbClr val="870189"/>
                </a:solidFill>
                <a:latin typeface="+mj-lt"/>
                <a:cs typeface="Arial" panose="020B0604020202020204" pitchFamily="34" charset="0"/>
              </a:rPr>
              <a:t>Only suitable equipment is to be used.</a:t>
            </a:r>
          </a:p>
          <a:p>
            <a:pPr marL="285750" indent="-285750">
              <a:buFont typeface="Arial" panose="020B0604020202020204" pitchFamily="34" charset="0"/>
              <a:buChar char="•"/>
            </a:pPr>
            <a:r>
              <a:rPr lang="en-GB" sz="1600" dirty="0">
                <a:solidFill>
                  <a:srgbClr val="870189"/>
                </a:solidFill>
                <a:latin typeface="+mj-lt"/>
                <a:cs typeface="Arial" panose="020B0604020202020204" pitchFamily="34" charset="0"/>
              </a:rPr>
              <a:t>Anti-static precautions may be required depending upon the risk.</a:t>
            </a:r>
          </a:p>
          <a:p>
            <a:pPr marL="285750" indent="-285750">
              <a:buFont typeface="Arial" panose="020B0604020202020204" pitchFamily="34" charset="0"/>
              <a:buChar char="•"/>
            </a:pPr>
            <a:r>
              <a:rPr lang="en-GB" sz="1600" dirty="0">
                <a:solidFill>
                  <a:srgbClr val="870189"/>
                </a:solidFill>
                <a:latin typeface="+mj-lt"/>
                <a:cs typeface="Arial" panose="020B0604020202020204" pitchFamily="34" charset="0"/>
              </a:rPr>
              <a:t>Zones may need to be marked.</a:t>
            </a:r>
            <a:endParaRPr lang="en-GB" sz="1200" dirty="0">
              <a:solidFill>
                <a:srgbClr val="870189"/>
              </a:solidFill>
              <a:latin typeface="+mj-lt"/>
              <a:cs typeface="Arial" panose="020B0604020202020204" pitchFamily="34" charset="0"/>
            </a:endParaRP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Explosive Atmosphere - DSEAR</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[20,21]</a:t>
            </a:r>
          </a:p>
        </p:txBody>
      </p:sp>
      <p:graphicFrame>
        <p:nvGraphicFramePr>
          <p:cNvPr id="3" name="Table 5">
            <a:extLst>
              <a:ext uri="{FF2B5EF4-FFF2-40B4-BE49-F238E27FC236}">
                <a16:creationId xmlns:a16="http://schemas.microsoft.com/office/drawing/2014/main" id="{AE0710A9-BE1D-4090-847F-B1467CEE0FD0}"/>
              </a:ext>
            </a:extLst>
          </p:cNvPr>
          <p:cNvGraphicFramePr>
            <a:graphicFrameLocks noGrp="1"/>
          </p:cNvGraphicFramePr>
          <p:nvPr>
            <p:extLst>
              <p:ext uri="{D42A27DB-BD31-4B8C-83A1-F6EECF244321}">
                <p14:modId xmlns:p14="http://schemas.microsoft.com/office/powerpoint/2010/main" val="1896524868"/>
              </p:ext>
            </p:extLst>
          </p:nvPr>
        </p:nvGraphicFramePr>
        <p:xfrm>
          <a:off x="199177" y="1681417"/>
          <a:ext cx="11873760" cy="2524760"/>
        </p:xfrm>
        <a:graphic>
          <a:graphicData uri="http://schemas.openxmlformats.org/drawingml/2006/table">
            <a:tbl>
              <a:tblPr firstRow="1" bandRow="1">
                <a:tableStyleId>{69012ECD-51FC-41F1-AA8D-1B2483CD663E}</a:tableStyleId>
              </a:tblPr>
              <a:tblGrid>
                <a:gridCol w="2968440">
                  <a:extLst>
                    <a:ext uri="{9D8B030D-6E8A-4147-A177-3AD203B41FA5}">
                      <a16:colId xmlns:a16="http://schemas.microsoft.com/office/drawing/2014/main" val="1149699828"/>
                    </a:ext>
                  </a:extLst>
                </a:gridCol>
                <a:gridCol w="2968440">
                  <a:extLst>
                    <a:ext uri="{9D8B030D-6E8A-4147-A177-3AD203B41FA5}">
                      <a16:colId xmlns:a16="http://schemas.microsoft.com/office/drawing/2014/main" val="403653358"/>
                    </a:ext>
                  </a:extLst>
                </a:gridCol>
                <a:gridCol w="2968440">
                  <a:extLst>
                    <a:ext uri="{9D8B030D-6E8A-4147-A177-3AD203B41FA5}">
                      <a16:colId xmlns:a16="http://schemas.microsoft.com/office/drawing/2014/main" val="4031703823"/>
                    </a:ext>
                  </a:extLst>
                </a:gridCol>
                <a:gridCol w="2968440">
                  <a:extLst>
                    <a:ext uri="{9D8B030D-6E8A-4147-A177-3AD203B41FA5}">
                      <a16:colId xmlns:a16="http://schemas.microsoft.com/office/drawing/2014/main" val="37902301"/>
                    </a:ext>
                  </a:extLst>
                </a:gridCol>
              </a:tblGrid>
              <a:tr h="370840">
                <a:tc>
                  <a:txBody>
                    <a:bodyPr/>
                    <a:lstStyle/>
                    <a:p>
                      <a:endParaRPr lang="en-GB" sz="105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t>Continuous Presence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t>Occasional Presence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dirty="0"/>
                        <a:t>Unlikely &amp; Short-lived Presence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87774508"/>
                  </a:ext>
                </a:extLst>
              </a:tr>
              <a:tr h="370840">
                <a:tc>
                  <a:txBody>
                    <a:bodyPr/>
                    <a:lstStyle/>
                    <a:p>
                      <a:r>
                        <a:rPr lang="en-GB" sz="1050" dirty="0"/>
                        <a:t>Gases, Vapours &amp; Mists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b="1" dirty="0"/>
                        <a:t>Zone 0 </a:t>
                      </a:r>
                      <a:r>
                        <a:rPr lang="en-GB" sz="1050" dirty="0"/>
                        <a:t>- A place in which an explosive atmosphere consisting of a mixture with air of dangerous substances in the form of gas, </a:t>
                      </a:r>
                    </a:p>
                    <a:p>
                      <a:r>
                        <a:rPr lang="en-GB" sz="1050" dirty="0"/>
                        <a:t>vapour or mist is present continuously or for long periods or frequently.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b="1" dirty="0"/>
                        <a:t>Zone 1 </a:t>
                      </a:r>
                      <a:r>
                        <a:rPr lang="en-GB" sz="1050" dirty="0"/>
                        <a:t>- A place in which an explosive atmosphere consisting of a mixture with air of dangerous substances in the form of gas, vapour or mist is likely to occur in normal operation occasionally.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b="1" dirty="0"/>
                        <a:t>Zone 2 </a:t>
                      </a:r>
                      <a:r>
                        <a:rPr lang="en-GB" sz="1050" dirty="0"/>
                        <a:t>- A place in which an explosive atmosphere consisting of a mixture with air of dangerous substances in the form of gas, vapour or mist is not likely to occur in normal operation but, if it does occur, will persist for a short period only.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36740917"/>
                  </a:ext>
                </a:extLst>
              </a:tr>
              <a:tr h="370840">
                <a:tc>
                  <a:txBody>
                    <a:bodyPr/>
                    <a:lstStyle/>
                    <a:p>
                      <a:r>
                        <a:rPr lang="en-GB" sz="1050" dirty="0"/>
                        <a:t>Dusts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b="1" dirty="0"/>
                        <a:t>Zone 20 </a:t>
                      </a:r>
                      <a:r>
                        <a:rPr lang="en-GB" sz="1050" dirty="0"/>
                        <a:t>- A place in which an explosive atmosphere in the form of a cloud of combustible dust in air is present continuously, or for long periods or frequently.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b="1" dirty="0"/>
                        <a:t>Zone 21 </a:t>
                      </a:r>
                      <a:r>
                        <a:rPr lang="en-GB" sz="1050" dirty="0"/>
                        <a:t>- A place in which an explosive atmosphere in the form of a cloud of combustible dust in air is likely to occur in normal operation occasionally.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050" b="1" dirty="0"/>
                        <a:t>Zone 22 </a:t>
                      </a:r>
                      <a:r>
                        <a:rPr lang="en-GB" sz="1050" dirty="0"/>
                        <a:t>- A place in which an explosive atmosphere in the form of a cloud of combustible dust in air is not likely to occur in normal operation but, if it does occur, will persist for a short period only.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86566703"/>
                  </a:ext>
                </a:extLst>
              </a:tr>
              <a:tr h="370840">
                <a:tc>
                  <a:txBody>
                    <a:bodyPr/>
                    <a:lstStyle/>
                    <a:p>
                      <a:r>
                        <a:rPr lang="en-GB" sz="1050" dirty="0"/>
                        <a:t>Resulting Equipment Category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r>
                        <a:rPr lang="en-GB" sz="1050" dirty="0"/>
                        <a:t>Cat 1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r>
                        <a:rPr lang="en-GB" sz="1050" dirty="0"/>
                        <a:t>Cat 2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a:txBody>
                    <a:bodyPr/>
                    <a:lstStyle/>
                    <a:p>
                      <a:r>
                        <a:rPr lang="en-GB" sz="1050" dirty="0"/>
                        <a:t>Cat 3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extLst>
                  <a:ext uri="{0D108BD9-81ED-4DB2-BD59-A6C34878D82A}">
                    <a16:rowId xmlns:a16="http://schemas.microsoft.com/office/drawing/2014/main" val="3791178169"/>
                  </a:ext>
                </a:extLst>
              </a:tr>
            </a:tbl>
          </a:graphicData>
        </a:graphic>
      </p:graphicFrame>
    </p:spTree>
    <p:extLst>
      <p:ext uri="{BB962C8B-B14F-4D97-AF65-F5344CB8AC3E}">
        <p14:creationId xmlns:p14="http://schemas.microsoft.com/office/powerpoint/2010/main" val="15526955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r>
              <a:rPr lang="en-GB" sz="2000" dirty="0">
                <a:latin typeface="+mj-lt"/>
                <a:cs typeface="Arial" panose="020B0604020202020204" pitchFamily="34" charset="0"/>
              </a:rPr>
              <a:t>ATEX is the name commonly given to the two European Directives for controlling explosive atmospheres:</a:t>
            </a:r>
          </a:p>
          <a:p>
            <a:endParaRPr lang="en-GB" sz="2000" dirty="0">
              <a:solidFill>
                <a:srgbClr val="870189"/>
              </a:solidFill>
              <a:latin typeface="+mj-lt"/>
              <a:cs typeface="Arial" panose="020B0604020202020204" pitchFamily="34" charset="0"/>
            </a:endParaRPr>
          </a:p>
          <a:p>
            <a:pPr marL="457200" indent="-457200">
              <a:buAutoNum type="arabicParenR"/>
            </a:pPr>
            <a:r>
              <a:rPr lang="en-GB" sz="2000" dirty="0">
                <a:solidFill>
                  <a:srgbClr val="870189"/>
                </a:solidFill>
                <a:latin typeface="+mj-lt"/>
                <a:cs typeface="Arial" panose="020B0604020202020204" pitchFamily="34" charset="0"/>
              </a:rPr>
              <a:t>Directive 99/92/EC (also known as 'ATEX 137' or the 'ATEX Workplace Directive') on minimum requirements for improving the health and safety protection of workers potentially at risk from explosive atmospheres.</a:t>
            </a:r>
          </a:p>
          <a:p>
            <a:pPr marL="457200" indent="-457200">
              <a:buAutoNum type="arabicParenR"/>
            </a:pPr>
            <a:endParaRPr lang="en-GB" sz="2000" dirty="0">
              <a:solidFill>
                <a:srgbClr val="870189"/>
              </a:solidFill>
              <a:latin typeface="+mj-lt"/>
              <a:cs typeface="Arial" panose="020B0604020202020204" pitchFamily="34" charset="0"/>
            </a:endParaRPr>
          </a:p>
          <a:p>
            <a:pPr marL="457200" indent="-457200">
              <a:buAutoNum type="arabicParenR"/>
            </a:pPr>
            <a:r>
              <a:rPr lang="en-GB" sz="2000" dirty="0">
                <a:solidFill>
                  <a:srgbClr val="870189"/>
                </a:solidFill>
                <a:latin typeface="+mj-lt"/>
                <a:cs typeface="Arial" panose="020B0604020202020204" pitchFamily="34" charset="0"/>
              </a:rPr>
              <a:t>Directive 2014/34/EU (also known as 'ATEX 114' or 'the ATEX Equipment Directive') on the approximation of the laws of Members States concerning equipment and protective systems intended for use in potentially explosive atmospheres. </a:t>
            </a:r>
          </a:p>
          <a:p>
            <a:pPr marL="457200" indent="-457200">
              <a:buAutoNum type="arabicParenR"/>
            </a:pPr>
            <a:endParaRPr lang="en-GB" sz="2000" dirty="0">
              <a:solidFill>
                <a:srgbClr val="870189"/>
              </a:solidFill>
              <a:latin typeface="+mj-lt"/>
              <a:cs typeface="Arial" panose="020B0604020202020204" pitchFamily="34" charset="0"/>
            </a:endParaRPr>
          </a:p>
          <a:p>
            <a:endParaRPr lang="en-GB" sz="2000" dirty="0">
              <a:solidFill>
                <a:srgbClr val="870189"/>
              </a:solidFill>
              <a:latin typeface="+mj-lt"/>
              <a:cs typeface="Arial" panose="020B0604020202020204" pitchFamily="34" charset="0"/>
            </a:endParaRPr>
          </a:p>
          <a:p>
            <a:r>
              <a:rPr lang="en-GB" sz="2000" dirty="0">
                <a:latin typeface="+mj-lt"/>
                <a:cs typeface="Arial" panose="020B0604020202020204" pitchFamily="34" charset="0"/>
              </a:rPr>
              <a:t>Note: changes may be incoming due to BREXIT</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Explosive atmosphere - </a:t>
            </a:r>
            <a:r>
              <a:rPr lang="en-US" dirty="0" err="1"/>
              <a:t>atex</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[20]</a:t>
            </a:r>
          </a:p>
        </p:txBody>
      </p:sp>
    </p:spTree>
    <p:extLst>
      <p:ext uri="{BB962C8B-B14F-4D97-AF65-F5344CB8AC3E}">
        <p14:creationId xmlns:p14="http://schemas.microsoft.com/office/powerpoint/2010/main" val="41063634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pPr marL="457200" indent="-457200">
              <a:buAutoNum type="arabicParenR"/>
            </a:pPr>
            <a:endParaRPr lang="en-GB" sz="2000" dirty="0">
              <a:solidFill>
                <a:srgbClr val="870189"/>
              </a:solidFill>
              <a:latin typeface="+mj-lt"/>
              <a:cs typeface="Arial" panose="020B0604020202020204" pitchFamily="34" charset="0"/>
            </a:endParaRPr>
          </a:p>
          <a:p>
            <a:pPr marL="457200" indent="-457200">
              <a:buAutoNum type="arabicParenR"/>
            </a:pPr>
            <a:endParaRPr lang="en-GB" sz="2000" dirty="0">
              <a:solidFill>
                <a:srgbClr val="870189"/>
              </a:solidFill>
              <a:latin typeface="+mj-lt"/>
              <a:cs typeface="Arial" panose="020B0604020202020204" pitchFamily="34" charset="0"/>
            </a:endParaRPr>
          </a:p>
          <a:p>
            <a:pPr marL="457200" indent="-457200">
              <a:buAutoNum type="arabicParenR"/>
            </a:pPr>
            <a:r>
              <a:rPr lang="en-GB" sz="2000" dirty="0">
                <a:solidFill>
                  <a:srgbClr val="870189"/>
                </a:solidFill>
                <a:latin typeface="+mj-lt"/>
                <a:cs typeface="Arial" panose="020B0604020202020204" pitchFamily="34" charset="0"/>
              </a:rPr>
              <a:t>Directive 99/92/EC (also known as 'ATEX 137' or the 'ATEX Workplace Directive') on minimum requirements for improving the health and safety protection of workers potentially at risk from explosive atmospheres.</a:t>
            </a:r>
          </a:p>
          <a:p>
            <a:endParaRPr lang="en-GB" sz="2000" dirty="0">
              <a:solidFill>
                <a:srgbClr val="870189"/>
              </a:solidFill>
              <a:latin typeface="+mj-lt"/>
              <a:cs typeface="Arial" panose="020B0604020202020204" pitchFamily="34" charset="0"/>
            </a:endParaRPr>
          </a:p>
          <a:p>
            <a:endParaRPr lang="en-GB" sz="2000" dirty="0">
              <a:solidFill>
                <a:srgbClr val="870189"/>
              </a:solidFill>
              <a:latin typeface="+mj-lt"/>
              <a:cs typeface="Arial" panose="020B0604020202020204" pitchFamily="34" charset="0"/>
            </a:endParaRPr>
          </a:p>
          <a:p>
            <a:r>
              <a:rPr lang="en-GB" sz="2000" dirty="0">
                <a:latin typeface="+mj-lt"/>
                <a:cs typeface="Arial" panose="020B0604020202020204" pitchFamily="34" charset="0"/>
              </a:rPr>
              <a:t>In Great Britain the requirements of Directive 99/92/EC were put into effect through regulations 7 and 11 of the Dangerous Substances and Explosive Atmospheres Regulations 2002 (DSEAR).</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ATEX vs DSEAR</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[20]</a:t>
            </a:r>
          </a:p>
        </p:txBody>
      </p:sp>
    </p:spTree>
    <p:extLst>
      <p:ext uri="{BB962C8B-B14F-4D97-AF65-F5344CB8AC3E}">
        <p14:creationId xmlns:p14="http://schemas.microsoft.com/office/powerpoint/2010/main" val="9620341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pPr marL="457200" indent="-457200">
              <a:buFont typeface="+mj-lt"/>
              <a:buAutoNum type="arabicParenR" startAt="2"/>
            </a:pPr>
            <a:r>
              <a:rPr lang="en-GB" sz="2000" dirty="0">
                <a:solidFill>
                  <a:srgbClr val="870189"/>
                </a:solidFill>
                <a:latin typeface="+mj-lt"/>
                <a:cs typeface="Arial" panose="020B0604020202020204" pitchFamily="34" charset="0"/>
              </a:rPr>
              <a:t>Directive 2014/34/EU (also known as 'ATEX 114' or 'the ATEX Equipment Directive') on the approximation of the laws of Members States concerning equipment and protective systems intended for use in potentially explosive atmospheres. </a:t>
            </a:r>
          </a:p>
          <a:p>
            <a:endParaRPr lang="en-GB" sz="2000" dirty="0">
              <a:solidFill>
                <a:srgbClr val="870189"/>
              </a:solidFill>
              <a:latin typeface="+mj-lt"/>
              <a:cs typeface="Arial" panose="020B0604020202020204" pitchFamily="34" charset="0"/>
            </a:endParaRPr>
          </a:p>
          <a:p>
            <a:r>
              <a:rPr lang="en-GB" sz="2000" dirty="0">
                <a:latin typeface="+mj-lt"/>
                <a:cs typeface="Arial" panose="020B0604020202020204" pitchFamily="34" charset="0"/>
              </a:rPr>
              <a:t>The EPS 2016 implemented Directive 2014/34/EU on equipment and protective systems intended for use in potentially explosive atmospheres.</a:t>
            </a:r>
          </a:p>
          <a:p>
            <a:endParaRPr lang="en-GB" sz="2000" dirty="0">
              <a:latin typeface="+mj-lt"/>
              <a:cs typeface="Arial" panose="020B0604020202020204" pitchFamily="34" charset="0"/>
            </a:endParaRPr>
          </a:p>
          <a:p>
            <a:r>
              <a:rPr lang="en-GB" sz="2000" b="1" dirty="0">
                <a:latin typeface="+mj-lt"/>
                <a:cs typeface="Arial" panose="020B0604020202020204" pitchFamily="34" charset="0"/>
              </a:rPr>
              <a:t>The Equipment and Protective Systems Intended for Use in Potentially Explosive Atmospheres Regulations 2016 (EPS)</a:t>
            </a:r>
            <a:endParaRPr lang="en-GB" sz="2000" dirty="0">
              <a:solidFill>
                <a:srgbClr val="870189"/>
              </a:solidFill>
              <a:latin typeface="+mj-lt"/>
              <a:cs typeface="Arial" panose="020B0604020202020204" pitchFamily="34" charset="0"/>
            </a:endParaRPr>
          </a:p>
          <a:p>
            <a:endParaRPr lang="en-GB" sz="2000" dirty="0">
              <a:latin typeface="+mj-lt"/>
              <a:cs typeface="Arial" panose="020B0604020202020204" pitchFamily="34" charset="0"/>
            </a:endParaRPr>
          </a:p>
          <a:p>
            <a:r>
              <a:rPr lang="en-GB" sz="2000" dirty="0">
                <a:latin typeface="+mj-lt"/>
                <a:cs typeface="Arial" panose="020B0604020202020204" pitchFamily="34" charset="0"/>
              </a:rPr>
              <a:t>It gives requirements applicable to equipment in Categories 1, 2 and 3 as mentioned in the DSEAR slide. It also gives requirements for conformity marking (pending BREXIT changes).</a:t>
            </a:r>
          </a:p>
          <a:p>
            <a:endParaRPr lang="en-GB" sz="2000" dirty="0">
              <a:latin typeface="+mj-lt"/>
              <a:cs typeface="Arial" panose="020B0604020202020204" pitchFamily="34" charset="0"/>
            </a:endParaRPr>
          </a:p>
          <a:p>
            <a:endParaRPr lang="en-GB" sz="2000" dirty="0">
              <a:latin typeface="+mj-lt"/>
              <a:cs typeface="Arial" panose="020B0604020202020204" pitchFamily="34" charset="0"/>
            </a:endParaRP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ATEX </a:t>
            </a:r>
            <a:r>
              <a:rPr lang="en-US"/>
              <a:t>Equipment – EPS 2016</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[20,22]</a:t>
            </a:r>
          </a:p>
        </p:txBody>
      </p:sp>
    </p:spTree>
    <p:extLst>
      <p:ext uri="{BB962C8B-B14F-4D97-AF65-F5344CB8AC3E}">
        <p14:creationId xmlns:p14="http://schemas.microsoft.com/office/powerpoint/2010/main" val="7293422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a:bodyPr>
          <a:lstStyle/>
          <a:p>
            <a:endParaRPr lang="en-GB" sz="2000" dirty="0">
              <a:latin typeface="+mj-lt"/>
              <a:cs typeface="Arial" panose="020B0604020202020204" pitchFamily="34" charset="0"/>
            </a:endParaRPr>
          </a:p>
          <a:p>
            <a:endParaRPr lang="en-GB" sz="2000" dirty="0">
              <a:latin typeface="+mj-lt"/>
              <a:cs typeface="Arial" panose="020B0604020202020204" pitchFamily="34" charset="0"/>
            </a:endParaRP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ATEX </a:t>
            </a:r>
            <a:r>
              <a:rPr lang="en-US"/>
              <a:t>Equipment – EPS 2016</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439502"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[20,21,22]</a:t>
            </a:r>
          </a:p>
        </p:txBody>
      </p:sp>
      <p:pic>
        <p:nvPicPr>
          <p:cNvPr id="2" name="Picture 1">
            <a:extLst>
              <a:ext uri="{FF2B5EF4-FFF2-40B4-BE49-F238E27FC236}">
                <a16:creationId xmlns:a16="http://schemas.microsoft.com/office/drawing/2014/main" id="{7F61F451-5815-4B7C-A099-5D9B0F03A6B5}"/>
              </a:ext>
            </a:extLst>
          </p:cNvPr>
          <p:cNvPicPr>
            <a:picLocks noChangeAspect="1"/>
          </p:cNvPicPr>
          <p:nvPr/>
        </p:nvPicPr>
        <p:blipFill>
          <a:blip r:embed="rId3"/>
          <a:stretch>
            <a:fillRect/>
          </a:stretch>
        </p:blipFill>
        <p:spPr>
          <a:xfrm>
            <a:off x="145788" y="2151777"/>
            <a:ext cx="11900423" cy="2554445"/>
          </a:xfrm>
          <a:prstGeom prst="rect">
            <a:avLst/>
          </a:prstGeom>
        </p:spPr>
      </p:pic>
    </p:spTree>
    <p:extLst>
      <p:ext uri="{BB962C8B-B14F-4D97-AF65-F5344CB8AC3E}">
        <p14:creationId xmlns:p14="http://schemas.microsoft.com/office/powerpoint/2010/main" val="37048692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11953874" cy="4789487"/>
          </a:xfrm>
        </p:spPr>
        <p:txBody>
          <a:bodyPr>
            <a:normAutofit lnSpcReduction="10000"/>
          </a:bodyPr>
          <a:lstStyle/>
          <a:p>
            <a:r>
              <a:rPr lang="en-GB" sz="2000" dirty="0">
                <a:latin typeface="+mj-lt"/>
                <a:cs typeface="Arial" panose="020B0604020202020204" pitchFamily="34" charset="0"/>
              </a:rPr>
              <a:t>Whilst not legislation as such, it is worth mentioning MOD regulations:</a:t>
            </a:r>
          </a:p>
          <a:p>
            <a:pPr marL="342900" indent="-342900">
              <a:buFont typeface="Arial" panose="020B0604020202020204" pitchFamily="34" charset="0"/>
              <a:buChar char="•"/>
            </a:pPr>
            <a:r>
              <a:rPr lang="en-GB" sz="2000" dirty="0">
                <a:latin typeface="+mj-lt"/>
                <a:cs typeface="Arial" panose="020B0604020202020204" pitchFamily="34" charset="0"/>
              </a:rPr>
              <a:t>DSA 02.OME – Defence OME Regulations</a:t>
            </a:r>
          </a:p>
          <a:p>
            <a:pPr marL="342900" indent="-342900">
              <a:buFont typeface="Arial" panose="020B0604020202020204" pitchFamily="34" charset="0"/>
              <a:buChar char="•"/>
            </a:pPr>
            <a:r>
              <a:rPr lang="en-GB" sz="2000" dirty="0">
                <a:latin typeface="+mj-lt"/>
                <a:cs typeface="Arial" panose="020B0604020202020204" pitchFamily="34" charset="0"/>
              </a:rPr>
              <a:t>Supported by Defence Codes of Practice &amp; Guidance Material in DSA 03.OME</a:t>
            </a:r>
          </a:p>
          <a:p>
            <a:pPr marL="1028700" lvl="1" indent="-342900"/>
            <a:r>
              <a:rPr lang="en-GB" sz="2000" dirty="0">
                <a:latin typeface="+mj-lt"/>
                <a:cs typeface="Arial" panose="020B0604020202020204" pitchFamily="34" charset="0"/>
              </a:rPr>
              <a:t>Part 1 – OME Acquisition</a:t>
            </a:r>
          </a:p>
          <a:p>
            <a:pPr marL="1028700" lvl="1" indent="-342900"/>
            <a:r>
              <a:rPr lang="en-GB" sz="2000" dirty="0">
                <a:latin typeface="+mj-lt"/>
                <a:cs typeface="Arial" panose="020B0604020202020204" pitchFamily="34" charset="0"/>
              </a:rPr>
              <a:t>Part 2 – In-Service &amp; Operational Safety Management of OME</a:t>
            </a:r>
          </a:p>
          <a:p>
            <a:pPr marL="1028700" lvl="1" indent="-342900"/>
            <a:r>
              <a:rPr lang="en-GB" sz="2000" dirty="0">
                <a:latin typeface="+mj-lt"/>
                <a:cs typeface="Arial" panose="020B0604020202020204" pitchFamily="34" charset="0"/>
              </a:rPr>
              <a:t>Part 3 – Ranges</a:t>
            </a:r>
          </a:p>
          <a:p>
            <a:pPr marL="1028700" lvl="1" indent="-342900"/>
            <a:r>
              <a:rPr lang="en-GB" sz="2000" dirty="0">
                <a:latin typeface="+mj-lt"/>
                <a:cs typeface="Arial" panose="020B0604020202020204" pitchFamily="34" charset="0"/>
              </a:rPr>
              <a:t>Part 4 – MACR (the MOD’s equivalent to COMAH)</a:t>
            </a:r>
          </a:p>
          <a:p>
            <a:pPr marL="1028700" lvl="1" indent="-342900"/>
            <a:r>
              <a:rPr lang="en-GB" sz="2000" dirty="0">
                <a:latin typeface="+mj-lt"/>
                <a:cs typeface="Arial" panose="020B0604020202020204" pitchFamily="34" charset="0"/>
              </a:rPr>
              <a:t>Part 5 – Lasers</a:t>
            </a:r>
          </a:p>
          <a:p>
            <a:pPr marL="342900" indent="-342900">
              <a:buFont typeface="Arial" panose="020B0604020202020204" pitchFamily="34" charset="0"/>
              <a:buChar char="•"/>
            </a:pPr>
            <a:r>
              <a:rPr lang="en-GB" sz="2000" dirty="0">
                <a:latin typeface="+mj-lt"/>
                <a:cs typeface="Arial" panose="020B0604020202020204" pitchFamily="34" charset="0"/>
              </a:rPr>
              <a:t>There are still some extant and pertinent Joint Service Publications (JSP), e.g. ​JSP 762: Defence Ordnance, Munitions and Explosives Through-Life Management.</a:t>
            </a:r>
          </a:p>
          <a:p>
            <a:pPr marL="342900" indent="-342900">
              <a:buFont typeface="Arial" panose="020B0604020202020204" pitchFamily="34" charset="0"/>
              <a:buChar char="•"/>
            </a:pPr>
            <a:r>
              <a:rPr lang="en-GB" sz="2000" dirty="0">
                <a:latin typeface="+mj-lt"/>
                <a:cs typeface="Arial" panose="020B0604020202020204" pitchFamily="34" charset="0"/>
              </a:rPr>
              <a:t>In addition there are Defence Standards (Def Stans), e.g. Def Stan 07-085 - Design Requirements for Weapons and Associated Systems.</a:t>
            </a:r>
          </a:p>
          <a:p>
            <a:pPr marL="342900" indent="-342900">
              <a:buFont typeface="Arial" panose="020B0604020202020204" pitchFamily="34" charset="0"/>
              <a:buChar char="•"/>
            </a:pPr>
            <a:r>
              <a:rPr lang="en-GB" sz="2000" dirty="0">
                <a:latin typeface="+mj-lt"/>
                <a:cs typeface="Arial" panose="020B0604020202020204" pitchFamily="34" charset="0"/>
              </a:rPr>
              <a:t>There are also NATO STANAGs, e.g. STANAG 4297 Guidance on the Assessment of the Safety and Suitability for Service of Non-nuclear Munitions for NATO Armed Forces.</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Other OME regulations</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17125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[4]</a:t>
            </a:r>
          </a:p>
        </p:txBody>
      </p:sp>
    </p:spTree>
    <p:extLst>
      <p:ext uri="{BB962C8B-B14F-4D97-AF65-F5344CB8AC3E}">
        <p14:creationId xmlns:p14="http://schemas.microsoft.com/office/powerpoint/2010/main" val="5295471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2" y="1268413"/>
            <a:ext cx="11953875" cy="4789487"/>
          </a:xfrm>
        </p:spPr>
        <p:txBody>
          <a:bodyPr>
            <a:normAutofit/>
          </a:bodyPr>
          <a:lstStyle/>
          <a:p>
            <a:endParaRPr lang="en-GB" sz="2000" dirty="0">
              <a:solidFill>
                <a:srgbClr val="870189"/>
              </a:solidFill>
              <a:latin typeface="+mj-lt"/>
              <a:cs typeface="Arial" panose="020B0604020202020204" pitchFamily="34" charset="0"/>
            </a:endParaRPr>
          </a:p>
          <a:p>
            <a:endParaRPr lang="en-GB" sz="2000" dirty="0">
              <a:solidFill>
                <a:srgbClr val="870189"/>
              </a:solidFill>
              <a:latin typeface="+mj-lt"/>
              <a:cs typeface="Arial" panose="020B0604020202020204" pitchFamily="34" charset="0"/>
            </a:endParaRP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Firearms legislation</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[31]</a:t>
            </a:r>
          </a:p>
        </p:txBody>
      </p:sp>
      <p:pic>
        <p:nvPicPr>
          <p:cNvPr id="1028" name="Picture 4" descr="Clay Pigeon Shooting in Co. Clare, Ireland | Dromoland Castle">
            <a:extLst>
              <a:ext uri="{FF2B5EF4-FFF2-40B4-BE49-F238E27FC236}">
                <a16:creationId xmlns:a16="http://schemas.microsoft.com/office/drawing/2014/main" id="{D1391018-DDE0-4F12-B406-DACD4C6CAA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740" y="1160463"/>
            <a:ext cx="7326518" cy="4884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43841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2" y="1268413"/>
            <a:ext cx="11953875" cy="4789487"/>
          </a:xfrm>
        </p:spPr>
        <p:txBody>
          <a:bodyPr>
            <a:normAutofit/>
          </a:bodyPr>
          <a:lstStyle/>
          <a:p>
            <a:r>
              <a:rPr lang="en-GB" sz="2000" dirty="0">
                <a:latin typeface="+mj-lt"/>
                <a:cs typeface="Arial" panose="020B0604020202020204" pitchFamily="34" charset="0"/>
              </a:rPr>
              <a:t>The Principal Act – Firearms Act 1968</a:t>
            </a:r>
          </a:p>
          <a:p>
            <a:r>
              <a:rPr lang="en-GB" sz="2000" dirty="0">
                <a:latin typeface="+mj-lt"/>
                <a:cs typeface="Arial" panose="020B0604020202020204" pitchFamily="34" charset="0"/>
              </a:rPr>
              <a:t>There have been numerous amendments however:</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hlinkClick r:id="rId3" tooltip="Firearms (Amendment) Act 1988">
                  <a:extLst>
                    <a:ext uri="{A12FA001-AC4F-418D-AE19-62706E023703}">
                      <ahyp:hlinkClr xmlns:ahyp="http://schemas.microsoft.com/office/drawing/2018/hyperlinkcolor" val="tx"/>
                    </a:ext>
                  </a:extLst>
                </a:hlinkClick>
              </a:rPr>
              <a:t>Firearms (Amendment) Act 1988</a:t>
            </a:r>
            <a:r>
              <a:rPr lang="en-GB" sz="2000" dirty="0">
                <a:solidFill>
                  <a:srgbClr val="870189"/>
                </a:solidFill>
                <a:latin typeface="+mj-lt"/>
                <a:cs typeface="Arial" panose="020B0604020202020204" pitchFamily="34" charset="0"/>
              </a:rPr>
              <a:t> - extended the class of prohibited weapons. </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hlinkClick r:id="rId4" tooltip="Firearms (Amendment) Act 1997">
                  <a:extLst>
                    <a:ext uri="{A12FA001-AC4F-418D-AE19-62706E023703}">
                      <ahyp:hlinkClr xmlns:ahyp="http://schemas.microsoft.com/office/drawing/2018/hyperlinkcolor" val="tx"/>
                    </a:ext>
                  </a:extLst>
                </a:hlinkClick>
              </a:rPr>
              <a:t>Firearms (Amendment) Act 1997</a:t>
            </a:r>
            <a:r>
              <a:rPr lang="en-GB" sz="2000" dirty="0">
                <a:solidFill>
                  <a:srgbClr val="870189"/>
                </a:solidFill>
                <a:latin typeface="+mj-lt"/>
                <a:cs typeface="Arial" panose="020B0604020202020204" pitchFamily="34" charset="0"/>
              </a:rPr>
              <a:t> and the </a:t>
            </a:r>
            <a:r>
              <a:rPr lang="en-GB" sz="2000" dirty="0">
                <a:solidFill>
                  <a:srgbClr val="870189"/>
                </a:solidFill>
                <a:latin typeface="+mj-lt"/>
                <a:cs typeface="Arial" panose="020B0604020202020204" pitchFamily="34" charset="0"/>
                <a:hlinkClick r:id="rId5" tooltip="Firearms (Amendment) (No. 2) Act 1997">
                  <a:extLst>
                    <a:ext uri="{A12FA001-AC4F-418D-AE19-62706E023703}">
                      <ahyp:hlinkClr xmlns:ahyp="http://schemas.microsoft.com/office/drawing/2018/hyperlinkcolor" val="tx"/>
                    </a:ext>
                  </a:extLst>
                </a:hlinkClick>
              </a:rPr>
              <a:t>Firearms (Amendment) (No. 2) Act 1997</a:t>
            </a:r>
            <a:r>
              <a:rPr lang="en-GB" sz="2000" dirty="0">
                <a:solidFill>
                  <a:srgbClr val="870189"/>
                </a:solidFill>
                <a:latin typeface="+mj-lt"/>
                <a:cs typeface="Arial" panose="020B0604020202020204" pitchFamily="34" charset="0"/>
              </a:rPr>
              <a:t> - which in effect banned almost all handguns. </a:t>
            </a:r>
          </a:p>
          <a:p>
            <a:endParaRPr lang="en-GB" sz="2000" dirty="0">
              <a:solidFill>
                <a:srgbClr val="870189"/>
              </a:solidFill>
              <a:latin typeface="+mj-lt"/>
              <a:cs typeface="Arial" panose="020B0604020202020204" pitchFamily="34" charset="0"/>
            </a:endParaRPr>
          </a:p>
          <a:p>
            <a:r>
              <a:rPr lang="en-GB" sz="2000" dirty="0">
                <a:latin typeface="+mj-lt"/>
                <a:cs typeface="Arial" panose="020B0604020202020204" pitchFamily="34" charset="0"/>
              </a:rPr>
              <a:t>A firearm is defined, in law, as:</a:t>
            </a:r>
          </a:p>
          <a:p>
            <a:endParaRPr lang="en-GB" sz="2000" dirty="0">
              <a:latin typeface="+mj-lt"/>
              <a:cs typeface="Arial" panose="020B0604020202020204" pitchFamily="34" charset="0"/>
            </a:endParaRPr>
          </a:p>
          <a:p>
            <a:pPr algn="ctr"/>
            <a:r>
              <a:rPr lang="en-GB" sz="1900" dirty="0">
                <a:solidFill>
                  <a:srgbClr val="870189"/>
                </a:solidFill>
                <a:latin typeface="+mj-lt"/>
              </a:rPr>
              <a:t>‘Firearm’ means a lethal barrelled weapon of any description from which any shot, </a:t>
            </a:r>
          </a:p>
          <a:p>
            <a:pPr algn="ctr"/>
            <a:r>
              <a:rPr lang="en-GB" sz="1900" dirty="0">
                <a:solidFill>
                  <a:srgbClr val="870189"/>
                </a:solidFill>
                <a:latin typeface="+mj-lt"/>
              </a:rPr>
              <a:t>bullet or other missile with kinetic energy of more than one joule at the muzzle of </a:t>
            </a:r>
          </a:p>
          <a:p>
            <a:pPr algn="ctr"/>
            <a:r>
              <a:rPr lang="en-GB" sz="1900" dirty="0">
                <a:solidFill>
                  <a:srgbClr val="870189"/>
                </a:solidFill>
                <a:latin typeface="+mj-lt"/>
              </a:rPr>
              <a:t>the weapon, can be discharged.</a:t>
            </a:r>
          </a:p>
          <a:p>
            <a:endParaRPr lang="en-GB" sz="2000" dirty="0">
              <a:solidFill>
                <a:srgbClr val="870189"/>
              </a:solidFill>
              <a:latin typeface="+mj-lt"/>
              <a:cs typeface="Arial" panose="020B0604020202020204" pitchFamily="34" charset="0"/>
            </a:endParaRPr>
          </a:p>
          <a:p>
            <a:endParaRPr lang="en-GB" sz="2000" dirty="0">
              <a:solidFill>
                <a:srgbClr val="870189"/>
              </a:solidFill>
              <a:latin typeface="+mj-lt"/>
              <a:cs typeface="Arial" panose="020B0604020202020204" pitchFamily="34" charset="0"/>
            </a:endParaRP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Firearms legislation</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[23,24]</a:t>
            </a:r>
          </a:p>
        </p:txBody>
      </p:sp>
    </p:spTree>
    <p:extLst>
      <p:ext uri="{BB962C8B-B14F-4D97-AF65-F5344CB8AC3E}">
        <p14:creationId xmlns:p14="http://schemas.microsoft.com/office/powerpoint/2010/main" val="13808234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2" y="1268413"/>
            <a:ext cx="11953875" cy="4789487"/>
          </a:xfrm>
        </p:spPr>
        <p:txBody>
          <a:bodyPr>
            <a:normAutofit/>
          </a:bodyPr>
          <a:lstStyle/>
          <a:p>
            <a:r>
              <a:rPr lang="en-GB" sz="2000" dirty="0">
                <a:latin typeface="+mj-lt"/>
                <a:cs typeface="Arial" panose="020B0604020202020204" pitchFamily="34" charset="0"/>
              </a:rPr>
              <a:t>The key principle:</a:t>
            </a:r>
          </a:p>
          <a:p>
            <a:endParaRPr lang="en-GB" sz="2000" dirty="0">
              <a:solidFill>
                <a:srgbClr val="870189"/>
              </a:solidFill>
              <a:latin typeface="+mj-lt"/>
              <a:cs typeface="Arial" panose="020B0604020202020204" pitchFamily="34" charset="0"/>
            </a:endParaRPr>
          </a:p>
          <a:p>
            <a:pPr algn="ctr"/>
            <a:r>
              <a:rPr lang="en-GB" sz="2800" dirty="0">
                <a:solidFill>
                  <a:srgbClr val="870189"/>
                </a:solidFill>
                <a:latin typeface="+mj-lt"/>
                <a:cs typeface="Arial" panose="020B0604020202020204" pitchFamily="34" charset="0"/>
              </a:rPr>
              <a:t>GB firearms policy is based on the fact that </a:t>
            </a:r>
            <a:r>
              <a:rPr lang="en-GB" sz="2800" u="sng" dirty="0">
                <a:solidFill>
                  <a:srgbClr val="870189"/>
                </a:solidFill>
                <a:latin typeface="+mj-lt"/>
                <a:cs typeface="Arial" panose="020B0604020202020204" pitchFamily="34" charset="0"/>
              </a:rPr>
              <a:t>firearms are dangerous weapons </a:t>
            </a:r>
            <a:r>
              <a:rPr lang="en-GB" sz="2800" dirty="0">
                <a:solidFill>
                  <a:srgbClr val="870189"/>
                </a:solidFill>
                <a:latin typeface="+mj-lt"/>
                <a:cs typeface="Arial" panose="020B0604020202020204" pitchFamily="34" charset="0"/>
              </a:rPr>
              <a:t>and </a:t>
            </a:r>
          </a:p>
          <a:p>
            <a:pPr algn="ctr"/>
            <a:r>
              <a:rPr lang="en-GB" sz="2800" u="sng" dirty="0">
                <a:solidFill>
                  <a:srgbClr val="870189"/>
                </a:solidFill>
                <a:latin typeface="+mj-lt"/>
                <a:cs typeface="Arial" panose="020B0604020202020204" pitchFamily="34" charset="0"/>
              </a:rPr>
              <a:t>the State has a duty to protect the public from their misuse</a:t>
            </a:r>
            <a:r>
              <a:rPr lang="en-GB" sz="2800" dirty="0">
                <a:solidFill>
                  <a:srgbClr val="870189"/>
                </a:solidFill>
                <a:latin typeface="+mj-lt"/>
                <a:cs typeface="Arial" panose="020B0604020202020204" pitchFamily="34" charset="0"/>
              </a:rPr>
              <a:t>. </a:t>
            </a:r>
            <a:r>
              <a:rPr lang="en-GB" sz="2800" u="sng" dirty="0">
                <a:solidFill>
                  <a:srgbClr val="870189"/>
                </a:solidFill>
                <a:latin typeface="+mj-lt"/>
                <a:cs typeface="Arial" panose="020B0604020202020204" pitchFamily="34" charset="0"/>
              </a:rPr>
              <a:t>Gun ownership is a </a:t>
            </a:r>
          </a:p>
          <a:p>
            <a:pPr algn="ctr"/>
            <a:r>
              <a:rPr lang="en-GB" sz="2800" u="sng" dirty="0">
                <a:solidFill>
                  <a:srgbClr val="870189"/>
                </a:solidFill>
                <a:latin typeface="+mj-lt"/>
                <a:cs typeface="Arial" panose="020B0604020202020204" pitchFamily="34" charset="0"/>
              </a:rPr>
              <a:t>privilege, not a right</a:t>
            </a:r>
            <a:r>
              <a:rPr lang="en-GB" sz="2800" dirty="0">
                <a:solidFill>
                  <a:srgbClr val="870189"/>
                </a:solidFill>
                <a:latin typeface="+mj-lt"/>
                <a:cs typeface="Arial" panose="020B0604020202020204" pitchFamily="34" charset="0"/>
              </a:rPr>
              <a:t>.</a:t>
            </a:r>
          </a:p>
          <a:p>
            <a:pPr algn="ctr"/>
            <a:endParaRPr lang="en-GB" sz="2800" dirty="0">
              <a:solidFill>
                <a:srgbClr val="870189"/>
              </a:solidFill>
              <a:latin typeface="+mj-lt"/>
              <a:cs typeface="Arial" panose="020B0604020202020204" pitchFamily="34" charset="0"/>
            </a:endParaRPr>
          </a:p>
          <a:p>
            <a:pPr algn="ctr"/>
            <a:r>
              <a:rPr lang="en-GB" sz="2800" dirty="0">
                <a:solidFill>
                  <a:srgbClr val="870189"/>
                </a:solidFill>
                <a:latin typeface="+mj-lt"/>
                <a:cs typeface="Arial" panose="020B0604020202020204" pitchFamily="34" charset="0"/>
              </a:rPr>
              <a:t>Firearms control in GB is among the toughest in the world </a:t>
            </a:r>
          </a:p>
          <a:p>
            <a:pPr algn="ctr"/>
            <a:r>
              <a:rPr lang="en-GB" sz="2800" dirty="0">
                <a:solidFill>
                  <a:srgbClr val="870189"/>
                </a:solidFill>
                <a:latin typeface="+mj-lt"/>
                <a:cs typeface="Arial" panose="020B0604020202020204" pitchFamily="34" charset="0"/>
              </a:rPr>
              <a:t>and, as a result, firearms offences continue to make up a small proportion of </a:t>
            </a:r>
          </a:p>
          <a:p>
            <a:pPr algn="ctr"/>
            <a:r>
              <a:rPr lang="en-GB" sz="2800" dirty="0">
                <a:solidFill>
                  <a:srgbClr val="870189"/>
                </a:solidFill>
                <a:latin typeface="+mj-lt"/>
                <a:cs typeface="Arial" panose="020B0604020202020204" pitchFamily="34" charset="0"/>
              </a:rPr>
              <a:t>recorded crime</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Firearms legislation</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[23]</a:t>
            </a:r>
          </a:p>
        </p:txBody>
      </p:sp>
    </p:spTree>
    <p:extLst>
      <p:ext uri="{BB962C8B-B14F-4D97-AF65-F5344CB8AC3E}">
        <p14:creationId xmlns:p14="http://schemas.microsoft.com/office/powerpoint/2010/main" val="3926581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2" y="1268413"/>
            <a:ext cx="11953875" cy="4789487"/>
          </a:xfrm>
        </p:spPr>
        <p:txBody>
          <a:bodyPr>
            <a:normAutofit/>
          </a:bodyPr>
          <a:lstStyle/>
          <a:p>
            <a:r>
              <a:rPr lang="en-GB" sz="2000" dirty="0">
                <a:latin typeface="+mj-lt"/>
                <a:cs typeface="Arial" panose="020B0604020202020204" pitchFamily="34" charset="0"/>
              </a:rPr>
              <a:t>Some firearms can be held by members of the public through either a firearms or a shotgun certificate.</a:t>
            </a:r>
          </a:p>
          <a:p>
            <a:endParaRPr lang="en-GB" sz="2000" dirty="0">
              <a:latin typeface="+mj-lt"/>
              <a:cs typeface="Arial" panose="020B0604020202020204" pitchFamily="34" charset="0"/>
            </a:endParaRPr>
          </a:p>
          <a:p>
            <a:r>
              <a:rPr lang="en-GB" sz="2000" dirty="0">
                <a:latin typeface="+mj-lt"/>
                <a:cs typeface="Arial" panose="020B0604020202020204" pitchFamily="34" charset="0"/>
              </a:rPr>
              <a:t>Both certificates are issued by the local police force rather than a central authority – police will use local information in their judgement.</a:t>
            </a:r>
          </a:p>
          <a:p>
            <a:endParaRPr lang="en-GB" sz="2000" dirty="0">
              <a:latin typeface="+mj-lt"/>
              <a:cs typeface="Arial" panose="020B0604020202020204" pitchFamily="34" charset="0"/>
            </a:endParaRPr>
          </a:p>
          <a:p>
            <a:r>
              <a:rPr lang="en-GB" sz="2000" dirty="0">
                <a:solidFill>
                  <a:srgbClr val="870189"/>
                </a:solidFill>
                <a:latin typeface="+mj-lt"/>
                <a:cs typeface="Arial" panose="020B0604020202020204" pitchFamily="34" charset="0"/>
              </a:rPr>
              <a:t>“Permission to possess, purchase or acquire a firearm will only be granted to an individual who is assessed by the licensing authority, the police, as not posing a threat to public safety and having good reason to own the firearm.”</a:t>
            </a:r>
          </a:p>
          <a:p>
            <a:endParaRPr lang="en-GB" sz="2000" dirty="0">
              <a:solidFill>
                <a:srgbClr val="870189"/>
              </a:solidFill>
              <a:latin typeface="+mj-lt"/>
              <a:cs typeface="Arial" panose="020B0604020202020204" pitchFamily="34" charset="0"/>
            </a:endParaRPr>
          </a:p>
          <a:p>
            <a:r>
              <a:rPr lang="en-GB" sz="2000" dirty="0">
                <a:latin typeface="+mj-lt"/>
                <a:cs typeface="Arial" panose="020B0604020202020204" pitchFamily="34" charset="0"/>
              </a:rPr>
              <a:t>Generally ‘good reason’ is for work, sport or leisure.</a:t>
            </a:r>
          </a:p>
          <a:p>
            <a:endParaRPr lang="en-GB" sz="2000" dirty="0">
              <a:latin typeface="+mj-lt"/>
              <a:cs typeface="Arial" panose="020B0604020202020204" pitchFamily="34" charset="0"/>
            </a:endParaRPr>
          </a:p>
          <a:p>
            <a:r>
              <a:rPr lang="en-GB" sz="2000" dirty="0">
                <a:latin typeface="+mj-lt"/>
                <a:cs typeface="Arial" panose="020B0604020202020204" pitchFamily="34" charset="0"/>
              </a:rPr>
              <a:t>There are rules certificate holders must comply with, particularly around police notification and storage of firearms.</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Firearms Certificate</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[23]</a:t>
            </a:r>
          </a:p>
        </p:txBody>
      </p:sp>
    </p:spTree>
    <p:extLst>
      <p:ext uri="{BB962C8B-B14F-4D97-AF65-F5344CB8AC3E}">
        <p14:creationId xmlns:p14="http://schemas.microsoft.com/office/powerpoint/2010/main" val="31781734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2" y="1268413"/>
            <a:ext cx="11953875" cy="4789487"/>
          </a:xfrm>
        </p:spPr>
        <p:txBody>
          <a:bodyPr>
            <a:normAutofit/>
          </a:bodyPr>
          <a:lstStyle/>
          <a:p>
            <a:r>
              <a:rPr lang="en-GB" sz="2000" dirty="0">
                <a:latin typeface="+mj-lt"/>
                <a:cs typeface="Arial" panose="020B0604020202020204" pitchFamily="34" charset="0"/>
              </a:rPr>
              <a:t>There are separate rules and registration for firearms dealers. A dealer is:</a:t>
            </a:r>
          </a:p>
          <a:p>
            <a:r>
              <a:rPr lang="en-GB" sz="2000" dirty="0">
                <a:solidFill>
                  <a:srgbClr val="870189"/>
                </a:solidFill>
                <a:latin typeface="+mj-lt"/>
                <a:cs typeface="Arial" panose="020B0604020202020204" pitchFamily="34" charset="0"/>
              </a:rPr>
              <a:t>“A dealer is defined… as a person or a corporate body who, by way of trade or business: manufactures, sells, transfers, repairs, tests or proves firearms or ammunition to which section 1 of that Act applies, or shot guns; or sells or transfers air weapons. Firearms dealers are not authorised to trade in prohibited weapons without the Secretary of State’s or Scottish Minister’s authority…”</a:t>
            </a:r>
          </a:p>
          <a:p>
            <a:endParaRPr lang="en-GB" sz="2000" dirty="0">
              <a:solidFill>
                <a:srgbClr val="870189"/>
              </a:solidFill>
              <a:latin typeface="+mj-lt"/>
              <a:cs typeface="Arial" panose="020B0604020202020204" pitchFamily="34" charset="0"/>
            </a:endParaRPr>
          </a:p>
          <a:p>
            <a:r>
              <a:rPr lang="en-GB" sz="2000" dirty="0">
                <a:latin typeface="+mj-lt"/>
                <a:cs typeface="Arial" panose="020B0604020202020204" pitchFamily="34" charset="0"/>
              </a:rPr>
              <a:t>The police are required to keep a register of firearms dealers, dealers must then apply to be registered and subsequently receive a certificate of registration.</a:t>
            </a:r>
          </a:p>
          <a:p>
            <a:r>
              <a:rPr lang="en-GB" sz="2000" dirty="0">
                <a:solidFill>
                  <a:srgbClr val="870189"/>
                </a:solidFill>
                <a:latin typeface="+mj-lt"/>
                <a:cs typeface="Arial" panose="020B0604020202020204" pitchFamily="34" charset="0"/>
              </a:rPr>
              <a:t>“it is an offence for a person who is not a registered firearms dealer or their servant to manufacture or possess for sale, by way of trade or business, a component part of a firearm”</a:t>
            </a:r>
          </a:p>
          <a:p>
            <a:endParaRPr lang="en-GB" sz="2000" dirty="0">
              <a:solidFill>
                <a:srgbClr val="870189"/>
              </a:solidFill>
              <a:latin typeface="+mj-lt"/>
              <a:cs typeface="Arial" panose="020B0604020202020204" pitchFamily="34" charset="0"/>
            </a:endParaRPr>
          </a:p>
          <a:p>
            <a:r>
              <a:rPr lang="en-GB" sz="2000" dirty="0">
                <a:latin typeface="+mj-lt"/>
                <a:cs typeface="Arial" panose="020B0604020202020204" pitchFamily="34" charset="0"/>
              </a:rPr>
              <a:t>A section 5 authority allows dealers to possess, purchase or acquire, manufacture, sell or transfer prohibited weapons and prohibited ammunition as defined by section 5 of the 1968 Act. Issued by the Secretary of State or Scottish Minister’s authority as mentioned above.</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Registered Firearms Dealer</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[23]</a:t>
            </a:r>
          </a:p>
        </p:txBody>
      </p:sp>
    </p:spTree>
    <p:extLst>
      <p:ext uri="{BB962C8B-B14F-4D97-AF65-F5344CB8AC3E}">
        <p14:creationId xmlns:p14="http://schemas.microsoft.com/office/powerpoint/2010/main" val="33012526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CBDE6F39-B9B9-4294-8C48-24D2A22E661C}"/>
              </a:ext>
            </a:extLst>
          </p:cNvPr>
          <p:cNvPicPr>
            <a:picLocks noGrp="1" noChangeAspect="1"/>
          </p:cNvPicPr>
          <p:nvPr>
            <p:ph idx="1"/>
          </p:nvPr>
        </p:nvPicPr>
        <p:blipFill>
          <a:blip r:embed="rId3"/>
          <a:stretch>
            <a:fillRect/>
          </a:stretch>
        </p:blipFill>
        <p:spPr>
          <a:xfrm>
            <a:off x="793985" y="1486754"/>
            <a:ext cx="4427748" cy="2130854"/>
          </a:xfrm>
          <a:prstGeom prst="rect">
            <a:avLst/>
          </a:prstGeom>
        </p:spPr>
      </p:pic>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Prohibited weapons</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738266"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[25,26,27,28]</a:t>
            </a:r>
          </a:p>
        </p:txBody>
      </p:sp>
      <p:pic>
        <p:nvPicPr>
          <p:cNvPr id="3" name="Picture 2">
            <a:extLst>
              <a:ext uri="{FF2B5EF4-FFF2-40B4-BE49-F238E27FC236}">
                <a16:creationId xmlns:a16="http://schemas.microsoft.com/office/drawing/2014/main" id="{A324D3D2-8B57-4742-964C-92209A786B3E}"/>
              </a:ext>
            </a:extLst>
          </p:cNvPr>
          <p:cNvPicPr>
            <a:picLocks noChangeAspect="1"/>
          </p:cNvPicPr>
          <p:nvPr/>
        </p:nvPicPr>
        <p:blipFill>
          <a:blip r:embed="rId4"/>
          <a:stretch>
            <a:fillRect/>
          </a:stretch>
        </p:blipFill>
        <p:spPr>
          <a:xfrm>
            <a:off x="8186765" y="996247"/>
            <a:ext cx="2925299" cy="1942246"/>
          </a:xfrm>
          <a:prstGeom prst="rect">
            <a:avLst/>
          </a:prstGeom>
        </p:spPr>
      </p:pic>
      <p:pic>
        <p:nvPicPr>
          <p:cNvPr id="6" name="Picture 5">
            <a:extLst>
              <a:ext uri="{FF2B5EF4-FFF2-40B4-BE49-F238E27FC236}">
                <a16:creationId xmlns:a16="http://schemas.microsoft.com/office/drawing/2014/main" id="{574FE8B2-8DC0-4743-9ABC-0BFE5A595134}"/>
              </a:ext>
            </a:extLst>
          </p:cNvPr>
          <p:cNvPicPr>
            <a:picLocks noChangeAspect="1"/>
          </p:cNvPicPr>
          <p:nvPr/>
        </p:nvPicPr>
        <p:blipFill>
          <a:blip r:embed="rId5"/>
          <a:stretch>
            <a:fillRect/>
          </a:stretch>
        </p:blipFill>
        <p:spPr>
          <a:xfrm>
            <a:off x="577630" y="4116125"/>
            <a:ext cx="4427748" cy="1643811"/>
          </a:xfrm>
          <a:prstGeom prst="rect">
            <a:avLst/>
          </a:prstGeom>
        </p:spPr>
      </p:pic>
      <p:pic>
        <p:nvPicPr>
          <p:cNvPr id="9" name="Picture 8">
            <a:extLst>
              <a:ext uri="{FF2B5EF4-FFF2-40B4-BE49-F238E27FC236}">
                <a16:creationId xmlns:a16="http://schemas.microsoft.com/office/drawing/2014/main" id="{BB9C9128-FCD9-416C-8B23-024D6EA2257F}"/>
              </a:ext>
            </a:extLst>
          </p:cNvPr>
          <p:cNvPicPr>
            <a:picLocks noChangeAspect="1"/>
          </p:cNvPicPr>
          <p:nvPr/>
        </p:nvPicPr>
        <p:blipFill>
          <a:blip r:embed="rId6"/>
          <a:stretch>
            <a:fillRect/>
          </a:stretch>
        </p:blipFill>
        <p:spPr>
          <a:xfrm>
            <a:off x="7708521" y="3222008"/>
            <a:ext cx="4062858" cy="2834478"/>
          </a:xfrm>
          <a:prstGeom prst="rect">
            <a:avLst/>
          </a:prstGeom>
        </p:spPr>
      </p:pic>
    </p:spTree>
    <p:extLst>
      <p:ext uri="{BB962C8B-B14F-4D97-AF65-F5344CB8AC3E}">
        <p14:creationId xmlns:p14="http://schemas.microsoft.com/office/powerpoint/2010/main" val="19346123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2" y="1268413"/>
            <a:ext cx="11953875" cy="4789487"/>
          </a:xfrm>
        </p:spPr>
        <p:txBody>
          <a:bodyPr>
            <a:normAutofit/>
          </a:bodyPr>
          <a:lstStyle/>
          <a:p>
            <a:r>
              <a:rPr lang="en-GB" sz="2000" dirty="0">
                <a:solidFill>
                  <a:srgbClr val="870189"/>
                </a:solidFill>
                <a:latin typeface="+mj-lt"/>
                <a:cs typeface="Arial" panose="020B0604020202020204" pitchFamily="34" charset="0"/>
              </a:rPr>
              <a:t>“Sections 5(1) and 5(1A) of the 1968 Act, make it unlawful to purchase, acquire or possess, without the authority of the Secretary of State </a:t>
            </a:r>
            <a:r>
              <a:rPr lang="en-GB" sz="2000" dirty="0">
                <a:latin typeface="+mj-lt"/>
                <a:cs typeface="Arial" panose="020B0604020202020204" pitchFamily="34" charset="0"/>
              </a:rPr>
              <a:t>[or Scottish Minister]</a:t>
            </a:r>
            <a:r>
              <a:rPr lang="en-GB" sz="2000" dirty="0">
                <a:solidFill>
                  <a:srgbClr val="870189"/>
                </a:solidFill>
                <a:latin typeface="+mj-lt"/>
                <a:cs typeface="Arial" panose="020B0604020202020204" pitchFamily="34" charset="0"/>
              </a:rPr>
              <a:t>,</a:t>
            </a:r>
            <a:r>
              <a:rPr lang="en-GB" sz="2000" dirty="0">
                <a:latin typeface="+mj-lt"/>
                <a:cs typeface="Arial" panose="020B0604020202020204" pitchFamily="34" charset="0"/>
              </a:rPr>
              <a:t> </a:t>
            </a:r>
            <a:r>
              <a:rPr lang="en-GB" sz="2000" dirty="0">
                <a:solidFill>
                  <a:srgbClr val="870189"/>
                </a:solidFill>
                <a:latin typeface="+mj-lt"/>
                <a:cs typeface="Arial" panose="020B0604020202020204" pitchFamily="34" charset="0"/>
              </a:rPr>
              <a:t>any prohibited weapon or Ammunition”</a:t>
            </a:r>
          </a:p>
          <a:p>
            <a:endParaRPr lang="en-GB" sz="2000" dirty="0">
              <a:solidFill>
                <a:srgbClr val="870189"/>
              </a:solidFill>
              <a:latin typeface="+mj-lt"/>
              <a:cs typeface="Arial" panose="020B0604020202020204" pitchFamily="34" charset="0"/>
            </a:endParaRPr>
          </a:p>
          <a:p>
            <a:r>
              <a:rPr lang="en-GB" sz="2000" dirty="0">
                <a:latin typeface="+mj-lt"/>
                <a:cs typeface="Arial" panose="020B0604020202020204" pitchFamily="34" charset="0"/>
              </a:rPr>
              <a:t>Some examples of Prohibited Weapons include (for the full, extensive list see the Act):</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Any firearm which is so designed or adapted that two or more missiles can be successively discharged without repeated pressure on the trigger – e.g. machine guns and burst fire weapons.</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Any self-loading or pump-action rifled gun (except those chambered for .22 rim-fire).</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Any firearm which either has a barrel less than 30 centimetres in length or is less than 60 centimetres in length overall (there are some minor exceptions such as air weapons or signalling apparatus) – e.g. most pistols.</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Self-loading or pump-action smooth bore guns than a certain length (barrel less than 24 inches or 40 inches overall) – e.g. sawn-off shotguns.</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Any rocket launcher, or any mortar, for projecting a stabilised missile (except some signalling apparatus).</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Prohibited weapons</a:t>
            </a:r>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[23]</a:t>
            </a:r>
          </a:p>
        </p:txBody>
      </p:sp>
    </p:spTree>
    <p:extLst>
      <p:ext uri="{BB962C8B-B14F-4D97-AF65-F5344CB8AC3E}">
        <p14:creationId xmlns:p14="http://schemas.microsoft.com/office/powerpoint/2010/main" val="16054919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2" y="1268413"/>
            <a:ext cx="11953875" cy="4789487"/>
          </a:xfrm>
        </p:spPr>
        <p:txBody>
          <a:bodyPr>
            <a:normAutofit/>
          </a:bodyPr>
          <a:lstStyle/>
          <a:p>
            <a:r>
              <a:rPr lang="en-GB" sz="2000" dirty="0">
                <a:latin typeface="+mj-lt"/>
                <a:cs typeface="Arial" panose="020B0604020202020204" pitchFamily="34" charset="0"/>
              </a:rPr>
              <a:t>Be aware that in addition to Explosives Legislation, generic H&amp;S legislation also applies (all as amended):</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 Health and Safety at Work Act 1974</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 Occupiers Liability Act 1984</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 Control of Substances Hazardous to Health 2002 (COSHH)</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 Workplace (Health Safety and Welfare) Regulations 1992</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 Provision and Use of Work Equipment Regulations 1998 (PUWER)</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 Health and Safety (Miscellaneous Amendments) Regulations 2002</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 Regulatory Reform (Fire Safety) Order 2005</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 Management of Health and Safety at Work Regulations 1999</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 Lifting Operations and Lifting Equipment Regulations 1998 (LOLER)</a:t>
            </a:r>
          </a:p>
          <a:p>
            <a:pPr marL="342900" indent="-342900">
              <a:buFont typeface="Arial" panose="020B0604020202020204" pitchFamily="34" charset="0"/>
              <a:buChar char="•"/>
            </a:pPr>
            <a:r>
              <a:rPr lang="en-GB" sz="2000" dirty="0">
                <a:solidFill>
                  <a:srgbClr val="870189"/>
                </a:solidFill>
                <a:latin typeface="+mj-lt"/>
                <a:cs typeface="Arial" panose="020B0604020202020204" pitchFamily="34" charset="0"/>
              </a:rPr>
              <a:t>The Reporting of Injuries, Diseases and Dangerous Occurrences Regulations 2013 (RIDDOR)</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GB" dirty="0">
                <a:cs typeface="Arial" panose="020B0604020202020204" pitchFamily="34" charset="0"/>
              </a:rPr>
              <a:t>Generic legislation</a:t>
            </a:r>
            <a:endParaRPr lang="en-US" dirty="0"/>
          </a:p>
        </p:txBody>
      </p:sp>
      <p:sp>
        <p:nvSpPr>
          <p:cNvPr id="4" name="TextBox 3">
            <a:extLst>
              <a:ext uri="{FF2B5EF4-FFF2-40B4-BE49-F238E27FC236}">
                <a16:creationId xmlns:a16="http://schemas.microsoft.com/office/drawing/2014/main" id="{04023EAB-BA14-42CD-9331-DD8CFCD5A9D4}"/>
              </a:ext>
            </a:extLst>
          </p:cNvPr>
          <p:cNvSpPr txBox="1"/>
          <p:nvPr/>
        </p:nvSpPr>
        <p:spPr>
          <a:xfrm>
            <a:off x="-1" y="6165850"/>
            <a:ext cx="1087395"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[11,12]</a:t>
            </a:r>
          </a:p>
        </p:txBody>
      </p:sp>
    </p:spTree>
    <p:extLst>
      <p:ext uri="{BB962C8B-B14F-4D97-AF65-F5344CB8AC3E}">
        <p14:creationId xmlns:p14="http://schemas.microsoft.com/office/powerpoint/2010/main" val="16126762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p:txBody>
          <a:bodyPr>
            <a:normAutofit/>
          </a:bodyPr>
          <a:lstStyle/>
          <a:p>
            <a:r>
              <a:rPr lang="en-GB" sz="2000" dirty="0">
                <a:latin typeface="+mj-lt"/>
                <a:cs typeface="Arial" panose="020B0604020202020204" pitchFamily="34" charset="0"/>
              </a:rPr>
              <a:t>That concludes the taught phase of the module.</a:t>
            </a: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Next Steps…</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6" name="Picture Placeholder 5">
            <a:extLst>
              <a:ext uri="{FF2B5EF4-FFF2-40B4-BE49-F238E27FC236}">
                <a16:creationId xmlns:a16="http://schemas.microsoft.com/office/drawing/2014/main" id="{14CAD18D-09BC-409C-BCA4-BA98A7D2E196}"/>
              </a:ext>
            </a:extLst>
          </p:cNvPr>
          <p:cNvSpPr>
            <a:spLocks noGrp="1"/>
          </p:cNvSpPr>
          <p:nvPr>
            <p:ph type="pic" sz="quarter" idx="12"/>
          </p:nvPr>
        </p:nvSpPr>
        <p:spPr/>
        <p:txBody>
          <a:bodyPr/>
          <a:lstStyle/>
          <a:p>
            <a:endParaRPr lang="en-GB"/>
          </a:p>
        </p:txBody>
      </p:sp>
      <p:pic>
        <p:nvPicPr>
          <p:cNvPr id="11" name="Picture Placeholder 1">
            <a:extLst>
              <a:ext uri="{FF2B5EF4-FFF2-40B4-BE49-F238E27FC236}">
                <a16:creationId xmlns:a16="http://schemas.microsoft.com/office/drawing/2014/main" id="{441E3F73-1BD0-40D3-9778-C530D61608B6}"/>
              </a:ext>
            </a:extLst>
          </p:cNvPr>
          <p:cNvPicPr>
            <a:picLocks noGrp="1" noChangeAspect="1"/>
          </p:cNvPicPr>
          <p:nvPr>
            <p:ph type="pic" sz="quarter" idx="13"/>
          </p:nvPr>
        </p:nvPicPr>
        <p:blipFill rotWithShape="1">
          <a:blip r:embed="rId4"/>
          <a:srcRect t="-8121" b="-8121"/>
          <a:stretch/>
        </p:blipFill>
        <p:spPr>
          <a:xfrm>
            <a:off x="8759825" y="3716338"/>
            <a:ext cx="3313113" cy="2341562"/>
          </a:xfrm>
          <a:prstGeom prst="rect">
            <a:avLst/>
          </a:prstGeom>
        </p:spPr>
      </p:pic>
      <p:sp>
        <p:nvSpPr>
          <p:cNvPr id="2" name="TextBox 1">
            <a:extLst>
              <a:ext uri="{FF2B5EF4-FFF2-40B4-BE49-F238E27FC236}">
                <a16:creationId xmlns:a16="http://schemas.microsoft.com/office/drawing/2014/main" id="{7CCCB2BC-B46E-4297-825C-87E5F4E80223}"/>
              </a:ext>
            </a:extLst>
          </p:cNvPr>
          <p:cNvSpPr txBox="1"/>
          <p:nvPr/>
        </p:nvSpPr>
        <p:spPr>
          <a:xfrm>
            <a:off x="0" y="6111815"/>
            <a:ext cx="1135117" cy="400110"/>
          </a:xfrm>
          <a:prstGeom prst="rect">
            <a:avLst/>
          </a:prstGeom>
          <a:noFill/>
        </p:spPr>
        <p:txBody>
          <a:bodyPr wrap="square" rtlCol="0" anchor="ctr">
            <a:spAutoFit/>
          </a:bodyPr>
          <a:lstStyle/>
          <a:p>
            <a:pPr algn="ctr"/>
            <a:r>
              <a:rPr lang="en-GB" sz="2000" dirty="0">
                <a:solidFill>
                  <a:srgbClr val="870189"/>
                </a:solidFill>
                <a:latin typeface="+mj-lt"/>
                <a:cs typeface="Arial" panose="020B0604020202020204" pitchFamily="34" charset="0"/>
              </a:rPr>
              <a:t>[22]</a:t>
            </a:r>
          </a:p>
        </p:txBody>
      </p:sp>
    </p:spTree>
    <p:extLst>
      <p:ext uri="{BB962C8B-B14F-4D97-AF65-F5344CB8AC3E}">
        <p14:creationId xmlns:p14="http://schemas.microsoft.com/office/powerpoint/2010/main" val="2943452824"/>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5F5880-10B9-CB4F-BCDB-7D8D04EFA0AB}"/>
              </a:ext>
            </a:extLst>
          </p:cNvPr>
          <p:cNvSpPr>
            <a:spLocks noGrp="1"/>
          </p:cNvSpPr>
          <p:nvPr>
            <p:ph idx="1"/>
          </p:nvPr>
        </p:nvSpPr>
        <p:spPr>
          <a:xfrm>
            <a:off x="119063" y="1268413"/>
            <a:ext cx="5419889" cy="4789487"/>
          </a:xfrm>
        </p:spPr>
        <p:txBody>
          <a:bodyPr>
            <a:normAutofit fontScale="92500" lnSpcReduction="10000"/>
          </a:bodyPr>
          <a:lstStyle/>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4">
                  <a:extLst>
                    <a:ext uri="{A12FA001-AC4F-418D-AE19-62706E023703}">
                      <ahyp:hlinkClr xmlns:ahyp="http://schemas.microsoft.com/office/drawing/2018/hyperlinkcolor" val="tx"/>
                    </a:ext>
                  </a:extLst>
                </a:hlinkClick>
              </a:rPr>
              <a:t>https://splash247.com/deadly-port-explosion-rocks-beirut/</a:t>
            </a: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4">
                  <a:extLst>
                    <a:ext uri="{A12FA001-AC4F-418D-AE19-62706E023703}">
                      <ahyp:hlinkClr xmlns:ahyp="http://schemas.microsoft.com/office/drawing/2018/hyperlinkcolor" val="tx"/>
                    </a:ext>
                  </a:extLst>
                </a:hlinkClick>
              </a:rPr>
              <a:t>https://www.westminstersecurity.co.uk/close-protection/law-and-legislation/</a:t>
            </a: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rPr>
              <a:t>JSP 333 – Service Textbook of Explosives. S G Murray (Cranfield University). DRAFT 2020.</a:t>
            </a: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rPr>
              <a:t>DSA02.OME Regulations - </a:t>
            </a:r>
            <a:r>
              <a:rPr lang="en-GB" sz="1200" dirty="0">
                <a:solidFill>
                  <a:srgbClr val="870189"/>
                </a:solidFill>
                <a:latin typeface="+mj-lt"/>
                <a:cs typeface="Arial" panose="020B0604020202020204" pitchFamily="34" charset="0"/>
                <a:hlinkClick r:id="rId5">
                  <a:extLst>
                    <a:ext uri="{A12FA001-AC4F-418D-AE19-62706E023703}">
                      <ahyp:hlinkClr xmlns:ahyp="http://schemas.microsoft.com/office/drawing/2018/hyperlinkcolor" val="tx"/>
                    </a:ext>
                  </a:extLst>
                </a:hlinkClick>
              </a:rPr>
              <a:t>https://www.gov.uk/government/publications/dsa03-ome-part-1-ome-acquisition</a:t>
            </a:r>
            <a:endParaRPr lang="en-GB" sz="1200" dirty="0">
              <a:solidFill>
                <a:srgbClr val="870189"/>
              </a:solidFill>
              <a:latin typeface="+mj-lt"/>
              <a:cs typeface="Arial" panose="020B0604020202020204" pitchFamily="34" charset="0"/>
            </a:endParaRP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6">
                  <a:extLst>
                    <a:ext uri="{A12FA001-AC4F-418D-AE19-62706E023703}">
                      <ahyp:hlinkClr xmlns:ahyp="http://schemas.microsoft.com/office/drawing/2018/hyperlinkcolor" val="tx"/>
                    </a:ext>
                  </a:extLst>
                </a:hlinkClick>
              </a:rPr>
              <a:t>https://www.rmg.co.uk/stories/blog/library-archive/macclesfield-bridge-disaster</a:t>
            </a:r>
            <a:endParaRPr lang="en-GB" sz="1200" dirty="0">
              <a:solidFill>
                <a:srgbClr val="870189"/>
              </a:solidFill>
              <a:latin typeface="+mj-lt"/>
              <a:cs typeface="Arial" panose="020B0604020202020204" pitchFamily="34" charset="0"/>
            </a:endParaRP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7">
                  <a:extLst>
                    <a:ext uri="{A12FA001-AC4F-418D-AE19-62706E023703}">
                      <ahyp:hlinkClr xmlns:ahyp="http://schemas.microsoft.com/office/drawing/2018/hyperlinkcolor" val="tx"/>
                    </a:ext>
                  </a:extLst>
                </a:hlinkClick>
              </a:rPr>
              <a:t>https://www.nytimes.com/2017/12/06/world/canada/halifax-explosion-world-war-one.html</a:t>
            </a:r>
            <a:endParaRPr lang="en-GB" sz="1200" dirty="0">
              <a:solidFill>
                <a:srgbClr val="870189"/>
              </a:solidFill>
              <a:latin typeface="+mj-lt"/>
              <a:cs typeface="Arial" panose="020B0604020202020204" pitchFamily="34" charset="0"/>
            </a:endParaRP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8">
                  <a:extLst>
                    <a:ext uri="{A12FA001-AC4F-418D-AE19-62706E023703}">
                      <ahyp:hlinkClr xmlns:ahyp="http://schemas.microsoft.com/office/drawing/2018/hyperlinkcolor" val="tx"/>
                    </a:ext>
                  </a:extLst>
                </a:hlinkClick>
              </a:rPr>
              <a:t>https://www.redcross.ca/history/artifacts/halifax-explosion-halifax-herald-front-page</a:t>
            </a:r>
            <a:endParaRPr lang="en-GB" sz="1200" dirty="0">
              <a:solidFill>
                <a:srgbClr val="870189"/>
              </a:solidFill>
              <a:latin typeface="+mj-lt"/>
              <a:cs typeface="Arial" panose="020B0604020202020204" pitchFamily="34" charset="0"/>
            </a:endParaRP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9">
                  <a:extLst>
                    <a:ext uri="{A12FA001-AC4F-418D-AE19-62706E023703}">
                      <ahyp:hlinkClr xmlns:ahyp="http://schemas.microsoft.com/office/drawing/2018/hyperlinkcolor" val="tx"/>
                    </a:ext>
                  </a:extLst>
                </a:hlinkClick>
              </a:rPr>
              <a:t>https://en.wikipedia.org/wiki/1967_USS_Forrestal_fire</a:t>
            </a:r>
            <a:endParaRPr lang="en-GB" sz="1200" dirty="0">
              <a:solidFill>
                <a:srgbClr val="870189"/>
              </a:solidFill>
              <a:latin typeface="+mj-lt"/>
              <a:cs typeface="Arial" panose="020B0604020202020204" pitchFamily="34" charset="0"/>
            </a:endParaRP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10">
                  <a:extLst>
                    <a:ext uri="{A12FA001-AC4F-418D-AE19-62706E023703}">
                      <ahyp:hlinkClr xmlns:ahyp="http://schemas.microsoft.com/office/drawing/2018/hyperlinkcolor" val="tx"/>
                    </a:ext>
                  </a:extLst>
                </a:hlinkClick>
              </a:rPr>
              <a:t>https://en.wikipedia.org/wiki/Enschede_fireworks_disaster</a:t>
            </a:r>
            <a:endParaRPr lang="en-GB" sz="1200" dirty="0">
              <a:solidFill>
                <a:srgbClr val="870189"/>
              </a:solidFill>
              <a:latin typeface="+mj-lt"/>
              <a:cs typeface="Arial" panose="020B0604020202020204" pitchFamily="34" charset="0"/>
            </a:endParaRP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11">
                  <a:extLst>
                    <a:ext uri="{A12FA001-AC4F-418D-AE19-62706E023703}">
                      <ahyp:hlinkClr xmlns:ahyp="http://schemas.microsoft.com/office/drawing/2018/hyperlinkcolor" val="tx"/>
                    </a:ext>
                  </a:extLst>
                </a:hlinkClick>
              </a:rPr>
              <a:t>http://news.bbc.co.uk/1/hi/world/europe/1907090.stm</a:t>
            </a:r>
            <a:endParaRPr lang="en-GB" sz="1200" dirty="0">
              <a:solidFill>
                <a:srgbClr val="870189"/>
              </a:solidFill>
              <a:latin typeface="+mj-lt"/>
              <a:cs typeface="Arial" panose="020B0604020202020204" pitchFamily="34" charset="0"/>
            </a:endParaRP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12">
                  <a:extLst>
                    <a:ext uri="{A12FA001-AC4F-418D-AE19-62706E023703}">
                      <ahyp:hlinkClr xmlns:ahyp="http://schemas.microsoft.com/office/drawing/2018/hyperlinkcolor" val="tx"/>
                    </a:ext>
                  </a:extLst>
                </a:hlinkClick>
              </a:rPr>
              <a:t>https://www.gov.uk/government/publications/jsp-482-mod-explosives-regulations</a:t>
            </a:r>
            <a:endParaRPr lang="en-GB" sz="1200" dirty="0">
              <a:solidFill>
                <a:srgbClr val="870189"/>
              </a:solidFill>
              <a:latin typeface="+mj-lt"/>
              <a:cs typeface="Arial" panose="020B0604020202020204" pitchFamily="34" charset="0"/>
            </a:endParaRP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rPr>
              <a:t>Defence Legislation Support Tool. DSA.</a:t>
            </a: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13">
                  <a:extLst>
                    <a:ext uri="{A12FA001-AC4F-418D-AE19-62706E023703}">
                      <ahyp:hlinkClr xmlns:ahyp="http://schemas.microsoft.com/office/drawing/2018/hyperlinkcolor" val="tx"/>
                    </a:ext>
                  </a:extLst>
                </a:hlinkClick>
              </a:rPr>
              <a:t>https://www.hse.gov.uk/explosives/new-regulations.htm</a:t>
            </a:r>
            <a:endParaRPr lang="en-GB" sz="1200" dirty="0">
              <a:solidFill>
                <a:srgbClr val="870189"/>
              </a:solidFill>
              <a:latin typeface="+mj-lt"/>
              <a:cs typeface="Arial" panose="020B0604020202020204" pitchFamily="34" charset="0"/>
            </a:endParaRP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14">
                  <a:extLst>
                    <a:ext uri="{A12FA001-AC4F-418D-AE19-62706E023703}">
                      <ahyp:hlinkClr xmlns:ahyp="http://schemas.microsoft.com/office/drawing/2018/hyperlinkcolor" val="tx"/>
                    </a:ext>
                  </a:extLst>
                </a:hlinkClick>
              </a:rPr>
              <a:t>https://www.hse.gov.uk/explosives/regulations2016.htm</a:t>
            </a:r>
            <a:endParaRPr lang="en-GB" sz="1200" dirty="0">
              <a:solidFill>
                <a:srgbClr val="870189"/>
              </a:solidFill>
              <a:latin typeface="+mj-lt"/>
              <a:cs typeface="Arial" panose="020B0604020202020204" pitchFamily="34" charset="0"/>
            </a:endParaRPr>
          </a:p>
          <a:p>
            <a:pPr marL="457200" indent="-457200">
              <a:lnSpc>
                <a:spcPct val="100000"/>
              </a:lnSpc>
              <a:buFont typeface="+mj-lt"/>
              <a:buAutoNum type="arabicPeriod"/>
            </a:pPr>
            <a:r>
              <a:rPr lang="en-GB" sz="1200" dirty="0">
                <a:solidFill>
                  <a:srgbClr val="870189"/>
                </a:solidFill>
                <a:latin typeface="+mj-lt"/>
                <a:cs typeface="Arial" panose="020B0604020202020204" pitchFamily="34" charset="0"/>
                <a:hlinkClick r:id="rId15">
                  <a:extLst>
                    <a:ext uri="{A12FA001-AC4F-418D-AE19-62706E023703}">
                      <ahyp:hlinkClr xmlns:ahyp="http://schemas.microsoft.com/office/drawing/2018/hyperlinkcolor" val="tx"/>
                    </a:ext>
                  </a:extLst>
                </a:hlinkClick>
              </a:rPr>
              <a:t>https://www.legislation.gov.uk/uksi/2014/1638/made</a:t>
            </a:r>
            <a:endParaRPr lang="en-GB" sz="1200" dirty="0">
              <a:solidFill>
                <a:srgbClr val="870189"/>
              </a:solidFill>
              <a:latin typeface="+mj-lt"/>
              <a:cs typeface="Arial" panose="020B0604020202020204" pitchFamily="34" charset="0"/>
            </a:endParaRPr>
          </a:p>
          <a:p>
            <a:pPr>
              <a:lnSpc>
                <a:spcPct val="100000"/>
              </a:lnSpc>
            </a:pPr>
            <a:endParaRPr lang="en-GB" sz="1200" dirty="0">
              <a:solidFill>
                <a:srgbClr val="870189"/>
              </a:solidFill>
              <a:latin typeface="+mj-lt"/>
              <a:cs typeface="Arial" panose="020B0604020202020204" pitchFamily="34" charset="0"/>
            </a:endParaRPr>
          </a:p>
          <a:p>
            <a:pPr marL="457200" indent="-457200">
              <a:buFont typeface="+mj-lt"/>
              <a:buAutoNum type="arabicPeriod"/>
            </a:pPr>
            <a:endParaRPr lang="en-GB" sz="1200" dirty="0">
              <a:solidFill>
                <a:srgbClr val="870189"/>
              </a:solidFill>
              <a:latin typeface="+mj-lt"/>
              <a:cs typeface="Arial" panose="020B0604020202020204" pitchFamily="34" charset="0"/>
            </a:endParaRPr>
          </a:p>
          <a:p>
            <a:pPr marL="457200" indent="-457200">
              <a:buFont typeface="+mj-lt"/>
              <a:buAutoNum type="arabicPeriod"/>
            </a:pPr>
            <a:endParaRPr lang="en-GB" sz="1200" dirty="0">
              <a:solidFill>
                <a:srgbClr val="870189"/>
              </a:solidFill>
              <a:latin typeface="+mj-lt"/>
              <a:cs typeface="Arial" panose="020B0604020202020204" pitchFamily="34" charset="0"/>
            </a:endParaRPr>
          </a:p>
          <a:p>
            <a:pPr marL="457200" indent="-457200">
              <a:buFont typeface="+mj-lt"/>
              <a:buAutoNum type="arabicPeriod"/>
            </a:pPr>
            <a:endParaRPr lang="en-GB" sz="2000" dirty="0">
              <a:solidFill>
                <a:srgbClr val="870189"/>
              </a:solidFill>
              <a:latin typeface="+mj-lt"/>
              <a:cs typeface="Arial" panose="020B0604020202020204" pitchFamily="34" charset="0"/>
            </a:endParaRPr>
          </a:p>
          <a:p>
            <a:pPr marL="457200" indent="-457200">
              <a:buFont typeface="+mj-lt"/>
              <a:buAutoNum type="arabicPeriod"/>
            </a:pPr>
            <a:endParaRPr lang="en-GB" sz="2000" dirty="0">
              <a:solidFill>
                <a:srgbClr val="870189"/>
              </a:solidFill>
              <a:latin typeface="+mj-lt"/>
              <a:cs typeface="Arial" panose="020B0604020202020204" pitchFamily="34" charset="0"/>
            </a:endParaRPr>
          </a:p>
          <a:p>
            <a:pPr marL="457200" indent="-457200">
              <a:buFont typeface="+mj-lt"/>
              <a:buAutoNum type="arabicPeriod"/>
            </a:pPr>
            <a:endParaRPr lang="en-GB" sz="2000" dirty="0">
              <a:solidFill>
                <a:srgbClr val="870189"/>
              </a:solidFill>
              <a:latin typeface="+mj-lt"/>
              <a:cs typeface="Arial" panose="020B0604020202020204" pitchFamily="34" charset="0"/>
            </a:endParaRPr>
          </a:p>
          <a:p>
            <a:pPr marL="457200" indent="-457200">
              <a:buFont typeface="+mj-lt"/>
              <a:buAutoNum type="arabicPeriod"/>
            </a:pPr>
            <a:endParaRPr lang="en-GB" sz="2000" dirty="0">
              <a:solidFill>
                <a:srgbClr val="870189"/>
              </a:solidFill>
              <a:latin typeface="+mj-lt"/>
              <a:cs typeface="Arial" panose="020B0604020202020204" pitchFamily="34" charset="0"/>
            </a:endParaRPr>
          </a:p>
          <a:p>
            <a:pPr marL="457200" indent="-457200">
              <a:buFont typeface="+mj-lt"/>
              <a:buAutoNum type="arabicPeriod"/>
            </a:pPr>
            <a:endParaRPr lang="en-GB" sz="2000" dirty="0">
              <a:solidFill>
                <a:srgbClr val="870189"/>
              </a:solidFill>
              <a:latin typeface="+mj-lt"/>
              <a:cs typeface="Arial" panose="020B0604020202020204" pitchFamily="34" charset="0"/>
            </a:endParaRPr>
          </a:p>
        </p:txBody>
      </p:sp>
      <p:sp>
        <p:nvSpPr>
          <p:cNvPr id="7" name="Title 6">
            <a:extLst>
              <a:ext uri="{FF2B5EF4-FFF2-40B4-BE49-F238E27FC236}">
                <a16:creationId xmlns:a16="http://schemas.microsoft.com/office/drawing/2014/main" id="{6C3EE9D0-ABDC-D449-B5B7-C553393723D3}"/>
              </a:ext>
            </a:extLst>
          </p:cNvPr>
          <p:cNvSpPr>
            <a:spLocks noGrp="1"/>
          </p:cNvSpPr>
          <p:nvPr>
            <p:ph type="title"/>
          </p:nvPr>
        </p:nvSpPr>
        <p:spPr/>
        <p:txBody>
          <a:bodyPr/>
          <a:lstStyle/>
          <a:p>
            <a:r>
              <a:rPr lang="en-US" dirty="0"/>
              <a:t>References</a:t>
            </a:r>
          </a:p>
        </p:txBody>
      </p:sp>
      <p:sp>
        <p:nvSpPr>
          <p:cNvPr id="8" name="Text Placeholder 2">
            <a:extLst>
              <a:ext uri="{FF2B5EF4-FFF2-40B4-BE49-F238E27FC236}">
                <a16:creationId xmlns:a16="http://schemas.microsoft.com/office/drawing/2014/main" id="{BD12C4CA-90AF-9A47-B924-4041D8B3E063}"/>
              </a:ext>
            </a:extLst>
          </p:cNvPr>
          <p:cNvSpPr txBox="1">
            <a:spLocks/>
          </p:cNvSpPr>
          <p:nvPr/>
        </p:nvSpPr>
        <p:spPr>
          <a:xfrm>
            <a:off x="119063" y="6165850"/>
            <a:ext cx="11953875" cy="692150"/>
          </a:xfrm>
          <a:prstGeom prst="rect">
            <a:avLst/>
          </a:prstGeom>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565867"/>
                </a:solidFill>
                <a:latin typeface="Bebas Neue Pro" panose="020B0506020202050201" pitchFamily="34" charset="77"/>
              </a:rPr>
              <a:t>EXPLOSIVES LEGISLATION</a:t>
            </a:r>
          </a:p>
        </p:txBody>
      </p:sp>
      <p:sp>
        <p:nvSpPr>
          <p:cNvPr id="11" name="Content Placeholder 4">
            <a:extLst>
              <a:ext uri="{FF2B5EF4-FFF2-40B4-BE49-F238E27FC236}">
                <a16:creationId xmlns:a16="http://schemas.microsoft.com/office/drawing/2014/main" id="{0A293FE1-980D-41C4-A8C3-46B78C4D0672}"/>
              </a:ext>
            </a:extLst>
          </p:cNvPr>
          <p:cNvSpPr txBox="1">
            <a:spLocks/>
          </p:cNvSpPr>
          <p:nvPr/>
        </p:nvSpPr>
        <p:spPr>
          <a:xfrm>
            <a:off x="6096000" y="136526"/>
            <a:ext cx="5419889" cy="5921374"/>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870189"/>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565867"/>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rgbClr val="82828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nSpc>
                <a:spcPct val="100000"/>
              </a:lnSpc>
              <a:buFont typeface="+mj-lt"/>
              <a:buAutoNum type="arabicPeriod" startAt="16"/>
            </a:pPr>
            <a:r>
              <a:rPr lang="en-GB" sz="1100" dirty="0">
                <a:solidFill>
                  <a:srgbClr val="870189"/>
                </a:solidFill>
                <a:latin typeface="+mj-lt"/>
                <a:cs typeface="Arial" panose="020B0604020202020204" pitchFamily="34" charset="0"/>
                <a:hlinkClick r:id="rId16">
                  <a:extLst>
                    <a:ext uri="{A12FA001-AC4F-418D-AE19-62706E023703}">
                      <ahyp:hlinkClr xmlns:ahyp="http://schemas.microsoft.com/office/drawing/2018/hyperlinkcolor" val="tx"/>
                    </a:ext>
                  </a:extLst>
                </a:hlinkClick>
              </a:rPr>
              <a:t>https://www.legislation.gov.uk/uksi/2016/315/contents/made</a:t>
            </a:r>
            <a:endParaRPr lang="en-GB" sz="1100" dirty="0">
              <a:solidFill>
                <a:srgbClr val="870189"/>
              </a:solidFill>
              <a:latin typeface="+mj-lt"/>
              <a:cs typeface="Arial" panose="020B0604020202020204" pitchFamily="34" charset="0"/>
            </a:endParaRPr>
          </a:p>
          <a:p>
            <a:pPr marL="457200" indent="-457200">
              <a:lnSpc>
                <a:spcPct val="100000"/>
              </a:lnSpc>
              <a:buFont typeface="+mj-lt"/>
              <a:buAutoNum type="arabicPeriod" startAt="16"/>
            </a:pPr>
            <a:r>
              <a:rPr lang="en-GB" sz="1100" dirty="0">
                <a:solidFill>
                  <a:srgbClr val="870189"/>
                </a:solidFill>
                <a:latin typeface="+mj-lt"/>
                <a:cs typeface="Arial" panose="020B0604020202020204" pitchFamily="34" charset="0"/>
                <a:hlinkClick r:id="rId17">
                  <a:extLst>
                    <a:ext uri="{A12FA001-AC4F-418D-AE19-62706E023703}">
                      <ahyp:hlinkClr xmlns:ahyp="http://schemas.microsoft.com/office/drawing/2018/hyperlinkcolor" val="tx"/>
                    </a:ext>
                  </a:extLst>
                </a:hlinkClick>
              </a:rPr>
              <a:t>https://www.hse.gov.uk/pubns/priced/l150.pdf</a:t>
            </a:r>
            <a:endParaRPr lang="en-GB" sz="1100" dirty="0">
              <a:solidFill>
                <a:srgbClr val="870189"/>
              </a:solidFill>
              <a:latin typeface="+mj-lt"/>
              <a:cs typeface="Arial" panose="020B0604020202020204" pitchFamily="34" charset="0"/>
            </a:endParaRPr>
          </a:p>
          <a:p>
            <a:pPr marL="457200" indent="-457200">
              <a:lnSpc>
                <a:spcPct val="100000"/>
              </a:lnSpc>
              <a:buFont typeface="+mj-lt"/>
              <a:buAutoNum type="arabicPeriod" startAt="16"/>
            </a:pPr>
            <a:r>
              <a:rPr lang="en-GB" sz="1100" dirty="0">
                <a:solidFill>
                  <a:srgbClr val="870189"/>
                </a:solidFill>
                <a:latin typeface="+mj-lt"/>
                <a:cs typeface="Arial" panose="020B0604020202020204" pitchFamily="34" charset="0"/>
                <a:hlinkClick r:id="rId18">
                  <a:extLst>
                    <a:ext uri="{A12FA001-AC4F-418D-AE19-62706E023703}">
                      <ahyp:hlinkClr xmlns:ahyp="http://schemas.microsoft.com/office/drawing/2018/hyperlinkcolor" val="tx"/>
                    </a:ext>
                  </a:extLst>
                </a:hlinkClick>
              </a:rPr>
              <a:t>https://www.hse.gov.uk/pubns/priced/l111.pdf</a:t>
            </a:r>
            <a:endParaRPr lang="en-GB" sz="1100" dirty="0">
              <a:solidFill>
                <a:srgbClr val="870189"/>
              </a:solidFill>
              <a:latin typeface="+mj-lt"/>
              <a:cs typeface="Arial" panose="020B0604020202020204" pitchFamily="34" charset="0"/>
            </a:endParaRPr>
          </a:p>
          <a:p>
            <a:pPr marL="457200" indent="-457200">
              <a:lnSpc>
                <a:spcPct val="100000"/>
              </a:lnSpc>
              <a:buFont typeface="+mj-lt"/>
              <a:buAutoNum type="arabicPeriod" startAt="16"/>
            </a:pPr>
            <a:r>
              <a:rPr lang="en-GB" sz="1100" dirty="0">
                <a:solidFill>
                  <a:srgbClr val="870189"/>
                </a:solidFill>
                <a:latin typeface="+mj-lt"/>
                <a:cs typeface="Arial" panose="020B0604020202020204" pitchFamily="34" charset="0"/>
                <a:hlinkClick r:id="rId19">
                  <a:extLst>
                    <a:ext uri="{A12FA001-AC4F-418D-AE19-62706E023703}">
                      <ahyp:hlinkClr xmlns:ahyp="http://schemas.microsoft.com/office/drawing/2018/hyperlinkcolor" val="tx"/>
                    </a:ext>
                  </a:extLst>
                </a:hlinkClick>
              </a:rPr>
              <a:t>https://www.hse.gov.uk/comah/background/comah15.htm#lower</a:t>
            </a:r>
            <a:endParaRPr lang="en-GB" sz="1100" dirty="0">
              <a:solidFill>
                <a:srgbClr val="870189"/>
              </a:solidFill>
              <a:latin typeface="+mj-lt"/>
              <a:cs typeface="Arial" panose="020B0604020202020204" pitchFamily="34" charset="0"/>
            </a:endParaRPr>
          </a:p>
          <a:p>
            <a:pPr marL="457200" indent="-457200">
              <a:lnSpc>
                <a:spcPct val="100000"/>
              </a:lnSpc>
              <a:buFont typeface="+mj-lt"/>
              <a:buAutoNum type="arabicPeriod" startAt="16"/>
            </a:pPr>
            <a:r>
              <a:rPr lang="en-GB" sz="1100" dirty="0">
                <a:solidFill>
                  <a:srgbClr val="870189"/>
                </a:solidFill>
                <a:latin typeface="+mj-lt"/>
                <a:cs typeface="Arial" panose="020B0604020202020204" pitchFamily="34" charset="0"/>
                <a:hlinkClick r:id="rId20">
                  <a:extLst>
                    <a:ext uri="{A12FA001-AC4F-418D-AE19-62706E023703}">
                      <ahyp:hlinkClr xmlns:ahyp="http://schemas.microsoft.com/office/drawing/2018/hyperlinkcolor" val="tx"/>
                    </a:ext>
                  </a:extLst>
                </a:hlinkClick>
              </a:rPr>
              <a:t>https://www.hse.gov.uk/fireandexplosion/atex.htm#equipment</a:t>
            </a:r>
            <a:endParaRPr lang="en-GB" sz="1100" dirty="0">
              <a:solidFill>
                <a:srgbClr val="870189"/>
              </a:solidFill>
              <a:latin typeface="+mj-lt"/>
              <a:cs typeface="Arial" panose="020B0604020202020204" pitchFamily="34" charset="0"/>
            </a:endParaRPr>
          </a:p>
          <a:p>
            <a:pPr marL="457200" indent="-457200">
              <a:lnSpc>
                <a:spcPct val="100000"/>
              </a:lnSpc>
              <a:buFont typeface="+mj-lt"/>
              <a:buAutoNum type="arabicPeriod" startAt="16"/>
            </a:pPr>
            <a:r>
              <a:rPr lang="en-GB" sz="1100" dirty="0">
                <a:solidFill>
                  <a:srgbClr val="870189"/>
                </a:solidFill>
                <a:latin typeface="+mj-lt"/>
                <a:cs typeface="Arial" panose="020B0604020202020204" pitchFamily="34" charset="0"/>
                <a:hlinkClick r:id="rId21">
                  <a:extLst>
                    <a:ext uri="{A12FA001-AC4F-418D-AE19-62706E023703}">
                      <ahyp:hlinkClr xmlns:ahyp="http://schemas.microsoft.com/office/drawing/2018/hyperlinkcolor" val="tx"/>
                    </a:ext>
                  </a:extLst>
                </a:hlinkClick>
              </a:rPr>
              <a:t>https://www.hse.gov.uk/fireandexplosion/zoning.pdf</a:t>
            </a:r>
            <a:endParaRPr lang="en-GB" sz="1100" dirty="0">
              <a:solidFill>
                <a:srgbClr val="870189"/>
              </a:solidFill>
              <a:latin typeface="+mj-lt"/>
              <a:cs typeface="Arial" panose="020B0604020202020204" pitchFamily="34" charset="0"/>
            </a:endParaRPr>
          </a:p>
          <a:p>
            <a:pPr marL="457200" indent="-457200">
              <a:lnSpc>
                <a:spcPct val="100000"/>
              </a:lnSpc>
              <a:buFont typeface="+mj-lt"/>
              <a:buAutoNum type="arabicPeriod" startAt="16"/>
            </a:pPr>
            <a:r>
              <a:rPr lang="en-GB" sz="1100" dirty="0">
                <a:solidFill>
                  <a:srgbClr val="870189"/>
                </a:solidFill>
                <a:latin typeface="+mj-lt"/>
                <a:cs typeface="Arial" panose="020B0604020202020204" pitchFamily="34" charset="0"/>
                <a:hlinkClick r:id="rId22">
                  <a:extLst>
                    <a:ext uri="{A12FA001-AC4F-418D-AE19-62706E023703}">
                      <ahyp:hlinkClr xmlns:ahyp="http://schemas.microsoft.com/office/drawing/2018/hyperlinkcolor" val="tx"/>
                    </a:ext>
                  </a:extLst>
                </a:hlinkClick>
              </a:rPr>
              <a:t>https://www.gov.uk/government/publications/equipment-and-protective-systems-intended-for-use-in-potentially-explosive-atmospheres-regulations-2016/equipment-and-protective-systems-intended-for-use-in-potentially-explosive-atmospheres-regulations-2016-great-britain</a:t>
            </a:r>
            <a:endParaRPr lang="en-GB" sz="1100" dirty="0">
              <a:solidFill>
                <a:srgbClr val="870189"/>
              </a:solidFill>
              <a:latin typeface="+mj-lt"/>
              <a:cs typeface="Arial" panose="020B0604020202020204" pitchFamily="34" charset="0"/>
            </a:endParaRPr>
          </a:p>
          <a:p>
            <a:pPr marL="457200" indent="-457200">
              <a:lnSpc>
                <a:spcPct val="100000"/>
              </a:lnSpc>
              <a:buFont typeface="+mj-lt"/>
              <a:buAutoNum type="arabicPeriod" startAt="16"/>
            </a:pPr>
            <a:r>
              <a:rPr lang="en-GB" sz="1100" dirty="0">
                <a:solidFill>
                  <a:srgbClr val="870189"/>
                </a:solidFill>
                <a:latin typeface="+mj-lt"/>
                <a:cs typeface="Arial" panose="020B0604020202020204" pitchFamily="34" charset="0"/>
                <a:hlinkClick r:id="rId23">
                  <a:extLst>
                    <a:ext uri="{A12FA001-AC4F-418D-AE19-62706E023703}">
                      <ahyp:hlinkClr xmlns:ahyp="http://schemas.microsoft.com/office/drawing/2018/hyperlinkcolor" val="tx"/>
                    </a:ext>
                  </a:extLst>
                </a:hlinkClick>
              </a:rPr>
              <a:t>Guide on Firearms Licensing Law (publishing.service.gov.uk)</a:t>
            </a:r>
            <a:endParaRPr lang="en-GB" sz="1100" dirty="0">
              <a:solidFill>
                <a:srgbClr val="870189"/>
              </a:solidFill>
              <a:latin typeface="+mj-lt"/>
              <a:cs typeface="Arial" panose="020B0604020202020204" pitchFamily="34" charset="0"/>
            </a:endParaRPr>
          </a:p>
          <a:p>
            <a:pPr marL="457200" indent="-457200">
              <a:lnSpc>
                <a:spcPct val="110000"/>
              </a:lnSpc>
              <a:buFont typeface="+mj-lt"/>
              <a:buAutoNum type="arabicPeriod" startAt="16"/>
            </a:pPr>
            <a:r>
              <a:rPr lang="en-GB" sz="1100" dirty="0">
                <a:solidFill>
                  <a:srgbClr val="870189"/>
                </a:solidFill>
                <a:latin typeface="+mj-lt"/>
                <a:cs typeface="Arial" panose="020B0604020202020204" pitchFamily="34" charset="0"/>
                <a:hlinkClick r:id="rId24">
                  <a:extLst>
                    <a:ext uri="{A12FA001-AC4F-418D-AE19-62706E023703}">
                      <ahyp:hlinkClr xmlns:ahyp="http://schemas.microsoft.com/office/drawing/2018/hyperlinkcolor" val="tx"/>
                    </a:ext>
                  </a:extLst>
                </a:hlinkClick>
              </a:rPr>
              <a:t>https://en.wikipedia.org/wiki/Firearms_Act_1968</a:t>
            </a:r>
            <a:endParaRPr lang="en-GB" sz="1100" dirty="0">
              <a:solidFill>
                <a:srgbClr val="870189"/>
              </a:solidFill>
              <a:latin typeface="+mj-lt"/>
              <a:cs typeface="Arial" panose="020B0604020202020204" pitchFamily="34" charset="0"/>
            </a:endParaRPr>
          </a:p>
          <a:p>
            <a:pPr marL="457200" indent="-457200">
              <a:lnSpc>
                <a:spcPct val="110000"/>
              </a:lnSpc>
              <a:buFont typeface="+mj-lt"/>
              <a:buAutoNum type="arabicPeriod" startAt="16"/>
            </a:pPr>
            <a:r>
              <a:rPr lang="en-GB" sz="1100" dirty="0">
                <a:solidFill>
                  <a:srgbClr val="870189"/>
                </a:solidFill>
                <a:latin typeface="+mj-lt"/>
                <a:cs typeface="Arial" panose="020B0604020202020204" pitchFamily="34" charset="0"/>
                <a:hlinkClick r:id="rId25">
                  <a:extLst>
                    <a:ext uri="{A12FA001-AC4F-418D-AE19-62706E023703}">
                      <ahyp:hlinkClr xmlns:ahyp="http://schemas.microsoft.com/office/drawing/2018/hyperlinkcolor" val="tx"/>
                    </a:ext>
                  </a:extLst>
                </a:hlinkClick>
              </a:rPr>
              <a:t>https://en.wikipedia.org/wiki/SA80#/media/File:New_SA80_A3_Assault_Rifle_MOD_45163882.jpg</a:t>
            </a:r>
            <a:endParaRPr lang="en-GB" sz="1100" dirty="0">
              <a:solidFill>
                <a:srgbClr val="870189"/>
              </a:solidFill>
              <a:latin typeface="+mj-lt"/>
              <a:cs typeface="Arial" panose="020B0604020202020204" pitchFamily="34" charset="0"/>
            </a:endParaRPr>
          </a:p>
          <a:p>
            <a:pPr marL="457200" indent="-457200">
              <a:lnSpc>
                <a:spcPct val="110000"/>
              </a:lnSpc>
              <a:buFont typeface="+mj-lt"/>
              <a:buAutoNum type="arabicPeriod" startAt="16"/>
            </a:pPr>
            <a:r>
              <a:rPr lang="en-GB" sz="1100" dirty="0">
                <a:solidFill>
                  <a:srgbClr val="870189"/>
                </a:solidFill>
                <a:latin typeface="+mj-lt"/>
                <a:cs typeface="Arial" panose="020B0604020202020204" pitchFamily="34" charset="0"/>
                <a:hlinkClick r:id="rId26">
                  <a:extLst>
                    <a:ext uri="{A12FA001-AC4F-418D-AE19-62706E023703}">
                      <ahyp:hlinkClr xmlns:ahyp="http://schemas.microsoft.com/office/drawing/2018/hyperlinkcolor" val="tx"/>
                    </a:ext>
                  </a:extLst>
                </a:hlinkClick>
              </a:rPr>
              <a:t>https://en.wikipedia.org/wiki/Glock</a:t>
            </a:r>
            <a:endParaRPr lang="en-GB" sz="1100" dirty="0">
              <a:solidFill>
                <a:srgbClr val="870189"/>
              </a:solidFill>
              <a:latin typeface="+mj-lt"/>
              <a:cs typeface="Arial" panose="020B0604020202020204" pitchFamily="34" charset="0"/>
            </a:endParaRPr>
          </a:p>
          <a:p>
            <a:pPr marL="457200" indent="-457200">
              <a:lnSpc>
                <a:spcPct val="110000"/>
              </a:lnSpc>
              <a:buFont typeface="+mj-lt"/>
              <a:buAutoNum type="arabicPeriod" startAt="16"/>
            </a:pPr>
            <a:r>
              <a:rPr lang="en-GB" sz="1100" dirty="0">
                <a:solidFill>
                  <a:srgbClr val="870189"/>
                </a:solidFill>
                <a:latin typeface="+mj-lt"/>
                <a:cs typeface="Arial" panose="020B0604020202020204" pitchFamily="34" charset="0"/>
                <a:hlinkClick r:id="rId27">
                  <a:extLst>
                    <a:ext uri="{A12FA001-AC4F-418D-AE19-62706E023703}">
                      <ahyp:hlinkClr xmlns:ahyp="http://schemas.microsoft.com/office/drawing/2018/hyperlinkcolor" val="tx"/>
                    </a:ext>
                  </a:extLst>
                </a:hlinkClick>
              </a:rPr>
              <a:t>https://en.wikipedia.org/wiki/Sawed-off_shotgun#/media/File:Lupara.jpg</a:t>
            </a:r>
            <a:endParaRPr lang="en-GB" sz="1100" dirty="0">
              <a:solidFill>
                <a:srgbClr val="870189"/>
              </a:solidFill>
              <a:latin typeface="+mj-lt"/>
              <a:cs typeface="Arial" panose="020B0604020202020204" pitchFamily="34" charset="0"/>
            </a:endParaRPr>
          </a:p>
          <a:p>
            <a:pPr marL="457200" indent="-457200">
              <a:lnSpc>
                <a:spcPct val="110000"/>
              </a:lnSpc>
              <a:buFont typeface="+mj-lt"/>
              <a:buAutoNum type="arabicPeriod" startAt="16"/>
            </a:pPr>
            <a:r>
              <a:rPr lang="en-GB" sz="1100" dirty="0">
                <a:solidFill>
                  <a:srgbClr val="870189"/>
                </a:solidFill>
                <a:latin typeface="+mj-lt"/>
                <a:cs typeface="Arial" panose="020B0604020202020204" pitchFamily="34" charset="0"/>
                <a:hlinkClick r:id="rId28">
                  <a:extLst>
                    <a:ext uri="{A12FA001-AC4F-418D-AE19-62706E023703}">
                      <ahyp:hlinkClr xmlns:ahyp="http://schemas.microsoft.com/office/drawing/2018/hyperlinkcolor" val="tx"/>
                    </a:ext>
                  </a:extLst>
                </a:hlinkClick>
              </a:rPr>
              <a:t>https://en.wikipedia.org/wiki/M270_Multiple_Launch_Rocket_System#/media/File:MLRS_firing_on_the_ranges_at_Otterburn._MOD_45158572.jpg</a:t>
            </a:r>
            <a:endParaRPr lang="en-GB" sz="1100" dirty="0">
              <a:solidFill>
                <a:srgbClr val="870189"/>
              </a:solidFill>
              <a:latin typeface="+mj-lt"/>
              <a:cs typeface="Arial" panose="020B0604020202020204" pitchFamily="34" charset="0"/>
            </a:endParaRPr>
          </a:p>
          <a:p>
            <a:pPr marL="457200" indent="-457200">
              <a:lnSpc>
                <a:spcPct val="110000"/>
              </a:lnSpc>
              <a:buFont typeface="+mj-lt"/>
              <a:buAutoNum type="arabicPeriod" startAt="16"/>
            </a:pPr>
            <a:r>
              <a:rPr lang="en-GB" sz="1100" dirty="0" err="1">
                <a:solidFill>
                  <a:srgbClr val="870189"/>
                </a:solidFill>
                <a:latin typeface="+mj-lt"/>
                <a:cs typeface="Arial" panose="020B0604020202020204" pitchFamily="34" charset="0"/>
                <a:hlinkClick r:id="rId29">
                  <a:extLst>
                    <a:ext uri="{A12FA001-AC4F-418D-AE19-62706E023703}">
                      <ahyp:hlinkClr xmlns:ahyp="http://schemas.microsoft.com/office/drawing/2018/hyperlinkcolor" val="tx"/>
                    </a:ext>
                  </a:extLst>
                </a:hlinkClick>
              </a:rPr>
              <a:t>Flixborough</a:t>
            </a:r>
            <a:r>
              <a:rPr lang="en-GB" sz="1100" dirty="0">
                <a:solidFill>
                  <a:srgbClr val="870189"/>
                </a:solidFill>
                <a:latin typeface="+mj-lt"/>
                <a:cs typeface="Arial" panose="020B0604020202020204" pitchFamily="34" charset="0"/>
                <a:hlinkClick r:id="rId29">
                  <a:extLst>
                    <a:ext uri="{A12FA001-AC4F-418D-AE19-62706E023703}">
                      <ahyp:hlinkClr xmlns:ahyp="http://schemas.microsoft.com/office/drawing/2018/hyperlinkcolor" val="tx"/>
                    </a:ext>
                  </a:extLst>
                </a:hlinkClick>
              </a:rPr>
              <a:t> Disaster anniversary: New pictures come to light after 43 years - Scunthorpe Telegraph</a:t>
            </a:r>
            <a:endParaRPr lang="en-GB" sz="1100" dirty="0">
              <a:solidFill>
                <a:srgbClr val="870189"/>
              </a:solidFill>
              <a:latin typeface="+mj-lt"/>
              <a:cs typeface="Arial" panose="020B0604020202020204" pitchFamily="34" charset="0"/>
            </a:endParaRPr>
          </a:p>
          <a:p>
            <a:pPr marL="457200" indent="-457200">
              <a:lnSpc>
                <a:spcPct val="110000"/>
              </a:lnSpc>
              <a:buFont typeface="+mj-lt"/>
              <a:buAutoNum type="arabicPeriod" startAt="16"/>
            </a:pPr>
            <a:r>
              <a:rPr lang="en-GB" sz="1100" dirty="0">
                <a:solidFill>
                  <a:srgbClr val="870189"/>
                </a:solidFill>
                <a:latin typeface="+mj-lt"/>
                <a:cs typeface="Arial" panose="020B0604020202020204" pitchFamily="34" charset="0"/>
                <a:hlinkClick r:id="rId30">
                  <a:extLst>
                    <a:ext uri="{A12FA001-AC4F-418D-AE19-62706E023703}">
                      <ahyp:hlinkClr xmlns:ahyp="http://schemas.microsoft.com/office/drawing/2018/hyperlinkcolor" val="tx"/>
                    </a:ext>
                  </a:extLst>
                </a:hlinkClick>
              </a:rPr>
              <a:t>The Avonmouth explosion was horrific. But it wasn’t unprecedented. - The Bristol Cable</a:t>
            </a:r>
            <a:endParaRPr lang="en-GB" sz="1100" dirty="0">
              <a:solidFill>
                <a:srgbClr val="870189"/>
              </a:solidFill>
              <a:latin typeface="+mj-lt"/>
              <a:cs typeface="Arial" panose="020B0604020202020204" pitchFamily="34" charset="0"/>
            </a:endParaRPr>
          </a:p>
          <a:p>
            <a:pPr marL="457200" indent="-457200">
              <a:lnSpc>
                <a:spcPct val="110000"/>
              </a:lnSpc>
              <a:buFont typeface="+mj-lt"/>
              <a:buAutoNum type="arabicPeriod" startAt="16"/>
            </a:pPr>
            <a:r>
              <a:rPr lang="en-GB" sz="1100" dirty="0">
                <a:solidFill>
                  <a:srgbClr val="870189"/>
                </a:solidFill>
                <a:latin typeface="+mj-lt"/>
                <a:cs typeface="Arial" panose="020B0604020202020204" pitchFamily="34" charset="0"/>
                <a:hlinkClick r:id="rId31">
                  <a:extLst>
                    <a:ext uri="{A12FA001-AC4F-418D-AE19-62706E023703}">
                      <ahyp:hlinkClr xmlns:ahyp="http://schemas.microsoft.com/office/drawing/2018/hyperlinkcolor" val="tx"/>
                    </a:ext>
                  </a:extLst>
                </a:hlinkClick>
              </a:rPr>
              <a:t>https://www.dromoland.ie/activities/clay-shooting/</a:t>
            </a:r>
            <a:endParaRPr lang="en-GB" sz="1100" dirty="0">
              <a:solidFill>
                <a:srgbClr val="870189"/>
              </a:solidFill>
              <a:latin typeface="+mj-lt"/>
              <a:cs typeface="Arial" panose="020B0604020202020204" pitchFamily="34" charset="0"/>
            </a:endParaRPr>
          </a:p>
          <a:p>
            <a:pPr>
              <a:lnSpc>
                <a:spcPct val="110000"/>
              </a:lnSpc>
            </a:pPr>
            <a:endParaRPr lang="en-GB" sz="1000" dirty="0"/>
          </a:p>
          <a:p>
            <a:pPr marL="457200" indent="-457200">
              <a:lnSpc>
                <a:spcPct val="110000"/>
              </a:lnSpc>
              <a:buFont typeface="+mj-lt"/>
              <a:buAutoNum type="arabicPeriod" startAt="16"/>
            </a:pPr>
            <a:endParaRPr lang="en-GB" sz="1100" dirty="0">
              <a:solidFill>
                <a:srgbClr val="870189"/>
              </a:solidFill>
              <a:latin typeface="+mj-lt"/>
              <a:cs typeface="Arial" panose="020B0604020202020204" pitchFamily="34" charset="0"/>
            </a:endParaRPr>
          </a:p>
          <a:p>
            <a:pPr marL="457200" indent="-457200">
              <a:lnSpc>
                <a:spcPct val="100000"/>
              </a:lnSpc>
              <a:buFont typeface="+mj-lt"/>
              <a:buAutoNum type="arabicPeriod" startAt="16"/>
            </a:pPr>
            <a:endParaRPr lang="en-GB" sz="1100" dirty="0">
              <a:solidFill>
                <a:srgbClr val="870189"/>
              </a:solidFill>
              <a:latin typeface="+mj-lt"/>
              <a:cs typeface="Arial" panose="020B0604020202020204" pitchFamily="34" charset="0"/>
            </a:endParaRPr>
          </a:p>
          <a:p>
            <a:pPr marL="457200" indent="-457200">
              <a:lnSpc>
                <a:spcPct val="100000"/>
              </a:lnSpc>
              <a:buFont typeface="+mj-lt"/>
              <a:buAutoNum type="arabicPeriod" startAt="16"/>
            </a:pPr>
            <a:endParaRPr lang="en-GB" sz="1100" dirty="0">
              <a:solidFill>
                <a:srgbClr val="870189"/>
              </a:solidFill>
              <a:latin typeface="+mj-lt"/>
              <a:cs typeface="Arial" panose="020B0604020202020204" pitchFamily="34" charset="0"/>
            </a:endParaRPr>
          </a:p>
          <a:p>
            <a:pPr marL="457200" indent="-457200">
              <a:lnSpc>
                <a:spcPct val="100000"/>
              </a:lnSpc>
              <a:buFont typeface="+mj-lt"/>
              <a:buAutoNum type="arabicPeriod" startAt="16"/>
            </a:pPr>
            <a:endParaRPr lang="en-GB" sz="1100" dirty="0">
              <a:solidFill>
                <a:srgbClr val="870189"/>
              </a:solidFill>
              <a:latin typeface="+mj-lt"/>
              <a:cs typeface="Arial" panose="020B0604020202020204" pitchFamily="34" charset="0"/>
            </a:endParaRPr>
          </a:p>
          <a:p>
            <a:pPr marL="457200" indent="-457200">
              <a:buFont typeface="+mj-lt"/>
              <a:buAutoNum type="arabicPeriod" startAt="16"/>
            </a:pPr>
            <a:endParaRPr lang="en-GB" sz="1200" dirty="0">
              <a:solidFill>
                <a:srgbClr val="870189"/>
              </a:solidFill>
              <a:latin typeface="+mj-lt"/>
              <a:cs typeface="Arial" panose="020B0604020202020204" pitchFamily="34" charset="0"/>
            </a:endParaRPr>
          </a:p>
          <a:p>
            <a:pPr marL="457200" indent="-457200">
              <a:buFont typeface="+mj-lt"/>
              <a:buAutoNum type="arabicPeriod" startAt="16"/>
            </a:pPr>
            <a:endParaRPr lang="en-GB" sz="1200" dirty="0">
              <a:solidFill>
                <a:srgbClr val="870189"/>
              </a:solidFill>
              <a:latin typeface="+mj-lt"/>
              <a:cs typeface="Arial" panose="020B0604020202020204" pitchFamily="34" charset="0"/>
            </a:endParaRPr>
          </a:p>
          <a:p>
            <a:pPr marL="457200" indent="-457200">
              <a:buFont typeface="+mj-lt"/>
              <a:buAutoNum type="arabicPeriod" startAt="16"/>
            </a:pPr>
            <a:endParaRPr lang="en-GB" sz="1200" dirty="0">
              <a:solidFill>
                <a:srgbClr val="870189"/>
              </a:solidFill>
              <a:latin typeface="+mj-lt"/>
              <a:cs typeface="Arial" panose="020B0604020202020204" pitchFamily="34" charset="0"/>
            </a:endParaRPr>
          </a:p>
          <a:p>
            <a:pPr marL="457200" indent="-457200">
              <a:buFont typeface="+mj-lt"/>
              <a:buAutoNum type="arabicPeriod" startAt="16"/>
            </a:pPr>
            <a:endParaRPr lang="en-GB" sz="1200" dirty="0">
              <a:solidFill>
                <a:srgbClr val="870189"/>
              </a:solidFill>
              <a:latin typeface="+mj-lt"/>
              <a:cs typeface="Arial" panose="020B0604020202020204" pitchFamily="34" charset="0"/>
            </a:endParaRPr>
          </a:p>
          <a:p>
            <a:pPr marL="457200" indent="-457200">
              <a:buFont typeface="+mj-lt"/>
              <a:buAutoNum type="arabicPeriod" startAt="16"/>
            </a:pPr>
            <a:endParaRPr lang="en-GB" sz="2000" dirty="0">
              <a:solidFill>
                <a:srgbClr val="870189"/>
              </a:solidFill>
              <a:latin typeface="+mj-lt"/>
              <a:cs typeface="Arial" panose="020B0604020202020204" pitchFamily="34" charset="0"/>
            </a:endParaRPr>
          </a:p>
          <a:p>
            <a:pPr marL="457200" indent="-457200">
              <a:buFont typeface="+mj-lt"/>
              <a:buAutoNum type="arabicPeriod" startAt="16"/>
            </a:pPr>
            <a:endParaRPr lang="en-GB" sz="2000" dirty="0">
              <a:solidFill>
                <a:srgbClr val="870189"/>
              </a:solidFill>
              <a:latin typeface="+mj-lt"/>
              <a:cs typeface="Arial" panose="020B0604020202020204" pitchFamily="34" charset="0"/>
            </a:endParaRPr>
          </a:p>
          <a:p>
            <a:pPr marL="457200" indent="-457200">
              <a:buFont typeface="+mj-lt"/>
              <a:buAutoNum type="arabicPeriod" startAt="16"/>
            </a:pPr>
            <a:endParaRPr lang="en-GB" sz="2000" dirty="0">
              <a:solidFill>
                <a:srgbClr val="870189"/>
              </a:solidFill>
              <a:latin typeface="+mj-lt"/>
              <a:cs typeface="Arial" panose="020B0604020202020204" pitchFamily="34" charset="0"/>
            </a:endParaRPr>
          </a:p>
          <a:p>
            <a:pPr marL="457200" indent="-457200">
              <a:buFont typeface="+mj-lt"/>
              <a:buAutoNum type="arabicPeriod" startAt="16"/>
            </a:pPr>
            <a:endParaRPr lang="en-GB" sz="2000" dirty="0">
              <a:solidFill>
                <a:srgbClr val="870189"/>
              </a:solidFill>
              <a:latin typeface="+mj-lt"/>
              <a:cs typeface="Arial" panose="020B0604020202020204" pitchFamily="34" charset="0"/>
            </a:endParaRPr>
          </a:p>
          <a:p>
            <a:pPr marL="457200" indent="-457200">
              <a:buFont typeface="+mj-lt"/>
              <a:buAutoNum type="arabicPeriod" startAt="16"/>
            </a:pPr>
            <a:endParaRPr lang="en-GB" sz="2000" dirty="0">
              <a:solidFill>
                <a:srgbClr val="870189"/>
              </a:solidFill>
              <a:latin typeface="+mj-lt"/>
              <a:cs typeface="Arial" panose="020B0604020202020204" pitchFamily="34" charset="0"/>
            </a:endParaRPr>
          </a:p>
        </p:txBody>
      </p:sp>
    </p:spTree>
    <p:extLst>
      <p:ext uri="{BB962C8B-B14F-4D97-AF65-F5344CB8AC3E}">
        <p14:creationId xmlns:p14="http://schemas.microsoft.com/office/powerpoint/2010/main" val="1885742004"/>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839CF-6A3D-4845-851B-0C1B17A58770}"/>
              </a:ext>
            </a:extLst>
          </p:cNvPr>
          <p:cNvSpPr>
            <a:spLocks noGrp="1"/>
          </p:cNvSpPr>
          <p:nvPr>
            <p:ph type="title"/>
          </p:nvPr>
        </p:nvSpPr>
        <p:spPr/>
        <p:txBody>
          <a:bodyPr>
            <a:normAutofit/>
          </a:bodyPr>
          <a:lstStyle/>
          <a:p>
            <a:r>
              <a:rPr lang="en-US" dirty="0"/>
              <a:t>THANK YOU FOR LISTENING</a:t>
            </a:r>
            <a:br>
              <a:rPr lang="en-US" dirty="0"/>
            </a:br>
            <a:br>
              <a:rPr lang="en-US" dirty="0"/>
            </a:br>
            <a:r>
              <a:rPr lang="en-US" dirty="0"/>
              <a:t>ANY QUESTIONS?</a:t>
            </a:r>
          </a:p>
        </p:txBody>
      </p:sp>
    </p:spTree>
    <p:extLst>
      <p:ext uri="{BB962C8B-B14F-4D97-AF65-F5344CB8AC3E}">
        <p14:creationId xmlns:p14="http://schemas.microsoft.com/office/powerpoint/2010/main" val="18209317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6726634"/>
      </p:ext>
    </p:extLst>
  </p:cSld>
  <p:clrMapOvr>
    <a:masterClrMapping/>
  </p:clrMapOvr>
</p:sld>
</file>

<file path=ppt/theme/theme1.xml><?xml version="1.0" encoding="utf-8"?>
<a:theme xmlns:a="http://schemas.openxmlformats.org/drawingml/2006/main" name="Office Theme">
  <a:themeElements>
    <a:clrScheme name="SSO Colour Theme">
      <a:dk1>
        <a:srgbClr val="000000"/>
      </a:dk1>
      <a:lt1>
        <a:srgbClr val="FFFFFF"/>
      </a:lt1>
      <a:dk2>
        <a:srgbClr val="44546A"/>
      </a:dk2>
      <a:lt2>
        <a:srgbClr val="E7E6E6"/>
      </a:lt2>
      <a:accent1>
        <a:srgbClr val="535566"/>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nchor="ctr">
        <a:spAutoFit/>
      </a:bodyPr>
      <a:lstStyle>
        <a:defPPr algn="ctr">
          <a:defRPr sz="8000" b="1" i="0" baseline="0" dirty="0" smtClean="0">
            <a:solidFill>
              <a:srgbClr val="565867"/>
            </a:solidFill>
            <a:latin typeface="Bebas Neue Pro" panose="020B0506020202050201" pitchFamily="34" charset="77"/>
          </a:defRPr>
        </a:defPPr>
      </a:lstStyle>
    </a:txDef>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SSO Colour Theme">
    <a:dk1>
      <a:srgbClr val="000000"/>
    </a:dk1>
    <a:lt1>
      <a:srgbClr val="FFFFFF"/>
    </a:lt1>
    <a:dk2>
      <a:srgbClr val="44546A"/>
    </a:dk2>
    <a:lt2>
      <a:srgbClr val="E7E6E6"/>
    </a:lt2>
    <a:accent1>
      <a:srgbClr val="535566"/>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SSO Colour Theme">
    <a:dk1>
      <a:srgbClr val="000000"/>
    </a:dk1>
    <a:lt1>
      <a:srgbClr val="FFFFFF"/>
    </a:lt1>
    <a:dk2>
      <a:srgbClr val="44546A"/>
    </a:dk2>
    <a:lt2>
      <a:srgbClr val="E7E6E6"/>
    </a:lt2>
    <a:accent1>
      <a:srgbClr val="535566"/>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E5DEC50FA5B5A4788751834B920179F" ma:contentTypeVersion="14" ma:contentTypeDescription="Create a new document." ma:contentTypeScope="" ma:versionID="2e334aa961bcd4a89aa6d3c0bed795c5">
  <xsd:schema xmlns:xsd="http://www.w3.org/2001/XMLSchema" xmlns:xs="http://www.w3.org/2001/XMLSchema" xmlns:p="http://schemas.microsoft.com/office/2006/metadata/properties" xmlns:ns2="bf065779-0a3c-4ba0-a672-3d0c7b6a8a2f" xmlns:ns3="f82ed513-2835-4dd1-b542-3d75ae70e63c" targetNamespace="http://schemas.microsoft.com/office/2006/metadata/properties" ma:root="true" ma:fieldsID="d596d4c60ca4f210237a998128f2a464" ns2:_="" ns3:_="">
    <xsd:import namespace="bf065779-0a3c-4ba0-a672-3d0c7b6a8a2f"/>
    <xsd:import namespace="f82ed513-2835-4dd1-b542-3d75ae70e63c"/>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065779-0a3c-4ba0-a672-3d0c7b6a8a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2d699a3f-fc70-4175-bbda-c57ab3d6b6df"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82ed513-2835-4dd1-b542-3d75ae70e63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6ec6e181-3f16-4fe5-8642-93c05381d4ec}" ma:internalName="TaxCatchAll" ma:showField="CatchAllData" ma:web="f82ed513-2835-4dd1-b542-3d75ae70e63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f82ed513-2835-4dd1-b542-3d75ae70e63c" xsi:nil="true"/>
    <lcf76f155ced4ddcb4097134ff3c332f xmlns="bf065779-0a3c-4ba0-a672-3d0c7b6a8a2f">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C683E6C-4399-4CBE-8D0E-CFAF1A8B2303}">
  <ds:schemaRefs>
    <ds:schemaRef ds:uri="http://schemas.microsoft.com/sharepoint/v3/contenttype/forms"/>
  </ds:schemaRefs>
</ds:datastoreItem>
</file>

<file path=customXml/itemProps2.xml><?xml version="1.0" encoding="utf-8"?>
<ds:datastoreItem xmlns:ds="http://schemas.openxmlformats.org/officeDocument/2006/customXml" ds:itemID="{35EB9D9E-C3AC-48D3-87AE-A8AF33E3E0BC}"/>
</file>

<file path=customXml/itemProps3.xml><?xml version="1.0" encoding="utf-8"?>
<ds:datastoreItem xmlns:ds="http://schemas.openxmlformats.org/officeDocument/2006/customXml" ds:itemID="{59DF26F8-CE2D-40A4-A1EF-1416996B7DE6}">
  <ds:schemaRefs>
    <ds:schemaRef ds:uri="http://schemas.microsoft.com/office/2006/metadata/properties"/>
    <ds:schemaRef ds:uri="7c88cc89-1969-4570-92f5-0795382a695c"/>
    <ds:schemaRef ds:uri="http://schemas.microsoft.com/office/2006/documentManagement/types"/>
    <ds:schemaRef ds:uri="http://purl.org/dc/terms/"/>
    <ds:schemaRef ds:uri="http://purl.org/dc/dcmitype/"/>
    <ds:schemaRef ds:uri="44d04c60-4f27-4e44-bff0-7e85a27303c2"/>
    <ds:schemaRef ds:uri="04738c6d-ecc8-46f1-821f-82e308eab3d9"/>
    <ds:schemaRef ds:uri="http://purl.org/dc/elements/1.1/"/>
    <ds:schemaRef ds:uri="http://schemas.microsoft.com/office/infopath/2007/PartnerControls"/>
    <ds:schemaRef ds:uri="http://schemas.openxmlformats.org/package/2006/metadata/core-properties"/>
    <ds:schemaRef ds:uri="http://www.w3.org/XML/1998/namespace"/>
    <ds:schemaRef ds:uri="a52cd3db-2666-4793-9f57-5449d9121c32"/>
    <ds:schemaRef ds:uri="f82ed513-2835-4dd1-b542-3d75ae70e63c"/>
    <ds:schemaRef ds:uri="a1c12be4-f1c9-4933-9c30-f95527b6b797"/>
  </ds:schemaRefs>
</ds:datastoreItem>
</file>

<file path=docProps/app.xml><?xml version="1.0" encoding="utf-8"?>
<Properties xmlns="http://schemas.openxmlformats.org/officeDocument/2006/extended-properties" xmlns:vt="http://schemas.openxmlformats.org/officeDocument/2006/docPropsVTypes">
  <Template/>
  <TotalTime>9733</TotalTime>
  <Words>5498</Words>
  <Application>Microsoft Office PowerPoint</Application>
  <PresentationFormat>Widescreen</PresentationFormat>
  <Paragraphs>551</Paragraphs>
  <Slides>42</Slides>
  <Notes>42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HK Grotesk</vt:lpstr>
      <vt:lpstr>Bebas Neue Pro</vt:lpstr>
      <vt:lpstr>Office Theme</vt:lpstr>
      <vt:lpstr>PowerPoint Presentation</vt:lpstr>
      <vt:lpstr>Safety &amp; Hazard Assessment</vt:lpstr>
      <vt:lpstr>Contents</vt:lpstr>
      <vt:lpstr>useful documents &amp; Resources</vt:lpstr>
      <vt:lpstr>Why legislate?</vt:lpstr>
      <vt:lpstr>Why legislate?</vt:lpstr>
      <vt:lpstr>Why legislate?</vt:lpstr>
      <vt:lpstr>Why legislate?</vt:lpstr>
      <vt:lpstr>Why legislate?</vt:lpstr>
      <vt:lpstr>Where it all began</vt:lpstr>
      <vt:lpstr>Explosives Regulations 2014</vt:lpstr>
      <vt:lpstr>Explosives Regulations 2014</vt:lpstr>
      <vt:lpstr>Explosives Regulations 2014</vt:lpstr>
      <vt:lpstr>Explosives Regulations 2014</vt:lpstr>
      <vt:lpstr>Amendment Regulations 2016</vt:lpstr>
      <vt:lpstr>COMAH15</vt:lpstr>
      <vt:lpstr>COMAH15</vt:lpstr>
      <vt:lpstr>COMAH – general duties</vt:lpstr>
      <vt:lpstr>COMAH – MAPP</vt:lpstr>
      <vt:lpstr>COMAH – Upper Tier duties</vt:lpstr>
      <vt:lpstr>COMAH – Upper Tier Safety Report</vt:lpstr>
      <vt:lpstr>COMAH – Upper Tier Safety Report</vt:lpstr>
      <vt:lpstr>Explosive Atmosphere - DSEAR</vt:lpstr>
      <vt:lpstr>Explosive Atmosphere - DSEAR</vt:lpstr>
      <vt:lpstr>Explosive Atmosphere - DSEAR</vt:lpstr>
      <vt:lpstr>Explosive atmosphere - atex</vt:lpstr>
      <vt:lpstr>ATEX vs DSEAR</vt:lpstr>
      <vt:lpstr>ATEX Equipment – EPS 2016</vt:lpstr>
      <vt:lpstr>ATEX Equipment – EPS 2016</vt:lpstr>
      <vt:lpstr>Other OME regulations</vt:lpstr>
      <vt:lpstr>Firearms legislation</vt:lpstr>
      <vt:lpstr>Firearms legislation</vt:lpstr>
      <vt:lpstr>Firearms legislation</vt:lpstr>
      <vt:lpstr>Firearms Certificate</vt:lpstr>
      <vt:lpstr>Registered Firearms Dealer</vt:lpstr>
      <vt:lpstr>Prohibited weapons</vt:lpstr>
      <vt:lpstr>Prohibited weapons</vt:lpstr>
      <vt:lpstr>Generic legislation</vt:lpstr>
      <vt:lpstr>Next Steps…</vt:lpstr>
      <vt:lpstr>References</vt:lpstr>
      <vt:lpstr>THANK YOU FOR LISTENING  ANY QUESTIONS?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rhydianharries@sso.group</dc:creator>
  <cp:keywords/>
  <dc:description/>
  <cp:lastModifiedBy>Austin Clark</cp:lastModifiedBy>
  <cp:revision>429</cp:revision>
  <cp:lastPrinted>2021-03-23T11:01:00Z</cp:lastPrinted>
  <dcterms:created xsi:type="dcterms:W3CDTF">2018-09-05T14:27:50Z</dcterms:created>
  <dcterms:modified xsi:type="dcterms:W3CDTF">2024-06-02T10:42:42Z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0x010100EE5DEC50FA5B5A4788751834B920179F</vt:lpwstr>
  </property>
  <property fmtid="{D5CDD505-2E9C-101B-9397-08002B2CF9AE}" pid="3" name="MSIP_Label_8e28611e-2819-430a-bdf7-3581be6cbbdd_Enabled">
    <vt:lpwstr>true</vt:lpwstr>
  </property>
  <property fmtid="{D5CDD505-2E9C-101B-9397-08002B2CF9AE}" pid="4" name="MSIP_Label_8e28611e-2819-430a-bdf7-3581be6cbbdd_SetDate">
    <vt:lpwstr>2022-08-19T10:05:38Z</vt:lpwstr>
  </property>
  <property fmtid="{D5CDD505-2E9C-101B-9397-08002B2CF9AE}" pid="5" name="MSIP_Label_8e28611e-2819-430a-bdf7-3581be6cbbdd_Method">
    <vt:lpwstr>Privileged</vt:lpwstr>
  </property>
  <property fmtid="{D5CDD505-2E9C-101B-9397-08002B2CF9AE}" pid="6" name="MSIP_Label_8e28611e-2819-430a-bdf7-3581be6cbbdd_Name">
    <vt:lpwstr>MOD-1-NWR-‘NON-WORK  RELATED’</vt:lpwstr>
  </property>
  <property fmtid="{D5CDD505-2E9C-101B-9397-08002B2CF9AE}" pid="7" name="MSIP_Label_8e28611e-2819-430a-bdf7-3581be6cbbdd_SiteId">
    <vt:lpwstr>be7760ed-5953-484b-ae95-d0a16dfa09e5</vt:lpwstr>
  </property>
  <property fmtid="{D5CDD505-2E9C-101B-9397-08002B2CF9AE}" pid="8" name="MSIP_Label_8e28611e-2819-430a-bdf7-3581be6cbbdd_ActionId">
    <vt:lpwstr>b8038aa3-1136-4b87-90e8-1d0f3ab1cf4a</vt:lpwstr>
  </property>
  <property fmtid="{D5CDD505-2E9C-101B-9397-08002B2CF9AE}" pid="9" name="MSIP_Label_8e28611e-2819-430a-bdf7-3581be6cbbdd_ContentBits">
    <vt:lpwstr>0</vt:lpwstr>
  </property>
  <property fmtid="{D5CDD505-2E9C-101B-9397-08002B2CF9AE}" pid="10" name="File Type0">
    <vt:lpwstr/>
  </property>
  <property fmtid="{D5CDD505-2E9C-101B-9397-08002B2CF9AE}" pid="11" name="MediaServiceImageTags">
    <vt:lpwstr/>
  </property>
  <property fmtid="{D5CDD505-2E9C-101B-9397-08002B2CF9AE}" pid="12" name="Order">
    <vt:lpwstr>15800.0000000000</vt:lpwstr>
  </property>
  <property fmtid="{D5CDD505-2E9C-101B-9397-08002B2CF9AE}" pid="13" name="xd_ProgID">
    <vt:lpwstr/>
  </property>
  <property fmtid="{D5CDD505-2E9C-101B-9397-08002B2CF9AE}" pid="14" name="ComplianceAssetId">
    <vt:lpwstr/>
  </property>
  <property fmtid="{D5CDD505-2E9C-101B-9397-08002B2CF9AE}" pid="15" name="TemplateUrl">
    <vt:lpwstr/>
  </property>
  <property fmtid="{D5CDD505-2E9C-101B-9397-08002B2CF9AE}" pid="16" name="_ExtendedDescription">
    <vt:lpwstr/>
  </property>
  <property fmtid="{D5CDD505-2E9C-101B-9397-08002B2CF9AE}" pid="17" name="TriggerFlowInfo">
    <vt:lpwstr/>
  </property>
  <property fmtid="{D5CDD505-2E9C-101B-9397-08002B2CF9AE}" pid="18" name="xd_Signature">
    <vt:lpwstr/>
  </property>
</Properties>
</file>