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9" r:id="rId3"/>
    <p:sldId id="257" r:id="rId4"/>
    <p:sldId id="260" r:id="rId5"/>
    <p:sldId id="261" r:id="rId6"/>
    <p:sldId id="262" r:id="rId7"/>
    <p:sldId id="264" r:id="rId8"/>
    <p:sldId id="266" r:id="rId9"/>
    <p:sldId id="258" r:id="rId10"/>
    <p:sldId id="263" r:id="rId11"/>
    <p:sldId id="265"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706" autoAdjust="0"/>
    <p:restoredTop sz="94660"/>
  </p:normalViewPr>
  <p:slideViewPr>
    <p:cSldViewPr snapToGrid="0">
      <p:cViewPr varScale="1">
        <p:scale>
          <a:sx n="72" d="100"/>
          <a:sy n="72" d="100"/>
        </p:scale>
        <p:origin x="672"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253532F-7AE6-4E8C-9EDA-1E4DCA915CB2}" type="datetimeFigureOut">
              <a:rPr lang="en-GB" smtClean="0"/>
              <a:t>08/05/2018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E273D27-1301-4699-8413-A9A74F207CFA}"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337480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253532F-7AE6-4E8C-9EDA-1E4DCA915CB2}" type="datetimeFigureOut">
              <a:rPr lang="en-GB" smtClean="0"/>
              <a:t>08/05/2018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E273D27-1301-4699-8413-A9A74F207CFA}" type="slidenum">
              <a:rPr lang="en-GB" smtClean="0"/>
              <a:t>‹#›</a:t>
            </a:fld>
            <a:endParaRPr lang="en-GB"/>
          </a:p>
        </p:txBody>
      </p:sp>
    </p:spTree>
    <p:extLst>
      <p:ext uri="{BB962C8B-B14F-4D97-AF65-F5344CB8AC3E}">
        <p14:creationId xmlns:p14="http://schemas.microsoft.com/office/powerpoint/2010/main" val="14285830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253532F-7AE6-4E8C-9EDA-1E4DCA915CB2}" type="datetimeFigureOut">
              <a:rPr lang="en-GB" smtClean="0"/>
              <a:t>08/05/2018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E273D27-1301-4699-8413-A9A74F207CFA}"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94905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253532F-7AE6-4E8C-9EDA-1E4DCA915CB2}" type="datetimeFigureOut">
              <a:rPr lang="en-GB" smtClean="0"/>
              <a:t>08/05/2018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E273D27-1301-4699-8413-A9A74F207CFA}" type="slidenum">
              <a:rPr lang="en-GB" smtClean="0"/>
              <a:t>‹#›</a:t>
            </a:fld>
            <a:endParaRPr lang="en-GB"/>
          </a:p>
        </p:txBody>
      </p:sp>
    </p:spTree>
    <p:extLst>
      <p:ext uri="{BB962C8B-B14F-4D97-AF65-F5344CB8AC3E}">
        <p14:creationId xmlns:p14="http://schemas.microsoft.com/office/powerpoint/2010/main" val="41853709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253532F-7AE6-4E8C-9EDA-1E4DCA915CB2}" type="datetimeFigureOut">
              <a:rPr lang="en-GB" smtClean="0"/>
              <a:t>08/05/2018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E273D27-1301-4699-8413-A9A74F207CFA}" type="slidenum">
              <a:rPr lang="en-GB" smtClean="0"/>
              <a:t>‹#›</a:t>
            </a:fld>
            <a:endParaRPr lang="en-GB"/>
          </a:p>
        </p:txBody>
      </p:sp>
    </p:spTree>
    <p:extLst>
      <p:ext uri="{BB962C8B-B14F-4D97-AF65-F5344CB8AC3E}">
        <p14:creationId xmlns:p14="http://schemas.microsoft.com/office/powerpoint/2010/main" val="710403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253532F-7AE6-4E8C-9EDA-1E4DCA915CB2}" type="datetimeFigureOut">
              <a:rPr lang="en-GB" smtClean="0"/>
              <a:t>08/05/2018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E273D27-1301-4699-8413-A9A74F207CFA}" type="slidenum">
              <a:rPr lang="en-GB" smtClean="0"/>
              <a:t>‹#›</a:t>
            </a:fld>
            <a:endParaRPr lang="en-GB"/>
          </a:p>
        </p:txBody>
      </p:sp>
    </p:spTree>
    <p:extLst>
      <p:ext uri="{BB962C8B-B14F-4D97-AF65-F5344CB8AC3E}">
        <p14:creationId xmlns:p14="http://schemas.microsoft.com/office/powerpoint/2010/main" val="14533155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E253532F-7AE6-4E8C-9EDA-1E4DCA915CB2}" type="datetimeFigureOut">
              <a:rPr lang="en-GB" smtClean="0"/>
              <a:t>08/05/2018</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3E273D27-1301-4699-8413-A9A74F207CFA}" type="slidenum">
              <a:rPr lang="en-GB" smtClean="0"/>
              <a:t>‹#›</a:t>
            </a:fld>
            <a:endParaRPr lang="en-GB"/>
          </a:p>
        </p:txBody>
      </p:sp>
    </p:spTree>
    <p:extLst>
      <p:ext uri="{BB962C8B-B14F-4D97-AF65-F5344CB8AC3E}">
        <p14:creationId xmlns:p14="http://schemas.microsoft.com/office/powerpoint/2010/main" val="39344433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E253532F-7AE6-4E8C-9EDA-1E4DCA915CB2}" type="datetimeFigureOut">
              <a:rPr lang="en-GB" smtClean="0"/>
              <a:t>08/05/2018</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E273D27-1301-4699-8413-A9A74F207CFA}" type="slidenum">
              <a:rPr lang="en-GB" smtClean="0"/>
              <a:t>‹#›</a:t>
            </a:fld>
            <a:endParaRPr lang="en-GB"/>
          </a:p>
        </p:txBody>
      </p:sp>
    </p:spTree>
    <p:extLst>
      <p:ext uri="{BB962C8B-B14F-4D97-AF65-F5344CB8AC3E}">
        <p14:creationId xmlns:p14="http://schemas.microsoft.com/office/powerpoint/2010/main" val="37394596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E253532F-7AE6-4E8C-9EDA-1E4DCA915CB2}" type="datetimeFigureOut">
              <a:rPr lang="en-GB" smtClean="0"/>
              <a:t>08/05/2018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E273D27-1301-4699-8413-A9A74F207CFA}" type="slidenum">
              <a:rPr lang="en-GB" smtClean="0"/>
              <a:t>‹#›</a:t>
            </a:fld>
            <a:endParaRPr lang="en-GB"/>
          </a:p>
        </p:txBody>
      </p:sp>
    </p:spTree>
    <p:extLst>
      <p:ext uri="{BB962C8B-B14F-4D97-AF65-F5344CB8AC3E}">
        <p14:creationId xmlns:p14="http://schemas.microsoft.com/office/powerpoint/2010/main" val="11687310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253532F-7AE6-4E8C-9EDA-1E4DCA915CB2}" type="datetimeFigureOut">
              <a:rPr lang="en-GB" smtClean="0"/>
              <a:t>08/05/2018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E273D27-1301-4699-8413-A9A74F207CFA}" type="slidenum">
              <a:rPr lang="en-GB" smtClean="0"/>
              <a:t>‹#›</a:t>
            </a:fld>
            <a:endParaRPr lang="en-GB"/>
          </a:p>
        </p:txBody>
      </p:sp>
    </p:spTree>
    <p:extLst>
      <p:ext uri="{BB962C8B-B14F-4D97-AF65-F5344CB8AC3E}">
        <p14:creationId xmlns:p14="http://schemas.microsoft.com/office/powerpoint/2010/main" val="15038639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253532F-7AE6-4E8C-9EDA-1E4DCA915CB2}" type="datetimeFigureOut">
              <a:rPr lang="en-GB" smtClean="0"/>
              <a:t>08/05/2018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E273D27-1301-4699-8413-A9A74F207CFA}" type="slidenum">
              <a:rPr lang="en-GB" smtClean="0"/>
              <a:t>‹#›</a:t>
            </a:fld>
            <a:endParaRPr lang="en-GB"/>
          </a:p>
        </p:txBody>
      </p:sp>
    </p:spTree>
    <p:extLst>
      <p:ext uri="{BB962C8B-B14F-4D97-AF65-F5344CB8AC3E}">
        <p14:creationId xmlns:p14="http://schemas.microsoft.com/office/powerpoint/2010/main" val="26344402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E253532F-7AE6-4E8C-9EDA-1E4DCA915CB2}" type="datetimeFigureOut">
              <a:rPr lang="en-GB" smtClean="0"/>
              <a:t>08/05/2018</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3E273D27-1301-4699-8413-A9A74F207CFA}"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3454285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24271-1E84-4D1F-8D59-0436073BF1B5}"/>
              </a:ext>
            </a:extLst>
          </p:cNvPr>
          <p:cNvSpPr>
            <a:spLocks noGrp="1"/>
          </p:cNvSpPr>
          <p:nvPr>
            <p:ph type="ctrTitle"/>
          </p:nvPr>
        </p:nvSpPr>
        <p:spPr>
          <a:xfrm>
            <a:off x="478971" y="152400"/>
            <a:ext cx="11168743" cy="3357563"/>
          </a:xfrm>
        </p:spPr>
        <p:txBody>
          <a:bodyPr>
            <a:normAutofit/>
          </a:bodyPr>
          <a:lstStyle/>
          <a:p>
            <a:pPr algn="ctr">
              <a:lnSpc>
                <a:spcPct val="150000"/>
              </a:lnSpc>
            </a:pPr>
            <a:r>
              <a:rPr lang="en-GB" dirty="0">
                <a:latin typeface="Times New Roman" panose="02020603050405020304" pitchFamily="18" charset="0"/>
                <a:cs typeface="Times New Roman" panose="02020603050405020304" pitchFamily="18" charset="0"/>
              </a:rPr>
              <a:t>Marxism </a:t>
            </a:r>
          </a:p>
        </p:txBody>
      </p:sp>
      <p:sp>
        <p:nvSpPr>
          <p:cNvPr id="3" name="Subtitle 2">
            <a:extLst>
              <a:ext uri="{FF2B5EF4-FFF2-40B4-BE49-F238E27FC236}">
                <a16:creationId xmlns:a16="http://schemas.microsoft.com/office/drawing/2014/main" id="{6B0E00AD-1944-48A9-AD1C-6973FAE6CB1A}"/>
              </a:ext>
            </a:extLst>
          </p:cNvPr>
          <p:cNvSpPr>
            <a:spLocks noGrp="1"/>
          </p:cNvSpPr>
          <p:nvPr>
            <p:ph type="subTitle" idx="1"/>
          </p:nvPr>
        </p:nvSpPr>
        <p:spPr>
          <a:xfrm>
            <a:off x="-1" y="3509963"/>
            <a:ext cx="12192001" cy="1655762"/>
          </a:xfrm>
        </p:spPr>
        <p:txBody>
          <a:bodyPr>
            <a:normAutofit/>
          </a:bodyPr>
          <a:lstStyle/>
          <a:p>
            <a:pPr algn="ctr">
              <a:lnSpc>
                <a:spcPct val="150000"/>
              </a:lnSpc>
            </a:pPr>
            <a:r>
              <a:rPr lang="en-GB" dirty="0">
                <a:latin typeface="Times New Roman" panose="02020603050405020304" pitchFamily="18" charset="0"/>
                <a:cs typeface="Times New Roman" panose="02020603050405020304" pitchFamily="18" charset="0"/>
              </a:rPr>
              <a:t>SJSI4017                 1700284</a:t>
            </a:r>
          </a:p>
        </p:txBody>
      </p:sp>
    </p:spTree>
    <p:extLst>
      <p:ext uri="{BB962C8B-B14F-4D97-AF65-F5344CB8AC3E}">
        <p14:creationId xmlns:p14="http://schemas.microsoft.com/office/powerpoint/2010/main" val="24816635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B83C68-C179-470B-B86E-2112AE9F536B}"/>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Definition of Marxism </a:t>
            </a:r>
          </a:p>
        </p:txBody>
      </p:sp>
      <p:sp>
        <p:nvSpPr>
          <p:cNvPr id="3" name="Content Placeholder 2">
            <a:extLst>
              <a:ext uri="{FF2B5EF4-FFF2-40B4-BE49-F238E27FC236}">
                <a16:creationId xmlns:a16="http://schemas.microsoft.com/office/drawing/2014/main" id="{67D53039-4ADE-4ED4-960B-490645A98F45}"/>
              </a:ext>
            </a:extLst>
          </p:cNvPr>
          <p:cNvSpPr>
            <a:spLocks noGrp="1"/>
          </p:cNvSpPr>
          <p:nvPr>
            <p:ph idx="1"/>
          </p:nvPr>
        </p:nvSpPr>
        <p:spPr>
          <a:xfrm>
            <a:off x="1097280" y="1845734"/>
            <a:ext cx="8684394" cy="4023360"/>
          </a:xfrm>
        </p:spPr>
        <p:txBody>
          <a:bodyPr/>
          <a:lstStyle/>
          <a:p>
            <a:endParaRPr lang="en-GB" dirty="0">
              <a:latin typeface="Times New Roman" panose="02020603050405020304" pitchFamily="18" charset="0"/>
              <a:cs typeface="Times New Roman" panose="02020603050405020304" pitchFamily="18" charset="0"/>
            </a:endParaRPr>
          </a:p>
          <a:p>
            <a:pPr algn="just"/>
            <a:r>
              <a:rPr lang="en-GB" dirty="0">
                <a:latin typeface="Times New Roman" panose="02020603050405020304" pitchFamily="18" charset="0"/>
                <a:cs typeface="Times New Roman" panose="02020603050405020304" pitchFamily="18" charset="0"/>
              </a:rPr>
              <a:t>Marxism can be defined in many ways for example;</a:t>
            </a:r>
          </a:p>
          <a:p>
            <a:pPr algn="just">
              <a:buFont typeface="Wingdings" panose="05000000000000000000" pitchFamily="2" charset="2"/>
              <a:buChar char="q"/>
            </a:pPr>
            <a:r>
              <a:rPr lang="en-GB" dirty="0">
                <a:latin typeface="Times New Roman" panose="02020603050405020304" pitchFamily="18" charset="0"/>
                <a:cs typeface="Times New Roman" panose="02020603050405020304" pitchFamily="18" charset="0"/>
              </a:rPr>
              <a:t>‘Marxism is an economic and social system based upon the political and economic theories of Karl Marx and Friedrich Engels’ (AllAboutPhilosophy.org, 2018). </a:t>
            </a:r>
          </a:p>
          <a:p>
            <a:pPr algn="just">
              <a:buFont typeface="Wingdings" panose="05000000000000000000" pitchFamily="2" charset="2"/>
              <a:buChar char="q"/>
            </a:pPr>
            <a:endParaRPr lang="en-GB" dirty="0">
              <a:latin typeface="Times New Roman" panose="02020603050405020304" pitchFamily="18" charset="0"/>
              <a:cs typeface="Times New Roman" panose="02020603050405020304" pitchFamily="18" charset="0"/>
            </a:endParaRPr>
          </a:p>
          <a:p>
            <a:pPr algn="just">
              <a:buFont typeface="Wingdings" panose="05000000000000000000" pitchFamily="2" charset="2"/>
              <a:buChar char="q"/>
            </a:pPr>
            <a:r>
              <a:rPr lang="en-GB" dirty="0">
                <a:latin typeface="Times New Roman" panose="02020603050405020304" pitchFamily="18" charset="0"/>
                <a:cs typeface="Times New Roman" panose="02020603050405020304" pitchFamily="18" charset="0"/>
              </a:rPr>
              <a:t>One of the main elements of Marxism is based on social class and the way government is maintained (Smith, 2003). </a:t>
            </a:r>
          </a:p>
        </p:txBody>
      </p:sp>
    </p:spTree>
    <p:extLst>
      <p:ext uri="{BB962C8B-B14F-4D97-AF65-F5344CB8AC3E}">
        <p14:creationId xmlns:p14="http://schemas.microsoft.com/office/powerpoint/2010/main" val="32863898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439275-0F1B-4550-94B6-689DE8606F89}"/>
              </a:ext>
            </a:extLst>
          </p:cNvPr>
          <p:cNvSpPr>
            <a:spLocks noGrp="1"/>
          </p:cNvSpPr>
          <p:nvPr>
            <p:ph type="title"/>
          </p:nvPr>
        </p:nvSpPr>
        <p:spPr>
          <a:xfrm>
            <a:off x="1097280" y="286603"/>
            <a:ext cx="10058400" cy="1450757"/>
          </a:xfrm>
        </p:spPr>
        <p:txBody>
          <a:bodyPr/>
          <a:lstStyle/>
          <a:p>
            <a:r>
              <a:rPr lang="en-GB" dirty="0">
                <a:latin typeface="Times New Roman" panose="02020603050405020304" pitchFamily="18" charset="0"/>
                <a:cs typeface="Times New Roman" panose="02020603050405020304" pitchFamily="18" charset="0"/>
              </a:rPr>
              <a:t>Karl Marx </a:t>
            </a:r>
          </a:p>
        </p:txBody>
      </p:sp>
      <p:sp>
        <p:nvSpPr>
          <p:cNvPr id="3" name="Content Placeholder 2">
            <a:extLst>
              <a:ext uri="{FF2B5EF4-FFF2-40B4-BE49-F238E27FC236}">
                <a16:creationId xmlns:a16="http://schemas.microsoft.com/office/drawing/2014/main" id="{DB8F5FAB-A128-4C2D-9F66-3DE5843977F4}"/>
              </a:ext>
            </a:extLst>
          </p:cNvPr>
          <p:cNvSpPr>
            <a:spLocks noGrp="1"/>
          </p:cNvSpPr>
          <p:nvPr>
            <p:ph idx="1"/>
          </p:nvPr>
        </p:nvSpPr>
        <p:spPr>
          <a:xfrm>
            <a:off x="1097280" y="2398642"/>
            <a:ext cx="8660331" cy="3470451"/>
          </a:xfrm>
        </p:spPr>
        <p:txBody>
          <a:bodyPr/>
          <a:lstStyle/>
          <a:p>
            <a:pPr>
              <a:buFont typeface="Wingdings" panose="05000000000000000000" pitchFamily="2" charset="2"/>
              <a:buChar char="q"/>
            </a:pPr>
            <a:r>
              <a:rPr lang="en-GB" dirty="0">
                <a:latin typeface="Times New Roman" panose="02020603050405020304" pitchFamily="18" charset="0"/>
                <a:cs typeface="Times New Roman" panose="02020603050405020304" pitchFamily="18" charset="0"/>
              </a:rPr>
              <a:t>Marxist theory was first introduced by Karl Marx and Fredrick Engels (Blunden, no date). </a:t>
            </a:r>
          </a:p>
          <a:p>
            <a:pPr>
              <a:buFont typeface="Wingdings" panose="05000000000000000000" pitchFamily="2" charset="2"/>
              <a:buChar char="q"/>
            </a:pPr>
            <a:r>
              <a:rPr lang="en-GB" dirty="0">
                <a:latin typeface="Times New Roman" panose="02020603050405020304" pitchFamily="18" charset="0"/>
                <a:cs typeface="Times New Roman" panose="02020603050405020304" pitchFamily="18" charset="0"/>
              </a:rPr>
              <a:t>He concluded that within society there are two groups of people known as the ‘bourgeoisie’ and the ‘proletariat’ (Long, 2017).</a:t>
            </a:r>
          </a:p>
          <a:p>
            <a:pPr>
              <a:buFont typeface="Wingdings" panose="05000000000000000000" pitchFamily="2" charset="2"/>
              <a:buChar char="q"/>
            </a:pPr>
            <a:r>
              <a:rPr lang="en-GB" dirty="0">
                <a:latin typeface="Times New Roman" panose="02020603050405020304" pitchFamily="18" charset="0"/>
                <a:cs typeface="Times New Roman" panose="02020603050405020304" pitchFamily="18" charset="0"/>
              </a:rPr>
              <a:t>Marx also concluded that Marxism is known for being in favour of a capitalist society (Rational Revolution, 2010).</a:t>
            </a:r>
          </a:p>
          <a:p>
            <a:pPr algn="just">
              <a:buFont typeface="Wingdings" panose="05000000000000000000" pitchFamily="2" charset="2"/>
              <a:buChar char="q"/>
            </a:pPr>
            <a:r>
              <a:rPr lang="en-GB" dirty="0">
                <a:latin typeface="Times New Roman" panose="02020603050405020304" pitchFamily="18" charset="0"/>
                <a:cs typeface="Times New Roman" panose="02020603050405020304" pitchFamily="18" charset="0"/>
              </a:rPr>
              <a:t>The means of production is run by the ‘bourgeoise’ benefitting from this system and the ‘proletariat’ receiving less money to profit the ‘bourgeoise’ (Morrison, 2006).  </a:t>
            </a:r>
          </a:p>
          <a:p>
            <a:pPr>
              <a:buFont typeface="Wingdings" panose="05000000000000000000" pitchFamily="2" charset="2"/>
              <a:buChar char="q"/>
            </a:pPr>
            <a:endParaRPr lang="en-GB" dirty="0">
              <a:latin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0821525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1D4509-B035-40BC-B524-B8B468C87CA6}"/>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Capitalism  </a:t>
            </a:r>
          </a:p>
        </p:txBody>
      </p:sp>
      <p:sp>
        <p:nvSpPr>
          <p:cNvPr id="3" name="Content Placeholder 2">
            <a:extLst>
              <a:ext uri="{FF2B5EF4-FFF2-40B4-BE49-F238E27FC236}">
                <a16:creationId xmlns:a16="http://schemas.microsoft.com/office/drawing/2014/main" id="{ECA770F8-4A81-45B6-880C-A48181122E68}"/>
              </a:ext>
            </a:extLst>
          </p:cNvPr>
          <p:cNvSpPr>
            <a:spLocks noGrp="1"/>
          </p:cNvSpPr>
          <p:nvPr>
            <p:ph idx="1"/>
          </p:nvPr>
        </p:nvSpPr>
        <p:spPr>
          <a:xfrm>
            <a:off x="1097280" y="1845734"/>
            <a:ext cx="9081436" cy="4023360"/>
          </a:xfrm>
        </p:spPr>
        <p:txBody>
          <a:bodyPr/>
          <a:lstStyle/>
          <a:p>
            <a:pPr algn="just">
              <a:buFont typeface="Wingdings" panose="05000000000000000000" pitchFamily="2" charset="2"/>
              <a:buChar char="q"/>
            </a:pPr>
            <a:r>
              <a:rPr lang="en-GB" dirty="0">
                <a:latin typeface="Times New Roman" panose="02020603050405020304" pitchFamily="18" charset="0"/>
                <a:cs typeface="Times New Roman" panose="02020603050405020304" pitchFamily="18" charset="0"/>
              </a:rPr>
              <a:t>Within society goods are produced which creates consumerism and this enables the ‘bourgeoisie’ to gain financial profit by owning these businesses (Democracy and Nature, 1999). </a:t>
            </a:r>
          </a:p>
          <a:p>
            <a:pPr algn="just">
              <a:buFont typeface="Wingdings" panose="05000000000000000000" pitchFamily="2" charset="2"/>
              <a:buChar char="q"/>
            </a:pPr>
            <a:endParaRPr lang="en-GB" dirty="0">
              <a:latin typeface="Times New Roman" panose="02020603050405020304" pitchFamily="18" charset="0"/>
              <a:cs typeface="Times New Roman" panose="02020603050405020304" pitchFamily="18" charset="0"/>
            </a:endParaRPr>
          </a:p>
          <a:p>
            <a:pPr algn="just">
              <a:buFont typeface="Wingdings" panose="05000000000000000000" pitchFamily="2" charset="2"/>
              <a:buChar char="q"/>
            </a:pPr>
            <a:r>
              <a:rPr lang="en-GB" dirty="0">
                <a:latin typeface="Times New Roman" panose="02020603050405020304" pitchFamily="18" charset="0"/>
                <a:cs typeface="Times New Roman" panose="02020603050405020304" pitchFamily="18" charset="0"/>
              </a:rPr>
              <a:t>Capitalism would not exist if the working class were not a part of the production because due to them only receiving a minimum wage this enhances the amount of money the ‘bourgeoise’ receive (Creative Commons, 2018). </a:t>
            </a:r>
          </a:p>
          <a:p>
            <a:pPr algn="just">
              <a:buFont typeface="Wingdings" panose="05000000000000000000" pitchFamily="2" charset="2"/>
              <a:buChar char="q"/>
            </a:pPr>
            <a:endParaRPr lang="en-GB" dirty="0">
              <a:latin typeface="Times New Roman" panose="02020603050405020304" pitchFamily="18" charset="0"/>
              <a:cs typeface="Times New Roman" panose="02020603050405020304" pitchFamily="18" charset="0"/>
            </a:endParaRPr>
          </a:p>
          <a:p>
            <a:pPr algn="just">
              <a:buFont typeface="Wingdings" panose="05000000000000000000" pitchFamily="2" charset="2"/>
              <a:buChar char="q"/>
            </a:pPr>
            <a:r>
              <a:rPr lang="en-GB" dirty="0">
                <a:latin typeface="Times New Roman" panose="02020603050405020304" pitchFamily="18" charset="0"/>
                <a:cs typeface="Times New Roman" panose="02020603050405020304" pitchFamily="18" charset="0"/>
              </a:rPr>
              <a:t>Therefore, ‘the working class or ‘proletariats’ are exploited by the capitalist class or the ‘bourgeoise’ (Creative Commons, 2018). </a:t>
            </a:r>
          </a:p>
        </p:txBody>
      </p:sp>
    </p:spTree>
    <p:extLst>
      <p:ext uri="{BB962C8B-B14F-4D97-AF65-F5344CB8AC3E}">
        <p14:creationId xmlns:p14="http://schemas.microsoft.com/office/powerpoint/2010/main" val="34454490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CAA649-5CD9-4356-8637-91E4FEE6E595}"/>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Social Stratification </a:t>
            </a:r>
          </a:p>
        </p:txBody>
      </p:sp>
      <p:sp>
        <p:nvSpPr>
          <p:cNvPr id="3" name="Content Placeholder 2">
            <a:extLst>
              <a:ext uri="{FF2B5EF4-FFF2-40B4-BE49-F238E27FC236}">
                <a16:creationId xmlns:a16="http://schemas.microsoft.com/office/drawing/2014/main" id="{3A58F7E8-CA85-480B-A546-6D13363DA918}"/>
              </a:ext>
            </a:extLst>
          </p:cNvPr>
          <p:cNvSpPr>
            <a:spLocks noGrp="1"/>
          </p:cNvSpPr>
          <p:nvPr>
            <p:ph idx="1"/>
          </p:nvPr>
        </p:nvSpPr>
        <p:spPr>
          <a:xfrm>
            <a:off x="1097281" y="1845734"/>
            <a:ext cx="8732520" cy="4023360"/>
          </a:xfrm>
        </p:spPr>
        <p:txBody>
          <a:bodyPr/>
          <a:lstStyle/>
          <a:p>
            <a:pPr algn="just">
              <a:buFont typeface="Wingdings" panose="05000000000000000000" pitchFamily="2" charset="2"/>
              <a:buChar char="q"/>
            </a:pPr>
            <a:r>
              <a:rPr lang="en-GB" dirty="0">
                <a:latin typeface="Times New Roman" panose="02020603050405020304" pitchFamily="18" charset="0"/>
                <a:cs typeface="Times New Roman" panose="02020603050405020304" pitchFamily="18" charset="0"/>
              </a:rPr>
              <a:t>‘Clark and Lipset define class as a person’s relationship to the  means of production and labour markets, which implies that classes exist as long as individuals differ in the sources of their economic subsistence or wealth’ (Lee, </a:t>
            </a:r>
            <a:r>
              <a:rPr lang="en-GB" i="1" dirty="0">
                <a:latin typeface="Times New Roman" panose="02020603050405020304" pitchFamily="18" charset="0"/>
                <a:cs typeface="Times New Roman" panose="02020603050405020304" pitchFamily="18" charset="0"/>
              </a:rPr>
              <a:t>et al</a:t>
            </a:r>
            <a:r>
              <a:rPr lang="en-GB" dirty="0">
                <a:latin typeface="Times New Roman" panose="02020603050405020304" pitchFamily="18" charset="0"/>
                <a:cs typeface="Times New Roman" panose="02020603050405020304" pitchFamily="18" charset="0"/>
              </a:rPr>
              <a:t>, 1996). </a:t>
            </a:r>
          </a:p>
          <a:p>
            <a:pPr algn="just">
              <a:buFont typeface="Wingdings" panose="05000000000000000000" pitchFamily="2" charset="2"/>
              <a:buChar char="q"/>
            </a:pPr>
            <a:endParaRPr lang="en-GB" dirty="0">
              <a:latin typeface="Times New Roman" panose="02020603050405020304" pitchFamily="18" charset="0"/>
              <a:cs typeface="Times New Roman" panose="02020603050405020304" pitchFamily="18" charset="0"/>
            </a:endParaRPr>
          </a:p>
          <a:p>
            <a:pPr algn="just">
              <a:buFont typeface="Wingdings" panose="05000000000000000000" pitchFamily="2" charset="2"/>
              <a:buChar char="q"/>
            </a:pPr>
            <a:r>
              <a:rPr lang="en-GB" dirty="0">
                <a:latin typeface="Times New Roman" panose="02020603050405020304" pitchFamily="18" charset="0"/>
                <a:cs typeface="Times New Roman" panose="02020603050405020304" pitchFamily="18" charset="0"/>
              </a:rPr>
              <a:t>‘Arguments of sociologists such as Pierre Bourdieu, argue that a person’s social class has three dimensions: economic, social and cultural’ (British Politics and Policy at LSE, 2018). </a:t>
            </a:r>
          </a:p>
          <a:p>
            <a:pPr algn="just">
              <a:buFont typeface="Wingdings" panose="05000000000000000000" pitchFamily="2" charset="2"/>
              <a:buChar char="q"/>
            </a:pPr>
            <a:endParaRPr lang="en-GB" dirty="0">
              <a:latin typeface="Times New Roman" panose="02020603050405020304" pitchFamily="18" charset="0"/>
              <a:cs typeface="Times New Roman" panose="02020603050405020304" pitchFamily="18" charset="0"/>
            </a:endParaRPr>
          </a:p>
          <a:p>
            <a:pPr algn="just">
              <a:buFont typeface="Wingdings" panose="05000000000000000000" pitchFamily="2" charset="2"/>
              <a:buChar char="q"/>
            </a:pPr>
            <a:r>
              <a:rPr lang="en-GB" dirty="0">
                <a:latin typeface="Times New Roman" panose="02020603050405020304" pitchFamily="18" charset="0"/>
                <a:cs typeface="Times New Roman" panose="02020603050405020304" pitchFamily="18" charset="0"/>
              </a:rPr>
              <a:t>Social Stratification can be interpreted in many different ways but the re-occurring factor is that those at the top of the class system benefit the most from a capitalist society and would be in favour of Marxist views (Academia, 2018). </a:t>
            </a:r>
          </a:p>
        </p:txBody>
      </p:sp>
    </p:spTree>
    <p:extLst>
      <p:ext uri="{BB962C8B-B14F-4D97-AF65-F5344CB8AC3E}">
        <p14:creationId xmlns:p14="http://schemas.microsoft.com/office/powerpoint/2010/main" val="25782564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E6F4ED-70CB-4B2C-9FD6-4FD730D8A00F}"/>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Neo-Marxism</a:t>
            </a:r>
          </a:p>
        </p:txBody>
      </p:sp>
      <p:sp>
        <p:nvSpPr>
          <p:cNvPr id="3" name="Content Placeholder 2">
            <a:extLst>
              <a:ext uri="{FF2B5EF4-FFF2-40B4-BE49-F238E27FC236}">
                <a16:creationId xmlns:a16="http://schemas.microsoft.com/office/drawing/2014/main" id="{85857BCF-0F9E-44CF-8545-621210A05B48}"/>
              </a:ext>
            </a:extLst>
          </p:cNvPr>
          <p:cNvSpPr>
            <a:spLocks noGrp="1"/>
          </p:cNvSpPr>
          <p:nvPr>
            <p:ph idx="1"/>
          </p:nvPr>
        </p:nvSpPr>
        <p:spPr>
          <a:xfrm>
            <a:off x="1097280" y="1845734"/>
            <a:ext cx="9129562" cy="4023360"/>
          </a:xfrm>
        </p:spPr>
        <p:txBody>
          <a:bodyPr>
            <a:normAutofit fontScale="92500" lnSpcReduction="20000"/>
          </a:bodyPr>
          <a:lstStyle/>
          <a:p>
            <a:pPr algn="just">
              <a:buFont typeface="Wingdings" panose="05000000000000000000" pitchFamily="2" charset="2"/>
              <a:buChar char="q"/>
            </a:pPr>
            <a:r>
              <a:rPr lang="en-GB" dirty="0">
                <a:latin typeface="Times New Roman" panose="02020603050405020304" pitchFamily="18" charset="0"/>
                <a:cs typeface="Times New Roman" panose="02020603050405020304" pitchFamily="18" charset="0"/>
              </a:rPr>
              <a:t>Neo-Marxism has been created as an adaptation to Marxism, ‘Traditional Marxists simply look at external social laws (capitalism) as governing all social action. Neo-Marxists however combine approaches from Interactionalists and New Left Realists’ (Get Revising, 2018). </a:t>
            </a:r>
          </a:p>
          <a:p>
            <a:pPr algn="just">
              <a:buFont typeface="Wingdings" panose="05000000000000000000" pitchFamily="2" charset="2"/>
              <a:buChar char="q"/>
            </a:pPr>
            <a:endParaRPr lang="en-GB" dirty="0">
              <a:latin typeface="Times New Roman" panose="02020603050405020304" pitchFamily="18" charset="0"/>
              <a:cs typeface="Times New Roman" panose="02020603050405020304" pitchFamily="18" charset="0"/>
            </a:endParaRPr>
          </a:p>
          <a:p>
            <a:pPr algn="just">
              <a:buFont typeface="Wingdings" panose="05000000000000000000" pitchFamily="2" charset="2"/>
              <a:buChar char="q"/>
            </a:pPr>
            <a:r>
              <a:rPr lang="en-GB" dirty="0">
                <a:latin typeface="Times New Roman" panose="02020603050405020304" pitchFamily="18" charset="0"/>
                <a:cs typeface="Times New Roman" panose="02020603050405020304" pitchFamily="18" charset="0"/>
              </a:rPr>
              <a:t>‘Neo-Marxists view class divisions under capitalism as more important than gender/sex divisions or issues of race and ethnicity’ (Encyclopaedia of Sociology, 2006). </a:t>
            </a:r>
          </a:p>
          <a:p>
            <a:pPr algn="just">
              <a:buFont typeface="Wingdings" panose="05000000000000000000" pitchFamily="2" charset="2"/>
              <a:buChar char="q"/>
            </a:pPr>
            <a:endParaRPr lang="en-GB" dirty="0">
              <a:latin typeface="Times New Roman" panose="02020603050405020304" pitchFamily="18" charset="0"/>
              <a:cs typeface="Times New Roman" panose="02020603050405020304" pitchFamily="18" charset="0"/>
            </a:endParaRPr>
          </a:p>
          <a:p>
            <a:pPr algn="just">
              <a:buFont typeface="Wingdings" panose="05000000000000000000" pitchFamily="2" charset="2"/>
              <a:buChar char="q"/>
            </a:pPr>
            <a:r>
              <a:rPr lang="en-GB" dirty="0">
                <a:latin typeface="Times New Roman" panose="02020603050405020304" pitchFamily="18" charset="0"/>
                <a:cs typeface="Times New Roman" panose="02020603050405020304" pitchFamily="18" charset="0"/>
              </a:rPr>
              <a:t>Neo-Marxists have very strong and extreme opinions about society (StudyMode.com, 2018). </a:t>
            </a:r>
          </a:p>
          <a:p>
            <a:pPr marL="0" indent="0" algn="just">
              <a:buNone/>
            </a:pPr>
            <a:endParaRPr lang="en-GB" dirty="0">
              <a:latin typeface="Times New Roman" panose="02020603050405020304" pitchFamily="18" charset="0"/>
              <a:cs typeface="Times New Roman" panose="02020603050405020304" pitchFamily="18" charset="0"/>
            </a:endParaRPr>
          </a:p>
          <a:p>
            <a:pPr algn="just">
              <a:buFont typeface="Wingdings" panose="05000000000000000000" pitchFamily="2" charset="2"/>
              <a:buChar char="q"/>
            </a:pPr>
            <a:r>
              <a:rPr lang="en-GB" dirty="0">
                <a:latin typeface="Times New Roman" panose="02020603050405020304" pitchFamily="18" charset="0"/>
                <a:cs typeface="Times New Roman" panose="02020603050405020304" pitchFamily="18" charset="0"/>
              </a:rPr>
              <a:t>Some critics would argue that Neo-Marxism looks too much into labelling theory and uses this theory to argue why institutions use their power over the ‘proletariats’ (Revise Sociology, 2012). </a:t>
            </a:r>
          </a:p>
        </p:txBody>
      </p:sp>
    </p:spTree>
    <p:extLst>
      <p:ext uri="{BB962C8B-B14F-4D97-AF65-F5344CB8AC3E}">
        <p14:creationId xmlns:p14="http://schemas.microsoft.com/office/powerpoint/2010/main" val="17470242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7B4CED-2136-4440-BE3B-DAA5E762AE02}"/>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Feminists critique of Marxism </a:t>
            </a:r>
          </a:p>
        </p:txBody>
      </p:sp>
      <p:sp>
        <p:nvSpPr>
          <p:cNvPr id="3" name="Content Placeholder 2">
            <a:extLst>
              <a:ext uri="{FF2B5EF4-FFF2-40B4-BE49-F238E27FC236}">
                <a16:creationId xmlns:a16="http://schemas.microsoft.com/office/drawing/2014/main" id="{393F1E18-DD3B-4341-BE3D-BB14C3340AF5}"/>
              </a:ext>
            </a:extLst>
          </p:cNvPr>
          <p:cNvSpPr>
            <a:spLocks noGrp="1"/>
          </p:cNvSpPr>
          <p:nvPr>
            <p:ph idx="1"/>
          </p:nvPr>
        </p:nvSpPr>
        <p:spPr>
          <a:xfrm>
            <a:off x="1097280" y="1845734"/>
            <a:ext cx="8852836" cy="4023360"/>
          </a:xfrm>
        </p:spPr>
        <p:txBody>
          <a:bodyPr>
            <a:normAutofit lnSpcReduction="10000"/>
          </a:bodyPr>
          <a:lstStyle/>
          <a:p>
            <a:pPr algn="just">
              <a:buFont typeface="Wingdings" panose="05000000000000000000" pitchFamily="2" charset="2"/>
              <a:buChar char="q"/>
            </a:pPr>
            <a:r>
              <a:rPr lang="en-GB" dirty="0">
                <a:latin typeface="Times New Roman" panose="02020603050405020304" pitchFamily="18" charset="0"/>
                <a:cs typeface="Times New Roman" panose="02020603050405020304" pitchFamily="18" charset="0"/>
              </a:rPr>
              <a:t>Feminists would criticise Marxist theory because their beliefs are very much in favour of patriarchy and the way capitalist society is maintained is mainly in favour of men rather than being equal for both sexes (German, 2015).</a:t>
            </a:r>
          </a:p>
          <a:p>
            <a:pPr algn="just">
              <a:buFont typeface="Wingdings" panose="05000000000000000000" pitchFamily="2" charset="2"/>
              <a:buChar char="q"/>
            </a:pPr>
            <a:endParaRPr lang="en-GB" dirty="0">
              <a:latin typeface="Times New Roman" panose="02020603050405020304" pitchFamily="18" charset="0"/>
              <a:cs typeface="Times New Roman" panose="02020603050405020304" pitchFamily="18" charset="0"/>
            </a:endParaRPr>
          </a:p>
          <a:p>
            <a:pPr algn="just">
              <a:buFont typeface="Wingdings" panose="05000000000000000000" pitchFamily="2" charset="2"/>
              <a:buChar char="q"/>
            </a:pPr>
            <a:r>
              <a:rPr lang="en-GB" dirty="0">
                <a:latin typeface="Times New Roman" panose="02020603050405020304" pitchFamily="18" charset="0"/>
                <a:cs typeface="Times New Roman" panose="02020603050405020304" pitchFamily="18" charset="0"/>
              </a:rPr>
              <a:t>However, there are Marxist Feminists that exist who believe that ‘economic inequality, dependence, political confusion and ultimately unhealthy social relations between men and women are the root of women's oppression’ (LinkedIn Corporation, 2018).</a:t>
            </a:r>
          </a:p>
          <a:p>
            <a:pPr algn="just">
              <a:buFont typeface="Wingdings" panose="05000000000000000000" pitchFamily="2" charset="2"/>
              <a:buChar char="q"/>
            </a:pPr>
            <a:endParaRPr lang="en-GB" dirty="0">
              <a:latin typeface="Times New Roman" panose="02020603050405020304" pitchFamily="18" charset="0"/>
              <a:cs typeface="Times New Roman" panose="02020603050405020304" pitchFamily="18" charset="0"/>
            </a:endParaRPr>
          </a:p>
          <a:p>
            <a:pPr algn="just">
              <a:buFont typeface="Wingdings" panose="05000000000000000000" pitchFamily="2" charset="2"/>
              <a:buChar char="q"/>
            </a:pPr>
            <a:r>
              <a:rPr lang="en-GB" dirty="0">
                <a:latin typeface="Times New Roman" panose="02020603050405020304" pitchFamily="18" charset="0"/>
                <a:cs typeface="Times New Roman" panose="02020603050405020304" pitchFamily="18" charset="0"/>
              </a:rPr>
              <a:t>Marxist Feminists believe that women are oppressed because of the way they are treated unequally in many social institutions that create a divide between the sexes in these organisations (Schneider, 2013). </a:t>
            </a:r>
          </a:p>
        </p:txBody>
      </p:sp>
    </p:spTree>
    <p:extLst>
      <p:ext uri="{BB962C8B-B14F-4D97-AF65-F5344CB8AC3E}">
        <p14:creationId xmlns:p14="http://schemas.microsoft.com/office/powerpoint/2010/main" val="6400530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F59771-6F0A-4DF1-8EB1-0A1E4B2C9096}"/>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Conclusion </a:t>
            </a:r>
          </a:p>
        </p:txBody>
      </p:sp>
      <p:sp>
        <p:nvSpPr>
          <p:cNvPr id="3" name="Content Placeholder 2">
            <a:extLst>
              <a:ext uri="{FF2B5EF4-FFF2-40B4-BE49-F238E27FC236}">
                <a16:creationId xmlns:a16="http://schemas.microsoft.com/office/drawing/2014/main" id="{AFD10FCA-FC4B-4A44-A66A-FBEF72F803A6}"/>
              </a:ext>
            </a:extLst>
          </p:cNvPr>
          <p:cNvSpPr>
            <a:spLocks noGrp="1"/>
          </p:cNvSpPr>
          <p:nvPr>
            <p:ph idx="1"/>
          </p:nvPr>
        </p:nvSpPr>
        <p:spPr>
          <a:xfrm>
            <a:off x="1097280" y="1845734"/>
            <a:ext cx="8696425" cy="4023360"/>
          </a:xfrm>
        </p:spPr>
        <p:txBody>
          <a:bodyPr>
            <a:normAutofit lnSpcReduction="10000"/>
          </a:bodyPr>
          <a:lstStyle/>
          <a:p>
            <a:pPr algn="just">
              <a:buFont typeface="Wingdings" panose="05000000000000000000" pitchFamily="2" charset="2"/>
              <a:buChar char="q"/>
            </a:pPr>
            <a:r>
              <a:rPr lang="en-GB" dirty="0">
                <a:latin typeface="Times New Roman" panose="02020603050405020304" pitchFamily="18" charset="0"/>
                <a:cs typeface="Times New Roman" panose="02020603050405020304" pitchFamily="18" charset="0"/>
              </a:rPr>
              <a:t>To summarise, Marxist theorists believe that society functions by abiding by capitalism and the means of production operating in favour of the ‘bourgeoise’ making financial gains at the expense of the ‘proletariat’ within working institutions (World Socialist Movement, 2018).</a:t>
            </a:r>
          </a:p>
          <a:p>
            <a:pPr algn="just">
              <a:buFont typeface="Wingdings" panose="05000000000000000000" pitchFamily="2" charset="2"/>
              <a:buChar char="q"/>
            </a:pPr>
            <a:endParaRPr lang="en-GB" dirty="0">
              <a:latin typeface="Times New Roman" panose="02020603050405020304" pitchFamily="18" charset="0"/>
              <a:cs typeface="Times New Roman" panose="02020603050405020304" pitchFamily="18" charset="0"/>
            </a:endParaRPr>
          </a:p>
          <a:p>
            <a:pPr algn="just">
              <a:buFont typeface="Wingdings" panose="05000000000000000000" pitchFamily="2" charset="2"/>
              <a:buChar char="q"/>
            </a:pPr>
            <a:r>
              <a:rPr lang="en-GB" dirty="0">
                <a:latin typeface="Times New Roman" panose="02020603050405020304" pitchFamily="18" charset="0"/>
                <a:cs typeface="Times New Roman" panose="02020603050405020304" pitchFamily="18" charset="0"/>
              </a:rPr>
              <a:t>Also, the Marxist view abides by a Social Stratification where the ‘proletariats’ earn minimum wages to allow the ‘bourgeoisie’ to expand their companies and gain more money (International Socialism, 2002). </a:t>
            </a:r>
          </a:p>
          <a:p>
            <a:pPr algn="just">
              <a:buFont typeface="Wingdings" panose="05000000000000000000" pitchFamily="2" charset="2"/>
              <a:buChar char="q"/>
            </a:pPr>
            <a:endParaRPr lang="en-GB" dirty="0">
              <a:latin typeface="Times New Roman" panose="02020603050405020304" pitchFamily="18" charset="0"/>
              <a:cs typeface="Times New Roman" panose="02020603050405020304" pitchFamily="18" charset="0"/>
            </a:endParaRPr>
          </a:p>
          <a:p>
            <a:pPr algn="just">
              <a:buFont typeface="Wingdings" panose="05000000000000000000" pitchFamily="2" charset="2"/>
              <a:buChar char="q"/>
            </a:pPr>
            <a:r>
              <a:rPr lang="en-GB" dirty="0">
                <a:latin typeface="Times New Roman" panose="02020603050405020304" pitchFamily="18" charset="0"/>
                <a:cs typeface="Times New Roman" panose="02020603050405020304" pitchFamily="18" charset="0"/>
              </a:rPr>
              <a:t>Within contemporary society, the top 1% of society are the ‘bourgeoise’ creating capital gain for themselves thus the ‘proletariat’ are still experiencing poverty, deprivation, inequality and homelessness (Academia, 2018). </a:t>
            </a:r>
          </a:p>
          <a:p>
            <a:pPr>
              <a:buFont typeface="Wingdings" panose="05000000000000000000" pitchFamily="2" charset="2"/>
              <a:buChar char="q"/>
            </a:pPr>
            <a:endParaRPr lang="en-GB" dirty="0">
              <a:latin typeface="Times New Roman" panose="02020603050405020304" pitchFamily="18" charset="0"/>
              <a:cs typeface="Times New Roman" panose="02020603050405020304" pitchFamily="18" charset="0"/>
            </a:endParaRPr>
          </a:p>
          <a:p>
            <a:pPr>
              <a:buFont typeface="Wingdings" panose="05000000000000000000" pitchFamily="2" charset="2"/>
              <a:buChar char="q"/>
            </a:pP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920833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461532-6A26-43F4-B118-20C5F51FC9B7}"/>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Reference list </a:t>
            </a:r>
          </a:p>
        </p:txBody>
      </p:sp>
      <p:sp>
        <p:nvSpPr>
          <p:cNvPr id="3" name="Content Placeholder 2">
            <a:extLst>
              <a:ext uri="{FF2B5EF4-FFF2-40B4-BE49-F238E27FC236}">
                <a16:creationId xmlns:a16="http://schemas.microsoft.com/office/drawing/2014/main" id="{B7FFF8CB-FA52-4628-81F6-49E9D517DEB5}"/>
              </a:ext>
            </a:extLst>
          </p:cNvPr>
          <p:cNvSpPr>
            <a:spLocks noGrp="1"/>
          </p:cNvSpPr>
          <p:nvPr>
            <p:ph idx="1"/>
          </p:nvPr>
        </p:nvSpPr>
        <p:spPr>
          <a:xfrm>
            <a:off x="1097280" y="1735678"/>
            <a:ext cx="10273085" cy="4638617"/>
          </a:xfrm>
        </p:spPr>
        <p:txBody>
          <a:bodyPr>
            <a:normAutofit fontScale="92500" lnSpcReduction="10000"/>
          </a:bodyPr>
          <a:lstStyle/>
          <a:p>
            <a:pPr marL="0" indent="0">
              <a:buNone/>
            </a:pPr>
            <a:r>
              <a:rPr lang="en-GB" sz="1600" dirty="0">
                <a:latin typeface="Times New Roman" panose="02020603050405020304" pitchFamily="18" charset="0"/>
                <a:cs typeface="Times New Roman" panose="02020603050405020304" pitchFamily="18" charset="0"/>
              </a:rPr>
              <a:t>Academia, (2018) Class Conflict in Capitalist Society http://www.academia.edu/1890242/Class_Conflict_in_Capitalist_Society (Accessed: 19th April 2018). </a:t>
            </a:r>
          </a:p>
          <a:p>
            <a:pPr marL="0" indent="0">
              <a:buNone/>
            </a:pPr>
            <a:r>
              <a:rPr lang="en-GB" sz="1600" dirty="0">
                <a:latin typeface="Times New Roman" panose="02020603050405020304" pitchFamily="18" charset="0"/>
                <a:cs typeface="Times New Roman" panose="02020603050405020304" pitchFamily="18" charset="0"/>
              </a:rPr>
              <a:t>Academia, (2018) Theories of Class and Social Inequality http://www.academia.edu/2114498/Theories_of_Class_and_Social_Inequality (Accessed: 23rd April 2018).  </a:t>
            </a:r>
          </a:p>
          <a:p>
            <a:pPr marL="0" indent="0">
              <a:buNone/>
            </a:pPr>
            <a:r>
              <a:rPr lang="en-GB" sz="1600" dirty="0">
                <a:latin typeface="Times New Roman" panose="02020603050405020304" pitchFamily="18" charset="0"/>
                <a:cs typeface="Times New Roman" panose="02020603050405020304" pitchFamily="18" charset="0"/>
              </a:rPr>
              <a:t>AllAboutPhilosophy.org, (2018) What is Marxism https://www.allaboutphilosophy.org/what-is-marxism-faq.htm (Accessed: 18th April 2018). </a:t>
            </a:r>
          </a:p>
          <a:p>
            <a:pPr marL="0" indent="0">
              <a:buNone/>
            </a:pPr>
            <a:r>
              <a:rPr lang="en-GB" sz="1600" dirty="0">
                <a:latin typeface="Times New Roman" panose="02020603050405020304" pitchFamily="18" charset="0"/>
                <a:cs typeface="Times New Roman" panose="02020603050405020304" pitchFamily="18" charset="0"/>
              </a:rPr>
              <a:t>Blunden, A. (no date) Marxism https://www.marxists.org/reference/subject/philosophy/help/marxism.htm (Accessed: 18th April 2018). </a:t>
            </a:r>
          </a:p>
          <a:p>
            <a:pPr marL="0" indent="0">
              <a:buNone/>
            </a:pPr>
            <a:r>
              <a:rPr lang="en-GB" sz="1600" dirty="0">
                <a:latin typeface="Times New Roman" panose="02020603050405020304" pitchFamily="18" charset="0"/>
                <a:cs typeface="Times New Roman" panose="02020603050405020304" pitchFamily="18" charset="0"/>
              </a:rPr>
              <a:t>British Politics and Policy at LSE, (2018) The British class system is becoming more polarised between a prosperous elite and a poor ‘precariat’ http://blogs.lse.ac.uk/politicsandpolicy/mike-savage-placeholder/ (Accessed: 19th April 2018). </a:t>
            </a:r>
          </a:p>
          <a:p>
            <a:pPr marL="0" indent="0">
              <a:buNone/>
            </a:pPr>
            <a:r>
              <a:rPr lang="en-GB" sz="1600" dirty="0">
                <a:latin typeface="Times New Roman" panose="02020603050405020304" pitchFamily="18" charset="0"/>
                <a:cs typeface="Times New Roman" panose="02020603050405020304" pitchFamily="18" charset="0"/>
              </a:rPr>
              <a:t>Creative Commons, (2018) What is Capitalism? https://www.worldsocialism.org./English/what-capitalism (Accessed: 19th April 2018). </a:t>
            </a:r>
          </a:p>
          <a:p>
            <a:pPr marL="0" indent="0">
              <a:buNone/>
            </a:pPr>
            <a:r>
              <a:rPr lang="en-GB" sz="1600" dirty="0">
                <a:latin typeface="Times New Roman" panose="02020603050405020304" pitchFamily="18" charset="0"/>
                <a:cs typeface="Times New Roman" panose="02020603050405020304" pitchFamily="18" charset="0"/>
              </a:rPr>
              <a:t>Democracy and Nature, (1999) Mass media, Culture and Democracy http://www.democracynature.org/vol5/fotopoulos_media.htm (Accessed: 21st April 2018). </a:t>
            </a:r>
          </a:p>
          <a:p>
            <a:pPr marL="0" indent="0">
              <a:buNone/>
            </a:pPr>
            <a:r>
              <a:rPr lang="en-GB" sz="1600" dirty="0">
                <a:latin typeface="Times New Roman" panose="02020603050405020304" pitchFamily="18" charset="0"/>
                <a:cs typeface="Times New Roman" panose="02020603050405020304" pitchFamily="18" charset="0"/>
              </a:rPr>
              <a:t>Encyclopaedia of Sociology, (2006) Neo-Marxism  http://www.markfoster.net/struc/nm.html (Accessed: 20th April 2018). </a:t>
            </a:r>
          </a:p>
          <a:p>
            <a:pPr marL="0" indent="0">
              <a:buNone/>
            </a:pPr>
            <a:r>
              <a:rPr lang="en-GB" sz="1600" dirty="0">
                <a:latin typeface="Times New Roman" panose="02020603050405020304" pitchFamily="18" charset="0"/>
                <a:cs typeface="Times New Roman" panose="02020603050405020304" pitchFamily="18" charset="0"/>
              </a:rPr>
              <a:t>Farlex Financial Dictionary, (2012) Marxism https://financial-dictionary.thefreedictionary.com/Marxism (Accessed: 18th April 2018). </a:t>
            </a:r>
          </a:p>
          <a:p>
            <a:pPr marL="0" indent="0">
              <a:buNone/>
            </a:pP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1157391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19DED5-BE9B-4CA2-AC41-463E124F1F3C}"/>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Reference list </a:t>
            </a:r>
          </a:p>
        </p:txBody>
      </p:sp>
      <p:sp>
        <p:nvSpPr>
          <p:cNvPr id="3" name="Content Placeholder 2">
            <a:extLst>
              <a:ext uri="{FF2B5EF4-FFF2-40B4-BE49-F238E27FC236}">
                <a16:creationId xmlns:a16="http://schemas.microsoft.com/office/drawing/2014/main" id="{8AE972BE-3899-4E47-B7B6-B8771FE9B739}"/>
              </a:ext>
            </a:extLst>
          </p:cNvPr>
          <p:cNvSpPr>
            <a:spLocks noGrp="1"/>
          </p:cNvSpPr>
          <p:nvPr>
            <p:ph idx="1"/>
          </p:nvPr>
        </p:nvSpPr>
        <p:spPr>
          <a:xfrm>
            <a:off x="1097280" y="1845734"/>
            <a:ext cx="10058400" cy="4541814"/>
          </a:xfrm>
        </p:spPr>
        <p:txBody>
          <a:bodyPr>
            <a:normAutofit/>
          </a:bodyPr>
          <a:lstStyle/>
          <a:p>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8BC15907-2A58-48D4-A1AE-9206C655E588}"/>
              </a:ext>
            </a:extLst>
          </p:cNvPr>
          <p:cNvSpPr/>
          <p:nvPr/>
        </p:nvSpPr>
        <p:spPr>
          <a:xfrm>
            <a:off x="1097280" y="1845734"/>
            <a:ext cx="10058400" cy="4862870"/>
          </a:xfrm>
          <a:prstGeom prst="rect">
            <a:avLst/>
          </a:prstGeom>
        </p:spPr>
        <p:txBody>
          <a:bodyPr wrap="square">
            <a:spAutoFit/>
          </a:bodyPr>
          <a:lstStyle/>
          <a:p>
            <a:r>
              <a:rPr lang="en-GB" sz="1600" dirty="0">
                <a:latin typeface="Times New Roman" panose="02020603050405020304" pitchFamily="18" charset="0"/>
                <a:cs typeface="Times New Roman" panose="02020603050405020304" pitchFamily="18" charset="0"/>
              </a:rPr>
              <a:t>German, L. (2015) Marxism and Feminism http://www.counterfire.org/articles/book-reviews/17918-marxism-and-feminism (Accessed: 21st April 2018). </a:t>
            </a:r>
          </a:p>
          <a:p>
            <a:r>
              <a:rPr lang="en-GB" sz="1600" dirty="0">
                <a:latin typeface="Times New Roman" panose="02020603050405020304" pitchFamily="18" charset="0"/>
                <a:cs typeface="Times New Roman" panose="02020603050405020304" pitchFamily="18" charset="0"/>
              </a:rPr>
              <a:t>Get Revising, (2018) what is neo-Marxism all about? https://getrevising.co.uk/forums/topics/what_is_neo_marxism_all_about (Accessed: 20th April 2018). </a:t>
            </a:r>
          </a:p>
          <a:p>
            <a:r>
              <a:rPr lang="en-GB" sz="1600" dirty="0">
                <a:latin typeface="Times New Roman" panose="02020603050405020304" pitchFamily="18" charset="0"/>
                <a:cs typeface="Times New Roman" panose="02020603050405020304" pitchFamily="18" charset="0"/>
              </a:rPr>
              <a:t>Historylearningsite.co.uk, (2017) Marxist Concepts https://www.historylearningsite.co.uk/sociology/theories-in-sociology/marxist-concepts/ (Accessed: 20th April 2018). </a:t>
            </a:r>
          </a:p>
          <a:p>
            <a:r>
              <a:rPr lang="en-GB" sz="1600" dirty="0">
                <a:latin typeface="Times New Roman" panose="02020603050405020304" pitchFamily="18" charset="0"/>
                <a:cs typeface="Times New Roman" panose="02020603050405020304" pitchFamily="18" charset="0"/>
              </a:rPr>
              <a:t>International Socialism, (2002) The workers of the world http://pubs.socialistreviewindex.org.uk/isj96/harman.htm (Accessed: 22nd April 2018). </a:t>
            </a:r>
          </a:p>
          <a:p>
            <a:r>
              <a:rPr lang="en-GB" sz="1600" dirty="0">
                <a:latin typeface="Times New Roman" panose="02020603050405020304" pitchFamily="18" charset="0"/>
                <a:cs typeface="Times New Roman" panose="02020603050405020304" pitchFamily="18" charset="0"/>
              </a:rPr>
              <a:t>Lee, D, J. et al, (1996) Conflicts about Class- Debating Inequality in late Industrialism, Longman Group Limited, England.</a:t>
            </a:r>
          </a:p>
          <a:p>
            <a:r>
              <a:rPr lang="en-GB" sz="1600" dirty="0">
                <a:latin typeface="Times New Roman" panose="02020603050405020304" pitchFamily="18" charset="0"/>
                <a:cs typeface="Times New Roman" panose="02020603050405020304" pitchFamily="18" charset="0"/>
              </a:rPr>
              <a:t>LinkedIn Corporation, (2018) Marxist feminist theory https://www.slideshare.net//marxist-feminist-theory (Accessed: 21st April 2018). </a:t>
            </a:r>
          </a:p>
          <a:p>
            <a:r>
              <a:rPr lang="en-GB" sz="1600" dirty="0">
                <a:latin typeface="Times New Roman" panose="02020603050405020304" pitchFamily="18" charset="0"/>
                <a:cs typeface="Times New Roman" panose="02020603050405020304" pitchFamily="18" charset="0"/>
              </a:rPr>
              <a:t>Long, R. (2017) Social Class (Stratification) http://dmc122011.delmar.edu/socsci/rlong/intro/class.htm (Accessed: 18th April 2018). </a:t>
            </a:r>
          </a:p>
          <a:p>
            <a:r>
              <a:rPr lang="en-GB" sz="1600" dirty="0">
                <a:latin typeface="Times New Roman" panose="02020603050405020304" pitchFamily="18" charset="0"/>
                <a:cs typeface="Times New Roman" panose="02020603050405020304" pitchFamily="18" charset="0"/>
              </a:rPr>
              <a:t>Malone, M. (2013) Marxism and Social Movements https://www.scribd.com/doc/174724603/Marxism-and-Social-Movements-Colin-Barker-Laurence-Cox-John-Krinsky-Alf-Gunvald-2013 (Accessed: 22nd April 2018).</a:t>
            </a:r>
          </a:p>
          <a:p>
            <a:r>
              <a:rPr lang="en-GB" sz="1600" dirty="0">
                <a:latin typeface="Times New Roman" panose="02020603050405020304" pitchFamily="18" charset="0"/>
                <a:cs typeface="Times New Roman" panose="02020603050405020304" pitchFamily="18" charset="0"/>
              </a:rPr>
              <a:t>Mambrol, N. (2018) Marxist Feminism https://literariness.org/2018/01/15/marxist-feminism/ (Accessed: 21st April 2018). </a:t>
            </a:r>
          </a:p>
          <a:p>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2054123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DA940D-928B-44BE-806D-CEB9CA07B7F3}"/>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Reference list </a:t>
            </a:r>
          </a:p>
        </p:txBody>
      </p:sp>
      <p:sp>
        <p:nvSpPr>
          <p:cNvPr id="3" name="Content Placeholder 2">
            <a:extLst>
              <a:ext uri="{FF2B5EF4-FFF2-40B4-BE49-F238E27FC236}">
                <a16:creationId xmlns:a16="http://schemas.microsoft.com/office/drawing/2014/main" id="{0B0FF511-C4FF-4CC6-AE68-5ADF3F77540B}"/>
              </a:ext>
            </a:extLst>
          </p:cNvPr>
          <p:cNvSpPr>
            <a:spLocks noGrp="1"/>
          </p:cNvSpPr>
          <p:nvPr>
            <p:ph idx="1"/>
          </p:nvPr>
        </p:nvSpPr>
        <p:spPr>
          <a:xfrm>
            <a:off x="1066800" y="1737359"/>
            <a:ext cx="10058400" cy="4834038"/>
          </a:xfrm>
        </p:spPr>
        <p:txBody>
          <a:bodyPr>
            <a:normAutofit/>
          </a:bodyPr>
          <a:lstStyle/>
          <a:p>
            <a:r>
              <a:rPr lang="en-GB" sz="1600" dirty="0">
                <a:latin typeface="Times New Roman" panose="02020603050405020304" pitchFamily="18" charset="0"/>
                <a:cs typeface="Times New Roman" panose="02020603050405020304" pitchFamily="18" charset="0"/>
              </a:rPr>
              <a:t>Merriam-Webster, (2018) Definition of Capitalism https://www.merriam-webster.com/dictionary/capitalism (Accessed: 19th April 2018). </a:t>
            </a:r>
          </a:p>
          <a:p>
            <a:r>
              <a:rPr lang="en-GB" sz="1600" dirty="0">
                <a:latin typeface="Times New Roman" panose="02020603050405020304" pitchFamily="18" charset="0"/>
                <a:cs typeface="Times New Roman" panose="02020603050405020304" pitchFamily="18" charset="0"/>
              </a:rPr>
              <a:t>Morrison, K. (2006) Marx Durkheim Weber, SAGE Publications Ltd, London. </a:t>
            </a:r>
          </a:p>
          <a:p>
            <a:r>
              <a:rPr lang="en-GB" sz="1600" dirty="0">
                <a:latin typeface="Times New Roman" panose="02020603050405020304" pitchFamily="18" charset="0"/>
                <a:cs typeface="Times New Roman" panose="02020603050405020304" pitchFamily="18" charset="0"/>
              </a:rPr>
              <a:t>Rational Revolution, (2010) Marxism http://www.rationalrevolution.net/war/marxism.htm (Accessed: 18th April 2018). </a:t>
            </a:r>
          </a:p>
          <a:p>
            <a:r>
              <a:rPr lang="en-GB" sz="1600" dirty="0">
                <a:latin typeface="Times New Roman" panose="02020603050405020304" pitchFamily="18" charset="0"/>
                <a:cs typeface="Times New Roman" panose="02020603050405020304" pitchFamily="18" charset="0"/>
              </a:rPr>
              <a:t>Revise Sociology, (2012) Neo-Marxist Perspective https://revisesociology.wordpress.com/2012/05/12/7-neo-marxist-perspective/ (Accessed: 23rd April 2018). StudyMode.com, (2018) Neo-Marxist Contribution to Theories O Social Class Inequality http://www.studymode.com/essays/Neo-Marxist-Contribution-To-Theories-o-Social-961705.html (Accessed: 20th April 2018). </a:t>
            </a:r>
          </a:p>
          <a:p>
            <a:r>
              <a:rPr lang="en-GB" sz="1600" dirty="0">
                <a:latin typeface="Times New Roman" panose="02020603050405020304" pitchFamily="18" charset="0"/>
                <a:cs typeface="Times New Roman" panose="02020603050405020304" pitchFamily="18" charset="0"/>
              </a:rPr>
              <a:t>Schneider, W. (2013) Feminism -- Definitions of Terms http://fathersforlife.org/feminism/feminism_terms_defined.htm (Accessed: 23rd April 2018).</a:t>
            </a:r>
          </a:p>
          <a:p>
            <a:r>
              <a:rPr lang="en-GB" sz="1600" dirty="0">
                <a:latin typeface="Times New Roman" panose="02020603050405020304" pitchFamily="18" charset="0"/>
                <a:cs typeface="Times New Roman" panose="02020603050405020304" pitchFamily="18" charset="0"/>
              </a:rPr>
              <a:t>Smith, K. (2003) What is Marxism? http://www.marxism.org.uk/pack/intro.html (Accessed: 18th April 2018). </a:t>
            </a:r>
          </a:p>
          <a:p>
            <a:r>
              <a:rPr lang="en-GB" sz="1600" dirty="0">
                <a:latin typeface="Times New Roman" panose="02020603050405020304" pitchFamily="18" charset="0"/>
                <a:cs typeface="Times New Roman" panose="02020603050405020304" pitchFamily="18" charset="0"/>
              </a:rPr>
              <a:t>University of Delaware, (no date) What is social class? http://udel.edu/~cmarks/What%20is%20social%20class.htm (Accessed: 19th April 2018). </a:t>
            </a:r>
          </a:p>
          <a:p>
            <a:r>
              <a:rPr lang="en-GB" sz="1600" dirty="0">
                <a:latin typeface="Times New Roman" panose="02020603050405020304" pitchFamily="18" charset="0"/>
                <a:cs typeface="Times New Roman" panose="02020603050405020304" pitchFamily="18" charset="0"/>
              </a:rPr>
              <a:t>World Socialist Movement, (2018) What is Capitalism? http://www.worldsocialism.org/english/what-capitalism (Accessed: 22nd April 2018). </a:t>
            </a:r>
          </a:p>
          <a:p>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696615886"/>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docProps/app.xml><?xml version="1.0" encoding="utf-8"?>
<Properties xmlns="http://schemas.openxmlformats.org/officeDocument/2006/extended-properties" xmlns:vt="http://schemas.openxmlformats.org/officeDocument/2006/docPropsVTypes">
  <Template>Retrospect</Template>
  <TotalTime>733</TotalTime>
  <Words>1620</Words>
  <Application>Microsoft Office PowerPoint</Application>
  <PresentationFormat>Widescreen</PresentationFormat>
  <Paragraphs>75</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Calibri</vt:lpstr>
      <vt:lpstr>Calibri Light</vt:lpstr>
      <vt:lpstr>Times New Roman</vt:lpstr>
      <vt:lpstr>Wingdings</vt:lpstr>
      <vt:lpstr>Retrospect</vt:lpstr>
      <vt:lpstr>Marxism </vt:lpstr>
      <vt:lpstr>Definition of Marxism </vt:lpstr>
      <vt:lpstr>Karl Marx </vt:lpstr>
      <vt:lpstr>Capitalism  </vt:lpstr>
      <vt:lpstr>Social Stratification </vt:lpstr>
      <vt:lpstr>Neo-Marxism</vt:lpstr>
      <vt:lpstr>Feminists critique of Marxism </vt:lpstr>
      <vt:lpstr>Conclusion </vt:lpstr>
      <vt:lpstr>Reference list </vt:lpstr>
      <vt:lpstr>Reference list </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Describe and explain a theory of your choice, which is not listed in the question.</dc:title>
  <dc:creator>Libby Jenkins</dc:creator>
  <cp:lastModifiedBy>Carys Jenkins</cp:lastModifiedBy>
  <cp:revision>99</cp:revision>
  <dcterms:created xsi:type="dcterms:W3CDTF">2018-02-03T15:24:46Z</dcterms:created>
  <dcterms:modified xsi:type="dcterms:W3CDTF">2018-05-08T14:14:37Z</dcterms:modified>
</cp:coreProperties>
</file>