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4.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15.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16.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17.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18.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3"/>
  </p:notesMasterIdLst>
  <p:sldIdLst>
    <p:sldId id="256" r:id="rId2"/>
    <p:sldId id="257" r:id="rId3"/>
    <p:sldId id="261" r:id="rId4"/>
    <p:sldId id="262" r:id="rId5"/>
    <p:sldId id="263" r:id="rId6"/>
    <p:sldId id="265" r:id="rId7"/>
    <p:sldId id="264" r:id="rId8"/>
    <p:sldId id="266" r:id="rId9"/>
    <p:sldId id="258" r:id="rId10"/>
    <p:sldId id="259" r:id="rId11"/>
    <p:sldId id="260" r:id="rId12"/>
    <p:sldId id="268" r:id="rId13"/>
    <p:sldId id="267" r:id="rId14"/>
    <p:sldId id="269" r:id="rId15"/>
    <p:sldId id="270" r:id="rId16"/>
    <p:sldId id="271" r:id="rId17"/>
    <p:sldId id="272" r:id="rId18"/>
    <p:sldId id="274" r:id="rId19"/>
    <p:sldId id="292" r:id="rId20"/>
    <p:sldId id="276" r:id="rId21"/>
    <p:sldId id="277" r:id="rId22"/>
    <p:sldId id="278" r:id="rId23"/>
    <p:sldId id="284" r:id="rId24"/>
    <p:sldId id="285" r:id="rId25"/>
    <p:sldId id="286" r:id="rId26"/>
    <p:sldId id="287" r:id="rId27"/>
    <p:sldId id="288" r:id="rId28"/>
    <p:sldId id="289" r:id="rId29"/>
    <p:sldId id="290" r:id="rId30"/>
    <p:sldId id="291" r:id="rId31"/>
    <p:sldId id="280"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101101D-D382-5341-ADBA-BF9E90147EF0}" v="1111" dt="2025-10-08T19:52:27.1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473"/>
    <p:restoredTop sz="94602"/>
  </p:normalViewPr>
  <p:slideViewPr>
    <p:cSldViewPr snapToGrid="0">
      <p:cViewPr varScale="1">
        <p:scale>
          <a:sx n="109" d="100"/>
          <a:sy n="109" d="100"/>
        </p:scale>
        <p:origin x="208" y="3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ma  Aliu Sal (2127362)" userId="f3cbe49a-fc1a-4d7f-80b0-bf9feb1f0cd9" providerId="ADAL" clId="{7101101D-D382-5341-ADBA-BF9E90147EF0}"/>
    <pc:docChg chg="undo custSel addSld delSld modSld">
      <pc:chgData name="Mariama  Aliu Sal (2127362)" userId="f3cbe49a-fc1a-4d7f-80b0-bf9feb1f0cd9" providerId="ADAL" clId="{7101101D-D382-5341-ADBA-BF9E90147EF0}" dt="2025-10-09T09:35:48.734" v="895" actId="20577"/>
      <pc:docMkLst>
        <pc:docMk/>
      </pc:docMkLst>
      <pc:sldChg chg="modNotesTx">
        <pc:chgData name="Mariama  Aliu Sal (2127362)" userId="f3cbe49a-fc1a-4d7f-80b0-bf9feb1f0cd9" providerId="ADAL" clId="{7101101D-D382-5341-ADBA-BF9E90147EF0}" dt="2025-10-08T15:28:02.375" v="337" actId="20577"/>
        <pc:sldMkLst>
          <pc:docMk/>
          <pc:sldMk cId="1436077152" sldId="256"/>
        </pc:sldMkLst>
      </pc:sldChg>
      <pc:sldChg chg="modSp">
        <pc:chgData name="Mariama  Aliu Sal (2127362)" userId="f3cbe49a-fc1a-4d7f-80b0-bf9feb1f0cd9" providerId="ADAL" clId="{7101101D-D382-5341-ADBA-BF9E90147EF0}" dt="2025-10-08T14:46:33.336" v="335" actId="20577"/>
        <pc:sldMkLst>
          <pc:docMk/>
          <pc:sldMk cId="2867179057" sldId="257"/>
        </pc:sldMkLst>
        <pc:graphicFrameChg chg="mod">
          <ac:chgData name="Mariama  Aliu Sal (2127362)" userId="f3cbe49a-fc1a-4d7f-80b0-bf9feb1f0cd9" providerId="ADAL" clId="{7101101D-D382-5341-ADBA-BF9E90147EF0}" dt="2025-10-08T14:46:33.336" v="335" actId="20577"/>
          <ac:graphicFrameMkLst>
            <pc:docMk/>
            <pc:sldMk cId="2867179057" sldId="257"/>
            <ac:graphicFrameMk id="7" creationId="{C536248F-198F-CFEC-920C-745BE9CE00DF}"/>
          </ac:graphicFrameMkLst>
        </pc:graphicFrameChg>
      </pc:sldChg>
      <pc:sldChg chg="modSp modNotesTx">
        <pc:chgData name="Mariama  Aliu Sal (2127362)" userId="f3cbe49a-fc1a-4d7f-80b0-bf9feb1f0cd9" providerId="ADAL" clId="{7101101D-D382-5341-ADBA-BF9E90147EF0}" dt="2025-10-08T15:59:07.484" v="352" actId="20577"/>
        <pc:sldMkLst>
          <pc:docMk/>
          <pc:sldMk cId="3220324163" sldId="258"/>
        </pc:sldMkLst>
        <pc:graphicFrameChg chg="mod">
          <ac:chgData name="Mariama  Aliu Sal (2127362)" userId="f3cbe49a-fc1a-4d7f-80b0-bf9feb1f0cd9" providerId="ADAL" clId="{7101101D-D382-5341-ADBA-BF9E90147EF0}" dt="2025-10-08T15:58:59.700" v="351"/>
          <ac:graphicFrameMkLst>
            <pc:docMk/>
            <pc:sldMk cId="3220324163" sldId="258"/>
            <ac:graphicFrameMk id="17" creationId="{F475F5D5-37FF-506C-F50A-92A5F7C9C423}"/>
          </ac:graphicFrameMkLst>
        </pc:graphicFrameChg>
      </pc:sldChg>
      <pc:sldChg chg="modSp mod">
        <pc:chgData name="Mariama  Aliu Sal (2127362)" userId="f3cbe49a-fc1a-4d7f-80b0-bf9feb1f0cd9" providerId="ADAL" clId="{7101101D-D382-5341-ADBA-BF9E90147EF0}" dt="2025-10-08T16:40:42.139" v="440" actId="478"/>
        <pc:sldMkLst>
          <pc:docMk/>
          <pc:sldMk cId="3224514638" sldId="259"/>
        </pc:sldMkLst>
        <pc:spChg chg="mod">
          <ac:chgData name="Mariama  Aliu Sal (2127362)" userId="f3cbe49a-fc1a-4d7f-80b0-bf9feb1f0cd9" providerId="ADAL" clId="{7101101D-D382-5341-ADBA-BF9E90147EF0}" dt="2025-10-08T16:00:22.828" v="359"/>
          <ac:spMkLst>
            <pc:docMk/>
            <pc:sldMk cId="3224514638" sldId="259"/>
            <ac:spMk id="2" creationId="{43E7B1F3-F9F4-19B4-5511-F3CF34159F08}"/>
          </ac:spMkLst>
        </pc:spChg>
        <pc:graphicFrameChg chg="mod">
          <ac:chgData name="Mariama  Aliu Sal (2127362)" userId="f3cbe49a-fc1a-4d7f-80b0-bf9feb1f0cd9" providerId="ADAL" clId="{7101101D-D382-5341-ADBA-BF9E90147EF0}" dt="2025-10-08T16:40:42.139" v="440" actId="478"/>
          <ac:graphicFrameMkLst>
            <pc:docMk/>
            <pc:sldMk cId="3224514638" sldId="259"/>
            <ac:graphicFrameMk id="5" creationId="{12FC86EF-D8B0-66D6-DF1F-B9D065C6984F}"/>
          </ac:graphicFrameMkLst>
        </pc:graphicFrameChg>
      </pc:sldChg>
      <pc:sldChg chg="modNotesTx">
        <pc:chgData name="Mariama  Aliu Sal (2127362)" userId="f3cbe49a-fc1a-4d7f-80b0-bf9feb1f0cd9" providerId="ADAL" clId="{7101101D-D382-5341-ADBA-BF9E90147EF0}" dt="2025-10-09T09:35:48.734" v="895" actId="20577"/>
        <pc:sldMkLst>
          <pc:docMk/>
          <pc:sldMk cId="2046225814" sldId="262"/>
        </pc:sldMkLst>
      </pc:sldChg>
      <pc:sldChg chg="modNotesTx">
        <pc:chgData name="Mariama  Aliu Sal (2127362)" userId="f3cbe49a-fc1a-4d7f-80b0-bf9feb1f0cd9" providerId="ADAL" clId="{7101101D-D382-5341-ADBA-BF9E90147EF0}" dt="2025-10-08T15:47:01.602" v="343" actId="20577"/>
        <pc:sldMkLst>
          <pc:docMk/>
          <pc:sldMk cId="992532052" sldId="264"/>
        </pc:sldMkLst>
      </pc:sldChg>
      <pc:sldChg chg="modSp mod modNotesTx">
        <pc:chgData name="Mariama  Aliu Sal (2127362)" userId="f3cbe49a-fc1a-4d7f-80b0-bf9feb1f0cd9" providerId="ADAL" clId="{7101101D-D382-5341-ADBA-BF9E90147EF0}" dt="2025-10-08T18:20:44.762" v="605"/>
        <pc:sldMkLst>
          <pc:docMk/>
          <pc:sldMk cId="499996160" sldId="265"/>
        </pc:sldMkLst>
        <pc:graphicFrameChg chg="mod">
          <ac:chgData name="Mariama  Aliu Sal (2127362)" userId="f3cbe49a-fc1a-4d7f-80b0-bf9feb1f0cd9" providerId="ADAL" clId="{7101101D-D382-5341-ADBA-BF9E90147EF0}" dt="2025-10-08T18:20:44.762" v="605"/>
          <ac:graphicFrameMkLst>
            <pc:docMk/>
            <pc:sldMk cId="499996160" sldId="265"/>
            <ac:graphicFrameMk id="19" creationId="{4AB83B18-13BF-BB58-F83C-5698749D52FF}"/>
          </ac:graphicFrameMkLst>
        </pc:graphicFrameChg>
      </pc:sldChg>
      <pc:sldChg chg="modSp mod">
        <pc:chgData name="Mariama  Aliu Sal (2127362)" userId="f3cbe49a-fc1a-4d7f-80b0-bf9feb1f0cd9" providerId="ADAL" clId="{7101101D-D382-5341-ADBA-BF9E90147EF0}" dt="2025-10-08T18:28:50.218" v="607" actId="478"/>
        <pc:sldMkLst>
          <pc:docMk/>
          <pc:sldMk cId="1838171927" sldId="266"/>
        </pc:sldMkLst>
        <pc:spChg chg="mod">
          <ac:chgData name="Mariama  Aliu Sal (2127362)" userId="f3cbe49a-fc1a-4d7f-80b0-bf9feb1f0cd9" providerId="ADAL" clId="{7101101D-D382-5341-ADBA-BF9E90147EF0}" dt="2025-10-08T16:35:42.364" v="424" actId="1076"/>
          <ac:spMkLst>
            <pc:docMk/>
            <pc:sldMk cId="1838171927" sldId="266"/>
            <ac:spMk id="6" creationId="{8525B5FF-D9F8-B934-00CF-63EA358177DF}"/>
          </ac:spMkLst>
        </pc:spChg>
        <pc:graphicFrameChg chg="mod">
          <ac:chgData name="Mariama  Aliu Sal (2127362)" userId="f3cbe49a-fc1a-4d7f-80b0-bf9feb1f0cd9" providerId="ADAL" clId="{7101101D-D382-5341-ADBA-BF9E90147EF0}" dt="2025-10-08T18:28:50.218" v="607" actId="478"/>
          <ac:graphicFrameMkLst>
            <pc:docMk/>
            <pc:sldMk cId="1838171927" sldId="266"/>
            <ac:graphicFrameMk id="5" creationId="{BEC8F8E0-29F0-56FA-1387-D356F367A8B9}"/>
          </ac:graphicFrameMkLst>
        </pc:graphicFrameChg>
      </pc:sldChg>
      <pc:sldChg chg="modSp">
        <pc:chgData name="Mariama  Aliu Sal (2127362)" userId="f3cbe49a-fc1a-4d7f-80b0-bf9feb1f0cd9" providerId="ADAL" clId="{7101101D-D382-5341-ADBA-BF9E90147EF0}" dt="2025-10-08T16:47:55.343" v="441"/>
        <pc:sldMkLst>
          <pc:docMk/>
          <pc:sldMk cId="1137800242" sldId="268"/>
        </pc:sldMkLst>
        <pc:graphicFrameChg chg="mod">
          <ac:chgData name="Mariama  Aliu Sal (2127362)" userId="f3cbe49a-fc1a-4d7f-80b0-bf9feb1f0cd9" providerId="ADAL" clId="{7101101D-D382-5341-ADBA-BF9E90147EF0}" dt="2025-10-08T16:47:55.343" v="441"/>
          <ac:graphicFrameMkLst>
            <pc:docMk/>
            <pc:sldMk cId="1137800242" sldId="268"/>
            <ac:graphicFrameMk id="5" creationId="{A799D80B-E001-2132-D6A8-158F11C577FD}"/>
          </ac:graphicFrameMkLst>
        </pc:graphicFrameChg>
      </pc:sldChg>
      <pc:sldChg chg="modSp">
        <pc:chgData name="Mariama  Aliu Sal (2127362)" userId="f3cbe49a-fc1a-4d7f-80b0-bf9feb1f0cd9" providerId="ADAL" clId="{7101101D-D382-5341-ADBA-BF9E90147EF0}" dt="2025-10-08T18:30:04.512" v="608" actId="478"/>
        <pc:sldMkLst>
          <pc:docMk/>
          <pc:sldMk cId="1424917892" sldId="269"/>
        </pc:sldMkLst>
        <pc:graphicFrameChg chg="mod">
          <ac:chgData name="Mariama  Aliu Sal (2127362)" userId="f3cbe49a-fc1a-4d7f-80b0-bf9feb1f0cd9" providerId="ADAL" clId="{7101101D-D382-5341-ADBA-BF9E90147EF0}" dt="2025-10-08T18:30:04.512" v="608" actId="478"/>
          <ac:graphicFrameMkLst>
            <pc:docMk/>
            <pc:sldMk cId="1424917892" sldId="269"/>
            <ac:graphicFrameMk id="5" creationId="{9261329A-3ADC-9602-6DCE-C151CDFA591C}"/>
          </ac:graphicFrameMkLst>
        </pc:graphicFrameChg>
      </pc:sldChg>
      <pc:sldChg chg="delSp modSp add del mod">
        <pc:chgData name="Mariama  Aliu Sal (2127362)" userId="f3cbe49a-fc1a-4d7f-80b0-bf9feb1f0cd9" providerId="ADAL" clId="{7101101D-D382-5341-ADBA-BF9E90147EF0}" dt="2025-10-08T19:52:15.810" v="785" actId="2696"/>
        <pc:sldMkLst>
          <pc:docMk/>
          <pc:sldMk cId="2382558804" sldId="275"/>
        </pc:sldMkLst>
        <pc:spChg chg="mod">
          <ac:chgData name="Mariama  Aliu Sal (2127362)" userId="f3cbe49a-fc1a-4d7f-80b0-bf9feb1f0cd9" providerId="ADAL" clId="{7101101D-D382-5341-ADBA-BF9E90147EF0}" dt="2025-10-08T19:50:19.534" v="760" actId="21"/>
          <ac:spMkLst>
            <pc:docMk/>
            <pc:sldMk cId="2382558804" sldId="275"/>
            <ac:spMk id="2" creationId="{51FF9F59-B796-003E-A901-80BF346A8557}"/>
          </ac:spMkLst>
        </pc:spChg>
        <pc:spChg chg="del mod">
          <ac:chgData name="Mariama  Aliu Sal (2127362)" userId="f3cbe49a-fc1a-4d7f-80b0-bf9feb1f0cd9" providerId="ADAL" clId="{7101101D-D382-5341-ADBA-BF9E90147EF0}" dt="2025-10-08T19:52:14.196" v="784"/>
          <ac:spMkLst>
            <pc:docMk/>
            <pc:sldMk cId="2382558804" sldId="275"/>
            <ac:spMk id="7" creationId="{CFB74D64-5AA1-4980-8E37-C941366B31EA}"/>
          </ac:spMkLst>
        </pc:spChg>
        <pc:spChg chg="del">
          <ac:chgData name="Mariama  Aliu Sal (2127362)" userId="f3cbe49a-fc1a-4d7f-80b0-bf9feb1f0cd9" providerId="ADAL" clId="{7101101D-D382-5341-ADBA-BF9E90147EF0}" dt="2025-10-08T19:45:16.915" v="748" actId="478"/>
          <ac:spMkLst>
            <pc:docMk/>
            <pc:sldMk cId="2382558804" sldId="275"/>
            <ac:spMk id="9" creationId="{3D5CC11A-6971-8E2C-B293-287E83C4FBD7}"/>
          </ac:spMkLst>
        </pc:spChg>
        <pc:graphicFrameChg chg="mod modGraphic">
          <ac:chgData name="Mariama  Aliu Sal (2127362)" userId="f3cbe49a-fc1a-4d7f-80b0-bf9feb1f0cd9" providerId="ADAL" clId="{7101101D-D382-5341-ADBA-BF9E90147EF0}" dt="2025-10-08T19:51:04.203" v="772"/>
          <ac:graphicFrameMkLst>
            <pc:docMk/>
            <pc:sldMk cId="2382558804" sldId="275"/>
            <ac:graphicFrameMk id="5152" creationId="{02A4DAD5-4259-596A-E2A4-3463ECFD55C6}"/>
          </ac:graphicFrameMkLst>
        </pc:graphicFrameChg>
        <pc:picChg chg="del">
          <ac:chgData name="Mariama  Aliu Sal (2127362)" userId="f3cbe49a-fc1a-4d7f-80b0-bf9feb1f0cd9" providerId="ADAL" clId="{7101101D-D382-5341-ADBA-BF9E90147EF0}" dt="2025-10-08T19:45:10.432" v="747" actId="478"/>
          <ac:picMkLst>
            <pc:docMk/>
            <pc:sldMk cId="2382558804" sldId="275"/>
            <ac:picMk id="5125" creationId="{EA24679C-71CF-31A8-E74F-6256E066691E}"/>
          </ac:picMkLst>
        </pc:picChg>
      </pc:sldChg>
      <pc:sldChg chg="modSp modNotesTx">
        <pc:chgData name="Mariama  Aliu Sal (2127362)" userId="f3cbe49a-fc1a-4d7f-80b0-bf9feb1f0cd9" providerId="ADAL" clId="{7101101D-D382-5341-ADBA-BF9E90147EF0}" dt="2025-10-08T19:43:17.402" v="746"/>
        <pc:sldMkLst>
          <pc:docMk/>
          <pc:sldMk cId="1818934661" sldId="277"/>
        </pc:sldMkLst>
        <pc:graphicFrameChg chg="mod">
          <ac:chgData name="Mariama  Aliu Sal (2127362)" userId="f3cbe49a-fc1a-4d7f-80b0-bf9feb1f0cd9" providerId="ADAL" clId="{7101101D-D382-5341-ADBA-BF9E90147EF0}" dt="2025-10-08T19:43:17.402" v="746"/>
          <ac:graphicFrameMkLst>
            <pc:docMk/>
            <pc:sldMk cId="1818934661" sldId="277"/>
            <ac:graphicFrameMk id="5" creationId="{ADC3BE63-2390-DCEA-44AA-6DC820C17507}"/>
          </ac:graphicFrameMkLst>
        </pc:graphicFrameChg>
      </pc:sldChg>
      <pc:sldChg chg="modNotesTx">
        <pc:chgData name="Mariama  Aliu Sal (2127362)" userId="f3cbe49a-fc1a-4d7f-80b0-bf9feb1f0cd9" providerId="ADAL" clId="{7101101D-D382-5341-ADBA-BF9E90147EF0}" dt="2025-10-08T04:28:37.795" v="103" actId="20577"/>
        <pc:sldMkLst>
          <pc:docMk/>
          <pc:sldMk cId="2519325906" sldId="280"/>
        </pc:sldMkLst>
      </pc:sldChg>
      <pc:sldChg chg="modSp modNotesTx">
        <pc:chgData name="Mariama  Aliu Sal (2127362)" userId="f3cbe49a-fc1a-4d7f-80b0-bf9feb1f0cd9" providerId="ADAL" clId="{7101101D-D382-5341-ADBA-BF9E90147EF0}" dt="2025-10-08T19:31:59.866" v="672" actId="478"/>
        <pc:sldMkLst>
          <pc:docMk/>
          <pc:sldMk cId="2218186225" sldId="284"/>
        </pc:sldMkLst>
        <pc:graphicFrameChg chg="mod">
          <ac:chgData name="Mariama  Aliu Sal (2127362)" userId="f3cbe49a-fc1a-4d7f-80b0-bf9feb1f0cd9" providerId="ADAL" clId="{7101101D-D382-5341-ADBA-BF9E90147EF0}" dt="2025-10-08T19:31:59.866" v="672" actId="478"/>
          <ac:graphicFrameMkLst>
            <pc:docMk/>
            <pc:sldMk cId="2218186225" sldId="284"/>
            <ac:graphicFrameMk id="18" creationId="{C6117E0E-8F0B-D258-5BF0-257FC6B18128}"/>
          </ac:graphicFrameMkLst>
        </pc:graphicFrameChg>
      </pc:sldChg>
      <pc:sldChg chg="modSp">
        <pc:chgData name="Mariama  Aliu Sal (2127362)" userId="f3cbe49a-fc1a-4d7f-80b0-bf9feb1f0cd9" providerId="ADAL" clId="{7101101D-D382-5341-ADBA-BF9E90147EF0}" dt="2025-10-08T19:38:54.922" v="697"/>
        <pc:sldMkLst>
          <pc:docMk/>
          <pc:sldMk cId="78726766" sldId="285"/>
        </pc:sldMkLst>
        <pc:graphicFrameChg chg="mod">
          <ac:chgData name="Mariama  Aliu Sal (2127362)" userId="f3cbe49a-fc1a-4d7f-80b0-bf9feb1f0cd9" providerId="ADAL" clId="{7101101D-D382-5341-ADBA-BF9E90147EF0}" dt="2025-10-08T19:38:54.922" v="697"/>
          <ac:graphicFrameMkLst>
            <pc:docMk/>
            <pc:sldMk cId="78726766" sldId="285"/>
            <ac:graphicFrameMk id="5" creationId="{2749B6B3-FA32-F210-35F6-6EADE73D52F8}"/>
          </ac:graphicFrameMkLst>
        </pc:graphicFrameChg>
      </pc:sldChg>
      <pc:sldChg chg="modSp mod">
        <pc:chgData name="Mariama  Aliu Sal (2127362)" userId="f3cbe49a-fc1a-4d7f-80b0-bf9feb1f0cd9" providerId="ADAL" clId="{7101101D-D382-5341-ADBA-BF9E90147EF0}" dt="2025-10-08T19:36:23.505" v="694" actId="14100"/>
        <pc:sldMkLst>
          <pc:docMk/>
          <pc:sldMk cId="2249713746" sldId="286"/>
        </pc:sldMkLst>
        <pc:spChg chg="mod">
          <ac:chgData name="Mariama  Aliu Sal (2127362)" userId="f3cbe49a-fc1a-4d7f-80b0-bf9feb1f0cd9" providerId="ADAL" clId="{7101101D-D382-5341-ADBA-BF9E90147EF0}" dt="2025-10-08T19:36:23.505" v="694" actId="14100"/>
          <ac:spMkLst>
            <pc:docMk/>
            <pc:sldMk cId="2249713746" sldId="286"/>
            <ac:spMk id="3" creationId="{366955AB-3696-2509-B3DA-F3E4786E861E}"/>
          </ac:spMkLst>
        </pc:spChg>
      </pc:sldChg>
      <pc:sldChg chg="new del">
        <pc:chgData name="Mariama  Aliu Sal (2127362)" userId="f3cbe49a-fc1a-4d7f-80b0-bf9feb1f0cd9" providerId="ADAL" clId="{7101101D-D382-5341-ADBA-BF9E90147EF0}" dt="2025-10-08T18:42:25.884" v="612" actId="2696"/>
        <pc:sldMkLst>
          <pc:docMk/>
          <pc:sldMk cId="684368000" sldId="292"/>
        </pc:sldMkLst>
      </pc:sldChg>
      <pc:sldChg chg="new del">
        <pc:chgData name="Mariama  Aliu Sal (2127362)" userId="f3cbe49a-fc1a-4d7f-80b0-bf9feb1f0cd9" providerId="ADAL" clId="{7101101D-D382-5341-ADBA-BF9E90147EF0}" dt="2025-10-08T18:42:20.163" v="610" actId="2696"/>
        <pc:sldMkLst>
          <pc:docMk/>
          <pc:sldMk cId="3763397773" sldId="292"/>
        </pc:sldMkLst>
      </pc:sldChg>
      <pc:sldChg chg="addSp delSp modSp new mod setBg modNotesTx">
        <pc:chgData name="Mariama  Aliu Sal (2127362)" userId="f3cbe49a-fc1a-4d7f-80b0-bf9feb1f0cd9" providerId="ADAL" clId="{7101101D-D382-5341-ADBA-BF9E90147EF0}" dt="2025-10-08T19:56:05.996" v="855" actId="20577"/>
        <pc:sldMkLst>
          <pc:docMk/>
          <pc:sldMk cId="4211688544" sldId="292"/>
        </pc:sldMkLst>
        <pc:spChg chg="mod">
          <ac:chgData name="Mariama  Aliu Sal (2127362)" userId="f3cbe49a-fc1a-4d7f-80b0-bf9feb1f0cd9" providerId="ADAL" clId="{7101101D-D382-5341-ADBA-BF9E90147EF0}" dt="2025-10-08T19:54:06.719" v="792" actId="26606"/>
          <ac:spMkLst>
            <pc:docMk/>
            <pc:sldMk cId="4211688544" sldId="292"/>
            <ac:spMk id="2" creationId="{D9E8FD2D-F658-0C29-C332-D7F3AE5FE32A}"/>
          </ac:spMkLst>
        </pc:spChg>
        <pc:spChg chg="del mod">
          <ac:chgData name="Mariama  Aliu Sal (2127362)" userId="f3cbe49a-fc1a-4d7f-80b0-bf9feb1f0cd9" providerId="ADAL" clId="{7101101D-D382-5341-ADBA-BF9E90147EF0}" dt="2025-10-08T19:54:06.719" v="792" actId="26606"/>
          <ac:spMkLst>
            <pc:docMk/>
            <pc:sldMk cId="4211688544" sldId="292"/>
            <ac:spMk id="3" creationId="{19E53176-67A1-41CE-D7CB-07183B1B8AB7}"/>
          </ac:spMkLst>
        </pc:spChg>
        <pc:spChg chg="add mod">
          <ac:chgData name="Mariama  Aliu Sal (2127362)" userId="f3cbe49a-fc1a-4d7f-80b0-bf9feb1f0cd9" providerId="ADAL" clId="{7101101D-D382-5341-ADBA-BF9E90147EF0}" dt="2025-10-08T19:54:22.161" v="794" actId="1076"/>
          <ac:spMkLst>
            <pc:docMk/>
            <pc:sldMk cId="4211688544" sldId="292"/>
            <ac:spMk id="6" creationId="{BC7F3391-4886-4281-ECAA-1EDDA938EC6A}"/>
          </ac:spMkLst>
        </pc:spChg>
        <pc:spChg chg="add">
          <ac:chgData name="Mariama  Aliu Sal (2127362)" userId="f3cbe49a-fc1a-4d7f-80b0-bf9feb1f0cd9" providerId="ADAL" clId="{7101101D-D382-5341-ADBA-BF9E90147EF0}" dt="2025-10-08T19:54:06.719" v="792" actId="26606"/>
          <ac:spMkLst>
            <pc:docMk/>
            <pc:sldMk cId="4211688544" sldId="292"/>
            <ac:spMk id="9" creationId="{5CCD89DF-A084-43AD-9824-83BBBFC81EA5}"/>
          </ac:spMkLst>
        </pc:spChg>
        <pc:spChg chg="add">
          <ac:chgData name="Mariama  Aliu Sal (2127362)" userId="f3cbe49a-fc1a-4d7f-80b0-bf9feb1f0cd9" providerId="ADAL" clId="{7101101D-D382-5341-ADBA-BF9E90147EF0}" dt="2025-10-08T19:54:06.719" v="792" actId="26606"/>
          <ac:spMkLst>
            <pc:docMk/>
            <pc:sldMk cId="4211688544" sldId="292"/>
            <ac:spMk id="13" creationId="{11767E27-DCFE-4AA0-B1A2-E019108D7A3E}"/>
          </ac:spMkLst>
        </pc:spChg>
        <pc:spChg chg="add">
          <ac:chgData name="Mariama  Aliu Sal (2127362)" userId="f3cbe49a-fc1a-4d7f-80b0-bf9feb1f0cd9" providerId="ADAL" clId="{7101101D-D382-5341-ADBA-BF9E90147EF0}" dt="2025-10-08T19:54:06.719" v="792" actId="26606"/>
          <ac:spMkLst>
            <pc:docMk/>
            <pc:sldMk cId="4211688544" sldId="292"/>
            <ac:spMk id="15" creationId="{1C61BEF9-DC90-4AC9-8E25-ED5509D7A1DC}"/>
          </ac:spMkLst>
        </pc:spChg>
        <pc:spChg chg="add">
          <ac:chgData name="Mariama  Aliu Sal (2127362)" userId="f3cbe49a-fc1a-4d7f-80b0-bf9feb1f0cd9" providerId="ADAL" clId="{7101101D-D382-5341-ADBA-BF9E90147EF0}" dt="2025-10-08T19:54:06.719" v="792" actId="26606"/>
          <ac:spMkLst>
            <pc:docMk/>
            <pc:sldMk cId="4211688544" sldId="292"/>
            <ac:spMk id="17" creationId="{D64306F4-D304-4F4E-9B08-A8036AF82123}"/>
          </ac:spMkLst>
        </pc:spChg>
        <pc:graphicFrameChg chg="add">
          <ac:chgData name="Mariama  Aliu Sal (2127362)" userId="f3cbe49a-fc1a-4d7f-80b0-bf9feb1f0cd9" providerId="ADAL" clId="{7101101D-D382-5341-ADBA-BF9E90147EF0}" dt="2025-10-08T19:54:06.719" v="792" actId="26606"/>
          <ac:graphicFrameMkLst>
            <pc:docMk/>
            <pc:sldMk cId="4211688544" sldId="292"/>
            <ac:graphicFrameMk id="5" creationId="{FACD7268-6074-6910-0378-24CBC0EF38EB}"/>
          </ac:graphicFrameMkLst>
        </pc:graphicFrameChg>
        <pc:picChg chg="add">
          <ac:chgData name="Mariama  Aliu Sal (2127362)" userId="f3cbe49a-fc1a-4d7f-80b0-bf9feb1f0cd9" providerId="ADAL" clId="{7101101D-D382-5341-ADBA-BF9E90147EF0}" dt="2025-10-08T19:54:06.719" v="792" actId="26606"/>
          <ac:picMkLst>
            <pc:docMk/>
            <pc:sldMk cId="4211688544" sldId="292"/>
            <ac:picMk id="11" creationId="{842DB508-57AC-4491-A95B-0A00DE260814}"/>
          </ac:picMkLst>
        </pc:picChg>
        <pc:picChg chg="add">
          <ac:chgData name="Mariama  Aliu Sal (2127362)" userId="f3cbe49a-fc1a-4d7f-80b0-bf9feb1f0cd9" providerId="ADAL" clId="{7101101D-D382-5341-ADBA-BF9E90147EF0}" dt="2025-10-08T19:54:06.719" v="792" actId="26606"/>
          <ac:picMkLst>
            <pc:docMk/>
            <pc:sldMk cId="4211688544" sldId="292"/>
            <ac:picMk id="19" creationId="{8FACC571-ABDB-4C1F-8A8B-53E362E11388}"/>
          </ac:picMkLst>
        </pc:picChg>
        <pc:picChg chg="add">
          <ac:chgData name="Mariama  Aliu Sal (2127362)" userId="f3cbe49a-fc1a-4d7f-80b0-bf9feb1f0cd9" providerId="ADAL" clId="{7101101D-D382-5341-ADBA-BF9E90147EF0}" dt="2025-10-08T19:54:06.719" v="792" actId="26606"/>
          <ac:picMkLst>
            <pc:docMk/>
            <pc:sldMk cId="4211688544" sldId="292"/>
            <ac:picMk id="21" creationId="{F486E5BD-1557-41D9-A119-D5F62647ABB1}"/>
          </ac:picMkLst>
        </pc:pic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ata11.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ata15.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24.png"/><Relationship Id="rId7" Type="http://schemas.openxmlformats.org/officeDocument/2006/relationships/image" Target="../media/image34.png"/><Relationship Id="rId12" Type="http://schemas.openxmlformats.org/officeDocument/2006/relationships/image" Target="../media/image39.sv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3.svg"/><Relationship Id="rId11" Type="http://schemas.openxmlformats.org/officeDocument/2006/relationships/image" Target="../media/image38.png"/><Relationship Id="rId5" Type="http://schemas.openxmlformats.org/officeDocument/2006/relationships/image" Target="../media/image32.png"/><Relationship Id="rId10" Type="http://schemas.openxmlformats.org/officeDocument/2006/relationships/image" Target="../media/image37.svg"/><Relationship Id="rId4" Type="http://schemas.openxmlformats.org/officeDocument/2006/relationships/image" Target="../media/image31.svg"/><Relationship Id="rId9" Type="http://schemas.openxmlformats.org/officeDocument/2006/relationships/image" Target="../media/image36.png"/></Relationships>
</file>

<file path=ppt/diagrams/_rels/data1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svg"/><Relationship Id="rId1" Type="http://schemas.openxmlformats.org/officeDocument/2006/relationships/image" Target="../media/image40.png"/><Relationship Id="rId4" Type="http://schemas.openxmlformats.org/officeDocument/2006/relationships/image" Target="../media/image43.svg"/></Relationships>
</file>

<file path=ppt/diagrams/_rels/data18.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svg"/><Relationship Id="rId1" Type="http://schemas.openxmlformats.org/officeDocument/2006/relationships/image" Target="../media/image44.png"/><Relationship Id="rId4" Type="http://schemas.openxmlformats.org/officeDocument/2006/relationships/image" Target="../media/image47.svg"/></Relationships>
</file>

<file path=ppt/diagrams/_rels/data19.xml.rels><?xml version="1.0" encoding="UTF-8" standalone="yes"?>
<Relationships xmlns="http://schemas.openxmlformats.org/package/2006/relationships"><Relationship Id="rId8" Type="http://schemas.openxmlformats.org/officeDocument/2006/relationships/image" Target="../media/image55.svg"/><Relationship Id="rId3" Type="http://schemas.openxmlformats.org/officeDocument/2006/relationships/image" Target="../media/image50.png"/><Relationship Id="rId7" Type="http://schemas.openxmlformats.org/officeDocument/2006/relationships/image" Target="../media/image54.png"/><Relationship Id="rId2" Type="http://schemas.openxmlformats.org/officeDocument/2006/relationships/image" Target="../media/image49.svg"/><Relationship Id="rId1" Type="http://schemas.openxmlformats.org/officeDocument/2006/relationships/image" Target="../media/image48.png"/><Relationship Id="rId6" Type="http://schemas.openxmlformats.org/officeDocument/2006/relationships/image" Target="../media/image53.svg"/><Relationship Id="rId5" Type="http://schemas.openxmlformats.org/officeDocument/2006/relationships/image" Target="../media/image52.png"/><Relationship Id="rId4" Type="http://schemas.openxmlformats.org/officeDocument/2006/relationships/image" Target="../media/image51.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rawing11.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15.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24.png"/><Relationship Id="rId7" Type="http://schemas.openxmlformats.org/officeDocument/2006/relationships/image" Target="../media/image34.png"/><Relationship Id="rId12" Type="http://schemas.openxmlformats.org/officeDocument/2006/relationships/image" Target="../media/image39.sv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3.svg"/><Relationship Id="rId11" Type="http://schemas.openxmlformats.org/officeDocument/2006/relationships/image" Target="../media/image38.png"/><Relationship Id="rId5" Type="http://schemas.openxmlformats.org/officeDocument/2006/relationships/image" Target="../media/image32.png"/><Relationship Id="rId10" Type="http://schemas.openxmlformats.org/officeDocument/2006/relationships/image" Target="../media/image37.svg"/><Relationship Id="rId4" Type="http://schemas.openxmlformats.org/officeDocument/2006/relationships/image" Target="../media/image31.svg"/><Relationship Id="rId9" Type="http://schemas.openxmlformats.org/officeDocument/2006/relationships/image" Target="../media/image36.png"/></Relationships>
</file>

<file path=ppt/diagrams/_rels/drawing1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svg"/><Relationship Id="rId1" Type="http://schemas.openxmlformats.org/officeDocument/2006/relationships/image" Target="../media/image40.png"/><Relationship Id="rId4" Type="http://schemas.openxmlformats.org/officeDocument/2006/relationships/image" Target="../media/image43.svg"/></Relationships>
</file>

<file path=ppt/diagrams/_rels/drawing18.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svg"/><Relationship Id="rId1" Type="http://schemas.openxmlformats.org/officeDocument/2006/relationships/image" Target="../media/image44.png"/><Relationship Id="rId4" Type="http://schemas.openxmlformats.org/officeDocument/2006/relationships/image" Target="../media/image47.svg"/></Relationships>
</file>

<file path=ppt/diagrams/_rels/drawing19.xml.rels><?xml version="1.0" encoding="UTF-8" standalone="yes"?>
<Relationships xmlns="http://schemas.openxmlformats.org/package/2006/relationships"><Relationship Id="rId8" Type="http://schemas.openxmlformats.org/officeDocument/2006/relationships/image" Target="../media/image55.svg"/><Relationship Id="rId3" Type="http://schemas.openxmlformats.org/officeDocument/2006/relationships/image" Target="../media/image50.png"/><Relationship Id="rId7" Type="http://schemas.openxmlformats.org/officeDocument/2006/relationships/image" Target="../media/image54.png"/><Relationship Id="rId2" Type="http://schemas.openxmlformats.org/officeDocument/2006/relationships/image" Target="../media/image49.svg"/><Relationship Id="rId1" Type="http://schemas.openxmlformats.org/officeDocument/2006/relationships/image" Target="../media/image48.png"/><Relationship Id="rId6" Type="http://schemas.openxmlformats.org/officeDocument/2006/relationships/image" Target="../media/image53.svg"/><Relationship Id="rId5" Type="http://schemas.openxmlformats.org/officeDocument/2006/relationships/image" Target="../media/image52.png"/><Relationship Id="rId4" Type="http://schemas.openxmlformats.org/officeDocument/2006/relationships/image" Target="../media/image5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424CCFF-8539-46D7-A6EB-27EA63CE2BE2}"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US"/>
        </a:p>
      </dgm:t>
    </dgm:pt>
    <dgm:pt modelId="{A66AA151-653D-44B9-B2F5-FF0B38FF331C}">
      <dgm:prSet custT="1"/>
      <dgm:spPr/>
      <dgm:t>
        <a:bodyPr/>
        <a:lstStyle/>
        <a:p>
          <a:r>
            <a:rPr lang="en-GB" sz="1800" dirty="0">
              <a:latin typeface="Arial" panose="020B0604020202020204" pitchFamily="34" charset="0"/>
              <a:cs typeface="Arial" panose="020B0604020202020204" pitchFamily="34" charset="0"/>
            </a:rPr>
            <a:t>Health, wellbeing, and sustainable development are interconnected.</a:t>
          </a:r>
          <a:endParaRPr lang="en-US" sz="1800" dirty="0">
            <a:latin typeface="Arial" panose="020B0604020202020204" pitchFamily="34" charset="0"/>
            <a:cs typeface="Arial" panose="020B0604020202020204" pitchFamily="34" charset="0"/>
          </a:endParaRPr>
        </a:p>
      </dgm:t>
    </dgm:pt>
    <dgm:pt modelId="{975F2E95-2060-4527-A3A1-BECA3338CF5A}" type="parTrans" cxnId="{B09A4AD2-E21D-40B1-9385-10B924400A02}">
      <dgm:prSet/>
      <dgm:spPr/>
      <dgm:t>
        <a:bodyPr/>
        <a:lstStyle/>
        <a:p>
          <a:endParaRPr lang="en-US"/>
        </a:p>
      </dgm:t>
    </dgm:pt>
    <dgm:pt modelId="{760711BD-F7B4-4443-9642-93DAB56B037D}" type="sibTrans" cxnId="{B09A4AD2-E21D-40B1-9385-10B924400A02}">
      <dgm:prSet/>
      <dgm:spPr/>
      <dgm:t>
        <a:bodyPr/>
        <a:lstStyle/>
        <a:p>
          <a:endParaRPr lang="en-US"/>
        </a:p>
      </dgm:t>
    </dgm:pt>
    <dgm:pt modelId="{38925CB7-20B9-46C0-BBF5-47082DAB931B}">
      <dgm:prSet custT="1"/>
      <dgm:spPr/>
      <dgm:t>
        <a:bodyPr/>
        <a:lstStyle/>
        <a:p>
          <a:r>
            <a:rPr lang="en-GB" sz="2000" dirty="0">
              <a:latin typeface="Arial" panose="020B0604020202020204" pitchFamily="34" charset="0"/>
              <a:cs typeface="Arial" panose="020B0604020202020204" pitchFamily="34" charset="0"/>
            </a:rPr>
            <a:t>Health includes physical, mental, and social well-being.</a:t>
          </a:r>
          <a:endParaRPr lang="en-US" sz="2000" dirty="0">
            <a:latin typeface="Arial" panose="020B0604020202020204" pitchFamily="34" charset="0"/>
            <a:cs typeface="Arial" panose="020B0604020202020204" pitchFamily="34" charset="0"/>
          </a:endParaRPr>
        </a:p>
      </dgm:t>
    </dgm:pt>
    <dgm:pt modelId="{3BB40FB5-C047-4E93-B776-966F36B38CC8}" type="parTrans" cxnId="{0407F2BE-B4DB-435E-95A4-608E6201D890}">
      <dgm:prSet/>
      <dgm:spPr/>
      <dgm:t>
        <a:bodyPr/>
        <a:lstStyle/>
        <a:p>
          <a:endParaRPr lang="en-US"/>
        </a:p>
      </dgm:t>
    </dgm:pt>
    <dgm:pt modelId="{AEC4E9BD-C0AF-4457-94AA-858EDD023F99}" type="sibTrans" cxnId="{0407F2BE-B4DB-435E-95A4-608E6201D890}">
      <dgm:prSet/>
      <dgm:spPr/>
      <dgm:t>
        <a:bodyPr/>
        <a:lstStyle/>
        <a:p>
          <a:endParaRPr lang="en-US"/>
        </a:p>
      </dgm:t>
    </dgm:pt>
    <dgm:pt modelId="{987FA185-453E-4D02-9328-7C23197415F8}">
      <dgm:prSet custT="1"/>
      <dgm:spPr/>
      <dgm:t>
        <a:bodyPr/>
        <a:lstStyle/>
        <a:p>
          <a:r>
            <a:rPr lang="en-GB" sz="1800" dirty="0">
              <a:latin typeface="Arial" panose="020B0604020202020204" pitchFamily="34" charset="0"/>
              <a:cs typeface="Arial" panose="020B0604020202020204" pitchFamily="34" charset="0"/>
            </a:rPr>
            <a:t>Wellbeing encompasses happiness, purpose, relationships, and resilience.</a:t>
          </a:r>
          <a:endParaRPr lang="en-US" sz="1800" dirty="0">
            <a:latin typeface="Arial" panose="020B0604020202020204" pitchFamily="34" charset="0"/>
            <a:cs typeface="Arial" panose="020B0604020202020204" pitchFamily="34" charset="0"/>
          </a:endParaRPr>
        </a:p>
      </dgm:t>
    </dgm:pt>
    <dgm:pt modelId="{490EB6F7-BE6F-4E7C-9573-92596C2F084E}" type="parTrans" cxnId="{15AFB6D9-C23B-4622-B3AB-9757841623A4}">
      <dgm:prSet/>
      <dgm:spPr/>
      <dgm:t>
        <a:bodyPr/>
        <a:lstStyle/>
        <a:p>
          <a:endParaRPr lang="en-US"/>
        </a:p>
      </dgm:t>
    </dgm:pt>
    <dgm:pt modelId="{FA2D023C-7E60-459D-A389-E2F0EAE4D229}" type="sibTrans" cxnId="{15AFB6D9-C23B-4622-B3AB-9757841623A4}">
      <dgm:prSet/>
      <dgm:spPr/>
      <dgm:t>
        <a:bodyPr/>
        <a:lstStyle/>
        <a:p>
          <a:endParaRPr lang="en-US"/>
        </a:p>
      </dgm:t>
    </dgm:pt>
    <dgm:pt modelId="{FFB94B0A-1CBA-4DD1-97E7-1AF0490CE791}">
      <dgm:prSet custT="1"/>
      <dgm:spPr/>
      <dgm:t>
        <a:bodyPr/>
        <a:lstStyle/>
        <a:p>
          <a:r>
            <a:rPr lang="en-GB" sz="1800" dirty="0">
              <a:latin typeface="Arial" panose="020B0604020202020204" pitchFamily="34" charset="0"/>
              <a:cs typeface="Arial" panose="020B0604020202020204" pitchFamily="34" charset="0"/>
            </a:rPr>
            <a:t>Sustainable development aims to improve lives through better health, education, and opportunities, while protecting the environment. Access to clean air, healthcare, employment opportunities, and safe communities supports both individual and planetary health.</a:t>
          </a:r>
          <a:endParaRPr lang="en-US" sz="1800" dirty="0">
            <a:latin typeface="Arial" panose="020B0604020202020204" pitchFamily="34" charset="0"/>
            <a:cs typeface="Arial" panose="020B0604020202020204" pitchFamily="34" charset="0"/>
          </a:endParaRPr>
        </a:p>
      </dgm:t>
    </dgm:pt>
    <dgm:pt modelId="{6BD61F90-83A8-4DB1-9921-BA9EAADBD472}" type="parTrans" cxnId="{15478C3D-D7FF-489C-A7BB-8E74C3448DCA}">
      <dgm:prSet/>
      <dgm:spPr/>
      <dgm:t>
        <a:bodyPr/>
        <a:lstStyle/>
        <a:p>
          <a:endParaRPr lang="en-US"/>
        </a:p>
      </dgm:t>
    </dgm:pt>
    <dgm:pt modelId="{CF590C27-8348-4E22-98FB-23EE4972FDC1}" type="sibTrans" cxnId="{15478C3D-D7FF-489C-A7BB-8E74C3448DCA}">
      <dgm:prSet/>
      <dgm:spPr/>
      <dgm:t>
        <a:bodyPr/>
        <a:lstStyle/>
        <a:p>
          <a:endParaRPr lang="en-US"/>
        </a:p>
      </dgm:t>
    </dgm:pt>
    <dgm:pt modelId="{8FD1699C-BF1D-B24E-9C43-5420FE1F4D29}" type="pres">
      <dgm:prSet presAssocID="{1424CCFF-8539-46D7-A6EB-27EA63CE2BE2}" presName="Name0" presStyleCnt="0">
        <dgm:presLayoutVars>
          <dgm:dir/>
          <dgm:animLvl val="lvl"/>
          <dgm:resizeHandles val="exact"/>
        </dgm:presLayoutVars>
      </dgm:prSet>
      <dgm:spPr/>
    </dgm:pt>
    <dgm:pt modelId="{37A509BC-1493-7341-9AE7-E574DFBB4F45}" type="pres">
      <dgm:prSet presAssocID="{FFB94B0A-1CBA-4DD1-97E7-1AF0490CE791}" presName="boxAndChildren" presStyleCnt="0"/>
      <dgm:spPr/>
    </dgm:pt>
    <dgm:pt modelId="{7DFFA006-4233-2C44-9B6D-2F6B2FF9B7C2}" type="pres">
      <dgm:prSet presAssocID="{FFB94B0A-1CBA-4DD1-97E7-1AF0490CE791}" presName="parentTextBox" presStyleLbl="node1" presStyleIdx="0" presStyleCnt="4"/>
      <dgm:spPr/>
    </dgm:pt>
    <dgm:pt modelId="{540F7C1F-640E-814D-876D-48DF7ABE1443}" type="pres">
      <dgm:prSet presAssocID="{FA2D023C-7E60-459D-A389-E2F0EAE4D229}" presName="sp" presStyleCnt="0"/>
      <dgm:spPr/>
    </dgm:pt>
    <dgm:pt modelId="{88E6DF9C-FB83-FD43-82C9-85591B53EE44}" type="pres">
      <dgm:prSet presAssocID="{987FA185-453E-4D02-9328-7C23197415F8}" presName="arrowAndChildren" presStyleCnt="0"/>
      <dgm:spPr/>
    </dgm:pt>
    <dgm:pt modelId="{D474393A-4785-B240-9C48-D6862E62E507}" type="pres">
      <dgm:prSet presAssocID="{987FA185-453E-4D02-9328-7C23197415F8}" presName="parentTextArrow" presStyleLbl="node1" presStyleIdx="1" presStyleCnt="4"/>
      <dgm:spPr/>
    </dgm:pt>
    <dgm:pt modelId="{98445CA3-44D2-184E-9889-4F49A768D9A4}" type="pres">
      <dgm:prSet presAssocID="{AEC4E9BD-C0AF-4457-94AA-858EDD023F99}" presName="sp" presStyleCnt="0"/>
      <dgm:spPr/>
    </dgm:pt>
    <dgm:pt modelId="{BE89D55E-4ADB-634E-A332-8868BD935626}" type="pres">
      <dgm:prSet presAssocID="{38925CB7-20B9-46C0-BBF5-47082DAB931B}" presName="arrowAndChildren" presStyleCnt="0"/>
      <dgm:spPr/>
    </dgm:pt>
    <dgm:pt modelId="{53BB41EA-313D-9C45-8147-AF8CE565213E}" type="pres">
      <dgm:prSet presAssocID="{38925CB7-20B9-46C0-BBF5-47082DAB931B}" presName="parentTextArrow" presStyleLbl="node1" presStyleIdx="2" presStyleCnt="4"/>
      <dgm:spPr/>
    </dgm:pt>
    <dgm:pt modelId="{60C62F55-49E9-174D-BC34-CCA7F4BFA717}" type="pres">
      <dgm:prSet presAssocID="{760711BD-F7B4-4443-9642-93DAB56B037D}" presName="sp" presStyleCnt="0"/>
      <dgm:spPr/>
    </dgm:pt>
    <dgm:pt modelId="{269108C0-45C7-0B4F-9497-2ECDE931BA9C}" type="pres">
      <dgm:prSet presAssocID="{A66AA151-653D-44B9-B2F5-FF0B38FF331C}" presName="arrowAndChildren" presStyleCnt="0"/>
      <dgm:spPr/>
    </dgm:pt>
    <dgm:pt modelId="{E2D612C3-72DE-E44C-B68D-C70095D4A925}" type="pres">
      <dgm:prSet presAssocID="{A66AA151-653D-44B9-B2F5-FF0B38FF331C}" presName="parentTextArrow" presStyleLbl="node1" presStyleIdx="3" presStyleCnt="4"/>
      <dgm:spPr/>
    </dgm:pt>
  </dgm:ptLst>
  <dgm:cxnLst>
    <dgm:cxn modelId="{6CB9BA25-871C-1147-833A-5EEE42EAC40C}" type="presOf" srcId="{38925CB7-20B9-46C0-BBF5-47082DAB931B}" destId="{53BB41EA-313D-9C45-8147-AF8CE565213E}" srcOrd="0" destOrd="0" presId="urn:microsoft.com/office/officeart/2005/8/layout/process4"/>
    <dgm:cxn modelId="{15478C3D-D7FF-489C-A7BB-8E74C3448DCA}" srcId="{1424CCFF-8539-46D7-A6EB-27EA63CE2BE2}" destId="{FFB94B0A-1CBA-4DD1-97E7-1AF0490CE791}" srcOrd="3" destOrd="0" parTransId="{6BD61F90-83A8-4DB1-9921-BA9EAADBD472}" sibTransId="{CF590C27-8348-4E22-98FB-23EE4972FDC1}"/>
    <dgm:cxn modelId="{1DB5B451-3003-9C48-964E-A24099B5B331}" type="presOf" srcId="{FFB94B0A-1CBA-4DD1-97E7-1AF0490CE791}" destId="{7DFFA006-4233-2C44-9B6D-2F6B2FF9B7C2}" srcOrd="0" destOrd="0" presId="urn:microsoft.com/office/officeart/2005/8/layout/process4"/>
    <dgm:cxn modelId="{ECCDF85E-4A2A-9C4A-AB0C-B080A6ED04F0}" type="presOf" srcId="{987FA185-453E-4D02-9328-7C23197415F8}" destId="{D474393A-4785-B240-9C48-D6862E62E507}" srcOrd="0" destOrd="0" presId="urn:microsoft.com/office/officeart/2005/8/layout/process4"/>
    <dgm:cxn modelId="{FFC0228A-341E-9A45-9F00-D25A3ECF5A62}" type="presOf" srcId="{1424CCFF-8539-46D7-A6EB-27EA63CE2BE2}" destId="{8FD1699C-BF1D-B24E-9C43-5420FE1F4D29}" srcOrd="0" destOrd="0" presId="urn:microsoft.com/office/officeart/2005/8/layout/process4"/>
    <dgm:cxn modelId="{0407F2BE-B4DB-435E-95A4-608E6201D890}" srcId="{1424CCFF-8539-46D7-A6EB-27EA63CE2BE2}" destId="{38925CB7-20B9-46C0-BBF5-47082DAB931B}" srcOrd="1" destOrd="0" parTransId="{3BB40FB5-C047-4E93-B776-966F36B38CC8}" sibTransId="{AEC4E9BD-C0AF-4457-94AA-858EDD023F99}"/>
    <dgm:cxn modelId="{EC87B2C5-EDAE-3548-8FFD-3A213545DD0D}" type="presOf" srcId="{A66AA151-653D-44B9-B2F5-FF0B38FF331C}" destId="{E2D612C3-72DE-E44C-B68D-C70095D4A925}" srcOrd="0" destOrd="0" presId="urn:microsoft.com/office/officeart/2005/8/layout/process4"/>
    <dgm:cxn modelId="{B09A4AD2-E21D-40B1-9385-10B924400A02}" srcId="{1424CCFF-8539-46D7-A6EB-27EA63CE2BE2}" destId="{A66AA151-653D-44B9-B2F5-FF0B38FF331C}" srcOrd="0" destOrd="0" parTransId="{975F2E95-2060-4527-A3A1-BECA3338CF5A}" sibTransId="{760711BD-F7B4-4443-9642-93DAB56B037D}"/>
    <dgm:cxn modelId="{15AFB6D9-C23B-4622-B3AB-9757841623A4}" srcId="{1424CCFF-8539-46D7-A6EB-27EA63CE2BE2}" destId="{987FA185-453E-4D02-9328-7C23197415F8}" srcOrd="2" destOrd="0" parTransId="{490EB6F7-BE6F-4E7C-9573-92596C2F084E}" sibTransId="{FA2D023C-7E60-459D-A389-E2F0EAE4D229}"/>
    <dgm:cxn modelId="{789D2C24-2622-944A-AC4D-031CB185E83C}" type="presParOf" srcId="{8FD1699C-BF1D-B24E-9C43-5420FE1F4D29}" destId="{37A509BC-1493-7341-9AE7-E574DFBB4F45}" srcOrd="0" destOrd="0" presId="urn:microsoft.com/office/officeart/2005/8/layout/process4"/>
    <dgm:cxn modelId="{F1251F51-FC87-2E4F-821A-E43B538898A1}" type="presParOf" srcId="{37A509BC-1493-7341-9AE7-E574DFBB4F45}" destId="{7DFFA006-4233-2C44-9B6D-2F6B2FF9B7C2}" srcOrd="0" destOrd="0" presId="urn:microsoft.com/office/officeart/2005/8/layout/process4"/>
    <dgm:cxn modelId="{363CF303-4825-874E-8F63-FEECE5AB99F9}" type="presParOf" srcId="{8FD1699C-BF1D-B24E-9C43-5420FE1F4D29}" destId="{540F7C1F-640E-814D-876D-48DF7ABE1443}" srcOrd="1" destOrd="0" presId="urn:microsoft.com/office/officeart/2005/8/layout/process4"/>
    <dgm:cxn modelId="{DD53A2E2-2B4F-E342-A9B6-AA79306D343B}" type="presParOf" srcId="{8FD1699C-BF1D-B24E-9C43-5420FE1F4D29}" destId="{88E6DF9C-FB83-FD43-82C9-85591B53EE44}" srcOrd="2" destOrd="0" presId="urn:microsoft.com/office/officeart/2005/8/layout/process4"/>
    <dgm:cxn modelId="{9EBAA74F-D8F1-A24A-81E2-C0997276E594}" type="presParOf" srcId="{88E6DF9C-FB83-FD43-82C9-85591B53EE44}" destId="{D474393A-4785-B240-9C48-D6862E62E507}" srcOrd="0" destOrd="0" presId="urn:microsoft.com/office/officeart/2005/8/layout/process4"/>
    <dgm:cxn modelId="{30BB06A5-3253-8F42-A25B-04A0951F2120}" type="presParOf" srcId="{8FD1699C-BF1D-B24E-9C43-5420FE1F4D29}" destId="{98445CA3-44D2-184E-9889-4F49A768D9A4}" srcOrd="3" destOrd="0" presId="urn:microsoft.com/office/officeart/2005/8/layout/process4"/>
    <dgm:cxn modelId="{8EF3C94D-F5C9-E24B-A67E-FEE8C066E044}" type="presParOf" srcId="{8FD1699C-BF1D-B24E-9C43-5420FE1F4D29}" destId="{BE89D55E-4ADB-634E-A332-8868BD935626}" srcOrd="4" destOrd="0" presId="urn:microsoft.com/office/officeart/2005/8/layout/process4"/>
    <dgm:cxn modelId="{D2F466BE-6D11-E945-87A6-3C9E36833C37}" type="presParOf" srcId="{BE89D55E-4ADB-634E-A332-8868BD935626}" destId="{53BB41EA-313D-9C45-8147-AF8CE565213E}" srcOrd="0" destOrd="0" presId="urn:microsoft.com/office/officeart/2005/8/layout/process4"/>
    <dgm:cxn modelId="{ACA48B14-A947-E940-8FDD-8906B7058F48}" type="presParOf" srcId="{8FD1699C-BF1D-B24E-9C43-5420FE1F4D29}" destId="{60C62F55-49E9-174D-BC34-CCA7F4BFA717}" srcOrd="5" destOrd="0" presId="urn:microsoft.com/office/officeart/2005/8/layout/process4"/>
    <dgm:cxn modelId="{1EB24F84-7B06-FF49-A918-287323516EE1}" type="presParOf" srcId="{8FD1699C-BF1D-B24E-9C43-5420FE1F4D29}" destId="{269108C0-45C7-0B4F-9497-2ECDE931BA9C}" srcOrd="6" destOrd="0" presId="urn:microsoft.com/office/officeart/2005/8/layout/process4"/>
    <dgm:cxn modelId="{FD043397-7493-074F-AFA6-4E0BC6B9C58A}" type="presParOf" srcId="{269108C0-45C7-0B4F-9497-2ECDE931BA9C}" destId="{E2D612C3-72DE-E44C-B68D-C70095D4A925}"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D7280AA-6BD3-4008-AAE5-305BCA00508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6174424-FF64-494B-A092-DE08FBD19D4F}">
      <dgm:prSet/>
      <dgm:spPr/>
      <dgm:t>
        <a:bodyPr/>
        <a:lstStyle/>
        <a:p>
          <a:pPr>
            <a:lnSpc>
              <a:spcPct val="100000"/>
            </a:lnSpc>
          </a:pPr>
          <a:r>
            <a:rPr lang="en-US" dirty="0">
              <a:latin typeface="Arial" panose="020B0604020202020204" pitchFamily="34" charset="0"/>
              <a:cs typeface="Arial" panose="020B0604020202020204" pitchFamily="34" charset="0"/>
            </a:rPr>
            <a:t>Health encompasses a person’s physical, mental, and social well-being, highlighting that it is not merely the absence of illness but a holistic state of being. </a:t>
          </a:r>
        </a:p>
      </dgm:t>
    </dgm:pt>
    <dgm:pt modelId="{D0113D68-E34B-4220-925B-E09D11E3E6D6}" type="parTrans" cxnId="{C93AB35D-A2EB-4698-A25F-49556F56A170}">
      <dgm:prSet/>
      <dgm:spPr/>
      <dgm:t>
        <a:bodyPr/>
        <a:lstStyle/>
        <a:p>
          <a:endParaRPr lang="en-US"/>
        </a:p>
      </dgm:t>
    </dgm:pt>
    <dgm:pt modelId="{62361339-8546-4C82-AF41-06D4CD5CF06E}" type="sibTrans" cxnId="{C93AB35D-A2EB-4698-A25F-49556F56A170}">
      <dgm:prSet/>
      <dgm:spPr/>
      <dgm:t>
        <a:bodyPr/>
        <a:lstStyle/>
        <a:p>
          <a:endParaRPr lang="en-US"/>
        </a:p>
      </dgm:t>
    </dgm:pt>
    <dgm:pt modelId="{2EB407F1-44B7-41BE-B7C7-7F739C81B449}">
      <dgm:prSet/>
      <dgm:spPr/>
      <dgm:t>
        <a:bodyPr/>
        <a:lstStyle/>
        <a:p>
          <a:pPr>
            <a:lnSpc>
              <a:spcPct val="100000"/>
            </a:lnSpc>
          </a:pPr>
          <a:r>
            <a:rPr lang="en-US" dirty="0">
              <a:latin typeface="Arial" panose="020B0604020202020204" pitchFamily="34" charset="0"/>
              <a:cs typeface="Arial" panose="020B0604020202020204" pitchFamily="34" charset="0"/>
            </a:rPr>
            <a:t>Physical health includes the proper functioning of the body, adequate nutrition, regular exercise, and preventive healthcare measures. </a:t>
          </a:r>
        </a:p>
      </dgm:t>
    </dgm:pt>
    <dgm:pt modelId="{6D8ADD44-AA54-4376-ADF0-771799A0BD1B}" type="parTrans" cxnId="{4037E3FF-613F-4822-B88E-A3662E68099E}">
      <dgm:prSet/>
      <dgm:spPr/>
      <dgm:t>
        <a:bodyPr/>
        <a:lstStyle/>
        <a:p>
          <a:endParaRPr lang="en-US"/>
        </a:p>
      </dgm:t>
    </dgm:pt>
    <dgm:pt modelId="{ADDFF48B-5554-424D-A325-3FADBAA31165}" type="sibTrans" cxnId="{4037E3FF-613F-4822-B88E-A3662E68099E}">
      <dgm:prSet/>
      <dgm:spPr/>
      <dgm:t>
        <a:bodyPr/>
        <a:lstStyle/>
        <a:p>
          <a:endParaRPr lang="en-US"/>
        </a:p>
      </dgm:t>
    </dgm:pt>
    <dgm:pt modelId="{CF8EEE1E-0949-4A8F-AEB5-BE1828294EF1}">
      <dgm:prSet/>
      <dgm:spPr/>
      <dgm:t>
        <a:bodyPr/>
        <a:lstStyle/>
        <a:p>
          <a:pPr>
            <a:lnSpc>
              <a:spcPct val="100000"/>
            </a:lnSpc>
          </a:pPr>
          <a:r>
            <a:rPr lang="en-US" dirty="0">
              <a:latin typeface="Arial" panose="020B0604020202020204" pitchFamily="34" charset="0"/>
              <a:cs typeface="Arial" panose="020B0604020202020204" pitchFamily="34" charset="0"/>
            </a:rPr>
            <a:t>Mental health involves emotional regulation, psychological resilience, and cognitive functioning. </a:t>
          </a:r>
        </a:p>
      </dgm:t>
    </dgm:pt>
    <dgm:pt modelId="{8518D757-A42E-45A2-8643-1E823702F588}" type="parTrans" cxnId="{30128406-3E5B-4344-A874-C6A117276D85}">
      <dgm:prSet/>
      <dgm:spPr/>
      <dgm:t>
        <a:bodyPr/>
        <a:lstStyle/>
        <a:p>
          <a:endParaRPr lang="en-US"/>
        </a:p>
      </dgm:t>
    </dgm:pt>
    <dgm:pt modelId="{181C0771-E918-4C5F-89A4-A756CC693581}" type="sibTrans" cxnId="{30128406-3E5B-4344-A874-C6A117276D85}">
      <dgm:prSet/>
      <dgm:spPr/>
      <dgm:t>
        <a:bodyPr/>
        <a:lstStyle/>
        <a:p>
          <a:endParaRPr lang="en-US"/>
        </a:p>
      </dgm:t>
    </dgm:pt>
    <dgm:pt modelId="{DBB33F1B-24DD-4F34-B579-369CFE1B4FE5}">
      <dgm:prSet/>
      <dgm:spPr/>
      <dgm:t>
        <a:bodyPr/>
        <a:lstStyle/>
        <a:p>
          <a:pPr>
            <a:lnSpc>
              <a:spcPct val="100000"/>
            </a:lnSpc>
          </a:pPr>
          <a:r>
            <a:rPr lang="en-US" dirty="0">
              <a:latin typeface="Arial" panose="020B0604020202020204" pitchFamily="34" charset="0"/>
              <a:cs typeface="Arial" panose="020B0604020202020204" pitchFamily="34" charset="0"/>
            </a:rPr>
            <a:t>Achieving health means living a balanced life that fosters vitality, mental clarity, and meaningful connections.</a:t>
          </a:r>
        </a:p>
      </dgm:t>
    </dgm:pt>
    <dgm:pt modelId="{A14EC034-F43D-401D-A0BA-E87D247192D5}" type="parTrans" cxnId="{80543A0A-A13F-4060-8545-32D6AF0092C1}">
      <dgm:prSet/>
      <dgm:spPr/>
      <dgm:t>
        <a:bodyPr/>
        <a:lstStyle/>
        <a:p>
          <a:endParaRPr lang="en-US"/>
        </a:p>
      </dgm:t>
    </dgm:pt>
    <dgm:pt modelId="{888A92F3-F2BA-400B-AF82-1DE77F9437EB}" type="sibTrans" cxnId="{80543A0A-A13F-4060-8545-32D6AF0092C1}">
      <dgm:prSet/>
      <dgm:spPr/>
      <dgm:t>
        <a:bodyPr/>
        <a:lstStyle/>
        <a:p>
          <a:endParaRPr lang="en-US"/>
        </a:p>
      </dgm:t>
    </dgm:pt>
    <dgm:pt modelId="{54E9E72F-126D-A842-8F64-1B9B2E3C43B9}">
      <dgm:prSet/>
      <dgm:spPr/>
      <dgm:t>
        <a:bodyPr/>
        <a:lstStyle/>
        <a:p>
          <a:pPr>
            <a:lnSpc>
              <a:spcPct val="100000"/>
            </a:lnSpc>
          </a:pPr>
          <a:r>
            <a:rPr lang="en-GB" b="0" i="0" u="none" dirty="0"/>
            <a:t>Social well-being emphasises the importance of positive relationships and a sense of belonging within communities.</a:t>
          </a:r>
          <a:endParaRPr lang="en-GB" dirty="0"/>
        </a:p>
      </dgm:t>
    </dgm:pt>
    <dgm:pt modelId="{B8CE94BB-7184-8A4F-AD7A-43049D9902CE}" type="parTrans" cxnId="{7CF141F2-99F2-5941-BAF3-CDA3AA0D1296}">
      <dgm:prSet/>
      <dgm:spPr/>
      <dgm:t>
        <a:bodyPr/>
        <a:lstStyle/>
        <a:p>
          <a:endParaRPr lang="en-GB"/>
        </a:p>
      </dgm:t>
    </dgm:pt>
    <dgm:pt modelId="{77936669-8FBF-2042-8BDD-58AB8DCC8FCE}" type="sibTrans" cxnId="{7CF141F2-99F2-5941-BAF3-CDA3AA0D1296}">
      <dgm:prSet/>
      <dgm:spPr/>
      <dgm:t>
        <a:bodyPr/>
        <a:lstStyle/>
        <a:p>
          <a:endParaRPr lang="en-GB"/>
        </a:p>
      </dgm:t>
    </dgm:pt>
    <dgm:pt modelId="{24BB248C-E9EE-47B4-B192-B2D6F6EA11BA}" type="pres">
      <dgm:prSet presAssocID="{8D7280AA-6BD3-4008-AAE5-305BCA00508E}" presName="root" presStyleCnt="0">
        <dgm:presLayoutVars>
          <dgm:dir/>
          <dgm:resizeHandles val="exact"/>
        </dgm:presLayoutVars>
      </dgm:prSet>
      <dgm:spPr/>
    </dgm:pt>
    <dgm:pt modelId="{1551B121-A7B8-4762-9792-D87000B5FB64}" type="pres">
      <dgm:prSet presAssocID="{D6174424-FF64-494B-A092-DE08FBD19D4F}" presName="compNode" presStyleCnt="0"/>
      <dgm:spPr/>
    </dgm:pt>
    <dgm:pt modelId="{113A67FB-D8EF-4230-A1E9-D8FBAF83FD29}" type="pres">
      <dgm:prSet presAssocID="{D6174424-FF64-494B-A092-DE08FBD19D4F}" presName="bgRect" presStyleLbl="bgShp" presStyleIdx="0" presStyleCnt="5"/>
      <dgm:spPr/>
    </dgm:pt>
    <dgm:pt modelId="{B53B12D8-C8FD-4B5B-92E6-E090007B0EF9}" type="pres">
      <dgm:prSet presAssocID="{D6174424-FF64-494B-A092-DE08FBD19D4F}"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8A16300E-87AB-4AFF-BE9C-0104446F49BF}" type="pres">
      <dgm:prSet presAssocID="{D6174424-FF64-494B-A092-DE08FBD19D4F}" presName="spaceRect" presStyleCnt="0"/>
      <dgm:spPr/>
    </dgm:pt>
    <dgm:pt modelId="{C785CFE8-98E1-4B13-A311-957CE1637DA3}" type="pres">
      <dgm:prSet presAssocID="{D6174424-FF64-494B-A092-DE08FBD19D4F}" presName="parTx" presStyleLbl="revTx" presStyleIdx="0" presStyleCnt="5">
        <dgm:presLayoutVars>
          <dgm:chMax val="0"/>
          <dgm:chPref val="0"/>
        </dgm:presLayoutVars>
      </dgm:prSet>
      <dgm:spPr/>
    </dgm:pt>
    <dgm:pt modelId="{CD1C9554-7CC7-4C7C-8A99-0AA0E51BEBBA}" type="pres">
      <dgm:prSet presAssocID="{62361339-8546-4C82-AF41-06D4CD5CF06E}" presName="sibTrans" presStyleCnt="0"/>
      <dgm:spPr/>
    </dgm:pt>
    <dgm:pt modelId="{B637E7DE-20B2-442D-A016-FB2A4A805569}" type="pres">
      <dgm:prSet presAssocID="{2EB407F1-44B7-41BE-B7C7-7F739C81B449}" presName="compNode" presStyleCnt="0"/>
      <dgm:spPr/>
    </dgm:pt>
    <dgm:pt modelId="{63A6F9FB-8560-4A04-A2F5-B8BE70E4904A}" type="pres">
      <dgm:prSet presAssocID="{2EB407F1-44B7-41BE-B7C7-7F739C81B449}" presName="bgRect" presStyleLbl="bgShp" presStyleIdx="1" presStyleCnt="5"/>
      <dgm:spPr/>
    </dgm:pt>
    <dgm:pt modelId="{04C69883-E4EC-42BF-ADBB-D11956F0018A}" type="pres">
      <dgm:prSet presAssocID="{2EB407F1-44B7-41BE-B7C7-7F739C81B44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un"/>
        </a:ext>
      </dgm:extLst>
    </dgm:pt>
    <dgm:pt modelId="{B765ECF2-F3BA-460F-945F-2719DB80114D}" type="pres">
      <dgm:prSet presAssocID="{2EB407F1-44B7-41BE-B7C7-7F739C81B449}" presName="spaceRect" presStyleCnt="0"/>
      <dgm:spPr/>
    </dgm:pt>
    <dgm:pt modelId="{36A5D106-6957-47D5-A01F-5F17B7F8B819}" type="pres">
      <dgm:prSet presAssocID="{2EB407F1-44B7-41BE-B7C7-7F739C81B449}" presName="parTx" presStyleLbl="revTx" presStyleIdx="1" presStyleCnt="5">
        <dgm:presLayoutVars>
          <dgm:chMax val="0"/>
          <dgm:chPref val="0"/>
        </dgm:presLayoutVars>
      </dgm:prSet>
      <dgm:spPr/>
    </dgm:pt>
    <dgm:pt modelId="{860C5A07-2535-4C0D-A95B-F32E51B822D7}" type="pres">
      <dgm:prSet presAssocID="{ADDFF48B-5554-424D-A325-3FADBAA31165}" presName="sibTrans" presStyleCnt="0"/>
      <dgm:spPr/>
    </dgm:pt>
    <dgm:pt modelId="{C1978739-DE9C-4903-A41E-AEDCBB04F68F}" type="pres">
      <dgm:prSet presAssocID="{CF8EEE1E-0949-4A8F-AEB5-BE1828294EF1}" presName="compNode" presStyleCnt="0"/>
      <dgm:spPr/>
    </dgm:pt>
    <dgm:pt modelId="{82A7E9F3-E4F5-4E85-8E64-F6EB1DB1BB0E}" type="pres">
      <dgm:prSet presAssocID="{CF8EEE1E-0949-4A8F-AEB5-BE1828294EF1}" presName="bgRect" presStyleLbl="bgShp" presStyleIdx="2" presStyleCnt="5"/>
      <dgm:spPr/>
    </dgm:pt>
    <dgm:pt modelId="{00DFAC3B-DDB5-4D73-8AA5-2C2563E1C0EC}" type="pres">
      <dgm:prSet presAssocID="{CF8EEE1E-0949-4A8F-AEB5-BE1828294EF1}"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in head"/>
        </a:ext>
      </dgm:extLst>
    </dgm:pt>
    <dgm:pt modelId="{3FB412B9-B3C2-4957-97D0-2DE4BA641932}" type="pres">
      <dgm:prSet presAssocID="{CF8EEE1E-0949-4A8F-AEB5-BE1828294EF1}" presName="spaceRect" presStyleCnt="0"/>
      <dgm:spPr/>
    </dgm:pt>
    <dgm:pt modelId="{E732F998-C776-4374-80F6-20B417316FF8}" type="pres">
      <dgm:prSet presAssocID="{CF8EEE1E-0949-4A8F-AEB5-BE1828294EF1}" presName="parTx" presStyleLbl="revTx" presStyleIdx="2" presStyleCnt="5">
        <dgm:presLayoutVars>
          <dgm:chMax val="0"/>
          <dgm:chPref val="0"/>
        </dgm:presLayoutVars>
      </dgm:prSet>
      <dgm:spPr/>
    </dgm:pt>
    <dgm:pt modelId="{B3AC410D-D9F7-4C93-9EDF-828775CE05E7}" type="pres">
      <dgm:prSet presAssocID="{181C0771-E918-4C5F-89A4-A756CC693581}" presName="sibTrans" presStyleCnt="0"/>
      <dgm:spPr/>
    </dgm:pt>
    <dgm:pt modelId="{BBDE2519-FEA9-4DDA-830A-DBBCBABAC70E}" type="pres">
      <dgm:prSet presAssocID="{54E9E72F-126D-A842-8F64-1B9B2E3C43B9}" presName="compNode" presStyleCnt="0"/>
      <dgm:spPr/>
    </dgm:pt>
    <dgm:pt modelId="{CC93F0D7-F5B0-4EC6-BFBB-9819F83CF128}" type="pres">
      <dgm:prSet presAssocID="{54E9E72F-126D-A842-8F64-1B9B2E3C43B9}" presName="bgRect" presStyleLbl="bgShp" presStyleIdx="3" presStyleCnt="5"/>
      <dgm:spPr/>
    </dgm:pt>
    <dgm:pt modelId="{1B69561F-6528-498D-89B2-E104606D5B19}" type="pres">
      <dgm:prSet presAssocID="{54E9E72F-126D-A842-8F64-1B9B2E3C43B9}"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nnections"/>
        </a:ext>
      </dgm:extLst>
    </dgm:pt>
    <dgm:pt modelId="{FD48D6D7-76C8-4D63-BCCE-4EDBCCD51F13}" type="pres">
      <dgm:prSet presAssocID="{54E9E72F-126D-A842-8F64-1B9B2E3C43B9}" presName="spaceRect" presStyleCnt="0"/>
      <dgm:spPr/>
    </dgm:pt>
    <dgm:pt modelId="{40CCD604-5B93-4375-BB20-FC18548F4521}" type="pres">
      <dgm:prSet presAssocID="{54E9E72F-126D-A842-8F64-1B9B2E3C43B9}" presName="parTx" presStyleLbl="revTx" presStyleIdx="3" presStyleCnt="5">
        <dgm:presLayoutVars>
          <dgm:chMax val="0"/>
          <dgm:chPref val="0"/>
        </dgm:presLayoutVars>
      </dgm:prSet>
      <dgm:spPr/>
    </dgm:pt>
    <dgm:pt modelId="{400983C6-BE58-4083-BBBB-7130CC05E146}" type="pres">
      <dgm:prSet presAssocID="{77936669-8FBF-2042-8BDD-58AB8DCC8FCE}" presName="sibTrans" presStyleCnt="0"/>
      <dgm:spPr/>
    </dgm:pt>
    <dgm:pt modelId="{E0C96139-EDDD-4F3E-914B-1988CCEAF3BC}" type="pres">
      <dgm:prSet presAssocID="{DBB33F1B-24DD-4F34-B579-369CFE1B4FE5}" presName="compNode" presStyleCnt="0"/>
      <dgm:spPr/>
    </dgm:pt>
    <dgm:pt modelId="{FBD98E40-B75E-4D57-88EB-9B175C1256FA}" type="pres">
      <dgm:prSet presAssocID="{DBB33F1B-24DD-4F34-B579-369CFE1B4FE5}" presName="bgRect" presStyleLbl="bgShp" presStyleIdx="4" presStyleCnt="5"/>
      <dgm:spPr/>
    </dgm:pt>
    <dgm:pt modelId="{38F81D08-43A2-4E8F-84CF-38AD3AB886AC}" type="pres">
      <dgm:prSet presAssocID="{DBB33F1B-24DD-4F34-B579-369CFE1B4FE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roup"/>
        </a:ext>
      </dgm:extLst>
    </dgm:pt>
    <dgm:pt modelId="{F75C240C-B976-490E-AF62-326A7BEB005F}" type="pres">
      <dgm:prSet presAssocID="{DBB33F1B-24DD-4F34-B579-369CFE1B4FE5}" presName="spaceRect" presStyleCnt="0"/>
      <dgm:spPr/>
    </dgm:pt>
    <dgm:pt modelId="{9CB7DC6B-5AB6-4E52-8DBD-E4F8D31D62BF}" type="pres">
      <dgm:prSet presAssocID="{DBB33F1B-24DD-4F34-B579-369CFE1B4FE5}" presName="parTx" presStyleLbl="revTx" presStyleIdx="4" presStyleCnt="5">
        <dgm:presLayoutVars>
          <dgm:chMax val="0"/>
          <dgm:chPref val="0"/>
        </dgm:presLayoutVars>
      </dgm:prSet>
      <dgm:spPr/>
    </dgm:pt>
  </dgm:ptLst>
  <dgm:cxnLst>
    <dgm:cxn modelId="{30128406-3E5B-4344-A874-C6A117276D85}" srcId="{8D7280AA-6BD3-4008-AAE5-305BCA00508E}" destId="{CF8EEE1E-0949-4A8F-AEB5-BE1828294EF1}" srcOrd="2" destOrd="0" parTransId="{8518D757-A42E-45A2-8643-1E823702F588}" sibTransId="{181C0771-E918-4C5F-89A4-A756CC693581}"/>
    <dgm:cxn modelId="{80543A0A-A13F-4060-8545-32D6AF0092C1}" srcId="{8D7280AA-6BD3-4008-AAE5-305BCA00508E}" destId="{DBB33F1B-24DD-4F34-B579-369CFE1B4FE5}" srcOrd="4" destOrd="0" parTransId="{A14EC034-F43D-401D-A0BA-E87D247192D5}" sibTransId="{888A92F3-F2BA-400B-AF82-1DE77F9437EB}"/>
    <dgm:cxn modelId="{E05DBF1B-A985-9740-9FAE-F70EE215CEE8}" type="presOf" srcId="{54E9E72F-126D-A842-8F64-1B9B2E3C43B9}" destId="{40CCD604-5B93-4375-BB20-FC18548F4521}" srcOrd="0" destOrd="0" presId="urn:microsoft.com/office/officeart/2018/2/layout/IconVerticalSolidList"/>
    <dgm:cxn modelId="{C93AB35D-A2EB-4698-A25F-49556F56A170}" srcId="{8D7280AA-6BD3-4008-AAE5-305BCA00508E}" destId="{D6174424-FF64-494B-A092-DE08FBD19D4F}" srcOrd="0" destOrd="0" parTransId="{D0113D68-E34B-4220-925B-E09D11E3E6D6}" sibTransId="{62361339-8546-4C82-AF41-06D4CD5CF06E}"/>
    <dgm:cxn modelId="{2AD6BA78-6255-1B4A-8A8E-C82F1C3D27A3}" type="presOf" srcId="{DBB33F1B-24DD-4F34-B579-369CFE1B4FE5}" destId="{9CB7DC6B-5AB6-4E52-8DBD-E4F8D31D62BF}" srcOrd="0" destOrd="0" presId="urn:microsoft.com/office/officeart/2018/2/layout/IconVerticalSolidList"/>
    <dgm:cxn modelId="{2A38CF9C-A38D-8E44-A98C-E095D793AB29}" type="presOf" srcId="{CF8EEE1E-0949-4A8F-AEB5-BE1828294EF1}" destId="{E732F998-C776-4374-80F6-20B417316FF8}" srcOrd="0" destOrd="0" presId="urn:microsoft.com/office/officeart/2018/2/layout/IconVerticalSolidList"/>
    <dgm:cxn modelId="{3862A8B8-1E33-744A-8FE6-63832C46C115}" type="presOf" srcId="{8D7280AA-6BD3-4008-AAE5-305BCA00508E}" destId="{24BB248C-E9EE-47B4-B192-B2D6F6EA11BA}" srcOrd="0" destOrd="0" presId="urn:microsoft.com/office/officeart/2018/2/layout/IconVerticalSolidList"/>
    <dgm:cxn modelId="{34F6EEF1-EAD8-814B-8EFC-D580CE0ABF37}" type="presOf" srcId="{D6174424-FF64-494B-A092-DE08FBD19D4F}" destId="{C785CFE8-98E1-4B13-A311-957CE1637DA3}" srcOrd="0" destOrd="0" presId="urn:microsoft.com/office/officeart/2018/2/layout/IconVerticalSolidList"/>
    <dgm:cxn modelId="{7CF141F2-99F2-5941-BAF3-CDA3AA0D1296}" srcId="{8D7280AA-6BD3-4008-AAE5-305BCA00508E}" destId="{54E9E72F-126D-A842-8F64-1B9B2E3C43B9}" srcOrd="3" destOrd="0" parTransId="{B8CE94BB-7184-8A4F-AD7A-43049D9902CE}" sibTransId="{77936669-8FBF-2042-8BDD-58AB8DCC8FCE}"/>
    <dgm:cxn modelId="{0BC4D1F3-A4F1-E043-9E92-C969526B1DBB}" type="presOf" srcId="{2EB407F1-44B7-41BE-B7C7-7F739C81B449}" destId="{36A5D106-6957-47D5-A01F-5F17B7F8B819}" srcOrd="0" destOrd="0" presId="urn:microsoft.com/office/officeart/2018/2/layout/IconVerticalSolidList"/>
    <dgm:cxn modelId="{4037E3FF-613F-4822-B88E-A3662E68099E}" srcId="{8D7280AA-6BD3-4008-AAE5-305BCA00508E}" destId="{2EB407F1-44B7-41BE-B7C7-7F739C81B449}" srcOrd="1" destOrd="0" parTransId="{6D8ADD44-AA54-4376-ADF0-771799A0BD1B}" sibTransId="{ADDFF48B-5554-424D-A325-3FADBAA31165}"/>
    <dgm:cxn modelId="{77D9E218-ECB1-5F41-8BA6-D687CFA064F3}" type="presParOf" srcId="{24BB248C-E9EE-47B4-B192-B2D6F6EA11BA}" destId="{1551B121-A7B8-4762-9792-D87000B5FB64}" srcOrd="0" destOrd="0" presId="urn:microsoft.com/office/officeart/2018/2/layout/IconVerticalSolidList"/>
    <dgm:cxn modelId="{5E1309C5-EBE7-AD4E-AF8E-95BCFB6AEF88}" type="presParOf" srcId="{1551B121-A7B8-4762-9792-D87000B5FB64}" destId="{113A67FB-D8EF-4230-A1E9-D8FBAF83FD29}" srcOrd="0" destOrd="0" presId="urn:microsoft.com/office/officeart/2018/2/layout/IconVerticalSolidList"/>
    <dgm:cxn modelId="{0D3D0B86-313A-344B-897C-A0FC0C04F179}" type="presParOf" srcId="{1551B121-A7B8-4762-9792-D87000B5FB64}" destId="{B53B12D8-C8FD-4B5B-92E6-E090007B0EF9}" srcOrd="1" destOrd="0" presId="urn:microsoft.com/office/officeart/2018/2/layout/IconVerticalSolidList"/>
    <dgm:cxn modelId="{50101837-0B06-E348-BE91-5B9147BC73F7}" type="presParOf" srcId="{1551B121-A7B8-4762-9792-D87000B5FB64}" destId="{8A16300E-87AB-4AFF-BE9C-0104446F49BF}" srcOrd="2" destOrd="0" presId="urn:microsoft.com/office/officeart/2018/2/layout/IconVerticalSolidList"/>
    <dgm:cxn modelId="{96491F3F-AD95-424C-81D5-40A4C7BEDC93}" type="presParOf" srcId="{1551B121-A7B8-4762-9792-D87000B5FB64}" destId="{C785CFE8-98E1-4B13-A311-957CE1637DA3}" srcOrd="3" destOrd="0" presId="urn:microsoft.com/office/officeart/2018/2/layout/IconVerticalSolidList"/>
    <dgm:cxn modelId="{C703A224-6C63-654C-843B-5DB5E6BAE408}" type="presParOf" srcId="{24BB248C-E9EE-47B4-B192-B2D6F6EA11BA}" destId="{CD1C9554-7CC7-4C7C-8A99-0AA0E51BEBBA}" srcOrd="1" destOrd="0" presId="urn:microsoft.com/office/officeart/2018/2/layout/IconVerticalSolidList"/>
    <dgm:cxn modelId="{3F0DE216-019D-8D4F-9598-7C30BB4739AE}" type="presParOf" srcId="{24BB248C-E9EE-47B4-B192-B2D6F6EA11BA}" destId="{B637E7DE-20B2-442D-A016-FB2A4A805569}" srcOrd="2" destOrd="0" presId="urn:microsoft.com/office/officeart/2018/2/layout/IconVerticalSolidList"/>
    <dgm:cxn modelId="{4764D73D-AE03-F046-A7C5-B20EB54623C7}" type="presParOf" srcId="{B637E7DE-20B2-442D-A016-FB2A4A805569}" destId="{63A6F9FB-8560-4A04-A2F5-B8BE70E4904A}" srcOrd="0" destOrd="0" presId="urn:microsoft.com/office/officeart/2018/2/layout/IconVerticalSolidList"/>
    <dgm:cxn modelId="{57EC555B-8C32-7D4A-8C45-28B8B393330C}" type="presParOf" srcId="{B637E7DE-20B2-442D-A016-FB2A4A805569}" destId="{04C69883-E4EC-42BF-ADBB-D11956F0018A}" srcOrd="1" destOrd="0" presId="urn:microsoft.com/office/officeart/2018/2/layout/IconVerticalSolidList"/>
    <dgm:cxn modelId="{7D614610-2967-644F-B0C1-1ED7DC6C6543}" type="presParOf" srcId="{B637E7DE-20B2-442D-A016-FB2A4A805569}" destId="{B765ECF2-F3BA-460F-945F-2719DB80114D}" srcOrd="2" destOrd="0" presId="urn:microsoft.com/office/officeart/2018/2/layout/IconVerticalSolidList"/>
    <dgm:cxn modelId="{BFAEFB98-6BA7-714C-ADC2-8956FAB2AE18}" type="presParOf" srcId="{B637E7DE-20B2-442D-A016-FB2A4A805569}" destId="{36A5D106-6957-47D5-A01F-5F17B7F8B819}" srcOrd="3" destOrd="0" presId="urn:microsoft.com/office/officeart/2018/2/layout/IconVerticalSolidList"/>
    <dgm:cxn modelId="{7691F15D-9105-FC49-A90C-CD82890FE3FD}" type="presParOf" srcId="{24BB248C-E9EE-47B4-B192-B2D6F6EA11BA}" destId="{860C5A07-2535-4C0D-A95B-F32E51B822D7}" srcOrd="3" destOrd="0" presId="urn:microsoft.com/office/officeart/2018/2/layout/IconVerticalSolidList"/>
    <dgm:cxn modelId="{D9FC6BA1-B77C-5048-86D0-3C5148CF6883}" type="presParOf" srcId="{24BB248C-E9EE-47B4-B192-B2D6F6EA11BA}" destId="{C1978739-DE9C-4903-A41E-AEDCBB04F68F}" srcOrd="4" destOrd="0" presId="urn:microsoft.com/office/officeart/2018/2/layout/IconVerticalSolidList"/>
    <dgm:cxn modelId="{8B3D04B8-5072-1E43-8D4A-D91E9B13255E}" type="presParOf" srcId="{C1978739-DE9C-4903-A41E-AEDCBB04F68F}" destId="{82A7E9F3-E4F5-4E85-8E64-F6EB1DB1BB0E}" srcOrd="0" destOrd="0" presId="urn:microsoft.com/office/officeart/2018/2/layout/IconVerticalSolidList"/>
    <dgm:cxn modelId="{5D1542E1-3564-7D4A-AC19-E8BD12DA2949}" type="presParOf" srcId="{C1978739-DE9C-4903-A41E-AEDCBB04F68F}" destId="{00DFAC3B-DDB5-4D73-8AA5-2C2563E1C0EC}" srcOrd="1" destOrd="0" presId="urn:microsoft.com/office/officeart/2018/2/layout/IconVerticalSolidList"/>
    <dgm:cxn modelId="{EDD6C661-A8F6-C34E-9373-2DC0C558516C}" type="presParOf" srcId="{C1978739-DE9C-4903-A41E-AEDCBB04F68F}" destId="{3FB412B9-B3C2-4957-97D0-2DE4BA641932}" srcOrd="2" destOrd="0" presId="urn:microsoft.com/office/officeart/2018/2/layout/IconVerticalSolidList"/>
    <dgm:cxn modelId="{9AFA2A2D-0280-D44E-B33A-A76CAB6DBE92}" type="presParOf" srcId="{C1978739-DE9C-4903-A41E-AEDCBB04F68F}" destId="{E732F998-C776-4374-80F6-20B417316FF8}" srcOrd="3" destOrd="0" presId="urn:microsoft.com/office/officeart/2018/2/layout/IconVerticalSolidList"/>
    <dgm:cxn modelId="{197A364F-29D9-8C44-820F-B9FA4A214E9E}" type="presParOf" srcId="{24BB248C-E9EE-47B4-B192-B2D6F6EA11BA}" destId="{B3AC410D-D9F7-4C93-9EDF-828775CE05E7}" srcOrd="5" destOrd="0" presId="urn:microsoft.com/office/officeart/2018/2/layout/IconVerticalSolidList"/>
    <dgm:cxn modelId="{AC0CE133-BFC3-C941-9E4F-6E015105D4FF}" type="presParOf" srcId="{24BB248C-E9EE-47B4-B192-B2D6F6EA11BA}" destId="{BBDE2519-FEA9-4DDA-830A-DBBCBABAC70E}" srcOrd="6" destOrd="0" presId="urn:microsoft.com/office/officeart/2018/2/layout/IconVerticalSolidList"/>
    <dgm:cxn modelId="{5A0A50FA-09BF-B346-ACDE-60B834E4BF98}" type="presParOf" srcId="{BBDE2519-FEA9-4DDA-830A-DBBCBABAC70E}" destId="{CC93F0D7-F5B0-4EC6-BFBB-9819F83CF128}" srcOrd="0" destOrd="0" presId="urn:microsoft.com/office/officeart/2018/2/layout/IconVerticalSolidList"/>
    <dgm:cxn modelId="{02479F46-26AD-1742-8AF1-5DA053E50AC3}" type="presParOf" srcId="{BBDE2519-FEA9-4DDA-830A-DBBCBABAC70E}" destId="{1B69561F-6528-498D-89B2-E104606D5B19}" srcOrd="1" destOrd="0" presId="urn:microsoft.com/office/officeart/2018/2/layout/IconVerticalSolidList"/>
    <dgm:cxn modelId="{4CFD7800-6563-E449-A609-3CBE71C8D8CE}" type="presParOf" srcId="{BBDE2519-FEA9-4DDA-830A-DBBCBABAC70E}" destId="{FD48D6D7-76C8-4D63-BCCE-4EDBCCD51F13}" srcOrd="2" destOrd="0" presId="urn:microsoft.com/office/officeart/2018/2/layout/IconVerticalSolidList"/>
    <dgm:cxn modelId="{58C5DFC5-8E22-174C-85EC-84C3E8B6C656}" type="presParOf" srcId="{BBDE2519-FEA9-4DDA-830A-DBBCBABAC70E}" destId="{40CCD604-5B93-4375-BB20-FC18548F4521}" srcOrd="3" destOrd="0" presId="urn:microsoft.com/office/officeart/2018/2/layout/IconVerticalSolidList"/>
    <dgm:cxn modelId="{A384C08F-E536-D74C-91A3-0BDD21799032}" type="presParOf" srcId="{24BB248C-E9EE-47B4-B192-B2D6F6EA11BA}" destId="{400983C6-BE58-4083-BBBB-7130CC05E146}" srcOrd="7" destOrd="0" presId="urn:microsoft.com/office/officeart/2018/2/layout/IconVerticalSolidList"/>
    <dgm:cxn modelId="{79D85D34-8C5C-F545-A826-6C82FD5C4D7F}" type="presParOf" srcId="{24BB248C-E9EE-47B4-B192-B2D6F6EA11BA}" destId="{E0C96139-EDDD-4F3E-914B-1988CCEAF3BC}" srcOrd="8" destOrd="0" presId="urn:microsoft.com/office/officeart/2018/2/layout/IconVerticalSolidList"/>
    <dgm:cxn modelId="{589D0B03-0DED-F041-8235-1D49CA0DCF96}" type="presParOf" srcId="{E0C96139-EDDD-4F3E-914B-1988CCEAF3BC}" destId="{FBD98E40-B75E-4D57-88EB-9B175C1256FA}" srcOrd="0" destOrd="0" presId="urn:microsoft.com/office/officeart/2018/2/layout/IconVerticalSolidList"/>
    <dgm:cxn modelId="{829E7C44-256B-8746-A253-AD2944FA1B43}" type="presParOf" srcId="{E0C96139-EDDD-4F3E-914B-1988CCEAF3BC}" destId="{38F81D08-43A2-4E8F-84CF-38AD3AB886AC}" srcOrd="1" destOrd="0" presId="urn:microsoft.com/office/officeart/2018/2/layout/IconVerticalSolidList"/>
    <dgm:cxn modelId="{E96315E4-964E-2B4C-986E-437188930BC3}" type="presParOf" srcId="{E0C96139-EDDD-4F3E-914B-1988CCEAF3BC}" destId="{F75C240C-B976-490E-AF62-326A7BEB005F}" srcOrd="2" destOrd="0" presId="urn:microsoft.com/office/officeart/2018/2/layout/IconVerticalSolidList"/>
    <dgm:cxn modelId="{A6E9CC0A-E337-F841-8018-CAF2FD426067}" type="presParOf" srcId="{E0C96139-EDDD-4F3E-914B-1988CCEAF3BC}" destId="{9CB7DC6B-5AB6-4E52-8DBD-E4F8D31D62BF}"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4B77082-184F-445F-914D-7479801F2C76}"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4D7056C5-826B-4F5A-B3D7-D81462496B77}">
      <dgm:prSet custT="1"/>
      <dgm:spPr/>
      <dgm:t>
        <a:bodyPr/>
        <a:lstStyle/>
        <a:p>
          <a:pPr algn="l">
            <a:lnSpc>
              <a:spcPct val="100000"/>
            </a:lnSpc>
          </a:pPr>
          <a:r>
            <a:rPr lang="en-US" sz="1400" dirty="0">
              <a:latin typeface="Arial" panose="020B0604020202020204" pitchFamily="34" charset="0"/>
              <a:cs typeface="Arial" panose="020B0604020202020204" pitchFamily="34" charset="0"/>
            </a:rPr>
            <a:t>A health model provides a framework for healthcare professionals to assess patient needs and implement interventions. </a:t>
          </a:r>
        </a:p>
      </dgm:t>
    </dgm:pt>
    <dgm:pt modelId="{90CAC416-73EA-4054-A65D-966C5414A6CA}" type="parTrans" cxnId="{D84C12A8-0BBF-45C7-B7ED-A59A41EE3A73}">
      <dgm:prSet/>
      <dgm:spPr/>
      <dgm:t>
        <a:bodyPr/>
        <a:lstStyle/>
        <a:p>
          <a:endParaRPr lang="en-US"/>
        </a:p>
      </dgm:t>
    </dgm:pt>
    <dgm:pt modelId="{36766005-F889-4127-8CA8-546C00A43A1D}" type="sibTrans" cxnId="{D84C12A8-0BBF-45C7-B7ED-A59A41EE3A73}">
      <dgm:prSet/>
      <dgm:spPr/>
      <dgm:t>
        <a:bodyPr/>
        <a:lstStyle/>
        <a:p>
          <a:endParaRPr lang="en-US"/>
        </a:p>
      </dgm:t>
    </dgm:pt>
    <dgm:pt modelId="{5F3D3DA3-4A18-4F59-AF17-77749FB501C0}">
      <dgm:prSet custT="1"/>
      <dgm:spPr/>
      <dgm:t>
        <a:bodyPr/>
        <a:lstStyle/>
        <a:p>
          <a:pPr algn="l">
            <a:lnSpc>
              <a:spcPct val="100000"/>
            </a:lnSpc>
          </a:pPr>
          <a:r>
            <a:rPr lang="en-US" sz="1400" dirty="0">
              <a:latin typeface="Arial" panose="020B0604020202020204" pitchFamily="34" charset="0"/>
              <a:cs typeface="Arial" panose="020B0604020202020204" pitchFamily="34" charset="0"/>
            </a:rPr>
            <a:t>These models, including the Biopsychosocial, Medical, </a:t>
          </a:r>
          <a:r>
            <a:rPr lang="en-GB" sz="1400" b="0" dirty="0">
              <a:latin typeface="Arial" panose="020B0604020202020204" pitchFamily="34" charset="0"/>
              <a:cs typeface="Arial" panose="020B0604020202020204" pitchFamily="34" charset="0"/>
            </a:rPr>
            <a:t>Social,</a:t>
          </a:r>
          <a:r>
            <a:rPr lang="en-GB" sz="1400" b="1" dirty="0">
              <a:latin typeface="Arial" panose="020B0604020202020204" pitchFamily="34" charset="0"/>
              <a:cs typeface="Arial" panose="020B0604020202020204" pitchFamily="34" charset="0"/>
            </a:rPr>
            <a:t> </a:t>
          </a:r>
          <a:r>
            <a:rPr lang="en-GB" sz="1400" b="0" dirty="0">
              <a:latin typeface="Arial" panose="020B0604020202020204" pitchFamily="34" charset="0"/>
              <a:cs typeface="Arial" panose="020B0604020202020204" pitchFamily="34" charset="0"/>
            </a:rPr>
            <a:t>Holistic, and Behavioural models, each help in understanding health issues, improve communication,</a:t>
          </a:r>
          <a:r>
            <a:rPr lang="en-US" sz="1400" dirty="0">
              <a:latin typeface="Arial" panose="020B0604020202020204" pitchFamily="34" charset="0"/>
              <a:cs typeface="Arial" panose="020B0604020202020204" pitchFamily="34" charset="0"/>
            </a:rPr>
            <a:t> and ultimately lead to better outcomes.</a:t>
          </a:r>
        </a:p>
      </dgm:t>
    </dgm:pt>
    <dgm:pt modelId="{10D140F2-2956-4FC1-BCBE-115CB9BEC297}" type="parTrans" cxnId="{0B62F367-5EE9-4B84-AD26-BC5A8C02E65A}">
      <dgm:prSet/>
      <dgm:spPr/>
      <dgm:t>
        <a:bodyPr/>
        <a:lstStyle/>
        <a:p>
          <a:endParaRPr lang="en-US"/>
        </a:p>
      </dgm:t>
    </dgm:pt>
    <dgm:pt modelId="{38C3AFCF-AF16-4E7B-9F0A-FCC2F53DDDBC}" type="sibTrans" cxnId="{0B62F367-5EE9-4B84-AD26-BC5A8C02E65A}">
      <dgm:prSet/>
      <dgm:spPr/>
      <dgm:t>
        <a:bodyPr/>
        <a:lstStyle/>
        <a:p>
          <a:endParaRPr lang="en-US"/>
        </a:p>
      </dgm:t>
    </dgm:pt>
    <dgm:pt modelId="{E83724BD-8DD3-4A88-BE67-64739425F671}">
      <dgm:prSet custT="1"/>
      <dgm:spPr/>
      <dgm:t>
        <a:bodyPr/>
        <a:lstStyle/>
        <a:p>
          <a:pPr algn="l">
            <a:lnSpc>
              <a:spcPct val="100000"/>
            </a:lnSpc>
          </a:pPr>
          <a:r>
            <a:rPr lang="en-GB" sz="1400" dirty="0">
              <a:latin typeface="Arial" panose="020B0604020202020204" pitchFamily="34" charset="0"/>
              <a:cs typeface="Arial" panose="020B0604020202020204" pitchFamily="34" charset="0"/>
            </a:rPr>
            <a:t>The next slide will show how some key models are used</a:t>
          </a:r>
          <a:endParaRPr lang="en-US" sz="1400" dirty="0">
            <a:latin typeface="Arial" panose="020B0604020202020204" pitchFamily="34" charset="0"/>
            <a:cs typeface="Arial" panose="020B0604020202020204" pitchFamily="34" charset="0"/>
          </a:endParaRPr>
        </a:p>
      </dgm:t>
    </dgm:pt>
    <dgm:pt modelId="{2CF77E04-2905-4ACD-AB2D-3952429E0CA2}" type="parTrans" cxnId="{9DE7B680-F62D-4E0C-8220-50BEC9E680D9}">
      <dgm:prSet/>
      <dgm:spPr/>
      <dgm:t>
        <a:bodyPr/>
        <a:lstStyle/>
        <a:p>
          <a:endParaRPr lang="en-US"/>
        </a:p>
      </dgm:t>
    </dgm:pt>
    <dgm:pt modelId="{FD952738-E11E-4E38-B96A-43A2F7D3D8D3}" type="sibTrans" cxnId="{9DE7B680-F62D-4E0C-8220-50BEC9E680D9}">
      <dgm:prSet/>
      <dgm:spPr/>
      <dgm:t>
        <a:bodyPr/>
        <a:lstStyle/>
        <a:p>
          <a:endParaRPr lang="en-US"/>
        </a:p>
      </dgm:t>
    </dgm:pt>
    <dgm:pt modelId="{582DC271-E25F-064E-B1E9-5F4EC69EB90E}" type="pres">
      <dgm:prSet presAssocID="{64B77082-184F-445F-914D-7479801F2C76}" presName="hierChild1" presStyleCnt="0">
        <dgm:presLayoutVars>
          <dgm:chPref val="1"/>
          <dgm:dir/>
          <dgm:animOne val="branch"/>
          <dgm:animLvl val="lvl"/>
          <dgm:resizeHandles/>
        </dgm:presLayoutVars>
      </dgm:prSet>
      <dgm:spPr/>
    </dgm:pt>
    <dgm:pt modelId="{24E889CE-9DED-604B-BDC7-63956F8FA2D9}" type="pres">
      <dgm:prSet presAssocID="{4D7056C5-826B-4F5A-B3D7-D81462496B77}" presName="hierRoot1" presStyleCnt="0"/>
      <dgm:spPr/>
    </dgm:pt>
    <dgm:pt modelId="{BDC54B2B-6780-594D-8C51-7B3B54B1CA3C}" type="pres">
      <dgm:prSet presAssocID="{4D7056C5-826B-4F5A-B3D7-D81462496B77}" presName="composite" presStyleCnt="0"/>
      <dgm:spPr/>
    </dgm:pt>
    <dgm:pt modelId="{F9019188-1790-5148-9C7B-43A7799BF489}" type="pres">
      <dgm:prSet presAssocID="{4D7056C5-826B-4F5A-B3D7-D81462496B77}" presName="background" presStyleLbl="node0" presStyleIdx="0" presStyleCnt="3"/>
      <dgm:spPr/>
    </dgm:pt>
    <dgm:pt modelId="{D6541339-83A3-7F47-9AA1-90E28A03A166}" type="pres">
      <dgm:prSet presAssocID="{4D7056C5-826B-4F5A-B3D7-D81462496B77}" presName="text" presStyleLbl="fgAcc0" presStyleIdx="0" presStyleCnt="3" custScaleX="98941" custScaleY="122981">
        <dgm:presLayoutVars>
          <dgm:chPref val="3"/>
        </dgm:presLayoutVars>
      </dgm:prSet>
      <dgm:spPr/>
    </dgm:pt>
    <dgm:pt modelId="{9FCE9964-0878-E645-B9DD-F9F9968F70D3}" type="pres">
      <dgm:prSet presAssocID="{4D7056C5-826B-4F5A-B3D7-D81462496B77}" presName="hierChild2" presStyleCnt="0"/>
      <dgm:spPr/>
    </dgm:pt>
    <dgm:pt modelId="{CBEAA545-B53E-BF44-BBA4-47C19B53385D}" type="pres">
      <dgm:prSet presAssocID="{5F3D3DA3-4A18-4F59-AF17-77749FB501C0}" presName="hierRoot1" presStyleCnt="0"/>
      <dgm:spPr/>
    </dgm:pt>
    <dgm:pt modelId="{9A43A073-0694-AB47-9439-4A3C83E2BFFB}" type="pres">
      <dgm:prSet presAssocID="{5F3D3DA3-4A18-4F59-AF17-77749FB501C0}" presName="composite" presStyleCnt="0"/>
      <dgm:spPr/>
    </dgm:pt>
    <dgm:pt modelId="{770EE760-D081-0E41-BD99-F3FFFE53C2E6}" type="pres">
      <dgm:prSet presAssocID="{5F3D3DA3-4A18-4F59-AF17-77749FB501C0}" presName="background" presStyleLbl="node0" presStyleIdx="1" presStyleCnt="3"/>
      <dgm:spPr/>
    </dgm:pt>
    <dgm:pt modelId="{DE966D07-9F2A-EE40-9617-6A75FF78FA13}" type="pres">
      <dgm:prSet presAssocID="{5F3D3DA3-4A18-4F59-AF17-77749FB501C0}" presName="text" presStyleLbl="fgAcc0" presStyleIdx="1" presStyleCnt="3">
        <dgm:presLayoutVars>
          <dgm:chPref val="3"/>
        </dgm:presLayoutVars>
      </dgm:prSet>
      <dgm:spPr/>
    </dgm:pt>
    <dgm:pt modelId="{6B39F3E8-DF41-E549-A753-A88BB3593C79}" type="pres">
      <dgm:prSet presAssocID="{5F3D3DA3-4A18-4F59-AF17-77749FB501C0}" presName="hierChild2" presStyleCnt="0"/>
      <dgm:spPr/>
    </dgm:pt>
    <dgm:pt modelId="{FAD1C5B1-2A16-994E-9E2A-F89C264004B8}" type="pres">
      <dgm:prSet presAssocID="{E83724BD-8DD3-4A88-BE67-64739425F671}" presName="hierRoot1" presStyleCnt="0"/>
      <dgm:spPr/>
    </dgm:pt>
    <dgm:pt modelId="{37F3591E-7952-2D40-B9EB-3F3574263532}" type="pres">
      <dgm:prSet presAssocID="{E83724BD-8DD3-4A88-BE67-64739425F671}" presName="composite" presStyleCnt="0"/>
      <dgm:spPr/>
    </dgm:pt>
    <dgm:pt modelId="{C08FC2E3-EDAA-7C4A-A125-7ACFAC360CBD}" type="pres">
      <dgm:prSet presAssocID="{E83724BD-8DD3-4A88-BE67-64739425F671}" presName="background" presStyleLbl="node0" presStyleIdx="2" presStyleCnt="3"/>
      <dgm:spPr/>
    </dgm:pt>
    <dgm:pt modelId="{40A32FFB-F503-C344-B24E-72D076AE0BA2}" type="pres">
      <dgm:prSet presAssocID="{E83724BD-8DD3-4A88-BE67-64739425F671}" presName="text" presStyleLbl="fgAcc0" presStyleIdx="2" presStyleCnt="3" custScaleX="112511">
        <dgm:presLayoutVars>
          <dgm:chPref val="3"/>
        </dgm:presLayoutVars>
      </dgm:prSet>
      <dgm:spPr/>
    </dgm:pt>
    <dgm:pt modelId="{D5666865-84EF-AC40-B245-80301634103C}" type="pres">
      <dgm:prSet presAssocID="{E83724BD-8DD3-4A88-BE67-64739425F671}" presName="hierChild2" presStyleCnt="0"/>
      <dgm:spPr/>
    </dgm:pt>
  </dgm:ptLst>
  <dgm:cxnLst>
    <dgm:cxn modelId="{DB156C1B-B837-2344-9C94-F7167A950E0E}" type="presOf" srcId="{64B77082-184F-445F-914D-7479801F2C76}" destId="{582DC271-E25F-064E-B1E9-5F4EC69EB90E}" srcOrd="0" destOrd="0" presId="urn:microsoft.com/office/officeart/2005/8/layout/hierarchy1"/>
    <dgm:cxn modelId="{0B62F367-5EE9-4B84-AD26-BC5A8C02E65A}" srcId="{64B77082-184F-445F-914D-7479801F2C76}" destId="{5F3D3DA3-4A18-4F59-AF17-77749FB501C0}" srcOrd="1" destOrd="0" parTransId="{10D140F2-2956-4FC1-BCBE-115CB9BEC297}" sibTransId="{38C3AFCF-AF16-4E7B-9F0A-FCC2F53DDDBC}"/>
    <dgm:cxn modelId="{9DE7B680-F62D-4E0C-8220-50BEC9E680D9}" srcId="{64B77082-184F-445F-914D-7479801F2C76}" destId="{E83724BD-8DD3-4A88-BE67-64739425F671}" srcOrd="2" destOrd="0" parTransId="{2CF77E04-2905-4ACD-AB2D-3952429E0CA2}" sibTransId="{FD952738-E11E-4E38-B96A-43A2F7D3D8D3}"/>
    <dgm:cxn modelId="{C6E0B383-9D5F-A541-99BD-47CFFD38CC8A}" type="presOf" srcId="{E83724BD-8DD3-4A88-BE67-64739425F671}" destId="{40A32FFB-F503-C344-B24E-72D076AE0BA2}" srcOrd="0" destOrd="0" presId="urn:microsoft.com/office/officeart/2005/8/layout/hierarchy1"/>
    <dgm:cxn modelId="{56ED8BA5-04C2-774C-B8CF-AF9DCD0AA506}" type="presOf" srcId="{4D7056C5-826B-4F5A-B3D7-D81462496B77}" destId="{D6541339-83A3-7F47-9AA1-90E28A03A166}" srcOrd="0" destOrd="0" presId="urn:microsoft.com/office/officeart/2005/8/layout/hierarchy1"/>
    <dgm:cxn modelId="{D84C12A8-0BBF-45C7-B7ED-A59A41EE3A73}" srcId="{64B77082-184F-445F-914D-7479801F2C76}" destId="{4D7056C5-826B-4F5A-B3D7-D81462496B77}" srcOrd="0" destOrd="0" parTransId="{90CAC416-73EA-4054-A65D-966C5414A6CA}" sibTransId="{36766005-F889-4127-8CA8-546C00A43A1D}"/>
    <dgm:cxn modelId="{0D5FFEDC-A5DC-BE4F-8D3B-C23812C6A62D}" type="presOf" srcId="{5F3D3DA3-4A18-4F59-AF17-77749FB501C0}" destId="{DE966D07-9F2A-EE40-9617-6A75FF78FA13}" srcOrd="0" destOrd="0" presId="urn:microsoft.com/office/officeart/2005/8/layout/hierarchy1"/>
    <dgm:cxn modelId="{BDAEA36B-4114-7543-B090-0D122C41A709}" type="presParOf" srcId="{582DC271-E25F-064E-B1E9-5F4EC69EB90E}" destId="{24E889CE-9DED-604B-BDC7-63956F8FA2D9}" srcOrd="0" destOrd="0" presId="urn:microsoft.com/office/officeart/2005/8/layout/hierarchy1"/>
    <dgm:cxn modelId="{58663382-10E2-014E-A099-1F4339345D7C}" type="presParOf" srcId="{24E889CE-9DED-604B-BDC7-63956F8FA2D9}" destId="{BDC54B2B-6780-594D-8C51-7B3B54B1CA3C}" srcOrd="0" destOrd="0" presId="urn:microsoft.com/office/officeart/2005/8/layout/hierarchy1"/>
    <dgm:cxn modelId="{255A9C71-8757-8C40-AAD7-3BB3EE8E7235}" type="presParOf" srcId="{BDC54B2B-6780-594D-8C51-7B3B54B1CA3C}" destId="{F9019188-1790-5148-9C7B-43A7799BF489}" srcOrd="0" destOrd="0" presId="urn:microsoft.com/office/officeart/2005/8/layout/hierarchy1"/>
    <dgm:cxn modelId="{A04A3219-7706-7040-8BFA-14BA396139A1}" type="presParOf" srcId="{BDC54B2B-6780-594D-8C51-7B3B54B1CA3C}" destId="{D6541339-83A3-7F47-9AA1-90E28A03A166}" srcOrd="1" destOrd="0" presId="urn:microsoft.com/office/officeart/2005/8/layout/hierarchy1"/>
    <dgm:cxn modelId="{D74BBD64-CD1A-D34B-A9D6-0FD0A6F1EFD4}" type="presParOf" srcId="{24E889CE-9DED-604B-BDC7-63956F8FA2D9}" destId="{9FCE9964-0878-E645-B9DD-F9F9968F70D3}" srcOrd="1" destOrd="0" presId="urn:microsoft.com/office/officeart/2005/8/layout/hierarchy1"/>
    <dgm:cxn modelId="{1971B936-621F-294A-91C1-298A5412D279}" type="presParOf" srcId="{582DC271-E25F-064E-B1E9-5F4EC69EB90E}" destId="{CBEAA545-B53E-BF44-BBA4-47C19B53385D}" srcOrd="1" destOrd="0" presId="urn:microsoft.com/office/officeart/2005/8/layout/hierarchy1"/>
    <dgm:cxn modelId="{A598494A-37A0-624C-9512-53E3B73E2BEF}" type="presParOf" srcId="{CBEAA545-B53E-BF44-BBA4-47C19B53385D}" destId="{9A43A073-0694-AB47-9439-4A3C83E2BFFB}" srcOrd="0" destOrd="0" presId="urn:microsoft.com/office/officeart/2005/8/layout/hierarchy1"/>
    <dgm:cxn modelId="{CE84E1E3-8137-E248-984E-8903A8B19A08}" type="presParOf" srcId="{9A43A073-0694-AB47-9439-4A3C83E2BFFB}" destId="{770EE760-D081-0E41-BD99-F3FFFE53C2E6}" srcOrd="0" destOrd="0" presId="urn:microsoft.com/office/officeart/2005/8/layout/hierarchy1"/>
    <dgm:cxn modelId="{B994048D-AA7F-9B46-80EC-82BC1697057F}" type="presParOf" srcId="{9A43A073-0694-AB47-9439-4A3C83E2BFFB}" destId="{DE966D07-9F2A-EE40-9617-6A75FF78FA13}" srcOrd="1" destOrd="0" presId="urn:microsoft.com/office/officeart/2005/8/layout/hierarchy1"/>
    <dgm:cxn modelId="{1FE1B487-B83E-1B45-8973-708BE310038B}" type="presParOf" srcId="{CBEAA545-B53E-BF44-BBA4-47C19B53385D}" destId="{6B39F3E8-DF41-E549-A753-A88BB3593C79}" srcOrd="1" destOrd="0" presId="urn:microsoft.com/office/officeart/2005/8/layout/hierarchy1"/>
    <dgm:cxn modelId="{98F3C6A1-FFB4-8448-B7D9-4EB3FFDDC837}" type="presParOf" srcId="{582DC271-E25F-064E-B1E9-5F4EC69EB90E}" destId="{FAD1C5B1-2A16-994E-9E2A-F89C264004B8}" srcOrd="2" destOrd="0" presId="urn:microsoft.com/office/officeart/2005/8/layout/hierarchy1"/>
    <dgm:cxn modelId="{327E53E5-FB46-4C4C-AFB0-6F201D9BF583}" type="presParOf" srcId="{FAD1C5B1-2A16-994E-9E2A-F89C264004B8}" destId="{37F3591E-7952-2D40-B9EB-3F3574263532}" srcOrd="0" destOrd="0" presId="urn:microsoft.com/office/officeart/2005/8/layout/hierarchy1"/>
    <dgm:cxn modelId="{4F2DEE55-BC79-E74F-B515-7795EE2B5917}" type="presParOf" srcId="{37F3591E-7952-2D40-B9EB-3F3574263532}" destId="{C08FC2E3-EDAA-7C4A-A125-7ACFAC360CBD}" srcOrd="0" destOrd="0" presId="urn:microsoft.com/office/officeart/2005/8/layout/hierarchy1"/>
    <dgm:cxn modelId="{2227302B-29C9-6D4C-A5CB-918CF680EBF7}" type="presParOf" srcId="{37F3591E-7952-2D40-B9EB-3F3574263532}" destId="{40A32FFB-F503-C344-B24E-72D076AE0BA2}" srcOrd="1" destOrd="0" presId="urn:microsoft.com/office/officeart/2005/8/layout/hierarchy1"/>
    <dgm:cxn modelId="{1BEE21C7-033A-494D-8C20-80E2103CD7A1}" type="presParOf" srcId="{FAD1C5B1-2A16-994E-9E2A-F89C264004B8}" destId="{D5666865-84EF-AC40-B245-80301634103C}"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238CCD6-ADA7-433D-A43B-7DC9A16B2AB6}"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A1D6720E-AAFE-4FE8-8D9F-83BDED68AB46}">
      <dgm:prSet/>
      <dgm:spPr/>
      <dgm:t>
        <a:bodyPr/>
        <a:lstStyle/>
        <a:p>
          <a:pPr>
            <a:lnSpc>
              <a:spcPct val="100000"/>
            </a:lnSpc>
          </a:pPr>
          <a:r>
            <a:rPr lang="en-US" dirty="0">
              <a:latin typeface="Arial" panose="020B0604020202020204" pitchFamily="34" charset="0"/>
              <a:cs typeface="Arial" panose="020B0604020202020204" pitchFamily="34" charset="0"/>
            </a:rPr>
            <a:t>The Biomedical Model of Health primarily focuses on biological factors in the diagnosis and treatment of illness. </a:t>
          </a:r>
        </a:p>
      </dgm:t>
    </dgm:pt>
    <dgm:pt modelId="{0C65BB00-2093-4750-8985-D5AC2FB397AA}" type="parTrans" cxnId="{D3409641-7E7F-4934-96C9-B3903A94A96C}">
      <dgm:prSet/>
      <dgm:spPr/>
      <dgm:t>
        <a:bodyPr/>
        <a:lstStyle/>
        <a:p>
          <a:endParaRPr lang="en-US"/>
        </a:p>
      </dgm:t>
    </dgm:pt>
    <dgm:pt modelId="{935AFFF4-3684-4999-9FF8-E526B4EEF90A}" type="sibTrans" cxnId="{D3409641-7E7F-4934-96C9-B3903A94A96C}">
      <dgm:prSet/>
      <dgm:spPr/>
      <dgm:t>
        <a:bodyPr/>
        <a:lstStyle/>
        <a:p>
          <a:endParaRPr lang="en-US"/>
        </a:p>
      </dgm:t>
    </dgm:pt>
    <dgm:pt modelId="{EEE2BB0F-ED9A-44A5-A785-2DD9D3F048BD}">
      <dgm:prSet/>
      <dgm:spPr/>
      <dgm:t>
        <a:bodyPr/>
        <a:lstStyle/>
        <a:p>
          <a:pPr>
            <a:lnSpc>
              <a:spcPct val="100000"/>
            </a:lnSpc>
          </a:pPr>
          <a:r>
            <a:rPr lang="en-US" dirty="0">
              <a:latin typeface="Arial" panose="020B0604020202020204" pitchFamily="34" charset="0"/>
              <a:cs typeface="Arial" panose="020B0604020202020204" pitchFamily="34" charset="0"/>
            </a:rPr>
            <a:t>It emphasises the role of pathogens, genetics, and physiological processes in Health, often defining Health simply as the absence of disease. </a:t>
          </a:r>
        </a:p>
      </dgm:t>
    </dgm:pt>
    <dgm:pt modelId="{13437217-5372-43DC-98C7-695D08B283D6}" type="parTrans" cxnId="{BB35B7A6-DA3C-4610-B7D2-30AD50A1868A}">
      <dgm:prSet/>
      <dgm:spPr/>
      <dgm:t>
        <a:bodyPr/>
        <a:lstStyle/>
        <a:p>
          <a:endParaRPr lang="en-US"/>
        </a:p>
      </dgm:t>
    </dgm:pt>
    <dgm:pt modelId="{1DA5B4D7-2725-4542-A2F6-A89B87B69DC3}" type="sibTrans" cxnId="{BB35B7A6-DA3C-4610-B7D2-30AD50A1868A}">
      <dgm:prSet/>
      <dgm:spPr/>
      <dgm:t>
        <a:bodyPr/>
        <a:lstStyle/>
        <a:p>
          <a:endParaRPr lang="en-US"/>
        </a:p>
      </dgm:t>
    </dgm:pt>
    <dgm:pt modelId="{CEEA28F2-DBA3-4A9F-8900-5500ED136620}">
      <dgm:prSet/>
      <dgm:spPr/>
      <dgm:t>
        <a:bodyPr/>
        <a:lstStyle/>
        <a:p>
          <a:pPr>
            <a:lnSpc>
              <a:spcPct val="100000"/>
            </a:lnSpc>
          </a:pPr>
          <a:r>
            <a:rPr lang="en-US" dirty="0">
              <a:latin typeface="Arial" panose="020B0604020202020204" pitchFamily="34" charset="0"/>
              <a:cs typeface="Arial" panose="020B0604020202020204" pitchFamily="34" charset="0"/>
            </a:rPr>
            <a:t>This Model views the body as a machine and relies heavily on medical interventions, such as medication and surgery, to address health issues.</a:t>
          </a:r>
        </a:p>
      </dgm:t>
    </dgm:pt>
    <dgm:pt modelId="{9C268514-D0C4-422B-B8AC-F68466A5BF6E}" type="parTrans" cxnId="{1F01D819-7E96-47CD-97B7-4D9E279898DB}">
      <dgm:prSet/>
      <dgm:spPr/>
      <dgm:t>
        <a:bodyPr/>
        <a:lstStyle/>
        <a:p>
          <a:endParaRPr lang="en-US"/>
        </a:p>
      </dgm:t>
    </dgm:pt>
    <dgm:pt modelId="{0FEDF8B0-F868-40F6-AC9F-6005672C4598}" type="sibTrans" cxnId="{1F01D819-7E96-47CD-97B7-4D9E279898DB}">
      <dgm:prSet/>
      <dgm:spPr/>
      <dgm:t>
        <a:bodyPr/>
        <a:lstStyle/>
        <a:p>
          <a:endParaRPr lang="en-US"/>
        </a:p>
      </dgm:t>
    </dgm:pt>
    <dgm:pt modelId="{F94980D9-B420-7E4F-B337-59EC64FFF59D}" type="pres">
      <dgm:prSet presAssocID="{8238CCD6-ADA7-433D-A43B-7DC9A16B2AB6}" presName="linear" presStyleCnt="0">
        <dgm:presLayoutVars>
          <dgm:animLvl val="lvl"/>
          <dgm:resizeHandles val="exact"/>
        </dgm:presLayoutVars>
      </dgm:prSet>
      <dgm:spPr/>
    </dgm:pt>
    <dgm:pt modelId="{2A4D0C26-4466-154F-929E-484BB5301B5D}" type="pres">
      <dgm:prSet presAssocID="{A1D6720E-AAFE-4FE8-8D9F-83BDED68AB46}" presName="parentText" presStyleLbl="node1" presStyleIdx="0" presStyleCnt="3">
        <dgm:presLayoutVars>
          <dgm:chMax val="0"/>
          <dgm:bulletEnabled val="1"/>
        </dgm:presLayoutVars>
      </dgm:prSet>
      <dgm:spPr/>
    </dgm:pt>
    <dgm:pt modelId="{43F15C85-DB86-5E4A-A45A-6C0CF1274B4C}" type="pres">
      <dgm:prSet presAssocID="{935AFFF4-3684-4999-9FF8-E526B4EEF90A}" presName="spacer" presStyleCnt="0"/>
      <dgm:spPr/>
    </dgm:pt>
    <dgm:pt modelId="{FC769518-7EEB-2444-A730-F1E976606391}" type="pres">
      <dgm:prSet presAssocID="{EEE2BB0F-ED9A-44A5-A785-2DD9D3F048BD}" presName="parentText" presStyleLbl="node1" presStyleIdx="1" presStyleCnt="3">
        <dgm:presLayoutVars>
          <dgm:chMax val="0"/>
          <dgm:bulletEnabled val="1"/>
        </dgm:presLayoutVars>
      </dgm:prSet>
      <dgm:spPr/>
    </dgm:pt>
    <dgm:pt modelId="{4964B3C4-0CC3-F049-A460-3A61AE6CBE69}" type="pres">
      <dgm:prSet presAssocID="{1DA5B4D7-2725-4542-A2F6-A89B87B69DC3}" presName="spacer" presStyleCnt="0"/>
      <dgm:spPr/>
    </dgm:pt>
    <dgm:pt modelId="{32BF46E4-341E-0C47-8B35-C8404F57D9B1}" type="pres">
      <dgm:prSet presAssocID="{CEEA28F2-DBA3-4A9F-8900-5500ED136620}" presName="parentText" presStyleLbl="node1" presStyleIdx="2" presStyleCnt="3">
        <dgm:presLayoutVars>
          <dgm:chMax val="0"/>
          <dgm:bulletEnabled val="1"/>
        </dgm:presLayoutVars>
      </dgm:prSet>
      <dgm:spPr/>
    </dgm:pt>
  </dgm:ptLst>
  <dgm:cxnLst>
    <dgm:cxn modelId="{1F01D819-7E96-47CD-97B7-4D9E279898DB}" srcId="{8238CCD6-ADA7-433D-A43B-7DC9A16B2AB6}" destId="{CEEA28F2-DBA3-4A9F-8900-5500ED136620}" srcOrd="2" destOrd="0" parTransId="{9C268514-D0C4-422B-B8AC-F68466A5BF6E}" sibTransId="{0FEDF8B0-F868-40F6-AC9F-6005672C4598}"/>
    <dgm:cxn modelId="{C893B41B-EF00-C64E-B9F8-E2515BA63280}" type="presOf" srcId="{A1D6720E-AAFE-4FE8-8D9F-83BDED68AB46}" destId="{2A4D0C26-4466-154F-929E-484BB5301B5D}" srcOrd="0" destOrd="0" presId="urn:microsoft.com/office/officeart/2005/8/layout/vList2"/>
    <dgm:cxn modelId="{D3409641-7E7F-4934-96C9-B3903A94A96C}" srcId="{8238CCD6-ADA7-433D-A43B-7DC9A16B2AB6}" destId="{A1D6720E-AAFE-4FE8-8D9F-83BDED68AB46}" srcOrd="0" destOrd="0" parTransId="{0C65BB00-2093-4750-8985-D5AC2FB397AA}" sibTransId="{935AFFF4-3684-4999-9FF8-E526B4EEF90A}"/>
    <dgm:cxn modelId="{B018045A-CD99-774C-B45F-468AA34ED334}" type="presOf" srcId="{8238CCD6-ADA7-433D-A43B-7DC9A16B2AB6}" destId="{F94980D9-B420-7E4F-B337-59EC64FFF59D}" srcOrd="0" destOrd="0" presId="urn:microsoft.com/office/officeart/2005/8/layout/vList2"/>
    <dgm:cxn modelId="{3A9829A0-2D37-384E-9D8C-0FA5947E2B13}" type="presOf" srcId="{CEEA28F2-DBA3-4A9F-8900-5500ED136620}" destId="{32BF46E4-341E-0C47-8B35-C8404F57D9B1}" srcOrd="0" destOrd="0" presId="urn:microsoft.com/office/officeart/2005/8/layout/vList2"/>
    <dgm:cxn modelId="{BB35B7A6-DA3C-4610-B7D2-30AD50A1868A}" srcId="{8238CCD6-ADA7-433D-A43B-7DC9A16B2AB6}" destId="{EEE2BB0F-ED9A-44A5-A785-2DD9D3F048BD}" srcOrd="1" destOrd="0" parTransId="{13437217-5372-43DC-98C7-695D08B283D6}" sibTransId="{1DA5B4D7-2725-4542-A2F6-A89B87B69DC3}"/>
    <dgm:cxn modelId="{FFB7BCAE-FD29-B649-A461-9011AC153EB2}" type="presOf" srcId="{EEE2BB0F-ED9A-44A5-A785-2DD9D3F048BD}" destId="{FC769518-7EEB-2444-A730-F1E976606391}" srcOrd="0" destOrd="0" presId="urn:microsoft.com/office/officeart/2005/8/layout/vList2"/>
    <dgm:cxn modelId="{407E94AD-B8E5-F64E-BB48-AC546B7BF733}" type="presParOf" srcId="{F94980D9-B420-7E4F-B337-59EC64FFF59D}" destId="{2A4D0C26-4466-154F-929E-484BB5301B5D}" srcOrd="0" destOrd="0" presId="urn:microsoft.com/office/officeart/2005/8/layout/vList2"/>
    <dgm:cxn modelId="{D83D1093-DA8D-1244-90B9-0C8F0EDD53A8}" type="presParOf" srcId="{F94980D9-B420-7E4F-B337-59EC64FFF59D}" destId="{43F15C85-DB86-5E4A-A45A-6C0CF1274B4C}" srcOrd="1" destOrd="0" presId="urn:microsoft.com/office/officeart/2005/8/layout/vList2"/>
    <dgm:cxn modelId="{46101AAC-D899-BE48-B115-34BBF5D0F297}" type="presParOf" srcId="{F94980D9-B420-7E4F-B337-59EC64FFF59D}" destId="{FC769518-7EEB-2444-A730-F1E976606391}" srcOrd="2" destOrd="0" presId="urn:microsoft.com/office/officeart/2005/8/layout/vList2"/>
    <dgm:cxn modelId="{F555A53E-3836-384A-865C-6E7739143914}" type="presParOf" srcId="{F94980D9-B420-7E4F-B337-59EC64FFF59D}" destId="{4964B3C4-0CC3-F049-A460-3A61AE6CBE69}" srcOrd="3" destOrd="0" presId="urn:microsoft.com/office/officeart/2005/8/layout/vList2"/>
    <dgm:cxn modelId="{56DEBDA3-DA2B-6544-8CA9-9DF75F830D1A}" type="presParOf" srcId="{F94980D9-B420-7E4F-B337-59EC64FFF59D}" destId="{32BF46E4-341E-0C47-8B35-C8404F57D9B1}" srcOrd="4"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97B8E16-F467-4C72-845D-8B6CA60F717A}" type="doc">
      <dgm:prSet loTypeId="urn:microsoft.com/office/officeart/2016/7/layout/RepeatingBendingProcessNew" loCatId="process" qsTypeId="urn:microsoft.com/office/officeart/2005/8/quickstyle/simple5" qsCatId="simple" csTypeId="urn:microsoft.com/office/officeart/2005/8/colors/colorful1" csCatId="colorful" phldr="1"/>
      <dgm:spPr/>
      <dgm:t>
        <a:bodyPr/>
        <a:lstStyle/>
        <a:p>
          <a:endParaRPr lang="en-US"/>
        </a:p>
      </dgm:t>
    </dgm:pt>
    <dgm:pt modelId="{A78C36D9-B843-4586-B631-BD0ADAC975B8}">
      <dgm:prSet/>
      <dgm:spPr/>
      <dgm:t>
        <a:bodyPr/>
        <a:lstStyle/>
        <a:p>
          <a:r>
            <a:rPr lang="en-US" dirty="0">
              <a:latin typeface="Arial" panose="020B0604020202020204" pitchFamily="34" charset="0"/>
              <a:cs typeface="Arial" panose="020B0604020202020204" pitchFamily="34" charset="0"/>
            </a:rPr>
            <a:t>Strength</a:t>
          </a:r>
        </a:p>
      </dgm:t>
    </dgm:pt>
    <dgm:pt modelId="{23F7F34A-5FFF-41AE-92C0-8C1E58BDB7ED}" type="parTrans" cxnId="{F118046B-09DF-4FA4-9EEB-180CD9ADDD62}">
      <dgm:prSet/>
      <dgm:spPr/>
      <dgm:t>
        <a:bodyPr/>
        <a:lstStyle/>
        <a:p>
          <a:endParaRPr lang="en-US"/>
        </a:p>
      </dgm:t>
    </dgm:pt>
    <dgm:pt modelId="{EC6D2A48-1DC5-4592-8FD8-9754550E3123}" type="sibTrans" cxnId="{F118046B-09DF-4FA4-9EEB-180CD9ADDD62}">
      <dgm:prSet/>
      <dgm:spPr/>
      <dgm:t>
        <a:bodyPr/>
        <a:lstStyle/>
        <a:p>
          <a:endParaRPr lang="en-US"/>
        </a:p>
      </dgm:t>
    </dgm:pt>
    <dgm:pt modelId="{7A33761F-7BC5-440C-8F94-6EF81C02BBF9}">
      <dgm:prSet/>
      <dgm:spPr/>
      <dgm:t>
        <a:bodyPr/>
        <a:lstStyle/>
        <a:p>
          <a:r>
            <a:rPr lang="en-GB" dirty="0">
              <a:latin typeface="Arial" panose="020B0604020202020204" pitchFamily="34" charset="0"/>
              <a:cs typeface="Arial" panose="020B0604020202020204" pitchFamily="34" charset="0"/>
            </a:rPr>
            <a:t>The model</a:t>
          </a:r>
          <a:r>
            <a:rPr lang="en-US" dirty="0">
              <a:latin typeface="Arial" panose="020B0604020202020204" pitchFamily="34" charset="0"/>
              <a:cs typeface="Arial" panose="020B0604020202020204" pitchFamily="34" charset="0"/>
            </a:rPr>
            <a:t> focuses on illness, using medical knowledge to treat diseases with medications for rapid improvement. </a:t>
          </a:r>
        </a:p>
      </dgm:t>
    </dgm:pt>
    <dgm:pt modelId="{C2A482A5-1056-4646-8377-4A249D8AF51E}" type="parTrans" cxnId="{6D3965C4-994A-445E-A072-FB32AB514130}">
      <dgm:prSet/>
      <dgm:spPr/>
      <dgm:t>
        <a:bodyPr/>
        <a:lstStyle/>
        <a:p>
          <a:endParaRPr lang="en-US"/>
        </a:p>
      </dgm:t>
    </dgm:pt>
    <dgm:pt modelId="{A31CCA6E-C739-4C4B-9637-08512A412544}" type="sibTrans" cxnId="{6D3965C4-994A-445E-A072-FB32AB514130}">
      <dgm:prSet/>
      <dgm:spPr/>
      <dgm:t>
        <a:bodyPr/>
        <a:lstStyle/>
        <a:p>
          <a:endParaRPr lang="en-US"/>
        </a:p>
      </dgm:t>
    </dgm:pt>
    <dgm:pt modelId="{D86144E0-5B3C-4793-B53A-145D70B0FCFE}">
      <dgm:prSet/>
      <dgm:spPr/>
      <dgm:t>
        <a:bodyPr/>
        <a:lstStyle/>
        <a:p>
          <a:r>
            <a:rPr lang="en-GB" dirty="0">
              <a:latin typeface="Arial" panose="020B0604020202020204" pitchFamily="34" charset="0"/>
              <a:cs typeface="Arial" panose="020B0604020202020204" pitchFamily="34" charset="0"/>
            </a:rPr>
            <a:t>Example:</a:t>
          </a:r>
          <a:r>
            <a:rPr lang="en-US"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Having a cold, the patient is given antibiotics, which are widely</a:t>
          </a:r>
          <a:r>
            <a:rPr lang="en-US" dirty="0">
              <a:latin typeface="Arial" panose="020B0604020202020204" pitchFamily="34" charset="0"/>
              <a:cs typeface="Arial" panose="020B0604020202020204" pitchFamily="34" charset="0"/>
            </a:rPr>
            <a:t> used in the </a:t>
          </a:r>
          <a:r>
            <a:rPr lang="en-GB" dirty="0">
              <a:latin typeface="Arial" panose="020B0604020202020204" pitchFamily="34" charset="0"/>
              <a:cs typeface="Arial" panose="020B0604020202020204" pitchFamily="34" charset="0"/>
            </a:rPr>
            <a:t>UK.</a:t>
          </a:r>
          <a:r>
            <a:rPr lang="en-US" dirty="0">
              <a:latin typeface="Arial" panose="020B0604020202020204" pitchFamily="34" charset="0"/>
              <a:cs typeface="Arial" panose="020B0604020202020204" pitchFamily="34" charset="0"/>
            </a:rPr>
            <a:t> </a:t>
          </a:r>
        </a:p>
      </dgm:t>
    </dgm:pt>
    <dgm:pt modelId="{C37C0CD1-D949-4847-B253-DD8FC205B44B}" type="parTrans" cxnId="{44056640-23F8-47D3-8A66-E966918D3E2D}">
      <dgm:prSet/>
      <dgm:spPr/>
      <dgm:t>
        <a:bodyPr/>
        <a:lstStyle/>
        <a:p>
          <a:endParaRPr lang="en-US"/>
        </a:p>
      </dgm:t>
    </dgm:pt>
    <dgm:pt modelId="{2FE901B1-5606-4047-A9DF-E40692D00E6C}" type="sibTrans" cxnId="{44056640-23F8-47D3-8A66-E966918D3E2D}">
      <dgm:prSet/>
      <dgm:spPr/>
      <dgm:t>
        <a:bodyPr/>
        <a:lstStyle/>
        <a:p>
          <a:endParaRPr lang="en-US"/>
        </a:p>
      </dgm:t>
    </dgm:pt>
    <dgm:pt modelId="{F6000027-E325-487F-BE43-5D2D3EAD7F57}">
      <dgm:prSet/>
      <dgm:spPr/>
      <dgm:t>
        <a:bodyPr/>
        <a:lstStyle/>
        <a:p>
          <a:r>
            <a:rPr lang="en-US" dirty="0">
              <a:latin typeface="Arial" panose="020B0604020202020204" pitchFamily="34" charset="0"/>
              <a:cs typeface="Arial" panose="020B0604020202020204" pitchFamily="34" charset="0"/>
            </a:rPr>
            <a:t>Weaknesses</a:t>
          </a:r>
        </a:p>
      </dgm:t>
    </dgm:pt>
    <dgm:pt modelId="{34868EFB-7A93-4481-BD2D-8CB2E2C88773}" type="parTrans" cxnId="{4A5CC852-AF55-45B9-BBA5-B06F1F0A52D6}">
      <dgm:prSet/>
      <dgm:spPr/>
      <dgm:t>
        <a:bodyPr/>
        <a:lstStyle/>
        <a:p>
          <a:endParaRPr lang="en-US"/>
        </a:p>
      </dgm:t>
    </dgm:pt>
    <dgm:pt modelId="{E69213AC-FFA7-46C3-AA42-5FF7B52380C9}" type="sibTrans" cxnId="{4A5CC852-AF55-45B9-BBA5-B06F1F0A52D6}">
      <dgm:prSet/>
      <dgm:spPr/>
      <dgm:t>
        <a:bodyPr/>
        <a:lstStyle/>
        <a:p>
          <a:endParaRPr lang="en-US"/>
        </a:p>
      </dgm:t>
    </dgm:pt>
    <dgm:pt modelId="{C291EDDC-5191-470B-97BF-058A2B58933F}">
      <dgm:prSet/>
      <dgm:spPr/>
      <dgm:t>
        <a:bodyPr/>
        <a:lstStyle/>
        <a:p>
          <a:r>
            <a:rPr lang="en-US" dirty="0">
              <a:latin typeface="Arial" panose="020B0604020202020204" pitchFamily="34" charset="0"/>
              <a:cs typeface="Arial" panose="020B0604020202020204" pitchFamily="34" charset="0"/>
            </a:rPr>
            <a:t>Focuses primarily on physical symptoms and treatments, overlooking mental health and holistic wellbeing.. </a:t>
          </a:r>
        </a:p>
      </dgm:t>
    </dgm:pt>
    <dgm:pt modelId="{639463C4-3A1D-4EA9-A8C6-2C5B6B377534}" type="parTrans" cxnId="{28921617-D00C-45C8-BC90-1591665812C4}">
      <dgm:prSet/>
      <dgm:spPr/>
      <dgm:t>
        <a:bodyPr/>
        <a:lstStyle/>
        <a:p>
          <a:endParaRPr lang="en-US"/>
        </a:p>
      </dgm:t>
    </dgm:pt>
    <dgm:pt modelId="{CE90D71C-F310-43AC-B867-167CFD0A8B90}" type="sibTrans" cxnId="{28921617-D00C-45C8-BC90-1591665812C4}">
      <dgm:prSet/>
      <dgm:spPr/>
      <dgm:t>
        <a:bodyPr/>
        <a:lstStyle/>
        <a:p>
          <a:endParaRPr lang="en-US"/>
        </a:p>
      </dgm:t>
    </dgm:pt>
    <dgm:pt modelId="{3B9557E0-155A-0648-899E-BA1DC51A492C}">
      <dgm:prSet/>
      <dgm:spPr/>
      <dgm:t>
        <a:bodyPr/>
        <a:lstStyle/>
        <a:p>
          <a:r>
            <a:rPr lang="en-GB" dirty="0">
              <a:latin typeface="Arial" panose="020B0604020202020204" pitchFamily="34" charset="0"/>
              <a:cs typeface="Arial" panose="020B0604020202020204" pitchFamily="34" charset="0"/>
            </a:rPr>
            <a:t>This may cause over-medicalisation, which can sometimes result in unnecessary treatments or medications. </a:t>
          </a:r>
        </a:p>
      </dgm:t>
    </dgm:pt>
    <dgm:pt modelId="{870AE8C6-E4FC-0F49-B178-DE730D0120C2}" type="parTrans" cxnId="{A8FD939C-C874-5F42-BAB1-DB6030E382D7}">
      <dgm:prSet/>
      <dgm:spPr/>
      <dgm:t>
        <a:bodyPr/>
        <a:lstStyle/>
        <a:p>
          <a:endParaRPr lang="en-GB"/>
        </a:p>
      </dgm:t>
    </dgm:pt>
    <dgm:pt modelId="{193BEA21-693B-AD45-A8D3-8D96E257E93B}" type="sibTrans" cxnId="{A8FD939C-C874-5F42-BAB1-DB6030E382D7}">
      <dgm:prSet/>
      <dgm:spPr/>
      <dgm:t>
        <a:bodyPr/>
        <a:lstStyle/>
        <a:p>
          <a:endParaRPr lang="en-GB"/>
        </a:p>
      </dgm:t>
    </dgm:pt>
    <dgm:pt modelId="{432DFE42-28E7-4942-9FAF-931FFF216655}" type="pres">
      <dgm:prSet presAssocID="{F97B8E16-F467-4C72-845D-8B6CA60F717A}" presName="Name0" presStyleCnt="0">
        <dgm:presLayoutVars>
          <dgm:dir/>
          <dgm:resizeHandles val="exact"/>
        </dgm:presLayoutVars>
      </dgm:prSet>
      <dgm:spPr/>
    </dgm:pt>
    <dgm:pt modelId="{13232109-076F-8D4F-9A07-684B6D1B4E9A}" type="pres">
      <dgm:prSet presAssocID="{A78C36D9-B843-4586-B631-BD0ADAC975B8}" presName="node" presStyleLbl="node1" presStyleIdx="0" presStyleCnt="6">
        <dgm:presLayoutVars>
          <dgm:bulletEnabled val="1"/>
        </dgm:presLayoutVars>
      </dgm:prSet>
      <dgm:spPr/>
    </dgm:pt>
    <dgm:pt modelId="{579D724C-CAD4-A74F-B2AD-3CAB5F924DCC}" type="pres">
      <dgm:prSet presAssocID="{EC6D2A48-1DC5-4592-8FD8-9754550E3123}" presName="sibTrans" presStyleLbl="sibTrans1D1" presStyleIdx="0" presStyleCnt="5"/>
      <dgm:spPr/>
    </dgm:pt>
    <dgm:pt modelId="{0D46F1DC-CAE9-D34A-806C-567E8478208C}" type="pres">
      <dgm:prSet presAssocID="{EC6D2A48-1DC5-4592-8FD8-9754550E3123}" presName="connectorText" presStyleLbl="sibTrans1D1" presStyleIdx="0" presStyleCnt="5"/>
      <dgm:spPr/>
    </dgm:pt>
    <dgm:pt modelId="{92681E90-3457-D049-953E-6F6BCD982D44}" type="pres">
      <dgm:prSet presAssocID="{7A33761F-7BC5-440C-8F94-6EF81C02BBF9}" presName="node" presStyleLbl="node1" presStyleIdx="1" presStyleCnt="6">
        <dgm:presLayoutVars>
          <dgm:bulletEnabled val="1"/>
        </dgm:presLayoutVars>
      </dgm:prSet>
      <dgm:spPr/>
    </dgm:pt>
    <dgm:pt modelId="{6F6AD706-3070-E14B-8DF3-39E531362123}" type="pres">
      <dgm:prSet presAssocID="{A31CCA6E-C739-4C4B-9637-08512A412544}" presName="sibTrans" presStyleLbl="sibTrans1D1" presStyleIdx="1" presStyleCnt="5"/>
      <dgm:spPr/>
    </dgm:pt>
    <dgm:pt modelId="{68CB577D-658A-3647-9B4F-E6F9BAA7C71B}" type="pres">
      <dgm:prSet presAssocID="{A31CCA6E-C739-4C4B-9637-08512A412544}" presName="connectorText" presStyleLbl="sibTrans1D1" presStyleIdx="1" presStyleCnt="5"/>
      <dgm:spPr/>
    </dgm:pt>
    <dgm:pt modelId="{08A75EBE-DCED-6747-9703-23F21D7E2FBE}" type="pres">
      <dgm:prSet presAssocID="{D86144E0-5B3C-4793-B53A-145D70B0FCFE}" presName="node" presStyleLbl="node1" presStyleIdx="2" presStyleCnt="6">
        <dgm:presLayoutVars>
          <dgm:bulletEnabled val="1"/>
        </dgm:presLayoutVars>
      </dgm:prSet>
      <dgm:spPr/>
    </dgm:pt>
    <dgm:pt modelId="{41A63E05-8067-084A-87DB-2A5D5F355933}" type="pres">
      <dgm:prSet presAssocID="{2FE901B1-5606-4047-A9DF-E40692D00E6C}" presName="sibTrans" presStyleLbl="sibTrans1D1" presStyleIdx="2" presStyleCnt="5"/>
      <dgm:spPr/>
    </dgm:pt>
    <dgm:pt modelId="{3FB6524F-D231-B244-BB5B-B5AE1BF99ED0}" type="pres">
      <dgm:prSet presAssocID="{2FE901B1-5606-4047-A9DF-E40692D00E6C}" presName="connectorText" presStyleLbl="sibTrans1D1" presStyleIdx="2" presStyleCnt="5"/>
      <dgm:spPr/>
    </dgm:pt>
    <dgm:pt modelId="{D3C7E7D6-26AA-E447-BED9-5D063BB09793}" type="pres">
      <dgm:prSet presAssocID="{F6000027-E325-487F-BE43-5D2D3EAD7F57}" presName="node" presStyleLbl="node1" presStyleIdx="3" presStyleCnt="6">
        <dgm:presLayoutVars>
          <dgm:bulletEnabled val="1"/>
        </dgm:presLayoutVars>
      </dgm:prSet>
      <dgm:spPr/>
    </dgm:pt>
    <dgm:pt modelId="{727E428C-0100-144B-B479-5765A747EFC1}" type="pres">
      <dgm:prSet presAssocID="{E69213AC-FFA7-46C3-AA42-5FF7B52380C9}" presName="sibTrans" presStyleLbl="sibTrans1D1" presStyleIdx="3" presStyleCnt="5"/>
      <dgm:spPr/>
    </dgm:pt>
    <dgm:pt modelId="{F9F25100-A24F-AE4C-8454-4C538175AB21}" type="pres">
      <dgm:prSet presAssocID="{E69213AC-FFA7-46C3-AA42-5FF7B52380C9}" presName="connectorText" presStyleLbl="sibTrans1D1" presStyleIdx="3" presStyleCnt="5"/>
      <dgm:spPr/>
    </dgm:pt>
    <dgm:pt modelId="{CD43B158-1816-9F44-AC3F-DBE739AE32BC}" type="pres">
      <dgm:prSet presAssocID="{C291EDDC-5191-470B-97BF-058A2B58933F}" presName="node" presStyleLbl="node1" presStyleIdx="4" presStyleCnt="6">
        <dgm:presLayoutVars>
          <dgm:bulletEnabled val="1"/>
        </dgm:presLayoutVars>
      </dgm:prSet>
      <dgm:spPr/>
    </dgm:pt>
    <dgm:pt modelId="{16723265-0A27-F241-B181-AF06B8BC9406}" type="pres">
      <dgm:prSet presAssocID="{CE90D71C-F310-43AC-B867-167CFD0A8B90}" presName="sibTrans" presStyleLbl="sibTrans1D1" presStyleIdx="4" presStyleCnt="5"/>
      <dgm:spPr/>
    </dgm:pt>
    <dgm:pt modelId="{060AA606-C4C5-A34E-9EFF-A88BB2201619}" type="pres">
      <dgm:prSet presAssocID="{CE90D71C-F310-43AC-B867-167CFD0A8B90}" presName="connectorText" presStyleLbl="sibTrans1D1" presStyleIdx="4" presStyleCnt="5"/>
      <dgm:spPr/>
    </dgm:pt>
    <dgm:pt modelId="{D773668F-C868-D146-89A9-2570D6834963}" type="pres">
      <dgm:prSet presAssocID="{3B9557E0-155A-0648-899E-BA1DC51A492C}" presName="node" presStyleLbl="node1" presStyleIdx="5" presStyleCnt="6">
        <dgm:presLayoutVars>
          <dgm:bulletEnabled val="1"/>
        </dgm:presLayoutVars>
      </dgm:prSet>
      <dgm:spPr/>
    </dgm:pt>
  </dgm:ptLst>
  <dgm:cxnLst>
    <dgm:cxn modelId="{E79A770C-8BD5-7047-B6A3-D7F8BD71242A}" type="presOf" srcId="{C291EDDC-5191-470B-97BF-058A2B58933F}" destId="{CD43B158-1816-9F44-AC3F-DBE739AE32BC}" srcOrd="0" destOrd="0" presId="urn:microsoft.com/office/officeart/2016/7/layout/RepeatingBendingProcessNew"/>
    <dgm:cxn modelId="{1281090F-CEA4-A343-9DB3-C750DFF451C7}" type="presOf" srcId="{A31CCA6E-C739-4C4B-9637-08512A412544}" destId="{6F6AD706-3070-E14B-8DF3-39E531362123}" srcOrd="0" destOrd="0" presId="urn:microsoft.com/office/officeart/2016/7/layout/RepeatingBendingProcessNew"/>
    <dgm:cxn modelId="{BBFA9412-A8B0-7B43-B7FD-1AD453C82E0D}" type="presOf" srcId="{F6000027-E325-487F-BE43-5D2D3EAD7F57}" destId="{D3C7E7D6-26AA-E447-BED9-5D063BB09793}" srcOrd="0" destOrd="0" presId="urn:microsoft.com/office/officeart/2016/7/layout/RepeatingBendingProcessNew"/>
    <dgm:cxn modelId="{BCE21314-FDBC-4B48-AF03-1FEAA6A2C7AE}" type="presOf" srcId="{E69213AC-FFA7-46C3-AA42-5FF7B52380C9}" destId="{F9F25100-A24F-AE4C-8454-4C538175AB21}" srcOrd="1" destOrd="0" presId="urn:microsoft.com/office/officeart/2016/7/layout/RepeatingBendingProcessNew"/>
    <dgm:cxn modelId="{28921617-D00C-45C8-BC90-1591665812C4}" srcId="{F97B8E16-F467-4C72-845D-8B6CA60F717A}" destId="{C291EDDC-5191-470B-97BF-058A2B58933F}" srcOrd="4" destOrd="0" parTransId="{639463C4-3A1D-4EA9-A8C6-2C5B6B377534}" sibTransId="{CE90D71C-F310-43AC-B867-167CFD0A8B90}"/>
    <dgm:cxn modelId="{91A4E220-EF48-D840-AB2D-E1CC3426825B}" type="presOf" srcId="{D86144E0-5B3C-4793-B53A-145D70B0FCFE}" destId="{08A75EBE-DCED-6747-9703-23F21D7E2FBE}" srcOrd="0" destOrd="0" presId="urn:microsoft.com/office/officeart/2016/7/layout/RepeatingBendingProcessNew"/>
    <dgm:cxn modelId="{A6D92A40-D7CB-AB4A-8253-972F1B727FE5}" type="presOf" srcId="{EC6D2A48-1DC5-4592-8FD8-9754550E3123}" destId="{0D46F1DC-CAE9-D34A-806C-567E8478208C}" srcOrd="1" destOrd="0" presId="urn:microsoft.com/office/officeart/2016/7/layout/RepeatingBendingProcessNew"/>
    <dgm:cxn modelId="{44056640-23F8-47D3-8A66-E966918D3E2D}" srcId="{F97B8E16-F467-4C72-845D-8B6CA60F717A}" destId="{D86144E0-5B3C-4793-B53A-145D70B0FCFE}" srcOrd="2" destOrd="0" parTransId="{C37C0CD1-D949-4847-B253-DD8FC205B44B}" sibTransId="{2FE901B1-5606-4047-A9DF-E40692D00E6C}"/>
    <dgm:cxn modelId="{6BD76A4A-1847-214C-8CBF-8CE1F6FC1D39}" type="presOf" srcId="{CE90D71C-F310-43AC-B867-167CFD0A8B90}" destId="{060AA606-C4C5-A34E-9EFF-A88BB2201619}" srcOrd="1" destOrd="0" presId="urn:microsoft.com/office/officeart/2016/7/layout/RepeatingBendingProcessNew"/>
    <dgm:cxn modelId="{F726BF4B-559D-E84F-AEEC-C8592B0CE6B3}" type="presOf" srcId="{CE90D71C-F310-43AC-B867-167CFD0A8B90}" destId="{16723265-0A27-F241-B181-AF06B8BC9406}" srcOrd="0" destOrd="0" presId="urn:microsoft.com/office/officeart/2016/7/layout/RepeatingBendingProcessNew"/>
    <dgm:cxn modelId="{4A5CC852-AF55-45B9-BBA5-B06F1F0A52D6}" srcId="{F97B8E16-F467-4C72-845D-8B6CA60F717A}" destId="{F6000027-E325-487F-BE43-5D2D3EAD7F57}" srcOrd="3" destOrd="0" parTransId="{34868EFB-7A93-4481-BD2D-8CB2E2C88773}" sibTransId="{E69213AC-FFA7-46C3-AA42-5FF7B52380C9}"/>
    <dgm:cxn modelId="{A7F39255-95BD-ED46-A30A-913A8547E0B4}" type="presOf" srcId="{A78C36D9-B843-4586-B631-BD0ADAC975B8}" destId="{13232109-076F-8D4F-9A07-684B6D1B4E9A}" srcOrd="0" destOrd="0" presId="urn:microsoft.com/office/officeart/2016/7/layout/RepeatingBendingProcessNew"/>
    <dgm:cxn modelId="{F77E4A5D-96D0-E84D-9F61-4F23923596E0}" type="presOf" srcId="{2FE901B1-5606-4047-A9DF-E40692D00E6C}" destId="{3FB6524F-D231-B244-BB5B-B5AE1BF99ED0}" srcOrd="1" destOrd="0" presId="urn:microsoft.com/office/officeart/2016/7/layout/RepeatingBendingProcessNew"/>
    <dgm:cxn modelId="{742FF06A-0E8D-E940-8348-E910C6A8B47D}" type="presOf" srcId="{2FE901B1-5606-4047-A9DF-E40692D00E6C}" destId="{41A63E05-8067-084A-87DB-2A5D5F355933}" srcOrd="0" destOrd="0" presId="urn:microsoft.com/office/officeart/2016/7/layout/RepeatingBendingProcessNew"/>
    <dgm:cxn modelId="{F118046B-09DF-4FA4-9EEB-180CD9ADDD62}" srcId="{F97B8E16-F467-4C72-845D-8B6CA60F717A}" destId="{A78C36D9-B843-4586-B631-BD0ADAC975B8}" srcOrd="0" destOrd="0" parTransId="{23F7F34A-5FFF-41AE-92C0-8C1E58BDB7ED}" sibTransId="{EC6D2A48-1DC5-4592-8FD8-9754550E3123}"/>
    <dgm:cxn modelId="{0CE53C71-64CE-814B-AF0E-247A5988753F}" type="presOf" srcId="{3B9557E0-155A-0648-899E-BA1DC51A492C}" destId="{D773668F-C868-D146-89A9-2570D6834963}" srcOrd="0" destOrd="0" presId="urn:microsoft.com/office/officeart/2016/7/layout/RepeatingBendingProcessNew"/>
    <dgm:cxn modelId="{74B3CC79-4E49-DB47-8A59-61900063DD6F}" type="presOf" srcId="{EC6D2A48-1DC5-4592-8FD8-9754550E3123}" destId="{579D724C-CAD4-A74F-B2AD-3CAB5F924DCC}" srcOrd="0" destOrd="0" presId="urn:microsoft.com/office/officeart/2016/7/layout/RepeatingBendingProcessNew"/>
    <dgm:cxn modelId="{BA237A8D-794A-144D-AB46-132A28C7A54A}" type="presOf" srcId="{7A33761F-7BC5-440C-8F94-6EF81C02BBF9}" destId="{92681E90-3457-D049-953E-6F6BCD982D44}" srcOrd="0" destOrd="0" presId="urn:microsoft.com/office/officeart/2016/7/layout/RepeatingBendingProcessNew"/>
    <dgm:cxn modelId="{A8FD939C-C874-5F42-BAB1-DB6030E382D7}" srcId="{F97B8E16-F467-4C72-845D-8B6CA60F717A}" destId="{3B9557E0-155A-0648-899E-BA1DC51A492C}" srcOrd="5" destOrd="0" parTransId="{870AE8C6-E4FC-0F49-B178-DE730D0120C2}" sibTransId="{193BEA21-693B-AD45-A8D3-8D96E257E93B}"/>
    <dgm:cxn modelId="{6148BA9D-6257-FA49-A6E2-64BEF2846CB6}" type="presOf" srcId="{A31CCA6E-C739-4C4B-9637-08512A412544}" destId="{68CB577D-658A-3647-9B4F-E6F9BAA7C71B}" srcOrd="1" destOrd="0" presId="urn:microsoft.com/office/officeart/2016/7/layout/RepeatingBendingProcessNew"/>
    <dgm:cxn modelId="{62D0D1B2-D0FF-9E41-81E7-9E7EDFF04B3C}" type="presOf" srcId="{E69213AC-FFA7-46C3-AA42-5FF7B52380C9}" destId="{727E428C-0100-144B-B479-5765A747EFC1}" srcOrd="0" destOrd="0" presId="urn:microsoft.com/office/officeart/2016/7/layout/RepeatingBendingProcessNew"/>
    <dgm:cxn modelId="{42425FBF-6CCA-DF41-9382-C03F171C2EE6}" type="presOf" srcId="{F97B8E16-F467-4C72-845D-8B6CA60F717A}" destId="{432DFE42-28E7-4942-9FAF-931FFF216655}" srcOrd="0" destOrd="0" presId="urn:microsoft.com/office/officeart/2016/7/layout/RepeatingBendingProcessNew"/>
    <dgm:cxn modelId="{6D3965C4-994A-445E-A072-FB32AB514130}" srcId="{F97B8E16-F467-4C72-845D-8B6CA60F717A}" destId="{7A33761F-7BC5-440C-8F94-6EF81C02BBF9}" srcOrd="1" destOrd="0" parTransId="{C2A482A5-1056-4646-8377-4A249D8AF51E}" sibTransId="{A31CCA6E-C739-4C4B-9637-08512A412544}"/>
    <dgm:cxn modelId="{6FADD0EB-7E62-F145-AB07-EC5AD9D0EFBF}" type="presParOf" srcId="{432DFE42-28E7-4942-9FAF-931FFF216655}" destId="{13232109-076F-8D4F-9A07-684B6D1B4E9A}" srcOrd="0" destOrd="0" presId="urn:microsoft.com/office/officeart/2016/7/layout/RepeatingBendingProcessNew"/>
    <dgm:cxn modelId="{412EE29B-FEAC-FD47-8FAA-AFD4B2EEEE63}" type="presParOf" srcId="{432DFE42-28E7-4942-9FAF-931FFF216655}" destId="{579D724C-CAD4-A74F-B2AD-3CAB5F924DCC}" srcOrd="1" destOrd="0" presId="urn:microsoft.com/office/officeart/2016/7/layout/RepeatingBendingProcessNew"/>
    <dgm:cxn modelId="{927240A0-D580-CD48-8188-1C5F06A735C3}" type="presParOf" srcId="{579D724C-CAD4-A74F-B2AD-3CAB5F924DCC}" destId="{0D46F1DC-CAE9-D34A-806C-567E8478208C}" srcOrd="0" destOrd="0" presId="urn:microsoft.com/office/officeart/2016/7/layout/RepeatingBendingProcessNew"/>
    <dgm:cxn modelId="{FB16113B-39A4-C24C-9298-DD31A65FC63E}" type="presParOf" srcId="{432DFE42-28E7-4942-9FAF-931FFF216655}" destId="{92681E90-3457-D049-953E-6F6BCD982D44}" srcOrd="2" destOrd="0" presId="urn:microsoft.com/office/officeart/2016/7/layout/RepeatingBendingProcessNew"/>
    <dgm:cxn modelId="{2C0149BE-4954-704D-BD0C-A9F5B5CBAF0D}" type="presParOf" srcId="{432DFE42-28E7-4942-9FAF-931FFF216655}" destId="{6F6AD706-3070-E14B-8DF3-39E531362123}" srcOrd="3" destOrd="0" presId="urn:microsoft.com/office/officeart/2016/7/layout/RepeatingBendingProcessNew"/>
    <dgm:cxn modelId="{C1DDA797-07C8-E341-97B0-2E0FC966E549}" type="presParOf" srcId="{6F6AD706-3070-E14B-8DF3-39E531362123}" destId="{68CB577D-658A-3647-9B4F-E6F9BAA7C71B}" srcOrd="0" destOrd="0" presId="urn:microsoft.com/office/officeart/2016/7/layout/RepeatingBendingProcessNew"/>
    <dgm:cxn modelId="{3C4778EE-7417-8844-BBD6-DCC88D1BBC0C}" type="presParOf" srcId="{432DFE42-28E7-4942-9FAF-931FFF216655}" destId="{08A75EBE-DCED-6747-9703-23F21D7E2FBE}" srcOrd="4" destOrd="0" presId="urn:microsoft.com/office/officeart/2016/7/layout/RepeatingBendingProcessNew"/>
    <dgm:cxn modelId="{EDC36CDB-8B11-384F-94BA-B7B1639B8AC3}" type="presParOf" srcId="{432DFE42-28E7-4942-9FAF-931FFF216655}" destId="{41A63E05-8067-084A-87DB-2A5D5F355933}" srcOrd="5" destOrd="0" presId="urn:microsoft.com/office/officeart/2016/7/layout/RepeatingBendingProcessNew"/>
    <dgm:cxn modelId="{C17D90B8-5327-204C-B98D-B270446188DB}" type="presParOf" srcId="{41A63E05-8067-084A-87DB-2A5D5F355933}" destId="{3FB6524F-D231-B244-BB5B-B5AE1BF99ED0}" srcOrd="0" destOrd="0" presId="urn:microsoft.com/office/officeart/2016/7/layout/RepeatingBendingProcessNew"/>
    <dgm:cxn modelId="{9B60729C-DC6C-3841-AF21-CEAE4EDFA415}" type="presParOf" srcId="{432DFE42-28E7-4942-9FAF-931FFF216655}" destId="{D3C7E7D6-26AA-E447-BED9-5D063BB09793}" srcOrd="6" destOrd="0" presId="urn:microsoft.com/office/officeart/2016/7/layout/RepeatingBendingProcessNew"/>
    <dgm:cxn modelId="{89F72810-5489-A843-963F-62DCF5DA58DF}" type="presParOf" srcId="{432DFE42-28E7-4942-9FAF-931FFF216655}" destId="{727E428C-0100-144B-B479-5765A747EFC1}" srcOrd="7" destOrd="0" presId="urn:microsoft.com/office/officeart/2016/7/layout/RepeatingBendingProcessNew"/>
    <dgm:cxn modelId="{0C2770CA-B98C-0348-8054-5A5DBE2FC81B}" type="presParOf" srcId="{727E428C-0100-144B-B479-5765A747EFC1}" destId="{F9F25100-A24F-AE4C-8454-4C538175AB21}" srcOrd="0" destOrd="0" presId="urn:microsoft.com/office/officeart/2016/7/layout/RepeatingBendingProcessNew"/>
    <dgm:cxn modelId="{2610D7D2-07C9-6E44-94B9-84E3273AE135}" type="presParOf" srcId="{432DFE42-28E7-4942-9FAF-931FFF216655}" destId="{CD43B158-1816-9F44-AC3F-DBE739AE32BC}" srcOrd="8" destOrd="0" presId="urn:microsoft.com/office/officeart/2016/7/layout/RepeatingBendingProcessNew"/>
    <dgm:cxn modelId="{58F9B25B-7BBE-B148-ACD1-0264540ECEAC}" type="presParOf" srcId="{432DFE42-28E7-4942-9FAF-931FFF216655}" destId="{16723265-0A27-F241-B181-AF06B8BC9406}" srcOrd="9" destOrd="0" presId="urn:microsoft.com/office/officeart/2016/7/layout/RepeatingBendingProcessNew"/>
    <dgm:cxn modelId="{3527098E-3423-E549-8E4A-B27C13468E70}" type="presParOf" srcId="{16723265-0A27-F241-B181-AF06B8BC9406}" destId="{060AA606-C4C5-A34E-9EFF-A88BB2201619}" srcOrd="0" destOrd="0" presId="urn:microsoft.com/office/officeart/2016/7/layout/RepeatingBendingProcessNew"/>
    <dgm:cxn modelId="{B2D2CD90-D5E6-9B4D-B6B9-1288181B52E4}" type="presParOf" srcId="{432DFE42-28E7-4942-9FAF-931FFF216655}" destId="{D773668F-C868-D146-89A9-2570D6834963}" srcOrd="10" destOrd="0" presId="urn:microsoft.com/office/officeart/2016/7/layout/RepeatingBendingProcessNew"/>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0C57787-C351-4E60-8411-E2D93E9177B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F07E8378-7BD0-4356-99D5-1244F2DCCB4B}">
      <dgm:prSet custT="1"/>
      <dgm:spPr/>
      <dgm:t>
        <a:bodyPr/>
        <a:lstStyle/>
        <a:p>
          <a:r>
            <a:rPr lang="en-US" sz="1400" dirty="0">
              <a:latin typeface="Arial" panose="020B0604020202020204" pitchFamily="34" charset="0"/>
              <a:cs typeface="Arial" panose="020B0604020202020204" pitchFamily="34" charset="0"/>
            </a:rPr>
            <a:t>The Biopsychosocial Model, developed by George Engel in 1977, provides a comprehensive approach to health and illness by considering biological, psychological, and social factors. </a:t>
          </a:r>
        </a:p>
      </dgm:t>
    </dgm:pt>
    <dgm:pt modelId="{06DF2E91-554B-4F79-89E8-3B688253B705}" type="parTrans" cxnId="{22C99752-EDF3-42CC-8935-AEA4637A2CC3}">
      <dgm:prSet/>
      <dgm:spPr/>
      <dgm:t>
        <a:bodyPr/>
        <a:lstStyle/>
        <a:p>
          <a:endParaRPr lang="en-US"/>
        </a:p>
      </dgm:t>
    </dgm:pt>
    <dgm:pt modelId="{21C91565-A364-43B2-B946-5B494F0A1E62}" type="sibTrans" cxnId="{22C99752-EDF3-42CC-8935-AEA4637A2CC3}">
      <dgm:prSet/>
      <dgm:spPr/>
      <dgm:t>
        <a:bodyPr/>
        <a:lstStyle/>
        <a:p>
          <a:endParaRPr lang="en-US"/>
        </a:p>
      </dgm:t>
    </dgm:pt>
    <dgm:pt modelId="{E250A313-9088-414C-B8FB-B69CFBF736A7}">
      <dgm:prSet custT="1"/>
      <dgm:spPr/>
      <dgm:t>
        <a:bodyPr/>
        <a:lstStyle/>
        <a:p>
          <a:r>
            <a:rPr lang="en-US" sz="1400" dirty="0">
              <a:latin typeface="Arial" panose="020B0604020202020204" pitchFamily="34" charset="0"/>
              <a:cs typeface="Arial" panose="020B0604020202020204" pitchFamily="34" charset="0"/>
            </a:rPr>
            <a:t>Engel argued that understanding disease requires more than just biological explanations, </a:t>
          </a:r>
          <a:r>
            <a:rPr lang="en-US" sz="1400" dirty="0" err="1">
              <a:latin typeface="Arial" panose="020B0604020202020204" pitchFamily="34" charset="0"/>
              <a:cs typeface="Arial" panose="020B0604020202020204" pitchFamily="34" charset="0"/>
            </a:rPr>
            <a:t>emphasising</a:t>
          </a:r>
          <a:r>
            <a:rPr lang="en-US" sz="1400" dirty="0">
              <a:latin typeface="Arial" panose="020B0604020202020204" pitchFamily="34" charset="0"/>
              <a:cs typeface="Arial" panose="020B0604020202020204" pitchFamily="34" charset="0"/>
            </a:rPr>
            <a:t> the importance of these additional dimensions.</a:t>
          </a:r>
        </a:p>
      </dgm:t>
    </dgm:pt>
    <dgm:pt modelId="{3DC3D2B2-49B4-480C-93C2-2D3163184CF3}" type="parTrans" cxnId="{98157EC7-22BD-4A5A-BF9E-109FA27F0886}">
      <dgm:prSet/>
      <dgm:spPr/>
      <dgm:t>
        <a:bodyPr/>
        <a:lstStyle/>
        <a:p>
          <a:endParaRPr lang="en-US"/>
        </a:p>
      </dgm:t>
    </dgm:pt>
    <dgm:pt modelId="{8BF8F78A-27CD-441A-92CC-248352FAF6D0}" type="sibTrans" cxnId="{98157EC7-22BD-4A5A-BF9E-109FA27F0886}">
      <dgm:prSet/>
      <dgm:spPr/>
      <dgm:t>
        <a:bodyPr/>
        <a:lstStyle/>
        <a:p>
          <a:endParaRPr lang="en-US"/>
        </a:p>
      </dgm:t>
    </dgm:pt>
    <dgm:pt modelId="{C8203C25-C3D1-4A9A-A100-566987DE789A}">
      <dgm:prSet custT="1"/>
      <dgm:spPr/>
      <dgm:t>
        <a:bodyPr/>
        <a:lstStyle/>
        <a:p>
          <a:r>
            <a:rPr lang="en-GB" sz="1400" dirty="0">
              <a:latin typeface="Arial" panose="020B0604020202020204" pitchFamily="34" charset="0"/>
              <a:cs typeface="Arial" panose="020B0604020202020204" pitchFamily="34" charset="0"/>
            </a:rPr>
            <a:t>Biological factors (genetics, physiology, disease processes)</a:t>
          </a:r>
          <a:endParaRPr lang="en-US" sz="1400" dirty="0">
            <a:latin typeface="Arial" panose="020B0604020202020204" pitchFamily="34" charset="0"/>
            <a:cs typeface="Arial" panose="020B0604020202020204" pitchFamily="34" charset="0"/>
          </a:endParaRPr>
        </a:p>
      </dgm:t>
    </dgm:pt>
    <dgm:pt modelId="{75EF1445-4F37-43C3-832E-3DE3A79DE5A0}" type="parTrans" cxnId="{5119155A-A832-40CF-9D4B-56678A4E8E4C}">
      <dgm:prSet/>
      <dgm:spPr/>
      <dgm:t>
        <a:bodyPr/>
        <a:lstStyle/>
        <a:p>
          <a:endParaRPr lang="en-US"/>
        </a:p>
      </dgm:t>
    </dgm:pt>
    <dgm:pt modelId="{075B49AE-3DF8-4B10-BE92-0571E7091CC6}" type="sibTrans" cxnId="{5119155A-A832-40CF-9D4B-56678A4E8E4C}">
      <dgm:prSet/>
      <dgm:spPr/>
      <dgm:t>
        <a:bodyPr/>
        <a:lstStyle/>
        <a:p>
          <a:endParaRPr lang="en-US"/>
        </a:p>
      </dgm:t>
    </dgm:pt>
    <dgm:pt modelId="{5178CFFB-D423-4815-8198-E9EF0664A8A5}">
      <dgm:prSet custT="1"/>
      <dgm:spPr/>
      <dgm:t>
        <a:bodyPr/>
        <a:lstStyle/>
        <a:p>
          <a:r>
            <a:rPr lang="en-GB" sz="1400" dirty="0">
              <a:latin typeface="Arial" panose="020B0604020202020204" pitchFamily="34" charset="0"/>
              <a:cs typeface="Arial" panose="020B0604020202020204" pitchFamily="34" charset="0"/>
            </a:rPr>
            <a:t>Psychological factors (emotions, behaviour, mental health, coping mechanisms)</a:t>
          </a:r>
          <a:endParaRPr lang="en-US" sz="1400" dirty="0">
            <a:latin typeface="Arial" panose="020B0604020202020204" pitchFamily="34" charset="0"/>
            <a:cs typeface="Arial" panose="020B0604020202020204" pitchFamily="34" charset="0"/>
          </a:endParaRPr>
        </a:p>
      </dgm:t>
    </dgm:pt>
    <dgm:pt modelId="{EDB544E6-D9CC-47F1-ACAB-C0AB26737F6D}" type="parTrans" cxnId="{EA1AC5ED-99D8-4160-BBB6-383760CA3B76}">
      <dgm:prSet/>
      <dgm:spPr/>
      <dgm:t>
        <a:bodyPr/>
        <a:lstStyle/>
        <a:p>
          <a:endParaRPr lang="en-US"/>
        </a:p>
      </dgm:t>
    </dgm:pt>
    <dgm:pt modelId="{BC03164E-E80A-44AC-9E89-B5147290E739}" type="sibTrans" cxnId="{EA1AC5ED-99D8-4160-BBB6-383760CA3B76}">
      <dgm:prSet/>
      <dgm:spPr/>
      <dgm:t>
        <a:bodyPr/>
        <a:lstStyle/>
        <a:p>
          <a:endParaRPr lang="en-US"/>
        </a:p>
      </dgm:t>
    </dgm:pt>
    <dgm:pt modelId="{DC48158A-0C3E-43AE-A875-E28154FA948B}">
      <dgm:prSet custT="1"/>
      <dgm:spPr/>
      <dgm:t>
        <a:bodyPr/>
        <a:lstStyle/>
        <a:p>
          <a:r>
            <a:rPr lang="en-GB" sz="1400" dirty="0">
              <a:latin typeface="Arial" panose="020B0604020202020204" pitchFamily="34" charset="0"/>
              <a:cs typeface="Arial" panose="020B0604020202020204" pitchFamily="34" charset="0"/>
            </a:rPr>
            <a:t>Social factors (family, culture, socioeconomic status, environment)</a:t>
          </a:r>
          <a:endParaRPr lang="en-US" sz="1400" dirty="0">
            <a:latin typeface="Arial" panose="020B0604020202020204" pitchFamily="34" charset="0"/>
            <a:cs typeface="Arial" panose="020B0604020202020204" pitchFamily="34" charset="0"/>
          </a:endParaRPr>
        </a:p>
      </dgm:t>
    </dgm:pt>
    <dgm:pt modelId="{2505C802-7BFE-4CB1-ADC7-67A6EA8FDDA5}" type="parTrans" cxnId="{5CA66F76-2CD7-4BAA-B5B2-AFC87839C231}">
      <dgm:prSet/>
      <dgm:spPr/>
      <dgm:t>
        <a:bodyPr/>
        <a:lstStyle/>
        <a:p>
          <a:endParaRPr lang="en-US"/>
        </a:p>
      </dgm:t>
    </dgm:pt>
    <dgm:pt modelId="{1A5B113C-8545-4CD6-A452-77214AC91C31}" type="sibTrans" cxnId="{5CA66F76-2CD7-4BAA-B5B2-AFC87839C231}">
      <dgm:prSet/>
      <dgm:spPr/>
      <dgm:t>
        <a:bodyPr/>
        <a:lstStyle/>
        <a:p>
          <a:endParaRPr lang="en-US"/>
        </a:p>
      </dgm:t>
    </dgm:pt>
    <dgm:pt modelId="{6269AF5E-08C8-D74D-AD29-122AE86D2315}" type="pres">
      <dgm:prSet presAssocID="{50C57787-C351-4E60-8411-E2D93E9177BB}" presName="linear" presStyleCnt="0">
        <dgm:presLayoutVars>
          <dgm:animLvl val="lvl"/>
          <dgm:resizeHandles val="exact"/>
        </dgm:presLayoutVars>
      </dgm:prSet>
      <dgm:spPr/>
    </dgm:pt>
    <dgm:pt modelId="{14CB862F-7B29-8D47-8BC4-A2E2C39CD311}" type="pres">
      <dgm:prSet presAssocID="{F07E8378-7BD0-4356-99D5-1244F2DCCB4B}" presName="parentText" presStyleLbl="node1" presStyleIdx="0" presStyleCnt="5">
        <dgm:presLayoutVars>
          <dgm:chMax val="0"/>
          <dgm:bulletEnabled val="1"/>
        </dgm:presLayoutVars>
      </dgm:prSet>
      <dgm:spPr/>
    </dgm:pt>
    <dgm:pt modelId="{411D80CC-3F2C-5D46-AE8E-8FDD4EA61B60}" type="pres">
      <dgm:prSet presAssocID="{21C91565-A364-43B2-B946-5B494F0A1E62}" presName="spacer" presStyleCnt="0"/>
      <dgm:spPr/>
    </dgm:pt>
    <dgm:pt modelId="{178A5538-C6B2-E046-B4FC-99550B39CE5E}" type="pres">
      <dgm:prSet presAssocID="{E250A313-9088-414C-B8FB-B69CFBF736A7}" presName="parentText" presStyleLbl="node1" presStyleIdx="1" presStyleCnt="5">
        <dgm:presLayoutVars>
          <dgm:chMax val="0"/>
          <dgm:bulletEnabled val="1"/>
        </dgm:presLayoutVars>
      </dgm:prSet>
      <dgm:spPr/>
    </dgm:pt>
    <dgm:pt modelId="{789176D8-399C-474E-82AE-C5E81E212C5C}" type="pres">
      <dgm:prSet presAssocID="{8BF8F78A-27CD-441A-92CC-248352FAF6D0}" presName="spacer" presStyleCnt="0"/>
      <dgm:spPr/>
    </dgm:pt>
    <dgm:pt modelId="{77487170-C009-0F49-B14D-19B69F84DA8F}" type="pres">
      <dgm:prSet presAssocID="{C8203C25-C3D1-4A9A-A100-566987DE789A}" presName="parentText" presStyleLbl="node1" presStyleIdx="2" presStyleCnt="5">
        <dgm:presLayoutVars>
          <dgm:chMax val="0"/>
          <dgm:bulletEnabled val="1"/>
        </dgm:presLayoutVars>
      </dgm:prSet>
      <dgm:spPr/>
    </dgm:pt>
    <dgm:pt modelId="{02A31C0C-A5ED-F848-9F22-17EFDAEB01E6}" type="pres">
      <dgm:prSet presAssocID="{075B49AE-3DF8-4B10-BE92-0571E7091CC6}" presName="spacer" presStyleCnt="0"/>
      <dgm:spPr/>
    </dgm:pt>
    <dgm:pt modelId="{83BF15E8-9689-DA4F-8683-20FA97B2DB59}" type="pres">
      <dgm:prSet presAssocID="{5178CFFB-D423-4815-8198-E9EF0664A8A5}" presName="parentText" presStyleLbl="node1" presStyleIdx="3" presStyleCnt="5">
        <dgm:presLayoutVars>
          <dgm:chMax val="0"/>
          <dgm:bulletEnabled val="1"/>
        </dgm:presLayoutVars>
      </dgm:prSet>
      <dgm:spPr/>
    </dgm:pt>
    <dgm:pt modelId="{76D9F114-5404-6A4F-ADE6-B38D29E8A242}" type="pres">
      <dgm:prSet presAssocID="{BC03164E-E80A-44AC-9E89-B5147290E739}" presName="spacer" presStyleCnt="0"/>
      <dgm:spPr/>
    </dgm:pt>
    <dgm:pt modelId="{53A2C6A9-F7CF-4843-8A64-A153CD0C2060}" type="pres">
      <dgm:prSet presAssocID="{DC48158A-0C3E-43AE-A875-E28154FA948B}" presName="parentText" presStyleLbl="node1" presStyleIdx="4" presStyleCnt="5">
        <dgm:presLayoutVars>
          <dgm:chMax val="0"/>
          <dgm:bulletEnabled val="1"/>
        </dgm:presLayoutVars>
      </dgm:prSet>
      <dgm:spPr/>
    </dgm:pt>
  </dgm:ptLst>
  <dgm:cxnLst>
    <dgm:cxn modelId="{A89F2B44-02D3-8F49-9EC5-BF36092021BD}" type="presOf" srcId="{5178CFFB-D423-4815-8198-E9EF0664A8A5}" destId="{83BF15E8-9689-DA4F-8683-20FA97B2DB59}" srcOrd="0" destOrd="0" presId="urn:microsoft.com/office/officeart/2005/8/layout/vList2"/>
    <dgm:cxn modelId="{22C99752-EDF3-42CC-8935-AEA4637A2CC3}" srcId="{50C57787-C351-4E60-8411-E2D93E9177BB}" destId="{F07E8378-7BD0-4356-99D5-1244F2DCCB4B}" srcOrd="0" destOrd="0" parTransId="{06DF2E91-554B-4F79-89E8-3B688253B705}" sibTransId="{21C91565-A364-43B2-B946-5B494F0A1E62}"/>
    <dgm:cxn modelId="{15B8BE59-D6DA-354B-BF49-7F555BE4B216}" type="presOf" srcId="{C8203C25-C3D1-4A9A-A100-566987DE789A}" destId="{77487170-C009-0F49-B14D-19B69F84DA8F}" srcOrd="0" destOrd="0" presId="urn:microsoft.com/office/officeart/2005/8/layout/vList2"/>
    <dgm:cxn modelId="{5119155A-A832-40CF-9D4B-56678A4E8E4C}" srcId="{50C57787-C351-4E60-8411-E2D93E9177BB}" destId="{C8203C25-C3D1-4A9A-A100-566987DE789A}" srcOrd="2" destOrd="0" parTransId="{75EF1445-4F37-43C3-832E-3DE3A79DE5A0}" sibTransId="{075B49AE-3DF8-4B10-BE92-0571E7091CC6}"/>
    <dgm:cxn modelId="{3E47255C-27B6-9B49-923E-BB703A23AAD7}" type="presOf" srcId="{50C57787-C351-4E60-8411-E2D93E9177BB}" destId="{6269AF5E-08C8-D74D-AD29-122AE86D2315}" srcOrd="0" destOrd="0" presId="urn:microsoft.com/office/officeart/2005/8/layout/vList2"/>
    <dgm:cxn modelId="{8959F26F-DCDB-774B-9BDE-30F04526DACB}" type="presOf" srcId="{DC48158A-0C3E-43AE-A875-E28154FA948B}" destId="{53A2C6A9-F7CF-4843-8A64-A153CD0C2060}" srcOrd="0" destOrd="0" presId="urn:microsoft.com/office/officeart/2005/8/layout/vList2"/>
    <dgm:cxn modelId="{5CA66F76-2CD7-4BAA-B5B2-AFC87839C231}" srcId="{50C57787-C351-4E60-8411-E2D93E9177BB}" destId="{DC48158A-0C3E-43AE-A875-E28154FA948B}" srcOrd="4" destOrd="0" parTransId="{2505C802-7BFE-4CB1-ADC7-67A6EA8FDDA5}" sibTransId="{1A5B113C-8545-4CD6-A452-77214AC91C31}"/>
    <dgm:cxn modelId="{DF7B688D-57B0-1E4B-AAE7-81CE18AB294E}" type="presOf" srcId="{E250A313-9088-414C-B8FB-B69CFBF736A7}" destId="{178A5538-C6B2-E046-B4FC-99550B39CE5E}" srcOrd="0" destOrd="0" presId="urn:microsoft.com/office/officeart/2005/8/layout/vList2"/>
    <dgm:cxn modelId="{98157EC7-22BD-4A5A-BF9E-109FA27F0886}" srcId="{50C57787-C351-4E60-8411-E2D93E9177BB}" destId="{E250A313-9088-414C-B8FB-B69CFBF736A7}" srcOrd="1" destOrd="0" parTransId="{3DC3D2B2-49B4-480C-93C2-2D3163184CF3}" sibTransId="{8BF8F78A-27CD-441A-92CC-248352FAF6D0}"/>
    <dgm:cxn modelId="{CCF529C9-AE80-B042-90EA-30B42D4EC048}" type="presOf" srcId="{F07E8378-7BD0-4356-99D5-1244F2DCCB4B}" destId="{14CB862F-7B29-8D47-8BC4-A2E2C39CD311}" srcOrd="0" destOrd="0" presId="urn:microsoft.com/office/officeart/2005/8/layout/vList2"/>
    <dgm:cxn modelId="{EA1AC5ED-99D8-4160-BBB6-383760CA3B76}" srcId="{50C57787-C351-4E60-8411-E2D93E9177BB}" destId="{5178CFFB-D423-4815-8198-E9EF0664A8A5}" srcOrd="3" destOrd="0" parTransId="{EDB544E6-D9CC-47F1-ACAB-C0AB26737F6D}" sibTransId="{BC03164E-E80A-44AC-9E89-B5147290E739}"/>
    <dgm:cxn modelId="{A4B94271-4247-CB49-8B5F-77ED865AB07E}" type="presParOf" srcId="{6269AF5E-08C8-D74D-AD29-122AE86D2315}" destId="{14CB862F-7B29-8D47-8BC4-A2E2C39CD311}" srcOrd="0" destOrd="0" presId="urn:microsoft.com/office/officeart/2005/8/layout/vList2"/>
    <dgm:cxn modelId="{D07E9022-B319-0D4C-B35F-149173A9BA61}" type="presParOf" srcId="{6269AF5E-08C8-D74D-AD29-122AE86D2315}" destId="{411D80CC-3F2C-5D46-AE8E-8FDD4EA61B60}" srcOrd="1" destOrd="0" presId="urn:microsoft.com/office/officeart/2005/8/layout/vList2"/>
    <dgm:cxn modelId="{C6C9FE7A-3BC9-F143-9956-3571C5B3B1EF}" type="presParOf" srcId="{6269AF5E-08C8-D74D-AD29-122AE86D2315}" destId="{178A5538-C6B2-E046-B4FC-99550B39CE5E}" srcOrd="2" destOrd="0" presId="urn:microsoft.com/office/officeart/2005/8/layout/vList2"/>
    <dgm:cxn modelId="{5118DFE4-082E-C746-9DF5-BC2D9219AD4B}" type="presParOf" srcId="{6269AF5E-08C8-D74D-AD29-122AE86D2315}" destId="{789176D8-399C-474E-82AE-C5E81E212C5C}" srcOrd="3" destOrd="0" presId="urn:microsoft.com/office/officeart/2005/8/layout/vList2"/>
    <dgm:cxn modelId="{52454F22-324E-0C4B-BAEF-17C13CA25F82}" type="presParOf" srcId="{6269AF5E-08C8-D74D-AD29-122AE86D2315}" destId="{77487170-C009-0F49-B14D-19B69F84DA8F}" srcOrd="4" destOrd="0" presId="urn:microsoft.com/office/officeart/2005/8/layout/vList2"/>
    <dgm:cxn modelId="{4CD77264-BD99-1649-92C7-24864CB73C91}" type="presParOf" srcId="{6269AF5E-08C8-D74D-AD29-122AE86D2315}" destId="{02A31C0C-A5ED-F848-9F22-17EFDAEB01E6}" srcOrd="5" destOrd="0" presId="urn:microsoft.com/office/officeart/2005/8/layout/vList2"/>
    <dgm:cxn modelId="{9A9B1ECB-13B3-9A4C-8127-D5A490E1AF91}" type="presParOf" srcId="{6269AF5E-08C8-D74D-AD29-122AE86D2315}" destId="{83BF15E8-9689-DA4F-8683-20FA97B2DB59}" srcOrd="6" destOrd="0" presId="urn:microsoft.com/office/officeart/2005/8/layout/vList2"/>
    <dgm:cxn modelId="{4087D70A-19DF-C044-B40C-0FD4423ABED5}" type="presParOf" srcId="{6269AF5E-08C8-D74D-AD29-122AE86D2315}" destId="{76D9F114-5404-6A4F-ADE6-B38D29E8A242}" srcOrd="7" destOrd="0" presId="urn:microsoft.com/office/officeart/2005/8/layout/vList2"/>
    <dgm:cxn modelId="{F469EF5B-70B8-374F-A799-3F13FED9FB92}" type="presParOf" srcId="{6269AF5E-08C8-D74D-AD29-122AE86D2315}" destId="{53A2C6A9-F7CF-4843-8A64-A153CD0C2060}"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069A3C6-8774-4D9C-A215-DB17E0AB154F}"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3B5DBD87-4267-4346-B022-4DF20D960384}">
      <dgm:prSet/>
      <dgm:spPr/>
      <dgm:t>
        <a:bodyPr/>
        <a:lstStyle/>
        <a:p>
          <a:r>
            <a:rPr lang="en-US"/>
            <a:t>Strengths</a:t>
          </a:r>
        </a:p>
      </dgm:t>
    </dgm:pt>
    <dgm:pt modelId="{57B9998D-605F-4233-A220-E3345CB806D2}" type="parTrans" cxnId="{3E3C52BC-41F5-453C-ADEC-A260BCFBDAA0}">
      <dgm:prSet/>
      <dgm:spPr/>
      <dgm:t>
        <a:bodyPr/>
        <a:lstStyle/>
        <a:p>
          <a:endParaRPr lang="en-US"/>
        </a:p>
      </dgm:t>
    </dgm:pt>
    <dgm:pt modelId="{D5737656-5BD6-4D5F-BF1A-91F2B384D3E3}" type="sibTrans" cxnId="{3E3C52BC-41F5-453C-ADEC-A260BCFBDAA0}">
      <dgm:prSet/>
      <dgm:spPr/>
      <dgm:t>
        <a:bodyPr/>
        <a:lstStyle/>
        <a:p>
          <a:endParaRPr lang="en-US"/>
        </a:p>
      </dgm:t>
    </dgm:pt>
    <dgm:pt modelId="{2382EFC2-6BEE-4509-B85A-87E26E0D81C9}">
      <dgm:prSet/>
      <dgm:spPr/>
      <dgm:t>
        <a:bodyPr/>
        <a:lstStyle/>
        <a:p>
          <a:r>
            <a:rPr lang="en-US" dirty="0"/>
            <a:t>Promotes shared decision-making and engages patients in their own care, in line with NHS person-</a:t>
          </a:r>
          <a:r>
            <a:rPr lang="en-US" dirty="0" err="1"/>
            <a:t>centred</a:t>
          </a:r>
          <a:r>
            <a:rPr lang="en-US" dirty="0"/>
            <a:t> healthcare.</a:t>
          </a:r>
        </a:p>
      </dgm:t>
    </dgm:pt>
    <dgm:pt modelId="{A67E052C-A564-413A-985F-14D98ED6B841}" type="parTrans" cxnId="{D0FDB17A-E834-4E3D-A88C-BDFE6C3AABD5}">
      <dgm:prSet/>
      <dgm:spPr/>
      <dgm:t>
        <a:bodyPr/>
        <a:lstStyle/>
        <a:p>
          <a:endParaRPr lang="en-US"/>
        </a:p>
      </dgm:t>
    </dgm:pt>
    <dgm:pt modelId="{688064ED-2939-416A-A179-40CCB5F29F92}" type="sibTrans" cxnId="{D0FDB17A-E834-4E3D-A88C-BDFE6C3AABD5}">
      <dgm:prSet/>
      <dgm:spPr/>
      <dgm:t>
        <a:bodyPr/>
        <a:lstStyle/>
        <a:p>
          <a:endParaRPr lang="en-US"/>
        </a:p>
      </dgm:t>
    </dgm:pt>
    <dgm:pt modelId="{E0295B4D-B0E8-445B-8092-481B5DC113EA}">
      <dgm:prSet/>
      <dgm:spPr/>
      <dgm:t>
        <a:bodyPr/>
        <a:lstStyle/>
        <a:p>
          <a:r>
            <a:rPr lang="en-US"/>
            <a:t>Encourages teamwork between healthcare professionals, improving the management of complex, chronic, and mental health conditions.</a:t>
          </a:r>
        </a:p>
      </dgm:t>
    </dgm:pt>
    <dgm:pt modelId="{C28BCC54-CA4F-4700-94B2-1038D7176F8E}" type="parTrans" cxnId="{9B1EF2A1-CE9D-4BA8-8F68-6255D2A57EEA}">
      <dgm:prSet/>
      <dgm:spPr/>
      <dgm:t>
        <a:bodyPr/>
        <a:lstStyle/>
        <a:p>
          <a:endParaRPr lang="en-US"/>
        </a:p>
      </dgm:t>
    </dgm:pt>
    <dgm:pt modelId="{8A357B7A-0352-4E31-94E5-A56DC8F29BCD}" type="sibTrans" cxnId="{9B1EF2A1-CE9D-4BA8-8F68-6255D2A57EEA}">
      <dgm:prSet/>
      <dgm:spPr/>
      <dgm:t>
        <a:bodyPr/>
        <a:lstStyle/>
        <a:p>
          <a:endParaRPr lang="en-US"/>
        </a:p>
      </dgm:t>
    </dgm:pt>
    <dgm:pt modelId="{857790F9-B9FA-4FC9-831D-387F10FFB52B}">
      <dgm:prSet/>
      <dgm:spPr/>
      <dgm:t>
        <a:bodyPr/>
        <a:lstStyle/>
        <a:p>
          <a:r>
            <a:rPr lang="en-US"/>
            <a:t>Weaknesses</a:t>
          </a:r>
        </a:p>
      </dgm:t>
    </dgm:pt>
    <dgm:pt modelId="{212A7511-F225-4867-9E6B-28083E0DF9D7}" type="parTrans" cxnId="{7A137A03-A686-40F0-AE79-98F1398A8644}">
      <dgm:prSet/>
      <dgm:spPr/>
      <dgm:t>
        <a:bodyPr/>
        <a:lstStyle/>
        <a:p>
          <a:endParaRPr lang="en-US"/>
        </a:p>
      </dgm:t>
    </dgm:pt>
    <dgm:pt modelId="{E12287E6-9957-4894-B6F0-D65E57DE917F}" type="sibTrans" cxnId="{7A137A03-A686-40F0-AE79-98F1398A8644}">
      <dgm:prSet/>
      <dgm:spPr/>
      <dgm:t>
        <a:bodyPr/>
        <a:lstStyle/>
        <a:p>
          <a:endParaRPr lang="en-US"/>
        </a:p>
      </dgm:t>
    </dgm:pt>
    <dgm:pt modelId="{343E9EC8-96A1-4D10-8A2D-653A26E1A29E}">
      <dgm:prSet/>
      <dgm:spPr/>
      <dgm:t>
        <a:bodyPr/>
        <a:lstStyle/>
        <a:p>
          <a:r>
            <a:rPr lang="en-US" dirty="0"/>
            <a:t>Integrating practices across disciplines in a stretched NHS can be difficult due to resource and time limitations.</a:t>
          </a:r>
        </a:p>
      </dgm:t>
    </dgm:pt>
    <dgm:pt modelId="{3A92AC92-3856-40BA-9EEC-2FC8CBCCE377}" type="parTrans" cxnId="{8C80F6F1-9D6B-4FD1-B4CC-DC4567560A4C}">
      <dgm:prSet/>
      <dgm:spPr/>
      <dgm:t>
        <a:bodyPr/>
        <a:lstStyle/>
        <a:p>
          <a:endParaRPr lang="en-US"/>
        </a:p>
      </dgm:t>
    </dgm:pt>
    <dgm:pt modelId="{1FE91862-8935-4115-A17B-36CF8BC386A9}" type="sibTrans" cxnId="{8C80F6F1-9D6B-4FD1-B4CC-DC4567560A4C}">
      <dgm:prSet/>
      <dgm:spPr/>
      <dgm:t>
        <a:bodyPr/>
        <a:lstStyle/>
        <a:p>
          <a:endParaRPr lang="en-US"/>
        </a:p>
      </dgm:t>
    </dgm:pt>
    <dgm:pt modelId="{F800811B-7101-E443-8BA9-D3D0F33DBE09}" type="pres">
      <dgm:prSet presAssocID="{3069A3C6-8774-4D9C-A215-DB17E0AB154F}" presName="diagram" presStyleCnt="0">
        <dgm:presLayoutVars>
          <dgm:dir/>
          <dgm:resizeHandles val="exact"/>
        </dgm:presLayoutVars>
      </dgm:prSet>
      <dgm:spPr/>
    </dgm:pt>
    <dgm:pt modelId="{F1BF60F2-6760-FD43-8767-C0F4CAC47D63}" type="pres">
      <dgm:prSet presAssocID="{3B5DBD87-4267-4346-B022-4DF20D960384}" presName="node" presStyleLbl="node1" presStyleIdx="0" presStyleCnt="5">
        <dgm:presLayoutVars>
          <dgm:bulletEnabled val="1"/>
        </dgm:presLayoutVars>
      </dgm:prSet>
      <dgm:spPr/>
    </dgm:pt>
    <dgm:pt modelId="{74287A77-2EF1-BC4E-871E-C614416D9746}" type="pres">
      <dgm:prSet presAssocID="{D5737656-5BD6-4D5F-BF1A-91F2B384D3E3}" presName="sibTrans" presStyleCnt="0"/>
      <dgm:spPr/>
    </dgm:pt>
    <dgm:pt modelId="{84489BD1-72E2-5242-9841-ABB34B2E5A13}" type="pres">
      <dgm:prSet presAssocID="{2382EFC2-6BEE-4509-B85A-87E26E0D81C9}" presName="node" presStyleLbl="node1" presStyleIdx="1" presStyleCnt="5">
        <dgm:presLayoutVars>
          <dgm:bulletEnabled val="1"/>
        </dgm:presLayoutVars>
      </dgm:prSet>
      <dgm:spPr/>
    </dgm:pt>
    <dgm:pt modelId="{21B41BE9-35A8-6C44-9BA1-6F8253000925}" type="pres">
      <dgm:prSet presAssocID="{688064ED-2939-416A-A179-40CCB5F29F92}" presName="sibTrans" presStyleCnt="0"/>
      <dgm:spPr/>
    </dgm:pt>
    <dgm:pt modelId="{FE1FB2EB-9F00-C24F-A9DF-EF2EE5CCAC5F}" type="pres">
      <dgm:prSet presAssocID="{E0295B4D-B0E8-445B-8092-481B5DC113EA}" presName="node" presStyleLbl="node1" presStyleIdx="2" presStyleCnt="5">
        <dgm:presLayoutVars>
          <dgm:bulletEnabled val="1"/>
        </dgm:presLayoutVars>
      </dgm:prSet>
      <dgm:spPr/>
    </dgm:pt>
    <dgm:pt modelId="{F17290B0-B5C3-0942-8FFA-1BAB3866E9DA}" type="pres">
      <dgm:prSet presAssocID="{8A357B7A-0352-4E31-94E5-A56DC8F29BCD}" presName="sibTrans" presStyleCnt="0"/>
      <dgm:spPr/>
    </dgm:pt>
    <dgm:pt modelId="{B5B7EA8B-E47B-DD4C-896A-6FF7F9DC958D}" type="pres">
      <dgm:prSet presAssocID="{857790F9-B9FA-4FC9-831D-387F10FFB52B}" presName="node" presStyleLbl="node1" presStyleIdx="3" presStyleCnt="5">
        <dgm:presLayoutVars>
          <dgm:bulletEnabled val="1"/>
        </dgm:presLayoutVars>
      </dgm:prSet>
      <dgm:spPr/>
    </dgm:pt>
    <dgm:pt modelId="{C7818EF2-253F-E748-A8B6-99DCFF871B10}" type="pres">
      <dgm:prSet presAssocID="{E12287E6-9957-4894-B6F0-D65E57DE917F}" presName="sibTrans" presStyleCnt="0"/>
      <dgm:spPr/>
    </dgm:pt>
    <dgm:pt modelId="{27ABCA2A-F5D1-704A-9D63-16A4A7580734}" type="pres">
      <dgm:prSet presAssocID="{343E9EC8-96A1-4D10-8A2D-653A26E1A29E}" presName="node" presStyleLbl="node1" presStyleIdx="4" presStyleCnt="5">
        <dgm:presLayoutVars>
          <dgm:bulletEnabled val="1"/>
        </dgm:presLayoutVars>
      </dgm:prSet>
      <dgm:spPr/>
    </dgm:pt>
  </dgm:ptLst>
  <dgm:cxnLst>
    <dgm:cxn modelId="{7A137A03-A686-40F0-AE79-98F1398A8644}" srcId="{3069A3C6-8774-4D9C-A215-DB17E0AB154F}" destId="{857790F9-B9FA-4FC9-831D-387F10FFB52B}" srcOrd="3" destOrd="0" parTransId="{212A7511-F225-4867-9E6B-28083E0DF9D7}" sibTransId="{E12287E6-9957-4894-B6F0-D65E57DE917F}"/>
    <dgm:cxn modelId="{AE2C0210-8AED-5248-8EEB-DE2FE5538723}" type="presOf" srcId="{2382EFC2-6BEE-4509-B85A-87E26E0D81C9}" destId="{84489BD1-72E2-5242-9841-ABB34B2E5A13}" srcOrd="0" destOrd="0" presId="urn:microsoft.com/office/officeart/2005/8/layout/default"/>
    <dgm:cxn modelId="{CE692F20-70CE-B34C-A36C-C5161055E36D}" type="presOf" srcId="{343E9EC8-96A1-4D10-8A2D-653A26E1A29E}" destId="{27ABCA2A-F5D1-704A-9D63-16A4A7580734}" srcOrd="0" destOrd="0" presId="urn:microsoft.com/office/officeart/2005/8/layout/default"/>
    <dgm:cxn modelId="{F47C2627-8B21-0D4A-93DC-4FBD5A9B84AC}" type="presOf" srcId="{3B5DBD87-4267-4346-B022-4DF20D960384}" destId="{F1BF60F2-6760-FD43-8767-C0F4CAC47D63}" srcOrd="0" destOrd="0" presId="urn:microsoft.com/office/officeart/2005/8/layout/default"/>
    <dgm:cxn modelId="{EB233555-B75D-3142-8744-2D578B509D2A}" type="presOf" srcId="{3069A3C6-8774-4D9C-A215-DB17E0AB154F}" destId="{F800811B-7101-E443-8BA9-D3D0F33DBE09}" srcOrd="0" destOrd="0" presId="urn:microsoft.com/office/officeart/2005/8/layout/default"/>
    <dgm:cxn modelId="{6685C279-63D2-6E48-A513-8C690F908F5B}" type="presOf" srcId="{857790F9-B9FA-4FC9-831D-387F10FFB52B}" destId="{B5B7EA8B-E47B-DD4C-896A-6FF7F9DC958D}" srcOrd="0" destOrd="0" presId="urn:microsoft.com/office/officeart/2005/8/layout/default"/>
    <dgm:cxn modelId="{D0FDB17A-E834-4E3D-A88C-BDFE6C3AABD5}" srcId="{3069A3C6-8774-4D9C-A215-DB17E0AB154F}" destId="{2382EFC2-6BEE-4509-B85A-87E26E0D81C9}" srcOrd="1" destOrd="0" parTransId="{A67E052C-A564-413A-985F-14D98ED6B841}" sibTransId="{688064ED-2939-416A-A179-40CCB5F29F92}"/>
    <dgm:cxn modelId="{9B1EF2A1-CE9D-4BA8-8F68-6255D2A57EEA}" srcId="{3069A3C6-8774-4D9C-A215-DB17E0AB154F}" destId="{E0295B4D-B0E8-445B-8092-481B5DC113EA}" srcOrd="2" destOrd="0" parTransId="{C28BCC54-CA4F-4700-94B2-1038D7176F8E}" sibTransId="{8A357B7A-0352-4E31-94E5-A56DC8F29BCD}"/>
    <dgm:cxn modelId="{3E3C52BC-41F5-453C-ADEC-A260BCFBDAA0}" srcId="{3069A3C6-8774-4D9C-A215-DB17E0AB154F}" destId="{3B5DBD87-4267-4346-B022-4DF20D960384}" srcOrd="0" destOrd="0" parTransId="{57B9998D-605F-4233-A220-E3345CB806D2}" sibTransId="{D5737656-5BD6-4D5F-BF1A-91F2B384D3E3}"/>
    <dgm:cxn modelId="{7DC8BEC9-493C-7E4A-9E3D-B47D34EC5C0C}" type="presOf" srcId="{E0295B4D-B0E8-445B-8092-481B5DC113EA}" destId="{FE1FB2EB-9F00-C24F-A9DF-EF2EE5CCAC5F}" srcOrd="0" destOrd="0" presId="urn:microsoft.com/office/officeart/2005/8/layout/default"/>
    <dgm:cxn modelId="{8C80F6F1-9D6B-4FD1-B4CC-DC4567560A4C}" srcId="{3069A3C6-8774-4D9C-A215-DB17E0AB154F}" destId="{343E9EC8-96A1-4D10-8A2D-653A26E1A29E}" srcOrd="4" destOrd="0" parTransId="{3A92AC92-3856-40BA-9EEC-2FC8CBCCE377}" sibTransId="{1FE91862-8935-4115-A17B-36CF8BC386A9}"/>
    <dgm:cxn modelId="{0452EA29-3A02-EB4C-A9D1-E86934941B05}" type="presParOf" srcId="{F800811B-7101-E443-8BA9-D3D0F33DBE09}" destId="{F1BF60F2-6760-FD43-8767-C0F4CAC47D63}" srcOrd="0" destOrd="0" presId="urn:microsoft.com/office/officeart/2005/8/layout/default"/>
    <dgm:cxn modelId="{04011EE6-BAE4-CF46-A606-649E9D795E50}" type="presParOf" srcId="{F800811B-7101-E443-8BA9-D3D0F33DBE09}" destId="{74287A77-2EF1-BC4E-871E-C614416D9746}" srcOrd="1" destOrd="0" presId="urn:microsoft.com/office/officeart/2005/8/layout/default"/>
    <dgm:cxn modelId="{87E7E970-89D2-EC48-89D0-72F01D8E9ED2}" type="presParOf" srcId="{F800811B-7101-E443-8BA9-D3D0F33DBE09}" destId="{84489BD1-72E2-5242-9841-ABB34B2E5A13}" srcOrd="2" destOrd="0" presId="urn:microsoft.com/office/officeart/2005/8/layout/default"/>
    <dgm:cxn modelId="{8F32FF6E-C3EF-3542-8824-097F0DF48379}" type="presParOf" srcId="{F800811B-7101-E443-8BA9-D3D0F33DBE09}" destId="{21B41BE9-35A8-6C44-9BA1-6F8253000925}" srcOrd="3" destOrd="0" presId="urn:microsoft.com/office/officeart/2005/8/layout/default"/>
    <dgm:cxn modelId="{124E652E-2A02-1B45-AC45-A42A9EC587DD}" type="presParOf" srcId="{F800811B-7101-E443-8BA9-D3D0F33DBE09}" destId="{FE1FB2EB-9F00-C24F-A9DF-EF2EE5CCAC5F}" srcOrd="4" destOrd="0" presId="urn:microsoft.com/office/officeart/2005/8/layout/default"/>
    <dgm:cxn modelId="{80F4E78F-B11F-784C-86B9-DDD0C341E324}" type="presParOf" srcId="{F800811B-7101-E443-8BA9-D3D0F33DBE09}" destId="{F17290B0-B5C3-0942-8FFA-1BAB3866E9DA}" srcOrd="5" destOrd="0" presId="urn:microsoft.com/office/officeart/2005/8/layout/default"/>
    <dgm:cxn modelId="{1EEB50F0-F83D-7E49-AF2C-4C35CFF2F82D}" type="presParOf" srcId="{F800811B-7101-E443-8BA9-D3D0F33DBE09}" destId="{B5B7EA8B-E47B-DD4C-896A-6FF7F9DC958D}" srcOrd="6" destOrd="0" presId="urn:microsoft.com/office/officeart/2005/8/layout/default"/>
    <dgm:cxn modelId="{92BFB98A-C1B3-B84E-A058-B7A707A30343}" type="presParOf" srcId="{F800811B-7101-E443-8BA9-D3D0F33DBE09}" destId="{C7818EF2-253F-E748-A8B6-99DCFF871B10}" srcOrd="7" destOrd="0" presId="urn:microsoft.com/office/officeart/2005/8/layout/default"/>
    <dgm:cxn modelId="{5657504B-A61F-FB4E-B07B-BB0714ECFFA1}" type="presParOf" srcId="{F800811B-7101-E443-8BA9-D3D0F33DBE09}" destId="{27ABCA2A-F5D1-704A-9D63-16A4A7580734}"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11D0DD8-82FC-469B-B4D0-0CA7ED3C9420}" type="doc">
      <dgm:prSet loTypeId="urn:microsoft.com/office/officeart/2005/8/layout/process2" loCatId="process" qsTypeId="urn:microsoft.com/office/officeart/2005/8/quickstyle/simple1" qsCatId="simple" csTypeId="urn:microsoft.com/office/officeart/2005/8/colors/accent1_2" csCatId="accent1" phldr="1"/>
      <dgm:spPr/>
      <dgm:t>
        <a:bodyPr/>
        <a:lstStyle/>
        <a:p>
          <a:endParaRPr lang="en-US"/>
        </a:p>
      </dgm:t>
    </dgm:pt>
    <dgm:pt modelId="{A2A30691-EFEF-4372-BFA6-4EBC1ECFACEA}">
      <dgm:prSet custT="1"/>
      <dgm:spPr/>
      <dgm:t>
        <a:bodyPr/>
        <a:lstStyle/>
        <a:p>
          <a:r>
            <a:rPr lang="en-US" sz="1200" dirty="0">
              <a:latin typeface="Arial" panose="020B0604020202020204" pitchFamily="34" charset="0"/>
              <a:cs typeface="Arial" panose="020B0604020202020204" pitchFamily="34" charset="0"/>
            </a:rPr>
            <a:t>It involves personal assessments </a:t>
          </a:r>
          <a:r>
            <a:rPr lang="en-GB" sz="1200" dirty="0">
              <a:latin typeface="Arial" panose="020B0604020202020204" pitchFamily="34" charset="0"/>
              <a:cs typeface="Arial" panose="020B0604020202020204" pitchFamily="34" charset="0"/>
            </a:rPr>
            <a:t>of quality of</a:t>
          </a:r>
          <a:r>
            <a:rPr lang="en-US" sz="120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life, encompassing purpose, fulfilment, and emotional stability.</a:t>
          </a:r>
          <a:endParaRPr lang="en-US" sz="1200" dirty="0">
            <a:latin typeface="Arial" panose="020B0604020202020204" pitchFamily="34" charset="0"/>
            <a:cs typeface="Arial" panose="020B0604020202020204" pitchFamily="34" charset="0"/>
          </a:endParaRPr>
        </a:p>
      </dgm:t>
    </dgm:pt>
    <dgm:pt modelId="{58403EA3-7A40-4DB4-B0C8-818CAD1C4B20}" type="parTrans" cxnId="{69C3F5B1-4CFD-495C-87F3-C007E9B8B8BB}">
      <dgm:prSet/>
      <dgm:spPr/>
      <dgm:t>
        <a:bodyPr/>
        <a:lstStyle/>
        <a:p>
          <a:endParaRPr lang="en-US"/>
        </a:p>
      </dgm:t>
    </dgm:pt>
    <dgm:pt modelId="{B132C934-C872-40A2-AD70-83F27B7F395A}" type="sibTrans" cxnId="{69C3F5B1-4CFD-495C-87F3-C007E9B8B8BB}">
      <dgm:prSet/>
      <dgm:spPr/>
      <dgm:t>
        <a:bodyPr/>
        <a:lstStyle/>
        <a:p>
          <a:endParaRPr lang="en-US"/>
        </a:p>
      </dgm:t>
    </dgm:pt>
    <dgm:pt modelId="{15D6B12F-ECFE-4A28-AB6F-B996D807AC2C}">
      <dgm:prSet custT="1"/>
      <dgm:spPr/>
      <dgm:t>
        <a:bodyPr/>
        <a:lstStyle/>
        <a:p>
          <a:r>
            <a:rPr lang="en-GB" sz="1200" dirty="0">
              <a:latin typeface="Arial" panose="020B0604020202020204" pitchFamily="34" charset="0"/>
              <a:cs typeface="Arial" panose="020B0604020202020204" pitchFamily="34" charset="0"/>
            </a:rPr>
            <a:t>This concept emphasises mental health, social connections, and emotional intelligence for a fulfilling life.</a:t>
          </a:r>
          <a:endParaRPr lang="en-US" sz="1200" dirty="0">
            <a:latin typeface="Arial" panose="020B0604020202020204" pitchFamily="34" charset="0"/>
            <a:cs typeface="Arial" panose="020B0604020202020204" pitchFamily="34" charset="0"/>
          </a:endParaRPr>
        </a:p>
      </dgm:t>
    </dgm:pt>
    <dgm:pt modelId="{0C967D55-A960-4766-834D-3EB2F7E82B4B}" type="parTrans" cxnId="{5B28365A-CCFD-4085-8E12-694661C132CE}">
      <dgm:prSet/>
      <dgm:spPr/>
      <dgm:t>
        <a:bodyPr/>
        <a:lstStyle/>
        <a:p>
          <a:endParaRPr lang="en-US"/>
        </a:p>
      </dgm:t>
    </dgm:pt>
    <dgm:pt modelId="{F02BCD13-3D02-4D58-AD88-5661D19C8B7C}" type="sibTrans" cxnId="{5B28365A-CCFD-4085-8E12-694661C132CE}">
      <dgm:prSet/>
      <dgm:spPr/>
      <dgm:t>
        <a:bodyPr/>
        <a:lstStyle/>
        <a:p>
          <a:endParaRPr lang="en-US"/>
        </a:p>
      </dgm:t>
    </dgm:pt>
    <dgm:pt modelId="{5DB8B29E-5C3D-B241-A0D4-CB81BBD1BB6B}">
      <dgm:prSet custT="1"/>
      <dgm:spPr/>
      <dgm:t>
        <a:bodyPr/>
        <a:lstStyle/>
        <a:p>
          <a:r>
            <a:rPr lang="en-GB" sz="1100" dirty="0">
              <a:latin typeface="Arial" panose="020B0604020202020204" pitchFamily="34" charset="0"/>
              <a:cs typeface="Arial" panose="020B0604020202020204" pitchFamily="34" charset="0"/>
            </a:rPr>
            <a:t>Well-being extends beyond physical health to encompass life satisfaction and overall happiness. There are eight dimensions of wellbeing: physical, emotional, intellectual, environmental, financial, social, occupational (or vocational), and spiritual.</a:t>
          </a:r>
        </a:p>
      </dgm:t>
    </dgm:pt>
    <dgm:pt modelId="{B816E886-AC8D-A34E-9BC3-715158D54654}" type="parTrans" cxnId="{DF8CA3C5-B1CE-5A47-9D85-2400CFB5B853}">
      <dgm:prSet/>
      <dgm:spPr/>
      <dgm:t>
        <a:bodyPr/>
        <a:lstStyle/>
        <a:p>
          <a:endParaRPr lang="en-GB"/>
        </a:p>
      </dgm:t>
    </dgm:pt>
    <dgm:pt modelId="{6F4A2ED0-242E-7D48-B88F-1CA7F3D0CC36}" type="sibTrans" cxnId="{DF8CA3C5-B1CE-5A47-9D85-2400CFB5B853}">
      <dgm:prSet/>
      <dgm:spPr/>
      <dgm:t>
        <a:bodyPr/>
        <a:lstStyle/>
        <a:p>
          <a:endParaRPr lang="en-GB"/>
        </a:p>
      </dgm:t>
    </dgm:pt>
    <dgm:pt modelId="{4EF07A28-2A2A-F646-AD52-1996F1AE6733}" type="pres">
      <dgm:prSet presAssocID="{A11D0DD8-82FC-469B-B4D0-0CA7ED3C9420}" presName="linearFlow" presStyleCnt="0">
        <dgm:presLayoutVars>
          <dgm:resizeHandles val="exact"/>
        </dgm:presLayoutVars>
      </dgm:prSet>
      <dgm:spPr/>
    </dgm:pt>
    <dgm:pt modelId="{9F8AA3ED-9D3F-9C40-AC7B-114F5633441D}" type="pres">
      <dgm:prSet presAssocID="{5DB8B29E-5C3D-B241-A0D4-CB81BBD1BB6B}" presName="node" presStyleLbl="node1" presStyleIdx="0" presStyleCnt="3" custScaleX="120059" custScaleY="129820">
        <dgm:presLayoutVars>
          <dgm:bulletEnabled val="1"/>
        </dgm:presLayoutVars>
      </dgm:prSet>
      <dgm:spPr/>
    </dgm:pt>
    <dgm:pt modelId="{40DEB187-6550-B643-8942-34268CC69426}" type="pres">
      <dgm:prSet presAssocID="{6F4A2ED0-242E-7D48-B88F-1CA7F3D0CC36}" presName="sibTrans" presStyleLbl="sibTrans2D1" presStyleIdx="0" presStyleCnt="2"/>
      <dgm:spPr/>
    </dgm:pt>
    <dgm:pt modelId="{9BE92883-1CAD-964A-8211-28F790E33597}" type="pres">
      <dgm:prSet presAssocID="{6F4A2ED0-242E-7D48-B88F-1CA7F3D0CC36}" presName="connectorText" presStyleLbl="sibTrans2D1" presStyleIdx="0" presStyleCnt="2"/>
      <dgm:spPr/>
    </dgm:pt>
    <dgm:pt modelId="{DAF5BA7A-5455-7146-9C4F-E4BCB7250852}" type="pres">
      <dgm:prSet presAssocID="{A2A30691-EFEF-4372-BFA6-4EBC1ECFACEA}" presName="node" presStyleLbl="node1" presStyleIdx="1" presStyleCnt="3">
        <dgm:presLayoutVars>
          <dgm:bulletEnabled val="1"/>
        </dgm:presLayoutVars>
      </dgm:prSet>
      <dgm:spPr/>
    </dgm:pt>
    <dgm:pt modelId="{C8DD9E80-B7EF-C241-924F-66975D124EB4}" type="pres">
      <dgm:prSet presAssocID="{B132C934-C872-40A2-AD70-83F27B7F395A}" presName="sibTrans" presStyleLbl="sibTrans2D1" presStyleIdx="1" presStyleCnt="2"/>
      <dgm:spPr/>
    </dgm:pt>
    <dgm:pt modelId="{8930F63A-6BF6-9C41-BE83-B83AA41AB31A}" type="pres">
      <dgm:prSet presAssocID="{B132C934-C872-40A2-AD70-83F27B7F395A}" presName="connectorText" presStyleLbl="sibTrans2D1" presStyleIdx="1" presStyleCnt="2"/>
      <dgm:spPr/>
    </dgm:pt>
    <dgm:pt modelId="{6BAAEBDF-D4CA-324A-B3E6-4418E6FF6F14}" type="pres">
      <dgm:prSet presAssocID="{15D6B12F-ECFE-4A28-AB6F-B996D807AC2C}" presName="node" presStyleLbl="node1" presStyleIdx="2" presStyleCnt="3" custLinFactNeighborX="-1292" custLinFactNeighborY="-8857">
        <dgm:presLayoutVars>
          <dgm:bulletEnabled val="1"/>
        </dgm:presLayoutVars>
      </dgm:prSet>
      <dgm:spPr/>
    </dgm:pt>
  </dgm:ptLst>
  <dgm:cxnLst>
    <dgm:cxn modelId="{A8B2981E-A4B0-324B-BB10-1990DCA99F65}" type="presOf" srcId="{B132C934-C872-40A2-AD70-83F27B7F395A}" destId="{8930F63A-6BF6-9C41-BE83-B83AA41AB31A}" srcOrd="1" destOrd="0" presId="urn:microsoft.com/office/officeart/2005/8/layout/process2"/>
    <dgm:cxn modelId="{17A25431-8A27-CF46-81A1-94CD1E7E70FF}" type="presOf" srcId="{B132C934-C872-40A2-AD70-83F27B7F395A}" destId="{C8DD9E80-B7EF-C241-924F-66975D124EB4}" srcOrd="0" destOrd="0" presId="urn:microsoft.com/office/officeart/2005/8/layout/process2"/>
    <dgm:cxn modelId="{D4DDFB53-24B4-7F4D-A406-6FD590F212F4}" type="presOf" srcId="{6F4A2ED0-242E-7D48-B88F-1CA7F3D0CC36}" destId="{40DEB187-6550-B643-8942-34268CC69426}" srcOrd="0" destOrd="0" presId="urn:microsoft.com/office/officeart/2005/8/layout/process2"/>
    <dgm:cxn modelId="{5B28365A-CCFD-4085-8E12-694661C132CE}" srcId="{A11D0DD8-82FC-469B-B4D0-0CA7ED3C9420}" destId="{15D6B12F-ECFE-4A28-AB6F-B996D807AC2C}" srcOrd="2" destOrd="0" parTransId="{0C967D55-A960-4766-834D-3EB2F7E82B4B}" sibTransId="{F02BCD13-3D02-4D58-AD88-5661D19C8B7C}"/>
    <dgm:cxn modelId="{1F105971-493D-184A-9319-AA00EA71528F}" type="presOf" srcId="{A2A30691-EFEF-4372-BFA6-4EBC1ECFACEA}" destId="{DAF5BA7A-5455-7146-9C4F-E4BCB7250852}" srcOrd="0" destOrd="0" presId="urn:microsoft.com/office/officeart/2005/8/layout/process2"/>
    <dgm:cxn modelId="{1FA4D282-6174-8A46-91EB-A60A3F9DDC8E}" type="presOf" srcId="{5DB8B29E-5C3D-B241-A0D4-CB81BBD1BB6B}" destId="{9F8AA3ED-9D3F-9C40-AC7B-114F5633441D}" srcOrd="0" destOrd="0" presId="urn:microsoft.com/office/officeart/2005/8/layout/process2"/>
    <dgm:cxn modelId="{69C3F5B1-4CFD-495C-87F3-C007E9B8B8BB}" srcId="{A11D0DD8-82FC-469B-B4D0-0CA7ED3C9420}" destId="{A2A30691-EFEF-4372-BFA6-4EBC1ECFACEA}" srcOrd="1" destOrd="0" parTransId="{58403EA3-7A40-4DB4-B0C8-818CAD1C4B20}" sibTransId="{B132C934-C872-40A2-AD70-83F27B7F395A}"/>
    <dgm:cxn modelId="{DF8CA3C5-B1CE-5A47-9D85-2400CFB5B853}" srcId="{A11D0DD8-82FC-469B-B4D0-0CA7ED3C9420}" destId="{5DB8B29E-5C3D-B241-A0D4-CB81BBD1BB6B}" srcOrd="0" destOrd="0" parTransId="{B816E886-AC8D-A34E-9BC3-715158D54654}" sibTransId="{6F4A2ED0-242E-7D48-B88F-1CA7F3D0CC36}"/>
    <dgm:cxn modelId="{3CB951C8-2677-C04A-81AA-EC0C9C756522}" type="presOf" srcId="{15D6B12F-ECFE-4A28-AB6F-B996D807AC2C}" destId="{6BAAEBDF-D4CA-324A-B3E6-4418E6FF6F14}" srcOrd="0" destOrd="0" presId="urn:microsoft.com/office/officeart/2005/8/layout/process2"/>
    <dgm:cxn modelId="{E98B0AFE-1ECD-0B4D-A90B-5BF39CC0863E}" type="presOf" srcId="{6F4A2ED0-242E-7D48-B88F-1CA7F3D0CC36}" destId="{9BE92883-1CAD-964A-8211-28F790E33597}" srcOrd="1" destOrd="0" presId="urn:microsoft.com/office/officeart/2005/8/layout/process2"/>
    <dgm:cxn modelId="{8824C5FF-D5BF-E946-9B97-22048B317975}" type="presOf" srcId="{A11D0DD8-82FC-469B-B4D0-0CA7ED3C9420}" destId="{4EF07A28-2A2A-F646-AD52-1996F1AE6733}" srcOrd="0" destOrd="0" presId="urn:microsoft.com/office/officeart/2005/8/layout/process2"/>
    <dgm:cxn modelId="{7D6A788B-7D05-A24E-8506-782F80E6704F}" type="presParOf" srcId="{4EF07A28-2A2A-F646-AD52-1996F1AE6733}" destId="{9F8AA3ED-9D3F-9C40-AC7B-114F5633441D}" srcOrd="0" destOrd="0" presId="urn:microsoft.com/office/officeart/2005/8/layout/process2"/>
    <dgm:cxn modelId="{C3BC484A-5BFD-CC4B-AC4B-D05FF6FB4948}" type="presParOf" srcId="{4EF07A28-2A2A-F646-AD52-1996F1AE6733}" destId="{40DEB187-6550-B643-8942-34268CC69426}" srcOrd="1" destOrd="0" presId="urn:microsoft.com/office/officeart/2005/8/layout/process2"/>
    <dgm:cxn modelId="{A721D429-F071-8741-A713-BD2F0AA43563}" type="presParOf" srcId="{40DEB187-6550-B643-8942-34268CC69426}" destId="{9BE92883-1CAD-964A-8211-28F790E33597}" srcOrd="0" destOrd="0" presId="urn:microsoft.com/office/officeart/2005/8/layout/process2"/>
    <dgm:cxn modelId="{A17C21A0-2575-4A4D-A23B-14EA990FFB4D}" type="presParOf" srcId="{4EF07A28-2A2A-F646-AD52-1996F1AE6733}" destId="{DAF5BA7A-5455-7146-9C4F-E4BCB7250852}" srcOrd="2" destOrd="0" presId="urn:microsoft.com/office/officeart/2005/8/layout/process2"/>
    <dgm:cxn modelId="{24075330-E0FC-F742-997B-761B9041C05C}" type="presParOf" srcId="{4EF07A28-2A2A-F646-AD52-1996F1AE6733}" destId="{C8DD9E80-B7EF-C241-924F-66975D124EB4}" srcOrd="3" destOrd="0" presId="urn:microsoft.com/office/officeart/2005/8/layout/process2"/>
    <dgm:cxn modelId="{9609B174-C451-A04A-A125-1BA62DF10444}" type="presParOf" srcId="{C8DD9E80-B7EF-C241-924F-66975D124EB4}" destId="{8930F63A-6BF6-9C41-BE83-B83AA41AB31A}" srcOrd="0" destOrd="0" presId="urn:microsoft.com/office/officeart/2005/8/layout/process2"/>
    <dgm:cxn modelId="{CBD0B0E6-A1D8-D141-85F5-57ACF0712D7C}" type="presParOf" srcId="{4EF07A28-2A2A-F646-AD52-1996F1AE6733}" destId="{6BAAEBDF-D4CA-324A-B3E6-4418E6FF6F14}"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059D911-D567-4E3C-9BEF-A93636E8DAE6}"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5B3A5B67-81EC-408C-96A9-62DF4372A8A5}">
      <dgm:prSet custT="1"/>
      <dgm:spPr/>
      <dgm:t>
        <a:bodyPr/>
        <a:lstStyle/>
        <a:p>
          <a:r>
            <a:rPr lang="en-GB" sz="1600" dirty="0">
              <a:latin typeface="Arial" panose="020B0604020202020204" pitchFamily="34" charset="0"/>
              <a:cs typeface="Arial" panose="020B0604020202020204" pitchFamily="34" charset="0"/>
            </a:rPr>
            <a:t>Objective Wellbeing refers to measurable factors that can be evaluated and impact an individual's overall quality of life. These metrics are commonly utilised in social and economic studies to assess the well-being of populations.</a:t>
          </a:r>
          <a:endParaRPr lang="en-US" sz="1600" dirty="0">
            <a:latin typeface="Arial" panose="020B0604020202020204" pitchFamily="34" charset="0"/>
            <a:cs typeface="Arial" panose="020B0604020202020204" pitchFamily="34" charset="0"/>
          </a:endParaRPr>
        </a:p>
      </dgm:t>
    </dgm:pt>
    <dgm:pt modelId="{DFA7834D-2D40-47B7-A286-A09D41EFDB54}" type="parTrans" cxnId="{2E9B37BA-C559-449A-A13D-E492242FC5E6}">
      <dgm:prSet/>
      <dgm:spPr/>
      <dgm:t>
        <a:bodyPr/>
        <a:lstStyle/>
        <a:p>
          <a:endParaRPr lang="en-US"/>
        </a:p>
      </dgm:t>
    </dgm:pt>
    <dgm:pt modelId="{AF48F5B5-47FA-4E1E-865D-75FE0441D812}" type="sibTrans" cxnId="{2E9B37BA-C559-449A-A13D-E492242FC5E6}">
      <dgm:prSet/>
      <dgm:spPr/>
      <dgm:t>
        <a:bodyPr/>
        <a:lstStyle/>
        <a:p>
          <a:endParaRPr lang="en-US"/>
        </a:p>
      </dgm:t>
    </dgm:pt>
    <dgm:pt modelId="{DC12ACB8-1A44-40B2-9237-D62255742D98}">
      <dgm:prSet custT="1"/>
      <dgm:spPr/>
      <dgm:t>
        <a:bodyPr/>
        <a:lstStyle/>
        <a:p>
          <a:r>
            <a:rPr lang="en-GB" sz="1600" dirty="0">
              <a:latin typeface="Arial" panose="020B0604020202020204" pitchFamily="34" charset="0"/>
              <a:cs typeface="Arial" panose="020B0604020202020204" pitchFamily="34" charset="0"/>
            </a:rPr>
            <a:t>Includes aspects such as income, employment status, physical health, education, and living conditions. These indicators can be observed and evaluated by others.</a:t>
          </a:r>
          <a:endParaRPr lang="en-US" sz="1600" dirty="0">
            <a:latin typeface="Arial" panose="020B0604020202020204" pitchFamily="34" charset="0"/>
            <a:cs typeface="Arial" panose="020B0604020202020204" pitchFamily="34" charset="0"/>
          </a:endParaRPr>
        </a:p>
      </dgm:t>
    </dgm:pt>
    <dgm:pt modelId="{186D4609-8519-4EB9-AB35-08314D8BC290}" type="parTrans" cxnId="{6A5041D2-EF15-48AD-B9E7-C3138D38049E}">
      <dgm:prSet/>
      <dgm:spPr/>
      <dgm:t>
        <a:bodyPr/>
        <a:lstStyle/>
        <a:p>
          <a:endParaRPr lang="en-US"/>
        </a:p>
      </dgm:t>
    </dgm:pt>
    <dgm:pt modelId="{17974F76-A8DB-432C-B770-D2582F743929}" type="sibTrans" cxnId="{6A5041D2-EF15-48AD-B9E7-C3138D38049E}">
      <dgm:prSet/>
      <dgm:spPr/>
      <dgm:t>
        <a:bodyPr/>
        <a:lstStyle/>
        <a:p>
          <a:endParaRPr lang="en-US"/>
        </a:p>
      </dgm:t>
    </dgm:pt>
    <dgm:pt modelId="{EAADBC89-212C-4EF5-A2BD-073E4C5292FA}">
      <dgm:prSet custT="1"/>
      <dgm:spPr/>
      <dgm:t>
        <a:bodyPr/>
        <a:lstStyle/>
        <a:p>
          <a:r>
            <a:rPr lang="en-GB" sz="1600" dirty="0">
              <a:latin typeface="Arial" panose="020B0604020202020204" pitchFamily="34" charset="0"/>
              <a:cs typeface="Arial" panose="020B0604020202020204" pitchFamily="34" charset="0"/>
            </a:rPr>
            <a:t>Subjective Well-being: This involves deeply personal perceptions and evaluations related to one’s own sense of happiness and life satisfaction. This aspect emphasises the individual's viewpoint, which may not always align with objective measurements.</a:t>
          </a:r>
          <a:endParaRPr lang="en-US" sz="1600" dirty="0">
            <a:latin typeface="Arial" panose="020B0604020202020204" pitchFamily="34" charset="0"/>
            <a:cs typeface="Arial" panose="020B0604020202020204" pitchFamily="34" charset="0"/>
          </a:endParaRPr>
        </a:p>
      </dgm:t>
    </dgm:pt>
    <dgm:pt modelId="{544A0C08-816A-4BAC-BF8E-7A8D33229809}" type="parTrans" cxnId="{B9EF6995-A359-43E2-83B4-F98A2CD235B9}">
      <dgm:prSet/>
      <dgm:spPr/>
      <dgm:t>
        <a:bodyPr/>
        <a:lstStyle/>
        <a:p>
          <a:endParaRPr lang="en-US"/>
        </a:p>
      </dgm:t>
    </dgm:pt>
    <dgm:pt modelId="{FEB0D2F9-1CBF-47F5-9BF7-908DD217D4C9}" type="sibTrans" cxnId="{B9EF6995-A359-43E2-83B4-F98A2CD235B9}">
      <dgm:prSet/>
      <dgm:spPr/>
      <dgm:t>
        <a:bodyPr/>
        <a:lstStyle/>
        <a:p>
          <a:endParaRPr lang="en-US"/>
        </a:p>
      </dgm:t>
    </dgm:pt>
    <dgm:pt modelId="{F771827F-0F95-4B4A-BA7C-F4AB1FCD6171}">
      <dgm:prSet custT="1"/>
      <dgm:spPr/>
      <dgm:t>
        <a:bodyPr/>
        <a:lstStyle/>
        <a:p>
          <a:r>
            <a:rPr lang="en-GB" sz="1600" dirty="0">
              <a:latin typeface="Arial" panose="020B0604020202020204" pitchFamily="34" charset="0"/>
              <a:cs typeface="Arial" panose="020B0604020202020204" pitchFamily="34" charset="0"/>
            </a:rPr>
            <a:t>Focuses on how individuals perceive their circumstances rather than strictly external realities.</a:t>
          </a:r>
          <a:endParaRPr lang="en-US" sz="1600" dirty="0">
            <a:latin typeface="Arial" panose="020B0604020202020204" pitchFamily="34" charset="0"/>
            <a:cs typeface="Arial" panose="020B0604020202020204" pitchFamily="34" charset="0"/>
          </a:endParaRPr>
        </a:p>
      </dgm:t>
    </dgm:pt>
    <dgm:pt modelId="{55E6904F-7D73-425C-BD5C-BFE500C93295}" type="parTrans" cxnId="{6FC49BED-6B2D-4987-BF27-2EF586EDB414}">
      <dgm:prSet/>
      <dgm:spPr/>
      <dgm:t>
        <a:bodyPr/>
        <a:lstStyle/>
        <a:p>
          <a:endParaRPr lang="en-US"/>
        </a:p>
      </dgm:t>
    </dgm:pt>
    <dgm:pt modelId="{78D311F2-0468-46FC-93E3-53AA07E27A5B}" type="sibTrans" cxnId="{6FC49BED-6B2D-4987-BF27-2EF586EDB414}">
      <dgm:prSet/>
      <dgm:spPr/>
      <dgm:t>
        <a:bodyPr/>
        <a:lstStyle/>
        <a:p>
          <a:endParaRPr lang="en-US"/>
        </a:p>
      </dgm:t>
    </dgm:pt>
    <dgm:pt modelId="{6EF3E5C4-7101-6E46-8001-34ED43868583}" type="pres">
      <dgm:prSet presAssocID="{4059D911-D567-4E3C-9BEF-A93636E8DAE6}" presName="outerComposite" presStyleCnt="0">
        <dgm:presLayoutVars>
          <dgm:chMax val="5"/>
          <dgm:dir/>
          <dgm:resizeHandles val="exact"/>
        </dgm:presLayoutVars>
      </dgm:prSet>
      <dgm:spPr/>
    </dgm:pt>
    <dgm:pt modelId="{904A306A-A617-3543-B200-FDB73ACD9AFE}" type="pres">
      <dgm:prSet presAssocID="{4059D911-D567-4E3C-9BEF-A93636E8DAE6}" presName="dummyMaxCanvas" presStyleCnt="0">
        <dgm:presLayoutVars/>
      </dgm:prSet>
      <dgm:spPr/>
    </dgm:pt>
    <dgm:pt modelId="{E70098C0-B553-114C-BED8-7AA5211A68F9}" type="pres">
      <dgm:prSet presAssocID="{4059D911-D567-4E3C-9BEF-A93636E8DAE6}" presName="FourNodes_1" presStyleLbl="node1" presStyleIdx="0" presStyleCnt="4">
        <dgm:presLayoutVars>
          <dgm:bulletEnabled val="1"/>
        </dgm:presLayoutVars>
      </dgm:prSet>
      <dgm:spPr/>
    </dgm:pt>
    <dgm:pt modelId="{EBFA61EE-DAF1-5F40-A848-3D740A1D5622}" type="pres">
      <dgm:prSet presAssocID="{4059D911-D567-4E3C-9BEF-A93636E8DAE6}" presName="FourNodes_2" presStyleLbl="node1" presStyleIdx="1" presStyleCnt="4">
        <dgm:presLayoutVars>
          <dgm:bulletEnabled val="1"/>
        </dgm:presLayoutVars>
      </dgm:prSet>
      <dgm:spPr/>
    </dgm:pt>
    <dgm:pt modelId="{C8C73DBB-B341-D74F-BCFD-7C464C288687}" type="pres">
      <dgm:prSet presAssocID="{4059D911-D567-4E3C-9BEF-A93636E8DAE6}" presName="FourNodes_3" presStyleLbl="node1" presStyleIdx="2" presStyleCnt="4">
        <dgm:presLayoutVars>
          <dgm:bulletEnabled val="1"/>
        </dgm:presLayoutVars>
      </dgm:prSet>
      <dgm:spPr/>
    </dgm:pt>
    <dgm:pt modelId="{EB6F15CA-D191-4449-A205-F3200F05CEC1}" type="pres">
      <dgm:prSet presAssocID="{4059D911-D567-4E3C-9BEF-A93636E8DAE6}" presName="FourNodes_4" presStyleLbl="node1" presStyleIdx="3" presStyleCnt="4">
        <dgm:presLayoutVars>
          <dgm:bulletEnabled val="1"/>
        </dgm:presLayoutVars>
      </dgm:prSet>
      <dgm:spPr/>
    </dgm:pt>
    <dgm:pt modelId="{B3DC2B48-C40F-5642-BC7F-B75B2E2F16C7}" type="pres">
      <dgm:prSet presAssocID="{4059D911-D567-4E3C-9BEF-A93636E8DAE6}" presName="FourConn_1-2" presStyleLbl="fgAccFollowNode1" presStyleIdx="0" presStyleCnt="3">
        <dgm:presLayoutVars>
          <dgm:bulletEnabled val="1"/>
        </dgm:presLayoutVars>
      </dgm:prSet>
      <dgm:spPr/>
    </dgm:pt>
    <dgm:pt modelId="{BF31188E-D649-E247-9222-5D7E11F610FE}" type="pres">
      <dgm:prSet presAssocID="{4059D911-D567-4E3C-9BEF-A93636E8DAE6}" presName="FourConn_2-3" presStyleLbl="fgAccFollowNode1" presStyleIdx="1" presStyleCnt="3">
        <dgm:presLayoutVars>
          <dgm:bulletEnabled val="1"/>
        </dgm:presLayoutVars>
      </dgm:prSet>
      <dgm:spPr/>
    </dgm:pt>
    <dgm:pt modelId="{57B94BA0-6CB5-1940-8E0D-B54DB401B644}" type="pres">
      <dgm:prSet presAssocID="{4059D911-D567-4E3C-9BEF-A93636E8DAE6}" presName="FourConn_3-4" presStyleLbl="fgAccFollowNode1" presStyleIdx="2" presStyleCnt="3">
        <dgm:presLayoutVars>
          <dgm:bulletEnabled val="1"/>
        </dgm:presLayoutVars>
      </dgm:prSet>
      <dgm:spPr/>
    </dgm:pt>
    <dgm:pt modelId="{D0505DA7-5072-884E-8AE8-893A21D13E9A}" type="pres">
      <dgm:prSet presAssocID="{4059D911-D567-4E3C-9BEF-A93636E8DAE6}" presName="FourNodes_1_text" presStyleLbl="node1" presStyleIdx="3" presStyleCnt="4">
        <dgm:presLayoutVars>
          <dgm:bulletEnabled val="1"/>
        </dgm:presLayoutVars>
      </dgm:prSet>
      <dgm:spPr/>
    </dgm:pt>
    <dgm:pt modelId="{11E4FCA5-7194-EB40-88CB-85FEDDFDA389}" type="pres">
      <dgm:prSet presAssocID="{4059D911-D567-4E3C-9BEF-A93636E8DAE6}" presName="FourNodes_2_text" presStyleLbl="node1" presStyleIdx="3" presStyleCnt="4">
        <dgm:presLayoutVars>
          <dgm:bulletEnabled val="1"/>
        </dgm:presLayoutVars>
      </dgm:prSet>
      <dgm:spPr/>
    </dgm:pt>
    <dgm:pt modelId="{C57C60F6-4372-5345-B9BA-0F355753C648}" type="pres">
      <dgm:prSet presAssocID="{4059D911-D567-4E3C-9BEF-A93636E8DAE6}" presName="FourNodes_3_text" presStyleLbl="node1" presStyleIdx="3" presStyleCnt="4">
        <dgm:presLayoutVars>
          <dgm:bulletEnabled val="1"/>
        </dgm:presLayoutVars>
      </dgm:prSet>
      <dgm:spPr/>
    </dgm:pt>
    <dgm:pt modelId="{06423953-96DF-254A-8A97-218F5694CBD6}" type="pres">
      <dgm:prSet presAssocID="{4059D911-D567-4E3C-9BEF-A93636E8DAE6}" presName="FourNodes_4_text" presStyleLbl="node1" presStyleIdx="3" presStyleCnt="4">
        <dgm:presLayoutVars>
          <dgm:bulletEnabled val="1"/>
        </dgm:presLayoutVars>
      </dgm:prSet>
      <dgm:spPr/>
    </dgm:pt>
  </dgm:ptLst>
  <dgm:cxnLst>
    <dgm:cxn modelId="{B07F251E-3F81-6B41-8E83-BB303E84A5C0}" type="presOf" srcId="{4059D911-D567-4E3C-9BEF-A93636E8DAE6}" destId="{6EF3E5C4-7101-6E46-8001-34ED43868583}" srcOrd="0" destOrd="0" presId="urn:microsoft.com/office/officeart/2005/8/layout/vProcess5"/>
    <dgm:cxn modelId="{DDA0BF45-95FA-F949-950D-A4D8EFE8BA7A}" type="presOf" srcId="{AF48F5B5-47FA-4E1E-865D-75FE0441D812}" destId="{57B94BA0-6CB5-1940-8E0D-B54DB401B644}" srcOrd="0" destOrd="0" presId="urn:microsoft.com/office/officeart/2005/8/layout/vProcess5"/>
    <dgm:cxn modelId="{43349B5A-0C74-9D43-8E17-531B2DBD2FC6}" type="presOf" srcId="{DC12ACB8-1A44-40B2-9237-D62255742D98}" destId="{EB6F15CA-D191-4449-A205-F3200F05CEC1}" srcOrd="0" destOrd="0" presId="urn:microsoft.com/office/officeart/2005/8/layout/vProcess5"/>
    <dgm:cxn modelId="{05EC9C62-B9DF-2E4F-B644-1CA239358FBF}" type="presOf" srcId="{EAADBC89-212C-4EF5-A2BD-073E4C5292FA}" destId="{E70098C0-B553-114C-BED8-7AA5211A68F9}" srcOrd="0" destOrd="0" presId="urn:microsoft.com/office/officeart/2005/8/layout/vProcess5"/>
    <dgm:cxn modelId="{EB201D69-008B-7A4A-84B0-E460D5273590}" type="presOf" srcId="{78D311F2-0468-46FC-93E3-53AA07E27A5B}" destId="{BF31188E-D649-E247-9222-5D7E11F610FE}" srcOrd="0" destOrd="0" presId="urn:microsoft.com/office/officeart/2005/8/layout/vProcess5"/>
    <dgm:cxn modelId="{966CAC6E-F3BA-354E-9035-3C73FE9A1D74}" type="presOf" srcId="{F771827F-0F95-4B4A-BA7C-F4AB1FCD6171}" destId="{EBFA61EE-DAF1-5F40-A848-3D740A1D5622}" srcOrd="0" destOrd="0" presId="urn:microsoft.com/office/officeart/2005/8/layout/vProcess5"/>
    <dgm:cxn modelId="{B9EF6995-A359-43E2-83B4-F98A2CD235B9}" srcId="{4059D911-D567-4E3C-9BEF-A93636E8DAE6}" destId="{EAADBC89-212C-4EF5-A2BD-073E4C5292FA}" srcOrd="0" destOrd="0" parTransId="{544A0C08-816A-4BAC-BF8E-7A8D33229809}" sibTransId="{FEB0D2F9-1CBF-47F5-9BF7-908DD217D4C9}"/>
    <dgm:cxn modelId="{22AE0EA6-5A5E-7149-B529-B317CE52E9C4}" type="presOf" srcId="{5B3A5B67-81EC-408C-96A9-62DF4372A8A5}" destId="{C57C60F6-4372-5345-B9BA-0F355753C648}" srcOrd="1" destOrd="0" presId="urn:microsoft.com/office/officeart/2005/8/layout/vProcess5"/>
    <dgm:cxn modelId="{C060F9AB-2FA4-2242-8011-1741A4BF4B6F}" type="presOf" srcId="{5B3A5B67-81EC-408C-96A9-62DF4372A8A5}" destId="{C8C73DBB-B341-D74F-BCFD-7C464C288687}" srcOrd="0" destOrd="0" presId="urn:microsoft.com/office/officeart/2005/8/layout/vProcess5"/>
    <dgm:cxn modelId="{E6C88AAE-3BEC-2843-AF28-44AB7E530A73}" type="presOf" srcId="{F771827F-0F95-4B4A-BA7C-F4AB1FCD6171}" destId="{11E4FCA5-7194-EB40-88CB-85FEDDFDA389}" srcOrd="1" destOrd="0" presId="urn:microsoft.com/office/officeart/2005/8/layout/vProcess5"/>
    <dgm:cxn modelId="{2E9B37BA-C559-449A-A13D-E492242FC5E6}" srcId="{4059D911-D567-4E3C-9BEF-A93636E8DAE6}" destId="{5B3A5B67-81EC-408C-96A9-62DF4372A8A5}" srcOrd="2" destOrd="0" parTransId="{DFA7834D-2D40-47B7-A286-A09D41EFDB54}" sibTransId="{AF48F5B5-47FA-4E1E-865D-75FE0441D812}"/>
    <dgm:cxn modelId="{6871B0C9-FB02-E045-BFB6-21469CC51A96}" type="presOf" srcId="{FEB0D2F9-1CBF-47F5-9BF7-908DD217D4C9}" destId="{B3DC2B48-C40F-5642-BC7F-B75B2E2F16C7}" srcOrd="0" destOrd="0" presId="urn:microsoft.com/office/officeart/2005/8/layout/vProcess5"/>
    <dgm:cxn modelId="{6A5041D2-EF15-48AD-B9E7-C3138D38049E}" srcId="{4059D911-D567-4E3C-9BEF-A93636E8DAE6}" destId="{DC12ACB8-1A44-40B2-9237-D62255742D98}" srcOrd="3" destOrd="0" parTransId="{186D4609-8519-4EB9-AB35-08314D8BC290}" sibTransId="{17974F76-A8DB-432C-B770-D2582F743929}"/>
    <dgm:cxn modelId="{6522E7E1-745E-DF43-970E-24301FD55499}" type="presOf" srcId="{EAADBC89-212C-4EF5-A2BD-073E4C5292FA}" destId="{D0505DA7-5072-884E-8AE8-893A21D13E9A}" srcOrd="1" destOrd="0" presId="urn:microsoft.com/office/officeart/2005/8/layout/vProcess5"/>
    <dgm:cxn modelId="{9E4442E4-4961-5245-A6B5-73A64DD9E1B2}" type="presOf" srcId="{DC12ACB8-1A44-40B2-9237-D62255742D98}" destId="{06423953-96DF-254A-8A97-218F5694CBD6}" srcOrd="1" destOrd="0" presId="urn:microsoft.com/office/officeart/2005/8/layout/vProcess5"/>
    <dgm:cxn modelId="{6FC49BED-6B2D-4987-BF27-2EF586EDB414}" srcId="{4059D911-D567-4E3C-9BEF-A93636E8DAE6}" destId="{F771827F-0F95-4B4A-BA7C-F4AB1FCD6171}" srcOrd="1" destOrd="0" parTransId="{55E6904F-7D73-425C-BD5C-BFE500C93295}" sibTransId="{78D311F2-0468-46FC-93E3-53AA07E27A5B}"/>
    <dgm:cxn modelId="{174E82A1-8B11-7649-B1B6-DD30E7491BA2}" type="presParOf" srcId="{6EF3E5C4-7101-6E46-8001-34ED43868583}" destId="{904A306A-A617-3543-B200-FDB73ACD9AFE}" srcOrd="0" destOrd="0" presId="urn:microsoft.com/office/officeart/2005/8/layout/vProcess5"/>
    <dgm:cxn modelId="{EFCBDDCB-59AF-A74C-B789-AB1F3D659FE7}" type="presParOf" srcId="{6EF3E5C4-7101-6E46-8001-34ED43868583}" destId="{E70098C0-B553-114C-BED8-7AA5211A68F9}" srcOrd="1" destOrd="0" presId="urn:microsoft.com/office/officeart/2005/8/layout/vProcess5"/>
    <dgm:cxn modelId="{222A4F82-67A8-3449-93BD-556EAE30224E}" type="presParOf" srcId="{6EF3E5C4-7101-6E46-8001-34ED43868583}" destId="{EBFA61EE-DAF1-5F40-A848-3D740A1D5622}" srcOrd="2" destOrd="0" presId="urn:microsoft.com/office/officeart/2005/8/layout/vProcess5"/>
    <dgm:cxn modelId="{B1421F9A-E48E-4946-8862-E7CCF7CC045D}" type="presParOf" srcId="{6EF3E5C4-7101-6E46-8001-34ED43868583}" destId="{C8C73DBB-B341-D74F-BCFD-7C464C288687}" srcOrd="3" destOrd="0" presId="urn:microsoft.com/office/officeart/2005/8/layout/vProcess5"/>
    <dgm:cxn modelId="{98C30B62-0EEE-234A-AB5B-02C7C009122F}" type="presParOf" srcId="{6EF3E5C4-7101-6E46-8001-34ED43868583}" destId="{EB6F15CA-D191-4449-A205-F3200F05CEC1}" srcOrd="4" destOrd="0" presId="urn:microsoft.com/office/officeart/2005/8/layout/vProcess5"/>
    <dgm:cxn modelId="{ABE2CD90-15BB-3644-85D8-4D11B4D455B7}" type="presParOf" srcId="{6EF3E5C4-7101-6E46-8001-34ED43868583}" destId="{B3DC2B48-C40F-5642-BC7F-B75B2E2F16C7}" srcOrd="5" destOrd="0" presId="urn:microsoft.com/office/officeart/2005/8/layout/vProcess5"/>
    <dgm:cxn modelId="{6387C41B-2DDF-C54A-A961-E91783D01D16}" type="presParOf" srcId="{6EF3E5C4-7101-6E46-8001-34ED43868583}" destId="{BF31188E-D649-E247-9222-5D7E11F610FE}" srcOrd="6" destOrd="0" presId="urn:microsoft.com/office/officeart/2005/8/layout/vProcess5"/>
    <dgm:cxn modelId="{D50FED4E-5427-0242-B4CC-D4FB86FC8D62}" type="presParOf" srcId="{6EF3E5C4-7101-6E46-8001-34ED43868583}" destId="{57B94BA0-6CB5-1940-8E0D-B54DB401B644}" srcOrd="7" destOrd="0" presId="urn:microsoft.com/office/officeart/2005/8/layout/vProcess5"/>
    <dgm:cxn modelId="{43D762FF-0499-9B42-9CB3-86E9FCF9A04D}" type="presParOf" srcId="{6EF3E5C4-7101-6E46-8001-34ED43868583}" destId="{D0505DA7-5072-884E-8AE8-893A21D13E9A}" srcOrd="8" destOrd="0" presId="urn:microsoft.com/office/officeart/2005/8/layout/vProcess5"/>
    <dgm:cxn modelId="{71B9EEDA-D470-E143-B511-BA4AD3968C6E}" type="presParOf" srcId="{6EF3E5C4-7101-6E46-8001-34ED43868583}" destId="{11E4FCA5-7194-EB40-88CB-85FEDDFDA389}" srcOrd="9" destOrd="0" presId="urn:microsoft.com/office/officeart/2005/8/layout/vProcess5"/>
    <dgm:cxn modelId="{26EB0623-AFD9-CC42-ABAA-0FAEF92225E2}" type="presParOf" srcId="{6EF3E5C4-7101-6E46-8001-34ED43868583}" destId="{C57C60F6-4372-5345-B9BA-0F355753C648}" srcOrd="10" destOrd="0" presId="urn:microsoft.com/office/officeart/2005/8/layout/vProcess5"/>
    <dgm:cxn modelId="{9629E5C4-CA87-414A-9ED3-4E286D4DC57F}" type="presParOf" srcId="{6EF3E5C4-7101-6E46-8001-34ED43868583}" destId="{06423953-96DF-254A-8A97-218F5694CBD6}"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72CD082-F35B-439E-A203-945A478BDC75}"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EF03BC3E-D541-4EE4-9138-EC938B3A2E70}">
      <dgm:prSet custT="1"/>
      <dgm:spPr/>
      <dgm:t>
        <a:bodyPr/>
        <a:lstStyle/>
        <a:p>
          <a:pPr algn="l">
            <a:lnSpc>
              <a:spcPct val="100000"/>
            </a:lnSpc>
          </a:pPr>
          <a:r>
            <a:rPr lang="en-GB" sz="1400" dirty="0">
              <a:latin typeface="Arial" panose="020B0604020202020204" pitchFamily="34" charset="0"/>
              <a:cs typeface="Arial" panose="020B0604020202020204" pitchFamily="34" charset="0"/>
            </a:rPr>
            <a:t>In summary, subjective wellbeing refers to an individual’s internal feelings and overall life satisfaction, offering a more comprehensive understanding of what it means to live well </a:t>
          </a:r>
          <a:r>
            <a:rPr lang="en-GB" sz="1400" b="0" i="0" u="none" dirty="0">
              <a:latin typeface="Arial" panose="020B0604020202020204" pitchFamily="34" charset="0"/>
              <a:cs typeface="Arial" panose="020B0604020202020204" pitchFamily="34" charset="0"/>
            </a:rPr>
            <a:t>(Diener, Oishi and Tay, 2018).</a:t>
          </a:r>
          <a:endParaRPr lang="en-US" sz="1400" dirty="0">
            <a:latin typeface="Arial" panose="020B0604020202020204" pitchFamily="34" charset="0"/>
            <a:cs typeface="Arial" panose="020B0604020202020204" pitchFamily="34" charset="0"/>
          </a:endParaRPr>
        </a:p>
      </dgm:t>
    </dgm:pt>
    <dgm:pt modelId="{0DC4B1F5-ADAC-4806-8A35-F1480A213F90}" type="parTrans" cxnId="{EC6FE996-A3C7-47AF-8C9D-3DED93BD3D7F}">
      <dgm:prSet/>
      <dgm:spPr/>
      <dgm:t>
        <a:bodyPr/>
        <a:lstStyle/>
        <a:p>
          <a:endParaRPr lang="en-US"/>
        </a:p>
      </dgm:t>
    </dgm:pt>
    <dgm:pt modelId="{6B1CF591-1C37-4B9D-B6EA-1F2F5962140A}" type="sibTrans" cxnId="{EC6FE996-A3C7-47AF-8C9D-3DED93BD3D7F}">
      <dgm:prSet/>
      <dgm:spPr/>
      <dgm:t>
        <a:bodyPr/>
        <a:lstStyle/>
        <a:p>
          <a:endParaRPr lang="en-US"/>
        </a:p>
      </dgm:t>
    </dgm:pt>
    <dgm:pt modelId="{1AD0B053-81FC-D940-ACB4-6EFD8CAC3976}">
      <dgm:prSet custT="1"/>
      <dgm:spPr/>
      <dgm:t>
        <a:bodyPr/>
        <a:lstStyle/>
        <a:p>
          <a:pPr algn="l">
            <a:lnSpc>
              <a:spcPct val="100000"/>
            </a:lnSpc>
          </a:pPr>
          <a:r>
            <a:rPr lang="en-GB" sz="1400" dirty="0">
              <a:latin typeface="Arial" panose="020B0604020202020204" pitchFamily="34" charset="0"/>
              <a:cs typeface="Arial" panose="020B0604020202020204" pitchFamily="34" charset="0"/>
            </a:rPr>
            <a:t>Objective wellbeing refers to the measurable aspects of an individual's quality of life, evaluated through concrete data such as economic stability, access to healthcare, education, and physical health. Researchers or policymakers typically conduct these assessments using statistical data and societal benchmarks</a:t>
          </a:r>
          <a:r>
            <a:rPr lang="en-GB" sz="1400" b="0" i="0" u="none" dirty="0">
              <a:latin typeface="Arial" panose="020B0604020202020204" pitchFamily="34" charset="0"/>
              <a:cs typeface="Arial" panose="020B0604020202020204" pitchFamily="34" charset="0"/>
            </a:rPr>
            <a:t>(Ruggeri </a:t>
          </a:r>
          <a:r>
            <a:rPr lang="en-GB" sz="1400" b="0" i="1" u="none" dirty="0">
              <a:latin typeface="Arial" panose="020B0604020202020204" pitchFamily="34" charset="0"/>
              <a:cs typeface="Arial" panose="020B0604020202020204" pitchFamily="34" charset="0"/>
            </a:rPr>
            <a:t>et al.</a:t>
          </a:r>
          <a:r>
            <a:rPr lang="en-GB" sz="1400" b="0" i="0" u="none" dirty="0">
              <a:latin typeface="Arial" panose="020B0604020202020204" pitchFamily="34" charset="0"/>
              <a:cs typeface="Arial" panose="020B0604020202020204" pitchFamily="34" charset="0"/>
            </a:rPr>
            <a:t>, 2020).</a:t>
          </a:r>
          <a:endParaRPr lang="en-GB" sz="1400" dirty="0">
            <a:latin typeface="Arial" panose="020B0604020202020204" pitchFamily="34" charset="0"/>
            <a:cs typeface="Arial" panose="020B0604020202020204" pitchFamily="34" charset="0"/>
          </a:endParaRPr>
        </a:p>
      </dgm:t>
    </dgm:pt>
    <dgm:pt modelId="{B42821AA-751C-1F45-B057-0E7DFA1A15F8}" type="parTrans" cxnId="{60E2A6E0-F6DE-3D46-BD14-4F710B476308}">
      <dgm:prSet/>
      <dgm:spPr/>
      <dgm:t>
        <a:bodyPr/>
        <a:lstStyle/>
        <a:p>
          <a:endParaRPr lang="en-GB"/>
        </a:p>
      </dgm:t>
    </dgm:pt>
    <dgm:pt modelId="{B7AE91CB-E1A9-A140-8B59-F7BCE7517FF4}" type="sibTrans" cxnId="{60E2A6E0-F6DE-3D46-BD14-4F710B476308}">
      <dgm:prSet/>
      <dgm:spPr/>
      <dgm:t>
        <a:bodyPr/>
        <a:lstStyle/>
        <a:p>
          <a:endParaRPr lang="en-GB"/>
        </a:p>
      </dgm:t>
    </dgm:pt>
    <dgm:pt modelId="{B2B8555D-8005-5646-A90C-E309093DD5E6}" type="pres">
      <dgm:prSet presAssocID="{E72CD082-F35B-439E-A203-945A478BDC75}" presName="hierChild1" presStyleCnt="0">
        <dgm:presLayoutVars>
          <dgm:chPref val="1"/>
          <dgm:dir/>
          <dgm:animOne val="branch"/>
          <dgm:animLvl val="lvl"/>
          <dgm:resizeHandles/>
        </dgm:presLayoutVars>
      </dgm:prSet>
      <dgm:spPr/>
    </dgm:pt>
    <dgm:pt modelId="{DA13EFB7-B5F4-AA4B-918A-D4FED0700EB6}" type="pres">
      <dgm:prSet presAssocID="{EF03BC3E-D541-4EE4-9138-EC938B3A2E70}" presName="hierRoot1" presStyleCnt="0"/>
      <dgm:spPr/>
    </dgm:pt>
    <dgm:pt modelId="{E9CBD4E7-C219-F44F-A66A-607982A36072}" type="pres">
      <dgm:prSet presAssocID="{EF03BC3E-D541-4EE4-9138-EC938B3A2E70}" presName="composite" presStyleCnt="0"/>
      <dgm:spPr/>
    </dgm:pt>
    <dgm:pt modelId="{27A9D957-E4DB-944C-8D07-40731F3DA67F}" type="pres">
      <dgm:prSet presAssocID="{EF03BC3E-D541-4EE4-9138-EC938B3A2E70}" presName="background" presStyleLbl="node0" presStyleIdx="0" presStyleCnt="2"/>
      <dgm:spPr/>
    </dgm:pt>
    <dgm:pt modelId="{DB3769B5-C166-894D-B26B-6DBDD3651DC5}" type="pres">
      <dgm:prSet presAssocID="{EF03BC3E-D541-4EE4-9138-EC938B3A2E70}" presName="text" presStyleLbl="fgAcc0" presStyleIdx="0" presStyleCnt="2" custLinFactNeighborX="2086" custLinFactNeighborY="-1844">
        <dgm:presLayoutVars>
          <dgm:chPref val="3"/>
        </dgm:presLayoutVars>
      </dgm:prSet>
      <dgm:spPr/>
    </dgm:pt>
    <dgm:pt modelId="{34DFD26C-3E58-E545-9686-F0E4C437C226}" type="pres">
      <dgm:prSet presAssocID="{EF03BC3E-D541-4EE4-9138-EC938B3A2E70}" presName="hierChild2" presStyleCnt="0"/>
      <dgm:spPr/>
    </dgm:pt>
    <dgm:pt modelId="{63467A9C-B43C-4144-AA7B-7B6C3FA7519C}" type="pres">
      <dgm:prSet presAssocID="{1AD0B053-81FC-D940-ACB4-6EFD8CAC3976}" presName="hierRoot1" presStyleCnt="0"/>
      <dgm:spPr/>
    </dgm:pt>
    <dgm:pt modelId="{163BA2AB-0C1D-1242-A3FC-FEA4D4ECBE03}" type="pres">
      <dgm:prSet presAssocID="{1AD0B053-81FC-D940-ACB4-6EFD8CAC3976}" presName="composite" presStyleCnt="0"/>
      <dgm:spPr/>
    </dgm:pt>
    <dgm:pt modelId="{4F0CF14F-7EDA-FE4F-9381-F2DB831F6D97}" type="pres">
      <dgm:prSet presAssocID="{1AD0B053-81FC-D940-ACB4-6EFD8CAC3976}" presName="background" presStyleLbl="node0" presStyleIdx="1" presStyleCnt="2"/>
      <dgm:spPr/>
    </dgm:pt>
    <dgm:pt modelId="{BE986FB4-8F19-FD43-939B-AE805F5F3424}" type="pres">
      <dgm:prSet presAssocID="{1AD0B053-81FC-D940-ACB4-6EFD8CAC3976}" presName="text" presStyleLbl="fgAcc0" presStyleIdx="1" presStyleCnt="2" custScaleX="89969" custLinFactNeighborX="-8305" custLinFactNeighborY="-353">
        <dgm:presLayoutVars>
          <dgm:chPref val="3"/>
        </dgm:presLayoutVars>
      </dgm:prSet>
      <dgm:spPr/>
    </dgm:pt>
    <dgm:pt modelId="{EA553DE3-4BD9-9441-A47C-BEAFE486B98E}" type="pres">
      <dgm:prSet presAssocID="{1AD0B053-81FC-D940-ACB4-6EFD8CAC3976}" presName="hierChild2" presStyleCnt="0"/>
      <dgm:spPr/>
    </dgm:pt>
  </dgm:ptLst>
  <dgm:cxnLst>
    <dgm:cxn modelId="{1881291E-6D1A-3149-B360-F77776C18BBD}" type="presOf" srcId="{EF03BC3E-D541-4EE4-9138-EC938B3A2E70}" destId="{DB3769B5-C166-894D-B26B-6DBDD3651DC5}" srcOrd="0" destOrd="0" presId="urn:microsoft.com/office/officeart/2005/8/layout/hierarchy1"/>
    <dgm:cxn modelId="{EC6FE996-A3C7-47AF-8C9D-3DED93BD3D7F}" srcId="{E72CD082-F35B-439E-A203-945A478BDC75}" destId="{EF03BC3E-D541-4EE4-9138-EC938B3A2E70}" srcOrd="0" destOrd="0" parTransId="{0DC4B1F5-ADAC-4806-8A35-F1480A213F90}" sibTransId="{6B1CF591-1C37-4B9D-B6EA-1F2F5962140A}"/>
    <dgm:cxn modelId="{E0C225DB-0107-4C49-8E48-12071A2EBB06}" type="presOf" srcId="{1AD0B053-81FC-D940-ACB4-6EFD8CAC3976}" destId="{BE986FB4-8F19-FD43-939B-AE805F5F3424}" srcOrd="0" destOrd="0" presId="urn:microsoft.com/office/officeart/2005/8/layout/hierarchy1"/>
    <dgm:cxn modelId="{8B57D8DC-885D-FC45-AA8A-2A0050C25E5C}" type="presOf" srcId="{E72CD082-F35B-439E-A203-945A478BDC75}" destId="{B2B8555D-8005-5646-A90C-E309093DD5E6}" srcOrd="0" destOrd="0" presId="urn:microsoft.com/office/officeart/2005/8/layout/hierarchy1"/>
    <dgm:cxn modelId="{60E2A6E0-F6DE-3D46-BD14-4F710B476308}" srcId="{E72CD082-F35B-439E-A203-945A478BDC75}" destId="{1AD0B053-81FC-D940-ACB4-6EFD8CAC3976}" srcOrd="1" destOrd="0" parTransId="{B42821AA-751C-1F45-B057-0E7DFA1A15F8}" sibTransId="{B7AE91CB-E1A9-A140-8B59-F7BCE7517FF4}"/>
    <dgm:cxn modelId="{A127D277-1DCA-E041-BED9-BBC402F7CE1C}" type="presParOf" srcId="{B2B8555D-8005-5646-A90C-E309093DD5E6}" destId="{DA13EFB7-B5F4-AA4B-918A-D4FED0700EB6}" srcOrd="0" destOrd="0" presId="urn:microsoft.com/office/officeart/2005/8/layout/hierarchy1"/>
    <dgm:cxn modelId="{3ACBDAAC-29E0-3E4C-AF79-0F380FCF1347}" type="presParOf" srcId="{DA13EFB7-B5F4-AA4B-918A-D4FED0700EB6}" destId="{E9CBD4E7-C219-F44F-A66A-607982A36072}" srcOrd="0" destOrd="0" presId="urn:microsoft.com/office/officeart/2005/8/layout/hierarchy1"/>
    <dgm:cxn modelId="{E5C661EA-BA14-9A4B-8959-BB3CAC3370F6}" type="presParOf" srcId="{E9CBD4E7-C219-F44F-A66A-607982A36072}" destId="{27A9D957-E4DB-944C-8D07-40731F3DA67F}" srcOrd="0" destOrd="0" presId="urn:microsoft.com/office/officeart/2005/8/layout/hierarchy1"/>
    <dgm:cxn modelId="{7CE87ECD-447A-4D40-B76A-0841F5FB6521}" type="presParOf" srcId="{E9CBD4E7-C219-F44F-A66A-607982A36072}" destId="{DB3769B5-C166-894D-B26B-6DBDD3651DC5}" srcOrd="1" destOrd="0" presId="urn:microsoft.com/office/officeart/2005/8/layout/hierarchy1"/>
    <dgm:cxn modelId="{63723320-BB3F-024A-AE81-B66FA18C00A6}" type="presParOf" srcId="{DA13EFB7-B5F4-AA4B-918A-D4FED0700EB6}" destId="{34DFD26C-3E58-E545-9686-F0E4C437C226}" srcOrd="1" destOrd="0" presId="urn:microsoft.com/office/officeart/2005/8/layout/hierarchy1"/>
    <dgm:cxn modelId="{B7EEBE4F-5608-A748-AF25-043D43342764}" type="presParOf" srcId="{B2B8555D-8005-5646-A90C-E309093DD5E6}" destId="{63467A9C-B43C-4144-AA7B-7B6C3FA7519C}" srcOrd="1" destOrd="0" presId="urn:microsoft.com/office/officeart/2005/8/layout/hierarchy1"/>
    <dgm:cxn modelId="{90D2531B-70CA-CF48-B69C-2F997F04DFC0}" type="presParOf" srcId="{63467A9C-B43C-4144-AA7B-7B6C3FA7519C}" destId="{163BA2AB-0C1D-1242-A3FC-FEA4D4ECBE03}" srcOrd="0" destOrd="0" presId="urn:microsoft.com/office/officeart/2005/8/layout/hierarchy1"/>
    <dgm:cxn modelId="{768FD8BB-A8AF-2541-87A7-5DD5D2050A8A}" type="presParOf" srcId="{163BA2AB-0C1D-1242-A3FC-FEA4D4ECBE03}" destId="{4F0CF14F-7EDA-FE4F-9381-F2DB831F6D97}" srcOrd="0" destOrd="0" presId="urn:microsoft.com/office/officeart/2005/8/layout/hierarchy1"/>
    <dgm:cxn modelId="{889BD73D-3117-4A45-B191-70EF0F3AD9F7}" type="presParOf" srcId="{163BA2AB-0C1D-1242-A3FC-FEA4D4ECBE03}" destId="{BE986FB4-8F19-FD43-939B-AE805F5F3424}" srcOrd="1" destOrd="0" presId="urn:microsoft.com/office/officeart/2005/8/layout/hierarchy1"/>
    <dgm:cxn modelId="{FE5FBC6A-B729-9845-A18C-CDB0F7AB938F}" type="presParOf" srcId="{63467A9C-B43C-4144-AA7B-7B6C3FA7519C}" destId="{EA553DE3-4BD9-9441-A47C-BEAFE486B98E}"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E65D74A-F14F-4A02-A816-DB8F67AAA8A9}"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62CAF077-479F-4D4A-A06A-4F6AFBD2C301}">
      <dgm:prSet/>
      <dgm:spPr/>
      <dgm:t>
        <a:bodyPr/>
        <a:lstStyle/>
        <a:p>
          <a:pPr>
            <a:lnSpc>
              <a:spcPct val="100000"/>
            </a:lnSpc>
          </a:pPr>
          <a:r>
            <a:rPr lang="en-US" dirty="0">
              <a:solidFill>
                <a:schemeClr val="bg1"/>
              </a:solidFill>
            </a:rPr>
            <a:t>Sustainable development addresses current needs, such as health, education, and economic prosperity, while also protecting the environment for future generations. </a:t>
          </a:r>
        </a:p>
      </dgm:t>
    </dgm:pt>
    <dgm:pt modelId="{7E39AB68-DF07-4498-BFAA-E68D8C53806A}" type="parTrans" cxnId="{C1077F55-609B-4FF6-8E78-01E817B4F3A7}">
      <dgm:prSet/>
      <dgm:spPr/>
      <dgm:t>
        <a:bodyPr/>
        <a:lstStyle/>
        <a:p>
          <a:endParaRPr lang="en-US"/>
        </a:p>
      </dgm:t>
    </dgm:pt>
    <dgm:pt modelId="{FC40E627-0072-4798-8FF9-335E554CD1A5}" type="sibTrans" cxnId="{C1077F55-609B-4FF6-8E78-01E817B4F3A7}">
      <dgm:prSet/>
      <dgm:spPr/>
      <dgm:t>
        <a:bodyPr/>
        <a:lstStyle/>
        <a:p>
          <a:endParaRPr lang="en-US"/>
        </a:p>
      </dgm:t>
    </dgm:pt>
    <dgm:pt modelId="{5F107B7B-D7E1-499A-B6E6-2BCA2D230ADB}">
      <dgm:prSet/>
      <dgm:spPr/>
      <dgm:t>
        <a:bodyPr/>
        <a:lstStyle/>
        <a:p>
          <a:pPr>
            <a:lnSpc>
              <a:spcPct val="100000"/>
            </a:lnSpc>
          </a:pPr>
          <a:r>
            <a:rPr lang="en-GB" dirty="0">
              <a:solidFill>
                <a:schemeClr val="bg1"/>
              </a:solidFill>
            </a:rPr>
            <a:t>It encourages a balanced strategy that combines economic development, environmental care, and social fairness.</a:t>
          </a:r>
          <a:endParaRPr lang="en-US" dirty="0">
            <a:solidFill>
              <a:schemeClr val="bg1"/>
            </a:solidFill>
          </a:endParaRPr>
        </a:p>
      </dgm:t>
    </dgm:pt>
    <dgm:pt modelId="{144F00E7-9CC7-4FCA-8CF4-531F4344A9FB}" type="parTrans" cxnId="{B5995FA5-623E-4725-8418-E935570ADDDC}">
      <dgm:prSet/>
      <dgm:spPr/>
      <dgm:t>
        <a:bodyPr/>
        <a:lstStyle/>
        <a:p>
          <a:endParaRPr lang="en-US"/>
        </a:p>
      </dgm:t>
    </dgm:pt>
    <dgm:pt modelId="{14F2B085-E7F9-47E1-9B45-4F6C68228BAF}" type="sibTrans" cxnId="{B5995FA5-623E-4725-8418-E935570ADDDC}">
      <dgm:prSet/>
      <dgm:spPr/>
      <dgm:t>
        <a:bodyPr/>
        <a:lstStyle/>
        <a:p>
          <a:endParaRPr lang="en-US"/>
        </a:p>
      </dgm:t>
    </dgm:pt>
    <dgm:pt modelId="{83DB9BF9-5BF7-4DB3-832B-AA667DE8A86A}">
      <dgm:prSet/>
      <dgm:spPr/>
      <dgm:t>
        <a:bodyPr/>
        <a:lstStyle/>
        <a:p>
          <a:pPr>
            <a:lnSpc>
              <a:spcPct val="100000"/>
            </a:lnSpc>
          </a:pPr>
          <a:r>
            <a:rPr lang="en-US" dirty="0">
              <a:solidFill>
                <a:schemeClr val="bg1"/>
              </a:solidFill>
            </a:rPr>
            <a:t>By advocating for practices such as renewable energy, sustainable agriculture, and waste reduction.</a:t>
          </a:r>
        </a:p>
      </dgm:t>
    </dgm:pt>
    <dgm:pt modelId="{B070CFC7-9EEF-4B14-8FC6-60A16D96D111}" type="parTrans" cxnId="{172AB5FF-6B9D-4781-B2BB-A4A316596650}">
      <dgm:prSet/>
      <dgm:spPr/>
      <dgm:t>
        <a:bodyPr/>
        <a:lstStyle/>
        <a:p>
          <a:endParaRPr lang="en-US"/>
        </a:p>
      </dgm:t>
    </dgm:pt>
    <dgm:pt modelId="{CFC31207-9E64-4F0A-93FF-9B336193D1F0}" type="sibTrans" cxnId="{172AB5FF-6B9D-4781-B2BB-A4A316596650}">
      <dgm:prSet/>
      <dgm:spPr/>
      <dgm:t>
        <a:bodyPr/>
        <a:lstStyle/>
        <a:p>
          <a:endParaRPr lang="en-US"/>
        </a:p>
      </dgm:t>
    </dgm:pt>
    <dgm:pt modelId="{0FA01ED0-E065-49AF-82C3-6F578B7E47E4}">
      <dgm:prSet/>
      <dgm:spPr/>
      <dgm:t>
        <a:bodyPr/>
        <a:lstStyle/>
        <a:p>
          <a:pPr>
            <a:lnSpc>
              <a:spcPct val="100000"/>
            </a:lnSpc>
          </a:pPr>
          <a:r>
            <a:rPr lang="en-US" dirty="0">
              <a:solidFill>
                <a:schemeClr val="bg1"/>
              </a:solidFill>
            </a:rPr>
            <a:t>Sustainable development fosters resilient communities and policies that support social justice, economic opportunities, and environmental conservation, ultimately leading to a harmonious world.</a:t>
          </a:r>
        </a:p>
      </dgm:t>
    </dgm:pt>
    <dgm:pt modelId="{534DB58C-BB85-44FE-B7F5-BE5FDE9B2AB1}" type="parTrans" cxnId="{26200310-45B5-4EDE-A55E-1454137CE6D9}">
      <dgm:prSet/>
      <dgm:spPr/>
      <dgm:t>
        <a:bodyPr/>
        <a:lstStyle/>
        <a:p>
          <a:endParaRPr lang="en-US"/>
        </a:p>
      </dgm:t>
    </dgm:pt>
    <dgm:pt modelId="{A8186409-6631-4A79-83D7-36641CE526D2}" type="sibTrans" cxnId="{26200310-45B5-4EDE-A55E-1454137CE6D9}">
      <dgm:prSet/>
      <dgm:spPr/>
      <dgm:t>
        <a:bodyPr/>
        <a:lstStyle/>
        <a:p>
          <a:endParaRPr lang="en-US"/>
        </a:p>
      </dgm:t>
    </dgm:pt>
    <dgm:pt modelId="{A4542DC2-2AB4-4545-A0D3-B2163712A84C}" type="pres">
      <dgm:prSet presAssocID="{4E65D74A-F14F-4A02-A816-DB8F67AAA8A9}" presName="root" presStyleCnt="0">
        <dgm:presLayoutVars>
          <dgm:dir/>
          <dgm:resizeHandles val="exact"/>
        </dgm:presLayoutVars>
      </dgm:prSet>
      <dgm:spPr/>
    </dgm:pt>
    <dgm:pt modelId="{501C44DF-8C08-4267-9746-FB14AD898F8A}" type="pres">
      <dgm:prSet presAssocID="{62CAF077-479F-4D4A-A06A-4F6AFBD2C301}" presName="compNode" presStyleCnt="0"/>
      <dgm:spPr/>
    </dgm:pt>
    <dgm:pt modelId="{1E5B3EC1-9E42-44A8-B228-4ED778A0D766}" type="pres">
      <dgm:prSet presAssocID="{62CAF077-479F-4D4A-A06A-4F6AFBD2C301}" presName="bgRect" presStyleLbl="bgShp" presStyleIdx="0" presStyleCnt="4"/>
      <dgm:spPr/>
    </dgm:pt>
    <dgm:pt modelId="{C87EE244-659E-41A9-889A-67160DBA895F}" type="pres">
      <dgm:prSet presAssocID="{62CAF077-479F-4D4A-A06A-4F6AFBD2C30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Forest scene"/>
        </a:ext>
      </dgm:extLst>
    </dgm:pt>
    <dgm:pt modelId="{07C3E2FA-71B6-492F-BFC3-9D397B9CDBAD}" type="pres">
      <dgm:prSet presAssocID="{62CAF077-479F-4D4A-A06A-4F6AFBD2C301}" presName="spaceRect" presStyleCnt="0"/>
      <dgm:spPr/>
    </dgm:pt>
    <dgm:pt modelId="{9B165F2D-C034-49CA-BFDB-5BC0FC771095}" type="pres">
      <dgm:prSet presAssocID="{62CAF077-479F-4D4A-A06A-4F6AFBD2C301}" presName="parTx" presStyleLbl="revTx" presStyleIdx="0" presStyleCnt="4">
        <dgm:presLayoutVars>
          <dgm:chMax val="0"/>
          <dgm:chPref val="0"/>
        </dgm:presLayoutVars>
      </dgm:prSet>
      <dgm:spPr/>
    </dgm:pt>
    <dgm:pt modelId="{DC26E380-5409-4EFD-930D-A83745264E07}" type="pres">
      <dgm:prSet presAssocID="{FC40E627-0072-4798-8FF9-335E554CD1A5}" presName="sibTrans" presStyleCnt="0"/>
      <dgm:spPr/>
    </dgm:pt>
    <dgm:pt modelId="{F9E278A8-64A2-4DF1-9B91-5F78DCA48089}" type="pres">
      <dgm:prSet presAssocID="{5F107B7B-D7E1-499A-B6E6-2BCA2D230ADB}" presName="compNode" presStyleCnt="0"/>
      <dgm:spPr/>
    </dgm:pt>
    <dgm:pt modelId="{B2EE27B3-89F3-462C-93AD-53DF7949F333}" type="pres">
      <dgm:prSet presAssocID="{5F107B7B-D7E1-499A-B6E6-2BCA2D230ADB}" presName="bgRect" presStyleLbl="bgShp" presStyleIdx="1" presStyleCnt="4"/>
      <dgm:spPr/>
    </dgm:pt>
    <dgm:pt modelId="{0FB52A72-5BDE-4E77-9D52-ECA3F9B64E5C}" type="pres">
      <dgm:prSet presAssocID="{5F107B7B-D7E1-499A-B6E6-2BCA2D230AD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ustainability"/>
        </a:ext>
      </dgm:extLst>
    </dgm:pt>
    <dgm:pt modelId="{F6C40029-9CDF-4FAD-86AC-13DA0C999562}" type="pres">
      <dgm:prSet presAssocID="{5F107B7B-D7E1-499A-B6E6-2BCA2D230ADB}" presName="spaceRect" presStyleCnt="0"/>
      <dgm:spPr/>
    </dgm:pt>
    <dgm:pt modelId="{3F5F7AF2-4407-415D-AB90-87129B2F3866}" type="pres">
      <dgm:prSet presAssocID="{5F107B7B-D7E1-499A-B6E6-2BCA2D230ADB}" presName="parTx" presStyleLbl="revTx" presStyleIdx="1" presStyleCnt="4">
        <dgm:presLayoutVars>
          <dgm:chMax val="0"/>
          <dgm:chPref val="0"/>
        </dgm:presLayoutVars>
      </dgm:prSet>
      <dgm:spPr/>
    </dgm:pt>
    <dgm:pt modelId="{134F3CAE-A365-4ECF-8686-E3221A0B13D9}" type="pres">
      <dgm:prSet presAssocID="{14F2B085-E7F9-47E1-9B45-4F6C68228BAF}" presName="sibTrans" presStyleCnt="0"/>
      <dgm:spPr/>
    </dgm:pt>
    <dgm:pt modelId="{3D5384A7-461A-454A-9507-BE17147863B9}" type="pres">
      <dgm:prSet presAssocID="{83DB9BF9-5BF7-4DB3-832B-AA667DE8A86A}" presName="compNode" presStyleCnt="0"/>
      <dgm:spPr/>
    </dgm:pt>
    <dgm:pt modelId="{9E3A5783-0576-4B0B-8FBC-539CC69F7239}" type="pres">
      <dgm:prSet presAssocID="{83DB9BF9-5BF7-4DB3-832B-AA667DE8A86A}" presName="bgRect" presStyleLbl="bgShp" presStyleIdx="2" presStyleCnt="4"/>
      <dgm:spPr/>
    </dgm:pt>
    <dgm:pt modelId="{22D01907-2F37-4AD2-BB02-9771DB631EB6}" type="pres">
      <dgm:prSet presAssocID="{83DB9BF9-5BF7-4DB3-832B-AA667DE8A86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Recycle Sign"/>
        </a:ext>
      </dgm:extLst>
    </dgm:pt>
    <dgm:pt modelId="{E9F1B9AD-97D8-4B2D-B277-D68B32106081}" type="pres">
      <dgm:prSet presAssocID="{83DB9BF9-5BF7-4DB3-832B-AA667DE8A86A}" presName="spaceRect" presStyleCnt="0"/>
      <dgm:spPr/>
    </dgm:pt>
    <dgm:pt modelId="{BC0D06C0-9C9D-4AA5-A630-AD5062B910B1}" type="pres">
      <dgm:prSet presAssocID="{83DB9BF9-5BF7-4DB3-832B-AA667DE8A86A}" presName="parTx" presStyleLbl="revTx" presStyleIdx="2" presStyleCnt="4">
        <dgm:presLayoutVars>
          <dgm:chMax val="0"/>
          <dgm:chPref val="0"/>
        </dgm:presLayoutVars>
      </dgm:prSet>
      <dgm:spPr/>
    </dgm:pt>
    <dgm:pt modelId="{F79372A2-16CC-43B8-A09E-2C0F32E3F37F}" type="pres">
      <dgm:prSet presAssocID="{CFC31207-9E64-4F0A-93FF-9B336193D1F0}" presName="sibTrans" presStyleCnt="0"/>
      <dgm:spPr/>
    </dgm:pt>
    <dgm:pt modelId="{D4BAEFDE-FB94-4501-A408-0E84FD521BB0}" type="pres">
      <dgm:prSet presAssocID="{0FA01ED0-E065-49AF-82C3-6F578B7E47E4}" presName="compNode" presStyleCnt="0"/>
      <dgm:spPr/>
    </dgm:pt>
    <dgm:pt modelId="{9A11DE3B-C244-4BD6-A1FD-9861C7D89635}" type="pres">
      <dgm:prSet presAssocID="{0FA01ED0-E065-49AF-82C3-6F578B7E47E4}" presName="bgRect" presStyleLbl="bgShp" presStyleIdx="3" presStyleCnt="4"/>
      <dgm:spPr/>
    </dgm:pt>
    <dgm:pt modelId="{32D229A9-07A1-46BF-B748-0E4EEC8F6E04}" type="pres">
      <dgm:prSet presAssocID="{0FA01ED0-E065-49AF-82C3-6F578B7E47E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usiness Growth"/>
        </a:ext>
      </dgm:extLst>
    </dgm:pt>
    <dgm:pt modelId="{DD2DBF00-8F3F-4CD8-A033-C4168FF31B03}" type="pres">
      <dgm:prSet presAssocID="{0FA01ED0-E065-49AF-82C3-6F578B7E47E4}" presName="spaceRect" presStyleCnt="0"/>
      <dgm:spPr/>
    </dgm:pt>
    <dgm:pt modelId="{D8E9DB81-B0DD-4285-90DE-C172E9A376B0}" type="pres">
      <dgm:prSet presAssocID="{0FA01ED0-E065-49AF-82C3-6F578B7E47E4}" presName="parTx" presStyleLbl="revTx" presStyleIdx="3" presStyleCnt="4">
        <dgm:presLayoutVars>
          <dgm:chMax val="0"/>
          <dgm:chPref val="0"/>
        </dgm:presLayoutVars>
      </dgm:prSet>
      <dgm:spPr/>
    </dgm:pt>
  </dgm:ptLst>
  <dgm:cxnLst>
    <dgm:cxn modelId="{26F8C704-3FB2-434A-AFCB-2D7636484066}" type="presOf" srcId="{83DB9BF9-5BF7-4DB3-832B-AA667DE8A86A}" destId="{BC0D06C0-9C9D-4AA5-A630-AD5062B910B1}" srcOrd="0" destOrd="0" presId="urn:microsoft.com/office/officeart/2018/2/layout/IconVerticalSolidList"/>
    <dgm:cxn modelId="{26200310-45B5-4EDE-A55E-1454137CE6D9}" srcId="{4E65D74A-F14F-4A02-A816-DB8F67AAA8A9}" destId="{0FA01ED0-E065-49AF-82C3-6F578B7E47E4}" srcOrd="3" destOrd="0" parTransId="{534DB58C-BB85-44FE-B7F5-BE5FDE9B2AB1}" sibTransId="{A8186409-6631-4A79-83D7-36641CE526D2}"/>
    <dgm:cxn modelId="{E783B025-0F2B-4475-9B67-5904D812B742}" type="presOf" srcId="{0FA01ED0-E065-49AF-82C3-6F578B7E47E4}" destId="{D8E9DB81-B0DD-4285-90DE-C172E9A376B0}" srcOrd="0" destOrd="0" presId="urn:microsoft.com/office/officeart/2018/2/layout/IconVerticalSolidList"/>
    <dgm:cxn modelId="{08FDA343-0C94-435D-8510-FE11EDF7C6FE}" type="presOf" srcId="{5F107B7B-D7E1-499A-B6E6-2BCA2D230ADB}" destId="{3F5F7AF2-4407-415D-AB90-87129B2F3866}" srcOrd="0" destOrd="0" presId="urn:microsoft.com/office/officeart/2018/2/layout/IconVerticalSolidList"/>
    <dgm:cxn modelId="{C1077F55-609B-4FF6-8E78-01E817B4F3A7}" srcId="{4E65D74A-F14F-4A02-A816-DB8F67AAA8A9}" destId="{62CAF077-479F-4D4A-A06A-4F6AFBD2C301}" srcOrd="0" destOrd="0" parTransId="{7E39AB68-DF07-4498-BFAA-E68D8C53806A}" sibTransId="{FC40E627-0072-4798-8FF9-335E554CD1A5}"/>
    <dgm:cxn modelId="{B5995FA5-623E-4725-8418-E935570ADDDC}" srcId="{4E65D74A-F14F-4A02-A816-DB8F67AAA8A9}" destId="{5F107B7B-D7E1-499A-B6E6-2BCA2D230ADB}" srcOrd="1" destOrd="0" parTransId="{144F00E7-9CC7-4FCA-8CF4-531F4344A9FB}" sibTransId="{14F2B085-E7F9-47E1-9B45-4F6C68228BAF}"/>
    <dgm:cxn modelId="{2CBC3DD2-22DB-4A95-9A17-64154AED1AB2}" type="presOf" srcId="{4E65D74A-F14F-4A02-A816-DB8F67AAA8A9}" destId="{A4542DC2-2AB4-4545-A0D3-B2163712A84C}" srcOrd="0" destOrd="0" presId="urn:microsoft.com/office/officeart/2018/2/layout/IconVerticalSolidList"/>
    <dgm:cxn modelId="{13219FF0-0161-46DD-A21F-2F88CF863DF1}" type="presOf" srcId="{62CAF077-479F-4D4A-A06A-4F6AFBD2C301}" destId="{9B165F2D-C034-49CA-BFDB-5BC0FC771095}" srcOrd="0" destOrd="0" presId="urn:microsoft.com/office/officeart/2018/2/layout/IconVerticalSolidList"/>
    <dgm:cxn modelId="{172AB5FF-6B9D-4781-B2BB-A4A316596650}" srcId="{4E65D74A-F14F-4A02-A816-DB8F67AAA8A9}" destId="{83DB9BF9-5BF7-4DB3-832B-AA667DE8A86A}" srcOrd="2" destOrd="0" parTransId="{B070CFC7-9EEF-4B14-8FC6-60A16D96D111}" sibTransId="{CFC31207-9E64-4F0A-93FF-9B336193D1F0}"/>
    <dgm:cxn modelId="{AC8E3CCB-0F4D-4043-B135-F34A5BC320DB}" type="presParOf" srcId="{A4542DC2-2AB4-4545-A0D3-B2163712A84C}" destId="{501C44DF-8C08-4267-9746-FB14AD898F8A}" srcOrd="0" destOrd="0" presId="urn:microsoft.com/office/officeart/2018/2/layout/IconVerticalSolidList"/>
    <dgm:cxn modelId="{3656BB8E-E16B-47A2-858E-1598042DB83C}" type="presParOf" srcId="{501C44DF-8C08-4267-9746-FB14AD898F8A}" destId="{1E5B3EC1-9E42-44A8-B228-4ED778A0D766}" srcOrd="0" destOrd="0" presId="urn:microsoft.com/office/officeart/2018/2/layout/IconVerticalSolidList"/>
    <dgm:cxn modelId="{5F9C90B7-7094-4AC3-9665-CD777C1075EB}" type="presParOf" srcId="{501C44DF-8C08-4267-9746-FB14AD898F8A}" destId="{C87EE244-659E-41A9-889A-67160DBA895F}" srcOrd="1" destOrd="0" presId="urn:microsoft.com/office/officeart/2018/2/layout/IconVerticalSolidList"/>
    <dgm:cxn modelId="{14FE352D-05D9-477A-B5AA-74477914466E}" type="presParOf" srcId="{501C44DF-8C08-4267-9746-FB14AD898F8A}" destId="{07C3E2FA-71B6-492F-BFC3-9D397B9CDBAD}" srcOrd="2" destOrd="0" presId="urn:microsoft.com/office/officeart/2018/2/layout/IconVerticalSolidList"/>
    <dgm:cxn modelId="{14BC988A-430C-4BD6-934B-851A22D17F1A}" type="presParOf" srcId="{501C44DF-8C08-4267-9746-FB14AD898F8A}" destId="{9B165F2D-C034-49CA-BFDB-5BC0FC771095}" srcOrd="3" destOrd="0" presId="urn:microsoft.com/office/officeart/2018/2/layout/IconVerticalSolidList"/>
    <dgm:cxn modelId="{A4F15E2F-C392-4479-9AF4-CD631B1472FB}" type="presParOf" srcId="{A4542DC2-2AB4-4545-A0D3-B2163712A84C}" destId="{DC26E380-5409-4EFD-930D-A83745264E07}" srcOrd="1" destOrd="0" presId="urn:microsoft.com/office/officeart/2018/2/layout/IconVerticalSolidList"/>
    <dgm:cxn modelId="{4AE80ED1-C461-44E4-A3AF-C72B236D8A1B}" type="presParOf" srcId="{A4542DC2-2AB4-4545-A0D3-B2163712A84C}" destId="{F9E278A8-64A2-4DF1-9B91-5F78DCA48089}" srcOrd="2" destOrd="0" presId="urn:microsoft.com/office/officeart/2018/2/layout/IconVerticalSolidList"/>
    <dgm:cxn modelId="{55CC205D-4CA5-4084-AE79-2B8243180EE8}" type="presParOf" srcId="{F9E278A8-64A2-4DF1-9B91-5F78DCA48089}" destId="{B2EE27B3-89F3-462C-93AD-53DF7949F333}" srcOrd="0" destOrd="0" presId="urn:microsoft.com/office/officeart/2018/2/layout/IconVerticalSolidList"/>
    <dgm:cxn modelId="{9D7342E4-6ADA-4B09-983B-0938BDEAC48D}" type="presParOf" srcId="{F9E278A8-64A2-4DF1-9B91-5F78DCA48089}" destId="{0FB52A72-5BDE-4E77-9D52-ECA3F9B64E5C}" srcOrd="1" destOrd="0" presId="urn:microsoft.com/office/officeart/2018/2/layout/IconVerticalSolidList"/>
    <dgm:cxn modelId="{F5E34D37-9A90-42DD-930E-3544A4A6D563}" type="presParOf" srcId="{F9E278A8-64A2-4DF1-9B91-5F78DCA48089}" destId="{F6C40029-9CDF-4FAD-86AC-13DA0C999562}" srcOrd="2" destOrd="0" presId="urn:microsoft.com/office/officeart/2018/2/layout/IconVerticalSolidList"/>
    <dgm:cxn modelId="{383221F6-E444-4A5D-BB1E-E6263D85524A}" type="presParOf" srcId="{F9E278A8-64A2-4DF1-9B91-5F78DCA48089}" destId="{3F5F7AF2-4407-415D-AB90-87129B2F3866}" srcOrd="3" destOrd="0" presId="urn:microsoft.com/office/officeart/2018/2/layout/IconVerticalSolidList"/>
    <dgm:cxn modelId="{E35F08F9-3AF1-434C-A940-5C8E9DEA156B}" type="presParOf" srcId="{A4542DC2-2AB4-4545-A0D3-B2163712A84C}" destId="{134F3CAE-A365-4ECF-8686-E3221A0B13D9}" srcOrd="3" destOrd="0" presId="urn:microsoft.com/office/officeart/2018/2/layout/IconVerticalSolidList"/>
    <dgm:cxn modelId="{5846BC92-EC18-429C-ADD8-02B3B06AC1B6}" type="presParOf" srcId="{A4542DC2-2AB4-4545-A0D3-B2163712A84C}" destId="{3D5384A7-461A-454A-9507-BE17147863B9}" srcOrd="4" destOrd="0" presId="urn:microsoft.com/office/officeart/2018/2/layout/IconVerticalSolidList"/>
    <dgm:cxn modelId="{B71B03BC-6255-4A95-AADF-C830DE7CD248}" type="presParOf" srcId="{3D5384A7-461A-454A-9507-BE17147863B9}" destId="{9E3A5783-0576-4B0B-8FBC-539CC69F7239}" srcOrd="0" destOrd="0" presId="urn:microsoft.com/office/officeart/2018/2/layout/IconVerticalSolidList"/>
    <dgm:cxn modelId="{66B62B1D-C05D-4EC3-9502-C8ED26A81F23}" type="presParOf" srcId="{3D5384A7-461A-454A-9507-BE17147863B9}" destId="{22D01907-2F37-4AD2-BB02-9771DB631EB6}" srcOrd="1" destOrd="0" presId="urn:microsoft.com/office/officeart/2018/2/layout/IconVerticalSolidList"/>
    <dgm:cxn modelId="{A951F9B2-757B-4ACC-A004-F50D30A0EC27}" type="presParOf" srcId="{3D5384A7-461A-454A-9507-BE17147863B9}" destId="{E9F1B9AD-97D8-4B2D-B277-D68B32106081}" srcOrd="2" destOrd="0" presId="urn:microsoft.com/office/officeart/2018/2/layout/IconVerticalSolidList"/>
    <dgm:cxn modelId="{5FA89C36-08C4-45C5-8800-5004CD38636F}" type="presParOf" srcId="{3D5384A7-461A-454A-9507-BE17147863B9}" destId="{BC0D06C0-9C9D-4AA5-A630-AD5062B910B1}" srcOrd="3" destOrd="0" presId="urn:microsoft.com/office/officeart/2018/2/layout/IconVerticalSolidList"/>
    <dgm:cxn modelId="{03240DEE-A41C-4676-A96E-B799599BF885}" type="presParOf" srcId="{A4542DC2-2AB4-4545-A0D3-B2163712A84C}" destId="{F79372A2-16CC-43B8-A09E-2C0F32E3F37F}" srcOrd="5" destOrd="0" presId="urn:microsoft.com/office/officeart/2018/2/layout/IconVerticalSolidList"/>
    <dgm:cxn modelId="{C7C9FA8F-052F-4270-936D-FE2CEA1E4C26}" type="presParOf" srcId="{A4542DC2-2AB4-4545-A0D3-B2163712A84C}" destId="{D4BAEFDE-FB94-4501-A408-0E84FD521BB0}" srcOrd="6" destOrd="0" presId="urn:microsoft.com/office/officeart/2018/2/layout/IconVerticalSolidList"/>
    <dgm:cxn modelId="{E8E62F91-59F1-402E-91DF-F4A4F14DE0FF}" type="presParOf" srcId="{D4BAEFDE-FB94-4501-A408-0E84FD521BB0}" destId="{9A11DE3B-C244-4BD6-A1FD-9861C7D89635}" srcOrd="0" destOrd="0" presId="urn:microsoft.com/office/officeart/2018/2/layout/IconVerticalSolidList"/>
    <dgm:cxn modelId="{D1B59A35-9A20-4012-8665-EEC5AFBAA215}" type="presParOf" srcId="{D4BAEFDE-FB94-4501-A408-0E84FD521BB0}" destId="{32D229A9-07A1-46BF-B748-0E4EEC8F6E04}" srcOrd="1" destOrd="0" presId="urn:microsoft.com/office/officeart/2018/2/layout/IconVerticalSolidList"/>
    <dgm:cxn modelId="{B8DEE87C-9AB5-4BB6-A544-3E98BBE24EC0}" type="presParOf" srcId="{D4BAEFDE-FB94-4501-A408-0E84FD521BB0}" destId="{DD2DBF00-8F3F-4CD8-A033-C4168FF31B03}" srcOrd="2" destOrd="0" presId="urn:microsoft.com/office/officeart/2018/2/layout/IconVerticalSolidList"/>
    <dgm:cxn modelId="{017FF67A-2D98-469F-A19F-56D54E5BFB6A}" type="presParOf" srcId="{D4BAEFDE-FB94-4501-A408-0E84FD521BB0}" destId="{D8E9DB81-B0DD-4285-90DE-C172E9A376B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F27E343B-0FB5-45FF-8B02-1A180EA20CA0}"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3F336D72-5FC8-42FF-96D6-A0C73C769343}">
      <dgm:prSet custT="1"/>
      <dgm:spPr/>
      <dgm:t>
        <a:bodyPr/>
        <a:lstStyle/>
        <a:p>
          <a:pPr algn="just"/>
          <a:r>
            <a:rPr lang="en-US" sz="1200" dirty="0">
              <a:latin typeface="Arial" panose="020B0604020202020204" pitchFamily="34" charset="0"/>
              <a:cs typeface="Arial" panose="020B0604020202020204" pitchFamily="34" charset="0"/>
            </a:rPr>
            <a:t>The United Nations Sustainable Development Goals (SDGs) comprise 17 interconnected objectives designed to address global challenges, including poverty, inequality, and climate change. Adopted by all UN Member States in September 2015, they promote an integrated approach for a sustainable future by 2030.</a:t>
          </a:r>
        </a:p>
      </dgm:t>
    </dgm:pt>
    <dgm:pt modelId="{E94BFB38-6263-47D5-8B02-37980B5F76E2}" type="parTrans" cxnId="{24940061-FD09-4A56-9A60-293E423E3A37}">
      <dgm:prSet/>
      <dgm:spPr/>
      <dgm:t>
        <a:bodyPr/>
        <a:lstStyle/>
        <a:p>
          <a:endParaRPr lang="en-US"/>
        </a:p>
      </dgm:t>
    </dgm:pt>
    <dgm:pt modelId="{F743B4EA-6A39-475D-8D98-57B263E7CFD8}" type="sibTrans" cxnId="{24940061-FD09-4A56-9A60-293E423E3A37}">
      <dgm:prSet/>
      <dgm:spPr/>
      <dgm:t>
        <a:bodyPr/>
        <a:lstStyle/>
        <a:p>
          <a:endParaRPr lang="en-US"/>
        </a:p>
      </dgm:t>
    </dgm:pt>
    <dgm:pt modelId="{FACF4C99-063F-42FB-BF2F-A289E9E533B3}">
      <dgm:prSet custT="1"/>
      <dgm:spPr/>
      <dgm:t>
        <a:bodyPr/>
        <a:lstStyle/>
        <a:p>
          <a:pPr algn="just"/>
          <a:r>
            <a:rPr lang="en-US" sz="1200" dirty="0">
              <a:latin typeface="Arial" panose="020B0604020202020204" pitchFamily="34" charset="0"/>
              <a:cs typeface="Arial" panose="020B0604020202020204" pitchFamily="34" charset="0"/>
            </a:rPr>
            <a:t>The SDGs include 169 measurable targets that help countries develop national strategies for sustainable development. Key goals focus on eradicating extreme poverty (Goal 1), promoting good health (Goal 3), ensuring quality education (Goal 4), combating climate change (Goal 13), and fostering partnerships (Goal 17).</a:t>
          </a:r>
        </a:p>
      </dgm:t>
    </dgm:pt>
    <dgm:pt modelId="{E825858D-6A9E-40C2-86F5-B685183EFB7B}" type="parTrans" cxnId="{0DA8F290-39F9-497D-9A68-5A7533C806E9}">
      <dgm:prSet/>
      <dgm:spPr/>
      <dgm:t>
        <a:bodyPr/>
        <a:lstStyle/>
        <a:p>
          <a:endParaRPr lang="en-US"/>
        </a:p>
      </dgm:t>
    </dgm:pt>
    <dgm:pt modelId="{BA7B0D5D-57DC-44BA-8C92-9EA6DE63F9A7}" type="sibTrans" cxnId="{0DA8F290-39F9-497D-9A68-5A7533C806E9}">
      <dgm:prSet/>
      <dgm:spPr/>
      <dgm:t>
        <a:bodyPr/>
        <a:lstStyle/>
        <a:p>
          <a:endParaRPr lang="en-US"/>
        </a:p>
      </dgm:t>
    </dgm:pt>
    <dgm:pt modelId="{762666FA-3358-4AB0-8E52-DE12DE63DA31}">
      <dgm:prSet custT="1"/>
      <dgm:spPr/>
      <dgm:t>
        <a:bodyPr/>
        <a:lstStyle/>
        <a:p>
          <a:pPr algn="just"/>
          <a:r>
            <a:rPr lang="en-US" sz="1200" dirty="0">
              <a:latin typeface="Arial" panose="020B0604020202020204" pitchFamily="34" charset="0"/>
              <a:cs typeface="Arial" panose="020B0604020202020204" pitchFamily="34" charset="0"/>
            </a:rPr>
            <a:t>This presentation will </a:t>
          </a:r>
          <a:r>
            <a:rPr lang="en-GB" sz="1200" dirty="0">
              <a:latin typeface="Arial" panose="020B0604020202020204" pitchFamily="34" charset="0"/>
              <a:cs typeface="Arial" panose="020B0604020202020204" pitchFamily="34" charset="0"/>
            </a:rPr>
            <a:t>examine Goal 3, focusing on good health and wellbeing,</a:t>
          </a:r>
          <a:r>
            <a:rPr lang="en-US" sz="1200" dirty="0">
              <a:latin typeface="Arial" panose="020B0604020202020204" pitchFamily="34" charset="0"/>
              <a:cs typeface="Arial" panose="020B0604020202020204" pitchFamily="34" charset="0"/>
            </a:rPr>
            <a:t> specifically examining its integration within the health and social care sector in the United Kingdom. </a:t>
          </a:r>
        </a:p>
      </dgm:t>
    </dgm:pt>
    <dgm:pt modelId="{BF91790A-AF4D-4CF5-9868-5F20172F08A8}" type="parTrans" cxnId="{D45FA7F3-E02E-4D03-8E99-6ADA182A64F5}">
      <dgm:prSet/>
      <dgm:spPr/>
      <dgm:t>
        <a:bodyPr/>
        <a:lstStyle/>
        <a:p>
          <a:endParaRPr lang="en-US"/>
        </a:p>
      </dgm:t>
    </dgm:pt>
    <dgm:pt modelId="{F73F4EA0-A59C-4A01-8920-195AB851EC73}" type="sibTrans" cxnId="{D45FA7F3-E02E-4D03-8E99-6ADA182A64F5}">
      <dgm:prSet/>
      <dgm:spPr/>
      <dgm:t>
        <a:bodyPr/>
        <a:lstStyle/>
        <a:p>
          <a:endParaRPr lang="en-US"/>
        </a:p>
      </dgm:t>
    </dgm:pt>
    <dgm:pt modelId="{5855036C-5C44-C34C-8EB2-81D810D996B0}" type="pres">
      <dgm:prSet presAssocID="{F27E343B-0FB5-45FF-8B02-1A180EA20CA0}" presName="outerComposite" presStyleCnt="0">
        <dgm:presLayoutVars>
          <dgm:chMax val="5"/>
          <dgm:dir/>
          <dgm:resizeHandles val="exact"/>
        </dgm:presLayoutVars>
      </dgm:prSet>
      <dgm:spPr/>
    </dgm:pt>
    <dgm:pt modelId="{3EAFB633-1166-4A43-AB02-0969D2F9CAC8}" type="pres">
      <dgm:prSet presAssocID="{F27E343B-0FB5-45FF-8B02-1A180EA20CA0}" presName="dummyMaxCanvas" presStyleCnt="0">
        <dgm:presLayoutVars/>
      </dgm:prSet>
      <dgm:spPr/>
    </dgm:pt>
    <dgm:pt modelId="{1EC538DE-D277-F048-AEEC-C6884826EF4C}" type="pres">
      <dgm:prSet presAssocID="{F27E343B-0FB5-45FF-8B02-1A180EA20CA0}" presName="ThreeNodes_1" presStyleLbl="node1" presStyleIdx="0" presStyleCnt="3" custScaleX="111622" custScaleY="98422" custLinFactNeighborX="7424" custLinFactNeighborY="3499">
        <dgm:presLayoutVars>
          <dgm:bulletEnabled val="1"/>
        </dgm:presLayoutVars>
      </dgm:prSet>
      <dgm:spPr/>
    </dgm:pt>
    <dgm:pt modelId="{442B6076-6F8A-4F4F-BB5F-1850874E3669}" type="pres">
      <dgm:prSet presAssocID="{F27E343B-0FB5-45FF-8B02-1A180EA20CA0}" presName="ThreeNodes_2" presStyleLbl="node1" presStyleIdx="1" presStyleCnt="3" custScaleX="108398" custScaleY="81020">
        <dgm:presLayoutVars>
          <dgm:bulletEnabled val="1"/>
        </dgm:presLayoutVars>
      </dgm:prSet>
      <dgm:spPr/>
    </dgm:pt>
    <dgm:pt modelId="{1722FCCD-5591-4349-8DDB-6824E34577ED}" type="pres">
      <dgm:prSet presAssocID="{F27E343B-0FB5-45FF-8B02-1A180EA20CA0}" presName="ThreeNodes_3" presStyleLbl="node1" presStyleIdx="2" presStyleCnt="3" custScaleX="117647" custScaleY="73955" custLinFactNeighborX="-6430" custLinFactNeighborY="5688">
        <dgm:presLayoutVars>
          <dgm:bulletEnabled val="1"/>
        </dgm:presLayoutVars>
      </dgm:prSet>
      <dgm:spPr/>
    </dgm:pt>
    <dgm:pt modelId="{95FCF0BC-DC42-8748-8A01-DEF6F21FBADF}" type="pres">
      <dgm:prSet presAssocID="{F27E343B-0FB5-45FF-8B02-1A180EA20CA0}" presName="ThreeConn_1-2" presStyleLbl="fgAccFollowNode1" presStyleIdx="0" presStyleCnt="2">
        <dgm:presLayoutVars>
          <dgm:bulletEnabled val="1"/>
        </dgm:presLayoutVars>
      </dgm:prSet>
      <dgm:spPr/>
    </dgm:pt>
    <dgm:pt modelId="{BFEF778D-176D-CE4D-9495-F6523ED8A29F}" type="pres">
      <dgm:prSet presAssocID="{F27E343B-0FB5-45FF-8B02-1A180EA20CA0}" presName="ThreeConn_2-3" presStyleLbl="fgAccFollowNode1" presStyleIdx="1" presStyleCnt="2">
        <dgm:presLayoutVars>
          <dgm:bulletEnabled val="1"/>
        </dgm:presLayoutVars>
      </dgm:prSet>
      <dgm:spPr/>
    </dgm:pt>
    <dgm:pt modelId="{3C6D9378-AB05-7041-AC63-320172BC3B4F}" type="pres">
      <dgm:prSet presAssocID="{F27E343B-0FB5-45FF-8B02-1A180EA20CA0}" presName="ThreeNodes_1_text" presStyleLbl="node1" presStyleIdx="2" presStyleCnt="3">
        <dgm:presLayoutVars>
          <dgm:bulletEnabled val="1"/>
        </dgm:presLayoutVars>
      </dgm:prSet>
      <dgm:spPr/>
    </dgm:pt>
    <dgm:pt modelId="{3F42269E-9CB4-A44A-8BCA-B07F07BADE3A}" type="pres">
      <dgm:prSet presAssocID="{F27E343B-0FB5-45FF-8B02-1A180EA20CA0}" presName="ThreeNodes_2_text" presStyleLbl="node1" presStyleIdx="2" presStyleCnt="3">
        <dgm:presLayoutVars>
          <dgm:bulletEnabled val="1"/>
        </dgm:presLayoutVars>
      </dgm:prSet>
      <dgm:spPr/>
    </dgm:pt>
    <dgm:pt modelId="{1FD01886-4BBD-EF4A-87E0-0280A2D57083}" type="pres">
      <dgm:prSet presAssocID="{F27E343B-0FB5-45FF-8B02-1A180EA20CA0}" presName="ThreeNodes_3_text" presStyleLbl="node1" presStyleIdx="2" presStyleCnt="3">
        <dgm:presLayoutVars>
          <dgm:bulletEnabled val="1"/>
        </dgm:presLayoutVars>
      </dgm:prSet>
      <dgm:spPr/>
    </dgm:pt>
  </dgm:ptLst>
  <dgm:cxnLst>
    <dgm:cxn modelId="{1C756F00-E419-E446-93E1-458AE4D26EC6}" type="presOf" srcId="{BA7B0D5D-57DC-44BA-8C92-9EA6DE63F9A7}" destId="{BFEF778D-176D-CE4D-9495-F6523ED8A29F}" srcOrd="0" destOrd="0" presId="urn:microsoft.com/office/officeart/2005/8/layout/vProcess5"/>
    <dgm:cxn modelId="{C29B601F-DA9F-D642-9213-B0B1F7F1CC47}" type="presOf" srcId="{762666FA-3358-4AB0-8E52-DE12DE63DA31}" destId="{1FD01886-4BBD-EF4A-87E0-0280A2D57083}" srcOrd="1" destOrd="0" presId="urn:microsoft.com/office/officeart/2005/8/layout/vProcess5"/>
    <dgm:cxn modelId="{F941E438-4EB3-CA48-936C-CC86A882BDE4}" type="presOf" srcId="{F27E343B-0FB5-45FF-8B02-1A180EA20CA0}" destId="{5855036C-5C44-C34C-8EB2-81D810D996B0}" srcOrd="0" destOrd="0" presId="urn:microsoft.com/office/officeart/2005/8/layout/vProcess5"/>
    <dgm:cxn modelId="{24940061-FD09-4A56-9A60-293E423E3A37}" srcId="{F27E343B-0FB5-45FF-8B02-1A180EA20CA0}" destId="{3F336D72-5FC8-42FF-96D6-A0C73C769343}" srcOrd="0" destOrd="0" parTransId="{E94BFB38-6263-47D5-8B02-37980B5F76E2}" sibTransId="{F743B4EA-6A39-475D-8D98-57B263E7CFD8}"/>
    <dgm:cxn modelId="{68092466-0DBD-AD4B-9685-F55AE32605F9}" type="presOf" srcId="{FACF4C99-063F-42FB-BF2F-A289E9E533B3}" destId="{442B6076-6F8A-4F4F-BB5F-1850874E3669}" srcOrd="0" destOrd="0" presId="urn:microsoft.com/office/officeart/2005/8/layout/vProcess5"/>
    <dgm:cxn modelId="{BE61466B-0ACF-3C4D-AFFE-D7478DFB6603}" type="presOf" srcId="{F743B4EA-6A39-475D-8D98-57B263E7CFD8}" destId="{95FCF0BC-DC42-8748-8A01-DEF6F21FBADF}" srcOrd="0" destOrd="0" presId="urn:microsoft.com/office/officeart/2005/8/layout/vProcess5"/>
    <dgm:cxn modelId="{538FB470-4E16-BD4A-ADAF-A3C06CA8CEE7}" type="presOf" srcId="{762666FA-3358-4AB0-8E52-DE12DE63DA31}" destId="{1722FCCD-5591-4349-8DDB-6824E34577ED}" srcOrd="0" destOrd="0" presId="urn:microsoft.com/office/officeart/2005/8/layout/vProcess5"/>
    <dgm:cxn modelId="{0DA8F290-39F9-497D-9A68-5A7533C806E9}" srcId="{F27E343B-0FB5-45FF-8B02-1A180EA20CA0}" destId="{FACF4C99-063F-42FB-BF2F-A289E9E533B3}" srcOrd="1" destOrd="0" parTransId="{E825858D-6A9E-40C2-86F5-B685183EFB7B}" sibTransId="{BA7B0D5D-57DC-44BA-8C92-9EA6DE63F9A7}"/>
    <dgm:cxn modelId="{F169F7AE-99EC-2F40-8B1C-4A39919B3EAF}" type="presOf" srcId="{3F336D72-5FC8-42FF-96D6-A0C73C769343}" destId="{1EC538DE-D277-F048-AEEC-C6884826EF4C}" srcOrd="0" destOrd="0" presId="urn:microsoft.com/office/officeart/2005/8/layout/vProcess5"/>
    <dgm:cxn modelId="{976209E3-B550-7D41-9CAE-170381D143CF}" type="presOf" srcId="{FACF4C99-063F-42FB-BF2F-A289E9E533B3}" destId="{3F42269E-9CB4-A44A-8BCA-B07F07BADE3A}" srcOrd="1" destOrd="0" presId="urn:microsoft.com/office/officeart/2005/8/layout/vProcess5"/>
    <dgm:cxn modelId="{0687ACED-F88E-3147-85D1-4C7E0363CD52}" type="presOf" srcId="{3F336D72-5FC8-42FF-96D6-A0C73C769343}" destId="{3C6D9378-AB05-7041-AC63-320172BC3B4F}" srcOrd="1" destOrd="0" presId="urn:microsoft.com/office/officeart/2005/8/layout/vProcess5"/>
    <dgm:cxn modelId="{D45FA7F3-E02E-4D03-8E99-6ADA182A64F5}" srcId="{F27E343B-0FB5-45FF-8B02-1A180EA20CA0}" destId="{762666FA-3358-4AB0-8E52-DE12DE63DA31}" srcOrd="2" destOrd="0" parTransId="{BF91790A-AF4D-4CF5-9868-5F20172F08A8}" sibTransId="{F73F4EA0-A59C-4A01-8920-195AB851EC73}"/>
    <dgm:cxn modelId="{172E6CC3-A805-9941-8402-306AD353A436}" type="presParOf" srcId="{5855036C-5C44-C34C-8EB2-81D810D996B0}" destId="{3EAFB633-1166-4A43-AB02-0969D2F9CAC8}" srcOrd="0" destOrd="0" presId="urn:microsoft.com/office/officeart/2005/8/layout/vProcess5"/>
    <dgm:cxn modelId="{8611DA5A-3DEA-4D4D-9DE4-F5ABCE5F7C60}" type="presParOf" srcId="{5855036C-5C44-C34C-8EB2-81D810D996B0}" destId="{1EC538DE-D277-F048-AEEC-C6884826EF4C}" srcOrd="1" destOrd="0" presId="urn:microsoft.com/office/officeart/2005/8/layout/vProcess5"/>
    <dgm:cxn modelId="{9034BCA9-BB94-3F4B-AAB0-ADC0C00230E8}" type="presParOf" srcId="{5855036C-5C44-C34C-8EB2-81D810D996B0}" destId="{442B6076-6F8A-4F4F-BB5F-1850874E3669}" srcOrd="2" destOrd="0" presId="urn:microsoft.com/office/officeart/2005/8/layout/vProcess5"/>
    <dgm:cxn modelId="{5F162B94-ADF6-4443-A430-C0A4DF7D512D}" type="presParOf" srcId="{5855036C-5C44-C34C-8EB2-81D810D996B0}" destId="{1722FCCD-5591-4349-8DDB-6824E34577ED}" srcOrd="3" destOrd="0" presId="urn:microsoft.com/office/officeart/2005/8/layout/vProcess5"/>
    <dgm:cxn modelId="{1C205140-021F-0C43-9B23-82F30F6D6114}" type="presParOf" srcId="{5855036C-5C44-C34C-8EB2-81D810D996B0}" destId="{95FCF0BC-DC42-8748-8A01-DEF6F21FBADF}" srcOrd="4" destOrd="0" presId="urn:microsoft.com/office/officeart/2005/8/layout/vProcess5"/>
    <dgm:cxn modelId="{A6ADFE4B-191B-6642-AE0F-ACE04C64A58A}" type="presParOf" srcId="{5855036C-5C44-C34C-8EB2-81D810D996B0}" destId="{BFEF778D-176D-CE4D-9495-F6523ED8A29F}" srcOrd="5" destOrd="0" presId="urn:microsoft.com/office/officeart/2005/8/layout/vProcess5"/>
    <dgm:cxn modelId="{42F89BC0-CE2C-DB4A-9683-B0E017855035}" type="presParOf" srcId="{5855036C-5C44-C34C-8EB2-81D810D996B0}" destId="{3C6D9378-AB05-7041-AC63-320172BC3B4F}" srcOrd="6" destOrd="0" presId="urn:microsoft.com/office/officeart/2005/8/layout/vProcess5"/>
    <dgm:cxn modelId="{A50E6F91-323C-F740-B187-9CAF8B31AE73}" type="presParOf" srcId="{5855036C-5C44-C34C-8EB2-81D810D996B0}" destId="{3F42269E-9CB4-A44A-8BCA-B07F07BADE3A}" srcOrd="7" destOrd="0" presId="urn:microsoft.com/office/officeart/2005/8/layout/vProcess5"/>
    <dgm:cxn modelId="{26F69D41-B220-BB4B-B4D1-F21A5CE96FCB}" type="presParOf" srcId="{5855036C-5C44-C34C-8EB2-81D810D996B0}" destId="{1FD01886-4BBD-EF4A-87E0-0280A2D57083}" srcOrd="8"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6B897926-EEE6-4185-974F-4950EFC04340}" type="doc">
      <dgm:prSet loTypeId="urn:microsoft.com/office/officeart/2005/8/layout/vList2" loCatId="list" qsTypeId="urn:microsoft.com/office/officeart/2005/8/quickstyle/simple5" qsCatId="simple" csTypeId="urn:microsoft.com/office/officeart/2005/8/colors/colorful2" csCatId="colorful"/>
      <dgm:spPr/>
      <dgm:t>
        <a:bodyPr/>
        <a:lstStyle/>
        <a:p>
          <a:endParaRPr lang="en-US"/>
        </a:p>
      </dgm:t>
    </dgm:pt>
    <dgm:pt modelId="{78165C49-9F11-470A-8632-07A9E7CDCB58}">
      <dgm:prSet custT="1"/>
      <dgm:spPr/>
      <dgm:t>
        <a:bodyPr/>
        <a:lstStyle/>
        <a:p>
          <a:r>
            <a:rPr lang="en-US" sz="1400" dirty="0">
              <a:latin typeface="Arial" panose="020B0604020202020204" pitchFamily="34" charset="0"/>
              <a:cs typeface="Arial" panose="020B0604020202020204" pitchFamily="34" charset="0"/>
            </a:rPr>
            <a:t>Goal 3 focuses on promoting good health and wellbeing, encompassing a comprehensive set of 13 specific targets designed to ensure healthy lives for individuals of all ages. </a:t>
          </a:r>
        </a:p>
      </dgm:t>
    </dgm:pt>
    <dgm:pt modelId="{9AA45D71-9652-4C4E-8E55-F73C79B4060D}" type="parTrans" cxnId="{1F73921C-A857-4732-A861-19EC67995EFC}">
      <dgm:prSet/>
      <dgm:spPr/>
      <dgm:t>
        <a:bodyPr/>
        <a:lstStyle/>
        <a:p>
          <a:endParaRPr lang="en-US"/>
        </a:p>
      </dgm:t>
    </dgm:pt>
    <dgm:pt modelId="{5C0972E6-F457-4B3A-A5A2-D26A90D250F3}" type="sibTrans" cxnId="{1F73921C-A857-4732-A861-19EC67995EFC}">
      <dgm:prSet/>
      <dgm:spPr/>
      <dgm:t>
        <a:bodyPr/>
        <a:lstStyle/>
        <a:p>
          <a:endParaRPr lang="en-US"/>
        </a:p>
      </dgm:t>
    </dgm:pt>
    <dgm:pt modelId="{A9529A64-5D7D-46F5-81A0-F5C7970864D1}">
      <dgm:prSet custT="1"/>
      <dgm:spPr/>
      <dgm:t>
        <a:bodyPr/>
        <a:lstStyle/>
        <a:p>
          <a:r>
            <a:rPr lang="en-US" sz="1400" dirty="0">
              <a:latin typeface="Arial" panose="020B0604020202020204" pitchFamily="34" charset="0"/>
              <a:cs typeface="Arial" panose="020B0604020202020204" pitchFamily="34" charset="0"/>
            </a:rPr>
            <a:t>These targets address critical areas, including reducing maternal and child mortality, combating communicable diseases, ensuring universal health coverage, and providing access to essential health services and medicines.</a:t>
          </a:r>
        </a:p>
      </dgm:t>
    </dgm:pt>
    <dgm:pt modelId="{C5FA0934-15D0-45C5-A993-533445FBAE6D}" type="parTrans" cxnId="{02E90704-541A-41B4-BA71-132AA713AD2E}">
      <dgm:prSet/>
      <dgm:spPr/>
      <dgm:t>
        <a:bodyPr/>
        <a:lstStyle/>
        <a:p>
          <a:endParaRPr lang="en-US"/>
        </a:p>
      </dgm:t>
    </dgm:pt>
    <dgm:pt modelId="{25B890FF-6C73-4E31-AE26-E8AC13EA65DF}" type="sibTrans" cxnId="{02E90704-541A-41B4-BA71-132AA713AD2E}">
      <dgm:prSet/>
      <dgm:spPr/>
      <dgm:t>
        <a:bodyPr/>
        <a:lstStyle/>
        <a:p>
          <a:endParaRPr lang="en-US"/>
        </a:p>
      </dgm:t>
    </dgm:pt>
    <dgm:pt modelId="{CF6C7443-8FC9-4C6F-8F2A-696C29E57016}">
      <dgm:prSet custT="1"/>
      <dgm:spPr/>
      <dgm:t>
        <a:bodyPr/>
        <a:lstStyle/>
        <a:p>
          <a:r>
            <a:rPr lang="en-US" sz="1400" dirty="0">
              <a:latin typeface="Arial" panose="020B0604020202020204" pitchFamily="34" charset="0"/>
              <a:cs typeface="Arial" panose="020B0604020202020204" pitchFamily="34" charset="0"/>
            </a:rPr>
            <a:t>Additionally, the goal emphasises the importance of mental health support, health education, and the promotion of healthy lifestyles to foster physical and mental wellbeing for everyone. </a:t>
          </a:r>
        </a:p>
      </dgm:t>
    </dgm:pt>
    <dgm:pt modelId="{38D49582-A3F6-464E-9A59-9AC3504139D6}" type="parTrans" cxnId="{22F6507C-5D00-4FB5-9F01-C5F05201F864}">
      <dgm:prSet/>
      <dgm:spPr/>
      <dgm:t>
        <a:bodyPr/>
        <a:lstStyle/>
        <a:p>
          <a:endParaRPr lang="en-US"/>
        </a:p>
      </dgm:t>
    </dgm:pt>
    <dgm:pt modelId="{BF40A336-00FA-4B98-BF38-43E99C2BEB98}" type="sibTrans" cxnId="{22F6507C-5D00-4FB5-9F01-C5F05201F864}">
      <dgm:prSet/>
      <dgm:spPr/>
      <dgm:t>
        <a:bodyPr/>
        <a:lstStyle/>
        <a:p>
          <a:endParaRPr lang="en-US"/>
        </a:p>
      </dgm:t>
    </dgm:pt>
    <dgm:pt modelId="{5CAA1D42-2F4E-2C4C-AB8C-B3F3A3099058}" type="pres">
      <dgm:prSet presAssocID="{6B897926-EEE6-4185-974F-4950EFC04340}" presName="linear" presStyleCnt="0">
        <dgm:presLayoutVars>
          <dgm:animLvl val="lvl"/>
          <dgm:resizeHandles val="exact"/>
        </dgm:presLayoutVars>
      </dgm:prSet>
      <dgm:spPr/>
    </dgm:pt>
    <dgm:pt modelId="{FF64EE6B-B495-E74F-872B-A48571261FD3}" type="pres">
      <dgm:prSet presAssocID="{78165C49-9F11-470A-8632-07A9E7CDCB58}" presName="parentText" presStyleLbl="node1" presStyleIdx="0" presStyleCnt="3">
        <dgm:presLayoutVars>
          <dgm:chMax val="0"/>
          <dgm:bulletEnabled val="1"/>
        </dgm:presLayoutVars>
      </dgm:prSet>
      <dgm:spPr/>
    </dgm:pt>
    <dgm:pt modelId="{F7E2C348-434F-B84D-8411-5CED456F7FE5}" type="pres">
      <dgm:prSet presAssocID="{5C0972E6-F457-4B3A-A5A2-D26A90D250F3}" presName="spacer" presStyleCnt="0"/>
      <dgm:spPr/>
    </dgm:pt>
    <dgm:pt modelId="{0822CDE7-98E0-504E-AC8E-E5F8D8B51F6E}" type="pres">
      <dgm:prSet presAssocID="{A9529A64-5D7D-46F5-81A0-F5C7970864D1}" presName="parentText" presStyleLbl="node1" presStyleIdx="1" presStyleCnt="3">
        <dgm:presLayoutVars>
          <dgm:chMax val="0"/>
          <dgm:bulletEnabled val="1"/>
        </dgm:presLayoutVars>
      </dgm:prSet>
      <dgm:spPr/>
    </dgm:pt>
    <dgm:pt modelId="{21035B03-C3E0-0446-9F63-56A79A8A097C}" type="pres">
      <dgm:prSet presAssocID="{25B890FF-6C73-4E31-AE26-E8AC13EA65DF}" presName="spacer" presStyleCnt="0"/>
      <dgm:spPr/>
    </dgm:pt>
    <dgm:pt modelId="{2D26901B-452F-0C40-B28D-250B697741E8}" type="pres">
      <dgm:prSet presAssocID="{CF6C7443-8FC9-4C6F-8F2A-696C29E57016}" presName="parentText" presStyleLbl="node1" presStyleIdx="2" presStyleCnt="3">
        <dgm:presLayoutVars>
          <dgm:chMax val="0"/>
          <dgm:bulletEnabled val="1"/>
        </dgm:presLayoutVars>
      </dgm:prSet>
      <dgm:spPr/>
    </dgm:pt>
  </dgm:ptLst>
  <dgm:cxnLst>
    <dgm:cxn modelId="{02E90704-541A-41B4-BA71-132AA713AD2E}" srcId="{6B897926-EEE6-4185-974F-4950EFC04340}" destId="{A9529A64-5D7D-46F5-81A0-F5C7970864D1}" srcOrd="1" destOrd="0" parTransId="{C5FA0934-15D0-45C5-A993-533445FBAE6D}" sibTransId="{25B890FF-6C73-4E31-AE26-E8AC13EA65DF}"/>
    <dgm:cxn modelId="{1F73921C-A857-4732-A861-19EC67995EFC}" srcId="{6B897926-EEE6-4185-974F-4950EFC04340}" destId="{78165C49-9F11-470A-8632-07A9E7CDCB58}" srcOrd="0" destOrd="0" parTransId="{9AA45D71-9652-4C4E-8E55-F73C79B4060D}" sibTransId="{5C0972E6-F457-4B3A-A5A2-D26A90D250F3}"/>
    <dgm:cxn modelId="{9078D426-03AD-DC4A-AE64-5747EE2C1C05}" type="presOf" srcId="{78165C49-9F11-470A-8632-07A9E7CDCB58}" destId="{FF64EE6B-B495-E74F-872B-A48571261FD3}" srcOrd="0" destOrd="0" presId="urn:microsoft.com/office/officeart/2005/8/layout/vList2"/>
    <dgm:cxn modelId="{DD745E6B-6CF6-0F42-904B-65D103CEDFA9}" type="presOf" srcId="{6B897926-EEE6-4185-974F-4950EFC04340}" destId="{5CAA1D42-2F4E-2C4C-AB8C-B3F3A3099058}" srcOrd="0" destOrd="0" presId="urn:microsoft.com/office/officeart/2005/8/layout/vList2"/>
    <dgm:cxn modelId="{22F6507C-5D00-4FB5-9F01-C5F05201F864}" srcId="{6B897926-EEE6-4185-974F-4950EFC04340}" destId="{CF6C7443-8FC9-4C6F-8F2A-696C29E57016}" srcOrd="2" destOrd="0" parTransId="{38D49582-A3F6-464E-9A59-9AC3504139D6}" sibTransId="{BF40A336-00FA-4B98-BF38-43E99C2BEB98}"/>
    <dgm:cxn modelId="{C707F0A3-3048-4D46-8A6F-CC5972221A65}" type="presOf" srcId="{CF6C7443-8FC9-4C6F-8F2A-696C29E57016}" destId="{2D26901B-452F-0C40-B28D-250B697741E8}" srcOrd="0" destOrd="0" presId="urn:microsoft.com/office/officeart/2005/8/layout/vList2"/>
    <dgm:cxn modelId="{785406A9-9DC6-7040-B413-693E5D309C6F}" type="presOf" srcId="{A9529A64-5D7D-46F5-81A0-F5C7970864D1}" destId="{0822CDE7-98E0-504E-AC8E-E5F8D8B51F6E}" srcOrd="0" destOrd="0" presId="urn:microsoft.com/office/officeart/2005/8/layout/vList2"/>
    <dgm:cxn modelId="{16BA78A5-A2A0-2D44-856F-9DDD3763F8F7}" type="presParOf" srcId="{5CAA1D42-2F4E-2C4C-AB8C-B3F3A3099058}" destId="{FF64EE6B-B495-E74F-872B-A48571261FD3}" srcOrd="0" destOrd="0" presId="urn:microsoft.com/office/officeart/2005/8/layout/vList2"/>
    <dgm:cxn modelId="{C0EA952E-C5D3-2843-8D0E-0D7E60D7BEC2}" type="presParOf" srcId="{5CAA1D42-2F4E-2C4C-AB8C-B3F3A3099058}" destId="{F7E2C348-434F-B84D-8411-5CED456F7FE5}" srcOrd="1" destOrd="0" presId="urn:microsoft.com/office/officeart/2005/8/layout/vList2"/>
    <dgm:cxn modelId="{01E2CDA9-90BE-4043-A156-58CFDA372620}" type="presParOf" srcId="{5CAA1D42-2F4E-2C4C-AB8C-B3F3A3099058}" destId="{0822CDE7-98E0-504E-AC8E-E5F8D8B51F6E}" srcOrd="2" destOrd="0" presId="urn:microsoft.com/office/officeart/2005/8/layout/vList2"/>
    <dgm:cxn modelId="{DBA39969-3D0F-E344-9136-CA342F246D75}" type="presParOf" srcId="{5CAA1D42-2F4E-2C4C-AB8C-B3F3A3099058}" destId="{21035B03-C3E0-0446-9F63-56A79A8A097C}" srcOrd="3" destOrd="0" presId="urn:microsoft.com/office/officeart/2005/8/layout/vList2"/>
    <dgm:cxn modelId="{225DDC7C-FA20-8445-BE32-6987DD6F4B80}" type="presParOf" srcId="{5CAA1D42-2F4E-2C4C-AB8C-B3F3A3099058}" destId="{2D26901B-452F-0C40-B28D-250B697741E8}"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C60B016C-331B-4A7F-BB3E-9665BC774402}"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3FD080E5-5AF7-442A-8E00-B294E23B06F0}">
      <dgm:prSet/>
      <dgm:spPr/>
      <dgm:t>
        <a:bodyPr/>
        <a:lstStyle/>
        <a:p>
          <a:r>
            <a:rPr lang="en-US" dirty="0"/>
            <a:t>3.4  Reducing premature mortality from non-communicable diseases through prevention, treatment, and promotion of healthy lifestyles</a:t>
          </a:r>
        </a:p>
      </dgm:t>
    </dgm:pt>
    <dgm:pt modelId="{F3C340E8-D2A7-4797-85CF-EF13FD6AD929}" type="parTrans" cxnId="{ECDE89D4-E59D-4578-985C-383218D9F733}">
      <dgm:prSet/>
      <dgm:spPr/>
      <dgm:t>
        <a:bodyPr/>
        <a:lstStyle/>
        <a:p>
          <a:endParaRPr lang="en-US"/>
        </a:p>
      </dgm:t>
    </dgm:pt>
    <dgm:pt modelId="{4A7745F0-0C05-4F7A-8EF5-16FB51056DA4}" type="sibTrans" cxnId="{ECDE89D4-E59D-4578-985C-383218D9F733}">
      <dgm:prSet/>
      <dgm:spPr/>
      <dgm:t>
        <a:bodyPr/>
        <a:lstStyle/>
        <a:p>
          <a:endParaRPr lang="en-US"/>
        </a:p>
      </dgm:t>
    </dgm:pt>
    <dgm:pt modelId="{D9BA3AC9-4087-40C2-BBD1-943C63C178B4}">
      <dgm:prSet/>
      <dgm:spPr/>
      <dgm:t>
        <a:bodyPr/>
        <a:lstStyle/>
        <a:p>
          <a:r>
            <a:rPr lang="en-US"/>
            <a:t>3.5 Enhance efforts to prevent and treat substance abuse, focusing on narcotic drugs and harmful alcohol use.</a:t>
          </a:r>
        </a:p>
      </dgm:t>
    </dgm:pt>
    <dgm:pt modelId="{9F5D82B6-75D5-4F18-9D70-7AB8D73E203F}" type="parTrans" cxnId="{84888BDF-55AA-43B7-B8CC-0E1A8D9709DA}">
      <dgm:prSet/>
      <dgm:spPr/>
      <dgm:t>
        <a:bodyPr/>
        <a:lstStyle/>
        <a:p>
          <a:endParaRPr lang="en-US"/>
        </a:p>
      </dgm:t>
    </dgm:pt>
    <dgm:pt modelId="{DC5BFDE7-C6BE-403C-8B78-B96207C506BB}" type="sibTrans" cxnId="{84888BDF-55AA-43B7-B8CC-0E1A8D9709DA}">
      <dgm:prSet/>
      <dgm:spPr/>
      <dgm:t>
        <a:bodyPr/>
        <a:lstStyle/>
        <a:p>
          <a:endParaRPr lang="en-US"/>
        </a:p>
      </dgm:t>
    </dgm:pt>
    <dgm:pt modelId="{D62460C6-2639-4D66-A35D-54458B15ECE4}">
      <dgm:prSet/>
      <dgm:spPr/>
      <dgm:t>
        <a:bodyPr/>
        <a:lstStyle/>
        <a:p>
          <a:r>
            <a:rPr lang="en-US" dirty="0"/>
            <a:t>3.6  Reducing the number of deaths from road traffic accidents</a:t>
          </a:r>
        </a:p>
      </dgm:t>
    </dgm:pt>
    <dgm:pt modelId="{F300DF43-3129-4BD0-8758-927103053235}" type="parTrans" cxnId="{0F66E489-24BC-43A8-892D-E95956114E30}">
      <dgm:prSet/>
      <dgm:spPr/>
      <dgm:t>
        <a:bodyPr/>
        <a:lstStyle/>
        <a:p>
          <a:endParaRPr lang="en-US"/>
        </a:p>
      </dgm:t>
    </dgm:pt>
    <dgm:pt modelId="{D40181E8-633A-4E25-8435-DB7AE746981F}" type="sibTrans" cxnId="{0F66E489-24BC-43A8-892D-E95956114E30}">
      <dgm:prSet/>
      <dgm:spPr/>
      <dgm:t>
        <a:bodyPr/>
        <a:lstStyle/>
        <a:p>
          <a:endParaRPr lang="en-US"/>
        </a:p>
      </dgm:t>
    </dgm:pt>
    <dgm:pt modelId="{2603228D-30F0-6C46-B218-DE242AF1FC17}" type="pres">
      <dgm:prSet presAssocID="{C60B016C-331B-4A7F-BB3E-9665BC774402}" presName="hierChild1" presStyleCnt="0">
        <dgm:presLayoutVars>
          <dgm:chPref val="1"/>
          <dgm:dir/>
          <dgm:animOne val="branch"/>
          <dgm:animLvl val="lvl"/>
          <dgm:resizeHandles/>
        </dgm:presLayoutVars>
      </dgm:prSet>
      <dgm:spPr/>
    </dgm:pt>
    <dgm:pt modelId="{A2131DC3-A6A0-8A4E-A7E1-8378C0709FF1}" type="pres">
      <dgm:prSet presAssocID="{3FD080E5-5AF7-442A-8E00-B294E23B06F0}" presName="hierRoot1" presStyleCnt="0"/>
      <dgm:spPr/>
    </dgm:pt>
    <dgm:pt modelId="{5B57F0D6-6805-7247-A721-AA0D074087D5}" type="pres">
      <dgm:prSet presAssocID="{3FD080E5-5AF7-442A-8E00-B294E23B06F0}" presName="composite" presStyleCnt="0"/>
      <dgm:spPr/>
    </dgm:pt>
    <dgm:pt modelId="{A2835001-7636-214A-97AE-FE4A68D3A188}" type="pres">
      <dgm:prSet presAssocID="{3FD080E5-5AF7-442A-8E00-B294E23B06F0}" presName="background" presStyleLbl="node0" presStyleIdx="0" presStyleCnt="3"/>
      <dgm:spPr/>
    </dgm:pt>
    <dgm:pt modelId="{56A75E99-5470-DA4E-95A8-7D21E230AD0F}" type="pres">
      <dgm:prSet presAssocID="{3FD080E5-5AF7-442A-8E00-B294E23B06F0}" presName="text" presStyleLbl="fgAcc0" presStyleIdx="0" presStyleCnt="3">
        <dgm:presLayoutVars>
          <dgm:chPref val="3"/>
        </dgm:presLayoutVars>
      </dgm:prSet>
      <dgm:spPr/>
    </dgm:pt>
    <dgm:pt modelId="{EC56A299-55E1-6D40-944C-7CC8B7EF1148}" type="pres">
      <dgm:prSet presAssocID="{3FD080E5-5AF7-442A-8E00-B294E23B06F0}" presName="hierChild2" presStyleCnt="0"/>
      <dgm:spPr/>
    </dgm:pt>
    <dgm:pt modelId="{7F6740BC-1342-5649-8A5D-4EC1A811B1B7}" type="pres">
      <dgm:prSet presAssocID="{D9BA3AC9-4087-40C2-BBD1-943C63C178B4}" presName="hierRoot1" presStyleCnt="0"/>
      <dgm:spPr/>
    </dgm:pt>
    <dgm:pt modelId="{6AAA5D73-2599-1247-8570-EEA7E9C96B8C}" type="pres">
      <dgm:prSet presAssocID="{D9BA3AC9-4087-40C2-BBD1-943C63C178B4}" presName="composite" presStyleCnt="0"/>
      <dgm:spPr/>
    </dgm:pt>
    <dgm:pt modelId="{373723B9-21B2-D743-994A-738E5F50C14C}" type="pres">
      <dgm:prSet presAssocID="{D9BA3AC9-4087-40C2-BBD1-943C63C178B4}" presName="background" presStyleLbl="node0" presStyleIdx="1" presStyleCnt="3"/>
      <dgm:spPr/>
    </dgm:pt>
    <dgm:pt modelId="{043FE50F-186F-3946-9388-1388B178F334}" type="pres">
      <dgm:prSet presAssocID="{D9BA3AC9-4087-40C2-BBD1-943C63C178B4}" presName="text" presStyleLbl="fgAcc0" presStyleIdx="1" presStyleCnt="3">
        <dgm:presLayoutVars>
          <dgm:chPref val="3"/>
        </dgm:presLayoutVars>
      </dgm:prSet>
      <dgm:spPr/>
    </dgm:pt>
    <dgm:pt modelId="{A4089FC0-0E75-4E49-BB4B-DFF97AFCC437}" type="pres">
      <dgm:prSet presAssocID="{D9BA3AC9-4087-40C2-BBD1-943C63C178B4}" presName="hierChild2" presStyleCnt="0"/>
      <dgm:spPr/>
    </dgm:pt>
    <dgm:pt modelId="{F0B30090-540E-BC40-A6C3-A3B56A328E28}" type="pres">
      <dgm:prSet presAssocID="{D62460C6-2639-4D66-A35D-54458B15ECE4}" presName="hierRoot1" presStyleCnt="0"/>
      <dgm:spPr/>
    </dgm:pt>
    <dgm:pt modelId="{2C699FCA-7182-CA4A-936D-B7F4B778AC40}" type="pres">
      <dgm:prSet presAssocID="{D62460C6-2639-4D66-A35D-54458B15ECE4}" presName="composite" presStyleCnt="0"/>
      <dgm:spPr/>
    </dgm:pt>
    <dgm:pt modelId="{DFF6BC6E-ACD1-F543-97B0-AF05531B7255}" type="pres">
      <dgm:prSet presAssocID="{D62460C6-2639-4D66-A35D-54458B15ECE4}" presName="background" presStyleLbl="node0" presStyleIdx="2" presStyleCnt="3"/>
      <dgm:spPr/>
    </dgm:pt>
    <dgm:pt modelId="{3B993807-6B63-7042-B422-4BC29709633A}" type="pres">
      <dgm:prSet presAssocID="{D62460C6-2639-4D66-A35D-54458B15ECE4}" presName="text" presStyleLbl="fgAcc0" presStyleIdx="2" presStyleCnt="3">
        <dgm:presLayoutVars>
          <dgm:chPref val="3"/>
        </dgm:presLayoutVars>
      </dgm:prSet>
      <dgm:spPr/>
    </dgm:pt>
    <dgm:pt modelId="{116C8FFC-DD46-CB49-A6A1-B83BFFA916DD}" type="pres">
      <dgm:prSet presAssocID="{D62460C6-2639-4D66-A35D-54458B15ECE4}" presName="hierChild2" presStyleCnt="0"/>
      <dgm:spPr/>
    </dgm:pt>
  </dgm:ptLst>
  <dgm:cxnLst>
    <dgm:cxn modelId="{6C602531-377C-FE45-9B8E-1CD08BBA5B8C}" type="presOf" srcId="{3FD080E5-5AF7-442A-8E00-B294E23B06F0}" destId="{56A75E99-5470-DA4E-95A8-7D21E230AD0F}" srcOrd="0" destOrd="0" presId="urn:microsoft.com/office/officeart/2005/8/layout/hierarchy1"/>
    <dgm:cxn modelId="{3209AC3B-D4BC-AB43-A0AF-695EBE0FDB46}" type="presOf" srcId="{D9BA3AC9-4087-40C2-BBD1-943C63C178B4}" destId="{043FE50F-186F-3946-9388-1388B178F334}" srcOrd="0" destOrd="0" presId="urn:microsoft.com/office/officeart/2005/8/layout/hierarchy1"/>
    <dgm:cxn modelId="{9F05B346-6A83-7446-9BEE-695BED5DD1D7}" type="presOf" srcId="{D62460C6-2639-4D66-A35D-54458B15ECE4}" destId="{3B993807-6B63-7042-B422-4BC29709633A}" srcOrd="0" destOrd="0" presId="urn:microsoft.com/office/officeart/2005/8/layout/hierarchy1"/>
    <dgm:cxn modelId="{7D540A68-5EAF-5E43-A3AB-07F111BCD31C}" type="presOf" srcId="{C60B016C-331B-4A7F-BB3E-9665BC774402}" destId="{2603228D-30F0-6C46-B218-DE242AF1FC17}" srcOrd="0" destOrd="0" presId="urn:microsoft.com/office/officeart/2005/8/layout/hierarchy1"/>
    <dgm:cxn modelId="{0F66E489-24BC-43A8-892D-E95956114E30}" srcId="{C60B016C-331B-4A7F-BB3E-9665BC774402}" destId="{D62460C6-2639-4D66-A35D-54458B15ECE4}" srcOrd="2" destOrd="0" parTransId="{F300DF43-3129-4BD0-8758-927103053235}" sibTransId="{D40181E8-633A-4E25-8435-DB7AE746981F}"/>
    <dgm:cxn modelId="{ECDE89D4-E59D-4578-985C-383218D9F733}" srcId="{C60B016C-331B-4A7F-BB3E-9665BC774402}" destId="{3FD080E5-5AF7-442A-8E00-B294E23B06F0}" srcOrd="0" destOrd="0" parTransId="{F3C340E8-D2A7-4797-85CF-EF13FD6AD929}" sibTransId="{4A7745F0-0C05-4F7A-8EF5-16FB51056DA4}"/>
    <dgm:cxn modelId="{84888BDF-55AA-43B7-B8CC-0E1A8D9709DA}" srcId="{C60B016C-331B-4A7F-BB3E-9665BC774402}" destId="{D9BA3AC9-4087-40C2-BBD1-943C63C178B4}" srcOrd="1" destOrd="0" parTransId="{9F5D82B6-75D5-4F18-9D70-7AB8D73E203F}" sibTransId="{DC5BFDE7-C6BE-403C-8B78-B96207C506BB}"/>
    <dgm:cxn modelId="{E33973F8-F065-0A46-A06F-C9FDD1472969}" type="presParOf" srcId="{2603228D-30F0-6C46-B218-DE242AF1FC17}" destId="{A2131DC3-A6A0-8A4E-A7E1-8378C0709FF1}" srcOrd="0" destOrd="0" presId="urn:microsoft.com/office/officeart/2005/8/layout/hierarchy1"/>
    <dgm:cxn modelId="{C66DF7A0-D705-B94C-B2D2-AA8E02E6F850}" type="presParOf" srcId="{A2131DC3-A6A0-8A4E-A7E1-8378C0709FF1}" destId="{5B57F0D6-6805-7247-A721-AA0D074087D5}" srcOrd="0" destOrd="0" presId="urn:microsoft.com/office/officeart/2005/8/layout/hierarchy1"/>
    <dgm:cxn modelId="{F133E705-390C-1E4A-B6C6-C7D1D2D6E2B4}" type="presParOf" srcId="{5B57F0D6-6805-7247-A721-AA0D074087D5}" destId="{A2835001-7636-214A-97AE-FE4A68D3A188}" srcOrd="0" destOrd="0" presId="urn:microsoft.com/office/officeart/2005/8/layout/hierarchy1"/>
    <dgm:cxn modelId="{B4401C02-BD72-C641-9892-155F802A018C}" type="presParOf" srcId="{5B57F0D6-6805-7247-A721-AA0D074087D5}" destId="{56A75E99-5470-DA4E-95A8-7D21E230AD0F}" srcOrd="1" destOrd="0" presId="urn:microsoft.com/office/officeart/2005/8/layout/hierarchy1"/>
    <dgm:cxn modelId="{86C4F6BB-716B-2B47-87AE-E0F7A1A5C7F4}" type="presParOf" srcId="{A2131DC3-A6A0-8A4E-A7E1-8378C0709FF1}" destId="{EC56A299-55E1-6D40-944C-7CC8B7EF1148}" srcOrd="1" destOrd="0" presId="urn:microsoft.com/office/officeart/2005/8/layout/hierarchy1"/>
    <dgm:cxn modelId="{CF2EE095-FEA5-5046-8605-43A7F66890CC}" type="presParOf" srcId="{2603228D-30F0-6C46-B218-DE242AF1FC17}" destId="{7F6740BC-1342-5649-8A5D-4EC1A811B1B7}" srcOrd="1" destOrd="0" presId="urn:microsoft.com/office/officeart/2005/8/layout/hierarchy1"/>
    <dgm:cxn modelId="{615DD608-597C-C748-89C9-452F3D43BE26}" type="presParOf" srcId="{7F6740BC-1342-5649-8A5D-4EC1A811B1B7}" destId="{6AAA5D73-2599-1247-8570-EEA7E9C96B8C}" srcOrd="0" destOrd="0" presId="urn:microsoft.com/office/officeart/2005/8/layout/hierarchy1"/>
    <dgm:cxn modelId="{1029BA04-73A7-F846-87AA-B839830BD146}" type="presParOf" srcId="{6AAA5D73-2599-1247-8570-EEA7E9C96B8C}" destId="{373723B9-21B2-D743-994A-738E5F50C14C}" srcOrd="0" destOrd="0" presId="urn:microsoft.com/office/officeart/2005/8/layout/hierarchy1"/>
    <dgm:cxn modelId="{FEA19E87-57FD-B246-A64B-AA0D93985637}" type="presParOf" srcId="{6AAA5D73-2599-1247-8570-EEA7E9C96B8C}" destId="{043FE50F-186F-3946-9388-1388B178F334}" srcOrd="1" destOrd="0" presId="urn:microsoft.com/office/officeart/2005/8/layout/hierarchy1"/>
    <dgm:cxn modelId="{067A8B41-1D12-B642-A4E4-0941B95137C3}" type="presParOf" srcId="{7F6740BC-1342-5649-8A5D-4EC1A811B1B7}" destId="{A4089FC0-0E75-4E49-BB4B-DFF97AFCC437}" srcOrd="1" destOrd="0" presId="urn:microsoft.com/office/officeart/2005/8/layout/hierarchy1"/>
    <dgm:cxn modelId="{32F2AD08-5F49-2640-BDF5-3DA69A55F553}" type="presParOf" srcId="{2603228D-30F0-6C46-B218-DE242AF1FC17}" destId="{F0B30090-540E-BC40-A6C3-A3B56A328E28}" srcOrd="2" destOrd="0" presId="urn:microsoft.com/office/officeart/2005/8/layout/hierarchy1"/>
    <dgm:cxn modelId="{50CE5401-1C23-CD49-AD8D-A63C83611366}" type="presParOf" srcId="{F0B30090-540E-BC40-A6C3-A3B56A328E28}" destId="{2C699FCA-7182-CA4A-936D-B7F4B778AC40}" srcOrd="0" destOrd="0" presId="urn:microsoft.com/office/officeart/2005/8/layout/hierarchy1"/>
    <dgm:cxn modelId="{936E39A5-2137-9445-970A-4AFFE769F04B}" type="presParOf" srcId="{2C699FCA-7182-CA4A-936D-B7F4B778AC40}" destId="{DFF6BC6E-ACD1-F543-97B0-AF05531B7255}" srcOrd="0" destOrd="0" presId="urn:microsoft.com/office/officeart/2005/8/layout/hierarchy1"/>
    <dgm:cxn modelId="{DFD1337F-C15E-FD47-B23A-910F3D0CA6E9}" type="presParOf" srcId="{2C699FCA-7182-CA4A-936D-B7F4B778AC40}" destId="{3B993807-6B63-7042-B422-4BC29709633A}" srcOrd="1" destOrd="0" presId="urn:microsoft.com/office/officeart/2005/8/layout/hierarchy1"/>
    <dgm:cxn modelId="{C15786D0-FC79-5F44-8C6E-902B9A8AE392}" type="presParOf" srcId="{F0B30090-540E-BC40-A6C3-A3B56A328E28}" destId="{116C8FFC-DD46-CB49-A6A1-B83BFFA916D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C8AB5213-EA0D-4BCF-B442-3434A87FEBC8}" type="doc">
      <dgm:prSet loTypeId="urn:microsoft.com/office/officeart/2018/2/layout/IconCircle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D8F4747-6535-4E83-A887-C0CF6B040E0E}">
      <dgm:prSet custT="1"/>
      <dgm:spPr/>
      <dgm:t>
        <a:bodyPr/>
        <a:lstStyle/>
        <a:p>
          <a:pPr>
            <a:lnSpc>
              <a:spcPct val="100000"/>
            </a:lnSpc>
          </a:pPr>
          <a:r>
            <a:rPr lang="en-US" sz="1200">
              <a:latin typeface="Arial" panose="020B0604020202020204" pitchFamily="34" charset="0"/>
              <a:cs typeface="Arial" panose="020B0604020202020204" pitchFamily="34" charset="0"/>
            </a:rPr>
            <a:t>Health inequalities refer to the disparities in health status or access to healthcare across different population groups, caused by social, economic, environmental, and demographic factors.</a:t>
          </a:r>
          <a:endParaRPr lang="en-US" sz="1200" dirty="0">
            <a:latin typeface="Arial" panose="020B0604020202020204" pitchFamily="34" charset="0"/>
            <a:cs typeface="Arial" panose="020B0604020202020204" pitchFamily="34" charset="0"/>
          </a:endParaRPr>
        </a:p>
      </dgm:t>
    </dgm:pt>
    <dgm:pt modelId="{69E20C5C-5503-478C-BAC0-F309A52E8659}" type="parTrans" cxnId="{D550ECD2-4083-410E-BE83-70510EAEEB07}">
      <dgm:prSet/>
      <dgm:spPr/>
      <dgm:t>
        <a:bodyPr/>
        <a:lstStyle/>
        <a:p>
          <a:endParaRPr lang="en-US"/>
        </a:p>
      </dgm:t>
    </dgm:pt>
    <dgm:pt modelId="{88438E31-263B-4C26-AB7D-58DD92D92F45}" type="sibTrans" cxnId="{D550ECD2-4083-410E-BE83-70510EAEEB07}">
      <dgm:prSet/>
      <dgm:spPr/>
      <dgm:t>
        <a:bodyPr/>
        <a:lstStyle/>
        <a:p>
          <a:pPr>
            <a:lnSpc>
              <a:spcPct val="100000"/>
            </a:lnSpc>
          </a:pPr>
          <a:endParaRPr lang="en-US"/>
        </a:p>
      </dgm:t>
    </dgm:pt>
    <dgm:pt modelId="{CC47F4D2-69AC-4170-B398-F06A9641B538}">
      <dgm:prSet custT="1"/>
      <dgm:spPr/>
      <dgm:t>
        <a:bodyPr/>
        <a:lstStyle/>
        <a:p>
          <a:pPr>
            <a:lnSpc>
              <a:spcPct val="100000"/>
            </a:lnSpc>
          </a:pPr>
          <a:r>
            <a:rPr lang="en-US" sz="1200">
              <a:latin typeface="Arial" panose="020B0604020202020204" pitchFamily="34" charset="0"/>
              <a:cs typeface="Arial" panose="020B0604020202020204" pitchFamily="34" charset="0"/>
            </a:rPr>
            <a:t>1. Life expectancy gaps: Individuals in wealthier regions generally live longer than those in deprived areas, thanks to better healthcare, education, and healthier environments.</a:t>
          </a:r>
          <a:endParaRPr lang="en-US" sz="1200" dirty="0">
            <a:latin typeface="Arial" panose="020B0604020202020204" pitchFamily="34" charset="0"/>
            <a:cs typeface="Arial" panose="020B0604020202020204" pitchFamily="34" charset="0"/>
          </a:endParaRPr>
        </a:p>
      </dgm:t>
    </dgm:pt>
    <dgm:pt modelId="{724C90D1-CCE0-47CD-B771-9D63DDFA81DB}" type="parTrans" cxnId="{7FA30A03-3347-4DFF-B6D4-B7BA4207F078}">
      <dgm:prSet/>
      <dgm:spPr/>
      <dgm:t>
        <a:bodyPr/>
        <a:lstStyle/>
        <a:p>
          <a:endParaRPr lang="en-US"/>
        </a:p>
      </dgm:t>
    </dgm:pt>
    <dgm:pt modelId="{D2D8374F-857B-4032-996B-28F91F3C010D}" type="sibTrans" cxnId="{7FA30A03-3347-4DFF-B6D4-B7BA4207F078}">
      <dgm:prSet/>
      <dgm:spPr/>
      <dgm:t>
        <a:bodyPr/>
        <a:lstStyle/>
        <a:p>
          <a:pPr>
            <a:lnSpc>
              <a:spcPct val="100000"/>
            </a:lnSpc>
          </a:pPr>
          <a:endParaRPr lang="en-US"/>
        </a:p>
      </dgm:t>
    </dgm:pt>
    <dgm:pt modelId="{DC10AA84-C063-4026-8121-8216C5310303}">
      <dgm:prSet custT="1"/>
      <dgm:spPr/>
      <dgm:t>
        <a:bodyPr/>
        <a:lstStyle/>
        <a:p>
          <a:pPr>
            <a:lnSpc>
              <a:spcPct val="100000"/>
            </a:lnSpc>
          </a:pPr>
          <a:r>
            <a:rPr lang="en-US" sz="1200" dirty="0">
              <a:latin typeface="Arial" panose="020B0604020202020204" pitchFamily="34" charset="0"/>
              <a:cs typeface="Arial" panose="020B0604020202020204" pitchFamily="34" charset="0"/>
            </a:rPr>
            <a:t>2. Healthcare access: Rural or remote populations often have fewer hospitals, clinics, and medical professionals compared to urban areas.</a:t>
          </a:r>
        </a:p>
      </dgm:t>
    </dgm:pt>
    <dgm:pt modelId="{43583953-28F8-4172-A8D0-B3EE7F7CE194}" type="parTrans" cxnId="{4056C553-9260-4181-9A0E-EA954F5AE3EA}">
      <dgm:prSet/>
      <dgm:spPr/>
      <dgm:t>
        <a:bodyPr/>
        <a:lstStyle/>
        <a:p>
          <a:endParaRPr lang="en-US"/>
        </a:p>
      </dgm:t>
    </dgm:pt>
    <dgm:pt modelId="{ED8AB1EE-AC9A-4DFC-BE5A-0A3C3F33EF1F}" type="sibTrans" cxnId="{4056C553-9260-4181-9A0E-EA954F5AE3EA}">
      <dgm:prSet/>
      <dgm:spPr/>
      <dgm:t>
        <a:bodyPr/>
        <a:lstStyle/>
        <a:p>
          <a:pPr>
            <a:lnSpc>
              <a:spcPct val="100000"/>
            </a:lnSpc>
          </a:pPr>
          <a:endParaRPr lang="en-US"/>
        </a:p>
      </dgm:t>
    </dgm:pt>
    <dgm:pt modelId="{14F62094-9B1E-4013-BFF0-F19F03CFEF04}">
      <dgm:prSet custT="1"/>
      <dgm:spPr/>
      <dgm:t>
        <a:bodyPr/>
        <a:lstStyle/>
        <a:p>
          <a:pPr>
            <a:lnSpc>
              <a:spcPct val="100000"/>
            </a:lnSpc>
          </a:pPr>
          <a:r>
            <a:rPr lang="en-US" sz="1200">
              <a:latin typeface="Arial" panose="020B0604020202020204" pitchFamily="34" charset="0"/>
              <a:cs typeface="Arial" panose="020B0604020202020204" pitchFamily="34" charset="0"/>
            </a:rPr>
            <a:t>3. Socioeconomic factors: People with lower incomes tend to experience higher illness rates and shorter lifespans.</a:t>
          </a:r>
          <a:endParaRPr lang="en-US" sz="1200" dirty="0">
            <a:latin typeface="Arial" panose="020B0604020202020204" pitchFamily="34" charset="0"/>
            <a:cs typeface="Arial" panose="020B0604020202020204" pitchFamily="34" charset="0"/>
          </a:endParaRPr>
        </a:p>
      </dgm:t>
    </dgm:pt>
    <dgm:pt modelId="{1255EB22-1FBF-4CF3-95B0-499CAA131DA9}" type="parTrans" cxnId="{B09E9B8A-37C8-44AA-BA24-EE7E59251BD4}">
      <dgm:prSet/>
      <dgm:spPr/>
      <dgm:t>
        <a:bodyPr/>
        <a:lstStyle/>
        <a:p>
          <a:endParaRPr lang="en-US"/>
        </a:p>
      </dgm:t>
    </dgm:pt>
    <dgm:pt modelId="{FA3EC06A-F628-4F7F-8C8A-A57321A3E4FA}" type="sibTrans" cxnId="{B09E9B8A-37C8-44AA-BA24-EE7E59251BD4}">
      <dgm:prSet/>
      <dgm:spPr/>
      <dgm:t>
        <a:bodyPr/>
        <a:lstStyle/>
        <a:p>
          <a:pPr>
            <a:lnSpc>
              <a:spcPct val="100000"/>
            </a:lnSpc>
          </a:pPr>
          <a:endParaRPr lang="en-US"/>
        </a:p>
      </dgm:t>
    </dgm:pt>
    <dgm:pt modelId="{9F7AE48F-44BF-4589-8052-9EC9C3B53F98}">
      <dgm:prSet custT="1"/>
      <dgm:spPr/>
      <dgm:t>
        <a:bodyPr/>
        <a:lstStyle/>
        <a:p>
          <a:pPr>
            <a:lnSpc>
              <a:spcPct val="100000"/>
            </a:lnSpc>
          </a:pPr>
          <a:r>
            <a:rPr lang="en-US" sz="1200">
              <a:latin typeface="Arial" panose="020B0604020202020204" pitchFamily="34" charset="0"/>
              <a:cs typeface="Arial" panose="020B0604020202020204" pitchFamily="34" charset="0"/>
            </a:rPr>
            <a:t>4. Ethnic and racial disparities: Certain ethnic groups may have higher incidences of diseases such as diabetes or hypertension and encounter obstacles to receiving culturally appropriate care.</a:t>
          </a:r>
          <a:endParaRPr lang="en-US" sz="1200" dirty="0">
            <a:latin typeface="Arial" panose="020B0604020202020204" pitchFamily="34" charset="0"/>
            <a:cs typeface="Arial" panose="020B0604020202020204" pitchFamily="34" charset="0"/>
          </a:endParaRPr>
        </a:p>
      </dgm:t>
    </dgm:pt>
    <dgm:pt modelId="{15FB1BBE-A7A8-4A52-9F3D-417AE3B85C64}" type="parTrans" cxnId="{BA8FC9F7-0718-451B-AA3C-70D9C4484EB3}">
      <dgm:prSet/>
      <dgm:spPr/>
      <dgm:t>
        <a:bodyPr/>
        <a:lstStyle/>
        <a:p>
          <a:endParaRPr lang="en-US"/>
        </a:p>
      </dgm:t>
    </dgm:pt>
    <dgm:pt modelId="{E478DF58-7FFB-4905-A0EB-8E71701DFB6D}" type="sibTrans" cxnId="{BA8FC9F7-0718-451B-AA3C-70D9C4484EB3}">
      <dgm:prSet/>
      <dgm:spPr/>
      <dgm:t>
        <a:bodyPr/>
        <a:lstStyle/>
        <a:p>
          <a:pPr>
            <a:lnSpc>
              <a:spcPct val="100000"/>
            </a:lnSpc>
          </a:pPr>
          <a:endParaRPr lang="en-US"/>
        </a:p>
      </dgm:t>
    </dgm:pt>
    <dgm:pt modelId="{BF7360B4-DF2C-AD4E-96DC-5DEC466E0CA0}">
      <dgm:prSet custT="1"/>
      <dgm:spPr/>
      <dgm:t>
        <a:bodyPr/>
        <a:lstStyle/>
        <a:p>
          <a:pPr>
            <a:lnSpc>
              <a:spcPct val="100000"/>
            </a:lnSpc>
          </a:pPr>
          <a:r>
            <a:rPr lang="en-GB" sz="1050" dirty="0">
              <a:latin typeface="Arial" panose="020B0604020202020204" pitchFamily="34" charset="0"/>
              <a:cs typeface="Arial" panose="020B0604020202020204" pitchFamily="34" charset="0"/>
            </a:rPr>
            <a:t>The Office for National Statistics (ONS) in the UK provides data on ethnic and racial inequality. There are noticeable disparities in employment rates; in 2022, 77% of White British individuals were employed compared to only 69% of those from Black, Asian, and Minority Ethnic (BAME) backgrounds</a:t>
          </a:r>
        </a:p>
      </dgm:t>
    </dgm:pt>
    <dgm:pt modelId="{80192266-67F1-1643-85A6-B4D2A67CD982}" type="parTrans" cxnId="{86FE3382-9889-0F43-9A2B-5A082EE4B3C0}">
      <dgm:prSet/>
      <dgm:spPr/>
      <dgm:t>
        <a:bodyPr/>
        <a:lstStyle/>
        <a:p>
          <a:endParaRPr lang="en-GB"/>
        </a:p>
      </dgm:t>
    </dgm:pt>
    <dgm:pt modelId="{ACF9F48B-579A-884B-AAEF-29A9B8DD605C}" type="sibTrans" cxnId="{86FE3382-9889-0F43-9A2B-5A082EE4B3C0}">
      <dgm:prSet/>
      <dgm:spPr/>
      <dgm:t>
        <a:bodyPr/>
        <a:lstStyle/>
        <a:p>
          <a:endParaRPr lang="en-GB"/>
        </a:p>
      </dgm:t>
    </dgm:pt>
    <dgm:pt modelId="{C0D47FE7-191C-437A-843F-2484E3F11451}" type="pres">
      <dgm:prSet presAssocID="{C8AB5213-EA0D-4BCF-B442-3434A87FEBC8}" presName="root" presStyleCnt="0">
        <dgm:presLayoutVars>
          <dgm:dir/>
          <dgm:resizeHandles val="exact"/>
        </dgm:presLayoutVars>
      </dgm:prSet>
      <dgm:spPr/>
    </dgm:pt>
    <dgm:pt modelId="{6BC3539C-50F2-47AA-8A2D-B831F26A5912}" type="pres">
      <dgm:prSet presAssocID="{C8AB5213-EA0D-4BCF-B442-3434A87FEBC8}" presName="container" presStyleCnt="0">
        <dgm:presLayoutVars>
          <dgm:dir/>
          <dgm:resizeHandles val="exact"/>
        </dgm:presLayoutVars>
      </dgm:prSet>
      <dgm:spPr/>
    </dgm:pt>
    <dgm:pt modelId="{A847A1D3-3298-451D-B866-E4A7B09F79B6}" type="pres">
      <dgm:prSet presAssocID="{CD8F4747-6535-4E83-A887-C0CF6B040E0E}" presName="compNode" presStyleCnt="0"/>
      <dgm:spPr/>
    </dgm:pt>
    <dgm:pt modelId="{35F1EF7A-AF8B-4088-9BAE-444D2D503708}" type="pres">
      <dgm:prSet presAssocID="{CD8F4747-6535-4E83-A887-C0CF6B040E0E}" presName="iconBgRect" presStyleLbl="bgShp" presStyleIdx="0" presStyleCnt="6"/>
      <dgm:spPr/>
    </dgm:pt>
    <dgm:pt modelId="{90219541-6E9F-48B8-8DAA-47EBE2A2D826}" type="pres">
      <dgm:prSet presAssocID="{CD8F4747-6535-4E83-A887-C0CF6B040E0E}"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ctor"/>
        </a:ext>
      </dgm:extLst>
    </dgm:pt>
    <dgm:pt modelId="{861125C3-5A24-4F2E-BFA2-B02F87EA5281}" type="pres">
      <dgm:prSet presAssocID="{CD8F4747-6535-4E83-A887-C0CF6B040E0E}" presName="spaceRect" presStyleCnt="0"/>
      <dgm:spPr/>
    </dgm:pt>
    <dgm:pt modelId="{AF6F4B8A-CAD0-40D7-82C5-C7C7268649D6}" type="pres">
      <dgm:prSet presAssocID="{CD8F4747-6535-4E83-A887-C0CF6B040E0E}" presName="textRect" presStyleLbl="revTx" presStyleIdx="0" presStyleCnt="6">
        <dgm:presLayoutVars>
          <dgm:chMax val="1"/>
          <dgm:chPref val="1"/>
        </dgm:presLayoutVars>
      </dgm:prSet>
      <dgm:spPr/>
    </dgm:pt>
    <dgm:pt modelId="{908E6241-6517-4822-8013-B7250DC69C7A}" type="pres">
      <dgm:prSet presAssocID="{88438E31-263B-4C26-AB7D-58DD92D92F45}" presName="sibTrans" presStyleLbl="sibTrans2D1" presStyleIdx="0" presStyleCnt="0"/>
      <dgm:spPr/>
    </dgm:pt>
    <dgm:pt modelId="{6ACC5D76-E06E-40AA-94BF-7D4AA33860D9}" type="pres">
      <dgm:prSet presAssocID="{CC47F4D2-69AC-4170-B398-F06A9641B538}" presName="compNode" presStyleCnt="0"/>
      <dgm:spPr/>
    </dgm:pt>
    <dgm:pt modelId="{5366ECEA-C19F-4C2B-AC4B-155D31A4FEFD}" type="pres">
      <dgm:prSet presAssocID="{CC47F4D2-69AC-4170-B398-F06A9641B538}" presName="iconBgRect" presStyleLbl="bgShp" presStyleIdx="1" presStyleCnt="6"/>
      <dgm:spPr/>
    </dgm:pt>
    <dgm:pt modelId="{2A4C436D-89B8-453B-9BDA-E8FDC69F0F59}" type="pres">
      <dgm:prSet presAssocID="{CC47F4D2-69AC-4170-B398-F06A9641B538}"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siness Growth"/>
        </a:ext>
      </dgm:extLst>
    </dgm:pt>
    <dgm:pt modelId="{046F0EEB-5CF4-4DB6-A7F8-3570BD044005}" type="pres">
      <dgm:prSet presAssocID="{CC47F4D2-69AC-4170-B398-F06A9641B538}" presName="spaceRect" presStyleCnt="0"/>
      <dgm:spPr/>
    </dgm:pt>
    <dgm:pt modelId="{8B053650-AD7F-4F71-8E63-A7E8DD1D5553}" type="pres">
      <dgm:prSet presAssocID="{CC47F4D2-69AC-4170-B398-F06A9641B538}" presName="textRect" presStyleLbl="revTx" presStyleIdx="1" presStyleCnt="6">
        <dgm:presLayoutVars>
          <dgm:chMax val="1"/>
          <dgm:chPref val="1"/>
        </dgm:presLayoutVars>
      </dgm:prSet>
      <dgm:spPr/>
    </dgm:pt>
    <dgm:pt modelId="{C7D7CEAC-701F-4DDF-82F4-9083E94C98F0}" type="pres">
      <dgm:prSet presAssocID="{D2D8374F-857B-4032-996B-28F91F3C010D}" presName="sibTrans" presStyleLbl="sibTrans2D1" presStyleIdx="0" presStyleCnt="0"/>
      <dgm:spPr/>
    </dgm:pt>
    <dgm:pt modelId="{2EDEE62B-0B6B-48FB-A9D3-EBD8A5F6A715}" type="pres">
      <dgm:prSet presAssocID="{DC10AA84-C063-4026-8121-8216C5310303}" presName="compNode" presStyleCnt="0"/>
      <dgm:spPr/>
    </dgm:pt>
    <dgm:pt modelId="{32687271-6BBE-42A7-9077-0EA93B69DC29}" type="pres">
      <dgm:prSet presAssocID="{DC10AA84-C063-4026-8121-8216C5310303}" presName="iconBgRect" presStyleLbl="bgShp" presStyleIdx="2" presStyleCnt="6"/>
      <dgm:spPr/>
    </dgm:pt>
    <dgm:pt modelId="{4DA493A8-763C-4221-8396-35494867D6DC}" type="pres">
      <dgm:prSet presAssocID="{DC10AA84-C063-4026-8121-8216C5310303}"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ospital"/>
        </a:ext>
      </dgm:extLst>
    </dgm:pt>
    <dgm:pt modelId="{32226277-7C43-4685-A1B6-C58AC4BCF5E0}" type="pres">
      <dgm:prSet presAssocID="{DC10AA84-C063-4026-8121-8216C5310303}" presName="spaceRect" presStyleCnt="0"/>
      <dgm:spPr/>
    </dgm:pt>
    <dgm:pt modelId="{FCCCF3EA-6CB9-4A6E-B5D3-569F42C44642}" type="pres">
      <dgm:prSet presAssocID="{DC10AA84-C063-4026-8121-8216C5310303}" presName="textRect" presStyleLbl="revTx" presStyleIdx="2" presStyleCnt="6">
        <dgm:presLayoutVars>
          <dgm:chMax val="1"/>
          <dgm:chPref val="1"/>
        </dgm:presLayoutVars>
      </dgm:prSet>
      <dgm:spPr/>
    </dgm:pt>
    <dgm:pt modelId="{1E46C1D7-C736-4ADC-B6A6-5FA856BECF24}" type="pres">
      <dgm:prSet presAssocID="{ED8AB1EE-AC9A-4DFC-BE5A-0A3C3F33EF1F}" presName="sibTrans" presStyleLbl="sibTrans2D1" presStyleIdx="0" presStyleCnt="0"/>
      <dgm:spPr/>
    </dgm:pt>
    <dgm:pt modelId="{27A9B9F9-F60E-4AAF-B1DC-A0C41B5FD81A}" type="pres">
      <dgm:prSet presAssocID="{14F62094-9B1E-4013-BFF0-F19F03CFEF04}" presName="compNode" presStyleCnt="0"/>
      <dgm:spPr/>
    </dgm:pt>
    <dgm:pt modelId="{F4550B2E-2C7F-4C80-BC2B-E88F4CC54987}" type="pres">
      <dgm:prSet presAssocID="{14F62094-9B1E-4013-BFF0-F19F03CFEF04}" presName="iconBgRect" presStyleLbl="bgShp" presStyleIdx="3" presStyleCnt="6"/>
      <dgm:spPr/>
    </dgm:pt>
    <dgm:pt modelId="{1ADE9962-0514-4082-BE3C-134CFE0C1CA8}" type="pres">
      <dgm:prSet presAssocID="{14F62094-9B1E-4013-BFF0-F19F03CFEF04}"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Person with Cane"/>
        </a:ext>
      </dgm:extLst>
    </dgm:pt>
    <dgm:pt modelId="{20E4AEC2-DFBE-4355-97E5-DA3DA4B58207}" type="pres">
      <dgm:prSet presAssocID="{14F62094-9B1E-4013-BFF0-F19F03CFEF04}" presName="spaceRect" presStyleCnt="0"/>
      <dgm:spPr/>
    </dgm:pt>
    <dgm:pt modelId="{059E9A18-F8C7-4458-9AD9-EA928D565AF3}" type="pres">
      <dgm:prSet presAssocID="{14F62094-9B1E-4013-BFF0-F19F03CFEF04}" presName="textRect" presStyleLbl="revTx" presStyleIdx="3" presStyleCnt="6">
        <dgm:presLayoutVars>
          <dgm:chMax val="1"/>
          <dgm:chPref val="1"/>
        </dgm:presLayoutVars>
      </dgm:prSet>
      <dgm:spPr/>
    </dgm:pt>
    <dgm:pt modelId="{0A4F1E73-F063-4907-BCBE-4EFA91C776C4}" type="pres">
      <dgm:prSet presAssocID="{FA3EC06A-F628-4F7F-8C8A-A57321A3E4FA}" presName="sibTrans" presStyleLbl="sibTrans2D1" presStyleIdx="0" presStyleCnt="0"/>
      <dgm:spPr/>
    </dgm:pt>
    <dgm:pt modelId="{72A950B9-5969-4B0D-9B81-05F95F2537DB}" type="pres">
      <dgm:prSet presAssocID="{9F7AE48F-44BF-4589-8052-9EC9C3B53F98}" presName="compNode" presStyleCnt="0"/>
      <dgm:spPr/>
    </dgm:pt>
    <dgm:pt modelId="{81EB537E-4A1E-4A0C-949F-B671F0E069A5}" type="pres">
      <dgm:prSet presAssocID="{9F7AE48F-44BF-4589-8052-9EC9C3B53F98}" presName="iconBgRect" presStyleLbl="bgShp" presStyleIdx="4" presStyleCnt="6"/>
      <dgm:spPr/>
    </dgm:pt>
    <dgm:pt modelId="{4D38AADD-B789-446C-9A3B-875548D986EF}" type="pres">
      <dgm:prSet presAssocID="{9F7AE48F-44BF-4589-8052-9EC9C3B53F98}"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Group"/>
        </a:ext>
      </dgm:extLst>
    </dgm:pt>
    <dgm:pt modelId="{B758C4CB-AE6A-4FE1-A4EB-1E51215A94C6}" type="pres">
      <dgm:prSet presAssocID="{9F7AE48F-44BF-4589-8052-9EC9C3B53F98}" presName="spaceRect" presStyleCnt="0"/>
      <dgm:spPr/>
    </dgm:pt>
    <dgm:pt modelId="{1D3D1DF0-2C09-4B8E-B758-72976F4BDD7C}" type="pres">
      <dgm:prSet presAssocID="{9F7AE48F-44BF-4589-8052-9EC9C3B53F98}" presName="textRect" presStyleLbl="revTx" presStyleIdx="4" presStyleCnt="6">
        <dgm:presLayoutVars>
          <dgm:chMax val="1"/>
          <dgm:chPref val="1"/>
        </dgm:presLayoutVars>
      </dgm:prSet>
      <dgm:spPr/>
    </dgm:pt>
    <dgm:pt modelId="{384B9546-E069-4CE5-9D4C-78E724E95E26}" type="pres">
      <dgm:prSet presAssocID="{E478DF58-7FFB-4905-A0EB-8E71701DFB6D}" presName="sibTrans" presStyleLbl="sibTrans2D1" presStyleIdx="0" presStyleCnt="0"/>
      <dgm:spPr/>
    </dgm:pt>
    <dgm:pt modelId="{8463AC88-BA7E-42DF-89FD-3240ACAE906C}" type="pres">
      <dgm:prSet presAssocID="{BF7360B4-DF2C-AD4E-96DC-5DEC466E0CA0}" presName="compNode" presStyleCnt="0"/>
      <dgm:spPr/>
    </dgm:pt>
    <dgm:pt modelId="{8BC39B4D-B092-4000-B86B-704E16C290B1}" type="pres">
      <dgm:prSet presAssocID="{BF7360B4-DF2C-AD4E-96DC-5DEC466E0CA0}" presName="iconBgRect" presStyleLbl="bgShp" presStyleIdx="5" presStyleCnt="6"/>
      <dgm:spPr/>
    </dgm:pt>
    <dgm:pt modelId="{B18B01A5-1181-4B61-BA28-C1FC0493AB4A}" type="pres">
      <dgm:prSet presAssocID="{BF7360B4-DF2C-AD4E-96DC-5DEC466E0CA0}"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Japanese Dolls"/>
        </a:ext>
      </dgm:extLst>
    </dgm:pt>
    <dgm:pt modelId="{FB7D242A-537A-4F17-A1E1-09CFC33E4380}" type="pres">
      <dgm:prSet presAssocID="{BF7360B4-DF2C-AD4E-96DC-5DEC466E0CA0}" presName="spaceRect" presStyleCnt="0"/>
      <dgm:spPr/>
    </dgm:pt>
    <dgm:pt modelId="{94F18F4B-D4F8-4302-8B96-2906683EFE64}" type="pres">
      <dgm:prSet presAssocID="{BF7360B4-DF2C-AD4E-96DC-5DEC466E0CA0}" presName="textRect" presStyleLbl="revTx" presStyleIdx="5" presStyleCnt="6">
        <dgm:presLayoutVars>
          <dgm:chMax val="1"/>
          <dgm:chPref val="1"/>
        </dgm:presLayoutVars>
      </dgm:prSet>
      <dgm:spPr/>
    </dgm:pt>
  </dgm:ptLst>
  <dgm:cxnLst>
    <dgm:cxn modelId="{7FA30A03-3347-4DFF-B6D4-B7BA4207F078}" srcId="{C8AB5213-EA0D-4BCF-B442-3434A87FEBC8}" destId="{CC47F4D2-69AC-4170-B398-F06A9641B538}" srcOrd="1" destOrd="0" parTransId="{724C90D1-CCE0-47CD-B771-9D63DDFA81DB}" sibTransId="{D2D8374F-857B-4032-996B-28F91F3C010D}"/>
    <dgm:cxn modelId="{CC251826-4F86-484D-AB1F-18FF57D8C43C}" type="presOf" srcId="{E478DF58-7FFB-4905-A0EB-8E71701DFB6D}" destId="{384B9546-E069-4CE5-9D4C-78E724E95E26}" srcOrd="0" destOrd="0" presId="urn:microsoft.com/office/officeart/2018/2/layout/IconCircleList"/>
    <dgm:cxn modelId="{03BBEA44-D9C3-3A4C-95F8-BC06FD7B5741}" type="presOf" srcId="{BF7360B4-DF2C-AD4E-96DC-5DEC466E0CA0}" destId="{94F18F4B-D4F8-4302-8B96-2906683EFE64}" srcOrd="0" destOrd="0" presId="urn:microsoft.com/office/officeart/2018/2/layout/IconCircleList"/>
    <dgm:cxn modelId="{4056C553-9260-4181-9A0E-EA954F5AE3EA}" srcId="{C8AB5213-EA0D-4BCF-B442-3434A87FEBC8}" destId="{DC10AA84-C063-4026-8121-8216C5310303}" srcOrd="2" destOrd="0" parTransId="{43583953-28F8-4172-A8D0-B3EE7F7CE194}" sibTransId="{ED8AB1EE-AC9A-4DFC-BE5A-0A3C3F33EF1F}"/>
    <dgm:cxn modelId="{BC7A135A-6AA3-FE4E-ADA7-3DC902491A9C}" type="presOf" srcId="{14F62094-9B1E-4013-BFF0-F19F03CFEF04}" destId="{059E9A18-F8C7-4458-9AD9-EA928D565AF3}" srcOrd="0" destOrd="0" presId="urn:microsoft.com/office/officeart/2018/2/layout/IconCircleList"/>
    <dgm:cxn modelId="{86FE3382-9889-0F43-9A2B-5A082EE4B3C0}" srcId="{C8AB5213-EA0D-4BCF-B442-3434A87FEBC8}" destId="{BF7360B4-DF2C-AD4E-96DC-5DEC466E0CA0}" srcOrd="5" destOrd="0" parTransId="{80192266-67F1-1643-85A6-B4D2A67CD982}" sibTransId="{ACF9F48B-579A-884B-AAEF-29A9B8DD605C}"/>
    <dgm:cxn modelId="{B09E9B8A-37C8-44AA-BA24-EE7E59251BD4}" srcId="{C8AB5213-EA0D-4BCF-B442-3434A87FEBC8}" destId="{14F62094-9B1E-4013-BFF0-F19F03CFEF04}" srcOrd="3" destOrd="0" parTransId="{1255EB22-1FBF-4CF3-95B0-499CAA131DA9}" sibTransId="{FA3EC06A-F628-4F7F-8C8A-A57321A3E4FA}"/>
    <dgm:cxn modelId="{EB8EB09F-9FED-FB43-9065-BC6B470DEB82}" type="presOf" srcId="{ED8AB1EE-AC9A-4DFC-BE5A-0A3C3F33EF1F}" destId="{1E46C1D7-C736-4ADC-B6A6-5FA856BECF24}" srcOrd="0" destOrd="0" presId="urn:microsoft.com/office/officeart/2018/2/layout/IconCircleList"/>
    <dgm:cxn modelId="{76297DA4-FACC-484B-8EE2-9B95866982B3}" type="presOf" srcId="{C8AB5213-EA0D-4BCF-B442-3434A87FEBC8}" destId="{C0D47FE7-191C-437A-843F-2484E3F11451}" srcOrd="0" destOrd="0" presId="urn:microsoft.com/office/officeart/2018/2/layout/IconCircleList"/>
    <dgm:cxn modelId="{B64DC5A9-3DCA-DB49-B804-DB59B10DEF6C}" type="presOf" srcId="{CC47F4D2-69AC-4170-B398-F06A9641B538}" destId="{8B053650-AD7F-4F71-8E63-A7E8DD1D5553}" srcOrd="0" destOrd="0" presId="urn:microsoft.com/office/officeart/2018/2/layout/IconCircleList"/>
    <dgm:cxn modelId="{F12952BE-AB3D-AC40-A786-DF76C10404B3}" type="presOf" srcId="{9F7AE48F-44BF-4589-8052-9EC9C3B53F98}" destId="{1D3D1DF0-2C09-4B8E-B758-72976F4BDD7C}" srcOrd="0" destOrd="0" presId="urn:microsoft.com/office/officeart/2018/2/layout/IconCircleList"/>
    <dgm:cxn modelId="{236B47C1-73A8-1542-8591-0A1817190B5F}" type="presOf" srcId="{DC10AA84-C063-4026-8121-8216C5310303}" destId="{FCCCF3EA-6CB9-4A6E-B5D3-569F42C44642}" srcOrd="0" destOrd="0" presId="urn:microsoft.com/office/officeart/2018/2/layout/IconCircleList"/>
    <dgm:cxn modelId="{070026C7-3BE9-0944-B807-7B46DC2D2AE0}" type="presOf" srcId="{FA3EC06A-F628-4F7F-8C8A-A57321A3E4FA}" destId="{0A4F1E73-F063-4907-BCBE-4EFA91C776C4}" srcOrd="0" destOrd="0" presId="urn:microsoft.com/office/officeart/2018/2/layout/IconCircleList"/>
    <dgm:cxn modelId="{D550ECD2-4083-410E-BE83-70510EAEEB07}" srcId="{C8AB5213-EA0D-4BCF-B442-3434A87FEBC8}" destId="{CD8F4747-6535-4E83-A887-C0CF6B040E0E}" srcOrd="0" destOrd="0" parTransId="{69E20C5C-5503-478C-BAC0-F309A52E8659}" sibTransId="{88438E31-263B-4C26-AB7D-58DD92D92F45}"/>
    <dgm:cxn modelId="{7AFF54DA-D4DE-B24E-A4EA-C5074F8608DF}" type="presOf" srcId="{CD8F4747-6535-4E83-A887-C0CF6B040E0E}" destId="{AF6F4B8A-CAD0-40D7-82C5-C7C7268649D6}" srcOrd="0" destOrd="0" presId="urn:microsoft.com/office/officeart/2018/2/layout/IconCircleList"/>
    <dgm:cxn modelId="{721142DF-1181-634C-AD95-010BDF8A552D}" type="presOf" srcId="{88438E31-263B-4C26-AB7D-58DD92D92F45}" destId="{908E6241-6517-4822-8013-B7250DC69C7A}" srcOrd="0" destOrd="0" presId="urn:microsoft.com/office/officeart/2018/2/layout/IconCircleList"/>
    <dgm:cxn modelId="{6D967EE8-5A14-4A4C-A3C8-075301A10B1F}" type="presOf" srcId="{D2D8374F-857B-4032-996B-28F91F3C010D}" destId="{C7D7CEAC-701F-4DDF-82F4-9083E94C98F0}" srcOrd="0" destOrd="0" presId="urn:microsoft.com/office/officeart/2018/2/layout/IconCircleList"/>
    <dgm:cxn modelId="{BA8FC9F7-0718-451B-AA3C-70D9C4484EB3}" srcId="{C8AB5213-EA0D-4BCF-B442-3434A87FEBC8}" destId="{9F7AE48F-44BF-4589-8052-9EC9C3B53F98}" srcOrd="4" destOrd="0" parTransId="{15FB1BBE-A7A8-4A52-9F3D-417AE3B85C64}" sibTransId="{E478DF58-7FFB-4905-A0EB-8E71701DFB6D}"/>
    <dgm:cxn modelId="{2F1ED9BB-F80A-5747-B6FE-5BD2CAE263C2}" type="presParOf" srcId="{C0D47FE7-191C-437A-843F-2484E3F11451}" destId="{6BC3539C-50F2-47AA-8A2D-B831F26A5912}" srcOrd="0" destOrd="0" presId="urn:microsoft.com/office/officeart/2018/2/layout/IconCircleList"/>
    <dgm:cxn modelId="{F5316082-F059-EB45-AA2D-00E7DBDDE1EC}" type="presParOf" srcId="{6BC3539C-50F2-47AA-8A2D-B831F26A5912}" destId="{A847A1D3-3298-451D-B866-E4A7B09F79B6}" srcOrd="0" destOrd="0" presId="urn:microsoft.com/office/officeart/2018/2/layout/IconCircleList"/>
    <dgm:cxn modelId="{9938FCDB-B555-7742-9CA9-4CCCA7420778}" type="presParOf" srcId="{A847A1D3-3298-451D-B866-E4A7B09F79B6}" destId="{35F1EF7A-AF8B-4088-9BAE-444D2D503708}" srcOrd="0" destOrd="0" presId="urn:microsoft.com/office/officeart/2018/2/layout/IconCircleList"/>
    <dgm:cxn modelId="{01057977-90BD-CA44-AD5D-ACF95E618DF0}" type="presParOf" srcId="{A847A1D3-3298-451D-B866-E4A7B09F79B6}" destId="{90219541-6E9F-48B8-8DAA-47EBE2A2D826}" srcOrd="1" destOrd="0" presId="urn:microsoft.com/office/officeart/2018/2/layout/IconCircleList"/>
    <dgm:cxn modelId="{C3635D54-A332-9547-BD54-6366A1C721E3}" type="presParOf" srcId="{A847A1D3-3298-451D-B866-E4A7B09F79B6}" destId="{861125C3-5A24-4F2E-BFA2-B02F87EA5281}" srcOrd="2" destOrd="0" presId="urn:microsoft.com/office/officeart/2018/2/layout/IconCircleList"/>
    <dgm:cxn modelId="{23CB673E-5409-F44C-A340-9C49A4780003}" type="presParOf" srcId="{A847A1D3-3298-451D-B866-E4A7B09F79B6}" destId="{AF6F4B8A-CAD0-40D7-82C5-C7C7268649D6}" srcOrd="3" destOrd="0" presId="urn:microsoft.com/office/officeart/2018/2/layout/IconCircleList"/>
    <dgm:cxn modelId="{410B601A-2711-FF4B-8A04-59CCD75B5E0B}" type="presParOf" srcId="{6BC3539C-50F2-47AA-8A2D-B831F26A5912}" destId="{908E6241-6517-4822-8013-B7250DC69C7A}" srcOrd="1" destOrd="0" presId="urn:microsoft.com/office/officeart/2018/2/layout/IconCircleList"/>
    <dgm:cxn modelId="{A20E057E-3E20-2449-9FC7-5E61F5846D8A}" type="presParOf" srcId="{6BC3539C-50F2-47AA-8A2D-B831F26A5912}" destId="{6ACC5D76-E06E-40AA-94BF-7D4AA33860D9}" srcOrd="2" destOrd="0" presId="urn:microsoft.com/office/officeart/2018/2/layout/IconCircleList"/>
    <dgm:cxn modelId="{AF548FE8-F997-8E4B-B9B6-1C1F6C2913BA}" type="presParOf" srcId="{6ACC5D76-E06E-40AA-94BF-7D4AA33860D9}" destId="{5366ECEA-C19F-4C2B-AC4B-155D31A4FEFD}" srcOrd="0" destOrd="0" presId="urn:microsoft.com/office/officeart/2018/2/layout/IconCircleList"/>
    <dgm:cxn modelId="{D8912809-001C-1C48-B5B9-54595313FA40}" type="presParOf" srcId="{6ACC5D76-E06E-40AA-94BF-7D4AA33860D9}" destId="{2A4C436D-89B8-453B-9BDA-E8FDC69F0F59}" srcOrd="1" destOrd="0" presId="urn:microsoft.com/office/officeart/2018/2/layout/IconCircleList"/>
    <dgm:cxn modelId="{04CEFF4B-B557-C842-8667-0903DF9AF269}" type="presParOf" srcId="{6ACC5D76-E06E-40AA-94BF-7D4AA33860D9}" destId="{046F0EEB-5CF4-4DB6-A7F8-3570BD044005}" srcOrd="2" destOrd="0" presId="urn:microsoft.com/office/officeart/2018/2/layout/IconCircleList"/>
    <dgm:cxn modelId="{B81DB92B-D25A-334B-9F30-95C0C697FBAF}" type="presParOf" srcId="{6ACC5D76-E06E-40AA-94BF-7D4AA33860D9}" destId="{8B053650-AD7F-4F71-8E63-A7E8DD1D5553}" srcOrd="3" destOrd="0" presId="urn:microsoft.com/office/officeart/2018/2/layout/IconCircleList"/>
    <dgm:cxn modelId="{A202D402-792A-F644-88C8-CA1380065823}" type="presParOf" srcId="{6BC3539C-50F2-47AA-8A2D-B831F26A5912}" destId="{C7D7CEAC-701F-4DDF-82F4-9083E94C98F0}" srcOrd="3" destOrd="0" presId="urn:microsoft.com/office/officeart/2018/2/layout/IconCircleList"/>
    <dgm:cxn modelId="{7BE0C6BD-FDBA-6944-846F-F2A1DBB409E1}" type="presParOf" srcId="{6BC3539C-50F2-47AA-8A2D-B831F26A5912}" destId="{2EDEE62B-0B6B-48FB-A9D3-EBD8A5F6A715}" srcOrd="4" destOrd="0" presId="urn:microsoft.com/office/officeart/2018/2/layout/IconCircleList"/>
    <dgm:cxn modelId="{890BFAEC-6311-1D49-B2A4-1628F7C431D6}" type="presParOf" srcId="{2EDEE62B-0B6B-48FB-A9D3-EBD8A5F6A715}" destId="{32687271-6BBE-42A7-9077-0EA93B69DC29}" srcOrd="0" destOrd="0" presId="urn:microsoft.com/office/officeart/2018/2/layout/IconCircleList"/>
    <dgm:cxn modelId="{6785C9DA-AB4A-7549-AC52-454DAB3875DB}" type="presParOf" srcId="{2EDEE62B-0B6B-48FB-A9D3-EBD8A5F6A715}" destId="{4DA493A8-763C-4221-8396-35494867D6DC}" srcOrd="1" destOrd="0" presId="urn:microsoft.com/office/officeart/2018/2/layout/IconCircleList"/>
    <dgm:cxn modelId="{8234D100-F602-3549-B658-F8FAB686F290}" type="presParOf" srcId="{2EDEE62B-0B6B-48FB-A9D3-EBD8A5F6A715}" destId="{32226277-7C43-4685-A1B6-C58AC4BCF5E0}" srcOrd="2" destOrd="0" presId="urn:microsoft.com/office/officeart/2018/2/layout/IconCircleList"/>
    <dgm:cxn modelId="{2B55E48C-1E97-6841-8203-97CFA2286521}" type="presParOf" srcId="{2EDEE62B-0B6B-48FB-A9D3-EBD8A5F6A715}" destId="{FCCCF3EA-6CB9-4A6E-B5D3-569F42C44642}" srcOrd="3" destOrd="0" presId="urn:microsoft.com/office/officeart/2018/2/layout/IconCircleList"/>
    <dgm:cxn modelId="{34FCB81A-9181-144A-BF76-8BF73AB17039}" type="presParOf" srcId="{6BC3539C-50F2-47AA-8A2D-B831F26A5912}" destId="{1E46C1D7-C736-4ADC-B6A6-5FA856BECF24}" srcOrd="5" destOrd="0" presId="urn:microsoft.com/office/officeart/2018/2/layout/IconCircleList"/>
    <dgm:cxn modelId="{8E0C6FBC-F540-5F48-87CD-F54B43C6288B}" type="presParOf" srcId="{6BC3539C-50F2-47AA-8A2D-B831F26A5912}" destId="{27A9B9F9-F60E-4AAF-B1DC-A0C41B5FD81A}" srcOrd="6" destOrd="0" presId="urn:microsoft.com/office/officeart/2018/2/layout/IconCircleList"/>
    <dgm:cxn modelId="{CB66AE1F-3AC0-3D42-9D9B-E7E87BDD9608}" type="presParOf" srcId="{27A9B9F9-F60E-4AAF-B1DC-A0C41B5FD81A}" destId="{F4550B2E-2C7F-4C80-BC2B-E88F4CC54987}" srcOrd="0" destOrd="0" presId="urn:microsoft.com/office/officeart/2018/2/layout/IconCircleList"/>
    <dgm:cxn modelId="{CEC5425B-1509-E34C-A729-ED13FF20C3D4}" type="presParOf" srcId="{27A9B9F9-F60E-4AAF-B1DC-A0C41B5FD81A}" destId="{1ADE9962-0514-4082-BE3C-134CFE0C1CA8}" srcOrd="1" destOrd="0" presId="urn:microsoft.com/office/officeart/2018/2/layout/IconCircleList"/>
    <dgm:cxn modelId="{DE61CC6B-FD93-964B-B925-821FC656FA90}" type="presParOf" srcId="{27A9B9F9-F60E-4AAF-B1DC-A0C41B5FD81A}" destId="{20E4AEC2-DFBE-4355-97E5-DA3DA4B58207}" srcOrd="2" destOrd="0" presId="urn:microsoft.com/office/officeart/2018/2/layout/IconCircleList"/>
    <dgm:cxn modelId="{076FF856-9EC1-5E4E-8D24-2B018D693E01}" type="presParOf" srcId="{27A9B9F9-F60E-4AAF-B1DC-A0C41B5FD81A}" destId="{059E9A18-F8C7-4458-9AD9-EA928D565AF3}" srcOrd="3" destOrd="0" presId="urn:microsoft.com/office/officeart/2018/2/layout/IconCircleList"/>
    <dgm:cxn modelId="{F2196D9D-0F10-F742-983E-733243E87900}" type="presParOf" srcId="{6BC3539C-50F2-47AA-8A2D-B831F26A5912}" destId="{0A4F1E73-F063-4907-BCBE-4EFA91C776C4}" srcOrd="7" destOrd="0" presId="urn:microsoft.com/office/officeart/2018/2/layout/IconCircleList"/>
    <dgm:cxn modelId="{359DFB5A-2247-954A-AF7C-2FACB04A779E}" type="presParOf" srcId="{6BC3539C-50F2-47AA-8A2D-B831F26A5912}" destId="{72A950B9-5969-4B0D-9B81-05F95F2537DB}" srcOrd="8" destOrd="0" presId="urn:microsoft.com/office/officeart/2018/2/layout/IconCircleList"/>
    <dgm:cxn modelId="{3E2F619E-CA5D-0843-848C-CB6B3BDA87A4}" type="presParOf" srcId="{72A950B9-5969-4B0D-9B81-05F95F2537DB}" destId="{81EB537E-4A1E-4A0C-949F-B671F0E069A5}" srcOrd="0" destOrd="0" presId="urn:microsoft.com/office/officeart/2018/2/layout/IconCircleList"/>
    <dgm:cxn modelId="{A651244C-67D1-1644-A15A-940F5772C1BD}" type="presParOf" srcId="{72A950B9-5969-4B0D-9B81-05F95F2537DB}" destId="{4D38AADD-B789-446C-9A3B-875548D986EF}" srcOrd="1" destOrd="0" presId="urn:microsoft.com/office/officeart/2018/2/layout/IconCircleList"/>
    <dgm:cxn modelId="{FF96D741-DD06-044A-8B76-E0AE78F839A4}" type="presParOf" srcId="{72A950B9-5969-4B0D-9B81-05F95F2537DB}" destId="{B758C4CB-AE6A-4FE1-A4EB-1E51215A94C6}" srcOrd="2" destOrd="0" presId="urn:microsoft.com/office/officeart/2018/2/layout/IconCircleList"/>
    <dgm:cxn modelId="{88BD2BF9-FA13-4245-952A-C6CA665182DF}" type="presParOf" srcId="{72A950B9-5969-4B0D-9B81-05F95F2537DB}" destId="{1D3D1DF0-2C09-4B8E-B758-72976F4BDD7C}" srcOrd="3" destOrd="0" presId="urn:microsoft.com/office/officeart/2018/2/layout/IconCircleList"/>
    <dgm:cxn modelId="{4D238B4F-81B5-144A-A622-18D19D52BD0F}" type="presParOf" srcId="{6BC3539C-50F2-47AA-8A2D-B831F26A5912}" destId="{384B9546-E069-4CE5-9D4C-78E724E95E26}" srcOrd="9" destOrd="0" presId="urn:microsoft.com/office/officeart/2018/2/layout/IconCircleList"/>
    <dgm:cxn modelId="{1367F720-3F60-5C48-AEC1-856825760498}" type="presParOf" srcId="{6BC3539C-50F2-47AA-8A2D-B831F26A5912}" destId="{8463AC88-BA7E-42DF-89FD-3240ACAE906C}" srcOrd="10" destOrd="0" presId="urn:microsoft.com/office/officeart/2018/2/layout/IconCircleList"/>
    <dgm:cxn modelId="{EF82A828-405B-0445-A349-52AC8EF278EA}" type="presParOf" srcId="{8463AC88-BA7E-42DF-89FD-3240ACAE906C}" destId="{8BC39B4D-B092-4000-B86B-704E16C290B1}" srcOrd="0" destOrd="0" presId="urn:microsoft.com/office/officeart/2018/2/layout/IconCircleList"/>
    <dgm:cxn modelId="{C82E984F-5C19-6B43-8143-59DB582E7B49}" type="presParOf" srcId="{8463AC88-BA7E-42DF-89FD-3240ACAE906C}" destId="{B18B01A5-1181-4B61-BA28-C1FC0493AB4A}" srcOrd="1" destOrd="0" presId="urn:microsoft.com/office/officeart/2018/2/layout/IconCircleList"/>
    <dgm:cxn modelId="{2BDC4946-9270-CB4E-B76A-3AA28FC07DD1}" type="presParOf" srcId="{8463AC88-BA7E-42DF-89FD-3240ACAE906C}" destId="{FB7D242A-537A-4F17-A1E1-09CFC33E4380}" srcOrd="2" destOrd="0" presId="urn:microsoft.com/office/officeart/2018/2/layout/IconCircleList"/>
    <dgm:cxn modelId="{B462F71B-EE47-524C-94A1-14160959A194}" type="presParOf" srcId="{8463AC88-BA7E-42DF-89FD-3240ACAE906C}" destId="{94F18F4B-D4F8-4302-8B96-2906683EFE64}"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147B61E6-B8D6-4A88-8B6A-62A3FD153E7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3E6D512-D2F2-4906-9F35-BD6FD186C419}">
      <dgm:prSet/>
      <dgm:spPr/>
      <dgm:t>
        <a:bodyPr/>
        <a:lstStyle/>
        <a:p>
          <a:r>
            <a:rPr lang="en-GB"/>
            <a:t>The Health Equity Framework focuses on achieving equitable health outcomes by addressing the root causes of health disparities.</a:t>
          </a:r>
          <a:endParaRPr lang="en-US"/>
        </a:p>
      </dgm:t>
    </dgm:pt>
    <dgm:pt modelId="{81D1E5AF-A045-473F-B511-277E795C01A6}" type="parTrans" cxnId="{5C53CF86-740F-4088-AA9C-C167FC80C2C8}">
      <dgm:prSet/>
      <dgm:spPr/>
      <dgm:t>
        <a:bodyPr/>
        <a:lstStyle/>
        <a:p>
          <a:endParaRPr lang="en-US"/>
        </a:p>
      </dgm:t>
    </dgm:pt>
    <dgm:pt modelId="{F2CFCFEB-37F9-4C02-B6EB-1AD4C1C95E8F}" type="sibTrans" cxnId="{5C53CF86-740F-4088-AA9C-C167FC80C2C8}">
      <dgm:prSet/>
      <dgm:spPr/>
      <dgm:t>
        <a:bodyPr/>
        <a:lstStyle/>
        <a:p>
          <a:endParaRPr lang="en-US"/>
        </a:p>
      </dgm:t>
    </dgm:pt>
    <dgm:pt modelId="{3B55F1E5-89FC-420B-89E8-4BBBEE493295}">
      <dgm:prSet/>
      <dgm:spPr/>
      <dgm:t>
        <a:bodyPr/>
        <a:lstStyle/>
        <a:p>
          <a:r>
            <a:rPr lang="en-GB"/>
            <a:t>It highlights the importance of implementing policies and interventions that specifically focus on vulnerable populations to ensure health equity.</a:t>
          </a:r>
          <a:endParaRPr lang="en-US"/>
        </a:p>
      </dgm:t>
    </dgm:pt>
    <dgm:pt modelId="{621D5906-3CA7-4BCE-9967-087C023EECDF}" type="parTrans" cxnId="{0EC7FB85-3D96-4AC8-9E23-1E424F7C2B30}">
      <dgm:prSet/>
      <dgm:spPr/>
      <dgm:t>
        <a:bodyPr/>
        <a:lstStyle/>
        <a:p>
          <a:endParaRPr lang="en-US"/>
        </a:p>
      </dgm:t>
    </dgm:pt>
    <dgm:pt modelId="{401D95A7-EF7C-4D42-AFEF-B8F85C60080D}" type="sibTrans" cxnId="{0EC7FB85-3D96-4AC8-9E23-1E424F7C2B30}">
      <dgm:prSet/>
      <dgm:spPr/>
      <dgm:t>
        <a:bodyPr/>
        <a:lstStyle/>
        <a:p>
          <a:endParaRPr lang="en-US"/>
        </a:p>
      </dgm:t>
    </dgm:pt>
    <dgm:pt modelId="{7D804C2D-C111-404F-A178-0FADEE3F0EC3}" type="pres">
      <dgm:prSet presAssocID="{147B61E6-B8D6-4A88-8B6A-62A3FD153E7E}" presName="root" presStyleCnt="0">
        <dgm:presLayoutVars>
          <dgm:dir/>
          <dgm:resizeHandles val="exact"/>
        </dgm:presLayoutVars>
      </dgm:prSet>
      <dgm:spPr/>
    </dgm:pt>
    <dgm:pt modelId="{87B624C6-CF74-4A5D-A868-E6A261E406F2}" type="pres">
      <dgm:prSet presAssocID="{73E6D512-D2F2-4906-9F35-BD6FD186C419}" presName="compNode" presStyleCnt="0"/>
      <dgm:spPr/>
    </dgm:pt>
    <dgm:pt modelId="{69AD28E7-6B97-469C-B12E-C48EB6C3665C}" type="pres">
      <dgm:prSet presAssocID="{73E6D512-D2F2-4906-9F35-BD6FD186C419}" presName="bgRect" presStyleLbl="bgShp" presStyleIdx="0" presStyleCnt="2"/>
      <dgm:spPr/>
    </dgm:pt>
    <dgm:pt modelId="{57BF9D68-F193-4983-BFD7-BF75B42B7415}" type="pres">
      <dgm:prSet presAssocID="{73E6D512-D2F2-4906-9F35-BD6FD186C41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A7B1E8A2-8EA5-4B50-A4BE-C60F2B40D1FC}" type="pres">
      <dgm:prSet presAssocID="{73E6D512-D2F2-4906-9F35-BD6FD186C419}" presName="spaceRect" presStyleCnt="0"/>
      <dgm:spPr/>
    </dgm:pt>
    <dgm:pt modelId="{9239F647-08F3-4BA3-9C08-10801E431DEB}" type="pres">
      <dgm:prSet presAssocID="{73E6D512-D2F2-4906-9F35-BD6FD186C419}" presName="parTx" presStyleLbl="revTx" presStyleIdx="0" presStyleCnt="2">
        <dgm:presLayoutVars>
          <dgm:chMax val="0"/>
          <dgm:chPref val="0"/>
        </dgm:presLayoutVars>
      </dgm:prSet>
      <dgm:spPr/>
    </dgm:pt>
    <dgm:pt modelId="{00BB1A54-F441-49E6-AF5D-CF4D1A223A48}" type="pres">
      <dgm:prSet presAssocID="{F2CFCFEB-37F9-4C02-B6EB-1AD4C1C95E8F}" presName="sibTrans" presStyleCnt="0"/>
      <dgm:spPr/>
    </dgm:pt>
    <dgm:pt modelId="{FA75AE18-23B0-429C-8941-36E8399E4B5D}" type="pres">
      <dgm:prSet presAssocID="{3B55F1E5-89FC-420B-89E8-4BBBEE493295}" presName="compNode" presStyleCnt="0"/>
      <dgm:spPr/>
    </dgm:pt>
    <dgm:pt modelId="{392B3D16-8E20-405A-8E6A-40F8BC619E11}" type="pres">
      <dgm:prSet presAssocID="{3B55F1E5-89FC-420B-89E8-4BBBEE493295}" presName="bgRect" presStyleLbl="bgShp" presStyleIdx="1" presStyleCnt="2"/>
      <dgm:spPr/>
    </dgm:pt>
    <dgm:pt modelId="{F9C059C0-D630-4A9D-95AD-00B366F5D2D4}" type="pres">
      <dgm:prSet presAssocID="{3B55F1E5-89FC-420B-89E8-4BBBEE49329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7E54E0E5-6DA3-40B8-9E75-7009C6485A59}" type="pres">
      <dgm:prSet presAssocID="{3B55F1E5-89FC-420B-89E8-4BBBEE493295}" presName="spaceRect" presStyleCnt="0"/>
      <dgm:spPr/>
    </dgm:pt>
    <dgm:pt modelId="{27F355DC-7F68-4625-AB74-A3ABD3D92A9B}" type="pres">
      <dgm:prSet presAssocID="{3B55F1E5-89FC-420B-89E8-4BBBEE493295}" presName="parTx" presStyleLbl="revTx" presStyleIdx="1" presStyleCnt="2">
        <dgm:presLayoutVars>
          <dgm:chMax val="0"/>
          <dgm:chPref val="0"/>
        </dgm:presLayoutVars>
      </dgm:prSet>
      <dgm:spPr/>
    </dgm:pt>
  </dgm:ptLst>
  <dgm:cxnLst>
    <dgm:cxn modelId="{6A0B6B0D-AA47-48A7-8839-7EA73B383C1E}" type="presOf" srcId="{3B55F1E5-89FC-420B-89E8-4BBBEE493295}" destId="{27F355DC-7F68-4625-AB74-A3ABD3D92A9B}" srcOrd="0" destOrd="0" presId="urn:microsoft.com/office/officeart/2018/2/layout/IconVerticalSolidList"/>
    <dgm:cxn modelId="{0BBC3F48-C373-4CDB-8F0E-FC26BD6579E7}" type="presOf" srcId="{147B61E6-B8D6-4A88-8B6A-62A3FD153E7E}" destId="{7D804C2D-C111-404F-A178-0FADEE3F0EC3}" srcOrd="0" destOrd="0" presId="urn:microsoft.com/office/officeart/2018/2/layout/IconVerticalSolidList"/>
    <dgm:cxn modelId="{0EC7FB85-3D96-4AC8-9E23-1E424F7C2B30}" srcId="{147B61E6-B8D6-4A88-8B6A-62A3FD153E7E}" destId="{3B55F1E5-89FC-420B-89E8-4BBBEE493295}" srcOrd="1" destOrd="0" parTransId="{621D5906-3CA7-4BCE-9967-087C023EECDF}" sibTransId="{401D95A7-EF7C-4D42-AFEF-B8F85C60080D}"/>
    <dgm:cxn modelId="{5C53CF86-740F-4088-AA9C-C167FC80C2C8}" srcId="{147B61E6-B8D6-4A88-8B6A-62A3FD153E7E}" destId="{73E6D512-D2F2-4906-9F35-BD6FD186C419}" srcOrd="0" destOrd="0" parTransId="{81D1E5AF-A045-473F-B511-277E795C01A6}" sibTransId="{F2CFCFEB-37F9-4C02-B6EB-1AD4C1C95E8F}"/>
    <dgm:cxn modelId="{9DD187C5-00A2-42B2-9222-05858101D53F}" type="presOf" srcId="{73E6D512-D2F2-4906-9F35-BD6FD186C419}" destId="{9239F647-08F3-4BA3-9C08-10801E431DEB}" srcOrd="0" destOrd="0" presId="urn:microsoft.com/office/officeart/2018/2/layout/IconVerticalSolidList"/>
    <dgm:cxn modelId="{2476D719-8C6A-4AC6-B1EF-AF48C7C558B3}" type="presParOf" srcId="{7D804C2D-C111-404F-A178-0FADEE3F0EC3}" destId="{87B624C6-CF74-4A5D-A868-E6A261E406F2}" srcOrd="0" destOrd="0" presId="urn:microsoft.com/office/officeart/2018/2/layout/IconVerticalSolidList"/>
    <dgm:cxn modelId="{1742EB5B-E02D-4D72-8D24-28E790D1CB52}" type="presParOf" srcId="{87B624C6-CF74-4A5D-A868-E6A261E406F2}" destId="{69AD28E7-6B97-469C-B12E-C48EB6C3665C}" srcOrd="0" destOrd="0" presId="urn:microsoft.com/office/officeart/2018/2/layout/IconVerticalSolidList"/>
    <dgm:cxn modelId="{BC77ADF1-820C-4562-9657-E7E89EBF686C}" type="presParOf" srcId="{87B624C6-CF74-4A5D-A868-E6A261E406F2}" destId="{57BF9D68-F193-4983-BFD7-BF75B42B7415}" srcOrd="1" destOrd="0" presId="urn:microsoft.com/office/officeart/2018/2/layout/IconVerticalSolidList"/>
    <dgm:cxn modelId="{81C8C295-E403-4633-8CCD-63F0EB1A4D4A}" type="presParOf" srcId="{87B624C6-CF74-4A5D-A868-E6A261E406F2}" destId="{A7B1E8A2-8EA5-4B50-A4BE-C60F2B40D1FC}" srcOrd="2" destOrd="0" presId="urn:microsoft.com/office/officeart/2018/2/layout/IconVerticalSolidList"/>
    <dgm:cxn modelId="{7C4285CE-BF37-4481-AEF7-23C5A8BA926F}" type="presParOf" srcId="{87B624C6-CF74-4A5D-A868-E6A261E406F2}" destId="{9239F647-08F3-4BA3-9C08-10801E431DEB}" srcOrd="3" destOrd="0" presId="urn:microsoft.com/office/officeart/2018/2/layout/IconVerticalSolidList"/>
    <dgm:cxn modelId="{87FCC00C-FE49-470F-85AE-34D22B292C5A}" type="presParOf" srcId="{7D804C2D-C111-404F-A178-0FADEE3F0EC3}" destId="{00BB1A54-F441-49E6-AF5D-CF4D1A223A48}" srcOrd="1" destOrd="0" presId="urn:microsoft.com/office/officeart/2018/2/layout/IconVerticalSolidList"/>
    <dgm:cxn modelId="{A3593A3C-4D56-4C62-8DAE-1C88BFAE8564}" type="presParOf" srcId="{7D804C2D-C111-404F-A178-0FADEE3F0EC3}" destId="{FA75AE18-23B0-429C-8941-36E8399E4B5D}" srcOrd="2" destOrd="0" presId="urn:microsoft.com/office/officeart/2018/2/layout/IconVerticalSolidList"/>
    <dgm:cxn modelId="{D5B82D34-270F-4199-8663-70574B5DF44E}" type="presParOf" srcId="{FA75AE18-23B0-429C-8941-36E8399E4B5D}" destId="{392B3D16-8E20-405A-8E6A-40F8BC619E11}" srcOrd="0" destOrd="0" presId="urn:microsoft.com/office/officeart/2018/2/layout/IconVerticalSolidList"/>
    <dgm:cxn modelId="{3FF483B7-36A7-46AE-BA51-D144F6E626A9}" type="presParOf" srcId="{FA75AE18-23B0-429C-8941-36E8399E4B5D}" destId="{F9C059C0-D630-4A9D-95AD-00B366F5D2D4}" srcOrd="1" destOrd="0" presId="urn:microsoft.com/office/officeart/2018/2/layout/IconVerticalSolidList"/>
    <dgm:cxn modelId="{69092070-D0AD-4FD1-99B2-D609F66F8DA3}" type="presParOf" srcId="{FA75AE18-23B0-429C-8941-36E8399E4B5D}" destId="{7E54E0E5-6DA3-40B8-9E75-7009C6485A59}" srcOrd="2" destOrd="0" presId="urn:microsoft.com/office/officeart/2018/2/layout/IconVerticalSolidList"/>
    <dgm:cxn modelId="{5E8D1DEA-AA98-4D37-90BB-5F790A128B34}" type="presParOf" srcId="{FA75AE18-23B0-429C-8941-36E8399E4B5D}" destId="{27F355DC-7F68-4625-AB74-A3ABD3D92A9B}" srcOrd="3" destOrd="0" presId="urn:microsoft.com/office/officeart/2018/2/layout/IconVerticalSoli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9599BAF0-EC33-4B63-93E6-55EE411E95C8}"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E300E8E5-1597-4F7D-98FE-0F4935AEE9FD}">
      <dgm:prSet/>
      <dgm:spPr/>
      <dgm:t>
        <a:bodyPr/>
        <a:lstStyle/>
        <a:p>
          <a:r>
            <a:rPr lang="en-US"/>
            <a:t>The UK has a range of policies and legislation that govern health and social care, ensuring the safety, quality, and accessibility of services.</a:t>
          </a:r>
        </a:p>
      </dgm:t>
    </dgm:pt>
    <dgm:pt modelId="{E7C54BCE-6EB4-4FEC-8124-A6FB220F2ED9}" type="parTrans" cxnId="{20868388-2A37-4C58-B8D5-416914CF616B}">
      <dgm:prSet/>
      <dgm:spPr/>
      <dgm:t>
        <a:bodyPr/>
        <a:lstStyle/>
        <a:p>
          <a:endParaRPr lang="en-US"/>
        </a:p>
      </dgm:t>
    </dgm:pt>
    <dgm:pt modelId="{F942D125-91B2-49D9-8807-3E6765BC982F}" type="sibTrans" cxnId="{20868388-2A37-4C58-B8D5-416914CF616B}">
      <dgm:prSet/>
      <dgm:spPr/>
      <dgm:t>
        <a:bodyPr/>
        <a:lstStyle/>
        <a:p>
          <a:endParaRPr lang="en-US"/>
        </a:p>
      </dgm:t>
    </dgm:pt>
    <dgm:pt modelId="{8622376F-8E40-442F-9972-C59786CBCCAC}">
      <dgm:prSet/>
      <dgm:spPr/>
      <dgm:t>
        <a:bodyPr/>
        <a:lstStyle/>
        <a:p>
          <a:r>
            <a:rPr lang="en-US" dirty="0"/>
            <a:t>The Care Act 2014 emphasises adult care, highlighting well-being, the right to participate in care planning, and safeguarding vulnerable adults.</a:t>
          </a:r>
        </a:p>
      </dgm:t>
    </dgm:pt>
    <dgm:pt modelId="{7EA0277A-2775-4AE4-BFFD-B533D3D7734F}" type="parTrans" cxnId="{BDF0D116-4410-417B-843F-44745ACC9464}">
      <dgm:prSet/>
      <dgm:spPr/>
      <dgm:t>
        <a:bodyPr/>
        <a:lstStyle/>
        <a:p>
          <a:endParaRPr lang="en-US"/>
        </a:p>
      </dgm:t>
    </dgm:pt>
    <dgm:pt modelId="{CC2EA2C5-B91F-4EA8-A668-2CDB4F0F30F2}" type="sibTrans" cxnId="{BDF0D116-4410-417B-843F-44745ACC9464}">
      <dgm:prSet/>
      <dgm:spPr/>
      <dgm:t>
        <a:bodyPr/>
        <a:lstStyle/>
        <a:p>
          <a:endParaRPr lang="en-US"/>
        </a:p>
      </dgm:t>
    </dgm:pt>
    <dgm:pt modelId="{6E175101-D575-40B2-B4F2-ED2CCA9D19ED}">
      <dgm:prSet/>
      <dgm:spPr/>
      <dgm:t>
        <a:bodyPr/>
        <a:lstStyle/>
        <a:p>
          <a:r>
            <a:rPr lang="en-US" dirty="0"/>
            <a:t>The Equality Act 2010 safeguards against discrimination in service provision, guaranteeing equal access to health and social care for all, regardless of characteristics such as age, disability, gender, race, or sexual orientation.</a:t>
          </a:r>
        </a:p>
      </dgm:t>
    </dgm:pt>
    <dgm:pt modelId="{BCF3CA13-37DB-4F34-A36B-A99AF945AEA9}" type="parTrans" cxnId="{B7316863-6FC6-480D-9686-2716E2DD1879}">
      <dgm:prSet/>
      <dgm:spPr/>
      <dgm:t>
        <a:bodyPr/>
        <a:lstStyle/>
        <a:p>
          <a:endParaRPr lang="en-US"/>
        </a:p>
      </dgm:t>
    </dgm:pt>
    <dgm:pt modelId="{1A06680B-E749-4925-B757-83AB2AA21A92}" type="sibTrans" cxnId="{B7316863-6FC6-480D-9686-2716E2DD1879}">
      <dgm:prSet/>
      <dgm:spPr/>
      <dgm:t>
        <a:bodyPr/>
        <a:lstStyle/>
        <a:p>
          <a:endParaRPr lang="en-US"/>
        </a:p>
      </dgm:t>
    </dgm:pt>
    <dgm:pt modelId="{F858C7F4-ABB7-7149-9D7B-98127D122B58}" type="pres">
      <dgm:prSet presAssocID="{9599BAF0-EC33-4B63-93E6-55EE411E95C8}" presName="outerComposite" presStyleCnt="0">
        <dgm:presLayoutVars>
          <dgm:chMax val="5"/>
          <dgm:dir/>
          <dgm:resizeHandles val="exact"/>
        </dgm:presLayoutVars>
      </dgm:prSet>
      <dgm:spPr/>
    </dgm:pt>
    <dgm:pt modelId="{C1C7C688-9705-3349-93CE-4F7099BA9418}" type="pres">
      <dgm:prSet presAssocID="{9599BAF0-EC33-4B63-93E6-55EE411E95C8}" presName="dummyMaxCanvas" presStyleCnt="0">
        <dgm:presLayoutVars/>
      </dgm:prSet>
      <dgm:spPr/>
    </dgm:pt>
    <dgm:pt modelId="{42E9A050-B80B-2440-80A6-A4DAE3402CA6}" type="pres">
      <dgm:prSet presAssocID="{9599BAF0-EC33-4B63-93E6-55EE411E95C8}" presName="ThreeNodes_1" presStyleLbl="node1" presStyleIdx="0" presStyleCnt="3">
        <dgm:presLayoutVars>
          <dgm:bulletEnabled val="1"/>
        </dgm:presLayoutVars>
      </dgm:prSet>
      <dgm:spPr/>
    </dgm:pt>
    <dgm:pt modelId="{518500AB-4309-DA4F-9E5B-988BB3117FEC}" type="pres">
      <dgm:prSet presAssocID="{9599BAF0-EC33-4B63-93E6-55EE411E95C8}" presName="ThreeNodes_2" presStyleLbl="node1" presStyleIdx="1" presStyleCnt="3">
        <dgm:presLayoutVars>
          <dgm:bulletEnabled val="1"/>
        </dgm:presLayoutVars>
      </dgm:prSet>
      <dgm:spPr/>
    </dgm:pt>
    <dgm:pt modelId="{5630228C-5BF3-E640-8BE3-86146467210C}" type="pres">
      <dgm:prSet presAssocID="{9599BAF0-EC33-4B63-93E6-55EE411E95C8}" presName="ThreeNodes_3" presStyleLbl="node1" presStyleIdx="2" presStyleCnt="3">
        <dgm:presLayoutVars>
          <dgm:bulletEnabled val="1"/>
        </dgm:presLayoutVars>
      </dgm:prSet>
      <dgm:spPr/>
    </dgm:pt>
    <dgm:pt modelId="{FFEE5066-8FF1-F046-B4AD-31B1DF824730}" type="pres">
      <dgm:prSet presAssocID="{9599BAF0-EC33-4B63-93E6-55EE411E95C8}" presName="ThreeConn_1-2" presStyleLbl="fgAccFollowNode1" presStyleIdx="0" presStyleCnt="2">
        <dgm:presLayoutVars>
          <dgm:bulletEnabled val="1"/>
        </dgm:presLayoutVars>
      </dgm:prSet>
      <dgm:spPr/>
    </dgm:pt>
    <dgm:pt modelId="{F6A79B35-E80C-CF42-BAA0-0A2134028178}" type="pres">
      <dgm:prSet presAssocID="{9599BAF0-EC33-4B63-93E6-55EE411E95C8}" presName="ThreeConn_2-3" presStyleLbl="fgAccFollowNode1" presStyleIdx="1" presStyleCnt="2">
        <dgm:presLayoutVars>
          <dgm:bulletEnabled val="1"/>
        </dgm:presLayoutVars>
      </dgm:prSet>
      <dgm:spPr/>
    </dgm:pt>
    <dgm:pt modelId="{807F1066-B8FB-D445-8439-F5E197E34C28}" type="pres">
      <dgm:prSet presAssocID="{9599BAF0-EC33-4B63-93E6-55EE411E95C8}" presName="ThreeNodes_1_text" presStyleLbl="node1" presStyleIdx="2" presStyleCnt="3">
        <dgm:presLayoutVars>
          <dgm:bulletEnabled val="1"/>
        </dgm:presLayoutVars>
      </dgm:prSet>
      <dgm:spPr/>
    </dgm:pt>
    <dgm:pt modelId="{FE5D970C-FB9D-484A-B4A2-D99CD85F8022}" type="pres">
      <dgm:prSet presAssocID="{9599BAF0-EC33-4B63-93E6-55EE411E95C8}" presName="ThreeNodes_2_text" presStyleLbl="node1" presStyleIdx="2" presStyleCnt="3">
        <dgm:presLayoutVars>
          <dgm:bulletEnabled val="1"/>
        </dgm:presLayoutVars>
      </dgm:prSet>
      <dgm:spPr/>
    </dgm:pt>
    <dgm:pt modelId="{F9967ADE-F20B-7241-A69D-5CF8C0EB843C}" type="pres">
      <dgm:prSet presAssocID="{9599BAF0-EC33-4B63-93E6-55EE411E95C8}" presName="ThreeNodes_3_text" presStyleLbl="node1" presStyleIdx="2" presStyleCnt="3">
        <dgm:presLayoutVars>
          <dgm:bulletEnabled val="1"/>
        </dgm:presLayoutVars>
      </dgm:prSet>
      <dgm:spPr/>
    </dgm:pt>
  </dgm:ptLst>
  <dgm:cxnLst>
    <dgm:cxn modelId="{98985506-B850-BE4C-A768-B4F08BD13DCF}" type="presOf" srcId="{6E175101-D575-40B2-B4F2-ED2CCA9D19ED}" destId="{F9967ADE-F20B-7241-A69D-5CF8C0EB843C}" srcOrd="1" destOrd="0" presId="urn:microsoft.com/office/officeart/2005/8/layout/vProcess5"/>
    <dgm:cxn modelId="{BDF0D116-4410-417B-843F-44745ACC9464}" srcId="{9599BAF0-EC33-4B63-93E6-55EE411E95C8}" destId="{8622376F-8E40-442F-9972-C59786CBCCAC}" srcOrd="1" destOrd="0" parTransId="{7EA0277A-2775-4AE4-BFFD-B533D3D7734F}" sibTransId="{CC2EA2C5-B91F-4EA8-A668-2CDB4F0F30F2}"/>
    <dgm:cxn modelId="{EC674E48-93E7-6A44-9986-99BBCF9B196F}" type="presOf" srcId="{E300E8E5-1597-4F7D-98FE-0F4935AEE9FD}" destId="{807F1066-B8FB-D445-8439-F5E197E34C28}" srcOrd="1" destOrd="0" presId="urn:microsoft.com/office/officeart/2005/8/layout/vProcess5"/>
    <dgm:cxn modelId="{F8049B5A-44AF-B044-8249-F458D1EF50D3}" type="presOf" srcId="{CC2EA2C5-B91F-4EA8-A668-2CDB4F0F30F2}" destId="{F6A79B35-E80C-CF42-BAA0-0A2134028178}" srcOrd="0" destOrd="0" presId="urn:microsoft.com/office/officeart/2005/8/layout/vProcess5"/>
    <dgm:cxn modelId="{B7316863-6FC6-480D-9686-2716E2DD1879}" srcId="{9599BAF0-EC33-4B63-93E6-55EE411E95C8}" destId="{6E175101-D575-40B2-B4F2-ED2CCA9D19ED}" srcOrd="2" destOrd="0" parTransId="{BCF3CA13-37DB-4F34-A36B-A99AF945AEA9}" sibTransId="{1A06680B-E749-4925-B757-83AB2AA21A92}"/>
    <dgm:cxn modelId="{4B6D9F6B-1C87-A949-9178-0B55559D69DA}" type="presOf" srcId="{9599BAF0-EC33-4B63-93E6-55EE411E95C8}" destId="{F858C7F4-ABB7-7149-9D7B-98127D122B58}" srcOrd="0" destOrd="0" presId="urn:microsoft.com/office/officeart/2005/8/layout/vProcess5"/>
    <dgm:cxn modelId="{EEDED77A-7C8B-0E42-9115-F035F5BB01C2}" type="presOf" srcId="{F942D125-91B2-49D9-8807-3E6765BC982F}" destId="{FFEE5066-8FF1-F046-B4AD-31B1DF824730}" srcOrd="0" destOrd="0" presId="urn:microsoft.com/office/officeart/2005/8/layout/vProcess5"/>
    <dgm:cxn modelId="{20868388-2A37-4C58-B8D5-416914CF616B}" srcId="{9599BAF0-EC33-4B63-93E6-55EE411E95C8}" destId="{E300E8E5-1597-4F7D-98FE-0F4935AEE9FD}" srcOrd="0" destOrd="0" parTransId="{E7C54BCE-6EB4-4FEC-8124-A6FB220F2ED9}" sibTransId="{F942D125-91B2-49D9-8807-3E6765BC982F}"/>
    <dgm:cxn modelId="{D809078A-2357-7D4C-BE02-F4B5403321BC}" type="presOf" srcId="{8622376F-8E40-442F-9972-C59786CBCCAC}" destId="{FE5D970C-FB9D-484A-B4A2-D99CD85F8022}" srcOrd="1" destOrd="0" presId="urn:microsoft.com/office/officeart/2005/8/layout/vProcess5"/>
    <dgm:cxn modelId="{786FE48E-F246-EC4C-880D-08CB81210FC3}" type="presOf" srcId="{8622376F-8E40-442F-9972-C59786CBCCAC}" destId="{518500AB-4309-DA4F-9E5B-988BB3117FEC}" srcOrd="0" destOrd="0" presId="urn:microsoft.com/office/officeart/2005/8/layout/vProcess5"/>
    <dgm:cxn modelId="{3F50A398-1248-9A44-9708-4B1A6E2472FE}" type="presOf" srcId="{E300E8E5-1597-4F7D-98FE-0F4935AEE9FD}" destId="{42E9A050-B80B-2440-80A6-A4DAE3402CA6}" srcOrd="0" destOrd="0" presId="urn:microsoft.com/office/officeart/2005/8/layout/vProcess5"/>
    <dgm:cxn modelId="{3BBBA4C9-DF2C-6543-B475-57C0F0FB1434}" type="presOf" srcId="{6E175101-D575-40B2-B4F2-ED2CCA9D19ED}" destId="{5630228C-5BF3-E640-8BE3-86146467210C}" srcOrd="0" destOrd="0" presId="urn:microsoft.com/office/officeart/2005/8/layout/vProcess5"/>
    <dgm:cxn modelId="{E20EE02D-8975-4042-88E2-B85138D95369}" type="presParOf" srcId="{F858C7F4-ABB7-7149-9D7B-98127D122B58}" destId="{C1C7C688-9705-3349-93CE-4F7099BA9418}" srcOrd="0" destOrd="0" presId="urn:microsoft.com/office/officeart/2005/8/layout/vProcess5"/>
    <dgm:cxn modelId="{7D1B0569-1942-3C42-A959-8B052B6231A2}" type="presParOf" srcId="{F858C7F4-ABB7-7149-9D7B-98127D122B58}" destId="{42E9A050-B80B-2440-80A6-A4DAE3402CA6}" srcOrd="1" destOrd="0" presId="urn:microsoft.com/office/officeart/2005/8/layout/vProcess5"/>
    <dgm:cxn modelId="{30FD7F67-F3EC-2A4C-B87A-E223487495BD}" type="presParOf" srcId="{F858C7F4-ABB7-7149-9D7B-98127D122B58}" destId="{518500AB-4309-DA4F-9E5B-988BB3117FEC}" srcOrd="2" destOrd="0" presId="urn:microsoft.com/office/officeart/2005/8/layout/vProcess5"/>
    <dgm:cxn modelId="{C61C6EEB-FA8E-D14C-B8A2-8C156AA4339F}" type="presParOf" srcId="{F858C7F4-ABB7-7149-9D7B-98127D122B58}" destId="{5630228C-5BF3-E640-8BE3-86146467210C}" srcOrd="3" destOrd="0" presId="urn:microsoft.com/office/officeart/2005/8/layout/vProcess5"/>
    <dgm:cxn modelId="{BAE79329-0EAC-5543-95E6-46801B887E5C}" type="presParOf" srcId="{F858C7F4-ABB7-7149-9D7B-98127D122B58}" destId="{FFEE5066-8FF1-F046-B4AD-31B1DF824730}" srcOrd="4" destOrd="0" presId="urn:microsoft.com/office/officeart/2005/8/layout/vProcess5"/>
    <dgm:cxn modelId="{E653B27A-357C-F845-AB9B-8C2ECCFB0B10}" type="presParOf" srcId="{F858C7F4-ABB7-7149-9D7B-98127D122B58}" destId="{F6A79B35-E80C-CF42-BAA0-0A2134028178}" srcOrd="5" destOrd="0" presId="urn:microsoft.com/office/officeart/2005/8/layout/vProcess5"/>
    <dgm:cxn modelId="{FFDD3987-969B-3246-B924-707D3E570025}" type="presParOf" srcId="{F858C7F4-ABB7-7149-9D7B-98127D122B58}" destId="{807F1066-B8FB-D445-8439-F5E197E34C28}" srcOrd="6" destOrd="0" presId="urn:microsoft.com/office/officeart/2005/8/layout/vProcess5"/>
    <dgm:cxn modelId="{68DACEFF-1C03-9747-ACB0-74D86DF0994B}" type="presParOf" srcId="{F858C7F4-ABB7-7149-9D7B-98127D122B58}" destId="{FE5D970C-FB9D-484A-B4A2-D99CD85F8022}" srcOrd="7" destOrd="0" presId="urn:microsoft.com/office/officeart/2005/8/layout/vProcess5"/>
    <dgm:cxn modelId="{4188F9F8-0017-DF44-B390-8090CABC64B2}" type="presParOf" srcId="{F858C7F4-ABB7-7149-9D7B-98127D122B58}" destId="{F9967ADE-F20B-7241-A69D-5CF8C0EB843C}"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2B329D99-8063-44B5-9A8F-88DD82E09A59}"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CC9A906C-52B3-42BD-B613-E8EFEE24532F}">
      <dgm:prSet/>
      <dgm:spPr/>
      <dgm:t>
        <a:bodyPr/>
        <a:lstStyle/>
        <a:p>
          <a:pPr>
            <a:lnSpc>
              <a:spcPct val="100000"/>
            </a:lnSpc>
          </a:pPr>
          <a:r>
            <a:rPr lang="en-US" dirty="0">
              <a:solidFill>
                <a:schemeClr val="bg1"/>
              </a:solidFill>
              <a:latin typeface="Arial" panose="020B0604020202020204" pitchFamily="34" charset="0"/>
              <a:cs typeface="Arial" panose="020B0604020202020204" pitchFamily="34" charset="0"/>
            </a:rPr>
            <a:t>The NHS Long Term Plan, published in January 2019, outlines key strategies and priorities for the National Health Service in England over a </a:t>
          </a:r>
          <a:r>
            <a:rPr lang="en-GB" dirty="0">
              <a:solidFill>
                <a:schemeClr val="bg1"/>
              </a:solidFill>
              <a:latin typeface="Arial" panose="020B0604020202020204" pitchFamily="34" charset="0"/>
              <a:cs typeface="Arial" panose="020B0604020202020204" pitchFamily="34" charset="0"/>
            </a:rPr>
            <a:t>decade.</a:t>
          </a:r>
          <a:endParaRPr lang="en-US" dirty="0">
            <a:solidFill>
              <a:schemeClr val="bg1"/>
            </a:solidFill>
            <a:latin typeface="Arial" panose="020B0604020202020204" pitchFamily="34" charset="0"/>
            <a:cs typeface="Arial" panose="020B0604020202020204" pitchFamily="34" charset="0"/>
          </a:endParaRPr>
        </a:p>
      </dgm:t>
    </dgm:pt>
    <dgm:pt modelId="{B022838B-162C-4466-ACFC-1E12F26E28D7}" type="parTrans" cxnId="{D7FA1448-46E7-40A7-AF2E-4A44231BD1AA}">
      <dgm:prSet/>
      <dgm:spPr/>
      <dgm:t>
        <a:bodyPr/>
        <a:lstStyle/>
        <a:p>
          <a:endParaRPr lang="en-US"/>
        </a:p>
      </dgm:t>
    </dgm:pt>
    <dgm:pt modelId="{23E646BB-FC89-43A1-AFF6-3CC2B1AF4D9E}" type="sibTrans" cxnId="{D7FA1448-46E7-40A7-AF2E-4A44231BD1AA}">
      <dgm:prSet/>
      <dgm:spPr/>
      <dgm:t>
        <a:bodyPr/>
        <a:lstStyle/>
        <a:p>
          <a:endParaRPr lang="en-US"/>
        </a:p>
      </dgm:t>
    </dgm:pt>
    <dgm:pt modelId="{E6A334FB-456C-431A-A9E5-557EB00ACF52}">
      <dgm:prSet/>
      <dgm:spPr/>
      <dgm:t>
        <a:bodyPr/>
        <a:lstStyle/>
        <a:p>
          <a:pPr>
            <a:lnSpc>
              <a:spcPct val="100000"/>
            </a:lnSpc>
          </a:pPr>
          <a:r>
            <a:rPr lang="en-GB" dirty="0">
              <a:solidFill>
                <a:schemeClr val="bg1"/>
              </a:solidFill>
              <a:latin typeface="Arial" panose="020B0604020202020204" pitchFamily="34" charset="0"/>
              <a:cs typeface="Arial" panose="020B0604020202020204" pitchFamily="34" charset="0"/>
            </a:rPr>
            <a:t>Working towards goal 3 involves advancing Prevention, integrates Services, promotes Digitisation, expands Service offerings, develops Workforce, and fosters Research and Innovation to prevent illness and enhance health outcomes. </a:t>
          </a:r>
          <a:endParaRPr lang="en-US" dirty="0">
            <a:solidFill>
              <a:schemeClr val="bg1"/>
            </a:solidFill>
            <a:latin typeface="Arial" panose="020B0604020202020204" pitchFamily="34" charset="0"/>
            <a:cs typeface="Arial" panose="020B0604020202020204" pitchFamily="34" charset="0"/>
          </a:endParaRPr>
        </a:p>
      </dgm:t>
    </dgm:pt>
    <dgm:pt modelId="{521FA9DA-DBEA-42EF-A2DA-AE1BA42D9FF5}" type="parTrans" cxnId="{C8EDD825-092F-4526-8821-B408ADBB3BBF}">
      <dgm:prSet/>
      <dgm:spPr/>
      <dgm:t>
        <a:bodyPr/>
        <a:lstStyle/>
        <a:p>
          <a:endParaRPr lang="en-US"/>
        </a:p>
      </dgm:t>
    </dgm:pt>
    <dgm:pt modelId="{AB8B72F8-9C3E-495D-A10D-D9594A2C935E}" type="sibTrans" cxnId="{C8EDD825-092F-4526-8821-B408ADBB3BBF}">
      <dgm:prSet/>
      <dgm:spPr/>
      <dgm:t>
        <a:bodyPr/>
        <a:lstStyle/>
        <a:p>
          <a:endParaRPr lang="en-US"/>
        </a:p>
      </dgm:t>
    </dgm:pt>
    <dgm:pt modelId="{591B94E9-5E03-4016-A4E6-C78F7DD9A00B}" type="pres">
      <dgm:prSet presAssocID="{2B329D99-8063-44B5-9A8F-88DD82E09A59}" presName="root" presStyleCnt="0">
        <dgm:presLayoutVars>
          <dgm:dir/>
          <dgm:resizeHandles val="exact"/>
        </dgm:presLayoutVars>
      </dgm:prSet>
      <dgm:spPr/>
    </dgm:pt>
    <dgm:pt modelId="{644C5383-B49D-4E8E-B3D2-24702CDD3231}" type="pres">
      <dgm:prSet presAssocID="{CC9A906C-52B3-42BD-B613-E8EFEE24532F}" presName="compNode" presStyleCnt="0"/>
      <dgm:spPr/>
    </dgm:pt>
    <dgm:pt modelId="{3DF37D9A-2415-450F-9426-DFCE639089C0}" type="pres">
      <dgm:prSet presAssocID="{CC9A906C-52B3-42BD-B613-E8EFEE24532F}" presName="bgRect" presStyleLbl="bgShp" presStyleIdx="0" presStyleCnt="2"/>
      <dgm:spPr/>
    </dgm:pt>
    <dgm:pt modelId="{1B640CE4-60BC-4F1E-B53F-6BB23A058498}" type="pres">
      <dgm:prSet presAssocID="{CC9A906C-52B3-42BD-B613-E8EFEE24532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edical"/>
        </a:ext>
      </dgm:extLst>
    </dgm:pt>
    <dgm:pt modelId="{490C8B78-053B-4502-A46F-321A7249E5C8}" type="pres">
      <dgm:prSet presAssocID="{CC9A906C-52B3-42BD-B613-E8EFEE24532F}" presName="spaceRect" presStyleCnt="0"/>
      <dgm:spPr/>
    </dgm:pt>
    <dgm:pt modelId="{19305782-7B8D-406B-8CFF-C2805D7FBF66}" type="pres">
      <dgm:prSet presAssocID="{CC9A906C-52B3-42BD-B613-E8EFEE24532F}" presName="parTx" presStyleLbl="revTx" presStyleIdx="0" presStyleCnt="2">
        <dgm:presLayoutVars>
          <dgm:chMax val="0"/>
          <dgm:chPref val="0"/>
        </dgm:presLayoutVars>
      </dgm:prSet>
      <dgm:spPr/>
    </dgm:pt>
    <dgm:pt modelId="{B7DC3429-064A-4772-A43E-F725934E9A24}" type="pres">
      <dgm:prSet presAssocID="{23E646BB-FC89-43A1-AFF6-3CC2B1AF4D9E}" presName="sibTrans" presStyleCnt="0"/>
      <dgm:spPr/>
    </dgm:pt>
    <dgm:pt modelId="{72346C44-C95F-4942-8FA7-520BCA8E7AD8}" type="pres">
      <dgm:prSet presAssocID="{E6A334FB-456C-431A-A9E5-557EB00ACF52}" presName="compNode" presStyleCnt="0"/>
      <dgm:spPr/>
    </dgm:pt>
    <dgm:pt modelId="{2ADD4C47-9F99-4E0D-A3CD-FA92D3C7D823}" type="pres">
      <dgm:prSet presAssocID="{E6A334FB-456C-431A-A9E5-557EB00ACF52}" presName="bgRect" presStyleLbl="bgShp" presStyleIdx="1" presStyleCnt="2"/>
      <dgm:spPr/>
    </dgm:pt>
    <dgm:pt modelId="{6BBF21EA-AC83-4C3B-9E63-A16E1F79C17B}" type="pres">
      <dgm:prSet presAssocID="{E6A334FB-456C-431A-A9E5-557EB00ACF5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Office Worker"/>
        </a:ext>
      </dgm:extLst>
    </dgm:pt>
    <dgm:pt modelId="{078AFB0F-5CFB-4807-B413-E611A9C810FA}" type="pres">
      <dgm:prSet presAssocID="{E6A334FB-456C-431A-A9E5-557EB00ACF52}" presName="spaceRect" presStyleCnt="0"/>
      <dgm:spPr/>
    </dgm:pt>
    <dgm:pt modelId="{3DA87055-AC1E-4309-85F8-5FB5F6734304}" type="pres">
      <dgm:prSet presAssocID="{E6A334FB-456C-431A-A9E5-557EB00ACF52}" presName="parTx" presStyleLbl="revTx" presStyleIdx="1" presStyleCnt="2">
        <dgm:presLayoutVars>
          <dgm:chMax val="0"/>
          <dgm:chPref val="0"/>
        </dgm:presLayoutVars>
      </dgm:prSet>
      <dgm:spPr/>
    </dgm:pt>
  </dgm:ptLst>
  <dgm:cxnLst>
    <dgm:cxn modelId="{09DD0324-B29D-4E26-82B2-A38A05C745C5}" type="presOf" srcId="{2B329D99-8063-44B5-9A8F-88DD82E09A59}" destId="{591B94E9-5E03-4016-A4E6-C78F7DD9A00B}" srcOrd="0" destOrd="0" presId="urn:microsoft.com/office/officeart/2018/2/layout/IconVerticalSolidList"/>
    <dgm:cxn modelId="{C8EDD825-092F-4526-8821-B408ADBB3BBF}" srcId="{2B329D99-8063-44B5-9A8F-88DD82E09A59}" destId="{E6A334FB-456C-431A-A9E5-557EB00ACF52}" srcOrd="1" destOrd="0" parTransId="{521FA9DA-DBEA-42EF-A2DA-AE1BA42D9FF5}" sibTransId="{AB8B72F8-9C3E-495D-A10D-D9594A2C935E}"/>
    <dgm:cxn modelId="{D7FA1448-46E7-40A7-AF2E-4A44231BD1AA}" srcId="{2B329D99-8063-44B5-9A8F-88DD82E09A59}" destId="{CC9A906C-52B3-42BD-B613-E8EFEE24532F}" srcOrd="0" destOrd="0" parTransId="{B022838B-162C-4466-ACFC-1E12F26E28D7}" sibTransId="{23E646BB-FC89-43A1-AFF6-3CC2B1AF4D9E}"/>
    <dgm:cxn modelId="{0D187B7C-F6B9-48DA-8E7B-482ABE02620F}" type="presOf" srcId="{E6A334FB-456C-431A-A9E5-557EB00ACF52}" destId="{3DA87055-AC1E-4309-85F8-5FB5F6734304}" srcOrd="0" destOrd="0" presId="urn:microsoft.com/office/officeart/2018/2/layout/IconVerticalSolidList"/>
    <dgm:cxn modelId="{52512595-090F-48C7-8951-3D520D5316CA}" type="presOf" srcId="{CC9A906C-52B3-42BD-B613-E8EFEE24532F}" destId="{19305782-7B8D-406B-8CFF-C2805D7FBF66}" srcOrd="0" destOrd="0" presId="urn:microsoft.com/office/officeart/2018/2/layout/IconVerticalSolidList"/>
    <dgm:cxn modelId="{61AB755F-1822-41EF-9D31-CC84FDA51800}" type="presParOf" srcId="{591B94E9-5E03-4016-A4E6-C78F7DD9A00B}" destId="{644C5383-B49D-4E8E-B3D2-24702CDD3231}" srcOrd="0" destOrd="0" presId="urn:microsoft.com/office/officeart/2018/2/layout/IconVerticalSolidList"/>
    <dgm:cxn modelId="{CE2B5ED5-4C6E-4A95-9C19-D229B306FBAC}" type="presParOf" srcId="{644C5383-B49D-4E8E-B3D2-24702CDD3231}" destId="{3DF37D9A-2415-450F-9426-DFCE639089C0}" srcOrd="0" destOrd="0" presId="urn:microsoft.com/office/officeart/2018/2/layout/IconVerticalSolidList"/>
    <dgm:cxn modelId="{F723329D-F1B5-4E2D-9612-91D4E6F9A787}" type="presParOf" srcId="{644C5383-B49D-4E8E-B3D2-24702CDD3231}" destId="{1B640CE4-60BC-4F1E-B53F-6BB23A058498}" srcOrd="1" destOrd="0" presId="urn:microsoft.com/office/officeart/2018/2/layout/IconVerticalSolidList"/>
    <dgm:cxn modelId="{33C378FA-536F-4143-8DEC-A252EF748181}" type="presParOf" srcId="{644C5383-B49D-4E8E-B3D2-24702CDD3231}" destId="{490C8B78-053B-4502-A46F-321A7249E5C8}" srcOrd="2" destOrd="0" presId="urn:microsoft.com/office/officeart/2018/2/layout/IconVerticalSolidList"/>
    <dgm:cxn modelId="{4F80F833-85DF-4867-B1DF-ACEC9055D8FA}" type="presParOf" srcId="{644C5383-B49D-4E8E-B3D2-24702CDD3231}" destId="{19305782-7B8D-406B-8CFF-C2805D7FBF66}" srcOrd="3" destOrd="0" presId="urn:microsoft.com/office/officeart/2018/2/layout/IconVerticalSolidList"/>
    <dgm:cxn modelId="{2020B580-1955-42A3-AD63-5E6EDB71DD42}" type="presParOf" srcId="{591B94E9-5E03-4016-A4E6-C78F7DD9A00B}" destId="{B7DC3429-064A-4772-A43E-F725934E9A24}" srcOrd="1" destOrd="0" presId="urn:microsoft.com/office/officeart/2018/2/layout/IconVerticalSolidList"/>
    <dgm:cxn modelId="{ED3D8E92-8096-42AD-AEF1-DD5B0A1B04F2}" type="presParOf" srcId="{591B94E9-5E03-4016-A4E6-C78F7DD9A00B}" destId="{72346C44-C95F-4942-8FA7-520BCA8E7AD8}" srcOrd="2" destOrd="0" presId="urn:microsoft.com/office/officeart/2018/2/layout/IconVerticalSolidList"/>
    <dgm:cxn modelId="{BD23053E-09F7-4672-90C7-252C22DB5B0D}" type="presParOf" srcId="{72346C44-C95F-4942-8FA7-520BCA8E7AD8}" destId="{2ADD4C47-9F99-4E0D-A3CD-FA92D3C7D823}" srcOrd="0" destOrd="0" presId="urn:microsoft.com/office/officeart/2018/2/layout/IconVerticalSolidList"/>
    <dgm:cxn modelId="{DA0128A9-598C-4ABD-97ED-E1886050110E}" type="presParOf" srcId="{72346C44-C95F-4942-8FA7-520BCA8E7AD8}" destId="{6BBF21EA-AC83-4C3B-9E63-A16E1F79C17B}" srcOrd="1" destOrd="0" presId="urn:microsoft.com/office/officeart/2018/2/layout/IconVerticalSolidList"/>
    <dgm:cxn modelId="{103ECD8C-769E-4C0A-8F60-653AE8597ADC}" type="presParOf" srcId="{72346C44-C95F-4942-8FA7-520BCA8E7AD8}" destId="{078AFB0F-5CFB-4807-B413-E611A9C810FA}" srcOrd="2" destOrd="0" presId="urn:microsoft.com/office/officeart/2018/2/layout/IconVerticalSolidList"/>
    <dgm:cxn modelId="{84D8E6B4-16F0-439E-82E0-3BE58A82600D}" type="presParOf" srcId="{72346C44-C95F-4942-8FA7-520BCA8E7AD8}" destId="{3DA87055-AC1E-4309-85F8-5FB5F673430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6FB544CF-C920-4507-BDA6-34A2EC30715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1228210-E409-4B18-A375-898DF3953EA1}">
      <dgm:prSet/>
      <dgm:spPr/>
      <dgm:t>
        <a:bodyPr/>
        <a:lstStyle/>
        <a:p>
          <a:r>
            <a:rPr lang="en-GB" b="1" dirty="0"/>
            <a:t>Jess’s Rule: Three strikes and we rethink</a:t>
          </a:r>
          <a:endParaRPr lang="en-US" dirty="0"/>
        </a:p>
      </dgm:t>
    </dgm:pt>
    <dgm:pt modelId="{A54249BA-F6F8-47F5-A991-E98B9970D97D}" type="parTrans" cxnId="{883728F1-EFE0-467D-B41C-D9326EE52FE1}">
      <dgm:prSet/>
      <dgm:spPr/>
      <dgm:t>
        <a:bodyPr/>
        <a:lstStyle/>
        <a:p>
          <a:endParaRPr lang="en-US"/>
        </a:p>
      </dgm:t>
    </dgm:pt>
    <dgm:pt modelId="{D863E8AC-2701-4F8E-A958-46F52DF742DD}" type="sibTrans" cxnId="{883728F1-EFE0-467D-B41C-D9326EE52FE1}">
      <dgm:prSet/>
      <dgm:spPr/>
      <dgm:t>
        <a:bodyPr/>
        <a:lstStyle/>
        <a:p>
          <a:endParaRPr lang="en-US"/>
        </a:p>
      </dgm:t>
    </dgm:pt>
    <dgm:pt modelId="{53C2E157-3FD7-46AC-83E6-D32C16798814}">
      <dgm:prSet/>
      <dgm:spPr/>
      <dgm:t>
        <a:bodyPr/>
        <a:lstStyle/>
        <a:p>
          <a:r>
            <a:rPr lang="en-US"/>
            <a:t>Jess's Rule is a guideline implemented by the NHS to enhance the care of children and young people.</a:t>
          </a:r>
        </a:p>
      </dgm:t>
    </dgm:pt>
    <dgm:pt modelId="{3F1C1269-E121-448A-BE6A-1D2887CA46AB}" type="parTrans" cxnId="{256766E5-64B4-4793-A779-273066F9D9D3}">
      <dgm:prSet/>
      <dgm:spPr/>
      <dgm:t>
        <a:bodyPr/>
        <a:lstStyle/>
        <a:p>
          <a:endParaRPr lang="en-US"/>
        </a:p>
      </dgm:t>
    </dgm:pt>
    <dgm:pt modelId="{D52711DD-1F3F-42F3-882F-01FBD9B692B9}" type="sibTrans" cxnId="{256766E5-64B4-4793-A779-273066F9D9D3}">
      <dgm:prSet/>
      <dgm:spPr/>
      <dgm:t>
        <a:bodyPr/>
        <a:lstStyle/>
        <a:p>
          <a:endParaRPr lang="en-US"/>
        </a:p>
      </dgm:t>
    </dgm:pt>
    <dgm:pt modelId="{7900BA48-07BC-4A91-9BE2-6A574C11AF52}">
      <dgm:prSet/>
      <dgm:spPr/>
      <dgm:t>
        <a:bodyPr/>
        <a:lstStyle/>
        <a:p>
          <a:r>
            <a:rPr lang="en-US"/>
            <a:t>It aims to ensure that healthcare professionals consistently consider the needs and voices of young patients when making decisions about their treatment.</a:t>
          </a:r>
        </a:p>
      </dgm:t>
    </dgm:pt>
    <dgm:pt modelId="{18329EAD-7604-43A4-9BB0-48EEEC1661CF}" type="parTrans" cxnId="{3459D688-3D2E-4238-BD3C-2886B879DB6E}">
      <dgm:prSet/>
      <dgm:spPr/>
      <dgm:t>
        <a:bodyPr/>
        <a:lstStyle/>
        <a:p>
          <a:endParaRPr lang="en-US"/>
        </a:p>
      </dgm:t>
    </dgm:pt>
    <dgm:pt modelId="{37211E2A-6C5D-406B-9FA3-39BA223A9A3E}" type="sibTrans" cxnId="{3459D688-3D2E-4238-BD3C-2886B879DB6E}">
      <dgm:prSet/>
      <dgm:spPr/>
      <dgm:t>
        <a:bodyPr/>
        <a:lstStyle/>
        <a:p>
          <a:endParaRPr lang="en-US"/>
        </a:p>
      </dgm:t>
    </dgm:pt>
    <dgm:pt modelId="{5FDC1D4B-F13F-443C-8B15-F308C654C91D}">
      <dgm:prSet/>
      <dgm:spPr/>
      <dgm:t>
        <a:bodyPr/>
        <a:lstStyle/>
        <a:p>
          <a:r>
            <a:rPr lang="en-US"/>
            <a:t>In September 2025, the NHS named the rule after Jess, a young patient who struggled with her care because her specific needs were not properly addressed, leading to her death in 2020 when she sought private treatment.</a:t>
          </a:r>
        </a:p>
      </dgm:t>
    </dgm:pt>
    <dgm:pt modelId="{EF513770-B26D-4F73-91E5-88357FC98B54}" type="parTrans" cxnId="{6E7D73DB-10C1-400D-80AE-1276D834942A}">
      <dgm:prSet/>
      <dgm:spPr/>
      <dgm:t>
        <a:bodyPr/>
        <a:lstStyle/>
        <a:p>
          <a:endParaRPr lang="en-US"/>
        </a:p>
      </dgm:t>
    </dgm:pt>
    <dgm:pt modelId="{3D6224F5-CE7D-4141-B908-A4957502A30D}" type="sibTrans" cxnId="{6E7D73DB-10C1-400D-80AE-1276D834942A}">
      <dgm:prSet/>
      <dgm:spPr/>
      <dgm:t>
        <a:bodyPr/>
        <a:lstStyle/>
        <a:p>
          <a:endParaRPr lang="en-US"/>
        </a:p>
      </dgm:t>
    </dgm:pt>
    <dgm:pt modelId="{43F06EEC-76AB-4134-901B-AA953DEA770C}" type="pres">
      <dgm:prSet presAssocID="{6FB544CF-C920-4507-BDA6-34A2EC30715E}" presName="root" presStyleCnt="0">
        <dgm:presLayoutVars>
          <dgm:dir/>
          <dgm:resizeHandles val="exact"/>
        </dgm:presLayoutVars>
      </dgm:prSet>
      <dgm:spPr/>
    </dgm:pt>
    <dgm:pt modelId="{F2CAE815-17E4-46D1-A4CA-7C42EB6FF7A8}" type="pres">
      <dgm:prSet presAssocID="{91228210-E409-4B18-A375-898DF3953EA1}" presName="compNode" presStyleCnt="0"/>
      <dgm:spPr/>
    </dgm:pt>
    <dgm:pt modelId="{A538D9FE-5DA5-475B-AE80-9447A2D19890}" type="pres">
      <dgm:prSet presAssocID="{91228210-E409-4B18-A375-898DF3953EA1}" presName="bgRect" presStyleLbl="bgShp" presStyleIdx="0" presStyleCnt="4"/>
      <dgm:spPr/>
    </dgm:pt>
    <dgm:pt modelId="{913C7180-3B3B-4013-A006-793D3AB480DA}" type="pres">
      <dgm:prSet presAssocID="{91228210-E409-4B18-A375-898DF3953EA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ircles with Arrows"/>
        </a:ext>
      </dgm:extLst>
    </dgm:pt>
    <dgm:pt modelId="{1804606F-0A97-4FDC-B745-A6E6AB8918E3}" type="pres">
      <dgm:prSet presAssocID="{91228210-E409-4B18-A375-898DF3953EA1}" presName="spaceRect" presStyleCnt="0"/>
      <dgm:spPr/>
    </dgm:pt>
    <dgm:pt modelId="{EBDDFF04-855F-43B1-9907-501B852A0603}" type="pres">
      <dgm:prSet presAssocID="{91228210-E409-4B18-A375-898DF3953EA1}" presName="parTx" presStyleLbl="revTx" presStyleIdx="0" presStyleCnt="4">
        <dgm:presLayoutVars>
          <dgm:chMax val="0"/>
          <dgm:chPref val="0"/>
        </dgm:presLayoutVars>
      </dgm:prSet>
      <dgm:spPr/>
    </dgm:pt>
    <dgm:pt modelId="{1F4C11CF-2FDE-4BC5-AFC4-9D494982530A}" type="pres">
      <dgm:prSet presAssocID="{D863E8AC-2701-4F8E-A958-46F52DF742DD}" presName="sibTrans" presStyleCnt="0"/>
      <dgm:spPr/>
    </dgm:pt>
    <dgm:pt modelId="{48E14228-217D-48D8-BE25-B3320D18C95C}" type="pres">
      <dgm:prSet presAssocID="{53C2E157-3FD7-46AC-83E6-D32C16798814}" presName="compNode" presStyleCnt="0"/>
      <dgm:spPr/>
    </dgm:pt>
    <dgm:pt modelId="{92692E83-7E49-42A8-B6C7-937B84CB9981}" type="pres">
      <dgm:prSet presAssocID="{53C2E157-3FD7-46AC-83E6-D32C16798814}" presName="bgRect" presStyleLbl="bgShp" presStyleIdx="1" presStyleCnt="4"/>
      <dgm:spPr/>
    </dgm:pt>
    <dgm:pt modelId="{1DF9DA75-8E93-4D04-B3E3-4FCA1AAFF0D0}" type="pres">
      <dgm:prSet presAssocID="{53C2E157-3FD7-46AC-83E6-D32C1679881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8D00E36C-5DAF-4CEC-B438-8521910435FB}" type="pres">
      <dgm:prSet presAssocID="{53C2E157-3FD7-46AC-83E6-D32C16798814}" presName="spaceRect" presStyleCnt="0"/>
      <dgm:spPr/>
    </dgm:pt>
    <dgm:pt modelId="{C1896AAB-71DB-4D04-B8BE-31697F2A4174}" type="pres">
      <dgm:prSet presAssocID="{53C2E157-3FD7-46AC-83E6-D32C16798814}" presName="parTx" presStyleLbl="revTx" presStyleIdx="1" presStyleCnt="4">
        <dgm:presLayoutVars>
          <dgm:chMax val="0"/>
          <dgm:chPref val="0"/>
        </dgm:presLayoutVars>
      </dgm:prSet>
      <dgm:spPr/>
    </dgm:pt>
    <dgm:pt modelId="{394E3782-6DC3-4D4B-A876-DA75F149A2C9}" type="pres">
      <dgm:prSet presAssocID="{D52711DD-1F3F-42F3-882F-01FBD9B692B9}" presName="sibTrans" presStyleCnt="0"/>
      <dgm:spPr/>
    </dgm:pt>
    <dgm:pt modelId="{892CFC35-8A8B-4D09-A0AE-4F45A1ACFBB0}" type="pres">
      <dgm:prSet presAssocID="{7900BA48-07BC-4A91-9BE2-6A574C11AF52}" presName="compNode" presStyleCnt="0"/>
      <dgm:spPr/>
    </dgm:pt>
    <dgm:pt modelId="{2B15864C-0C78-463C-8D3C-F92F2EF33C0B}" type="pres">
      <dgm:prSet presAssocID="{7900BA48-07BC-4A91-9BE2-6A574C11AF52}" presName="bgRect" presStyleLbl="bgShp" presStyleIdx="2" presStyleCnt="4"/>
      <dgm:spPr/>
    </dgm:pt>
    <dgm:pt modelId="{1915D3BE-EB06-4F8C-9652-F0F8FF2D525A}" type="pres">
      <dgm:prSet presAssocID="{7900BA48-07BC-4A91-9BE2-6A574C11AF5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ethoscope"/>
        </a:ext>
      </dgm:extLst>
    </dgm:pt>
    <dgm:pt modelId="{E81A1DA7-1A56-4100-9E5C-424F9914EBD5}" type="pres">
      <dgm:prSet presAssocID="{7900BA48-07BC-4A91-9BE2-6A574C11AF52}" presName="spaceRect" presStyleCnt="0"/>
      <dgm:spPr/>
    </dgm:pt>
    <dgm:pt modelId="{A5A16421-33A8-4028-832F-121EFA20F8DE}" type="pres">
      <dgm:prSet presAssocID="{7900BA48-07BC-4A91-9BE2-6A574C11AF52}" presName="parTx" presStyleLbl="revTx" presStyleIdx="2" presStyleCnt="4">
        <dgm:presLayoutVars>
          <dgm:chMax val="0"/>
          <dgm:chPref val="0"/>
        </dgm:presLayoutVars>
      </dgm:prSet>
      <dgm:spPr/>
    </dgm:pt>
    <dgm:pt modelId="{434291CC-1EEF-4993-ADA6-5F23FE0D0DF6}" type="pres">
      <dgm:prSet presAssocID="{37211E2A-6C5D-406B-9FA3-39BA223A9A3E}" presName="sibTrans" presStyleCnt="0"/>
      <dgm:spPr/>
    </dgm:pt>
    <dgm:pt modelId="{A152FB5E-28B0-4B77-845F-6587166F6655}" type="pres">
      <dgm:prSet presAssocID="{5FDC1D4B-F13F-443C-8B15-F308C654C91D}" presName="compNode" presStyleCnt="0"/>
      <dgm:spPr/>
    </dgm:pt>
    <dgm:pt modelId="{68A716E1-3F5C-4DB7-8E1E-0DF64FF2A2E8}" type="pres">
      <dgm:prSet presAssocID="{5FDC1D4B-F13F-443C-8B15-F308C654C91D}" presName="bgRect" presStyleLbl="bgShp" presStyleIdx="3" presStyleCnt="4"/>
      <dgm:spPr/>
    </dgm:pt>
    <dgm:pt modelId="{76C6262D-E3AE-43AB-8C20-1BCE1A157059}" type="pres">
      <dgm:prSet presAssocID="{5FDC1D4B-F13F-443C-8B15-F308C654C91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arent and Child"/>
        </a:ext>
      </dgm:extLst>
    </dgm:pt>
    <dgm:pt modelId="{1F50698D-3B44-4031-B96F-88CEA4DF95F0}" type="pres">
      <dgm:prSet presAssocID="{5FDC1D4B-F13F-443C-8B15-F308C654C91D}" presName="spaceRect" presStyleCnt="0"/>
      <dgm:spPr/>
    </dgm:pt>
    <dgm:pt modelId="{05361724-95E2-497A-9441-7F8D90AA4B1F}" type="pres">
      <dgm:prSet presAssocID="{5FDC1D4B-F13F-443C-8B15-F308C654C91D}" presName="parTx" presStyleLbl="revTx" presStyleIdx="3" presStyleCnt="4">
        <dgm:presLayoutVars>
          <dgm:chMax val="0"/>
          <dgm:chPref val="0"/>
        </dgm:presLayoutVars>
      </dgm:prSet>
      <dgm:spPr/>
    </dgm:pt>
  </dgm:ptLst>
  <dgm:cxnLst>
    <dgm:cxn modelId="{27C54B3D-A747-4BB6-8D78-653DE260A1CC}" type="presOf" srcId="{5FDC1D4B-F13F-443C-8B15-F308C654C91D}" destId="{05361724-95E2-497A-9441-7F8D90AA4B1F}" srcOrd="0" destOrd="0" presId="urn:microsoft.com/office/officeart/2018/2/layout/IconVerticalSolidList"/>
    <dgm:cxn modelId="{750F396B-D09B-42AF-B05B-70D3086BAE95}" type="presOf" srcId="{6FB544CF-C920-4507-BDA6-34A2EC30715E}" destId="{43F06EEC-76AB-4134-901B-AA953DEA770C}" srcOrd="0" destOrd="0" presId="urn:microsoft.com/office/officeart/2018/2/layout/IconVerticalSolidList"/>
    <dgm:cxn modelId="{8FCF977F-8840-4F80-9019-3370CAB67601}" type="presOf" srcId="{53C2E157-3FD7-46AC-83E6-D32C16798814}" destId="{C1896AAB-71DB-4D04-B8BE-31697F2A4174}" srcOrd="0" destOrd="0" presId="urn:microsoft.com/office/officeart/2018/2/layout/IconVerticalSolidList"/>
    <dgm:cxn modelId="{3459D688-3D2E-4238-BD3C-2886B879DB6E}" srcId="{6FB544CF-C920-4507-BDA6-34A2EC30715E}" destId="{7900BA48-07BC-4A91-9BE2-6A574C11AF52}" srcOrd="2" destOrd="0" parTransId="{18329EAD-7604-43A4-9BB0-48EEEC1661CF}" sibTransId="{37211E2A-6C5D-406B-9FA3-39BA223A9A3E}"/>
    <dgm:cxn modelId="{FB39ABA3-340E-419B-97FF-49EC91927945}" type="presOf" srcId="{7900BA48-07BC-4A91-9BE2-6A574C11AF52}" destId="{A5A16421-33A8-4028-832F-121EFA20F8DE}" srcOrd="0" destOrd="0" presId="urn:microsoft.com/office/officeart/2018/2/layout/IconVerticalSolidList"/>
    <dgm:cxn modelId="{1A280FBD-48D1-4F3C-B448-4285E4A43085}" type="presOf" srcId="{91228210-E409-4B18-A375-898DF3953EA1}" destId="{EBDDFF04-855F-43B1-9907-501B852A0603}" srcOrd="0" destOrd="0" presId="urn:microsoft.com/office/officeart/2018/2/layout/IconVerticalSolidList"/>
    <dgm:cxn modelId="{6E7D73DB-10C1-400D-80AE-1276D834942A}" srcId="{6FB544CF-C920-4507-BDA6-34A2EC30715E}" destId="{5FDC1D4B-F13F-443C-8B15-F308C654C91D}" srcOrd="3" destOrd="0" parTransId="{EF513770-B26D-4F73-91E5-88357FC98B54}" sibTransId="{3D6224F5-CE7D-4141-B908-A4957502A30D}"/>
    <dgm:cxn modelId="{256766E5-64B4-4793-A779-273066F9D9D3}" srcId="{6FB544CF-C920-4507-BDA6-34A2EC30715E}" destId="{53C2E157-3FD7-46AC-83E6-D32C16798814}" srcOrd="1" destOrd="0" parTransId="{3F1C1269-E121-448A-BE6A-1D2887CA46AB}" sibTransId="{D52711DD-1F3F-42F3-882F-01FBD9B692B9}"/>
    <dgm:cxn modelId="{883728F1-EFE0-467D-B41C-D9326EE52FE1}" srcId="{6FB544CF-C920-4507-BDA6-34A2EC30715E}" destId="{91228210-E409-4B18-A375-898DF3953EA1}" srcOrd="0" destOrd="0" parTransId="{A54249BA-F6F8-47F5-A991-E98B9970D97D}" sibTransId="{D863E8AC-2701-4F8E-A958-46F52DF742DD}"/>
    <dgm:cxn modelId="{543F8195-CEB1-4E9F-B2FD-AF163E5A0BAF}" type="presParOf" srcId="{43F06EEC-76AB-4134-901B-AA953DEA770C}" destId="{F2CAE815-17E4-46D1-A4CA-7C42EB6FF7A8}" srcOrd="0" destOrd="0" presId="urn:microsoft.com/office/officeart/2018/2/layout/IconVerticalSolidList"/>
    <dgm:cxn modelId="{09306768-7C43-4A9C-B3B7-CF477EFF64AD}" type="presParOf" srcId="{F2CAE815-17E4-46D1-A4CA-7C42EB6FF7A8}" destId="{A538D9FE-5DA5-475B-AE80-9447A2D19890}" srcOrd="0" destOrd="0" presId="urn:microsoft.com/office/officeart/2018/2/layout/IconVerticalSolidList"/>
    <dgm:cxn modelId="{E9380A84-72F0-4162-B996-A15A6A54EEA4}" type="presParOf" srcId="{F2CAE815-17E4-46D1-A4CA-7C42EB6FF7A8}" destId="{913C7180-3B3B-4013-A006-793D3AB480DA}" srcOrd="1" destOrd="0" presId="urn:microsoft.com/office/officeart/2018/2/layout/IconVerticalSolidList"/>
    <dgm:cxn modelId="{55EDA45F-753E-43D7-AB8A-003220763F58}" type="presParOf" srcId="{F2CAE815-17E4-46D1-A4CA-7C42EB6FF7A8}" destId="{1804606F-0A97-4FDC-B745-A6E6AB8918E3}" srcOrd="2" destOrd="0" presId="urn:microsoft.com/office/officeart/2018/2/layout/IconVerticalSolidList"/>
    <dgm:cxn modelId="{2B891309-F52E-4C30-A259-3E23086B70A7}" type="presParOf" srcId="{F2CAE815-17E4-46D1-A4CA-7C42EB6FF7A8}" destId="{EBDDFF04-855F-43B1-9907-501B852A0603}" srcOrd="3" destOrd="0" presId="urn:microsoft.com/office/officeart/2018/2/layout/IconVerticalSolidList"/>
    <dgm:cxn modelId="{579686E0-57D6-4BB5-864A-2B7B323A77BE}" type="presParOf" srcId="{43F06EEC-76AB-4134-901B-AA953DEA770C}" destId="{1F4C11CF-2FDE-4BC5-AFC4-9D494982530A}" srcOrd="1" destOrd="0" presId="urn:microsoft.com/office/officeart/2018/2/layout/IconVerticalSolidList"/>
    <dgm:cxn modelId="{F584758A-14F6-4743-A36A-42351DADC7AC}" type="presParOf" srcId="{43F06EEC-76AB-4134-901B-AA953DEA770C}" destId="{48E14228-217D-48D8-BE25-B3320D18C95C}" srcOrd="2" destOrd="0" presId="urn:microsoft.com/office/officeart/2018/2/layout/IconVerticalSolidList"/>
    <dgm:cxn modelId="{23F5DE40-968B-45D4-AD2A-D65B90499ADD}" type="presParOf" srcId="{48E14228-217D-48D8-BE25-B3320D18C95C}" destId="{92692E83-7E49-42A8-B6C7-937B84CB9981}" srcOrd="0" destOrd="0" presId="urn:microsoft.com/office/officeart/2018/2/layout/IconVerticalSolidList"/>
    <dgm:cxn modelId="{90A4944A-8BC2-48E9-A8E9-722367EB5C02}" type="presParOf" srcId="{48E14228-217D-48D8-BE25-B3320D18C95C}" destId="{1DF9DA75-8E93-4D04-B3E3-4FCA1AAFF0D0}" srcOrd="1" destOrd="0" presId="urn:microsoft.com/office/officeart/2018/2/layout/IconVerticalSolidList"/>
    <dgm:cxn modelId="{0B096981-EE7C-4FD8-84DD-1085C8B9F551}" type="presParOf" srcId="{48E14228-217D-48D8-BE25-B3320D18C95C}" destId="{8D00E36C-5DAF-4CEC-B438-8521910435FB}" srcOrd="2" destOrd="0" presId="urn:microsoft.com/office/officeart/2018/2/layout/IconVerticalSolidList"/>
    <dgm:cxn modelId="{5C17BD27-E702-4D33-A0EA-A6D36AEFE283}" type="presParOf" srcId="{48E14228-217D-48D8-BE25-B3320D18C95C}" destId="{C1896AAB-71DB-4D04-B8BE-31697F2A4174}" srcOrd="3" destOrd="0" presId="urn:microsoft.com/office/officeart/2018/2/layout/IconVerticalSolidList"/>
    <dgm:cxn modelId="{F5D7C14C-E7EA-4F2C-A9A4-DF5C73397B25}" type="presParOf" srcId="{43F06EEC-76AB-4134-901B-AA953DEA770C}" destId="{394E3782-6DC3-4D4B-A876-DA75F149A2C9}" srcOrd="3" destOrd="0" presId="urn:microsoft.com/office/officeart/2018/2/layout/IconVerticalSolidList"/>
    <dgm:cxn modelId="{8A5550C2-1B4A-470F-877D-AA92DC4AC805}" type="presParOf" srcId="{43F06EEC-76AB-4134-901B-AA953DEA770C}" destId="{892CFC35-8A8B-4D09-A0AE-4F45A1ACFBB0}" srcOrd="4" destOrd="0" presId="urn:microsoft.com/office/officeart/2018/2/layout/IconVerticalSolidList"/>
    <dgm:cxn modelId="{DE20E573-319A-4453-9A0A-A7A918B97CE8}" type="presParOf" srcId="{892CFC35-8A8B-4D09-A0AE-4F45A1ACFBB0}" destId="{2B15864C-0C78-463C-8D3C-F92F2EF33C0B}" srcOrd="0" destOrd="0" presId="urn:microsoft.com/office/officeart/2018/2/layout/IconVerticalSolidList"/>
    <dgm:cxn modelId="{2D7CB031-24DA-4149-BC04-9BE61BC97111}" type="presParOf" srcId="{892CFC35-8A8B-4D09-A0AE-4F45A1ACFBB0}" destId="{1915D3BE-EB06-4F8C-9652-F0F8FF2D525A}" srcOrd="1" destOrd="0" presId="urn:microsoft.com/office/officeart/2018/2/layout/IconVerticalSolidList"/>
    <dgm:cxn modelId="{3CDB4FBD-037D-461A-866A-9ABF35EC2B7B}" type="presParOf" srcId="{892CFC35-8A8B-4D09-A0AE-4F45A1ACFBB0}" destId="{E81A1DA7-1A56-4100-9E5C-424F9914EBD5}" srcOrd="2" destOrd="0" presId="urn:microsoft.com/office/officeart/2018/2/layout/IconVerticalSolidList"/>
    <dgm:cxn modelId="{E8E3CBA3-FC2B-4F9A-943C-3BDDC5C13D18}" type="presParOf" srcId="{892CFC35-8A8B-4D09-A0AE-4F45A1ACFBB0}" destId="{A5A16421-33A8-4028-832F-121EFA20F8DE}" srcOrd="3" destOrd="0" presId="urn:microsoft.com/office/officeart/2018/2/layout/IconVerticalSolidList"/>
    <dgm:cxn modelId="{782222AB-8426-4118-9FEF-0F548DC10D8A}" type="presParOf" srcId="{43F06EEC-76AB-4134-901B-AA953DEA770C}" destId="{434291CC-1EEF-4993-ADA6-5F23FE0D0DF6}" srcOrd="5" destOrd="0" presId="urn:microsoft.com/office/officeart/2018/2/layout/IconVerticalSolidList"/>
    <dgm:cxn modelId="{2C801C3A-FDA7-4854-BE6C-93D963C06B75}" type="presParOf" srcId="{43F06EEC-76AB-4134-901B-AA953DEA770C}" destId="{A152FB5E-28B0-4B77-845F-6587166F6655}" srcOrd="6" destOrd="0" presId="urn:microsoft.com/office/officeart/2018/2/layout/IconVerticalSolidList"/>
    <dgm:cxn modelId="{5C2B528B-4B77-4AF3-BA59-85C0D1C44D05}" type="presParOf" srcId="{A152FB5E-28B0-4B77-845F-6587166F6655}" destId="{68A716E1-3F5C-4DB7-8E1E-0DF64FF2A2E8}" srcOrd="0" destOrd="0" presId="urn:microsoft.com/office/officeart/2018/2/layout/IconVerticalSolidList"/>
    <dgm:cxn modelId="{72EB4DF6-1516-43AB-B926-0FEC57140C7B}" type="presParOf" srcId="{A152FB5E-28B0-4B77-845F-6587166F6655}" destId="{76C6262D-E3AE-43AB-8C20-1BCE1A157059}" srcOrd="1" destOrd="0" presId="urn:microsoft.com/office/officeart/2018/2/layout/IconVerticalSolidList"/>
    <dgm:cxn modelId="{39D0B6BB-924F-4666-BF33-3891D3BDA80F}" type="presParOf" srcId="{A152FB5E-28B0-4B77-845F-6587166F6655}" destId="{1F50698D-3B44-4031-B96F-88CEA4DF95F0}" srcOrd="2" destOrd="0" presId="urn:microsoft.com/office/officeart/2018/2/layout/IconVerticalSolidList"/>
    <dgm:cxn modelId="{CDBDBCE0-78E2-4589-B761-DADB4BBDA6D9}" type="presParOf" srcId="{A152FB5E-28B0-4B77-845F-6587166F6655}" destId="{05361724-95E2-497A-9441-7F8D90AA4B1F}"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1E21979B-9F5A-4037-BDA6-3876800598AD}" type="doc">
      <dgm:prSet loTypeId="urn:microsoft.com/office/officeart/2016/7/layout/BasicProcessNew" loCatId="process" qsTypeId="urn:microsoft.com/office/officeart/2005/8/quickstyle/simple1" qsCatId="simple" csTypeId="urn:microsoft.com/office/officeart/2005/8/colors/colorful2" csCatId="colorful" phldr="1"/>
      <dgm:spPr/>
      <dgm:t>
        <a:bodyPr/>
        <a:lstStyle/>
        <a:p>
          <a:endParaRPr lang="en-US"/>
        </a:p>
      </dgm:t>
    </dgm:pt>
    <dgm:pt modelId="{871E25D6-A747-4E88-A137-5FC43597CC41}">
      <dgm:prSet custT="1"/>
      <dgm:spPr/>
      <dgm:t>
        <a:bodyPr/>
        <a:lstStyle/>
        <a:p>
          <a:pPr algn="l">
            <a:lnSpc>
              <a:spcPct val="100000"/>
            </a:lnSpc>
          </a:pPr>
          <a:r>
            <a:rPr lang="en-GB" sz="1200" dirty="0">
              <a:latin typeface="Arial" panose="020B0604020202020204" pitchFamily="34" charset="0"/>
              <a:cs typeface="Arial" panose="020B0604020202020204" pitchFamily="34" charset="0"/>
            </a:rPr>
            <a:t>SDG 3 aims to ensure healthy lives and well-being for all. To help the UK achieve this, targeted recommendations are based on extensive reports from the ONS and UN SDG documents (SDG Knowledge Hub, Earth Negotiations Bulletin, 2025; GOV.UK, 2021; ONS, 2021a).</a:t>
          </a:r>
          <a:endParaRPr lang="en-US" sz="1200" dirty="0">
            <a:latin typeface="Arial" panose="020B0604020202020204" pitchFamily="34" charset="0"/>
            <a:cs typeface="Arial" panose="020B0604020202020204" pitchFamily="34" charset="0"/>
          </a:endParaRPr>
        </a:p>
      </dgm:t>
    </dgm:pt>
    <dgm:pt modelId="{C3CCE483-6B60-4980-8A12-AD0562B3A42C}" type="parTrans" cxnId="{FE99F15C-C23D-4031-9739-4C1B73BC7928}">
      <dgm:prSet/>
      <dgm:spPr/>
      <dgm:t>
        <a:bodyPr/>
        <a:lstStyle/>
        <a:p>
          <a:endParaRPr lang="en-US"/>
        </a:p>
      </dgm:t>
    </dgm:pt>
    <dgm:pt modelId="{39624C1A-7DE2-44F6-B936-E54436899F9A}" type="sibTrans" cxnId="{FE99F15C-C23D-4031-9739-4C1B73BC7928}">
      <dgm:prSet/>
      <dgm:spPr/>
      <dgm:t>
        <a:bodyPr/>
        <a:lstStyle/>
        <a:p>
          <a:endParaRPr lang="en-US"/>
        </a:p>
      </dgm:t>
    </dgm:pt>
    <dgm:pt modelId="{F2CC2E1F-15A6-4539-BDE1-D22E96117173}">
      <dgm:prSet custT="1"/>
      <dgm:spPr/>
      <dgm:t>
        <a:bodyPr/>
        <a:lstStyle/>
        <a:p>
          <a:pPr>
            <a:lnSpc>
              <a:spcPct val="100000"/>
            </a:lnSpc>
          </a:pPr>
          <a:r>
            <a:rPr lang="en-GB" sz="1200" dirty="0">
              <a:latin typeface="Arial" panose="020B0604020202020204" pitchFamily="34" charset="0"/>
              <a:cs typeface="Arial" panose="020B0604020202020204" pitchFamily="34" charset="0"/>
            </a:rPr>
            <a:t>Addressing stigma and discrimination is crucial for fostering inclusivity and combating prejudice in healthcare. Training programs for professionals must promote fair treatment and cultural awareness for all groups. Public initiatives should showcase success stories of diverse individuals to enhance understanding and acceptance(THE NHS STAFF COUNCIL, 2019; NHS, 20231).</a:t>
          </a:r>
          <a:endParaRPr lang="en-US" sz="1200" dirty="0">
            <a:latin typeface="Arial" panose="020B0604020202020204" pitchFamily="34" charset="0"/>
            <a:cs typeface="Arial" panose="020B0604020202020204" pitchFamily="34" charset="0"/>
          </a:endParaRPr>
        </a:p>
      </dgm:t>
    </dgm:pt>
    <dgm:pt modelId="{55B99EFA-72A6-4B26-A49D-89D51605D9D2}" type="parTrans" cxnId="{0932F61C-4F22-4779-B068-C1E39ACBC280}">
      <dgm:prSet/>
      <dgm:spPr/>
      <dgm:t>
        <a:bodyPr/>
        <a:lstStyle/>
        <a:p>
          <a:endParaRPr lang="en-US"/>
        </a:p>
      </dgm:t>
    </dgm:pt>
    <dgm:pt modelId="{428F24DE-73DA-4881-A751-A80EB32F708D}" type="sibTrans" cxnId="{0932F61C-4F22-4779-B068-C1E39ACBC280}">
      <dgm:prSet/>
      <dgm:spPr/>
      <dgm:t>
        <a:bodyPr/>
        <a:lstStyle/>
        <a:p>
          <a:endParaRPr lang="en-US"/>
        </a:p>
      </dgm:t>
    </dgm:pt>
    <dgm:pt modelId="{E4964383-E82B-4DA6-A1E5-F0A2EAB1FB87}">
      <dgm:prSet custT="1"/>
      <dgm:spPr/>
      <dgm:t>
        <a:bodyPr/>
        <a:lstStyle/>
        <a:p>
          <a:pPr algn="l">
            <a:lnSpc>
              <a:spcPct val="100000"/>
            </a:lnSpc>
          </a:pPr>
          <a:r>
            <a:rPr lang="en-GB" sz="1200" dirty="0">
              <a:latin typeface="Arial" panose="020B0604020202020204" pitchFamily="34" charset="0"/>
              <a:cs typeface="Arial" panose="020B0604020202020204" pitchFamily="34" charset="0"/>
            </a:rPr>
            <a:t>Addressing health inequalities demands urgent action to tackle disparities by ethnicity, income, and location. This includes targeted support for marginalised communities, improved outreach, and accessible healthcare—such as transportation and language assistance—to ensure vulnerable groups get needed care (Public Health England, 2018; ONS, 20212021b).</a:t>
          </a:r>
          <a:endParaRPr lang="en-US" sz="1200" dirty="0">
            <a:latin typeface="Arial" panose="020B0604020202020204" pitchFamily="34" charset="0"/>
            <a:cs typeface="Arial" panose="020B0604020202020204" pitchFamily="34" charset="0"/>
          </a:endParaRPr>
        </a:p>
      </dgm:t>
    </dgm:pt>
    <dgm:pt modelId="{C4734CFE-0B05-4AA0-A712-FE77EECF33F7}" type="sibTrans" cxnId="{C481FB19-2CE1-4DA9-AB9C-FFA1C87DBADA}">
      <dgm:prSet/>
      <dgm:spPr/>
      <dgm:t>
        <a:bodyPr/>
        <a:lstStyle/>
        <a:p>
          <a:endParaRPr lang="en-US"/>
        </a:p>
      </dgm:t>
    </dgm:pt>
    <dgm:pt modelId="{DE0E663E-4A19-47A3-9649-9D7FE773283B}" type="parTrans" cxnId="{C481FB19-2CE1-4DA9-AB9C-FFA1C87DBADA}">
      <dgm:prSet/>
      <dgm:spPr/>
      <dgm:t>
        <a:bodyPr/>
        <a:lstStyle/>
        <a:p>
          <a:endParaRPr lang="en-US"/>
        </a:p>
      </dgm:t>
    </dgm:pt>
    <dgm:pt modelId="{C6643623-FBAE-D145-BD03-198DCD7D4768}">
      <dgm:prSet custT="1"/>
      <dgm:spPr/>
      <dgm:t>
        <a:bodyPr/>
        <a:lstStyle/>
        <a:p>
          <a:pPr>
            <a:lnSpc>
              <a:spcPct val="100000"/>
            </a:lnSpc>
          </a:pPr>
          <a:r>
            <a:rPr lang="en-GB" sz="1200" dirty="0">
              <a:latin typeface="Arial" panose="020B0604020202020204" pitchFamily="34" charset="0"/>
              <a:cs typeface="Arial" panose="020B0604020202020204" pitchFamily="34" charset="0"/>
            </a:rPr>
            <a:t>Improving healthcare quality and access is crucial to providing timely, affordable, and high-quality services throughout the UK. This includes reducing waiting times for patients and better integrating primary care services (NHS Confederation, 2025;</a:t>
          </a:r>
          <a:r>
            <a:rPr lang="en-GB" sz="1200" dirty="0"/>
            <a:t> Care Quality Commission, 2024</a:t>
          </a:r>
          <a:r>
            <a:rPr lang="en-GB" sz="1200" dirty="0">
              <a:latin typeface="Arial" panose="020B0604020202020204" pitchFamily="34" charset="0"/>
              <a:cs typeface="Arial" panose="020B0604020202020204" pitchFamily="34" charset="0"/>
            </a:rPr>
            <a:t>).</a:t>
          </a:r>
        </a:p>
      </dgm:t>
    </dgm:pt>
    <dgm:pt modelId="{3A3E999A-3C8D-BE4A-8E81-2002BE93139F}" type="parTrans" cxnId="{23743F6B-CDCD-F245-8507-6E39A167E581}">
      <dgm:prSet/>
      <dgm:spPr/>
      <dgm:t>
        <a:bodyPr/>
        <a:lstStyle/>
        <a:p>
          <a:endParaRPr lang="en-GB"/>
        </a:p>
      </dgm:t>
    </dgm:pt>
    <dgm:pt modelId="{BA6F6093-16BC-3B42-8BE9-935CF3A43A59}" type="sibTrans" cxnId="{23743F6B-CDCD-F245-8507-6E39A167E581}">
      <dgm:prSet/>
      <dgm:spPr/>
      <dgm:t>
        <a:bodyPr/>
        <a:lstStyle/>
        <a:p>
          <a:endParaRPr lang="en-GB"/>
        </a:p>
      </dgm:t>
    </dgm:pt>
    <dgm:pt modelId="{2A93E16D-6E8E-044F-82A7-923D459AFC88}" type="pres">
      <dgm:prSet presAssocID="{1E21979B-9F5A-4037-BDA6-3876800598AD}" presName="Name0" presStyleCnt="0">
        <dgm:presLayoutVars>
          <dgm:dir/>
          <dgm:resizeHandles val="exact"/>
        </dgm:presLayoutVars>
      </dgm:prSet>
      <dgm:spPr/>
    </dgm:pt>
    <dgm:pt modelId="{D2E60346-F3EF-BA4A-B8FD-E3D168303B4B}" type="pres">
      <dgm:prSet presAssocID="{871E25D6-A747-4E88-A137-5FC43597CC41}" presName="node" presStyleLbl="node1" presStyleIdx="0" presStyleCnt="7" custScaleY="114013" custLinFactNeighborY="666">
        <dgm:presLayoutVars>
          <dgm:bulletEnabled val="1"/>
        </dgm:presLayoutVars>
      </dgm:prSet>
      <dgm:spPr/>
    </dgm:pt>
    <dgm:pt modelId="{B298261B-54E1-7D45-8BFB-DB4C3FEEC193}" type="pres">
      <dgm:prSet presAssocID="{39624C1A-7DE2-44F6-B936-E54436899F9A}" presName="sibTransSpacerBeforeConnector" presStyleCnt="0"/>
      <dgm:spPr/>
    </dgm:pt>
    <dgm:pt modelId="{B789F56A-48B9-2C4C-B3BC-740178A579A8}" type="pres">
      <dgm:prSet presAssocID="{39624C1A-7DE2-44F6-B936-E54436899F9A}" presName="sibTrans" presStyleLbl="node1" presStyleIdx="1" presStyleCnt="7"/>
      <dgm:spPr/>
    </dgm:pt>
    <dgm:pt modelId="{BA2F8EAD-188F-E142-8A0A-07CE3C3CBF14}" type="pres">
      <dgm:prSet presAssocID="{39624C1A-7DE2-44F6-B936-E54436899F9A}" presName="sibTransSpacerAfterConnector" presStyleCnt="0"/>
      <dgm:spPr/>
    </dgm:pt>
    <dgm:pt modelId="{887AD3E5-D155-F24D-9A25-92CF4A00A808}" type="pres">
      <dgm:prSet presAssocID="{E4964383-E82B-4DA6-A1E5-F0A2EAB1FB87}" presName="node" presStyleLbl="node1" presStyleIdx="2" presStyleCnt="7" custScaleY="111350">
        <dgm:presLayoutVars>
          <dgm:bulletEnabled val="1"/>
        </dgm:presLayoutVars>
      </dgm:prSet>
      <dgm:spPr/>
    </dgm:pt>
    <dgm:pt modelId="{668F7178-3D09-994A-A2AA-F8A1137A2F73}" type="pres">
      <dgm:prSet presAssocID="{C4734CFE-0B05-4AA0-A712-FE77EECF33F7}" presName="sibTransSpacerBeforeConnector" presStyleCnt="0"/>
      <dgm:spPr/>
    </dgm:pt>
    <dgm:pt modelId="{0BAD7A3D-A7D7-0B4E-A12C-36552B1731D1}" type="pres">
      <dgm:prSet presAssocID="{C4734CFE-0B05-4AA0-A712-FE77EECF33F7}" presName="sibTrans" presStyleLbl="node1" presStyleIdx="3" presStyleCnt="7"/>
      <dgm:spPr/>
    </dgm:pt>
    <dgm:pt modelId="{7EB7445C-39A1-E346-8F25-78BE24257696}" type="pres">
      <dgm:prSet presAssocID="{C4734CFE-0B05-4AA0-A712-FE77EECF33F7}" presName="sibTransSpacerAfterConnector" presStyleCnt="0"/>
      <dgm:spPr/>
    </dgm:pt>
    <dgm:pt modelId="{107558C9-DEF0-8745-83BE-B52C4B9CE92E}" type="pres">
      <dgm:prSet presAssocID="{C6643623-FBAE-D145-BD03-198DCD7D4768}" presName="node" presStyleLbl="node1" presStyleIdx="4" presStyleCnt="7">
        <dgm:presLayoutVars>
          <dgm:bulletEnabled val="1"/>
        </dgm:presLayoutVars>
      </dgm:prSet>
      <dgm:spPr/>
    </dgm:pt>
    <dgm:pt modelId="{EA02C840-1323-B140-9C34-2A8F9DC75D48}" type="pres">
      <dgm:prSet presAssocID="{BA6F6093-16BC-3B42-8BE9-935CF3A43A59}" presName="sibTransSpacerBeforeConnector" presStyleCnt="0"/>
      <dgm:spPr/>
    </dgm:pt>
    <dgm:pt modelId="{13E7F82C-5096-CD43-8B6D-5180FC7EF182}" type="pres">
      <dgm:prSet presAssocID="{BA6F6093-16BC-3B42-8BE9-935CF3A43A59}" presName="sibTrans" presStyleLbl="node1" presStyleIdx="5" presStyleCnt="7"/>
      <dgm:spPr/>
    </dgm:pt>
    <dgm:pt modelId="{AEB3C4AD-C080-924B-AE7D-B33D153ED843}" type="pres">
      <dgm:prSet presAssocID="{BA6F6093-16BC-3B42-8BE9-935CF3A43A59}" presName="sibTransSpacerAfterConnector" presStyleCnt="0"/>
      <dgm:spPr/>
    </dgm:pt>
    <dgm:pt modelId="{8A523BA7-4008-7945-ADCE-CA97007DB771}" type="pres">
      <dgm:prSet presAssocID="{F2CC2E1F-15A6-4539-BDE1-D22E96117173}" presName="node" presStyleLbl="node1" presStyleIdx="6" presStyleCnt="7" custScaleX="112866" custScaleY="108019" custLinFactNeighborY="899">
        <dgm:presLayoutVars>
          <dgm:bulletEnabled val="1"/>
        </dgm:presLayoutVars>
      </dgm:prSet>
      <dgm:spPr/>
    </dgm:pt>
  </dgm:ptLst>
  <dgm:cxnLst>
    <dgm:cxn modelId="{C481FB19-2CE1-4DA9-AB9C-FFA1C87DBADA}" srcId="{1E21979B-9F5A-4037-BDA6-3876800598AD}" destId="{E4964383-E82B-4DA6-A1E5-F0A2EAB1FB87}" srcOrd="1" destOrd="0" parTransId="{DE0E663E-4A19-47A3-9649-9D7FE773283B}" sibTransId="{C4734CFE-0B05-4AA0-A712-FE77EECF33F7}"/>
    <dgm:cxn modelId="{0932F61C-4F22-4779-B068-C1E39ACBC280}" srcId="{1E21979B-9F5A-4037-BDA6-3876800598AD}" destId="{F2CC2E1F-15A6-4539-BDE1-D22E96117173}" srcOrd="3" destOrd="0" parTransId="{55B99EFA-72A6-4B26-A49D-89D51605D9D2}" sibTransId="{428F24DE-73DA-4881-A751-A80EB32F708D}"/>
    <dgm:cxn modelId="{16D6BF57-A0BD-C14A-BB45-6893EC4A2545}" type="presOf" srcId="{BA6F6093-16BC-3B42-8BE9-935CF3A43A59}" destId="{13E7F82C-5096-CD43-8B6D-5180FC7EF182}" srcOrd="0" destOrd="0" presId="urn:microsoft.com/office/officeart/2016/7/layout/BasicProcessNew"/>
    <dgm:cxn modelId="{FE99F15C-C23D-4031-9739-4C1B73BC7928}" srcId="{1E21979B-9F5A-4037-BDA6-3876800598AD}" destId="{871E25D6-A747-4E88-A137-5FC43597CC41}" srcOrd="0" destOrd="0" parTransId="{C3CCE483-6B60-4980-8A12-AD0562B3A42C}" sibTransId="{39624C1A-7DE2-44F6-B936-E54436899F9A}"/>
    <dgm:cxn modelId="{23743F6B-CDCD-F245-8507-6E39A167E581}" srcId="{1E21979B-9F5A-4037-BDA6-3876800598AD}" destId="{C6643623-FBAE-D145-BD03-198DCD7D4768}" srcOrd="2" destOrd="0" parTransId="{3A3E999A-3C8D-BE4A-8E81-2002BE93139F}" sibTransId="{BA6F6093-16BC-3B42-8BE9-935CF3A43A59}"/>
    <dgm:cxn modelId="{17544083-96AD-624C-B59D-9C172705F167}" type="presOf" srcId="{F2CC2E1F-15A6-4539-BDE1-D22E96117173}" destId="{8A523BA7-4008-7945-ADCE-CA97007DB771}" srcOrd="0" destOrd="0" presId="urn:microsoft.com/office/officeart/2016/7/layout/BasicProcessNew"/>
    <dgm:cxn modelId="{0248C19A-9014-7E41-8CD3-485050D31C90}" type="presOf" srcId="{C6643623-FBAE-D145-BD03-198DCD7D4768}" destId="{107558C9-DEF0-8745-83BE-B52C4B9CE92E}" srcOrd="0" destOrd="0" presId="urn:microsoft.com/office/officeart/2016/7/layout/BasicProcessNew"/>
    <dgm:cxn modelId="{D2564DCC-190E-2E4B-81A4-5FCAEF1AEA75}" type="presOf" srcId="{C4734CFE-0B05-4AA0-A712-FE77EECF33F7}" destId="{0BAD7A3D-A7D7-0B4E-A12C-36552B1731D1}" srcOrd="0" destOrd="0" presId="urn:microsoft.com/office/officeart/2016/7/layout/BasicProcessNew"/>
    <dgm:cxn modelId="{BC94E5DE-7B4C-C146-B2D0-EF489686DF1C}" type="presOf" srcId="{E4964383-E82B-4DA6-A1E5-F0A2EAB1FB87}" destId="{887AD3E5-D155-F24D-9A25-92CF4A00A808}" srcOrd="0" destOrd="0" presId="urn:microsoft.com/office/officeart/2016/7/layout/BasicProcessNew"/>
    <dgm:cxn modelId="{E35F73ED-EC91-864D-A431-40F5343E96E2}" type="presOf" srcId="{39624C1A-7DE2-44F6-B936-E54436899F9A}" destId="{B789F56A-48B9-2C4C-B3BC-740178A579A8}" srcOrd="0" destOrd="0" presId="urn:microsoft.com/office/officeart/2016/7/layout/BasicProcessNew"/>
    <dgm:cxn modelId="{9B0C96FC-52BD-F84E-B1A1-77F0E1BBB57C}" type="presOf" srcId="{871E25D6-A747-4E88-A137-5FC43597CC41}" destId="{D2E60346-F3EF-BA4A-B8FD-E3D168303B4B}" srcOrd="0" destOrd="0" presId="urn:microsoft.com/office/officeart/2016/7/layout/BasicProcessNew"/>
    <dgm:cxn modelId="{A067F1FC-550C-6B4B-BC7A-D70D2AB27602}" type="presOf" srcId="{1E21979B-9F5A-4037-BDA6-3876800598AD}" destId="{2A93E16D-6E8E-044F-82A7-923D459AFC88}" srcOrd="0" destOrd="0" presId="urn:microsoft.com/office/officeart/2016/7/layout/BasicProcessNew"/>
    <dgm:cxn modelId="{66E86703-20F7-4A48-A94E-FFAC88D749EF}" type="presParOf" srcId="{2A93E16D-6E8E-044F-82A7-923D459AFC88}" destId="{D2E60346-F3EF-BA4A-B8FD-E3D168303B4B}" srcOrd="0" destOrd="0" presId="urn:microsoft.com/office/officeart/2016/7/layout/BasicProcessNew"/>
    <dgm:cxn modelId="{BDEDE00E-BC23-6246-A26B-7B43BFBE309F}" type="presParOf" srcId="{2A93E16D-6E8E-044F-82A7-923D459AFC88}" destId="{B298261B-54E1-7D45-8BFB-DB4C3FEEC193}" srcOrd="1" destOrd="0" presId="urn:microsoft.com/office/officeart/2016/7/layout/BasicProcessNew"/>
    <dgm:cxn modelId="{A3927FE2-2C7F-1940-B2A4-43C8153B0BC1}" type="presParOf" srcId="{2A93E16D-6E8E-044F-82A7-923D459AFC88}" destId="{B789F56A-48B9-2C4C-B3BC-740178A579A8}" srcOrd="2" destOrd="0" presId="urn:microsoft.com/office/officeart/2016/7/layout/BasicProcessNew"/>
    <dgm:cxn modelId="{87423A06-F49E-4847-9FB5-C315CB08AEA5}" type="presParOf" srcId="{2A93E16D-6E8E-044F-82A7-923D459AFC88}" destId="{BA2F8EAD-188F-E142-8A0A-07CE3C3CBF14}" srcOrd="3" destOrd="0" presId="urn:microsoft.com/office/officeart/2016/7/layout/BasicProcessNew"/>
    <dgm:cxn modelId="{74F32887-175B-4049-94A3-384A891F41CC}" type="presParOf" srcId="{2A93E16D-6E8E-044F-82A7-923D459AFC88}" destId="{887AD3E5-D155-F24D-9A25-92CF4A00A808}" srcOrd="4" destOrd="0" presId="urn:microsoft.com/office/officeart/2016/7/layout/BasicProcessNew"/>
    <dgm:cxn modelId="{682A846E-005B-FD4C-B0F5-8ED5187F6D05}" type="presParOf" srcId="{2A93E16D-6E8E-044F-82A7-923D459AFC88}" destId="{668F7178-3D09-994A-A2AA-F8A1137A2F73}" srcOrd="5" destOrd="0" presId="urn:microsoft.com/office/officeart/2016/7/layout/BasicProcessNew"/>
    <dgm:cxn modelId="{49D03D33-9186-4544-AC0B-3AD634625574}" type="presParOf" srcId="{2A93E16D-6E8E-044F-82A7-923D459AFC88}" destId="{0BAD7A3D-A7D7-0B4E-A12C-36552B1731D1}" srcOrd="6" destOrd="0" presId="urn:microsoft.com/office/officeart/2016/7/layout/BasicProcessNew"/>
    <dgm:cxn modelId="{BD06F2DE-A557-5A4E-9481-ADAA83F289C7}" type="presParOf" srcId="{2A93E16D-6E8E-044F-82A7-923D459AFC88}" destId="{7EB7445C-39A1-E346-8F25-78BE24257696}" srcOrd="7" destOrd="0" presId="urn:microsoft.com/office/officeart/2016/7/layout/BasicProcessNew"/>
    <dgm:cxn modelId="{50FAEEB4-3F9D-4544-B416-09D997524D89}" type="presParOf" srcId="{2A93E16D-6E8E-044F-82A7-923D459AFC88}" destId="{107558C9-DEF0-8745-83BE-B52C4B9CE92E}" srcOrd="8" destOrd="0" presId="urn:microsoft.com/office/officeart/2016/7/layout/BasicProcessNew"/>
    <dgm:cxn modelId="{5EE68E0B-8973-E04C-998F-C572F2F9944C}" type="presParOf" srcId="{2A93E16D-6E8E-044F-82A7-923D459AFC88}" destId="{EA02C840-1323-B140-9C34-2A8F9DC75D48}" srcOrd="9" destOrd="0" presId="urn:microsoft.com/office/officeart/2016/7/layout/BasicProcessNew"/>
    <dgm:cxn modelId="{8DC2BB9B-A171-EC44-A3CF-2AEDA633D714}" type="presParOf" srcId="{2A93E16D-6E8E-044F-82A7-923D459AFC88}" destId="{13E7F82C-5096-CD43-8B6D-5180FC7EF182}" srcOrd="10" destOrd="0" presId="urn:microsoft.com/office/officeart/2016/7/layout/BasicProcessNew"/>
    <dgm:cxn modelId="{FBCBFB7C-986E-AF42-A979-2B365A304065}" type="presParOf" srcId="{2A93E16D-6E8E-044F-82A7-923D459AFC88}" destId="{AEB3C4AD-C080-924B-AE7D-B33D153ED843}" srcOrd="11" destOrd="0" presId="urn:microsoft.com/office/officeart/2016/7/layout/BasicProcessNew"/>
    <dgm:cxn modelId="{3BB26063-3A31-9E40-B9FA-ABCF4B118899}" type="presParOf" srcId="{2A93E16D-6E8E-044F-82A7-923D459AFC88}" destId="{8A523BA7-4008-7945-ADCE-CA97007DB771}" srcOrd="12" destOrd="0" presId="urn:microsoft.com/office/officeart/2016/7/layout/Basic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E74B19F8-C18B-40EE-83B9-799926B0F22A}" type="doc">
      <dgm:prSet loTypeId="urn:microsoft.com/office/officeart/2016/7/layout/LinearBlockProcessNumbered" loCatId="process" qsTypeId="urn:microsoft.com/office/officeart/2005/8/quickstyle/simple1" qsCatId="simple" csTypeId="urn:microsoft.com/office/officeart/2005/8/colors/colorful1" csCatId="colorful" phldr="1"/>
      <dgm:spPr/>
      <dgm:t>
        <a:bodyPr/>
        <a:lstStyle/>
        <a:p>
          <a:endParaRPr lang="en-US"/>
        </a:p>
      </dgm:t>
    </dgm:pt>
    <dgm:pt modelId="{27C4A997-9610-41D1-A2AD-C1A7DD60ABAF}">
      <dgm:prSet/>
      <dgm:spPr/>
      <dgm:t>
        <a:bodyPr/>
        <a:lstStyle/>
        <a:p>
          <a:r>
            <a:rPr lang="en-US" dirty="0">
              <a:latin typeface="Arial" panose="020B0604020202020204" pitchFamily="34" charset="0"/>
              <a:cs typeface="Arial" panose="020B0604020202020204" pitchFamily="34" charset="0"/>
            </a:rPr>
            <a:t>Promoting </a:t>
          </a:r>
          <a:r>
            <a:rPr lang="en-GB" dirty="0">
              <a:latin typeface="Arial" panose="020B0604020202020204" pitchFamily="34" charset="0"/>
              <a:cs typeface="Arial" panose="020B0604020202020204" pitchFamily="34" charset="0"/>
            </a:rPr>
            <a:t>Health, well-being, and</a:t>
          </a:r>
          <a:r>
            <a:rPr lang="en-US" dirty="0">
              <a:latin typeface="Arial" panose="020B0604020202020204" pitchFamily="34" charset="0"/>
              <a:cs typeface="Arial" panose="020B0604020202020204" pitchFamily="34" charset="0"/>
            </a:rPr>
            <a:t> sustainable development requires a concerted effort, innovative thinking, and a steadfast commitment to long-term change. </a:t>
          </a:r>
        </a:p>
      </dgm:t>
    </dgm:pt>
    <dgm:pt modelId="{CD90E2FC-179A-44ED-8CD9-E4277AEF2AD4}" type="parTrans" cxnId="{7CF42B78-037A-4DF0-9487-61121266DF41}">
      <dgm:prSet/>
      <dgm:spPr/>
      <dgm:t>
        <a:bodyPr/>
        <a:lstStyle/>
        <a:p>
          <a:endParaRPr lang="en-US"/>
        </a:p>
      </dgm:t>
    </dgm:pt>
    <dgm:pt modelId="{DAF816EE-A61F-43D6-9973-3E237E7EBB70}" type="sibTrans" cxnId="{7CF42B78-037A-4DF0-9487-61121266DF41}">
      <dgm:prSet phldrT="01" phldr="0"/>
      <dgm:spPr/>
      <dgm:t>
        <a:bodyPr/>
        <a:lstStyle/>
        <a:p>
          <a:r>
            <a:rPr lang="en-US"/>
            <a:t>01</a:t>
          </a:r>
        </a:p>
      </dgm:t>
    </dgm:pt>
    <dgm:pt modelId="{BB3AC007-849D-49DD-8BC2-55D2529376CB}">
      <dgm:prSet/>
      <dgm:spPr/>
      <dgm:t>
        <a:bodyPr/>
        <a:lstStyle/>
        <a:p>
          <a:r>
            <a:rPr lang="en-GB" dirty="0">
              <a:latin typeface="Arial" panose="020B0604020202020204" pitchFamily="34" charset="0"/>
              <a:cs typeface="Arial" panose="020B0604020202020204" pitchFamily="34" charset="0"/>
            </a:rPr>
            <a:t>Collaboration among governments, businesses, and communities is crucial for building a resilient and prosperous global society. The interconnectedness of our health and well-being highlights the importance of prioritising Sustainable Development Goal 3 (SDG 3) within our local communities.</a:t>
          </a:r>
          <a:endParaRPr lang="en-US" dirty="0">
            <a:latin typeface="Arial" panose="020B0604020202020204" pitchFamily="34" charset="0"/>
            <a:cs typeface="Arial" panose="020B0604020202020204" pitchFamily="34" charset="0"/>
          </a:endParaRPr>
        </a:p>
      </dgm:t>
    </dgm:pt>
    <dgm:pt modelId="{DA5BD74F-8A17-4EC2-8158-45F073923A3E}" type="parTrans" cxnId="{82430C38-3E17-4F57-BBDB-D7D627AFFEA0}">
      <dgm:prSet/>
      <dgm:spPr/>
      <dgm:t>
        <a:bodyPr/>
        <a:lstStyle/>
        <a:p>
          <a:endParaRPr lang="en-US"/>
        </a:p>
      </dgm:t>
    </dgm:pt>
    <dgm:pt modelId="{746FACA8-1958-407F-B2DF-25741E8147EB}" type="sibTrans" cxnId="{82430C38-3E17-4F57-BBDB-D7D627AFFEA0}">
      <dgm:prSet phldrT="02" phldr="0"/>
      <dgm:spPr/>
      <dgm:t>
        <a:bodyPr/>
        <a:lstStyle/>
        <a:p>
          <a:r>
            <a:rPr lang="en-US"/>
            <a:t>02</a:t>
          </a:r>
        </a:p>
      </dgm:t>
    </dgm:pt>
    <dgm:pt modelId="{328BF151-4185-8445-A2EB-44AE1E6F5DD1}" type="pres">
      <dgm:prSet presAssocID="{E74B19F8-C18B-40EE-83B9-799926B0F22A}" presName="Name0" presStyleCnt="0">
        <dgm:presLayoutVars>
          <dgm:animLvl val="lvl"/>
          <dgm:resizeHandles val="exact"/>
        </dgm:presLayoutVars>
      </dgm:prSet>
      <dgm:spPr/>
    </dgm:pt>
    <dgm:pt modelId="{B0D8093C-5550-1B4D-88A9-AEF95A72AF17}" type="pres">
      <dgm:prSet presAssocID="{27C4A997-9610-41D1-A2AD-C1A7DD60ABAF}" presName="compositeNode" presStyleCnt="0">
        <dgm:presLayoutVars>
          <dgm:bulletEnabled val="1"/>
        </dgm:presLayoutVars>
      </dgm:prSet>
      <dgm:spPr/>
    </dgm:pt>
    <dgm:pt modelId="{EC05181A-716A-C44D-8456-4F543CD42E28}" type="pres">
      <dgm:prSet presAssocID="{27C4A997-9610-41D1-A2AD-C1A7DD60ABAF}" presName="bgRect" presStyleLbl="alignNode1" presStyleIdx="0" presStyleCnt="2"/>
      <dgm:spPr/>
    </dgm:pt>
    <dgm:pt modelId="{416178E9-323F-CD4B-8A7C-F0E5F69B5896}" type="pres">
      <dgm:prSet presAssocID="{DAF816EE-A61F-43D6-9973-3E237E7EBB70}" presName="sibTransNodeRect" presStyleLbl="alignNode1" presStyleIdx="0" presStyleCnt="2">
        <dgm:presLayoutVars>
          <dgm:chMax val="0"/>
          <dgm:bulletEnabled val="1"/>
        </dgm:presLayoutVars>
      </dgm:prSet>
      <dgm:spPr/>
    </dgm:pt>
    <dgm:pt modelId="{1643764C-BF63-E340-93FE-335ECA186D20}" type="pres">
      <dgm:prSet presAssocID="{27C4A997-9610-41D1-A2AD-C1A7DD60ABAF}" presName="nodeRect" presStyleLbl="alignNode1" presStyleIdx="0" presStyleCnt="2">
        <dgm:presLayoutVars>
          <dgm:bulletEnabled val="1"/>
        </dgm:presLayoutVars>
      </dgm:prSet>
      <dgm:spPr/>
    </dgm:pt>
    <dgm:pt modelId="{F10BDC98-4B39-454C-824E-C6204BF18299}" type="pres">
      <dgm:prSet presAssocID="{DAF816EE-A61F-43D6-9973-3E237E7EBB70}" presName="sibTrans" presStyleCnt="0"/>
      <dgm:spPr/>
    </dgm:pt>
    <dgm:pt modelId="{0C2095A9-A7F1-8F49-8C44-E4498A67BD55}" type="pres">
      <dgm:prSet presAssocID="{BB3AC007-849D-49DD-8BC2-55D2529376CB}" presName="compositeNode" presStyleCnt="0">
        <dgm:presLayoutVars>
          <dgm:bulletEnabled val="1"/>
        </dgm:presLayoutVars>
      </dgm:prSet>
      <dgm:spPr/>
    </dgm:pt>
    <dgm:pt modelId="{7875E8D2-474E-304A-BB22-D40D63766B4D}" type="pres">
      <dgm:prSet presAssocID="{BB3AC007-849D-49DD-8BC2-55D2529376CB}" presName="bgRect" presStyleLbl="alignNode1" presStyleIdx="1" presStyleCnt="2"/>
      <dgm:spPr/>
    </dgm:pt>
    <dgm:pt modelId="{069FC61B-33F5-0849-8832-1DAF12EAA64F}" type="pres">
      <dgm:prSet presAssocID="{746FACA8-1958-407F-B2DF-25741E8147EB}" presName="sibTransNodeRect" presStyleLbl="alignNode1" presStyleIdx="1" presStyleCnt="2">
        <dgm:presLayoutVars>
          <dgm:chMax val="0"/>
          <dgm:bulletEnabled val="1"/>
        </dgm:presLayoutVars>
      </dgm:prSet>
      <dgm:spPr/>
    </dgm:pt>
    <dgm:pt modelId="{19C4460D-078D-654C-8FCA-E911962C28EB}" type="pres">
      <dgm:prSet presAssocID="{BB3AC007-849D-49DD-8BC2-55D2529376CB}" presName="nodeRect" presStyleLbl="alignNode1" presStyleIdx="1" presStyleCnt="2">
        <dgm:presLayoutVars>
          <dgm:bulletEnabled val="1"/>
        </dgm:presLayoutVars>
      </dgm:prSet>
      <dgm:spPr/>
    </dgm:pt>
  </dgm:ptLst>
  <dgm:cxnLst>
    <dgm:cxn modelId="{20FC9403-6924-3444-AE1B-12C1C9CAC280}" type="presOf" srcId="{27C4A997-9610-41D1-A2AD-C1A7DD60ABAF}" destId="{EC05181A-716A-C44D-8456-4F543CD42E28}" srcOrd="0" destOrd="0" presId="urn:microsoft.com/office/officeart/2016/7/layout/LinearBlockProcessNumbered"/>
    <dgm:cxn modelId="{84958934-0656-5A40-893C-9B602511F6A8}" type="presOf" srcId="{DAF816EE-A61F-43D6-9973-3E237E7EBB70}" destId="{416178E9-323F-CD4B-8A7C-F0E5F69B5896}" srcOrd="0" destOrd="0" presId="urn:microsoft.com/office/officeart/2016/7/layout/LinearBlockProcessNumbered"/>
    <dgm:cxn modelId="{EAAD7935-C5B9-4A44-A4CE-D5FDA1F465F3}" type="presOf" srcId="{746FACA8-1958-407F-B2DF-25741E8147EB}" destId="{069FC61B-33F5-0849-8832-1DAF12EAA64F}" srcOrd="0" destOrd="0" presId="urn:microsoft.com/office/officeart/2016/7/layout/LinearBlockProcessNumbered"/>
    <dgm:cxn modelId="{82430C38-3E17-4F57-BBDB-D7D627AFFEA0}" srcId="{E74B19F8-C18B-40EE-83B9-799926B0F22A}" destId="{BB3AC007-849D-49DD-8BC2-55D2529376CB}" srcOrd="1" destOrd="0" parTransId="{DA5BD74F-8A17-4EC2-8158-45F073923A3E}" sibTransId="{746FACA8-1958-407F-B2DF-25741E8147EB}"/>
    <dgm:cxn modelId="{2809A33D-FA72-F44A-91D6-9EF63CCB26FB}" type="presOf" srcId="{E74B19F8-C18B-40EE-83B9-799926B0F22A}" destId="{328BF151-4185-8445-A2EB-44AE1E6F5DD1}" srcOrd="0" destOrd="0" presId="urn:microsoft.com/office/officeart/2016/7/layout/LinearBlockProcessNumbered"/>
    <dgm:cxn modelId="{7CF42B78-037A-4DF0-9487-61121266DF41}" srcId="{E74B19F8-C18B-40EE-83B9-799926B0F22A}" destId="{27C4A997-9610-41D1-A2AD-C1A7DD60ABAF}" srcOrd="0" destOrd="0" parTransId="{CD90E2FC-179A-44ED-8CD9-E4277AEF2AD4}" sibTransId="{DAF816EE-A61F-43D6-9973-3E237E7EBB70}"/>
    <dgm:cxn modelId="{0067B4CE-3D4F-0C4E-A219-A711325AF0D0}" type="presOf" srcId="{BB3AC007-849D-49DD-8BC2-55D2529376CB}" destId="{19C4460D-078D-654C-8FCA-E911962C28EB}" srcOrd="1" destOrd="0" presId="urn:microsoft.com/office/officeart/2016/7/layout/LinearBlockProcessNumbered"/>
    <dgm:cxn modelId="{83C99ED7-4D03-CC47-A10F-5B943F5775EC}" type="presOf" srcId="{BB3AC007-849D-49DD-8BC2-55D2529376CB}" destId="{7875E8D2-474E-304A-BB22-D40D63766B4D}" srcOrd="0" destOrd="0" presId="urn:microsoft.com/office/officeart/2016/7/layout/LinearBlockProcessNumbered"/>
    <dgm:cxn modelId="{26E21ADC-F740-3548-BF97-783460100E5C}" type="presOf" srcId="{27C4A997-9610-41D1-A2AD-C1A7DD60ABAF}" destId="{1643764C-BF63-E340-93FE-335ECA186D20}" srcOrd="1" destOrd="0" presId="urn:microsoft.com/office/officeart/2016/7/layout/LinearBlockProcessNumbered"/>
    <dgm:cxn modelId="{E9479719-14EA-264A-B18E-77ECEEEF9F3E}" type="presParOf" srcId="{328BF151-4185-8445-A2EB-44AE1E6F5DD1}" destId="{B0D8093C-5550-1B4D-88A9-AEF95A72AF17}" srcOrd="0" destOrd="0" presId="urn:microsoft.com/office/officeart/2016/7/layout/LinearBlockProcessNumbered"/>
    <dgm:cxn modelId="{06105322-55F2-9143-B4EC-B3D9C0AE49BE}" type="presParOf" srcId="{B0D8093C-5550-1B4D-88A9-AEF95A72AF17}" destId="{EC05181A-716A-C44D-8456-4F543CD42E28}" srcOrd="0" destOrd="0" presId="urn:microsoft.com/office/officeart/2016/7/layout/LinearBlockProcessNumbered"/>
    <dgm:cxn modelId="{1B21EC80-54FE-184C-A10F-359F1DC94BF4}" type="presParOf" srcId="{B0D8093C-5550-1B4D-88A9-AEF95A72AF17}" destId="{416178E9-323F-CD4B-8A7C-F0E5F69B5896}" srcOrd="1" destOrd="0" presId="urn:microsoft.com/office/officeart/2016/7/layout/LinearBlockProcessNumbered"/>
    <dgm:cxn modelId="{967C00D0-9C48-7E4F-A88C-D7B6C4C2CA52}" type="presParOf" srcId="{B0D8093C-5550-1B4D-88A9-AEF95A72AF17}" destId="{1643764C-BF63-E340-93FE-335ECA186D20}" srcOrd="2" destOrd="0" presId="urn:microsoft.com/office/officeart/2016/7/layout/LinearBlockProcessNumbered"/>
    <dgm:cxn modelId="{6337991C-07DA-954B-8185-EACE84590409}" type="presParOf" srcId="{328BF151-4185-8445-A2EB-44AE1E6F5DD1}" destId="{F10BDC98-4B39-454C-824E-C6204BF18299}" srcOrd="1" destOrd="0" presId="urn:microsoft.com/office/officeart/2016/7/layout/LinearBlockProcessNumbered"/>
    <dgm:cxn modelId="{D7277243-1233-B74F-9220-8AB324B923C5}" type="presParOf" srcId="{328BF151-4185-8445-A2EB-44AE1E6F5DD1}" destId="{0C2095A9-A7F1-8F49-8C44-E4498A67BD55}" srcOrd="2" destOrd="0" presId="urn:microsoft.com/office/officeart/2016/7/layout/LinearBlockProcessNumbered"/>
    <dgm:cxn modelId="{A6430760-7A7C-C442-BD88-534B753A8228}" type="presParOf" srcId="{0C2095A9-A7F1-8F49-8C44-E4498A67BD55}" destId="{7875E8D2-474E-304A-BB22-D40D63766B4D}" srcOrd="0" destOrd="0" presId="urn:microsoft.com/office/officeart/2016/7/layout/LinearBlockProcessNumbered"/>
    <dgm:cxn modelId="{0F943E7D-4F17-E446-A795-F978C931B20A}" type="presParOf" srcId="{0C2095A9-A7F1-8F49-8C44-E4498A67BD55}" destId="{069FC61B-33F5-0849-8832-1DAF12EAA64F}" srcOrd="1" destOrd="0" presId="urn:microsoft.com/office/officeart/2016/7/layout/LinearBlockProcessNumbered"/>
    <dgm:cxn modelId="{48944703-E395-7D49-AF89-9CB2E689F74E}" type="presParOf" srcId="{0C2095A9-A7F1-8F49-8C44-E4498A67BD55}" destId="{19C4460D-078D-654C-8FCA-E911962C28EB}" srcOrd="2" destOrd="0" presId="urn:microsoft.com/office/officeart/2016/7/layout/LinearBlockProcessNumbered"/>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FFA006-4233-2C44-9B6D-2F6B2FF9B7C2}">
      <dsp:nvSpPr>
        <dsp:cNvPr id="0" name=""/>
        <dsp:cNvSpPr/>
      </dsp:nvSpPr>
      <dsp:spPr>
        <a:xfrm>
          <a:off x="0" y="3090553"/>
          <a:ext cx="11832771" cy="6761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Sustainable development aims to improve lives through better health, education, and opportunities, while protecting the environment. Access to clean air, healthcare, employment opportunities, and safe communities supports both individual and planetary health.</a:t>
          </a:r>
          <a:endParaRPr lang="en-US" sz="1800" kern="1200" dirty="0">
            <a:latin typeface="Arial" panose="020B0604020202020204" pitchFamily="34" charset="0"/>
            <a:cs typeface="Arial" panose="020B0604020202020204" pitchFamily="34" charset="0"/>
          </a:endParaRPr>
        </a:p>
      </dsp:txBody>
      <dsp:txXfrm>
        <a:off x="0" y="3090553"/>
        <a:ext cx="11832771" cy="676137"/>
      </dsp:txXfrm>
    </dsp:sp>
    <dsp:sp modelId="{D474393A-4785-B240-9C48-D6862E62E507}">
      <dsp:nvSpPr>
        <dsp:cNvPr id="0" name=""/>
        <dsp:cNvSpPr/>
      </dsp:nvSpPr>
      <dsp:spPr>
        <a:xfrm rot="10800000">
          <a:off x="0" y="2060795"/>
          <a:ext cx="11832771" cy="1039899"/>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Wellbeing encompasses happiness, purpose, relationships, and resilience.</a:t>
          </a:r>
          <a:endParaRPr lang="en-US" sz="1800" kern="1200" dirty="0">
            <a:latin typeface="Arial" panose="020B0604020202020204" pitchFamily="34" charset="0"/>
            <a:cs typeface="Arial" panose="020B0604020202020204" pitchFamily="34" charset="0"/>
          </a:endParaRPr>
        </a:p>
      </dsp:txBody>
      <dsp:txXfrm rot="10800000">
        <a:off x="0" y="2060795"/>
        <a:ext cx="11832771" cy="675695"/>
      </dsp:txXfrm>
    </dsp:sp>
    <dsp:sp modelId="{53BB41EA-313D-9C45-8147-AF8CE565213E}">
      <dsp:nvSpPr>
        <dsp:cNvPr id="0" name=""/>
        <dsp:cNvSpPr/>
      </dsp:nvSpPr>
      <dsp:spPr>
        <a:xfrm rot="10800000">
          <a:off x="0" y="1031038"/>
          <a:ext cx="11832771" cy="1039899"/>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Health includes physical, mental, and social well-being.</a:t>
          </a:r>
          <a:endParaRPr lang="en-US" sz="2000" kern="1200" dirty="0">
            <a:latin typeface="Arial" panose="020B0604020202020204" pitchFamily="34" charset="0"/>
            <a:cs typeface="Arial" panose="020B0604020202020204" pitchFamily="34" charset="0"/>
          </a:endParaRPr>
        </a:p>
      </dsp:txBody>
      <dsp:txXfrm rot="10800000">
        <a:off x="0" y="1031038"/>
        <a:ext cx="11832771" cy="675695"/>
      </dsp:txXfrm>
    </dsp:sp>
    <dsp:sp modelId="{E2D612C3-72DE-E44C-B68D-C70095D4A925}">
      <dsp:nvSpPr>
        <dsp:cNvPr id="0" name=""/>
        <dsp:cNvSpPr/>
      </dsp:nvSpPr>
      <dsp:spPr>
        <a:xfrm rot="10800000">
          <a:off x="0" y="1280"/>
          <a:ext cx="11832771" cy="1039899"/>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Health, wellbeing, and sustainable development are interconnected.</a:t>
          </a:r>
          <a:endParaRPr lang="en-US" sz="1800" kern="1200" dirty="0">
            <a:latin typeface="Arial" panose="020B0604020202020204" pitchFamily="34" charset="0"/>
            <a:cs typeface="Arial" panose="020B0604020202020204" pitchFamily="34" charset="0"/>
          </a:endParaRPr>
        </a:p>
      </dsp:txBody>
      <dsp:txXfrm rot="10800000">
        <a:off x="0" y="1280"/>
        <a:ext cx="11832771" cy="6756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3A67FB-D8EF-4230-A1E9-D8FBAF83FD29}">
      <dsp:nvSpPr>
        <dsp:cNvPr id="0" name=""/>
        <dsp:cNvSpPr/>
      </dsp:nvSpPr>
      <dsp:spPr>
        <a:xfrm>
          <a:off x="0" y="4358"/>
          <a:ext cx="6261100" cy="9282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3B12D8-C8FD-4B5B-92E6-E090007B0EF9}">
      <dsp:nvSpPr>
        <dsp:cNvPr id="0" name=""/>
        <dsp:cNvSpPr/>
      </dsp:nvSpPr>
      <dsp:spPr>
        <a:xfrm>
          <a:off x="280808" y="213224"/>
          <a:ext cx="510561" cy="51056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785CFE8-98E1-4B13-A311-957CE1637DA3}">
      <dsp:nvSpPr>
        <dsp:cNvPr id="0" name=""/>
        <dsp:cNvSpPr/>
      </dsp:nvSpPr>
      <dsp:spPr>
        <a:xfrm>
          <a:off x="1072178" y="4358"/>
          <a:ext cx="5188921" cy="928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244" tIns="98244" rIns="98244" bIns="98244" numCol="1" spcCol="1270" anchor="ctr" anchorCtr="0">
          <a:noAutofit/>
        </a:bodyPr>
        <a:lstStyle/>
        <a:p>
          <a:pPr marL="0" lvl="0" indent="0" algn="l" defTabSz="711200">
            <a:lnSpc>
              <a:spcPct val="100000"/>
            </a:lnSpc>
            <a:spcBef>
              <a:spcPct val="0"/>
            </a:spcBef>
            <a:spcAft>
              <a:spcPct val="35000"/>
            </a:spcAft>
            <a:buNone/>
          </a:pPr>
          <a:r>
            <a:rPr lang="en-US" sz="1600" kern="1200" dirty="0">
              <a:latin typeface="Arial" panose="020B0604020202020204" pitchFamily="34" charset="0"/>
              <a:cs typeface="Arial" panose="020B0604020202020204" pitchFamily="34" charset="0"/>
            </a:rPr>
            <a:t>Health encompasses a person’s physical, mental, and social well-being, highlighting that it is not merely the absence of illness but a holistic state of being. </a:t>
          </a:r>
        </a:p>
      </dsp:txBody>
      <dsp:txXfrm>
        <a:off x="1072178" y="4358"/>
        <a:ext cx="5188921" cy="928293"/>
      </dsp:txXfrm>
    </dsp:sp>
    <dsp:sp modelId="{63A6F9FB-8560-4A04-A2F5-B8BE70E4904A}">
      <dsp:nvSpPr>
        <dsp:cNvPr id="0" name=""/>
        <dsp:cNvSpPr/>
      </dsp:nvSpPr>
      <dsp:spPr>
        <a:xfrm>
          <a:off x="0" y="1164724"/>
          <a:ext cx="6261100" cy="9282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C69883-E4EC-42BF-ADBB-D11956F0018A}">
      <dsp:nvSpPr>
        <dsp:cNvPr id="0" name=""/>
        <dsp:cNvSpPr/>
      </dsp:nvSpPr>
      <dsp:spPr>
        <a:xfrm>
          <a:off x="280808" y="1373590"/>
          <a:ext cx="510561" cy="51056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6A5D106-6957-47D5-A01F-5F17B7F8B819}">
      <dsp:nvSpPr>
        <dsp:cNvPr id="0" name=""/>
        <dsp:cNvSpPr/>
      </dsp:nvSpPr>
      <dsp:spPr>
        <a:xfrm>
          <a:off x="1072178" y="1164724"/>
          <a:ext cx="5188921" cy="928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244" tIns="98244" rIns="98244" bIns="98244" numCol="1" spcCol="1270" anchor="ctr" anchorCtr="0">
          <a:noAutofit/>
        </a:bodyPr>
        <a:lstStyle/>
        <a:p>
          <a:pPr marL="0" lvl="0" indent="0" algn="l" defTabSz="711200">
            <a:lnSpc>
              <a:spcPct val="100000"/>
            </a:lnSpc>
            <a:spcBef>
              <a:spcPct val="0"/>
            </a:spcBef>
            <a:spcAft>
              <a:spcPct val="35000"/>
            </a:spcAft>
            <a:buNone/>
          </a:pPr>
          <a:r>
            <a:rPr lang="en-US" sz="1600" kern="1200" dirty="0">
              <a:latin typeface="Arial" panose="020B0604020202020204" pitchFamily="34" charset="0"/>
              <a:cs typeface="Arial" panose="020B0604020202020204" pitchFamily="34" charset="0"/>
            </a:rPr>
            <a:t>Physical health includes the proper functioning of the body, adequate nutrition, regular exercise, and preventive healthcare measures. </a:t>
          </a:r>
        </a:p>
      </dsp:txBody>
      <dsp:txXfrm>
        <a:off x="1072178" y="1164724"/>
        <a:ext cx="5188921" cy="928293"/>
      </dsp:txXfrm>
    </dsp:sp>
    <dsp:sp modelId="{82A7E9F3-E4F5-4E85-8E64-F6EB1DB1BB0E}">
      <dsp:nvSpPr>
        <dsp:cNvPr id="0" name=""/>
        <dsp:cNvSpPr/>
      </dsp:nvSpPr>
      <dsp:spPr>
        <a:xfrm>
          <a:off x="0" y="2325090"/>
          <a:ext cx="6261100" cy="9282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DFAC3B-DDB5-4D73-8AA5-2C2563E1C0EC}">
      <dsp:nvSpPr>
        <dsp:cNvPr id="0" name=""/>
        <dsp:cNvSpPr/>
      </dsp:nvSpPr>
      <dsp:spPr>
        <a:xfrm>
          <a:off x="280808" y="2533956"/>
          <a:ext cx="510561" cy="51056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732F998-C776-4374-80F6-20B417316FF8}">
      <dsp:nvSpPr>
        <dsp:cNvPr id="0" name=""/>
        <dsp:cNvSpPr/>
      </dsp:nvSpPr>
      <dsp:spPr>
        <a:xfrm>
          <a:off x="1072178" y="2325090"/>
          <a:ext cx="5188921" cy="928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244" tIns="98244" rIns="98244" bIns="98244" numCol="1" spcCol="1270" anchor="ctr" anchorCtr="0">
          <a:noAutofit/>
        </a:bodyPr>
        <a:lstStyle/>
        <a:p>
          <a:pPr marL="0" lvl="0" indent="0" algn="l" defTabSz="711200">
            <a:lnSpc>
              <a:spcPct val="100000"/>
            </a:lnSpc>
            <a:spcBef>
              <a:spcPct val="0"/>
            </a:spcBef>
            <a:spcAft>
              <a:spcPct val="35000"/>
            </a:spcAft>
            <a:buNone/>
          </a:pPr>
          <a:r>
            <a:rPr lang="en-US" sz="1600" kern="1200" dirty="0">
              <a:latin typeface="Arial" panose="020B0604020202020204" pitchFamily="34" charset="0"/>
              <a:cs typeface="Arial" panose="020B0604020202020204" pitchFamily="34" charset="0"/>
            </a:rPr>
            <a:t>Mental health involves emotional regulation, psychological resilience, and cognitive functioning. </a:t>
          </a:r>
        </a:p>
      </dsp:txBody>
      <dsp:txXfrm>
        <a:off x="1072178" y="2325090"/>
        <a:ext cx="5188921" cy="928293"/>
      </dsp:txXfrm>
    </dsp:sp>
    <dsp:sp modelId="{CC93F0D7-F5B0-4EC6-BFBB-9819F83CF128}">
      <dsp:nvSpPr>
        <dsp:cNvPr id="0" name=""/>
        <dsp:cNvSpPr/>
      </dsp:nvSpPr>
      <dsp:spPr>
        <a:xfrm>
          <a:off x="0" y="3485457"/>
          <a:ext cx="6261100" cy="9282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69561F-6528-498D-89B2-E104606D5B19}">
      <dsp:nvSpPr>
        <dsp:cNvPr id="0" name=""/>
        <dsp:cNvSpPr/>
      </dsp:nvSpPr>
      <dsp:spPr>
        <a:xfrm>
          <a:off x="280808" y="3694323"/>
          <a:ext cx="510561" cy="51056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0CCD604-5B93-4375-BB20-FC18548F4521}">
      <dsp:nvSpPr>
        <dsp:cNvPr id="0" name=""/>
        <dsp:cNvSpPr/>
      </dsp:nvSpPr>
      <dsp:spPr>
        <a:xfrm>
          <a:off x="1072178" y="3485457"/>
          <a:ext cx="5188921" cy="928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244" tIns="98244" rIns="98244" bIns="98244" numCol="1" spcCol="1270" anchor="ctr" anchorCtr="0">
          <a:noAutofit/>
        </a:bodyPr>
        <a:lstStyle/>
        <a:p>
          <a:pPr marL="0" lvl="0" indent="0" algn="l" defTabSz="711200">
            <a:lnSpc>
              <a:spcPct val="100000"/>
            </a:lnSpc>
            <a:spcBef>
              <a:spcPct val="0"/>
            </a:spcBef>
            <a:spcAft>
              <a:spcPct val="35000"/>
            </a:spcAft>
            <a:buNone/>
          </a:pPr>
          <a:r>
            <a:rPr lang="en-GB" sz="1600" b="0" i="0" u="none" kern="1200" dirty="0"/>
            <a:t>Social well-being emphasises the importance of positive relationships and a sense of belonging within communities.</a:t>
          </a:r>
          <a:endParaRPr lang="en-GB" sz="1600" kern="1200" dirty="0"/>
        </a:p>
      </dsp:txBody>
      <dsp:txXfrm>
        <a:off x="1072178" y="3485457"/>
        <a:ext cx="5188921" cy="928293"/>
      </dsp:txXfrm>
    </dsp:sp>
    <dsp:sp modelId="{FBD98E40-B75E-4D57-88EB-9B175C1256FA}">
      <dsp:nvSpPr>
        <dsp:cNvPr id="0" name=""/>
        <dsp:cNvSpPr/>
      </dsp:nvSpPr>
      <dsp:spPr>
        <a:xfrm>
          <a:off x="0" y="4645823"/>
          <a:ext cx="6261100" cy="9282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F81D08-43A2-4E8F-84CF-38AD3AB886AC}">
      <dsp:nvSpPr>
        <dsp:cNvPr id="0" name=""/>
        <dsp:cNvSpPr/>
      </dsp:nvSpPr>
      <dsp:spPr>
        <a:xfrm>
          <a:off x="280808" y="4854689"/>
          <a:ext cx="510561" cy="51056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CB7DC6B-5AB6-4E52-8DBD-E4F8D31D62BF}">
      <dsp:nvSpPr>
        <dsp:cNvPr id="0" name=""/>
        <dsp:cNvSpPr/>
      </dsp:nvSpPr>
      <dsp:spPr>
        <a:xfrm>
          <a:off x="1072178" y="4645823"/>
          <a:ext cx="5188921" cy="928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244" tIns="98244" rIns="98244" bIns="98244" numCol="1" spcCol="1270" anchor="ctr" anchorCtr="0">
          <a:noAutofit/>
        </a:bodyPr>
        <a:lstStyle/>
        <a:p>
          <a:pPr marL="0" lvl="0" indent="0" algn="l" defTabSz="711200">
            <a:lnSpc>
              <a:spcPct val="100000"/>
            </a:lnSpc>
            <a:spcBef>
              <a:spcPct val="0"/>
            </a:spcBef>
            <a:spcAft>
              <a:spcPct val="35000"/>
            </a:spcAft>
            <a:buNone/>
          </a:pPr>
          <a:r>
            <a:rPr lang="en-US" sz="1600" kern="1200" dirty="0">
              <a:latin typeface="Arial" panose="020B0604020202020204" pitchFamily="34" charset="0"/>
              <a:cs typeface="Arial" panose="020B0604020202020204" pitchFamily="34" charset="0"/>
            </a:rPr>
            <a:t>Achieving health means living a balanced life that fosters vitality, mental clarity, and meaningful connections.</a:t>
          </a:r>
        </a:p>
      </dsp:txBody>
      <dsp:txXfrm>
        <a:off x="1072178" y="4645823"/>
        <a:ext cx="5188921" cy="92829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019188-1790-5148-9C7B-43A7799BF489}">
      <dsp:nvSpPr>
        <dsp:cNvPr id="0" name=""/>
        <dsp:cNvSpPr/>
      </dsp:nvSpPr>
      <dsp:spPr>
        <a:xfrm>
          <a:off x="258" y="491455"/>
          <a:ext cx="2919676" cy="230446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6541339-83A3-7F47-9AA1-90E28A03A166}">
      <dsp:nvSpPr>
        <dsp:cNvPr id="0" name=""/>
        <dsp:cNvSpPr/>
      </dsp:nvSpPr>
      <dsp:spPr>
        <a:xfrm>
          <a:off x="328139" y="802942"/>
          <a:ext cx="2919676" cy="230446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l" defTabSz="622300">
            <a:lnSpc>
              <a:spcPct val="100000"/>
            </a:lnSpc>
            <a:spcBef>
              <a:spcPct val="0"/>
            </a:spcBef>
            <a:spcAft>
              <a:spcPct val="35000"/>
            </a:spcAft>
            <a:buNone/>
          </a:pPr>
          <a:r>
            <a:rPr lang="en-US" sz="1400" kern="1200" dirty="0">
              <a:latin typeface="Arial" panose="020B0604020202020204" pitchFamily="34" charset="0"/>
              <a:cs typeface="Arial" panose="020B0604020202020204" pitchFamily="34" charset="0"/>
            </a:rPr>
            <a:t>A health model provides a framework for healthcare professionals to assess patient needs and implement interventions. </a:t>
          </a:r>
        </a:p>
      </dsp:txBody>
      <dsp:txXfrm>
        <a:off x="395634" y="870437"/>
        <a:ext cx="2784686" cy="2169475"/>
      </dsp:txXfrm>
    </dsp:sp>
    <dsp:sp modelId="{770EE760-D081-0E41-BD99-F3FFFE53C2E6}">
      <dsp:nvSpPr>
        <dsp:cNvPr id="0" name=""/>
        <dsp:cNvSpPr/>
      </dsp:nvSpPr>
      <dsp:spPr>
        <a:xfrm>
          <a:off x="3575696" y="491455"/>
          <a:ext cx="2950926" cy="187383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E966D07-9F2A-EE40-9617-6A75FF78FA13}">
      <dsp:nvSpPr>
        <dsp:cNvPr id="0" name=""/>
        <dsp:cNvSpPr/>
      </dsp:nvSpPr>
      <dsp:spPr>
        <a:xfrm>
          <a:off x="3903577" y="802942"/>
          <a:ext cx="2950926" cy="187383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l" defTabSz="622300">
            <a:lnSpc>
              <a:spcPct val="100000"/>
            </a:lnSpc>
            <a:spcBef>
              <a:spcPct val="0"/>
            </a:spcBef>
            <a:spcAft>
              <a:spcPct val="35000"/>
            </a:spcAft>
            <a:buNone/>
          </a:pPr>
          <a:r>
            <a:rPr lang="en-US" sz="1400" kern="1200" dirty="0">
              <a:latin typeface="Arial" panose="020B0604020202020204" pitchFamily="34" charset="0"/>
              <a:cs typeface="Arial" panose="020B0604020202020204" pitchFamily="34" charset="0"/>
            </a:rPr>
            <a:t>These models, including the Biopsychosocial, Medical, </a:t>
          </a:r>
          <a:r>
            <a:rPr lang="en-GB" sz="1400" b="0" kern="1200" dirty="0">
              <a:latin typeface="Arial" panose="020B0604020202020204" pitchFamily="34" charset="0"/>
              <a:cs typeface="Arial" panose="020B0604020202020204" pitchFamily="34" charset="0"/>
            </a:rPr>
            <a:t>Social,</a:t>
          </a:r>
          <a:r>
            <a:rPr lang="en-GB" sz="1400" b="1" kern="1200" dirty="0">
              <a:latin typeface="Arial" panose="020B0604020202020204" pitchFamily="34" charset="0"/>
              <a:cs typeface="Arial" panose="020B0604020202020204" pitchFamily="34" charset="0"/>
            </a:rPr>
            <a:t> </a:t>
          </a:r>
          <a:r>
            <a:rPr lang="en-GB" sz="1400" b="0" kern="1200" dirty="0">
              <a:latin typeface="Arial" panose="020B0604020202020204" pitchFamily="34" charset="0"/>
              <a:cs typeface="Arial" panose="020B0604020202020204" pitchFamily="34" charset="0"/>
            </a:rPr>
            <a:t>Holistic, and Behavioural models, each help in understanding health issues, improve communication,</a:t>
          </a:r>
          <a:r>
            <a:rPr lang="en-US" sz="1400" kern="1200" dirty="0">
              <a:latin typeface="Arial" panose="020B0604020202020204" pitchFamily="34" charset="0"/>
              <a:cs typeface="Arial" panose="020B0604020202020204" pitchFamily="34" charset="0"/>
            </a:rPr>
            <a:t> and ultimately lead to better outcomes.</a:t>
          </a:r>
        </a:p>
      </dsp:txBody>
      <dsp:txXfrm>
        <a:off x="3958460" y="857825"/>
        <a:ext cx="2841160" cy="1764072"/>
      </dsp:txXfrm>
    </dsp:sp>
    <dsp:sp modelId="{C08FC2E3-EDAA-7C4A-A125-7ACFAC360CBD}">
      <dsp:nvSpPr>
        <dsp:cNvPr id="0" name=""/>
        <dsp:cNvSpPr/>
      </dsp:nvSpPr>
      <dsp:spPr>
        <a:xfrm>
          <a:off x="7182384" y="491455"/>
          <a:ext cx="3320117" cy="187383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0A32FFB-F503-C344-B24E-72D076AE0BA2}">
      <dsp:nvSpPr>
        <dsp:cNvPr id="0" name=""/>
        <dsp:cNvSpPr/>
      </dsp:nvSpPr>
      <dsp:spPr>
        <a:xfrm>
          <a:off x="7510265" y="802942"/>
          <a:ext cx="3320117" cy="187383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l" defTabSz="622300">
            <a:lnSpc>
              <a:spcPct val="100000"/>
            </a:lnSpc>
            <a:spcBef>
              <a:spcPct val="0"/>
            </a:spcBef>
            <a:spcAft>
              <a:spcPct val="35000"/>
            </a:spcAft>
            <a:buNone/>
          </a:pPr>
          <a:r>
            <a:rPr lang="en-GB" sz="1400" kern="1200" dirty="0">
              <a:latin typeface="Arial" panose="020B0604020202020204" pitchFamily="34" charset="0"/>
              <a:cs typeface="Arial" panose="020B0604020202020204" pitchFamily="34" charset="0"/>
            </a:rPr>
            <a:t>The next slide will show how some key models are used</a:t>
          </a:r>
          <a:endParaRPr lang="en-US" sz="1400" kern="1200" dirty="0">
            <a:latin typeface="Arial" panose="020B0604020202020204" pitchFamily="34" charset="0"/>
            <a:cs typeface="Arial" panose="020B0604020202020204" pitchFamily="34" charset="0"/>
          </a:endParaRPr>
        </a:p>
      </dsp:txBody>
      <dsp:txXfrm>
        <a:off x="7565148" y="857825"/>
        <a:ext cx="3210351" cy="176407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4D0C26-4466-154F-929E-484BB5301B5D}">
      <dsp:nvSpPr>
        <dsp:cNvPr id="0" name=""/>
        <dsp:cNvSpPr/>
      </dsp:nvSpPr>
      <dsp:spPr>
        <a:xfrm>
          <a:off x="0" y="103741"/>
          <a:ext cx="4136123" cy="110181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100000"/>
            </a:lnSpc>
            <a:spcBef>
              <a:spcPct val="0"/>
            </a:spcBef>
            <a:spcAft>
              <a:spcPct val="35000"/>
            </a:spcAft>
            <a:buNone/>
          </a:pPr>
          <a:r>
            <a:rPr lang="en-US" sz="1500" kern="1200" dirty="0">
              <a:latin typeface="Arial" panose="020B0604020202020204" pitchFamily="34" charset="0"/>
              <a:cs typeface="Arial" panose="020B0604020202020204" pitchFamily="34" charset="0"/>
            </a:rPr>
            <a:t>The Biomedical Model of Health primarily focuses on biological factors in the diagnosis and treatment of illness. </a:t>
          </a:r>
        </a:p>
      </dsp:txBody>
      <dsp:txXfrm>
        <a:off x="53786" y="157527"/>
        <a:ext cx="4028551" cy="994238"/>
      </dsp:txXfrm>
    </dsp:sp>
    <dsp:sp modelId="{FC769518-7EEB-2444-A730-F1E976606391}">
      <dsp:nvSpPr>
        <dsp:cNvPr id="0" name=""/>
        <dsp:cNvSpPr/>
      </dsp:nvSpPr>
      <dsp:spPr>
        <a:xfrm>
          <a:off x="0" y="1248752"/>
          <a:ext cx="4136123" cy="1101810"/>
        </a:xfrm>
        <a:prstGeom prst="roundRect">
          <a:avLst/>
        </a:prstGeom>
        <a:solidFill>
          <a:schemeClr val="accent5">
            <a:hueOff val="-8031992"/>
            <a:satOff val="1435"/>
            <a:lumOff val="-313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100000"/>
            </a:lnSpc>
            <a:spcBef>
              <a:spcPct val="0"/>
            </a:spcBef>
            <a:spcAft>
              <a:spcPct val="35000"/>
            </a:spcAft>
            <a:buNone/>
          </a:pPr>
          <a:r>
            <a:rPr lang="en-US" sz="1500" kern="1200" dirty="0">
              <a:latin typeface="Arial" panose="020B0604020202020204" pitchFamily="34" charset="0"/>
              <a:cs typeface="Arial" panose="020B0604020202020204" pitchFamily="34" charset="0"/>
            </a:rPr>
            <a:t>It emphasises the role of pathogens, genetics, and physiological processes in Health, often defining Health simply as the absence of disease. </a:t>
          </a:r>
        </a:p>
      </dsp:txBody>
      <dsp:txXfrm>
        <a:off x="53786" y="1302538"/>
        <a:ext cx="4028551" cy="994238"/>
      </dsp:txXfrm>
    </dsp:sp>
    <dsp:sp modelId="{32BF46E4-341E-0C47-8B35-C8404F57D9B1}">
      <dsp:nvSpPr>
        <dsp:cNvPr id="0" name=""/>
        <dsp:cNvSpPr/>
      </dsp:nvSpPr>
      <dsp:spPr>
        <a:xfrm>
          <a:off x="0" y="2393763"/>
          <a:ext cx="4136123" cy="1101810"/>
        </a:xfrm>
        <a:prstGeom prst="roundRect">
          <a:avLst/>
        </a:prstGeom>
        <a:solidFill>
          <a:schemeClr val="accent5">
            <a:hueOff val="-16063984"/>
            <a:satOff val="2870"/>
            <a:lumOff val="-627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100000"/>
            </a:lnSpc>
            <a:spcBef>
              <a:spcPct val="0"/>
            </a:spcBef>
            <a:spcAft>
              <a:spcPct val="35000"/>
            </a:spcAft>
            <a:buNone/>
          </a:pPr>
          <a:r>
            <a:rPr lang="en-US" sz="1500" kern="1200" dirty="0">
              <a:latin typeface="Arial" panose="020B0604020202020204" pitchFamily="34" charset="0"/>
              <a:cs typeface="Arial" panose="020B0604020202020204" pitchFamily="34" charset="0"/>
            </a:rPr>
            <a:t>This Model views the body as a machine and relies heavily on medical interventions, such as medication and surgery, to address health issues.</a:t>
          </a:r>
        </a:p>
      </dsp:txBody>
      <dsp:txXfrm>
        <a:off x="53786" y="2447549"/>
        <a:ext cx="4028551" cy="99423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9D724C-CAD4-A74F-B2AD-3CAB5F924DCC}">
      <dsp:nvSpPr>
        <dsp:cNvPr id="0" name=""/>
        <dsp:cNvSpPr/>
      </dsp:nvSpPr>
      <dsp:spPr>
        <a:xfrm>
          <a:off x="3214362" y="681113"/>
          <a:ext cx="525023" cy="91440"/>
        </a:xfrm>
        <a:custGeom>
          <a:avLst/>
          <a:gdLst/>
          <a:ahLst/>
          <a:cxnLst/>
          <a:rect l="0" t="0" r="0" b="0"/>
          <a:pathLst>
            <a:path>
              <a:moveTo>
                <a:pt x="0" y="45720"/>
              </a:moveTo>
              <a:lnTo>
                <a:pt x="525023"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62983" y="724055"/>
        <a:ext cx="27781" cy="5556"/>
      </dsp:txXfrm>
    </dsp:sp>
    <dsp:sp modelId="{13232109-076F-8D4F-9A07-684B6D1B4E9A}">
      <dsp:nvSpPr>
        <dsp:cNvPr id="0" name=""/>
        <dsp:cNvSpPr/>
      </dsp:nvSpPr>
      <dsp:spPr>
        <a:xfrm>
          <a:off x="800406" y="2106"/>
          <a:ext cx="2415755" cy="1449453"/>
        </a:xfrm>
        <a:prstGeom prst="rect">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374" tIns="124254" rIns="118374" bIns="124254" numCol="1" spcCol="1270" anchor="ctr" anchorCtr="0">
          <a:noAutofit/>
        </a:bodyPr>
        <a:lstStyle/>
        <a:p>
          <a:pPr marL="0" lvl="0" indent="0" algn="ctr" defTabSz="666750">
            <a:lnSpc>
              <a:spcPct val="90000"/>
            </a:lnSpc>
            <a:spcBef>
              <a:spcPct val="0"/>
            </a:spcBef>
            <a:spcAft>
              <a:spcPct val="35000"/>
            </a:spcAft>
            <a:buNone/>
          </a:pPr>
          <a:r>
            <a:rPr lang="en-US" sz="1500" kern="1200" dirty="0">
              <a:latin typeface="Arial" panose="020B0604020202020204" pitchFamily="34" charset="0"/>
              <a:cs typeface="Arial" panose="020B0604020202020204" pitchFamily="34" charset="0"/>
            </a:rPr>
            <a:t>Strength</a:t>
          </a:r>
        </a:p>
      </dsp:txBody>
      <dsp:txXfrm>
        <a:off x="800406" y="2106"/>
        <a:ext cx="2415755" cy="1449453"/>
      </dsp:txXfrm>
    </dsp:sp>
    <dsp:sp modelId="{6F6AD706-3070-E14B-8DF3-39E531362123}">
      <dsp:nvSpPr>
        <dsp:cNvPr id="0" name=""/>
        <dsp:cNvSpPr/>
      </dsp:nvSpPr>
      <dsp:spPr>
        <a:xfrm>
          <a:off x="2008284" y="1449759"/>
          <a:ext cx="2971379" cy="525023"/>
        </a:xfrm>
        <a:custGeom>
          <a:avLst/>
          <a:gdLst/>
          <a:ahLst/>
          <a:cxnLst/>
          <a:rect l="0" t="0" r="0" b="0"/>
          <a:pathLst>
            <a:path>
              <a:moveTo>
                <a:pt x="2971379" y="0"/>
              </a:moveTo>
              <a:lnTo>
                <a:pt x="2971379" y="279611"/>
              </a:lnTo>
              <a:lnTo>
                <a:pt x="0" y="279611"/>
              </a:lnTo>
              <a:lnTo>
                <a:pt x="0" y="525023"/>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18402" y="1709493"/>
        <a:ext cx="151144" cy="5556"/>
      </dsp:txXfrm>
    </dsp:sp>
    <dsp:sp modelId="{92681E90-3457-D049-953E-6F6BCD982D44}">
      <dsp:nvSpPr>
        <dsp:cNvPr id="0" name=""/>
        <dsp:cNvSpPr/>
      </dsp:nvSpPr>
      <dsp:spPr>
        <a:xfrm>
          <a:off x="3771786" y="2106"/>
          <a:ext cx="2415755" cy="1449453"/>
        </a:xfrm>
        <a:prstGeom prst="rect">
          <a:avLst/>
        </a:prstGeom>
        <a:gradFill rotWithShape="0">
          <a:gsLst>
            <a:gs pos="0">
              <a:schemeClr val="accent3">
                <a:hueOff val="0"/>
                <a:satOff val="0"/>
                <a:lumOff val="0"/>
                <a:alphaOff val="0"/>
                <a:tint val="94000"/>
                <a:satMod val="103000"/>
                <a:lumMod val="102000"/>
              </a:schemeClr>
            </a:gs>
            <a:gs pos="50000">
              <a:schemeClr val="accent3">
                <a:hueOff val="0"/>
                <a:satOff val="0"/>
                <a:lumOff val="0"/>
                <a:alphaOff val="0"/>
                <a:shade val="100000"/>
                <a:satMod val="110000"/>
                <a:lumMod val="100000"/>
              </a:schemeClr>
            </a:gs>
            <a:gs pos="100000">
              <a:schemeClr val="accent3">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374" tIns="124254" rIns="118374" bIns="124254" numCol="1" spcCol="1270" anchor="ctr" anchorCtr="0">
          <a:noAutofit/>
        </a:bodyPr>
        <a:lstStyle/>
        <a:p>
          <a:pPr marL="0" lvl="0" indent="0" algn="ctr" defTabSz="666750">
            <a:lnSpc>
              <a:spcPct val="90000"/>
            </a:lnSpc>
            <a:spcBef>
              <a:spcPct val="0"/>
            </a:spcBef>
            <a:spcAft>
              <a:spcPct val="35000"/>
            </a:spcAft>
            <a:buNone/>
          </a:pPr>
          <a:r>
            <a:rPr lang="en-GB" sz="1500" kern="1200" dirty="0">
              <a:latin typeface="Arial" panose="020B0604020202020204" pitchFamily="34" charset="0"/>
              <a:cs typeface="Arial" panose="020B0604020202020204" pitchFamily="34" charset="0"/>
            </a:rPr>
            <a:t>The model</a:t>
          </a:r>
          <a:r>
            <a:rPr lang="en-US" sz="1500" kern="1200" dirty="0">
              <a:latin typeface="Arial" panose="020B0604020202020204" pitchFamily="34" charset="0"/>
              <a:cs typeface="Arial" panose="020B0604020202020204" pitchFamily="34" charset="0"/>
            </a:rPr>
            <a:t> focuses on illness, using medical knowledge to treat diseases with medications for rapid improvement. </a:t>
          </a:r>
        </a:p>
      </dsp:txBody>
      <dsp:txXfrm>
        <a:off x="3771786" y="2106"/>
        <a:ext cx="2415755" cy="1449453"/>
      </dsp:txXfrm>
    </dsp:sp>
    <dsp:sp modelId="{41A63E05-8067-084A-87DB-2A5D5F355933}">
      <dsp:nvSpPr>
        <dsp:cNvPr id="0" name=""/>
        <dsp:cNvSpPr/>
      </dsp:nvSpPr>
      <dsp:spPr>
        <a:xfrm>
          <a:off x="3214362" y="2686190"/>
          <a:ext cx="525023" cy="91440"/>
        </a:xfrm>
        <a:custGeom>
          <a:avLst/>
          <a:gdLst/>
          <a:ahLst/>
          <a:cxnLst/>
          <a:rect l="0" t="0" r="0" b="0"/>
          <a:pathLst>
            <a:path>
              <a:moveTo>
                <a:pt x="0" y="45720"/>
              </a:moveTo>
              <a:lnTo>
                <a:pt x="525023" y="45720"/>
              </a:lnTo>
            </a:path>
          </a:pathLst>
        </a:custGeom>
        <a:noFill/>
        <a:ln w="9525"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62983" y="2729132"/>
        <a:ext cx="27781" cy="5556"/>
      </dsp:txXfrm>
    </dsp:sp>
    <dsp:sp modelId="{08A75EBE-DCED-6747-9703-23F21D7E2FBE}">
      <dsp:nvSpPr>
        <dsp:cNvPr id="0" name=""/>
        <dsp:cNvSpPr/>
      </dsp:nvSpPr>
      <dsp:spPr>
        <a:xfrm>
          <a:off x="800406" y="2007183"/>
          <a:ext cx="2415755" cy="1449453"/>
        </a:xfrm>
        <a:prstGeom prst="rect">
          <a:avLst/>
        </a:prstGeom>
        <a:gradFill rotWithShape="0">
          <a:gsLst>
            <a:gs pos="0">
              <a:schemeClr val="accent4">
                <a:hueOff val="0"/>
                <a:satOff val="0"/>
                <a:lumOff val="0"/>
                <a:alphaOff val="0"/>
                <a:tint val="94000"/>
                <a:satMod val="103000"/>
                <a:lumMod val="102000"/>
              </a:schemeClr>
            </a:gs>
            <a:gs pos="50000">
              <a:schemeClr val="accent4">
                <a:hueOff val="0"/>
                <a:satOff val="0"/>
                <a:lumOff val="0"/>
                <a:alphaOff val="0"/>
                <a:shade val="100000"/>
                <a:satMod val="110000"/>
                <a:lumMod val="100000"/>
              </a:schemeClr>
            </a:gs>
            <a:gs pos="100000">
              <a:schemeClr val="accent4">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374" tIns="124254" rIns="118374" bIns="124254" numCol="1" spcCol="1270" anchor="ctr" anchorCtr="0">
          <a:noAutofit/>
        </a:bodyPr>
        <a:lstStyle/>
        <a:p>
          <a:pPr marL="0" lvl="0" indent="0" algn="ctr" defTabSz="666750">
            <a:lnSpc>
              <a:spcPct val="90000"/>
            </a:lnSpc>
            <a:spcBef>
              <a:spcPct val="0"/>
            </a:spcBef>
            <a:spcAft>
              <a:spcPct val="35000"/>
            </a:spcAft>
            <a:buNone/>
          </a:pPr>
          <a:r>
            <a:rPr lang="en-GB" sz="1500" kern="1200" dirty="0">
              <a:latin typeface="Arial" panose="020B0604020202020204" pitchFamily="34" charset="0"/>
              <a:cs typeface="Arial" panose="020B0604020202020204" pitchFamily="34" charset="0"/>
            </a:rPr>
            <a:t>Example:</a:t>
          </a:r>
          <a:r>
            <a:rPr lang="en-US" sz="1500" kern="1200" dirty="0">
              <a:latin typeface="Arial" panose="020B0604020202020204" pitchFamily="34" charset="0"/>
              <a:cs typeface="Arial" panose="020B0604020202020204" pitchFamily="34" charset="0"/>
            </a:rPr>
            <a:t> </a:t>
          </a:r>
          <a:r>
            <a:rPr lang="en-GB" sz="1500" kern="1200" dirty="0">
              <a:latin typeface="Arial" panose="020B0604020202020204" pitchFamily="34" charset="0"/>
              <a:cs typeface="Arial" panose="020B0604020202020204" pitchFamily="34" charset="0"/>
            </a:rPr>
            <a:t>Having a cold, the patient is given antibiotics, which are widely</a:t>
          </a:r>
          <a:r>
            <a:rPr lang="en-US" sz="1500" kern="1200" dirty="0">
              <a:latin typeface="Arial" panose="020B0604020202020204" pitchFamily="34" charset="0"/>
              <a:cs typeface="Arial" panose="020B0604020202020204" pitchFamily="34" charset="0"/>
            </a:rPr>
            <a:t> used in the </a:t>
          </a:r>
          <a:r>
            <a:rPr lang="en-GB" sz="1500" kern="1200" dirty="0">
              <a:latin typeface="Arial" panose="020B0604020202020204" pitchFamily="34" charset="0"/>
              <a:cs typeface="Arial" panose="020B0604020202020204" pitchFamily="34" charset="0"/>
            </a:rPr>
            <a:t>UK.</a:t>
          </a:r>
          <a:r>
            <a:rPr lang="en-US" sz="1500" kern="1200" dirty="0">
              <a:latin typeface="Arial" panose="020B0604020202020204" pitchFamily="34" charset="0"/>
              <a:cs typeface="Arial" panose="020B0604020202020204" pitchFamily="34" charset="0"/>
            </a:rPr>
            <a:t> </a:t>
          </a:r>
        </a:p>
      </dsp:txBody>
      <dsp:txXfrm>
        <a:off x="800406" y="2007183"/>
        <a:ext cx="2415755" cy="1449453"/>
      </dsp:txXfrm>
    </dsp:sp>
    <dsp:sp modelId="{727E428C-0100-144B-B479-5765A747EFC1}">
      <dsp:nvSpPr>
        <dsp:cNvPr id="0" name=""/>
        <dsp:cNvSpPr/>
      </dsp:nvSpPr>
      <dsp:spPr>
        <a:xfrm>
          <a:off x="2008284" y="3454837"/>
          <a:ext cx="2971379" cy="525023"/>
        </a:xfrm>
        <a:custGeom>
          <a:avLst/>
          <a:gdLst/>
          <a:ahLst/>
          <a:cxnLst/>
          <a:rect l="0" t="0" r="0" b="0"/>
          <a:pathLst>
            <a:path>
              <a:moveTo>
                <a:pt x="2971379" y="0"/>
              </a:moveTo>
              <a:lnTo>
                <a:pt x="2971379" y="279611"/>
              </a:lnTo>
              <a:lnTo>
                <a:pt x="0" y="279611"/>
              </a:lnTo>
              <a:lnTo>
                <a:pt x="0" y="525023"/>
              </a:lnTo>
            </a:path>
          </a:pathLst>
        </a:custGeom>
        <a:noFill/>
        <a:ln w="9525"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18402" y="3714571"/>
        <a:ext cx="151144" cy="5556"/>
      </dsp:txXfrm>
    </dsp:sp>
    <dsp:sp modelId="{D3C7E7D6-26AA-E447-BED9-5D063BB09793}">
      <dsp:nvSpPr>
        <dsp:cNvPr id="0" name=""/>
        <dsp:cNvSpPr/>
      </dsp:nvSpPr>
      <dsp:spPr>
        <a:xfrm>
          <a:off x="3771786" y="2007183"/>
          <a:ext cx="2415755" cy="1449453"/>
        </a:xfrm>
        <a:prstGeom prst="rect">
          <a:avLst/>
        </a:prstGeom>
        <a:gradFill rotWithShape="0">
          <a:gsLst>
            <a:gs pos="0">
              <a:schemeClr val="accent5">
                <a:hueOff val="0"/>
                <a:satOff val="0"/>
                <a:lumOff val="0"/>
                <a:alphaOff val="0"/>
                <a:tint val="94000"/>
                <a:satMod val="103000"/>
                <a:lumMod val="102000"/>
              </a:schemeClr>
            </a:gs>
            <a:gs pos="50000">
              <a:schemeClr val="accent5">
                <a:hueOff val="0"/>
                <a:satOff val="0"/>
                <a:lumOff val="0"/>
                <a:alphaOff val="0"/>
                <a:shade val="100000"/>
                <a:satMod val="110000"/>
                <a:lumMod val="100000"/>
              </a:schemeClr>
            </a:gs>
            <a:gs pos="100000">
              <a:schemeClr val="accent5">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374" tIns="124254" rIns="118374" bIns="124254" numCol="1" spcCol="1270" anchor="ctr" anchorCtr="0">
          <a:noAutofit/>
        </a:bodyPr>
        <a:lstStyle/>
        <a:p>
          <a:pPr marL="0" lvl="0" indent="0" algn="ctr" defTabSz="666750">
            <a:lnSpc>
              <a:spcPct val="90000"/>
            </a:lnSpc>
            <a:spcBef>
              <a:spcPct val="0"/>
            </a:spcBef>
            <a:spcAft>
              <a:spcPct val="35000"/>
            </a:spcAft>
            <a:buNone/>
          </a:pPr>
          <a:r>
            <a:rPr lang="en-US" sz="1500" kern="1200" dirty="0">
              <a:latin typeface="Arial" panose="020B0604020202020204" pitchFamily="34" charset="0"/>
              <a:cs typeface="Arial" panose="020B0604020202020204" pitchFamily="34" charset="0"/>
            </a:rPr>
            <a:t>Weaknesses</a:t>
          </a:r>
        </a:p>
      </dsp:txBody>
      <dsp:txXfrm>
        <a:off x="3771786" y="2007183"/>
        <a:ext cx="2415755" cy="1449453"/>
      </dsp:txXfrm>
    </dsp:sp>
    <dsp:sp modelId="{16723265-0A27-F241-B181-AF06B8BC9406}">
      <dsp:nvSpPr>
        <dsp:cNvPr id="0" name=""/>
        <dsp:cNvSpPr/>
      </dsp:nvSpPr>
      <dsp:spPr>
        <a:xfrm>
          <a:off x="3214362" y="4691267"/>
          <a:ext cx="525023" cy="91440"/>
        </a:xfrm>
        <a:custGeom>
          <a:avLst/>
          <a:gdLst/>
          <a:ahLst/>
          <a:cxnLst/>
          <a:rect l="0" t="0" r="0" b="0"/>
          <a:pathLst>
            <a:path>
              <a:moveTo>
                <a:pt x="0" y="45720"/>
              </a:moveTo>
              <a:lnTo>
                <a:pt x="525023" y="45720"/>
              </a:lnTo>
            </a:path>
          </a:pathLst>
        </a:custGeom>
        <a:noFill/>
        <a:ln w="9525" cap="flat"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62983" y="4734209"/>
        <a:ext cx="27781" cy="5556"/>
      </dsp:txXfrm>
    </dsp:sp>
    <dsp:sp modelId="{CD43B158-1816-9F44-AC3F-DBE739AE32BC}">
      <dsp:nvSpPr>
        <dsp:cNvPr id="0" name=""/>
        <dsp:cNvSpPr/>
      </dsp:nvSpPr>
      <dsp:spPr>
        <a:xfrm>
          <a:off x="800406" y="4012261"/>
          <a:ext cx="2415755" cy="1449453"/>
        </a:xfrm>
        <a:prstGeom prst="rect">
          <a:avLst/>
        </a:prstGeom>
        <a:gradFill rotWithShape="0">
          <a:gsLst>
            <a:gs pos="0">
              <a:schemeClr val="accent6">
                <a:hueOff val="0"/>
                <a:satOff val="0"/>
                <a:lumOff val="0"/>
                <a:alphaOff val="0"/>
                <a:tint val="94000"/>
                <a:satMod val="103000"/>
                <a:lumMod val="102000"/>
              </a:schemeClr>
            </a:gs>
            <a:gs pos="50000">
              <a:schemeClr val="accent6">
                <a:hueOff val="0"/>
                <a:satOff val="0"/>
                <a:lumOff val="0"/>
                <a:alphaOff val="0"/>
                <a:shade val="100000"/>
                <a:satMod val="110000"/>
                <a:lumMod val="100000"/>
              </a:schemeClr>
            </a:gs>
            <a:gs pos="100000">
              <a:schemeClr val="accent6">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374" tIns="124254" rIns="118374" bIns="124254" numCol="1" spcCol="1270" anchor="ctr" anchorCtr="0">
          <a:noAutofit/>
        </a:bodyPr>
        <a:lstStyle/>
        <a:p>
          <a:pPr marL="0" lvl="0" indent="0" algn="ctr" defTabSz="666750">
            <a:lnSpc>
              <a:spcPct val="90000"/>
            </a:lnSpc>
            <a:spcBef>
              <a:spcPct val="0"/>
            </a:spcBef>
            <a:spcAft>
              <a:spcPct val="35000"/>
            </a:spcAft>
            <a:buNone/>
          </a:pPr>
          <a:r>
            <a:rPr lang="en-US" sz="1500" kern="1200" dirty="0">
              <a:latin typeface="Arial" panose="020B0604020202020204" pitchFamily="34" charset="0"/>
              <a:cs typeface="Arial" panose="020B0604020202020204" pitchFamily="34" charset="0"/>
            </a:rPr>
            <a:t>Focuses primarily on physical symptoms and treatments, overlooking mental health and holistic wellbeing.. </a:t>
          </a:r>
        </a:p>
      </dsp:txBody>
      <dsp:txXfrm>
        <a:off x="800406" y="4012261"/>
        <a:ext cx="2415755" cy="1449453"/>
      </dsp:txXfrm>
    </dsp:sp>
    <dsp:sp modelId="{D773668F-C868-D146-89A9-2570D6834963}">
      <dsp:nvSpPr>
        <dsp:cNvPr id="0" name=""/>
        <dsp:cNvSpPr/>
      </dsp:nvSpPr>
      <dsp:spPr>
        <a:xfrm>
          <a:off x="3771786" y="4012261"/>
          <a:ext cx="2415755" cy="1449453"/>
        </a:xfrm>
        <a:prstGeom prst="rect">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374" tIns="124254" rIns="118374" bIns="124254" numCol="1" spcCol="1270" anchor="ctr" anchorCtr="0">
          <a:noAutofit/>
        </a:bodyPr>
        <a:lstStyle/>
        <a:p>
          <a:pPr marL="0" lvl="0" indent="0" algn="ctr" defTabSz="666750">
            <a:lnSpc>
              <a:spcPct val="90000"/>
            </a:lnSpc>
            <a:spcBef>
              <a:spcPct val="0"/>
            </a:spcBef>
            <a:spcAft>
              <a:spcPct val="35000"/>
            </a:spcAft>
            <a:buNone/>
          </a:pPr>
          <a:r>
            <a:rPr lang="en-GB" sz="1500" kern="1200" dirty="0">
              <a:latin typeface="Arial" panose="020B0604020202020204" pitchFamily="34" charset="0"/>
              <a:cs typeface="Arial" panose="020B0604020202020204" pitchFamily="34" charset="0"/>
            </a:rPr>
            <a:t>This may cause over-medicalisation, which can sometimes result in unnecessary treatments or medications. </a:t>
          </a:r>
        </a:p>
      </dsp:txBody>
      <dsp:txXfrm>
        <a:off x="3771786" y="4012261"/>
        <a:ext cx="2415755" cy="144945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CB862F-7B29-8D47-8BC4-A2E2C39CD311}">
      <dsp:nvSpPr>
        <dsp:cNvPr id="0" name=""/>
        <dsp:cNvSpPr/>
      </dsp:nvSpPr>
      <dsp:spPr>
        <a:xfrm>
          <a:off x="0" y="3942"/>
          <a:ext cx="6215743" cy="73709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The Biopsychosocial Model, developed by George Engel in 1977, provides a comprehensive approach to health and illness by considering biological, psychological, and social factors. </a:t>
          </a:r>
        </a:p>
      </dsp:txBody>
      <dsp:txXfrm>
        <a:off x="35982" y="39924"/>
        <a:ext cx="6143779" cy="665135"/>
      </dsp:txXfrm>
    </dsp:sp>
    <dsp:sp modelId="{178A5538-C6B2-E046-B4FC-99550B39CE5E}">
      <dsp:nvSpPr>
        <dsp:cNvPr id="0" name=""/>
        <dsp:cNvSpPr/>
      </dsp:nvSpPr>
      <dsp:spPr>
        <a:xfrm>
          <a:off x="0" y="841842"/>
          <a:ext cx="6215743" cy="73709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Engel argued that understanding disease requires more than just biological explanations, </a:t>
          </a:r>
          <a:r>
            <a:rPr lang="en-US" sz="1400" kern="1200" dirty="0" err="1">
              <a:latin typeface="Arial" panose="020B0604020202020204" pitchFamily="34" charset="0"/>
              <a:cs typeface="Arial" panose="020B0604020202020204" pitchFamily="34" charset="0"/>
            </a:rPr>
            <a:t>emphasising</a:t>
          </a:r>
          <a:r>
            <a:rPr lang="en-US" sz="1400" kern="1200" dirty="0">
              <a:latin typeface="Arial" panose="020B0604020202020204" pitchFamily="34" charset="0"/>
              <a:cs typeface="Arial" panose="020B0604020202020204" pitchFamily="34" charset="0"/>
            </a:rPr>
            <a:t> the importance of these additional dimensions.</a:t>
          </a:r>
        </a:p>
      </dsp:txBody>
      <dsp:txXfrm>
        <a:off x="35982" y="877824"/>
        <a:ext cx="6143779" cy="665135"/>
      </dsp:txXfrm>
    </dsp:sp>
    <dsp:sp modelId="{77487170-C009-0F49-B14D-19B69F84DA8F}">
      <dsp:nvSpPr>
        <dsp:cNvPr id="0" name=""/>
        <dsp:cNvSpPr/>
      </dsp:nvSpPr>
      <dsp:spPr>
        <a:xfrm>
          <a:off x="0" y="1679742"/>
          <a:ext cx="6215743" cy="73709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Biological factors (genetics, physiology, disease processes)</a:t>
          </a:r>
          <a:endParaRPr lang="en-US" sz="1400" kern="1200" dirty="0">
            <a:latin typeface="Arial" panose="020B0604020202020204" pitchFamily="34" charset="0"/>
            <a:cs typeface="Arial" panose="020B0604020202020204" pitchFamily="34" charset="0"/>
          </a:endParaRPr>
        </a:p>
      </dsp:txBody>
      <dsp:txXfrm>
        <a:off x="35982" y="1715724"/>
        <a:ext cx="6143779" cy="665135"/>
      </dsp:txXfrm>
    </dsp:sp>
    <dsp:sp modelId="{83BF15E8-9689-DA4F-8683-20FA97B2DB59}">
      <dsp:nvSpPr>
        <dsp:cNvPr id="0" name=""/>
        <dsp:cNvSpPr/>
      </dsp:nvSpPr>
      <dsp:spPr>
        <a:xfrm>
          <a:off x="0" y="2517642"/>
          <a:ext cx="6215743" cy="73709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Psychological factors (emotions, behaviour, mental health, coping mechanisms)</a:t>
          </a:r>
          <a:endParaRPr lang="en-US" sz="1400" kern="1200" dirty="0">
            <a:latin typeface="Arial" panose="020B0604020202020204" pitchFamily="34" charset="0"/>
            <a:cs typeface="Arial" panose="020B0604020202020204" pitchFamily="34" charset="0"/>
          </a:endParaRPr>
        </a:p>
      </dsp:txBody>
      <dsp:txXfrm>
        <a:off x="35982" y="2553624"/>
        <a:ext cx="6143779" cy="665135"/>
      </dsp:txXfrm>
    </dsp:sp>
    <dsp:sp modelId="{53A2C6A9-F7CF-4843-8A64-A153CD0C2060}">
      <dsp:nvSpPr>
        <dsp:cNvPr id="0" name=""/>
        <dsp:cNvSpPr/>
      </dsp:nvSpPr>
      <dsp:spPr>
        <a:xfrm>
          <a:off x="0" y="3355542"/>
          <a:ext cx="6215743" cy="73709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Social factors (family, culture, socioeconomic status, environment)</a:t>
          </a:r>
          <a:endParaRPr lang="en-US" sz="1400" kern="1200" dirty="0">
            <a:latin typeface="Arial" panose="020B0604020202020204" pitchFamily="34" charset="0"/>
            <a:cs typeface="Arial" panose="020B0604020202020204" pitchFamily="34" charset="0"/>
          </a:endParaRPr>
        </a:p>
      </dsp:txBody>
      <dsp:txXfrm>
        <a:off x="35982" y="3391524"/>
        <a:ext cx="6143779" cy="66513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BF60F2-6760-FD43-8767-C0F4CAC47D63}">
      <dsp:nvSpPr>
        <dsp:cNvPr id="0" name=""/>
        <dsp:cNvSpPr/>
      </dsp:nvSpPr>
      <dsp:spPr>
        <a:xfrm>
          <a:off x="583839" y="1477"/>
          <a:ext cx="3019675" cy="181180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Strengths</a:t>
          </a:r>
        </a:p>
      </dsp:txBody>
      <dsp:txXfrm>
        <a:off x="583839" y="1477"/>
        <a:ext cx="3019675" cy="1811805"/>
      </dsp:txXfrm>
    </dsp:sp>
    <dsp:sp modelId="{84489BD1-72E2-5242-9841-ABB34B2E5A13}">
      <dsp:nvSpPr>
        <dsp:cNvPr id="0" name=""/>
        <dsp:cNvSpPr/>
      </dsp:nvSpPr>
      <dsp:spPr>
        <a:xfrm>
          <a:off x="3905482" y="1477"/>
          <a:ext cx="3019675" cy="181180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Promotes shared decision-making and engages patients in their own care, in line with NHS person-</a:t>
          </a:r>
          <a:r>
            <a:rPr lang="en-US" sz="1900" kern="1200" dirty="0" err="1"/>
            <a:t>centred</a:t>
          </a:r>
          <a:r>
            <a:rPr lang="en-US" sz="1900" kern="1200" dirty="0"/>
            <a:t> healthcare.</a:t>
          </a:r>
        </a:p>
      </dsp:txBody>
      <dsp:txXfrm>
        <a:off x="3905482" y="1477"/>
        <a:ext cx="3019675" cy="1811805"/>
      </dsp:txXfrm>
    </dsp:sp>
    <dsp:sp modelId="{FE1FB2EB-9F00-C24F-A9DF-EF2EE5CCAC5F}">
      <dsp:nvSpPr>
        <dsp:cNvPr id="0" name=""/>
        <dsp:cNvSpPr/>
      </dsp:nvSpPr>
      <dsp:spPr>
        <a:xfrm>
          <a:off x="7227125" y="1477"/>
          <a:ext cx="3019675" cy="181180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Encourages teamwork between healthcare professionals, improving the management of complex, chronic, and mental health conditions.</a:t>
          </a:r>
        </a:p>
      </dsp:txBody>
      <dsp:txXfrm>
        <a:off x="7227125" y="1477"/>
        <a:ext cx="3019675" cy="1811805"/>
      </dsp:txXfrm>
    </dsp:sp>
    <dsp:sp modelId="{B5B7EA8B-E47B-DD4C-896A-6FF7F9DC958D}">
      <dsp:nvSpPr>
        <dsp:cNvPr id="0" name=""/>
        <dsp:cNvSpPr/>
      </dsp:nvSpPr>
      <dsp:spPr>
        <a:xfrm>
          <a:off x="2244660" y="2115250"/>
          <a:ext cx="3019675" cy="181180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Weaknesses</a:t>
          </a:r>
        </a:p>
      </dsp:txBody>
      <dsp:txXfrm>
        <a:off x="2244660" y="2115250"/>
        <a:ext cx="3019675" cy="1811805"/>
      </dsp:txXfrm>
    </dsp:sp>
    <dsp:sp modelId="{27ABCA2A-F5D1-704A-9D63-16A4A7580734}">
      <dsp:nvSpPr>
        <dsp:cNvPr id="0" name=""/>
        <dsp:cNvSpPr/>
      </dsp:nvSpPr>
      <dsp:spPr>
        <a:xfrm>
          <a:off x="5566304" y="2115250"/>
          <a:ext cx="3019675" cy="1811805"/>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Integrating practices across disciplines in a stretched NHS can be difficult due to resource and time limitations.</a:t>
          </a:r>
        </a:p>
      </dsp:txBody>
      <dsp:txXfrm>
        <a:off x="5566304" y="2115250"/>
        <a:ext cx="3019675" cy="181180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8AA3ED-9D3F-9C40-AC7B-114F5633441D}">
      <dsp:nvSpPr>
        <dsp:cNvPr id="0" name=""/>
        <dsp:cNvSpPr/>
      </dsp:nvSpPr>
      <dsp:spPr>
        <a:xfrm>
          <a:off x="539378" y="4173"/>
          <a:ext cx="4701557" cy="12709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Well-being extends beyond physical health to encompass life satisfaction and overall happiness. There are eight dimensions of wellbeing: physical, emotional, intellectual, environmental, financial, social, occupational (or vocational), and spiritual.</a:t>
          </a:r>
        </a:p>
      </dsp:txBody>
      <dsp:txXfrm>
        <a:off x="576603" y="41398"/>
        <a:ext cx="4627107" cy="1196500"/>
      </dsp:txXfrm>
    </dsp:sp>
    <dsp:sp modelId="{40DEB187-6550-B643-8942-34268CC69426}">
      <dsp:nvSpPr>
        <dsp:cNvPr id="0" name=""/>
        <dsp:cNvSpPr/>
      </dsp:nvSpPr>
      <dsp:spPr>
        <a:xfrm rot="5400000">
          <a:off x="2706592" y="1299599"/>
          <a:ext cx="367128" cy="44055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rot="-5400000">
        <a:off x="2757990" y="1336312"/>
        <a:ext cx="264332" cy="256990"/>
      </dsp:txXfrm>
    </dsp:sp>
    <dsp:sp modelId="{DAF5BA7A-5455-7146-9C4F-E4BCB7250852}">
      <dsp:nvSpPr>
        <dsp:cNvPr id="0" name=""/>
        <dsp:cNvSpPr/>
      </dsp:nvSpPr>
      <dsp:spPr>
        <a:xfrm>
          <a:off x="932137" y="1764629"/>
          <a:ext cx="3916039" cy="9790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It involves personal assessments </a:t>
          </a:r>
          <a:r>
            <a:rPr lang="en-GB" sz="1200" kern="1200" dirty="0">
              <a:latin typeface="Arial" panose="020B0604020202020204" pitchFamily="34" charset="0"/>
              <a:cs typeface="Arial" panose="020B0604020202020204" pitchFamily="34" charset="0"/>
            </a:rPr>
            <a:t>of quality of</a:t>
          </a:r>
          <a:r>
            <a:rPr lang="en-US" sz="1200" kern="1200" dirty="0">
              <a:latin typeface="Arial" panose="020B0604020202020204" pitchFamily="34" charset="0"/>
              <a:cs typeface="Arial" panose="020B0604020202020204" pitchFamily="34" charset="0"/>
            </a:rPr>
            <a:t> </a:t>
          </a:r>
          <a:r>
            <a:rPr lang="en-GB" sz="1200" kern="1200" dirty="0">
              <a:latin typeface="Arial" panose="020B0604020202020204" pitchFamily="34" charset="0"/>
              <a:cs typeface="Arial" panose="020B0604020202020204" pitchFamily="34" charset="0"/>
            </a:rPr>
            <a:t>life, encompassing purpose, fulfilment, and emotional stability.</a:t>
          </a:r>
          <a:endParaRPr lang="en-US" sz="1200" kern="1200" dirty="0">
            <a:latin typeface="Arial" panose="020B0604020202020204" pitchFamily="34" charset="0"/>
            <a:cs typeface="Arial" panose="020B0604020202020204" pitchFamily="34" charset="0"/>
          </a:endParaRPr>
        </a:p>
      </dsp:txBody>
      <dsp:txXfrm>
        <a:off x="960811" y="1793303"/>
        <a:ext cx="3858691" cy="921661"/>
      </dsp:txXfrm>
    </dsp:sp>
    <dsp:sp modelId="{C8DD9E80-B7EF-C241-924F-66975D124EB4}">
      <dsp:nvSpPr>
        <dsp:cNvPr id="0" name=""/>
        <dsp:cNvSpPr/>
      </dsp:nvSpPr>
      <dsp:spPr>
        <a:xfrm rot="5521994">
          <a:off x="2697447" y="2746436"/>
          <a:ext cx="334822" cy="44055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rot="-5400000">
        <a:off x="2734474" y="2799333"/>
        <a:ext cx="264332" cy="234375"/>
      </dsp:txXfrm>
    </dsp:sp>
    <dsp:sp modelId="{6BAAEBDF-D4CA-324A-B3E6-4418E6FF6F14}">
      <dsp:nvSpPr>
        <dsp:cNvPr id="0" name=""/>
        <dsp:cNvSpPr/>
      </dsp:nvSpPr>
      <dsp:spPr>
        <a:xfrm>
          <a:off x="881542" y="3189788"/>
          <a:ext cx="3916039" cy="9790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This concept emphasises mental health, social connections, and emotional intelligence for a fulfilling life.</a:t>
          </a:r>
          <a:endParaRPr lang="en-US" sz="1200" kern="1200" dirty="0">
            <a:latin typeface="Arial" panose="020B0604020202020204" pitchFamily="34" charset="0"/>
            <a:cs typeface="Arial" panose="020B0604020202020204" pitchFamily="34" charset="0"/>
          </a:endParaRPr>
        </a:p>
      </dsp:txBody>
      <dsp:txXfrm>
        <a:off x="910216" y="3218462"/>
        <a:ext cx="3858691" cy="92166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0098C0-B553-114C-BED8-7AA5211A68F9}">
      <dsp:nvSpPr>
        <dsp:cNvPr id="0" name=""/>
        <dsp:cNvSpPr/>
      </dsp:nvSpPr>
      <dsp:spPr>
        <a:xfrm>
          <a:off x="0" y="0"/>
          <a:ext cx="8843584" cy="950758"/>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Subjective Well-being: This involves deeply personal perceptions and evaluations related to one’s own sense of happiness and life satisfaction. This aspect emphasises the individual's viewpoint, which may not always align with objective measurements.</a:t>
          </a:r>
          <a:endParaRPr lang="en-US" sz="1600" kern="1200" dirty="0">
            <a:latin typeface="Arial" panose="020B0604020202020204" pitchFamily="34" charset="0"/>
            <a:cs typeface="Arial" panose="020B0604020202020204" pitchFamily="34" charset="0"/>
          </a:endParaRPr>
        </a:p>
      </dsp:txBody>
      <dsp:txXfrm>
        <a:off x="27847" y="27847"/>
        <a:ext cx="7737301" cy="895064"/>
      </dsp:txXfrm>
    </dsp:sp>
    <dsp:sp modelId="{EBFA61EE-DAF1-5F40-A848-3D740A1D5622}">
      <dsp:nvSpPr>
        <dsp:cNvPr id="0" name=""/>
        <dsp:cNvSpPr/>
      </dsp:nvSpPr>
      <dsp:spPr>
        <a:xfrm>
          <a:off x="740650" y="1123623"/>
          <a:ext cx="8843584" cy="95075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Focuses on how individuals perceive their circumstances rather than strictly external realities.</a:t>
          </a:r>
          <a:endParaRPr lang="en-US" sz="1600" kern="1200" dirty="0">
            <a:latin typeface="Arial" panose="020B0604020202020204" pitchFamily="34" charset="0"/>
            <a:cs typeface="Arial" panose="020B0604020202020204" pitchFamily="34" charset="0"/>
          </a:endParaRPr>
        </a:p>
      </dsp:txBody>
      <dsp:txXfrm>
        <a:off x="768497" y="1151470"/>
        <a:ext cx="7429246" cy="895064"/>
      </dsp:txXfrm>
    </dsp:sp>
    <dsp:sp modelId="{C8C73DBB-B341-D74F-BCFD-7C464C288687}">
      <dsp:nvSpPr>
        <dsp:cNvPr id="0" name=""/>
        <dsp:cNvSpPr/>
      </dsp:nvSpPr>
      <dsp:spPr>
        <a:xfrm>
          <a:off x="1470245" y="2247247"/>
          <a:ext cx="8843584" cy="950758"/>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Objective Wellbeing refers to measurable factors that can be evaluated and impact an individual's overall quality of life. These metrics are commonly utilised in social and economic studies to assess the well-being of populations.</a:t>
          </a:r>
          <a:endParaRPr lang="en-US" sz="1600" kern="1200" dirty="0">
            <a:latin typeface="Arial" panose="020B0604020202020204" pitchFamily="34" charset="0"/>
            <a:cs typeface="Arial" panose="020B0604020202020204" pitchFamily="34" charset="0"/>
          </a:endParaRPr>
        </a:p>
      </dsp:txBody>
      <dsp:txXfrm>
        <a:off x="1498092" y="2275094"/>
        <a:ext cx="7440301" cy="895064"/>
      </dsp:txXfrm>
    </dsp:sp>
    <dsp:sp modelId="{EB6F15CA-D191-4449-A205-F3200F05CEC1}">
      <dsp:nvSpPr>
        <dsp:cNvPr id="0" name=""/>
        <dsp:cNvSpPr/>
      </dsp:nvSpPr>
      <dsp:spPr>
        <a:xfrm>
          <a:off x="2210895" y="3370871"/>
          <a:ext cx="8843584" cy="950758"/>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Includes aspects such as income, employment status, physical health, education, and living conditions. These indicators can be observed and evaluated by others.</a:t>
          </a:r>
          <a:endParaRPr lang="en-US" sz="1600" kern="1200" dirty="0">
            <a:latin typeface="Arial" panose="020B0604020202020204" pitchFamily="34" charset="0"/>
            <a:cs typeface="Arial" panose="020B0604020202020204" pitchFamily="34" charset="0"/>
          </a:endParaRPr>
        </a:p>
      </dsp:txBody>
      <dsp:txXfrm>
        <a:off x="2238742" y="3398718"/>
        <a:ext cx="7429246" cy="895064"/>
      </dsp:txXfrm>
    </dsp:sp>
    <dsp:sp modelId="{B3DC2B48-C40F-5642-BC7F-B75B2E2F16C7}">
      <dsp:nvSpPr>
        <dsp:cNvPr id="0" name=""/>
        <dsp:cNvSpPr/>
      </dsp:nvSpPr>
      <dsp:spPr>
        <a:xfrm>
          <a:off x="8225590" y="728194"/>
          <a:ext cx="617993" cy="617993"/>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8364638" y="728194"/>
        <a:ext cx="339897" cy="465040"/>
      </dsp:txXfrm>
    </dsp:sp>
    <dsp:sp modelId="{BF31188E-D649-E247-9222-5D7E11F610FE}">
      <dsp:nvSpPr>
        <dsp:cNvPr id="0" name=""/>
        <dsp:cNvSpPr/>
      </dsp:nvSpPr>
      <dsp:spPr>
        <a:xfrm>
          <a:off x="8966241" y="1851818"/>
          <a:ext cx="617993" cy="617993"/>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9105289" y="1851818"/>
        <a:ext cx="339897" cy="465040"/>
      </dsp:txXfrm>
    </dsp:sp>
    <dsp:sp modelId="{57B94BA0-6CB5-1940-8E0D-B54DB401B644}">
      <dsp:nvSpPr>
        <dsp:cNvPr id="0" name=""/>
        <dsp:cNvSpPr/>
      </dsp:nvSpPr>
      <dsp:spPr>
        <a:xfrm>
          <a:off x="9695836" y="2975442"/>
          <a:ext cx="617993" cy="617993"/>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9834884" y="2975442"/>
        <a:ext cx="339897" cy="46504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A9D957-E4DB-944C-8D07-40731F3DA67F}">
      <dsp:nvSpPr>
        <dsp:cNvPr id="0" name=""/>
        <dsp:cNvSpPr/>
      </dsp:nvSpPr>
      <dsp:spPr>
        <a:xfrm>
          <a:off x="106510" y="251170"/>
          <a:ext cx="5093416" cy="323431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B3769B5-C166-894D-B26B-6DBDD3651DC5}">
      <dsp:nvSpPr>
        <dsp:cNvPr id="0" name=""/>
        <dsp:cNvSpPr/>
      </dsp:nvSpPr>
      <dsp:spPr>
        <a:xfrm>
          <a:off x="672445" y="788808"/>
          <a:ext cx="5093416" cy="323431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l" defTabSz="622300">
            <a:lnSpc>
              <a:spcPct val="100000"/>
            </a:lnSpc>
            <a:spcBef>
              <a:spcPct val="0"/>
            </a:spcBef>
            <a:spcAft>
              <a:spcPct val="35000"/>
            </a:spcAft>
            <a:buNone/>
          </a:pPr>
          <a:r>
            <a:rPr lang="en-GB" sz="1400" kern="1200" dirty="0">
              <a:latin typeface="Arial" panose="020B0604020202020204" pitchFamily="34" charset="0"/>
              <a:cs typeface="Arial" panose="020B0604020202020204" pitchFamily="34" charset="0"/>
            </a:rPr>
            <a:t>In summary, subjective wellbeing refers to an individual’s internal feelings and overall life satisfaction, offering a more comprehensive understanding of what it means to live well </a:t>
          </a:r>
          <a:r>
            <a:rPr lang="en-GB" sz="1400" b="0" i="0" u="none" kern="1200" dirty="0">
              <a:latin typeface="Arial" panose="020B0604020202020204" pitchFamily="34" charset="0"/>
              <a:cs typeface="Arial" panose="020B0604020202020204" pitchFamily="34" charset="0"/>
            </a:rPr>
            <a:t>(Diener, Oishi and Tay, 2018).</a:t>
          </a:r>
          <a:endParaRPr lang="en-US" sz="1400" kern="1200" dirty="0">
            <a:latin typeface="Arial" panose="020B0604020202020204" pitchFamily="34" charset="0"/>
            <a:cs typeface="Arial" panose="020B0604020202020204" pitchFamily="34" charset="0"/>
          </a:endParaRPr>
        </a:p>
      </dsp:txBody>
      <dsp:txXfrm>
        <a:off x="767175" y="883538"/>
        <a:ext cx="4903956" cy="3044859"/>
      </dsp:txXfrm>
    </dsp:sp>
    <dsp:sp modelId="{4F0CF14F-7EDA-FE4F-9381-F2DB831F6D97}">
      <dsp:nvSpPr>
        <dsp:cNvPr id="0" name=""/>
        <dsp:cNvSpPr/>
      </dsp:nvSpPr>
      <dsp:spPr>
        <a:xfrm>
          <a:off x="5802540" y="299393"/>
          <a:ext cx="4582496" cy="323431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E986FB4-8F19-FD43-939B-AE805F5F3424}">
      <dsp:nvSpPr>
        <dsp:cNvPr id="0" name=""/>
        <dsp:cNvSpPr/>
      </dsp:nvSpPr>
      <dsp:spPr>
        <a:xfrm>
          <a:off x="6368475" y="837032"/>
          <a:ext cx="4582496" cy="323431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l" defTabSz="622300">
            <a:lnSpc>
              <a:spcPct val="100000"/>
            </a:lnSpc>
            <a:spcBef>
              <a:spcPct val="0"/>
            </a:spcBef>
            <a:spcAft>
              <a:spcPct val="35000"/>
            </a:spcAft>
            <a:buNone/>
          </a:pPr>
          <a:r>
            <a:rPr lang="en-GB" sz="1400" kern="1200" dirty="0">
              <a:latin typeface="Arial" panose="020B0604020202020204" pitchFamily="34" charset="0"/>
              <a:cs typeface="Arial" panose="020B0604020202020204" pitchFamily="34" charset="0"/>
            </a:rPr>
            <a:t>Objective wellbeing refers to the measurable aspects of an individual's quality of life, evaluated through concrete data such as economic stability, access to healthcare, education, and physical health. Researchers or policymakers typically conduct these assessments using statistical data and societal benchmarks</a:t>
          </a:r>
          <a:r>
            <a:rPr lang="en-GB" sz="1400" b="0" i="0" u="none" kern="1200" dirty="0">
              <a:latin typeface="Arial" panose="020B0604020202020204" pitchFamily="34" charset="0"/>
              <a:cs typeface="Arial" panose="020B0604020202020204" pitchFamily="34" charset="0"/>
            </a:rPr>
            <a:t>(Ruggeri </a:t>
          </a:r>
          <a:r>
            <a:rPr lang="en-GB" sz="1400" b="0" i="1" u="none" kern="1200" dirty="0">
              <a:latin typeface="Arial" panose="020B0604020202020204" pitchFamily="34" charset="0"/>
              <a:cs typeface="Arial" panose="020B0604020202020204" pitchFamily="34" charset="0"/>
            </a:rPr>
            <a:t>et al.</a:t>
          </a:r>
          <a:r>
            <a:rPr lang="en-GB" sz="1400" b="0" i="0" u="none" kern="1200" dirty="0">
              <a:latin typeface="Arial" panose="020B0604020202020204" pitchFamily="34" charset="0"/>
              <a:cs typeface="Arial" panose="020B0604020202020204" pitchFamily="34" charset="0"/>
            </a:rPr>
            <a:t>, 2020).</a:t>
          </a:r>
          <a:endParaRPr lang="en-GB" sz="1400" kern="1200" dirty="0">
            <a:latin typeface="Arial" panose="020B0604020202020204" pitchFamily="34" charset="0"/>
            <a:cs typeface="Arial" panose="020B0604020202020204" pitchFamily="34" charset="0"/>
          </a:endParaRPr>
        </a:p>
      </dsp:txBody>
      <dsp:txXfrm>
        <a:off x="6463205" y="931762"/>
        <a:ext cx="4393036" cy="304485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5B3EC1-9E42-44A8-B228-4ED778A0D766}">
      <dsp:nvSpPr>
        <dsp:cNvPr id="0" name=""/>
        <dsp:cNvSpPr/>
      </dsp:nvSpPr>
      <dsp:spPr>
        <a:xfrm>
          <a:off x="0" y="1493"/>
          <a:ext cx="9613860" cy="75712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7EE244-659E-41A9-889A-67160DBA895F}">
      <dsp:nvSpPr>
        <dsp:cNvPr id="0" name=""/>
        <dsp:cNvSpPr/>
      </dsp:nvSpPr>
      <dsp:spPr>
        <a:xfrm>
          <a:off x="229029" y="171846"/>
          <a:ext cx="416416" cy="41641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B165F2D-C034-49CA-BFDB-5BC0FC771095}">
      <dsp:nvSpPr>
        <dsp:cNvPr id="0" name=""/>
        <dsp:cNvSpPr/>
      </dsp:nvSpPr>
      <dsp:spPr>
        <a:xfrm>
          <a:off x="874475" y="1493"/>
          <a:ext cx="8739385" cy="757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129" tIns="80129" rIns="80129" bIns="80129" numCol="1" spcCol="1270" anchor="ctr" anchorCtr="0">
          <a:noAutofit/>
        </a:bodyPr>
        <a:lstStyle/>
        <a:p>
          <a:pPr marL="0" lvl="0" indent="0" algn="l" defTabSz="622300">
            <a:lnSpc>
              <a:spcPct val="100000"/>
            </a:lnSpc>
            <a:spcBef>
              <a:spcPct val="0"/>
            </a:spcBef>
            <a:spcAft>
              <a:spcPct val="35000"/>
            </a:spcAft>
            <a:buNone/>
          </a:pPr>
          <a:r>
            <a:rPr lang="en-US" sz="1400" kern="1200" dirty="0">
              <a:solidFill>
                <a:schemeClr val="bg1"/>
              </a:solidFill>
            </a:rPr>
            <a:t>Sustainable development addresses current needs, such as health, education, and economic prosperity, while also protecting the environment for future generations. </a:t>
          </a:r>
        </a:p>
      </dsp:txBody>
      <dsp:txXfrm>
        <a:off x="874475" y="1493"/>
        <a:ext cx="8739385" cy="757121"/>
      </dsp:txXfrm>
    </dsp:sp>
    <dsp:sp modelId="{B2EE27B3-89F3-462C-93AD-53DF7949F333}">
      <dsp:nvSpPr>
        <dsp:cNvPr id="0" name=""/>
        <dsp:cNvSpPr/>
      </dsp:nvSpPr>
      <dsp:spPr>
        <a:xfrm>
          <a:off x="0" y="947896"/>
          <a:ext cx="9613860" cy="75712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B52A72-5BDE-4E77-9D52-ECA3F9B64E5C}">
      <dsp:nvSpPr>
        <dsp:cNvPr id="0" name=""/>
        <dsp:cNvSpPr/>
      </dsp:nvSpPr>
      <dsp:spPr>
        <a:xfrm>
          <a:off x="229029" y="1118248"/>
          <a:ext cx="416416" cy="41641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F5F7AF2-4407-415D-AB90-87129B2F3866}">
      <dsp:nvSpPr>
        <dsp:cNvPr id="0" name=""/>
        <dsp:cNvSpPr/>
      </dsp:nvSpPr>
      <dsp:spPr>
        <a:xfrm>
          <a:off x="874475" y="947896"/>
          <a:ext cx="8739385" cy="757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129" tIns="80129" rIns="80129" bIns="80129" numCol="1" spcCol="1270" anchor="ctr" anchorCtr="0">
          <a:noAutofit/>
        </a:bodyPr>
        <a:lstStyle/>
        <a:p>
          <a:pPr marL="0" lvl="0" indent="0" algn="l" defTabSz="622300">
            <a:lnSpc>
              <a:spcPct val="100000"/>
            </a:lnSpc>
            <a:spcBef>
              <a:spcPct val="0"/>
            </a:spcBef>
            <a:spcAft>
              <a:spcPct val="35000"/>
            </a:spcAft>
            <a:buNone/>
          </a:pPr>
          <a:r>
            <a:rPr lang="en-GB" sz="1400" kern="1200" dirty="0">
              <a:solidFill>
                <a:schemeClr val="bg1"/>
              </a:solidFill>
            </a:rPr>
            <a:t>It encourages a balanced strategy that combines economic development, environmental care, and social fairness.</a:t>
          </a:r>
          <a:endParaRPr lang="en-US" sz="1400" kern="1200" dirty="0">
            <a:solidFill>
              <a:schemeClr val="bg1"/>
            </a:solidFill>
          </a:endParaRPr>
        </a:p>
      </dsp:txBody>
      <dsp:txXfrm>
        <a:off x="874475" y="947896"/>
        <a:ext cx="8739385" cy="757121"/>
      </dsp:txXfrm>
    </dsp:sp>
    <dsp:sp modelId="{9E3A5783-0576-4B0B-8FBC-539CC69F7239}">
      <dsp:nvSpPr>
        <dsp:cNvPr id="0" name=""/>
        <dsp:cNvSpPr/>
      </dsp:nvSpPr>
      <dsp:spPr>
        <a:xfrm>
          <a:off x="0" y="1894298"/>
          <a:ext cx="9613860" cy="75712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D01907-2F37-4AD2-BB02-9771DB631EB6}">
      <dsp:nvSpPr>
        <dsp:cNvPr id="0" name=""/>
        <dsp:cNvSpPr/>
      </dsp:nvSpPr>
      <dsp:spPr>
        <a:xfrm>
          <a:off x="229029" y="2064650"/>
          <a:ext cx="416416" cy="41641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C0D06C0-9C9D-4AA5-A630-AD5062B910B1}">
      <dsp:nvSpPr>
        <dsp:cNvPr id="0" name=""/>
        <dsp:cNvSpPr/>
      </dsp:nvSpPr>
      <dsp:spPr>
        <a:xfrm>
          <a:off x="874475" y="1894298"/>
          <a:ext cx="8739385" cy="757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129" tIns="80129" rIns="80129" bIns="80129" numCol="1" spcCol="1270" anchor="ctr" anchorCtr="0">
          <a:noAutofit/>
        </a:bodyPr>
        <a:lstStyle/>
        <a:p>
          <a:pPr marL="0" lvl="0" indent="0" algn="l" defTabSz="622300">
            <a:lnSpc>
              <a:spcPct val="100000"/>
            </a:lnSpc>
            <a:spcBef>
              <a:spcPct val="0"/>
            </a:spcBef>
            <a:spcAft>
              <a:spcPct val="35000"/>
            </a:spcAft>
            <a:buNone/>
          </a:pPr>
          <a:r>
            <a:rPr lang="en-US" sz="1400" kern="1200" dirty="0">
              <a:solidFill>
                <a:schemeClr val="bg1"/>
              </a:solidFill>
            </a:rPr>
            <a:t>By advocating for practices such as renewable energy, sustainable agriculture, and waste reduction.</a:t>
          </a:r>
        </a:p>
      </dsp:txBody>
      <dsp:txXfrm>
        <a:off x="874475" y="1894298"/>
        <a:ext cx="8739385" cy="757121"/>
      </dsp:txXfrm>
    </dsp:sp>
    <dsp:sp modelId="{9A11DE3B-C244-4BD6-A1FD-9861C7D89635}">
      <dsp:nvSpPr>
        <dsp:cNvPr id="0" name=""/>
        <dsp:cNvSpPr/>
      </dsp:nvSpPr>
      <dsp:spPr>
        <a:xfrm>
          <a:off x="0" y="2840700"/>
          <a:ext cx="9613860" cy="75712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D229A9-07A1-46BF-B748-0E4EEC8F6E04}">
      <dsp:nvSpPr>
        <dsp:cNvPr id="0" name=""/>
        <dsp:cNvSpPr/>
      </dsp:nvSpPr>
      <dsp:spPr>
        <a:xfrm>
          <a:off x="229029" y="3011052"/>
          <a:ext cx="416416" cy="41641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8E9DB81-B0DD-4285-90DE-C172E9A376B0}">
      <dsp:nvSpPr>
        <dsp:cNvPr id="0" name=""/>
        <dsp:cNvSpPr/>
      </dsp:nvSpPr>
      <dsp:spPr>
        <a:xfrm>
          <a:off x="874475" y="2840700"/>
          <a:ext cx="8739385" cy="757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129" tIns="80129" rIns="80129" bIns="80129" numCol="1" spcCol="1270" anchor="ctr" anchorCtr="0">
          <a:noAutofit/>
        </a:bodyPr>
        <a:lstStyle/>
        <a:p>
          <a:pPr marL="0" lvl="0" indent="0" algn="l" defTabSz="622300">
            <a:lnSpc>
              <a:spcPct val="100000"/>
            </a:lnSpc>
            <a:spcBef>
              <a:spcPct val="0"/>
            </a:spcBef>
            <a:spcAft>
              <a:spcPct val="35000"/>
            </a:spcAft>
            <a:buNone/>
          </a:pPr>
          <a:r>
            <a:rPr lang="en-US" sz="1400" kern="1200" dirty="0">
              <a:solidFill>
                <a:schemeClr val="bg1"/>
              </a:solidFill>
            </a:rPr>
            <a:t>Sustainable development fosters resilient communities and policies that support social justice, economic opportunities, and environmental conservation, ultimately leading to a harmonious world.</a:t>
          </a:r>
        </a:p>
      </dsp:txBody>
      <dsp:txXfrm>
        <a:off x="874475" y="2840700"/>
        <a:ext cx="8739385" cy="75712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C538DE-D277-F048-AEEC-C6884826EF4C}">
      <dsp:nvSpPr>
        <dsp:cNvPr id="0" name=""/>
        <dsp:cNvSpPr/>
      </dsp:nvSpPr>
      <dsp:spPr>
        <a:xfrm>
          <a:off x="5408" y="59569"/>
          <a:ext cx="5655319" cy="136730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The United Nations Sustainable Development Goals (SDGs) comprise 17 interconnected objectives designed to address global challenges, including poverty, inequality, and climate change. Adopted by all UN Member States in September 2015, they promote an integrated approach for a sustainable future by 2030.</a:t>
          </a:r>
        </a:p>
      </dsp:txBody>
      <dsp:txXfrm>
        <a:off x="45455" y="99616"/>
        <a:ext cx="3992758" cy="1287207"/>
      </dsp:txXfrm>
    </dsp:sp>
    <dsp:sp modelId="{442B6076-6F8A-4F4F-BB5F-1850874E3669}">
      <dsp:nvSpPr>
        <dsp:cNvPr id="0" name=""/>
        <dsp:cNvSpPr/>
      </dsp:nvSpPr>
      <dsp:spPr>
        <a:xfrm>
          <a:off x="157987" y="1752597"/>
          <a:ext cx="5491976" cy="112554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The SDGs include 169 measurable targets that help countries develop national strategies for sustainable development. Key goals focus on eradicating extreme poverty (Goal 1), promoting good health (Goal 3), ensuring quality education (Goal 4), combating climate change (Goal 13), and fostering partnerships (Goal 17).</a:t>
          </a:r>
        </a:p>
      </dsp:txBody>
      <dsp:txXfrm>
        <a:off x="190953" y="1785563"/>
        <a:ext cx="3962629" cy="1059616"/>
      </dsp:txXfrm>
    </dsp:sp>
    <dsp:sp modelId="{1722FCCD-5591-4349-8DDB-6824E34577ED}">
      <dsp:nvSpPr>
        <dsp:cNvPr id="0" name=""/>
        <dsp:cNvSpPr/>
      </dsp:nvSpPr>
      <dsp:spPr>
        <a:xfrm>
          <a:off x="44955" y="3501451"/>
          <a:ext cx="5960576" cy="10274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This presentation will </a:t>
          </a:r>
          <a:r>
            <a:rPr lang="en-GB" sz="1200" kern="1200" dirty="0">
              <a:latin typeface="Arial" panose="020B0604020202020204" pitchFamily="34" charset="0"/>
              <a:cs typeface="Arial" panose="020B0604020202020204" pitchFamily="34" charset="0"/>
            </a:rPr>
            <a:t>examine Goal 3, focusing on good health and wellbeing,</a:t>
          </a:r>
          <a:r>
            <a:rPr lang="en-US" sz="1200" kern="1200" dirty="0">
              <a:latin typeface="Arial" panose="020B0604020202020204" pitchFamily="34" charset="0"/>
              <a:cs typeface="Arial" panose="020B0604020202020204" pitchFamily="34" charset="0"/>
            </a:rPr>
            <a:t> specifically examining its integration within the health and social care sector in the United Kingdom. </a:t>
          </a:r>
        </a:p>
      </dsp:txBody>
      <dsp:txXfrm>
        <a:off x="75047" y="3531543"/>
        <a:ext cx="4312112" cy="967216"/>
      </dsp:txXfrm>
    </dsp:sp>
    <dsp:sp modelId="{95FCF0BC-DC42-8748-8A01-DEF6F21FBADF}">
      <dsp:nvSpPr>
        <dsp:cNvPr id="0" name=""/>
        <dsp:cNvSpPr/>
      </dsp:nvSpPr>
      <dsp:spPr>
        <a:xfrm>
          <a:off x="4087183" y="1053494"/>
          <a:ext cx="902995" cy="902995"/>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290357" y="1053494"/>
        <a:ext cx="496647" cy="679504"/>
      </dsp:txXfrm>
    </dsp:sp>
    <dsp:sp modelId="{BFEF778D-176D-CE4D-9495-F6523ED8A29F}">
      <dsp:nvSpPr>
        <dsp:cNvPr id="0" name=""/>
        <dsp:cNvSpPr/>
      </dsp:nvSpPr>
      <dsp:spPr>
        <a:xfrm>
          <a:off x="4534226" y="2664993"/>
          <a:ext cx="902995" cy="902995"/>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737400" y="2664993"/>
        <a:ext cx="496647" cy="67950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64EE6B-B495-E74F-872B-A48571261FD3}">
      <dsp:nvSpPr>
        <dsp:cNvPr id="0" name=""/>
        <dsp:cNvSpPr/>
      </dsp:nvSpPr>
      <dsp:spPr>
        <a:xfrm>
          <a:off x="0" y="776837"/>
          <a:ext cx="6261100" cy="1216800"/>
        </a:xfrm>
        <a:prstGeom prst="roundRect">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Goal 3 focuses on promoting good health and wellbeing, encompassing a comprehensive set of 13 specific targets designed to ensure healthy lives for individuals of all ages. </a:t>
          </a:r>
        </a:p>
      </dsp:txBody>
      <dsp:txXfrm>
        <a:off x="59399" y="836236"/>
        <a:ext cx="6142302" cy="1098002"/>
      </dsp:txXfrm>
    </dsp:sp>
    <dsp:sp modelId="{0822CDE7-98E0-504E-AC8E-E5F8D8B51F6E}">
      <dsp:nvSpPr>
        <dsp:cNvPr id="0" name=""/>
        <dsp:cNvSpPr/>
      </dsp:nvSpPr>
      <dsp:spPr>
        <a:xfrm>
          <a:off x="0" y="2180837"/>
          <a:ext cx="6261100" cy="1216800"/>
        </a:xfrm>
        <a:prstGeom prst="roundRect">
          <a:avLst/>
        </a:prstGeom>
        <a:gradFill rotWithShape="0">
          <a:gsLst>
            <a:gs pos="0">
              <a:schemeClr val="accent2">
                <a:hueOff val="2771159"/>
                <a:satOff val="-477"/>
                <a:lumOff val="-4902"/>
                <a:alphaOff val="0"/>
                <a:tint val="94000"/>
                <a:satMod val="103000"/>
                <a:lumMod val="102000"/>
              </a:schemeClr>
            </a:gs>
            <a:gs pos="50000">
              <a:schemeClr val="accent2">
                <a:hueOff val="2771159"/>
                <a:satOff val="-477"/>
                <a:lumOff val="-4902"/>
                <a:alphaOff val="0"/>
                <a:shade val="100000"/>
                <a:satMod val="110000"/>
                <a:lumMod val="100000"/>
              </a:schemeClr>
            </a:gs>
            <a:gs pos="100000">
              <a:schemeClr val="accent2">
                <a:hueOff val="2771159"/>
                <a:satOff val="-477"/>
                <a:lumOff val="-4902"/>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These targets address critical areas, including reducing maternal and child mortality, combating communicable diseases, ensuring universal health coverage, and providing access to essential health services and medicines.</a:t>
          </a:r>
        </a:p>
      </dsp:txBody>
      <dsp:txXfrm>
        <a:off x="59399" y="2240236"/>
        <a:ext cx="6142302" cy="1098002"/>
      </dsp:txXfrm>
    </dsp:sp>
    <dsp:sp modelId="{2D26901B-452F-0C40-B28D-250B697741E8}">
      <dsp:nvSpPr>
        <dsp:cNvPr id="0" name=""/>
        <dsp:cNvSpPr/>
      </dsp:nvSpPr>
      <dsp:spPr>
        <a:xfrm>
          <a:off x="0" y="3584837"/>
          <a:ext cx="6261100" cy="1216800"/>
        </a:xfrm>
        <a:prstGeom prst="roundRect">
          <a:avLst/>
        </a:prstGeom>
        <a:gradFill rotWithShape="0">
          <a:gsLst>
            <a:gs pos="0">
              <a:schemeClr val="accent2">
                <a:hueOff val="5542319"/>
                <a:satOff val="-953"/>
                <a:lumOff val="-9804"/>
                <a:alphaOff val="0"/>
                <a:tint val="94000"/>
                <a:satMod val="103000"/>
                <a:lumMod val="102000"/>
              </a:schemeClr>
            </a:gs>
            <a:gs pos="50000">
              <a:schemeClr val="accent2">
                <a:hueOff val="5542319"/>
                <a:satOff val="-953"/>
                <a:lumOff val="-9804"/>
                <a:alphaOff val="0"/>
                <a:shade val="100000"/>
                <a:satMod val="110000"/>
                <a:lumMod val="100000"/>
              </a:schemeClr>
            </a:gs>
            <a:gs pos="100000">
              <a:schemeClr val="accent2">
                <a:hueOff val="5542319"/>
                <a:satOff val="-953"/>
                <a:lumOff val="-9804"/>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Additionally, the goal emphasises the importance of mental health support, health education, and the promotion of healthy lifestyles to foster physical and mental wellbeing for everyone. </a:t>
          </a:r>
        </a:p>
      </dsp:txBody>
      <dsp:txXfrm>
        <a:off x="59399" y="3644236"/>
        <a:ext cx="6142302" cy="109800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835001-7636-214A-97AE-FE4A68D3A188}">
      <dsp:nvSpPr>
        <dsp:cNvPr id="0" name=""/>
        <dsp:cNvSpPr/>
      </dsp:nvSpPr>
      <dsp:spPr>
        <a:xfrm>
          <a:off x="0" y="671521"/>
          <a:ext cx="3046117" cy="193428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6A75E99-5470-DA4E-95A8-7D21E230AD0F}">
      <dsp:nvSpPr>
        <dsp:cNvPr id="0" name=""/>
        <dsp:cNvSpPr/>
      </dsp:nvSpPr>
      <dsp:spPr>
        <a:xfrm>
          <a:off x="338457" y="993056"/>
          <a:ext cx="3046117" cy="193428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3.4  Reducing premature mortality from non-communicable diseases through prevention, treatment, and promotion of healthy lifestyles</a:t>
          </a:r>
        </a:p>
      </dsp:txBody>
      <dsp:txXfrm>
        <a:off x="395110" y="1049709"/>
        <a:ext cx="2932811" cy="1820978"/>
      </dsp:txXfrm>
    </dsp:sp>
    <dsp:sp modelId="{373723B9-21B2-D743-994A-738E5F50C14C}">
      <dsp:nvSpPr>
        <dsp:cNvPr id="0" name=""/>
        <dsp:cNvSpPr/>
      </dsp:nvSpPr>
      <dsp:spPr>
        <a:xfrm>
          <a:off x="3723032" y="671521"/>
          <a:ext cx="3046117" cy="193428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43FE50F-186F-3946-9388-1388B178F334}">
      <dsp:nvSpPr>
        <dsp:cNvPr id="0" name=""/>
        <dsp:cNvSpPr/>
      </dsp:nvSpPr>
      <dsp:spPr>
        <a:xfrm>
          <a:off x="4061490" y="993056"/>
          <a:ext cx="3046117" cy="193428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3.5 Enhance efforts to prevent and treat substance abuse, focusing on narcotic drugs and harmful alcohol use.</a:t>
          </a:r>
        </a:p>
      </dsp:txBody>
      <dsp:txXfrm>
        <a:off x="4118143" y="1049709"/>
        <a:ext cx="2932811" cy="1820978"/>
      </dsp:txXfrm>
    </dsp:sp>
    <dsp:sp modelId="{DFF6BC6E-ACD1-F543-97B0-AF05531B7255}">
      <dsp:nvSpPr>
        <dsp:cNvPr id="0" name=""/>
        <dsp:cNvSpPr/>
      </dsp:nvSpPr>
      <dsp:spPr>
        <a:xfrm>
          <a:off x="7446065" y="671521"/>
          <a:ext cx="3046117" cy="193428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993807-6B63-7042-B422-4BC29709633A}">
      <dsp:nvSpPr>
        <dsp:cNvPr id="0" name=""/>
        <dsp:cNvSpPr/>
      </dsp:nvSpPr>
      <dsp:spPr>
        <a:xfrm>
          <a:off x="7784523" y="993056"/>
          <a:ext cx="3046117" cy="193428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3.6  Reducing the number of deaths from road traffic accidents</a:t>
          </a:r>
        </a:p>
      </dsp:txBody>
      <dsp:txXfrm>
        <a:off x="7841176" y="1049709"/>
        <a:ext cx="2932811" cy="1820978"/>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F1EF7A-AF8B-4088-9BAE-444D2D503708}">
      <dsp:nvSpPr>
        <dsp:cNvPr id="0" name=""/>
        <dsp:cNvSpPr/>
      </dsp:nvSpPr>
      <dsp:spPr>
        <a:xfrm>
          <a:off x="468250" y="711645"/>
          <a:ext cx="942519" cy="94251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219541-6E9F-48B8-8DAA-47EBE2A2D826}">
      <dsp:nvSpPr>
        <dsp:cNvPr id="0" name=""/>
        <dsp:cNvSpPr/>
      </dsp:nvSpPr>
      <dsp:spPr>
        <a:xfrm>
          <a:off x="666179" y="909574"/>
          <a:ext cx="546661" cy="54666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F6F4B8A-CAD0-40D7-82C5-C7C7268649D6}">
      <dsp:nvSpPr>
        <dsp:cNvPr id="0" name=""/>
        <dsp:cNvSpPr/>
      </dsp:nvSpPr>
      <dsp:spPr>
        <a:xfrm>
          <a:off x="1612738" y="711645"/>
          <a:ext cx="2221654" cy="942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kern="1200">
              <a:latin typeface="Arial" panose="020B0604020202020204" pitchFamily="34" charset="0"/>
              <a:cs typeface="Arial" panose="020B0604020202020204" pitchFamily="34" charset="0"/>
            </a:rPr>
            <a:t>Health inequalities refer to the disparities in health status or access to healthcare across different population groups, caused by social, economic, environmental, and demographic factors.</a:t>
          </a:r>
          <a:endParaRPr lang="en-US" sz="1200" kern="1200" dirty="0">
            <a:latin typeface="Arial" panose="020B0604020202020204" pitchFamily="34" charset="0"/>
            <a:cs typeface="Arial" panose="020B0604020202020204" pitchFamily="34" charset="0"/>
          </a:endParaRPr>
        </a:p>
      </dsp:txBody>
      <dsp:txXfrm>
        <a:off x="1612738" y="711645"/>
        <a:ext cx="2221654" cy="942519"/>
      </dsp:txXfrm>
    </dsp:sp>
    <dsp:sp modelId="{5366ECEA-C19F-4C2B-AC4B-155D31A4FEFD}">
      <dsp:nvSpPr>
        <dsp:cNvPr id="0" name=""/>
        <dsp:cNvSpPr/>
      </dsp:nvSpPr>
      <dsp:spPr>
        <a:xfrm>
          <a:off x="4221499" y="711645"/>
          <a:ext cx="942519" cy="94251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4C436D-89B8-453B-9BDA-E8FDC69F0F59}">
      <dsp:nvSpPr>
        <dsp:cNvPr id="0" name=""/>
        <dsp:cNvSpPr/>
      </dsp:nvSpPr>
      <dsp:spPr>
        <a:xfrm>
          <a:off x="4419428" y="909574"/>
          <a:ext cx="546661" cy="54666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B053650-AD7F-4F71-8E63-A7E8DD1D5553}">
      <dsp:nvSpPr>
        <dsp:cNvPr id="0" name=""/>
        <dsp:cNvSpPr/>
      </dsp:nvSpPr>
      <dsp:spPr>
        <a:xfrm>
          <a:off x="5365987" y="711645"/>
          <a:ext cx="2221654" cy="942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kern="1200">
              <a:latin typeface="Arial" panose="020B0604020202020204" pitchFamily="34" charset="0"/>
              <a:cs typeface="Arial" panose="020B0604020202020204" pitchFamily="34" charset="0"/>
            </a:rPr>
            <a:t>1. Life expectancy gaps: Individuals in wealthier regions generally live longer than those in deprived areas, thanks to better healthcare, education, and healthier environments.</a:t>
          </a:r>
          <a:endParaRPr lang="en-US" sz="1200" kern="1200" dirty="0">
            <a:latin typeface="Arial" panose="020B0604020202020204" pitchFamily="34" charset="0"/>
            <a:cs typeface="Arial" panose="020B0604020202020204" pitchFamily="34" charset="0"/>
          </a:endParaRPr>
        </a:p>
      </dsp:txBody>
      <dsp:txXfrm>
        <a:off x="5365987" y="711645"/>
        <a:ext cx="2221654" cy="942519"/>
      </dsp:txXfrm>
    </dsp:sp>
    <dsp:sp modelId="{32687271-6BBE-42A7-9077-0EA93B69DC29}">
      <dsp:nvSpPr>
        <dsp:cNvPr id="0" name=""/>
        <dsp:cNvSpPr/>
      </dsp:nvSpPr>
      <dsp:spPr>
        <a:xfrm>
          <a:off x="7974748" y="711645"/>
          <a:ext cx="942519" cy="94251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A493A8-763C-4221-8396-35494867D6DC}">
      <dsp:nvSpPr>
        <dsp:cNvPr id="0" name=""/>
        <dsp:cNvSpPr/>
      </dsp:nvSpPr>
      <dsp:spPr>
        <a:xfrm>
          <a:off x="8172677" y="909574"/>
          <a:ext cx="546661" cy="54666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CCCF3EA-6CB9-4A6E-B5D3-569F42C44642}">
      <dsp:nvSpPr>
        <dsp:cNvPr id="0" name=""/>
        <dsp:cNvSpPr/>
      </dsp:nvSpPr>
      <dsp:spPr>
        <a:xfrm>
          <a:off x="9119236" y="711645"/>
          <a:ext cx="2221654" cy="942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kern="1200" dirty="0">
              <a:latin typeface="Arial" panose="020B0604020202020204" pitchFamily="34" charset="0"/>
              <a:cs typeface="Arial" panose="020B0604020202020204" pitchFamily="34" charset="0"/>
            </a:rPr>
            <a:t>2. Healthcare access: Rural or remote populations often have fewer hospitals, clinics, and medical professionals compared to urban areas.</a:t>
          </a:r>
        </a:p>
      </dsp:txBody>
      <dsp:txXfrm>
        <a:off x="9119236" y="711645"/>
        <a:ext cx="2221654" cy="942519"/>
      </dsp:txXfrm>
    </dsp:sp>
    <dsp:sp modelId="{F4550B2E-2C7F-4C80-BC2B-E88F4CC54987}">
      <dsp:nvSpPr>
        <dsp:cNvPr id="0" name=""/>
        <dsp:cNvSpPr/>
      </dsp:nvSpPr>
      <dsp:spPr>
        <a:xfrm>
          <a:off x="468250" y="2331775"/>
          <a:ext cx="942519" cy="94251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DE9962-0514-4082-BE3C-134CFE0C1CA8}">
      <dsp:nvSpPr>
        <dsp:cNvPr id="0" name=""/>
        <dsp:cNvSpPr/>
      </dsp:nvSpPr>
      <dsp:spPr>
        <a:xfrm>
          <a:off x="666179" y="2529704"/>
          <a:ext cx="546661" cy="54666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59E9A18-F8C7-4458-9AD9-EA928D565AF3}">
      <dsp:nvSpPr>
        <dsp:cNvPr id="0" name=""/>
        <dsp:cNvSpPr/>
      </dsp:nvSpPr>
      <dsp:spPr>
        <a:xfrm>
          <a:off x="1612738" y="2331775"/>
          <a:ext cx="2221654" cy="942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kern="1200">
              <a:latin typeface="Arial" panose="020B0604020202020204" pitchFamily="34" charset="0"/>
              <a:cs typeface="Arial" panose="020B0604020202020204" pitchFamily="34" charset="0"/>
            </a:rPr>
            <a:t>3. Socioeconomic factors: People with lower incomes tend to experience higher illness rates and shorter lifespans.</a:t>
          </a:r>
          <a:endParaRPr lang="en-US" sz="1200" kern="1200" dirty="0">
            <a:latin typeface="Arial" panose="020B0604020202020204" pitchFamily="34" charset="0"/>
            <a:cs typeface="Arial" panose="020B0604020202020204" pitchFamily="34" charset="0"/>
          </a:endParaRPr>
        </a:p>
      </dsp:txBody>
      <dsp:txXfrm>
        <a:off x="1612738" y="2331775"/>
        <a:ext cx="2221654" cy="942519"/>
      </dsp:txXfrm>
    </dsp:sp>
    <dsp:sp modelId="{81EB537E-4A1E-4A0C-949F-B671F0E069A5}">
      <dsp:nvSpPr>
        <dsp:cNvPr id="0" name=""/>
        <dsp:cNvSpPr/>
      </dsp:nvSpPr>
      <dsp:spPr>
        <a:xfrm>
          <a:off x="4221499" y="2331775"/>
          <a:ext cx="942519" cy="94251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38AADD-B789-446C-9A3B-875548D986EF}">
      <dsp:nvSpPr>
        <dsp:cNvPr id="0" name=""/>
        <dsp:cNvSpPr/>
      </dsp:nvSpPr>
      <dsp:spPr>
        <a:xfrm>
          <a:off x="4419428" y="2529704"/>
          <a:ext cx="546661" cy="54666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D3D1DF0-2C09-4B8E-B758-72976F4BDD7C}">
      <dsp:nvSpPr>
        <dsp:cNvPr id="0" name=""/>
        <dsp:cNvSpPr/>
      </dsp:nvSpPr>
      <dsp:spPr>
        <a:xfrm>
          <a:off x="5365987" y="2331775"/>
          <a:ext cx="2221654" cy="942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kern="1200">
              <a:latin typeface="Arial" panose="020B0604020202020204" pitchFamily="34" charset="0"/>
              <a:cs typeface="Arial" panose="020B0604020202020204" pitchFamily="34" charset="0"/>
            </a:rPr>
            <a:t>4. Ethnic and racial disparities: Certain ethnic groups may have higher incidences of diseases such as diabetes or hypertension and encounter obstacles to receiving culturally appropriate care.</a:t>
          </a:r>
          <a:endParaRPr lang="en-US" sz="1200" kern="1200" dirty="0">
            <a:latin typeface="Arial" panose="020B0604020202020204" pitchFamily="34" charset="0"/>
            <a:cs typeface="Arial" panose="020B0604020202020204" pitchFamily="34" charset="0"/>
          </a:endParaRPr>
        </a:p>
      </dsp:txBody>
      <dsp:txXfrm>
        <a:off x="5365987" y="2331775"/>
        <a:ext cx="2221654" cy="942519"/>
      </dsp:txXfrm>
    </dsp:sp>
    <dsp:sp modelId="{8BC39B4D-B092-4000-B86B-704E16C290B1}">
      <dsp:nvSpPr>
        <dsp:cNvPr id="0" name=""/>
        <dsp:cNvSpPr/>
      </dsp:nvSpPr>
      <dsp:spPr>
        <a:xfrm>
          <a:off x="7974748" y="2331775"/>
          <a:ext cx="942519" cy="94251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8B01A5-1181-4B61-BA28-C1FC0493AB4A}">
      <dsp:nvSpPr>
        <dsp:cNvPr id="0" name=""/>
        <dsp:cNvSpPr/>
      </dsp:nvSpPr>
      <dsp:spPr>
        <a:xfrm>
          <a:off x="8172677" y="2529704"/>
          <a:ext cx="546661" cy="54666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4F18F4B-D4F8-4302-8B96-2906683EFE64}">
      <dsp:nvSpPr>
        <dsp:cNvPr id="0" name=""/>
        <dsp:cNvSpPr/>
      </dsp:nvSpPr>
      <dsp:spPr>
        <a:xfrm>
          <a:off x="9119236" y="2331775"/>
          <a:ext cx="2221654" cy="942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66725">
            <a:lnSpc>
              <a:spcPct val="100000"/>
            </a:lnSpc>
            <a:spcBef>
              <a:spcPct val="0"/>
            </a:spcBef>
            <a:spcAft>
              <a:spcPct val="35000"/>
            </a:spcAft>
            <a:buNone/>
          </a:pPr>
          <a:r>
            <a:rPr lang="en-GB" sz="1050" kern="1200" dirty="0">
              <a:latin typeface="Arial" panose="020B0604020202020204" pitchFamily="34" charset="0"/>
              <a:cs typeface="Arial" panose="020B0604020202020204" pitchFamily="34" charset="0"/>
            </a:rPr>
            <a:t>The Office for National Statistics (ONS) in the UK provides data on ethnic and racial inequality. There are noticeable disparities in employment rates; in 2022, 77% of White British individuals were employed compared to only 69% of those from Black, Asian, and Minority Ethnic (BAME) backgrounds</a:t>
          </a:r>
        </a:p>
      </dsp:txBody>
      <dsp:txXfrm>
        <a:off x="9119236" y="2331775"/>
        <a:ext cx="2221654" cy="942519"/>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AD28E7-6B97-469C-B12E-C48EB6C3665C}">
      <dsp:nvSpPr>
        <dsp:cNvPr id="0" name=""/>
        <dsp:cNvSpPr/>
      </dsp:nvSpPr>
      <dsp:spPr>
        <a:xfrm>
          <a:off x="0" y="513607"/>
          <a:ext cx="9433453" cy="94819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BF9D68-F193-4983-BFD7-BF75B42B7415}">
      <dsp:nvSpPr>
        <dsp:cNvPr id="0" name=""/>
        <dsp:cNvSpPr/>
      </dsp:nvSpPr>
      <dsp:spPr>
        <a:xfrm>
          <a:off x="286829" y="726952"/>
          <a:ext cx="521509" cy="5215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239F647-08F3-4BA3-9C08-10801E431DEB}">
      <dsp:nvSpPr>
        <dsp:cNvPr id="0" name=""/>
        <dsp:cNvSpPr/>
      </dsp:nvSpPr>
      <dsp:spPr>
        <a:xfrm>
          <a:off x="1095169" y="513607"/>
          <a:ext cx="8338283" cy="9481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351" tIns="100351" rIns="100351" bIns="100351" numCol="1" spcCol="1270" anchor="ctr" anchorCtr="0">
          <a:noAutofit/>
        </a:bodyPr>
        <a:lstStyle/>
        <a:p>
          <a:pPr marL="0" lvl="0" indent="0" algn="l" defTabSz="844550">
            <a:lnSpc>
              <a:spcPct val="90000"/>
            </a:lnSpc>
            <a:spcBef>
              <a:spcPct val="0"/>
            </a:spcBef>
            <a:spcAft>
              <a:spcPct val="35000"/>
            </a:spcAft>
            <a:buNone/>
          </a:pPr>
          <a:r>
            <a:rPr lang="en-GB" sz="1900" kern="1200"/>
            <a:t>The Health Equity Framework focuses on achieving equitable health outcomes by addressing the root causes of health disparities.</a:t>
          </a:r>
          <a:endParaRPr lang="en-US" sz="1900" kern="1200"/>
        </a:p>
      </dsp:txBody>
      <dsp:txXfrm>
        <a:off x="1095169" y="513607"/>
        <a:ext cx="8338283" cy="948198"/>
      </dsp:txXfrm>
    </dsp:sp>
    <dsp:sp modelId="{392B3D16-8E20-405A-8E6A-40F8BC619E11}">
      <dsp:nvSpPr>
        <dsp:cNvPr id="0" name=""/>
        <dsp:cNvSpPr/>
      </dsp:nvSpPr>
      <dsp:spPr>
        <a:xfrm>
          <a:off x="0" y="1698855"/>
          <a:ext cx="9433453" cy="94819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C059C0-D630-4A9D-95AD-00B366F5D2D4}">
      <dsp:nvSpPr>
        <dsp:cNvPr id="0" name=""/>
        <dsp:cNvSpPr/>
      </dsp:nvSpPr>
      <dsp:spPr>
        <a:xfrm>
          <a:off x="286829" y="1912199"/>
          <a:ext cx="521509" cy="5215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7F355DC-7F68-4625-AB74-A3ABD3D92A9B}">
      <dsp:nvSpPr>
        <dsp:cNvPr id="0" name=""/>
        <dsp:cNvSpPr/>
      </dsp:nvSpPr>
      <dsp:spPr>
        <a:xfrm>
          <a:off x="1095169" y="1698855"/>
          <a:ext cx="8338283" cy="9481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351" tIns="100351" rIns="100351" bIns="100351" numCol="1" spcCol="1270" anchor="ctr" anchorCtr="0">
          <a:noAutofit/>
        </a:bodyPr>
        <a:lstStyle/>
        <a:p>
          <a:pPr marL="0" lvl="0" indent="0" algn="l" defTabSz="844550">
            <a:lnSpc>
              <a:spcPct val="90000"/>
            </a:lnSpc>
            <a:spcBef>
              <a:spcPct val="0"/>
            </a:spcBef>
            <a:spcAft>
              <a:spcPct val="35000"/>
            </a:spcAft>
            <a:buNone/>
          </a:pPr>
          <a:r>
            <a:rPr lang="en-GB" sz="1900" kern="1200"/>
            <a:t>It highlights the importance of implementing policies and interventions that specifically focus on vulnerable populations to ensure health equity.</a:t>
          </a:r>
          <a:endParaRPr lang="en-US" sz="1900" kern="1200"/>
        </a:p>
      </dsp:txBody>
      <dsp:txXfrm>
        <a:off x="1095169" y="1698855"/>
        <a:ext cx="8338283" cy="948198"/>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E9A050-B80B-2440-80A6-A4DAE3402CA6}">
      <dsp:nvSpPr>
        <dsp:cNvPr id="0" name=""/>
        <dsp:cNvSpPr/>
      </dsp:nvSpPr>
      <dsp:spPr>
        <a:xfrm>
          <a:off x="0" y="0"/>
          <a:ext cx="9206044" cy="1079658"/>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The UK has a range of policies and legislation that govern health and social care, ensuring the safety, quality, and accessibility of services.</a:t>
          </a:r>
        </a:p>
      </dsp:txBody>
      <dsp:txXfrm>
        <a:off x="31622" y="31622"/>
        <a:ext cx="8041008" cy="1016414"/>
      </dsp:txXfrm>
    </dsp:sp>
    <dsp:sp modelId="{518500AB-4309-DA4F-9E5B-988BB3117FEC}">
      <dsp:nvSpPr>
        <dsp:cNvPr id="0" name=""/>
        <dsp:cNvSpPr/>
      </dsp:nvSpPr>
      <dsp:spPr>
        <a:xfrm>
          <a:off x="812298" y="1259602"/>
          <a:ext cx="9206044" cy="107965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The Care Act 2014 emphasises adult care, highlighting well-being, the right to participate in care planning, and safeguarding vulnerable adults.</a:t>
          </a:r>
        </a:p>
      </dsp:txBody>
      <dsp:txXfrm>
        <a:off x="843920" y="1291224"/>
        <a:ext cx="7628724" cy="1016414"/>
      </dsp:txXfrm>
    </dsp:sp>
    <dsp:sp modelId="{5630228C-5BF3-E640-8BE3-86146467210C}">
      <dsp:nvSpPr>
        <dsp:cNvPr id="0" name=""/>
        <dsp:cNvSpPr/>
      </dsp:nvSpPr>
      <dsp:spPr>
        <a:xfrm>
          <a:off x="1624596" y="2519204"/>
          <a:ext cx="9206044" cy="1079658"/>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The Equality Act 2010 safeguards against discrimination in service provision, guaranteeing equal access to health and social care for all, regardless of characteristics such as age, disability, gender, race, or sexual orientation.</a:t>
          </a:r>
        </a:p>
      </dsp:txBody>
      <dsp:txXfrm>
        <a:off x="1656218" y="2550826"/>
        <a:ext cx="7628724" cy="1016414"/>
      </dsp:txXfrm>
    </dsp:sp>
    <dsp:sp modelId="{FFEE5066-8FF1-F046-B4AD-31B1DF824730}">
      <dsp:nvSpPr>
        <dsp:cNvPr id="0" name=""/>
        <dsp:cNvSpPr/>
      </dsp:nvSpPr>
      <dsp:spPr>
        <a:xfrm>
          <a:off x="8504266" y="818741"/>
          <a:ext cx="701778" cy="701778"/>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8662166" y="818741"/>
        <a:ext cx="385978" cy="528088"/>
      </dsp:txXfrm>
    </dsp:sp>
    <dsp:sp modelId="{F6A79B35-E80C-CF42-BAA0-0A2134028178}">
      <dsp:nvSpPr>
        <dsp:cNvPr id="0" name=""/>
        <dsp:cNvSpPr/>
      </dsp:nvSpPr>
      <dsp:spPr>
        <a:xfrm>
          <a:off x="9316564" y="2071145"/>
          <a:ext cx="701778" cy="701778"/>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9474464" y="2071145"/>
        <a:ext cx="385978" cy="528088"/>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F37D9A-2415-450F-9426-DFCE639089C0}">
      <dsp:nvSpPr>
        <dsp:cNvPr id="0" name=""/>
        <dsp:cNvSpPr/>
      </dsp:nvSpPr>
      <dsp:spPr>
        <a:xfrm>
          <a:off x="0" y="584888"/>
          <a:ext cx="9613860" cy="107979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640CE4-60BC-4F1E-B53F-6BB23A058498}">
      <dsp:nvSpPr>
        <dsp:cNvPr id="0" name=""/>
        <dsp:cNvSpPr/>
      </dsp:nvSpPr>
      <dsp:spPr>
        <a:xfrm>
          <a:off x="326637" y="827842"/>
          <a:ext cx="593887" cy="5938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9305782-7B8D-406B-8CFF-C2805D7FBF66}">
      <dsp:nvSpPr>
        <dsp:cNvPr id="0" name=""/>
        <dsp:cNvSpPr/>
      </dsp:nvSpPr>
      <dsp:spPr>
        <a:xfrm>
          <a:off x="1247162" y="584888"/>
          <a:ext cx="8366698" cy="1079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278" tIns="114278" rIns="114278" bIns="114278" numCol="1" spcCol="1270" anchor="ctr" anchorCtr="0">
          <a:noAutofit/>
        </a:bodyPr>
        <a:lstStyle/>
        <a:p>
          <a:pPr marL="0" lvl="0" indent="0" algn="l" defTabSz="755650">
            <a:lnSpc>
              <a:spcPct val="100000"/>
            </a:lnSpc>
            <a:spcBef>
              <a:spcPct val="0"/>
            </a:spcBef>
            <a:spcAft>
              <a:spcPct val="35000"/>
            </a:spcAft>
            <a:buNone/>
          </a:pPr>
          <a:r>
            <a:rPr lang="en-US" sz="1700" kern="1200" dirty="0">
              <a:solidFill>
                <a:schemeClr val="bg1"/>
              </a:solidFill>
              <a:latin typeface="Arial" panose="020B0604020202020204" pitchFamily="34" charset="0"/>
              <a:cs typeface="Arial" panose="020B0604020202020204" pitchFamily="34" charset="0"/>
            </a:rPr>
            <a:t>The NHS Long Term Plan, published in January 2019, outlines key strategies and priorities for the National Health Service in England over a </a:t>
          </a:r>
          <a:r>
            <a:rPr lang="en-GB" sz="1700" kern="1200" dirty="0">
              <a:solidFill>
                <a:schemeClr val="bg1"/>
              </a:solidFill>
              <a:latin typeface="Arial" panose="020B0604020202020204" pitchFamily="34" charset="0"/>
              <a:cs typeface="Arial" panose="020B0604020202020204" pitchFamily="34" charset="0"/>
            </a:rPr>
            <a:t>decade.</a:t>
          </a:r>
          <a:endParaRPr lang="en-US" sz="1700" kern="1200" dirty="0">
            <a:solidFill>
              <a:schemeClr val="bg1"/>
            </a:solidFill>
            <a:latin typeface="Arial" panose="020B0604020202020204" pitchFamily="34" charset="0"/>
            <a:cs typeface="Arial" panose="020B0604020202020204" pitchFamily="34" charset="0"/>
          </a:endParaRPr>
        </a:p>
      </dsp:txBody>
      <dsp:txXfrm>
        <a:off x="1247162" y="584888"/>
        <a:ext cx="8366698" cy="1079794"/>
      </dsp:txXfrm>
    </dsp:sp>
    <dsp:sp modelId="{2ADD4C47-9F99-4E0D-A3CD-FA92D3C7D823}">
      <dsp:nvSpPr>
        <dsp:cNvPr id="0" name=""/>
        <dsp:cNvSpPr/>
      </dsp:nvSpPr>
      <dsp:spPr>
        <a:xfrm>
          <a:off x="0" y="1934632"/>
          <a:ext cx="9613860" cy="107979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BF21EA-AC83-4C3B-9E63-A16E1F79C17B}">
      <dsp:nvSpPr>
        <dsp:cNvPr id="0" name=""/>
        <dsp:cNvSpPr/>
      </dsp:nvSpPr>
      <dsp:spPr>
        <a:xfrm>
          <a:off x="326637" y="2177586"/>
          <a:ext cx="593887" cy="5938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DA87055-AC1E-4309-85F8-5FB5F6734304}">
      <dsp:nvSpPr>
        <dsp:cNvPr id="0" name=""/>
        <dsp:cNvSpPr/>
      </dsp:nvSpPr>
      <dsp:spPr>
        <a:xfrm>
          <a:off x="1247162" y="1934632"/>
          <a:ext cx="8366698" cy="1079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278" tIns="114278" rIns="114278" bIns="114278" numCol="1" spcCol="1270" anchor="ctr" anchorCtr="0">
          <a:noAutofit/>
        </a:bodyPr>
        <a:lstStyle/>
        <a:p>
          <a:pPr marL="0" lvl="0" indent="0" algn="l" defTabSz="755650">
            <a:lnSpc>
              <a:spcPct val="100000"/>
            </a:lnSpc>
            <a:spcBef>
              <a:spcPct val="0"/>
            </a:spcBef>
            <a:spcAft>
              <a:spcPct val="35000"/>
            </a:spcAft>
            <a:buNone/>
          </a:pPr>
          <a:r>
            <a:rPr lang="en-GB" sz="1700" kern="1200" dirty="0">
              <a:solidFill>
                <a:schemeClr val="bg1"/>
              </a:solidFill>
              <a:latin typeface="Arial" panose="020B0604020202020204" pitchFamily="34" charset="0"/>
              <a:cs typeface="Arial" panose="020B0604020202020204" pitchFamily="34" charset="0"/>
            </a:rPr>
            <a:t>Working towards goal 3 involves advancing Prevention, integrates Services, promotes Digitisation, expands Service offerings, develops Workforce, and fosters Research and Innovation to prevent illness and enhance health outcomes. </a:t>
          </a:r>
          <a:endParaRPr lang="en-US" sz="1700" kern="1200" dirty="0">
            <a:solidFill>
              <a:schemeClr val="bg1"/>
            </a:solidFill>
            <a:latin typeface="Arial" panose="020B0604020202020204" pitchFamily="34" charset="0"/>
            <a:cs typeface="Arial" panose="020B0604020202020204" pitchFamily="34" charset="0"/>
          </a:endParaRPr>
        </a:p>
      </dsp:txBody>
      <dsp:txXfrm>
        <a:off x="1247162" y="1934632"/>
        <a:ext cx="8366698" cy="1079794"/>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38D9FE-5DA5-475B-AE80-9447A2D19890}">
      <dsp:nvSpPr>
        <dsp:cNvPr id="0" name=""/>
        <dsp:cNvSpPr/>
      </dsp:nvSpPr>
      <dsp:spPr>
        <a:xfrm>
          <a:off x="0" y="2315"/>
          <a:ext cx="6261100" cy="11734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3C7180-3B3B-4013-A006-793D3AB480DA}">
      <dsp:nvSpPr>
        <dsp:cNvPr id="0" name=""/>
        <dsp:cNvSpPr/>
      </dsp:nvSpPr>
      <dsp:spPr>
        <a:xfrm>
          <a:off x="354965" y="266339"/>
          <a:ext cx="645392" cy="64539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BDDFF04-855F-43B1-9907-501B852A0603}">
      <dsp:nvSpPr>
        <dsp:cNvPr id="0" name=""/>
        <dsp:cNvSpPr/>
      </dsp:nvSpPr>
      <dsp:spPr>
        <a:xfrm>
          <a:off x="1355324" y="2315"/>
          <a:ext cx="4905775" cy="1173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189" tIns="124189" rIns="124189" bIns="124189" numCol="1" spcCol="1270" anchor="ctr" anchorCtr="0">
          <a:noAutofit/>
        </a:bodyPr>
        <a:lstStyle/>
        <a:p>
          <a:pPr marL="0" lvl="0" indent="0" algn="l" defTabSz="622300">
            <a:lnSpc>
              <a:spcPct val="90000"/>
            </a:lnSpc>
            <a:spcBef>
              <a:spcPct val="0"/>
            </a:spcBef>
            <a:spcAft>
              <a:spcPct val="35000"/>
            </a:spcAft>
            <a:buNone/>
          </a:pPr>
          <a:r>
            <a:rPr lang="en-GB" sz="1400" b="1" kern="1200" dirty="0"/>
            <a:t>Jess’s Rule: Three strikes and we rethink</a:t>
          </a:r>
          <a:endParaRPr lang="en-US" sz="1400" kern="1200" dirty="0"/>
        </a:p>
      </dsp:txBody>
      <dsp:txXfrm>
        <a:off x="1355324" y="2315"/>
        <a:ext cx="4905775" cy="1173440"/>
      </dsp:txXfrm>
    </dsp:sp>
    <dsp:sp modelId="{92692E83-7E49-42A8-B6C7-937B84CB9981}">
      <dsp:nvSpPr>
        <dsp:cNvPr id="0" name=""/>
        <dsp:cNvSpPr/>
      </dsp:nvSpPr>
      <dsp:spPr>
        <a:xfrm>
          <a:off x="0" y="1469116"/>
          <a:ext cx="6261100" cy="11734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F9DA75-8E93-4D04-B3E3-4FCA1AAFF0D0}">
      <dsp:nvSpPr>
        <dsp:cNvPr id="0" name=""/>
        <dsp:cNvSpPr/>
      </dsp:nvSpPr>
      <dsp:spPr>
        <a:xfrm>
          <a:off x="354965" y="1733140"/>
          <a:ext cx="645392" cy="64539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1896AAB-71DB-4D04-B8BE-31697F2A4174}">
      <dsp:nvSpPr>
        <dsp:cNvPr id="0" name=""/>
        <dsp:cNvSpPr/>
      </dsp:nvSpPr>
      <dsp:spPr>
        <a:xfrm>
          <a:off x="1355324" y="1469116"/>
          <a:ext cx="4905775" cy="1173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189" tIns="124189" rIns="124189" bIns="124189" numCol="1" spcCol="1270" anchor="ctr" anchorCtr="0">
          <a:noAutofit/>
        </a:bodyPr>
        <a:lstStyle/>
        <a:p>
          <a:pPr marL="0" lvl="0" indent="0" algn="l" defTabSz="622300">
            <a:lnSpc>
              <a:spcPct val="90000"/>
            </a:lnSpc>
            <a:spcBef>
              <a:spcPct val="0"/>
            </a:spcBef>
            <a:spcAft>
              <a:spcPct val="35000"/>
            </a:spcAft>
            <a:buNone/>
          </a:pPr>
          <a:r>
            <a:rPr lang="en-US" sz="1400" kern="1200"/>
            <a:t>Jess's Rule is a guideline implemented by the NHS to enhance the care of children and young people.</a:t>
          </a:r>
        </a:p>
      </dsp:txBody>
      <dsp:txXfrm>
        <a:off x="1355324" y="1469116"/>
        <a:ext cx="4905775" cy="1173440"/>
      </dsp:txXfrm>
    </dsp:sp>
    <dsp:sp modelId="{2B15864C-0C78-463C-8D3C-F92F2EF33C0B}">
      <dsp:nvSpPr>
        <dsp:cNvPr id="0" name=""/>
        <dsp:cNvSpPr/>
      </dsp:nvSpPr>
      <dsp:spPr>
        <a:xfrm>
          <a:off x="0" y="2935917"/>
          <a:ext cx="6261100" cy="11734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15D3BE-EB06-4F8C-9652-F0F8FF2D525A}">
      <dsp:nvSpPr>
        <dsp:cNvPr id="0" name=""/>
        <dsp:cNvSpPr/>
      </dsp:nvSpPr>
      <dsp:spPr>
        <a:xfrm>
          <a:off x="354965" y="3199941"/>
          <a:ext cx="645392" cy="64539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5A16421-33A8-4028-832F-121EFA20F8DE}">
      <dsp:nvSpPr>
        <dsp:cNvPr id="0" name=""/>
        <dsp:cNvSpPr/>
      </dsp:nvSpPr>
      <dsp:spPr>
        <a:xfrm>
          <a:off x="1355324" y="2935917"/>
          <a:ext cx="4905775" cy="1173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189" tIns="124189" rIns="124189" bIns="124189" numCol="1" spcCol="1270" anchor="ctr" anchorCtr="0">
          <a:noAutofit/>
        </a:bodyPr>
        <a:lstStyle/>
        <a:p>
          <a:pPr marL="0" lvl="0" indent="0" algn="l" defTabSz="622300">
            <a:lnSpc>
              <a:spcPct val="90000"/>
            </a:lnSpc>
            <a:spcBef>
              <a:spcPct val="0"/>
            </a:spcBef>
            <a:spcAft>
              <a:spcPct val="35000"/>
            </a:spcAft>
            <a:buNone/>
          </a:pPr>
          <a:r>
            <a:rPr lang="en-US" sz="1400" kern="1200"/>
            <a:t>It aims to ensure that healthcare professionals consistently consider the needs and voices of young patients when making decisions about their treatment.</a:t>
          </a:r>
        </a:p>
      </dsp:txBody>
      <dsp:txXfrm>
        <a:off x="1355324" y="2935917"/>
        <a:ext cx="4905775" cy="1173440"/>
      </dsp:txXfrm>
    </dsp:sp>
    <dsp:sp modelId="{68A716E1-3F5C-4DB7-8E1E-0DF64FF2A2E8}">
      <dsp:nvSpPr>
        <dsp:cNvPr id="0" name=""/>
        <dsp:cNvSpPr/>
      </dsp:nvSpPr>
      <dsp:spPr>
        <a:xfrm>
          <a:off x="0" y="4402718"/>
          <a:ext cx="6261100" cy="11734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C6262D-E3AE-43AB-8C20-1BCE1A157059}">
      <dsp:nvSpPr>
        <dsp:cNvPr id="0" name=""/>
        <dsp:cNvSpPr/>
      </dsp:nvSpPr>
      <dsp:spPr>
        <a:xfrm>
          <a:off x="354965" y="4666742"/>
          <a:ext cx="645392" cy="64539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5361724-95E2-497A-9441-7F8D90AA4B1F}">
      <dsp:nvSpPr>
        <dsp:cNvPr id="0" name=""/>
        <dsp:cNvSpPr/>
      </dsp:nvSpPr>
      <dsp:spPr>
        <a:xfrm>
          <a:off x="1355324" y="4402718"/>
          <a:ext cx="4905775" cy="1173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189" tIns="124189" rIns="124189" bIns="124189" numCol="1" spcCol="1270" anchor="ctr" anchorCtr="0">
          <a:noAutofit/>
        </a:bodyPr>
        <a:lstStyle/>
        <a:p>
          <a:pPr marL="0" lvl="0" indent="0" algn="l" defTabSz="622300">
            <a:lnSpc>
              <a:spcPct val="90000"/>
            </a:lnSpc>
            <a:spcBef>
              <a:spcPct val="0"/>
            </a:spcBef>
            <a:spcAft>
              <a:spcPct val="35000"/>
            </a:spcAft>
            <a:buNone/>
          </a:pPr>
          <a:r>
            <a:rPr lang="en-US" sz="1400" kern="1200"/>
            <a:t>In September 2025, the NHS named the rule after Jess, a young patient who struggled with her care because her specific needs were not properly addressed, leading to her death in 2020 when she sought private treatment.</a:t>
          </a:r>
        </a:p>
      </dsp:txBody>
      <dsp:txXfrm>
        <a:off x="1355324" y="4402718"/>
        <a:ext cx="4905775" cy="1173440"/>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E60346-F3EF-BA4A-B8FD-E3D168303B4B}">
      <dsp:nvSpPr>
        <dsp:cNvPr id="0" name=""/>
        <dsp:cNvSpPr/>
      </dsp:nvSpPr>
      <dsp:spPr>
        <a:xfrm>
          <a:off x="3325" y="643204"/>
          <a:ext cx="2485938" cy="299095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533400">
            <a:lnSpc>
              <a:spcPct val="100000"/>
            </a:lnSpc>
            <a:spcBef>
              <a:spcPct val="0"/>
            </a:spcBef>
            <a:spcAft>
              <a:spcPct val="35000"/>
            </a:spcAft>
            <a:buNone/>
          </a:pPr>
          <a:r>
            <a:rPr lang="en-GB" sz="1200" kern="1200" dirty="0">
              <a:latin typeface="Arial" panose="020B0604020202020204" pitchFamily="34" charset="0"/>
              <a:cs typeface="Arial" panose="020B0604020202020204" pitchFamily="34" charset="0"/>
            </a:rPr>
            <a:t>SDG 3 aims to ensure healthy lives and well-being for all. To help the UK achieve this, targeted recommendations are based on extensive reports from the ONS and UN SDG documents (SDG Knowledge Hub, Earth Negotiations Bulletin, 2025; GOV.UK, 2021; ONS, 2021a).</a:t>
          </a:r>
          <a:endParaRPr lang="en-US" sz="1200" kern="1200" dirty="0">
            <a:latin typeface="Arial" panose="020B0604020202020204" pitchFamily="34" charset="0"/>
            <a:cs typeface="Arial" panose="020B0604020202020204" pitchFamily="34" charset="0"/>
          </a:endParaRPr>
        </a:p>
      </dsp:txBody>
      <dsp:txXfrm>
        <a:off x="3325" y="643204"/>
        <a:ext cx="2485938" cy="2990953"/>
      </dsp:txXfrm>
    </dsp:sp>
    <dsp:sp modelId="{B789F56A-48B9-2C4C-B3BC-740178A579A8}">
      <dsp:nvSpPr>
        <dsp:cNvPr id="0" name=""/>
        <dsp:cNvSpPr/>
      </dsp:nvSpPr>
      <dsp:spPr>
        <a:xfrm>
          <a:off x="2523988" y="1999710"/>
          <a:ext cx="372890" cy="243000"/>
        </a:xfrm>
        <a:prstGeom prst="rightArrow">
          <a:avLst>
            <a:gd name="adj1" fmla="val 50000"/>
            <a:gd name="adj2" fmla="val 50000"/>
          </a:avLst>
        </a:prstGeom>
        <a:solidFill>
          <a:schemeClr val="accent2">
            <a:hueOff val="923720"/>
            <a:satOff val="-159"/>
            <a:lumOff val="-163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87AD3E5-D155-F24D-9A25-92CF4A00A808}">
      <dsp:nvSpPr>
        <dsp:cNvPr id="0" name=""/>
        <dsp:cNvSpPr/>
      </dsp:nvSpPr>
      <dsp:spPr>
        <a:xfrm>
          <a:off x="2931605" y="660663"/>
          <a:ext cx="2485938" cy="2921093"/>
        </a:xfrm>
        <a:prstGeom prst="rect">
          <a:avLst/>
        </a:prstGeom>
        <a:solidFill>
          <a:schemeClr val="accent2">
            <a:hueOff val="1847440"/>
            <a:satOff val="-318"/>
            <a:lumOff val="-326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533400">
            <a:lnSpc>
              <a:spcPct val="100000"/>
            </a:lnSpc>
            <a:spcBef>
              <a:spcPct val="0"/>
            </a:spcBef>
            <a:spcAft>
              <a:spcPct val="35000"/>
            </a:spcAft>
            <a:buNone/>
          </a:pPr>
          <a:r>
            <a:rPr lang="en-GB" sz="1200" kern="1200" dirty="0">
              <a:latin typeface="Arial" panose="020B0604020202020204" pitchFamily="34" charset="0"/>
              <a:cs typeface="Arial" panose="020B0604020202020204" pitchFamily="34" charset="0"/>
            </a:rPr>
            <a:t>Addressing health inequalities demands urgent action to tackle disparities by ethnicity, income, and location. This includes targeted support for marginalised communities, improved outreach, and accessible healthcare—such as transportation and language assistance—to ensure vulnerable groups get needed care (Public Health England, 2018; ONS, 20212021b).</a:t>
          </a:r>
          <a:endParaRPr lang="en-US" sz="1200" kern="1200" dirty="0">
            <a:latin typeface="Arial" panose="020B0604020202020204" pitchFamily="34" charset="0"/>
            <a:cs typeface="Arial" panose="020B0604020202020204" pitchFamily="34" charset="0"/>
          </a:endParaRPr>
        </a:p>
      </dsp:txBody>
      <dsp:txXfrm>
        <a:off x="2931605" y="660663"/>
        <a:ext cx="2485938" cy="2921093"/>
      </dsp:txXfrm>
    </dsp:sp>
    <dsp:sp modelId="{0BAD7A3D-A7D7-0B4E-A12C-36552B1731D1}">
      <dsp:nvSpPr>
        <dsp:cNvPr id="0" name=""/>
        <dsp:cNvSpPr/>
      </dsp:nvSpPr>
      <dsp:spPr>
        <a:xfrm>
          <a:off x="5452268" y="1999710"/>
          <a:ext cx="372890" cy="243000"/>
        </a:xfrm>
        <a:prstGeom prst="rightArrow">
          <a:avLst>
            <a:gd name="adj1" fmla="val 50000"/>
            <a:gd name="adj2" fmla="val 50000"/>
          </a:avLst>
        </a:prstGeom>
        <a:solidFill>
          <a:schemeClr val="accent2">
            <a:hueOff val="2771159"/>
            <a:satOff val="-477"/>
            <a:lumOff val="-490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7558C9-DEF0-8745-83BE-B52C4B9CE92E}">
      <dsp:nvSpPr>
        <dsp:cNvPr id="0" name=""/>
        <dsp:cNvSpPr/>
      </dsp:nvSpPr>
      <dsp:spPr>
        <a:xfrm>
          <a:off x="5859885" y="809537"/>
          <a:ext cx="2485938" cy="2623344"/>
        </a:xfrm>
        <a:prstGeom prst="rect">
          <a:avLst/>
        </a:prstGeom>
        <a:solidFill>
          <a:schemeClr val="accent2">
            <a:hueOff val="3694879"/>
            <a:satOff val="-635"/>
            <a:lumOff val="-653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533400">
            <a:lnSpc>
              <a:spcPct val="100000"/>
            </a:lnSpc>
            <a:spcBef>
              <a:spcPct val="0"/>
            </a:spcBef>
            <a:spcAft>
              <a:spcPct val="35000"/>
            </a:spcAft>
            <a:buNone/>
          </a:pPr>
          <a:r>
            <a:rPr lang="en-GB" sz="1200" kern="1200" dirty="0">
              <a:latin typeface="Arial" panose="020B0604020202020204" pitchFamily="34" charset="0"/>
              <a:cs typeface="Arial" panose="020B0604020202020204" pitchFamily="34" charset="0"/>
            </a:rPr>
            <a:t>Improving healthcare quality and access is crucial to providing timely, affordable, and high-quality services throughout the UK. This includes reducing waiting times for patients and better integrating primary care services (NHS Confederation, 2025;</a:t>
          </a:r>
          <a:r>
            <a:rPr lang="en-GB" sz="1200" kern="1200" dirty="0"/>
            <a:t> Care Quality Commission, 2024</a:t>
          </a:r>
          <a:r>
            <a:rPr lang="en-GB" sz="1200" kern="1200" dirty="0">
              <a:latin typeface="Arial" panose="020B0604020202020204" pitchFamily="34" charset="0"/>
              <a:cs typeface="Arial" panose="020B0604020202020204" pitchFamily="34" charset="0"/>
            </a:rPr>
            <a:t>).</a:t>
          </a:r>
        </a:p>
      </dsp:txBody>
      <dsp:txXfrm>
        <a:off x="5859885" y="809537"/>
        <a:ext cx="2485938" cy="2623344"/>
      </dsp:txXfrm>
    </dsp:sp>
    <dsp:sp modelId="{13E7F82C-5096-CD43-8B6D-5180FC7EF182}">
      <dsp:nvSpPr>
        <dsp:cNvPr id="0" name=""/>
        <dsp:cNvSpPr/>
      </dsp:nvSpPr>
      <dsp:spPr>
        <a:xfrm>
          <a:off x="8380548" y="1999710"/>
          <a:ext cx="372890" cy="243000"/>
        </a:xfrm>
        <a:prstGeom prst="rightArrow">
          <a:avLst>
            <a:gd name="adj1" fmla="val 50000"/>
            <a:gd name="adj2" fmla="val 50000"/>
          </a:avLst>
        </a:prstGeom>
        <a:solidFill>
          <a:schemeClr val="accent2">
            <a:hueOff val="4618599"/>
            <a:satOff val="-794"/>
            <a:lumOff val="-817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A523BA7-4008-7945-ADCE-CA97007DB771}">
      <dsp:nvSpPr>
        <dsp:cNvPr id="0" name=""/>
        <dsp:cNvSpPr/>
      </dsp:nvSpPr>
      <dsp:spPr>
        <a:xfrm>
          <a:off x="8788164" y="727938"/>
          <a:ext cx="2805778" cy="2833710"/>
        </a:xfrm>
        <a:prstGeom prst="rect">
          <a:avLst/>
        </a:prstGeom>
        <a:solidFill>
          <a:schemeClr val="accent2">
            <a:hueOff val="5542319"/>
            <a:satOff val="-953"/>
            <a:lumOff val="-980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533400">
            <a:lnSpc>
              <a:spcPct val="100000"/>
            </a:lnSpc>
            <a:spcBef>
              <a:spcPct val="0"/>
            </a:spcBef>
            <a:spcAft>
              <a:spcPct val="35000"/>
            </a:spcAft>
            <a:buNone/>
          </a:pPr>
          <a:r>
            <a:rPr lang="en-GB" sz="1200" kern="1200" dirty="0">
              <a:latin typeface="Arial" panose="020B0604020202020204" pitchFamily="34" charset="0"/>
              <a:cs typeface="Arial" panose="020B0604020202020204" pitchFamily="34" charset="0"/>
            </a:rPr>
            <a:t>Addressing stigma and discrimination is crucial for fostering inclusivity and combating prejudice in healthcare. Training programs for professionals must promote fair treatment and cultural awareness for all groups. Public initiatives should showcase success stories of diverse individuals to enhance understanding and acceptance(THE NHS STAFF COUNCIL, 2019; NHS, 20231).</a:t>
          </a:r>
          <a:endParaRPr lang="en-US" sz="1200" kern="1200" dirty="0">
            <a:latin typeface="Arial" panose="020B0604020202020204" pitchFamily="34" charset="0"/>
            <a:cs typeface="Arial" panose="020B0604020202020204" pitchFamily="34" charset="0"/>
          </a:endParaRPr>
        </a:p>
      </dsp:txBody>
      <dsp:txXfrm>
        <a:off x="8788164" y="727938"/>
        <a:ext cx="2805778" cy="2833710"/>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05181A-716A-C44D-8456-4F543CD42E28}">
      <dsp:nvSpPr>
        <dsp:cNvPr id="0" name=""/>
        <dsp:cNvSpPr/>
      </dsp:nvSpPr>
      <dsp:spPr>
        <a:xfrm>
          <a:off x="3443" y="0"/>
          <a:ext cx="5294283" cy="382092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2958" tIns="0" rIns="522958" bIns="330200" numCol="1" spcCol="1270" anchor="t"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Promoting </a:t>
          </a:r>
          <a:r>
            <a:rPr lang="en-GB" sz="1800" kern="1200" dirty="0">
              <a:latin typeface="Arial" panose="020B0604020202020204" pitchFamily="34" charset="0"/>
              <a:cs typeface="Arial" panose="020B0604020202020204" pitchFamily="34" charset="0"/>
            </a:rPr>
            <a:t>Health, well-being, and</a:t>
          </a:r>
          <a:r>
            <a:rPr lang="en-US" sz="1800" kern="1200" dirty="0">
              <a:latin typeface="Arial" panose="020B0604020202020204" pitchFamily="34" charset="0"/>
              <a:cs typeface="Arial" panose="020B0604020202020204" pitchFamily="34" charset="0"/>
            </a:rPr>
            <a:t> sustainable development requires a concerted effort, innovative thinking, and a steadfast commitment to long-term change. </a:t>
          </a:r>
        </a:p>
      </dsp:txBody>
      <dsp:txXfrm>
        <a:off x="3443" y="1528368"/>
        <a:ext cx="5294283" cy="2292553"/>
      </dsp:txXfrm>
    </dsp:sp>
    <dsp:sp modelId="{416178E9-323F-CD4B-8A7C-F0E5F69B5896}">
      <dsp:nvSpPr>
        <dsp:cNvPr id="0" name=""/>
        <dsp:cNvSpPr/>
      </dsp:nvSpPr>
      <dsp:spPr>
        <a:xfrm>
          <a:off x="3443" y="0"/>
          <a:ext cx="5294283" cy="1528368"/>
        </a:xfrm>
        <a:prstGeom prst="rect">
          <a:avLst/>
        </a:prstGeom>
        <a:noFill/>
        <a:ln w="127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522958" tIns="165100" rIns="522958"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3443" y="0"/>
        <a:ext cx="5294283" cy="1528368"/>
      </dsp:txXfrm>
    </dsp:sp>
    <dsp:sp modelId="{7875E8D2-474E-304A-BB22-D40D63766B4D}">
      <dsp:nvSpPr>
        <dsp:cNvPr id="0" name=""/>
        <dsp:cNvSpPr/>
      </dsp:nvSpPr>
      <dsp:spPr>
        <a:xfrm>
          <a:off x="5721269" y="0"/>
          <a:ext cx="5294283" cy="382092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2958" tIns="0" rIns="522958" bIns="330200" numCol="1" spcCol="1270" anchor="t"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Collaboration among governments, businesses, and communities is crucial for building a resilient and prosperous global society. The interconnectedness of our health and well-being highlights the importance of prioritising Sustainable Development Goal 3 (SDG 3) within our local communities.</a:t>
          </a:r>
          <a:endParaRPr lang="en-US" sz="1800" kern="1200" dirty="0">
            <a:latin typeface="Arial" panose="020B0604020202020204" pitchFamily="34" charset="0"/>
            <a:cs typeface="Arial" panose="020B0604020202020204" pitchFamily="34" charset="0"/>
          </a:endParaRPr>
        </a:p>
      </dsp:txBody>
      <dsp:txXfrm>
        <a:off x="5721269" y="1528368"/>
        <a:ext cx="5294283" cy="2292553"/>
      </dsp:txXfrm>
    </dsp:sp>
    <dsp:sp modelId="{069FC61B-33F5-0849-8832-1DAF12EAA64F}">
      <dsp:nvSpPr>
        <dsp:cNvPr id="0" name=""/>
        <dsp:cNvSpPr/>
      </dsp:nvSpPr>
      <dsp:spPr>
        <a:xfrm>
          <a:off x="5721269" y="0"/>
          <a:ext cx="5294283" cy="1528368"/>
        </a:xfrm>
        <a:prstGeom prst="rect">
          <a:avLst/>
        </a:prstGeom>
        <a:noFill/>
        <a:ln w="127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522958" tIns="165100" rIns="522958"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5721269" y="0"/>
        <a:ext cx="5294283" cy="1528368"/>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0.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0.xml><?xml version="1.0" encoding="utf-8"?>
<dgm:layoutDef xmlns:dgm="http://schemas.openxmlformats.org/drawingml/2006/diagram" xmlns:a="http://schemas.openxmlformats.org/drawingml/2006/main" uniqueId="urn:microsoft.com/office/officeart/2016/7/layout/BasicProcessNew">
  <dgm:title val="Basic Process New"/>
  <dgm:desc val=""/>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fact="0.15"/>
      <dgm:constr type="h" for="ch" forName="sibTrans" op="equ"/>
    </dgm:constrLst>
    <dgm:ruleLst>
      <dgm:rule type="h" for="ch" forName="sibTrans" val="6.75" fact="NaN" max="NaN"/>
      <dgm:rule type="w" for="ch" forName="sibTrans" val="8.75" fact="NaN" max="NaN"/>
    </dgm:ruleLst>
    <dgm:forEach name="nodesForEach" axis="ch" ptType="node">
      <dgm:layoutNode name="node">
        <dgm:varLst>
          <dgm:bulletEnabled val="1"/>
        </dgm:varLst>
        <dgm:alg type="tx"/>
        <dgm:shape xmlns:r="http://schemas.openxmlformats.org/officeDocument/2006/relationships" type="rect" r:blip="">
          <dgm:adjLst>
            <dgm:adj idx="1" val="0.1"/>
          </dgm:adjLst>
        </dgm:shape>
        <dgm:presOf axis="desOrSelf" ptType="node"/>
        <dgm:constrLst>
          <dgm:constr type="h" refType="w" fact="0.6"/>
          <dgm:constr type="lMarg" val="12"/>
          <dgm:constr type="rMarg" val="12"/>
          <dgm:constr type="tMarg" val="12"/>
          <dgm:constr type="bMarg" val="12"/>
        </dgm:constrLst>
        <dgm:ruleLst>
          <dgm:rule type="primFontSz" val="11" fact="NaN" max="NaN"/>
          <dgm:rule type="primFontSz" val="18" fact="NaN" max="NaN"/>
          <dgm:rule type="h" val="NaN" fact="1.5" max="NaN"/>
          <dgm:rule type="primFontSz" val="11" fact="NaN" max="NaN"/>
          <dgm:rule type="h" val="INF" fact="NaN" max="NaN"/>
        </dgm:ruleLst>
      </dgm:layoutNode>
      <dgm:forEach name="sibTransForEach" axis="followSib" ptType="sibTrans" cnt="1">
        <dgm:layoutNode name="sibTransSpacerBeforeConnector" styleLbl="node1">
          <dgm:alg type="sp"/>
          <dgm:shape xmlns:r="http://schemas.openxmlformats.org/officeDocument/2006/relationships" r:blip="">
            <dgm:adjLst/>
          </dgm:shape>
          <dgm:constrLst>
            <dgm:constr type="w" val="4.5"/>
          </dgm:constrLst>
          <dgm:presOf/>
          <dgm:ruleLst>
            <dgm:rule type="w" val="4.5" fact="NaN" max="NaN"/>
          </dgm:ruleLst>
        </dgm:layoutNode>
        <dgm:layoutNode name="sibTrans" styleLbl="node1">
          <dgm:alg type="sp"/>
          <dgm:shape xmlns:r="http://schemas.openxmlformats.org/officeDocument/2006/relationships" type="rightArrow" r:blip="">
            <dgm:adjLst>
              <dgm:adj idx="1" val="0.5"/>
            </dgm:adjLst>
          </dgm:shape>
          <dgm:presOf axis="self"/>
          <dgm:constrLst>
            <dgm:constr type="h" val="6.75"/>
          </dgm:constrLst>
          <dgm:ruleLst>
            <dgm:rule type="h" val="6.75" fact="NaN" max="NaN"/>
            <dgm:rule type="w" val="8.75" fact="NaN" max="NaN"/>
          </dgm:ruleLst>
        </dgm:layoutNode>
        <dgm:layoutNode name="sibTransSpacerAfterConnector">
          <dgm:alg type="sp"/>
          <dgm:shape xmlns:r="http://schemas.openxmlformats.org/officeDocument/2006/relationships" r:blip="">
            <dgm:adjLst/>
          </dgm:shape>
          <dgm:constrLst>
            <dgm:constr type="w" val="4.5"/>
          </dgm:constrLst>
          <dgm:presOf/>
          <dgm:ruleLst/>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A7A1CF-ADF1-6944-8151-6721100D1A34}" type="datetimeFigureOut">
              <a:rPr lang="en-US" smtClean="0"/>
              <a:t>10/9/25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16E7A0-C0CC-7F44-AF90-9159911430FC}" type="slidenum">
              <a:rPr lang="en-US" smtClean="0"/>
              <a:t>‹#›</a:t>
            </a:fld>
            <a:endParaRPr lang="en-US"/>
          </a:p>
        </p:txBody>
      </p:sp>
    </p:spTree>
    <p:extLst>
      <p:ext uri="{BB962C8B-B14F-4D97-AF65-F5344CB8AC3E}">
        <p14:creationId xmlns:p14="http://schemas.microsoft.com/office/powerpoint/2010/main" val="31117321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a:r>
          </a:p>
        </p:txBody>
      </p:sp>
      <p:sp>
        <p:nvSpPr>
          <p:cNvPr id="4" name="Slide Number Placeholder 3"/>
          <p:cNvSpPr>
            <a:spLocks noGrp="1"/>
          </p:cNvSpPr>
          <p:nvPr>
            <p:ph type="sldNum" sz="quarter" idx="5"/>
          </p:nvPr>
        </p:nvSpPr>
        <p:spPr/>
        <p:txBody>
          <a:bodyPr/>
          <a:lstStyle/>
          <a:p>
            <a:fld id="{4A16E7A0-C0CC-7F44-AF90-9159911430FC}" type="slidenum">
              <a:rPr lang="en-US" smtClean="0"/>
              <a:t>1</a:t>
            </a:fld>
            <a:endParaRPr lang="en-US"/>
          </a:p>
        </p:txBody>
      </p:sp>
    </p:spTree>
    <p:extLst>
      <p:ext uri="{BB962C8B-B14F-4D97-AF65-F5344CB8AC3E}">
        <p14:creationId xmlns:p14="http://schemas.microsoft.com/office/powerpoint/2010/main" val="9346134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A16E7A0-C0CC-7F44-AF90-9159911430FC}" type="slidenum">
              <a:rPr lang="en-US" smtClean="0"/>
              <a:t>3</a:t>
            </a:fld>
            <a:endParaRPr lang="en-US"/>
          </a:p>
        </p:txBody>
      </p:sp>
    </p:spTree>
    <p:extLst>
      <p:ext uri="{BB962C8B-B14F-4D97-AF65-F5344CB8AC3E}">
        <p14:creationId xmlns:p14="http://schemas.microsoft.com/office/powerpoint/2010/main" val="26979308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A16E7A0-C0CC-7F44-AF90-9159911430FC}" type="slidenum">
              <a:rPr lang="en-US" smtClean="0"/>
              <a:t>4</a:t>
            </a:fld>
            <a:endParaRPr lang="en-US"/>
          </a:p>
        </p:txBody>
      </p:sp>
    </p:spTree>
    <p:extLst>
      <p:ext uri="{BB962C8B-B14F-4D97-AF65-F5344CB8AC3E}">
        <p14:creationId xmlns:p14="http://schemas.microsoft.com/office/powerpoint/2010/main" val="4271434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A16E7A0-C0CC-7F44-AF90-9159911430FC}" type="slidenum">
              <a:rPr lang="en-US" smtClean="0"/>
              <a:t>5</a:t>
            </a:fld>
            <a:endParaRPr lang="en-US"/>
          </a:p>
        </p:txBody>
      </p:sp>
    </p:spTree>
    <p:extLst>
      <p:ext uri="{BB962C8B-B14F-4D97-AF65-F5344CB8AC3E}">
        <p14:creationId xmlns:p14="http://schemas.microsoft.com/office/powerpoint/2010/main" val="32082875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2"/>
            <a:r>
              <a:rPr lang="en-US" dirty="0"/>
              <a:t>`</a:t>
            </a:r>
          </a:p>
        </p:txBody>
      </p:sp>
      <p:sp>
        <p:nvSpPr>
          <p:cNvPr id="4" name="Slide Number Placeholder 3"/>
          <p:cNvSpPr>
            <a:spLocks noGrp="1"/>
          </p:cNvSpPr>
          <p:nvPr>
            <p:ph type="sldNum" sz="quarter" idx="5"/>
          </p:nvPr>
        </p:nvSpPr>
        <p:spPr/>
        <p:txBody>
          <a:bodyPr/>
          <a:lstStyle/>
          <a:p>
            <a:fld id="{4A16E7A0-C0CC-7F44-AF90-9159911430FC}" type="slidenum">
              <a:rPr lang="en-US" smtClean="0"/>
              <a:t>6</a:t>
            </a:fld>
            <a:endParaRPr lang="en-US"/>
          </a:p>
        </p:txBody>
      </p:sp>
    </p:spTree>
    <p:extLst>
      <p:ext uri="{BB962C8B-B14F-4D97-AF65-F5344CB8AC3E}">
        <p14:creationId xmlns:p14="http://schemas.microsoft.com/office/powerpoint/2010/main" val="37227799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a:r>
          </a:p>
        </p:txBody>
      </p:sp>
      <p:sp>
        <p:nvSpPr>
          <p:cNvPr id="4" name="Slide Number Placeholder 3"/>
          <p:cNvSpPr>
            <a:spLocks noGrp="1"/>
          </p:cNvSpPr>
          <p:nvPr>
            <p:ph type="sldNum" sz="quarter" idx="5"/>
          </p:nvPr>
        </p:nvSpPr>
        <p:spPr/>
        <p:txBody>
          <a:bodyPr/>
          <a:lstStyle/>
          <a:p>
            <a:fld id="{4A16E7A0-C0CC-7F44-AF90-9159911430FC}" type="slidenum">
              <a:rPr lang="en-US" smtClean="0"/>
              <a:t>7</a:t>
            </a:fld>
            <a:endParaRPr lang="en-US"/>
          </a:p>
        </p:txBody>
      </p:sp>
    </p:spTree>
    <p:extLst>
      <p:ext uri="{BB962C8B-B14F-4D97-AF65-F5344CB8AC3E}">
        <p14:creationId xmlns:p14="http://schemas.microsoft.com/office/powerpoint/2010/main" val="41005217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A16E7A0-C0CC-7F44-AF90-9159911430FC}" type="slidenum">
              <a:rPr lang="en-US" smtClean="0"/>
              <a:t>8</a:t>
            </a:fld>
            <a:endParaRPr lang="en-US"/>
          </a:p>
        </p:txBody>
      </p:sp>
    </p:spTree>
    <p:extLst>
      <p:ext uri="{BB962C8B-B14F-4D97-AF65-F5344CB8AC3E}">
        <p14:creationId xmlns:p14="http://schemas.microsoft.com/office/powerpoint/2010/main" val="26997234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a:r>
          </a:p>
        </p:txBody>
      </p:sp>
      <p:sp>
        <p:nvSpPr>
          <p:cNvPr id="4" name="Slide Number Placeholder 3"/>
          <p:cNvSpPr>
            <a:spLocks noGrp="1"/>
          </p:cNvSpPr>
          <p:nvPr>
            <p:ph type="sldNum" sz="quarter" idx="5"/>
          </p:nvPr>
        </p:nvSpPr>
        <p:spPr/>
        <p:txBody>
          <a:bodyPr/>
          <a:lstStyle/>
          <a:p>
            <a:fld id="{4A16E7A0-C0CC-7F44-AF90-9159911430FC}" type="slidenum">
              <a:rPr lang="en-US" smtClean="0"/>
              <a:t>9</a:t>
            </a:fld>
            <a:endParaRPr lang="en-US"/>
          </a:p>
        </p:txBody>
      </p:sp>
    </p:spTree>
    <p:extLst>
      <p:ext uri="{BB962C8B-B14F-4D97-AF65-F5344CB8AC3E}">
        <p14:creationId xmlns:p14="http://schemas.microsoft.com/office/powerpoint/2010/main" val="14125874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A16E7A0-C0CC-7F44-AF90-9159911430FC}" type="slidenum">
              <a:rPr lang="en-US" smtClean="0"/>
              <a:t>10</a:t>
            </a:fld>
            <a:endParaRPr lang="en-US"/>
          </a:p>
        </p:txBody>
      </p:sp>
    </p:spTree>
    <p:extLst>
      <p:ext uri="{BB962C8B-B14F-4D97-AF65-F5344CB8AC3E}">
        <p14:creationId xmlns:p14="http://schemas.microsoft.com/office/powerpoint/2010/main" val="1218519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A16E7A0-C0CC-7F44-AF90-9159911430FC}" type="slidenum">
              <a:rPr lang="en-US" smtClean="0"/>
              <a:t>11</a:t>
            </a:fld>
            <a:endParaRPr lang="en-US"/>
          </a:p>
        </p:txBody>
      </p:sp>
    </p:spTree>
    <p:extLst>
      <p:ext uri="{BB962C8B-B14F-4D97-AF65-F5344CB8AC3E}">
        <p14:creationId xmlns:p14="http://schemas.microsoft.com/office/powerpoint/2010/main" val="42525337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A16E7A0-C0CC-7F44-AF90-9159911430FC}" type="slidenum">
              <a:rPr lang="en-US" smtClean="0"/>
              <a:t>12</a:t>
            </a:fld>
            <a:endParaRPr lang="en-US"/>
          </a:p>
        </p:txBody>
      </p:sp>
    </p:spTree>
    <p:extLst>
      <p:ext uri="{BB962C8B-B14F-4D97-AF65-F5344CB8AC3E}">
        <p14:creationId xmlns:p14="http://schemas.microsoft.com/office/powerpoint/2010/main" val="16739687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p:txBody>
      </p:sp>
      <p:sp>
        <p:nvSpPr>
          <p:cNvPr id="4" name="Slide Number Placeholder 3"/>
          <p:cNvSpPr>
            <a:spLocks noGrp="1"/>
          </p:cNvSpPr>
          <p:nvPr>
            <p:ph type="sldNum" sz="quarter" idx="5"/>
          </p:nvPr>
        </p:nvSpPr>
        <p:spPr/>
        <p:txBody>
          <a:bodyPr/>
          <a:lstStyle/>
          <a:p>
            <a:fld id="{4A16E7A0-C0CC-7F44-AF90-9159911430FC}" type="slidenum">
              <a:rPr lang="en-US" smtClean="0"/>
              <a:t>17</a:t>
            </a:fld>
            <a:endParaRPr lang="en-US"/>
          </a:p>
        </p:txBody>
      </p:sp>
    </p:spTree>
    <p:extLst>
      <p:ext uri="{BB962C8B-B14F-4D97-AF65-F5344CB8AC3E}">
        <p14:creationId xmlns:p14="http://schemas.microsoft.com/office/powerpoint/2010/main" val="260046088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5. Gender differences: Women may face challenges in accessing maternal and reproductive health services, while men may be at higher risk for certain other conditions, like heart disease.</a:t>
            </a:r>
          </a:p>
          <a:p>
            <a:endParaRPr lang="en-US" dirty="0"/>
          </a:p>
          <a:p>
            <a:r>
              <a:rPr lang="en-US" dirty="0"/>
              <a:t> 6. Education: Lower levels of education are linked with poorer health outcomes due to limited health knowledge and fewer opportunities.</a:t>
            </a:r>
          </a:p>
          <a:p>
            <a:endParaRPr lang="en-US" dirty="0"/>
          </a:p>
          <a:p>
            <a:r>
              <a:rPr lang="en-US" dirty="0"/>
              <a:t>7. Disability: Individuals with disabilities face challenges in accessing healthcare and health-promoting activities, leading to inequalities both within and between countries. Addressing these disparities is essential for public health and sustainable development.</a:t>
            </a:r>
          </a:p>
        </p:txBody>
      </p:sp>
      <p:sp>
        <p:nvSpPr>
          <p:cNvPr id="4" name="Slide Number Placeholder 3"/>
          <p:cNvSpPr>
            <a:spLocks noGrp="1"/>
          </p:cNvSpPr>
          <p:nvPr>
            <p:ph type="sldNum" sz="quarter" idx="5"/>
          </p:nvPr>
        </p:nvSpPr>
        <p:spPr/>
        <p:txBody>
          <a:bodyPr/>
          <a:lstStyle/>
          <a:p>
            <a:fld id="{4A16E7A0-C0CC-7F44-AF90-9159911430FC}" type="slidenum">
              <a:rPr lang="en-US" smtClean="0"/>
              <a:t>18</a:t>
            </a:fld>
            <a:endParaRPr lang="en-US"/>
          </a:p>
        </p:txBody>
      </p:sp>
    </p:spTree>
    <p:extLst>
      <p:ext uri="{BB962C8B-B14F-4D97-AF65-F5344CB8AC3E}">
        <p14:creationId xmlns:p14="http://schemas.microsoft.com/office/powerpoint/2010/main" val="33128562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4A16E7A0-C0CC-7F44-AF90-9159911430FC}" type="slidenum">
              <a:rPr lang="en-US" smtClean="0"/>
              <a:t>19</a:t>
            </a:fld>
            <a:endParaRPr lang="en-US"/>
          </a:p>
        </p:txBody>
      </p:sp>
    </p:spTree>
    <p:extLst>
      <p:ext uri="{BB962C8B-B14F-4D97-AF65-F5344CB8AC3E}">
        <p14:creationId xmlns:p14="http://schemas.microsoft.com/office/powerpoint/2010/main" val="31767602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A16E7A0-C0CC-7F44-AF90-9159911430FC}" type="slidenum">
              <a:rPr lang="en-US" smtClean="0"/>
              <a:t>21</a:t>
            </a:fld>
            <a:endParaRPr lang="en-US"/>
          </a:p>
        </p:txBody>
      </p:sp>
    </p:spTree>
    <p:extLst>
      <p:ext uri="{BB962C8B-B14F-4D97-AF65-F5344CB8AC3E}">
        <p14:creationId xmlns:p14="http://schemas.microsoft.com/office/powerpoint/2010/main" val="403892920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Arial" panose="020B0604020202020204" pitchFamily="34" charset="0"/>
                <a:cs typeface="Arial" panose="020B0604020202020204" pitchFamily="34" charset="0"/>
              </a:rPr>
              <a:t>The rule was named after Jessica Brady, a young patient who experienced challenges in her care due to a lack of consideration for her specific needs. The primary objective of the rule is to ensure that the experiences, preferences, and concerns of children and young people are prioritised in their healthcare decisions. This approach enhances communication among patients, their families, and healthcare providers, ultimately leading to improved health outcomes.</a:t>
            </a:r>
          </a:p>
          <a:p>
            <a:endParaRPr lang="en-US" dirty="0"/>
          </a:p>
        </p:txBody>
      </p:sp>
      <p:sp>
        <p:nvSpPr>
          <p:cNvPr id="4" name="Slide Number Placeholder 3"/>
          <p:cNvSpPr>
            <a:spLocks noGrp="1"/>
          </p:cNvSpPr>
          <p:nvPr>
            <p:ph type="sldNum" sz="quarter" idx="5"/>
          </p:nvPr>
        </p:nvSpPr>
        <p:spPr/>
        <p:txBody>
          <a:bodyPr/>
          <a:lstStyle/>
          <a:p>
            <a:fld id="{4A16E7A0-C0CC-7F44-AF90-9159911430FC}" type="slidenum">
              <a:rPr lang="en-US" smtClean="0"/>
              <a:t>22</a:t>
            </a:fld>
            <a:endParaRPr lang="en-US"/>
          </a:p>
        </p:txBody>
      </p:sp>
    </p:spTree>
    <p:extLst>
      <p:ext uri="{BB962C8B-B14F-4D97-AF65-F5344CB8AC3E}">
        <p14:creationId xmlns:p14="http://schemas.microsoft.com/office/powerpoint/2010/main" val="194406848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a:p>
            <a:endParaRPr lang="en-US" dirty="0"/>
          </a:p>
        </p:txBody>
      </p:sp>
      <p:sp>
        <p:nvSpPr>
          <p:cNvPr id="4" name="Slide Number Placeholder 3"/>
          <p:cNvSpPr>
            <a:spLocks noGrp="1"/>
          </p:cNvSpPr>
          <p:nvPr>
            <p:ph type="sldNum" sz="quarter" idx="5"/>
          </p:nvPr>
        </p:nvSpPr>
        <p:spPr/>
        <p:txBody>
          <a:bodyPr/>
          <a:lstStyle/>
          <a:p>
            <a:fld id="{4A16E7A0-C0CC-7F44-AF90-9159911430FC}" type="slidenum">
              <a:rPr lang="en-US" smtClean="0"/>
              <a:t>23</a:t>
            </a:fld>
            <a:endParaRPr lang="en-US"/>
          </a:p>
        </p:txBody>
      </p:sp>
    </p:spTree>
    <p:extLst>
      <p:ext uri="{BB962C8B-B14F-4D97-AF65-F5344CB8AC3E}">
        <p14:creationId xmlns:p14="http://schemas.microsoft.com/office/powerpoint/2010/main" val="11365378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A16E7A0-C0CC-7F44-AF90-9159911430FC}" type="slidenum">
              <a:rPr lang="en-US" smtClean="0"/>
              <a:t>24</a:t>
            </a:fld>
            <a:endParaRPr lang="en-US"/>
          </a:p>
        </p:txBody>
      </p:sp>
    </p:spTree>
    <p:extLst>
      <p:ext uri="{BB962C8B-B14F-4D97-AF65-F5344CB8AC3E}">
        <p14:creationId xmlns:p14="http://schemas.microsoft.com/office/powerpoint/2010/main" val="179983300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A16E7A0-C0CC-7F44-AF90-9159911430FC}" type="slidenum">
              <a:rPr lang="en-US" smtClean="0"/>
              <a:t>25</a:t>
            </a:fld>
            <a:endParaRPr lang="en-US"/>
          </a:p>
        </p:txBody>
      </p:sp>
    </p:spTree>
    <p:extLst>
      <p:ext uri="{BB962C8B-B14F-4D97-AF65-F5344CB8AC3E}">
        <p14:creationId xmlns:p14="http://schemas.microsoft.com/office/powerpoint/2010/main" val="315761991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A16E7A0-C0CC-7F44-AF90-9159911430FC}" type="slidenum">
              <a:rPr lang="en-US" smtClean="0"/>
              <a:t>27</a:t>
            </a:fld>
            <a:endParaRPr lang="en-US"/>
          </a:p>
        </p:txBody>
      </p:sp>
    </p:spTree>
    <p:extLst>
      <p:ext uri="{BB962C8B-B14F-4D97-AF65-F5344CB8AC3E}">
        <p14:creationId xmlns:p14="http://schemas.microsoft.com/office/powerpoint/2010/main" val="264843177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A16E7A0-C0CC-7F44-AF90-9159911430FC}" type="slidenum">
              <a:rPr lang="en-US" smtClean="0"/>
              <a:t>29</a:t>
            </a:fld>
            <a:endParaRPr lang="en-US"/>
          </a:p>
        </p:txBody>
      </p:sp>
    </p:spTree>
    <p:extLst>
      <p:ext uri="{BB962C8B-B14F-4D97-AF65-F5344CB8AC3E}">
        <p14:creationId xmlns:p14="http://schemas.microsoft.com/office/powerpoint/2010/main" val="363028633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A16E7A0-C0CC-7F44-AF90-9159911430FC}" type="slidenum">
              <a:rPr lang="en-US" smtClean="0"/>
              <a:t>31</a:t>
            </a:fld>
            <a:endParaRPr lang="en-US"/>
          </a:p>
        </p:txBody>
      </p:sp>
    </p:spTree>
    <p:extLst>
      <p:ext uri="{BB962C8B-B14F-4D97-AF65-F5344CB8AC3E}">
        <p14:creationId xmlns:p14="http://schemas.microsoft.com/office/powerpoint/2010/main" val="110158809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GB"/>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78ABE3C1-DBE1-495D-B57B-2849774B866A}" type="datetimeFigureOut">
              <a:rPr lang="en-US" dirty="0"/>
              <a:t>10/9/25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2DE42F4-6EEF-4EF7-8ED4-2208F0F89A08}" type="datetimeFigureOut">
              <a:rPr lang="en-US" dirty="0"/>
              <a:t>10/9/25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GB"/>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0578ACC-22D6-47C1-A373-4FD133E34F3C}" type="datetimeFigureOut">
              <a:rPr lang="en-US" dirty="0"/>
              <a:t>10/9/25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E5A6C69-6797-4E8A-BF37-F2C3751466E9}" type="datetimeFigureOut">
              <a:rPr lang="en-US" dirty="0"/>
              <a:t>10/9/25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GB"/>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82014A1-A632-4878-A0D3-F52BA7563730}" type="datetimeFigureOut">
              <a:rPr lang="en-US" dirty="0"/>
              <a:t>10/9/25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E99F462-093F-4566-844B-4C71F2739DA5}" type="datetimeFigureOut">
              <a:rPr lang="en-US" dirty="0"/>
              <a:t>10/9/25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D24A7AC-904D-4781-85BA-7D10C17ED021}" type="datetimeFigureOut">
              <a:rPr lang="en-US" dirty="0"/>
              <a:t>10/9/25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331444B-B92B-4E27-8C94-BB93EAF5CB18}" type="datetimeFigureOut">
              <a:rPr lang="en-US" dirty="0"/>
              <a:t>10/9/25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GB"/>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63EFA5E-FA76-400D-B3DC-F0BA90E6D107}" type="datetimeFigureOut">
              <a:rPr lang="en-US" dirty="0"/>
              <a:t>10/9/25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46C117F-5CCF-4837-BE5F-2B92066CAFAF}" type="datetimeFigureOut">
              <a:rPr lang="en-US" dirty="0"/>
              <a:t>10/9/25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EB90BD-B6CE-46B7-997F-7313B992CCDC}" type="datetimeFigureOut">
              <a:rPr lang="en-US" dirty="0"/>
              <a:t>10/9/25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DB9D11F-B188-461D-B23F-39381795C052}" type="datetimeFigureOut">
              <a:rPr lang="en-US" dirty="0"/>
              <a:t>10/9/25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2E6D8D9-55A2-4063-B0F3-121F44549695}" type="datetimeFigureOut">
              <a:rPr lang="en-US" dirty="0"/>
              <a:t>10/9/25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GB"/>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D4B24536-994D-4021-A283-9F449C0DB509}" type="datetimeFigureOut">
              <a:rPr lang="en-US" dirty="0"/>
              <a:t>10/9/25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3CBBBB78-C96F-47B7-AB17-D852CA960AC9}" type="datetimeFigureOut">
              <a:rPr lang="en-US" dirty="0"/>
              <a:t>10/9/25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FA3F48C-C7C6-4055-9F49-3777875E72AE}" type="datetimeFigureOut">
              <a:rPr lang="en-US" dirty="0"/>
              <a:t>10/9/25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6178E61D-D431-422C-9764-11DAFE33AB63}" type="datetimeFigureOut">
              <a:rPr lang="en-US" dirty="0"/>
              <a:t>10/9/25</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D6E9DEC-419B-4CC5-A080-3B06BD5A8291}" type="datetimeFigureOut">
              <a:rPr lang="en-US" dirty="0"/>
              <a:t>10/9/25</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png"/><Relationship Id="rId7" Type="http://schemas.openxmlformats.org/officeDocument/2006/relationships/diagramQuickStyle" Target="../diagrams/quickStyle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4.png"/><Relationship Id="rId9" Type="http://schemas.microsoft.com/office/2007/relationships/diagramDrawing" Target="../diagrams/drawing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image" Target="../media/image1.png"/><Relationship Id="rId7" Type="http://schemas.openxmlformats.org/officeDocument/2006/relationships/diagramData" Target="../diagrams/data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file:////Users/sal/Library/Group%20Containers/UBF8T346G9.ms/WebArchiveCopyPasteTempFiles/com.microsoft.Word/Depiction-of-the-biomedical-and-biopsychosocial-models-of-healthcare.png" TargetMode="External"/><Relationship Id="rId11" Type="http://schemas.microsoft.com/office/2007/relationships/diagramDrawing" Target="../diagrams/drawing4.xml"/><Relationship Id="rId5" Type="http://schemas.openxmlformats.org/officeDocument/2006/relationships/image" Target="../media/image15.png"/><Relationship Id="rId10" Type="http://schemas.openxmlformats.org/officeDocument/2006/relationships/diagramColors" Target="../diagrams/colors4.xml"/><Relationship Id="rId4" Type="http://schemas.openxmlformats.org/officeDocument/2006/relationships/image" Target="../media/image2.png"/><Relationship Id="rId9"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1.png"/><Relationship Id="rId7" Type="http://schemas.openxmlformats.org/officeDocument/2006/relationships/diagramQuickStyle" Target="../diagrams/quickStyle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Layout" Target="../diagrams/layout5.xml"/><Relationship Id="rId5" Type="http://schemas.openxmlformats.org/officeDocument/2006/relationships/diagramData" Target="../diagrams/data5.xml"/><Relationship Id="rId4" Type="http://schemas.openxmlformats.org/officeDocument/2006/relationships/image" Target="../media/image4.png"/><Relationship Id="rId9" Type="http://schemas.microsoft.com/office/2007/relationships/diagramDrawing" Target="../diagrams/drawing5.xml"/></Relationships>
</file>

<file path=ppt/slides/_rels/slide7.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 Id="rId9" Type="http://schemas.openxmlformats.org/officeDocument/2006/relationships/image" Target="file:////Users/sal/Library/Group%20Containers/UBF8T346G9.ms/WebArchiveCopyPasteTempFiles/com.microsoft.Word/400px-Biopsychosocial-model-of-health.PNG" TargetMode="Externa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9.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1.png"/><Relationship Id="rId7" Type="http://schemas.openxmlformats.org/officeDocument/2006/relationships/diagramColors" Target="../diagrams/colors8.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8.xml"/><Relationship Id="rId5" Type="http://schemas.openxmlformats.org/officeDocument/2006/relationships/diagramLayout" Target="../diagrams/layout8.xml"/><Relationship Id="rId10" Type="http://schemas.openxmlformats.org/officeDocument/2006/relationships/image" Target="../media/image2.png"/><Relationship Id="rId4" Type="http://schemas.openxmlformats.org/officeDocument/2006/relationships/diagramData" Target="../diagrams/data8.xml"/><Relationship Id="rId9" Type="http://schemas.openxmlformats.org/officeDocument/2006/relationships/image" Target="../media/image17.jpeg"/></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3.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image" Target="../media/image2.png"/><Relationship Id="rId7" Type="http://schemas.openxmlformats.org/officeDocument/2006/relationships/diagramColors" Target="../diagrams/colors12.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 Id="rId9" Type="http://schemas.openxmlformats.org/officeDocument/2006/relationships/image" Target="../media/image26.png"/></Relationships>
</file>

<file path=ppt/slides/_rels/slide14.xml.rels><?xml version="1.0" encoding="UTF-8" standalone="yes"?>
<Relationships xmlns="http://schemas.openxmlformats.org/package/2006/relationships"><Relationship Id="rId8" Type="http://schemas.microsoft.com/office/2007/relationships/diagramDrawing" Target="../diagrams/drawing13.xml"/><Relationship Id="rId3" Type="http://schemas.openxmlformats.org/officeDocument/2006/relationships/image" Target="../media/image4.png"/><Relationship Id="rId7" Type="http://schemas.openxmlformats.org/officeDocument/2006/relationships/diagramColors" Target="../diagrams/colors13.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3.xml"/><Relationship Id="rId5" Type="http://schemas.openxmlformats.org/officeDocument/2006/relationships/diagramLayout" Target="../diagrams/layout13.xml"/><Relationship Id="rId4" Type="http://schemas.openxmlformats.org/officeDocument/2006/relationships/diagramData" Target="../diagrams/data13.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7.jpeg"/></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file:////Users/sal/Library/Group%20Containers/UBF8T346G9.ms/WebArchiveCopyPasteTempFiles/com.microsoft.Word/coaching-image-aspect-ratio-500-500.png" TargetMode="External"/><Relationship Id="rId5" Type="http://schemas.openxmlformats.org/officeDocument/2006/relationships/image" Target="../media/image28.png"/><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19.xml.rels><?xml version="1.0" encoding="UTF-8" standalone="yes"?>
<Relationships xmlns="http://schemas.openxmlformats.org/package/2006/relationships"><Relationship Id="rId8" Type="http://schemas.openxmlformats.org/officeDocument/2006/relationships/diagramQuickStyle" Target="../diagrams/quickStyle16.xml"/><Relationship Id="rId3" Type="http://schemas.openxmlformats.org/officeDocument/2006/relationships/image" Target="../media/image1.png"/><Relationship Id="rId7" Type="http://schemas.openxmlformats.org/officeDocument/2006/relationships/diagramLayout" Target="../diagrams/layout16.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Data" Target="../diagrams/data16.xml"/><Relationship Id="rId5" Type="http://schemas.openxmlformats.org/officeDocument/2006/relationships/image" Target="../media/image3.png"/><Relationship Id="rId10" Type="http://schemas.microsoft.com/office/2007/relationships/diagramDrawing" Target="../diagrams/drawing16.xml"/><Relationship Id="rId4" Type="http://schemas.openxmlformats.org/officeDocument/2006/relationships/image" Target="../media/image2.png"/><Relationship Id="rId9" Type="http://schemas.openxmlformats.org/officeDocument/2006/relationships/diagramColors" Target="../diagrams/colors16.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22.xml.rels><?xml version="1.0" encoding="UTF-8" standalone="yes"?>
<Relationships xmlns="http://schemas.openxmlformats.org/package/2006/relationships"><Relationship Id="rId8" Type="http://schemas.openxmlformats.org/officeDocument/2006/relationships/diagramColors" Target="../diagrams/colors19.xml"/><Relationship Id="rId3" Type="http://schemas.openxmlformats.org/officeDocument/2006/relationships/image" Target="../media/image1.png"/><Relationship Id="rId7" Type="http://schemas.openxmlformats.org/officeDocument/2006/relationships/diagramQuickStyle" Target="../diagrams/quickStyle19.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Layout" Target="../diagrams/layout19.xml"/><Relationship Id="rId5" Type="http://schemas.openxmlformats.org/officeDocument/2006/relationships/diagramData" Target="../diagrams/data19.xml"/><Relationship Id="rId4" Type="http://schemas.openxmlformats.org/officeDocument/2006/relationships/image" Target="../media/image4.png"/><Relationship Id="rId9" Type="http://schemas.microsoft.com/office/2007/relationships/diagramDrawing" Target="../diagrams/drawing19.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24.xml.rels><?xml version="1.0" encoding="UTF-8" standalone="yes"?>
<Relationships xmlns="http://schemas.openxmlformats.org/package/2006/relationships"><Relationship Id="rId8" Type="http://schemas.openxmlformats.org/officeDocument/2006/relationships/diagramQuickStyle" Target="../diagrams/quickStyle21.xml"/><Relationship Id="rId3" Type="http://schemas.openxmlformats.org/officeDocument/2006/relationships/image" Target="../media/image1.png"/><Relationship Id="rId7" Type="http://schemas.openxmlformats.org/officeDocument/2006/relationships/diagramLayout" Target="../diagrams/layout21.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Data" Target="../diagrams/data21.xml"/><Relationship Id="rId5" Type="http://schemas.openxmlformats.org/officeDocument/2006/relationships/image" Target="../media/image3.png"/><Relationship Id="rId10" Type="http://schemas.microsoft.com/office/2007/relationships/diagramDrawing" Target="../diagrams/drawing21.xml"/><Relationship Id="rId4" Type="http://schemas.openxmlformats.org/officeDocument/2006/relationships/image" Target="../media/image2.png"/><Relationship Id="rId9" Type="http://schemas.openxmlformats.org/officeDocument/2006/relationships/diagramColors" Target="../diagrams/colors2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8" Type="http://schemas.openxmlformats.org/officeDocument/2006/relationships/image" Target="../media/image58.png"/><Relationship Id="rId3" Type="http://schemas.openxmlformats.org/officeDocument/2006/relationships/image" Target="../media/image1.png"/><Relationship Id="rId7" Type="http://schemas.openxmlformats.org/officeDocument/2006/relationships/image" Target="../media/image57.png"/><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image" Target="../media/image56.jpeg"/><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D3CF8DE-6849-40CA-A1EC-753970FDCB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C5D066A5-7DF3-4044-8366-82472E57C91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DB7FE69-379F-D528-E724-7AF1FE032354}"/>
              </a:ext>
            </a:extLst>
          </p:cNvPr>
          <p:cNvSpPr>
            <a:spLocks noGrp="1"/>
          </p:cNvSpPr>
          <p:nvPr>
            <p:ph type="ctrTitle"/>
          </p:nvPr>
        </p:nvSpPr>
        <p:spPr>
          <a:xfrm>
            <a:off x="245327" y="643466"/>
            <a:ext cx="8204815" cy="4868259"/>
          </a:xfrm>
          <a:effectLst>
            <a:innerShdw blurRad="88900" dist="50800" dir="13500000">
              <a:prstClr val="black">
                <a:alpha val="30000"/>
              </a:prstClr>
            </a:innerShdw>
          </a:effectLst>
        </p:spPr>
        <p:txBody>
          <a:bodyPr anchor="t">
            <a:normAutofit/>
          </a:bodyPr>
          <a:lstStyle/>
          <a:p>
            <a:pPr algn="l">
              <a:lnSpc>
                <a:spcPct val="150000"/>
              </a:lnSpc>
            </a:pPr>
            <a:r>
              <a:rPr lang="en-US" sz="3600" b="1" dirty="0">
                <a:latin typeface="Arial" panose="020B0604020202020204" pitchFamily="34" charset="0"/>
                <a:cs typeface="Arial" panose="020B0604020202020204" pitchFamily="34" charset="0"/>
              </a:rPr>
              <a:t>Student Name: Mariama Aliu Sal</a:t>
            </a:r>
            <a:br>
              <a:rPr lang="en-US" sz="3600" b="1" dirty="0">
                <a:latin typeface="Arial" panose="020B0604020202020204" pitchFamily="34" charset="0"/>
                <a:cs typeface="Arial" panose="020B0604020202020204" pitchFamily="34" charset="0"/>
              </a:rPr>
            </a:br>
            <a:r>
              <a:rPr lang="en-US" sz="3600" b="1" dirty="0">
                <a:latin typeface="Arial" panose="020B0604020202020204" pitchFamily="34" charset="0"/>
                <a:cs typeface="Arial" panose="020B0604020202020204" pitchFamily="34" charset="0"/>
              </a:rPr>
              <a:t>Student Number: 2127362</a:t>
            </a:r>
            <a:br>
              <a:rPr lang="en-US" sz="3600" b="1" dirty="0">
                <a:latin typeface="Arial" panose="020B0604020202020204" pitchFamily="34" charset="0"/>
                <a:cs typeface="Arial" panose="020B0604020202020204" pitchFamily="34" charset="0"/>
              </a:rPr>
            </a:br>
            <a:r>
              <a:rPr lang="en-US" sz="3600" b="1" dirty="0">
                <a:latin typeface="Arial" panose="020B0604020202020204" pitchFamily="34" charset="0"/>
                <a:cs typeface="Arial" panose="020B0604020202020204" pitchFamily="34" charset="0"/>
              </a:rPr>
              <a:t>BMHP6030_BIRM – Component 1</a:t>
            </a:r>
            <a:br>
              <a:rPr lang="en-US" sz="3600" b="1" dirty="0">
                <a:latin typeface="Arial" panose="020B0604020202020204" pitchFamily="34" charset="0"/>
                <a:cs typeface="Arial" panose="020B0604020202020204" pitchFamily="34" charset="0"/>
              </a:rPr>
            </a:br>
            <a:r>
              <a:rPr lang="en-US" sz="3600" b="1" dirty="0">
                <a:latin typeface="Arial" panose="020B0604020202020204" pitchFamily="34" charset="0"/>
                <a:cs typeface="Arial" panose="020B0604020202020204" pitchFamily="34" charset="0"/>
              </a:rPr>
              <a:t>Lecturer: Parese Ahmed</a:t>
            </a:r>
            <a:endParaRPr lang="en-US" sz="3600" dirty="0"/>
          </a:p>
        </p:txBody>
      </p:sp>
      <p:sp>
        <p:nvSpPr>
          <p:cNvPr id="3" name="Subtitle 2">
            <a:extLst>
              <a:ext uri="{FF2B5EF4-FFF2-40B4-BE49-F238E27FC236}">
                <a16:creationId xmlns:a16="http://schemas.microsoft.com/office/drawing/2014/main" id="{0BDD2452-FC05-83E8-C2AF-E4DA078FDF72}"/>
              </a:ext>
            </a:extLst>
          </p:cNvPr>
          <p:cNvSpPr>
            <a:spLocks noGrp="1"/>
          </p:cNvSpPr>
          <p:nvPr>
            <p:ph type="subTitle" idx="1"/>
          </p:nvPr>
        </p:nvSpPr>
        <p:spPr>
          <a:xfrm>
            <a:off x="7761250" y="2655130"/>
            <a:ext cx="4185424" cy="2724369"/>
          </a:xfrm>
          <a:effectLst>
            <a:outerShdw blurRad="88900" dist="38100" dir="2700000" algn="tl" rotWithShape="0">
              <a:prstClr val="black">
                <a:alpha val="30000"/>
              </a:prstClr>
            </a:outerShdw>
          </a:effectLst>
        </p:spPr>
        <p:txBody>
          <a:bodyPr anchor="b">
            <a:normAutofit/>
          </a:bodyPr>
          <a:lstStyle/>
          <a:p>
            <a:r>
              <a:rPr lang="en-US" b="1" dirty="0">
                <a:latin typeface="Arial" panose="020B0604020202020204" pitchFamily="34" charset="0"/>
                <a:cs typeface="Arial" panose="020B0604020202020204" pitchFamily="34" charset="0"/>
              </a:rPr>
              <a:t>Title:</a:t>
            </a:r>
            <a:r>
              <a:rPr lang="en-GB" b="1" dirty="0">
                <a:latin typeface="Arial" panose="020B0604020202020204" pitchFamily="34" charset="0"/>
                <a:cs typeface="Arial" panose="020B0604020202020204" pitchFamily="34" charset="0"/>
              </a:rPr>
              <a:t> Health, Well-being and Sustainable Development</a:t>
            </a:r>
          </a:p>
          <a:p>
            <a:endParaRPr lang="en-US" dirty="0"/>
          </a:p>
        </p:txBody>
      </p:sp>
      <p:pic>
        <p:nvPicPr>
          <p:cNvPr id="12" name="Picture 11">
            <a:extLst>
              <a:ext uri="{FF2B5EF4-FFF2-40B4-BE49-F238E27FC236}">
                <a16:creationId xmlns:a16="http://schemas.microsoft.com/office/drawing/2014/main" id="{D44AE4AF-64DE-466A-97C7-E9971A3026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0585825" y="2006420"/>
            <a:ext cx="1602997" cy="144270"/>
          </a:xfrm>
          <a:prstGeom prst="rect">
            <a:avLst/>
          </a:prstGeom>
        </p:spPr>
      </p:pic>
      <p:sp>
        <p:nvSpPr>
          <p:cNvPr id="14" name="Rectangle 13">
            <a:extLst>
              <a:ext uri="{FF2B5EF4-FFF2-40B4-BE49-F238E27FC236}">
                <a16:creationId xmlns:a16="http://schemas.microsoft.com/office/drawing/2014/main" id="{D91122A9-E50F-49AF-86CE-ACC382FBD8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9003" y="643466"/>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14360771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33763-8765-A79B-3BE2-9A82A133B10D}"/>
              </a:ext>
            </a:extLst>
          </p:cNvPr>
          <p:cNvSpPr>
            <a:spLocks noGrp="1"/>
          </p:cNvSpPr>
          <p:nvPr>
            <p:ph type="title"/>
          </p:nvPr>
        </p:nvSpPr>
        <p:spPr>
          <a:xfrm>
            <a:off x="680321" y="753228"/>
            <a:ext cx="9682879" cy="1080938"/>
          </a:xfrm>
        </p:spPr>
        <p:txBody>
          <a:bodyPr>
            <a:normAutofit/>
          </a:bodyPr>
          <a:lstStyle/>
          <a:p>
            <a:r>
              <a:rPr lang="en-GB" sz="2800" dirty="0">
                <a:latin typeface="Arial" panose="020B0604020202020204" pitchFamily="34" charset="0"/>
                <a:cs typeface="Arial" panose="020B0604020202020204" pitchFamily="34" charset="0"/>
              </a:rPr>
              <a:t>Health, Wellbeing and Sustainable Development</a:t>
            </a:r>
            <a:endParaRPr lang="en-US" sz="2800" dirty="0"/>
          </a:p>
        </p:txBody>
      </p:sp>
      <p:graphicFrame>
        <p:nvGraphicFramePr>
          <p:cNvPr id="7" name="Content Placeholder 2">
            <a:extLst>
              <a:ext uri="{FF2B5EF4-FFF2-40B4-BE49-F238E27FC236}">
                <a16:creationId xmlns:a16="http://schemas.microsoft.com/office/drawing/2014/main" id="{C536248F-198F-CFEC-920C-745BE9CE00DF}"/>
              </a:ext>
            </a:extLst>
          </p:cNvPr>
          <p:cNvGraphicFramePr>
            <a:graphicFrameLocks noGrp="1"/>
          </p:cNvGraphicFramePr>
          <p:nvPr>
            <p:ph idx="1"/>
            <p:extLst>
              <p:ext uri="{D42A27DB-BD31-4B8C-83A1-F6EECF244321}">
                <p14:modId xmlns:p14="http://schemas.microsoft.com/office/powerpoint/2010/main" val="4188917038"/>
              </p:ext>
            </p:extLst>
          </p:nvPr>
        </p:nvGraphicFramePr>
        <p:xfrm>
          <a:off x="163286" y="2336800"/>
          <a:ext cx="11832771" cy="37679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0B8CD468-6DD3-8D1A-8197-63BD925045A9}"/>
              </a:ext>
            </a:extLst>
          </p:cNvPr>
          <p:cNvSpPr txBox="1"/>
          <p:nvPr/>
        </p:nvSpPr>
        <p:spPr>
          <a:xfrm>
            <a:off x="3211286" y="6238074"/>
            <a:ext cx="6096000" cy="461665"/>
          </a:xfrm>
          <a:prstGeom prst="rect">
            <a:avLst/>
          </a:prstGeom>
          <a:noFill/>
        </p:spPr>
        <p:txBody>
          <a:bodyPr wrap="square">
            <a:spAutoFit/>
          </a:bodyPr>
          <a:lstStyle/>
          <a:p>
            <a:r>
              <a:rPr lang="en-GB" sz="1200" b="0" i="0" u="none" strike="noStrike" dirty="0">
                <a:solidFill>
                  <a:srgbClr val="000000"/>
                </a:solidFill>
                <a:effectLst/>
                <a:latin typeface="Arial" panose="020B0604020202020204" pitchFamily="34" charset="0"/>
                <a:cs typeface="Arial" panose="020B0604020202020204" pitchFamily="34" charset="0"/>
              </a:rPr>
              <a:t>(Chaigneau </a:t>
            </a:r>
            <a:r>
              <a:rPr lang="en-GB" sz="1200" b="0" i="1" u="none" strike="noStrike" dirty="0">
                <a:solidFill>
                  <a:srgbClr val="000000"/>
                </a:solidFill>
                <a:effectLst/>
                <a:latin typeface="Arial" panose="020B0604020202020204" pitchFamily="34" charset="0"/>
                <a:cs typeface="Arial" panose="020B0604020202020204" pitchFamily="34" charset="0"/>
              </a:rPr>
              <a:t>et al.</a:t>
            </a:r>
            <a:r>
              <a:rPr lang="en-GB" sz="1200" b="0" i="0" u="none" strike="noStrike" dirty="0">
                <a:solidFill>
                  <a:srgbClr val="000000"/>
                </a:solidFill>
                <a:effectLst/>
                <a:latin typeface="Arial" panose="020B0604020202020204" pitchFamily="34" charset="0"/>
                <a:cs typeface="Arial" panose="020B0604020202020204" pitchFamily="34" charset="0"/>
              </a:rPr>
              <a:t>, 2021;</a:t>
            </a:r>
            <a:r>
              <a:rPr lang="en-GB" sz="1200" dirty="0">
                <a:latin typeface="Arial" panose="020B0604020202020204" pitchFamily="34" charset="0"/>
                <a:cs typeface="Arial" panose="020B0604020202020204" pitchFamily="34" charset="0"/>
              </a:rPr>
              <a:t> </a:t>
            </a:r>
            <a:r>
              <a:rPr lang="en-GB" sz="1200" dirty="0">
                <a:solidFill>
                  <a:schemeClr val="bg1"/>
                </a:solidFill>
                <a:latin typeface="Arial" panose="020B0604020202020204" pitchFamily="34" charset="0"/>
                <a:cs typeface="Arial" panose="020B0604020202020204" pitchFamily="34" charset="0"/>
              </a:rPr>
              <a:t>United Nations, 2015; GOV.UK, 2023)</a:t>
            </a:r>
          </a:p>
          <a:p>
            <a:r>
              <a:rPr lang="en-GB" sz="1200" dirty="0">
                <a:solidFill>
                  <a:schemeClr val="bg1"/>
                </a:solidFill>
                <a:latin typeface="Arial" panose="020B0604020202020204" pitchFamily="34" charset="0"/>
                <a:cs typeface="Arial" panose="020B0604020202020204" pitchFamily="34" charset="0"/>
              </a:rPr>
              <a:t> </a:t>
            </a:r>
            <a:endParaRPr lang="en-US" sz="12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671790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B2A773CA-28F4-49C2-BFA3-49A5867C7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a:extLst>
              <a:ext uri="{FF2B5EF4-FFF2-40B4-BE49-F238E27FC236}">
                <a16:creationId xmlns:a16="http://schemas.microsoft.com/office/drawing/2014/main" id="{5D7C72BA-4476-4E4B-BC37-9A75FD0C5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7" name="Rectangle 26">
            <a:extLst>
              <a:ext uri="{FF2B5EF4-FFF2-40B4-BE49-F238E27FC236}">
                <a16:creationId xmlns:a16="http://schemas.microsoft.com/office/drawing/2014/main" id="{3009A16D-868B-4145-BBC6-555098537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id="{3992EB33-38E1-4175-8EE2-9BB8CC159C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31" name="Rectangle 30">
            <a:extLst>
              <a:ext uri="{FF2B5EF4-FFF2-40B4-BE49-F238E27FC236}">
                <a16:creationId xmlns:a16="http://schemas.microsoft.com/office/drawing/2014/main" id="{2DCAE5CF-5D29-4779-83E1-BDB64E4F3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6C9E7E07-3503-6262-E4A8-4ED73A2BAEC9}"/>
              </a:ext>
            </a:extLst>
          </p:cNvPr>
          <p:cNvSpPr>
            <a:spLocks noGrp="1"/>
          </p:cNvSpPr>
          <p:nvPr>
            <p:ph type="title"/>
          </p:nvPr>
        </p:nvSpPr>
        <p:spPr>
          <a:xfrm>
            <a:off x="680321" y="2063262"/>
            <a:ext cx="3739279" cy="2661052"/>
          </a:xfrm>
        </p:spPr>
        <p:txBody>
          <a:bodyPr>
            <a:normAutofit/>
          </a:bodyPr>
          <a:lstStyle/>
          <a:p>
            <a:pPr algn="r"/>
            <a:r>
              <a:rPr lang="en-US" sz="4400" dirty="0">
                <a:latin typeface="Arial" panose="020B0604020202020204" pitchFamily="34" charset="0"/>
                <a:cs typeface="Arial" panose="020B0604020202020204" pitchFamily="34" charset="0"/>
              </a:rPr>
              <a:t>                      </a:t>
            </a:r>
            <a:r>
              <a:rPr lang="en-US" sz="2800" dirty="0">
                <a:latin typeface="Arial" panose="020B0604020202020204" pitchFamily="34" charset="0"/>
                <a:cs typeface="Arial" panose="020B0604020202020204" pitchFamily="34" charset="0"/>
              </a:rPr>
              <a:t>Concepts of health</a:t>
            </a:r>
            <a:endParaRPr lang="en-US" sz="2800" dirty="0"/>
          </a:p>
        </p:txBody>
      </p:sp>
      <p:graphicFrame>
        <p:nvGraphicFramePr>
          <p:cNvPr id="5" name="Content Placeholder 2">
            <a:extLst>
              <a:ext uri="{FF2B5EF4-FFF2-40B4-BE49-F238E27FC236}">
                <a16:creationId xmlns:a16="http://schemas.microsoft.com/office/drawing/2014/main" id="{F60272B6-9BA2-A387-F444-972671D4464F}"/>
              </a:ext>
            </a:extLst>
          </p:cNvPr>
          <p:cNvGraphicFramePr>
            <a:graphicFrameLocks noGrp="1"/>
          </p:cNvGraphicFramePr>
          <p:nvPr>
            <p:ph idx="1"/>
            <p:extLst>
              <p:ext uri="{D42A27DB-BD31-4B8C-83A1-F6EECF244321}">
                <p14:modId xmlns:p14="http://schemas.microsoft.com/office/powerpoint/2010/main" val="2997505668"/>
              </p:ext>
            </p:extLst>
          </p:nvPr>
        </p:nvGraphicFramePr>
        <p:xfrm>
          <a:off x="5284788" y="639763"/>
          <a:ext cx="6261100" cy="55784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7" name="TextBox 6">
            <a:extLst>
              <a:ext uri="{FF2B5EF4-FFF2-40B4-BE49-F238E27FC236}">
                <a16:creationId xmlns:a16="http://schemas.microsoft.com/office/drawing/2014/main" id="{8827075B-B3A9-AD1F-DA8D-F6A8E7AC9792}"/>
              </a:ext>
            </a:extLst>
          </p:cNvPr>
          <p:cNvSpPr txBox="1"/>
          <p:nvPr/>
        </p:nvSpPr>
        <p:spPr>
          <a:xfrm>
            <a:off x="5725886" y="6353453"/>
            <a:ext cx="4906734" cy="285015"/>
          </a:xfrm>
          <a:prstGeom prst="rect">
            <a:avLst/>
          </a:prstGeom>
          <a:noFill/>
        </p:spPr>
        <p:txBody>
          <a:bodyPr wrap="square">
            <a:spAutoFit/>
          </a:bodyPr>
          <a:lstStyle/>
          <a:p>
            <a:r>
              <a:rPr lang="en-GB" sz="1200" i="0" u="none" strike="noStrike" dirty="0">
                <a:solidFill>
                  <a:srgbClr val="000000"/>
                </a:solidFill>
                <a:effectLst/>
                <a:latin typeface="Arial" panose="020B0604020202020204" pitchFamily="34" charset="0"/>
                <a:cs typeface="Arial" panose="020B0604020202020204" pitchFamily="34" charset="0"/>
              </a:rPr>
              <a:t>(Ni </a:t>
            </a:r>
            <a:r>
              <a:rPr lang="en-GB" sz="1200" i="1" u="none" strike="noStrike" dirty="0">
                <a:solidFill>
                  <a:srgbClr val="000000"/>
                </a:solidFill>
                <a:effectLst/>
                <a:latin typeface="Arial" panose="020B0604020202020204" pitchFamily="34" charset="0"/>
                <a:cs typeface="Arial" panose="020B0604020202020204" pitchFamily="34" charset="0"/>
              </a:rPr>
              <a:t>et al.</a:t>
            </a:r>
            <a:r>
              <a:rPr lang="en-GB" sz="1200" i="0" u="none" strike="noStrike" dirty="0">
                <a:solidFill>
                  <a:srgbClr val="000000"/>
                </a:solidFill>
                <a:effectLst/>
                <a:latin typeface="Arial" panose="020B0604020202020204" pitchFamily="34" charset="0"/>
                <a:cs typeface="Arial" panose="020B0604020202020204" pitchFamily="34" charset="0"/>
              </a:rPr>
              <a:t>, </a:t>
            </a:r>
            <a:r>
              <a:rPr lang="en-GB" sz="1200" dirty="0">
                <a:solidFill>
                  <a:srgbClr val="000000"/>
                </a:solidFill>
                <a:latin typeface="Arial" panose="020B0604020202020204" pitchFamily="34" charset="0"/>
                <a:cs typeface="Arial" panose="020B0604020202020204" pitchFamily="34" charset="0"/>
              </a:rPr>
              <a:t>2019; </a:t>
            </a:r>
            <a:r>
              <a:rPr lang="en-GB" sz="1200" i="0" u="none" strike="noStrike" dirty="0">
                <a:solidFill>
                  <a:srgbClr val="000000"/>
                </a:solidFill>
                <a:effectLst/>
                <a:latin typeface="Arial" panose="020B0604020202020204" pitchFamily="34" charset="0"/>
                <a:cs typeface="Arial" panose="020B0604020202020204" pitchFamily="34" charset="0"/>
              </a:rPr>
              <a:t>United Nations, 2015b)</a:t>
            </a:r>
            <a:r>
              <a:rPr lang="en-US" sz="1200" i="0" u="none" strike="noStrike" dirty="0">
                <a:solidFill>
                  <a:srgbClr val="000000"/>
                </a:solidFill>
                <a:effectLst/>
                <a:latin typeface="Arial" panose="020B0604020202020204" pitchFamily="34" charset="0"/>
                <a:cs typeface="Arial" panose="020B0604020202020204" pitchFamily="34" charset="0"/>
              </a:rPr>
              <a:t> </a:t>
            </a:r>
            <a:endParaRPr lang="en-GB" sz="1200" i="0" u="none" strike="noStrike" dirty="0">
              <a:solidFill>
                <a:srgbClr val="000000"/>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832680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51F3E-64E8-6456-BB46-5DBF014134CF}"/>
              </a:ext>
            </a:extLst>
          </p:cNvPr>
          <p:cNvSpPr>
            <a:spLocks noGrp="1"/>
          </p:cNvSpPr>
          <p:nvPr>
            <p:ph type="title"/>
          </p:nvPr>
        </p:nvSpPr>
        <p:spPr>
          <a:xfrm>
            <a:off x="680321" y="753228"/>
            <a:ext cx="9613861" cy="1080938"/>
          </a:xfrm>
        </p:spPr>
        <p:txBody>
          <a:bodyPr>
            <a:normAutofit/>
          </a:bodyPr>
          <a:lstStyle/>
          <a:p>
            <a:r>
              <a:rPr lang="en-US">
                <a:latin typeface="Arial" panose="020B0604020202020204" pitchFamily="34" charset="0"/>
                <a:cs typeface="Arial" panose="020B0604020202020204" pitchFamily="34" charset="0"/>
              </a:rPr>
              <a:t>               Health Model </a:t>
            </a:r>
            <a:endParaRPr lang="en-US"/>
          </a:p>
        </p:txBody>
      </p:sp>
      <p:graphicFrame>
        <p:nvGraphicFramePr>
          <p:cNvPr id="5" name="Content Placeholder 2">
            <a:extLst>
              <a:ext uri="{FF2B5EF4-FFF2-40B4-BE49-F238E27FC236}">
                <a16:creationId xmlns:a16="http://schemas.microsoft.com/office/drawing/2014/main" id="{69B777FA-6D2C-A9A7-5FD6-2C79470E27BB}"/>
              </a:ext>
            </a:extLst>
          </p:cNvPr>
          <p:cNvGraphicFramePr>
            <a:graphicFrameLocks noGrp="1"/>
          </p:cNvGraphicFramePr>
          <p:nvPr>
            <p:ph idx="1"/>
            <p:extLst>
              <p:ext uri="{D42A27DB-BD31-4B8C-83A1-F6EECF244321}">
                <p14:modId xmlns:p14="http://schemas.microsoft.com/office/powerpoint/2010/main" val="20269052"/>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67E1BA1A-9C0C-D7FC-3BBD-4DCA70EBB77C}"/>
              </a:ext>
            </a:extLst>
          </p:cNvPr>
          <p:cNvSpPr txBox="1"/>
          <p:nvPr/>
        </p:nvSpPr>
        <p:spPr>
          <a:xfrm>
            <a:off x="3048000" y="6068965"/>
            <a:ext cx="2100943" cy="307777"/>
          </a:xfrm>
          <a:prstGeom prst="rect">
            <a:avLst/>
          </a:prstGeom>
          <a:noFill/>
        </p:spPr>
        <p:txBody>
          <a:bodyPr wrap="square">
            <a:spAutoFit/>
          </a:bodyPr>
          <a:lstStyle/>
          <a:p>
            <a:r>
              <a:rPr lang="en-GB" sz="1400" b="0" i="0" u="none" strike="noStrike" dirty="0">
                <a:solidFill>
                  <a:srgbClr val="000000"/>
                </a:solidFill>
                <a:effectLst/>
                <a:latin typeface="Arial" panose="020B0604020202020204" pitchFamily="34" charset="0"/>
                <a:cs typeface="Arial" panose="020B0604020202020204" pitchFamily="34" charset="0"/>
              </a:rPr>
              <a:t>(Natalina </a:t>
            </a:r>
            <a:r>
              <a:rPr lang="en-GB" sz="1400" b="0" i="1" u="none" strike="noStrike" dirty="0">
                <a:solidFill>
                  <a:srgbClr val="000000"/>
                </a:solidFill>
                <a:effectLst/>
                <a:latin typeface="Arial" panose="020B0604020202020204" pitchFamily="34" charset="0"/>
                <a:cs typeface="Arial" panose="020B0604020202020204" pitchFamily="34" charset="0"/>
              </a:rPr>
              <a:t>et al.</a:t>
            </a:r>
            <a:r>
              <a:rPr lang="en-GB" sz="1400" b="0" i="0" u="none" strike="noStrike" dirty="0">
                <a:solidFill>
                  <a:srgbClr val="000000"/>
                </a:solidFill>
                <a:effectLst/>
                <a:latin typeface="Arial" panose="020B0604020202020204" pitchFamily="34" charset="0"/>
                <a:cs typeface="Arial" panose="020B0604020202020204" pitchFamily="34" charset="0"/>
              </a:rPr>
              <a:t>, 2022)</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462258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032" name="Rectangle 1031">
            <a:extLst>
              <a:ext uri="{FF2B5EF4-FFF2-40B4-BE49-F238E27FC236}">
                <a16:creationId xmlns:a16="http://schemas.microsoft.com/office/drawing/2014/main" id="{C610D2AE-07EF-436A-9755-AA8DF4B93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4" name="Picture 1033">
            <a:extLst>
              <a:ext uri="{FF2B5EF4-FFF2-40B4-BE49-F238E27FC236}">
                <a16:creationId xmlns:a16="http://schemas.microsoft.com/office/drawing/2014/main" id="{6CACDD17-9043-46DF-882D-420365B79C1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036" name="Rectangle 1035">
            <a:extLst>
              <a:ext uri="{FF2B5EF4-FFF2-40B4-BE49-F238E27FC236}">
                <a16:creationId xmlns:a16="http://schemas.microsoft.com/office/drawing/2014/main" id="{CF2D8AD5-434A-4C0E-9F5B-C1AFD645F3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4959094"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13178C5B-636A-756D-7BC2-A9FBE7057855}"/>
              </a:ext>
            </a:extLst>
          </p:cNvPr>
          <p:cNvSpPr>
            <a:spLocks noGrp="1"/>
          </p:cNvSpPr>
          <p:nvPr>
            <p:ph type="title"/>
          </p:nvPr>
        </p:nvSpPr>
        <p:spPr>
          <a:xfrm>
            <a:off x="680321" y="753228"/>
            <a:ext cx="4136123" cy="1080938"/>
          </a:xfrm>
        </p:spPr>
        <p:txBody>
          <a:bodyPr>
            <a:normAutofit/>
          </a:bodyPr>
          <a:lstStyle/>
          <a:p>
            <a:r>
              <a:rPr lang="en-US" sz="2400">
                <a:latin typeface="Arial" panose="020B0604020202020204" pitchFamily="34" charset="0"/>
                <a:cs typeface="Arial" panose="020B0604020202020204" pitchFamily="34" charset="0"/>
              </a:rPr>
              <a:t>Biomedical Model of Health</a:t>
            </a:r>
          </a:p>
        </p:txBody>
      </p:sp>
      <p:pic>
        <p:nvPicPr>
          <p:cNvPr id="1038" name="Picture 1037">
            <a:extLst>
              <a:ext uri="{FF2B5EF4-FFF2-40B4-BE49-F238E27FC236}">
                <a16:creationId xmlns:a16="http://schemas.microsoft.com/office/drawing/2014/main" id="{E92B246D-47CC-40F8-8DE7-B65D409E9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 y="1970241"/>
            <a:ext cx="4956048" cy="199787"/>
          </a:xfrm>
          <a:prstGeom prst="rect">
            <a:avLst/>
          </a:prstGeom>
        </p:spPr>
      </p:pic>
      <p:pic>
        <p:nvPicPr>
          <p:cNvPr id="1027" name="Picture 5" descr="Depiction of the biomedical and biopsychosocial models of healthcare |  Download Scientific Diagram">
            <a:extLst>
              <a:ext uri="{FF2B5EF4-FFF2-40B4-BE49-F238E27FC236}">
                <a16:creationId xmlns:a16="http://schemas.microsoft.com/office/drawing/2014/main" id="{74AFB305-B288-3543-F52A-03DE33F993C4}"/>
              </a:ext>
            </a:extLst>
          </p:cNvPr>
          <p:cNvPicPr>
            <a:picLocks noChangeAspect="1" noChangeArrowheads="1"/>
          </p:cNvPicPr>
          <p:nvPr/>
        </p:nvPicPr>
        <p:blipFill>
          <a:blip r:embed="rId5" r:link="rId6">
            <a:extLst>
              <a:ext uri="{28A0092B-C50C-407E-A947-70E740481C1C}">
                <a14:useLocalDpi xmlns:a14="http://schemas.microsoft.com/office/drawing/2010/main" val="0"/>
              </a:ext>
            </a:extLst>
          </a:blip>
          <a:srcRect t="-906" r="47438" b="-317"/>
          <a:stretch>
            <a:fillRect/>
          </a:stretch>
        </p:blipFill>
        <p:spPr bwMode="auto">
          <a:xfrm>
            <a:off x="5471078" y="609600"/>
            <a:ext cx="5913158" cy="5608320"/>
          </a:xfrm>
          <a:prstGeom prst="rect">
            <a:avLst/>
          </a:prstGeom>
          <a:noFill/>
          <a:ln>
            <a:noFill/>
          </a:ln>
          <a:effectLst>
            <a:outerShdw blurRad="76200" dist="63500" dir="5040000" algn="tl" rotWithShape="0">
              <a:srgbClr val="000000">
                <a:alpha val="41000"/>
              </a:srgbClr>
            </a:outerShdw>
          </a:effectLst>
          <a:extLst>
            <a:ext uri="{909E8E84-426E-40DD-AFC4-6F175D3DCCD1}">
              <a14:hiddenFill xmlns:a14="http://schemas.microsoft.com/office/drawing/2010/main">
                <a:solidFill>
                  <a:srgbClr val="FFFFFF"/>
                </a:solidFill>
              </a14:hiddenFill>
            </a:ext>
          </a:extLst>
        </p:spPr>
      </p:pic>
      <p:graphicFrame>
        <p:nvGraphicFramePr>
          <p:cNvPr id="24" name="Content Placeholder 2">
            <a:extLst>
              <a:ext uri="{FF2B5EF4-FFF2-40B4-BE49-F238E27FC236}">
                <a16:creationId xmlns:a16="http://schemas.microsoft.com/office/drawing/2014/main" id="{D6BD045A-270D-C6FE-E4B7-B9180C675552}"/>
              </a:ext>
            </a:extLst>
          </p:cNvPr>
          <p:cNvGraphicFramePr>
            <a:graphicFrameLocks noGrp="1"/>
          </p:cNvGraphicFramePr>
          <p:nvPr>
            <p:ph idx="1"/>
            <p:extLst>
              <p:ext uri="{D42A27DB-BD31-4B8C-83A1-F6EECF244321}">
                <p14:modId xmlns:p14="http://schemas.microsoft.com/office/powerpoint/2010/main" val="2023939501"/>
              </p:ext>
            </p:extLst>
          </p:nvPr>
        </p:nvGraphicFramePr>
        <p:xfrm>
          <a:off x="680321" y="2336873"/>
          <a:ext cx="4136123" cy="359931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6" name="Rectangle 4">
            <a:extLst>
              <a:ext uri="{FF2B5EF4-FFF2-40B4-BE49-F238E27FC236}">
                <a16:creationId xmlns:a16="http://schemas.microsoft.com/office/drawing/2014/main" id="{AB54BD7C-A32D-611F-4DC7-061C1A32ED6D}"/>
              </a:ext>
            </a:extLst>
          </p:cNvPr>
          <p:cNvSpPr>
            <a:spLocks noChangeArrowheads="1"/>
          </p:cNvSpPr>
          <p:nvPr/>
        </p:nvSpPr>
        <p:spPr bwMode="auto">
          <a:xfrm>
            <a:off x="1038430" y="4237258"/>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12" name="TextBox 11">
            <a:extLst>
              <a:ext uri="{FF2B5EF4-FFF2-40B4-BE49-F238E27FC236}">
                <a16:creationId xmlns:a16="http://schemas.microsoft.com/office/drawing/2014/main" id="{5AF782C2-9440-9091-0EE5-EDA04B0885F7}"/>
              </a:ext>
            </a:extLst>
          </p:cNvPr>
          <p:cNvSpPr txBox="1"/>
          <p:nvPr/>
        </p:nvSpPr>
        <p:spPr>
          <a:xfrm>
            <a:off x="239486" y="6137644"/>
            <a:ext cx="3450771" cy="261610"/>
          </a:xfrm>
          <a:prstGeom prst="rect">
            <a:avLst/>
          </a:prstGeom>
          <a:noFill/>
        </p:spPr>
        <p:txBody>
          <a:bodyPr wrap="square">
            <a:spAutoFit/>
          </a:bodyPr>
          <a:lstStyle/>
          <a:p>
            <a:r>
              <a:rPr lang="en-GB" sz="1100" b="0" i="0" u="none" strike="noStrike" dirty="0">
                <a:solidFill>
                  <a:srgbClr val="000000"/>
                </a:solidFill>
                <a:effectLst/>
                <a:latin typeface="Arial" panose="020B0604020202020204" pitchFamily="34" charset="0"/>
                <a:cs typeface="Arial" panose="020B0604020202020204" pitchFamily="34" charset="0"/>
              </a:rPr>
              <a:t>(Kusnanto, Agustian and Hilmanto, 2018)</a:t>
            </a:r>
            <a:endParaRPr lang="en-US" sz="1100" dirty="0">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60DEDB42-0847-22C3-3E75-A869B593A4A7}"/>
              </a:ext>
            </a:extLst>
          </p:cNvPr>
          <p:cNvSpPr txBox="1"/>
          <p:nvPr/>
        </p:nvSpPr>
        <p:spPr>
          <a:xfrm>
            <a:off x="5976257" y="6217920"/>
            <a:ext cx="4626429" cy="461665"/>
          </a:xfrm>
          <a:prstGeom prst="rect">
            <a:avLst/>
          </a:prstGeom>
          <a:noFill/>
        </p:spPr>
        <p:txBody>
          <a:bodyPr wrap="square">
            <a:spAutoFit/>
          </a:bodyPr>
          <a:lstStyle/>
          <a:p>
            <a:r>
              <a:rPr lang="en-GB" sz="1200" kern="100" dirty="0">
                <a:solidFill>
                  <a:schemeClr val="bg1"/>
                </a:solidFill>
                <a:latin typeface="Aptos" panose="020B0004020202020204" pitchFamily="34" charset="0"/>
                <a:ea typeface="Aptos" panose="020B0004020202020204" pitchFamily="34" charset="0"/>
                <a:cs typeface="Times New Roman" panose="02020603050405020304" pitchFamily="18" charset="0"/>
              </a:rPr>
              <a:t>Figure 1: Diagram of the Biomedical Model (ResearchGate, 2025)</a:t>
            </a:r>
          </a:p>
          <a:p>
            <a:r>
              <a:rPr lang="en-GB" sz="12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 </a:t>
            </a:r>
            <a:endParaRPr lang="en-US" sz="1200" dirty="0"/>
          </a:p>
        </p:txBody>
      </p:sp>
    </p:spTree>
    <p:extLst>
      <p:ext uri="{BB962C8B-B14F-4D97-AF65-F5344CB8AC3E}">
        <p14:creationId xmlns:p14="http://schemas.microsoft.com/office/powerpoint/2010/main" val="4405763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B2A773CA-28F4-49C2-BFA3-49A5867C7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5">
            <a:extLst>
              <a:ext uri="{FF2B5EF4-FFF2-40B4-BE49-F238E27FC236}">
                <a16:creationId xmlns:a16="http://schemas.microsoft.com/office/drawing/2014/main" id="{5D7C72BA-4476-4E4B-BC37-9A75FD0C5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8" name="Rectangle 27">
            <a:extLst>
              <a:ext uri="{FF2B5EF4-FFF2-40B4-BE49-F238E27FC236}">
                <a16:creationId xmlns:a16="http://schemas.microsoft.com/office/drawing/2014/main" id="{3009A16D-868B-4145-BBC6-555098537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 name="Picture 29">
            <a:extLst>
              <a:ext uri="{FF2B5EF4-FFF2-40B4-BE49-F238E27FC236}">
                <a16:creationId xmlns:a16="http://schemas.microsoft.com/office/drawing/2014/main" id="{3992EB33-38E1-4175-8EE2-9BB8CC159C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32" name="Rectangle 31">
            <a:extLst>
              <a:ext uri="{FF2B5EF4-FFF2-40B4-BE49-F238E27FC236}">
                <a16:creationId xmlns:a16="http://schemas.microsoft.com/office/drawing/2014/main" id="{2DCAE5CF-5D29-4779-83E1-BDB64E4F3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15891189-B0C7-AC34-F39E-16149C120C6C}"/>
              </a:ext>
            </a:extLst>
          </p:cNvPr>
          <p:cNvSpPr>
            <a:spLocks noGrp="1"/>
          </p:cNvSpPr>
          <p:nvPr>
            <p:ph type="title"/>
          </p:nvPr>
        </p:nvSpPr>
        <p:spPr>
          <a:xfrm>
            <a:off x="337457" y="2063262"/>
            <a:ext cx="3233057" cy="2661052"/>
          </a:xfrm>
        </p:spPr>
        <p:txBody>
          <a:bodyPr>
            <a:normAutofit/>
          </a:bodyPr>
          <a:lstStyle/>
          <a:p>
            <a:pPr algn="r"/>
            <a:r>
              <a:rPr lang="en-US" sz="3200" dirty="0">
                <a:latin typeface="Arial" panose="020B0604020202020204" pitchFamily="34" charset="0"/>
                <a:cs typeface="Arial" panose="020B0604020202020204" pitchFamily="34" charset="0"/>
              </a:rPr>
              <a:t>Strengths and Weaknesses</a:t>
            </a:r>
          </a:p>
        </p:txBody>
      </p:sp>
      <p:graphicFrame>
        <p:nvGraphicFramePr>
          <p:cNvPr id="19" name="Content Placeholder 2">
            <a:extLst>
              <a:ext uri="{FF2B5EF4-FFF2-40B4-BE49-F238E27FC236}">
                <a16:creationId xmlns:a16="http://schemas.microsoft.com/office/drawing/2014/main" id="{4AB83B18-13BF-BB58-F83C-5698749D52FF}"/>
              </a:ext>
            </a:extLst>
          </p:cNvPr>
          <p:cNvGraphicFramePr>
            <a:graphicFrameLocks noGrp="1"/>
          </p:cNvGraphicFramePr>
          <p:nvPr>
            <p:ph idx="1"/>
            <p:extLst>
              <p:ext uri="{D42A27DB-BD31-4B8C-83A1-F6EECF244321}">
                <p14:modId xmlns:p14="http://schemas.microsoft.com/office/powerpoint/2010/main" val="91351327"/>
              </p:ext>
            </p:extLst>
          </p:nvPr>
        </p:nvGraphicFramePr>
        <p:xfrm>
          <a:off x="4964566" y="304801"/>
          <a:ext cx="6987949" cy="546382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6" name="TextBox 5">
            <a:extLst>
              <a:ext uri="{FF2B5EF4-FFF2-40B4-BE49-F238E27FC236}">
                <a16:creationId xmlns:a16="http://schemas.microsoft.com/office/drawing/2014/main" id="{619CF57E-DE11-2D42-CF00-D2E359646C48}"/>
              </a:ext>
            </a:extLst>
          </p:cNvPr>
          <p:cNvSpPr txBox="1"/>
          <p:nvPr/>
        </p:nvSpPr>
        <p:spPr>
          <a:xfrm>
            <a:off x="7177307" y="5878873"/>
            <a:ext cx="1367979" cy="276999"/>
          </a:xfrm>
          <a:prstGeom prst="rect">
            <a:avLst/>
          </a:prstGeom>
          <a:noFill/>
        </p:spPr>
        <p:txBody>
          <a:bodyPr wrap="square">
            <a:spAutoFit/>
          </a:bodyPr>
          <a:lstStyle/>
          <a:p>
            <a:r>
              <a:rPr lang="en-GB" sz="1200" b="0" i="0" u="none" strike="noStrike" dirty="0">
                <a:solidFill>
                  <a:srgbClr val="000000"/>
                </a:solidFill>
                <a:effectLst/>
                <a:latin typeface="Arial" panose="020B0604020202020204" pitchFamily="34" charset="0"/>
                <a:cs typeface="Arial" panose="020B0604020202020204" pitchFamily="34" charset="0"/>
              </a:rPr>
              <a:t>(Hewa, 2016)</a:t>
            </a: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999961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B04EB-75B8-4589-D370-EE2FF5EB1138}"/>
              </a:ext>
            </a:extLst>
          </p:cNvPr>
          <p:cNvSpPr>
            <a:spLocks noGrp="1"/>
          </p:cNvSpPr>
          <p:nvPr>
            <p:ph type="title"/>
          </p:nvPr>
        </p:nvSpPr>
        <p:spPr/>
        <p:txBody>
          <a:bodyPr>
            <a:normAutofit/>
          </a:bodyPr>
          <a:lstStyle/>
          <a:p>
            <a:r>
              <a:rPr lang="en-US" sz="2800" dirty="0">
                <a:latin typeface="Arial" panose="020B0604020202020204" pitchFamily="34" charset="0"/>
                <a:cs typeface="Arial" panose="020B0604020202020204" pitchFamily="34" charset="0"/>
              </a:rPr>
              <a:t>The Biopsychosocial Model</a:t>
            </a:r>
          </a:p>
        </p:txBody>
      </p:sp>
      <p:graphicFrame>
        <p:nvGraphicFramePr>
          <p:cNvPr id="5" name="Content Placeholder 2">
            <a:extLst>
              <a:ext uri="{FF2B5EF4-FFF2-40B4-BE49-F238E27FC236}">
                <a16:creationId xmlns:a16="http://schemas.microsoft.com/office/drawing/2014/main" id="{021BDB28-6572-370C-1CC0-B5281F70F89C}"/>
              </a:ext>
            </a:extLst>
          </p:cNvPr>
          <p:cNvGraphicFramePr>
            <a:graphicFrameLocks noGrp="1"/>
          </p:cNvGraphicFramePr>
          <p:nvPr>
            <p:ph idx="1"/>
            <p:extLst>
              <p:ext uri="{D42A27DB-BD31-4B8C-83A1-F6EECF244321}">
                <p14:modId xmlns:p14="http://schemas.microsoft.com/office/powerpoint/2010/main" val="1086485945"/>
              </p:ext>
            </p:extLst>
          </p:nvPr>
        </p:nvGraphicFramePr>
        <p:xfrm>
          <a:off x="185057" y="2336873"/>
          <a:ext cx="6215743" cy="40965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ectangle 4">
            <a:extLst>
              <a:ext uri="{FF2B5EF4-FFF2-40B4-BE49-F238E27FC236}">
                <a16:creationId xmlns:a16="http://schemas.microsoft.com/office/drawing/2014/main" id="{2127C623-2D9B-B827-C3CC-C6426235D03D}"/>
              </a:ext>
            </a:extLst>
          </p:cNvPr>
          <p:cNvSpPr>
            <a:spLocks noChangeArrowheads="1"/>
          </p:cNvSpPr>
          <p:nvPr/>
        </p:nvSpPr>
        <p:spPr bwMode="auto">
          <a:xfrm>
            <a:off x="7358062" y="26289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2051" name="Picture 1" descr="Biopsychosocial Model - Physiopedia">
            <a:extLst>
              <a:ext uri="{FF2B5EF4-FFF2-40B4-BE49-F238E27FC236}">
                <a16:creationId xmlns:a16="http://schemas.microsoft.com/office/drawing/2014/main" id="{3C3C77DE-B377-A18A-7783-53AAC7E7CFF5}"/>
              </a:ext>
            </a:extLst>
          </p:cNvPr>
          <p:cNvPicPr>
            <a:picLocks noChangeAspect="1" noChangeArrowheads="1"/>
          </p:cNvPicPr>
          <p:nvPr/>
        </p:nvPicPr>
        <p:blipFill>
          <a:blip r:embed="rId8" r:link="rId9">
            <a:extLst>
              <a:ext uri="{28A0092B-C50C-407E-A947-70E740481C1C}">
                <a14:useLocalDpi xmlns:a14="http://schemas.microsoft.com/office/drawing/2010/main" val="0"/>
              </a:ext>
            </a:extLst>
          </a:blip>
          <a:srcRect/>
          <a:stretch>
            <a:fillRect/>
          </a:stretch>
        </p:blipFill>
        <p:spPr bwMode="auto">
          <a:xfrm>
            <a:off x="7358062" y="2628900"/>
            <a:ext cx="3886200" cy="327660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B686A89A-8346-E56C-3EC3-732C543C3788}"/>
              </a:ext>
            </a:extLst>
          </p:cNvPr>
          <p:cNvSpPr txBox="1"/>
          <p:nvPr/>
        </p:nvSpPr>
        <p:spPr>
          <a:xfrm>
            <a:off x="555173" y="6509657"/>
            <a:ext cx="3984170" cy="261610"/>
          </a:xfrm>
          <a:prstGeom prst="rect">
            <a:avLst/>
          </a:prstGeom>
          <a:noFill/>
        </p:spPr>
        <p:txBody>
          <a:bodyPr wrap="square">
            <a:spAutoFit/>
          </a:bodyPr>
          <a:lstStyle/>
          <a:p>
            <a:r>
              <a:rPr lang="en-GB" sz="1100" b="0" i="0" u="none" strike="noStrike" dirty="0">
                <a:solidFill>
                  <a:srgbClr val="000000"/>
                </a:solidFill>
                <a:effectLst/>
                <a:latin typeface="Arial" panose="020B0604020202020204" pitchFamily="34" charset="0"/>
                <a:cs typeface="Arial" panose="020B0604020202020204" pitchFamily="34" charset="0"/>
              </a:rPr>
              <a:t>(Bolton and Gillett, 2019)</a:t>
            </a:r>
            <a:endParaRPr lang="en-US" sz="11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8A257DC0-FAEC-F18B-1C88-775D05BBCE9C}"/>
              </a:ext>
            </a:extLst>
          </p:cNvPr>
          <p:cNvSpPr txBox="1"/>
          <p:nvPr/>
        </p:nvSpPr>
        <p:spPr>
          <a:xfrm>
            <a:off x="6705601" y="5905500"/>
            <a:ext cx="4680856" cy="261610"/>
          </a:xfrm>
          <a:prstGeom prst="rect">
            <a:avLst/>
          </a:prstGeom>
          <a:noFill/>
        </p:spPr>
        <p:txBody>
          <a:bodyPr wrap="square">
            <a:spAutoFit/>
          </a:bodyPr>
          <a:lstStyle/>
          <a:p>
            <a:r>
              <a:rPr lang="en-GB" sz="11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Figure 2:  diagram of the Biopsychosocial Model (Physiopedia, 2025)</a:t>
            </a:r>
          </a:p>
        </p:txBody>
      </p:sp>
    </p:spTree>
    <p:extLst>
      <p:ext uri="{BB962C8B-B14F-4D97-AF65-F5344CB8AC3E}">
        <p14:creationId xmlns:p14="http://schemas.microsoft.com/office/powerpoint/2010/main" val="9925320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7EB23-CFCB-71F4-D345-A5AF33A36D9B}"/>
              </a:ext>
            </a:extLst>
          </p:cNvPr>
          <p:cNvSpPr>
            <a:spLocks noGrp="1"/>
          </p:cNvSpPr>
          <p:nvPr>
            <p:ph type="title"/>
          </p:nvPr>
        </p:nvSpPr>
        <p:spPr>
          <a:xfrm>
            <a:off x="680321" y="753228"/>
            <a:ext cx="9613861" cy="1080938"/>
          </a:xfrm>
        </p:spPr>
        <p:txBody>
          <a:bodyPr>
            <a:normAutofit/>
          </a:bodyPr>
          <a:lstStyle/>
          <a:p>
            <a:r>
              <a:rPr lang="en-US">
                <a:latin typeface="Arial" panose="020B0604020202020204" pitchFamily="34" charset="0"/>
                <a:cs typeface="Arial" panose="020B0604020202020204" pitchFamily="34" charset="0"/>
              </a:rPr>
              <a:t>Strengths and Weaknesses</a:t>
            </a:r>
            <a:endParaRPr lang="en-US"/>
          </a:p>
        </p:txBody>
      </p:sp>
      <p:graphicFrame>
        <p:nvGraphicFramePr>
          <p:cNvPr id="5" name="Content Placeholder 2">
            <a:extLst>
              <a:ext uri="{FF2B5EF4-FFF2-40B4-BE49-F238E27FC236}">
                <a16:creationId xmlns:a16="http://schemas.microsoft.com/office/drawing/2014/main" id="{BEC8F8E0-29F0-56FA-1387-D356F367A8B9}"/>
              </a:ext>
            </a:extLst>
          </p:cNvPr>
          <p:cNvGraphicFramePr>
            <a:graphicFrameLocks noGrp="1"/>
          </p:cNvGraphicFramePr>
          <p:nvPr>
            <p:ph idx="1"/>
            <p:extLst>
              <p:ext uri="{D42A27DB-BD31-4B8C-83A1-F6EECF244321}">
                <p14:modId xmlns:p14="http://schemas.microsoft.com/office/powerpoint/2010/main" val="211251620"/>
              </p:ext>
            </p:extLst>
          </p:nvPr>
        </p:nvGraphicFramePr>
        <p:xfrm>
          <a:off x="681037" y="2336800"/>
          <a:ext cx="10830641" cy="39285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8525B5FF-D9F8-B934-00CF-63EA358177DF}"/>
              </a:ext>
            </a:extLst>
          </p:cNvPr>
          <p:cNvSpPr txBox="1"/>
          <p:nvPr/>
        </p:nvSpPr>
        <p:spPr>
          <a:xfrm>
            <a:off x="8946369" y="6265333"/>
            <a:ext cx="1774371" cy="276999"/>
          </a:xfrm>
          <a:prstGeom prst="rect">
            <a:avLst/>
          </a:prstGeom>
          <a:noFill/>
        </p:spPr>
        <p:txBody>
          <a:bodyPr wrap="square">
            <a:spAutoFit/>
          </a:bodyPr>
          <a:lstStyle/>
          <a:p>
            <a:r>
              <a:rPr lang="en-GB" sz="1200" b="0" i="0" u="none" strike="noStrike" dirty="0">
                <a:solidFill>
                  <a:srgbClr val="000000"/>
                </a:solidFill>
                <a:effectLst/>
                <a:latin typeface="Arial" panose="020B0604020202020204" pitchFamily="34" charset="0"/>
                <a:cs typeface="Arial" panose="020B0604020202020204" pitchFamily="34" charset="0"/>
              </a:rPr>
              <a:t>(Pilgrim, 2015)</a:t>
            </a: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381719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A865E47-4365-4F21-B8EA-13B2C12BCB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10" name="Rectangle 9">
              <a:extLst>
                <a:ext uri="{FF2B5EF4-FFF2-40B4-BE49-F238E27FC236}">
                  <a16:creationId xmlns:a16="http://schemas.microsoft.com/office/drawing/2014/main" id="{0CE24988-BB27-40E5-A961-9FA7ED0DB9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80BDE80E-ADE0-4E16-8F80-306A15F4D3F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graphicFrame>
        <p:nvGraphicFramePr>
          <p:cNvPr id="17" name="Content Placeholder 2">
            <a:extLst>
              <a:ext uri="{FF2B5EF4-FFF2-40B4-BE49-F238E27FC236}">
                <a16:creationId xmlns:a16="http://schemas.microsoft.com/office/drawing/2014/main" id="{F475F5D5-37FF-506C-F50A-92A5F7C9C423}"/>
              </a:ext>
            </a:extLst>
          </p:cNvPr>
          <p:cNvGraphicFramePr>
            <a:graphicFrameLocks noGrp="1"/>
          </p:cNvGraphicFramePr>
          <p:nvPr>
            <p:ph idx="1"/>
            <p:extLst>
              <p:ext uri="{D42A27DB-BD31-4B8C-83A1-F6EECF244321}">
                <p14:modId xmlns:p14="http://schemas.microsoft.com/office/powerpoint/2010/main" val="1999144494"/>
              </p:ext>
            </p:extLst>
          </p:nvPr>
        </p:nvGraphicFramePr>
        <p:xfrm>
          <a:off x="195943" y="2336872"/>
          <a:ext cx="5780314" cy="421632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5" name="Picture 4" descr="Hands holding each other's wrists and interlinked to form a circle">
            <a:extLst>
              <a:ext uri="{FF2B5EF4-FFF2-40B4-BE49-F238E27FC236}">
                <a16:creationId xmlns:a16="http://schemas.microsoft.com/office/drawing/2014/main" id="{ADF59202-F527-A5A1-208C-A5317AAD8B74}"/>
              </a:ext>
            </a:extLst>
          </p:cNvPr>
          <p:cNvPicPr>
            <a:picLocks noChangeAspect="1"/>
          </p:cNvPicPr>
          <p:nvPr/>
        </p:nvPicPr>
        <p:blipFill>
          <a:blip r:embed="rId9"/>
          <a:srcRect l="22158" r="18524"/>
          <a:stretch>
            <a:fillRect/>
          </a:stretch>
        </p:blipFill>
        <p:spPr>
          <a:xfrm>
            <a:off x="6096000" y="10"/>
            <a:ext cx="6092823" cy="6856310"/>
          </a:xfrm>
          <a:prstGeom prst="rect">
            <a:avLst/>
          </a:prstGeom>
          <a:ln>
            <a:noFill/>
          </a:ln>
          <a:effectLst/>
        </p:spPr>
      </p:pic>
      <p:sp>
        <p:nvSpPr>
          <p:cNvPr id="13" name="Rectangle 12">
            <a:extLst>
              <a:ext uri="{FF2B5EF4-FFF2-40B4-BE49-F238E27FC236}">
                <a16:creationId xmlns:a16="http://schemas.microsoft.com/office/drawing/2014/main" id="{13BC1C09-8FD1-4619-B317-E9EED5E55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6499753"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85D5BAE8-964E-5FD3-4D83-1F70721BCD2D}"/>
              </a:ext>
            </a:extLst>
          </p:cNvPr>
          <p:cNvSpPr>
            <a:spLocks noGrp="1"/>
          </p:cNvSpPr>
          <p:nvPr>
            <p:ph type="title"/>
          </p:nvPr>
        </p:nvSpPr>
        <p:spPr>
          <a:xfrm>
            <a:off x="293914" y="753228"/>
            <a:ext cx="5802085" cy="1080938"/>
          </a:xfrm>
        </p:spPr>
        <p:txBody>
          <a:bodyPr>
            <a:normAutofit/>
          </a:bodyPr>
          <a:lstStyle/>
          <a:p>
            <a:r>
              <a:rPr lang="en-US" dirty="0">
                <a:latin typeface="Arial" panose="020B0604020202020204" pitchFamily="34" charset="0"/>
                <a:cs typeface="Arial" panose="020B0604020202020204" pitchFamily="34" charset="0"/>
              </a:rPr>
              <a:t>          </a:t>
            </a:r>
            <a:r>
              <a:rPr lang="en-US" sz="2800" dirty="0">
                <a:latin typeface="Arial" panose="020B0604020202020204" pitchFamily="34" charset="0"/>
                <a:cs typeface="Arial" panose="020B0604020202020204" pitchFamily="34" charset="0"/>
              </a:rPr>
              <a:t>Concepts of Wellbeing</a:t>
            </a:r>
            <a:endParaRPr lang="en-US" sz="2800" dirty="0"/>
          </a:p>
        </p:txBody>
      </p:sp>
      <p:pic>
        <p:nvPicPr>
          <p:cNvPr id="15" name="Picture 14">
            <a:extLst>
              <a:ext uri="{FF2B5EF4-FFF2-40B4-BE49-F238E27FC236}">
                <a16:creationId xmlns:a16="http://schemas.microsoft.com/office/drawing/2014/main" id="{D3143E80-C928-46DB-9299-0BD06348A92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10">
            <a:extLst>
              <a:ext uri="{28A0092B-C50C-407E-A947-70E740481C1C}">
                <a14:useLocalDpi xmlns:a14="http://schemas.microsoft.com/office/drawing/2010/main" val="0"/>
              </a:ext>
            </a:extLst>
          </a:blip>
          <a:stretch>
            <a:fillRect/>
          </a:stretch>
        </p:blipFill>
        <p:spPr>
          <a:xfrm>
            <a:off x="2" y="1970240"/>
            <a:ext cx="6492240" cy="261714"/>
          </a:xfrm>
          <a:prstGeom prst="rect">
            <a:avLst/>
          </a:prstGeom>
        </p:spPr>
      </p:pic>
      <p:sp>
        <p:nvSpPr>
          <p:cNvPr id="6" name="TextBox 5">
            <a:extLst>
              <a:ext uri="{FF2B5EF4-FFF2-40B4-BE49-F238E27FC236}">
                <a16:creationId xmlns:a16="http://schemas.microsoft.com/office/drawing/2014/main" id="{DEDE5B30-A184-596A-F3BD-12E738ECA025}"/>
              </a:ext>
            </a:extLst>
          </p:cNvPr>
          <p:cNvSpPr txBox="1"/>
          <p:nvPr/>
        </p:nvSpPr>
        <p:spPr>
          <a:xfrm>
            <a:off x="2930752" y="6553200"/>
            <a:ext cx="2109107" cy="276999"/>
          </a:xfrm>
          <a:prstGeom prst="rect">
            <a:avLst/>
          </a:prstGeom>
          <a:noFill/>
        </p:spPr>
        <p:txBody>
          <a:bodyPr wrap="square">
            <a:spAutoFit/>
          </a:bodyPr>
          <a:lstStyle/>
          <a:p>
            <a:r>
              <a:rPr lang="en-GB" sz="1200" b="0" i="0" u="none" strike="noStrike" dirty="0">
                <a:solidFill>
                  <a:srgbClr val="000000"/>
                </a:solidFill>
                <a:effectLst/>
                <a:latin typeface="Arial" panose="020B0604020202020204" pitchFamily="34" charset="0"/>
                <a:cs typeface="Arial" panose="020B0604020202020204" pitchFamily="34" charset="0"/>
              </a:rPr>
              <a:t>(Ruggeri </a:t>
            </a:r>
            <a:r>
              <a:rPr lang="en-GB" sz="1200" b="0" i="1" u="none" strike="noStrike" dirty="0">
                <a:solidFill>
                  <a:srgbClr val="000000"/>
                </a:solidFill>
                <a:effectLst/>
                <a:latin typeface="Arial" panose="020B0604020202020204" pitchFamily="34" charset="0"/>
                <a:cs typeface="Arial" panose="020B0604020202020204" pitchFamily="34" charset="0"/>
              </a:rPr>
              <a:t>et al.</a:t>
            </a:r>
            <a:r>
              <a:rPr lang="en-GB" sz="1200" b="0" i="0" u="none" strike="noStrike" dirty="0">
                <a:solidFill>
                  <a:srgbClr val="000000"/>
                </a:solidFill>
                <a:effectLst/>
                <a:latin typeface="Arial" panose="020B0604020202020204" pitchFamily="34" charset="0"/>
                <a:cs typeface="Arial" panose="020B0604020202020204" pitchFamily="34" charset="0"/>
              </a:rPr>
              <a:t>, 2020)</a:t>
            </a: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203241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7B1F3-F9F4-19B4-5511-F3CF34159F08}"/>
              </a:ext>
            </a:extLst>
          </p:cNvPr>
          <p:cNvSpPr>
            <a:spLocks noGrp="1"/>
          </p:cNvSpPr>
          <p:nvPr>
            <p:ph type="title"/>
          </p:nvPr>
        </p:nvSpPr>
        <p:spPr>
          <a:xfrm>
            <a:off x="680321" y="753228"/>
            <a:ext cx="9613861" cy="1080938"/>
          </a:xfrm>
        </p:spPr>
        <p:txBody>
          <a:bodyPr>
            <a:normAutofit/>
          </a:bodyPr>
          <a:lstStyle/>
          <a:p>
            <a:r>
              <a:rPr lang="en-GB" sz="2800" dirty="0">
                <a:latin typeface="Arial" panose="020B0604020202020204" pitchFamily="34" charset="0"/>
                <a:cs typeface="Arial" panose="020B0604020202020204" pitchFamily="34" charset="0"/>
              </a:rPr>
              <a:t>Subjective and Objective Indicators of Well-being</a:t>
            </a:r>
            <a:endParaRPr lang="en-US" sz="2800" dirty="0"/>
          </a:p>
        </p:txBody>
      </p:sp>
      <p:graphicFrame>
        <p:nvGraphicFramePr>
          <p:cNvPr id="5" name="Content Placeholder 2">
            <a:extLst>
              <a:ext uri="{FF2B5EF4-FFF2-40B4-BE49-F238E27FC236}">
                <a16:creationId xmlns:a16="http://schemas.microsoft.com/office/drawing/2014/main" id="{12FC86EF-D8B0-66D6-DF1F-B9D065C6984F}"/>
              </a:ext>
            </a:extLst>
          </p:cNvPr>
          <p:cNvGraphicFramePr>
            <a:graphicFrameLocks noGrp="1"/>
          </p:cNvGraphicFramePr>
          <p:nvPr>
            <p:ph idx="1"/>
            <p:extLst>
              <p:ext uri="{D42A27DB-BD31-4B8C-83A1-F6EECF244321}">
                <p14:modId xmlns:p14="http://schemas.microsoft.com/office/powerpoint/2010/main" val="2926628197"/>
              </p:ext>
            </p:extLst>
          </p:nvPr>
        </p:nvGraphicFramePr>
        <p:xfrm>
          <a:off x="680321" y="2198914"/>
          <a:ext cx="11054480" cy="43216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F08B9544-3E96-52AC-8237-0D0DB6A97B55}"/>
              </a:ext>
            </a:extLst>
          </p:cNvPr>
          <p:cNvSpPr txBox="1"/>
          <p:nvPr/>
        </p:nvSpPr>
        <p:spPr>
          <a:xfrm>
            <a:off x="5344886" y="6520544"/>
            <a:ext cx="2808514" cy="261610"/>
          </a:xfrm>
          <a:prstGeom prst="rect">
            <a:avLst/>
          </a:prstGeom>
          <a:noFill/>
        </p:spPr>
        <p:txBody>
          <a:bodyPr wrap="square">
            <a:spAutoFit/>
          </a:bodyPr>
          <a:lstStyle/>
          <a:p>
            <a:r>
              <a:rPr lang="en-GB" sz="1100" b="0" i="0" u="none" strike="noStrike" dirty="0">
                <a:solidFill>
                  <a:srgbClr val="000000"/>
                </a:solidFill>
                <a:effectLst/>
                <a:latin typeface="Arial" panose="020B0604020202020204" pitchFamily="34" charset="0"/>
                <a:cs typeface="Arial" panose="020B0604020202020204" pitchFamily="34" charset="0"/>
              </a:rPr>
              <a:t>(Ruggeri </a:t>
            </a:r>
            <a:r>
              <a:rPr lang="en-GB" sz="1100" b="0" i="1" u="none" strike="noStrike" dirty="0">
                <a:solidFill>
                  <a:srgbClr val="000000"/>
                </a:solidFill>
                <a:effectLst/>
                <a:latin typeface="Arial" panose="020B0604020202020204" pitchFamily="34" charset="0"/>
                <a:cs typeface="Arial" panose="020B0604020202020204" pitchFamily="34" charset="0"/>
              </a:rPr>
              <a:t>et al.</a:t>
            </a:r>
            <a:r>
              <a:rPr lang="en-GB" sz="1100" b="0" i="0" u="none" strike="noStrike" dirty="0">
                <a:solidFill>
                  <a:srgbClr val="000000"/>
                </a:solidFill>
                <a:effectLst/>
                <a:latin typeface="Arial" panose="020B0604020202020204" pitchFamily="34" charset="0"/>
                <a:cs typeface="Arial" panose="020B0604020202020204" pitchFamily="34" charset="0"/>
              </a:rPr>
              <a:t>, 2020)</a:t>
            </a: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245146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29BB918F-B72B-A956-48A7-545BC21F8E42}"/>
              </a:ext>
            </a:extLst>
          </p:cNvPr>
          <p:cNvGraphicFramePr>
            <a:graphicFrameLocks noGrp="1"/>
          </p:cNvGraphicFramePr>
          <p:nvPr>
            <p:ph idx="1"/>
            <p:extLst>
              <p:ext uri="{D42A27DB-BD31-4B8C-83A1-F6EECF244321}">
                <p14:modId xmlns:p14="http://schemas.microsoft.com/office/powerpoint/2010/main" val="2129928992"/>
              </p:ext>
            </p:extLst>
          </p:nvPr>
        </p:nvGraphicFramePr>
        <p:xfrm>
          <a:off x="434899" y="2007220"/>
          <a:ext cx="11374242" cy="43935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820315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9E455-F859-3A6F-8C4F-36B0A2242BCA}"/>
              </a:ext>
            </a:extLst>
          </p:cNvPr>
          <p:cNvSpPr>
            <a:spLocks noGrp="1"/>
          </p:cNvSpPr>
          <p:nvPr>
            <p:ph type="title"/>
          </p:nvPr>
        </p:nvSpPr>
        <p:spPr/>
        <p:txBody>
          <a:bodyPr>
            <a:normAutofit/>
          </a:bodyPr>
          <a:lstStyle/>
          <a:p>
            <a:r>
              <a:rPr lang="en-US" sz="2800" dirty="0">
                <a:latin typeface="Arial" panose="020B0604020202020204" pitchFamily="34" charset="0"/>
                <a:cs typeface="Arial" panose="020B0604020202020204" pitchFamily="34" charset="0"/>
              </a:rPr>
              <a:t>Concepts of Sustainable Development Integration </a:t>
            </a:r>
            <a:endParaRPr lang="en-US" sz="2800" dirty="0"/>
          </a:p>
        </p:txBody>
      </p:sp>
      <p:graphicFrame>
        <p:nvGraphicFramePr>
          <p:cNvPr id="5" name="Content Placeholder 2">
            <a:extLst>
              <a:ext uri="{FF2B5EF4-FFF2-40B4-BE49-F238E27FC236}">
                <a16:creationId xmlns:a16="http://schemas.microsoft.com/office/drawing/2014/main" id="{A799D80B-E001-2132-D6A8-158F11C577FD}"/>
              </a:ext>
            </a:extLst>
          </p:cNvPr>
          <p:cNvGraphicFramePr>
            <a:graphicFrameLocks noGrp="1"/>
          </p:cNvGraphicFramePr>
          <p:nvPr>
            <p:ph idx="1"/>
            <p:extLst>
              <p:ext uri="{D42A27DB-BD31-4B8C-83A1-F6EECF244321}">
                <p14:modId xmlns:p14="http://schemas.microsoft.com/office/powerpoint/2010/main" val="654656263"/>
              </p:ext>
            </p:extLst>
          </p:nvPr>
        </p:nvGraphicFramePr>
        <p:xfrm>
          <a:off x="680321" y="2336873"/>
          <a:ext cx="9613861" cy="35993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1CE4E51E-FDDC-3DB2-D08E-1C8BE70EA1EA}"/>
              </a:ext>
            </a:extLst>
          </p:cNvPr>
          <p:cNvSpPr txBox="1"/>
          <p:nvPr/>
        </p:nvSpPr>
        <p:spPr>
          <a:xfrm>
            <a:off x="2873828" y="6001503"/>
            <a:ext cx="2514600" cy="261610"/>
          </a:xfrm>
          <a:prstGeom prst="rect">
            <a:avLst/>
          </a:prstGeom>
          <a:noFill/>
        </p:spPr>
        <p:txBody>
          <a:bodyPr wrap="square">
            <a:spAutoFit/>
          </a:bodyPr>
          <a:lstStyle/>
          <a:p>
            <a:r>
              <a:rPr lang="en-GB" sz="1100" b="0" i="0" u="none" strike="noStrike" dirty="0">
                <a:solidFill>
                  <a:srgbClr val="000000"/>
                </a:solidFill>
                <a:effectLst/>
                <a:latin typeface="Arial" panose="020B0604020202020204" pitchFamily="34" charset="0"/>
                <a:cs typeface="Arial" panose="020B0604020202020204" pitchFamily="34" charset="0"/>
              </a:rPr>
              <a:t>(Kaimovs and Skarupins, 2024)</a:t>
            </a: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378002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C610D2AE-07EF-436A-9755-AA8DF4B93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6CACDD17-9043-46DF-882D-420365B79C1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8" name="Rectangle 7">
            <a:extLst>
              <a:ext uri="{FF2B5EF4-FFF2-40B4-BE49-F238E27FC236}">
                <a16:creationId xmlns:a16="http://schemas.microsoft.com/office/drawing/2014/main" id="{CF2D8AD5-434A-4C0E-9F5B-C1AFD645F3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4959094"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220512F2-E8DA-3946-AC34-BA99C38DC56D}"/>
              </a:ext>
            </a:extLst>
          </p:cNvPr>
          <p:cNvSpPr>
            <a:spLocks noGrp="1"/>
          </p:cNvSpPr>
          <p:nvPr>
            <p:ph type="title"/>
          </p:nvPr>
        </p:nvSpPr>
        <p:spPr>
          <a:xfrm>
            <a:off x="680321" y="753228"/>
            <a:ext cx="4136123" cy="1080938"/>
          </a:xfrm>
        </p:spPr>
        <p:txBody>
          <a:bodyPr>
            <a:normAutofit/>
          </a:bodyPr>
          <a:lstStyle/>
          <a:p>
            <a:r>
              <a:rPr lang="en-US" sz="2400" dirty="0">
                <a:latin typeface="Arial" panose="020B0604020202020204" pitchFamily="34" charset="0"/>
                <a:cs typeface="Arial" panose="020B0604020202020204" pitchFamily="34" charset="0"/>
              </a:rPr>
              <a:t>Sustainable Development Integration Goals</a:t>
            </a:r>
            <a:endParaRPr lang="en-US" sz="2400" dirty="0"/>
          </a:p>
        </p:txBody>
      </p:sp>
      <p:pic>
        <p:nvPicPr>
          <p:cNvPr id="10" name="Picture 9">
            <a:extLst>
              <a:ext uri="{FF2B5EF4-FFF2-40B4-BE49-F238E27FC236}">
                <a16:creationId xmlns:a16="http://schemas.microsoft.com/office/drawing/2014/main" id="{E92B246D-47CC-40F8-8DE7-B65D409E9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1"/>
            <a:ext cx="4956048" cy="199787"/>
          </a:xfrm>
          <a:prstGeom prst="rect">
            <a:avLst/>
          </a:prstGeom>
        </p:spPr>
      </p:pic>
      <p:graphicFrame>
        <p:nvGraphicFramePr>
          <p:cNvPr id="14" name="Content Placeholder 2">
            <a:extLst>
              <a:ext uri="{FF2B5EF4-FFF2-40B4-BE49-F238E27FC236}">
                <a16:creationId xmlns:a16="http://schemas.microsoft.com/office/drawing/2014/main" id="{EF97225C-2D1F-D9DF-7D9A-FAD829D7FC83}"/>
              </a:ext>
            </a:extLst>
          </p:cNvPr>
          <p:cNvGraphicFramePr>
            <a:graphicFrameLocks noGrp="1"/>
          </p:cNvGraphicFramePr>
          <p:nvPr>
            <p:ph idx="1"/>
            <p:extLst>
              <p:ext uri="{D42A27DB-BD31-4B8C-83A1-F6EECF244321}">
                <p14:modId xmlns:p14="http://schemas.microsoft.com/office/powerpoint/2010/main" val="3089687868"/>
              </p:ext>
            </p:extLst>
          </p:nvPr>
        </p:nvGraphicFramePr>
        <p:xfrm>
          <a:off x="135420" y="1911570"/>
          <a:ext cx="5960579" cy="463074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Picture 3" descr="Global goals">
            <a:extLst>
              <a:ext uri="{FF2B5EF4-FFF2-40B4-BE49-F238E27FC236}">
                <a16:creationId xmlns:a16="http://schemas.microsoft.com/office/drawing/2014/main" id="{796F9A60-FCD0-3879-9640-E916A255619F}"/>
              </a:ext>
            </a:extLst>
          </p:cNvPr>
          <p:cNvPicPr>
            <a:picLocks noChangeAspect="1"/>
          </p:cNvPicPr>
          <p:nvPr/>
        </p:nvPicPr>
        <p:blipFill rotWithShape="1">
          <a:blip r:embed="rId9">
            <a:extLst>
              <a:ext uri="{28A0092B-C50C-407E-A947-70E740481C1C}">
                <a14:useLocalDpi xmlns:a14="http://schemas.microsoft.com/office/drawing/2010/main" val="0"/>
              </a:ext>
            </a:extLst>
          </a:blip>
          <a:srcRect l="6667" t="22702" r="6466" b="13352"/>
          <a:stretch>
            <a:fillRect/>
          </a:stretch>
        </p:blipFill>
        <p:spPr bwMode="auto">
          <a:xfrm>
            <a:off x="6531428" y="1911570"/>
            <a:ext cx="5377543" cy="3781659"/>
          </a:xfrm>
          <a:prstGeom prst="rect">
            <a:avLst/>
          </a:prstGeom>
          <a:noFill/>
          <a:ln>
            <a:noFill/>
          </a:ln>
          <a:effectLst>
            <a:outerShdw blurRad="76200" dist="63500" dir="5040000" algn="tl" rotWithShape="0">
              <a:srgbClr val="000000">
                <a:alpha val="41000"/>
              </a:srgbClr>
            </a:outerShdw>
          </a:effectLst>
          <a:extLst>
            <a:ext uri="{53640926-AAD7-44D8-BBD7-CCE9431645EC}">
              <a14:shadowObscured xmlns:a14="http://schemas.microsoft.com/office/drawing/2010/main"/>
            </a:ext>
          </a:extLst>
        </p:spPr>
      </p:pic>
      <p:sp>
        <p:nvSpPr>
          <p:cNvPr id="16" name="TextBox 15">
            <a:extLst>
              <a:ext uri="{FF2B5EF4-FFF2-40B4-BE49-F238E27FC236}">
                <a16:creationId xmlns:a16="http://schemas.microsoft.com/office/drawing/2014/main" id="{16015058-339E-9090-E219-FB99014042B0}"/>
              </a:ext>
            </a:extLst>
          </p:cNvPr>
          <p:cNvSpPr txBox="1"/>
          <p:nvPr/>
        </p:nvSpPr>
        <p:spPr>
          <a:xfrm>
            <a:off x="7271657" y="5737005"/>
            <a:ext cx="4784923" cy="538609"/>
          </a:xfrm>
          <a:prstGeom prst="rect">
            <a:avLst/>
          </a:prstGeom>
          <a:noFill/>
        </p:spPr>
        <p:txBody>
          <a:bodyPr wrap="square">
            <a:spAutoFit/>
          </a:bodyPr>
          <a:lstStyle/>
          <a:p>
            <a:r>
              <a:rPr lang="en-GB" sz="1100" kern="100" dirty="0">
                <a:solidFill>
                  <a:schemeClr val="bg1"/>
                </a:solidFill>
                <a:latin typeface="Aptos" panose="020B0004020202020204" pitchFamily="34" charset="0"/>
                <a:ea typeface="Aptos" panose="020B0004020202020204" pitchFamily="34" charset="0"/>
                <a:cs typeface="Times New Roman" panose="02020603050405020304" pitchFamily="18" charset="0"/>
              </a:rPr>
              <a:t>Figure 3: Diagram of the Sustainable Development Goals (GOV.UK, 2019a)</a:t>
            </a:r>
          </a:p>
          <a:p>
            <a:r>
              <a:rPr lang="en-GB" kern="100" dirty="0">
                <a:solidFill>
                  <a:schemeClr val="bg1"/>
                </a:solidFill>
                <a:latin typeface="Aptos" panose="020B0004020202020204" pitchFamily="34" charset="0"/>
                <a:ea typeface="Aptos" panose="020B0004020202020204" pitchFamily="34" charset="0"/>
                <a:cs typeface="Times New Roman" panose="02020603050405020304" pitchFamily="18" charset="0"/>
              </a:rPr>
              <a:t>  </a:t>
            </a:r>
            <a:endParaRPr lang="en-US" dirty="0"/>
          </a:p>
        </p:txBody>
      </p:sp>
      <p:sp>
        <p:nvSpPr>
          <p:cNvPr id="25" name="TextBox 24">
            <a:extLst>
              <a:ext uri="{FF2B5EF4-FFF2-40B4-BE49-F238E27FC236}">
                <a16:creationId xmlns:a16="http://schemas.microsoft.com/office/drawing/2014/main" id="{AC4B8821-E511-4C5F-7D69-C2FEDBB79730}"/>
              </a:ext>
            </a:extLst>
          </p:cNvPr>
          <p:cNvSpPr txBox="1"/>
          <p:nvPr/>
        </p:nvSpPr>
        <p:spPr>
          <a:xfrm>
            <a:off x="1803173" y="6470180"/>
            <a:ext cx="2862943" cy="261610"/>
          </a:xfrm>
          <a:prstGeom prst="rect">
            <a:avLst/>
          </a:prstGeom>
          <a:noFill/>
        </p:spPr>
        <p:txBody>
          <a:bodyPr wrap="square">
            <a:spAutoFit/>
          </a:bodyPr>
          <a:lstStyle/>
          <a:p>
            <a:r>
              <a:rPr lang="en-GB" sz="1100"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(United Nations, 2025a; Blanc, 2015)</a:t>
            </a:r>
          </a:p>
        </p:txBody>
      </p:sp>
    </p:spTree>
    <p:extLst>
      <p:ext uri="{BB962C8B-B14F-4D97-AF65-F5344CB8AC3E}">
        <p14:creationId xmlns:p14="http://schemas.microsoft.com/office/powerpoint/2010/main" val="10152864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2A773CA-28F4-49C2-BFA3-49A5867C7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5D7C72BA-4476-4E4B-BC37-9A75FD0C5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Rectangle 12">
            <a:extLst>
              <a:ext uri="{FF2B5EF4-FFF2-40B4-BE49-F238E27FC236}">
                <a16:creationId xmlns:a16="http://schemas.microsoft.com/office/drawing/2014/main" id="{3009A16D-868B-4145-BBC6-555098537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3992EB33-38E1-4175-8EE2-9BB8CC159C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7" name="Rectangle 16">
            <a:extLst>
              <a:ext uri="{FF2B5EF4-FFF2-40B4-BE49-F238E27FC236}">
                <a16:creationId xmlns:a16="http://schemas.microsoft.com/office/drawing/2014/main" id="{2DCAE5CF-5D29-4779-83E1-BDB64E4F3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487682F1-6CEF-8178-29EF-813EA5B21A75}"/>
              </a:ext>
            </a:extLst>
          </p:cNvPr>
          <p:cNvSpPr>
            <a:spLocks noGrp="1"/>
          </p:cNvSpPr>
          <p:nvPr>
            <p:ph type="title"/>
          </p:nvPr>
        </p:nvSpPr>
        <p:spPr>
          <a:xfrm>
            <a:off x="680321" y="2063262"/>
            <a:ext cx="3739279" cy="2661052"/>
          </a:xfrm>
        </p:spPr>
        <p:txBody>
          <a:bodyPr>
            <a:normAutofit/>
          </a:bodyPr>
          <a:lstStyle/>
          <a:p>
            <a:pPr algn="r"/>
            <a:r>
              <a:rPr lang="en-US" sz="4400" dirty="0">
                <a:latin typeface="Arial" panose="020B0604020202020204" pitchFamily="34" charset="0"/>
                <a:cs typeface="Arial" panose="020B0604020202020204" pitchFamily="34" charset="0"/>
              </a:rPr>
              <a:t>            </a:t>
            </a:r>
            <a:r>
              <a:rPr lang="en-US" sz="2800" dirty="0">
                <a:latin typeface="Arial" panose="020B0604020202020204" pitchFamily="34" charset="0"/>
                <a:cs typeface="Arial" panose="020B0604020202020204" pitchFamily="34" charset="0"/>
              </a:rPr>
              <a:t>Sustainable Development Goals 3 </a:t>
            </a:r>
            <a:endParaRPr lang="en-US" sz="2800" dirty="0"/>
          </a:p>
        </p:txBody>
      </p:sp>
      <p:graphicFrame>
        <p:nvGraphicFramePr>
          <p:cNvPr id="5" name="Content Placeholder 2">
            <a:extLst>
              <a:ext uri="{FF2B5EF4-FFF2-40B4-BE49-F238E27FC236}">
                <a16:creationId xmlns:a16="http://schemas.microsoft.com/office/drawing/2014/main" id="{9261329A-3ADC-9602-6DCE-C151CDFA591C}"/>
              </a:ext>
            </a:extLst>
          </p:cNvPr>
          <p:cNvGraphicFramePr>
            <a:graphicFrameLocks noGrp="1"/>
          </p:cNvGraphicFramePr>
          <p:nvPr>
            <p:ph idx="1"/>
            <p:extLst>
              <p:ext uri="{D42A27DB-BD31-4B8C-83A1-F6EECF244321}">
                <p14:modId xmlns:p14="http://schemas.microsoft.com/office/powerpoint/2010/main" val="3321172347"/>
              </p:ext>
            </p:extLst>
          </p:nvPr>
        </p:nvGraphicFramePr>
        <p:xfrm>
          <a:off x="5284788" y="639763"/>
          <a:ext cx="6261100" cy="55784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TextBox 5">
            <a:extLst>
              <a:ext uri="{FF2B5EF4-FFF2-40B4-BE49-F238E27FC236}">
                <a16:creationId xmlns:a16="http://schemas.microsoft.com/office/drawing/2014/main" id="{5A01D887-6274-2D69-25FD-5B66F5ECC41D}"/>
              </a:ext>
            </a:extLst>
          </p:cNvPr>
          <p:cNvSpPr txBox="1"/>
          <p:nvPr/>
        </p:nvSpPr>
        <p:spPr>
          <a:xfrm>
            <a:off x="6632122" y="6218237"/>
            <a:ext cx="4057649" cy="523220"/>
          </a:xfrm>
          <a:prstGeom prst="rect">
            <a:avLst/>
          </a:prstGeom>
          <a:noFill/>
        </p:spPr>
        <p:txBody>
          <a:bodyPr wrap="square">
            <a:spAutoFit/>
          </a:bodyPr>
          <a:lstStyle/>
          <a:p>
            <a:pPr>
              <a:buNone/>
            </a:pPr>
            <a:r>
              <a:rPr lang="en-GB" sz="120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(United Nations, 2025b; Acharya, Lin and Dhingra, 2018)</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r>
              <a:rPr lang="en-GB" sz="1600" kern="100" dirty="0">
                <a:effectLst/>
                <a:latin typeface="Aptos" panose="020B0004020202020204" pitchFamily="34" charset="0"/>
                <a:ea typeface="Aptos" panose="020B0004020202020204" pitchFamily="34" charset="0"/>
                <a:cs typeface="Times New Roman" panose="02020603050405020304" pitchFamily="18" charset="0"/>
              </a:rPr>
              <a:t> </a:t>
            </a:r>
          </a:p>
        </p:txBody>
      </p:sp>
    </p:spTree>
    <p:extLst>
      <p:ext uri="{BB962C8B-B14F-4D97-AF65-F5344CB8AC3E}">
        <p14:creationId xmlns:p14="http://schemas.microsoft.com/office/powerpoint/2010/main" val="14249178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8E82F-5222-6690-4BB3-60929B2A32ED}"/>
              </a:ext>
            </a:extLst>
          </p:cNvPr>
          <p:cNvSpPr>
            <a:spLocks noGrp="1"/>
          </p:cNvSpPr>
          <p:nvPr>
            <p:ph type="title"/>
          </p:nvPr>
        </p:nvSpPr>
        <p:spPr>
          <a:xfrm>
            <a:off x="680321" y="753228"/>
            <a:ext cx="9613861" cy="1080938"/>
          </a:xfrm>
        </p:spPr>
        <p:txBody>
          <a:bodyPr>
            <a:normAutofit/>
          </a:bodyPr>
          <a:lstStyle/>
          <a:p>
            <a:r>
              <a:rPr lang="en-US">
                <a:latin typeface="Arial" panose="020B0604020202020204" pitchFamily="34" charset="0"/>
                <a:cs typeface="Arial" panose="020B0604020202020204" pitchFamily="34" charset="0"/>
              </a:rPr>
              <a:t>UK goal 3 specific targets</a:t>
            </a:r>
          </a:p>
        </p:txBody>
      </p:sp>
      <p:graphicFrame>
        <p:nvGraphicFramePr>
          <p:cNvPr id="5" name="Content Placeholder 2">
            <a:extLst>
              <a:ext uri="{FF2B5EF4-FFF2-40B4-BE49-F238E27FC236}">
                <a16:creationId xmlns:a16="http://schemas.microsoft.com/office/drawing/2014/main" id="{9CB9E9DF-086C-2D4C-6C75-A46814BAAEB2}"/>
              </a:ext>
            </a:extLst>
          </p:cNvPr>
          <p:cNvGraphicFramePr>
            <a:graphicFrameLocks noGrp="1"/>
          </p:cNvGraphicFramePr>
          <p:nvPr>
            <p:ph idx="1"/>
            <p:extLst>
              <p:ext uri="{D42A27DB-BD31-4B8C-83A1-F6EECF244321}">
                <p14:modId xmlns:p14="http://schemas.microsoft.com/office/powerpoint/2010/main" val="2482150676"/>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BD6D6C47-F114-029B-A931-0946EC236C86}"/>
              </a:ext>
            </a:extLst>
          </p:cNvPr>
          <p:cNvSpPr txBox="1"/>
          <p:nvPr/>
        </p:nvSpPr>
        <p:spPr>
          <a:xfrm>
            <a:off x="2123565" y="6299797"/>
            <a:ext cx="6096000" cy="276999"/>
          </a:xfrm>
          <a:prstGeom prst="rect">
            <a:avLst/>
          </a:prstGeom>
          <a:noFill/>
        </p:spPr>
        <p:txBody>
          <a:bodyPr wrap="square">
            <a:spAutoFit/>
          </a:bodyPr>
          <a:lstStyle/>
          <a:p>
            <a:r>
              <a:rPr lang="en-GB" sz="1200"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(The Sustainable Development Report, 2024; </a:t>
            </a:r>
            <a:r>
              <a:rPr lang="en-GB" sz="1200" dirty="0">
                <a:solidFill>
                  <a:schemeClr val="bg1"/>
                </a:solidFill>
                <a:latin typeface="Arial" panose="020B0604020202020204" pitchFamily="34" charset="0"/>
                <a:cs typeface="Arial" panose="020B0604020202020204" pitchFamily="34" charset="0"/>
              </a:rPr>
              <a:t>Frieden  </a:t>
            </a:r>
            <a:r>
              <a:rPr lang="en-GB" sz="1200" i="1" dirty="0">
                <a:solidFill>
                  <a:schemeClr val="bg1"/>
                </a:solidFill>
                <a:latin typeface="Arial" panose="020B0604020202020204" pitchFamily="34" charset="0"/>
                <a:cs typeface="Arial" panose="020B0604020202020204" pitchFamily="34" charset="0"/>
              </a:rPr>
              <a:t>et al.</a:t>
            </a:r>
            <a:r>
              <a:rPr lang="en-GB" sz="1200" dirty="0">
                <a:solidFill>
                  <a:schemeClr val="bg1"/>
                </a:solidFill>
                <a:latin typeface="Arial" panose="020B0604020202020204" pitchFamily="34" charset="0"/>
                <a:cs typeface="Arial" panose="020B0604020202020204" pitchFamily="34" charset="0"/>
              </a:rPr>
              <a:t>, 2020)</a:t>
            </a:r>
            <a:endParaRPr lang="en-GB" sz="1200" kern="100" dirty="0">
              <a:solidFill>
                <a:schemeClr val="bg1"/>
              </a:solidFill>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36150506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5B8C3F18-2A17-4372-BAE1-DB295E2ACB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a:gradFill>
            <a:gsLst>
              <a:gs pos="0">
                <a:srgbClr val="F78925"/>
              </a:gs>
              <a:gs pos="50000">
                <a:srgbClr val="D54209"/>
              </a:gs>
              <a:gs pos="100000">
                <a:srgbClr val="8D0000"/>
              </a:gs>
            </a:gsLst>
            <a:lin ang="2520000" scaled="0"/>
          </a:gradFill>
        </p:spPr>
      </p:pic>
      <p:pic>
        <p:nvPicPr>
          <p:cNvPr id="22" name="Picture 21">
            <a:extLst>
              <a:ext uri="{FF2B5EF4-FFF2-40B4-BE49-F238E27FC236}">
                <a16:creationId xmlns:a16="http://schemas.microsoft.com/office/drawing/2014/main" id="{DCBB5819-B198-483A-901B-E946789534B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4" name="Rectangle 23">
            <a:extLst>
              <a:ext uri="{FF2B5EF4-FFF2-40B4-BE49-F238E27FC236}">
                <a16:creationId xmlns:a16="http://schemas.microsoft.com/office/drawing/2014/main" id="{FC0814F6-DCDA-4612-801B-FEB1C2B81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98325" y="0"/>
            <a:ext cx="4636008"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694CF788-1E16-4F1F-AAF8-5644BBA94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7876030" cy="1368198"/>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6156A5C6-4899-15C7-6CD5-1D6DEC59EE36}"/>
              </a:ext>
            </a:extLst>
          </p:cNvPr>
          <p:cNvSpPr>
            <a:spLocks noGrp="1"/>
          </p:cNvSpPr>
          <p:nvPr>
            <p:ph type="title"/>
          </p:nvPr>
        </p:nvSpPr>
        <p:spPr>
          <a:xfrm>
            <a:off x="680321" y="753228"/>
            <a:ext cx="7087552" cy="1080938"/>
          </a:xfrm>
        </p:spPr>
        <p:txBody>
          <a:bodyPr>
            <a:normAutofit/>
          </a:bodyPr>
          <a:lstStyle/>
          <a:p>
            <a:r>
              <a:rPr lang="en-US" dirty="0">
                <a:solidFill>
                  <a:srgbClr val="FFFFFF"/>
                </a:solidFill>
                <a:latin typeface="Arial" panose="020B0604020202020204" pitchFamily="34" charset="0"/>
                <a:cs typeface="Arial" panose="020B0604020202020204" pitchFamily="34" charset="0"/>
              </a:rPr>
              <a:t>UK case study/campaign</a:t>
            </a:r>
          </a:p>
        </p:txBody>
      </p:sp>
      <p:pic>
        <p:nvPicPr>
          <p:cNvPr id="28" name="Picture 27">
            <a:extLst>
              <a:ext uri="{FF2B5EF4-FFF2-40B4-BE49-F238E27FC236}">
                <a16:creationId xmlns:a16="http://schemas.microsoft.com/office/drawing/2014/main" id="{484AEBEF-EF01-44A6-A9AC-E21D52665E4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0"/>
            <a:ext cx="7967048" cy="321164"/>
          </a:xfrm>
          <a:prstGeom prst="rect">
            <a:avLst/>
          </a:prstGeom>
        </p:spPr>
      </p:pic>
      <p:sp>
        <p:nvSpPr>
          <p:cNvPr id="3" name="Content Placeholder 2">
            <a:extLst>
              <a:ext uri="{FF2B5EF4-FFF2-40B4-BE49-F238E27FC236}">
                <a16:creationId xmlns:a16="http://schemas.microsoft.com/office/drawing/2014/main" id="{1EBAC276-04C5-941B-78EA-7A0CB27D3746}"/>
              </a:ext>
            </a:extLst>
          </p:cNvPr>
          <p:cNvSpPr>
            <a:spLocks noGrp="1"/>
          </p:cNvSpPr>
          <p:nvPr>
            <p:ph idx="1"/>
          </p:nvPr>
        </p:nvSpPr>
        <p:spPr>
          <a:xfrm>
            <a:off x="680321" y="2336873"/>
            <a:ext cx="6423211" cy="3599316"/>
          </a:xfrm>
        </p:spPr>
        <p:txBody>
          <a:bodyPr>
            <a:normAutofit/>
          </a:bodyPr>
          <a:lstStyle/>
          <a:p>
            <a:pPr marL="0" indent="0">
              <a:lnSpc>
                <a:spcPct val="150000"/>
              </a:lnSpc>
              <a:buNone/>
            </a:pPr>
            <a:r>
              <a:rPr lang="en-US" dirty="0">
                <a:solidFill>
                  <a:srgbClr val="FFFFFF"/>
                </a:solidFill>
                <a:latin typeface="Arial" panose="020B0604020202020204" pitchFamily="34" charset="0"/>
                <a:cs typeface="Arial" panose="020B0604020202020204" pitchFamily="34" charset="0"/>
              </a:rPr>
              <a:t>The UK's commitment to achieving Goal 3 of the SDGs involves addressing preventive health measures and reducing fatalities in various areas through campaign initiatives.</a:t>
            </a:r>
          </a:p>
          <a:p>
            <a:pPr marL="0" indent="0">
              <a:lnSpc>
                <a:spcPct val="150000"/>
              </a:lnSpc>
              <a:buNone/>
            </a:pPr>
            <a:r>
              <a:rPr lang="en-GB" sz="1100" dirty="0">
                <a:latin typeface="Arial" panose="020B0604020202020204" pitchFamily="34" charset="0"/>
                <a:cs typeface="Arial" panose="020B0604020202020204" pitchFamily="34" charset="0"/>
              </a:rPr>
              <a:t>(House of Lords Library, 2020)</a:t>
            </a:r>
          </a:p>
          <a:p>
            <a:pPr marL="0" indent="0">
              <a:lnSpc>
                <a:spcPct val="150000"/>
              </a:lnSpc>
              <a:buNone/>
            </a:pPr>
            <a:endParaRPr lang="en-US" dirty="0">
              <a:solidFill>
                <a:srgbClr val="FFFFFF"/>
              </a:solidFill>
              <a:latin typeface="Arial" panose="020B0604020202020204" pitchFamily="34" charset="0"/>
              <a:cs typeface="Arial" panose="020B0604020202020204" pitchFamily="34" charset="0"/>
            </a:endParaRPr>
          </a:p>
        </p:txBody>
      </p:sp>
      <p:sp useBgFill="1">
        <p:nvSpPr>
          <p:cNvPr id="30" name="Rectangle 29">
            <a:extLst>
              <a:ext uri="{FF2B5EF4-FFF2-40B4-BE49-F238E27FC236}">
                <a16:creationId xmlns:a16="http://schemas.microsoft.com/office/drawing/2014/main" id="{11D6DEA9-466D-4CF0-B302-39178915E1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6423" y="642795"/>
            <a:ext cx="3347830" cy="5575125"/>
          </a:xfrm>
          <a:prstGeom prst="rect">
            <a:avLst/>
          </a:prstGeom>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urful carved figures of humans">
            <a:extLst>
              <a:ext uri="{FF2B5EF4-FFF2-40B4-BE49-F238E27FC236}">
                <a16:creationId xmlns:a16="http://schemas.microsoft.com/office/drawing/2014/main" id="{0FB9EDC4-7295-FBA7-EA68-562D500B6C36}"/>
              </a:ext>
            </a:extLst>
          </p:cNvPr>
          <p:cNvPicPr>
            <a:picLocks noChangeAspect="1"/>
          </p:cNvPicPr>
          <p:nvPr/>
        </p:nvPicPr>
        <p:blipFill>
          <a:blip r:embed="rId4"/>
          <a:srcRect l="10872" r="10639" b="-1"/>
          <a:stretch>
            <a:fillRect/>
          </a:stretch>
        </p:blipFill>
        <p:spPr>
          <a:xfrm>
            <a:off x="8563287" y="2185952"/>
            <a:ext cx="2731172" cy="2479301"/>
          </a:xfrm>
          <a:prstGeom prst="rect">
            <a:avLst/>
          </a:prstGeom>
          <a:ln>
            <a:noFill/>
          </a:ln>
          <a:effectLst/>
        </p:spPr>
      </p:pic>
    </p:spTree>
    <p:extLst>
      <p:ext uri="{BB962C8B-B14F-4D97-AF65-F5344CB8AC3E}">
        <p14:creationId xmlns:p14="http://schemas.microsoft.com/office/powerpoint/2010/main" val="1041336673"/>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3098" name="Rectangle 3097">
            <a:extLst>
              <a:ext uri="{FF2B5EF4-FFF2-40B4-BE49-F238E27FC236}">
                <a16:creationId xmlns:a16="http://schemas.microsoft.com/office/drawing/2014/main" id="{3FECAD23-900F-4F1B-A441-6A68749F8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00" name="Picture 3099">
            <a:extLst>
              <a:ext uri="{FF2B5EF4-FFF2-40B4-BE49-F238E27FC236}">
                <a16:creationId xmlns:a16="http://schemas.microsoft.com/office/drawing/2014/main" id="{57943801-CAEC-4F98-9332-2A4D9128463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102" name="Rectangle 3101">
            <a:extLst>
              <a:ext uri="{FF2B5EF4-FFF2-40B4-BE49-F238E27FC236}">
                <a16:creationId xmlns:a16="http://schemas.microsoft.com/office/drawing/2014/main" id="{8A233090-6C39-4F59-8A0F-86F011A7EE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04" name="Rectangle 3103">
            <a:extLst>
              <a:ext uri="{FF2B5EF4-FFF2-40B4-BE49-F238E27FC236}">
                <a16:creationId xmlns:a16="http://schemas.microsoft.com/office/drawing/2014/main" id="{484DCAA0-4BF1-4FB9-97BA-D6BA63041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787603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5FF03AA5-CA10-CAB5-B1E3-D0583E5C9E23}"/>
              </a:ext>
            </a:extLst>
          </p:cNvPr>
          <p:cNvSpPr>
            <a:spLocks noGrp="1"/>
          </p:cNvSpPr>
          <p:nvPr>
            <p:ph type="title"/>
          </p:nvPr>
        </p:nvSpPr>
        <p:spPr>
          <a:xfrm>
            <a:off x="680321" y="753228"/>
            <a:ext cx="7087552" cy="1080938"/>
          </a:xfrm>
        </p:spPr>
        <p:txBody>
          <a:bodyPr>
            <a:normAutofit/>
          </a:bodyPr>
          <a:lstStyle/>
          <a:p>
            <a:r>
              <a:rPr lang="en-US" dirty="0">
                <a:latin typeface="Arial" panose="020B0604020202020204" pitchFamily="34" charset="0"/>
                <a:cs typeface="Arial" panose="020B0604020202020204" pitchFamily="34" charset="0"/>
              </a:rPr>
              <a:t>            Change4Life</a:t>
            </a:r>
          </a:p>
        </p:txBody>
      </p:sp>
      <p:pic>
        <p:nvPicPr>
          <p:cNvPr id="3106" name="Picture 3105">
            <a:extLst>
              <a:ext uri="{FF2B5EF4-FFF2-40B4-BE49-F238E27FC236}">
                <a16:creationId xmlns:a16="http://schemas.microsoft.com/office/drawing/2014/main" id="{9BC2FEA5-B399-458A-8393-E06CE40DB8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 y="1970240"/>
            <a:ext cx="7967048" cy="321164"/>
          </a:xfrm>
          <a:prstGeom prst="rect">
            <a:avLst/>
          </a:prstGeom>
        </p:spPr>
      </p:pic>
      <p:sp>
        <p:nvSpPr>
          <p:cNvPr id="3" name="Content Placeholder 2">
            <a:extLst>
              <a:ext uri="{FF2B5EF4-FFF2-40B4-BE49-F238E27FC236}">
                <a16:creationId xmlns:a16="http://schemas.microsoft.com/office/drawing/2014/main" id="{BEA62A6F-8CDC-96BB-60CD-F0C73A37F688}"/>
              </a:ext>
            </a:extLst>
          </p:cNvPr>
          <p:cNvSpPr>
            <a:spLocks noGrp="1"/>
          </p:cNvSpPr>
          <p:nvPr>
            <p:ph idx="1"/>
          </p:nvPr>
        </p:nvSpPr>
        <p:spPr>
          <a:xfrm>
            <a:off x="680321" y="2336873"/>
            <a:ext cx="6423211" cy="3599316"/>
          </a:xfrm>
        </p:spPr>
        <p:txBody>
          <a:bodyPr>
            <a:normAutofit/>
          </a:bodyPr>
          <a:lstStyle/>
          <a:p>
            <a:r>
              <a:rPr lang="en-US" sz="1400" dirty="0">
                <a:latin typeface="Arial" panose="020B0604020202020204" pitchFamily="34" charset="0"/>
                <a:cs typeface="Arial" panose="020B0604020202020204" pitchFamily="34" charset="0"/>
              </a:rPr>
              <a:t>The "Change4Life" campaign, now run by the UK Health Security Agency and the Office for Health Improvement and Disparities, promotes SDG Goal 3 by encouraging healthier lifestyles among children and families to cut early deaths from non-communicable diseases through increased physical activity and better nutrition.</a:t>
            </a:r>
            <a:endParaRPr lang="en-GB"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Educational Resources: The campaign provides resources, including meal planning guides and physical activity ideas, to help families make healthier choices.</a:t>
            </a:r>
          </a:p>
          <a:p>
            <a:r>
              <a:rPr lang="en-US" sz="1400" dirty="0">
                <a:latin typeface="Arial" panose="020B0604020202020204" pitchFamily="34" charset="0"/>
                <a:cs typeface="Arial" panose="020B0604020202020204" pitchFamily="34" charset="0"/>
              </a:rPr>
              <a:t>Community Engagement: Local events and activities are organised to engage communities and encourage participation in active lifestyles.</a:t>
            </a:r>
          </a:p>
          <a:p>
            <a:r>
              <a:rPr lang="en-US" sz="1400" dirty="0">
                <a:latin typeface="Arial" panose="020B0604020202020204" pitchFamily="34" charset="0"/>
                <a:cs typeface="Arial" panose="020B0604020202020204" pitchFamily="34" charset="0"/>
              </a:rPr>
              <a:t>Partnerships: Collaborations with schools, health professionals, and local authorities enhance the campaign's reach and effectiveness.</a:t>
            </a:r>
          </a:p>
          <a:p>
            <a:pPr marL="0" indent="0">
              <a:buNone/>
            </a:pPr>
            <a:r>
              <a:rPr lang="en-GB" sz="1400">
                <a:latin typeface="Arial" panose="020B0604020202020204" pitchFamily="34" charset="0"/>
                <a:cs typeface="Arial" panose="020B0604020202020204" pitchFamily="34" charset="0"/>
              </a:rPr>
              <a:t>(GOV.UK, 2017)</a:t>
            </a:r>
          </a:p>
          <a:p>
            <a:pPr marL="0" indent="0">
              <a:buNone/>
            </a:pPr>
            <a:endParaRPr lang="en-US" sz="1400"/>
          </a:p>
        </p:txBody>
      </p:sp>
      <p:pic>
        <p:nvPicPr>
          <p:cNvPr id="3073" name="Picture 1" descr="Change4Life Service - Family Action">
            <a:extLst>
              <a:ext uri="{FF2B5EF4-FFF2-40B4-BE49-F238E27FC236}">
                <a16:creationId xmlns:a16="http://schemas.microsoft.com/office/drawing/2014/main" id="{36AF93DD-3173-F183-2F2F-6EFBFCC84A16}"/>
              </a:ext>
            </a:extLst>
          </p:cNvPr>
          <p:cNvPicPr>
            <a:picLocks noChangeAspect="1" noChangeArrowheads="1"/>
          </p:cNvPicPr>
          <p:nvPr/>
        </p:nvPicPr>
        <p:blipFill>
          <a:blip r:embed="rId5" r:link="rId6">
            <a:extLst>
              <a:ext uri="{28A0092B-C50C-407E-A947-70E740481C1C}">
                <a14:useLocalDpi xmlns:a14="http://schemas.microsoft.com/office/drawing/2010/main" val="0"/>
              </a:ext>
            </a:extLst>
          </a:blip>
          <a:srcRect l="184" r="10949" b="-3"/>
          <a:stretch>
            <a:fillRect/>
          </a:stretch>
        </p:blipFill>
        <p:spPr bwMode="auto">
          <a:xfrm>
            <a:off x="8187091" y="1539334"/>
            <a:ext cx="3358478" cy="3779331"/>
          </a:xfrm>
          <a:prstGeom prst="rect">
            <a:avLst/>
          </a:prstGeom>
          <a:noFill/>
          <a:ln>
            <a:noFill/>
          </a:ln>
          <a:effectLst>
            <a:outerShdw blurRad="76200" dist="63500" dir="5040000" algn="tl" rotWithShape="0">
              <a:srgbClr val="000000">
                <a:alpha val="41000"/>
              </a:srgbClr>
            </a:outerShdw>
          </a:effectLst>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4DEB4BCD-050E-A8DA-8F25-CA94602A7A00}"/>
              </a:ext>
            </a:extLst>
          </p:cNvPr>
          <p:cNvSpPr txBox="1"/>
          <p:nvPr/>
        </p:nvSpPr>
        <p:spPr>
          <a:xfrm>
            <a:off x="7764236" y="6594710"/>
            <a:ext cx="4710793" cy="261610"/>
          </a:xfrm>
          <a:prstGeom prst="rect">
            <a:avLst/>
          </a:prstGeom>
          <a:noFill/>
        </p:spPr>
        <p:txBody>
          <a:bodyPr wrap="square">
            <a:spAutoFit/>
          </a:bodyPr>
          <a:lstStyle/>
          <a:p>
            <a:pPr>
              <a:spcAft>
                <a:spcPts val="600"/>
              </a:spcAft>
            </a:pPr>
            <a:r>
              <a:rPr lang="en-GB" sz="110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Figure 3: Diagram of the Change4Life poster (Family Action, 2024)</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p:txBody>
      </p:sp>
      <p:sp>
        <p:nvSpPr>
          <p:cNvPr id="4" name="Rectangle 2">
            <a:extLst>
              <a:ext uri="{FF2B5EF4-FFF2-40B4-BE49-F238E27FC236}">
                <a16:creationId xmlns:a16="http://schemas.microsoft.com/office/drawing/2014/main" id="{704DA906-393D-3BF6-8FF9-16EAC650D6BB}"/>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Tree>
    <p:extLst>
      <p:ext uri="{BB962C8B-B14F-4D97-AF65-F5344CB8AC3E}">
        <p14:creationId xmlns:p14="http://schemas.microsoft.com/office/powerpoint/2010/main" val="19736910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D36B4-CCF3-40B2-6544-A65B6E587B14}"/>
              </a:ext>
            </a:extLst>
          </p:cNvPr>
          <p:cNvSpPr>
            <a:spLocks noGrp="1"/>
          </p:cNvSpPr>
          <p:nvPr>
            <p:ph type="title"/>
          </p:nvPr>
        </p:nvSpPr>
        <p:spPr>
          <a:xfrm>
            <a:off x="680321" y="753228"/>
            <a:ext cx="9613861" cy="1080938"/>
          </a:xfrm>
        </p:spPr>
        <p:txBody>
          <a:bodyPr>
            <a:normAutofit/>
          </a:bodyPr>
          <a:lstStyle/>
          <a:p>
            <a:r>
              <a:rPr lang="en-US" dirty="0">
                <a:latin typeface="Arial" panose="020B0604020202020204" pitchFamily="34" charset="0"/>
                <a:cs typeface="Arial" panose="020B0604020202020204" pitchFamily="34" charset="0"/>
              </a:rPr>
              <a:t>       Health inequalities</a:t>
            </a:r>
          </a:p>
        </p:txBody>
      </p:sp>
      <p:graphicFrame>
        <p:nvGraphicFramePr>
          <p:cNvPr id="5" name="Content Placeholder 2">
            <a:extLst>
              <a:ext uri="{FF2B5EF4-FFF2-40B4-BE49-F238E27FC236}">
                <a16:creationId xmlns:a16="http://schemas.microsoft.com/office/drawing/2014/main" id="{14C1A96E-4B98-ABCC-6585-B2340BA2C259}"/>
              </a:ext>
            </a:extLst>
          </p:cNvPr>
          <p:cNvGraphicFramePr>
            <a:graphicFrameLocks noGrp="1"/>
          </p:cNvGraphicFramePr>
          <p:nvPr>
            <p:ph idx="1"/>
            <p:extLst>
              <p:ext uri="{D42A27DB-BD31-4B8C-83A1-F6EECF244321}">
                <p14:modId xmlns:p14="http://schemas.microsoft.com/office/powerpoint/2010/main" val="488892635"/>
              </p:ext>
            </p:extLst>
          </p:nvPr>
        </p:nvGraphicFramePr>
        <p:xfrm>
          <a:off x="167268" y="2336800"/>
          <a:ext cx="11809141" cy="39859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474DE909-7C61-306E-7D5F-B4882EC15A17}"/>
              </a:ext>
            </a:extLst>
          </p:cNvPr>
          <p:cNvSpPr txBox="1"/>
          <p:nvPr/>
        </p:nvSpPr>
        <p:spPr>
          <a:xfrm>
            <a:off x="2564780" y="6322741"/>
            <a:ext cx="4984596" cy="261610"/>
          </a:xfrm>
          <a:prstGeom prst="rect">
            <a:avLst/>
          </a:prstGeom>
          <a:noFill/>
        </p:spPr>
        <p:txBody>
          <a:bodyPr wrap="square">
            <a:spAutoFit/>
          </a:bodyPr>
          <a:lstStyle/>
          <a:p>
            <a:r>
              <a:rPr lang="en-GB" sz="1100" dirty="0">
                <a:solidFill>
                  <a:schemeClr val="bg1"/>
                </a:solidFill>
                <a:latin typeface="Arial" panose="020B0604020202020204" pitchFamily="34" charset="0"/>
                <a:cs typeface="Arial" panose="020B0604020202020204" pitchFamily="34" charset="0"/>
              </a:rPr>
              <a:t>The King's Fund,2025;t</a:t>
            </a:r>
            <a:r>
              <a:rPr lang="en-GB" sz="1100" kern="100" dirty="0">
                <a:solidFill>
                  <a:schemeClr val="bg1"/>
                </a:solidFill>
                <a:latin typeface="Arial" panose="020B0604020202020204" pitchFamily="34" charset="0"/>
                <a:ea typeface="Aptos" panose="020B0004020202020204" pitchFamily="34" charset="0"/>
                <a:cs typeface="Arial" panose="020B0604020202020204" pitchFamily="34" charset="0"/>
              </a:rPr>
              <a:t>he Office for National Statistics, 2023; GOV.UK, 2023)</a:t>
            </a:r>
            <a:endParaRPr lang="en-GB" sz="1100" kern="100" dirty="0">
              <a:solidFill>
                <a:schemeClr val="bg1"/>
              </a:solidFill>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4488036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CCD89DF-A084-43AD-9824-83BBBFC81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842DB508-57AC-4491-A95B-0A00DE2608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Rectangle 12">
            <a:extLst>
              <a:ext uri="{FF2B5EF4-FFF2-40B4-BE49-F238E27FC236}">
                <a16:creationId xmlns:a16="http://schemas.microsoft.com/office/drawing/2014/main" id="{11767E27-DCFE-4AA0-B1A2-E019108D7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609600"/>
            <a:ext cx="10437812" cy="1368198"/>
          </a:xfrm>
          <a:prstGeom prst="rect">
            <a:avLst/>
          </a:prstGeom>
          <a:solidFill>
            <a:schemeClr val="bg1">
              <a:lumMod val="95000"/>
              <a:lumOff val="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D9E8FD2D-F658-0C29-C332-D7F3AE5FE32A}"/>
              </a:ext>
            </a:extLst>
          </p:cNvPr>
          <p:cNvSpPr>
            <a:spLocks noGrp="1"/>
          </p:cNvSpPr>
          <p:nvPr>
            <p:ph type="title"/>
          </p:nvPr>
        </p:nvSpPr>
        <p:spPr>
          <a:xfrm>
            <a:off x="680321" y="753228"/>
            <a:ext cx="9613861" cy="1080938"/>
          </a:xfrm>
        </p:spPr>
        <p:txBody>
          <a:bodyPr>
            <a:normAutofit/>
          </a:bodyPr>
          <a:lstStyle/>
          <a:p>
            <a:r>
              <a:rPr lang="en-GB">
                <a:latin typeface="Arial" panose="020B0604020202020204" pitchFamily="34" charset="0"/>
                <a:cs typeface="Arial" panose="020B0604020202020204" pitchFamily="34" charset="0"/>
              </a:rPr>
              <a:t>     Health Equity Framework</a:t>
            </a:r>
            <a:endParaRPr lang="en-US" dirty="0"/>
          </a:p>
        </p:txBody>
      </p:sp>
      <p:sp>
        <p:nvSpPr>
          <p:cNvPr id="15" name="Rectangle 14">
            <a:extLst>
              <a:ext uri="{FF2B5EF4-FFF2-40B4-BE49-F238E27FC236}">
                <a16:creationId xmlns:a16="http://schemas.microsoft.com/office/drawing/2014/main" id="{1C61BEF9-DC90-4AC9-8E25-ED5509D7A1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7" name="Rectangle 16">
            <a:extLst>
              <a:ext uri="{FF2B5EF4-FFF2-40B4-BE49-F238E27FC236}">
                <a16:creationId xmlns:a16="http://schemas.microsoft.com/office/drawing/2014/main" id="{D64306F4-D304-4F4E-9B08-A8036AF821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2116667"/>
            <a:ext cx="10439400" cy="3793206"/>
          </a:xfrm>
          <a:prstGeom prst="rect">
            <a:avLst/>
          </a:prstGeom>
          <a:solidFill>
            <a:schemeClr val="bg1">
              <a:lumMod val="95000"/>
              <a:lumOff val="5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19" name="Picture 18">
            <a:extLst>
              <a:ext uri="{FF2B5EF4-FFF2-40B4-BE49-F238E27FC236}">
                <a16:creationId xmlns:a16="http://schemas.microsoft.com/office/drawing/2014/main" id="{8FACC571-ABDB-4C1F-8A8B-53E362E113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21" name="Picture 20">
            <a:extLst>
              <a:ext uri="{FF2B5EF4-FFF2-40B4-BE49-F238E27FC236}">
                <a16:creationId xmlns:a16="http://schemas.microsoft.com/office/drawing/2014/main" id="{F486E5BD-1557-41D9-A119-D5F62647ABB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graphicFrame>
        <p:nvGraphicFramePr>
          <p:cNvPr id="5" name="Content Placeholder 2">
            <a:extLst>
              <a:ext uri="{FF2B5EF4-FFF2-40B4-BE49-F238E27FC236}">
                <a16:creationId xmlns:a16="http://schemas.microsoft.com/office/drawing/2014/main" id="{FACD7268-6074-6910-0378-24CBC0EF38EB}"/>
              </a:ext>
            </a:extLst>
          </p:cNvPr>
          <p:cNvGraphicFramePr>
            <a:graphicFrameLocks noGrp="1"/>
          </p:cNvGraphicFramePr>
          <p:nvPr>
            <p:ph idx="1"/>
            <p:extLst>
              <p:ext uri="{D42A27DB-BD31-4B8C-83A1-F6EECF244321}">
                <p14:modId xmlns:p14="http://schemas.microsoft.com/office/powerpoint/2010/main" val="1422446878"/>
              </p:ext>
            </p:extLst>
          </p:nvPr>
        </p:nvGraphicFramePr>
        <p:xfrm>
          <a:off x="681038" y="2427478"/>
          <a:ext cx="9433453" cy="3160661"/>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6" name="TextBox 5">
            <a:extLst>
              <a:ext uri="{FF2B5EF4-FFF2-40B4-BE49-F238E27FC236}">
                <a16:creationId xmlns:a16="http://schemas.microsoft.com/office/drawing/2014/main" id="{BC7F3391-4886-4281-ECAA-1EDDA938EC6A}"/>
              </a:ext>
            </a:extLst>
          </p:cNvPr>
          <p:cNvSpPr txBox="1"/>
          <p:nvPr/>
        </p:nvSpPr>
        <p:spPr>
          <a:xfrm>
            <a:off x="3231444" y="5743907"/>
            <a:ext cx="6101644" cy="369332"/>
          </a:xfrm>
          <a:prstGeom prst="rect">
            <a:avLst/>
          </a:prstGeom>
          <a:noFill/>
        </p:spPr>
        <p:txBody>
          <a:bodyPr wrap="square">
            <a:spAutoFit/>
          </a:bodyPr>
          <a:lstStyle/>
          <a:p>
            <a:r>
              <a:rPr lang="en-GB" sz="1800" kern="100" dirty="0">
                <a:latin typeface="Arial" panose="020B0604020202020204" pitchFamily="34" charset="0"/>
                <a:ea typeface="Aptos" panose="020B0004020202020204" pitchFamily="34" charset="0"/>
                <a:cs typeface="Arial" panose="020B0604020202020204" pitchFamily="34" charset="0"/>
              </a:rPr>
              <a:t>(GOV.UK, 2024)</a:t>
            </a:r>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116885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C64BB-37AA-3F00-A75E-6243D482ADDC}"/>
              </a:ext>
            </a:extLst>
          </p:cNvPr>
          <p:cNvSpPr>
            <a:spLocks noGrp="1"/>
          </p:cNvSpPr>
          <p:nvPr>
            <p:ph type="title"/>
          </p:nvPr>
        </p:nvSpPr>
        <p:spPr>
          <a:xfrm>
            <a:off x="680321" y="753228"/>
            <a:ext cx="9613861" cy="1080938"/>
          </a:xfrm>
        </p:spPr>
        <p:txBody>
          <a:bodyPr>
            <a:normAutofit/>
          </a:bodyPr>
          <a:lstStyle/>
          <a:p>
            <a:r>
              <a:rPr lang="en-GB" dirty="0"/>
              <a:t>      </a:t>
            </a:r>
            <a:r>
              <a:rPr lang="en-GB">
                <a:latin typeface="Arial" panose="020B0604020202020204" pitchFamily="34" charset="0"/>
                <a:cs typeface="Arial" panose="020B0604020202020204" pitchFamily="34" charset="0"/>
              </a:rPr>
              <a:t>Policies and Legislation</a:t>
            </a:r>
            <a:endParaRPr lang="en-US">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96C4B160-C9FE-3783-95B1-BD21AC977E0B}"/>
              </a:ext>
            </a:extLst>
          </p:cNvPr>
          <p:cNvGraphicFramePr>
            <a:graphicFrameLocks noGrp="1"/>
          </p:cNvGraphicFramePr>
          <p:nvPr>
            <p:ph idx="1"/>
            <p:extLst>
              <p:ext uri="{D42A27DB-BD31-4B8C-83A1-F6EECF244321}">
                <p14:modId xmlns:p14="http://schemas.microsoft.com/office/powerpoint/2010/main" val="3647274607"/>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ECF2AFDC-E1E3-0DCF-71B8-CBFE93DF1CBE}"/>
              </a:ext>
            </a:extLst>
          </p:cNvPr>
          <p:cNvSpPr txBox="1"/>
          <p:nvPr/>
        </p:nvSpPr>
        <p:spPr>
          <a:xfrm>
            <a:off x="3385457" y="6161298"/>
            <a:ext cx="3984171" cy="276999"/>
          </a:xfrm>
          <a:prstGeom prst="rect">
            <a:avLst/>
          </a:prstGeom>
          <a:noFill/>
        </p:spPr>
        <p:txBody>
          <a:bodyPr wrap="square">
            <a:spAutoFit/>
          </a:bodyPr>
          <a:lstStyle/>
          <a:p>
            <a:r>
              <a:rPr lang="en-GB" sz="120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(GOV.UK, 2015; Local Government Association, 2023)</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19954733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FD402-34E7-B9AD-085D-B81C10254290}"/>
              </a:ext>
            </a:extLst>
          </p:cNvPr>
          <p:cNvSpPr>
            <a:spLocks noGrp="1"/>
          </p:cNvSpPr>
          <p:nvPr>
            <p:ph type="title"/>
          </p:nvPr>
        </p:nvSpPr>
        <p:spPr/>
        <p:txBody>
          <a:bodyPr>
            <a:normAutofit/>
          </a:bodyPr>
          <a:lstStyle/>
          <a:p>
            <a:r>
              <a:rPr lang="en-US" sz="2800" dirty="0">
                <a:latin typeface="Arial" panose="020B0604020202020204" pitchFamily="34" charset="0"/>
                <a:cs typeface="Arial" panose="020B0604020202020204" pitchFamily="34" charset="0"/>
              </a:rPr>
              <a:t>              The NHS Long Term Plan</a:t>
            </a:r>
          </a:p>
        </p:txBody>
      </p:sp>
      <p:graphicFrame>
        <p:nvGraphicFramePr>
          <p:cNvPr id="5" name="Content Placeholder 2">
            <a:extLst>
              <a:ext uri="{FF2B5EF4-FFF2-40B4-BE49-F238E27FC236}">
                <a16:creationId xmlns:a16="http://schemas.microsoft.com/office/drawing/2014/main" id="{ADC3BE63-2390-DCEA-44AA-6DC820C17507}"/>
              </a:ext>
            </a:extLst>
          </p:cNvPr>
          <p:cNvGraphicFramePr>
            <a:graphicFrameLocks noGrp="1"/>
          </p:cNvGraphicFramePr>
          <p:nvPr>
            <p:ph idx="1"/>
            <p:extLst>
              <p:ext uri="{D42A27DB-BD31-4B8C-83A1-F6EECF244321}">
                <p14:modId xmlns:p14="http://schemas.microsoft.com/office/powerpoint/2010/main" val="1635210294"/>
              </p:ext>
            </p:extLst>
          </p:nvPr>
        </p:nvGraphicFramePr>
        <p:xfrm>
          <a:off x="680321" y="2336873"/>
          <a:ext cx="9613861" cy="35993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A2FD4A0E-ED22-2E0D-A47A-63F506F67675}"/>
              </a:ext>
            </a:extLst>
          </p:cNvPr>
          <p:cNvSpPr txBox="1"/>
          <p:nvPr/>
        </p:nvSpPr>
        <p:spPr>
          <a:xfrm>
            <a:off x="2971800" y="5659190"/>
            <a:ext cx="3526971" cy="276999"/>
          </a:xfrm>
          <a:prstGeom prst="rect">
            <a:avLst/>
          </a:prstGeom>
          <a:noFill/>
        </p:spPr>
        <p:txBody>
          <a:bodyPr wrap="square">
            <a:spAutoFit/>
          </a:bodyPr>
          <a:lstStyle/>
          <a:p>
            <a:r>
              <a:rPr lang="en-GB" sz="120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(NHS England, 2024; GOV.UK, 2025)</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18189346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2A773CA-28F4-49C2-BFA3-49A5867C7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5D7C72BA-4476-4E4B-BC37-9A75FD0C5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Rectangle 12">
            <a:extLst>
              <a:ext uri="{FF2B5EF4-FFF2-40B4-BE49-F238E27FC236}">
                <a16:creationId xmlns:a16="http://schemas.microsoft.com/office/drawing/2014/main" id="{3009A16D-868B-4145-BBC6-555098537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3992EB33-38E1-4175-8EE2-9BB8CC159C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7" name="Rectangle 16">
            <a:extLst>
              <a:ext uri="{FF2B5EF4-FFF2-40B4-BE49-F238E27FC236}">
                <a16:creationId xmlns:a16="http://schemas.microsoft.com/office/drawing/2014/main" id="{2DCAE5CF-5D29-4779-83E1-BDB64E4F3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438DBC85-6217-BEFF-28A1-64F6FD30B20C}"/>
              </a:ext>
            </a:extLst>
          </p:cNvPr>
          <p:cNvSpPr>
            <a:spLocks noGrp="1"/>
          </p:cNvSpPr>
          <p:nvPr>
            <p:ph type="title"/>
          </p:nvPr>
        </p:nvSpPr>
        <p:spPr>
          <a:xfrm>
            <a:off x="680321" y="2063262"/>
            <a:ext cx="3739279" cy="2661052"/>
          </a:xfrm>
        </p:spPr>
        <p:txBody>
          <a:bodyPr>
            <a:normAutofit/>
          </a:bodyPr>
          <a:lstStyle/>
          <a:p>
            <a:pPr algn="r"/>
            <a:r>
              <a:rPr lang="en-GB" sz="4400" b="1">
                <a:latin typeface="Arial" panose="020B0604020202020204" pitchFamily="34" charset="0"/>
                <a:cs typeface="Arial" panose="020B0604020202020204" pitchFamily="34" charset="0"/>
              </a:rPr>
              <a:t>Jess’s Rule</a:t>
            </a:r>
            <a:br>
              <a:rPr lang="en-GB" sz="4400" b="1"/>
            </a:br>
            <a:endParaRPr lang="en-US" sz="4400"/>
          </a:p>
        </p:txBody>
      </p:sp>
      <p:graphicFrame>
        <p:nvGraphicFramePr>
          <p:cNvPr id="5" name="Content Placeholder 2">
            <a:extLst>
              <a:ext uri="{FF2B5EF4-FFF2-40B4-BE49-F238E27FC236}">
                <a16:creationId xmlns:a16="http://schemas.microsoft.com/office/drawing/2014/main" id="{20125CD4-C9D4-7BB2-C10F-827B4A942223}"/>
              </a:ext>
            </a:extLst>
          </p:cNvPr>
          <p:cNvGraphicFramePr>
            <a:graphicFrameLocks noGrp="1"/>
          </p:cNvGraphicFramePr>
          <p:nvPr>
            <p:ph idx="1"/>
            <p:extLst>
              <p:ext uri="{D42A27DB-BD31-4B8C-83A1-F6EECF244321}">
                <p14:modId xmlns:p14="http://schemas.microsoft.com/office/powerpoint/2010/main" val="2529991042"/>
              </p:ext>
            </p:extLst>
          </p:nvPr>
        </p:nvGraphicFramePr>
        <p:xfrm>
          <a:off x="5284788" y="639763"/>
          <a:ext cx="6261100" cy="55784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6" name="TextBox 5">
            <a:extLst>
              <a:ext uri="{FF2B5EF4-FFF2-40B4-BE49-F238E27FC236}">
                <a16:creationId xmlns:a16="http://schemas.microsoft.com/office/drawing/2014/main" id="{F854AF81-6B96-88EF-570C-890787A064EA}"/>
              </a:ext>
            </a:extLst>
          </p:cNvPr>
          <p:cNvSpPr txBox="1"/>
          <p:nvPr/>
        </p:nvSpPr>
        <p:spPr>
          <a:xfrm>
            <a:off x="4997903" y="6261119"/>
            <a:ext cx="2138771" cy="276999"/>
          </a:xfrm>
          <a:prstGeom prst="rect">
            <a:avLst/>
          </a:prstGeom>
          <a:noFill/>
        </p:spPr>
        <p:txBody>
          <a:bodyPr wrap="square">
            <a:spAutoFit/>
          </a:bodyPr>
          <a:lstStyle/>
          <a:p>
            <a:r>
              <a:rPr lang="en-GB" sz="120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(NHS England, 2025)</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17629984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ADDDD4-9B44-E55B-5476-363FDD6E550B}"/>
              </a:ext>
            </a:extLst>
          </p:cNvPr>
          <p:cNvSpPr>
            <a:spLocks noGrp="1"/>
          </p:cNvSpPr>
          <p:nvPr>
            <p:ph type="title"/>
          </p:nvPr>
        </p:nvSpPr>
        <p:spPr>
          <a:xfrm>
            <a:off x="680321" y="753228"/>
            <a:ext cx="9613861" cy="1080938"/>
          </a:xfrm>
        </p:spPr>
        <p:txBody>
          <a:bodyPr>
            <a:normAutofit/>
          </a:bodyPr>
          <a:lstStyle/>
          <a:p>
            <a:r>
              <a:rPr lang="en-US"/>
              <a:t>Recommendations </a:t>
            </a:r>
            <a:endParaRPr lang="en-US" dirty="0"/>
          </a:p>
        </p:txBody>
      </p:sp>
      <p:graphicFrame>
        <p:nvGraphicFramePr>
          <p:cNvPr id="18" name="Content Placeholder 4">
            <a:extLst>
              <a:ext uri="{FF2B5EF4-FFF2-40B4-BE49-F238E27FC236}">
                <a16:creationId xmlns:a16="http://schemas.microsoft.com/office/drawing/2014/main" id="{C6117E0E-8F0B-D258-5BF0-257FC6B18128}"/>
              </a:ext>
            </a:extLst>
          </p:cNvPr>
          <p:cNvGraphicFramePr>
            <a:graphicFrameLocks noGrp="1"/>
          </p:cNvGraphicFramePr>
          <p:nvPr>
            <p:ph idx="1"/>
            <p:extLst>
              <p:ext uri="{D42A27DB-BD31-4B8C-83A1-F6EECF244321}">
                <p14:modId xmlns:p14="http://schemas.microsoft.com/office/powerpoint/2010/main" val="1490819942"/>
              </p:ext>
            </p:extLst>
          </p:nvPr>
        </p:nvGraphicFramePr>
        <p:xfrm>
          <a:off x="278780" y="2336800"/>
          <a:ext cx="11597269" cy="42424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181862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CCD89DF-A084-43AD-9824-83BBBFC81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842DB508-57AC-4491-A95B-0A00DE2608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1" name="Rectangle 10">
            <a:extLst>
              <a:ext uri="{FF2B5EF4-FFF2-40B4-BE49-F238E27FC236}">
                <a16:creationId xmlns:a16="http://schemas.microsoft.com/office/drawing/2014/main" id="{11767E27-DCFE-4AA0-B1A2-E019108D7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609600"/>
            <a:ext cx="10437812" cy="1368198"/>
          </a:xfrm>
          <a:prstGeom prst="rect">
            <a:avLst/>
          </a:prstGeom>
          <a:solidFill>
            <a:schemeClr val="bg1">
              <a:lumMod val="95000"/>
              <a:lumOff val="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D9EDD213-62C3-3835-D3D7-77677F9BF3A3}"/>
              </a:ext>
            </a:extLst>
          </p:cNvPr>
          <p:cNvSpPr>
            <a:spLocks noGrp="1"/>
          </p:cNvSpPr>
          <p:nvPr>
            <p:ph type="title"/>
          </p:nvPr>
        </p:nvSpPr>
        <p:spPr>
          <a:xfrm>
            <a:off x="680321" y="753228"/>
            <a:ext cx="9613861" cy="1080938"/>
          </a:xfrm>
        </p:spPr>
        <p:txBody>
          <a:bodyPr>
            <a:normAutofit/>
          </a:bodyPr>
          <a:lstStyle/>
          <a:p>
            <a:r>
              <a:rPr lang="en-US"/>
              <a:t>      </a:t>
            </a:r>
            <a:r>
              <a:rPr lang="en-US">
                <a:latin typeface="Arial" panose="020B0604020202020204" pitchFamily="34" charset="0"/>
                <a:cs typeface="Arial" panose="020B0604020202020204" pitchFamily="34" charset="0"/>
              </a:rPr>
              <a:t>Conclusions </a:t>
            </a:r>
            <a:endParaRPr lang="en-US" dirty="0">
              <a:latin typeface="Arial" panose="020B06040202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1C61BEF9-DC90-4AC9-8E25-ED5509D7A1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8" name="Rectangle 17">
            <a:extLst>
              <a:ext uri="{FF2B5EF4-FFF2-40B4-BE49-F238E27FC236}">
                <a16:creationId xmlns:a16="http://schemas.microsoft.com/office/drawing/2014/main" id="{D64306F4-D304-4F4E-9B08-A8036AF821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2116667"/>
            <a:ext cx="10439400" cy="3793206"/>
          </a:xfrm>
          <a:prstGeom prst="rect">
            <a:avLst/>
          </a:prstGeom>
          <a:solidFill>
            <a:schemeClr val="bg1">
              <a:lumMod val="95000"/>
              <a:lumOff val="5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20" name="Picture 19">
            <a:extLst>
              <a:ext uri="{FF2B5EF4-FFF2-40B4-BE49-F238E27FC236}">
                <a16:creationId xmlns:a16="http://schemas.microsoft.com/office/drawing/2014/main" id="{8FACC571-ABDB-4C1F-8A8B-53E362E113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22" name="Picture 21">
            <a:extLst>
              <a:ext uri="{FF2B5EF4-FFF2-40B4-BE49-F238E27FC236}">
                <a16:creationId xmlns:a16="http://schemas.microsoft.com/office/drawing/2014/main" id="{F486E5BD-1557-41D9-A119-D5F62647ABB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graphicFrame>
        <p:nvGraphicFramePr>
          <p:cNvPr id="5" name="Content Placeholder 2">
            <a:extLst>
              <a:ext uri="{FF2B5EF4-FFF2-40B4-BE49-F238E27FC236}">
                <a16:creationId xmlns:a16="http://schemas.microsoft.com/office/drawing/2014/main" id="{2749B6B3-FA32-F210-35F6-6EADE73D52F8}"/>
              </a:ext>
            </a:extLst>
          </p:cNvPr>
          <p:cNvGraphicFramePr>
            <a:graphicFrameLocks noGrp="1"/>
          </p:cNvGraphicFramePr>
          <p:nvPr>
            <p:ph idx="1"/>
            <p:extLst>
              <p:ext uri="{D42A27DB-BD31-4B8C-83A1-F6EECF244321}">
                <p14:modId xmlns:p14="http://schemas.microsoft.com/office/powerpoint/2010/main" val="3690255303"/>
              </p:ext>
            </p:extLst>
          </p:nvPr>
        </p:nvGraphicFramePr>
        <p:xfrm>
          <a:off x="345688" y="2427478"/>
          <a:ext cx="11018997" cy="382092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787267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892E9-AE3E-2E7F-74F9-E73BA956FD91}"/>
              </a:ext>
            </a:extLst>
          </p:cNvPr>
          <p:cNvSpPr>
            <a:spLocks noGrp="1"/>
          </p:cNvSpPr>
          <p:nvPr>
            <p:ph type="title"/>
          </p:nvPr>
        </p:nvSpPr>
        <p:spPr>
          <a:xfrm>
            <a:off x="680321" y="753228"/>
            <a:ext cx="9613861" cy="952909"/>
          </a:xfrm>
        </p:spPr>
        <p:txBody>
          <a:bodyPr>
            <a:normAutofit/>
          </a:bodyPr>
          <a:lstStyle/>
          <a:p>
            <a:r>
              <a:rPr lang="en-US" sz="3200" dirty="0">
                <a:latin typeface="Arial" panose="020B0604020202020204" pitchFamily="34" charset="0"/>
                <a:cs typeface="Arial" panose="020B0604020202020204" pitchFamily="34" charset="0"/>
              </a:rPr>
              <a:t>         References </a:t>
            </a:r>
          </a:p>
        </p:txBody>
      </p:sp>
      <p:sp>
        <p:nvSpPr>
          <p:cNvPr id="3" name="Content Placeholder 2">
            <a:extLst>
              <a:ext uri="{FF2B5EF4-FFF2-40B4-BE49-F238E27FC236}">
                <a16:creationId xmlns:a16="http://schemas.microsoft.com/office/drawing/2014/main" id="{366955AB-3696-2509-B3DA-F3E4786E861E}"/>
              </a:ext>
            </a:extLst>
          </p:cNvPr>
          <p:cNvSpPr>
            <a:spLocks noGrp="1"/>
          </p:cNvSpPr>
          <p:nvPr>
            <p:ph idx="1"/>
          </p:nvPr>
        </p:nvSpPr>
        <p:spPr>
          <a:xfrm>
            <a:off x="146756" y="1952977"/>
            <a:ext cx="12045243" cy="4820355"/>
          </a:xfrm>
        </p:spPr>
        <p:txBody>
          <a:bodyPr>
            <a:normAutofit fontScale="47500" lnSpcReduction="20000"/>
          </a:bodyPr>
          <a:lstStyle/>
          <a:p>
            <a:pPr>
              <a:lnSpc>
                <a:spcPct val="120000"/>
              </a:lnSpc>
            </a:pPr>
            <a:r>
              <a:rPr lang="en-GB" sz="2500" dirty="0">
                <a:latin typeface="Arial" panose="020B0604020202020204" pitchFamily="34" charset="0"/>
                <a:cs typeface="Arial" panose="020B0604020202020204" pitchFamily="34" charset="0"/>
              </a:rPr>
              <a:t>Acharya, S., Lin, V. and Dhingra, N. (2018) 'The role of health in achieving the sustainable development goals,' </a:t>
            </a:r>
            <a:r>
              <a:rPr lang="en-GB" sz="2500" i="1" dirty="0">
                <a:latin typeface="Arial" panose="020B0604020202020204" pitchFamily="34" charset="0"/>
                <a:cs typeface="Arial" panose="020B0604020202020204" pitchFamily="34" charset="0"/>
              </a:rPr>
              <a:t>Bulletin of the World Health Organization</a:t>
            </a:r>
            <a:r>
              <a:rPr lang="en-GB" sz="2500" dirty="0">
                <a:latin typeface="Arial" panose="020B0604020202020204" pitchFamily="34" charset="0"/>
                <a:cs typeface="Arial" panose="020B0604020202020204" pitchFamily="34" charset="0"/>
              </a:rPr>
              <a:t>, 96(9), pp. 591-591A. </a:t>
            </a:r>
          </a:p>
          <a:p>
            <a:pPr marL="0" indent="0">
              <a:lnSpc>
                <a:spcPct val="120000"/>
              </a:lnSpc>
              <a:buNone/>
            </a:pPr>
            <a:r>
              <a:rPr lang="en-GB" sz="2500" dirty="0">
                <a:latin typeface="Arial" panose="020B0604020202020204" pitchFamily="34" charset="0"/>
                <a:cs typeface="Arial" panose="020B0604020202020204" pitchFamily="34" charset="0"/>
              </a:rPr>
              <a:t> </a:t>
            </a:r>
          </a:p>
          <a:p>
            <a:pPr>
              <a:lnSpc>
                <a:spcPct val="120000"/>
              </a:lnSpc>
            </a:pPr>
            <a:r>
              <a:rPr lang="en-GB" sz="2500" dirty="0">
                <a:latin typeface="Arial" panose="020B0604020202020204" pitchFamily="34" charset="0"/>
                <a:cs typeface="Arial" panose="020B0604020202020204" pitchFamily="34" charset="0"/>
              </a:rPr>
              <a:t>Blanc, D.L. (2015) 'Towards integration at last? the sustainable development goals as a network of targets,' </a:t>
            </a:r>
            <a:r>
              <a:rPr lang="en-GB" sz="2500" i="1" dirty="0">
                <a:latin typeface="Arial" panose="020B0604020202020204" pitchFamily="34" charset="0"/>
                <a:cs typeface="Arial" panose="020B0604020202020204" pitchFamily="34" charset="0"/>
              </a:rPr>
              <a:t>Sustainable Development</a:t>
            </a:r>
            <a:r>
              <a:rPr lang="en-GB" sz="2500" dirty="0">
                <a:latin typeface="Arial" panose="020B0604020202020204" pitchFamily="34" charset="0"/>
                <a:cs typeface="Arial" panose="020B0604020202020204" pitchFamily="34" charset="0"/>
              </a:rPr>
              <a:t>, 23(3), pp. 176–187. </a:t>
            </a:r>
          </a:p>
          <a:p>
            <a:pPr marL="0" indent="0">
              <a:lnSpc>
                <a:spcPct val="120000"/>
              </a:lnSpc>
              <a:buNone/>
            </a:pPr>
            <a:r>
              <a:rPr lang="en-GB" sz="2500" dirty="0">
                <a:latin typeface="Arial" panose="020B0604020202020204" pitchFamily="34" charset="0"/>
                <a:cs typeface="Arial" panose="020B0604020202020204" pitchFamily="34" charset="0"/>
              </a:rPr>
              <a:t> </a:t>
            </a:r>
          </a:p>
          <a:p>
            <a:pPr>
              <a:lnSpc>
                <a:spcPct val="120000"/>
              </a:lnSpc>
            </a:pPr>
            <a:r>
              <a:rPr lang="en-GB" sz="2500" dirty="0">
                <a:latin typeface="Arial" panose="020B0604020202020204" pitchFamily="34" charset="0"/>
                <a:cs typeface="Arial" panose="020B0604020202020204" pitchFamily="34" charset="0"/>
              </a:rPr>
              <a:t>Bolton, D. and Gillett, G. (2019) 'The biopsychosocial model 40 years on,' in </a:t>
            </a:r>
            <a:r>
              <a:rPr lang="en-GB" sz="2500" i="1" dirty="0">
                <a:latin typeface="Arial" panose="020B0604020202020204" pitchFamily="34" charset="0"/>
                <a:cs typeface="Arial" panose="020B0604020202020204" pitchFamily="34" charset="0"/>
              </a:rPr>
              <a:t>Springer eBooks</a:t>
            </a:r>
            <a:r>
              <a:rPr lang="en-GB" sz="2500" dirty="0">
                <a:latin typeface="Arial" panose="020B0604020202020204" pitchFamily="34" charset="0"/>
                <a:cs typeface="Arial" panose="020B0604020202020204" pitchFamily="34" charset="0"/>
              </a:rPr>
              <a:t>, pp. 1–43. </a:t>
            </a:r>
          </a:p>
          <a:p>
            <a:pPr>
              <a:lnSpc>
                <a:spcPct val="120000"/>
              </a:lnSpc>
            </a:pPr>
            <a:r>
              <a:rPr lang="en-GB" sz="2500" dirty="0">
                <a:latin typeface="Arial" panose="020B0604020202020204" pitchFamily="34" charset="0"/>
                <a:cs typeface="Arial" panose="020B0604020202020204" pitchFamily="34" charset="0"/>
              </a:rPr>
              <a:t> </a:t>
            </a:r>
          </a:p>
          <a:p>
            <a:pPr>
              <a:lnSpc>
                <a:spcPct val="120000"/>
              </a:lnSpc>
            </a:pPr>
            <a:r>
              <a:rPr lang="en-GB" sz="2500" dirty="0">
                <a:latin typeface="Arial" panose="020B0604020202020204" pitchFamily="34" charset="0"/>
                <a:cs typeface="Arial" panose="020B0604020202020204" pitchFamily="34" charset="0"/>
              </a:rPr>
              <a:t>Chaigneau, T. </a:t>
            </a:r>
            <a:r>
              <a:rPr lang="en-GB" sz="2500" i="1" dirty="0">
                <a:latin typeface="Arial" panose="020B0604020202020204" pitchFamily="34" charset="0"/>
                <a:cs typeface="Arial" panose="020B0604020202020204" pitchFamily="34" charset="0"/>
              </a:rPr>
              <a:t>et al.</a:t>
            </a:r>
            <a:r>
              <a:rPr lang="en-GB" sz="2500" dirty="0">
                <a:latin typeface="Arial" panose="020B0604020202020204" pitchFamily="34" charset="0"/>
                <a:cs typeface="Arial" panose="020B0604020202020204" pitchFamily="34" charset="0"/>
              </a:rPr>
              <a:t> (2021) 'Reconciling well-being and resilience for sustainable development,' </a:t>
            </a:r>
            <a:r>
              <a:rPr lang="en-GB" sz="2500" i="1" dirty="0">
                <a:latin typeface="Arial" panose="020B0604020202020204" pitchFamily="34" charset="0"/>
                <a:cs typeface="Arial" panose="020B0604020202020204" pitchFamily="34" charset="0"/>
              </a:rPr>
              <a:t>Nature Sustainability</a:t>
            </a:r>
            <a:r>
              <a:rPr lang="en-GB" sz="2500" dirty="0">
                <a:latin typeface="Arial" panose="020B0604020202020204" pitchFamily="34" charset="0"/>
                <a:cs typeface="Arial" panose="020B0604020202020204" pitchFamily="34" charset="0"/>
              </a:rPr>
              <a:t>, 5(4), pp. 287–293.</a:t>
            </a:r>
          </a:p>
          <a:p>
            <a:pPr marL="0" indent="0">
              <a:lnSpc>
                <a:spcPct val="120000"/>
              </a:lnSpc>
              <a:buNone/>
            </a:pPr>
            <a:endParaRPr lang="en-GB" sz="2500" dirty="0">
              <a:latin typeface="Arial" panose="020B0604020202020204" pitchFamily="34" charset="0"/>
              <a:cs typeface="Arial" panose="020B0604020202020204" pitchFamily="34" charset="0"/>
            </a:endParaRPr>
          </a:p>
          <a:p>
            <a:pPr>
              <a:lnSpc>
                <a:spcPct val="120000"/>
              </a:lnSpc>
            </a:pPr>
            <a:r>
              <a:rPr lang="en-GB" sz="2500" dirty="0">
                <a:latin typeface="Arial" panose="020B0604020202020204" pitchFamily="34" charset="0"/>
                <a:cs typeface="Arial" panose="020B0604020202020204" pitchFamily="34" charset="0"/>
              </a:rPr>
              <a:t>Care Quality Commission, (2024). </a:t>
            </a:r>
            <a:r>
              <a:rPr lang="en-GB" sz="2500" i="1" dirty="0">
                <a:latin typeface="Arial" panose="020B0604020202020204" pitchFamily="34" charset="0"/>
                <a:cs typeface="Arial" panose="020B0604020202020204" pitchFamily="34" charset="0"/>
              </a:rPr>
              <a:t>The state of health care and adult social care in England 2023/24</a:t>
            </a:r>
            <a:r>
              <a:rPr lang="en-GB" sz="2500" dirty="0">
                <a:latin typeface="Arial" panose="020B0604020202020204" pitchFamily="34" charset="0"/>
                <a:cs typeface="Arial" panose="020B0604020202020204" pitchFamily="34" charset="0"/>
              </a:rPr>
              <a:t>. [Online] Available at: https://</a:t>
            </a:r>
            <a:r>
              <a:rPr lang="en-GB" sz="2500" dirty="0" err="1">
                <a:latin typeface="Arial" panose="020B0604020202020204" pitchFamily="34" charset="0"/>
                <a:cs typeface="Arial" panose="020B0604020202020204" pitchFamily="34" charset="0"/>
              </a:rPr>
              <a:t>www.cqc.org.uk</a:t>
            </a:r>
            <a:r>
              <a:rPr lang="en-GB" sz="2500" dirty="0">
                <a:latin typeface="Arial" panose="020B0604020202020204" pitchFamily="34" charset="0"/>
                <a:cs typeface="Arial" panose="020B0604020202020204" pitchFamily="34" charset="0"/>
              </a:rPr>
              <a:t>/publications/major-report/state-care/2023-2024/access/primary (Accessed: 07 October 2025). </a:t>
            </a:r>
          </a:p>
          <a:p>
            <a:pPr marL="0" indent="0">
              <a:lnSpc>
                <a:spcPct val="120000"/>
              </a:lnSpc>
              <a:buNone/>
            </a:pPr>
            <a:r>
              <a:rPr lang="en-GB" sz="2500" dirty="0">
                <a:latin typeface="Arial" panose="020B0604020202020204" pitchFamily="34" charset="0"/>
                <a:cs typeface="Arial" panose="020B0604020202020204" pitchFamily="34" charset="0"/>
              </a:rPr>
              <a:t> </a:t>
            </a:r>
          </a:p>
          <a:p>
            <a:pPr>
              <a:lnSpc>
                <a:spcPct val="120000"/>
              </a:lnSpc>
            </a:pPr>
            <a:r>
              <a:rPr lang="en-GB" sz="2500" dirty="0">
                <a:latin typeface="Arial" panose="020B0604020202020204" pitchFamily="34" charset="0"/>
                <a:cs typeface="Arial" panose="020B0604020202020204" pitchFamily="34" charset="0"/>
              </a:rPr>
              <a:t>Diener, E., Oishi, S. and Tay, L. (2018) 'Advances in subjective well-being research,' </a:t>
            </a:r>
            <a:r>
              <a:rPr lang="en-GB" sz="2500" i="1" dirty="0">
                <a:latin typeface="Arial" panose="020B0604020202020204" pitchFamily="34" charset="0"/>
                <a:cs typeface="Arial" panose="020B0604020202020204" pitchFamily="34" charset="0"/>
              </a:rPr>
              <a:t>Nature Human Behaviour</a:t>
            </a:r>
            <a:r>
              <a:rPr lang="en-GB" sz="2500" dirty="0">
                <a:latin typeface="Arial" panose="020B0604020202020204" pitchFamily="34" charset="0"/>
                <a:cs typeface="Arial" panose="020B0604020202020204" pitchFamily="34" charset="0"/>
              </a:rPr>
              <a:t>, 2(4), pp. 253–260. </a:t>
            </a:r>
          </a:p>
          <a:p>
            <a:pPr marL="0" indent="0">
              <a:lnSpc>
                <a:spcPct val="120000"/>
              </a:lnSpc>
              <a:buNone/>
            </a:pPr>
            <a:r>
              <a:rPr lang="en-GB" sz="2500" dirty="0">
                <a:latin typeface="Arial" panose="020B0604020202020204" pitchFamily="34" charset="0"/>
                <a:cs typeface="Arial" panose="020B0604020202020204" pitchFamily="34" charset="0"/>
              </a:rPr>
              <a:t> </a:t>
            </a:r>
          </a:p>
          <a:p>
            <a:pPr>
              <a:lnSpc>
                <a:spcPct val="120000"/>
              </a:lnSpc>
            </a:pPr>
            <a:r>
              <a:rPr lang="en-GB" sz="2500" dirty="0">
                <a:latin typeface="Arial" panose="020B0604020202020204" pitchFamily="34" charset="0"/>
                <a:cs typeface="Arial" panose="020B0604020202020204" pitchFamily="34" charset="0"/>
              </a:rPr>
              <a:t>Department for Transport (2022). </a:t>
            </a:r>
            <a:r>
              <a:rPr lang="en-GB" sz="2500" i="1" dirty="0">
                <a:latin typeface="Arial" panose="020B0604020202020204" pitchFamily="34" charset="0"/>
                <a:cs typeface="Arial" panose="020B0604020202020204" pitchFamily="34" charset="0"/>
              </a:rPr>
              <a:t>Drink a Little, risk a Lot.. </a:t>
            </a:r>
            <a:r>
              <a:rPr lang="en-GB" sz="2500" dirty="0">
                <a:latin typeface="Arial" panose="020B0604020202020204" pitchFamily="34" charset="0"/>
                <a:cs typeface="Arial" panose="020B0604020202020204" pitchFamily="34" charset="0"/>
              </a:rPr>
              <a:t>[Online] Available at: https://</a:t>
            </a:r>
            <a:r>
              <a:rPr lang="en-GB" sz="2500" dirty="0" err="1">
                <a:latin typeface="Arial" panose="020B0604020202020204" pitchFamily="34" charset="0"/>
                <a:cs typeface="Arial" panose="020B0604020202020204" pitchFamily="34" charset="0"/>
              </a:rPr>
              <a:t>www.think.gov.uk</a:t>
            </a:r>
            <a:r>
              <a:rPr lang="en-GB" sz="2500" dirty="0">
                <a:latin typeface="Arial" panose="020B0604020202020204" pitchFamily="34" charset="0"/>
                <a:cs typeface="Arial" panose="020B0604020202020204" pitchFamily="34" charset="0"/>
              </a:rPr>
              <a:t>/campaign/drink-a-little-risk-a-lot/ (Accessed: 29 September 2025).</a:t>
            </a:r>
          </a:p>
          <a:p>
            <a:pPr marL="0" indent="0">
              <a:lnSpc>
                <a:spcPct val="120000"/>
              </a:lnSpc>
              <a:buNone/>
            </a:pPr>
            <a:r>
              <a:rPr lang="en-GB" sz="2500" dirty="0">
                <a:latin typeface="Arial" panose="020B0604020202020204" pitchFamily="34" charset="0"/>
                <a:cs typeface="Arial" panose="020B0604020202020204" pitchFamily="34" charset="0"/>
              </a:rPr>
              <a:t> </a:t>
            </a:r>
          </a:p>
          <a:p>
            <a:endParaRPr lang="en-US" dirty="0"/>
          </a:p>
        </p:txBody>
      </p:sp>
    </p:spTree>
    <p:extLst>
      <p:ext uri="{BB962C8B-B14F-4D97-AF65-F5344CB8AC3E}">
        <p14:creationId xmlns:p14="http://schemas.microsoft.com/office/powerpoint/2010/main" val="22497137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BDD4EFF-B838-0C6F-9562-11621320FE9C}"/>
              </a:ext>
            </a:extLst>
          </p:cNvPr>
          <p:cNvSpPr>
            <a:spLocks noGrp="1"/>
          </p:cNvSpPr>
          <p:nvPr>
            <p:ph idx="1"/>
          </p:nvPr>
        </p:nvSpPr>
        <p:spPr>
          <a:xfrm>
            <a:off x="122663" y="256478"/>
            <a:ext cx="11842596" cy="6601522"/>
          </a:xfrm>
        </p:spPr>
        <p:txBody>
          <a:bodyPr>
            <a:normAutofit fontScale="47500" lnSpcReduction="20000"/>
          </a:bodyPr>
          <a:lstStyle/>
          <a:p>
            <a:pPr>
              <a:lnSpc>
                <a:spcPct val="120000"/>
              </a:lnSpc>
            </a:pPr>
            <a:r>
              <a:rPr lang="en-GB" sz="2500" dirty="0">
                <a:latin typeface="Arial" panose="020B0604020202020204" pitchFamily="34" charset="0"/>
                <a:cs typeface="Arial" panose="020B0604020202020204" pitchFamily="34" charset="0"/>
              </a:rPr>
              <a:t>Family Action, (2024). </a:t>
            </a:r>
            <a:r>
              <a:rPr lang="en-GB" sz="2500" i="1" dirty="0">
                <a:latin typeface="Arial" panose="020B0604020202020204" pitchFamily="34" charset="0"/>
                <a:cs typeface="Arial" panose="020B0604020202020204" pitchFamily="34" charset="0"/>
              </a:rPr>
              <a:t>Change4Life Service. </a:t>
            </a:r>
            <a:r>
              <a:rPr lang="en-GB" sz="2500" dirty="0">
                <a:latin typeface="Arial" panose="020B0604020202020204" pitchFamily="34" charset="0"/>
                <a:cs typeface="Arial" panose="020B0604020202020204" pitchFamily="34" charset="0"/>
              </a:rPr>
              <a:t>[Online] Available at: https://family-</a:t>
            </a:r>
            <a:r>
              <a:rPr lang="en-GB" sz="2500" dirty="0" err="1">
                <a:latin typeface="Arial" panose="020B0604020202020204" pitchFamily="34" charset="0"/>
                <a:cs typeface="Arial" panose="020B0604020202020204" pitchFamily="34" charset="0"/>
              </a:rPr>
              <a:t>action.org.uk</a:t>
            </a:r>
            <a:r>
              <a:rPr lang="en-GB" sz="2500" dirty="0">
                <a:latin typeface="Arial" panose="020B0604020202020204" pitchFamily="34" charset="0"/>
                <a:cs typeface="Arial" panose="020B0604020202020204" pitchFamily="34" charset="0"/>
              </a:rPr>
              <a:t>/change4life/ (Accessed: 28 September 2025).</a:t>
            </a:r>
          </a:p>
          <a:p>
            <a:pPr marL="0" indent="0">
              <a:lnSpc>
                <a:spcPct val="120000"/>
              </a:lnSpc>
              <a:buNone/>
            </a:pPr>
            <a:r>
              <a:rPr lang="en-GB" sz="2500" dirty="0">
                <a:latin typeface="Arial" panose="020B0604020202020204" pitchFamily="34" charset="0"/>
                <a:cs typeface="Arial" panose="020B0604020202020204" pitchFamily="34" charset="0"/>
              </a:rPr>
              <a:t> </a:t>
            </a:r>
          </a:p>
          <a:p>
            <a:pPr>
              <a:lnSpc>
                <a:spcPct val="120000"/>
              </a:lnSpc>
            </a:pPr>
            <a:r>
              <a:rPr lang="en-GB" sz="2500" dirty="0">
                <a:latin typeface="Arial" panose="020B0604020202020204" pitchFamily="34" charset="0"/>
                <a:cs typeface="Arial" panose="020B0604020202020204" pitchFamily="34" charset="0"/>
              </a:rPr>
              <a:t>Frieden, T.R. </a:t>
            </a:r>
            <a:r>
              <a:rPr lang="en-GB" sz="2500" i="1" dirty="0">
                <a:latin typeface="Arial" panose="020B0604020202020204" pitchFamily="34" charset="0"/>
                <a:cs typeface="Arial" panose="020B0604020202020204" pitchFamily="34" charset="0"/>
              </a:rPr>
              <a:t>et al.</a:t>
            </a:r>
            <a:r>
              <a:rPr lang="en-GB" sz="2500" dirty="0">
                <a:latin typeface="Arial" panose="020B0604020202020204" pitchFamily="34" charset="0"/>
                <a:cs typeface="Arial" panose="020B0604020202020204" pitchFamily="34" charset="0"/>
              </a:rPr>
              <a:t> (2020) 'Reducing Premature Mortality from Cardiovascular and Other Non-Communicable Diseases by One Third: Achieving Sustainable Development Goal Indicator 3.4.1,' </a:t>
            </a:r>
            <a:r>
              <a:rPr lang="en-GB" sz="2500" i="1" dirty="0">
                <a:latin typeface="Arial" panose="020B0604020202020204" pitchFamily="34" charset="0"/>
                <a:cs typeface="Arial" panose="020B0604020202020204" pitchFamily="34" charset="0"/>
              </a:rPr>
              <a:t>Global Heart</a:t>
            </a:r>
            <a:r>
              <a:rPr lang="en-GB" sz="2500" dirty="0">
                <a:latin typeface="Arial" panose="020B0604020202020204" pitchFamily="34" charset="0"/>
                <a:cs typeface="Arial" panose="020B0604020202020204" pitchFamily="34" charset="0"/>
              </a:rPr>
              <a:t>, 15(1), p. 50. </a:t>
            </a:r>
          </a:p>
          <a:p>
            <a:pPr marL="0" indent="0">
              <a:lnSpc>
                <a:spcPct val="120000"/>
              </a:lnSpc>
              <a:buNone/>
            </a:pPr>
            <a:r>
              <a:rPr lang="en-GB" sz="2500" dirty="0">
                <a:latin typeface="Arial" panose="020B0604020202020204" pitchFamily="34" charset="0"/>
                <a:cs typeface="Arial" panose="020B0604020202020204" pitchFamily="34" charset="0"/>
              </a:rPr>
              <a:t> </a:t>
            </a:r>
          </a:p>
          <a:p>
            <a:pPr>
              <a:lnSpc>
                <a:spcPct val="120000"/>
              </a:lnSpc>
            </a:pPr>
            <a:r>
              <a:rPr lang="en-GB" sz="2500" dirty="0">
                <a:latin typeface="Arial" panose="020B0604020202020204" pitchFamily="34" charset="0"/>
                <a:cs typeface="Arial" panose="020B0604020202020204" pitchFamily="34" charset="0"/>
              </a:rPr>
              <a:t>GOV.UK, (2015). </a:t>
            </a:r>
            <a:r>
              <a:rPr lang="en-GB" sz="2500" i="1" dirty="0">
                <a:latin typeface="Arial" panose="020B0604020202020204" pitchFamily="34" charset="0"/>
                <a:cs typeface="Arial" panose="020B0604020202020204" pitchFamily="34" charset="0"/>
              </a:rPr>
              <a:t>Equality Act 2010: guidance. </a:t>
            </a:r>
            <a:r>
              <a:rPr lang="en-GB" sz="2500" dirty="0">
                <a:latin typeface="Arial" panose="020B0604020202020204" pitchFamily="34" charset="0"/>
                <a:cs typeface="Arial" panose="020B0604020202020204" pitchFamily="34" charset="0"/>
              </a:rPr>
              <a:t>[Online] Available at: https://</a:t>
            </a:r>
            <a:r>
              <a:rPr lang="en-GB" sz="2500" dirty="0" err="1">
                <a:latin typeface="Arial" panose="020B0604020202020204" pitchFamily="34" charset="0"/>
                <a:cs typeface="Arial" panose="020B0604020202020204" pitchFamily="34" charset="0"/>
              </a:rPr>
              <a:t>www.gov.uk</a:t>
            </a:r>
            <a:r>
              <a:rPr lang="en-GB" sz="2500" dirty="0">
                <a:latin typeface="Arial" panose="020B0604020202020204" pitchFamily="34" charset="0"/>
                <a:cs typeface="Arial" panose="020B0604020202020204" pitchFamily="34" charset="0"/>
              </a:rPr>
              <a:t>/guidance/equality-act-2010-guidance (Accessed: 30 September 2025).</a:t>
            </a:r>
          </a:p>
          <a:p>
            <a:pPr marL="0" indent="0">
              <a:lnSpc>
                <a:spcPct val="120000"/>
              </a:lnSpc>
              <a:buNone/>
            </a:pPr>
            <a:r>
              <a:rPr lang="en-GB" sz="2500" dirty="0">
                <a:latin typeface="Arial" panose="020B0604020202020204" pitchFamily="34" charset="0"/>
                <a:cs typeface="Arial" panose="020B0604020202020204" pitchFamily="34" charset="0"/>
              </a:rPr>
              <a:t> </a:t>
            </a:r>
          </a:p>
          <a:p>
            <a:pPr>
              <a:lnSpc>
                <a:spcPct val="120000"/>
              </a:lnSpc>
            </a:pPr>
            <a:r>
              <a:rPr lang="en-GB" sz="2500" dirty="0">
                <a:latin typeface="Arial" panose="020B0604020202020204" pitchFamily="34" charset="0"/>
                <a:cs typeface="Arial" panose="020B0604020202020204" pitchFamily="34" charset="0"/>
              </a:rPr>
              <a:t>GOV.UK, (2017). </a:t>
            </a:r>
            <a:r>
              <a:rPr lang="en-GB" sz="2500" i="1" dirty="0">
                <a:latin typeface="Arial" panose="020B0604020202020204" pitchFamily="34" charset="0"/>
                <a:cs typeface="Arial" panose="020B0604020202020204" pitchFamily="34" charset="0"/>
              </a:rPr>
              <a:t>New Change4Life campaign encourages parents to ‘Be Food Smart’. </a:t>
            </a:r>
            <a:r>
              <a:rPr lang="en-GB" sz="2500" dirty="0">
                <a:latin typeface="Arial" panose="020B0604020202020204" pitchFamily="34" charset="0"/>
                <a:cs typeface="Arial" panose="020B0604020202020204" pitchFamily="34" charset="0"/>
              </a:rPr>
              <a:t>[Online] Available at: https://</a:t>
            </a:r>
            <a:r>
              <a:rPr lang="en-GB" sz="2500" dirty="0" err="1">
                <a:latin typeface="Arial" panose="020B0604020202020204" pitchFamily="34" charset="0"/>
                <a:cs typeface="Arial" panose="020B0604020202020204" pitchFamily="34" charset="0"/>
              </a:rPr>
              <a:t>www.gov.uk</a:t>
            </a:r>
            <a:r>
              <a:rPr lang="en-GB" sz="2500" dirty="0">
                <a:latin typeface="Arial" panose="020B0604020202020204" pitchFamily="34" charset="0"/>
                <a:cs typeface="Arial" panose="020B0604020202020204" pitchFamily="34" charset="0"/>
              </a:rPr>
              <a:t>/government/news/new-change4life-campaign-encourages-parents-to-be-food-smart (Accessed: 29 September 2025).</a:t>
            </a:r>
          </a:p>
          <a:p>
            <a:pPr marL="0" indent="0">
              <a:lnSpc>
                <a:spcPct val="120000"/>
              </a:lnSpc>
              <a:buNone/>
            </a:pPr>
            <a:r>
              <a:rPr lang="en-GB" sz="2500" dirty="0">
                <a:latin typeface="Arial" panose="020B0604020202020204" pitchFamily="34" charset="0"/>
                <a:cs typeface="Arial" panose="020B0604020202020204" pitchFamily="34" charset="0"/>
              </a:rPr>
              <a:t> </a:t>
            </a:r>
          </a:p>
          <a:p>
            <a:pPr>
              <a:lnSpc>
                <a:spcPct val="120000"/>
              </a:lnSpc>
            </a:pPr>
            <a:r>
              <a:rPr lang="en-GB" sz="2500" dirty="0">
                <a:latin typeface="Arial" panose="020B0604020202020204" pitchFamily="34" charset="0"/>
                <a:cs typeface="Arial" panose="020B0604020202020204" pitchFamily="34" charset="0"/>
              </a:rPr>
              <a:t>GOV.UK, (2019). </a:t>
            </a:r>
            <a:r>
              <a:rPr lang="en-GB" sz="2500" i="1" dirty="0">
                <a:latin typeface="Arial" panose="020B0604020202020204" pitchFamily="34" charset="0"/>
                <a:cs typeface="Arial" panose="020B0604020202020204" pitchFamily="34" charset="0"/>
              </a:rPr>
              <a:t>UK and the Sustainable Development Goals. </a:t>
            </a:r>
            <a:r>
              <a:rPr lang="en-GB" sz="2500" dirty="0">
                <a:latin typeface="Arial" panose="020B0604020202020204" pitchFamily="34" charset="0"/>
                <a:cs typeface="Arial" panose="020B0604020202020204" pitchFamily="34" charset="0"/>
              </a:rPr>
              <a:t>[Online]  Available at: https://</a:t>
            </a:r>
            <a:r>
              <a:rPr lang="en-GB" sz="2500" dirty="0" err="1">
                <a:latin typeface="Arial" panose="020B0604020202020204" pitchFamily="34" charset="0"/>
                <a:cs typeface="Arial" panose="020B0604020202020204" pitchFamily="34" charset="0"/>
              </a:rPr>
              <a:t>www.gov.uk</a:t>
            </a:r>
            <a:r>
              <a:rPr lang="en-GB" sz="2500" dirty="0">
                <a:latin typeface="Arial" panose="020B0604020202020204" pitchFamily="34" charset="0"/>
                <a:cs typeface="Arial" panose="020B0604020202020204" pitchFamily="34" charset="0"/>
              </a:rPr>
              <a:t>/government/topical-events/uk-voluntary-national-review-of-progress-towards-the-sustainable-development goals#:~:text=The%20Sustainable%20Development%20Goals%20are,sdgs@dfid.gov.uk (Accessed: 27 September 2025).</a:t>
            </a:r>
          </a:p>
          <a:p>
            <a:pPr marL="0" indent="0">
              <a:lnSpc>
                <a:spcPct val="120000"/>
              </a:lnSpc>
              <a:buNone/>
            </a:pPr>
            <a:endParaRPr lang="en-GB" sz="2500" dirty="0">
              <a:latin typeface="Arial" panose="020B0604020202020204" pitchFamily="34" charset="0"/>
              <a:cs typeface="Arial" panose="020B0604020202020204" pitchFamily="34" charset="0"/>
            </a:endParaRPr>
          </a:p>
          <a:p>
            <a:pPr>
              <a:lnSpc>
                <a:spcPct val="120000"/>
              </a:lnSpc>
            </a:pPr>
            <a:r>
              <a:rPr lang="en-GB" sz="2500" dirty="0">
                <a:latin typeface="Arial" panose="020B0604020202020204" pitchFamily="34" charset="0"/>
                <a:cs typeface="Arial" panose="020B0604020202020204" pitchFamily="34" charset="0"/>
              </a:rPr>
              <a:t>GOV.UK, (2023). </a:t>
            </a:r>
            <a:r>
              <a:rPr lang="en-GB" sz="2500" i="1" dirty="0">
                <a:latin typeface="Arial" panose="020B0604020202020204" pitchFamily="34" charset="0"/>
                <a:cs typeface="Arial" panose="020B0604020202020204" pitchFamily="34" charset="0"/>
              </a:rPr>
              <a:t>The UK is committed to promoting the health and well-being of all to advance the Sustainable Development Goals: UK statement at the UN General Assembly. </a:t>
            </a:r>
            <a:r>
              <a:rPr lang="en-GB" sz="2500" dirty="0">
                <a:latin typeface="Arial" panose="020B0604020202020204" pitchFamily="34" charset="0"/>
                <a:cs typeface="Arial" panose="020B0604020202020204" pitchFamily="34" charset="0"/>
              </a:rPr>
              <a:t>[Online] Available at: https://</a:t>
            </a:r>
            <a:r>
              <a:rPr lang="en-GB" sz="2500" dirty="0" err="1">
                <a:latin typeface="Arial" panose="020B0604020202020204" pitchFamily="34" charset="0"/>
                <a:cs typeface="Arial" panose="020B0604020202020204" pitchFamily="34" charset="0"/>
              </a:rPr>
              <a:t>www.gov.uk</a:t>
            </a:r>
            <a:r>
              <a:rPr lang="en-GB" sz="2500" dirty="0">
                <a:latin typeface="Arial" panose="020B0604020202020204" pitchFamily="34" charset="0"/>
                <a:cs typeface="Arial" panose="020B0604020202020204" pitchFamily="34" charset="0"/>
              </a:rPr>
              <a:t>/government/speeches/the-uk-is-committed-to-promoting-the-health-and-well-being-of-all-to-advance-the-sustainable-development-goals-uk-statement-at-the-un-general-assembl (Accessed: 26 September 2025).</a:t>
            </a:r>
          </a:p>
          <a:p>
            <a:pPr marL="0" indent="0">
              <a:lnSpc>
                <a:spcPct val="120000"/>
              </a:lnSpc>
              <a:buNone/>
            </a:pPr>
            <a:endParaRPr lang="en-GB" sz="2500" dirty="0">
              <a:latin typeface="Arial" panose="020B0604020202020204" pitchFamily="34" charset="0"/>
              <a:cs typeface="Arial" panose="020B0604020202020204" pitchFamily="34" charset="0"/>
            </a:endParaRPr>
          </a:p>
          <a:p>
            <a:pPr>
              <a:lnSpc>
                <a:spcPct val="120000"/>
              </a:lnSpc>
            </a:pPr>
            <a:r>
              <a:rPr lang="en-GB" sz="2500" dirty="0">
                <a:latin typeface="Arial" panose="020B0604020202020204" pitchFamily="34" charset="0"/>
                <a:cs typeface="Arial" panose="020B0604020202020204" pitchFamily="34" charset="0"/>
              </a:rPr>
              <a:t>GOV.UK, (2024a). </a:t>
            </a:r>
            <a:r>
              <a:rPr lang="en-GB" sz="2500" i="1" dirty="0">
                <a:latin typeface="Arial" panose="020B0604020202020204" pitchFamily="34" charset="0"/>
                <a:cs typeface="Arial" panose="020B0604020202020204" pitchFamily="34" charset="0"/>
              </a:rPr>
              <a:t>Health Equity Assessment Tool (HEAT): what it is and how to use it. </a:t>
            </a:r>
            <a:r>
              <a:rPr lang="en-GB" sz="2500" dirty="0">
                <a:latin typeface="Arial" panose="020B0604020202020204" pitchFamily="34" charset="0"/>
                <a:cs typeface="Arial" panose="020B0604020202020204" pitchFamily="34" charset="0"/>
              </a:rPr>
              <a:t>[Online] Available at: https://www.gov.uk/government/publications/health-equity-assessment-tool-heat/health-equity-assessment-tool-heat-executive-summary (Accessed: 29 September 2025).</a:t>
            </a:r>
          </a:p>
          <a:p>
            <a:pPr marL="0" indent="0">
              <a:lnSpc>
                <a:spcPct val="120000"/>
              </a:lnSpc>
              <a:buNone/>
            </a:pPr>
            <a:endParaRPr lang="en-GB" sz="2500" dirty="0">
              <a:latin typeface="Arial" panose="020B0604020202020204" pitchFamily="34" charset="0"/>
              <a:cs typeface="Arial" panose="020B0604020202020204" pitchFamily="34" charset="0"/>
            </a:endParaRPr>
          </a:p>
          <a:p>
            <a:pPr>
              <a:lnSpc>
                <a:spcPct val="120000"/>
              </a:lnSpc>
            </a:pPr>
            <a:r>
              <a:rPr lang="en-GB" sz="2500" dirty="0">
                <a:latin typeface="Arial" panose="020B0604020202020204" pitchFamily="34" charset="0"/>
                <a:cs typeface="Arial" panose="020B0604020202020204" pitchFamily="34" charset="0"/>
              </a:rPr>
              <a:t>GOV.UK, (2024b). </a:t>
            </a:r>
            <a:r>
              <a:rPr lang="en-GB" sz="2500" i="1" dirty="0">
                <a:latin typeface="Arial" panose="020B0604020202020204" pitchFamily="34" charset="0"/>
                <a:cs typeface="Arial" panose="020B0604020202020204" pitchFamily="34" charset="0"/>
              </a:rPr>
              <a:t>Health Equity Assessment Tool (HEAT): what it is and how to use it. </a:t>
            </a:r>
            <a:r>
              <a:rPr lang="en-GB" sz="2500" dirty="0">
                <a:latin typeface="Arial" panose="020B0604020202020204" pitchFamily="34" charset="0"/>
                <a:cs typeface="Arial" panose="020B0604020202020204" pitchFamily="34" charset="0"/>
              </a:rPr>
              <a:t>[Online] Available at: https://www.gov.uk/government/publications/health-equity-assessment-tool-heat/health-equity-assessment-tool-heat-executive-summary (Accessed: 29 September 2025).</a:t>
            </a:r>
          </a:p>
          <a:p>
            <a:endParaRPr lang="en-US" dirty="0"/>
          </a:p>
        </p:txBody>
      </p:sp>
    </p:spTree>
    <p:extLst>
      <p:ext uri="{BB962C8B-B14F-4D97-AF65-F5344CB8AC3E}">
        <p14:creationId xmlns:p14="http://schemas.microsoft.com/office/powerpoint/2010/main" val="259452307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004185F-47D2-288B-C34B-1C9BE8F65411}"/>
              </a:ext>
            </a:extLst>
          </p:cNvPr>
          <p:cNvSpPr>
            <a:spLocks noGrp="1"/>
          </p:cNvSpPr>
          <p:nvPr>
            <p:ph idx="1"/>
          </p:nvPr>
        </p:nvSpPr>
        <p:spPr>
          <a:xfrm>
            <a:off x="89210" y="111512"/>
            <a:ext cx="11931805" cy="6657278"/>
          </a:xfrm>
        </p:spPr>
        <p:txBody>
          <a:bodyPr>
            <a:noAutofit/>
          </a:bodyPr>
          <a:lstStyle/>
          <a:p>
            <a:pPr>
              <a:lnSpc>
                <a:spcPct val="120000"/>
              </a:lnSpc>
            </a:pPr>
            <a:r>
              <a:rPr lang="en-GB" sz="1200" dirty="0">
                <a:latin typeface="Arial" panose="020B0604020202020204" pitchFamily="34" charset="0"/>
                <a:cs typeface="Arial" panose="020B0604020202020204" pitchFamily="34" charset="0"/>
              </a:rPr>
              <a:t>GOV.UK,( 2024). </a:t>
            </a:r>
            <a:r>
              <a:rPr lang="en-GB" sz="1200" i="1" dirty="0">
                <a:latin typeface="Arial" panose="020B0604020202020204" pitchFamily="34" charset="0"/>
                <a:cs typeface="Arial" panose="020B0604020202020204" pitchFamily="34" charset="0"/>
              </a:rPr>
              <a:t>THINK! partners with Heineken to promote drink driving awareness campaign ahead of Christmas. </a:t>
            </a:r>
            <a:r>
              <a:rPr lang="en-GB" sz="1200" dirty="0">
                <a:latin typeface="Arial" panose="020B0604020202020204" pitchFamily="34" charset="0"/>
                <a:cs typeface="Arial" panose="020B0604020202020204" pitchFamily="34" charset="0"/>
              </a:rPr>
              <a:t>[Online] Available at: https://www.gov.uk/government/news/think-partners-with-heineken-to-promote-drink-driving-awareness-campaign-ahead-of-christmas (Accessed: 29 September 2025).</a:t>
            </a:r>
          </a:p>
          <a:p>
            <a:pPr marL="0" indent="0">
              <a:lnSpc>
                <a:spcPct val="120000"/>
              </a:lnSpc>
              <a:buNone/>
            </a:pPr>
            <a:endParaRPr lang="en-GB" sz="1200" dirty="0">
              <a:latin typeface="Arial" panose="020B0604020202020204" pitchFamily="34" charset="0"/>
              <a:cs typeface="Arial" panose="020B0604020202020204" pitchFamily="34" charset="0"/>
            </a:endParaRPr>
          </a:p>
          <a:p>
            <a:pPr>
              <a:lnSpc>
                <a:spcPct val="120000"/>
              </a:lnSpc>
            </a:pPr>
            <a:r>
              <a:rPr lang="en-GB" sz="1200" dirty="0">
                <a:latin typeface="Arial" panose="020B0604020202020204" pitchFamily="34" charset="0"/>
                <a:cs typeface="Arial" panose="020B0604020202020204" pitchFamily="34" charset="0"/>
              </a:rPr>
              <a:t>GOV.UK, (2023). </a:t>
            </a:r>
            <a:r>
              <a:rPr lang="en-GB" sz="1200" i="1" dirty="0">
                <a:latin typeface="Arial" panose="020B0604020202020204" pitchFamily="34" charset="0"/>
                <a:cs typeface="Arial" panose="020B0604020202020204" pitchFamily="34" charset="0"/>
              </a:rPr>
              <a:t>Employment. </a:t>
            </a:r>
            <a:r>
              <a:rPr lang="en-GB" sz="1200" dirty="0">
                <a:latin typeface="Arial" panose="020B0604020202020204" pitchFamily="34" charset="0"/>
                <a:cs typeface="Arial" panose="020B0604020202020204" pitchFamily="34" charset="0"/>
              </a:rPr>
              <a:t>[Online] Available at: https://www.ethnicity-facts-</a:t>
            </a:r>
            <a:r>
              <a:rPr lang="en-GB" sz="1200" dirty="0" err="1">
                <a:latin typeface="Arial" panose="020B0604020202020204" pitchFamily="34" charset="0"/>
                <a:cs typeface="Arial" panose="020B0604020202020204" pitchFamily="34" charset="0"/>
              </a:rPr>
              <a:t>figures.service.gov.uk</a:t>
            </a:r>
            <a:r>
              <a:rPr lang="en-GB" sz="1200" dirty="0">
                <a:latin typeface="Arial" panose="020B0604020202020204" pitchFamily="34" charset="0"/>
                <a:cs typeface="Arial" panose="020B0604020202020204" pitchFamily="34" charset="0"/>
              </a:rPr>
              <a:t>/work-pay-and-benefits/employment/employment/latest/(Accessed: 06 October 2025). </a:t>
            </a:r>
          </a:p>
          <a:p>
            <a:pPr marL="0" indent="0">
              <a:lnSpc>
                <a:spcPct val="120000"/>
              </a:lnSpc>
              <a:buNone/>
            </a:pPr>
            <a:endParaRPr lang="en-GB" sz="1200" dirty="0">
              <a:latin typeface="Arial" panose="020B0604020202020204" pitchFamily="34" charset="0"/>
              <a:cs typeface="Arial" panose="020B0604020202020204" pitchFamily="34" charset="0"/>
            </a:endParaRPr>
          </a:p>
          <a:p>
            <a:pPr>
              <a:lnSpc>
                <a:spcPct val="120000"/>
              </a:lnSpc>
            </a:pPr>
            <a:r>
              <a:rPr lang="en-GB" sz="1200" dirty="0">
                <a:latin typeface="Arial" panose="020B0604020202020204" pitchFamily="34" charset="0"/>
                <a:cs typeface="Arial" panose="020B0604020202020204" pitchFamily="34" charset="0"/>
              </a:rPr>
              <a:t>GOV.UK, (2025). </a:t>
            </a:r>
            <a:r>
              <a:rPr lang="en-GB" sz="1200" i="1" dirty="0">
                <a:latin typeface="Arial" panose="020B0604020202020204" pitchFamily="34" charset="0"/>
                <a:cs typeface="Arial" panose="020B0604020202020204" pitchFamily="34" charset="0"/>
              </a:rPr>
              <a:t>it for the future: 10 Year Health Plan for England - executive summary (accessible version). </a:t>
            </a:r>
            <a:r>
              <a:rPr lang="en-GB" sz="1200" dirty="0">
                <a:latin typeface="Arial" panose="020B0604020202020204" pitchFamily="34" charset="0"/>
                <a:cs typeface="Arial" panose="020B0604020202020204" pitchFamily="34" charset="0"/>
              </a:rPr>
              <a:t>[Online] Available at: https://www.gov.uk/government/publications/10-year-health-plan-for-england-fit-for-the-future/fit-for-the-future-10-year-health-plan-for-england-executive-summary (Accessed: 2 October 2025).2</a:t>
            </a:r>
          </a:p>
          <a:p>
            <a:pPr marL="0" indent="0">
              <a:lnSpc>
                <a:spcPct val="120000"/>
              </a:lnSpc>
              <a:buNone/>
            </a:pPr>
            <a:r>
              <a:rPr lang="en-GB" sz="1200" dirty="0">
                <a:latin typeface="Arial" panose="020B0604020202020204" pitchFamily="34" charset="0"/>
                <a:cs typeface="Arial" panose="020B0604020202020204" pitchFamily="34" charset="0"/>
              </a:rPr>
              <a:t> </a:t>
            </a:r>
          </a:p>
          <a:p>
            <a:pPr>
              <a:lnSpc>
                <a:spcPct val="120000"/>
              </a:lnSpc>
            </a:pPr>
            <a:r>
              <a:rPr lang="en-GB" sz="1200" dirty="0">
                <a:latin typeface="Arial" panose="020B0604020202020204" pitchFamily="34" charset="0"/>
                <a:cs typeface="Arial" panose="020B0604020202020204" pitchFamily="34" charset="0"/>
              </a:rPr>
              <a:t>GOV.UK, (2021</a:t>
            </a:r>
            <a:r>
              <a:rPr lang="en-GB" sz="1200" i="1" dirty="0">
                <a:latin typeface="Arial" panose="020B0604020202020204" pitchFamily="34" charset="0"/>
                <a:cs typeface="Arial" panose="020B0604020202020204" pitchFamily="34" charset="0"/>
              </a:rPr>
              <a:t>). Implementing the Sustainable Development Goals.</a:t>
            </a:r>
            <a:r>
              <a:rPr lang="en-GB" sz="1200" dirty="0">
                <a:latin typeface="Arial" panose="020B0604020202020204" pitchFamily="34" charset="0"/>
                <a:cs typeface="Arial" panose="020B0604020202020204" pitchFamily="34" charset="0"/>
              </a:rPr>
              <a:t> [Online] Available at: https://www.gov.uk/government/publications/implementing-the-sustainable-development-goals/implementing-the-sustainable-development-goals--2 (Accessed: 06 October 2025)</a:t>
            </a:r>
          </a:p>
          <a:p>
            <a:pPr marL="0" indent="0">
              <a:lnSpc>
                <a:spcPct val="120000"/>
              </a:lnSpc>
              <a:buNone/>
            </a:pPr>
            <a:endParaRPr lang="en-GB" sz="1200" dirty="0">
              <a:latin typeface="Arial" panose="020B0604020202020204" pitchFamily="34" charset="0"/>
              <a:cs typeface="Arial" panose="020B0604020202020204" pitchFamily="34" charset="0"/>
            </a:endParaRPr>
          </a:p>
          <a:p>
            <a:pPr>
              <a:lnSpc>
                <a:spcPct val="120000"/>
              </a:lnSpc>
            </a:pPr>
            <a:r>
              <a:rPr lang="en-GB" sz="1200" dirty="0">
                <a:latin typeface="Arial" panose="020B0604020202020204" pitchFamily="34" charset="0"/>
                <a:cs typeface="Arial" panose="020B0604020202020204" pitchFamily="34" charset="0"/>
              </a:rPr>
              <a:t>Hewa, S. (2016) 'Theories of disease causation: Social epidemiology and epidemiological transition,' </a:t>
            </a:r>
            <a:r>
              <a:rPr lang="en-GB" sz="1200" i="1" dirty="0">
                <a:latin typeface="Arial" panose="020B0604020202020204" pitchFamily="34" charset="0"/>
                <a:cs typeface="Arial" panose="020B0604020202020204" pitchFamily="34" charset="0"/>
              </a:rPr>
              <a:t>Galle Medical Journal</a:t>
            </a:r>
            <a:r>
              <a:rPr lang="en-GB" sz="1200" dirty="0">
                <a:latin typeface="Arial" panose="020B0604020202020204" pitchFamily="34" charset="0"/>
                <a:cs typeface="Arial" panose="020B0604020202020204" pitchFamily="34" charset="0"/>
              </a:rPr>
              <a:t>, 20(2), p. 26. </a:t>
            </a:r>
          </a:p>
          <a:p>
            <a:pPr marL="0" indent="0">
              <a:lnSpc>
                <a:spcPct val="120000"/>
              </a:lnSpc>
              <a:buNone/>
            </a:pPr>
            <a:r>
              <a:rPr lang="en-GB" sz="1200" dirty="0">
                <a:latin typeface="Arial" panose="020B0604020202020204" pitchFamily="34" charset="0"/>
                <a:cs typeface="Arial" panose="020B0604020202020204" pitchFamily="34" charset="0"/>
              </a:rPr>
              <a:t> </a:t>
            </a:r>
          </a:p>
          <a:p>
            <a:pPr>
              <a:lnSpc>
                <a:spcPct val="120000"/>
              </a:lnSpc>
            </a:pPr>
            <a:r>
              <a:rPr lang="en-GB" sz="1200" dirty="0">
                <a:latin typeface="Arial" panose="020B0604020202020204" pitchFamily="34" charset="0"/>
                <a:cs typeface="Arial" panose="020B0604020202020204" pitchFamily="34" charset="0"/>
              </a:rPr>
              <a:t>House of Lords Library, (2020). </a:t>
            </a:r>
            <a:r>
              <a:rPr lang="en-GB" sz="1200" i="1" dirty="0">
                <a:latin typeface="Arial" panose="020B0604020202020204" pitchFamily="34" charset="0"/>
                <a:cs typeface="Arial" panose="020B0604020202020204" pitchFamily="34" charset="0"/>
              </a:rPr>
              <a:t>UK Progress on UN Sustainable Development Goal 3 and the Reducing Road Casualties Target. </a:t>
            </a:r>
            <a:r>
              <a:rPr lang="en-GB" sz="1200" dirty="0">
                <a:latin typeface="Arial" panose="020B0604020202020204" pitchFamily="34" charset="0"/>
                <a:cs typeface="Arial" panose="020B0604020202020204" pitchFamily="34" charset="0"/>
              </a:rPr>
              <a:t>[Online] Available at: https://</a:t>
            </a:r>
            <a:r>
              <a:rPr lang="en-GB" sz="1200" dirty="0" err="1">
                <a:latin typeface="Arial" panose="020B0604020202020204" pitchFamily="34" charset="0"/>
                <a:cs typeface="Arial" panose="020B0604020202020204" pitchFamily="34" charset="0"/>
              </a:rPr>
              <a:t>lordslibrary.parliament.uk</a:t>
            </a:r>
            <a:r>
              <a:rPr lang="en-GB" sz="1200" dirty="0">
                <a:latin typeface="Arial" panose="020B0604020202020204" pitchFamily="34" charset="0"/>
                <a:cs typeface="Arial" panose="020B0604020202020204" pitchFamily="34" charset="0"/>
              </a:rPr>
              <a:t>/research-briefings/lln-2020-0080/ (Accessed: 28 September 2025).</a:t>
            </a:r>
          </a:p>
          <a:p>
            <a:pPr marL="0" indent="0">
              <a:lnSpc>
                <a:spcPct val="120000"/>
              </a:lnSpc>
              <a:buNone/>
            </a:pPr>
            <a:r>
              <a:rPr lang="en-GB" sz="1200" dirty="0">
                <a:latin typeface="Arial" panose="020B0604020202020204" pitchFamily="34" charset="0"/>
                <a:cs typeface="Arial" panose="020B0604020202020204" pitchFamily="34" charset="0"/>
              </a:rPr>
              <a:t> </a:t>
            </a:r>
          </a:p>
          <a:p>
            <a:pPr>
              <a:lnSpc>
                <a:spcPct val="120000"/>
              </a:lnSpc>
            </a:pPr>
            <a:r>
              <a:rPr lang="en-GB" sz="1200" dirty="0" err="1">
                <a:latin typeface="Arial" panose="020B0604020202020204" pitchFamily="34" charset="0"/>
                <a:cs typeface="Arial" panose="020B0604020202020204" pitchFamily="34" charset="0"/>
              </a:rPr>
              <a:t>Kaimovs</a:t>
            </a:r>
            <a:r>
              <a:rPr lang="en-GB" sz="1200" dirty="0">
                <a:latin typeface="Arial" panose="020B0604020202020204" pitchFamily="34" charset="0"/>
                <a:cs typeface="Arial" panose="020B0604020202020204" pitchFamily="34" charset="0"/>
              </a:rPr>
              <a:t>, M. and </a:t>
            </a:r>
            <a:r>
              <a:rPr lang="en-GB" sz="1200" dirty="0" err="1">
                <a:latin typeface="Arial" panose="020B0604020202020204" pitchFamily="34" charset="0"/>
                <a:cs typeface="Arial" panose="020B0604020202020204" pitchFamily="34" charset="0"/>
              </a:rPr>
              <a:t>Skarupins</a:t>
            </a:r>
            <a:r>
              <a:rPr lang="en-GB" sz="1200" dirty="0">
                <a:latin typeface="Arial" panose="020B0604020202020204" pitchFamily="34" charset="0"/>
                <a:cs typeface="Arial" panose="020B0604020202020204" pitchFamily="34" charset="0"/>
              </a:rPr>
              <a:t>, A. (2024) 'INTEGRITY OF VARIOUS ASPECTS OF SUSTAINABILITY,' </a:t>
            </a:r>
            <a:r>
              <a:rPr lang="en-GB" sz="1200" i="1" dirty="0">
                <a:latin typeface="Arial" panose="020B0604020202020204" pitchFamily="34" charset="0"/>
                <a:cs typeface="Arial" panose="020B0604020202020204" pitchFamily="34" charset="0"/>
              </a:rPr>
              <a:t>Economics &amp; Education</a:t>
            </a:r>
            <a:r>
              <a:rPr lang="en-GB" sz="1200" dirty="0">
                <a:latin typeface="Arial" panose="020B0604020202020204" pitchFamily="34" charset="0"/>
                <a:cs typeface="Arial" panose="020B0604020202020204" pitchFamily="34" charset="0"/>
              </a:rPr>
              <a:t>, 9(2), pp. 6–13. </a:t>
            </a:r>
          </a:p>
          <a:p>
            <a:pPr marL="0" indent="0">
              <a:lnSpc>
                <a:spcPct val="120000"/>
              </a:lnSpc>
              <a:buNone/>
            </a:pPr>
            <a:r>
              <a:rPr lang="en-GB" sz="1200" dirty="0">
                <a:latin typeface="Arial" panose="020B0604020202020204" pitchFamily="34" charset="0"/>
                <a:cs typeface="Arial" panose="020B0604020202020204" pitchFamily="34" charset="0"/>
              </a:rPr>
              <a:t> </a:t>
            </a:r>
          </a:p>
          <a:p>
            <a:pPr>
              <a:lnSpc>
                <a:spcPct val="120000"/>
              </a:lnSpc>
            </a:pPr>
            <a:r>
              <a:rPr lang="en-GB" sz="1200" dirty="0">
                <a:latin typeface="Arial" panose="020B0604020202020204" pitchFamily="34" charset="0"/>
                <a:cs typeface="Arial" panose="020B0604020202020204" pitchFamily="34" charset="0"/>
              </a:rPr>
              <a:t>Kusnanto, H., Agustian, D. and Hilmanto, D. (2018) 'Biopsychosocial model of illnesses in primary care: A hermeneutic literature review,' </a:t>
            </a:r>
            <a:r>
              <a:rPr lang="en-GB" sz="1200" i="1" dirty="0">
                <a:latin typeface="Arial" panose="020B0604020202020204" pitchFamily="34" charset="0"/>
                <a:cs typeface="Arial" panose="020B0604020202020204" pitchFamily="34" charset="0"/>
              </a:rPr>
              <a:t>Journal of Family Medicine and Primary Care</a:t>
            </a:r>
            <a:r>
              <a:rPr lang="en-GB" sz="1200" dirty="0">
                <a:latin typeface="Arial" panose="020B0604020202020204" pitchFamily="34" charset="0"/>
                <a:cs typeface="Arial" panose="020B0604020202020204" pitchFamily="34" charset="0"/>
              </a:rPr>
              <a:t>, 7(3), p. 497.222.</a:t>
            </a:r>
          </a:p>
        </p:txBody>
      </p:sp>
    </p:spTree>
    <p:extLst>
      <p:ext uri="{BB962C8B-B14F-4D97-AF65-F5344CB8AC3E}">
        <p14:creationId xmlns:p14="http://schemas.microsoft.com/office/powerpoint/2010/main" val="20735335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891BF97-8897-6ECD-B556-DCCD06A4C5CF}"/>
              </a:ext>
            </a:extLst>
          </p:cNvPr>
          <p:cNvSpPr>
            <a:spLocks noGrp="1"/>
          </p:cNvSpPr>
          <p:nvPr>
            <p:ph idx="1"/>
          </p:nvPr>
        </p:nvSpPr>
        <p:spPr>
          <a:xfrm>
            <a:off x="167268" y="367989"/>
            <a:ext cx="11887199" cy="6300439"/>
          </a:xfrm>
        </p:spPr>
        <p:txBody>
          <a:bodyPr>
            <a:normAutofit lnSpcReduction="10000"/>
          </a:bodyPr>
          <a:lstStyle/>
          <a:p>
            <a:pPr marL="0" indent="0">
              <a:lnSpc>
                <a:spcPct val="100000"/>
              </a:lnSpc>
              <a:buNone/>
            </a:pPr>
            <a:endParaRPr lang="en-GB" sz="1200" dirty="0">
              <a:latin typeface="Arial" panose="020B0604020202020204" pitchFamily="34" charset="0"/>
              <a:cs typeface="Arial" panose="020B0604020202020204" pitchFamily="34" charset="0"/>
            </a:endParaRPr>
          </a:p>
          <a:p>
            <a:pPr>
              <a:lnSpc>
                <a:spcPct val="100000"/>
              </a:lnSpc>
            </a:pPr>
            <a:r>
              <a:rPr lang="en-GB" sz="1200" dirty="0">
                <a:latin typeface="Arial" panose="020B0604020202020204" pitchFamily="34" charset="0"/>
                <a:cs typeface="Arial" panose="020B0604020202020204" pitchFamily="34" charset="0"/>
              </a:rPr>
              <a:t>Local Government Association, (2023). </a:t>
            </a:r>
            <a:r>
              <a:rPr lang="en-GB" sz="1200" i="1" dirty="0">
                <a:latin typeface="Arial" panose="020B0604020202020204" pitchFamily="34" charset="0"/>
                <a:cs typeface="Arial" panose="020B0604020202020204" pitchFamily="34" charset="0"/>
              </a:rPr>
              <a:t>The Care Act 2014 and unpaid carers: A handy summary. </a:t>
            </a:r>
            <a:r>
              <a:rPr lang="en-GB" sz="1200" dirty="0">
                <a:latin typeface="Arial" panose="020B0604020202020204" pitchFamily="34" charset="0"/>
                <a:cs typeface="Arial" panose="020B0604020202020204" pitchFamily="34" charset="0"/>
              </a:rPr>
              <a:t>[Online] Available at: https://www.local.gov.uk/publications/care-act-2014-and-unpaid-carers-handy-summary (Accessed: 30 September 2025). </a:t>
            </a:r>
          </a:p>
          <a:p>
            <a:pPr marL="0" indent="0">
              <a:lnSpc>
                <a:spcPct val="100000"/>
              </a:lnSpc>
              <a:buNone/>
            </a:pPr>
            <a:endParaRPr lang="en-GB" sz="1200" dirty="0">
              <a:latin typeface="Arial" panose="020B0604020202020204" pitchFamily="34" charset="0"/>
              <a:cs typeface="Arial" panose="020B0604020202020204" pitchFamily="34" charset="0"/>
            </a:endParaRPr>
          </a:p>
          <a:p>
            <a:pPr>
              <a:lnSpc>
                <a:spcPct val="100000"/>
              </a:lnSpc>
            </a:pPr>
            <a:r>
              <a:rPr lang="en-GB" sz="1200" dirty="0"/>
              <a:t>NHS England , (2024). </a:t>
            </a:r>
            <a:r>
              <a:rPr lang="en-GB" sz="1200" i="1" dirty="0"/>
              <a:t>NHS Long Term Workforce Plan. </a:t>
            </a:r>
            <a:r>
              <a:rPr lang="en-GB" sz="1200" dirty="0"/>
              <a:t>[Online] Available at: https://</a:t>
            </a:r>
            <a:r>
              <a:rPr lang="en-GB" sz="1200" dirty="0" err="1"/>
              <a:t>www.england.nhs.uk</a:t>
            </a:r>
            <a:r>
              <a:rPr lang="en-GB" sz="1200" dirty="0"/>
              <a:t>/long-read/nhs-long-term-workforce-plan-2/ (Accessed: 02 October 2025).</a:t>
            </a:r>
          </a:p>
          <a:p>
            <a:pPr marL="0" indent="0">
              <a:lnSpc>
                <a:spcPct val="100000"/>
              </a:lnSpc>
              <a:buNone/>
            </a:pPr>
            <a:r>
              <a:rPr lang="en-GB" sz="1200" dirty="0"/>
              <a:t> </a:t>
            </a:r>
          </a:p>
          <a:p>
            <a:pPr>
              <a:lnSpc>
                <a:spcPct val="100000"/>
              </a:lnSpc>
            </a:pPr>
            <a:r>
              <a:rPr lang="en-GB" sz="1200" dirty="0"/>
              <a:t>NHS England, (2025). </a:t>
            </a:r>
            <a:r>
              <a:rPr lang="en-GB" sz="1200" i="1" dirty="0"/>
              <a:t>Jess’s Rule: Three strikes and we rethink. </a:t>
            </a:r>
            <a:r>
              <a:rPr lang="en-GB" sz="1200" dirty="0"/>
              <a:t>[Online] Available at: https://</a:t>
            </a:r>
            <a:r>
              <a:rPr lang="en-GB" sz="1200" dirty="0" err="1"/>
              <a:t>www.england.nhs.uk</a:t>
            </a:r>
            <a:r>
              <a:rPr lang="en-GB" sz="1200" dirty="0"/>
              <a:t>/long-read/</a:t>
            </a:r>
            <a:r>
              <a:rPr lang="en-GB" sz="1200" dirty="0" err="1"/>
              <a:t>jesss</a:t>
            </a:r>
            <a:r>
              <a:rPr lang="en-GB" sz="1200" dirty="0"/>
              <a:t>-rule-three-strikes-and-we-rethink/ (Accessed: 03 October 2025).</a:t>
            </a:r>
          </a:p>
          <a:p>
            <a:pPr>
              <a:lnSpc>
                <a:spcPct val="100000"/>
              </a:lnSpc>
            </a:pPr>
            <a:r>
              <a:rPr lang="en-GB" sz="1200" dirty="0"/>
              <a:t>NHS Confederation , (2025). </a:t>
            </a:r>
            <a:r>
              <a:rPr lang="en-GB" sz="1200" i="1" dirty="0"/>
              <a:t>2025/26 NHS priorities and operational planning guidance: what you need to know.</a:t>
            </a:r>
            <a:r>
              <a:rPr lang="en-GB" sz="1200" dirty="0"/>
              <a:t> [Online] Available at: https://</a:t>
            </a:r>
            <a:r>
              <a:rPr lang="en-GB" sz="1200" dirty="0" err="1"/>
              <a:t>www.nhsconfed.org</a:t>
            </a:r>
            <a:r>
              <a:rPr lang="en-GB" sz="1200" dirty="0"/>
              <a:t>/publications/202526-nhs-priorities-and-operational-planning-guidance-what-you-need-know#:~:text=The%202025/26%20NHS%20Planning,%2C%20(3)%20improve%20patients' (Accessed: 06 October 2025).</a:t>
            </a:r>
          </a:p>
          <a:p>
            <a:pPr marL="0" indent="0">
              <a:lnSpc>
                <a:spcPct val="100000"/>
              </a:lnSpc>
              <a:buNone/>
            </a:pPr>
            <a:endParaRPr lang="en-GB" sz="1200" dirty="0"/>
          </a:p>
          <a:p>
            <a:pPr>
              <a:lnSpc>
                <a:spcPct val="100000"/>
              </a:lnSpc>
            </a:pPr>
            <a:r>
              <a:rPr lang="en-GB" sz="1200" dirty="0"/>
              <a:t>NHS, (2023). </a:t>
            </a:r>
            <a:r>
              <a:rPr lang="en-GB" sz="1200" i="1" dirty="0"/>
              <a:t>A national framework for NHS – action on inclusion health</a:t>
            </a:r>
            <a:r>
              <a:rPr lang="en-GB" sz="1200" dirty="0"/>
              <a:t>. [Online] Available at: https://</a:t>
            </a:r>
            <a:r>
              <a:rPr lang="en-GB" sz="1200" dirty="0" err="1"/>
              <a:t>www.england.nhs.uk</a:t>
            </a:r>
            <a:r>
              <a:rPr lang="en-GB" sz="1200" dirty="0"/>
              <a:t>/long-read/a-national-framework-for-</a:t>
            </a:r>
            <a:r>
              <a:rPr lang="en-GB" sz="1200" dirty="0" err="1"/>
              <a:t>nhs</a:t>
            </a:r>
            <a:r>
              <a:rPr lang="en-GB" sz="1200" dirty="0"/>
              <a:t>-action-on-inclusion-health/ (Accessed: 06 October 2025).</a:t>
            </a:r>
          </a:p>
          <a:p>
            <a:pPr marL="0" indent="0">
              <a:lnSpc>
                <a:spcPct val="100000"/>
              </a:lnSpc>
              <a:buNone/>
            </a:pPr>
            <a:endParaRPr lang="en-GB" sz="1200" dirty="0"/>
          </a:p>
          <a:p>
            <a:pPr>
              <a:lnSpc>
                <a:spcPct val="100000"/>
              </a:lnSpc>
            </a:pPr>
            <a:r>
              <a:rPr lang="en-GB" sz="1200" dirty="0"/>
              <a:t>NICE, (2025). </a:t>
            </a:r>
            <a:r>
              <a:rPr lang="en-GB" sz="1200" i="1" dirty="0"/>
              <a:t>NICE and health inequalities. </a:t>
            </a:r>
            <a:r>
              <a:rPr lang="en-GB" sz="1200" dirty="0"/>
              <a:t>[Online] Available at: https://</a:t>
            </a:r>
            <a:r>
              <a:rPr lang="en-GB" sz="1200" dirty="0" err="1"/>
              <a:t>www.nice.org.uk</a:t>
            </a:r>
            <a:r>
              <a:rPr lang="en-GB" sz="1200" dirty="0"/>
              <a:t>/implementing-nice-guidance/cost-saving-resource-planning-and-audit/nice-and-health-inequalities (Accessed: 30 September 2025).</a:t>
            </a:r>
          </a:p>
          <a:p>
            <a:pPr marL="0" indent="0">
              <a:lnSpc>
                <a:spcPct val="100000"/>
              </a:lnSpc>
              <a:buNone/>
            </a:pPr>
            <a:endParaRPr lang="en-GB" sz="1200" dirty="0"/>
          </a:p>
          <a:p>
            <a:pPr>
              <a:lnSpc>
                <a:spcPct val="100000"/>
              </a:lnSpc>
            </a:pPr>
            <a:r>
              <a:rPr lang="en-GB" sz="1200" dirty="0"/>
              <a:t>Natalina, R. </a:t>
            </a:r>
            <a:r>
              <a:rPr lang="en-GB" sz="1200" i="1" dirty="0"/>
              <a:t>et al.</a:t>
            </a:r>
            <a:r>
              <a:rPr lang="en-GB" sz="1200" dirty="0"/>
              <a:t> (2022) 'Tiga </a:t>
            </a:r>
            <a:r>
              <a:rPr lang="en-GB" sz="1200" dirty="0" err="1"/>
              <a:t>Aspek</a:t>
            </a:r>
            <a:r>
              <a:rPr lang="en-GB" sz="1200" dirty="0"/>
              <a:t> </a:t>
            </a:r>
            <a:r>
              <a:rPr lang="en-GB" sz="1200" dirty="0" err="1"/>
              <a:t>Penting</a:t>
            </a:r>
            <a:r>
              <a:rPr lang="en-GB" sz="1200" dirty="0"/>
              <a:t> </a:t>
            </a:r>
            <a:r>
              <a:rPr lang="en-GB" sz="1200" dirty="0" err="1"/>
              <a:t>dalam</a:t>
            </a:r>
            <a:r>
              <a:rPr lang="en-GB" sz="1200" dirty="0"/>
              <a:t> Kesehatan,' </a:t>
            </a:r>
            <a:r>
              <a:rPr lang="en-GB" sz="1200" i="1" dirty="0" err="1"/>
              <a:t>Jurnal</a:t>
            </a:r>
            <a:r>
              <a:rPr lang="en-GB" sz="1200" i="1" dirty="0"/>
              <a:t> Forum Kesehatan Media </a:t>
            </a:r>
            <a:r>
              <a:rPr lang="en-GB" sz="1200" i="1" dirty="0" err="1"/>
              <a:t>Publikasi</a:t>
            </a:r>
            <a:r>
              <a:rPr lang="en-GB" sz="1200" i="1" dirty="0"/>
              <a:t> Kesehatan </a:t>
            </a:r>
            <a:r>
              <a:rPr lang="en-GB" sz="1200" i="1" dirty="0" err="1"/>
              <a:t>Ilmiah</a:t>
            </a:r>
            <a:r>
              <a:rPr lang="en-GB" sz="1200" dirty="0"/>
              <a:t>, 12(1), pp. 9–12. </a:t>
            </a:r>
          </a:p>
          <a:p>
            <a:pPr marL="0" indent="0">
              <a:lnSpc>
                <a:spcPct val="100000"/>
              </a:lnSpc>
              <a:buNone/>
            </a:pPr>
            <a:endParaRPr lang="en-GB" sz="1200" dirty="0"/>
          </a:p>
          <a:p>
            <a:pPr>
              <a:lnSpc>
                <a:spcPct val="100000"/>
              </a:lnSpc>
            </a:pPr>
            <a:r>
              <a:rPr lang="en-GB" sz="1200" dirty="0"/>
              <a:t>Ni, M.Y. </a:t>
            </a:r>
            <a:r>
              <a:rPr lang="en-GB" sz="1200" i="1" dirty="0"/>
              <a:t>et al.</a:t>
            </a:r>
            <a:r>
              <a:rPr lang="en-GB" sz="1200" dirty="0"/>
              <a:t> (2019) 'Determinants of physical, mental and social well-being: a longitudinal environment-wide association study,' </a:t>
            </a:r>
            <a:r>
              <a:rPr lang="en-GB" sz="1200" i="1" dirty="0"/>
              <a:t>International Journal of Epidemiology</a:t>
            </a:r>
            <a:r>
              <a:rPr lang="en-GB" sz="1200" dirty="0"/>
              <a:t>, 49(2), pp. 380–1</a:t>
            </a:r>
          </a:p>
          <a:p>
            <a:pPr marL="0" indent="0">
              <a:lnSpc>
                <a:spcPct val="100000"/>
              </a:lnSpc>
              <a:buNone/>
            </a:pPr>
            <a:r>
              <a:rPr lang="en-GB" sz="1200" dirty="0">
                <a:latin typeface="Arial" panose="020B0604020202020204" pitchFamily="34" charset="0"/>
                <a:cs typeface="Arial" panose="020B0604020202020204" pitchFamily="34" charset="0"/>
              </a:rPr>
              <a:t>												</a:t>
            </a:r>
          </a:p>
          <a:p>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658865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1AF17B5-C677-8272-3F9E-A8DD2E8A8A5E}"/>
              </a:ext>
            </a:extLst>
          </p:cNvPr>
          <p:cNvSpPr>
            <a:spLocks noGrp="1"/>
          </p:cNvSpPr>
          <p:nvPr>
            <p:ph idx="1"/>
          </p:nvPr>
        </p:nvSpPr>
        <p:spPr>
          <a:xfrm>
            <a:off x="289933" y="267628"/>
            <a:ext cx="11530360" cy="6389649"/>
          </a:xfrm>
        </p:spPr>
        <p:txBody>
          <a:bodyPr>
            <a:normAutofit fontScale="92500" lnSpcReduction="10000"/>
          </a:bodyPr>
          <a:lstStyle/>
          <a:p>
            <a:pPr>
              <a:lnSpc>
                <a:spcPct val="110000"/>
              </a:lnSpc>
            </a:pPr>
            <a:r>
              <a:rPr lang="en-GB" sz="1400" dirty="0">
                <a:latin typeface="Arial" panose="020B0604020202020204" pitchFamily="34" charset="0"/>
                <a:cs typeface="Arial" panose="020B0604020202020204" pitchFamily="34" charset="0"/>
              </a:rPr>
              <a:t>Office for National Statistics , (2021). </a:t>
            </a:r>
            <a:r>
              <a:rPr lang="en-GB" sz="1400" i="1" dirty="0">
                <a:latin typeface="Arial" panose="020B0604020202020204" pitchFamily="34" charset="0"/>
                <a:cs typeface="Arial" panose="020B0604020202020204" pitchFamily="34" charset="0"/>
              </a:rPr>
              <a:t>Sustainable Development Goals data update, UK: December 2021 Our fifth annual report on progress made towards measuring the global Sustainable Development Goal indicators in the UK..</a:t>
            </a:r>
            <a:r>
              <a:rPr lang="en-GB" sz="1400" dirty="0">
                <a:latin typeface="Arial" panose="020B0604020202020204" pitchFamily="34" charset="0"/>
                <a:cs typeface="Arial" panose="020B0604020202020204" pitchFamily="34" charset="0"/>
              </a:rPr>
              <a:t> [Online] Available at: https://www.ons.gov.uk/economy/environmentalaccounts/articles/sustainabledevelopmentgoalstakingstockprogressandpossibilities/december2021 (Accessed: 06 October 2025).</a:t>
            </a:r>
          </a:p>
          <a:p>
            <a:pPr marL="0" indent="0">
              <a:lnSpc>
                <a:spcPct val="110000"/>
              </a:lnSpc>
              <a:buNone/>
            </a:pPr>
            <a:r>
              <a:rPr lang="en-GB" sz="1400" dirty="0">
                <a:latin typeface="Arial" panose="020B0604020202020204" pitchFamily="34" charset="0"/>
                <a:cs typeface="Arial" panose="020B0604020202020204" pitchFamily="34" charset="0"/>
              </a:rPr>
              <a:t> </a:t>
            </a:r>
          </a:p>
          <a:p>
            <a:pPr>
              <a:lnSpc>
                <a:spcPct val="110000"/>
              </a:lnSpc>
            </a:pPr>
            <a:r>
              <a:rPr lang="en-GB" sz="1400" dirty="0">
                <a:latin typeface="Arial" panose="020B0604020202020204" pitchFamily="34" charset="0"/>
                <a:cs typeface="Arial" panose="020B0604020202020204" pitchFamily="34" charset="0"/>
              </a:rPr>
              <a:t>Public Health England, (2018). </a:t>
            </a:r>
            <a:r>
              <a:rPr lang="en-GB" sz="1400" i="1" dirty="0">
                <a:latin typeface="Arial" panose="020B0604020202020204" pitchFamily="34" charset="0"/>
                <a:cs typeface="Arial" panose="020B0604020202020204" pitchFamily="34" charset="0"/>
              </a:rPr>
              <a:t>Local action on health inequalities Understanding and reducing ethnic inequalities in health.</a:t>
            </a:r>
            <a:r>
              <a:rPr lang="en-GB" sz="1400" dirty="0">
                <a:latin typeface="Arial" panose="020B0604020202020204" pitchFamily="34" charset="0"/>
                <a:cs typeface="Arial" panose="020B0604020202020204" pitchFamily="34" charset="0"/>
              </a:rPr>
              <a:t> [Online] Available at: https://assets.publishing.service.gov.uk/media/5b607232e5274a5f6ab8603f/local_action_on_health_inequalities.pdf (Accessed: 06 October 2925).</a:t>
            </a:r>
          </a:p>
          <a:p>
            <a:pPr marL="0" indent="0">
              <a:lnSpc>
                <a:spcPct val="110000"/>
              </a:lnSpc>
              <a:buNone/>
            </a:pPr>
            <a:r>
              <a:rPr lang="en-GB" sz="1400" dirty="0">
                <a:latin typeface="Arial" panose="020B0604020202020204" pitchFamily="34" charset="0"/>
                <a:cs typeface="Arial" panose="020B0604020202020204" pitchFamily="34" charset="0"/>
              </a:rPr>
              <a:t> </a:t>
            </a:r>
          </a:p>
          <a:p>
            <a:pPr>
              <a:lnSpc>
                <a:spcPct val="110000"/>
              </a:lnSpc>
            </a:pPr>
            <a:r>
              <a:rPr lang="en-GB" sz="1400" dirty="0">
                <a:latin typeface="Arial" panose="020B0604020202020204" pitchFamily="34" charset="0"/>
                <a:cs typeface="Arial" panose="020B0604020202020204" pitchFamily="34" charset="0"/>
              </a:rPr>
              <a:t>Pilgrim, D. (2015) 'The biopsychosocial Model in Health Research: Its strengths and limitations for critical realists,' </a:t>
            </a:r>
            <a:r>
              <a:rPr lang="en-GB" sz="1400" i="1" dirty="0">
                <a:latin typeface="Arial" panose="020B0604020202020204" pitchFamily="34" charset="0"/>
                <a:cs typeface="Arial" panose="020B0604020202020204" pitchFamily="34" charset="0"/>
              </a:rPr>
              <a:t>Journal of Critical Realism</a:t>
            </a:r>
            <a:r>
              <a:rPr lang="en-GB" sz="1400" dirty="0">
                <a:latin typeface="Arial" panose="020B0604020202020204" pitchFamily="34" charset="0"/>
                <a:cs typeface="Arial" panose="020B0604020202020204" pitchFamily="34" charset="0"/>
              </a:rPr>
              <a:t>, 14(2), pp. 164–180. </a:t>
            </a:r>
          </a:p>
          <a:p>
            <a:pPr marL="0" indent="0">
              <a:lnSpc>
                <a:spcPct val="110000"/>
              </a:lnSpc>
              <a:buNone/>
            </a:pPr>
            <a:r>
              <a:rPr lang="en-GB" sz="1400" dirty="0">
                <a:latin typeface="Arial" panose="020B0604020202020204" pitchFamily="34" charset="0"/>
                <a:cs typeface="Arial" panose="020B0604020202020204" pitchFamily="34" charset="0"/>
              </a:rPr>
              <a:t> </a:t>
            </a:r>
          </a:p>
          <a:p>
            <a:pPr>
              <a:lnSpc>
                <a:spcPct val="110000"/>
              </a:lnSpc>
            </a:pPr>
            <a:r>
              <a:rPr lang="en-GB" sz="1400" dirty="0">
                <a:latin typeface="Arial" panose="020B0604020202020204" pitchFamily="34" charset="0"/>
                <a:cs typeface="Arial" panose="020B0604020202020204" pitchFamily="34" charset="0"/>
              </a:rPr>
              <a:t>Physiopedia, (2025). </a:t>
            </a:r>
            <a:r>
              <a:rPr lang="en-GB" sz="1400" i="1" dirty="0">
                <a:latin typeface="Arial" panose="020B0604020202020204" pitchFamily="34" charset="0"/>
                <a:cs typeface="Arial" panose="020B0604020202020204" pitchFamily="34" charset="0"/>
              </a:rPr>
              <a:t>Biopsychosocial Model. </a:t>
            </a:r>
            <a:r>
              <a:rPr lang="en-GB" sz="1400" dirty="0">
                <a:latin typeface="Arial" panose="020B0604020202020204" pitchFamily="34" charset="0"/>
                <a:cs typeface="Arial" panose="020B0604020202020204" pitchFamily="34" charset="0"/>
              </a:rPr>
              <a:t>[Online] Available at: https://</a:t>
            </a:r>
            <a:r>
              <a:rPr lang="en-GB" sz="1400" dirty="0" err="1">
                <a:latin typeface="Arial" panose="020B0604020202020204" pitchFamily="34" charset="0"/>
                <a:cs typeface="Arial" panose="020B0604020202020204" pitchFamily="34" charset="0"/>
              </a:rPr>
              <a:t>www.physio-pedia.com</a:t>
            </a:r>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Biopsychosocial_Model</a:t>
            </a:r>
            <a:r>
              <a:rPr lang="en-GB" sz="1400" dirty="0">
                <a:latin typeface="Arial" panose="020B0604020202020204" pitchFamily="34" charset="0"/>
                <a:cs typeface="Arial" panose="020B0604020202020204" pitchFamily="34" charset="0"/>
              </a:rPr>
              <a:t> (Accessed: 26 September 2025).</a:t>
            </a:r>
          </a:p>
          <a:p>
            <a:pPr marL="0" indent="0">
              <a:lnSpc>
                <a:spcPct val="110000"/>
              </a:lnSpc>
              <a:buNone/>
            </a:pPr>
            <a:r>
              <a:rPr lang="en-GB" sz="1400" dirty="0">
                <a:latin typeface="Arial" panose="020B0604020202020204" pitchFamily="34" charset="0"/>
                <a:cs typeface="Arial" panose="020B0604020202020204" pitchFamily="34" charset="0"/>
              </a:rPr>
              <a:t> </a:t>
            </a:r>
          </a:p>
          <a:p>
            <a:pPr>
              <a:lnSpc>
                <a:spcPct val="110000"/>
              </a:lnSpc>
            </a:pPr>
            <a:r>
              <a:rPr lang="en-GB" sz="1400" dirty="0">
                <a:latin typeface="Arial" panose="020B0604020202020204" pitchFamily="34" charset="0"/>
                <a:cs typeface="Arial" panose="020B0604020202020204" pitchFamily="34" charset="0"/>
              </a:rPr>
              <a:t>ResearchGate, (2025). </a:t>
            </a:r>
            <a:r>
              <a:rPr lang="en-GB" sz="1400" i="1" dirty="0">
                <a:latin typeface="Arial" panose="020B0604020202020204" pitchFamily="34" charset="0"/>
                <a:cs typeface="Arial" panose="020B0604020202020204" pitchFamily="34" charset="0"/>
              </a:rPr>
              <a:t>Depiction of the biomedical and biopsychosocial models of healthcare. </a:t>
            </a:r>
            <a:r>
              <a:rPr lang="en-GB" sz="1400" dirty="0">
                <a:latin typeface="Arial" panose="020B0604020202020204" pitchFamily="34" charset="0"/>
                <a:cs typeface="Arial" panose="020B0604020202020204" pitchFamily="34" charset="0"/>
              </a:rPr>
              <a:t>[Online] Available at: https://www.researchgate.net/figure/Depiction-of-the-biomedical-and-biopsychosocial-models-of-healthcare_fig1_337218628 (Accessed: 26 September 2025).</a:t>
            </a:r>
          </a:p>
          <a:p>
            <a:pPr marL="0" indent="0">
              <a:lnSpc>
                <a:spcPct val="110000"/>
              </a:lnSpc>
              <a:buNone/>
            </a:pPr>
            <a:r>
              <a:rPr lang="en-GB" sz="1400" dirty="0">
                <a:latin typeface="Arial" panose="020B0604020202020204" pitchFamily="34" charset="0"/>
                <a:cs typeface="Arial" panose="020B0604020202020204" pitchFamily="34" charset="0"/>
              </a:rPr>
              <a:t> </a:t>
            </a:r>
          </a:p>
          <a:p>
            <a:pPr>
              <a:lnSpc>
                <a:spcPct val="110000"/>
              </a:lnSpc>
            </a:pPr>
            <a:r>
              <a:rPr lang="en-GB" sz="1400" dirty="0">
                <a:latin typeface="Arial" panose="020B0604020202020204" pitchFamily="34" charset="0"/>
                <a:cs typeface="Arial" panose="020B0604020202020204" pitchFamily="34" charset="0"/>
              </a:rPr>
              <a:t>Ruggeri, K. </a:t>
            </a:r>
            <a:r>
              <a:rPr lang="en-GB" sz="1400" i="1" dirty="0">
                <a:latin typeface="Arial" panose="020B0604020202020204" pitchFamily="34" charset="0"/>
                <a:cs typeface="Arial" panose="020B0604020202020204" pitchFamily="34" charset="0"/>
              </a:rPr>
              <a:t>et al.</a:t>
            </a:r>
            <a:r>
              <a:rPr lang="en-GB" sz="1400" dirty="0">
                <a:latin typeface="Arial" panose="020B0604020202020204" pitchFamily="34" charset="0"/>
                <a:cs typeface="Arial" panose="020B0604020202020204" pitchFamily="34" charset="0"/>
              </a:rPr>
              <a:t> (2020) 'Well-being is more than happiness and life satisfaction: a multidimensional analysis of 21 countries,' </a:t>
            </a:r>
            <a:r>
              <a:rPr lang="en-GB" sz="1400" i="1" dirty="0">
                <a:latin typeface="Arial" panose="020B0604020202020204" pitchFamily="34" charset="0"/>
                <a:cs typeface="Arial" panose="020B0604020202020204" pitchFamily="34" charset="0"/>
              </a:rPr>
              <a:t>Health and Quality of Life Outcomes</a:t>
            </a:r>
            <a:r>
              <a:rPr lang="en-GB" sz="1400" dirty="0">
                <a:latin typeface="Arial" panose="020B0604020202020204" pitchFamily="34" charset="0"/>
                <a:cs typeface="Arial" panose="020B0604020202020204" pitchFamily="34" charset="0"/>
              </a:rPr>
              <a:t>, 18(1). </a:t>
            </a:r>
          </a:p>
          <a:p>
            <a:pPr marL="0" indent="0">
              <a:lnSpc>
                <a:spcPct val="110000"/>
              </a:lnSpc>
              <a:buNone/>
            </a:pPr>
            <a:r>
              <a:rPr lang="en-GB" sz="1400" dirty="0">
                <a:latin typeface="Arial" panose="020B0604020202020204" pitchFamily="34" charset="0"/>
                <a:cs typeface="Arial" panose="020B0604020202020204" pitchFamily="34" charset="0"/>
              </a:rPr>
              <a:t>																																							</a:t>
            </a:r>
          </a:p>
          <a:p>
            <a:endParaRPr lang="en-US" sz="17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474880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215D6A5-2787-72F5-6E92-72C67FA503C0}"/>
              </a:ext>
            </a:extLst>
          </p:cNvPr>
          <p:cNvSpPr>
            <a:spLocks noGrp="1"/>
          </p:cNvSpPr>
          <p:nvPr>
            <p:ph idx="1"/>
          </p:nvPr>
        </p:nvSpPr>
        <p:spPr>
          <a:xfrm>
            <a:off x="112889" y="428978"/>
            <a:ext cx="11751733" cy="6231466"/>
          </a:xfrm>
        </p:spPr>
        <p:txBody>
          <a:bodyPr>
            <a:normAutofit fontScale="25000" lnSpcReduction="20000"/>
          </a:bodyPr>
          <a:lstStyle/>
          <a:p>
            <a:pPr>
              <a:lnSpc>
                <a:spcPct val="120000"/>
              </a:lnSpc>
            </a:pPr>
            <a:r>
              <a:rPr lang="en-GB" sz="4800" dirty="0">
                <a:latin typeface="Arial" panose="020B0604020202020204" pitchFamily="34" charset="0"/>
                <a:cs typeface="Arial" panose="020B0604020202020204" pitchFamily="34" charset="0"/>
              </a:rPr>
              <a:t>SDG Knowledge Hub and Earth Negotiations Bulletin, (2025). </a:t>
            </a:r>
            <a:r>
              <a:rPr lang="en-GB" sz="4800" i="1" dirty="0">
                <a:latin typeface="Arial" panose="020B0604020202020204" pitchFamily="34" charset="0"/>
                <a:cs typeface="Arial" panose="020B0604020202020204" pitchFamily="34" charset="0"/>
              </a:rPr>
              <a:t>SDG 3: Ensure Healthy Lives and Promote Well-being for All at All Ages.</a:t>
            </a:r>
            <a:r>
              <a:rPr lang="en-GB" sz="4800" dirty="0">
                <a:latin typeface="Arial" panose="020B0604020202020204" pitchFamily="34" charset="0"/>
                <a:cs typeface="Arial" panose="020B0604020202020204" pitchFamily="34" charset="0"/>
              </a:rPr>
              <a:t> [Online] Available at: https://</a:t>
            </a:r>
            <a:r>
              <a:rPr lang="en-GB" sz="4800" dirty="0" err="1">
                <a:latin typeface="Arial" panose="020B0604020202020204" pitchFamily="34" charset="0"/>
                <a:cs typeface="Arial" panose="020B0604020202020204" pitchFamily="34" charset="0"/>
              </a:rPr>
              <a:t>sdg.iisd.org</a:t>
            </a:r>
            <a:r>
              <a:rPr lang="en-GB" sz="4800" dirty="0">
                <a:latin typeface="Arial" panose="020B0604020202020204" pitchFamily="34" charset="0"/>
                <a:cs typeface="Arial" panose="020B0604020202020204" pitchFamily="34" charset="0"/>
              </a:rPr>
              <a:t>/news/sdg-3-ensure-healthy-lives-and-promote-well-being-for-all-at-all-ages/(</a:t>
            </a:r>
            <a:r>
              <a:rPr lang="en-GB" sz="4800" dirty="0" err="1">
                <a:latin typeface="Arial" panose="020B0604020202020204" pitchFamily="34" charset="0"/>
                <a:cs typeface="Arial" panose="020B0604020202020204" pitchFamily="34" charset="0"/>
              </a:rPr>
              <a:t>ccessed</a:t>
            </a:r>
            <a:r>
              <a:rPr lang="en-GB" sz="4800" dirty="0">
                <a:latin typeface="Arial" panose="020B0604020202020204" pitchFamily="34" charset="0"/>
                <a:cs typeface="Arial" panose="020B0604020202020204" pitchFamily="34" charset="0"/>
              </a:rPr>
              <a:t>: 06 October 2025).</a:t>
            </a:r>
          </a:p>
          <a:p>
            <a:pPr>
              <a:lnSpc>
                <a:spcPct val="120000"/>
              </a:lnSpc>
            </a:pPr>
            <a:r>
              <a:rPr lang="en-GB" sz="4800" dirty="0">
                <a:latin typeface="Arial" panose="020B0604020202020204" pitchFamily="34" charset="0"/>
                <a:cs typeface="Arial" panose="020B0604020202020204" pitchFamily="34" charset="0"/>
              </a:rPr>
              <a:t> </a:t>
            </a:r>
          </a:p>
          <a:p>
            <a:pPr>
              <a:lnSpc>
                <a:spcPct val="120000"/>
              </a:lnSpc>
            </a:pPr>
            <a:r>
              <a:rPr lang="en-GB" sz="4800" dirty="0">
                <a:latin typeface="Arial" panose="020B0604020202020204" pitchFamily="34" charset="0"/>
                <a:cs typeface="Arial" panose="020B0604020202020204" pitchFamily="34" charset="0"/>
              </a:rPr>
              <a:t>THE NHS STAFF COUNCIL, (2019). </a:t>
            </a:r>
            <a:r>
              <a:rPr lang="en-GB" sz="4800" i="1" dirty="0">
                <a:latin typeface="Arial" panose="020B0604020202020204" pitchFamily="34" charset="0"/>
                <a:cs typeface="Arial" panose="020B0604020202020204" pitchFamily="34" charset="0"/>
              </a:rPr>
              <a:t>Good practice equality, diversity and inclusion training guidance</a:t>
            </a:r>
            <a:r>
              <a:rPr lang="en-GB" sz="4800" dirty="0">
                <a:latin typeface="Arial" panose="020B0604020202020204" pitchFamily="34" charset="0"/>
                <a:cs typeface="Arial" panose="020B0604020202020204" pitchFamily="34" charset="0"/>
              </a:rPr>
              <a:t>. [Online] Available at: https://</a:t>
            </a:r>
            <a:r>
              <a:rPr lang="en-GB" sz="4800" dirty="0" err="1">
                <a:latin typeface="Arial" panose="020B0604020202020204" pitchFamily="34" charset="0"/>
                <a:cs typeface="Arial" panose="020B0604020202020204" pitchFamily="34" charset="0"/>
              </a:rPr>
              <a:t>www.nhsemployers.org</a:t>
            </a:r>
            <a:r>
              <a:rPr lang="en-GB" sz="4800" dirty="0">
                <a:latin typeface="Arial" panose="020B0604020202020204" pitchFamily="34" charset="0"/>
                <a:cs typeface="Arial" panose="020B0604020202020204" pitchFamily="34" charset="0"/>
              </a:rPr>
              <a:t>/system/files/2021-10/NHS%20good%20practice%20guidance_Final.pdf (Accessed: 06 October 2025).</a:t>
            </a:r>
          </a:p>
          <a:p>
            <a:pPr>
              <a:lnSpc>
                <a:spcPct val="120000"/>
              </a:lnSpc>
            </a:pPr>
            <a:r>
              <a:rPr lang="en-GB" sz="4800" dirty="0">
                <a:latin typeface="Arial" panose="020B0604020202020204" pitchFamily="34" charset="0"/>
                <a:cs typeface="Arial" panose="020B0604020202020204" pitchFamily="34" charset="0"/>
              </a:rPr>
              <a:t> </a:t>
            </a:r>
          </a:p>
          <a:p>
            <a:pPr>
              <a:lnSpc>
                <a:spcPct val="120000"/>
              </a:lnSpc>
            </a:pPr>
            <a:r>
              <a:rPr lang="en-GB" sz="4800" dirty="0">
                <a:latin typeface="Arial" panose="020B0604020202020204" pitchFamily="34" charset="0"/>
                <a:cs typeface="Arial" panose="020B0604020202020204" pitchFamily="34" charset="0"/>
              </a:rPr>
              <a:t>The King's Fund,( 2025). </a:t>
            </a:r>
            <a:r>
              <a:rPr lang="en-GB" sz="4800" i="1" dirty="0">
                <a:latin typeface="Arial" panose="020B0604020202020204" pitchFamily="34" charset="0"/>
                <a:cs typeface="Arial" panose="020B0604020202020204" pitchFamily="34" charset="0"/>
              </a:rPr>
              <a:t>What are health inequalities?. </a:t>
            </a:r>
            <a:r>
              <a:rPr lang="en-GB" sz="4800" dirty="0">
                <a:latin typeface="Arial" panose="020B0604020202020204" pitchFamily="34" charset="0"/>
                <a:cs typeface="Arial" panose="020B0604020202020204" pitchFamily="34" charset="0"/>
              </a:rPr>
              <a:t>[Online] </a:t>
            </a:r>
            <a:br>
              <a:rPr lang="en-GB" sz="4800" dirty="0">
                <a:latin typeface="Arial" panose="020B0604020202020204" pitchFamily="34" charset="0"/>
                <a:cs typeface="Arial" panose="020B0604020202020204" pitchFamily="34" charset="0"/>
              </a:rPr>
            </a:br>
            <a:r>
              <a:rPr lang="en-GB" sz="4800" dirty="0">
                <a:latin typeface="Arial" panose="020B0604020202020204" pitchFamily="34" charset="0"/>
                <a:cs typeface="Arial" panose="020B0604020202020204" pitchFamily="34" charset="0"/>
              </a:rPr>
              <a:t>Available at: https://</a:t>
            </a:r>
            <a:r>
              <a:rPr lang="en-GB" sz="4800" dirty="0" err="1">
                <a:latin typeface="Arial" panose="020B0604020202020204" pitchFamily="34" charset="0"/>
                <a:cs typeface="Arial" panose="020B0604020202020204" pitchFamily="34" charset="0"/>
              </a:rPr>
              <a:t>www.kingsfund.org.uk</a:t>
            </a:r>
            <a:r>
              <a:rPr lang="en-GB" sz="4800" dirty="0">
                <a:latin typeface="Arial" panose="020B0604020202020204" pitchFamily="34" charset="0"/>
                <a:cs typeface="Arial" panose="020B0604020202020204" pitchFamily="34" charset="0"/>
              </a:rPr>
              <a:t>/insight-and-analysis/long-reads/what-are-health-inequalities (Accessed: 29 September 2025).</a:t>
            </a:r>
          </a:p>
          <a:p>
            <a:pPr>
              <a:lnSpc>
                <a:spcPct val="120000"/>
              </a:lnSpc>
            </a:pPr>
            <a:r>
              <a:rPr lang="en-GB" sz="4800" dirty="0">
                <a:latin typeface="Arial" panose="020B0604020202020204" pitchFamily="34" charset="0"/>
                <a:cs typeface="Arial" panose="020B0604020202020204" pitchFamily="34" charset="0"/>
              </a:rPr>
              <a:t> </a:t>
            </a:r>
          </a:p>
          <a:p>
            <a:pPr>
              <a:lnSpc>
                <a:spcPct val="120000"/>
              </a:lnSpc>
            </a:pPr>
            <a:r>
              <a:rPr lang="en-GB" sz="4800" dirty="0">
                <a:latin typeface="Arial" panose="020B0604020202020204" pitchFamily="34" charset="0"/>
                <a:cs typeface="Arial" panose="020B0604020202020204" pitchFamily="34" charset="0"/>
              </a:rPr>
              <a:t>The Sustainable Development Report, (2024). </a:t>
            </a:r>
            <a:r>
              <a:rPr lang="en-GB" sz="4800" i="1" dirty="0">
                <a:latin typeface="Arial" panose="020B0604020202020204" pitchFamily="34" charset="0"/>
                <a:cs typeface="Arial" panose="020B0604020202020204" pitchFamily="34" charset="0"/>
              </a:rPr>
              <a:t>United Kingdom Sustainable Development Report- Data Portal- 2024. </a:t>
            </a:r>
            <a:r>
              <a:rPr lang="en-GB" sz="4800" dirty="0">
                <a:latin typeface="Arial" panose="020B0604020202020204" pitchFamily="34" charset="0"/>
                <a:cs typeface="Arial" panose="020B0604020202020204" pitchFamily="34" charset="0"/>
              </a:rPr>
              <a:t>[Online] Available at: https://</a:t>
            </a:r>
            <a:r>
              <a:rPr lang="en-GB" sz="4800" dirty="0" err="1">
                <a:latin typeface="Arial" panose="020B0604020202020204" pitchFamily="34" charset="0"/>
                <a:cs typeface="Arial" panose="020B0604020202020204" pitchFamily="34" charset="0"/>
              </a:rPr>
              <a:t>dashboards.sdgindex.org</a:t>
            </a:r>
            <a:r>
              <a:rPr lang="en-GB" sz="4800" dirty="0">
                <a:latin typeface="Arial" panose="020B0604020202020204" pitchFamily="34" charset="0"/>
                <a:cs typeface="Arial" panose="020B0604020202020204" pitchFamily="34" charset="0"/>
              </a:rPr>
              <a:t>/profiles/united-kingdom/ (Accessed: 29 September 2025).</a:t>
            </a:r>
          </a:p>
          <a:p>
            <a:pPr>
              <a:lnSpc>
                <a:spcPct val="120000"/>
              </a:lnSpc>
            </a:pPr>
            <a:endParaRPr lang="en-GB" sz="4800" dirty="0">
              <a:latin typeface="Arial" panose="020B0604020202020204" pitchFamily="34" charset="0"/>
              <a:cs typeface="Arial" panose="020B0604020202020204" pitchFamily="34" charset="0"/>
            </a:endParaRPr>
          </a:p>
          <a:p>
            <a:pPr>
              <a:lnSpc>
                <a:spcPct val="120000"/>
              </a:lnSpc>
            </a:pPr>
            <a:r>
              <a:rPr lang="en-GB" sz="4800" dirty="0">
                <a:latin typeface="Arial" panose="020B0604020202020204" pitchFamily="34" charset="0"/>
                <a:cs typeface="Arial" panose="020B0604020202020204" pitchFamily="34" charset="0"/>
              </a:rPr>
              <a:t>The Office for National Statistics ,(2023). </a:t>
            </a:r>
            <a:r>
              <a:rPr lang="en-GB" sz="4800" i="1" dirty="0">
                <a:latin typeface="Arial" panose="020B0604020202020204" pitchFamily="34" charset="0"/>
                <a:cs typeface="Arial" panose="020B0604020202020204" pitchFamily="34" charset="0"/>
              </a:rPr>
              <a:t>Ethnicity pay gaps, UK: 2012 to 2022. </a:t>
            </a:r>
            <a:r>
              <a:rPr lang="en-GB" sz="4800" dirty="0">
                <a:latin typeface="Arial" panose="020B0604020202020204" pitchFamily="34" charset="0"/>
                <a:cs typeface="Arial" panose="020B0604020202020204" pitchFamily="34" charset="0"/>
              </a:rPr>
              <a:t>[Online] Available at: https://</a:t>
            </a:r>
            <a:r>
              <a:rPr lang="en-GB" sz="4800" dirty="0" err="1">
                <a:latin typeface="Arial" panose="020B0604020202020204" pitchFamily="34" charset="0"/>
                <a:cs typeface="Arial" panose="020B0604020202020204" pitchFamily="34" charset="0"/>
              </a:rPr>
              <a:t>www.ons.gov.uk</a:t>
            </a:r>
            <a:r>
              <a:rPr lang="en-GB" sz="4800" dirty="0">
                <a:latin typeface="Arial" panose="020B0604020202020204" pitchFamily="34" charset="0"/>
                <a:cs typeface="Arial" panose="020B0604020202020204" pitchFamily="34" charset="0"/>
              </a:rPr>
              <a:t>/</a:t>
            </a:r>
            <a:r>
              <a:rPr lang="en-GB" sz="4800" dirty="0" err="1">
                <a:latin typeface="Arial" panose="020B0604020202020204" pitchFamily="34" charset="0"/>
                <a:cs typeface="Arial" panose="020B0604020202020204" pitchFamily="34" charset="0"/>
              </a:rPr>
              <a:t>employmentandlabourmarket</a:t>
            </a:r>
            <a:r>
              <a:rPr lang="en-GB" sz="4800" dirty="0">
                <a:latin typeface="Arial" panose="020B0604020202020204" pitchFamily="34" charset="0"/>
                <a:cs typeface="Arial" panose="020B0604020202020204" pitchFamily="34" charset="0"/>
              </a:rPr>
              <a:t>/</a:t>
            </a:r>
            <a:r>
              <a:rPr lang="en-GB" sz="4800" dirty="0" err="1">
                <a:latin typeface="Arial" panose="020B0604020202020204" pitchFamily="34" charset="0"/>
                <a:cs typeface="Arial" panose="020B0604020202020204" pitchFamily="34" charset="0"/>
              </a:rPr>
              <a:t>peopleinwork</a:t>
            </a:r>
            <a:r>
              <a:rPr lang="en-GB" sz="4800" dirty="0">
                <a:latin typeface="Arial" panose="020B0604020202020204" pitchFamily="34" charset="0"/>
                <a:cs typeface="Arial" panose="020B0604020202020204" pitchFamily="34" charset="0"/>
              </a:rPr>
              <a:t>/</a:t>
            </a:r>
            <a:r>
              <a:rPr lang="en-GB" sz="4800" dirty="0" err="1">
                <a:latin typeface="Arial" panose="020B0604020202020204" pitchFamily="34" charset="0"/>
                <a:cs typeface="Arial" panose="020B0604020202020204" pitchFamily="34" charset="0"/>
              </a:rPr>
              <a:t>earningsandworkinghours</a:t>
            </a:r>
            <a:r>
              <a:rPr lang="en-GB" sz="4800" dirty="0">
                <a:latin typeface="Arial" panose="020B0604020202020204" pitchFamily="34" charset="0"/>
                <a:cs typeface="Arial" panose="020B0604020202020204" pitchFamily="34" charset="0"/>
              </a:rPr>
              <a:t>/articles/</a:t>
            </a:r>
            <a:r>
              <a:rPr lang="en-GB" sz="4800" dirty="0" err="1">
                <a:latin typeface="Arial" panose="020B0604020202020204" pitchFamily="34" charset="0"/>
                <a:cs typeface="Arial" panose="020B0604020202020204" pitchFamily="34" charset="0"/>
              </a:rPr>
              <a:t>ethnicitypaygapsingreatbritain</a:t>
            </a:r>
            <a:r>
              <a:rPr lang="en-GB" sz="4800" dirty="0">
                <a:latin typeface="Arial" panose="020B0604020202020204" pitchFamily="34" charset="0"/>
                <a:cs typeface="Arial" panose="020B0604020202020204" pitchFamily="34" charset="0"/>
              </a:rPr>
              <a:t>/2012to2022 (Accessed: 06 October 2025).</a:t>
            </a:r>
          </a:p>
          <a:p>
            <a:pPr marL="0" indent="0">
              <a:lnSpc>
                <a:spcPct val="120000"/>
              </a:lnSpc>
              <a:buNone/>
            </a:pPr>
            <a:endParaRPr lang="en-GB" sz="4800" dirty="0">
              <a:latin typeface="Arial" panose="020B0604020202020204" pitchFamily="34" charset="0"/>
              <a:cs typeface="Arial" panose="020B0604020202020204" pitchFamily="34" charset="0"/>
            </a:endParaRPr>
          </a:p>
          <a:p>
            <a:pPr>
              <a:lnSpc>
                <a:spcPct val="120000"/>
              </a:lnSpc>
            </a:pPr>
            <a:r>
              <a:rPr lang="en-GB" sz="4800" dirty="0" err="1">
                <a:latin typeface="Arial" panose="020B0604020202020204" pitchFamily="34" charset="0"/>
                <a:cs typeface="Arial" panose="020B0604020202020204" pitchFamily="34" charset="0"/>
              </a:rPr>
              <a:t>Qnited</a:t>
            </a:r>
            <a:r>
              <a:rPr lang="en-GB" sz="4800" dirty="0">
                <a:latin typeface="Arial" panose="020B0604020202020204" pitchFamily="34" charset="0"/>
                <a:cs typeface="Arial" panose="020B0604020202020204" pitchFamily="34" charset="0"/>
              </a:rPr>
              <a:t> Nations,( 2015a). </a:t>
            </a:r>
            <a:r>
              <a:rPr lang="en-GB" sz="4800" i="1" dirty="0">
                <a:latin typeface="Arial" panose="020B0604020202020204" pitchFamily="34" charset="0"/>
                <a:cs typeface="Arial" panose="020B0604020202020204" pitchFamily="34" charset="0"/>
              </a:rPr>
              <a:t>The Sustainable Development Goals. </a:t>
            </a:r>
            <a:r>
              <a:rPr lang="en-GB" sz="4800" dirty="0">
                <a:latin typeface="Arial" panose="020B0604020202020204" pitchFamily="34" charset="0"/>
                <a:cs typeface="Arial" panose="020B0604020202020204" pitchFamily="34" charset="0"/>
              </a:rPr>
              <a:t>[Online] Available at: https://</a:t>
            </a:r>
            <a:r>
              <a:rPr lang="en-GB" sz="4800" dirty="0" err="1">
                <a:latin typeface="Arial" panose="020B0604020202020204" pitchFamily="34" charset="0"/>
                <a:cs typeface="Arial" panose="020B0604020202020204" pitchFamily="34" charset="0"/>
              </a:rPr>
              <a:t>www.un.org</a:t>
            </a:r>
            <a:r>
              <a:rPr lang="en-GB" sz="4800" dirty="0">
                <a:latin typeface="Arial" panose="020B0604020202020204" pitchFamily="34" charset="0"/>
                <a:cs typeface="Arial" panose="020B0604020202020204" pitchFamily="34" charset="0"/>
              </a:rPr>
              <a:t>/</a:t>
            </a:r>
            <a:r>
              <a:rPr lang="en-GB" sz="4800" dirty="0" err="1">
                <a:latin typeface="Arial" panose="020B0604020202020204" pitchFamily="34" charset="0"/>
                <a:cs typeface="Arial" panose="020B0604020202020204" pitchFamily="34" charset="0"/>
              </a:rPr>
              <a:t>sustainabledevelopment</a:t>
            </a:r>
            <a:r>
              <a:rPr lang="en-GB" sz="4800" dirty="0">
                <a:latin typeface="Arial" panose="020B0604020202020204" pitchFamily="34" charset="0"/>
                <a:cs typeface="Arial" panose="020B0604020202020204" pitchFamily="34" charset="0"/>
              </a:rPr>
              <a:t>/health/ (Accessed 26 September 2025).</a:t>
            </a:r>
          </a:p>
          <a:p>
            <a:pPr>
              <a:lnSpc>
                <a:spcPct val="120000"/>
              </a:lnSpc>
            </a:pPr>
            <a:r>
              <a:rPr lang="en-GB" sz="4800" dirty="0">
                <a:latin typeface="Arial" panose="020B0604020202020204" pitchFamily="34" charset="0"/>
                <a:cs typeface="Arial" panose="020B0604020202020204" pitchFamily="34" charset="0"/>
              </a:rPr>
              <a:t> United Nations, (2025b). </a:t>
            </a:r>
            <a:r>
              <a:rPr lang="en-GB" sz="4800" i="1" dirty="0">
                <a:latin typeface="Arial" panose="020B0604020202020204" pitchFamily="34" charset="0"/>
                <a:cs typeface="Arial" panose="020B0604020202020204" pitchFamily="34" charset="0"/>
              </a:rPr>
              <a:t>Goal 3: Ensure healthy lives and promote well-being for all at all ages. </a:t>
            </a:r>
            <a:r>
              <a:rPr lang="en-GB" sz="4800" dirty="0">
                <a:latin typeface="Arial" panose="020B0604020202020204" pitchFamily="34" charset="0"/>
                <a:cs typeface="Arial" panose="020B0604020202020204" pitchFamily="34" charset="0"/>
              </a:rPr>
              <a:t>[Online] Available at: https://</a:t>
            </a:r>
            <a:r>
              <a:rPr lang="en-GB" sz="4800" dirty="0" err="1">
                <a:latin typeface="Arial" panose="020B0604020202020204" pitchFamily="34" charset="0"/>
                <a:cs typeface="Arial" panose="020B0604020202020204" pitchFamily="34" charset="0"/>
              </a:rPr>
              <a:t>www.un.org</a:t>
            </a:r>
            <a:r>
              <a:rPr lang="en-GB" sz="4800" dirty="0">
                <a:latin typeface="Arial" panose="020B0604020202020204" pitchFamily="34" charset="0"/>
                <a:cs typeface="Arial" panose="020B0604020202020204" pitchFamily="34" charset="0"/>
              </a:rPr>
              <a:t>/</a:t>
            </a:r>
            <a:r>
              <a:rPr lang="en-GB" sz="4800" dirty="0" err="1">
                <a:latin typeface="Arial" panose="020B0604020202020204" pitchFamily="34" charset="0"/>
                <a:cs typeface="Arial" panose="020B0604020202020204" pitchFamily="34" charset="0"/>
              </a:rPr>
              <a:t>sustainabledevelopment</a:t>
            </a:r>
            <a:r>
              <a:rPr lang="en-GB" sz="4800" dirty="0">
                <a:latin typeface="Arial" panose="020B0604020202020204" pitchFamily="34" charset="0"/>
                <a:cs typeface="Arial" panose="020B0604020202020204" pitchFamily="34" charset="0"/>
              </a:rPr>
              <a:t>/health/ QQQ(Accessed: 27 September 2025a).</a:t>
            </a:r>
          </a:p>
          <a:p>
            <a:pPr marL="0" indent="0">
              <a:lnSpc>
                <a:spcPct val="120000"/>
              </a:lnSpc>
              <a:buNone/>
            </a:pPr>
            <a:endParaRPr lang="en-GB" sz="4800" dirty="0">
              <a:latin typeface="Arial" panose="020B0604020202020204" pitchFamily="34" charset="0"/>
              <a:cs typeface="Arial" panose="020B0604020202020204" pitchFamily="34" charset="0"/>
            </a:endParaRPr>
          </a:p>
          <a:p>
            <a:pPr>
              <a:lnSpc>
                <a:spcPct val="120000"/>
              </a:lnSpc>
            </a:pPr>
            <a:r>
              <a:rPr lang="en-GB" sz="4800" dirty="0">
                <a:latin typeface="Arial" panose="020B0604020202020204" pitchFamily="34" charset="0"/>
                <a:cs typeface="Arial" panose="020B0604020202020204" pitchFamily="34" charset="0"/>
              </a:rPr>
              <a:t>United Nations, (2025b). </a:t>
            </a:r>
            <a:r>
              <a:rPr lang="en-GB" sz="4800" i="1" dirty="0">
                <a:latin typeface="Arial" panose="020B0604020202020204" pitchFamily="34" charset="0"/>
                <a:cs typeface="Arial" panose="020B0604020202020204" pitchFamily="34" charset="0"/>
              </a:rPr>
              <a:t>Goal 3: Ensure healthy lives and promote well-being for all at all ages. </a:t>
            </a:r>
            <a:r>
              <a:rPr lang="en-GB" sz="4800" dirty="0">
                <a:latin typeface="Arial" panose="020B0604020202020204" pitchFamily="34" charset="0"/>
                <a:cs typeface="Arial" panose="020B0604020202020204" pitchFamily="34" charset="0"/>
              </a:rPr>
              <a:t>[Online] Available at: https://</a:t>
            </a:r>
            <a:r>
              <a:rPr lang="en-GB" sz="4800" dirty="0" err="1">
                <a:latin typeface="Arial" panose="020B0604020202020204" pitchFamily="34" charset="0"/>
                <a:cs typeface="Arial" panose="020B0604020202020204" pitchFamily="34" charset="0"/>
              </a:rPr>
              <a:t>www.un.org</a:t>
            </a:r>
            <a:r>
              <a:rPr lang="en-GB" sz="4800" dirty="0">
                <a:latin typeface="Arial" panose="020B0604020202020204" pitchFamily="34" charset="0"/>
                <a:cs typeface="Arial" panose="020B0604020202020204" pitchFamily="34" charset="0"/>
              </a:rPr>
              <a:t>/</a:t>
            </a:r>
            <a:r>
              <a:rPr lang="en-GB" sz="4800" dirty="0" err="1">
                <a:latin typeface="Arial" panose="020B0604020202020204" pitchFamily="34" charset="0"/>
                <a:cs typeface="Arial" panose="020B0604020202020204" pitchFamily="34" charset="0"/>
              </a:rPr>
              <a:t>sustainabledevelopment</a:t>
            </a:r>
            <a:r>
              <a:rPr lang="en-GB" sz="4800" dirty="0">
                <a:latin typeface="Arial" panose="020B0604020202020204" pitchFamily="34" charset="0"/>
                <a:cs typeface="Arial" panose="020B0604020202020204" pitchFamily="34" charset="0"/>
              </a:rPr>
              <a:t>/health/ (Accessed: 27 September 2025a).</a:t>
            </a:r>
          </a:p>
          <a:p>
            <a:pPr>
              <a:lnSpc>
                <a:spcPct val="120000"/>
              </a:lnSpc>
            </a:pPr>
            <a:endParaRPr lang="en-GB" sz="4800" dirty="0">
              <a:latin typeface="Arial" panose="020B0604020202020204" pitchFamily="34" charset="0"/>
              <a:cs typeface="Arial" panose="020B0604020202020204" pitchFamily="34" charset="0"/>
            </a:endParaRPr>
          </a:p>
          <a:p>
            <a:pPr marL="457200" lvl="1" indent="0">
              <a:lnSpc>
                <a:spcPct val="120000"/>
              </a:lnSpc>
              <a:buNone/>
            </a:pPr>
            <a:r>
              <a:rPr lang="en-GB" sz="4800" dirty="0">
                <a:latin typeface="Arial" panose="020B0604020202020204" pitchFamily="34" charset="0"/>
                <a:cs typeface="Arial" panose="020B0604020202020204" pitchFamily="34" charset="0"/>
              </a:rPr>
              <a:t>						</a:t>
            </a:r>
            <a:r>
              <a:rPr lang="en-GB" sz="30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402203768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23" name="Picture 22">
            <a:extLst>
              <a:ext uri="{FF2B5EF4-FFF2-40B4-BE49-F238E27FC236}">
                <a16:creationId xmlns:a16="http://schemas.microsoft.com/office/drawing/2014/main" id="{01CFC1BB-C5B3-4479-9752-C53221627F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25" name="Picture 24">
            <a:extLst>
              <a:ext uri="{FF2B5EF4-FFF2-40B4-BE49-F238E27FC236}">
                <a16:creationId xmlns:a16="http://schemas.microsoft.com/office/drawing/2014/main" id="{5B5FB5AC-39B2-4094-B486-0FCD501D504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27" name="Picture 26">
            <a:extLst>
              <a:ext uri="{FF2B5EF4-FFF2-40B4-BE49-F238E27FC236}">
                <a16:creationId xmlns:a16="http://schemas.microsoft.com/office/drawing/2014/main" id="{7150CFE4-97B0-48C6-ACD6-9399CBA1190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29" name="Rectangle 28">
            <a:extLst>
              <a:ext uri="{FF2B5EF4-FFF2-40B4-BE49-F238E27FC236}">
                <a16:creationId xmlns:a16="http://schemas.microsoft.com/office/drawing/2014/main" id="{A3C6F7F0-46EA-4F8E-A112-1B517C2B5A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0" name="Rectangle 29">
            <a:extLst>
              <a:ext uri="{FF2B5EF4-FFF2-40B4-BE49-F238E27FC236}">
                <a16:creationId xmlns:a16="http://schemas.microsoft.com/office/drawing/2014/main" id="{1691A3CC-CDA1-4C3B-9150-FCFB5373D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nvGrpSpPr>
          <p:cNvPr id="31" name="Group 30">
            <a:extLst>
              <a:ext uri="{FF2B5EF4-FFF2-40B4-BE49-F238E27FC236}">
                <a16:creationId xmlns:a16="http://schemas.microsoft.com/office/drawing/2014/main" id="{8ECF6E53-BD29-4C0D-9AD3-3E1708826A6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19" name="Rectangle 18">
              <a:extLst>
                <a:ext uri="{FF2B5EF4-FFF2-40B4-BE49-F238E27FC236}">
                  <a16:creationId xmlns:a16="http://schemas.microsoft.com/office/drawing/2014/main" id="{353D341A-76E2-4E18-9186-A23AB8AF90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 name="Picture 31">
              <a:extLst>
                <a:ext uri="{FF2B5EF4-FFF2-40B4-BE49-F238E27FC236}">
                  <a16:creationId xmlns:a16="http://schemas.microsoft.com/office/drawing/2014/main" id="{AADD72CF-72AC-41C3-AC1A-1C864D3110F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sp>
        <p:nvSpPr>
          <p:cNvPr id="22" name="Rectangle 21">
            <a:extLst>
              <a:ext uri="{FF2B5EF4-FFF2-40B4-BE49-F238E27FC236}">
                <a16:creationId xmlns:a16="http://schemas.microsoft.com/office/drawing/2014/main" id="{51B680D3-33DA-4AED-8452-A96B49AAA8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4340981"/>
            <a:ext cx="8968085" cy="1660332"/>
          </a:xfrm>
          <a:prstGeom prst="rect">
            <a:avLst/>
          </a:prstGeom>
          <a:solidFill>
            <a:schemeClr val="bg1">
              <a:lumMod val="95000"/>
              <a:lumOff val="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A1F6BB91-B8FC-495A-C910-728A7EDD6FA0}"/>
              </a:ext>
            </a:extLst>
          </p:cNvPr>
          <p:cNvSpPr>
            <a:spLocks noGrp="1"/>
          </p:cNvSpPr>
          <p:nvPr>
            <p:ph type="title"/>
          </p:nvPr>
        </p:nvSpPr>
        <p:spPr>
          <a:xfrm>
            <a:off x="680322" y="4494107"/>
            <a:ext cx="7102964" cy="940240"/>
          </a:xfrm>
        </p:spPr>
        <p:txBody>
          <a:bodyPr vert="horz" lIns="91440" tIns="45720" rIns="91440" bIns="45720" rtlCol="0" anchor="b">
            <a:normAutofit/>
          </a:bodyPr>
          <a:lstStyle/>
          <a:p>
            <a:pPr algn="r"/>
            <a:r>
              <a:rPr lang="en-US" sz="4800" dirty="0">
                <a:latin typeface="Arial" panose="020B0604020202020204" pitchFamily="34" charset="0"/>
                <a:cs typeface="Arial" panose="020B0604020202020204" pitchFamily="34" charset="0"/>
              </a:rPr>
              <a:t>Questions?</a:t>
            </a:r>
          </a:p>
        </p:txBody>
      </p:sp>
      <p:pic>
        <p:nvPicPr>
          <p:cNvPr id="33" name="Picture 32" descr="Sticky notes with question marks">
            <a:extLst>
              <a:ext uri="{FF2B5EF4-FFF2-40B4-BE49-F238E27FC236}">
                <a16:creationId xmlns:a16="http://schemas.microsoft.com/office/drawing/2014/main" id="{EF779567-4853-7D49-5C1E-D57CB51260A8}"/>
              </a:ext>
            </a:extLst>
          </p:cNvPr>
          <p:cNvPicPr>
            <a:picLocks noChangeAspect="1"/>
          </p:cNvPicPr>
          <p:nvPr/>
        </p:nvPicPr>
        <p:blipFill>
          <a:blip r:embed="rId6"/>
          <a:srcRect t="17218" r="-2" b="12622"/>
          <a:stretch>
            <a:fillRect/>
          </a:stretch>
        </p:blipFill>
        <p:spPr>
          <a:xfrm>
            <a:off x="20" y="10"/>
            <a:ext cx="8966180" cy="4198928"/>
          </a:xfrm>
          <a:prstGeom prst="rect">
            <a:avLst/>
          </a:prstGeom>
          <a:ln>
            <a:noFill/>
          </a:ln>
          <a:effectLst>
            <a:outerShdw blurRad="76200" dist="63500" dir="5040000" algn="tl" rotWithShape="0">
              <a:srgbClr val="000000">
                <a:alpha val="41000"/>
              </a:srgbClr>
            </a:outerShdw>
          </a:effectLst>
        </p:spPr>
      </p:pic>
      <p:sp>
        <p:nvSpPr>
          <p:cNvPr id="24" name="Rectangle 23">
            <a:extLst>
              <a:ext uri="{FF2B5EF4-FFF2-40B4-BE49-F238E27FC236}">
                <a16:creationId xmlns:a16="http://schemas.microsoft.com/office/drawing/2014/main" id="{AB854EE0-7215-4BC8-8518-42D6DB2065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4340981"/>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6" name="Rectangle 25">
            <a:extLst>
              <a:ext uri="{FF2B5EF4-FFF2-40B4-BE49-F238E27FC236}">
                <a16:creationId xmlns:a16="http://schemas.microsoft.com/office/drawing/2014/main" id="{2170F728-C2F1-46CE-BA22-F8F0CDF9C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993754"/>
            <a:ext cx="8968085" cy="275942"/>
          </a:xfrm>
          <a:prstGeom prst="rect">
            <a:avLst/>
          </a:prstGeom>
          <a:blipFill>
            <a:blip r:embed="rId7"/>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212791CF-354A-4144-A3C0-4AC8978433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5993754"/>
            <a:ext cx="3080285" cy="275942"/>
          </a:xfrm>
          <a:prstGeom prst="rect">
            <a:avLst/>
          </a:prstGeom>
          <a:blipFill>
            <a:blip r:embed="rId8"/>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193259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Berlin</Template>
  <TotalTime>12238</TotalTime>
  <Words>4628</Words>
  <Application>Microsoft Macintosh PowerPoint</Application>
  <PresentationFormat>Widescreen</PresentationFormat>
  <Paragraphs>260</Paragraphs>
  <Slides>31</Slides>
  <Notes>22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31</vt:i4>
      </vt:variant>
    </vt:vector>
  </HeadingPairs>
  <TitlesOfParts>
    <vt:vector size="35" baseType="lpstr">
      <vt:lpstr>Aptos</vt:lpstr>
      <vt:lpstr>Arial</vt:lpstr>
      <vt:lpstr>Trebuchet MS</vt:lpstr>
      <vt:lpstr>Berlin</vt:lpstr>
      <vt:lpstr>Student Name: Mariama Aliu Sal Student Number: 2127362 BMHP6030_BIRM – Component 1 Lecturer: Parese Ahmed</vt:lpstr>
      <vt:lpstr>Health, Wellbeing and Sustainable Development</vt:lpstr>
      <vt:lpstr>                      Concepts of health</vt:lpstr>
      <vt:lpstr>               Health Model </vt:lpstr>
      <vt:lpstr>Biomedical Model of Health</vt:lpstr>
      <vt:lpstr>Strengths and Weaknesses</vt:lpstr>
      <vt:lpstr>The Biopsychosocial Model</vt:lpstr>
      <vt:lpstr>Strengths and Weaknesses</vt:lpstr>
      <vt:lpstr>          Concepts of Wellbeing</vt:lpstr>
      <vt:lpstr>Subjective and Objective Indicators of Well-being</vt:lpstr>
      <vt:lpstr>PowerPoint Presentation</vt:lpstr>
      <vt:lpstr>Concepts of Sustainable Development Integration </vt:lpstr>
      <vt:lpstr>Sustainable Development Integration Goals</vt:lpstr>
      <vt:lpstr>            Sustainable Development Goals 3 </vt:lpstr>
      <vt:lpstr>UK goal 3 specific targets</vt:lpstr>
      <vt:lpstr>UK case study/campaign</vt:lpstr>
      <vt:lpstr>            Change4Life</vt:lpstr>
      <vt:lpstr>       Health inequalities</vt:lpstr>
      <vt:lpstr>     Health Equity Framework</vt:lpstr>
      <vt:lpstr>      Policies and Legislation</vt:lpstr>
      <vt:lpstr>              The NHS Long Term Plan</vt:lpstr>
      <vt:lpstr>Jess’s Rule </vt:lpstr>
      <vt:lpstr>Recommendations </vt:lpstr>
      <vt:lpstr>      Conclusions </vt:lpstr>
      <vt:lpstr>         References </vt:lpstr>
      <vt:lpstr>PowerPoint Presentation</vt:lpstr>
      <vt:lpstr>PowerPoint Presentation</vt:lpstr>
      <vt:lpstr>PowerPoint Presentation</vt:lpstr>
      <vt:lpstr>PowerPoint Presentation</vt:lpstr>
      <vt:lpstr>PowerPoint Presentation</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Mariama  Aliu Sal (2127362)</dc:creator>
  <cp:lastModifiedBy>Mariama  Aliu Sal (2127362)</cp:lastModifiedBy>
  <cp:revision>3</cp:revision>
  <dcterms:created xsi:type="dcterms:W3CDTF">2025-09-29T18:40:51Z</dcterms:created>
  <dcterms:modified xsi:type="dcterms:W3CDTF">2025-10-09T09:35:53Z</dcterms:modified>
</cp:coreProperties>
</file>