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75" r:id="rId3"/>
    <p:sldId id="263" r:id="rId4"/>
    <p:sldId id="268" r:id="rId5"/>
    <p:sldId id="269" r:id="rId6"/>
    <p:sldId id="262" r:id="rId7"/>
    <p:sldId id="271"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1018" autoAdjust="0"/>
  </p:normalViewPr>
  <p:slideViewPr>
    <p:cSldViewPr snapToGrid="0">
      <p:cViewPr>
        <p:scale>
          <a:sx n="62" d="100"/>
          <a:sy n="62" d="100"/>
        </p:scale>
        <p:origin x="438" y="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CE5F72-6D62-455D-B397-EF2FB9E348A3}" type="datetimeFigureOut">
              <a:rPr lang="en-GB" smtClean="0"/>
              <a:t>24/07/2022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335560-D6BF-4B73-B83E-A5875C1DE82B}" type="slidenum">
              <a:rPr lang="en-GB" smtClean="0"/>
              <a:t>‹#›</a:t>
            </a:fld>
            <a:endParaRPr lang="en-GB"/>
          </a:p>
        </p:txBody>
      </p:sp>
    </p:spTree>
    <p:extLst>
      <p:ext uri="{BB962C8B-B14F-4D97-AF65-F5344CB8AC3E}">
        <p14:creationId xmlns:p14="http://schemas.microsoft.com/office/powerpoint/2010/main" val="245826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335560-D6BF-4B73-B83E-A5875C1DE82B}" type="slidenum">
              <a:rPr lang="en-GB" smtClean="0"/>
              <a:t>5</a:t>
            </a:fld>
            <a:endParaRPr lang="en-GB"/>
          </a:p>
        </p:txBody>
      </p:sp>
    </p:spTree>
    <p:extLst>
      <p:ext uri="{BB962C8B-B14F-4D97-AF65-F5344CB8AC3E}">
        <p14:creationId xmlns:p14="http://schemas.microsoft.com/office/powerpoint/2010/main" val="3793276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335560-D6BF-4B73-B83E-A5875C1DE82B}" type="slidenum">
              <a:rPr lang="en-GB" smtClean="0"/>
              <a:t>6</a:t>
            </a:fld>
            <a:endParaRPr lang="en-GB"/>
          </a:p>
        </p:txBody>
      </p:sp>
    </p:spTree>
    <p:extLst>
      <p:ext uri="{BB962C8B-B14F-4D97-AF65-F5344CB8AC3E}">
        <p14:creationId xmlns:p14="http://schemas.microsoft.com/office/powerpoint/2010/main" val="3429739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335560-D6BF-4B73-B83E-A5875C1DE82B}" type="slidenum">
              <a:rPr lang="en-GB" smtClean="0"/>
              <a:t>7</a:t>
            </a:fld>
            <a:endParaRPr lang="en-GB"/>
          </a:p>
        </p:txBody>
      </p:sp>
    </p:spTree>
    <p:extLst>
      <p:ext uri="{BB962C8B-B14F-4D97-AF65-F5344CB8AC3E}">
        <p14:creationId xmlns:p14="http://schemas.microsoft.com/office/powerpoint/2010/main" val="2952844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0ED63-F7D2-8AFD-20E6-7553737FF5B9}"/>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05CDCD32-A806-0505-863F-590CABF1B245}"/>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CE6697E7-0651-8D94-DC4E-E9E41A3FFF47}"/>
              </a:ext>
            </a:extLst>
          </p:cNvPr>
          <p:cNvSpPr txBox="1">
            <a:spLocks noGrp="1"/>
          </p:cNvSpPr>
          <p:nvPr>
            <p:ph type="dt" sz="half" idx="7"/>
          </p:nvPr>
        </p:nvSpPr>
        <p:spPr/>
        <p:txBody>
          <a:bodyPr/>
          <a:lstStyle>
            <a:lvl1pPr>
              <a:defRPr/>
            </a:lvl1pPr>
          </a:lstStyle>
          <a:p>
            <a:pPr lvl="0"/>
            <a:fld id="{4E3680A8-37F4-4E55-9EF3-A07A634E9996}" type="datetime2">
              <a:rPr lang="en-US"/>
              <a:pPr lvl="0"/>
              <a:t>Sunday, July 24, 2022</a:t>
            </a:fld>
            <a:endParaRPr lang="en-US"/>
          </a:p>
        </p:txBody>
      </p:sp>
      <p:sp>
        <p:nvSpPr>
          <p:cNvPr id="5" name="Footer Placeholder 4">
            <a:extLst>
              <a:ext uri="{FF2B5EF4-FFF2-40B4-BE49-F238E27FC236}">
                <a16:creationId xmlns:a16="http://schemas.microsoft.com/office/drawing/2014/main" id="{D9D215FA-D59F-D10C-2E49-D9A40977AF43}"/>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9E41CE48-9936-8409-FB8B-E78AEFDCD390}"/>
              </a:ext>
            </a:extLst>
          </p:cNvPr>
          <p:cNvSpPr txBox="1">
            <a:spLocks noGrp="1"/>
          </p:cNvSpPr>
          <p:nvPr>
            <p:ph type="sldNum" sz="quarter" idx="8"/>
          </p:nvPr>
        </p:nvSpPr>
        <p:spPr/>
        <p:txBody>
          <a:bodyPr/>
          <a:lstStyle>
            <a:lvl1pPr>
              <a:defRPr/>
            </a:lvl1pPr>
          </a:lstStyle>
          <a:p>
            <a:pPr lvl="0"/>
            <a:fld id="{7EC19B2A-A448-4939-B205-3D559C04D94B}" type="slidenum">
              <a:t>‹#›</a:t>
            </a:fld>
            <a:endParaRPr lang="en-US"/>
          </a:p>
        </p:txBody>
      </p:sp>
    </p:spTree>
    <p:extLst>
      <p:ext uri="{BB962C8B-B14F-4D97-AF65-F5344CB8AC3E}">
        <p14:creationId xmlns:p14="http://schemas.microsoft.com/office/powerpoint/2010/main" val="119996673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A6BBC-07EB-505C-FC44-61DB0EAA18B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0C59E9E-B51F-DFC8-3B29-9F1FBDC507B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C8340E-4F7B-47DE-EDFD-C717B5E36669}"/>
              </a:ext>
            </a:extLst>
          </p:cNvPr>
          <p:cNvSpPr txBox="1">
            <a:spLocks noGrp="1"/>
          </p:cNvSpPr>
          <p:nvPr>
            <p:ph type="dt" sz="half" idx="7"/>
          </p:nvPr>
        </p:nvSpPr>
        <p:spPr/>
        <p:txBody>
          <a:bodyPr/>
          <a:lstStyle>
            <a:lvl1pPr>
              <a:defRPr/>
            </a:lvl1pPr>
          </a:lstStyle>
          <a:p>
            <a:pPr lvl="0"/>
            <a:fld id="{A92F6BB4-CA5D-49A5-972B-5540BFA0F69F}" type="datetime2">
              <a:rPr lang="en-US"/>
              <a:pPr lvl="0"/>
              <a:t>Sunday, July 24, 2022</a:t>
            </a:fld>
            <a:endParaRPr lang="en-US"/>
          </a:p>
        </p:txBody>
      </p:sp>
      <p:sp>
        <p:nvSpPr>
          <p:cNvPr id="5" name="Footer Placeholder 4">
            <a:extLst>
              <a:ext uri="{FF2B5EF4-FFF2-40B4-BE49-F238E27FC236}">
                <a16:creationId xmlns:a16="http://schemas.microsoft.com/office/drawing/2014/main" id="{746E94EB-C36B-2DE1-D516-FFCB020B0009}"/>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2055BC4B-813B-6756-E6A5-D57054082E4D}"/>
              </a:ext>
            </a:extLst>
          </p:cNvPr>
          <p:cNvSpPr txBox="1">
            <a:spLocks noGrp="1"/>
          </p:cNvSpPr>
          <p:nvPr>
            <p:ph type="sldNum" sz="quarter" idx="8"/>
          </p:nvPr>
        </p:nvSpPr>
        <p:spPr/>
        <p:txBody>
          <a:bodyPr/>
          <a:lstStyle>
            <a:lvl1pPr>
              <a:defRPr/>
            </a:lvl1pPr>
          </a:lstStyle>
          <a:p>
            <a:pPr lvl="0"/>
            <a:fld id="{C9EAFF16-95F9-42BE-8A80-AECA58AC54B2}" type="slidenum">
              <a:t>‹#›</a:t>
            </a:fld>
            <a:endParaRPr lang="en-US"/>
          </a:p>
        </p:txBody>
      </p:sp>
    </p:spTree>
    <p:extLst>
      <p:ext uri="{BB962C8B-B14F-4D97-AF65-F5344CB8AC3E}">
        <p14:creationId xmlns:p14="http://schemas.microsoft.com/office/powerpoint/2010/main" val="354516278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E67BB-C30E-8806-4DBB-DDAA704214E0}"/>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D1939EB0-6497-3B86-DF89-6FBEA60CC48A}"/>
              </a:ext>
            </a:extLst>
          </p:cNvPr>
          <p:cNvSpPr txBox="1">
            <a:spLocks noGrp="1"/>
          </p:cNvSpPr>
          <p:nvPr>
            <p:ph type="body" idx="1"/>
          </p:nvPr>
        </p:nvSpPr>
        <p:spPr>
          <a:xfrm>
            <a:off x="831847" y="4589465"/>
            <a:ext cx="10515600" cy="1500182"/>
          </a:xfrm>
        </p:spPr>
        <p:txBody>
          <a:bodyPr/>
          <a:lstStyle>
            <a:lvl1pPr marL="0" indent="0">
              <a:buNone/>
              <a:defRPr sz="2400"/>
            </a:lvl1pPr>
          </a:lstStyle>
          <a:p>
            <a:pPr lvl="0"/>
            <a:r>
              <a:rPr lang="en-US"/>
              <a:t>Click to edit Master text styles</a:t>
            </a:r>
          </a:p>
        </p:txBody>
      </p:sp>
      <p:sp>
        <p:nvSpPr>
          <p:cNvPr id="4" name="Date Placeholder 3">
            <a:extLst>
              <a:ext uri="{FF2B5EF4-FFF2-40B4-BE49-F238E27FC236}">
                <a16:creationId xmlns:a16="http://schemas.microsoft.com/office/drawing/2014/main" id="{70F4E459-79C4-B493-2C44-832D8AB86E25}"/>
              </a:ext>
            </a:extLst>
          </p:cNvPr>
          <p:cNvSpPr txBox="1">
            <a:spLocks noGrp="1"/>
          </p:cNvSpPr>
          <p:nvPr>
            <p:ph type="dt" sz="half" idx="7"/>
          </p:nvPr>
        </p:nvSpPr>
        <p:spPr/>
        <p:txBody>
          <a:bodyPr/>
          <a:lstStyle>
            <a:lvl1pPr>
              <a:defRPr/>
            </a:lvl1pPr>
          </a:lstStyle>
          <a:p>
            <a:pPr lvl="0"/>
            <a:fld id="{6AAB6AB8-9F71-4075-AA1A-D549F6DE0548}" type="datetime2">
              <a:rPr lang="en-US"/>
              <a:pPr lvl="0"/>
              <a:t>Sunday, July 24, 2022</a:t>
            </a:fld>
            <a:endParaRPr lang="en-US"/>
          </a:p>
        </p:txBody>
      </p:sp>
      <p:sp>
        <p:nvSpPr>
          <p:cNvPr id="5" name="Footer Placeholder 4">
            <a:extLst>
              <a:ext uri="{FF2B5EF4-FFF2-40B4-BE49-F238E27FC236}">
                <a16:creationId xmlns:a16="http://schemas.microsoft.com/office/drawing/2014/main" id="{6297B455-FE2C-C49A-1356-3CB670C0D92A}"/>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BA7DC957-7F9E-A8C6-AEDF-F3D2BDF1FBED}"/>
              </a:ext>
            </a:extLst>
          </p:cNvPr>
          <p:cNvSpPr txBox="1">
            <a:spLocks noGrp="1"/>
          </p:cNvSpPr>
          <p:nvPr>
            <p:ph type="sldNum" sz="quarter" idx="8"/>
          </p:nvPr>
        </p:nvSpPr>
        <p:spPr/>
        <p:txBody>
          <a:bodyPr/>
          <a:lstStyle>
            <a:lvl1pPr>
              <a:defRPr/>
            </a:lvl1pPr>
          </a:lstStyle>
          <a:p>
            <a:pPr lvl="0"/>
            <a:fld id="{5FCF7FBB-7D7A-4EC9-8643-844F7706558A}" type="slidenum">
              <a:t>‹#›</a:t>
            </a:fld>
            <a:endParaRPr lang="en-US"/>
          </a:p>
        </p:txBody>
      </p:sp>
    </p:spTree>
    <p:extLst>
      <p:ext uri="{BB962C8B-B14F-4D97-AF65-F5344CB8AC3E}">
        <p14:creationId xmlns:p14="http://schemas.microsoft.com/office/powerpoint/2010/main" val="2002476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901D-0840-C1EC-7F99-F1EEFF67ED0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AF56906-9123-0447-2E76-3D72DEC9E25F}"/>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BCD1C72-5C6C-DEE2-0ACA-D1BFBDCB887E}"/>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1B06C5A-5517-F178-AFFE-EBE945D4F330}"/>
              </a:ext>
            </a:extLst>
          </p:cNvPr>
          <p:cNvSpPr txBox="1">
            <a:spLocks noGrp="1"/>
          </p:cNvSpPr>
          <p:nvPr>
            <p:ph type="dt" sz="half" idx="7"/>
          </p:nvPr>
        </p:nvSpPr>
        <p:spPr/>
        <p:txBody>
          <a:bodyPr/>
          <a:lstStyle>
            <a:lvl1pPr>
              <a:defRPr/>
            </a:lvl1pPr>
          </a:lstStyle>
          <a:p>
            <a:pPr lvl="0"/>
            <a:fld id="{35870532-4B27-448A-A168-FFF4AA12D799}" type="datetime2">
              <a:rPr lang="en-US"/>
              <a:pPr lvl="0"/>
              <a:t>Sunday, July 24, 2022</a:t>
            </a:fld>
            <a:endParaRPr lang="en-US"/>
          </a:p>
        </p:txBody>
      </p:sp>
      <p:sp>
        <p:nvSpPr>
          <p:cNvPr id="6" name="Footer Placeholder 5">
            <a:extLst>
              <a:ext uri="{FF2B5EF4-FFF2-40B4-BE49-F238E27FC236}">
                <a16:creationId xmlns:a16="http://schemas.microsoft.com/office/drawing/2014/main" id="{B1279435-CFEE-E2FD-EF08-50889C0413A9}"/>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9272AEC5-DA31-EE40-EDE0-939BE332CB8D}"/>
              </a:ext>
            </a:extLst>
          </p:cNvPr>
          <p:cNvSpPr txBox="1">
            <a:spLocks noGrp="1"/>
          </p:cNvSpPr>
          <p:nvPr>
            <p:ph type="sldNum" sz="quarter" idx="8"/>
          </p:nvPr>
        </p:nvSpPr>
        <p:spPr/>
        <p:txBody>
          <a:bodyPr/>
          <a:lstStyle>
            <a:lvl1pPr>
              <a:defRPr/>
            </a:lvl1pPr>
          </a:lstStyle>
          <a:p>
            <a:pPr lvl="0"/>
            <a:fld id="{069C124A-09E7-46BA-91D5-81D00CE87C2C}" type="slidenum">
              <a:t>‹#›</a:t>
            </a:fld>
            <a:endParaRPr lang="en-US"/>
          </a:p>
        </p:txBody>
      </p:sp>
    </p:spTree>
    <p:extLst>
      <p:ext uri="{BB962C8B-B14F-4D97-AF65-F5344CB8AC3E}">
        <p14:creationId xmlns:p14="http://schemas.microsoft.com/office/powerpoint/2010/main" val="2740207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9EE38-9A2B-6191-1BA7-58D1086BD853}"/>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6ACC36D-8A4A-E41E-79F1-84AC7F4DCCF6}"/>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CDA06BBD-3348-8E76-7AF9-F386B81C06FC}"/>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22630D6-0D40-E73B-BB56-B7757A0C964B}"/>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C538F150-5651-5941-12AE-02DC04F992D9}"/>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33E94AB-E63F-B175-F43F-36A83825586A}"/>
              </a:ext>
            </a:extLst>
          </p:cNvPr>
          <p:cNvSpPr txBox="1">
            <a:spLocks noGrp="1"/>
          </p:cNvSpPr>
          <p:nvPr>
            <p:ph type="dt" sz="half" idx="7"/>
          </p:nvPr>
        </p:nvSpPr>
        <p:spPr/>
        <p:txBody>
          <a:bodyPr/>
          <a:lstStyle>
            <a:lvl1pPr>
              <a:defRPr/>
            </a:lvl1pPr>
          </a:lstStyle>
          <a:p>
            <a:pPr lvl="0"/>
            <a:fld id="{3FDF56CB-76D6-4A0A-A510-D2FA44D1C02D}" type="datetime2">
              <a:rPr lang="en-US"/>
              <a:pPr lvl="0"/>
              <a:t>Sunday, July 24, 2022</a:t>
            </a:fld>
            <a:endParaRPr lang="en-US"/>
          </a:p>
        </p:txBody>
      </p:sp>
      <p:sp>
        <p:nvSpPr>
          <p:cNvPr id="8" name="Footer Placeholder 7">
            <a:extLst>
              <a:ext uri="{FF2B5EF4-FFF2-40B4-BE49-F238E27FC236}">
                <a16:creationId xmlns:a16="http://schemas.microsoft.com/office/drawing/2014/main" id="{9BCE717E-0A36-5120-D42D-E996C3DFDCF2}"/>
              </a:ext>
            </a:extLst>
          </p:cNvPr>
          <p:cNvSpPr txBox="1">
            <a:spLocks noGrp="1"/>
          </p:cNvSpPr>
          <p:nvPr>
            <p:ph type="ftr" sz="quarter" idx="9"/>
          </p:nvPr>
        </p:nvSpPr>
        <p:spPr/>
        <p:txBody>
          <a:bodyPr/>
          <a:lstStyle>
            <a:lvl1pPr>
              <a:defRPr/>
            </a:lvl1pPr>
          </a:lstStyle>
          <a:p>
            <a:pPr lvl="0"/>
            <a:r>
              <a:rPr lang="en-US"/>
              <a:t>Sample Footer Text</a:t>
            </a:r>
          </a:p>
        </p:txBody>
      </p:sp>
      <p:sp>
        <p:nvSpPr>
          <p:cNvPr id="9" name="Slide Number Placeholder 8">
            <a:extLst>
              <a:ext uri="{FF2B5EF4-FFF2-40B4-BE49-F238E27FC236}">
                <a16:creationId xmlns:a16="http://schemas.microsoft.com/office/drawing/2014/main" id="{DD3947D5-AA02-186A-A750-2A50185CFC43}"/>
              </a:ext>
            </a:extLst>
          </p:cNvPr>
          <p:cNvSpPr txBox="1">
            <a:spLocks noGrp="1"/>
          </p:cNvSpPr>
          <p:nvPr>
            <p:ph type="sldNum" sz="quarter" idx="8"/>
          </p:nvPr>
        </p:nvSpPr>
        <p:spPr/>
        <p:txBody>
          <a:bodyPr/>
          <a:lstStyle>
            <a:lvl1pPr>
              <a:defRPr/>
            </a:lvl1pPr>
          </a:lstStyle>
          <a:p>
            <a:pPr lvl="0"/>
            <a:fld id="{91B3A780-7F26-4E97-941C-14ACE500A932}" type="slidenum">
              <a:t>‹#›</a:t>
            </a:fld>
            <a:endParaRPr lang="en-US"/>
          </a:p>
        </p:txBody>
      </p:sp>
    </p:spTree>
    <p:extLst>
      <p:ext uri="{BB962C8B-B14F-4D97-AF65-F5344CB8AC3E}">
        <p14:creationId xmlns:p14="http://schemas.microsoft.com/office/powerpoint/2010/main" val="3819557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2BF82-1B70-DD7E-910D-8B9875B993AA}"/>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07835BF9-2FB4-DD15-127E-681725CC2C21}"/>
              </a:ext>
            </a:extLst>
          </p:cNvPr>
          <p:cNvSpPr txBox="1">
            <a:spLocks noGrp="1"/>
          </p:cNvSpPr>
          <p:nvPr>
            <p:ph type="dt" sz="half" idx="7"/>
          </p:nvPr>
        </p:nvSpPr>
        <p:spPr/>
        <p:txBody>
          <a:bodyPr/>
          <a:lstStyle>
            <a:lvl1pPr>
              <a:defRPr/>
            </a:lvl1pPr>
          </a:lstStyle>
          <a:p>
            <a:pPr lvl="0"/>
            <a:fld id="{A41533F5-BC29-410B-804D-B9CD616B3FA1}" type="datetime2">
              <a:rPr lang="en-US"/>
              <a:pPr lvl="0"/>
              <a:t>Sunday, July 24, 2022</a:t>
            </a:fld>
            <a:endParaRPr lang="en-US"/>
          </a:p>
        </p:txBody>
      </p:sp>
      <p:sp>
        <p:nvSpPr>
          <p:cNvPr id="4" name="Footer Placeholder 3">
            <a:extLst>
              <a:ext uri="{FF2B5EF4-FFF2-40B4-BE49-F238E27FC236}">
                <a16:creationId xmlns:a16="http://schemas.microsoft.com/office/drawing/2014/main" id="{D337A718-FD61-7DC4-794F-5B55A6CC86AA}"/>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4">
            <a:extLst>
              <a:ext uri="{FF2B5EF4-FFF2-40B4-BE49-F238E27FC236}">
                <a16:creationId xmlns:a16="http://schemas.microsoft.com/office/drawing/2014/main" id="{459EC870-5D7B-C0D7-C2E6-DED4EF200A70}"/>
              </a:ext>
            </a:extLst>
          </p:cNvPr>
          <p:cNvSpPr txBox="1">
            <a:spLocks noGrp="1"/>
          </p:cNvSpPr>
          <p:nvPr>
            <p:ph type="sldNum" sz="quarter" idx="8"/>
          </p:nvPr>
        </p:nvSpPr>
        <p:spPr/>
        <p:txBody>
          <a:bodyPr/>
          <a:lstStyle>
            <a:lvl1pPr>
              <a:defRPr/>
            </a:lvl1pPr>
          </a:lstStyle>
          <a:p>
            <a:pPr lvl="0"/>
            <a:fld id="{14FA63CD-7D22-4C8C-891F-14ECC2368101}" type="slidenum">
              <a:t>‹#›</a:t>
            </a:fld>
            <a:endParaRPr lang="en-US"/>
          </a:p>
        </p:txBody>
      </p:sp>
    </p:spTree>
    <p:extLst>
      <p:ext uri="{BB962C8B-B14F-4D97-AF65-F5344CB8AC3E}">
        <p14:creationId xmlns:p14="http://schemas.microsoft.com/office/powerpoint/2010/main" val="926432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7A67AC-D6AE-407D-B9BB-FE0844532599}"/>
              </a:ext>
            </a:extLst>
          </p:cNvPr>
          <p:cNvSpPr txBox="1">
            <a:spLocks noGrp="1"/>
          </p:cNvSpPr>
          <p:nvPr>
            <p:ph type="dt" sz="half" idx="7"/>
          </p:nvPr>
        </p:nvSpPr>
        <p:spPr/>
        <p:txBody>
          <a:bodyPr/>
          <a:lstStyle>
            <a:lvl1pPr>
              <a:defRPr/>
            </a:lvl1pPr>
          </a:lstStyle>
          <a:p>
            <a:pPr lvl="0"/>
            <a:fld id="{FB6CE99E-600D-4D64-A773-94CA957DDC35}" type="datetime2">
              <a:rPr lang="en-US"/>
              <a:pPr lvl="0"/>
              <a:t>Sunday, July 24, 2022</a:t>
            </a:fld>
            <a:endParaRPr lang="en-US"/>
          </a:p>
        </p:txBody>
      </p:sp>
      <p:sp>
        <p:nvSpPr>
          <p:cNvPr id="3" name="Footer Placeholder 2">
            <a:extLst>
              <a:ext uri="{FF2B5EF4-FFF2-40B4-BE49-F238E27FC236}">
                <a16:creationId xmlns:a16="http://schemas.microsoft.com/office/drawing/2014/main" id="{DF505F32-FC95-676A-DA3D-68C2C75971E5}"/>
              </a:ext>
            </a:extLst>
          </p:cNvPr>
          <p:cNvSpPr txBox="1">
            <a:spLocks noGrp="1"/>
          </p:cNvSpPr>
          <p:nvPr>
            <p:ph type="ftr" sz="quarter" idx="9"/>
          </p:nvPr>
        </p:nvSpPr>
        <p:spPr/>
        <p:txBody>
          <a:bodyPr/>
          <a:lstStyle>
            <a:lvl1pPr>
              <a:defRPr/>
            </a:lvl1pPr>
          </a:lstStyle>
          <a:p>
            <a:pPr lvl="0"/>
            <a:r>
              <a:rPr lang="en-US"/>
              <a:t>Sample Footer Text</a:t>
            </a:r>
          </a:p>
        </p:txBody>
      </p:sp>
      <p:sp>
        <p:nvSpPr>
          <p:cNvPr id="4" name="Slide Number Placeholder 3">
            <a:extLst>
              <a:ext uri="{FF2B5EF4-FFF2-40B4-BE49-F238E27FC236}">
                <a16:creationId xmlns:a16="http://schemas.microsoft.com/office/drawing/2014/main" id="{4CC729FF-8A85-5263-C52A-7523613CBA2F}"/>
              </a:ext>
            </a:extLst>
          </p:cNvPr>
          <p:cNvSpPr txBox="1">
            <a:spLocks noGrp="1"/>
          </p:cNvSpPr>
          <p:nvPr>
            <p:ph type="sldNum" sz="quarter" idx="8"/>
          </p:nvPr>
        </p:nvSpPr>
        <p:spPr/>
        <p:txBody>
          <a:bodyPr/>
          <a:lstStyle>
            <a:lvl1pPr>
              <a:defRPr/>
            </a:lvl1pPr>
          </a:lstStyle>
          <a:p>
            <a:pPr lvl="0"/>
            <a:fld id="{9367CEA1-2D86-4180-9347-33F4CAB86DEC}" type="slidenum">
              <a:t>‹#›</a:t>
            </a:fld>
            <a:endParaRPr lang="en-US"/>
          </a:p>
        </p:txBody>
      </p:sp>
    </p:spTree>
    <p:extLst>
      <p:ext uri="{BB962C8B-B14F-4D97-AF65-F5344CB8AC3E}">
        <p14:creationId xmlns:p14="http://schemas.microsoft.com/office/powerpoint/2010/main" val="107965411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C51BF-B31E-264F-6FE1-1AB97558290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9AD47050-DAC4-FC6A-08F0-B804B4CEF4FD}"/>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F1C141-D1B5-642C-AABA-F3692F76C1D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4BE3FEC-389A-678A-D6C1-059E220A0BA0}"/>
              </a:ext>
            </a:extLst>
          </p:cNvPr>
          <p:cNvSpPr txBox="1">
            <a:spLocks noGrp="1"/>
          </p:cNvSpPr>
          <p:nvPr>
            <p:ph type="dt" sz="half" idx="7"/>
          </p:nvPr>
        </p:nvSpPr>
        <p:spPr/>
        <p:txBody>
          <a:bodyPr/>
          <a:lstStyle>
            <a:lvl1pPr>
              <a:defRPr/>
            </a:lvl1pPr>
          </a:lstStyle>
          <a:p>
            <a:pPr lvl="0"/>
            <a:fld id="{348B94AE-5220-4A60-A9A8-52F298ED7E08}" type="datetime2">
              <a:rPr lang="en-US"/>
              <a:pPr lvl="0"/>
              <a:t>Sunday, July 24, 2022</a:t>
            </a:fld>
            <a:endParaRPr lang="en-US"/>
          </a:p>
        </p:txBody>
      </p:sp>
      <p:sp>
        <p:nvSpPr>
          <p:cNvPr id="6" name="Footer Placeholder 5">
            <a:extLst>
              <a:ext uri="{FF2B5EF4-FFF2-40B4-BE49-F238E27FC236}">
                <a16:creationId xmlns:a16="http://schemas.microsoft.com/office/drawing/2014/main" id="{5D2B9361-879E-57F7-9C45-6D694242C613}"/>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F809E897-C179-6BE6-7CE9-A9B6F26245BA}"/>
              </a:ext>
            </a:extLst>
          </p:cNvPr>
          <p:cNvSpPr txBox="1">
            <a:spLocks noGrp="1"/>
          </p:cNvSpPr>
          <p:nvPr>
            <p:ph type="sldNum" sz="quarter" idx="8"/>
          </p:nvPr>
        </p:nvSpPr>
        <p:spPr/>
        <p:txBody>
          <a:bodyPr/>
          <a:lstStyle>
            <a:lvl1pPr>
              <a:defRPr/>
            </a:lvl1pPr>
          </a:lstStyle>
          <a:p>
            <a:pPr lvl="0"/>
            <a:fld id="{0A005166-F485-406D-8FF5-6DCDF2D36352}" type="slidenum">
              <a:t>‹#›</a:t>
            </a:fld>
            <a:endParaRPr lang="en-US"/>
          </a:p>
        </p:txBody>
      </p:sp>
    </p:spTree>
    <p:extLst>
      <p:ext uri="{BB962C8B-B14F-4D97-AF65-F5344CB8AC3E}">
        <p14:creationId xmlns:p14="http://schemas.microsoft.com/office/powerpoint/2010/main" val="239685524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69D92-253F-2196-58D9-B88BAEC96506}"/>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5C7C369A-967E-2053-B783-90E6A9C50001}"/>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A95EF11A-8B32-26F3-2BBD-33D0A4A376E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18AAFAA-DECB-36B4-0DBD-1E55D0E1171D}"/>
              </a:ext>
            </a:extLst>
          </p:cNvPr>
          <p:cNvSpPr txBox="1">
            <a:spLocks noGrp="1"/>
          </p:cNvSpPr>
          <p:nvPr>
            <p:ph type="dt" sz="half" idx="7"/>
          </p:nvPr>
        </p:nvSpPr>
        <p:spPr/>
        <p:txBody>
          <a:bodyPr/>
          <a:lstStyle>
            <a:lvl1pPr>
              <a:defRPr/>
            </a:lvl1pPr>
          </a:lstStyle>
          <a:p>
            <a:pPr lvl="0"/>
            <a:fld id="{E62B09B4-74AF-47A2-9E65-884FF4276D99}" type="datetime2">
              <a:rPr lang="en-US"/>
              <a:pPr lvl="0"/>
              <a:t>Sunday, July 24, 2022</a:t>
            </a:fld>
            <a:endParaRPr lang="en-US"/>
          </a:p>
        </p:txBody>
      </p:sp>
      <p:sp>
        <p:nvSpPr>
          <p:cNvPr id="6" name="Footer Placeholder 5">
            <a:extLst>
              <a:ext uri="{FF2B5EF4-FFF2-40B4-BE49-F238E27FC236}">
                <a16:creationId xmlns:a16="http://schemas.microsoft.com/office/drawing/2014/main" id="{40ECD7AF-8639-F0E8-9287-3CFCC1BB8A42}"/>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F941E1B1-58D5-D9E2-1D4D-E78E319E315E}"/>
              </a:ext>
            </a:extLst>
          </p:cNvPr>
          <p:cNvSpPr txBox="1">
            <a:spLocks noGrp="1"/>
          </p:cNvSpPr>
          <p:nvPr>
            <p:ph type="sldNum" sz="quarter" idx="8"/>
          </p:nvPr>
        </p:nvSpPr>
        <p:spPr/>
        <p:txBody>
          <a:bodyPr/>
          <a:lstStyle>
            <a:lvl1pPr>
              <a:defRPr/>
            </a:lvl1pPr>
          </a:lstStyle>
          <a:p>
            <a:pPr lvl="0"/>
            <a:fld id="{618067CE-EEDB-4A30-B237-30DC6C87EAEF}" type="slidenum">
              <a:t>‹#›</a:t>
            </a:fld>
            <a:endParaRPr lang="en-US"/>
          </a:p>
        </p:txBody>
      </p:sp>
    </p:spTree>
    <p:extLst>
      <p:ext uri="{BB962C8B-B14F-4D97-AF65-F5344CB8AC3E}">
        <p14:creationId xmlns:p14="http://schemas.microsoft.com/office/powerpoint/2010/main" val="3343196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2A53D-DCAC-523B-FC79-89CD54FCEFEA}"/>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2607819-F135-3ABE-C16C-A423153CCD9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3A23D-49CB-C071-DEA1-D426F0AB13E5}"/>
              </a:ext>
            </a:extLst>
          </p:cNvPr>
          <p:cNvSpPr txBox="1">
            <a:spLocks noGrp="1"/>
          </p:cNvSpPr>
          <p:nvPr>
            <p:ph type="dt" sz="half" idx="7"/>
          </p:nvPr>
        </p:nvSpPr>
        <p:spPr/>
        <p:txBody>
          <a:bodyPr/>
          <a:lstStyle>
            <a:lvl1pPr>
              <a:defRPr/>
            </a:lvl1pPr>
          </a:lstStyle>
          <a:p>
            <a:pPr lvl="0"/>
            <a:fld id="{0DD5C896-0B33-4217-BFCB-F43C55834E34}" type="datetime2">
              <a:rPr lang="en-US"/>
              <a:pPr lvl="0"/>
              <a:t>Sunday, July 24, 2022</a:t>
            </a:fld>
            <a:endParaRPr lang="en-US"/>
          </a:p>
        </p:txBody>
      </p:sp>
      <p:sp>
        <p:nvSpPr>
          <p:cNvPr id="5" name="Footer Placeholder 4">
            <a:extLst>
              <a:ext uri="{FF2B5EF4-FFF2-40B4-BE49-F238E27FC236}">
                <a16:creationId xmlns:a16="http://schemas.microsoft.com/office/drawing/2014/main" id="{4D6D2001-3473-4A38-5B5D-45680245331A}"/>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DCC43CFE-66CB-5871-E82F-0B5DCD50E7E2}"/>
              </a:ext>
            </a:extLst>
          </p:cNvPr>
          <p:cNvSpPr txBox="1">
            <a:spLocks noGrp="1"/>
          </p:cNvSpPr>
          <p:nvPr>
            <p:ph type="sldNum" sz="quarter" idx="8"/>
          </p:nvPr>
        </p:nvSpPr>
        <p:spPr/>
        <p:txBody>
          <a:bodyPr/>
          <a:lstStyle>
            <a:lvl1pPr>
              <a:defRPr/>
            </a:lvl1pPr>
          </a:lstStyle>
          <a:p>
            <a:pPr lvl="0"/>
            <a:fld id="{767ACBD1-57CB-4A68-95CE-D7F17F6733E2}" type="slidenum">
              <a:t>‹#›</a:t>
            </a:fld>
            <a:endParaRPr lang="en-US"/>
          </a:p>
        </p:txBody>
      </p:sp>
    </p:spTree>
    <p:extLst>
      <p:ext uri="{BB962C8B-B14F-4D97-AF65-F5344CB8AC3E}">
        <p14:creationId xmlns:p14="http://schemas.microsoft.com/office/powerpoint/2010/main" val="2996189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B4DC17-0452-AF36-002B-355BCA6153AC}"/>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B8CA77B-8978-BA06-0DCF-460ACD03F5FB}"/>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8D43C0-340D-526F-0471-396EB5E63B18}"/>
              </a:ext>
            </a:extLst>
          </p:cNvPr>
          <p:cNvSpPr txBox="1">
            <a:spLocks noGrp="1"/>
          </p:cNvSpPr>
          <p:nvPr>
            <p:ph type="dt" sz="half" idx="7"/>
          </p:nvPr>
        </p:nvSpPr>
        <p:spPr/>
        <p:txBody>
          <a:bodyPr/>
          <a:lstStyle>
            <a:lvl1pPr>
              <a:defRPr/>
            </a:lvl1pPr>
          </a:lstStyle>
          <a:p>
            <a:pPr lvl="0"/>
            <a:fld id="{5E101248-88DA-4AD1-8A55-D200E571F00B}" type="datetime2">
              <a:rPr lang="en-US"/>
              <a:pPr lvl="0"/>
              <a:t>Sunday, July 24, 2022</a:t>
            </a:fld>
            <a:endParaRPr lang="en-US"/>
          </a:p>
        </p:txBody>
      </p:sp>
      <p:sp>
        <p:nvSpPr>
          <p:cNvPr id="5" name="Footer Placeholder 4">
            <a:extLst>
              <a:ext uri="{FF2B5EF4-FFF2-40B4-BE49-F238E27FC236}">
                <a16:creationId xmlns:a16="http://schemas.microsoft.com/office/drawing/2014/main" id="{277D18C5-C65A-01F2-AA8F-3C74A2C61938}"/>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2D1B4B57-DEA6-91FA-46DD-4D6D93749CA0}"/>
              </a:ext>
            </a:extLst>
          </p:cNvPr>
          <p:cNvSpPr txBox="1">
            <a:spLocks noGrp="1"/>
          </p:cNvSpPr>
          <p:nvPr>
            <p:ph type="sldNum" sz="quarter" idx="8"/>
          </p:nvPr>
        </p:nvSpPr>
        <p:spPr/>
        <p:txBody>
          <a:bodyPr/>
          <a:lstStyle>
            <a:lvl1pPr>
              <a:defRPr/>
            </a:lvl1pPr>
          </a:lstStyle>
          <a:p>
            <a:pPr lvl="0"/>
            <a:fld id="{17806A2E-AA5F-4ED2-BDE8-27EFE9CABE15}" type="slidenum">
              <a:t>‹#›</a:t>
            </a:fld>
            <a:endParaRPr lang="en-US"/>
          </a:p>
        </p:txBody>
      </p:sp>
    </p:spTree>
    <p:extLst>
      <p:ext uri="{BB962C8B-B14F-4D97-AF65-F5344CB8AC3E}">
        <p14:creationId xmlns:p14="http://schemas.microsoft.com/office/powerpoint/2010/main" val="2983855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495BC6-6DDC-A3F8-516A-F413222B3C31}"/>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58193A79-EED1-80B5-B9A4-4E8C07A9A7AE}"/>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D6EF27-C6D1-1E5B-546F-5D7DAF03C1B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FFFFFF"/>
                </a:solidFill>
                <a:uFillTx/>
                <a:latin typeface="Calibri"/>
              </a:defRPr>
            </a:lvl1pPr>
          </a:lstStyle>
          <a:p>
            <a:pPr lvl="0"/>
            <a:fld id="{1FAD5CBD-7B06-4D71-980F-9C825EEA5941}" type="datetime2">
              <a:rPr lang="en-US"/>
              <a:pPr lvl="0"/>
              <a:t>Sunday, July 24, 2022</a:t>
            </a:fld>
            <a:endParaRPr lang="en-US"/>
          </a:p>
        </p:txBody>
      </p:sp>
      <p:sp>
        <p:nvSpPr>
          <p:cNvPr id="5" name="Footer Placeholder 4">
            <a:extLst>
              <a:ext uri="{FF2B5EF4-FFF2-40B4-BE49-F238E27FC236}">
                <a16:creationId xmlns:a16="http://schemas.microsoft.com/office/drawing/2014/main" id="{68AD8955-C64C-6E75-6C86-34A8661A64D3}"/>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1200" b="0" i="0" u="none" strike="noStrike" kern="1200" cap="none" spc="0" baseline="0">
                <a:solidFill>
                  <a:srgbClr val="FFFFFF"/>
                </a:solidFill>
                <a:uFillTx/>
                <a:latin typeface="Calibri"/>
              </a:defRPr>
            </a:lvl1pPr>
          </a:lstStyle>
          <a:p>
            <a:pPr lvl="0"/>
            <a:r>
              <a:rPr lang="en-US"/>
              <a:t>Sample Footer Text</a:t>
            </a:r>
          </a:p>
        </p:txBody>
      </p:sp>
      <p:sp>
        <p:nvSpPr>
          <p:cNvPr id="6" name="Slide Number Placeholder 5">
            <a:extLst>
              <a:ext uri="{FF2B5EF4-FFF2-40B4-BE49-F238E27FC236}">
                <a16:creationId xmlns:a16="http://schemas.microsoft.com/office/drawing/2014/main" id="{8EE578A9-FB47-2C25-1555-332CACAA754B}"/>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FFFFFF"/>
                </a:solidFill>
                <a:uFillTx/>
                <a:latin typeface="Calibri"/>
              </a:defRPr>
            </a:lvl1pPr>
          </a:lstStyle>
          <a:p>
            <a:pPr lvl="0"/>
            <a:fld id="{433CA332-FD38-4636-9953-F8FB5BC58463}"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FFFFFF"/>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FFFFFF"/>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FFFFFF"/>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gif"/><Relationship Id="rId1" Type="http://schemas.openxmlformats.org/officeDocument/2006/relationships/slideLayout" Target="../slideLayouts/slideLayout4.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jp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6.xml.rels><?xml version="1.0" encoding="UTF-8" standalone="yes"?>
<Relationships xmlns="http://schemas.openxmlformats.org/package/2006/relationships"><Relationship Id="rId8" Type="http://schemas.openxmlformats.org/officeDocument/2006/relationships/hyperlink" Target="https://www.ncbi.nlm.nih.gov/pmc/articles/PMC6366680/" TargetMode="External"/><Relationship Id="rId3" Type="http://schemas.openxmlformats.org/officeDocument/2006/relationships/hyperlink" Target="https://europepmc.org/article/nbk/nbk541098" TargetMode="External"/><Relationship Id="rId7" Type="http://schemas.openxmlformats.org/officeDocument/2006/relationships/hyperlink" Target="http://digjamaica.com/m/blog/heart-month-best-exercises-for-heart-health/"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ncbi.nlm.nih.gov/books/NBK493197/" TargetMode="External"/><Relationship Id="rId11" Type="http://schemas.openxmlformats.org/officeDocument/2006/relationships/hyperlink" Target="https://synapse.koreamed.org/articles/1128952" TargetMode="External"/><Relationship Id="rId5" Type="http://schemas.openxmlformats.org/officeDocument/2006/relationships/hyperlink" Target="https://www.accessscience.com/content/cardiovascular-system/109900" TargetMode="External"/><Relationship Id="rId10" Type="http://schemas.openxmlformats.org/officeDocument/2006/relationships/hyperlink" Target="https://link.springer.com/chapter/10.1007/978-3-7091-2736-0_1" TargetMode="External"/><Relationship Id="rId4" Type="http://schemas.openxmlformats.org/officeDocument/2006/relationships/hyperlink" Target="https://www.medicalnewstoday.com/articles/180986" TargetMode="External"/><Relationship Id="rId9" Type="http://schemas.openxmlformats.org/officeDocument/2006/relationships/hyperlink" Target="https://my.clevelandclinic.org/health/body/21833-cardiovascular-system"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nhs.uk/conditions/heart-attack/" TargetMode="External"/><Relationship Id="rId3" Type="http://schemas.openxmlformats.org/officeDocument/2006/relationships/hyperlink" Target="https://biologydictionary.net/artery-vs-vein/" TargetMode="External"/><Relationship Id="rId7" Type="http://schemas.openxmlformats.org/officeDocument/2006/relationships/hyperlink" Target="https://www.mayoclinic.org/diseases-conditions/heart-attack/symptoms-causes/syc-20373106"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www.healthcentral.com/slideshow/foods-that-will-help-you-reverse-your-heart-disease" TargetMode="External"/><Relationship Id="rId11" Type="http://schemas.openxmlformats.org/officeDocument/2006/relationships/hyperlink" Target="https://europepmc.org/article/nbk/nbk482353" TargetMode="External"/><Relationship Id="rId5" Type="http://schemas.openxmlformats.org/officeDocument/2006/relationships/hyperlink" Target="https://www.ahajournals.org/doi/full/10.1161/01.cir.0000048890.59383.8d" TargetMode="External"/><Relationship Id="rId10" Type="http://schemas.openxmlformats.org/officeDocument/2006/relationships/hyperlink" Target="https://link.springer.com/chapter/10.1007/978-0-387-74849-8_1?noAccess=true" TargetMode="External"/><Relationship Id="rId4" Type="http://schemas.openxmlformats.org/officeDocument/2006/relationships/hyperlink" Target="https://www.sciencedirect.com/science/article/abs/pii/000293439290620Q" TargetMode="External"/><Relationship Id="rId9" Type="http://schemas.openxmlformats.org/officeDocument/2006/relationships/hyperlink" Target="https://www.ncbi.nlm.nih.gov/books/NBK545205/"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visiblebody.com/learn/circulatory/circulatory-functions-of-the-blood" TargetMode="External"/><Relationship Id="rId2" Type="http://schemas.openxmlformats.org/officeDocument/2006/relationships/hyperlink" Target="https://myheartsisters.org/2015/09/20/most-common-heart-attack-signs/" TargetMode="External"/><Relationship Id="rId1" Type="http://schemas.openxmlformats.org/officeDocument/2006/relationships/slideLayout" Target="../slideLayouts/slideLayout7.xml"/><Relationship Id="rId6" Type="http://schemas.openxmlformats.org/officeDocument/2006/relationships/hyperlink" Target="https://twitter.com/who/status/1149627890008387590" TargetMode="External"/><Relationship Id="rId5" Type="http://schemas.openxmlformats.org/officeDocument/2006/relationships/hyperlink" Target="https://apps.who.int/iris/bitstream/handle/10665/272675/WHO-NMH-PND-18.4-eng.pdf?ua=1" TargetMode="External"/><Relationship Id="rId4" Type="http://schemas.openxmlformats.org/officeDocument/2006/relationships/hyperlink" Target="https://www.ncbi.nlm.nih.gov/books/NBK5452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243041"/>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DAFC8A70-32F5-323F-E6F5-D0840128E018}"/>
              </a:ext>
            </a:extLst>
          </p:cNvPr>
          <p:cNvSpPr>
            <a:spLocks noMove="1" noResize="1"/>
          </p:cNvSpPr>
          <p:nvPr/>
        </p:nvSpPr>
        <p:spPr>
          <a:xfrm>
            <a:off x="0" y="0"/>
            <a:ext cx="12191996" cy="6858000"/>
          </a:xfrm>
          <a:prstGeom prst="rect">
            <a:avLst/>
          </a:prstGeom>
          <a:solidFill>
            <a:srgbClr val="24304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a:endParaRPr>
          </a:p>
        </p:txBody>
      </p:sp>
      <p:sp>
        <p:nvSpPr>
          <p:cNvPr id="3" name="Title 1">
            <a:extLst>
              <a:ext uri="{FF2B5EF4-FFF2-40B4-BE49-F238E27FC236}">
                <a16:creationId xmlns:a16="http://schemas.microsoft.com/office/drawing/2014/main" id="{2A0C25BC-DB45-AFE2-A7B5-D12DDC13CD71}"/>
              </a:ext>
            </a:extLst>
          </p:cNvPr>
          <p:cNvSpPr txBox="1">
            <a:spLocks noGrp="1"/>
          </p:cNvSpPr>
          <p:nvPr>
            <p:ph type="ctrTitle"/>
          </p:nvPr>
        </p:nvSpPr>
        <p:spPr>
          <a:xfrm>
            <a:off x="448056" y="814812"/>
            <a:ext cx="11293196" cy="2706980"/>
          </a:xfrm>
        </p:spPr>
        <p:txBody>
          <a:bodyPr anchor="ctr">
            <a:noAutofit/>
          </a:bodyPr>
          <a:lstStyle/>
          <a:p>
            <a:pPr lvl="0"/>
            <a:r>
              <a:rPr lang="en-GB" sz="2800" dirty="0">
                <a:latin typeface="Arial" pitchFamily="34"/>
                <a:cs typeface="Arial" pitchFamily="34"/>
              </a:rPr>
              <a:t>     </a:t>
            </a:r>
            <a:r>
              <a:rPr lang="en-GB" sz="3600" dirty="0">
                <a:latin typeface="Arial" pitchFamily="34"/>
                <a:cs typeface="Arial" pitchFamily="34"/>
              </a:rPr>
              <a:t>Nazia Khan: 2010554                 </a:t>
            </a:r>
            <a:br>
              <a:rPr lang="en-GB" sz="2800" dirty="0">
                <a:latin typeface="Arial" pitchFamily="34"/>
                <a:cs typeface="Arial" pitchFamily="34"/>
              </a:rPr>
            </a:br>
            <a:r>
              <a:rPr lang="en-GB" sz="2800" dirty="0">
                <a:latin typeface="Arial" pitchFamily="34"/>
                <a:cs typeface="Arial" pitchFamily="34"/>
              </a:rPr>
              <a:t>Introduction to Physiology                   Module code: BMHP5003_BIRM</a:t>
            </a:r>
            <a:br>
              <a:rPr lang="en-GB" sz="2800" dirty="0">
                <a:latin typeface="Arial" pitchFamily="34"/>
                <a:cs typeface="Arial" pitchFamily="34"/>
              </a:rPr>
            </a:br>
            <a:br>
              <a:rPr lang="en-GB" sz="2800" dirty="0">
                <a:latin typeface="Arial" pitchFamily="34"/>
                <a:cs typeface="Arial" pitchFamily="34"/>
              </a:rPr>
            </a:br>
            <a:r>
              <a:rPr lang="en-GB" sz="2800" dirty="0">
                <a:latin typeface="Arial" pitchFamily="34"/>
                <a:cs typeface="Arial" pitchFamily="34"/>
              </a:rPr>
              <a:t> Lecturer Mumtaz </a:t>
            </a:r>
            <a:r>
              <a:rPr lang="en-GB" sz="2800" dirty="0" err="1">
                <a:latin typeface="Arial" pitchFamily="34"/>
                <a:cs typeface="Arial" pitchFamily="34"/>
              </a:rPr>
              <a:t>Goolam</a:t>
            </a:r>
            <a:r>
              <a:rPr lang="en-GB" sz="2800" dirty="0">
                <a:latin typeface="Arial" pitchFamily="34"/>
                <a:cs typeface="Arial" pitchFamily="34"/>
              </a:rPr>
              <a:t>                 Task1 Individual Academic Poster                                                   </a:t>
            </a:r>
            <a:br>
              <a:rPr lang="en-GB" sz="2800" dirty="0">
                <a:latin typeface="Arial" pitchFamily="34"/>
                <a:cs typeface="Arial" pitchFamily="34"/>
              </a:rPr>
            </a:br>
            <a:r>
              <a:rPr lang="en-GB" sz="2800" dirty="0">
                <a:latin typeface="Arial" pitchFamily="34"/>
                <a:cs typeface="Arial" pitchFamily="34"/>
              </a:rPr>
              <a:t>   </a:t>
            </a:r>
            <a:br>
              <a:rPr lang="en-GB" sz="2800" dirty="0">
                <a:latin typeface="Arial" pitchFamily="34"/>
                <a:cs typeface="Arial" pitchFamily="34"/>
              </a:rPr>
            </a:br>
            <a:endParaRPr lang="en-GB" sz="2800" dirty="0">
              <a:latin typeface="Arial" pitchFamily="34"/>
              <a:cs typeface="Arial" pitchFamily="34"/>
            </a:endParaRPr>
          </a:p>
        </p:txBody>
      </p:sp>
      <p:cxnSp>
        <p:nvCxnSpPr>
          <p:cNvPr id="4" name="Straight Connector 10">
            <a:extLst>
              <a:ext uri="{FF2B5EF4-FFF2-40B4-BE49-F238E27FC236}">
                <a16:creationId xmlns:a16="http://schemas.microsoft.com/office/drawing/2014/main" id="{1139D5DB-8CC9-C9CA-9DCC-41DA1F1B8E45}"/>
              </a:ext>
            </a:extLst>
          </p:cNvPr>
          <p:cNvCxnSpPr>
            <a:cxnSpLocks noMove="1" noResize="1"/>
          </p:cNvCxnSpPr>
          <p:nvPr/>
        </p:nvCxnSpPr>
        <p:spPr>
          <a:xfrm>
            <a:off x="450003" y="450003"/>
            <a:ext cx="11293197" cy="0"/>
          </a:xfrm>
          <a:prstGeom prst="straightConnector1">
            <a:avLst/>
          </a:prstGeom>
          <a:noFill/>
          <a:ln w="6345" cap="flat">
            <a:solidFill>
              <a:srgbClr val="E2E4E8"/>
            </a:solidFill>
            <a:prstDash val="solid"/>
            <a:miter/>
          </a:ln>
        </p:spPr>
      </p:cxnSp>
      <p:pic>
        <p:nvPicPr>
          <p:cNvPr id="5" name="Picture 3" descr="Rippling ocean">
            <a:extLst>
              <a:ext uri="{FF2B5EF4-FFF2-40B4-BE49-F238E27FC236}">
                <a16:creationId xmlns:a16="http://schemas.microsoft.com/office/drawing/2014/main" id="{AB554059-2524-3FCC-B41E-6DB9812EFEE9}"/>
              </a:ext>
            </a:extLst>
          </p:cNvPr>
          <p:cNvPicPr>
            <a:picLocks noChangeAspect="1"/>
          </p:cNvPicPr>
          <p:nvPr/>
        </p:nvPicPr>
        <p:blipFill>
          <a:blip r:embed="rId2"/>
          <a:srcRect t="37024" b="15069"/>
          <a:stretch>
            <a:fillRect/>
          </a:stretch>
        </p:blipFill>
        <p:spPr>
          <a:xfrm>
            <a:off x="18" y="2959199"/>
            <a:ext cx="12191978" cy="3898800"/>
          </a:xfrm>
          <a:prstGeom prst="rect">
            <a:avLst/>
          </a:prstGeom>
          <a:noFill/>
          <a:ln cap="flat">
            <a:noFill/>
          </a:ln>
        </p:spPr>
      </p:pic>
      <p:pic>
        <p:nvPicPr>
          <p:cNvPr id="6" name="Picture 5" descr="Line chart&#10;&#10;Description automatically generated">
            <a:extLst>
              <a:ext uri="{FF2B5EF4-FFF2-40B4-BE49-F238E27FC236}">
                <a16:creationId xmlns:a16="http://schemas.microsoft.com/office/drawing/2014/main" id="{DE403C28-6ABD-3740-AD45-35C6BF3C3E1A}"/>
              </a:ext>
            </a:extLst>
          </p:cNvPr>
          <p:cNvPicPr>
            <a:picLocks noChangeAspect="1"/>
          </p:cNvPicPr>
          <p:nvPr/>
        </p:nvPicPr>
        <p:blipFill>
          <a:blip r:embed="rId3"/>
          <a:stretch>
            <a:fillRect/>
          </a:stretch>
        </p:blipFill>
        <p:spPr>
          <a:xfrm>
            <a:off x="0" y="2959199"/>
            <a:ext cx="12191978" cy="3812791"/>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D9540-CACE-8BF1-4B37-4972FBF1A3F5}"/>
              </a:ext>
            </a:extLst>
          </p:cNvPr>
          <p:cNvSpPr>
            <a:spLocks noGrp="1"/>
          </p:cNvSpPr>
          <p:nvPr>
            <p:ph type="title"/>
          </p:nvPr>
        </p:nvSpPr>
        <p:spPr>
          <a:xfrm>
            <a:off x="1" y="1"/>
            <a:ext cx="5559228" cy="938676"/>
          </a:xfrm>
        </p:spPr>
        <p:txBody>
          <a:bodyPr>
            <a:normAutofit/>
          </a:bodyPr>
          <a:lstStyle/>
          <a:p>
            <a:r>
              <a:rPr lang="en-GB" dirty="0"/>
              <a:t>Cardiovascular system </a:t>
            </a:r>
          </a:p>
        </p:txBody>
      </p:sp>
      <p:pic>
        <p:nvPicPr>
          <p:cNvPr id="6" name="Picture 15" descr="A picture containing text, vector graphics&#10;&#10;Description automatically generated">
            <a:extLst>
              <a:ext uri="{FF2B5EF4-FFF2-40B4-BE49-F238E27FC236}">
                <a16:creationId xmlns:a16="http://schemas.microsoft.com/office/drawing/2014/main" id="{A3702A9B-DEE6-365F-B5AE-5287A4B64A66}"/>
              </a:ext>
            </a:extLst>
          </p:cNvPr>
          <p:cNvPicPr>
            <a:picLocks noGrp="1" noChangeAspect="1"/>
          </p:cNvPicPr>
          <p:nvPr>
            <p:ph idx="2"/>
          </p:nvPr>
        </p:nvPicPr>
        <p:blipFill>
          <a:blip r:embed="rId2"/>
          <a:stretch>
            <a:fillRect/>
          </a:stretch>
        </p:blipFill>
        <p:spPr>
          <a:xfrm>
            <a:off x="2253133" y="4731802"/>
            <a:ext cx="2339529" cy="1831677"/>
          </a:xfrm>
          <a:prstGeom prst="rect">
            <a:avLst/>
          </a:prstGeom>
          <a:noFill/>
          <a:ln cap="flat">
            <a:noFill/>
          </a:ln>
        </p:spPr>
      </p:pic>
      <p:pic>
        <p:nvPicPr>
          <p:cNvPr id="10" name="Picture 11" descr="Diagram&#10;&#10;Description automatically generated">
            <a:extLst>
              <a:ext uri="{FF2B5EF4-FFF2-40B4-BE49-F238E27FC236}">
                <a16:creationId xmlns:a16="http://schemas.microsoft.com/office/drawing/2014/main" id="{03293152-C3D5-63C8-8715-92038C21C7FB}"/>
              </a:ext>
            </a:extLst>
          </p:cNvPr>
          <p:cNvPicPr>
            <a:picLocks noChangeAspect="1"/>
          </p:cNvPicPr>
          <p:nvPr/>
        </p:nvPicPr>
        <p:blipFill>
          <a:blip r:embed="rId3"/>
          <a:stretch>
            <a:fillRect/>
          </a:stretch>
        </p:blipFill>
        <p:spPr>
          <a:xfrm>
            <a:off x="4925716" y="2452336"/>
            <a:ext cx="2111708" cy="1949946"/>
          </a:xfrm>
          <a:prstGeom prst="rect">
            <a:avLst/>
          </a:prstGeom>
          <a:noFill/>
          <a:ln cap="flat">
            <a:noFill/>
          </a:ln>
        </p:spPr>
      </p:pic>
      <p:pic>
        <p:nvPicPr>
          <p:cNvPr id="11" name="Picture 6" descr="Diagram&#10;&#10;Description automatically generated">
            <a:extLst>
              <a:ext uri="{FF2B5EF4-FFF2-40B4-BE49-F238E27FC236}">
                <a16:creationId xmlns:a16="http://schemas.microsoft.com/office/drawing/2014/main" id="{92A1B292-A493-27A5-3658-FC338571454F}"/>
              </a:ext>
            </a:extLst>
          </p:cNvPr>
          <p:cNvPicPr>
            <a:picLocks noChangeAspect="1"/>
          </p:cNvPicPr>
          <p:nvPr/>
        </p:nvPicPr>
        <p:blipFill>
          <a:blip r:embed="rId4"/>
          <a:stretch>
            <a:fillRect/>
          </a:stretch>
        </p:blipFill>
        <p:spPr>
          <a:xfrm>
            <a:off x="5101840" y="21509"/>
            <a:ext cx="2248022" cy="1847751"/>
          </a:xfrm>
          <a:prstGeom prst="rect">
            <a:avLst/>
          </a:prstGeom>
          <a:noFill/>
          <a:ln cap="flat">
            <a:noFill/>
          </a:ln>
        </p:spPr>
      </p:pic>
      <p:pic>
        <p:nvPicPr>
          <p:cNvPr id="12" name="Content Placeholder 16" descr="A picture containing text, vegetable&#10;&#10;Description automatically generated">
            <a:extLst>
              <a:ext uri="{FF2B5EF4-FFF2-40B4-BE49-F238E27FC236}">
                <a16:creationId xmlns:a16="http://schemas.microsoft.com/office/drawing/2014/main" id="{49D274CE-BB4E-F465-DEB1-9B590D4B1C01}"/>
              </a:ext>
            </a:extLst>
          </p:cNvPr>
          <p:cNvPicPr>
            <a:picLocks noGrp="1" noChangeAspect="1"/>
          </p:cNvPicPr>
          <p:nvPr>
            <p:ph idx="1"/>
          </p:nvPr>
        </p:nvPicPr>
        <p:blipFill>
          <a:blip r:embed="rId5"/>
          <a:stretch>
            <a:fillRect/>
          </a:stretch>
        </p:blipFill>
        <p:spPr>
          <a:xfrm>
            <a:off x="-13380" y="760577"/>
            <a:ext cx="2391375" cy="2549036"/>
          </a:xfrm>
        </p:spPr>
      </p:pic>
      <p:pic>
        <p:nvPicPr>
          <p:cNvPr id="13" name="Picture 16" descr="Diagram&#10;&#10;Description automatically generated">
            <a:extLst>
              <a:ext uri="{FF2B5EF4-FFF2-40B4-BE49-F238E27FC236}">
                <a16:creationId xmlns:a16="http://schemas.microsoft.com/office/drawing/2014/main" id="{51BD3401-DF0F-3D49-C171-6921B8E709BB}"/>
              </a:ext>
            </a:extLst>
          </p:cNvPr>
          <p:cNvPicPr>
            <a:picLocks noChangeAspect="1"/>
          </p:cNvPicPr>
          <p:nvPr/>
        </p:nvPicPr>
        <p:blipFill>
          <a:blip r:embed="rId6"/>
          <a:stretch>
            <a:fillRect/>
          </a:stretch>
        </p:blipFill>
        <p:spPr>
          <a:xfrm>
            <a:off x="2431650" y="881949"/>
            <a:ext cx="2099424" cy="1421808"/>
          </a:xfrm>
          <a:prstGeom prst="rect">
            <a:avLst/>
          </a:prstGeom>
          <a:noFill/>
          <a:ln cap="flat">
            <a:noFill/>
          </a:ln>
        </p:spPr>
      </p:pic>
      <p:sp>
        <p:nvSpPr>
          <p:cNvPr id="15" name="TextBox 14">
            <a:extLst>
              <a:ext uri="{FF2B5EF4-FFF2-40B4-BE49-F238E27FC236}">
                <a16:creationId xmlns:a16="http://schemas.microsoft.com/office/drawing/2014/main" id="{1362488B-148F-C1E8-C6C3-5E2C394339D3}"/>
              </a:ext>
            </a:extLst>
          </p:cNvPr>
          <p:cNvSpPr txBox="1"/>
          <p:nvPr/>
        </p:nvSpPr>
        <p:spPr>
          <a:xfrm>
            <a:off x="55740" y="3897426"/>
            <a:ext cx="2253134" cy="2462213"/>
          </a:xfrm>
          <a:prstGeom prst="rect">
            <a:avLst/>
          </a:prstGeom>
          <a:noFill/>
        </p:spPr>
        <p:txBody>
          <a:bodyPr wrap="square">
            <a:spAutoFit/>
          </a:bodyPr>
          <a:lstStyle/>
          <a:p>
            <a:r>
              <a:rPr lang="en-GB" sz="1100" dirty="0">
                <a:solidFill>
                  <a:schemeClr val="bg1"/>
                </a:solidFill>
                <a:latin typeface="Arial" pitchFamily="34"/>
                <a:cs typeface="Arial" pitchFamily="34"/>
              </a:rPr>
              <a:t>The Cardiovascular system's  is made up of the heart, a muscular pumping organ, and a closed network of blood vessels known as arteries, veins, and capillaries </a:t>
            </a:r>
            <a:r>
              <a:rPr lang="en-GB" sz="1100" dirty="0" err="1">
                <a:solidFill>
                  <a:schemeClr val="bg1"/>
                </a:solidFill>
                <a:latin typeface="Arial" pitchFamily="34"/>
                <a:cs typeface="Arial" pitchFamily="34"/>
              </a:rPr>
              <a:t>Thiriet</a:t>
            </a:r>
            <a:r>
              <a:rPr lang="en-GB" sz="1100" dirty="0">
                <a:solidFill>
                  <a:schemeClr val="bg1"/>
                </a:solidFill>
                <a:latin typeface="Arial" pitchFamily="34"/>
                <a:cs typeface="Arial" pitchFamily="34"/>
              </a:rPr>
              <a:t>, (2008). The cardiovascular system's main goal is to ensure adequate blood flow throughout the body and the </a:t>
            </a:r>
            <a:r>
              <a:rPr lang="en-US" sz="1100" dirty="0">
                <a:solidFill>
                  <a:schemeClr val="bg1"/>
                </a:solidFill>
                <a:latin typeface="Arial" pitchFamily="34"/>
                <a:cs typeface="Arial" pitchFamily="34"/>
              </a:rPr>
              <a:t>mass transport, of oxygen, carbon dioxide, nutrients, waste products, hormones, and other substances throughout the body. Humphrey, McCulloch, (2003). </a:t>
            </a:r>
            <a:endParaRPr lang="en-GB" sz="1100" dirty="0"/>
          </a:p>
        </p:txBody>
      </p:sp>
      <p:sp>
        <p:nvSpPr>
          <p:cNvPr id="17" name="TextBox 16">
            <a:extLst>
              <a:ext uri="{FF2B5EF4-FFF2-40B4-BE49-F238E27FC236}">
                <a16:creationId xmlns:a16="http://schemas.microsoft.com/office/drawing/2014/main" id="{4B48A998-F137-0D58-B6DF-E853E7E2762C}"/>
              </a:ext>
            </a:extLst>
          </p:cNvPr>
          <p:cNvSpPr txBox="1"/>
          <p:nvPr/>
        </p:nvSpPr>
        <p:spPr>
          <a:xfrm>
            <a:off x="2233717" y="2427396"/>
            <a:ext cx="2464137" cy="1785104"/>
          </a:xfrm>
          <a:prstGeom prst="rect">
            <a:avLst/>
          </a:prstGeom>
          <a:noFill/>
        </p:spPr>
        <p:txBody>
          <a:bodyPr wrap="square">
            <a:spAutoFit/>
          </a:bodyPr>
          <a:lstStyle/>
          <a:p>
            <a:pPr lvl="0">
              <a:lnSpc>
                <a:spcPct val="100000"/>
              </a:lnSpc>
            </a:pPr>
            <a:r>
              <a:rPr lang="en-US" sz="1100" dirty="0">
                <a:solidFill>
                  <a:schemeClr val="bg1"/>
                </a:solidFill>
                <a:latin typeface="Arial" pitchFamily="34"/>
                <a:cs typeface="Arial" pitchFamily="34"/>
              </a:rPr>
              <a:t>The cardiovascular system consists of circuits:</a:t>
            </a:r>
          </a:p>
          <a:p>
            <a:pPr marL="171450" lvl="0" indent="-171450">
              <a:lnSpc>
                <a:spcPct val="100000"/>
              </a:lnSpc>
              <a:buChar char="•"/>
            </a:pPr>
            <a:r>
              <a:rPr lang="en-GB" sz="1100" dirty="0">
                <a:solidFill>
                  <a:schemeClr val="bg1"/>
                </a:solidFill>
                <a:latin typeface="Arial" pitchFamily="34"/>
                <a:cs typeface="Arial" pitchFamily="34"/>
              </a:rPr>
              <a:t>The pulmonary circuit facilitates blood flow between the heart and lungs.</a:t>
            </a:r>
          </a:p>
          <a:p>
            <a:pPr marL="171450" lvl="0" indent="-171450">
              <a:lnSpc>
                <a:spcPct val="100000"/>
              </a:lnSpc>
              <a:buChar char="•"/>
            </a:pPr>
            <a:r>
              <a:rPr lang="en-GB" sz="1100" dirty="0">
                <a:solidFill>
                  <a:schemeClr val="bg1"/>
                </a:solidFill>
                <a:latin typeface="Arial" pitchFamily="34"/>
                <a:cs typeface="Arial" pitchFamily="34"/>
              </a:rPr>
              <a:t> The systemic circuit carries the oxygenated blood around the body to be used and deoxygenated bold back to the heart.  </a:t>
            </a:r>
          </a:p>
        </p:txBody>
      </p:sp>
      <p:sp>
        <p:nvSpPr>
          <p:cNvPr id="23" name="TextBox 22">
            <a:extLst>
              <a:ext uri="{FF2B5EF4-FFF2-40B4-BE49-F238E27FC236}">
                <a16:creationId xmlns:a16="http://schemas.microsoft.com/office/drawing/2014/main" id="{C94E12B9-CE29-62CD-14D4-89BBBEF3C936}"/>
              </a:ext>
            </a:extLst>
          </p:cNvPr>
          <p:cNvSpPr txBox="1"/>
          <p:nvPr/>
        </p:nvSpPr>
        <p:spPr>
          <a:xfrm>
            <a:off x="4779742" y="5268214"/>
            <a:ext cx="6327730" cy="938719"/>
          </a:xfrm>
          <a:prstGeom prst="rect">
            <a:avLst/>
          </a:prstGeom>
          <a:noFill/>
        </p:spPr>
        <p:txBody>
          <a:bodyPr wrap="square">
            <a:spAutoFit/>
          </a:bodyPr>
          <a:lstStyle/>
          <a:p>
            <a:pPr>
              <a:defRPr sz="1800" b="0" i="0" u="none" strike="noStrike" kern="0" cap="none" spc="0" baseline="0">
                <a:solidFill>
                  <a:srgbClr val="000000"/>
                </a:solidFill>
                <a:uFillTx/>
              </a:defRPr>
            </a:pPr>
            <a:r>
              <a:rPr lang="en-GB" sz="1100" b="0" i="0" u="none" strike="noStrike" kern="1200" cap="none" spc="0" baseline="0" dirty="0">
                <a:solidFill>
                  <a:srgbClr val="D9D9D9"/>
                </a:solidFill>
                <a:uFillTx/>
                <a:latin typeface="Arial" pitchFamily="34"/>
                <a:cs typeface="Arial" pitchFamily="34"/>
              </a:rPr>
              <a:t>The </a:t>
            </a:r>
            <a:r>
              <a:rPr lang="en-GB" sz="1100" b="0" i="0" u="none" strike="noStrike" kern="0" cap="none" spc="0" baseline="0" dirty="0">
                <a:solidFill>
                  <a:srgbClr val="D9D9D9"/>
                </a:solidFill>
                <a:uFillTx/>
                <a:latin typeface="Arial" pitchFamily="34"/>
                <a:cs typeface="Arial" pitchFamily="34"/>
              </a:rPr>
              <a:t>human </a:t>
            </a:r>
            <a:r>
              <a:rPr lang="en-GB" sz="1100" b="0" i="0" u="none" strike="noStrike" kern="1200" cap="none" spc="0" baseline="0" dirty="0">
                <a:solidFill>
                  <a:srgbClr val="D9D9D9"/>
                </a:solidFill>
                <a:uFillTx/>
                <a:latin typeface="Arial" pitchFamily="34"/>
                <a:cs typeface="Arial" pitchFamily="34"/>
              </a:rPr>
              <a:t>heart is a fist sized organ located in the centre of the chest, beneath the sternum, in a thoracic compartment. It is made up of four chambers and various valves that maintain the regular flow of blood within the body. The upper two chambers are referred to as atria (singular form: atrium), whereas the lower two are referred to as ventricles (singular: ventricle). The heart is the most important organ of the circulatory system</a:t>
            </a:r>
          </a:p>
        </p:txBody>
      </p:sp>
      <p:sp>
        <p:nvSpPr>
          <p:cNvPr id="25" name="TextBox 24">
            <a:extLst>
              <a:ext uri="{FF2B5EF4-FFF2-40B4-BE49-F238E27FC236}">
                <a16:creationId xmlns:a16="http://schemas.microsoft.com/office/drawing/2014/main" id="{BDD70A04-A0DF-C510-AFDB-0E4260514451}"/>
              </a:ext>
            </a:extLst>
          </p:cNvPr>
          <p:cNvSpPr txBox="1"/>
          <p:nvPr/>
        </p:nvSpPr>
        <p:spPr>
          <a:xfrm>
            <a:off x="7037425" y="3034567"/>
            <a:ext cx="5058782" cy="1107996"/>
          </a:xfrm>
          <a:prstGeom prst="rect">
            <a:avLst/>
          </a:prstGeom>
          <a:noFill/>
        </p:spPr>
        <p:txBody>
          <a:bodyPr wrap="square">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sng" strike="noStrike" kern="1200" cap="none" spc="0" baseline="0" dirty="0">
                <a:solidFill>
                  <a:srgbClr val="FFFFFF"/>
                </a:solidFill>
                <a:uFillTx/>
                <a:latin typeface="Arial" panose="020B0604020202020204" pitchFamily="34" charset="0"/>
                <a:cs typeface="Arial" panose="020B0604020202020204" pitchFamily="34" charset="0"/>
              </a:rPr>
              <a:t>Blood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FFFFFF"/>
              </a:solidFill>
              <a:uFillTx/>
              <a:latin typeface="Arial" pitchFamily="34"/>
              <a:cs typeface="Arial" pitchFamily="34"/>
            </a:endParaRPr>
          </a:p>
          <a:p>
            <a:pPr defTabSz="457200">
              <a:defRPr sz="1800" b="0" i="0" u="none" strike="noStrike" kern="0" cap="none" spc="0" baseline="0">
                <a:solidFill>
                  <a:srgbClr val="000000"/>
                </a:solidFill>
                <a:uFillTx/>
              </a:defRPr>
            </a:pPr>
            <a:r>
              <a:rPr lang="en-GB" sz="1100" b="0" i="0" u="none" strike="noStrike" kern="1200" cap="none" spc="0" baseline="0" dirty="0">
                <a:solidFill>
                  <a:srgbClr val="FFFFFF"/>
                </a:solidFill>
                <a:uFillTx/>
                <a:latin typeface="Arial" pitchFamily="34"/>
                <a:cs typeface="Arial" pitchFamily="34"/>
              </a:rPr>
              <a:t>Blood is a very important part of the circularity system it is composed of around 45 percent solids (cells) and 55 percent fluids (plasma). Plasma, red blood cells known as Erythrocytes, white blood cells, and platelets (Thrombocytes) are the four primary components of blood</a:t>
            </a:r>
            <a:r>
              <a:rPr lang="en-GB" sz="1100" dirty="0">
                <a:solidFill>
                  <a:srgbClr val="FFFFFF"/>
                </a:solidFill>
                <a:latin typeface="Arial" pitchFamily="34"/>
                <a:cs typeface="Arial" pitchFamily="34"/>
              </a:rPr>
              <a:t>  ( Visible, Body, 2021).</a:t>
            </a:r>
            <a:endParaRPr lang="en-GB" sz="1100" b="0" i="0" u="none" strike="noStrike" kern="1200" cap="none" spc="0" baseline="0" dirty="0">
              <a:solidFill>
                <a:srgbClr val="FFFFFF"/>
              </a:solidFill>
              <a:uFillTx/>
              <a:latin typeface="Arial" pitchFamily="34"/>
              <a:cs typeface="Arial" pitchFamily="34"/>
            </a:endParaRPr>
          </a:p>
        </p:txBody>
      </p:sp>
      <p:sp>
        <p:nvSpPr>
          <p:cNvPr id="27" name="TextBox 26">
            <a:extLst>
              <a:ext uri="{FF2B5EF4-FFF2-40B4-BE49-F238E27FC236}">
                <a16:creationId xmlns:a16="http://schemas.microsoft.com/office/drawing/2014/main" id="{D53CBA91-BCCB-0CA5-0453-9900EDA780C1}"/>
              </a:ext>
            </a:extLst>
          </p:cNvPr>
          <p:cNvSpPr txBox="1"/>
          <p:nvPr/>
        </p:nvSpPr>
        <p:spPr>
          <a:xfrm>
            <a:off x="7539857" y="130542"/>
            <a:ext cx="4680040" cy="3416320"/>
          </a:xfrm>
          <a:prstGeom prst="rect">
            <a:avLst/>
          </a:prstGeom>
          <a:noFill/>
        </p:spPr>
        <p:txBody>
          <a:bodyPr wrap="square">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sng" strike="noStrike" kern="1200" cap="none" spc="0" baseline="0" dirty="0">
                <a:solidFill>
                  <a:srgbClr val="FFFFFF"/>
                </a:solidFill>
                <a:uFillTx/>
                <a:latin typeface="Arial" pitchFamily="34"/>
                <a:cs typeface="Arial" pitchFamily="34"/>
              </a:rPr>
              <a:t>Blood vessels</a:t>
            </a:r>
            <a:endParaRPr lang="en-US" sz="1100" u="sng" dirty="0">
              <a:solidFill>
                <a:srgbClr val="FFFFFF"/>
              </a:solidFill>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100" b="0" i="0" u="sng" strike="noStrike" kern="1200" cap="none" spc="0" baseline="0" dirty="0">
              <a:solidFill>
                <a:srgbClr val="FFFFFF"/>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sng" strike="noStrike" kern="1200" cap="none" spc="0" baseline="0" dirty="0">
                <a:solidFill>
                  <a:srgbClr val="FFFFFF"/>
                </a:solidFill>
                <a:uFillTx/>
                <a:latin typeface="Arial" pitchFamily="34"/>
                <a:cs typeface="Arial" pitchFamily="34"/>
              </a:rPr>
              <a:t>Arteries: </a:t>
            </a:r>
            <a:r>
              <a:rPr lang="en-GB" sz="1100" b="0" i="0" u="none" strike="noStrike" kern="1200" cap="none" spc="0" baseline="0" dirty="0">
                <a:solidFill>
                  <a:srgbClr val="FFFFFF"/>
                </a:solidFill>
                <a:uFillTx/>
                <a:latin typeface="Arial" pitchFamily="34"/>
                <a:cs typeface="Arial" pitchFamily="34"/>
              </a:rPr>
              <a:t>are blood vessels that convey blood away from the heart and can be divided into major and small arteries (Chaudhry, Miao, and Rehman, (2021).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FFFFFF"/>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sng" strike="noStrike" kern="1200" cap="none" spc="0" baseline="0" dirty="0">
                <a:solidFill>
                  <a:srgbClr val="FFFFFF"/>
                </a:solidFill>
                <a:uFillTx/>
                <a:latin typeface="Arial" pitchFamily="34"/>
                <a:cs typeface="Arial" pitchFamily="34"/>
              </a:rPr>
              <a:t>Veins</a:t>
            </a:r>
            <a:r>
              <a:rPr lang="en-GB" sz="1100" dirty="0">
                <a:solidFill>
                  <a:srgbClr val="FFFFFF"/>
                </a:solidFill>
                <a:latin typeface="Arial" pitchFamily="34"/>
                <a:cs typeface="Arial" pitchFamily="34"/>
              </a:rPr>
              <a:t>: </a:t>
            </a:r>
            <a:r>
              <a:rPr lang="en-GB" sz="1100" b="0" i="0" u="none" strike="noStrike" kern="1200" cap="none" spc="0" baseline="0" dirty="0">
                <a:solidFill>
                  <a:srgbClr val="FFFFFF"/>
                </a:solidFill>
                <a:uFillTx/>
                <a:latin typeface="Arial" pitchFamily="34"/>
                <a:cs typeface="Arial" pitchFamily="34"/>
              </a:rPr>
              <a:t>These blood vessels transport the heart's oxygen-depleted blood back to them. Veins begin as tiny venules and get bigger as they get closer to your heart. ( </a:t>
            </a:r>
            <a:r>
              <a:rPr lang="en-GB" sz="1100" b="0" i="0" u="none" strike="noStrike" kern="1200" cap="none" spc="0" baseline="0" dirty="0" err="1">
                <a:solidFill>
                  <a:srgbClr val="FFFFFF"/>
                </a:solidFill>
                <a:uFillTx/>
                <a:latin typeface="Arial" pitchFamily="34"/>
                <a:cs typeface="Arial" pitchFamily="34"/>
              </a:rPr>
              <a:t>Mehler</a:t>
            </a:r>
            <a:r>
              <a:rPr lang="en-GB" sz="1100" b="0" i="0" u="none" strike="noStrike" kern="1200" cap="none" spc="0" baseline="0" dirty="0">
                <a:solidFill>
                  <a:srgbClr val="FFFFFF"/>
                </a:solidFill>
                <a:uFillTx/>
                <a:latin typeface="Arial" pitchFamily="34"/>
                <a:cs typeface="Arial" pitchFamily="34"/>
              </a:rPr>
              <a:t>, 2014.).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FFFFFF"/>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sng" strike="noStrike" kern="1200" cap="none" spc="0" baseline="0" dirty="0">
                <a:solidFill>
                  <a:srgbClr val="FFFFFF"/>
                </a:solidFill>
                <a:uFillTx/>
                <a:latin typeface="Arial" pitchFamily="34"/>
                <a:cs typeface="Arial" pitchFamily="34"/>
              </a:rPr>
              <a:t>Capillaries</a:t>
            </a:r>
            <a:r>
              <a:rPr lang="en-GB" sz="1100" dirty="0">
                <a:solidFill>
                  <a:srgbClr val="FFFFFF"/>
                </a:solidFill>
                <a:latin typeface="Arial" pitchFamily="34"/>
                <a:cs typeface="Arial" pitchFamily="34"/>
              </a:rPr>
              <a:t>: </a:t>
            </a:r>
            <a:r>
              <a:rPr lang="en-GB" sz="1100" b="0" i="0" u="none" strike="noStrike" kern="1200" cap="none" spc="0" baseline="0" dirty="0">
                <a:solidFill>
                  <a:srgbClr val="FFFFFF"/>
                </a:solidFill>
                <a:uFillTx/>
                <a:latin typeface="Arial" pitchFamily="34"/>
                <a:cs typeface="Arial" pitchFamily="34"/>
              </a:rPr>
              <a:t>are smallest and numerous amongst all Blood vessels arteries that branch out from arterioles to form networks around body cells.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FFFFFF"/>
                </a:solidFill>
                <a:uFillTx/>
                <a:latin typeface="Arial" pitchFamily="34"/>
                <a:cs typeface="Arial" pitchFamily="34"/>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100" b="0" i="0" u="none" strike="noStrike" kern="1200" cap="none" spc="0" baseline="0" dirty="0">
              <a:solidFill>
                <a:srgbClr val="FFFFFF"/>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FFFFFF"/>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dirty="0">
              <a:solidFill>
                <a:srgbClr val="FFFFFF"/>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FFFFFF"/>
              </a:solidFill>
              <a:uFillTx/>
              <a:latin typeface="Arial" pitchFamily="34"/>
              <a:cs typeface="Arial" pitchFamily="34"/>
            </a:endParaRPr>
          </a:p>
        </p:txBody>
      </p:sp>
      <p:sp>
        <p:nvSpPr>
          <p:cNvPr id="29" name="TextBox 28">
            <a:extLst>
              <a:ext uri="{FF2B5EF4-FFF2-40B4-BE49-F238E27FC236}">
                <a16:creationId xmlns:a16="http://schemas.microsoft.com/office/drawing/2014/main" id="{24B7DB1E-769C-F0FE-3042-56417BD40FAB}"/>
              </a:ext>
            </a:extLst>
          </p:cNvPr>
          <p:cNvSpPr txBox="1"/>
          <p:nvPr/>
        </p:nvSpPr>
        <p:spPr>
          <a:xfrm rot="10800000" flipV="1">
            <a:off x="5421650" y="1990482"/>
            <a:ext cx="1928211" cy="261610"/>
          </a:xfrm>
          <a:prstGeom prst="rect">
            <a:avLst/>
          </a:prstGeom>
          <a:noFill/>
        </p:spPr>
        <p:txBody>
          <a:bodyPr wrap="square">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chemeClr val="bg1"/>
                </a:solidFill>
                <a:uFillTx/>
                <a:latin typeface="Arial" pitchFamily="34"/>
                <a:cs typeface="Arial" pitchFamily="34"/>
              </a:rPr>
              <a:t>Latham, (2021).</a:t>
            </a:r>
          </a:p>
        </p:txBody>
      </p:sp>
      <p:sp>
        <p:nvSpPr>
          <p:cNvPr id="31" name="TextBox 30">
            <a:extLst>
              <a:ext uri="{FF2B5EF4-FFF2-40B4-BE49-F238E27FC236}">
                <a16:creationId xmlns:a16="http://schemas.microsoft.com/office/drawing/2014/main" id="{DF1A4E0E-FCC5-A2D2-1CA7-4746882D0922}"/>
              </a:ext>
            </a:extLst>
          </p:cNvPr>
          <p:cNvSpPr txBox="1"/>
          <p:nvPr/>
        </p:nvSpPr>
        <p:spPr>
          <a:xfrm>
            <a:off x="4998231" y="4418047"/>
            <a:ext cx="4407026" cy="261610"/>
          </a:xfrm>
          <a:prstGeom prst="rect">
            <a:avLst/>
          </a:prstGeom>
          <a:noFill/>
        </p:spPr>
        <p:txBody>
          <a:bodyPr wrap="square">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solidFill>
                  <a:schemeClr val="bg1"/>
                </a:solidFill>
                <a:uFillTx/>
                <a:latin typeface="Arial" pitchFamily="34"/>
                <a:cs typeface="Arial" pitchFamily="34"/>
              </a:rPr>
              <a:t>Visible Body (2021).</a:t>
            </a:r>
          </a:p>
        </p:txBody>
      </p:sp>
      <p:sp>
        <p:nvSpPr>
          <p:cNvPr id="33" name="TextBox 32">
            <a:extLst>
              <a:ext uri="{FF2B5EF4-FFF2-40B4-BE49-F238E27FC236}">
                <a16:creationId xmlns:a16="http://schemas.microsoft.com/office/drawing/2014/main" id="{E6053052-6756-14AF-54E1-4EB631614E63}"/>
              </a:ext>
            </a:extLst>
          </p:cNvPr>
          <p:cNvSpPr txBox="1"/>
          <p:nvPr/>
        </p:nvSpPr>
        <p:spPr>
          <a:xfrm>
            <a:off x="3279466" y="6563479"/>
            <a:ext cx="2585112" cy="261610"/>
          </a:xfrm>
          <a:prstGeom prst="rect">
            <a:avLst/>
          </a:prstGeom>
          <a:noFill/>
        </p:spPr>
        <p:txBody>
          <a:bodyPr wrap="square">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chemeClr val="bg1"/>
                </a:solidFill>
                <a:uFillTx/>
                <a:latin typeface="Arial" pitchFamily="34"/>
                <a:cs typeface="Arial" pitchFamily="34"/>
              </a:rPr>
              <a:t>Michigan Medicine, (2021).</a:t>
            </a:r>
          </a:p>
        </p:txBody>
      </p:sp>
      <p:sp>
        <p:nvSpPr>
          <p:cNvPr id="35" name="TextBox 34">
            <a:extLst>
              <a:ext uri="{FF2B5EF4-FFF2-40B4-BE49-F238E27FC236}">
                <a16:creationId xmlns:a16="http://schemas.microsoft.com/office/drawing/2014/main" id="{374A7422-1B72-87D0-CA53-281B05461DDE}"/>
              </a:ext>
            </a:extLst>
          </p:cNvPr>
          <p:cNvSpPr txBox="1"/>
          <p:nvPr/>
        </p:nvSpPr>
        <p:spPr>
          <a:xfrm>
            <a:off x="16734" y="3276816"/>
            <a:ext cx="3466613" cy="261610"/>
          </a:xfrm>
          <a:prstGeom prst="rect">
            <a:avLst/>
          </a:prstGeom>
          <a:noFill/>
        </p:spPr>
        <p:txBody>
          <a:bodyPr wrap="square">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FFFFFF"/>
                </a:solidFill>
                <a:uFillTx/>
                <a:latin typeface="Arial" panose="020B0604020202020204" pitchFamily="34" charset="0"/>
                <a:cs typeface="Arial" panose="020B0604020202020204" pitchFamily="34" charset="0"/>
              </a:rPr>
              <a:t>Charles, David, (2019)</a:t>
            </a:r>
          </a:p>
        </p:txBody>
      </p:sp>
      <p:sp>
        <p:nvSpPr>
          <p:cNvPr id="39" name="TextBox 38">
            <a:extLst>
              <a:ext uri="{FF2B5EF4-FFF2-40B4-BE49-F238E27FC236}">
                <a16:creationId xmlns:a16="http://schemas.microsoft.com/office/drawing/2014/main" id="{BD8EAA79-70D6-B447-8DFB-5822896E6497}"/>
              </a:ext>
            </a:extLst>
          </p:cNvPr>
          <p:cNvSpPr txBox="1"/>
          <p:nvPr/>
        </p:nvSpPr>
        <p:spPr>
          <a:xfrm rot="10800000" flipV="1">
            <a:off x="2862983" y="680795"/>
            <a:ext cx="2048861" cy="261610"/>
          </a:xfrm>
          <a:prstGeom prst="rect">
            <a:avLst/>
          </a:prstGeom>
          <a:noFill/>
        </p:spPr>
        <p:txBody>
          <a:bodyPr wrap="square">
            <a:spAutoFit/>
          </a:bodyPr>
          <a:lstStyle/>
          <a:p>
            <a:r>
              <a:rPr lang="en-GB" sz="1100" dirty="0">
                <a:solidFill>
                  <a:schemeClr val="bg1"/>
                </a:solidFill>
                <a:latin typeface="Arial" panose="020B0604020202020204" pitchFamily="34" charset="0"/>
                <a:cs typeface="Arial" panose="020B0604020202020204" pitchFamily="34" charset="0"/>
              </a:rPr>
              <a:t>Cleveland Clinic, ( 2021).</a:t>
            </a:r>
          </a:p>
        </p:txBody>
      </p:sp>
    </p:spTree>
    <p:extLst>
      <p:ext uri="{BB962C8B-B14F-4D97-AF65-F5344CB8AC3E}">
        <p14:creationId xmlns:p14="http://schemas.microsoft.com/office/powerpoint/2010/main" val="3804083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8">
    <p:bg>
      <p:bgPr>
        <a:solidFill>
          <a:srgbClr val="E7E6E6"/>
        </a:solidFill>
        <a:effectLst/>
      </p:bgPr>
    </p:bg>
    <p:spTree>
      <p:nvGrpSpPr>
        <p:cNvPr id="1" name=""/>
        <p:cNvGrpSpPr/>
        <p:nvPr/>
      </p:nvGrpSpPr>
      <p:grpSpPr>
        <a:xfrm>
          <a:off x="0" y="0"/>
          <a:ext cx="0" cy="0"/>
          <a:chOff x="0" y="0"/>
          <a:chExt cx="0" cy="0"/>
        </a:xfrm>
      </p:grpSpPr>
      <p:pic>
        <p:nvPicPr>
          <p:cNvPr id="2" name="Ink 7">
            <a:extLst>
              <a:ext uri="{FF2B5EF4-FFF2-40B4-BE49-F238E27FC236}">
                <a16:creationId xmlns:a16="http://schemas.microsoft.com/office/drawing/2014/main" id="{AE6FEF47-5CF0-419E-55D5-A807BFF80E9B}"/>
              </a:ext>
            </a:extLst>
          </p:cNvPr>
          <p:cNvPicPr>
            <a:picLocks noChangeAspect="1"/>
          </p:cNvPicPr>
          <p:nvPr/>
        </p:nvPicPr>
        <p:blipFill>
          <a:blip r:embed="rId2"/>
          <a:stretch>
            <a:fillRect/>
          </a:stretch>
        </p:blipFill>
        <p:spPr>
          <a:xfrm>
            <a:off x="1738603" y="681602"/>
            <a:ext cx="356" cy="356"/>
          </a:xfrm>
          <a:prstGeom prst="rect">
            <a:avLst/>
          </a:prstGeom>
          <a:noFill/>
          <a:ln cap="flat">
            <a:noFill/>
          </a:ln>
        </p:spPr>
      </p:pic>
      <p:sp>
        <p:nvSpPr>
          <p:cNvPr id="3" name="TextBox 8">
            <a:extLst>
              <a:ext uri="{FF2B5EF4-FFF2-40B4-BE49-F238E27FC236}">
                <a16:creationId xmlns:a16="http://schemas.microsoft.com/office/drawing/2014/main" id="{FE290538-B0CF-0836-CA34-A4BE54239983}"/>
              </a:ext>
            </a:extLst>
          </p:cNvPr>
          <p:cNvSpPr txBox="1"/>
          <p:nvPr/>
        </p:nvSpPr>
        <p:spPr>
          <a:xfrm>
            <a:off x="532153" y="442212"/>
            <a:ext cx="4572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p:txBody>
      </p:sp>
      <p:sp>
        <p:nvSpPr>
          <p:cNvPr id="4" name="TextBox 9">
            <a:extLst>
              <a:ext uri="{FF2B5EF4-FFF2-40B4-BE49-F238E27FC236}">
                <a16:creationId xmlns:a16="http://schemas.microsoft.com/office/drawing/2014/main" id="{0B6717F7-085F-A4EC-60E9-E162E72F319C}"/>
              </a:ext>
            </a:extLst>
          </p:cNvPr>
          <p:cNvSpPr txBox="1"/>
          <p:nvPr/>
        </p:nvSpPr>
        <p:spPr>
          <a:xfrm>
            <a:off x="-108519" y="1353516"/>
            <a:ext cx="3399611" cy="600164"/>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dirty="0">
                <a:solidFill>
                  <a:srgbClr val="3B3838"/>
                </a:solidFill>
                <a:latin typeface="Arial" panose="020B0604020202020204" pitchFamily="34" charset="0"/>
                <a:cs typeface="Arial" panose="020B0604020202020204" pitchFamily="34" charset="0"/>
              </a:rPr>
              <a:t>P</a:t>
            </a:r>
            <a:r>
              <a:rPr lang="en-GB" sz="1100" b="1" i="0" u="none" strike="noStrike" kern="1200" cap="none" spc="0" baseline="0" dirty="0">
                <a:solidFill>
                  <a:srgbClr val="3B3838"/>
                </a:solidFill>
                <a:uFillTx/>
                <a:latin typeface="Arial" panose="020B0604020202020204" pitchFamily="34" charset="0"/>
                <a:cs typeface="Arial" panose="020B0604020202020204" pitchFamily="34" charset="0"/>
              </a:rPr>
              <a:t>ulmonary Artery (Right)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3B3838"/>
                </a:solidFill>
                <a:uFillTx/>
                <a:latin typeface="Arial" pitchFamily="34"/>
                <a:cs typeface="Arial" pitchFamily="34"/>
              </a:rPr>
              <a:t>These arteries are huge, thick-walled blood channels that transport blood away from the heart.</a:t>
            </a:r>
          </a:p>
        </p:txBody>
      </p:sp>
      <p:sp>
        <p:nvSpPr>
          <p:cNvPr id="5" name="TextBox 10">
            <a:extLst>
              <a:ext uri="{FF2B5EF4-FFF2-40B4-BE49-F238E27FC236}">
                <a16:creationId xmlns:a16="http://schemas.microsoft.com/office/drawing/2014/main" id="{BCA61A80-99C2-CE25-A0EF-92FB6551F835}"/>
              </a:ext>
            </a:extLst>
          </p:cNvPr>
          <p:cNvSpPr txBox="1"/>
          <p:nvPr/>
        </p:nvSpPr>
        <p:spPr>
          <a:xfrm>
            <a:off x="-71206" y="2261736"/>
            <a:ext cx="3609789" cy="769441"/>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uFillTx/>
                <a:latin typeface="Arial" pitchFamily="34"/>
                <a:cs typeface="Arial" pitchFamily="34"/>
              </a:rPr>
              <a:t>Pulmonary Veins (Right)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uFillTx/>
                <a:latin typeface="Arial" pitchFamily="34"/>
                <a:cs typeface="Arial" pitchFamily="34"/>
              </a:rPr>
              <a:t>The pulmonary veins' function is to supply oxygenated blood from the lung alveoli to the left atria. </a:t>
            </a:r>
            <a:r>
              <a:rPr lang="en-GB" sz="1100" b="0" i="0" u="none" strike="noStrike" kern="1200" cap="none" spc="0" baseline="0" dirty="0">
                <a:uFillTx/>
                <a:latin typeface="Arial" panose="020B0604020202020204" pitchFamily="34" charset="0"/>
                <a:cs typeface="Arial" panose="020B0604020202020204" pitchFamily="34" charset="0"/>
              </a:rPr>
              <a:t>Sundjaja, Bordoni, (2021).</a:t>
            </a:r>
          </a:p>
        </p:txBody>
      </p:sp>
      <p:sp>
        <p:nvSpPr>
          <p:cNvPr id="6" name="TextBox 13">
            <a:extLst>
              <a:ext uri="{FF2B5EF4-FFF2-40B4-BE49-F238E27FC236}">
                <a16:creationId xmlns:a16="http://schemas.microsoft.com/office/drawing/2014/main" id="{A8B447F4-EEF1-41DB-22B1-2A2C1181635B}"/>
              </a:ext>
            </a:extLst>
          </p:cNvPr>
          <p:cNvSpPr txBox="1"/>
          <p:nvPr/>
        </p:nvSpPr>
        <p:spPr>
          <a:xfrm>
            <a:off x="-37842" y="3449777"/>
            <a:ext cx="3773819" cy="600164"/>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u="sng" strike="noStrike" kern="1200" cap="none" spc="0" baseline="0" dirty="0">
                <a:solidFill>
                  <a:srgbClr val="3B3838"/>
                </a:solidFill>
                <a:uFillTx/>
                <a:latin typeface="Arial" pitchFamily="34"/>
                <a:cs typeface="Arial" pitchFamily="34"/>
              </a:rPr>
              <a:t>Pulmonary Valve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u="none" strike="noStrike" kern="1200" cap="none" spc="0" baseline="0" dirty="0">
                <a:solidFill>
                  <a:srgbClr val="3B3838"/>
                </a:solidFill>
                <a:uFillTx/>
                <a:latin typeface="Arial" pitchFamily="34"/>
                <a:cs typeface="Arial" pitchFamily="34"/>
              </a:rPr>
              <a:t>The pulmonary valve </a:t>
            </a:r>
            <a:r>
              <a:rPr lang="en-GB" sz="1100" b="0" u="none" strike="noStrike" kern="1200" cap="none" spc="0" baseline="0" dirty="0">
                <a:solidFill>
                  <a:srgbClr val="3B3838"/>
                </a:solidFill>
                <a:uFillTx/>
                <a:latin typeface="Arial" pitchFamily="34"/>
                <a:cs typeface="Arial" pitchFamily="34"/>
              </a:rPr>
              <a:t>is a heart valve with three cusps that connects the right ventricle to the pulmonary artery.</a:t>
            </a:r>
          </a:p>
        </p:txBody>
      </p:sp>
      <p:sp>
        <p:nvSpPr>
          <p:cNvPr id="7" name="TextBox 26">
            <a:extLst>
              <a:ext uri="{FF2B5EF4-FFF2-40B4-BE49-F238E27FC236}">
                <a16:creationId xmlns:a16="http://schemas.microsoft.com/office/drawing/2014/main" id="{A0C54A52-D248-ED6B-4BD4-67CB2273935E}"/>
              </a:ext>
            </a:extLst>
          </p:cNvPr>
          <p:cNvSpPr txBox="1"/>
          <p:nvPr/>
        </p:nvSpPr>
        <p:spPr>
          <a:xfrm>
            <a:off x="8250522" y="1662720"/>
            <a:ext cx="3951156" cy="769441"/>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Pulmonary Artery (</a:t>
            </a:r>
            <a:r>
              <a:rPr lang="en-GB" sz="1100" b="1" u="sng" dirty="0">
                <a:solidFill>
                  <a:srgbClr val="000000"/>
                </a:solidFill>
                <a:latin typeface="Arial" panose="020B0604020202020204" pitchFamily="34" charset="0"/>
                <a:cs typeface="Arial" panose="020B0604020202020204" pitchFamily="34" charset="0"/>
              </a:rPr>
              <a:t>l</a:t>
            </a: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eft)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uFillTx/>
                <a:latin typeface="Arial" panose="020B0604020202020204" pitchFamily="34" charset="0"/>
                <a:cs typeface="Arial" panose="020B0604020202020204" pitchFamily="34" charset="0"/>
              </a:rPr>
              <a:t>The right and left pulmonary arteries specifically supply blood to their respective lungs</a:t>
            </a:r>
            <a:r>
              <a:rPr lang="en-GB" sz="1100" dirty="0">
                <a:latin typeface="Arial" panose="020B0604020202020204" pitchFamily="34" charset="0"/>
                <a:cs typeface="Arial" panose="020B0604020202020204" pitchFamily="34" charset="0"/>
              </a:rPr>
              <a:t>.</a:t>
            </a:r>
            <a:r>
              <a:rPr lang="en-GB" sz="1100" b="0" i="0" u="none" strike="noStrike" kern="0" cap="none" spc="0" baseline="0" dirty="0">
                <a:uFillTx/>
                <a:latin typeface="Arial" pitchFamily="34"/>
                <a:cs typeface="Arial" pitchFamily="34"/>
              </a:rPr>
              <a:t>(Tucker, Shrestha, and Burns, 2018) .</a:t>
            </a:r>
            <a:endParaRPr lang="en-GB" sz="1100" b="0" i="0" u="none" strike="noStrike" kern="1200" cap="none" spc="0" baseline="0" dirty="0">
              <a:uFillTx/>
              <a:latin typeface="Arial" panose="020B0604020202020204" pitchFamily="34" charset="0"/>
              <a:cs typeface="Arial" panose="020B0604020202020204" pitchFamily="34" charset="0"/>
            </a:endParaRPr>
          </a:p>
        </p:txBody>
      </p:sp>
      <p:sp>
        <p:nvSpPr>
          <p:cNvPr id="8" name="TextBox 36">
            <a:extLst>
              <a:ext uri="{FF2B5EF4-FFF2-40B4-BE49-F238E27FC236}">
                <a16:creationId xmlns:a16="http://schemas.microsoft.com/office/drawing/2014/main" id="{CC5A92DB-E945-1901-4FB4-A775155C5FD8}"/>
              </a:ext>
            </a:extLst>
          </p:cNvPr>
          <p:cNvSpPr txBox="1"/>
          <p:nvPr/>
        </p:nvSpPr>
        <p:spPr>
          <a:xfrm>
            <a:off x="8260201" y="2494638"/>
            <a:ext cx="3399611" cy="60016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Pulmonary Veins (left)</a:t>
            </a:r>
          </a:p>
          <a:p>
            <a:pPr>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There are four major pulmonary veins, two from each lung.</a:t>
            </a:r>
          </a:p>
        </p:txBody>
      </p:sp>
      <p:sp>
        <p:nvSpPr>
          <p:cNvPr id="9" name="TextBox 39">
            <a:extLst>
              <a:ext uri="{FF2B5EF4-FFF2-40B4-BE49-F238E27FC236}">
                <a16:creationId xmlns:a16="http://schemas.microsoft.com/office/drawing/2014/main" id="{AF2CCE65-B250-C090-6599-A725536CA83E}"/>
              </a:ext>
            </a:extLst>
          </p:cNvPr>
          <p:cNvSpPr txBox="1"/>
          <p:nvPr/>
        </p:nvSpPr>
        <p:spPr>
          <a:xfrm rot="10800000" flipV="1">
            <a:off x="8260201" y="3257355"/>
            <a:ext cx="3931799" cy="78483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Left Atrium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dirty="0">
                <a:latin typeface="Arial" panose="020B0604020202020204" pitchFamily="34" charset="0"/>
                <a:cs typeface="Arial" panose="020B0604020202020204" pitchFamily="34" charset="0"/>
              </a:rPr>
              <a:t>One of the four chambers of the heart. The left atrium receives blood full of oxygen from the lungs and then empties the blood into the left ventricle</a:t>
            </a:r>
            <a:r>
              <a:rPr lang="en-GB" sz="1100" dirty="0">
                <a:highlight>
                  <a:srgbClr val="C0C0C0"/>
                </a:highlight>
                <a:latin typeface="Arial" panose="020B0604020202020204" pitchFamily="34" charset="0"/>
                <a:cs typeface="Arial" panose="020B0604020202020204" pitchFamily="34" charset="0"/>
              </a:rPr>
              <a:t>.</a:t>
            </a:r>
            <a:endParaRPr lang="en-GB" sz="1100" i="0" u="none" strike="noStrike" kern="1200" cap="none" spc="0" baseline="0" dirty="0">
              <a:solidFill>
                <a:srgbClr val="000000"/>
              </a:solidFill>
              <a:highlight>
                <a:srgbClr val="C0C0C0"/>
              </a:highlight>
              <a:uFillTx/>
              <a:latin typeface="Arial" panose="020B0604020202020204" pitchFamily="34" charset="0"/>
              <a:cs typeface="Arial" panose="020B0604020202020204" pitchFamily="34" charset="0"/>
            </a:endParaRPr>
          </a:p>
        </p:txBody>
      </p:sp>
      <p:sp>
        <p:nvSpPr>
          <p:cNvPr id="10" name="TextBox 45">
            <a:extLst>
              <a:ext uri="{FF2B5EF4-FFF2-40B4-BE49-F238E27FC236}">
                <a16:creationId xmlns:a16="http://schemas.microsoft.com/office/drawing/2014/main" id="{13C0F345-9194-43EE-3946-5B410DF5E8BC}"/>
              </a:ext>
            </a:extLst>
          </p:cNvPr>
          <p:cNvSpPr txBox="1"/>
          <p:nvPr/>
        </p:nvSpPr>
        <p:spPr>
          <a:xfrm>
            <a:off x="8275390" y="4214372"/>
            <a:ext cx="3901420" cy="60016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Mitral Valve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The mitral valve is one of four heart valves that maintain blood flowing in the appropriate direction.</a:t>
            </a:r>
          </a:p>
        </p:txBody>
      </p:sp>
      <p:sp>
        <p:nvSpPr>
          <p:cNvPr id="11" name="TextBox 48">
            <a:extLst>
              <a:ext uri="{FF2B5EF4-FFF2-40B4-BE49-F238E27FC236}">
                <a16:creationId xmlns:a16="http://schemas.microsoft.com/office/drawing/2014/main" id="{631E16FB-3AF8-ECDD-DA94-DFE62A9AB672}"/>
              </a:ext>
            </a:extLst>
          </p:cNvPr>
          <p:cNvSpPr txBox="1"/>
          <p:nvPr/>
        </p:nvSpPr>
        <p:spPr>
          <a:xfrm>
            <a:off x="8260201" y="5048429"/>
            <a:ext cx="3813009" cy="430887"/>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The Aortic </a:t>
            </a:r>
            <a:r>
              <a:rPr lang="en-GB" sz="1100" i="0" u="none" strike="noStrike" kern="1200" cap="none" spc="0" baseline="0" dirty="0">
                <a:solidFill>
                  <a:srgbClr val="000000"/>
                </a:solidFill>
                <a:uFillTx/>
                <a:latin typeface="Arial" panose="020B0604020202020204" pitchFamily="34" charset="0"/>
                <a:cs typeface="Arial" panose="020B0604020202020204" pitchFamily="34" charset="0"/>
              </a:rPr>
              <a:t>valve </a:t>
            </a: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regulates how much blood leaves the heart and travels to the rest of the body</a:t>
            </a:r>
            <a:r>
              <a:rPr lang="en-GB" sz="1100" dirty="0">
                <a:solidFill>
                  <a:srgbClr val="000000"/>
                </a:solidFill>
                <a:highlight>
                  <a:srgbClr val="C0C0C0"/>
                </a:highlight>
                <a:latin typeface="Arial" panose="020B0604020202020204" pitchFamily="34" charset="0"/>
                <a:cs typeface="Arial" panose="020B0604020202020204" pitchFamily="34" charset="0"/>
              </a:rPr>
              <a:t>. </a:t>
            </a:r>
            <a:r>
              <a:rPr lang="en-GB" sz="1100" b="0" i="0" u="none" strike="noStrike" kern="1200" cap="none" spc="0" baseline="0" dirty="0">
                <a:solidFill>
                  <a:srgbClr val="000000"/>
                </a:solidFill>
                <a:highlight>
                  <a:srgbClr val="C0C0C0"/>
                </a:highlight>
                <a:uFillTx/>
                <a:latin typeface="Arial" panose="020B0604020202020204" pitchFamily="34" charset="0"/>
                <a:cs typeface="Arial" panose="020B0604020202020204" pitchFamily="34" charset="0"/>
              </a:rPr>
              <a:t>  </a:t>
            </a:r>
            <a:endParaRPr lang="en-US" sz="1100" b="0" i="0" u="none" strike="noStrike" kern="1200" cap="none" spc="0" baseline="0" dirty="0">
              <a:solidFill>
                <a:srgbClr val="000000"/>
              </a:solidFill>
              <a:highlight>
                <a:srgbClr val="C0C0C0"/>
              </a:highlight>
              <a:uFillTx/>
              <a:latin typeface="Arial" panose="020B0604020202020204" pitchFamily="34" charset="0"/>
              <a:cs typeface="Arial" panose="020B0604020202020204" pitchFamily="34" charset="0"/>
            </a:endParaRPr>
          </a:p>
        </p:txBody>
      </p:sp>
      <p:sp>
        <p:nvSpPr>
          <p:cNvPr id="12" name="TextBox 51">
            <a:extLst>
              <a:ext uri="{FF2B5EF4-FFF2-40B4-BE49-F238E27FC236}">
                <a16:creationId xmlns:a16="http://schemas.microsoft.com/office/drawing/2014/main" id="{DBF4348A-F3CD-4267-6F9B-5C23AF265AF7}"/>
              </a:ext>
            </a:extLst>
          </p:cNvPr>
          <p:cNvSpPr txBox="1"/>
          <p:nvPr/>
        </p:nvSpPr>
        <p:spPr>
          <a:xfrm rot="10800000" flipH="1" flipV="1">
            <a:off x="8260201" y="5777039"/>
            <a:ext cx="3901420" cy="76944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1" i="0" u="sng" strike="noStrike" kern="1200" cap="none" spc="0" baseline="0" dirty="0">
                <a:uFillTx/>
                <a:latin typeface="Arial" panose="020B0604020202020204" pitchFamily="34" charset="0"/>
                <a:cs typeface="Arial" panose="020B0604020202020204" pitchFamily="34" charset="0"/>
              </a:rPr>
              <a:t>Left Ventricle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uFillTx/>
                <a:latin typeface="Arial" panose="020B0604020202020204" pitchFamily="34" charset="0"/>
                <a:cs typeface="Arial" panose="020B0604020202020204" pitchFamily="34" charset="0"/>
              </a:rPr>
              <a:t>Oxygenated</a:t>
            </a:r>
            <a:r>
              <a:rPr lang="en-GB" sz="1100" dirty="0">
                <a:latin typeface="Arial" panose="020B0604020202020204" pitchFamily="34" charset="0"/>
                <a:cs typeface="Arial" panose="020B0604020202020204" pitchFamily="34" charset="0"/>
              </a:rPr>
              <a:t> </a:t>
            </a:r>
            <a:r>
              <a:rPr lang="en-GB" sz="1100" b="0" i="0" u="none" strike="noStrike" kern="1200" cap="none" spc="0" baseline="0" dirty="0">
                <a:uFillTx/>
                <a:latin typeface="Arial" panose="020B0604020202020204" pitchFamily="34" charset="0"/>
                <a:cs typeface="Arial" panose="020B0604020202020204" pitchFamily="34" charset="0"/>
              </a:rPr>
              <a:t>blood is forced through the aortic valve by the left ventricular contraction and dispersed throughout the body. (</a:t>
            </a:r>
            <a:r>
              <a:rPr lang="en-GB" sz="1100" dirty="0">
                <a:latin typeface="Arial" panose="020B0604020202020204" pitchFamily="34" charset="0"/>
                <a:cs typeface="Arial" panose="020B0604020202020204" pitchFamily="34" charset="0"/>
              </a:rPr>
              <a:t>Berman, Tupper,  and Bhardwaj,  2019).</a:t>
            </a:r>
            <a:endParaRPr lang="en-US" sz="1100" b="0" i="0" u="none" strike="noStrike" kern="1200" cap="none" spc="0" baseline="0" dirty="0">
              <a:uFillTx/>
              <a:latin typeface="Arial" panose="020B0604020202020204" pitchFamily="34" charset="0"/>
              <a:cs typeface="Arial" panose="020B0604020202020204" pitchFamily="34" charset="0"/>
            </a:endParaRPr>
          </a:p>
        </p:txBody>
      </p:sp>
      <p:sp>
        <p:nvSpPr>
          <p:cNvPr id="13" name="TextBox 53">
            <a:extLst>
              <a:ext uri="{FF2B5EF4-FFF2-40B4-BE49-F238E27FC236}">
                <a16:creationId xmlns:a16="http://schemas.microsoft.com/office/drawing/2014/main" id="{D9AF6E1E-8E0F-D9F0-C103-76CD44DBF64A}"/>
              </a:ext>
            </a:extLst>
          </p:cNvPr>
          <p:cNvSpPr txBox="1"/>
          <p:nvPr/>
        </p:nvSpPr>
        <p:spPr>
          <a:xfrm>
            <a:off x="-37842" y="4282437"/>
            <a:ext cx="3901420" cy="600164"/>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1" i="0" u="sng" strike="noStrike" kern="1200" cap="none" spc="0" baseline="0" dirty="0">
                <a:solidFill>
                  <a:srgbClr val="000000"/>
                </a:solidFill>
                <a:uFillTx/>
                <a:latin typeface="Arial" pitchFamily="34"/>
                <a:cs typeface="Arial" pitchFamily="34"/>
              </a:rPr>
              <a:t>Right Atrium</a:t>
            </a:r>
            <a:r>
              <a:rPr lang="en-US" sz="1100" b="1" i="0" u="none" strike="noStrike" kern="1200" cap="none" spc="0" baseline="0" dirty="0">
                <a:solidFill>
                  <a:srgbClr val="000000"/>
                </a:solidFill>
                <a:uFillTx/>
                <a:latin typeface="Arial" pitchFamily="34"/>
                <a:cs typeface="Arial" pitchFamily="34"/>
              </a:rPr>
              <a: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The superior and inferior vena cava deliver deoxygenated blood from the systemic circulation to the right atrium.</a:t>
            </a:r>
            <a:endParaRPr lang="en-US" sz="1100" b="0" i="0" u="none" strike="noStrike" kern="1200" cap="none" spc="0" baseline="0" dirty="0">
              <a:solidFill>
                <a:srgbClr val="000000"/>
              </a:solidFill>
              <a:uFillTx/>
              <a:latin typeface="Arial" pitchFamily="34"/>
              <a:cs typeface="Arial" pitchFamily="34"/>
            </a:endParaRPr>
          </a:p>
        </p:txBody>
      </p:sp>
      <p:sp>
        <p:nvSpPr>
          <p:cNvPr id="14" name="TextBox 66">
            <a:extLst>
              <a:ext uri="{FF2B5EF4-FFF2-40B4-BE49-F238E27FC236}">
                <a16:creationId xmlns:a16="http://schemas.microsoft.com/office/drawing/2014/main" id="{57BF3449-6B19-F30C-F417-ACBED04A5ABB}"/>
              </a:ext>
            </a:extLst>
          </p:cNvPr>
          <p:cNvSpPr txBox="1"/>
          <p:nvPr/>
        </p:nvSpPr>
        <p:spPr>
          <a:xfrm>
            <a:off x="-77247" y="5127438"/>
            <a:ext cx="4189753" cy="600164"/>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1" i="0" u="sng" strike="noStrike" kern="1200" cap="none" spc="0" baseline="0" dirty="0">
                <a:solidFill>
                  <a:srgbClr val="000000"/>
                </a:solidFill>
                <a:uFillTx/>
                <a:latin typeface="Arial" panose="020B0604020202020204" pitchFamily="34" charset="0"/>
                <a:cs typeface="Arial" panose="020B0604020202020204" pitchFamily="34" charset="0"/>
              </a:rPr>
              <a:t>Tricuspid Valve </a:t>
            </a:r>
            <a:endParaRPr lang="en-GB" sz="11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It supports adequate blood flow from the right atrium to the right ventricle.</a:t>
            </a:r>
          </a:p>
        </p:txBody>
      </p:sp>
      <p:sp>
        <p:nvSpPr>
          <p:cNvPr id="15" name="TextBox 67">
            <a:extLst>
              <a:ext uri="{FF2B5EF4-FFF2-40B4-BE49-F238E27FC236}">
                <a16:creationId xmlns:a16="http://schemas.microsoft.com/office/drawing/2014/main" id="{493DD45E-894B-14E5-89B9-C903A8DE9070}"/>
              </a:ext>
            </a:extLst>
          </p:cNvPr>
          <p:cNvSpPr txBox="1"/>
          <p:nvPr/>
        </p:nvSpPr>
        <p:spPr>
          <a:xfrm flipH="1">
            <a:off x="-66292" y="5777039"/>
            <a:ext cx="3609789" cy="938719"/>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1" i="0" u="sng" strike="noStrike" kern="1200" cap="none" spc="0" baseline="0" dirty="0">
                <a:uFillTx/>
                <a:latin typeface="Arial" pitchFamily="34"/>
                <a:cs typeface="Arial" pitchFamily="34"/>
              </a:rPr>
              <a:t>IVC</a:t>
            </a:r>
            <a:r>
              <a:rPr lang="en-US" sz="1100" b="1" i="0" strike="noStrike" kern="1200" cap="none" spc="0" baseline="0" dirty="0">
                <a:uFillTx/>
                <a:latin typeface="Arial" pitchFamily="34"/>
                <a:cs typeface="Arial" pitchFamily="34"/>
              </a:rPr>
              <a:t> </a:t>
            </a:r>
            <a:r>
              <a:rPr lang="en-US" sz="1100" b="0" i="0" u="none" strike="noStrike" kern="1200" cap="none" spc="0" baseline="0" dirty="0">
                <a:uFillTx/>
                <a:latin typeface="Arial" pitchFamily="34"/>
                <a:cs typeface="Arial" pitchFamily="34"/>
              </a:rPr>
              <a:t>(</a:t>
            </a:r>
            <a:r>
              <a:rPr lang="en-US" sz="1100" b="0" i="0" u="none" strike="noStrike" kern="0" cap="none" spc="0" baseline="0" dirty="0">
                <a:uFillTx/>
                <a:latin typeface="Arial" pitchFamily="34"/>
                <a:cs typeface="Arial" pitchFamily="34"/>
              </a:rPr>
              <a:t>Inferior vena cava)</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dirty="0">
                <a:uFillTx/>
                <a:latin typeface="Arial" pitchFamily="34"/>
                <a:cs typeface="Arial" pitchFamily="34"/>
              </a:rPr>
              <a:t>The IVC is a major blood artery that returns deoxygenated blood from the lower extremities and abdomen to the heart's right atrium (Tucker, Shrestha, and Burns, 2018) </a:t>
            </a:r>
            <a:endParaRPr lang="en-US" sz="1100" b="0" i="0" u="none" strike="noStrike" kern="0" cap="none" spc="0" baseline="0" dirty="0">
              <a:uFillTx/>
              <a:latin typeface="Arial" pitchFamily="34"/>
              <a:cs typeface="Arial" pitchFamily="34"/>
            </a:endParaRPr>
          </a:p>
        </p:txBody>
      </p:sp>
      <p:sp>
        <p:nvSpPr>
          <p:cNvPr id="16" name="TextBox 69">
            <a:extLst>
              <a:ext uri="{FF2B5EF4-FFF2-40B4-BE49-F238E27FC236}">
                <a16:creationId xmlns:a16="http://schemas.microsoft.com/office/drawing/2014/main" id="{27867757-6D9E-5A1E-D64B-32783B0772A3}"/>
              </a:ext>
            </a:extLst>
          </p:cNvPr>
          <p:cNvSpPr txBox="1"/>
          <p:nvPr/>
        </p:nvSpPr>
        <p:spPr>
          <a:xfrm>
            <a:off x="4084761" y="5953280"/>
            <a:ext cx="3949994" cy="600164"/>
          </a:xfrm>
          <a:prstGeom prst="rect">
            <a:avLst/>
          </a:prstGeom>
          <a:noFill/>
          <a:ln cap="flat">
            <a:noFill/>
          </a:ln>
        </p:spPr>
        <p:txBody>
          <a:bodyPr vert="horz" wrap="square" lIns="91440" tIns="45720" rIns="91440" bIns="45720" anchor="t" anchorCtr="0" compatLnSpc="1">
            <a:spAutoFit/>
          </a:bodyPr>
          <a:lstStyle/>
          <a:p>
            <a:pPr algn="just">
              <a:defRPr sz="1800" b="0" i="0" u="none" strike="noStrike" kern="0" cap="none" spc="0" baseline="0">
                <a:solidFill>
                  <a:srgbClr val="000000"/>
                </a:solidFill>
                <a:uFillTx/>
              </a:defRPr>
            </a:pPr>
            <a:r>
              <a:rPr lang="en-US" sz="1100" b="1" i="0" u="none" strike="noStrike" kern="1200" cap="none" spc="0" baseline="0" dirty="0">
                <a:solidFill>
                  <a:srgbClr val="000000"/>
                </a:solidFill>
                <a:uFillTx/>
                <a:latin typeface="Arial" panose="020B0604020202020204" pitchFamily="34" charset="0"/>
                <a:cs typeface="Arial" panose="020B0604020202020204" pitchFamily="34" charset="0"/>
              </a:rPr>
              <a:t>Right Ventricle</a:t>
            </a:r>
          </a:p>
          <a:p>
            <a:pPr algn="just">
              <a:defRPr sz="1800" b="0" i="0" u="none" strike="noStrike" kern="0" cap="none" spc="0" baseline="0">
                <a:solidFill>
                  <a:srgbClr val="000000"/>
                </a:solidFill>
                <a:uFillTx/>
              </a:defRPr>
            </a:pPr>
            <a:r>
              <a:rPr lang="en-US" sz="1100" b="1" i="0" u="none" strike="noStrike" kern="1200" cap="none" spc="0" baseline="0" dirty="0">
                <a:solidFill>
                  <a:srgbClr val="000000"/>
                </a:solidFill>
                <a:uFillTx/>
                <a:latin typeface="Arial" panose="020B0604020202020204" pitchFamily="34" charset="0"/>
                <a:cs typeface="Arial" panose="020B0604020202020204" pitchFamily="34" charset="0"/>
              </a:rPr>
              <a:t> </a:t>
            </a: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The right ventricle is one of the four chambers of the heart</a:t>
            </a:r>
            <a:r>
              <a:rPr lang="en-GB" sz="1100" dirty="0">
                <a:solidFill>
                  <a:srgbClr val="000000"/>
                </a:solidFill>
                <a:latin typeface="Arial" panose="020B0604020202020204" pitchFamily="34" charset="0"/>
                <a:cs typeface="Arial" panose="020B0604020202020204" pitchFamily="34" charset="0"/>
              </a:rPr>
              <a:t> it </a:t>
            </a: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circulates low-oxygen blood to the lungs. </a:t>
            </a:r>
            <a:endParaRPr lang="en-US" sz="1800" b="0" i="0" u="none" strike="noStrike" kern="1200" cap="none" spc="0" baseline="0" dirty="0">
              <a:solidFill>
                <a:srgbClr val="000000"/>
              </a:solidFill>
              <a:highlight>
                <a:srgbClr val="C0C0C0"/>
              </a:highlight>
              <a:uFillTx/>
              <a:latin typeface="Calibri"/>
            </a:endParaRPr>
          </a:p>
        </p:txBody>
      </p:sp>
      <p:sp>
        <p:nvSpPr>
          <p:cNvPr id="17" name="TextBox 70">
            <a:extLst>
              <a:ext uri="{FF2B5EF4-FFF2-40B4-BE49-F238E27FC236}">
                <a16:creationId xmlns:a16="http://schemas.microsoft.com/office/drawing/2014/main" id="{98AE4B7F-A184-D649-F7A9-BBAE25D088E4}"/>
              </a:ext>
            </a:extLst>
          </p:cNvPr>
          <p:cNvSpPr txBox="1"/>
          <p:nvPr/>
        </p:nvSpPr>
        <p:spPr>
          <a:xfrm>
            <a:off x="8250522" y="715338"/>
            <a:ext cx="3911099" cy="95410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1" i="0" u="sng" strike="noStrike" kern="1200" cap="none" spc="0" baseline="0" dirty="0">
                <a:solidFill>
                  <a:srgbClr val="000000"/>
                </a:solidFill>
                <a:uFillTx/>
                <a:latin typeface="Arial" panose="020B0604020202020204" pitchFamily="34" charset="0"/>
                <a:cs typeface="Arial" panose="020B0604020202020204" pitchFamily="34" charset="0"/>
              </a:rPr>
              <a:t>Aorta </a:t>
            </a:r>
          </a:p>
          <a:p>
            <a:pPr algn="ju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The largest vessel in the body is the aorta. The primary purpose is to carry oxygen-rich blood from the heart to all of the body's organs. </a:t>
            </a:r>
            <a:r>
              <a:rPr lang="en-GB" sz="1100" dirty="0">
                <a:latin typeface="Arial" panose="020B0604020202020204" pitchFamily="34" charset="0"/>
                <a:cs typeface="Arial" panose="020B0604020202020204" pitchFamily="34" charset="0"/>
              </a:rPr>
              <a:t>Komutrattananont, Mahakkanukrauh, and Das, (2019</a:t>
            </a:r>
            <a:r>
              <a:rPr lang="en-GB" sz="1100" dirty="0">
                <a:solidFill>
                  <a:schemeClr val="bg1">
                    <a:lumMod val="95000"/>
                  </a:schemeClr>
                </a:solidFill>
                <a:latin typeface="Arial" panose="020B0604020202020204" pitchFamily="34" charset="0"/>
                <a:cs typeface="Arial" panose="020B0604020202020204" pitchFamily="34" charset="0"/>
              </a:rPr>
              <a:t>).</a:t>
            </a:r>
            <a:endParaRPr lang="en-US" sz="11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18" name="TextBox 73">
            <a:extLst>
              <a:ext uri="{FF2B5EF4-FFF2-40B4-BE49-F238E27FC236}">
                <a16:creationId xmlns:a16="http://schemas.microsoft.com/office/drawing/2014/main" id="{AD60B9E8-624B-6277-8295-F6C4AF790FC5}"/>
              </a:ext>
            </a:extLst>
          </p:cNvPr>
          <p:cNvSpPr txBox="1"/>
          <p:nvPr/>
        </p:nvSpPr>
        <p:spPr>
          <a:xfrm>
            <a:off x="-37842" y="365798"/>
            <a:ext cx="3609789" cy="938719"/>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SVC</a:t>
            </a:r>
            <a:endParaRPr lang="en-GB" sz="1100" b="1" dirty="0">
              <a:solidFill>
                <a:srgbClr val="000000"/>
              </a:solidFill>
              <a:latin typeface="Arial" panose="020B0604020202020204" pitchFamily="34" charset="0"/>
              <a:cs typeface="Arial" panose="020B0604020202020204" pitchFamily="34" charset="0"/>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The superior vena cava is a large, important vein that returns deoxygenated blood collected from the body to the heart. </a:t>
            </a:r>
            <a:r>
              <a:rPr lang="en-GB" sz="1100" b="0" i="0" u="none" strike="noStrike" kern="1200" cap="none" spc="0" baseline="0" dirty="0">
                <a:uFillTx/>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White, Soos, (2021.) </a:t>
            </a:r>
            <a:r>
              <a:rPr lang="en-GB" sz="1100" b="0" i="0" u="none" strike="noStrike" kern="1200" cap="none" spc="0" baseline="0" dirty="0">
                <a:uFillTx/>
                <a:latin typeface="Arial" panose="020B0604020202020204" pitchFamily="34" charset="0"/>
                <a:cs typeface="Arial" panose="020B0604020202020204" pitchFamily="34" charset="0"/>
              </a:rPr>
              <a: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a:t>
            </a:r>
            <a:endParaRPr lang="en-US" sz="11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grpSp>
        <p:nvGrpSpPr>
          <p:cNvPr id="19" name="Group 77">
            <a:extLst>
              <a:ext uri="{FF2B5EF4-FFF2-40B4-BE49-F238E27FC236}">
                <a16:creationId xmlns:a16="http://schemas.microsoft.com/office/drawing/2014/main" id="{EA57D0EC-297F-BFBD-C898-38B4F4DE68CF}"/>
              </a:ext>
            </a:extLst>
          </p:cNvPr>
          <p:cNvGrpSpPr/>
          <p:nvPr/>
        </p:nvGrpSpPr>
        <p:grpSpPr>
          <a:xfrm>
            <a:off x="5183084" y="1708684"/>
            <a:ext cx="682919" cy="682919"/>
            <a:chOff x="5183084" y="1708684"/>
            <a:chExt cx="682919" cy="682919"/>
          </a:xfrm>
        </p:grpSpPr>
        <p:pic>
          <p:nvPicPr>
            <p:cNvPr id="20" name="Ink 86">
              <a:extLst>
                <a:ext uri="{FF2B5EF4-FFF2-40B4-BE49-F238E27FC236}">
                  <a16:creationId xmlns:a16="http://schemas.microsoft.com/office/drawing/2014/main" id="{9E9DC8D6-EF7B-2E70-A5F7-9ED6940A91C7}"/>
                </a:ext>
              </a:extLst>
            </p:cNvPr>
            <p:cNvPicPr>
              <a:picLocks noChangeAspect="1"/>
            </p:cNvPicPr>
            <p:nvPr/>
          </p:nvPicPr>
          <p:blipFill>
            <a:blip r:embed="rId3"/>
            <a:stretch>
              <a:fillRect/>
            </a:stretch>
          </p:blipFill>
          <p:spPr>
            <a:xfrm>
              <a:off x="5183084" y="1708684"/>
              <a:ext cx="338757" cy="338757"/>
            </a:xfrm>
            <a:prstGeom prst="rect">
              <a:avLst/>
            </a:prstGeom>
            <a:noFill/>
            <a:ln cap="flat">
              <a:noFill/>
            </a:ln>
          </p:spPr>
        </p:pic>
        <p:pic>
          <p:nvPicPr>
            <p:cNvPr id="21" name="Ink 76">
              <a:extLst>
                <a:ext uri="{FF2B5EF4-FFF2-40B4-BE49-F238E27FC236}">
                  <a16:creationId xmlns:a16="http://schemas.microsoft.com/office/drawing/2014/main" id="{D8F34D63-65BE-802C-DA43-2BEB71EA36D6}"/>
                </a:ext>
              </a:extLst>
            </p:cNvPr>
            <p:cNvPicPr>
              <a:picLocks noChangeAspect="1"/>
            </p:cNvPicPr>
            <p:nvPr/>
          </p:nvPicPr>
          <p:blipFill>
            <a:blip r:embed="rId4"/>
            <a:stretch>
              <a:fillRect/>
            </a:stretch>
          </p:blipFill>
          <p:spPr>
            <a:xfrm>
              <a:off x="5453445" y="1979045"/>
              <a:ext cx="412558" cy="412558"/>
            </a:xfrm>
            <a:prstGeom prst="rect">
              <a:avLst/>
            </a:prstGeom>
            <a:noFill/>
            <a:ln cap="flat">
              <a:noFill/>
            </a:ln>
          </p:spPr>
        </p:pic>
      </p:grpSp>
      <p:sp>
        <p:nvSpPr>
          <p:cNvPr id="22" name="TextBox 25">
            <a:extLst>
              <a:ext uri="{FF2B5EF4-FFF2-40B4-BE49-F238E27FC236}">
                <a16:creationId xmlns:a16="http://schemas.microsoft.com/office/drawing/2014/main" id="{162062E5-8BBC-E363-2F2C-B4CC82E3DD28}"/>
              </a:ext>
            </a:extLst>
          </p:cNvPr>
          <p:cNvSpPr txBox="1"/>
          <p:nvPr/>
        </p:nvSpPr>
        <p:spPr>
          <a:xfrm>
            <a:off x="6709474" y="3360502"/>
            <a:ext cx="184727" cy="369335"/>
          </a:xfrm>
          <a:prstGeom prst="rect">
            <a:avLst/>
          </a:prstGeom>
          <a:noFill/>
          <a:ln cap="flat">
            <a:noFill/>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26" name="TextBox 25">
            <a:extLst>
              <a:ext uri="{FF2B5EF4-FFF2-40B4-BE49-F238E27FC236}">
                <a16:creationId xmlns:a16="http://schemas.microsoft.com/office/drawing/2014/main" id="{9D8402FC-763A-5164-C5DD-28123BC769DD}"/>
              </a:ext>
            </a:extLst>
          </p:cNvPr>
          <p:cNvSpPr txBox="1"/>
          <p:nvPr/>
        </p:nvSpPr>
        <p:spPr>
          <a:xfrm flipH="1">
            <a:off x="3601593" y="-66854"/>
            <a:ext cx="5950347" cy="461665"/>
          </a:xfrm>
          <a:prstGeom prst="rect">
            <a:avLst/>
          </a:prstGeom>
          <a:noFill/>
        </p:spPr>
        <p:txBody>
          <a:bodyPr wrap="square" rtlCol="0">
            <a:spAutoFit/>
          </a:bodyPr>
          <a:lstStyle/>
          <a:p>
            <a:r>
              <a:rPr lang="en-GB" sz="2400" u="sng" dirty="0">
                <a:latin typeface="Arial" panose="020B0604020202020204" pitchFamily="34" charset="0"/>
                <a:cs typeface="Arial" panose="020B0604020202020204" pitchFamily="34" charset="0"/>
              </a:rPr>
              <a:t>Structure and functions of the heart</a:t>
            </a:r>
          </a:p>
        </p:txBody>
      </p:sp>
      <p:pic>
        <p:nvPicPr>
          <p:cNvPr id="33" name="Picture 32" descr="Diagram&#10;&#10;Description automatically generated">
            <a:extLst>
              <a:ext uri="{FF2B5EF4-FFF2-40B4-BE49-F238E27FC236}">
                <a16:creationId xmlns:a16="http://schemas.microsoft.com/office/drawing/2014/main" id="{961C55C1-E21F-A225-CA59-EA5B7951DD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34433" y="1130399"/>
            <a:ext cx="4298042" cy="3602966"/>
          </a:xfrm>
          <a:prstGeom prst="rect">
            <a:avLst/>
          </a:prstGeom>
        </p:spPr>
      </p:pic>
      <p:sp>
        <p:nvSpPr>
          <p:cNvPr id="34" name="TextBox 33">
            <a:extLst>
              <a:ext uri="{FF2B5EF4-FFF2-40B4-BE49-F238E27FC236}">
                <a16:creationId xmlns:a16="http://schemas.microsoft.com/office/drawing/2014/main" id="{4EB8A587-5D40-515D-A6D1-AA1130B536EC}"/>
              </a:ext>
            </a:extLst>
          </p:cNvPr>
          <p:cNvSpPr txBox="1"/>
          <p:nvPr/>
        </p:nvSpPr>
        <p:spPr>
          <a:xfrm rot="10800000" flipV="1">
            <a:off x="6619393" y="4989036"/>
            <a:ext cx="1356633"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Brazier,(2018).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6CA9B4-1E2A-EF97-D79B-105E247106D8}"/>
              </a:ext>
            </a:extLst>
          </p:cNvPr>
          <p:cNvSpPr txBox="1"/>
          <p:nvPr/>
        </p:nvSpPr>
        <p:spPr>
          <a:xfrm>
            <a:off x="13829122" y="414779"/>
            <a:ext cx="1502463" cy="369332"/>
          </a:xfrm>
          <a:prstGeom prst="rect">
            <a:avLst/>
          </a:prstGeom>
          <a:noFill/>
        </p:spPr>
        <p:txBody>
          <a:bodyPr wrap="none" rtlCol="0">
            <a:spAutoFit/>
          </a:bodyPr>
          <a:lstStyle/>
          <a:p>
            <a:r>
              <a:rPr lang="en-US" sz="1800" kern="1200" dirty="0">
                <a:solidFill>
                  <a:schemeClr val="tx1"/>
                </a:solidFill>
                <a:latin typeface="+mn-lt"/>
                <a:ea typeface="+mn-ea"/>
                <a:cs typeface="+mn-cs"/>
              </a:rPr>
              <a:t>Your text here</a:t>
            </a:r>
          </a:p>
        </p:txBody>
      </p:sp>
      <p:sp>
        <p:nvSpPr>
          <p:cNvPr id="7" name="TextBox 6">
            <a:extLst>
              <a:ext uri="{FF2B5EF4-FFF2-40B4-BE49-F238E27FC236}">
                <a16:creationId xmlns:a16="http://schemas.microsoft.com/office/drawing/2014/main" id="{CC5695DF-05B0-6E13-E1C6-86E87313179D}"/>
              </a:ext>
            </a:extLst>
          </p:cNvPr>
          <p:cNvSpPr txBox="1"/>
          <p:nvPr/>
        </p:nvSpPr>
        <p:spPr>
          <a:xfrm flipH="1">
            <a:off x="3969682" y="4678884"/>
            <a:ext cx="3891791" cy="1692771"/>
          </a:xfrm>
          <a:prstGeom prst="rect">
            <a:avLst/>
          </a:prstGeom>
          <a:noFill/>
        </p:spPr>
        <p:txBody>
          <a:bodyPr wrap="square" rtlCol="0">
            <a:spAutoFit/>
          </a:bodyPr>
          <a:lstStyle/>
          <a:p>
            <a:r>
              <a:rPr lang="en-GB" sz="2400" u="sng" dirty="0">
                <a:solidFill>
                  <a:schemeClr val="bg1"/>
                </a:solidFill>
                <a:latin typeface="Arial" panose="020B0604020202020204" pitchFamily="34" charset="0"/>
                <a:cs typeface="Arial" panose="020B0604020202020204" pitchFamily="34" charset="0"/>
              </a:rPr>
              <a:t>Symptoms of a heart attack</a:t>
            </a:r>
          </a:p>
          <a:p>
            <a:endParaRPr lang="en-GB" sz="2400" u="sng"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Chest pains- a sensation of pressure, heaviness, tightness, or squeezing around chest ( NHS. UK, (2019).</a:t>
            </a:r>
          </a:p>
          <a:p>
            <a:endParaRPr lang="en-GB" sz="1400" dirty="0">
              <a:solidFill>
                <a:schemeClr val="bg1"/>
              </a:solidFill>
              <a:latin typeface="Arial" panose="020B0604020202020204" pitchFamily="34" charset="0"/>
              <a:cs typeface="Arial" panose="020B0604020202020204" pitchFamily="34" charset="0"/>
            </a:endParaRPr>
          </a:p>
        </p:txBody>
      </p:sp>
      <p:pic>
        <p:nvPicPr>
          <p:cNvPr id="9" name="Picture 8" descr="Diagram&#10;&#10;Description automatically generated">
            <a:extLst>
              <a:ext uri="{FF2B5EF4-FFF2-40B4-BE49-F238E27FC236}">
                <a16:creationId xmlns:a16="http://schemas.microsoft.com/office/drawing/2014/main" id="{22C39E46-4E50-6FD3-C113-D2162156A0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219" y="515781"/>
            <a:ext cx="3456611" cy="3106293"/>
          </a:xfrm>
          <a:prstGeom prst="rect">
            <a:avLst/>
          </a:prstGeom>
        </p:spPr>
      </p:pic>
      <p:sp>
        <p:nvSpPr>
          <p:cNvPr id="10" name="TextBox 9">
            <a:extLst>
              <a:ext uri="{FF2B5EF4-FFF2-40B4-BE49-F238E27FC236}">
                <a16:creationId xmlns:a16="http://schemas.microsoft.com/office/drawing/2014/main" id="{88098D67-EB12-DC90-DA19-69C1DE155DFB}"/>
              </a:ext>
            </a:extLst>
          </p:cNvPr>
          <p:cNvSpPr txBox="1"/>
          <p:nvPr/>
        </p:nvSpPr>
        <p:spPr>
          <a:xfrm>
            <a:off x="4581426" y="273377"/>
            <a:ext cx="3742441" cy="707886"/>
          </a:xfrm>
          <a:prstGeom prst="rect">
            <a:avLst/>
          </a:prstGeom>
          <a:noFill/>
        </p:spPr>
        <p:txBody>
          <a:bodyPr wrap="square" rtlCol="0">
            <a:spAutoFit/>
          </a:bodyPr>
          <a:lstStyle/>
          <a:p>
            <a:r>
              <a:rPr lang="en-GB" sz="4000" u="sng" dirty="0">
                <a:solidFill>
                  <a:schemeClr val="bg1"/>
                </a:solidFill>
                <a:highlight>
                  <a:srgbClr val="000000"/>
                </a:highlight>
                <a:latin typeface="Arial" panose="020B0604020202020204" pitchFamily="34" charset="0"/>
                <a:cs typeface="Arial" panose="020B0604020202020204" pitchFamily="34" charset="0"/>
              </a:rPr>
              <a:t>Heart Attack</a:t>
            </a:r>
          </a:p>
        </p:txBody>
      </p:sp>
      <p:sp>
        <p:nvSpPr>
          <p:cNvPr id="13" name="TextBox 12">
            <a:extLst>
              <a:ext uri="{FF2B5EF4-FFF2-40B4-BE49-F238E27FC236}">
                <a16:creationId xmlns:a16="http://schemas.microsoft.com/office/drawing/2014/main" id="{861C0859-E75E-3FB8-98B7-B95E9869C0D3}"/>
              </a:ext>
            </a:extLst>
          </p:cNvPr>
          <p:cNvSpPr txBox="1"/>
          <p:nvPr/>
        </p:nvSpPr>
        <p:spPr>
          <a:xfrm>
            <a:off x="89375" y="3970819"/>
            <a:ext cx="3301893" cy="3247043"/>
          </a:xfrm>
          <a:prstGeom prst="rect">
            <a:avLst/>
          </a:prstGeom>
          <a:noFill/>
        </p:spPr>
        <p:txBody>
          <a:bodyPr wrap="square">
            <a:spAutoFit/>
          </a:bodyPr>
          <a:lstStyle/>
          <a:p>
            <a:r>
              <a:rPr lang="en-GB" sz="1400" dirty="0">
                <a:solidFill>
                  <a:schemeClr val="bg1">
                    <a:lumMod val="95000"/>
                  </a:schemeClr>
                </a:solidFill>
                <a:latin typeface="Arial" panose="020B0604020202020204" pitchFamily="34" charset="0"/>
                <a:cs typeface="Arial" panose="020B0604020202020204" pitchFamily="34" charset="0"/>
              </a:rPr>
              <a:t>Heart attacks, also known as myocardial infarctions, occur when there is insufficient blood supply to a section of the heart muscle, and they are a primary cause of heart disease</a:t>
            </a:r>
          </a:p>
          <a:p>
            <a:r>
              <a:rPr lang="en-GB" sz="1400" dirty="0">
                <a:solidFill>
                  <a:schemeClr val="bg1">
                    <a:lumMod val="95000"/>
                  </a:schemeClr>
                </a:solidFill>
                <a:latin typeface="Arial" panose="020B0604020202020204" pitchFamily="34" charset="0"/>
                <a:cs typeface="Arial" panose="020B0604020202020204" pitchFamily="34" charset="0"/>
              </a:rPr>
              <a:t> ( </a:t>
            </a:r>
            <a:r>
              <a:rPr lang="en-GB" sz="1400" dirty="0">
                <a:solidFill>
                  <a:schemeClr val="bg1"/>
                </a:solidFill>
                <a:latin typeface="Arial" panose="020B0604020202020204" pitchFamily="34" charset="0"/>
                <a:cs typeface="Arial" panose="020B0604020202020204" pitchFamily="34" charset="0"/>
              </a:rPr>
              <a:t>Fang, et al.,  2019 ).</a:t>
            </a:r>
          </a:p>
          <a:p>
            <a:r>
              <a:rPr lang="en-GB" sz="1400" dirty="0">
                <a:solidFill>
                  <a:schemeClr val="bg1"/>
                </a:solidFill>
                <a:latin typeface="Arial" panose="020B0604020202020204" pitchFamily="34" charset="0"/>
                <a:cs typeface="Arial" panose="020B0604020202020204" pitchFamily="34" charset="0"/>
              </a:rPr>
              <a:t>Coronary heart disease, (CHD) is a disorder in which the major blood arteries supplying blood to the heart become clogged with cholesterol deposits known as plaques ( NHS. UK, (2019).</a:t>
            </a:r>
          </a:p>
          <a:p>
            <a:endParaRPr lang="en-GB" sz="1400" dirty="0">
              <a:solidFill>
                <a:schemeClr val="bg1"/>
              </a:solidFill>
              <a:latin typeface="Arial" panose="020B0604020202020204" pitchFamily="34" charset="0"/>
              <a:cs typeface="Arial" panose="020B0604020202020204" pitchFamily="34" charset="0"/>
            </a:endParaRPr>
          </a:p>
          <a:p>
            <a:endParaRPr lang="en-GB" sz="1100" dirty="0">
              <a:solidFill>
                <a:schemeClr val="bg1"/>
              </a:solidFill>
              <a:latin typeface="Arial" panose="020B0604020202020204" pitchFamily="34" charset="0"/>
              <a:cs typeface="Arial" panose="020B0604020202020204" pitchFamily="34" charset="0"/>
            </a:endParaRPr>
          </a:p>
          <a:p>
            <a:endParaRPr lang="en-GB" sz="1200" dirty="0">
              <a:solidFill>
                <a:schemeClr val="bg1">
                  <a:lumMod val="95000"/>
                </a:schemeClr>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32A06A30-0AE3-C2B1-970C-B213121B493C}"/>
              </a:ext>
            </a:extLst>
          </p:cNvPr>
          <p:cNvSpPr txBox="1"/>
          <p:nvPr/>
        </p:nvSpPr>
        <p:spPr>
          <a:xfrm rot="10800000" flipV="1">
            <a:off x="9639780" y="751931"/>
            <a:ext cx="2152640" cy="1046440"/>
          </a:xfrm>
          <a:prstGeom prst="rect">
            <a:avLst/>
          </a:prstGeom>
          <a:noFill/>
        </p:spPr>
        <p:txBody>
          <a:bodyPr wrap="square" rtlCol="0">
            <a:spAutoFit/>
          </a:bodyPr>
          <a:lstStyle/>
          <a:p>
            <a:r>
              <a:rPr lang="en-GB" sz="2400" u="sng" dirty="0">
                <a:solidFill>
                  <a:schemeClr val="bg1"/>
                </a:solidFill>
                <a:latin typeface="Arial" panose="020B0604020202020204" pitchFamily="34" charset="0"/>
                <a:cs typeface="Arial" panose="020B0604020202020204" pitchFamily="34" charset="0"/>
              </a:rPr>
              <a:t>Risk factors</a:t>
            </a:r>
          </a:p>
          <a:p>
            <a:endParaRPr lang="en-GB" sz="2400" dirty="0">
              <a:solidFill>
                <a:schemeClr val="bg1"/>
              </a:solidFill>
              <a:latin typeface="Arial" panose="020B0604020202020204" pitchFamily="34" charset="0"/>
              <a:cs typeface="Arial" panose="020B0604020202020204" pitchFamily="34" charset="0"/>
            </a:endParaRPr>
          </a:p>
          <a:p>
            <a:endParaRPr lang="en-GB" sz="1400" dirty="0">
              <a:solidFill>
                <a:schemeClr val="bg1"/>
              </a:solidFill>
              <a:highlight>
                <a:srgbClr val="000000"/>
              </a:highlight>
              <a:latin typeface="Arial" panose="020B0604020202020204" pitchFamily="34" charset="0"/>
              <a:cs typeface="Arial" panose="020B0604020202020204" pitchFamily="34" charset="0"/>
            </a:endParaRPr>
          </a:p>
        </p:txBody>
      </p:sp>
      <p:pic>
        <p:nvPicPr>
          <p:cNvPr id="23" name="Picture 22" descr="Logo, company name&#10;&#10;Description automatically generated">
            <a:extLst>
              <a:ext uri="{FF2B5EF4-FFF2-40B4-BE49-F238E27FC236}">
                <a16:creationId xmlns:a16="http://schemas.microsoft.com/office/drawing/2014/main" id="{61E95AA8-14B8-B7F4-9C27-B9FA999DE8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6965" y="1058453"/>
            <a:ext cx="3742440" cy="2938226"/>
          </a:xfrm>
          <a:prstGeom prst="rect">
            <a:avLst/>
          </a:prstGeom>
        </p:spPr>
      </p:pic>
      <p:sp>
        <p:nvSpPr>
          <p:cNvPr id="24" name="TextBox 23">
            <a:extLst>
              <a:ext uri="{FF2B5EF4-FFF2-40B4-BE49-F238E27FC236}">
                <a16:creationId xmlns:a16="http://schemas.microsoft.com/office/drawing/2014/main" id="{C77F5CEA-7298-0742-394D-027A6F620770}"/>
              </a:ext>
            </a:extLst>
          </p:cNvPr>
          <p:cNvSpPr txBox="1"/>
          <p:nvPr/>
        </p:nvSpPr>
        <p:spPr>
          <a:xfrm>
            <a:off x="5168402" y="4760536"/>
            <a:ext cx="290464" cy="369332"/>
          </a:xfrm>
          <a:prstGeom prst="rect">
            <a:avLst/>
          </a:prstGeom>
          <a:noFill/>
        </p:spPr>
        <p:txBody>
          <a:bodyPr wrap="none" rtlCol="0">
            <a:spAutoFit/>
          </a:bodyPr>
          <a:lstStyle/>
          <a:p>
            <a:r>
              <a:rPr lang="en-GB" dirty="0"/>
              <a:t>S</a:t>
            </a:r>
          </a:p>
        </p:txBody>
      </p:sp>
      <p:sp>
        <p:nvSpPr>
          <p:cNvPr id="5" name="TextBox 4">
            <a:extLst>
              <a:ext uri="{FF2B5EF4-FFF2-40B4-BE49-F238E27FC236}">
                <a16:creationId xmlns:a16="http://schemas.microsoft.com/office/drawing/2014/main" id="{06AD63F9-86CB-8743-55D3-27F990B29203}"/>
              </a:ext>
            </a:extLst>
          </p:cNvPr>
          <p:cNvSpPr txBox="1"/>
          <p:nvPr/>
        </p:nvSpPr>
        <p:spPr>
          <a:xfrm rot="10800000" flipV="1">
            <a:off x="18423" y="115670"/>
            <a:ext cx="3301894" cy="400110"/>
          </a:xfrm>
          <a:prstGeom prst="rect">
            <a:avLst/>
          </a:prstGeom>
          <a:noFill/>
        </p:spPr>
        <p:txBody>
          <a:bodyPr wrap="square" rtlCol="0">
            <a:spAutoFit/>
          </a:bodyPr>
          <a:lstStyle/>
          <a:p>
            <a:r>
              <a:rPr lang="en-GB" sz="2000" u="sng" dirty="0">
                <a:solidFill>
                  <a:schemeClr val="bg1"/>
                </a:solidFill>
                <a:latin typeface="Arial" panose="020B0604020202020204" pitchFamily="34" charset="0"/>
                <a:cs typeface="Arial" panose="020B0604020202020204" pitchFamily="34" charset="0"/>
              </a:rPr>
              <a:t>Causes of Heart Attack</a:t>
            </a:r>
          </a:p>
        </p:txBody>
      </p:sp>
      <p:sp>
        <p:nvSpPr>
          <p:cNvPr id="6" name="TextBox 5">
            <a:extLst>
              <a:ext uri="{FF2B5EF4-FFF2-40B4-BE49-F238E27FC236}">
                <a16:creationId xmlns:a16="http://schemas.microsoft.com/office/drawing/2014/main" id="{E3E62E54-A5FA-5A0B-454F-8DB94B6D8CBA}"/>
              </a:ext>
            </a:extLst>
          </p:cNvPr>
          <p:cNvSpPr txBox="1"/>
          <p:nvPr/>
        </p:nvSpPr>
        <p:spPr>
          <a:xfrm>
            <a:off x="200125" y="3642558"/>
            <a:ext cx="3085926"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Mayo clinic, (2022).</a:t>
            </a:r>
          </a:p>
        </p:txBody>
      </p:sp>
      <p:sp>
        <p:nvSpPr>
          <p:cNvPr id="8" name="TextBox 7">
            <a:extLst>
              <a:ext uri="{FF2B5EF4-FFF2-40B4-BE49-F238E27FC236}">
                <a16:creationId xmlns:a16="http://schemas.microsoft.com/office/drawing/2014/main" id="{ADA4644B-43CE-6C29-5CEB-EAF850E3E85B}"/>
              </a:ext>
            </a:extLst>
          </p:cNvPr>
          <p:cNvSpPr txBox="1"/>
          <p:nvPr/>
        </p:nvSpPr>
        <p:spPr>
          <a:xfrm>
            <a:off x="4044356" y="4025432"/>
            <a:ext cx="3742441"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Thomas, (2015).</a:t>
            </a:r>
          </a:p>
        </p:txBody>
      </p:sp>
      <p:pic>
        <p:nvPicPr>
          <p:cNvPr id="15" name="Picture 14">
            <a:extLst>
              <a:ext uri="{FF2B5EF4-FFF2-40B4-BE49-F238E27FC236}">
                <a16:creationId xmlns:a16="http://schemas.microsoft.com/office/drawing/2014/main" id="{F78812D3-1D19-119D-5173-8353D4216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31137" y="1413255"/>
            <a:ext cx="3417643" cy="3481064"/>
          </a:xfrm>
          <a:prstGeom prst="rect">
            <a:avLst/>
          </a:prstGeom>
        </p:spPr>
      </p:pic>
      <p:sp>
        <p:nvSpPr>
          <p:cNvPr id="16" name="TextBox 15">
            <a:extLst>
              <a:ext uri="{FF2B5EF4-FFF2-40B4-BE49-F238E27FC236}">
                <a16:creationId xmlns:a16="http://schemas.microsoft.com/office/drawing/2014/main" id="{3C018E2C-D551-3497-DE86-3556BF1C4182}"/>
              </a:ext>
            </a:extLst>
          </p:cNvPr>
          <p:cNvSpPr txBox="1"/>
          <p:nvPr/>
        </p:nvSpPr>
        <p:spPr>
          <a:xfrm rot="10800000" flipV="1">
            <a:off x="9018300" y="5363247"/>
            <a:ext cx="1938760"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Francis, (2017).</a:t>
            </a:r>
          </a:p>
        </p:txBody>
      </p:sp>
    </p:spTree>
    <p:extLst>
      <p:ext uri="{BB962C8B-B14F-4D97-AF65-F5344CB8AC3E}">
        <p14:creationId xmlns:p14="http://schemas.microsoft.com/office/powerpoint/2010/main" val="2052686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4F0A1-1AD5-5E9C-6C18-A3F005917D26}"/>
              </a:ext>
            </a:extLst>
          </p:cNvPr>
          <p:cNvSpPr txBox="1"/>
          <p:nvPr/>
        </p:nvSpPr>
        <p:spPr>
          <a:xfrm rot="10800000" flipV="1">
            <a:off x="2604417" y="94495"/>
            <a:ext cx="8806715" cy="584775"/>
          </a:xfrm>
          <a:prstGeom prst="rect">
            <a:avLst/>
          </a:prstGeom>
          <a:noFill/>
        </p:spPr>
        <p:txBody>
          <a:bodyPr wrap="square" rtlCol="0">
            <a:spAutoFit/>
          </a:bodyPr>
          <a:lstStyle/>
          <a:p>
            <a:r>
              <a:rPr lang="en-GB" sz="3200" u="sng" dirty="0">
                <a:solidFill>
                  <a:schemeClr val="bg1"/>
                </a:solidFill>
                <a:latin typeface="Arial" panose="020B0604020202020204" pitchFamily="34" charset="0"/>
                <a:cs typeface="Arial" panose="020B0604020202020204" pitchFamily="34" charset="0"/>
              </a:rPr>
              <a:t>Preventative measures to avoid a Heart attack</a:t>
            </a:r>
          </a:p>
        </p:txBody>
      </p:sp>
      <p:sp>
        <p:nvSpPr>
          <p:cNvPr id="6" name="TextBox 5">
            <a:extLst>
              <a:ext uri="{FF2B5EF4-FFF2-40B4-BE49-F238E27FC236}">
                <a16:creationId xmlns:a16="http://schemas.microsoft.com/office/drawing/2014/main" id="{1478854A-C1A2-84BA-2460-EA2843A8917D}"/>
              </a:ext>
            </a:extLst>
          </p:cNvPr>
          <p:cNvSpPr txBox="1"/>
          <p:nvPr/>
        </p:nvSpPr>
        <p:spPr>
          <a:xfrm rot="10800000" flipV="1">
            <a:off x="2393621" y="4298989"/>
            <a:ext cx="2735565" cy="1815882"/>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Even a 10% reduction in excess body weight can significantly reduce the risk of heart disease (Torpy, Burke,  and Glass, 2009).</a:t>
            </a:r>
          </a:p>
          <a:p>
            <a:r>
              <a:rPr lang="en-GB" sz="1400" dirty="0">
                <a:solidFill>
                  <a:schemeClr val="bg1"/>
                </a:solidFill>
                <a:latin typeface="Arial" panose="020B0604020202020204" pitchFamily="34" charset="0"/>
                <a:cs typeface="Arial" panose="020B0604020202020204" pitchFamily="34" charset="0"/>
              </a:rPr>
              <a:t> Exercise promotes weight loss and can help lower blood  "bad" cholesterol levels in the blood.</a:t>
            </a:r>
            <a:endParaRPr lang="en-GB" dirty="0">
              <a:solidFill>
                <a:schemeClr val="bg1"/>
              </a:solidFill>
            </a:endParaRPr>
          </a:p>
        </p:txBody>
      </p:sp>
      <p:sp>
        <p:nvSpPr>
          <p:cNvPr id="11" name="TextBox 10">
            <a:extLst>
              <a:ext uri="{FF2B5EF4-FFF2-40B4-BE49-F238E27FC236}">
                <a16:creationId xmlns:a16="http://schemas.microsoft.com/office/drawing/2014/main" id="{BBAE0E5E-2606-A71F-F23E-048532A7C751}"/>
              </a:ext>
            </a:extLst>
          </p:cNvPr>
          <p:cNvSpPr txBox="1"/>
          <p:nvPr/>
        </p:nvSpPr>
        <p:spPr>
          <a:xfrm>
            <a:off x="5636766" y="4297216"/>
            <a:ext cx="2893255" cy="2431435"/>
          </a:xfrm>
          <a:prstGeom prst="rect">
            <a:avLst/>
          </a:prstGeom>
          <a:noFill/>
        </p:spPr>
        <p:txBody>
          <a:bodyPr wrap="square" rtlCol="0">
            <a:spAutoFit/>
          </a:bodyPr>
          <a:lstStyle/>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The chemicals in cigarette smoke make blood thicker and more likely to clot in veins and arteries resulting in a heart attack. The leading preventable cause of cardiovascular  mortality is smoking cigarettes (Lakier, J.B., 1992). </a:t>
            </a:r>
          </a:p>
          <a:p>
            <a:endParaRPr lang="en-GB" sz="14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7DD510C3-ED33-22C3-A9BB-E6D986903833}"/>
              </a:ext>
            </a:extLst>
          </p:cNvPr>
          <p:cNvSpPr txBox="1"/>
          <p:nvPr/>
        </p:nvSpPr>
        <p:spPr>
          <a:xfrm>
            <a:off x="5702890" y="3756967"/>
            <a:ext cx="2893254" cy="400110"/>
          </a:xfrm>
          <a:prstGeom prst="rect">
            <a:avLst/>
          </a:prstGeom>
          <a:noFill/>
        </p:spPr>
        <p:txBody>
          <a:bodyPr wrap="square" rtlCol="0">
            <a:spAutoFit/>
          </a:bodyPr>
          <a:lstStyle/>
          <a:p>
            <a:r>
              <a:rPr lang="en-GB" sz="2000" u="sng" dirty="0">
                <a:solidFill>
                  <a:schemeClr val="bg1"/>
                </a:solidFill>
                <a:latin typeface="Arial" panose="020B0604020202020204" pitchFamily="34" charset="0"/>
                <a:cs typeface="Arial" panose="020B0604020202020204" pitchFamily="34" charset="0"/>
              </a:rPr>
              <a:t>Smoking</a:t>
            </a:r>
          </a:p>
        </p:txBody>
      </p:sp>
      <p:sp>
        <p:nvSpPr>
          <p:cNvPr id="14" name="TextBox 13">
            <a:extLst>
              <a:ext uri="{FF2B5EF4-FFF2-40B4-BE49-F238E27FC236}">
                <a16:creationId xmlns:a16="http://schemas.microsoft.com/office/drawing/2014/main" id="{E9A513C4-9062-4D1A-B0B2-0678CDFF0EE0}"/>
              </a:ext>
            </a:extLst>
          </p:cNvPr>
          <p:cNvSpPr txBox="1"/>
          <p:nvPr/>
        </p:nvSpPr>
        <p:spPr>
          <a:xfrm>
            <a:off x="2454164" y="3670365"/>
            <a:ext cx="2085193" cy="400110"/>
          </a:xfrm>
          <a:prstGeom prst="rect">
            <a:avLst/>
          </a:prstGeom>
          <a:noFill/>
        </p:spPr>
        <p:txBody>
          <a:bodyPr wrap="square" rtlCol="0">
            <a:spAutoFit/>
          </a:bodyPr>
          <a:lstStyle/>
          <a:p>
            <a:r>
              <a:rPr lang="en-GB" sz="2000" u="sng" dirty="0">
                <a:solidFill>
                  <a:schemeClr val="bg1"/>
                </a:solidFill>
                <a:latin typeface="Arial" panose="020B0604020202020204" pitchFamily="34" charset="0"/>
                <a:cs typeface="Arial" panose="020B0604020202020204" pitchFamily="34" charset="0"/>
              </a:rPr>
              <a:t>Exercise</a:t>
            </a:r>
          </a:p>
        </p:txBody>
      </p:sp>
      <p:sp>
        <p:nvSpPr>
          <p:cNvPr id="15" name="TextBox 14">
            <a:extLst>
              <a:ext uri="{FF2B5EF4-FFF2-40B4-BE49-F238E27FC236}">
                <a16:creationId xmlns:a16="http://schemas.microsoft.com/office/drawing/2014/main" id="{E2F4A05C-58BC-8565-AAED-207E9CA2A509}"/>
              </a:ext>
            </a:extLst>
          </p:cNvPr>
          <p:cNvSpPr txBox="1"/>
          <p:nvPr/>
        </p:nvSpPr>
        <p:spPr>
          <a:xfrm>
            <a:off x="9106526" y="1037192"/>
            <a:ext cx="2764420" cy="400110"/>
          </a:xfrm>
          <a:prstGeom prst="rect">
            <a:avLst/>
          </a:prstGeom>
          <a:noFill/>
        </p:spPr>
        <p:txBody>
          <a:bodyPr wrap="square" rtlCol="0">
            <a:spAutoFit/>
          </a:bodyPr>
          <a:lstStyle/>
          <a:p>
            <a:r>
              <a:rPr lang="en-GB" sz="2000" u="sng" dirty="0">
                <a:solidFill>
                  <a:schemeClr val="bg1"/>
                </a:solidFill>
                <a:latin typeface="Arial" panose="020B0604020202020204" pitchFamily="34" charset="0"/>
                <a:cs typeface="Arial" panose="020B0604020202020204" pitchFamily="34" charset="0"/>
              </a:rPr>
              <a:t>Healthy balanced Diet</a:t>
            </a:r>
          </a:p>
        </p:txBody>
      </p:sp>
      <p:sp>
        <p:nvSpPr>
          <p:cNvPr id="17" name="TextBox 16">
            <a:extLst>
              <a:ext uri="{FF2B5EF4-FFF2-40B4-BE49-F238E27FC236}">
                <a16:creationId xmlns:a16="http://schemas.microsoft.com/office/drawing/2014/main" id="{3FB065E8-49A2-48CF-3053-1681DAD0815A}"/>
              </a:ext>
            </a:extLst>
          </p:cNvPr>
          <p:cNvSpPr txBox="1"/>
          <p:nvPr/>
        </p:nvSpPr>
        <p:spPr>
          <a:xfrm>
            <a:off x="8988101" y="4214443"/>
            <a:ext cx="2764421" cy="1600438"/>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According to current recommendations, a diet should be high in fruits, vegetables, whole grains, nuts, and legumes; moderate in low-fat dairy products and seafood (Yu,</a:t>
            </a:r>
            <a:r>
              <a:rPr lang="en-GB" sz="1400" dirty="0">
                <a:latin typeface="Arial" panose="020B0604020202020204" pitchFamily="34" charset="0"/>
                <a:cs typeface="Arial" panose="020B0604020202020204" pitchFamily="34" charset="0"/>
              </a:rPr>
              <a:t> </a:t>
            </a:r>
            <a:r>
              <a:rPr lang="en-GB" sz="1400" dirty="0">
                <a:solidFill>
                  <a:schemeClr val="bg1"/>
                </a:solidFill>
                <a:latin typeface="Arial" panose="020B0604020202020204" pitchFamily="34" charset="0"/>
                <a:cs typeface="Arial" panose="020B0604020202020204" pitchFamily="34" charset="0"/>
              </a:rPr>
              <a:t>Malik,  and Hu,  2018). </a:t>
            </a:r>
          </a:p>
        </p:txBody>
      </p:sp>
      <p:pic>
        <p:nvPicPr>
          <p:cNvPr id="26" name="Picture 25">
            <a:extLst>
              <a:ext uri="{FF2B5EF4-FFF2-40B4-BE49-F238E27FC236}">
                <a16:creationId xmlns:a16="http://schemas.microsoft.com/office/drawing/2014/main" id="{A09197D0-63DC-42FD-AA22-F6F2A35F07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 y="2574296"/>
            <a:ext cx="2447108" cy="3886916"/>
          </a:xfrm>
          <a:prstGeom prst="rect">
            <a:avLst/>
          </a:prstGeom>
        </p:spPr>
      </p:pic>
      <p:sp>
        <p:nvSpPr>
          <p:cNvPr id="27" name="TextBox 26">
            <a:extLst>
              <a:ext uri="{FF2B5EF4-FFF2-40B4-BE49-F238E27FC236}">
                <a16:creationId xmlns:a16="http://schemas.microsoft.com/office/drawing/2014/main" id="{FD6D1736-EF0B-502C-81AB-18B6DE63E77C}"/>
              </a:ext>
            </a:extLst>
          </p:cNvPr>
          <p:cNvSpPr txBox="1"/>
          <p:nvPr/>
        </p:nvSpPr>
        <p:spPr>
          <a:xfrm>
            <a:off x="5203571" y="3160220"/>
            <a:ext cx="2929090" cy="369332"/>
          </a:xfrm>
          <a:prstGeom prst="rect">
            <a:avLst/>
          </a:prstGeom>
          <a:noFill/>
        </p:spPr>
        <p:txBody>
          <a:bodyPr wrap="square" rtlCol="0">
            <a:spAutoFit/>
          </a:bodyPr>
          <a:lstStyle/>
          <a:p>
            <a:r>
              <a:rPr lang="en-US" dirty="0">
                <a:solidFill>
                  <a:schemeClr val="bg1"/>
                </a:solidFill>
              </a:rPr>
              <a:t>             </a:t>
            </a:r>
            <a:r>
              <a:rPr lang="en-US" sz="1100" dirty="0">
                <a:solidFill>
                  <a:schemeClr val="bg1"/>
                </a:solidFill>
                <a:latin typeface="Arial" panose="020B0604020202020204" pitchFamily="34" charset="0"/>
                <a:cs typeface="Arial" panose="020B0604020202020204" pitchFamily="34" charset="0"/>
              </a:rPr>
              <a:t>WHO</a:t>
            </a:r>
            <a:r>
              <a:rPr lang="en-US" sz="1100" kern="1200" dirty="0">
                <a:solidFill>
                  <a:schemeClr val="bg1"/>
                </a:solidFill>
                <a:latin typeface="Arial" panose="020B0604020202020204" pitchFamily="34" charset="0"/>
                <a:cs typeface="Arial" panose="020B0604020202020204" pitchFamily="34" charset="0"/>
              </a:rPr>
              <a:t>, (2018).</a:t>
            </a:r>
          </a:p>
        </p:txBody>
      </p:sp>
      <p:sp>
        <p:nvSpPr>
          <p:cNvPr id="28" name="TextBox 27">
            <a:extLst>
              <a:ext uri="{FF2B5EF4-FFF2-40B4-BE49-F238E27FC236}">
                <a16:creationId xmlns:a16="http://schemas.microsoft.com/office/drawing/2014/main" id="{8D40A272-AEFD-D841-3BD1-423F705AE189}"/>
              </a:ext>
            </a:extLst>
          </p:cNvPr>
          <p:cNvSpPr txBox="1"/>
          <p:nvPr/>
        </p:nvSpPr>
        <p:spPr>
          <a:xfrm>
            <a:off x="182880" y="6461212"/>
            <a:ext cx="2264230"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Dig Jamaica, (2016).</a:t>
            </a:r>
          </a:p>
        </p:txBody>
      </p:sp>
      <p:sp>
        <p:nvSpPr>
          <p:cNvPr id="29" name="TextBox 28">
            <a:extLst>
              <a:ext uri="{FF2B5EF4-FFF2-40B4-BE49-F238E27FC236}">
                <a16:creationId xmlns:a16="http://schemas.microsoft.com/office/drawing/2014/main" id="{066757A5-BB8F-E8E0-41CC-C0A9FFF06023}"/>
              </a:ext>
            </a:extLst>
          </p:cNvPr>
          <p:cNvSpPr txBox="1"/>
          <p:nvPr/>
        </p:nvSpPr>
        <p:spPr>
          <a:xfrm>
            <a:off x="6096000" y="1432163"/>
            <a:ext cx="184731" cy="369332"/>
          </a:xfrm>
          <a:prstGeom prst="rect">
            <a:avLst/>
          </a:prstGeom>
          <a:noFill/>
        </p:spPr>
        <p:txBody>
          <a:bodyPr wrap="none" rtlCol="0">
            <a:spAutoFit/>
          </a:bodyPr>
          <a:lstStyle/>
          <a:p>
            <a:endParaRPr lang="en-GB" dirty="0"/>
          </a:p>
        </p:txBody>
      </p:sp>
      <p:pic>
        <p:nvPicPr>
          <p:cNvPr id="31" name="Picture 30">
            <a:extLst>
              <a:ext uri="{FF2B5EF4-FFF2-40B4-BE49-F238E27FC236}">
                <a16:creationId xmlns:a16="http://schemas.microsoft.com/office/drawing/2014/main" id="{EAA0460D-6442-EA75-C98A-B43F198DCE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26326" y="837404"/>
            <a:ext cx="4035159" cy="2322816"/>
          </a:xfrm>
          <a:prstGeom prst="rect">
            <a:avLst/>
          </a:prstGeom>
        </p:spPr>
      </p:pic>
      <p:pic>
        <p:nvPicPr>
          <p:cNvPr id="34" name="Picture 33">
            <a:extLst>
              <a:ext uri="{FF2B5EF4-FFF2-40B4-BE49-F238E27FC236}">
                <a16:creationId xmlns:a16="http://schemas.microsoft.com/office/drawing/2014/main" id="{95B5759D-3267-A3E8-1FEF-3728FDBA82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92191" y="1432163"/>
            <a:ext cx="2812129" cy="2029097"/>
          </a:xfrm>
          <a:prstGeom prst="rect">
            <a:avLst/>
          </a:prstGeom>
        </p:spPr>
      </p:pic>
      <p:sp>
        <p:nvSpPr>
          <p:cNvPr id="36" name="TextBox 35">
            <a:extLst>
              <a:ext uri="{FF2B5EF4-FFF2-40B4-BE49-F238E27FC236}">
                <a16:creationId xmlns:a16="http://schemas.microsoft.com/office/drawing/2014/main" id="{C63A0674-930C-4C57-FD0A-25C19E5F0353}"/>
              </a:ext>
            </a:extLst>
          </p:cNvPr>
          <p:cNvSpPr txBox="1"/>
          <p:nvPr/>
        </p:nvSpPr>
        <p:spPr>
          <a:xfrm rot="10800000" flipV="1">
            <a:off x="9468106" y="3521343"/>
            <a:ext cx="3210549"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McMillen, (2020).</a:t>
            </a:r>
          </a:p>
        </p:txBody>
      </p:sp>
      <p:pic>
        <p:nvPicPr>
          <p:cNvPr id="39" name="Picture 38">
            <a:extLst>
              <a:ext uri="{FF2B5EF4-FFF2-40B4-BE49-F238E27FC236}">
                <a16:creationId xmlns:a16="http://schemas.microsoft.com/office/drawing/2014/main" id="{2ED676E9-443B-6528-894D-024E6554303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27456"/>
            <a:ext cx="2612694" cy="2114463"/>
          </a:xfrm>
          <a:prstGeom prst="rect">
            <a:avLst/>
          </a:prstGeom>
        </p:spPr>
      </p:pic>
      <p:sp>
        <p:nvSpPr>
          <p:cNvPr id="40" name="TextBox 39">
            <a:extLst>
              <a:ext uri="{FF2B5EF4-FFF2-40B4-BE49-F238E27FC236}">
                <a16:creationId xmlns:a16="http://schemas.microsoft.com/office/drawing/2014/main" id="{F5AE118A-DCCF-C0D0-E32E-47518676BFB6}"/>
              </a:ext>
            </a:extLst>
          </p:cNvPr>
          <p:cNvSpPr txBox="1"/>
          <p:nvPr/>
        </p:nvSpPr>
        <p:spPr>
          <a:xfrm>
            <a:off x="-74583" y="2247008"/>
            <a:ext cx="3044206"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WHO, (2019).</a:t>
            </a:r>
          </a:p>
        </p:txBody>
      </p:sp>
    </p:spTree>
    <p:extLst>
      <p:ext uri="{BB962C8B-B14F-4D97-AF65-F5344CB8AC3E}">
        <p14:creationId xmlns:p14="http://schemas.microsoft.com/office/powerpoint/2010/main" val="2483105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EE4E5-BEB1-CE7F-CBD3-74058D4E91FD}"/>
              </a:ext>
            </a:extLst>
          </p:cNvPr>
          <p:cNvSpPr txBox="1">
            <a:spLocks noGrp="1"/>
          </p:cNvSpPr>
          <p:nvPr>
            <p:ph type="title"/>
          </p:nvPr>
        </p:nvSpPr>
        <p:spPr>
          <a:xfrm>
            <a:off x="448056" y="388802"/>
            <a:ext cx="11301984" cy="543711"/>
          </a:xfrm>
        </p:spPr>
        <p:txBody>
          <a:bodyPr/>
          <a:lstStyle/>
          <a:p>
            <a:pPr lvl="0"/>
            <a:r>
              <a:rPr lang="en-GB" sz="2600" dirty="0"/>
              <a:t>                                                         </a:t>
            </a:r>
            <a:r>
              <a:rPr lang="en-GB" sz="3200" dirty="0">
                <a:latin typeface="Arial" pitchFamily="34"/>
                <a:cs typeface="Arial" pitchFamily="34"/>
              </a:rPr>
              <a:t>References</a:t>
            </a:r>
          </a:p>
        </p:txBody>
      </p:sp>
      <p:sp>
        <p:nvSpPr>
          <p:cNvPr id="3" name="Content Placeholder 2">
            <a:extLst>
              <a:ext uri="{FF2B5EF4-FFF2-40B4-BE49-F238E27FC236}">
                <a16:creationId xmlns:a16="http://schemas.microsoft.com/office/drawing/2014/main" id="{D50B0E43-66D2-6054-6817-539C91FFA0E9}"/>
              </a:ext>
            </a:extLst>
          </p:cNvPr>
          <p:cNvSpPr txBox="1">
            <a:spLocks noGrp="1"/>
          </p:cNvSpPr>
          <p:nvPr>
            <p:ph idx="1"/>
          </p:nvPr>
        </p:nvSpPr>
        <p:spPr>
          <a:xfrm>
            <a:off x="448056" y="868680"/>
            <a:ext cx="11576304" cy="5803723"/>
          </a:xfrm>
        </p:spPr>
        <p:txBody>
          <a:bodyPr>
            <a:normAutofit fontScale="25000" lnSpcReduction="20000"/>
          </a:bodyPr>
          <a:lstStyle/>
          <a:p>
            <a:pPr marL="285750" indent="-285750">
              <a:buFont typeface="Arial" panose="020B0604020202020204" pitchFamily="34" charset="0"/>
              <a:buChar char="•"/>
            </a:pPr>
            <a:r>
              <a:rPr lang="en-GB" sz="4400" dirty="0">
                <a:solidFill>
                  <a:schemeClr val="bg1"/>
                </a:solidFill>
                <a:highlight>
                  <a:srgbClr val="000000"/>
                </a:highlight>
                <a:latin typeface="Arial" panose="020B0604020202020204" pitchFamily="34" charset="0"/>
                <a:cs typeface="Arial" panose="020B0604020202020204" pitchFamily="34" charset="0"/>
              </a:rPr>
              <a:t>Berman, M.N., Tupper, C. and Bhardwaj, A., (2019). </a:t>
            </a:r>
            <a:r>
              <a:rPr lang="en-GB" sz="4400" i="1" dirty="0">
                <a:solidFill>
                  <a:schemeClr val="bg1"/>
                </a:solidFill>
                <a:highlight>
                  <a:srgbClr val="000000"/>
                </a:highlight>
                <a:latin typeface="Arial" panose="020B0604020202020204" pitchFamily="34" charset="0"/>
                <a:cs typeface="Arial" panose="020B0604020202020204" pitchFamily="34" charset="0"/>
              </a:rPr>
              <a:t>Physiology, Left Ventricular Function</a:t>
            </a:r>
            <a:r>
              <a:rPr lang="en-GB" sz="4400" dirty="0">
                <a:solidFill>
                  <a:schemeClr val="bg1"/>
                </a:solidFill>
                <a:highlight>
                  <a:srgbClr val="000000"/>
                </a:highlight>
                <a:latin typeface="Arial" panose="020B0604020202020204" pitchFamily="34" charset="0"/>
                <a:cs typeface="Arial" panose="020B0604020202020204" pitchFamily="34" charset="0"/>
              </a:rPr>
              <a:t>. Available at: </a:t>
            </a:r>
            <a:r>
              <a:rPr lang="en-GB" sz="4400" dirty="0">
                <a:solidFill>
                  <a:schemeClr val="bg1"/>
                </a:solidFill>
                <a:highlight>
                  <a:srgbClr val="000000"/>
                </a:highlight>
                <a:latin typeface="Arial" panose="020B0604020202020204" pitchFamily="34" charset="0"/>
                <a:cs typeface="Arial" panose="020B0604020202020204" pitchFamily="34" charset="0"/>
                <a:hlinkClick r:id="rId3"/>
              </a:rPr>
              <a:t>https://europepmc.org/article/nbk/nbk541098</a:t>
            </a:r>
            <a:r>
              <a:rPr lang="en-GB" sz="4400" dirty="0">
                <a:solidFill>
                  <a:schemeClr val="bg1"/>
                </a:solidFill>
                <a:highlight>
                  <a:srgbClr val="000000"/>
                </a:highlight>
                <a:latin typeface="Arial" panose="020B0604020202020204" pitchFamily="34" charset="0"/>
                <a:cs typeface="Arial" panose="020B0604020202020204" pitchFamily="34" charset="0"/>
              </a:rPr>
              <a:t> . ( Accessed 17 July 2022 ).  </a:t>
            </a:r>
          </a:p>
          <a:p>
            <a:pPr marL="285750" indent="-285750">
              <a:buFont typeface="Arial" panose="020B0604020202020204" pitchFamily="34" charset="0"/>
              <a:buChar char="•"/>
            </a:pPr>
            <a:endParaRPr lang="en-GB" sz="4400" dirty="0">
              <a:solidFill>
                <a:schemeClr val="bg1"/>
              </a:solidFill>
              <a:highlight>
                <a:srgbClr val="000000"/>
              </a:highligh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4400" dirty="0">
                <a:solidFill>
                  <a:schemeClr val="bg1"/>
                </a:solidFill>
                <a:highlight>
                  <a:srgbClr val="000000"/>
                </a:highlight>
                <a:latin typeface="Arial" panose="020B0604020202020204" pitchFamily="34" charset="0"/>
                <a:cs typeface="Arial" panose="020B0604020202020204" pitchFamily="34" charset="0"/>
              </a:rPr>
              <a:t>Brazier, Y,. (2018). </a:t>
            </a:r>
            <a:r>
              <a:rPr lang="en-GB" sz="4400" i="1" dirty="0">
                <a:solidFill>
                  <a:schemeClr val="bg1"/>
                </a:solidFill>
                <a:highlight>
                  <a:srgbClr val="000000"/>
                </a:highlight>
                <a:latin typeface="Arial" panose="020B0604020202020204" pitchFamily="34" charset="0"/>
                <a:cs typeface="Arial" panose="020B0604020202020204" pitchFamily="34" charset="0"/>
              </a:rPr>
              <a:t>What is heart block?. </a:t>
            </a:r>
            <a:r>
              <a:rPr lang="en-GB" sz="4400" dirty="0">
                <a:solidFill>
                  <a:schemeClr val="bg1"/>
                </a:solidFill>
                <a:highlight>
                  <a:srgbClr val="000000"/>
                </a:highlight>
                <a:latin typeface="Arial" panose="020B0604020202020204" pitchFamily="34" charset="0"/>
                <a:cs typeface="Arial" panose="020B0604020202020204" pitchFamily="34" charset="0"/>
              </a:rPr>
              <a:t>Diagram of human heart. Available at: </a:t>
            </a:r>
            <a:r>
              <a:rPr lang="en-GB" sz="4400" dirty="0">
                <a:solidFill>
                  <a:schemeClr val="bg1"/>
                </a:solidFill>
                <a:highlight>
                  <a:srgbClr val="000000"/>
                </a:highlight>
                <a:latin typeface="Arial" panose="020B0604020202020204" pitchFamily="34" charset="0"/>
                <a:cs typeface="Arial" panose="020B0604020202020204" pitchFamily="34" charset="0"/>
                <a:hlinkClick r:id="rId4"/>
              </a:rPr>
              <a:t>https://www.medicalnewstoday.com/articles/180986</a:t>
            </a:r>
            <a:r>
              <a:rPr lang="en-GB" sz="4400" dirty="0">
                <a:solidFill>
                  <a:schemeClr val="bg1"/>
                </a:solidFill>
                <a:highlight>
                  <a:srgbClr val="000000"/>
                </a:highlight>
                <a:latin typeface="Arial" panose="020B0604020202020204" pitchFamily="34" charset="0"/>
                <a:cs typeface="Arial" panose="020B0604020202020204" pitchFamily="34" charset="0"/>
              </a:rPr>
              <a:t> . ( Accessed 17 July 2022).</a:t>
            </a:r>
          </a:p>
          <a:p>
            <a:pPr marL="285750" indent="-285750">
              <a:buFont typeface="Arial" panose="020B0604020202020204" pitchFamily="34" charset="0"/>
              <a:buChar char="•"/>
            </a:pPr>
            <a:r>
              <a:rPr lang="en-GB" sz="4400" dirty="0">
                <a:solidFill>
                  <a:schemeClr val="bg1"/>
                </a:solidFill>
                <a:latin typeface="Arial" pitchFamily="34"/>
                <a:cs typeface="Arial" pitchFamily="34"/>
              </a:rPr>
              <a:t>Charles, K.W. and David, R.J., (2019).  Access Science, The Science authority, Cardiovascular system. Available at: </a:t>
            </a:r>
            <a:r>
              <a:rPr lang="en-GB" sz="4400" dirty="0">
                <a:solidFill>
                  <a:schemeClr val="accent1"/>
                </a:solidFill>
                <a:latin typeface="Arial" pitchFamily="34"/>
                <a:cs typeface="Arial" pitchFamily="34"/>
                <a:hlinkClick r:id="rId5">
                  <a:extLst>
                    <a:ext uri="{A12FA001-AC4F-418D-AE19-62706E023703}">
                      <ahyp:hlinkClr xmlns:ahyp="http://schemas.microsoft.com/office/drawing/2018/hyperlinkcolor" val="tx"/>
                    </a:ext>
                  </a:extLst>
                </a:hlinkClick>
              </a:rPr>
              <a:t>https://www.accessscience.com/content/cardiovascular-system/109900</a:t>
            </a:r>
            <a:r>
              <a:rPr lang="en-GB" sz="4400" dirty="0">
                <a:solidFill>
                  <a:schemeClr val="bg1"/>
                </a:solidFill>
                <a:latin typeface="Arial" pitchFamily="34"/>
                <a:cs typeface="Arial" pitchFamily="34"/>
              </a:rPr>
              <a:t>.  (Accessed 01 July 2022).</a:t>
            </a:r>
          </a:p>
          <a:p>
            <a:pPr marL="285750" indent="-285750">
              <a:buFont typeface="Arial" panose="020B0604020202020204" pitchFamily="34" charset="0"/>
              <a:buChar char="•"/>
            </a:pPr>
            <a:endParaRPr lang="en-GB" sz="4400" dirty="0">
              <a:solidFill>
                <a:schemeClr val="bg1"/>
              </a:solidFill>
              <a:latin typeface="Arial" pitchFamily="34"/>
              <a:cs typeface="Arial" pitchFamily="34"/>
            </a:endParaRPr>
          </a:p>
          <a:p>
            <a:pPr marL="285750" indent="-285750">
              <a:buFont typeface="Arial" panose="020B0604020202020204" pitchFamily="34" charset="0"/>
              <a:buChar char="•"/>
            </a:pPr>
            <a:r>
              <a:rPr lang="en-GB" sz="4400" dirty="0">
                <a:solidFill>
                  <a:schemeClr val="bg1"/>
                </a:solidFill>
                <a:latin typeface="Arial" pitchFamily="34"/>
                <a:cs typeface="Arial" pitchFamily="34"/>
              </a:rPr>
              <a:t>Chaudhry, R., Miao, J.H. and Rehman, A., (2021). Physiology, cardiovascular. In </a:t>
            </a:r>
            <a:r>
              <a:rPr lang="en-GB" sz="4400" i="1" dirty="0" err="1">
                <a:solidFill>
                  <a:schemeClr val="bg1"/>
                </a:solidFill>
                <a:latin typeface="Arial" pitchFamily="34"/>
                <a:cs typeface="Arial" pitchFamily="34"/>
              </a:rPr>
              <a:t>StatPearls</a:t>
            </a:r>
            <a:r>
              <a:rPr lang="en-GB" sz="4400" i="1" dirty="0">
                <a:solidFill>
                  <a:schemeClr val="bg1"/>
                </a:solidFill>
                <a:latin typeface="Arial" pitchFamily="34"/>
                <a:cs typeface="Arial" pitchFamily="34"/>
              </a:rPr>
              <a:t> [Internet]</a:t>
            </a:r>
            <a:r>
              <a:rPr lang="en-GB" sz="4400" dirty="0">
                <a:solidFill>
                  <a:schemeClr val="bg1"/>
                </a:solidFill>
                <a:latin typeface="Arial" pitchFamily="34"/>
                <a:cs typeface="Arial" pitchFamily="34"/>
              </a:rPr>
              <a:t>. </a:t>
            </a:r>
            <a:r>
              <a:rPr lang="en-GB" sz="4400" dirty="0" err="1">
                <a:solidFill>
                  <a:schemeClr val="bg1"/>
                </a:solidFill>
                <a:latin typeface="Arial" pitchFamily="34"/>
                <a:cs typeface="Arial" pitchFamily="34"/>
              </a:rPr>
              <a:t>StatPearls</a:t>
            </a:r>
            <a:r>
              <a:rPr lang="en-GB" sz="4400" dirty="0">
                <a:solidFill>
                  <a:schemeClr val="bg1"/>
                </a:solidFill>
                <a:latin typeface="Arial" pitchFamily="34"/>
                <a:cs typeface="Arial" pitchFamily="34"/>
              </a:rPr>
              <a:t> Publishing. Available at: </a:t>
            </a:r>
            <a:r>
              <a:rPr lang="en-GB" sz="4400" dirty="0">
                <a:solidFill>
                  <a:schemeClr val="accent1"/>
                </a:solidFill>
                <a:latin typeface="Arial" pitchFamily="34"/>
                <a:cs typeface="Arial" pitchFamily="34"/>
                <a:hlinkClick r:id="rId6">
                  <a:extLst>
                    <a:ext uri="{A12FA001-AC4F-418D-AE19-62706E023703}">
                      <ahyp:hlinkClr xmlns:ahyp="http://schemas.microsoft.com/office/drawing/2018/hyperlinkcolor" val="tx"/>
                    </a:ext>
                  </a:extLst>
                </a:hlinkClick>
              </a:rPr>
              <a:t>https://www.ncbi.nlm.nih.gov/books/NBK493197/</a:t>
            </a:r>
            <a:r>
              <a:rPr lang="en-GB" sz="4400" dirty="0">
                <a:solidFill>
                  <a:schemeClr val="accent1"/>
                </a:solidFill>
                <a:latin typeface="Arial" pitchFamily="34"/>
                <a:cs typeface="Arial" pitchFamily="34"/>
              </a:rPr>
              <a:t>    </a:t>
            </a:r>
            <a:r>
              <a:rPr lang="en-GB" sz="4400" dirty="0">
                <a:solidFill>
                  <a:schemeClr val="bg1"/>
                </a:solidFill>
                <a:latin typeface="Arial" pitchFamily="34"/>
                <a:cs typeface="Arial" pitchFamily="34"/>
              </a:rPr>
              <a:t>( Accessed 15  July  2022).</a:t>
            </a:r>
          </a:p>
          <a:p>
            <a:pPr marL="285750" indent="-285750">
              <a:buFont typeface="Arial" panose="020B0604020202020204" pitchFamily="34" charset="0"/>
              <a:buChar char="•"/>
            </a:pPr>
            <a:endParaRPr lang="en-GB" sz="4400" dirty="0">
              <a:solidFill>
                <a:schemeClr val="bg1"/>
              </a:solidFill>
              <a:latin typeface="Arial" pitchFamily="34"/>
              <a:cs typeface="Arial" pitchFamily="34"/>
            </a:endParaRPr>
          </a:p>
          <a:p>
            <a:pPr marL="285750" indent="-285750">
              <a:buFont typeface="Arial" panose="020B0604020202020204" pitchFamily="34" charset="0"/>
              <a:buChar char="•"/>
            </a:pPr>
            <a:r>
              <a:rPr lang="en-GB" sz="4400" dirty="0">
                <a:solidFill>
                  <a:schemeClr val="bg1"/>
                </a:solidFill>
                <a:latin typeface="Arial" pitchFamily="34"/>
                <a:cs typeface="Arial" pitchFamily="34"/>
              </a:rPr>
              <a:t>Dig, Jamaica, (2016). Heart month, Best exercises for Heart health. Available at: </a:t>
            </a:r>
            <a:r>
              <a:rPr lang="en-GB" sz="4400" dirty="0">
                <a:solidFill>
                  <a:schemeClr val="bg1"/>
                </a:solidFill>
                <a:latin typeface="Arial" pitchFamily="34"/>
                <a:cs typeface="Arial" pitchFamily="34"/>
                <a:hlinkClick r:id="rId7"/>
              </a:rPr>
              <a:t>http://digjamaica.com/m/blog/heart-month-best-exercises-for-heart-health/</a:t>
            </a:r>
            <a:r>
              <a:rPr lang="en-GB" sz="4400" dirty="0">
                <a:solidFill>
                  <a:schemeClr val="bg1"/>
                </a:solidFill>
                <a:latin typeface="Arial" pitchFamily="34"/>
                <a:cs typeface="Arial" pitchFamily="34"/>
              </a:rPr>
              <a:t> (Accessed 19 July 2022)</a:t>
            </a:r>
          </a:p>
          <a:p>
            <a:pPr marL="0" indent="0">
              <a:buNone/>
            </a:pPr>
            <a:endParaRPr lang="en-GB" sz="4400" dirty="0">
              <a:solidFill>
                <a:schemeClr val="bg1"/>
              </a:solidFill>
              <a:latin typeface="Arial" pitchFamily="34"/>
              <a:cs typeface="Arial" pitchFamily="34"/>
            </a:endParaRPr>
          </a:p>
          <a:p>
            <a:pPr marL="285750" indent="-285750">
              <a:buFont typeface="Arial" panose="020B0604020202020204" pitchFamily="34" charset="0"/>
              <a:buChar char="•"/>
            </a:pPr>
            <a:r>
              <a:rPr lang="en-GB" sz="4400" dirty="0">
                <a:solidFill>
                  <a:schemeClr val="bg1"/>
                </a:solidFill>
                <a:latin typeface="Arial" panose="020B0604020202020204" pitchFamily="34" charset="0"/>
                <a:cs typeface="Arial" panose="020B0604020202020204" pitchFamily="34" charset="0"/>
              </a:rPr>
              <a:t>Fang, J., Luncheon, C., Ayala, C., Odom, E. and </a:t>
            </a:r>
            <a:r>
              <a:rPr lang="en-GB" sz="4400" dirty="0" err="1">
                <a:solidFill>
                  <a:schemeClr val="bg1"/>
                </a:solidFill>
                <a:latin typeface="Arial" panose="020B0604020202020204" pitchFamily="34" charset="0"/>
                <a:cs typeface="Arial" panose="020B0604020202020204" pitchFamily="34" charset="0"/>
              </a:rPr>
              <a:t>Loustalot</a:t>
            </a:r>
            <a:r>
              <a:rPr lang="en-GB" sz="4400" dirty="0">
                <a:solidFill>
                  <a:schemeClr val="bg1"/>
                </a:solidFill>
                <a:latin typeface="Arial" panose="020B0604020202020204" pitchFamily="34" charset="0"/>
                <a:cs typeface="Arial" panose="020B0604020202020204" pitchFamily="34" charset="0"/>
              </a:rPr>
              <a:t>, F., (2019). Awareness of heart attack symptoms and response among adults—United States, 2008, 2014, and 2017. </a:t>
            </a:r>
            <a:r>
              <a:rPr lang="en-GB" sz="4400" i="1" dirty="0">
                <a:solidFill>
                  <a:schemeClr val="bg1"/>
                </a:solidFill>
                <a:latin typeface="Arial" panose="020B0604020202020204" pitchFamily="34" charset="0"/>
                <a:cs typeface="Arial" panose="020B0604020202020204" pitchFamily="34" charset="0"/>
              </a:rPr>
              <a:t>Morbidity and Mortality Weekly Report</a:t>
            </a:r>
            <a:r>
              <a:rPr lang="en-GB" sz="4400" dirty="0">
                <a:solidFill>
                  <a:schemeClr val="bg1"/>
                </a:solidFill>
                <a:latin typeface="Arial" panose="020B0604020202020204" pitchFamily="34" charset="0"/>
                <a:cs typeface="Arial" panose="020B0604020202020204" pitchFamily="34" charset="0"/>
              </a:rPr>
              <a:t>, </a:t>
            </a:r>
            <a:r>
              <a:rPr lang="en-GB" sz="4400" i="1" dirty="0">
                <a:solidFill>
                  <a:schemeClr val="bg1"/>
                </a:solidFill>
                <a:latin typeface="Arial" panose="020B0604020202020204" pitchFamily="34" charset="0"/>
                <a:cs typeface="Arial" panose="020B0604020202020204" pitchFamily="34" charset="0"/>
              </a:rPr>
              <a:t>68</a:t>
            </a:r>
            <a:r>
              <a:rPr lang="en-GB" sz="4400" dirty="0">
                <a:solidFill>
                  <a:schemeClr val="bg1"/>
                </a:solidFill>
                <a:latin typeface="Arial" panose="020B0604020202020204" pitchFamily="34" charset="0"/>
                <a:cs typeface="Arial" panose="020B0604020202020204" pitchFamily="34" charset="0"/>
              </a:rPr>
              <a:t>(5), p.101. Available at: </a:t>
            </a:r>
            <a:r>
              <a:rPr lang="en-GB" sz="4400" dirty="0">
                <a:solidFill>
                  <a:schemeClr val="bg1"/>
                </a:solidFill>
                <a:latin typeface="Arial" panose="020B0604020202020204" pitchFamily="34" charset="0"/>
                <a:cs typeface="Arial" panose="020B0604020202020204" pitchFamily="34" charset="0"/>
                <a:hlinkClick r:id="rId8"/>
              </a:rPr>
              <a:t>https://www.ncbi.nlm.nih.gov/pmc/articles/PMC6366680/</a:t>
            </a:r>
            <a:r>
              <a:rPr lang="en-GB" sz="4400" dirty="0">
                <a:solidFill>
                  <a:schemeClr val="bg1"/>
                </a:solidFill>
                <a:latin typeface="Arial" panose="020B0604020202020204" pitchFamily="34" charset="0"/>
                <a:cs typeface="Arial" panose="020B0604020202020204" pitchFamily="34" charset="0"/>
              </a:rPr>
              <a:t> ( Accessed 16 July 2022).</a:t>
            </a:r>
          </a:p>
          <a:p>
            <a:pPr marL="285750" indent="-285750">
              <a:buFont typeface="Arial" panose="020B0604020202020204" pitchFamily="34" charset="0"/>
              <a:buChar char="•"/>
            </a:pPr>
            <a:endParaRPr lang="en-GB" sz="4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4400" dirty="0">
                <a:solidFill>
                  <a:schemeClr val="bg1"/>
                </a:solidFill>
                <a:latin typeface="Arial" pitchFamily="34"/>
                <a:cs typeface="Arial" pitchFamily="34"/>
              </a:rPr>
              <a:t>Cleveland Clinic, ( 2021). Cardiovascular system, What is your Cardiovascular system?. Available at: </a:t>
            </a:r>
            <a:r>
              <a:rPr lang="en-GB" sz="4400" dirty="0">
                <a:solidFill>
                  <a:schemeClr val="bg1"/>
                </a:solidFill>
                <a:latin typeface="Arial" pitchFamily="34"/>
                <a:cs typeface="Arial" pitchFamily="34"/>
                <a:hlinkClick r:id="rId9"/>
              </a:rPr>
              <a:t>https://my.clevelandclinic.org/health/body/21833-cardiovascular-system</a:t>
            </a:r>
            <a:r>
              <a:rPr lang="en-GB" sz="4400" dirty="0">
                <a:solidFill>
                  <a:schemeClr val="bg1"/>
                </a:solidFill>
                <a:latin typeface="Arial" pitchFamily="34"/>
                <a:cs typeface="Arial" pitchFamily="34"/>
              </a:rPr>
              <a:t> ( Accessed 19 July 2021).</a:t>
            </a:r>
          </a:p>
          <a:p>
            <a:pPr marL="285750" indent="-285750">
              <a:buFont typeface="Arial" panose="020B0604020202020204" pitchFamily="34" charset="0"/>
              <a:buChar char="•"/>
            </a:pPr>
            <a:endParaRPr lang="en-GB" sz="4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4400" dirty="0">
                <a:solidFill>
                  <a:schemeClr val="bg1"/>
                </a:solidFill>
                <a:latin typeface="Arial" panose="020B0604020202020204" pitchFamily="34" charset="0"/>
                <a:cs typeface="Arial" panose="020B0604020202020204" pitchFamily="34" charset="0"/>
              </a:rPr>
              <a:t>Francis, J, (2015). Heart sisters</a:t>
            </a:r>
            <a:r>
              <a:rPr lang="en-GB" sz="4400" i="1" dirty="0">
                <a:solidFill>
                  <a:schemeClr val="bg1"/>
                </a:solidFill>
                <a:latin typeface="Arial" panose="020B0604020202020204" pitchFamily="34" charset="0"/>
                <a:cs typeface="Arial" panose="020B0604020202020204" pitchFamily="34" charset="0"/>
              </a:rPr>
              <a:t>, Most common Heart Attack signs in men  and women</a:t>
            </a:r>
            <a:r>
              <a:rPr lang="en-GB" sz="4400" dirty="0">
                <a:solidFill>
                  <a:schemeClr val="bg1"/>
                </a:solidFill>
                <a:latin typeface="Arial" panose="020B0604020202020204" pitchFamily="34" charset="0"/>
                <a:cs typeface="Arial" panose="020B0604020202020204" pitchFamily="34" charset="0"/>
              </a:rPr>
              <a:t>,. Available  at: </a:t>
            </a:r>
            <a:r>
              <a:rPr lang="en-GB" sz="4400" dirty="0">
                <a:solidFill>
                  <a:schemeClr val="accent1"/>
                </a:solidFill>
                <a:latin typeface="Arial" panose="020B0604020202020204" pitchFamily="34" charset="0"/>
                <a:cs typeface="Arial" panose="020B0604020202020204" pitchFamily="34" charset="0"/>
              </a:rPr>
              <a:t>https://johnsonfrancis.org/general/risk-factors-for-heart-disease-2/  (</a:t>
            </a:r>
            <a:r>
              <a:rPr lang="en-GB" sz="4400" dirty="0">
                <a:solidFill>
                  <a:schemeClr val="bg1"/>
                </a:solidFill>
                <a:latin typeface="Arial" panose="020B0604020202020204" pitchFamily="34" charset="0"/>
                <a:cs typeface="Arial" panose="020B0604020202020204" pitchFamily="34" charset="0"/>
              </a:rPr>
              <a:t>( Accessed 20 July 2022)</a:t>
            </a:r>
            <a:endParaRPr lang="en-GB" sz="4400" dirty="0">
              <a:solidFill>
                <a:schemeClr val="accent1"/>
              </a:solidFill>
              <a:latin typeface="Arial" panose="020B0604020202020204" pitchFamily="34" charset="0"/>
              <a:cs typeface="Arial" panose="020B0604020202020204" pitchFamily="34" charset="0"/>
            </a:endParaRPr>
          </a:p>
          <a:p>
            <a:endParaRPr lang="en-GB" sz="4400" dirty="0">
              <a:solidFill>
                <a:schemeClr val="bg1"/>
              </a:solidFill>
              <a:latin typeface="Arial" pitchFamily="34"/>
              <a:cs typeface="Arial" pitchFamily="34"/>
            </a:endParaRPr>
          </a:p>
          <a:p>
            <a:pPr marL="285750" indent="-285750">
              <a:buFont typeface="Arial" panose="020B0604020202020204" pitchFamily="34" charset="0"/>
              <a:buChar char="•"/>
            </a:pPr>
            <a:r>
              <a:rPr lang="en-GB" sz="4400" dirty="0">
                <a:solidFill>
                  <a:schemeClr val="bg1"/>
                </a:solidFill>
                <a:latin typeface="Arial" pitchFamily="34"/>
                <a:cs typeface="Arial" pitchFamily="34"/>
              </a:rPr>
              <a:t>Humphrey, J.D. and McCulloch, A.D., (2003.) The cardiovascular system—anatomy, physiology and cell biology. In </a:t>
            </a:r>
            <a:r>
              <a:rPr lang="en-GB" sz="4400" i="1" dirty="0">
                <a:solidFill>
                  <a:schemeClr val="bg1"/>
                </a:solidFill>
                <a:latin typeface="Arial" pitchFamily="34"/>
                <a:cs typeface="Arial" pitchFamily="34"/>
              </a:rPr>
              <a:t>Biomechanics of soft tissue in cardiovascular systems</a:t>
            </a:r>
            <a:r>
              <a:rPr lang="en-GB" sz="4400" dirty="0">
                <a:solidFill>
                  <a:schemeClr val="bg1"/>
                </a:solidFill>
                <a:latin typeface="Arial" pitchFamily="34"/>
                <a:cs typeface="Arial" pitchFamily="34"/>
              </a:rPr>
              <a:t> (pp. 1-14). Springer, Vienna. Available at: </a:t>
            </a:r>
            <a:r>
              <a:rPr lang="en-GB" sz="4400" dirty="0">
                <a:solidFill>
                  <a:schemeClr val="accent1"/>
                </a:solidFill>
                <a:latin typeface="Arial" pitchFamily="34"/>
                <a:cs typeface="Arial" pitchFamily="34"/>
                <a:hlinkClick r:id="rId10">
                  <a:extLst>
                    <a:ext uri="{A12FA001-AC4F-418D-AE19-62706E023703}">
                      <ahyp:hlinkClr xmlns:ahyp="http://schemas.microsoft.com/office/drawing/2018/hyperlinkcolor" val="tx"/>
                    </a:ext>
                  </a:extLst>
                </a:hlinkClick>
              </a:rPr>
              <a:t>https://link.springer.com/chapter/10.1007/978-3-7091-2736-0_1</a:t>
            </a:r>
            <a:r>
              <a:rPr lang="en-GB" sz="4400" dirty="0">
                <a:solidFill>
                  <a:schemeClr val="accent1"/>
                </a:solidFill>
                <a:latin typeface="Arial" pitchFamily="34"/>
                <a:cs typeface="Arial" pitchFamily="34"/>
              </a:rPr>
              <a:t>  </a:t>
            </a:r>
            <a:r>
              <a:rPr lang="en-GB" sz="4400" dirty="0">
                <a:solidFill>
                  <a:schemeClr val="bg1"/>
                </a:solidFill>
                <a:latin typeface="Arial" pitchFamily="34"/>
                <a:cs typeface="Arial" pitchFamily="34"/>
              </a:rPr>
              <a:t>( Accessed 10/ July / 2022).</a:t>
            </a:r>
          </a:p>
          <a:p>
            <a:pPr marL="285750" indent="-285750">
              <a:buFont typeface="Arial" panose="020B0604020202020204" pitchFamily="34" charset="0"/>
              <a:buChar char="•"/>
            </a:pPr>
            <a:endParaRPr lang="en-GB" sz="4400" dirty="0">
              <a:solidFill>
                <a:schemeClr val="bg1"/>
              </a:solidFill>
              <a:latin typeface="Arial" pitchFamily="34"/>
              <a:cs typeface="Arial" pitchFamily="34"/>
            </a:endParaRPr>
          </a:p>
          <a:p>
            <a:pPr marL="285750" indent="-285750">
              <a:buFont typeface="Arial" panose="020B0604020202020204" pitchFamily="34" charset="0"/>
              <a:buChar char="•"/>
            </a:pPr>
            <a:r>
              <a:rPr lang="en-GB" sz="4400" dirty="0">
                <a:solidFill>
                  <a:schemeClr val="bg1">
                    <a:lumMod val="95000"/>
                  </a:schemeClr>
                </a:solidFill>
                <a:latin typeface="Arial" panose="020B0604020202020204" pitchFamily="34" charset="0"/>
                <a:cs typeface="Arial" panose="020B0604020202020204" pitchFamily="34" charset="0"/>
              </a:rPr>
              <a:t>Komutrattananont, P., Mahakkanukrauh, P. and Das, S., (2019). Morphology of the human aorta and age-related changes: anatomical facts. </a:t>
            </a:r>
            <a:r>
              <a:rPr lang="en-GB" sz="4400" i="1" dirty="0">
                <a:solidFill>
                  <a:schemeClr val="bg1">
                    <a:lumMod val="95000"/>
                  </a:schemeClr>
                </a:solidFill>
                <a:latin typeface="Arial" panose="020B0604020202020204" pitchFamily="34" charset="0"/>
                <a:cs typeface="Arial" panose="020B0604020202020204" pitchFamily="34" charset="0"/>
              </a:rPr>
              <a:t>Anatomy &amp; cell biology</a:t>
            </a:r>
            <a:r>
              <a:rPr lang="en-GB" sz="4400" dirty="0">
                <a:solidFill>
                  <a:schemeClr val="bg1">
                    <a:lumMod val="95000"/>
                  </a:schemeClr>
                </a:solidFill>
                <a:latin typeface="Arial" panose="020B0604020202020204" pitchFamily="34" charset="0"/>
                <a:cs typeface="Arial" panose="020B0604020202020204" pitchFamily="34" charset="0"/>
              </a:rPr>
              <a:t>, </a:t>
            </a:r>
            <a:r>
              <a:rPr lang="en-GB" sz="4400" i="1" dirty="0">
                <a:solidFill>
                  <a:schemeClr val="bg1">
                    <a:lumMod val="95000"/>
                  </a:schemeClr>
                </a:solidFill>
                <a:latin typeface="Arial" panose="020B0604020202020204" pitchFamily="34" charset="0"/>
                <a:cs typeface="Arial" panose="020B0604020202020204" pitchFamily="34" charset="0"/>
              </a:rPr>
              <a:t>52</a:t>
            </a:r>
            <a:r>
              <a:rPr lang="en-GB" sz="4400" dirty="0">
                <a:solidFill>
                  <a:schemeClr val="bg1">
                    <a:lumMod val="95000"/>
                  </a:schemeClr>
                </a:solidFill>
                <a:latin typeface="Arial" panose="020B0604020202020204" pitchFamily="34" charset="0"/>
                <a:cs typeface="Arial" panose="020B0604020202020204" pitchFamily="34" charset="0"/>
              </a:rPr>
              <a:t>(2), pp.109-114.ng. Available at: </a:t>
            </a:r>
            <a:r>
              <a:rPr lang="en-GB" sz="4400" dirty="0">
                <a:solidFill>
                  <a:schemeClr val="bg1">
                    <a:lumMod val="95000"/>
                  </a:schemeClr>
                </a:solidFill>
                <a:latin typeface="Arial" panose="020B0604020202020204" pitchFamily="34" charset="0"/>
                <a:cs typeface="Arial" panose="020B0604020202020204" pitchFamily="34" charset="0"/>
                <a:hlinkClick r:id="rId11"/>
              </a:rPr>
              <a:t>https://synapse.koreamed.org/articles/1128952</a:t>
            </a:r>
            <a:r>
              <a:rPr lang="en-GB" sz="4400" dirty="0">
                <a:solidFill>
                  <a:schemeClr val="bg1">
                    <a:lumMod val="95000"/>
                  </a:schemeClr>
                </a:solidFill>
                <a:latin typeface="Arial" panose="020B0604020202020204" pitchFamily="34" charset="0"/>
                <a:cs typeface="Arial" panose="020B0604020202020204" pitchFamily="34" charset="0"/>
              </a:rPr>
              <a:t>  ( Accessed 18 July 2022 ).</a:t>
            </a:r>
          </a:p>
          <a:p>
            <a:pPr marL="285750" indent="-285750">
              <a:buFont typeface="Arial" panose="020B0604020202020204" pitchFamily="34" charset="0"/>
              <a:buChar char="•"/>
            </a:pPr>
            <a:endParaRPr lang="en-GB" sz="4400" dirty="0">
              <a:solidFill>
                <a:schemeClr val="bg1">
                  <a:lumMod val="9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4400" dirty="0">
              <a:solidFill>
                <a:schemeClr val="bg1"/>
              </a:solidFill>
              <a:latin typeface="Arial" pitchFamily="34"/>
              <a:cs typeface="Arial" pitchFamily="34"/>
            </a:endParaRPr>
          </a:p>
          <a:p>
            <a:pPr marL="285750" indent="-285750">
              <a:buFont typeface="Arial" panose="020B0604020202020204" pitchFamily="34" charset="0"/>
              <a:buChar char="•"/>
            </a:pPr>
            <a:endParaRPr lang="en-GB" sz="4400" dirty="0">
              <a:solidFill>
                <a:schemeClr val="bg1"/>
              </a:solidFill>
              <a:latin typeface="Arial" pitchFamily="34"/>
              <a:cs typeface="Arial" pitchFamily="34"/>
            </a:endParaRPr>
          </a:p>
          <a:p>
            <a:pPr lvl="0"/>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7418AD-E4EA-B1CA-E783-E689FE65E03B}"/>
              </a:ext>
            </a:extLst>
          </p:cNvPr>
          <p:cNvSpPr txBox="1"/>
          <p:nvPr/>
        </p:nvSpPr>
        <p:spPr>
          <a:xfrm>
            <a:off x="0" y="467360"/>
            <a:ext cx="12110720" cy="7263527"/>
          </a:xfrm>
          <a:prstGeom prst="rect">
            <a:avLst/>
          </a:prstGeom>
          <a:noFill/>
        </p:spPr>
        <p:txBody>
          <a:bodyPr wrap="square" rtlCol="0">
            <a:spAutoFit/>
          </a:bodyPr>
          <a:lstStyle/>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itchFamily="34"/>
                <a:cs typeface="Arial" pitchFamily="34"/>
              </a:rPr>
              <a:t>Latham, K., ( 2021). </a:t>
            </a:r>
            <a:r>
              <a:rPr lang="en-GB" sz="1100" i="1" dirty="0">
                <a:solidFill>
                  <a:schemeClr val="bg1"/>
                </a:solidFill>
                <a:latin typeface="Arial" pitchFamily="34"/>
                <a:cs typeface="Arial" pitchFamily="34"/>
              </a:rPr>
              <a:t>Biology dictionary</a:t>
            </a:r>
            <a:r>
              <a:rPr lang="en-GB" sz="1100" dirty="0">
                <a:solidFill>
                  <a:schemeClr val="bg1"/>
                </a:solidFill>
                <a:latin typeface="Arial" pitchFamily="34"/>
                <a:cs typeface="Arial" pitchFamily="34"/>
              </a:rPr>
              <a:t>. ”Artery vs Vein” Biology dictionary. net,. Available at: </a:t>
            </a:r>
            <a:r>
              <a:rPr lang="en-GB" sz="1100" dirty="0">
                <a:solidFill>
                  <a:schemeClr val="accent1"/>
                </a:solidFill>
                <a:latin typeface="Arial" pitchFamily="34"/>
                <a:cs typeface="Arial" pitchFamily="34"/>
                <a:hlinkClick r:id="rId3">
                  <a:extLst>
                    <a:ext uri="{A12FA001-AC4F-418D-AE19-62706E023703}">
                      <ahyp:hlinkClr xmlns:ahyp="http://schemas.microsoft.com/office/drawing/2018/hyperlinkcolor" val="tx"/>
                    </a:ext>
                  </a:extLst>
                </a:hlinkClick>
              </a:rPr>
              <a:t>https://biologydictionary.net/artery-vs-vein</a:t>
            </a:r>
            <a:r>
              <a:rPr lang="en-GB" sz="1100" dirty="0">
                <a:solidFill>
                  <a:schemeClr val="bg1"/>
                </a:solidFill>
                <a:latin typeface="Arial" pitchFamily="34"/>
                <a:cs typeface="Arial" pitchFamily="34"/>
                <a:hlinkClick r:id="rId3">
                  <a:extLst>
                    <a:ext uri="{A12FA001-AC4F-418D-AE19-62706E023703}">
                      <ahyp:hlinkClr xmlns:ahyp="http://schemas.microsoft.com/office/drawing/2018/hyperlinkcolor" val="tx"/>
                    </a:ext>
                  </a:extLst>
                </a:hlinkClick>
              </a:rPr>
              <a:t>/</a:t>
            </a:r>
            <a:r>
              <a:rPr lang="en-GB" sz="1100" dirty="0">
                <a:solidFill>
                  <a:schemeClr val="bg1"/>
                </a:solidFill>
                <a:latin typeface="Arial" pitchFamily="34"/>
                <a:cs typeface="Arial" pitchFamily="34"/>
              </a:rPr>
              <a:t>.  ( Accessed 10/ July 2022).</a:t>
            </a:r>
          </a:p>
          <a:p>
            <a:endParaRPr lang="en-GB" sz="11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1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Lakier, J.B., (1992). Smoking and cardiovascular disease. </a:t>
            </a:r>
            <a:r>
              <a:rPr lang="en-GB" sz="1100" i="1" dirty="0">
                <a:solidFill>
                  <a:schemeClr val="bg1"/>
                </a:solidFill>
                <a:latin typeface="Arial" panose="020B0604020202020204" pitchFamily="34" charset="0"/>
                <a:cs typeface="Arial" panose="020B0604020202020204" pitchFamily="34" charset="0"/>
              </a:rPr>
              <a:t>The American journal of medicine</a:t>
            </a:r>
            <a:r>
              <a:rPr lang="en-GB" sz="1100" dirty="0">
                <a:solidFill>
                  <a:schemeClr val="bg1"/>
                </a:solidFill>
                <a:latin typeface="Arial" panose="020B0604020202020204" pitchFamily="34" charset="0"/>
                <a:cs typeface="Arial" panose="020B0604020202020204" pitchFamily="34" charset="0"/>
              </a:rPr>
              <a:t>, </a:t>
            </a:r>
            <a:r>
              <a:rPr lang="en-GB" sz="1100" i="1" dirty="0">
                <a:solidFill>
                  <a:schemeClr val="bg1"/>
                </a:solidFill>
                <a:latin typeface="Arial" panose="020B0604020202020204" pitchFamily="34" charset="0"/>
                <a:cs typeface="Arial" panose="020B0604020202020204" pitchFamily="34" charset="0"/>
              </a:rPr>
              <a:t>93</a:t>
            </a:r>
            <a:r>
              <a:rPr lang="en-GB" sz="1100" dirty="0">
                <a:solidFill>
                  <a:schemeClr val="bg1"/>
                </a:solidFill>
                <a:latin typeface="Arial" panose="020B0604020202020204" pitchFamily="34" charset="0"/>
                <a:cs typeface="Arial" panose="020B0604020202020204" pitchFamily="34" charset="0"/>
              </a:rPr>
              <a:t>(1), pp.S8-S12. Available at: </a:t>
            </a:r>
            <a:r>
              <a:rPr lang="en-GB" sz="1100" dirty="0">
                <a:solidFill>
                  <a:schemeClr val="bg1"/>
                </a:solidFill>
                <a:latin typeface="Arial" panose="020B0604020202020204" pitchFamily="34" charset="0"/>
                <a:cs typeface="Arial" panose="020B0604020202020204" pitchFamily="34" charset="0"/>
                <a:hlinkClick r:id="rId4"/>
              </a:rPr>
              <a:t>https://www.sciencedirect.com/science/article/abs/pii/000293439290620Q</a:t>
            </a:r>
            <a:r>
              <a:rPr lang="en-GB" sz="1100" dirty="0">
                <a:solidFill>
                  <a:schemeClr val="bg1"/>
                </a:solidFill>
                <a:latin typeface="Arial" panose="020B0604020202020204" pitchFamily="34" charset="0"/>
                <a:cs typeface="Arial" panose="020B0604020202020204" pitchFamily="34" charset="0"/>
              </a:rPr>
              <a:t> ( Accessed 16 July 2022). </a:t>
            </a:r>
          </a:p>
          <a:p>
            <a:endParaRPr lang="en-GB" sz="1100" dirty="0">
              <a:solidFill>
                <a:schemeClr val="bg1"/>
              </a:solidFill>
              <a:latin typeface="Arial" pitchFamily="34"/>
              <a:cs typeface="Arial" pitchFamily="34"/>
            </a:endParaRPr>
          </a:p>
          <a:p>
            <a:pPr marL="285750" indent="-285750">
              <a:buFont typeface="Arial" panose="020B0604020202020204" pitchFamily="34" charset="0"/>
              <a:buChar char="•"/>
            </a:pPr>
            <a:endParaRPr lang="en-GB" sz="1100" dirty="0">
              <a:solidFill>
                <a:schemeClr val="bg1"/>
              </a:solidFill>
              <a:latin typeface="Arial" pitchFamily="34"/>
              <a:cs typeface="Arial" pitchFamily="34"/>
            </a:endParaRPr>
          </a:p>
          <a:p>
            <a:pPr marL="285750" indent="-285750">
              <a:buFont typeface="Arial" panose="020B0604020202020204" pitchFamily="34" charset="0"/>
              <a:buChar char="•"/>
            </a:pPr>
            <a:r>
              <a:rPr lang="en-GB" sz="1100" dirty="0" err="1">
                <a:solidFill>
                  <a:schemeClr val="bg1"/>
                </a:solidFill>
                <a:latin typeface="Arial" pitchFamily="34"/>
                <a:cs typeface="Arial" pitchFamily="34"/>
              </a:rPr>
              <a:t>Mehler</a:t>
            </a:r>
            <a:r>
              <a:rPr lang="en-GB" sz="1100" dirty="0">
                <a:solidFill>
                  <a:schemeClr val="bg1"/>
                </a:solidFill>
                <a:latin typeface="Arial" pitchFamily="34"/>
                <a:cs typeface="Arial" pitchFamily="34"/>
              </a:rPr>
              <a:t>, R.E., (2014.) </a:t>
            </a:r>
            <a:r>
              <a:rPr lang="en-GB" sz="1100" i="1" dirty="0">
                <a:solidFill>
                  <a:schemeClr val="bg1"/>
                </a:solidFill>
                <a:latin typeface="Arial" pitchFamily="34"/>
                <a:cs typeface="Arial" pitchFamily="34"/>
              </a:rPr>
              <a:t>How the circulatory system works</a:t>
            </a:r>
            <a:r>
              <a:rPr lang="en-GB" sz="1100" dirty="0">
                <a:solidFill>
                  <a:schemeClr val="bg1"/>
                </a:solidFill>
                <a:latin typeface="Arial" pitchFamily="34"/>
                <a:cs typeface="Arial" pitchFamily="34"/>
              </a:rPr>
              <a:t>. John Wiley &amp; Sons. Available at:   </a:t>
            </a:r>
            <a:r>
              <a:rPr lang="en-GB" sz="1100" dirty="0">
                <a:solidFill>
                  <a:schemeClr val="accent1"/>
                </a:solidFill>
                <a:latin typeface="Arial" pitchFamily="34"/>
                <a:cs typeface="Arial" pitchFamily="34"/>
              </a:rPr>
              <a:t>https://books.google.co.uk/books?hl=en&amp;lr=&amp;id=MxpIDAAAQBAJ&amp;oi=fnd&amp;pg=PP2&amp;dq=How+does+the+blood+circulatory+system+work&amp;ots=r480c1dmSg&amp;sig=EZTp11mU3-uI8PCd26yN9j5A-Mo&amp;redir_esc=y#v=onepage&amp;q=How%20does%20the%20blood%20circulatory%20system%20work&amp;f=false. </a:t>
            </a:r>
            <a:r>
              <a:rPr lang="en-GB" sz="1100" dirty="0">
                <a:solidFill>
                  <a:schemeClr val="bg1"/>
                </a:solidFill>
                <a:latin typeface="Arial" pitchFamily="34"/>
                <a:cs typeface="Arial" pitchFamily="34"/>
              </a:rPr>
              <a:t>( Accessed 16/ July / 2022).   </a:t>
            </a:r>
          </a:p>
          <a:p>
            <a:pPr marL="285750" indent="-285750">
              <a:buFont typeface="Arial" panose="020B0604020202020204" pitchFamily="34" charset="0"/>
              <a:buChar char="•"/>
            </a:pPr>
            <a:endParaRPr lang="en-GB" sz="1100" dirty="0">
              <a:solidFill>
                <a:schemeClr val="bg1"/>
              </a:solidFill>
              <a:latin typeface="Arial" pitchFamily="34"/>
              <a:cs typeface="Arial" pitchFamily="34"/>
            </a:endParaRPr>
          </a:p>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Myers, J., (2003). Exercise and cardiovascular health. </a:t>
            </a:r>
            <a:r>
              <a:rPr lang="en-GB" sz="1100" i="1" dirty="0">
                <a:solidFill>
                  <a:schemeClr val="bg1"/>
                </a:solidFill>
                <a:latin typeface="Arial" panose="020B0604020202020204" pitchFamily="34" charset="0"/>
                <a:cs typeface="Arial" panose="020B0604020202020204" pitchFamily="34" charset="0"/>
              </a:rPr>
              <a:t>Circulation</a:t>
            </a:r>
            <a:r>
              <a:rPr lang="en-GB" sz="1100" dirty="0">
                <a:solidFill>
                  <a:schemeClr val="bg1"/>
                </a:solidFill>
                <a:latin typeface="Arial" panose="020B0604020202020204" pitchFamily="34" charset="0"/>
                <a:cs typeface="Arial" panose="020B0604020202020204" pitchFamily="34" charset="0"/>
              </a:rPr>
              <a:t>, </a:t>
            </a:r>
            <a:r>
              <a:rPr lang="en-GB" sz="1100" i="1" dirty="0">
                <a:solidFill>
                  <a:schemeClr val="bg1"/>
                </a:solidFill>
                <a:latin typeface="Arial" panose="020B0604020202020204" pitchFamily="34" charset="0"/>
                <a:cs typeface="Arial" panose="020B0604020202020204" pitchFamily="34" charset="0"/>
              </a:rPr>
              <a:t>107</a:t>
            </a:r>
            <a:r>
              <a:rPr lang="en-GB" sz="1100" dirty="0">
                <a:solidFill>
                  <a:schemeClr val="bg1"/>
                </a:solidFill>
                <a:latin typeface="Arial" panose="020B0604020202020204" pitchFamily="34" charset="0"/>
                <a:cs typeface="Arial" panose="020B0604020202020204" pitchFamily="34" charset="0"/>
              </a:rPr>
              <a:t>(1), pp.e2-e5.. Available at: </a:t>
            </a:r>
            <a:r>
              <a:rPr lang="en-GB" sz="1100" dirty="0">
                <a:solidFill>
                  <a:schemeClr val="bg1"/>
                </a:solidFill>
                <a:latin typeface="Arial" panose="020B0604020202020204" pitchFamily="34" charset="0"/>
                <a:cs typeface="Arial" panose="020B0604020202020204" pitchFamily="34" charset="0"/>
                <a:hlinkClick r:id="rId5"/>
              </a:rPr>
              <a:t>https://www.ahajournals.org/doi/full/10.1161/01.cir.0000048890.59383.8d</a:t>
            </a:r>
            <a:r>
              <a:rPr lang="en-GB" sz="1100" dirty="0">
                <a:solidFill>
                  <a:schemeClr val="bg1"/>
                </a:solidFill>
                <a:latin typeface="Arial" panose="020B0604020202020204" pitchFamily="34" charset="0"/>
                <a:cs typeface="Arial" panose="020B0604020202020204" pitchFamily="34" charset="0"/>
              </a:rPr>
              <a:t> ( Accessed 16 July 2022).</a:t>
            </a:r>
          </a:p>
          <a:p>
            <a:pPr marL="285750" indent="-285750">
              <a:buFont typeface="Arial" panose="020B0604020202020204" pitchFamily="34" charset="0"/>
              <a:buChar char="•"/>
            </a:pPr>
            <a:endParaRPr lang="en-GB" sz="11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McMillen, M,. ( 2020). Health centre,  </a:t>
            </a:r>
            <a:r>
              <a:rPr lang="en-GB" sz="1100" i="1" dirty="0">
                <a:solidFill>
                  <a:schemeClr val="bg1"/>
                </a:solidFill>
                <a:latin typeface="Arial" panose="020B0604020202020204" pitchFamily="34" charset="0"/>
                <a:cs typeface="Arial" panose="020B0604020202020204" pitchFamily="34" charset="0"/>
              </a:rPr>
              <a:t>The best foods to eat to beat Heart disease</a:t>
            </a:r>
            <a:r>
              <a:rPr lang="en-GB" sz="1100" dirty="0">
                <a:solidFill>
                  <a:schemeClr val="bg1"/>
                </a:solidFill>
                <a:latin typeface="Arial" panose="020B0604020202020204" pitchFamily="34" charset="0"/>
                <a:cs typeface="Arial" panose="020B0604020202020204" pitchFamily="34" charset="0"/>
              </a:rPr>
              <a:t>. Available at: </a:t>
            </a:r>
            <a:r>
              <a:rPr lang="en-GB" sz="1100" dirty="0">
                <a:solidFill>
                  <a:schemeClr val="bg1"/>
                </a:solidFill>
                <a:latin typeface="Arial" panose="020B0604020202020204" pitchFamily="34" charset="0"/>
                <a:cs typeface="Arial" panose="020B0604020202020204" pitchFamily="34" charset="0"/>
                <a:hlinkClick r:id="rId6"/>
              </a:rPr>
              <a:t>https://www.healthcentral.com/slideshow/foods-that-will-help-you-reverse-your-heart-disease</a:t>
            </a:r>
            <a:r>
              <a:rPr lang="en-GB" sz="1100" dirty="0">
                <a:solidFill>
                  <a:schemeClr val="bg1"/>
                </a:solidFill>
                <a:latin typeface="Arial" panose="020B0604020202020204" pitchFamily="34" charset="0"/>
                <a:cs typeface="Arial" panose="020B0604020202020204" pitchFamily="34" charset="0"/>
              </a:rPr>
              <a:t> ( Accessed 20 July 2020).</a:t>
            </a:r>
          </a:p>
          <a:p>
            <a:endParaRPr lang="en-GB" sz="11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Mayo clinic, 9 2022). Heart Attack, </a:t>
            </a:r>
            <a:r>
              <a:rPr lang="en-GB" sz="1100" i="1" dirty="0">
                <a:solidFill>
                  <a:schemeClr val="bg1"/>
                </a:solidFill>
                <a:latin typeface="Arial" panose="020B0604020202020204" pitchFamily="34" charset="0"/>
                <a:cs typeface="Arial" panose="020B0604020202020204" pitchFamily="34" charset="0"/>
              </a:rPr>
              <a:t>patient care and health information &gt; Diseases and conditions</a:t>
            </a:r>
            <a:r>
              <a:rPr lang="en-GB" sz="1100" dirty="0">
                <a:solidFill>
                  <a:schemeClr val="bg1"/>
                </a:solidFill>
                <a:latin typeface="Arial" panose="020B0604020202020204" pitchFamily="34" charset="0"/>
                <a:cs typeface="Arial" panose="020B0604020202020204" pitchFamily="34" charset="0"/>
              </a:rPr>
              <a:t>. Available at: </a:t>
            </a:r>
            <a:r>
              <a:rPr lang="en-GB" sz="1100" dirty="0">
                <a:solidFill>
                  <a:schemeClr val="bg1"/>
                </a:solidFill>
                <a:latin typeface="Arial" panose="020B0604020202020204" pitchFamily="34" charset="0"/>
                <a:cs typeface="Arial" panose="020B0604020202020204" pitchFamily="34" charset="0"/>
                <a:hlinkClick r:id="rId7"/>
              </a:rPr>
              <a:t>https://www.mayoclinic.org/diseases-conditions/heart-attack/symptoms-causes/syc-20373106</a:t>
            </a:r>
            <a:r>
              <a:rPr lang="en-GB" sz="1100" dirty="0">
                <a:solidFill>
                  <a:schemeClr val="bg1"/>
                </a:solidFill>
                <a:latin typeface="Arial" panose="020B0604020202020204" pitchFamily="34" charset="0"/>
                <a:cs typeface="Arial" panose="020B0604020202020204" pitchFamily="34" charset="0"/>
              </a:rPr>
              <a:t> ( Accessed 20 July 2022).</a:t>
            </a:r>
          </a:p>
          <a:p>
            <a:pPr marL="285750" indent="-285750">
              <a:buFont typeface="Arial" panose="020B0604020202020204" pitchFamily="34" charset="0"/>
              <a:buChar char="•"/>
            </a:pPr>
            <a:endParaRPr lang="en-GB" sz="11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1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NHS. UK, (2019). </a:t>
            </a:r>
            <a:r>
              <a:rPr lang="en-GB" sz="1100" i="1" dirty="0">
                <a:solidFill>
                  <a:schemeClr val="bg1"/>
                </a:solidFill>
                <a:latin typeface="Arial" panose="020B0604020202020204" pitchFamily="34" charset="0"/>
                <a:cs typeface="Arial" panose="020B0604020202020204" pitchFamily="34" charset="0"/>
              </a:rPr>
              <a:t>Overview of the heart, </a:t>
            </a:r>
            <a:r>
              <a:rPr lang="en-GB" sz="1100" dirty="0">
                <a:solidFill>
                  <a:schemeClr val="bg1"/>
                </a:solidFill>
                <a:latin typeface="Arial" panose="020B0604020202020204" pitchFamily="34" charset="0"/>
                <a:cs typeface="Arial" panose="020B0604020202020204" pitchFamily="34" charset="0"/>
              </a:rPr>
              <a:t>Symptoms of the heart. Available at: </a:t>
            </a:r>
            <a:r>
              <a:rPr lang="en-GB" sz="1100" dirty="0">
                <a:solidFill>
                  <a:schemeClr val="bg1"/>
                </a:solidFill>
                <a:latin typeface="Arial" panose="020B0604020202020204" pitchFamily="34" charset="0"/>
                <a:cs typeface="Arial" panose="020B0604020202020204" pitchFamily="34" charset="0"/>
                <a:hlinkClick r:id="rId8"/>
              </a:rPr>
              <a:t>https://www.nhs.uk/conditions/heart-attack/</a:t>
            </a:r>
            <a:r>
              <a:rPr lang="en-GB" sz="1100" dirty="0">
                <a:solidFill>
                  <a:schemeClr val="bg1"/>
                </a:solidFill>
                <a:latin typeface="Arial" panose="020B0604020202020204" pitchFamily="34" charset="0"/>
                <a:cs typeface="Arial" panose="020B0604020202020204" pitchFamily="34" charset="0"/>
              </a:rPr>
              <a:t>   ( Accessed 18 July 2022).</a:t>
            </a: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J</a:t>
            </a:r>
          </a:p>
          <a:p>
            <a:pPr marL="285750" indent="-285750">
              <a:buFont typeface="Arial" panose="020B0604020202020204" pitchFamily="34" charset="0"/>
              <a:buChar char="•"/>
            </a:pPr>
            <a:r>
              <a:rPr lang="en-GB" sz="1100" dirty="0">
                <a:solidFill>
                  <a:schemeClr val="bg1"/>
                </a:solidFill>
                <a:latin typeface="Arial" pitchFamily="34"/>
                <a:cs typeface="Arial" pitchFamily="34"/>
              </a:rPr>
              <a:t>Sundjaja, J.H. and Bordoni, B., (2021). Anatomy, Thorax, Lung Veins. In </a:t>
            </a:r>
            <a:r>
              <a:rPr lang="en-GB" sz="1100" i="1" dirty="0" err="1">
                <a:solidFill>
                  <a:schemeClr val="bg1"/>
                </a:solidFill>
                <a:latin typeface="Arial" pitchFamily="34"/>
                <a:cs typeface="Arial" pitchFamily="34"/>
              </a:rPr>
              <a:t>StatPearls</a:t>
            </a:r>
            <a:r>
              <a:rPr lang="en-GB" sz="1100" i="1" dirty="0">
                <a:solidFill>
                  <a:schemeClr val="bg1"/>
                </a:solidFill>
                <a:latin typeface="Arial" pitchFamily="34"/>
                <a:cs typeface="Arial" pitchFamily="34"/>
              </a:rPr>
              <a:t> [Internet]</a:t>
            </a:r>
            <a:r>
              <a:rPr lang="en-GB" sz="1100" dirty="0">
                <a:solidFill>
                  <a:schemeClr val="bg1"/>
                </a:solidFill>
                <a:latin typeface="Arial" pitchFamily="34"/>
                <a:cs typeface="Arial" pitchFamily="34"/>
              </a:rPr>
              <a:t>. </a:t>
            </a:r>
            <a:r>
              <a:rPr lang="en-GB" sz="1100" dirty="0" err="1">
                <a:solidFill>
                  <a:schemeClr val="bg1"/>
                </a:solidFill>
                <a:latin typeface="Arial" pitchFamily="34"/>
                <a:cs typeface="Arial" pitchFamily="34"/>
              </a:rPr>
              <a:t>StatPearls</a:t>
            </a:r>
            <a:r>
              <a:rPr lang="en-GB" sz="1100" dirty="0">
                <a:solidFill>
                  <a:schemeClr val="bg1"/>
                </a:solidFill>
                <a:latin typeface="Arial" pitchFamily="34"/>
                <a:cs typeface="Arial" pitchFamily="34"/>
              </a:rPr>
              <a:t> Publishing. Available at: </a:t>
            </a:r>
            <a:r>
              <a:rPr lang="en-GB" sz="1100" b="1" dirty="0">
                <a:solidFill>
                  <a:schemeClr val="accent1"/>
                </a:solidFill>
                <a:latin typeface="Arial" pitchFamily="34"/>
                <a:cs typeface="Arial" pitchFamily="34"/>
                <a:hlinkClick r:id="rId9">
                  <a:extLst>
                    <a:ext uri="{A12FA001-AC4F-418D-AE19-62706E023703}">
                      <ahyp:hlinkClr xmlns:ahyp="http://schemas.microsoft.com/office/drawing/2018/hyperlinkcolor" val="tx"/>
                    </a:ext>
                  </a:extLst>
                </a:hlinkClick>
              </a:rPr>
              <a:t>https://www.ncbi.nlm.nih.gov/books/NBK545205/</a:t>
            </a:r>
            <a:r>
              <a:rPr lang="en-GB" sz="1100" b="1" dirty="0">
                <a:solidFill>
                  <a:schemeClr val="accent1"/>
                </a:solidFill>
                <a:latin typeface="Arial" pitchFamily="34"/>
                <a:cs typeface="Arial" pitchFamily="34"/>
              </a:rPr>
              <a:t> </a:t>
            </a:r>
            <a:r>
              <a:rPr lang="en-GB" sz="1100" b="1" dirty="0">
                <a:solidFill>
                  <a:schemeClr val="bg1"/>
                </a:solidFill>
                <a:latin typeface="Arial" pitchFamily="34"/>
                <a:cs typeface="Arial" pitchFamily="34"/>
              </a:rPr>
              <a:t>( Accessed 07 July 2022).</a:t>
            </a:r>
          </a:p>
          <a:p>
            <a:pPr marL="285750" indent="-285750">
              <a:buFont typeface="Arial" panose="020B0604020202020204" pitchFamily="34" charset="0"/>
              <a:buChar char="•"/>
            </a:pPr>
            <a:endParaRPr lang="en-GB" sz="1100" b="1" dirty="0">
              <a:solidFill>
                <a:schemeClr val="bg1"/>
              </a:solidFill>
              <a:latin typeface="Arial" pitchFamily="34"/>
              <a:cs typeface="Arial" pitchFamily="34"/>
            </a:endParaRPr>
          </a:p>
          <a:p>
            <a:pPr marL="285750" indent="-285750">
              <a:buFont typeface="Arial" panose="020B0604020202020204" pitchFamily="34" charset="0"/>
              <a:buChar char="•"/>
            </a:pPr>
            <a:r>
              <a:rPr lang="en-GB" sz="1100" dirty="0" err="1">
                <a:solidFill>
                  <a:schemeClr val="bg1"/>
                </a:solidFill>
                <a:latin typeface="Arial" pitchFamily="34"/>
                <a:cs typeface="Arial" pitchFamily="34"/>
              </a:rPr>
              <a:t>Thiriet</a:t>
            </a:r>
            <a:r>
              <a:rPr lang="en-GB" sz="1100" dirty="0">
                <a:solidFill>
                  <a:schemeClr val="bg1"/>
                </a:solidFill>
                <a:latin typeface="Arial" pitchFamily="34"/>
                <a:cs typeface="Arial" pitchFamily="34"/>
              </a:rPr>
              <a:t>, M., (2008.) Anatomy of the Cardiovascular System. </a:t>
            </a:r>
            <a:r>
              <a:rPr lang="en-GB" sz="1100" i="1" dirty="0">
                <a:solidFill>
                  <a:schemeClr val="bg1"/>
                </a:solidFill>
                <a:latin typeface="Arial" pitchFamily="34"/>
                <a:cs typeface="Arial" pitchFamily="34"/>
              </a:rPr>
              <a:t>Biology and Mechanics of Blood Flows: Part II: Mechanics and Medical Aspects</a:t>
            </a:r>
            <a:r>
              <a:rPr lang="en-GB" sz="1100" dirty="0">
                <a:solidFill>
                  <a:schemeClr val="bg1"/>
                </a:solidFill>
                <a:latin typeface="Arial" pitchFamily="34"/>
                <a:cs typeface="Arial" pitchFamily="34"/>
              </a:rPr>
              <a:t>, pp.9-33. Available at: </a:t>
            </a:r>
            <a:r>
              <a:rPr lang="en-GB" sz="1100" dirty="0">
                <a:solidFill>
                  <a:schemeClr val="accent1"/>
                </a:solidFill>
                <a:latin typeface="Arial" pitchFamily="34"/>
                <a:cs typeface="Arial" pitchFamily="34"/>
                <a:hlinkClick r:id="rId10">
                  <a:extLst>
                    <a:ext uri="{A12FA001-AC4F-418D-AE19-62706E023703}">
                      <ahyp:hlinkClr xmlns:ahyp="http://schemas.microsoft.com/office/drawing/2018/hyperlinkcolor" val="tx"/>
                    </a:ext>
                  </a:extLst>
                </a:hlinkClick>
              </a:rPr>
              <a:t>https://link.springer.com/chapter/10.1007/978-0-387-74849-8_1?noAccess=true</a:t>
            </a:r>
            <a:r>
              <a:rPr lang="en-GB" sz="1100" dirty="0">
                <a:solidFill>
                  <a:schemeClr val="accent1"/>
                </a:solidFill>
                <a:latin typeface="Arial" pitchFamily="34"/>
                <a:cs typeface="Arial" pitchFamily="34"/>
              </a:rPr>
              <a:t>  </a:t>
            </a:r>
            <a:r>
              <a:rPr lang="en-GB" sz="1100" dirty="0">
                <a:solidFill>
                  <a:schemeClr val="bg1"/>
                </a:solidFill>
                <a:latin typeface="Arial" pitchFamily="34"/>
                <a:cs typeface="Arial" pitchFamily="34"/>
              </a:rPr>
              <a:t>. (Accessed 04/July/2022).</a:t>
            </a:r>
          </a:p>
          <a:p>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itchFamily="34"/>
                <a:cs typeface="Arial" pitchFamily="34"/>
              </a:rPr>
              <a:t>Tucker, W.D., Shrestha, R. and Burns, B., (2018)  Anatomy, abdomen and pelvis, inferior vena cava.. </a:t>
            </a:r>
            <a:r>
              <a:rPr lang="en-GB" sz="1100" dirty="0" err="1">
                <a:solidFill>
                  <a:schemeClr val="bg1"/>
                </a:solidFill>
                <a:latin typeface="Arial" pitchFamily="34"/>
                <a:cs typeface="Arial" pitchFamily="34"/>
              </a:rPr>
              <a:t>Avaible</a:t>
            </a:r>
            <a:r>
              <a:rPr lang="en-GB" sz="1100" dirty="0">
                <a:solidFill>
                  <a:schemeClr val="bg1"/>
                </a:solidFill>
                <a:latin typeface="Arial" pitchFamily="34"/>
                <a:cs typeface="Arial" pitchFamily="34"/>
              </a:rPr>
              <a:t> at: </a:t>
            </a:r>
            <a:r>
              <a:rPr lang="en-GB" sz="1100" dirty="0">
                <a:solidFill>
                  <a:schemeClr val="accent1"/>
                </a:solidFill>
                <a:latin typeface="Arial" pitchFamily="34"/>
                <a:cs typeface="Arial" pitchFamily="34"/>
                <a:hlinkClick r:id="rId11">
                  <a:extLst>
                    <a:ext uri="{A12FA001-AC4F-418D-AE19-62706E023703}">
                      <ahyp:hlinkClr xmlns:ahyp="http://schemas.microsoft.com/office/drawing/2018/hyperlinkcolor" val="tx"/>
                    </a:ext>
                  </a:extLst>
                </a:hlinkClick>
              </a:rPr>
              <a:t>https://europepmc.org/article/nbk/nbk482353</a:t>
            </a:r>
            <a:r>
              <a:rPr lang="en-GB" sz="1100" dirty="0">
                <a:solidFill>
                  <a:schemeClr val="accent1"/>
                </a:solidFill>
                <a:latin typeface="Arial" pitchFamily="34"/>
                <a:cs typeface="Arial" pitchFamily="34"/>
              </a:rPr>
              <a:t> </a:t>
            </a:r>
            <a:r>
              <a:rPr lang="en-GB" sz="1100" dirty="0">
                <a:solidFill>
                  <a:schemeClr val="bg1"/>
                </a:solidFill>
                <a:latin typeface="Arial" pitchFamily="34"/>
                <a:cs typeface="Arial" pitchFamily="34"/>
              </a:rPr>
              <a:t> ( Accessed 16 /July /2022). </a:t>
            </a:r>
          </a:p>
          <a:p>
            <a:pPr marL="285750" indent="-285750">
              <a:buFont typeface="Arial" panose="020B0604020202020204" pitchFamily="34" charset="0"/>
              <a:buChar char="•"/>
            </a:pPr>
            <a:endParaRPr lang="en-GB" sz="1200" dirty="0">
              <a:solidFill>
                <a:schemeClr val="bg1"/>
              </a:solidFill>
              <a:latin typeface="Arial" pitchFamily="34"/>
              <a:cs typeface="Arial" pitchFamily="34"/>
            </a:endParaRPr>
          </a:p>
          <a:p>
            <a:endParaRPr lang="en-GB" sz="1200" b="1"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b="1"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b="1" dirty="0">
              <a:solidFill>
                <a:schemeClr val="bg1"/>
              </a:solidFill>
              <a:latin typeface="Arial" panose="020B0604020202020204" pitchFamily="34" charset="0"/>
              <a:cs typeface="Arial" panose="020B0604020202020204" pitchFamily="34" charset="0"/>
            </a:endParaRPr>
          </a:p>
          <a:p>
            <a:endParaRPr lang="en-GB" sz="1400" b="1"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solidFill>
                <a:schemeClr val="bg1"/>
              </a:solidFill>
              <a:latin typeface="Arial" pitchFamily="34"/>
              <a:cs typeface="Arial" pitchFamily="34"/>
            </a:endParaRPr>
          </a:p>
          <a:p>
            <a:pPr marL="285750" indent="-285750">
              <a:buFont typeface="Arial" panose="020B0604020202020204" pitchFamily="34" charset="0"/>
              <a:buChar char="•"/>
            </a:pPr>
            <a:endParaRPr lang="en-GB" sz="1400" dirty="0">
              <a:solidFill>
                <a:schemeClr val="bg1"/>
              </a:solidFill>
              <a:latin typeface="Arial" pitchFamily="34"/>
              <a:cs typeface="Arial" pitchFamily="34"/>
            </a:endParaRPr>
          </a:p>
          <a:p>
            <a:pPr marL="285750" indent="-285750">
              <a:buFont typeface="Arial" panose="020B0604020202020204" pitchFamily="34" charset="0"/>
              <a:buChar char="•"/>
            </a:pPr>
            <a:endParaRPr lang="en-GB" sz="1400" dirty="0">
              <a:solidFill>
                <a:schemeClr val="bg1"/>
              </a:solidFill>
              <a:latin typeface="Arial" pitchFamily="34"/>
              <a:cs typeface="Arial" pitchFamily="34"/>
            </a:endParaRPr>
          </a:p>
          <a:p>
            <a:pPr marL="285750" indent="-285750">
              <a:buFont typeface="Arial" panose="020B0604020202020204" pitchFamily="34" charset="0"/>
              <a:buChar char="•"/>
            </a:pPr>
            <a:endParaRPr lang="en-GB" sz="1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2041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0CE6D7-C5A1-18A6-26F5-E61C0804D5DC}"/>
              </a:ext>
            </a:extLst>
          </p:cNvPr>
          <p:cNvSpPr txBox="1"/>
          <p:nvPr/>
        </p:nvSpPr>
        <p:spPr>
          <a:xfrm>
            <a:off x="-42472" y="240962"/>
            <a:ext cx="12276944" cy="7571303"/>
          </a:xfrm>
          <a:prstGeom prst="rect">
            <a:avLst/>
          </a:prstGeom>
          <a:noFill/>
        </p:spPr>
        <p:txBody>
          <a:bodyPr wrap="square" rtlCol="0">
            <a:spAutoFit/>
          </a:bodyPr>
          <a:lstStyle/>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Thomas, C,. (2015). Heart sisters, Most common Heart attack signs in men and women, Available at: </a:t>
            </a:r>
            <a:r>
              <a:rPr lang="en-GB" sz="1200" dirty="0">
                <a:solidFill>
                  <a:schemeClr val="bg1"/>
                </a:solidFill>
                <a:latin typeface="Arial" panose="020B0604020202020204" pitchFamily="34" charset="0"/>
                <a:cs typeface="Arial" panose="020B0604020202020204" pitchFamily="34" charset="0"/>
                <a:hlinkClick r:id="rId2"/>
              </a:rPr>
              <a:t>https://myheartsisters.org/2015/09/20/most-common-heart-attack-signs/</a:t>
            </a:r>
            <a:r>
              <a:rPr lang="en-GB" sz="1200" dirty="0">
                <a:solidFill>
                  <a:schemeClr val="bg1"/>
                </a:solidFill>
                <a:latin typeface="Arial" panose="020B0604020202020204" pitchFamily="34" charset="0"/>
                <a:cs typeface="Arial" panose="020B0604020202020204" pitchFamily="34" charset="0"/>
              </a:rPr>
              <a:t> ( Accessed 20 July 2022).</a:t>
            </a: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Visible body, (2022). </a:t>
            </a:r>
            <a:r>
              <a:rPr lang="en-GB" sz="1200" i="1" dirty="0">
                <a:solidFill>
                  <a:schemeClr val="bg1"/>
                </a:solidFill>
                <a:latin typeface="Arial" panose="020B0604020202020204" pitchFamily="34" charset="0"/>
                <a:cs typeface="Arial" panose="020B0604020202020204" pitchFamily="34" charset="0"/>
              </a:rPr>
              <a:t>Functions of the blood: </a:t>
            </a:r>
            <a:r>
              <a:rPr lang="en-GB" sz="1200" dirty="0">
                <a:solidFill>
                  <a:schemeClr val="bg1"/>
                </a:solidFill>
                <a:latin typeface="Arial" panose="020B0604020202020204" pitchFamily="34" charset="0"/>
                <a:cs typeface="Arial" panose="020B0604020202020204" pitchFamily="34" charset="0"/>
              </a:rPr>
              <a:t>8 Facts of Blood. Available at: </a:t>
            </a:r>
            <a:r>
              <a:rPr lang="en-GB" sz="1200" dirty="0">
                <a:solidFill>
                  <a:schemeClr val="accent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https://www.visiblebody.com/learn/circulatory/circulatory-functions-of-the-blood</a:t>
            </a:r>
            <a:r>
              <a:rPr lang="en-GB" sz="1200" dirty="0">
                <a:solidFill>
                  <a:schemeClr val="bg1"/>
                </a:solidFill>
                <a:latin typeface="Arial" panose="020B0604020202020204" pitchFamily="34" charset="0"/>
                <a:cs typeface="Arial" panose="020B0604020202020204" pitchFamily="34" charset="0"/>
              </a:rPr>
              <a:t> ( Accessed 14/ July /2022 ).    </a:t>
            </a:r>
          </a:p>
          <a:p>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solidFill>
                  <a:schemeClr val="bg1">
                    <a:lumMod val="95000"/>
                  </a:schemeClr>
                </a:solidFill>
                <a:latin typeface="Arial" panose="020B0604020202020204" pitchFamily="34" charset="0"/>
                <a:cs typeface="Arial" panose="020B0604020202020204" pitchFamily="34" charset="0"/>
              </a:rPr>
              <a:t>White, H.J. and Soos, M.P., (2021.) Anatomy, thorax, superior vena cava. In </a:t>
            </a:r>
            <a:r>
              <a:rPr lang="en-GB" sz="1200" i="1" dirty="0" err="1">
                <a:solidFill>
                  <a:schemeClr val="bg1">
                    <a:lumMod val="95000"/>
                  </a:schemeClr>
                </a:solidFill>
                <a:latin typeface="Arial" panose="020B0604020202020204" pitchFamily="34" charset="0"/>
                <a:cs typeface="Arial" panose="020B0604020202020204" pitchFamily="34" charset="0"/>
              </a:rPr>
              <a:t>StatPearls</a:t>
            </a:r>
            <a:r>
              <a:rPr lang="en-GB" sz="1200" i="1" dirty="0">
                <a:solidFill>
                  <a:schemeClr val="bg1">
                    <a:lumMod val="95000"/>
                  </a:schemeClr>
                </a:solidFill>
                <a:latin typeface="Arial" panose="020B0604020202020204" pitchFamily="34" charset="0"/>
                <a:cs typeface="Arial" panose="020B0604020202020204" pitchFamily="34" charset="0"/>
              </a:rPr>
              <a:t> [Internet]</a:t>
            </a:r>
            <a:r>
              <a:rPr lang="en-GB" sz="1200" dirty="0">
                <a:solidFill>
                  <a:schemeClr val="bg1">
                    <a:lumMod val="95000"/>
                  </a:schemeClr>
                </a:solidFill>
                <a:latin typeface="Arial" panose="020B0604020202020204" pitchFamily="34" charset="0"/>
                <a:cs typeface="Arial" panose="020B0604020202020204" pitchFamily="34" charset="0"/>
              </a:rPr>
              <a:t>. </a:t>
            </a:r>
            <a:r>
              <a:rPr lang="en-GB" sz="1200" dirty="0" err="1">
                <a:solidFill>
                  <a:schemeClr val="bg1">
                    <a:lumMod val="95000"/>
                  </a:schemeClr>
                </a:solidFill>
                <a:latin typeface="Arial" panose="020B0604020202020204" pitchFamily="34" charset="0"/>
                <a:cs typeface="Arial" panose="020B0604020202020204" pitchFamily="34" charset="0"/>
              </a:rPr>
              <a:t>StatPearls</a:t>
            </a:r>
            <a:r>
              <a:rPr lang="en-GB" sz="1200" dirty="0">
                <a:solidFill>
                  <a:schemeClr val="bg1">
                    <a:lumMod val="95000"/>
                  </a:schemeClr>
                </a:solidFill>
                <a:latin typeface="Arial" panose="020B0604020202020204" pitchFamily="34" charset="0"/>
                <a:cs typeface="Arial" panose="020B0604020202020204" pitchFamily="34" charset="0"/>
              </a:rPr>
              <a:t> Pu. Available at: </a:t>
            </a:r>
            <a:r>
              <a:rPr lang="en-GB" sz="1200" dirty="0">
                <a:solidFill>
                  <a:schemeClr val="bg1">
                    <a:lumMod val="95000"/>
                  </a:schemeClr>
                </a:solidFill>
                <a:latin typeface="Arial" panose="020B0604020202020204" pitchFamily="34" charset="0"/>
                <a:cs typeface="Arial" panose="020B0604020202020204" pitchFamily="34" charset="0"/>
                <a:hlinkClick r:id="rId4"/>
              </a:rPr>
              <a:t>https://www.ncbi.nlm.nih.gov/books/NBK545255/</a:t>
            </a:r>
            <a:r>
              <a:rPr lang="en-GB" sz="1200" dirty="0">
                <a:solidFill>
                  <a:schemeClr val="bg1">
                    <a:lumMod val="95000"/>
                  </a:schemeClr>
                </a:solidFill>
                <a:latin typeface="Arial" panose="020B0604020202020204" pitchFamily="34" charset="0"/>
                <a:cs typeface="Arial" panose="020B0604020202020204" pitchFamily="34" charset="0"/>
              </a:rPr>
              <a:t> .( Accessed 16  July 2022 ).</a:t>
            </a:r>
          </a:p>
          <a:p>
            <a:pPr marL="285750" indent="-285750">
              <a:buFont typeface="Arial" panose="020B0604020202020204" pitchFamily="34" charset="0"/>
              <a:buChar char="•"/>
            </a:pPr>
            <a:endParaRPr lang="en-GB" sz="1200" dirty="0">
              <a:solidFill>
                <a:schemeClr val="bg1">
                  <a:lumMod val="9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solidFill>
                  <a:schemeClr val="bg1">
                    <a:lumMod val="95000"/>
                  </a:schemeClr>
                </a:solidFill>
                <a:latin typeface="Arial" panose="020B0604020202020204" pitchFamily="34" charset="0"/>
                <a:cs typeface="Arial" panose="020B0604020202020204" pitchFamily="34" charset="0"/>
              </a:rPr>
              <a:t>World Health Organisation, (WHO), (2018) TOBACCO BREAKS HEARTS, </a:t>
            </a:r>
            <a:r>
              <a:rPr lang="en-GB" sz="1200" i="1" dirty="0">
                <a:solidFill>
                  <a:schemeClr val="bg1">
                    <a:lumMod val="95000"/>
                  </a:schemeClr>
                </a:solidFill>
                <a:latin typeface="Arial" panose="020B0604020202020204" pitchFamily="34" charset="0"/>
                <a:cs typeface="Arial" panose="020B0604020202020204" pitchFamily="34" charset="0"/>
              </a:rPr>
              <a:t>Choose health, not Tobacco</a:t>
            </a:r>
            <a:r>
              <a:rPr lang="en-GB" sz="1200" dirty="0">
                <a:solidFill>
                  <a:schemeClr val="bg1">
                    <a:lumMod val="95000"/>
                  </a:schemeClr>
                </a:solidFill>
                <a:latin typeface="Arial" panose="020B0604020202020204" pitchFamily="34" charset="0"/>
                <a:cs typeface="Arial" panose="020B0604020202020204" pitchFamily="34" charset="0"/>
              </a:rPr>
              <a:t>.  Available at : </a:t>
            </a:r>
            <a:r>
              <a:rPr lang="en-GB" sz="1200" dirty="0">
                <a:solidFill>
                  <a:schemeClr val="bg1">
                    <a:lumMod val="95000"/>
                  </a:schemeClr>
                </a:solidFill>
                <a:latin typeface="Arial" panose="020B0604020202020204" pitchFamily="34" charset="0"/>
                <a:cs typeface="Arial" panose="020B0604020202020204" pitchFamily="34" charset="0"/>
                <a:hlinkClick r:id="rId5"/>
              </a:rPr>
              <a:t>https://apps.who.int/iris/bitstream/handle/10665/272675/WHO-NMH-PND-18.4-eng.pdf?ua=1</a:t>
            </a:r>
            <a:r>
              <a:rPr lang="en-GB" sz="1200" dirty="0">
                <a:solidFill>
                  <a:schemeClr val="bg1">
                    <a:lumMod val="95000"/>
                  </a:schemeClr>
                </a:solidFill>
                <a:latin typeface="Arial" panose="020B0604020202020204" pitchFamily="34" charset="0"/>
                <a:cs typeface="Arial" panose="020B0604020202020204" pitchFamily="34" charset="0"/>
              </a:rPr>
              <a:t> ( Accessed 20 July 2022). </a:t>
            </a:r>
          </a:p>
          <a:p>
            <a:pPr marL="285750" indent="-285750">
              <a:buFont typeface="Arial" panose="020B0604020202020204" pitchFamily="34" charset="0"/>
              <a:buChar char="•"/>
            </a:pPr>
            <a:endParaRPr lang="en-GB" sz="1200" dirty="0">
              <a:solidFill>
                <a:schemeClr val="bg1">
                  <a:lumMod val="9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solidFill>
                  <a:schemeClr val="bg1">
                    <a:lumMod val="95000"/>
                  </a:schemeClr>
                </a:solidFill>
                <a:latin typeface="Arial" panose="020B0604020202020204" pitchFamily="34" charset="0"/>
                <a:cs typeface="Arial" panose="020B0604020202020204" pitchFamily="34" charset="0"/>
              </a:rPr>
              <a:t>WHO, ( World Health Organisation), (2019). Twitter,. </a:t>
            </a:r>
            <a:r>
              <a:rPr lang="en-GB" sz="1200" i="1" dirty="0">
                <a:solidFill>
                  <a:schemeClr val="bg1">
                    <a:lumMod val="95000"/>
                  </a:schemeClr>
                </a:solidFill>
                <a:latin typeface="Arial" panose="020B0604020202020204" pitchFamily="34" charset="0"/>
                <a:cs typeface="Arial" panose="020B0604020202020204" pitchFamily="34" charset="0"/>
              </a:rPr>
              <a:t>Have a Healthy Heart</a:t>
            </a:r>
            <a:r>
              <a:rPr lang="en-GB" sz="1200" dirty="0">
                <a:solidFill>
                  <a:schemeClr val="bg1">
                    <a:lumMod val="95000"/>
                  </a:schemeClr>
                </a:solidFill>
                <a:latin typeface="Arial" panose="020B0604020202020204" pitchFamily="34" charset="0"/>
                <a:cs typeface="Arial" panose="020B0604020202020204" pitchFamily="34" charset="0"/>
              </a:rPr>
              <a:t>. Available at: </a:t>
            </a:r>
            <a:r>
              <a:rPr lang="en-GB" sz="1200" dirty="0">
                <a:solidFill>
                  <a:schemeClr val="bg1">
                    <a:lumMod val="95000"/>
                  </a:schemeClr>
                </a:solidFill>
                <a:latin typeface="Arial" panose="020B0604020202020204" pitchFamily="34" charset="0"/>
                <a:cs typeface="Arial" panose="020B0604020202020204" pitchFamily="34" charset="0"/>
                <a:hlinkClick r:id="rId6"/>
              </a:rPr>
              <a:t>https://twitter.com/who/status/1149627890008387590</a:t>
            </a:r>
            <a:r>
              <a:rPr lang="en-GB" sz="1200" dirty="0">
                <a:solidFill>
                  <a:schemeClr val="bg1">
                    <a:lumMod val="95000"/>
                  </a:schemeClr>
                </a:solidFill>
                <a:latin typeface="Arial" panose="020B0604020202020204" pitchFamily="34" charset="0"/>
                <a:cs typeface="Arial" panose="020B0604020202020204" pitchFamily="34" charset="0"/>
              </a:rPr>
              <a:t> ( Accessed 20 July 2022)</a:t>
            </a:r>
          </a:p>
          <a:p>
            <a:pPr marL="285750" indent="-285750">
              <a:buFont typeface="Arial" panose="020B0604020202020204" pitchFamily="34" charset="0"/>
              <a:buChar char="•"/>
            </a:pPr>
            <a:endParaRPr lang="en-GB" sz="1200" dirty="0">
              <a:solidFill>
                <a:schemeClr val="bg1">
                  <a:lumMod val="9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highlight>
                <a:srgbClr val="000000"/>
              </a:highlight>
            </a:endParaRPr>
          </a:p>
        </p:txBody>
      </p:sp>
    </p:spTree>
    <p:extLst>
      <p:ext uri="{BB962C8B-B14F-4D97-AF65-F5344CB8AC3E}">
        <p14:creationId xmlns:p14="http://schemas.microsoft.com/office/powerpoint/2010/main" val="6908641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10987</TotalTime>
  <Words>2395</Words>
  <Application>Microsoft Office PowerPoint</Application>
  <PresentationFormat>Widescreen</PresentationFormat>
  <Paragraphs>169</Paragraphs>
  <Slides>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Source Sans Pro</vt:lpstr>
      <vt:lpstr>Office Theme</vt:lpstr>
      <vt:lpstr>     Nazia Khan: 2010554                  Introduction to Physiology                   Module code: BMHP5003_BIRM   Lecturer Mumtaz Goolam                 Task1 Individual Academic Poster                                                        </vt:lpstr>
      <vt:lpstr>Cardiovascular system </vt:lpstr>
      <vt:lpstr>PowerPoint Presentation</vt:lpstr>
      <vt:lpstr>PowerPoint Presentation</vt:lpstr>
      <vt:lpstr>PowerPoint Presentation</vt:lpstr>
      <vt:lpstr>                                                         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Nazia Khan: 2010554                  Introduction to physiology                   Module code: BMHP5003_BIRM   Lecturer Mumtaz Galoom                  Task 1individual Academic poster</dc:title>
  <dc:subject/>
  <dc:creator>nazia khan</dc:creator>
  <cp:lastModifiedBy>nazia khan</cp:lastModifiedBy>
  <cp:revision>126</cp:revision>
  <dcterms:created xsi:type="dcterms:W3CDTF">2022-07-03T23:19:57Z</dcterms:created>
  <dcterms:modified xsi:type="dcterms:W3CDTF">2022-07-25T01:14:40Z</dcterms:modified>
</cp:coreProperties>
</file>