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5"/>
  </p:sldMasterIdLst>
  <p:notesMasterIdLst>
    <p:notesMasterId r:id="rId40"/>
  </p:notesMasterIdLst>
  <p:handoutMasterIdLst>
    <p:handoutMasterId r:id="rId41"/>
  </p:handoutMasterIdLst>
  <p:sldIdLst>
    <p:sldId id="382" r:id="rId6"/>
    <p:sldId id="347" r:id="rId7"/>
    <p:sldId id="390" r:id="rId8"/>
    <p:sldId id="348" r:id="rId9"/>
    <p:sldId id="379" r:id="rId10"/>
    <p:sldId id="391" r:id="rId11"/>
    <p:sldId id="392" r:id="rId12"/>
    <p:sldId id="353" r:id="rId13"/>
    <p:sldId id="359" r:id="rId14"/>
    <p:sldId id="360" r:id="rId15"/>
    <p:sldId id="394" r:id="rId16"/>
    <p:sldId id="362" r:id="rId17"/>
    <p:sldId id="393" r:id="rId18"/>
    <p:sldId id="363" r:id="rId19"/>
    <p:sldId id="381" r:id="rId20"/>
    <p:sldId id="395" r:id="rId21"/>
    <p:sldId id="364" r:id="rId22"/>
    <p:sldId id="365" r:id="rId23"/>
    <p:sldId id="396" r:id="rId24"/>
    <p:sldId id="366" r:id="rId25"/>
    <p:sldId id="367" r:id="rId26"/>
    <p:sldId id="397" r:id="rId27"/>
    <p:sldId id="368" r:id="rId28"/>
    <p:sldId id="388" r:id="rId29"/>
    <p:sldId id="369" r:id="rId30"/>
    <p:sldId id="370" r:id="rId31"/>
    <p:sldId id="398" r:id="rId32"/>
    <p:sldId id="371" r:id="rId33"/>
    <p:sldId id="372" r:id="rId34"/>
    <p:sldId id="373" r:id="rId35"/>
    <p:sldId id="374" r:id="rId36"/>
    <p:sldId id="377" r:id="rId37"/>
    <p:sldId id="378" r:id="rId38"/>
    <p:sldId id="380" r:id="rId39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3792" userDrawn="1">
          <p15:clr>
            <a:srgbClr val="A4A3A4"/>
          </p15:clr>
        </p15:guide>
        <p15:guide id="2" pos="576" userDrawn="1">
          <p15:clr>
            <a:srgbClr val="A4A3A4"/>
          </p15:clr>
        </p15:guide>
        <p15:guide id="3" orient="horz" pos="1008">
          <p15:clr>
            <a:srgbClr val="A4A3A4"/>
          </p15:clr>
        </p15:guide>
        <p15:guide id="4" orient="horz" pos="72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85858"/>
    <a:srgbClr val="28805C"/>
    <a:srgbClr val="D99C21"/>
    <a:srgbClr val="7373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9246" autoAdjust="0"/>
    <p:restoredTop sz="86475" autoAdjust="0"/>
  </p:normalViewPr>
  <p:slideViewPr>
    <p:cSldViewPr>
      <p:cViewPr varScale="1">
        <p:scale>
          <a:sx n="102" d="100"/>
          <a:sy n="102" d="100"/>
        </p:scale>
        <p:origin x="176" y="248"/>
      </p:cViewPr>
      <p:guideLst>
        <p:guide orient="horz" pos="3792"/>
        <p:guide pos="576"/>
        <p:guide orient="horz" pos="1008"/>
        <p:guide orient="horz" pos="720"/>
      </p:guideLst>
    </p:cSldViewPr>
  </p:slideViewPr>
  <p:outlineViewPr>
    <p:cViewPr>
      <p:scale>
        <a:sx n="33" d="100"/>
        <a:sy n="33" d="100"/>
      </p:scale>
      <p:origin x="0" y="2336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2" d="100"/>
          <a:sy n="52" d="100"/>
        </p:scale>
        <p:origin x="1914" y="5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presProps" Target="presProp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viewProps" Target="viewProp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20" Type="http://schemas.openxmlformats.org/officeDocument/2006/relationships/slide" Target="slides/slide15.xml"/><Relationship Id="rId41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1E734-30F1-456B-8B88-B517BAE0A233}" type="datetimeFigureOut">
              <a:rPr lang="en-US" smtClean="0"/>
              <a:t>11/8/24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1CF74-1493-46D2-9CFB-D9771BD39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8743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6A6551-8743-415C-B8DC-7E8D559D5B4C}" type="datetimeFigureOut">
              <a:rPr lang="en-US" smtClean="0"/>
              <a:t>11/8/24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FE3FD1-3D53-424A-A1AD-A3C30BC928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289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FE3FD1-3D53-424A-A1AD-A3C30BC928D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0401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A4C827BA-1E1E-49FB-B6D2-C6C2F4122BB5}" type="slidenum">
              <a:rPr lang="en-US" altLang="en-US" sz="1200"/>
              <a:pPr/>
              <a:t>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1427069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4D2E9D8D-A4FD-419E-9356-39EEB765F1E6}" type="slidenum">
              <a:rPr lang="en-US" altLang="en-US" sz="1200"/>
              <a:pPr/>
              <a:t>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410208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4D2E9D8D-A4FD-419E-9356-39EEB765F1E6}" type="slidenum">
              <a:rPr lang="en-US" altLang="en-US" sz="1200"/>
              <a:pPr/>
              <a:t>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743750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34B977FC-4D3E-478A-923E-B742E8BB511B}" type="slidenum">
              <a:rPr lang="en-US" altLang="en-US" sz="1200"/>
              <a:pPr/>
              <a:t>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8688857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0458FAD8-7202-4703-B048-30F8F19F3D6F}" type="slidenum">
              <a:rPr lang="en-US" altLang="en-US" sz="1200"/>
              <a:pPr/>
              <a:t>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0506905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D27D4E01-5677-4463-821D-A5F52553C3CA}" type="slidenum">
              <a:rPr lang="en-US" altLang="en-US" sz="1200"/>
              <a:pPr/>
              <a:t>10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3044419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60714806-E11D-4799-807F-F409476F2674}" type="slidenum">
              <a:rPr lang="en-US" altLang="en-US" sz="1200"/>
              <a:pPr/>
              <a:t>12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5875985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CE72BEF6-728B-4A53-AEEA-FB522F076A52}" type="slidenum">
              <a:rPr lang="en-US" altLang="en-US" sz="1200"/>
              <a:pPr/>
              <a:t>14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0646928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CE72BEF6-728B-4A53-AEEA-FB522F076A52}" type="slidenum">
              <a:rPr lang="en-US" altLang="en-US" sz="1200"/>
              <a:pPr/>
              <a:t>15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1847077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40C2493D-1DD0-4308-872B-D261ADF9456B}" type="slidenum">
              <a:rPr lang="en-US" altLang="en-US" sz="1200"/>
              <a:pPr/>
              <a:t>17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7282995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B59B2DC6-EAAA-4483-82BF-9A7FCFC210B0}" type="slidenum">
              <a:rPr lang="en-US" altLang="en-US" sz="1200"/>
              <a:pPr/>
              <a:t>18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50417289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2B46A64C-67AD-4B20-94DA-8812496ADF48}" type="slidenum">
              <a:rPr lang="en-US" altLang="en-US" sz="1200"/>
              <a:pPr/>
              <a:t>20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0661633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3A47447E-381D-4399-86B7-4946DB70B328}" type="slidenum">
              <a:rPr lang="en-US" altLang="en-US" sz="1200"/>
              <a:pPr/>
              <a:t>21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72065241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C388A3C0-AC80-4AD7-85EB-4934A7C36346}" type="slidenum">
              <a:rPr lang="en-US" altLang="en-US" sz="1200"/>
              <a:pPr/>
              <a:t>23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57571497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C388A3C0-AC80-4AD7-85EB-4934A7C36346}" type="slidenum">
              <a:rPr lang="en-US" altLang="en-US" sz="1200"/>
              <a:pPr/>
              <a:t>24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57571497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34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34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47261B8C-1BD5-460B-B70B-9F2F16A1755B}" type="slidenum">
              <a:rPr lang="en-US" altLang="en-US" sz="1200"/>
              <a:pPr/>
              <a:t>25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4598151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DBBBC213-EE10-49B6-9F23-6EE96EFE16A0}" type="slidenum">
              <a:rPr lang="en-US" altLang="en-US" sz="1200"/>
              <a:pPr/>
              <a:t>26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8087827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55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BA67FDBE-AC58-424D-B5C0-C6256EB6A863}" type="slidenum">
              <a:rPr lang="en-US" altLang="en-US" sz="1200"/>
              <a:pPr/>
              <a:t>28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54357985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8EE80B63-F15D-4982-8AD8-AFB56502BD91}" type="slidenum">
              <a:rPr lang="en-US" altLang="en-US" sz="1200"/>
              <a:pPr/>
              <a:t>29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10184314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756EF746-19C3-4F16-898A-4B32E2FD78C4}" type="slidenum">
              <a:rPr lang="en-US" altLang="en-US" sz="1200"/>
              <a:pPr/>
              <a:t>30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71505882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86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86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BA26A2E0-9AC4-4614-AE70-68A8064530AA}" type="slidenum">
              <a:rPr lang="en-US" altLang="en-US" sz="1200"/>
              <a:pPr/>
              <a:t>31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6753009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6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16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B08B8959-89E9-4FFD-8FBC-465F8617F062}" type="slidenum">
              <a:rPr lang="en-US" altLang="en-US" sz="1200"/>
              <a:pPr/>
              <a:t>32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72004391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27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27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8AB4F485-8E49-4BED-B5C8-B5FCEFC80BC1}" type="slidenum">
              <a:rPr lang="en-US" altLang="en-US" sz="1200"/>
              <a:pPr/>
              <a:t>33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59316106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27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27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8AB4F485-8E49-4BED-B5C8-B5FCEFC80BC1}" type="slidenum">
              <a:rPr lang="en-US" altLang="en-US" sz="1200"/>
              <a:pPr/>
              <a:t>34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934814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0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13" name="Picture Placeholder 11"/>
          <p:cNvSpPr>
            <a:spLocks noGrp="1"/>
          </p:cNvSpPr>
          <p:nvPr>
            <p:ph type="pic" sz="quarter" idx="13" hasCustomPrompt="1"/>
          </p:nvPr>
        </p:nvSpPr>
        <p:spPr>
          <a:xfrm>
            <a:off x="2689302" y="228600"/>
            <a:ext cx="3733800" cy="4267200"/>
          </a:xfrm>
        </p:spPr>
        <p:txBody>
          <a:bodyPr rtlCol="0"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 dirty="0"/>
              <a:t>Click icon to add cover image</a:t>
            </a:r>
          </a:p>
        </p:txBody>
      </p:sp>
    </p:spTree>
    <p:extLst>
      <p:ext uri="{BB962C8B-B14F-4D97-AF65-F5344CB8AC3E}">
        <p14:creationId xmlns:p14="http://schemas.microsoft.com/office/powerpoint/2010/main" val="2659551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2831169"/>
            <a:ext cx="7772400" cy="646331"/>
          </a:xfrm>
        </p:spPr>
        <p:txBody>
          <a:bodyPr/>
          <a:lstStyle>
            <a:lvl1pPr marL="0" algn="ctr" defTabSz="914400" rtl="0" eaLnBrk="1" latinLnBrk="0" hangingPunct="1">
              <a:defRPr lang="en-US" sz="4000" kern="1200" dirty="0">
                <a:solidFill>
                  <a:srgbClr val="737373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dirty="0"/>
              <a:t>Click to add Chapter Title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1790700" y="1828800"/>
            <a:ext cx="5562600" cy="457200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Chapter #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9041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2971800" y="2362200"/>
            <a:ext cx="6011334" cy="1219199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add Chapter Title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782930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2981632" y="2631884"/>
            <a:ext cx="6162368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sz="3600" dirty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705854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4525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591786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1782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0"/>
          </p:nvPr>
        </p:nvSpPr>
        <p:spPr>
          <a:xfrm>
            <a:off x="437322" y="3140420"/>
            <a:ext cx="8229600" cy="1782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3719480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1782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0"/>
          </p:nvPr>
        </p:nvSpPr>
        <p:spPr>
          <a:xfrm>
            <a:off x="437322" y="3140420"/>
            <a:ext cx="8229600" cy="1782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1"/>
          </p:nvPr>
        </p:nvSpPr>
        <p:spPr>
          <a:xfrm>
            <a:off x="410817" y="5055356"/>
            <a:ext cx="8229600" cy="1782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4978304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Lead-in Head,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41449"/>
            <a:ext cx="8229600" cy="4068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18277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Bulleted Lis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219200"/>
            <a:ext cx="4038600" cy="4525963"/>
          </a:xfrm>
        </p:spPr>
        <p:txBody>
          <a:bodyPr>
            <a:normAutofit/>
          </a:bodyPr>
          <a:lstStyle>
            <a:lvl1pPr marL="282575" indent="-282575">
              <a:defRPr lang="en-US" sz="2800" kern="20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11175" indent="-220663">
              <a:defRPr lang="en-US" sz="24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4863" indent="-293688">
              <a:defRPr lang="en-US" sz="2000" kern="1200" baseline="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9025" indent="-285750">
              <a:buFont typeface="Wingdings" panose="05000000000000000000" pitchFamily="2" charset="2"/>
              <a:buChar char="§"/>
              <a:defRPr lang="en-US" sz="18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0346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ulleted Lists with Hea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/>
          <p:cNvSpPr>
            <a:spLocks noGrp="1"/>
          </p:cNvSpPr>
          <p:nvPr>
            <p:ph type="body" sz="quarter" idx="14"/>
          </p:nvPr>
        </p:nvSpPr>
        <p:spPr>
          <a:xfrm>
            <a:off x="4953000" y="1838094"/>
            <a:ext cx="4038600" cy="39624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2"/>
          </p:nvPr>
        </p:nvSpPr>
        <p:spPr>
          <a:xfrm>
            <a:off x="762000" y="1828800"/>
            <a:ext cx="4038600" cy="40386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117475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1172739"/>
            <a:ext cx="4040188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825" y="1172739"/>
            <a:ext cx="4041775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4247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ed List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2"/>
          </p:nvPr>
        </p:nvSpPr>
        <p:spPr>
          <a:xfrm>
            <a:off x="4953000" y="1219200"/>
            <a:ext cx="3733800" cy="452628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676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3"/>
          </p:nvPr>
        </p:nvSpPr>
        <p:spPr>
          <a:xfrm>
            <a:off x="762000" y="1326995"/>
            <a:ext cx="3505200" cy="4540405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5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ACD80CB8-1E98-48C8-9A34-3C51AFCF4C21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 hasCustomPrompt="1"/>
          </p:nvPr>
        </p:nvSpPr>
        <p:spPr>
          <a:xfrm>
            <a:off x="4495800" y="3200400"/>
            <a:ext cx="4495800" cy="838200"/>
          </a:xfrm>
        </p:spPr>
        <p:txBody>
          <a:bodyPr/>
          <a:lstStyle>
            <a:lvl1pPr marL="346075" indent="0">
              <a:buNone/>
              <a:defRPr/>
            </a:lvl1pPr>
          </a:lstStyle>
          <a:p>
            <a:pPr lvl="0"/>
            <a:r>
              <a:rPr lang="en-US" dirty="0"/>
              <a:t>Click to add Caption</a:t>
            </a:r>
          </a:p>
        </p:txBody>
      </p:sp>
    </p:spTree>
    <p:extLst>
      <p:ext uri="{BB962C8B-B14F-4D97-AF65-F5344CB8AC3E}">
        <p14:creationId xmlns:p14="http://schemas.microsoft.com/office/powerpoint/2010/main" val="13517107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able Placeholder 7"/>
          <p:cNvSpPr>
            <a:spLocks noGrp="1"/>
          </p:cNvSpPr>
          <p:nvPr>
            <p:ph type="tbl" sz="quarter" idx="14"/>
          </p:nvPr>
        </p:nvSpPr>
        <p:spPr>
          <a:xfrm>
            <a:off x="762000" y="1338147"/>
            <a:ext cx="7620000" cy="457200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6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133CB923-EBA5-4057-B84A-59701834B0B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85841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es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question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75702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nsw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answer description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 typeface="+mj-lt"/>
              <a:buNone/>
              <a:defRPr sz="3200" b="1"/>
            </a:lvl1pPr>
          </a:lstStyle>
          <a:p>
            <a:pPr lvl="0"/>
            <a:r>
              <a:rPr lang="en-US" dirty="0"/>
              <a:t>Click here to add answer</a:t>
            </a:r>
          </a:p>
        </p:txBody>
      </p:sp>
    </p:spTree>
    <p:extLst>
      <p:ext uri="{BB962C8B-B14F-4D97-AF65-F5344CB8AC3E}">
        <p14:creationId xmlns:p14="http://schemas.microsoft.com/office/powerpoint/2010/main" val="12957704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4639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571095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bg>
      <p:bgPr>
        <a:blipFill dpi="0" rotWithShape="0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VSS\FAD05\Export\Logo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77200" y="6546850"/>
            <a:ext cx="814388" cy="29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Subtitle 2"/>
          <p:cNvSpPr>
            <a:spLocks noGrp="1"/>
          </p:cNvSpPr>
          <p:nvPr>
            <p:ph type="subTitle" idx="1"/>
          </p:nvPr>
        </p:nvSpPr>
        <p:spPr>
          <a:xfrm>
            <a:off x="1447801" y="4114800"/>
            <a:ext cx="6324600" cy="457200"/>
          </a:xfrm>
          <a:ln>
            <a:noFill/>
          </a:ln>
        </p:spPr>
        <p:txBody>
          <a:bodyPr>
            <a:noAutofit/>
          </a:bodyPr>
          <a:lstStyle>
            <a:lvl1pPr marL="0" indent="0" algn="l" rtl="0" fontAlgn="auto">
              <a:spcBef>
                <a:spcPct val="0"/>
              </a:spcBef>
              <a:spcAft>
                <a:spcPts val="0"/>
              </a:spcAft>
              <a:buNone/>
              <a:defRPr lang="en-US" sz="3600" kern="1200">
                <a:solidFill>
                  <a:srgbClr val="31567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4" name="Title 1"/>
          <p:cNvSpPr>
            <a:spLocks noGrp="1"/>
          </p:cNvSpPr>
          <p:nvPr>
            <p:ph type="ctrTitle"/>
          </p:nvPr>
        </p:nvSpPr>
        <p:spPr>
          <a:xfrm>
            <a:off x="1447800" y="3581400"/>
            <a:ext cx="6129997" cy="533399"/>
          </a:xfrm>
        </p:spPr>
        <p:txBody>
          <a:bodyPr/>
          <a:lstStyle>
            <a:lvl1pPr algn="l">
              <a:defRPr sz="2800">
                <a:solidFill>
                  <a:srgbClr val="A1DA00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294468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39485"/>
            <a:ext cx="7798594" cy="75111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1277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23524939"/>
      </p:ext>
    </p:extLst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3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3009900" y="2632075"/>
            <a:ext cx="5829300" cy="59055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664709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microsoft.com/office/2007/relationships/hdphoto" Target="../media/hdphoto1.wdp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2" name="Picture 13"/>
          <p:cNvPicPr>
            <a:picLocks noChangeAspect="1"/>
          </p:cNvPicPr>
          <p:nvPr userDrawn="1"/>
        </p:nvPicPr>
        <p:blipFill>
          <a:blip r:embed="rId23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2"/>
          <p:cNvPicPr preferRelativeResize="0">
            <a:picLocks/>
          </p:cNvPicPr>
          <p:nvPr userDrawn="1"/>
        </p:nvPicPr>
        <p:blipFill>
          <a:blip r:embed="rId25"/>
          <a:stretch>
            <a:fillRect/>
          </a:stretch>
        </p:blipFill>
        <p:spPr>
          <a:xfrm>
            <a:off x="0" y="6434694"/>
            <a:ext cx="9171432" cy="45719"/>
          </a:xfrm>
          <a:prstGeom prst="rect">
            <a:avLst/>
          </a:prstGeom>
        </p:spPr>
      </p:pic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762000" y="276225"/>
            <a:ext cx="8229600" cy="59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  <a:endParaRPr lang="en-US" alt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2954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endParaRPr lang="en-US" altLang="en-US" dirty="0"/>
          </a:p>
          <a:p>
            <a:pPr lvl="2"/>
            <a:endParaRPr lang="en-US" alt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0" y="990600"/>
            <a:ext cx="9144000" cy="0"/>
          </a:xfrm>
          <a:prstGeom prst="line">
            <a:avLst/>
          </a:prstGeom>
          <a:ln w="127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/>
          <p:cNvPicPr preferRelativeResize="0">
            <a:picLocks/>
          </p:cNvPicPr>
          <p:nvPr userDrawn="1"/>
        </p:nvPicPr>
        <p:blipFill>
          <a:blip r:embed="rId25"/>
          <a:stretch>
            <a:fillRect/>
          </a:stretch>
        </p:blipFill>
        <p:spPr>
          <a:xfrm>
            <a:off x="0" y="6364006"/>
            <a:ext cx="9171432" cy="45719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6400800"/>
            <a:ext cx="9144000" cy="45719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91" r:id="rId3"/>
    <p:sldLayoutId id="2147483696" r:id="rId4"/>
    <p:sldLayoutId id="2147483683" r:id="rId5"/>
    <p:sldLayoutId id="2147483699" r:id="rId6"/>
    <p:sldLayoutId id="2147483700" r:id="rId7"/>
    <p:sldLayoutId id="2147483684" r:id="rId8"/>
    <p:sldLayoutId id="2147483678" r:id="rId9"/>
    <p:sldLayoutId id="2147483679" r:id="rId10"/>
    <p:sldLayoutId id="2147483680" r:id="rId11"/>
    <p:sldLayoutId id="2147483685" r:id="rId12"/>
    <p:sldLayoutId id="2147483686" r:id="rId13"/>
    <p:sldLayoutId id="2147483687" r:id="rId14"/>
    <p:sldLayoutId id="2147483688" r:id="rId15"/>
    <p:sldLayoutId id="2147483689" r:id="rId16"/>
    <p:sldLayoutId id="2147483690" r:id="rId17"/>
    <p:sldLayoutId id="2147483692" r:id="rId18"/>
    <p:sldLayoutId id="2147483694" r:id="rId19"/>
    <p:sldLayoutId id="2147483697" r:id="rId20"/>
    <p:sldLayoutId id="2147483698" r:id="rId21"/>
  </p:sldLayoutIdLst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lang="en-US" sz="3600" kern="1200">
          <a:solidFill>
            <a:srgbClr val="D99C21"/>
          </a:solidFill>
          <a:latin typeface="+mn-lt"/>
          <a:ea typeface="+mn-ea"/>
          <a:cs typeface="+mn-cs"/>
        </a:defRPr>
      </a:lvl1pPr>
      <a:lvl2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2pPr>
      <a:lvl3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3pPr>
      <a:lvl4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4pPr>
      <a:lvl5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5pPr>
      <a:lvl6pPr marL="4572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6pPr>
      <a:lvl7pPr marL="9144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7pPr>
      <a:lvl8pPr marL="13716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8pPr>
      <a:lvl9pPr marL="18288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9pPr>
    </p:titleStyle>
    <p:bodyStyle>
      <a:lvl1pPr marL="623888" indent="-277813" algn="l" rtl="0" eaLnBrk="1" fontAlgn="base" hangingPunct="1">
        <a:spcBef>
          <a:spcPct val="20000"/>
        </a:spcBef>
        <a:spcAft>
          <a:spcPct val="0"/>
        </a:spcAft>
        <a:buClr>
          <a:srgbClr val="28805C"/>
        </a:buClr>
        <a:buFont typeface="Wingdings" panose="05000000000000000000" pitchFamily="2" charset="2"/>
        <a:buChar char="§"/>
        <a:defRPr lang="en-US" sz="3200" kern="20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1pPr>
      <a:lvl2pPr marL="914400" indent="-290513" algn="l" rtl="0" eaLnBrk="1" fontAlgn="base" hangingPunct="1">
        <a:spcBef>
          <a:spcPct val="20000"/>
        </a:spcBef>
        <a:spcAft>
          <a:spcPct val="0"/>
        </a:spcAft>
        <a:buClr>
          <a:srgbClr val="D99C21"/>
        </a:buClr>
        <a:buFont typeface="Arial" panose="020B0604020202020204" pitchFamily="34" charset="0"/>
        <a:buChar char="•"/>
        <a:defRPr lang="en-US" sz="2800" kern="12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2pPr>
      <a:lvl3pPr marL="1260475" indent="-290513" algn="l" rtl="0" eaLnBrk="1" fontAlgn="base" hangingPunct="1">
        <a:spcBef>
          <a:spcPct val="20000"/>
        </a:spcBef>
        <a:spcAft>
          <a:spcPct val="0"/>
        </a:spcAft>
        <a:buClr>
          <a:srgbClr val="737373"/>
        </a:buClr>
        <a:buFont typeface="Calibri" panose="020F0502020204030204" pitchFamily="34" charset="0"/>
        <a:buChar char="‒"/>
        <a:tabLst>
          <a:tab pos="858838" algn="l"/>
        </a:tabLst>
        <a:defRPr sz="2800" kern="120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0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8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Book cover for Scanlon: Essentials of Anatomy and Physiology, Eighth Edition"/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r="2889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76600" y="2382586"/>
            <a:ext cx="5562600" cy="1089529"/>
          </a:xfrm>
        </p:spPr>
        <p:txBody>
          <a:bodyPr/>
          <a:lstStyle/>
          <a:p>
            <a:pPr algn="r"/>
            <a:r>
              <a:rPr lang="en-US" altLang="en-US" dirty="0"/>
              <a:t>Chapter 16</a:t>
            </a:r>
            <a:br>
              <a:rPr lang="en-US" altLang="en-US" dirty="0"/>
            </a:br>
            <a:r>
              <a:rPr lang="en-US" dirty="0"/>
              <a:t>The Digestive System</a:t>
            </a:r>
          </a:p>
        </p:txBody>
      </p:sp>
    </p:spTree>
    <p:extLst>
      <p:ext uri="{BB962C8B-B14F-4D97-AF65-F5344CB8AC3E}">
        <p14:creationId xmlns:p14="http://schemas.microsoft.com/office/powerpoint/2010/main" val="8950937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805065" y="1189037"/>
            <a:ext cx="8110335" cy="4983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digestive system breaks down complex food into simple chemicals.</a:t>
            </a:r>
          </a:p>
          <a:p>
            <a:pPr marL="346075" indent="-457200">
              <a:buNone/>
            </a:pPr>
            <a:r>
              <a:rPr lang="en-US" altLang="en-US" dirty="0"/>
              <a:t>The chemical end products of digestion are absorbed into the blood or lymph and utilized by cells.</a:t>
            </a:r>
          </a:p>
          <a:p>
            <a:pPr marL="346075" indent="-457200">
              <a:buNone/>
            </a:pPr>
            <a:r>
              <a:rPr lang="en-US" altLang="en-US" b="1" dirty="0"/>
              <a:t>Divisions of the digestive system:</a:t>
            </a:r>
          </a:p>
          <a:p>
            <a:pPr marL="346075" indent="-457200">
              <a:buNone/>
            </a:pPr>
            <a:r>
              <a:rPr lang="en-US" altLang="en-US" dirty="0"/>
              <a:t>Alimentary tube—extends from the mouth to the anus—</a:t>
            </a:r>
          </a:p>
          <a:p>
            <a:pPr marL="346075" indent="-457200">
              <a:buNone/>
            </a:pPr>
            <a:r>
              <a:rPr lang="en-US" altLang="en-US" dirty="0"/>
              <a:t>Accessory organs—contribute to digestion—</a:t>
            </a:r>
          </a:p>
        </p:txBody>
      </p:sp>
    </p:spTree>
    <p:extLst>
      <p:ext uri="{BB962C8B-B14F-4D97-AF65-F5344CB8AC3E}">
        <p14:creationId xmlns:p14="http://schemas.microsoft.com/office/powerpoint/2010/main" val="32045070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1F07B-1E56-58C8-A19D-FD8CFD0AB0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diagram of the internal organs of a person&#10;&#10;Description automatically generated">
            <a:extLst>
              <a:ext uri="{FF2B5EF4-FFF2-40B4-BE49-F238E27FC236}">
                <a16:creationId xmlns:a16="http://schemas.microsoft.com/office/drawing/2014/main" id="{9F41F988-0579-6CF5-AD42-0A576495B2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400" y="267628"/>
            <a:ext cx="3582033" cy="5907213"/>
          </a:xfrm>
        </p:spPr>
      </p:pic>
    </p:spTree>
    <p:extLst>
      <p:ext uri="{BB962C8B-B14F-4D97-AF65-F5344CB8AC3E}">
        <p14:creationId xmlns:p14="http://schemas.microsoft.com/office/powerpoint/2010/main" val="30365025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   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65302"/>
            <a:ext cx="7987752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Types of digestion:</a:t>
            </a:r>
          </a:p>
          <a:p>
            <a:pPr marL="346075" indent="-457200">
              <a:buNone/>
            </a:pPr>
            <a:r>
              <a:rPr lang="en-US" altLang="en-US" dirty="0"/>
              <a:t>Mechanical—breaks food into smaller pieces, increases surface area:</a:t>
            </a:r>
          </a:p>
          <a:p>
            <a:pPr marL="346075" indent="-457200">
              <a:buNone/>
            </a:pPr>
            <a:r>
              <a:rPr lang="en-US" altLang="en-US" dirty="0"/>
              <a:t>Chemical—enzymes change complex organics to simple organics; each enzyme is specific:</a:t>
            </a:r>
          </a:p>
        </p:txBody>
      </p:sp>
    </p:spTree>
    <p:extLst>
      <p:ext uri="{BB962C8B-B14F-4D97-AF65-F5344CB8AC3E}">
        <p14:creationId xmlns:p14="http://schemas.microsoft.com/office/powerpoint/2010/main" val="7060397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    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65302"/>
            <a:ext cx="7596813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End products of digestion:</a:t>
            </a:r>
          </a:p>
          <a:p>
            <a:pPr marL="346075" indent="-457200">
              <a:buNone/>
            </a:pPr>
            <a:r>
              <a:rPr lang="en-US" altLang="en-US" dirty="0"/>
              <a:t>Carbohydrates—</a:t>
            </a:r>
          </a:p>
          <a:p>
            <a:pPr marL="346075" indent="-457200">
              <a:buNone/>
            </a:pPr>
            <a:r>
              <a:rPr lang="en-US" altLang="en-US" dirty="0"/>
              <a:t>Proteins—</a:t>
            </a:r>
          </a:p>
          <a:p>
            <a:pPr marL="346075" indent="-457200">
              <a:buNone/>
            </a:pPr>
            <a:r>
              <a:rPr lang="en-US" altLang="en-US" dirty="0"/>
              <a:t>Fats—</a:t>
            </a:r>
          </a:p>
          <a:p>
            <a:pPr marL="346075" indent="-457200">
              <a:buNone/>
            </a:pPr>
            <a:r>
              <a:rPr lang="en-US" altLang="en-US" dirty="0"/>
              <a:t>Other end products— </a:t>
            </a:r>
          </a:p>
        </p:txBody>
      </p:sp>
    </p:spTree>
    <p:extLst>
      <p:ext uri="{BB962C8B-B14F-4D97-AF65-F5344CB8AC3E}">
        <p14:creationId xmlns:p14="http://schemas.microsoft.com/office/powerpoint/2010/main" val="5243971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912A54-A013-D817-8BAE-102F932F05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Content Placeholder 5" descr="A diagram of the internal organs&#10;&#10;Description automatically generated">
            <a:extLst>
              <a:ext uri="{FF2B5EF4-FFF2-40B4-BE49-F238E27FC236}">
                <a16:creationId xmlns:a16="http://schemas.microsoft.com/office/drawing/2014/main" id="{FA1D05BF-214D-81B7-6E39-A1ECA4B59D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481" y="199586"/>
            <a:ext cx="7642919" cy="5644250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9BB47C-808E-8896-5382-F1EFD06E13E3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2602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53BCF-0C8B-8A75-652E-5888DE652B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Content Placeholder 5" descr="A table with text on it&#10;&#10;Description automatically generated">
            <a:extLst>
              <a:ext uri="{FF2B5EF4-FFF2-40B4-BE49-F238E27FC236}">
                <a16:creationId xmlns:a16="http://schemas.microsoft.com/office/drawing/2014/main" id="{4AD387FA-C65F-6507-941A-A8982C8A8A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356" y="862540"/>
            <a:ext cx="8144442" cy="4471459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7976C5-D09C-5985-5E51-806F801C36F0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7895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794666" y="1189037"/>
            <a:ext cx="8229600" cy="1554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Pharynx</a:t>
            </a:r>
            <a:r>
              <a:rPr lang="en-US" altLang="en-US" dirty="0"/>
              <a:t>—food passageway from the oral cavity to the esophagus; no digestion takes place.</a:t>
            </a:r>
          </a:p>
          <a:p>
            <a:pPr marL="685800" lvl="1"/>
            <a:r>
              <a:rPr lang="en-US" altLang="en-US" dirty="0"/>
              <a:t>Contraction of pharyngeal constrictor muscles—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0"/>
          </p:nvPr>
        </p:nvSpPr>
        <p:spPr>
          <a:xfrm>
            <a:off x="774788" y="2955358"/>
            <a:ext cx="8229600" cy="1921442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Esophagus</a:t>
            </a:r>
            <a:r>
              <a:rPr lang="en-US" altLang="en-US" dirty="0"/>
              <a:t>—food passageway from the pharynx to the stomach; no digestion takes place.</a:t>
            </a:r>
          </a:p>
          <a:p>
            <a:pPr marL="685800" lvl="1"/>
            <a:r>
              <a:rPr lang="en-US" altLang="en-US" dirty="0"/>
              <a:t>Lower esophageal sphincter: at the junction with the stomach—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66255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4"/>
            <a:ext cx="8305800" cy="590931"/>
          </a:xfrm>
        </p:spPr>
        <p:txBody>
          <a:bodyPr/>
          <a:lstStyle/>
          <a:p>
            <a:r>
              <a:rPr lang="en-US" altLang="en-US" dirty="0"/>
              <a:t>Stomach 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89037"/>
            <a:ext cx="8229600" cy="4602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Stomach</a:t>
            </a:r>
            <a:r>
              <a:rPr lang="en-US" altLang="en-US" dirty="0"/>
              <a:t>—in the upper left abdominal quadrant (see Tables 16–1 and 16–2)</a:t>
            </a:r>
          </a:p>
          <a:p>
            <a:pPr marL="346075" indent="-457200">
              <a:buNone/>
            </a:pPr>
            <a:r>
              <a:rPr lang="en-US" altLang="en-US" dirty="0"/>
              <a:t>Functions: A reservoir for food:</a:t>
            </a:r>
          </a:p>
          <a:p>
            <a:pPr marL="623887" lvl="1" indent="0">
              <a:buNone/>
            </a:pPr>
            <a:r>
              <a:rPr lang="en-US" altLang="en-US" dirty="0"/>
              <a:t>		Begins the digestion of proteins</a:t>
            </a:r>
          </a:p>
          <a:p>
            <a:pPr marL="346075" indent="-457200">
              <a:buNone/>
            </a:pPr>
            <a:r>
              <a:rPr lang="en-US" altLang="en-US" dirty="0"/>
              <a:t>Parts: Cardiac orifice:</a:t>
            </a:r>
          </a:p>
          <a:p>
            <a:pPr marL="623887" lvl="1" indent="0">
              <a:buNone/>
            </a:pPr>
            <a:r>
              <a:rPr lang="en-US" altLang="en-US" dirty="0"/>
              <a:t>		Body:</a:t>
            </a:r>
          </a:p>
          <a:p>
            <a:pPr marL="623887" lvl="1" indent="0">
              <a:buNone/>
            </a:pPr>
            <a:r>
              <a:rPr lang="en-US" altLang="en-US" dirty="0"/>
              <a:t>		Pylorus:</a:t>
            </a:r>
          </a:p>
          <a:p>
            <a:pPr marL="623887" lvl="1" indent="0">
              <a:buNone/>
            </a:pPr>
            <a:r>
              <a:rPr lang="en-US" altLang="en-US" dirty="0"/>
              <a:t>		Pyloric sphincter:</a:t>
            </a:r>
          </a:p>
        </p:txBody>
      </p:sp>
    </p:spTree>
    <p:extLst>
      <p:ext uri="{BB962C8B-B14F-4D97-AF65-F5344CB8AC3E}">
        <p14:creationId xmlns:p14="http://schemas.microsoft.com/office/powerpoint/2010/main" val="13013893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Stomach (continued)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4666" y="1189037"/>
            <a:ext cx="8229600" cy="2849563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/>
              <a:t>Mucosa—</a:t>
            </a:r>
            <a:r>
              <a:rPr lang="en-US" altLang="en-US" dirty="0" err="1"/>
              <a:t>rugae</a:t>
            </a:r>
            <a:r>
              <a:rPr lang="en-US" altLang="en-US" dirty="0"/>
              <a:t>:</a:t>
            </a:r>
          </a:p>
          <a:p>
            <a:pPr marL="685800" lvl="1"/>
            <a:r>
              <a:rPr lang="en-US" altLang="en-US" dirty="0"/>
              <a:t>Gastric pits—the glands</a:t>
            </a:r>
          </a:p>
          <a:p>
            <a:pPr marL="1005840" lvl="2"/>
            <a:r>
              <a:rPr lang="en-US" altLang="en-US" dirty="0"/>
              <a:t>Mucus cells:</a:t>
            </a:r>
          </a:p>
          <a:p>
            <a:pPr marL="1005840" lvl="2"/>
            <a:r>
              <a:rPr lang="en-US" altLang="en-US" dirty="0"/>
              <a:t>Chief cells:</a:t>
            </a:r>
          </a:p>
          <a:p>
            <a:pPr marL="1005840" lvl="2"/>
            <a:r>
              <a:rPr lang="en-US" altLang="en-US" dirty="0"/>
              <a:t>Parietal cells:</a:t>
            </a:r>
          </a:p>
          <a:p>
            <a:pPr marL="1005840" lvl="2"/>
            <a:r>
              <a:rPr lang="en-US" altLang="en-US" dirty="0"/>
              <a:t>G cells:</a:t>
            </a:r>
          </a:p>
          <a:p>
            <a:pPr marL="346075" indent="0">
              <a:buNone/>
            </a:pP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74788" y="4191000"/>
            <a:ext cx="8229600" cy="11430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External muscle layer—three layers: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54295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diagram of the stomach&#10;&#10;Description automatically generated">
            <a:extLst>
              <a:ext uri="{FF2B5EF4-FFF2-40B4-BE49-F238E27FC236}">
                <a16:creationId xmlns:a16="http://schemas.microsoft.com/office/drawing/2014/main" id="{7F06C1D0-C3AD-DA0A-4540-67B8CA4073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5093" y="1066800"/>
            <a:ext cx="5600700" cy="3860800"/>
          </a:xfrm>
          <a:prstGeom prst="rect">
            <a:avLst/>
          </a:prstGeom>
        </p:spPr>
      </p:pic>
      <p:pic>
        <p:nvPicPr>
          <p:cNvPr id="8" name="Picture 7" descr="A diagram of the intestine&#10;&#10;Description automatically generated">
            <a:extLst>
              <a:ext uri="{FF2B5EF4-FFF2-40B4-BE49-F238E27FC236}">
                <a16:creationId xmlns:a16="http://schemas.microsoft.com/office/drawing/2014/main" id="{7BA10926-C426-8227-6AF1-2BCC2DA137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599" y="914400"/>
            <a:ext cx="3053195" cy="312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6934601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Small Intestine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4666" y="1221695"/>
            <a:ext cx="8229600" cy="3274105"/>
          </a:xfrm>
        </p:spPr>
        <p:txBody>
          <a:bodyPr/>
          <a:lstStyle/>
          <a:p>
            <a:pPr marL="346075" indent="-457200">
              <a:lnSpc>
                <a:spcPts val="3300"/>
              </a:lnSpc>
              <a:buNone/>
            </a:pPr>
            <a:r>
              <a:rPr lang="en-US" altLang="en-US" b="1" dirty="0"/>
              <a:t>Small Intestine</a:t>
            </a:r>
            <a:r>
              <a:rPr lang="en-US" altLang="en-US" dirty="0"/>
              <a:t>—extends from the stomach to the cecum; encircled by the large intestine</a:t>
            </a:r>
          </a:p>
          <a:p>
            <a:pPr marL="346075" indent="-457200">
              <a:lnSpc>
                <a:spcPts val="3300"/>
              </a:lnSpc>
              <a:spcBef>
                <a:spcPts val="520"/>
              </a:spcBef>
              <a:buNone/>
            </a:pPr>
            <a:r>
              <a:rPr lang="en-US" altLang="en-US" dirty="0"/>
              <a:t>Parts: Duodenum:</a:t>
            </a:r>
          </a:p>
          <a:p>
            <a:pPr marL="1081087" lvl="3" indent="0">
              <a:lnSpc>
                <a:spcPts val="2900"/>
              </a:lnSpc>
              <a:spcBef>
                <a:spcPts val="548"/>
              </a:spcBef>
              <a:buNone/>
            </a:pPr>
            <a:r>
              <a:rPr lang="en-US" altLang="en-US" sz="3200" dirty="0"/>
              <a:t>Jejunum:</a:t>
            </a:r>
          </a:p>
          <a:p>
            <a:pPr marL="1081087" lvl="3" indent="0">
              <a:lnSpc>
                <a:spcPts val="2900"/>
              </a:lnSpc>
              <a:spcBef>
                <a:spcPts val="548"/>
              </a:spcBef>
              <a:buNone/>
            </a:pPr>
            <a:r>
              <a:rPr lang="en-US" altLang="en-US" sz="3200" dirty="0"/>
              <a:t>Ileum:</a:t>
            </a:r>
          </a:p>
          <a:p>
            <a:pPr marL="346075" indent="-457200">
              <a:spcBef>
                <a:spcPts val="520"/>
              </a:spcBef>
              <a:buNone/>
            </a:pPr>
            <a:r>
              <a:rPr lang="en-US" altLang="en-US" dirty="0"/>
              <a:t>Mucosa—many cells have microvilli:</a:t>
            </a:r>
          </a:p>
          <a:p>
            <a:pPr marL="685800" lvl="1">
              <a:lnSpc>
                <a:spcPts val="3000"/>
              </a:lnSpc>
              <a:spcBef>
                <a:spcPts val="548"/>
              </a:spcBef>
            </a:pPr>
            <a:r>
              <a:rPr lang="en-US" altLang="en-US" dirty="0"/>
              <a:t>Peyer’s patches: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74788" y="4552721"/>
            <a:ext cx="8229600" cy="1782763"/>
          </a:xfrm>
        </p:spPr>
        <p:txBody>
          <a:bodyPr/>
          <a:lstStyle/>
          <a:p>
            <a:pPr marL="346075" indent="-457200">
              <a:lnSpc>
                <a:spcPts val="3500"/>
              </a:lnSpc>
              <a:spcBef>
                <a:spcPts val="520"/>
              </a:spcBef>
              <a:buNone/>
            </a:pPr>
            <a:r>
              <a:rPr lang="en-US" altLang="en-US" dirty="0"/>
              <a:t>External muscle layer—two layers:</a:t>
            </a:r>
          </a:p>
          <a:p>
            <a:pPr marL="346075" indent="-457200">
              <a:lnSpc>
                <a:spcPts val="3500"/>
              </a:lnSpc>
              <a:spcBef>
                <a:spcPts val="520"/>
              </a:spcBef>
              <a:buNone/>
            </a:pPr>
            <a:r>
              <a:rPr lang="en-US" altLang="en-US" dirty="0"/>
              <a:t>The completion of digestion requires secretions from the liver and pancreas as well as from the small intestine.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41390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diagram of a human body&#10;&#10;Description automatically generated">
            <a:extLst>
              <a:ext uri="{FF2B5EF4-FFF2-40B4-BE49-F238E27FC236}">
                <a16:creationId xmlns:a16="http://schemas.microsoft.com/office/drawing/2014/main" id="{4FC40503-D94F-F936-B8E1-854B01764906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6500" y="457200"/>
            <a:ext cx="4191000" cy="5391150"/>
          </a:xfrm>
        </p:spPr>
      </p:pic>
    </p:spTree>
    <p:extLst>
      <p:ext uri="{BB962C8B-B14F-4D97-AF65-F5344CB8AC3E}">
        <p14:creationId xmlns:p14="http://schemas.microsoft.com/office/powerpoint/2010/main" val="441192795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Liver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75864"/>
            <a:ext cx="7673013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Liver</a:t>
            </a:r>
            <a:r>
              <a:rPr lang="en-US" altLang="en-US" dirty="0"/>
              <a:t>—two large lobes in the upper right and center of the abdominal cavity (see Tables 16–1 and 16–2)</a:t>
            </a:r>
          </a:p>
          <a:p>
            <a:pPr marL="346075" indent="-457200">
              <a:buNone/>
            </a:pPr>
            <a:r>
              <a:rPr lang="en-US" altLang="en-US" dirty="0"/>
              <a:t>Liver lobules—the structural units:</a:t>
            </a:r>
          </a:p>
          <a:p>
            <a:pPr marL="685800" lvl="1"/>
            <a:r>
              <a:rPr lang="en-US" altLang="en-US" dirty="0"/>
              <a:t>Hepatocytes:</a:t>
            </a:r>
          </a:p>
          <a:p>
            <a:pPr marL="685800" lvl="1"/>
            <a:r>
              <a:rPr lang="en-US" altLang="en-US" dirty="0"/>
              <a:t>Sinusoids:</a:t>
            </a:r>
          </a:p>
          <a:p>
            <a:pPr marL="685800" lvl="1"/>
            <a:r>
              <a:rPr lang="en-US" altLang="en-US" dirty="0"/>
              <a:t>Branches of hepatic artery and portal vein:</a:t>
            </a:r>
          </a:p>
          <a:p>
            <a:pPr marL="685800" lvl="1"/>
            <a:r>
              <a:rPr lang="en-US" altLang="en-US" dirty="0"/>
              <a:t>Central veins of the lobules </a:t>
            </a:r>
            <a:r>
              <a:rPr lang="en-US" altLang="en-US" dirty="0">
                <a:sym typeface="Wingdings" pitchFamily="2" charset="2"/>
              </a:rPr>
              <a:t> hepatic vein </a:t>
            </a:r>
          </a:p>
        </p:txBody>
      </p:sp>
    </p:spTree>
    <p:extLst>
      <p:ext uri="{BB962C8B-B14F-4D97-AF65-F5344CB8AC3E}">
        <p14:creationId xmlns:p14="http://schemas.microsoft.com/office/powerpoint/2010/main" val="36654776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Liver (continued)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4666" y="1189037"/>
            <a:ext cx="8229600" cy="1477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>
                <a:sym typeface="Wingdings" pitchFamily="2" charset="2"/>
              </a:rPr>
              <a:t>Digestive function</a:t>
            </a:r>
            <a:r>
              <a:rPr lang="en-US" altLang="en-US" dirty="0"/>
              <a:t>—</a:t>
            </a:r>
            <a:r>
              <a:rPr lang="en-US" altLang="en-US" dirty="0">
                <a:sym typeface="Wingdings" pitchFamily="2" charset="2"/>
              </a:rPr>
              <a:t>production of bile to emulsify fats:</a:t>
            </a:r>
          </a:p>
          <a:p>
            <a:pPr marL="685800" lvl="1"/>
            <a:r>
              <a:rPr lang="en-US" altLang="en-US" dirty="0">
                <a:sym typeface="Wingdings" pitchFamily="2" charset="2"/>
              </a:rPr>
              <a:t>Bile </a:t>
            </a:r>
            <a:r>
              <a:rPr lang="en-US" altLang="en-US" dirty="0" err="1">
                <a:sym typeface="Wingdings" pitchFamily="2" charset="2"/>
              </a:rPr>
              <a:t>canaliculi</a:t>
            </a:r>
            <a:r>
              <a:rPr lang="en-US" altLang="en-US" dirty="0">
                <a:sym typeface="Wingdings" pitchFamily="2" charset="2"/>
              </a:rPr>
              <a:t>  hepatic duct 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74788" y="2933587"/>
            <a:ext cx="8229600" cy="59338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>
                <a:sym typeface="Wingdings" pitchFamily="2" charset="2"/>
              </a:rPr>
              <a:t>Secretin</a:t>
            </a:r>
            <a:r>
              <a:rPr lang="en-US" altLang="en-US" dirty="0"/>
              <a:t>—</a:t>
            </a:r>
            <a:r>
              <a:rPr lang="en-US" altLang="en-US" dirty="0">
                <a:sym typeface="Wingdings" pitchFamily="2" charset="2"/>
              </a:rPr>
              <a:t>a hormone of the duodenum: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94744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iagram of a diagram showing the internal organs of the human body&#10;&#10;Description automatically generated">
            <a:extLst>
              <a:ext uri="{FF2B5EF4-FFF2-40B4-BE49-F238E27FC236}">
                <a16:creationId xmlns:a16="http://schemas.microsoft.com/office/drawing/2014/main" id="{964F9D89-C4B0-F1C9-E333-3881DB3087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1529" y="0"/>
            <a:ext cx="484094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8499353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Gallbladder 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76453"/>
            <a:ext cx="8130213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Gallbladder</a:t>
            </a:r>
            <a:r>
              <a:rPr lang="en-US" altLang="en-US" dirty="0"/>
              <a:t>—on the undersurface of the right lobe of the liver</a:t>
            </a:r>
          </a:p>
          <a:p>
            <a:pPr marL="346075" indent="-457200">
              <a:buNone/>
            </a:pPr>
            <a:r>
              <a:rPr lang="en-US" altLang="en-US" dirty="0"/>
              <a:t>Functions: Stores bile</a:t>
            </a:r>
          </a:p>
          <a:p>
            <a:pPr marL="623887" lvl="1" indent="0">
              <a:buNone/>
            </a:pPr>
            <a:r>
              <a:rPr lang="en-US" altLang="en-US" dirty="0"/>
              <a:t>		</a:t>
            </a:r>
            <a:r>
              <a:rPr lang="en-US" altLang="en-US" sz="3200" dirty="0"/>
              <a:t>Concentrates bile</a:t>
            </a:r>
          </a:p>
          <a:p>
            <a:pPr marL="346075" indent="-457200">
              <a:buNone/>
            </a:pPr>
            <a:r>
              <a:rPr lang="en-US" altLang="en-US" dirty="0"/>
              <a:t>Cystic duct—</a:t>
            </a:r>
          </a:p>
          <a:p>
            <a:pPr marL="346075" indent="-457200">
              <a:buNone/>
            </a:pPr>
            <a:r>
              <a:rPr lang="en-US" altLang="en-US" dirty="0"/>
              <a:t>Cholecystokinin—a hormone of the duodenum: </a:t>
            </a:r>
          </a:p>
        </p:txBody>
      </p:sp>
    </p:spTree>
    <p:extLst>
      <p:ext uri="{BB962C8B-B14F-4D97-AF65-F5344CB8AC3E}">
        <p14:creationId xmlns:p14="http://schemas.microsoft.com/office/powerpoint/2010/main" val="41650909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Pancreas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5552" y="1189037"/>
            <a:ext cx="8229600" cy="3459163"/>
          </a:xfrm>
        </p:spPr>
        <p:txBody>
          <a:bodyPr/>
          <a:lstStyle/>
          <a:p>
            <a:pPr marL="346075" indent="-457200">
              <a:lnSpc>
                <a:spcPts val="3500"/>
              </a:lnSpc>
              <a:buNone/>
            </a:pPr>
            <a:r>
              <a:rPr lang="en-US" altLang="en-US" b="1" dirty="0"/>
              <a:t>Pancreas</a:t>
            </a:r>
            <a:r>
              <a:rPr lang="en-US" altLang="en-US" dirty="0"/>
              <a:t>—extends from the curve of the duodenum to the spleen</a:t>
            </a:r>
          </a:p>
          <a:p>
            <a:pPr marL="346075" indent="-457200">
              <a:lnSpc>
                <a:spcPts val="3500"/>
              </a:lnSpc>
              <a:spcBef>
                <a:spcPts val="568"/>
              </a:spcBef>
              <a:buNone/>
            </a:pPr>
            <a:r>
              <a:rPr lang="en-US" altLang="en-US" dirty="0" err="1"/>
              <a:t>Acini</a:t>
            </a:r>
            <a:r>
              <a:rPr lang="en-US" altLang="en-US" dirty="0"/>
              <a:t>—secrete enzymes into small ducts </a:t>
            </a:r>
            <a:r>
              <a:rPr lang="en-US" altLang="en-US" dirty="0">
                <a:sym typeface="Wingdings" pitchFamily="2" charset="2"/>
              </a:rPr>
              <a:t> pancreatic duct</a:t>
            </a:r>
            <a:endParaRPr lang="en-US" altLang="en-US" dirty="0"/>
          </a:p>
          <a:p>
            <a:pPr marL="685800" lvl="1">
              <a:spcBef>
                <a:spcPts val="472"/>
              </a:spcBef>
            </a:pPr>
            <a:r>
              <a:rPr lang="en-US" altLang="en-US" dirty="0"/>
              <a:t>Pancreatic amylase:</a:t>
            </a:r>
          </a:p>
          <a:p>
            <a:pPr marL="685800" lvl="1">
              <a:spcBef>
                <a:spcPts val="472"/>
              </a:spcBef>
            </a:pPr>
            <a:r>
              <a:rPr lang="en-US" altLang="en-US" dirty="0"/>
              <a:t>Lipase:</a:t>
            </a:r>
          </a:p>
          <a:p>
            <a:pPr marL="685800" lvl="1">
              <a:spcBef>
                <a:spcPts val="472"/>
              </a:spcBef>
            </a:pPr>
            <a:r>
              <a:rPr lang="en-US" altLang="en-US" dirty="0"/>
              <a:t>Trypsin: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85674" y="4726895"/>
            <a:ext cx="8229600" cy="1554163"/>
          </a:xfrm>
        </p:spPr>
        <p:txBody>
          <a:bodyPr/>
          <a:lstStyle/>
          <a:p>
            <a:pPr marL="346075" indent="-457200">
              <a:lnSpc>
                <a:spcPts val="3500"/>
              </a:lnSpc>
              <a:spcBef>
                <a:spcPts val="568"/>
              </a:spcBef>
              <a:buNone/>
            </a:pPr>
            <a:r>
              <a:rPr lang="en-US" altLang="en-US" dirty="0"/>
              <a:t>Bicarbonate pancreatic juice:</a:t>
            </a:r>
          </a:p>
          <a:p>
            <a:pPr marL="346075" indent="-457200">
              <a:lnSpc>
                <a:spcPts val="3500"/>
              </a:lnSpc>
              <a:spcBef>
                <a:spcPts val="568"/>
              </a:spcBef>
              <a:buNone/>
            </a:pPr>
            <a:r>
              <a:rPr lang="en-US" altLang="en-US" dirty="0"/>
              <a:t>Effect of secretin: </a:t>
            </a:r>
          </a:p>
          <a:p>
            <a:pPr marL="346075" indent="-457200">
              <a:lnSpc>
                <a:spcPts val="3500"/>
              </a:lnSpc>
              <a:spcBef>
                <a:spcPts val="568"/>
              </a:spcBef>
              <a:buNone/>
            </a:pPr>
            <a:r>
              <a:rPr lang="en-US" altLang="en-US" dirty="0"/>
              <a:t>Effect of cholecystokinin: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54069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diagram of a pancreas&#10;&#10;Description automatically generated">
            <a:extLst>
              <a:ext uri="{FF2B5EF4-FFF2-40B4-BE49-F238E27FC236}">
                <a16:creationId xmlns:a16="http://schemas.microsoft.com/office/drawing/2014/main" id="{9931CA89-E21F-4B4D-1F62-0FB85A0733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615968"/>
            <a:ext cx="5403850" cy="4749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91594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4"/>
            <a:ext cx="8229600" cy="590931"/>
          </a:xfrm>
        </p:spPr>
        <p:txBody>
          <a:bodyPr/>
          <a:lstStyle/>
          <a:p>
            <a:r>
              <a:rPr lang="en-US" altLang="en-US" dirty="0"/>
              <a:t>Completion of Digestion 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55987"/>
            <a:ext cx="8229600" cy="4863814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Completion of Digestion</a:t>
            </a:r>
            <a:r>
              <a:rPr lang="en-US" altLang="en-US" dirty="0"/>
              <a:t>—in the small intestine (see Tables 16–1 and 16–2) </a:t>
            </a:r>
          </a:p>
          <a:p>
            <a:pPr marL="346075" indent="-457200">
              <a:buNone/>
            </a:pPr>
            <a:r>
              <a:rPr lang="en-US" altLang="en-US" dirty="0"/>
              <a:t>Bile salts emulsify fats.</a:t>
            </a:r>
          </a:p>
          <a:p>
            <a:pPr marL="346075" indent="-457200">
              <a:buNone/>
            </a:pPr>
            <a:r>
              <a:rPr lang="en-US" altLang="en-US" dirty="0"/>
              <a:t>Pancreatic enzymes break down all three food types.</a:t>
            </a:r>
          </a:p>
          <a:p>
            <a:pPr marL="346075" indent="-457200">
              <a:buNone/>
            </a:pPr>
            <a:r>
              <a:rPr lang="en-US" altLang="en-US" dirty="0"/>
              <a:t>Intestinal glands: crypts of </a:t>
            </a:r>
            <a:r>
              <a:rPr lang="en-US" altLang="en-US" dirty="0" err="1"/>
              <a:t>Lieberkühn</a:t>
            </a:r>
            <a:r>
              <a:rPr lang="en-US" altLang="en-US" dirty="0"/>
              <a:t>:</a:t>
            </a:r>
          </a:p>
          <a:p>
            <a:pPr marL="685800" lvl="1"/>
            <a:r>
              <a:rPr lang="en-US" altLang="en-US" dirty="0"/>
              <a:t>Peptidases:</a:t>
            </a:r>
          </a:p>
          <a:p>
            <a:pPr marL="685800" lvl="1"/>
            <a:r>
              <a:rPr lang="en-US" altLang="en-US" dirty="0" err="1"/>
              <a:t>Sucrase</a:t>
            </a:r>
            <a:r>
              <a:rPr lang="en-US" altLang="en-US" dirty="0"/>
              <a:t>, maltase, and lactase:</a:t>
            </a:r>
          </a:p>
          <a:p>
            <a:pPr marL="685800" lvl="1"/>
            <a:r>
              <a:rPr lang="en-US" altLang="en-US" dirty="0" err="1"/>
              <a:t>Enteroendocrine</a:t>
            </a:r>
            <a:r>
              <a:rPr lang="en-US" altLang="en-US" dirty="0"/>
              <a:t> cells:</a:t>
            </a:r>
          </a:p>
        </p:txBody>
      </p:sp>
    </p:spTree>
    <p:extLst>
      <p:ext uri="{BB962C8B-B14F-4D97-AF65-F5344CB8AC3E}">
        <p14:creationId xmlns:p14="http://schemas.microsoft.com/office/powerpoint/2010/main" val="41029763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Absorption of End Products of Digestion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4666" y="1189037"/>
            <a:ext cx="8229600" cy="20875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Intestinal surface area is increased by:</a:t>
            </a:r>
          </a:p>
          <a:p>
            <a:pPr marL="685800" lvl="1"/>
            <a:r>
              <a:rPr lang="en-US" altLang="en-US" dirty="0"/>
              <a:t>Circular folds: </a:t>
            </a:r>
          </a:p>
          <a:p>
            <a:pPr marL="685800" lvl="1"/>
            <a:r>
              <a:rPr lang="en-US" altLang="en-US" dirty="0"/>
              <a:t>Villi:</a:t>
            </a:r>
          </a:p>
          <a:p>
            <a:pPr marL="685800" lvl="1"/>
            <a:r>
              <a:rPr lang="en-US" altLang="en-US" dirty="0"/>
              <a:t>Microvilli: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74788" y="3529463"/>
            <a:ext cx="8229600" cy="1782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Within each villus:</a:t>
            </a:r>
          </a:p>
          <a:p>
            <a:pPr marL="685800" lvl="1"/>
            <a:r>
              <a:rPr lang="en-US" altLang="en-US" dirty="0"/>
              <a:t>A capillary network—water-soluble end products:</a:t>
            </a:r>
          </a:p>
          <a:p>
            <a:pPr marL="685800" lvl="1"/>
            <a:r>
              <a:rPr lang="en-US" altLang="en-US" dirty="0"/>
              <a:t>A lacteal—fat-soluble end products: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07259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diagram of a small intestine&#10;&#10;Description automatically generated">
            <a:extLst>
              <a:ext uri="{FF2B5EF4-FFF2-40B4-BE49-F238E27FC236}">
                <a16:creationId xmlns:a16="http://schemas.microsoft.com/office/drawing/2014/main" id="{0AD6C6A5-15D8-D6EE-E3E4-C8F5597E10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1219200"/>
            <a:ext cx="2730500" cy="2781300"/>
          </a:xfrm>
          <a:prstGeom prst="rect">
            <a:avLst/>
          </a:prstGeom>
        </p:spPr>
      </p:pic>
      <p:pic>
        <p:nvPicPr>
          <p:cNvPr id="8" name="Picture 7" descr="A diagram of the human body&#10;&#10;Description automatically generated">
            <a:extLst>
              <a:ext uri="{FF2B5EF4-FFF2-40B4-BE49-F238E27FC236}">
                <a16:creationId xmlns:a16="http://schemas.microsoft.com/office/drawing/2014/main" id="{7D429003-4183-8110-C13F-80E5EE2D03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800" y="977900"/>
            <a:ext cx="4114800" cy="490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3190888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Absorption (continued)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4666" y="1189037"/>
            <a:ext cx="8229600" cy="1935163"/>
          </a:xfrm>
        </p:spPr>
        <p:txBody>
          <a:bodyPr/>
          <a:lstStyle/>
          <a:p>
            <a:pPr marL="346075" indent="-457200">
              <a:lnSpc>
                <a:spcPts val="3400"/>
              </a:lnSpc>
              <a:buNone/>
            </a:pPr>
            <a:r>
              <a:rPr lang="en-US" altLang="en-US" dirty="0"/>
              <a:t>Mechanisms of absorption: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Active transport— 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Passive transport— 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Osmosis— 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74788" y="3292820"/>
            <a:ext cx="8229600" cy="1888780"/>
          </a:xfrm>
        </p:spPr>
        <p:txBody>
          <a:bodyPr/>
          <a:lstStyle/>
          <a:p>
            <a:pPr marL="346075" indent="-457200">
              <a:lnSpc>
                <a:spcPts val="3300"/>
              </a:lnSpc>
              <a:buFont typeface="+mj-lt"/>
              <a:buNone/>
            </a:pPr>
            <a:r>
              <a:rPr lang="en-US" altLang="en-US" dirty="0"/>
              <a:t>Special requirements: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For vitamin B</a:t>
            </a:r>
            <a:r>
              <a:rPr lang="en-US" altLang="en-US" baseline="-25000" dirty="0"/>
              <a:t>12</a:t>
            </a:r>
            <a:r>
              <a:rPr lang="en-US" altLang="en-US" dirty="0"/>
              <a:t>— 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For calcium ions— 	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For fat-soluble nutrients—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91951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Question  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1"/>
          </p:nvPr>
        </p:nvSpPr>
        <p:spPr>
          <a:xfrm>
            <a:off x="775248" y="1295400"/>
            <a:ext cx="7911552" cy="914400"/>
          </a:xfrm>
        </p:spPr>
        <p:txBody>
          <a:bodyPr/>
          <a:lstStyle/>
          <a:p>
            <a:pPr indent="-457200"/>
            <a:r>
              <a:rPr lang="en-US" altLang="en-US" dirty="0"/>
              <a:t>To what organ does blood from the small intestine flow first?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8625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Answer 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765309" y="1165302"/>
            <a:ext cx="7997691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Blood from the small intestine flows through the portal vein to the liver.</a:t>
            </a:r>
          </a:p>
        </p:txBody>
      </p:sp>
    </p:spTree>
    <p:extLst>
      <p:ext uri="{BB962C8B-B14F-4D97-AF65-F5344CB8AC3E}">
        <p14:creationId xmlns:p14="http://schemas.microsoft.com/office/powerpoint/2010/main" val="12299865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Large Intestine 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65302"/>
            <a:ext cx="7749213" cy="5083098"/>
          </a:xfrm>
        </p:spPr>
        <p:txBody>
          <a:bodyPr/>
          <a:lstStyle/>
          <a:p>
            <a:pPr marL="346075" indent="-457200">
              <a:lnSpc>
                <a:spcPts val="3500"/>
              </a:lnSpc>
              <a:buNone/>
            </a:pPr>
            <a:r>
              <a:rPr lang="en-US" altLang="en-US" b="1" dirty="0"/>
              <a:t>Large Intestine</a:t>
            </a:r>
            <a:r>
              <a:rPr lang="en-US" altLang="en-US" dirty="0"/>
              <a:t>—from the ileum to the anus; encircles the small intestine</a:t>
            </a:r>
          </a:p>
          <a:p>
            <a:pPr marL="346075" indent="-457200">
              <a:lnSpc>
                <a:spcPts val="3500"/>
              </a:lnSpc>
              <a:buNone/>
            </a:pPr>
            <a:r>
              <a:rPr lang="en-US" altLang="en-US" dirty="0"/>
              <a:t>Parts: Cecum</a:t>
            </a:r>
          </a:p>
          <a:p>
            <a:pPr marL="1051560" lvl="1" indent="0">
              <a:lnSpc>
                <a:spcPts val="3400"/>
              </a:lnSpc>
              <a:buNone/>
            </a:pPr>
            <a:r>
              <a:rPr lang="en-US" altLang="en-US" sz="3200" dirty="0" err="1"/>
              <a:t>Ileocecal</a:t>
            </a:r>
            <a:r>
              <a:rPr lang="en-US" altLang="en-US" sz="3200" dirty="0"/>
              <a:t> valve</a:t>
            </a:r>
          </a:p>
          <a:p>
            <a:pPr marL="1051560" lvl="1" indent="0">
              <a:lnSpc>
                <a:spcPts val="3400"/>
              </a:lnSpc>
              <a:buNone/>
            </a:pPr>
            <a:r>
              <a:rPr lang="en-US" altLang="en-US" sz="3200" dirty="0"/>
              <a:t>Appendix</a:t>
            </a:r>
          </a:p>
          <a:p>
            <a:pPr marL="1051560" lvl="1" indent="0">
              <a:lnSpc>
                <a:spcPts val="3400"/>
              </a:lnSpc>
              <a:buNone/>
            </a:pPr>
            <a:r>
              <a:rPr lang="en-US" altLang="en-US" sz="3200" dirty="0"/>
              <a:t>Ascending, transverse, and descending colon</a:t>
            </a:r>
          </a:p>
          <a:p>
            <a:pPr marL="1051560" lvl="1" indent="0">
              <a:lnSpc>
                <a:spcPts val="3400"/>
              </a:lnSpc>
              <a:buNone/>
            </a:pPr>
            <a:r>
              <a:rPr lang="en-US" altLang="en-US" sz="3200" dirty="0"/>
              <a:t>Sigmoid colon</a:t>
            </a:r>
          </a:p>
          <a:p>
            <a:pPr marL="1051560" lvl="1" indent="0">
              <a:lnSpc>
                <a:spcPts val="3400"/>
              </a:lnSpc>
              <a:buNone/>
            </a:pPr>
            <a:r>
              <a:rPr lang="en-US" altLang="en-US" sz="3200" dirty="0"/>
              <a:t>Rectum and anal canal</a:t>
            </a:r>
          </a:p>
          <a:p>
            <a:pPr marL="1051560" lvl="1" indent="0">
              <a:lnSpc>
                <a:spcPts val="3400"/>
              </a:lnSpc>
              <a:buNone/>
            </a:pPr>
            <a:r>
              <a:rPr lang="en-US" altLang="en-US" sz="3200" dirty="0"/>
              <a:t>Internal and external anal sphincters</a:t>
            </a:r>
          </a:p>
        </p:txBody>
      </p:sp>
    </p:spTree>
    <p:extLst>
      <p:ext uri="{BB962C8B-B14F-4D97-AF65-F5344CB8AC3E}">
        <p14:creationId xmlns:p14="http://schemas.microsoft.com/office/powerpoint/2010/main" val="25840966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diagram of the human colon&#10;&#10;Description automatically generated">
            <a:extLst>
              <a:ext uri="{FF2B5EF4-FFF2-40B4-BE49-F238E27FC236}">
                <a16:creationId xmlns:a16="http://schemas.microsoft.com/office/drawing/2014/main" id="{B1D91F75-B26C-218E-1D62-D24110E379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0" y="235701"/>
            <a:ext cx="4591050" cy="5199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353576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Large Intestine (continued_1)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4666" y="1189037"/>
            <a:ext cx="8229600" cy="1554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Functions: </a:t>
            </a:r>
          </a:p>
          <a:p>
            <a:pPr marL="685800" lvl="1"/>
            <a:r>
              <a:rPr lang="en-US" altLang="en-US" dirty="0"/>
              <a:t>Absorption of water:</a:t>
            </a:r>
          </a:p>
          <a:p>
            <a:pPr marL="685800" lvl="1"/>
            <a:r>
              <a:rPr lang="en-US" altLang="en-US" dirty="0"/>
              <a:t>Elimination of </a:t>
            </a:r>
            <a:r>
              <a:rPr lang="en-US" altLang="en-US" dirty="0" err="1"/>
              <a:t>undigestible</a:t>
            </a:r>
            <a:r>
              <a:rPr lang="en-US" altLang="en-US" dirty="0"/>
              <a:t> material: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74788" y="2911814"/>
            <a:ext cx="8229600" cy="1782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Normal flora (</a:t>
            </a:r>
            <a:r>
              <a:rPr lang="en-US" altLang="en-US" dirty="0" err="1"/>
              <a:t>microbiota</a:t>
            </a:r>
            <a:r>
              <a:rPr lang="en-US" altLang="en-US" dirty="0"/>
              <a:t>) of the colon—trillions of bacteria</a:t>
            </a:r>
          </a:p>
          <a:p>
            <a:pPr marL="685800" lvl="1"/>
            <a:r>
              <a:rPr lang="en-US" altLang="en-US" dirty="0"/>
              <a:t>Benefits: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65540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Large Intestine (continued_2) 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67003"/>
            <a:ext cx="7576935" cy="50593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Elimination of feces: defecation reflex</a:t>
            </a:r>
          </a:p>
          <a:p>
            <a:pPr marL="346075" indent="-457200">
              <a:buNone/>
            </a:pPr>
            <a:r>
              <a:rPr lang="en-US" altLang="en-US" dirty="0"/>
              <a:t>Stimulus—stretching of the rectum, sensory impulses to spinal cord</a:t>
            </a:r>
          </a:p>
          <a:p>
            <a:pPr marL="346075" indent="-457200">
              <a:buNone/>
            </a:pPr>
            <a:r>
              <a:rPr lang="en-US" altLang="en-US" dirty="0"/>
              <a:t>Motor impulses from spinal cord to smooth muscle layer of rectum— </a:t>
            </a:r>
          </a:p>
          <a:p>
            <a:pPr marL="346075" indent="-457200">
              <a:buNone/>
            </a:pPr>
            <a:r>
              <a:rPr lang="en-US" altLang="en-US" dirty="0"/>
              <a:t>Internal anal sphincter—smooth muscle—</a:t>
            </a:r>
          </a:p>
          <a:p>
            <a:pPr marL="346075" indent="-457200">
              <a:buNone/>
            </a:pPr>
            <a:r>
              <a:rPr lang="en-US" altLang="en-US" dirty="0"/>
              <a:t>External anal sphincter—striated muscle—</a:t>
            </a:r>
          </a:p>
          <a:p>
            <a:pPr marL="346075" indent="-457200">
              <a:buNone/>
            </a:pPr>
            <a:r>
              <a:rPr lang="en-US" altLang="en-US" dirty="0"/>
              <a:t>Voluntary control—</a:t>
            </a:r>
          </a:p>
        </p:txBody>
      </p:sp>
    </p:spTree>
    <p:extLst>
      <p:ext uri="{BB962C8B-B14F-4D97-AF65-F5344CB8AC3E}">
        <p14:creationId xmlns:p14="http://schemas.microsoft.com/office/powerpoint/2010/main" val="24830548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Liver 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67003"/>
            <a:ext cx="8054013" cy="5005197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Liver</a:t>
            </a:r>
            <a:r>
              <a:rPr lang="en-US" altLang="en-US" dirty="0"/>
              <a:t>—other functions</a:t>
            </a:r>
          </a:p>
          <a:p>
            <a:pPr marL="0" indent="-457200">
              <a:buFont typeface="+mj-lt"/>
              <a:buAutoNum type="arabicPeriod"/>
            </a:pPr>
            <a:r>
              <a:rPr lang="en-US" altLang="en-US" dirty="0"/>
              <a:t>Carbohydrate metabolism—excess glucose—	Fructose and </a:t>
            </a:r>
            <a:r>
              <a:rPr lang="en-US" altLang="en-US" dirty="0" err="1"/>
              <a:t>galactose</a:t>
            </a:r>
            <a:r>
              <a:rPr lang="en-US" altLang="en-US" dirty="0"/>
              <a:t>—</a:t>
            </a:r>
          </a:p>
          <a:p>
            <a:pPr marL="0" indent="-457200">
              <a:buFont typeface="+mj-lt"/>
              <a:buAutoNum type="arabicPeriod"/>
            </a:pPr>
            <a:r>
              <a:rPr lang="en-US" altLang="en-US" dirty="0"/>
              <a:t>Amino acid metabolism—transamination—	Deamination—</a:t>
            </a:r>
          </a:p>
          <a:p>
            <a:pPr marL="0" lvl="1" indent="0">
              <a:buNone/>
            </a:pPr>
            <a:r>
              <a:rPr lang="en-US" altLang="en-US" dirty="0"/>
              <a:t>	</a:t>
            </a:r>
            <a:r>
              <a:rPr lang="en-US" altLang="en-US" sz="3200" dirty="0"/>
              <a:t>Excess amino groups </a:t>
            </a:r>
            <a:r>
              <a:rPr lang="en-US" altLang="en-US" sz="3200" dirty="0">
                <a:sym typeface="Wingdings" pitchFamily="2" charset="2"/>
              </a:rPr>
              <a:t></a:t>
            </a:r>
          </a:p>
          <a:p>
            <a:pPr marL="457200" indent="-457200">
              <a:buFont typeface="+mj-lt"/>
              <a:buAutoNum type="arabicPeriod" startAt="3"/>
            </a:pPr>
            <a:r>
              <a:rPr lang="en-US" altLang="en-US" dirty="0">
                <a:sym typeface="Wingdings" pitchFamily="2" charset="2"/>
              </a:rPr>
              <a:t>Fat metabolism</a:t>
            </a:r>
            <a:r>
              <a:rPr lang="en-US" altLang="en-US" dirty="0"/>
              <a:t>—</a:t>
            </a:r>
            <a:r>
              <a:rPr lang="en-US" altLang="en-US" dirty="0">
                <a:sym typeface="Wingdings" pitchFamily="2" charset="2"/>
              </a:rPr>
              <a:t>synthesis of lipoproteins</a:t>
            </a:r>
            <a:r>
              <a:rPr lang="en-US" altLang="en-US" dirty="0"/>
              <a:t>—</a:t>
            </a:r>
            <a:r>
              <a:rPr lang="en-US" altLang="en-US" dirty="0">
                <a:sym typeface="Wingdings" pitchFamily="2" charset="2"/>
              </a:rPr>
              <a:t> </a:t>
            </a:r>
          </a:p>
          <a:p>
            <a:pPr marL="0" lvl="1" indent="0">
              <a:buNone/>
            </a:pPr>
            <a:r>
              <a:rPr lang="en-US" altLang="en-US" dirty="0">
                <a:sym typeface="Wingdings" pitchFamily="2" charset="2"/>
              </a:rPr>
              <a:t>	</a:t>
            </a:r>
            <a:r>
              <a:rPr lang="en-US" altLang="en-US" sz="3200" dirty="0">
                <a:sym typeface="Wingdings" pitchFamily="2" charset="2"/>
              </a:rPr>
              <a:t>Cholesterol</a:t>
            </a:r>
            <a:r>
              <a:rPr lang="en-US" altLang="en-US" sz="3200" dirty="0"/>
              <a:t>—</a:t>
            </a:r>
            <a:endParaRPr lang="en-US" altLang="en-US" sz="3200" dirty="0">
              <a:sym typeface="Wingdings" pitchFamily="2" charset="2"/>
            </a:endParaRPr>
          </a:p>
          <a:p>
            <a:pPr marL="0" lvl="1" indent="0">
              <a:buNone/>
            </a:pPr>
            <a:r>
              <a:rPr lang="en-US" altLang="en-US" dirty="0">
                <a:sym typeface="Wingdings" pitchFamily="2" charset="2"/>
              </a:rPr>
              <a:t>	</a:t>
            </a:r>
            <a:r>
              <a:rPr lang="en-US" altLang="en-US" sz="3200" dirty="0">
                <a:sym typeface="Wingdings" pitchFamily="2" charset="2"/>
              </a:rPr>
              <a:t>Beta-oxidation of fatty acids</a:t>
            </a:r>
            <a:r>
              <a:rPr lang="en-US" altLang="en-US" sz="3200" dirty="0"/>
              <a:t>—</a:t>
            </a:r>
            <a:endParaRPr lang="en-US" altLang="en-US" sz="3200" dirty="0">
              <a:sym typeface="Wingdings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272904404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5"/>
            <a:ext cx="8229600" cy="590931"/>
          </a:xfrm>
        </p:spPr>
        <p:txBody>
          <a:bodyPr/>
          <a:lstStyle/>
          <a:p>
            <a:r>
              <a:rPr lang="en-US" altLang="en-US" dirty="0"/>
              <a:t>Liver (continued_1) 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89383"/>
            <a:ext cx="7825413" cy="3341649"/>
          </a:xfrm>
        </p:spPr>
        <p:txBody>
          <a:bodyPr/>
          <a:lstStyle/>
          <a:p>
            <a:pPr marL="457200" indent="-457200">
              <a:buFont typeface="+mj-lt"/>
              <a:buAutoNum type="arabicPeriod" startAt="4"/>
            </a:pPr>
            <a:r>
              <a:rPr lang="en-US" altLang="en-US" dirty="0"/>
              <a:t>Synthesis of plasma proteins:</a:t>
            </a:r>
          </a:p>
          <a:p>
            <a:pPr marL="1005840" lvl="1" indent="0">
              <a:buNone/>
            </a:pPr>
            <a:r>
              <a:rPr lang="en-US" altLang="en-US" sz="3200" dirty="0"/>
              <a:t>Albumin—</a:t>
            </a:r>
          </a:p>
          <a:p>
            <a:pPr marL="1005840" lvl="1" indent="0">
              <a:buNone/>
            </a:pPr>
            <a:r>
              <a:rPr lang="en-US" altLang="en-US" sz="3200" dirty="0"/>
              <a:t>Clotting factors—</a:t>
            </a:r>
          </a:p>
          <a:p>
            <a:pPr marL="1005840" lvl="1" indent="0">
              <a:buNone/>
            </a:pPr>
            <a:r>
              <a:rPr lang="en-US" altLang="en-US" sz="3200" dirty="0"/>
              <a:t>Alpha and beta globulins—</a:t>
            </a:r>
          </a:p>
          <a:p>
            <a:pPr marL="457200" indent="-457200">
              <a:buFont typeface="+mj-lt"/>
              <a:buAutoNum type="arabicPeriod" startAt="5"/>
            </a:pPr>
            <a:r>
              <a:rPr lang="en-US" altLang="en-US" dirty="0"/>
              <a:t>Formation of bilirubin and its excretion—</a:t>
            </a:r>
          </a:p>
        </p:txBody>
      </p:sp>
    </p:spTree>
    <p:extLst>
      <p:ext uri="{BB962C8B-B14F-4D97-AF65-F5344CB8AC3E}">
        <p14:creationId xmlns:p14="http://schemas.microsoft.com/office/powerpoint/2010/main" val="108915767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Wrap-Up Question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89037"/>
            <a:ext cx="8054013" cy="5059363"/>
          </a:xfrm>
        </p:spPr>
        <p:txBody>
          <a:bodyPr/>
          <a:lstStyle/>
          <a:p>
            <a:pPr marL="346075" indent="-457200">
              <a:lnSpc>
                <a:spcPts val="3600"/>
              </a:lnSpc>
              <a:buNone/>
            </a:pPr>
            <a:r>
              <a:rPr lang="en-US" altLang="en-US" b="1" dirty="0"/>
              <a:t>Name the part or aspect of the digestive system described.</a:t>
            </a:r>
          </a:p>
          <a:p>
            <a:pPr marL="457200" indent="-457200">
              <a:lnSpc>
                <a:spcPts val="3200"/>
              </a:lnSpc>
              <a:buFont typeface="+mj-lt"/>
              <a:buAutoNum type="arabicPeriod"/>
            </a:pPr>
            <a:r>
              <a:rPr lang="en-US" altLang="en-US" dirty="0"/>
              <a:t>Produces amylase and lipase</a:t>
            </a:r>
          </a:p>
          <a:p>
            <a:pPr marL="457200" indent="-457200">
              <a:lnSpc>
                <a:spcPts val="3200"/>
              </a:lnSpc>
              <a:buFont typeface="+mj-lt"/>
              <a:buAutoNum type="arabicPeriod"/>
            </a:pPr>
            <a:r>
              <a:rPr lang="en-US" altLang="en-US" dirty="0"/>
              <a:t>Chewing increases surface area of food</a:t>
            </a:r>
          </a:p>
          <a:p>
            <a:pPr marL="457200" indent="-457200">
              <a:lnSpc>
                <a:spcPts val="3200"/>
              </a:lnSpc>
              <a:buFont typeface="+mj-lt"/>
              <a:buAutoNum type="arabicPeriod"/>
            </a:pPr>
            <a:r>
              <a:rPr lang="en-US" altLang="en-US" dirty="0"/>
              <a:t>Increase surface area of intestinal cells</a:t>
            </a:r>
          </a:p>
          <a:p>
            <a:pPr marL="457200" indent="-457200">
              <a:lnSpc>
                <a:spcPts val="3200"/>
              </a:lnSpc>
              <a:buFont typeface="+mj-lt"/>
              <a:buAutoNum type="arabicPeriod"/>
            </a:pPr>
            <a:r>
              <a:rPr lang="en-US" altLang="en-US" dirty="0"/>
              <a:t>Enzyme that begins protein digestion</a:t>
            </a:r>
          </a:p>
          <a:p>
            <a:pPr marL="457200" indent="-457200">
              <a:lnSpc>
                <a:spcPts val="3200"/>
              </a:lnSpc>
              <a:buFont typeface="+mj-lt"/>
              <a:buAutoNum type="arabicPeriod"/>
            </a:pPr>
            <a:r>
              <a:rPr lang="en-US" altLang="en-US" dirty="0"/>
              <a:t>Stores and concentrates bile</a:t>
            </a:r>
          </a:p>
          <a:p>
            <a:pPr marL="457200" indent="-457200">
              <a:lnSpc>
                <a:spcPts val="3200"/>
              </a:lnSpc>
              <a:buFont typeface="+mj-lt"/>
              <a:buAutoNum type="arabicPeriod"/>
            </a:pPr>
            <a:r>
              <a:rPr lang="en-US" altLang="en-US" dirty="0"/>
              <a:t>Prevents backup from the duodenum</a:t>
            </a:r>
          </a:p>
          <a:p>
            <a:pPr marL="457200" indent="-457200">
              <a:lnSpc>
                <a:spcPts val="3200"/>
              </a:lnSpc>
              <a:buFont typeface="+mj-lt"/>
              <a:buAutoNum type="arabicPeriod"/>
            </a:pPr>
            <a:r>
              <a:rPr lang="en-US" altLang="en-US" dirty="0"/>
              <a:t>Brain of the gut</a:t>
            </a:r>
          </a:p>
          <a:p>
            <a:pPr marL="457200" indent="-457200">
              <a:lnSpc>
                <a:spcPts val="3200"/>
              </a:lnSpc>
              <a:buFont typeface="+mj-lt"/>
              <a:buAutoNum type="arabicPeriod"/>
            </a:pPr>
            <a:r>
              <a:rPr lang="en-US" altLang="en-US" dirty="0"/>
              <a:t>Extends from mouth to anus </a:t>
            </a:r>
          </a:p>
        </p:txBody>
      </p:sp>
    </p:spTree>
    <p:extLst>
      <p:ext uri="{BB962C8B-B14F-4D97-AF65-F5344CB8AC3E}">
        <p14:creationId xmlns:p14="http://schemas.microsoft.com/office/powerpoint/2010/main" val="128325147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Answers   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>
          <a:xfrm>
            <a:off x="795126" y="1189037"/>
            <a:ext cx="7739274" cy="4068763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altLang="en-US" dirty="0"/>
              <a:t>Produces amylase and lipase—pancreas 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dirty="0"/>
              <a:t>Chewing increases surface area of food—mechanical digestion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dirty="0"/>
              <a:t>Increase surface area of intestinal cells—microvilli 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dirty="0"/>
              <a:t>Enzyme that begins protein digestion—pepsin </a:t>
            </a:r>
          </a:p>
        </p:txBody>
      </p:sp>
    </p:spTree>
    <p:extLst>
      <p:ext uri="{BB962C8B-B14F-4D97-AF65-F5344CB8AC3E}">
        <p14:creationId xmlns:p14="http://schemas.microsoft.com/office/powerpoint/2010/main" val="202915837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Answers (continued)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89037"/>
            <a:ext cx="7901613" cy="4068763"/>
          </a:xfrm>
        </p:spPr>
        <p:txBody>
          <a:bodyPr/>
          <a:lstStyle/>
          <a:p>
            <a:pPr marL="457200" indent="-457200">
              <a:buFont typeface="+mj-lt"/>
              <a:buAutoNum type="arabicPeriod" startAt="5"/>
            </a:pPr>
            <a:r>
              <a:rPr lang="en-US" altLang="en-US" dirty="0"/>
              <a:t>Stores and concentrates bile—gallbladder</a:t>
            </a:r>
          </a:p>
          <a:p>
            <a:pPr marL="457200" indent="-457200">
              <a:buFont typeface="+mj-lt"/>
              <a:buAutoNum type="arabicPeriod" startAt="5"/>
            </a:pPr>
            <a:r>
              <a:rPr lang="en-US" altLang="en-US" dirty="0"/>
              <a:t>Prevents backup from the duodenum—pyloric sphincter</a:t>
            </a:r>
          </a:p>
          <a:p>
            <a:pPr marL="457200" indent="-457200">
              <a:buFont typeface="+mj-lt"/>
              <a:buAutoNum type="arabicPeriod" startAt="5"/>
            </a:pPr>
            <a:r>
              <a:rPr lang="en-US" altLang="en-US" dirty="0"/>
              <a:t>Brain of the gut—enteric nervous system</a:t>
            </a:r>
          </a:p>
          <a:p>
            <a:pPr marL="457200" indent="-457200">
              <a:buFont typeface="+mj-lt"/>
              <a:buAutoNum type="arabicPeriod" startAt="5"/>
            </a:pPr>
            <a:r>
              <a:rPr lang="en-US" altLang="en-US" dirty="0"/>
              <a:t>Extends from mouth to anus—alimentary tube</a:t>
            </a:r>
          </a:p>
        </p:txBody>
      </p:sp>
    </p:spTree>
    <p:extLst>
      <p:ext uri="{BB962C8B-B14F-4D97-AF65-F5344CB8AC3E}">
        <p14:creationId xmlns:p14="http://schemas.microsoft.com/office/powerpoint/2010/main" val="30139552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FAD Nursing">
      <a:dk1>
        <a:srgbClr val="737373"/>
      </a:dk1>
      <a:lt1>
        <a:sysClr val="window" lastClr="FFFFFF"/>
      </a:lt1>
      <a:dk2>
        <a:srgbClr val="28805C"/>
      </a:dk2>
      <a:lt2>
        <a:srgbClr val="FFFFFF"/>
      </a:lt2>
      <a:accent1>
        <a:srgbClr val="28805C"/>
      </a:accent1>
      <a:accent2>
        <a:srgbClr val="737373"/>
      </a:accent2>
      <a:accent3>
        <a:srgbClr val="D99C21"/>
      </a:accent3>
      <a:accent4>
        <a:srgbClr val="C00000"/>
      </a:accent4>
      <a:accent5>
        <a:srgbClr val="BFBFBF"/>
      </a:accent5>
      <a:accent6>
        <a:srgbClr val="C2ECD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3" id="{1F2BD71C-5BD9-4593-9A33-6D525FD44352}" vid="{72BA48C6-6AA8-445B-BE46-D6133DCDE81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074F316A9D19642AFB347C36D63796C" ma:contentTypeVersion="5" ma:contentTypeDescription="Create a new document." ma:contentTypeScope="" ma:versionID="cad381adda5b2ce407c58584fcfb8d10">
  <xsd:schema xmlns:xsd="http://www.w3.org/2001/XMLSchema" xmlns:xs="http://www.w3.org/2001/XMLSchema" xmlns:p="http://schemas.microsoft.com/office/2006/metadata/properties" xmlns:ns2="71d46e88-8733-4645-9284-85cf006978cc" xmlns:ns3="88135b7f-3fab-49b6-8009-71309f2107a8" targetNamespace="http://schemas.microsoft.com/office/2006/metadata/properties" ma:root="true" ma:fieldsID="8417b20f22cd2cb04f08b6ff97a2b690" ns2:_="" ns3:_="">
    <xsd:import namespace="71d46e88-8733-4645-9284-85cf006978cc"/>
    <xsd:import namespace="88135b7f-3fab-49b6-8009-71309f2107a8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Category" minOccurs="0"/>
                <xsd:element ref="ns3:Sub_x002d_Category" minOccurs="0"/>
                <xsd:element ref="ns3:SortOrder" minOccurs="0"/>
                <xsd:element ref="ns3:v7hm" minOccurs="0"/>
                <xsd:element ref="ns3:Tertiary_x0020_Catego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d46e88-8733-4645-9284-85cf006978cc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135b7f-3fab-49b6-8009-71309f2107a8" elementFormDefault="qualified">
    <xsd:import namespace="http://schemas.microsoft.com/office/2006/documentManagement/types"/>
    <xsd:import namespace="http://schemas.microsoft.com/office/infopath/2007/PartnerControls"/>
    <xsd:element name="Category" ma:index="11" nillable="true" ma:displayName="Category" ma:format="Dropdown" ma:internalName="Category">
      <xsd:simpleType>
        <xsd:union memberTypes="dms:Text">
          <xsd:simpleType>
            <xsd:restriction base="dms:Choice">
              <xsd:enumeration value="Additional Images"/>
              <xsd:enumeration value="DavisAdvantage"/>
              <xsd:enumeration value="DavisEdge"/>
              <xsd:enumeration value="DavisForward - internal use only"/>
              <xsd:enumeration value="DavisPlus"/>
              <xsd:enumeration value="Dental Care Decisions"/>
              <xsd:enumeration value="Dosage Calc"/>
              <xsd:enumeration value="F.A. Davis"/>
              <xsd:enumeration value="Fitness Decisions"/>
              <xsd:enumeration value="Kines in Action"/>
              <xsd:enumeration value="Medical Coding Lab"/>
              <xsd:enumeration value="Medical Language Lab"/>
              <xsd:enumeration value="Tabers"/>
            </xsd:restriction>
          </xsd:simpleType>
        </xsd:union>
      </xsd:simpleType>
    </xsd:element>
    <xsd:element name="Sub_x002d_Category" ma:index="12" nillable="true" ma:displayName="Sub-Category" ma:format="Dropdown" ma:internalName="Sub_x002d_Category">
      <xsd:simpleType>
        <xsd:union memberTypes="dms:Text">
          <xsd:simpleType>
            <xsd:restriction base="dms:Choice">
              <xsd:enumeration value="Branding Guide (attachment)"/>
              <xsd:enumeration value="DA Logos"/>
              <xsd:enumeration value="DA Powerpoint Presentation"/>
              <xsd:enumeration value="DC Logo"/>
              <xsd:enumeration value="DC Powerpoint Presentation"/>
              <xsd:enumeration value="DCD Logo"/>
              <xsd:enumeration value="DCD Powerpoint Presentation"/>
              <xsd:enumeration value="DE Logos"/>
              <xsd:enumeration value="DE Powerpoint Presentation"/>
              <xsd:enumeration value="DF Logo"/>
              <xsd:enumeration value="DF Powerpoint Presentation"/>
              <xsd:enumeration value="DP Homepage image"/>
              <xsd:enumeration value="DP Logo"/>
              <xsd:enumeration value="Electronic Devices"/>
              <xsd:enumeration value="FAD Digital Logos"/>
              <xsd:enumeration value="FAD Powerpiont Presentations"/>
              <xsd:enumeration value="FAD Print Logos"/>
              <xsd:enumeration value="FD Logo"/>
              <xsd:enumeration value="FD Powerpoint Presentation"/>
              <xsd:enumeration value="KIA Logo"/>
              <xsd:enumeration value="KIA Powerpoint Presentation"/>
              <xsd:enumeration value="MCL Logo"/>
              <xsd:enumeration value="MCL Powerpoint Presentation"/>
              <xsd:enumeration value="MLL 2.0 Logo"/>
              <xsd:enumeration value="MLL Logo"/>
              <xsd:enumeration value="MLL Powerpoint Presentation"/>
              <xsd:enumeration value="MTC Logo"/>
              <xsd:enumeration value="Taber’s 22"/>
              <xsd:enumeration value="Taber’s 22 with tagline"/>
              <xsd:enumeration value="Tabers Logo"/>
              <xsd:enumeration value="Tabers.com Homepage screen"/>
              <xsd:enumeration value="Useful Images"/>
            </xsd:restriction>
          </xsd:simpleType>
        </xsd:union>
      </xsd:simpleType>
    </xsd:element>
    <xsd:element name="SortOrder" ma:index="13" nillable="true" ma:displayName="SortOrder" ma:internalName="SortOrder">
      <xsd:simpleType>
        <xsd:restriction base="dms:Number"/>
      </xsd:simpleType>
    </xsd:element>
    <xsd:element name="v7hm" ma:index="14" nillable="true" ma:displayName="Tert" ma:internalName="v7hm">
      <xsd:simpleType>
        <xsd:restriction base="dms:Number"/>
      </xsd:simpleType>
    </xsd:element>
    <xsd:element name="Tertiary_x0020_Category" ma:index="15" nillable="true" ma:displayName="Tertiary Category" ma:internalName="Tertiary_x0020_Category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ategory xmlns="88135b7f-3fab-49b6-8009-71309f2107a8">Scanlon and Tina Sanders</Category>
    <v7hm xmlns="88135b7f-3fab-49b6-8009-71309f2107a8" xsi:nil="true"/>
    <Tertiary_x0020_Category xmlns="88135b7f-3fab-49b6-8009-71309f2107a8" xsi:nil="true"/>
    <Sub_x002d_Category xmlns="88135b7f-3fab-49b6-8009-71309f2107a8">FAD PowerPoint Presentations</Sub_x002d_Category>
    <SortOrder xmlns="88135b7f-3fab-49b6-8009-71309f2107a8" xsi:nil="true"/>
  </documentManagement>
</p:properties>
</file>

<file path=customXml/itemProps1.xml><?xml version="1.0" encoding="utf-8"?>
<ds:datastoreItem xmlns:ds="http://schemas.openxmlformats.org/officeDocument/2006/customXml" ds:itemID="{B8860857-213E-449D-9D68-31992611CF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d46e88-8733-4645-9284-85cf006978cc"/>
    <ds:schemaRef ds:uri="88135b7f-3fab-49b6-8009-71309f2107a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E28C97C-1C07-4631-B50A-E80D18B785BB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523EB0E3-5915-4E57-8F39-28F926E76D4B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8CC939C3-7EE7-4FC7-818E-985D0213E860}">
  <ds:schemaRefs>
    <ds:schemaRef ds:uri="http://schemas.microsoft.com/office/2006/metadata/properties"/>
    <ds:schemaRef ds:uri="http://purl.org/dc/elements/1.1/"/>
    <ds:schemaRef ds:uri="71d46e88-8733-4645-9284-85cf006978cc"/>
    <ds:schemaRef ds:uri="http://purl.org/dc/terms/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88135b7f-3fab-49b6-8009-71309f2107a8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Ch01_template</Template>
  <TotalTime>558</TotalTime>
  <Words>946</Words>
  <Application>Microsoft Macintosh PowerPoint</Application>
  <PresentationFormat>On-screen Show (4:3)</PresentationFormat>
  <Paragraphs>183</Paragraphs>
  <Slides>34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Calibri</vt:lpstr>
      <vt:lpstr>Wingdings</vt:lpstr>
      <vt:lpstr>Office Theme</vt:lpstr>
      <vt:lpstr>Chapter 16 The Digestive System</vt:lpstr>
      <vt:lpstr> </vt:lpstr>
      <vt:lpstr>PowerPoint Presentation</vt:lpstr>
      <vt:lpstr>   </vt:lpstr>
      <vt:lpstr>    </vt:lpstr>
      <vt:lpstr>PowerPoint Presentation</vt:lpstr>
      <vt:lpstr>PowerPoint Presentation</vt:lpstr>
      <vt:lpstr>  </vt:lpstr>
      <vt:lpstr>Stomach </vt:lpstr>
      <vt:lpstr>Stomach (continued)</vt:lpstr>
      <vt:lpstr>PowerPoint Presentation</vt:lpstr>
      <vt:lpstr>Small Intestine </vt:lpstr>
      <vt:lpstr>PowerPoint Presentation</vt:lpstr>
      <vt:lpstr>Liver</vt:lpstr>
      <vt:lpstr>Liver (continued)</vt:lpstr>
      <vt:lpstr>PowerPoint Presentation</vt:lpstr>
      <vt:lpstr>Gallbladder </vt:lpstr>
      <vt:lpstr>Pancreas</vt:lpstr>
      <vt:lpstr>PowerPoint Presentation</vt:lpstr>
      <vt:lpstr>Completion of Digestion </vt:lpstr>
      <vt:lpstr>Absorption of End Products of Digestion</vt:lpstr>
      <vt:lpstr>PowerPoint Presentation</vt:lpstr>
      <vt:lpstr>Absorption (continued) </vt:lpstr>
      <vt:lpstr>Question  </vt:lpstr>
      <vt:lpstr>Answer </vt:lpstr>
      <vt:lpstr>Large Intestine </vt:lpstr>
      <vt:lpstr>PowerPoint Presentation</vt:lpstr>
      <vt:lpstr>Large Intestine (continued_1) </vt:lpstr>
      <vt:lpstr>Large Intestine (continued_2) </vt:lpstr>
      <vt:lpstr>Liver </vt:lpstr>
      <vt:lpstr>Liver (continued_1) </vt:lpstr>
      <vt:lpstr>Wrap-Up Question</vt:lpstr>
      <vt:lpstr>Answers   </vt:lpstr>
      <vt:lpstr>Answers (continued)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16 The Digestive System</dc:title>
  <dc:creator>Rajarajan</dc:creator>
  <cp:lastModifiedBy>Geraint Forster</cp:lastModifiedBy>
  <cp:revision>205</cp:revision>
  <dcterms:created xsi:type="dcterms:W3CDTF">2018-06-20T07:51:02Z</dcterms:created>
  <dcterms:modified xsi:type="dcterms:W3CDTF">2024-11-08T13:26:19Z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0x010100D074F316A9D19642AFB347C36D63796C</vt:lpwstr>
  </property>
  <property fmtid="{D5CDD505-2E9C-101B-9397-08002B2CF9AE}" pid="3" name="_dlc_DocIdItemGuid">
    <vt:lpwstr>647463b2-28f5-46c6-8d1e-a6b9b2370ab9</vt:lpwstr>
  </property>
  <property fmtid="{D5CDD505-2E9C-101B-9397-08002B2CF9AE}" pid="4" name="Category">
    <vt:lpwstr>.F.A. Davis</vt:lpwstr>
  </property>
  <property fmtid="{D5CDD505-2E9C-101B-9397-08002B2CF9AE}" pid="5" name="v7hm">
    <vt:lpwstr/>
  </property>
  <property fmtid="{D5CDD505-2E9C-101B-9397-08002B2CF9AE}" pid="6" name="Sub-Category">
    <vt:lpwstr>FAD Powerpiont Presentations</vt:lpwstr>
  </property>
  <property fmtid="{D5CDD505-2E9C-101B-9397-08002B2CF9AE}" pid="7" name="SortOrder">
    <vt:lpwstr/>
  </property>
  <property fmtid="{D5CDD505-2E9C-101B-9397-08002B2CF9AE}" pid="8" name="_dlc_DocId">
    <vt:lpwstr>HESUHV4WET5P-708-25</vt:lpwstr>
  </property>
  <property fmtid="{D5CDD505-2E9C-101B-9397-08002B2CF9AE}" pid="9" name="_dlc_DocIdUrl">
    <vt:lpwstr>http://portal.fadavis.com/marketing/_layouts/15/DocIdRedir.aspx?ID=HESUHV4WET5P-708-25, HESUHV4WET5P-708-25</vt:lpwstr>
  </property>
  <property fmtid="{D5CDD505-2E9C-101B-9397-08002B2CF9AE}" pid="10" name="Tertiary Category">
    <vt:lpwstr/>
  </property>
</Properties>
</file>