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D22F1-96AD-4A07-AD03-E29E9F87EADC}" v="9" dt="2026-06-21T21:43:56.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061" autoAdjust="0"/>
  </p:normalViewPr>
  <p:slideViewPr>
    <p:cSldViewPr snapToGrid="0" snapToObjects="1">
      <p:cViewPr varScale="1">
        <p:scale>
          <a:sx n="79" d="100"/>
          <a:sy n="79" d="100"/>
        </p:scale>
        <p:origin x="74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lnawaz Khan (2435767)" userId="6f0f5bcf-d501-44ec-82f4-76e4d8aabe11" providerId="ADAL" clId="{175A4D4A-C74A-46F6-B7C8-458EA977D4D2}"/>
    <pc:docChg chg="undo custSel modSld">
      <pc:chgData name="Dilnawaz Khan (2435767)" userId="6f0f5bcf-d501-44ec-82f4-76e4d8aabe11" providerId="ADAL" clId="{175A4D4A-C74A-46F6-B7C8-458EA977D4D2}" dt="2026-06-21T21:44:47.733" v="311" actId="1076"/>
      <pc:docMkLst>
        <pc:docMk/>
      </pc:docMkLst>
      <pc:sldChg chg="modSp mod">
        <pc:chgData name="Dilnawaz Khan (2435767)" userId="6f0f5bcf-d501-44ec-82f4-76e4d8aabe11" providerId="ADAL" clId="{175A4D4A-C74A-46F6-B7C8-458EA977D4D2}" dt="2026-06-21T09:24:28.083" v="266" actId="404"/>
        <pc:sldMkLst>
          <pc:docMk/>
          <pc:sldMk cId="0" sldId="256"/>
        </pc:sldMkLst>
        <pc:spChg chg="mod">
          <ac:chgData name="Dilnawaz Khan (2435767)" userId="6f0f5bcf-d501-44ec-82f4-76e4d8aabe11" providerId="ADAL" clId="{175A4D4A-C74A-46F6-B7C8-458EA977D4D2}" dt="2026-06-21T09:23:51.533" v="261" actId="122"/>
          <ac:spMkLst>
            <pc:docMk/>
            <pc:sldMk cId="0" sldId="256"/>
            <ac:spMk id="15" creationId="{B42E670A-E4AC-C652-F7D0-00F2A8BA4F2C}"/>
          </ac:spMkLst>
        </pc:spChg>
        <pc:spChg chg="mod">
          <ac:chgData name="Dilnawaz Khan (2435767)" userId="6f0f5bcf-d501-44ec-82f4-76e4d8aabe11" providerId="ADAL" clId="{175A4D4A-C74A-46F6-B7C8-458EA977D4D2}" dt="2026-06-21T09:24:12.316" v="264" actId="122"/>
          <ac:spMkLst>
            <pc:docMk/>
            <pc:sldMk cId="0" sldId="256"/>
            <ac:spMk id="16" creationId="{D40B1FDC-1E74-C19A-8172-9DC33EE64E91}"/>
          </ac:spMkLst>
        </pc:spChg>
        <pc:spChg chg="mod">
          <ac:chgData name="Dilnawaz Khan (2435767)" userId="6f0f5bcf-d501-44ec-82f4-76e4d8aabe11" providerId="ADAL" clId="{175A4D4A-C74A-46F6-B7C8-458EA977D4D2}" dt="2026-06-21T09:03:21.124" v="60" actId="14100"/>
          <ac:spMkLst>
            <pc:docMk/>
            <pc:sldMk cId="0" sldId="256"/>
            <ac:spMk id="18" creationId="{9159F37F-0812-7024-2920-63DC664FABA3}"/>
          </ac:spMkLst>
        </pc:spChg>
        <pc:spChg chg="mod">
          <ac:chgData name="Dilnawaz Khan (2435767)" userId="6f0f5bcf-d501-44ec-82f4-76e4d8aabe11" providerId="ADAL" clId="{175A4D4A-C74A-46F6-B7C8-458EA977D4D2}" dt="2026-06-21T09:24:28.083" v="266" actId="404"/>
          <ac:spMkLst>
            <pc:docMk/>
            <pc:sldMk cId="0" sldId="256"/>
            <ac:spMk id="19" creationId="{F618BCDA-EDE9-660D-433E-48BBEC5E4A33}"/>
          </ac:spMkLst>
        </pc:spChg>
        <pc:picChg chg="mod">
          <ac:chgData name="Dilnawaz Khan (2435767)" userId="6f0f5bcf-d501-44ec-82f4-76e4d8aabe11" providerId="ADAL" clId="{175A4D4A-C74A-46F6-B7C8-458EA977D4D2}" dt="2026-06-21T09:24:03.534" v="263" actId="1076"/>
          <ac:picMkLst>
            <pc:docMk/>
            <pc:sldMk cId="0" sldId="256"/>
            <ac:picMk id="14" creationId="{4377C834-B8AA-FCE3-A5A3-5AE41ADF9890}"/>
          </ac:picMkLst>
        </pc:picChg>
      </pc:sldChg>
      <pc:sldChg chg="modSp mod">
        <pc:chgData name="Dilnawaz Khan (2435767)" userId="6f0f5bcf-d501-44ec-82f4-76e4d8aabe11" providerId="ADAL" clId="{175A4D4A-C74A-46F6-B7C8-458EA977D4D2}" dt="2026-06-21T09:27:16.455" v="272" actId="20577"/>
        <pc:sldMkLst>
          <pc:docMk/>
          <pc:sldMk cId="0" sldId="260"/>
        </pc:sldMkLst>
        <pc:spChg chg="mod">
          <ac:chgData name="Dilnawaz Khan (2435767)" userId="6f0f5bcf-d501-44ec-82f4-76e4d8aabe11" providerId="ADAL" clId="{175A4D4A-C74A-46F6-B7C8-458EA977D4D2}" dt="2026-06-21T09:27:16.455" v="272" actId="20577"/>
          <ac:spMkLst>
            <pc:docMk/>
            <pc:sldMk cId="0" sldId="260"/>
            <ac:spMk id="4" creationId="{00000000-0000-0000-0000-000000000000}"/>
          </ac:spMkLst>
        </pc:spChg>
      </pc:sldChg>
      <pc:sldChg chg="modSp mod">
        <pc:chgData name="Dilnawaz Khan (2435767)" userId="6f0f5bcf-d501-44ec-82f4-76e4d8aabe11" providerId="ADAL" clId="{175A4D4A-C74A-46F6-B7C8-458EA977D4D2}" dt="2026-06-21T09:29:42.587" v="284" actId="403"/>
        <pc:sldMkLst>
          <pc:docMk/>
          <pc:sldMk cId="0" sldId="262"/>
        </pc:sldMkLst>
        <pc:spChg chg="mod">
          <ac:chgData name="Dilnawaz Khan (2435767)" userId="6f0f5bcf-d501-44ec-82f4-76e4d8aabe11" providerId="ADAL" clId="{175A4D4A-C74A-46F6-B7C8-458EA977D4D2}" dt="2026-06-21T09:29:42.587" v="284" actId="403"/>
          <ac:spMkLst>
            <pc:docMk/>
            <pc:sldMk cId="0" sldId="262"/>
            <ac:spMk id="4" creationId="{00000000-0000-0000-0000-000000000000}"/>
          </ac:spMkLst>
        </pc:spChg>
      </pc:sldChg>
      <pc:sldChg chg="addSp delSp modSp mod">
        <pc:chgData name="Dilnawaz Khan (2435767)" userId="6f0f5bcf-d501-44ec-82f4-76e4d8aabe11" providerId="ADAL" clId="{175A4D4A-C74A-46F6-B7C8-458EA977D4D2}" dt="2026-06-21T21:44:47.733" v="311" actId="1076"/>
        <pc:sldMkLst>
          <pc:docMk/>
          <pc:sldMk cId="0" sldId="263"/>
        </pc:sldMkLst>
        <pc:spChg chg="add mod">
          <ac:chgData name="Dilnawaz Khan (2435767)" userId="6f0f5bcf-d501-44ec-82f4-76e4d8aabe11" providerId="ADAL" clId="{175A4D4A-C74A-46F6-B7C8-458EA977D4D2}" dt="2026-06-21T21:44:47.733" v="311" actId="1076"/>
          <ac:spMkLst>
            <pc:docMk/>
            <pc:sldMk cId="0" sldId="263"/>
            <ac:spMk id="3" creationId="{8C6B9E79-556B-5659-E03C-E5ABCF19A6F9}"/>
          </ac:spMkLst>
        </pc:spChg>
        <pc:spChg chg="mod">
          <ac:chgData name="Dilnawaz Khan (2435767)" userId="6f0f5bcf-d501-44ec-82f4-76e4d8aabe11" providerId="ADAL" clId="{175A4D4A-C74A-46F6-B7C8-458EA977D4D2}" dt="2026-06-21T21:44:42.352" v="310" actId="1076"/>
          <ac:spMkLst>
            <pc:docMk/>
            <pc:sldMk cId="0" sldId="263"/>
            <ac:spMk id="4" creationId="{00000000-0000-0000-0000-000000000000}"/>
          </ac:spMkLst>
        </pc:spChg>
        <pc:spChg chg="del">
          <ac:chgData name="Dilnawaz Khan (2435767)" userId="6f0f5bcf-d501-44ec-82f4-76e4d8aabe11" providerId="ADAL" clId="{175A4D4A-C74A-46F6-B7C8-458EA977D4D2}" dt="2026-06-21T21:42:21.906" v="285" actId="478"/>
          <ac:spMkLst>
            <pc:docMk/>
            <pc:sldMk cId="0" sldId="263"/>
            <ac:spMk id="5" creationId="{00000000-0000-0000-0000-000000000000}"/>
          </ac:spMkLst>
        </pc:spChg>
        <pc:spChg chg="del">
          <ac:chgData name="Dilnawaz Khan (2435767)" userId="6f0f5bcf-d501-44ec-82f4-76e4d8aabe11" providerId="ADAL" clId="{175A4D4A-C74A-46F6-B7C8-458EA977D4D2}" dt="2026-06-21T21:42:25.145" v="286" actId="478"/>
          <ac:spMkLst>
            <pc:docMk/>
            <pc:sldMk cId="0" sldId="263"/>
            <ac:spMk id="6" creationId="{00000000-0000-0000-0000-000000000000}"/>
          </ac:spMkLst>
        </pc:spChg>
        <pc:spChg chg="del">
          <ac:chgData name="Dilnawaz Khan (2435767)" userId="6f0f5bcf-d501-44ec-82f4-76e4d8aabe11" providerId="ADAL" clId="{175A4D4A-C74A-46F6-B7C8-458EA977D4D2}" dt="2026-06-21T21:42:26.813" v="287" actId="478"/>
          <ac:spMkLst>
            <pc:docMk/>
            <pc:sldMk cId="0" sldId="263"/>
            <ac:spMk id="7" creationId="{00000000-0000-0000-0000-000000000000}"/>
          </ac:spMkLst>
        </pc:spChg>
        <pc:spChg chg="del mod">
          <ac:chgData name="Dilnawaz Khan (2435767)" userId="6f0f5bcf-d501-44ec-82f4-76e4d8aabe11" providerId="ADAL" clId="{175A4D4A-C74A-46F6-B7C8-458EA977D4D2}" dt="2026-06-21T21:42:30.224" v="289" actId="478"/>
          <ac:spMkLst>
            <pc:docMk/>
            <pc:sldMk cId="0" sldId="263"/>
            <ac:spMk id="8" creationId="{00000000-0000-0000-0000-000000000000}"/>
          </ac:spMkLst>
        </pc:spChg>
        <pc:spChg chg="del">
          <ac:chgData name="Dilnawaz Khan (2435767)" userId="6f0f5bcf-d501-44ec-82f4-76e4d8aabe11" providerId="ADAL" clId="{175A4D4A-C74A-46F6-B7C8-458EA977D4D2}" dt="2026-06-21T21:42:32.020" v="290" actId="478"/>
          <ac:spMkLst>
            <pc:docMk/>
            <pc:sldMk cId="0" sldId="263"/>
            <ac:spMk id="9" creationId="{00000000-0000-0000-0000-000000000000}"/>
          </ac:spMkLst>
        </pc:spChg>
        <pc:spChg chg="del">
          <ac:chgData name="Dilnawaz Khan (2435767)" userId="6f0f5bcf-d501-44ec-82f4-76e4d8aabe11" providerId="ADAL" clId="{175A4D4A-C74A-46F6-B7C8-458EA977D4D2}" dt="2026-06-21T21:42:33.587" v="291" actId="478"/>
          <ac:spMkLst>
            <pc:docMk/>
            <pc:sldMk cId="0" sldId="263"/>
            <ac:spMk id="1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6927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focuses on communication as my chosen key skill for professional development in health and social care. I selected communication because it affects almost every part of practice, including how workers listen to people, share information, record care, raise concerns and work with colleagues. In this presentation, I will explain what communication means, why it matters in health and social care, and how I would apply it in a real care assistant role. I will also use the SBAR model to show how structured communication can improve safe escalation and teamwork.</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more than simply talking. In health and social care, it includes verbal communication, non-verbal communication, active listening, written notes and professional handovers. Good communication must be clear, respectful and adapted to the individual. For example, a service user may need simple language, extra time, visual prompts or support from family or an interpreter. The NMC Code highlights listening to people and responding to their preferences and concerns, which shows that communication is linked to dignity and person-centred care. Therefore, communication is a practical and professional skill, not just a personal quality.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important because care workers make decisions with people, not just for people. NICE guidance on shared decision making explains that professionals and people using services should work together when making choices about treatment and care. This means communication should involve explaining options clearly, checking understanding and respecting what matters to the person. Poor communication can cause mistakes, missed information and confusion between staff. In contrast, effective communication supports safer care, reduces anxiety and helps people feel respected. This is why communication is relevant to professional behaviour, safeguarding, teamwork and service quality in health and social care.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communication model I have chosen is SBAR, which stands for Situation, Background, Assessment and Recommendation. SBAR is useful because it gives staff a clear structure when passing on important information. This is especially helpful in health and social care because staff may be busy, under pressure or communicating across different roles. The Situation explains the immediate concern, the Background gives relevant history, the Assessment explains what has been observed or suspected, and the Recommendation states what action is needed. Using SBAR can make communication more focused, reduce repetition and help colleagues respond quickly and safely.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practical example would be working as a care assistant in a residential care home. If a resident who is usually alert becomes confused, breathless and unusually tired, I would first communicate calmly with the resident and ask simple questions. I would observe their behaviour, check available observations according to workplace policy, and document factual information. I would then escalate to the nurse using SBAR: the situation is sudden confusion and breathlessness; the background is their normal presentation and health history; the assessment is my concern that something has changed; and the recommendation is that the nurse reviews them urgently.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Self-awareness is important because communication is affected by how I speak, listen and behave. For example, if I appear rushed, use closed body language or interrupt, the service user may feel ignored. Being self-aware means checking my tone, facial expression, pace and assumptions. It also means adapting my communication to the individual rather than expecting every person to communicate in the same way. After an interaction, I can reflect by asking what went well, what could have been clearer and whether the person understood me. This helps me develop professionally and take personal responsibility for improvement.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professional impact of communication is wide. For service users, it can improve trust, dignity and involvement in decisions. For staff, it supports teamwork because everyone has clearer information about the person’s needs and risks. Communication also supports professional accountability because staff must record information accurately, raise concerns and follow workplace procedures. In health and social care, communication is connected to safety because small details can change care decisions. Therefore, improving communication is not only useful for presentations or interviews; it is a transferable skill that I can use in future employment, placement and professional development.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sources used in the presentation. I have included more than the minimum two sources required by the assessment brief. They include professional guidance from the Nursing and Midwifery Council, shared decision-making guidance from NICE, and SBAR communication guidance from NHS-related quality improvement resources and the Institute for Healthcare Improvement. These sources support the main points about communication, person-centred care, safe information sharing and structured escalation. Thank you for listening. I am happy to answer any questions about why communication is important or how I would apply it in practice.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www.skillsforcare.org.uk/Support-for-leaders-and-managers/Developing-leaders-and-managers/Manager-induction-standards/4-Effective-Communication.aspx" TargetMode="External"/><Relationship Id="rId3" Type="http://schemas.openxmlformats.org/officeDocument/2006/relationships/hyperlink" Target="https://www.ihi.org/library/tools/sbar-tool-situation-background-assessment-recommendation" TargetMode="External"/><Relationship Id="rId7" Type="http://schemas.openxmlformats.org/officeDocument/2006/relationships/hyperlink" Target="http://www.skillsforcare.org.uk/"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www.nmc.org.uk/standards/code/" TargetMode="External"/><Relationship Id="rId5" Type="http://schemas.openxmlformats.org/officeDocument/2006/relationships/hyperlink" Target="https://aqua.nhs.uk/wp-content/uploads/2023/07/qsir-sbar-communication-tool.pdf" TargetMode="External"/><Relationship Id="rId4" Type="http://schemas.openxmlformats.org/officeDocument/2006/relationships/hyperlink" Target="https://www.nice.org.uk/guidance/ng1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BFB"/>
        </a:solidFill>
        <a:effectLst/>
      </p:bgPr>
    </p:bg>
    <p:spTree>
      <p:nvGrpSpPr>
        <p:cNvPr id="1" name=""/>
        <p:cNvGrpSpPr/>
        <p:nvPr/>
      </p:nvGrpSpPr>
      <p:grpSpPr>
        <a:xfrm>
          <a:off x="0" y="0"/>
          <a:ext cx="0" cy="0"/>
          <a:chOff x="0" y="0"/>
          <a:chExt cx="0" cy="0"/>
        </a:xfrm>
      </p:grpSpPr>
      <p:pic>
        <p:nvPicPr>
          <p:cNvPr id="14" name="Image 0" descr="/mnt/data/a_bright_modern_clinical_consultation_room_scene.png">
            <a:extLst>
              <a:ext uri="{FF2B5EF4-FFF2-40B4-BE49-F238E27FC236}">
                <a16:creationId xmlns:a16="http://schemas.microsoft.com/office/drawing/2014/main" id="{4377C834-B8AA-FCE3-A5A3-5AE41ADF9890}"/>
              </a:ext>
            </a:extLst>
          </p:cNvPr>
          <p:cNvPicPr>
            <a:picLocks noChangeAspect="1"/>
          </p:cNvPicPr>
          <p:nvPr/>
        </p:nvPicPr>
        <p:blipFill>
          <a:blip r:embed="rId3"/>
          <a:srcRect t="25" b="25"/>
          <a:stretch/>
        </p:blipFill>
        <p:spPr>
          <a:xfrm>
            <a:off x="305" y="0"/>
            <a:ext cx="12191695" cy="6858000"/>
          </a:xfrm>
          <a:prstGeom prst="rect">
            <a:avLst/>
          </a:prstGeom>
        </p:spPr>
      </p:pic>
      <p:sp>
        <p:nvSpPr>
          <p:cNvPr id="15" name="Text 2">
            <a:extLst>
              <a:ext uri="{FF2B5EF4-FFF2-40B4-BE49-F238E27FC236}">
                <a16:creationId xmlns:a16="http://schemas.microsoft.com/office/drawing/2014/main" id="{B42E670A-E4AC-C652-F7D0-00F2A8BA4F2C}"/>
              </a:ext>
            </a:extLst>
          </p:cNvPr>
          <p:cNvSpPr/>
          <p:nvPr/>
        </p:nvSpPr>
        <p:spPr>
          <a:xfrm>
            <a:off x="658368" y="846306"/>
            <a:ext cx="4983480" cy="1805454"/>
          </a:xfrm>
          <a:prstGeom prst="rect">
            <a:avLst/>
          </a:prstGeom>
          <a:noFill/>
          <a:ln/>
        </p:spPr>
        <p:txBody>
          <a:bodyPr wrap="square" lIns="0" tIns="0" rIns="0" bIns="0" rtlCol="0" anchor="ctr">
            <a:normAutofit/>
          </a:bodyPr>
          <a:lstStyle/>
          <a:p>
            <a:pPr marL="0" indent="0" algn="ctr">
              <a:buNone/>
            </a:pPr>
            <a:r>
              <a:rPr lang="en-US" sz="4800" b="1" dirty="0">
                <a:solidFill>
                  <a:srgbClr val="12344A"/>
                </a:solidFill>
                <a:latin typeface="+mj-lt"/>
                <a:ea typeface="Aptos" pitchFamily="34" charset="-122"/>
                <a:cs typeface="Aptos" pitchFamily="34" charset="-120"/>
              </a:rPr>
              <a:t>Effective</a:t>
            </a:r>
            <a:endParaRPr lang="en-US" sz="4800" dirty="0">
              <a:latin typeface="+mj-lt"/>
            </a:endParaRPr>
          </a:p>
          <a:p>
            <a:pPr marL="0" indent="0" algn="ctr">
              <a:buNone/>
            </a:pPr>
            <a:r>
              <a:rPr lang="en-US" sz="4800" b="1" dirty="0">
                <a:solidFill>
                  <a:srgbClr val="12344A"/>
                </a:solidFill>
                <a:latin typeface="+mj-lt"/>
                <a:ea typeface="Aptos" pitchFamily="34" charset="-122"/>
                <a:cs typeface="Aptos" pitchFamily="34" charset="-120"/>
              </a:rPr>
              <a:t>Communication</a:t>
            </a:r>
            <a:endParaRPr lang="en-US" sz="4800" dirty="0">
              <a:latin typeface="+mj-lt"/>
            </a:endParaRPr>
          </a:p>
        </p:txBody>
      </p:sp>
      <p:sp>
        <p:nvSpPr>
          <p:cNvPr id="16" name="Text 3">
            <a:extLst>
              <a:ext uri="{FF2B5EF4-FFF2-40B4-BE49-F238E27FC236}">
                <a16:creationId xmlns:a16="http://schemas.microsoft.com/office/drawing/2014/main" id="{D40B1FDC-1E74-C19A-8172-9DC33EE64E91}"/>
              </a:ext>
            </a:extLst>
          </p:cNvPr>
          <p:cNvSpPr/>
          <p:nvPr/>
        </p:nvSpPr>
        <p:spPr>
          <a:xfrm>
            <a:off x="704088" y="2807207"/>
            <a:ext cx="5064414" cy="517709"/>
          </a:xfrm>
          <a:prstGeom prst="rect">
            <a:avLst/>
          </a:prstGeom>
          <a:noFill/>
          <a:ln/>
        </p:spPr>
        <p:txBody>
          <a:bodyPr wrap="square" lIns="0" tIns="0" rIns="0" bIns="0" rtlCol="0" anchor="t">
            <a:normAutofit/>
          </a:bodyPr>
          <a:lstStyle/>
          <a:p>
            <a:pPr marL="0" indent="0" algn="ctr">
              <a:buNone/>
            </a:pPr>
            <a:r>
              <a:rPr lang="en-US" sz="2800" b="1" dirty="0">
                <a:solidFill>
                  <a:srgbClr val="0B8C87"/>
                </a:solidFill>
                <a:latin typeface="+mj-lt"/>
                <a:ea typeface="Aptos" pitchFamily="34" charset="-122"/>
                <a:cs typeface="Aptos" pitchFamily="34" charset="-120"/>
              </a:rPr>
              <a:t>in Health and Social Care</a:t>
            </a:r>
            <a:endParaRPr lang="en-US" sz="2800" dirty="0">
              <a:latin typeface="+mj-lt"/>
            </a:endParaRPr>
          </a:p>
        </p:txBody>
      </p:sp>
      <p:sp>
        <p:nvSpPr>
          <p:cNvPr id="17" name="Shape 4">
            <a:extLst>
              <a:ext uri="{FF2B5EF4-FFF2-40B4-BE49-F238E27FC236}">
                <a16:creationId xmlns:a16="http://schemas.microsoft.com/office/drawing/2014/main" id="{130442EE-913B-C6EF-9934-87E854E002DD}"/>
              </a:ext>
            </a:extLst>
          </p:cNvPr>
          <p:cNvSpPr/>
          <p:nvPr/>
        </p:nvSpPr>
        <p:spPr>
          <a:xfrm>
            <a:off x="713232" y="3401568"/>
            <a:ext cx="2148840" cy="0"/>
          </a:xfrm>
          <a:prstGeom prst="line">
            <a:avLst/>
          </a:prstGeom>
          <a:noFill/>
          <a:ln w="38100">
            <a:solidFill>
              <a:srgbClr val="F47D6E"/>
            </a:solidFill>
            <a:prstDash val="solid"/>
          </a:ln>
        </p:spPr>
        <p:txBody>
          <a:bodyPr/>
          <a:lstStyle/>
          <a:p>
            <a:endParaRPr lang="en-PK">
              <a:latin typeface="+mj-lt"/>
            </a:endParaRPr>
          </a:p>
        </p:txBody>
      </p:sp>
      <p:sp>
        <p:nvSpPr>
          <p:cNvPr id="18" name="Shape 6">
            <a:extLst>
              <a:ext uri="{FF2B5EF4-FFF2-40B4-BE49-F238E27FC236}">
                <a16:creationId xmlns:a16="http://schemas.microsoft.com/office/drawing/2014/main" id="{9159F37F-0812-7024-2920-63DC664FABA3}"/>
              </a:ext>
            </a:extLst>
          </p:cNvPr>
          <p:cNvSpPr/>
          <p:nvPr/>
        </p:nvSpPr>
        <p:spPr>
          <a:xfrm>
            <a:off x="713232" y="4503761"/>
            <a:ext cx="4709160" cy="1955401"/>
          </a:xfrm>
          <a:prstGeom prst="roundRect">
            <a:avLst>
              <a:gd name="adj" fmla="val 13889"/>
            </a:avLst>
          </a:prstGeom>
          <a:solidFill>
            <a:srgbClr val="FFFFFF">
              <a:alpha val="88000"/>
            </a:srgbClr>
          </a:solidFill>
          <a:ln w="7620">
            <a:solidFill>
              <a:srgbClr val="FFFFFF">
                <a:alpha val="0"/>
              </a:srgbClr>
            </a:solidFill>
            <a:prstDash val="solid"/>
          </a:ln>
        </p:spPr>
        <p:txBody>
          <a:bodyPr/>
          <a:lstStyle/>
          <a:p>
            <a:endParaRPr lang="en-PK">
              <a:latin typeface="+mj-lt"/>
            </a:endParaRPr>
          </a:p>
        </p:txBody>
      </p:sp>
      <p:sp>
        <p:nvSpPr>
          <p:cNvPr id="19" name="Text 7">
            <a:extLst>
              <a:ext uri="{FF2B5EF4-FFF2-40B4-BE49-F238E27FC236}">
                <a16:creationId xmlns:a16="http://schemas.microsoft.com/office/drawing/2014/main" id="{F618BCDA-EDE9-660D-433E-48BBEC5E4A33}"/>
              </a:ext>
            </a:extLst>
          </p:cNvPr>
          <p:cNvSpPr/>
          <p:nvPr/>
        </p:nvSpPr>
        <p:spPr>
          <a:xfrm>
            <a:off x="914400" y="4653887"/>
            <a:ext cx="4343400" cy="1728625"/>
          </a:xfrm>
          <a:prstGeom prst="rect">
            <a:avLst/>
          </a:prstGeom>
          <a:noFill/>
          <a:ln/>
        </p:spPr>
        <p:txBody>
          <a:bodyPr wrap="square" lIns="0" tIns="0" rIns="0" bIns="0" rtlCol="0" anchor="t">
            <a:normAutofit/>
          </a:bodyPr>
          <a:lstStyle/>
          <a:p>
            <a:pPr marL="0" indent="0" algn="l">
              <a:buNone/>
            </a:pPr>
            <a:r>
              <a:rPr lang="en-US" b="1" dirty="0">
                <a:latin typeface="+mj-lt"/>
                <a:ea typeface="Aptos" pitchFamily="34" charset="-122"/>
                <a:cs typeface="Aptos" pitchFamily="34" charset="-120"/>
              </a:rPr>
              <a:t>DILNAWAZ KHAN   </a:t>
            </a:r>
          </a:p>
          <a:p>
            <a:pPr marL="0" indent="0" algn="l">
              <a:buNone/>
            </a:pPr>
            <a:r>
              <a:rPr lang="en-US" sz="1600" b="1" dirty="0">
                <a:latin typeface="+mj-lt"/>
                <a:ea typeface="Aptos" pitchFamily="34" charset="-122"/>
                <a:cs typeface="Aptos" pitchFamily="34" charset="-120"/>
              </a:rPr>
              <a:t>ID: 2435767</a:t>
            </a:r>
          </a:p>
          <a:p>
            <a:pPr marL="0" indent="0" algn="l">
              <a:buNone/>
            </a:pPr>
            <a:r>
              <a:rPr lang="en-US" sz="1600" b="1" dirty="0">
                <a:latin typeface="+mj-lt"/>
              </a:rPr>
              <a:t>LCHS4009</a:t>
            </a:r>
          </a:p>
          <a:p>
            <a:pPr marL="0" indent="0" algn="l">
              <a:buNone/>
            </a:pPr>
            <a:r>
              <a:rPr lang="en-US" sz="2000" b="1" dirty="0">
                <a:latin typeface="+mj-lt"/>
              </a:rPr>
              <a:t>SELF-AWARENESS PRESENTATION</a:t>
            </a:r>
          </a:p>
          <a:p>
            <a:r>
              <a:rPr lang="en-GB" sz="1600" b="1" dirty="0"/>
              <a:t>Dr Walter-Rodney Nagumo</a:t>
            </a:r>
            <a:endParaRPr lang="en-US" sz="1400" b="1" dirty="0">
              <a:latin typeface="+mj-lt"/>
            </a:endParaRPr>
          </a:p>
          <a:p>
            <a:pPr marL="0" indent="0" algn="l">
              <a:buNone/>
            </a:pPr>
            <a:endParaRPr lang="en-US" sz="1600" dirty="0">
              <a:latin typeface="+mj-lt"/>
            </a:endParaRPr>
          </a:p>
          <a:p>
            <a:pPr marL="0" indent="0" algn="l">
              <a:buNone/>
            </a:pPr>
            <a:endParaRPr lang="en-US" sz="1600" dirty="0">
              <a:latin typeface="+mj-lt"/>
            </a:endParaRPr>
          </a:p>
        </p:txBody>
      </p:sp>
      <p:sp>
        <p:nvSpPr>
          <p:cNvPr id="20" name="Text 8">
            <a:extLst>
              <a:ext uri="{FF2B5EF4-FFF2-40B4-BE49-F238E27FC236}">
                <a16:creationId xmlns:a16="http://schemas.microsoft.com/office/drawing/2014/main" id="{41D980A4-E67E-B1E2-2F97-4F08ED4CF716}"/>
              </a:ext>
            </a:extLst>
          </p:cNvPr>
          <p:cNvSpPr/>
          <p:nvPr/>
        </p:nvSpPr>
        <p:spPr>
          <a:xfrm>
            <a:off x="11155680" y="6382512"/>
            <a:ext cx="411480" cy="182880"/>
          </a:xfrm>
          <a:prstGeom prst="rect">
            <a:avLst/>
          </a:prstGeom>
          <a:noFill/>
          <a:ln/>
        </p:spPr>
        <p:txBody>
          <a:bodyPr wrap="square" lIns="0" tIns="0" rIns="0" bIns="0" rtlCol="0" anchor="t">
            <a:normAutofit/>
          </a:bodyPr>
          <a:lstStyle/>
          <a:p>
            <a:pPr marL="0" indent="0" algn="r">
              <a:buNone/>
            </a:pPr>
            <a:r>
              <a:rPr lang="en-US" sz="800" dirty="0">
                <a:solidFill>
                  <a:srgbClr val="FFFFFF"/>
                </a:solidFill>
                <a:latin typeface="+mj-lt"/>
                <a:ea typeface="Aptos" pitchFamily="34" charset="-122"/>
                <a:cs typeface="Aptos" pitchFamily="34" charset="-120"/>
              </a:rPr>
              <a:t>01</a:t>
            </a:r>
            <a:endParaRPr lang="en-US" sz="8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BFB"/>
        </a:solidFill>
        <a:effectLst/>
      </p:bgPr>
    </p:bg>
    <p:spTree>
      <p:nvGrpSpPr>
        <p:cNvPr id="1" name=""/>
        <p:cNvGrpSpPr/>
        <p:nvPr/>
      </p:nvGrpSpPr>
      <p:grpSpPr>
        <a:xfrm>
          <a:off x="0" y="0"/>
          <a:ext cx="0" cy="0"/>
          <a:chOff x="0" y="0"/>
          <a:chExt cx="0" cy="0"/>
        </a:xfrm>
      </p:grpSpPr>
      <p:sp>
        <p:nvSpPr>
          <p:cNvPr id="14" name="Shape 0">
            <a:extLst>
              <a:ext uri="{FF2B5EF4-FFF2-40B4-BE49-F238E27FC236}">
                <a16:creationId xmlns:a16="http://schemas.microsoft.com/office/drawing/2014/main" id="{812E4ABC-590E-897E-748D-38D8FCAF9AEF}"/>
              </a:ext>
            </a:extLst>
          </p:cNvPr>
          <p:cNvSpPr/>
          <p:nvPr/>
        </p:nvSpPr>
        <p:spPr>
          <a:xfrm>
            <a:off x="10012680" y="713232"/>
            <a:ext cx="1097280" cy="0"/>
          </a:xfrm>
          <a:prstGeom prst="line">
            <a:avLst/>
          </a:prstGeom>
          <a:noFill/>
          <a:ln w="12700">
            <a:solidFill>
              <a:srgbClr val="3D6570"/>
            </a:solidFill>
            <a:prstDash val="solid"/>
          </a:ln>
        </p:spPr>
        <p:txBody>
          <a:bodyPr/>
          <a:lstStyle/>
          <a:p>
            <a:endParaRPr lang="en-PK">
              <a:latin typeface="+mj-lt"/>
            </a:endParaRPr>
          </a:p>
        </p:txBody>
      </p:sp>
      <p:sp>
        <p:nvSpPr>
          <p:cNvPr id="15" name="Shape 1">
            <a:extLst>
              <a:ext uri="{FF2B5EF4-FFF2-40B4-BE49-F238E27FC236}">
                <a16:creationId xmlns:a16="http://schemas.microsoft.com/office/drawing/2014/main" id="{C4FD9CFA-BB6C-BFDB-38B8-4DB711B004E1}"/>
              </a:ext>
            </a:extLst>
          </p:cNvPr>
          <p:cNvSpPr/>
          <p:nvPr/>
        </p:nvSpPr>
        <p:spPr>
          <a:xfrm>
            <a:off x="658368" y="5989320"/>
            <a:ext cx="1051560" cy="0"/>
          </a:xfrm>
          <a:prstGeom prst="line">
            <a:avLst/>
          </a:prstGeom>
          <a:noFill/>
          <a:ln w="12700">
            <a:solidFill>
              <a:srgbClr val="3D6570"/>
            </a:solidFill>
            <a:prstDash val="solid"/>
          </a:ln>
        </p:spPr>
        <p:txBody>
          <a:bodyPr/>
          <a:lstStyle/>
          <a:p>
            <a:endParaRPr lang="en-PK" sz="1600">
              <a:latin typeface="+mj-lt"/>
            </a:endParaRPr>
          </a:p>
        </p:txBody>
      </p:sp>
      <p:sp>
        <p:nvSpPr>
          <p:cNvPr id="16" name="Text 2">
            <a:extLst>
              <a:ext uri="{FF2B5EF4-FFF2-40B4-BE49-F238E27FC236}">
                <a16:creationId xmlns:a16="http://schemas.microsoft.com/office/drawing/2014/main" id="{56D25E64-7923-4A83-0A91-F3AD9FEBC0E8}"/>
              </a:ext>
            </a:extLst>
          </p:cNvPr>
          <p:cNvSpPr/>
          <p:nvPr/>
        </p:nvSpPr>
        <p:spPr>
          <a:xfrm>
            <a:off x="713232" y="754690"/>
            <a:ext cx="4709160" cy="438912"/>
          </a:xfrm>
          <a:prstGeom prst="rect">
            <a:avLst/>
          </a:prstGeom>
          <a:noFill/>
          <a:ln/>
        </p:spPr>
        <p:txBody>
          <a:bodyPr wrap="square" lIns="0" tIns="0" rIns="0" bIns="0" rtlCol="0" anchor="t">
            <a:normAutofit/>
          </a:bodyPr>
          <a:lstStyle/>
          <a:p>
            <a:pPr marL="0" indent="0" algn="l">
              <a:buNone/>
            </a:pPr>
            <a:r>
              <a:rPr lang="en-US" sz="2800" b="1" dirty="0">
                <a:latin typeface="+mj-lt"/>
                <a:ea typeface="Aptos" pitchFamily="34" charset="-122"/>
                <a:cs typeface="Aptos" pitchFamily="34" charset="-120"/>
              </a:rPr>
              <a:t>Chosen skill: Communication</a:t>
            </a:r>
          </a:p>
        </p:txBody>
      </p:sp>
      <p:sp>
        <p:nvSpPr>
          <p:cNvPr id="17" name="Text 3">
            <a:extLst>
              <a:ext uri="{FF2B5EF4-FFF2-40B4-BE49-F238E27FC236}">
                <a16:creationId xmlns:a16="http://schemas.microsoft.com/office/drawing/2014/main" id="{410BBF3C-2EB7-45BA-9F70-DAC598B893C1}"/>
              </a:ext>
            </a:extLst>
          </p:cNvPr>
          <p:cNvSpPr/>
          <p:nvPr/>
        </p:nvSpPr>
        <p:spPr>
          <a:xfrm>
            <a:off x="676656" y="896112"/>
            <a:ext cx="4480560" cy="173736"/>
          </a:xfrm>
          <a:prstGeom prst="rect">
            <a:avLst/>
          </a:prstGeom>
          <a:noFill/>
          <a:ln/>
        </p:spPr>
        <p:txBody>
          <a:bodyPr wrap="square" lIns="0" tIns="0" rIns="0" bIns="0" rtlCol="0" anchor="t">
            <a:noAutofit/>
          </a:bodyPr>
          <a:lstStyle/>
          <a:p>
            <a:pPr marL="0" indent="0" algn="l">
              <a:buNone/>
            </a:pPr>
            <a:endParaRPr lang="en-US" sz="1700" dirty="0">
              <a:latin typeface="+mj-lt"/>
            </a:endParaRPr>
          </a:p>
        </p:txBody>
      </p:sp>
      <p:sp>
        <p:nvSpPr>
          <p:cNvPr id="18" name="Shape 5">
            <a:extLst>
              <a:ext uri="{FF2B5EF4-FFF2-40B4-BE49-F238E27FC236}">
                <a16:creationId xmlns:a16="http://schemas.microsoft.com/office/drawing/2014/main" id="{8B8A2E9A-620F-5049-FDEB-21F2AF726579}"/>
              </a:ext>
            </a:extLst>
          </p:cNvPr>
          <p:cNvSpPr/>
          <p:nvPr/>
        </p:nvSpPr>
        <p:spPr>
          <a:xfrm>
            <a:off x="658368" y="6272784"/>
            <a:ext cx="10881360" cy="0"/>
          </a:xfrm>
          <a:prstGeom prst="line">
            <a:avLst/>
          </a:prstGeom>
          <a:noFill/>
          <a:ln w="7620">
            <a:solidFill>
              <a:srgbClr val="335A63"/>
            </a:solidFill>
            <a:prstDash val="solid"/>
          </a:ln>
        </p:spPr>
        <p:txBody>
          <a:bodyPr/>
          <a:lstStyle/>
          <a:p>
            <a:endParaRPr lang="en-PK">
              <a:latin typeface="+mj-lt"/>
            </a:endParaRPr>
          </a:p>
        </p:txBody>
      </p:sp>
      <p:pic>
        <p:nvPicPr>
          <p:cNvPr id="20" name="Image 0" descr="/mnt/data/a_clean_soft_vector_illustration_style_scene_in_a.png">
            <a:extLst>
              <a:ext uri="{FF2B5EF4-FFF2-40B4-BE49-F238E27FC236}">
                <a16:creationId xmlns:a16="http://schemas.microsoft.com/office/drawing/2014/main" id="{E9D971E7-0C5A-1A3A-C315-4D4F2C7F9F7F}"/>
              </a:ext>
            </a:extLst>
          </p:cNvPr>
          <p:cNvPicPr>
            <a:picLocks noChangeAspect="1"/>
          </p:cNvPicPr>
          <p:nvPr/>
        </p:nvPicPr>
        <p:blipFill>
          <a:blip r:embed="rId3"/>
          <a:srcRect l="17121" r="17121"/>
          <a:stretch/>
        </p:blipFill>
        <p:spPr>
          <a:xfrm>
            <a:off x="6464808" y="1069848"/>
            <a:ext cx="5074920" cy="4343400"/>
          </a:xfrm>
          <a:prstGeom prst="ellipse">
            <a:avLst/>
          </a:prstGeom>
          <a:ln>
            <a:noFill/>
          </a:ln>
          <a:effectLst>
            <a:softEdge rad="112500"/>
          </a:effectLst>
        </p:spPr>
      </p:pic>
      <p:sp>
        <p:nvSpPr>
          <p:cNvPr id="22" name="Text 8">
            <a:extLst>
              <a:ext uri="{FF2B5EF4-FFF2-40B4-BE49-F238E27FC236}">
                <a16:creationId xmlns:a16="http://schemas.microsoft.com/office/drawing/2014/main" id="{88E2DCAE-704F-9268-BB5A-4BDBDD106E3F}"/>
              </a:ext>
            </a:extLst>
          </p:cNvPr>
          <p:cNvSpPr/>
          <p:nvPr/>
        </p:nvSpPr>
        <p:spPr>
          <a:xfrm>
            <a:off x="713232" y="1444752"/>
            <a:ext cx="5257800" cy="658229"/>
          </a:xfrm>
          <a:prstGeom prst="rect">
            <a:avLst/>
          </a:prstGeom>
          <a:noFill/>
          <a:ln/>
        </p:spPr>
        <p:txBody>
          <a:bodyPr wrap="square" lIns="0" tIns="0" rIns="0" bIns="0" rtlCol="0" anchor="t">
            <a:normAutofit/>
          </a:bodyPr>
          <a:lstStyle/>
          <a:p>
            <a:pPr marL="0" indent="0" algn="l">
              <a:buNone/>
            </a:pPr>
            <a:r>
              <a:rPr lang="en-US" sz="1600" b="1" dirty="0">
                <a:latin typeface="+mj-lt"/>
                <a:ea typeface="Aptos" pitchFamily="34" charset="-122"/>
                <a:cs typeface="Aptos" pitchFamily="34" charset="-120"/>
              </a:rPr>
              <a:t>Communication is the link between listening, understanding, and safe action.</a:t>
            </a:r>
            <a:endParaRPr lang="en-US" sz="1600" dirty="0">
              <a:latin typeface="+mj-lt"/>
            </a:endParaRPr>
          </a:p>
        </p:txBody>
      </p:sp>
      <p:sp>
        <p:nvSpPr>
          <p:cNvPr id="23" name="Text 9">
            <a:extLst>
              <a:ext uri="{FF2B5EF4-FFF2-40B4-BE49-F238E27FC236}">
                <a16:creationId xmlns:a16="http://schemas.microsoft.com/office/drawing/2014/main" id="{03C005E6-8CAC-562B-5A66-449F175DF080}"/>
              </a:ext>
            </a:extLst>
          </p:cNvPr>
          <p:cNvSpPr/>
          <p:nvPr/>
        </p:nvSpPr>
        <p:spPr>
          <a:xfrm>
            <a:off x="713232" y="2144268"/>
            <a:ext cx="5257800" cy="502920"/>
          </a:xfrm>
          <a:prstGeom prst="rect">
            <a:avLst/>
          </a:prstGeom>
          <a:noFill/>
          <a:ln/>
        </p:spPr>
        <p:txBody>
          <a:bodyPr wrap="square" lIns="0" tIns="0" rIns="0" bIns="0" rtlCol="0" anchor="t">
            <a:noAutofit/>
          </a:bodyPr>
          <a:lstStyle/>
          <a:p>
            <a:pPr marL="0" indent="0" algn="l">
              <a:buNone/>
            </a:pPr>
            <a:r>
              <a:rPr lang="en-US" sz="1600" dirty="0">
                <a:latin typeface="+mj-lt"/>
                <a:ea typeface="Aptos" pitchFamily="34" charset="-122"/>
                <a:cs typeface="Aptos" pitchFamily="34" charset="-120"/>
              </a:rPr>
              <a:t>It includes words, tone, body language, records, empathy, and checking that the message has been understood.</a:t>
            </a:r>
            <a:endParaRPr lang="en-US" sz="1600" dirty="0">
              <a:latin typeface="+mj-lt"/>
            </a:endParaRPr>
          </a:p>
        </p:txBody>
      </p:sp>
      <p:sp>
        <p:nvSpPr>
          <p:cNvPr id="24" name="Shape 10">
            <a:extLst>
              <a:ext uri="{FF2B5EF4-FFF2-40B4-BE49-F238E27FC236}">
                <a16:creationId xmlns:a16="http://schemas.microsoft.com/office/drawing/2014/main" id="{73EA7E07-E0B4-78B3-E409-5D9F0365E2AF}"/>
              </a:ext>
            </a:extLst>
          </p:cNvPr>
          <p:cNvSpPr/>
          <p:nvPr/>
        </p:nvSpPr>
        <p:spPr>
          <a:xfrm>
            <a:off x="676656" y="3143111"/>
            <a:ext cx="182880" cy="182880"/>
          </a:xfrm>
          <a:prstGeom prst="ellipse">
            <a:avLst/>
          </a:prstGeom>
          <a:solidFill>
            <a:srgbClr val="49C5BE"/>
          </a:solidFill>
          <a:ln w="12700">
            <a:solidFill>
              <a:srgbClr val="49C5BE">
                <a:alpha val="0"/>
              </a:srgbClr>
            </a:solidFill>
            <a:prstDash val="solid"/>
          </a:ln>
        </p:spPr>
        <p:txBody>
          <a:bodyPr/>
          <a:lstStyle/>
          <a:p>
            <a:endParaRPr lang="en-PK" sz="1600">
              <a:latin typeface="+mj-lt"/>
            </a:endParaRPr>
          </a:p>
        </p:txBody>
      </p:sp>
      <p:sp>
        <p:nvSpPr>
          <p:cNvPr id="25" name="Text 11">
            <a:extLst>
              <a:ext uri="{FF2B5EF4-FFF2-40B4-BE49-F238E27FC236}">
                <a16:creationId xmlns:a16="http://schemas.microsoft.com/office/drawing/2014/main" id="{504C8F0E-FE6D-3CCD-22CA-310A67FC5431}"/>
              </a:ext>
            </a:extLst>
          </p:cNvPr>
          <p:cNvSpPr/>
          <p:nvPr/>
        </p:nvSpPr>
        <p:spPr>
          <a:xfrm>
            <a:off x="1005840" y="3097391"/>
            <a:ext cx="868680" cy="219456"/>
          </a:xfrm>
          <a:prstGeom prst="rect">
            <a:avLst/>
          </a:prstGeom>
          <a:noFill/>
          <a:ln/>
        </p:spPr>
        <p:txBody>
          <a:bodyPr wrap="square" lIns="0" tIns="0" rIns="0" bIns="0" rtlCol="0" anchor="t">
            <a:noAutofit/>
          </a:bodyPr>
          <a:lstStyle/>
          <a:p>
            <a:pPr marL="0" indent="0" algn="l">
              <a:buNone/>
            </a:pPr>
            <a:r>
              <a:rPr lang="en-US" sz="1600" b="1" dirty="0">
                <a:latin typeface="+mj-lt"/>
                <a:ea typeface="Aptos" pitchFamily="34" charset="-122"/>
                <a:cs typeface="Aptos" pitchFamily="34" charset="-120"/>
              </a:rPr>
              <a:t>Notice</a:t>
            </a:r>
            <a:endParaRPr lang="en-US" sz="1600" dirty="0">
              <a:latin typeface="+mj-lt"/>
            </a:endParaRPr>
          </a:p>
        </p:txBody>
      </p:sp>
      <p:sp>
        <p:nvSpPr>
          <p:cNvPr id="26" name="Text 12">
            <a:extLst>
              <a:ext uri="{FF2B5EF4-FFF2-40B4-BE49-F238E27FC236}">
                <a16:creationId xmlns:a16="http://schemas.microsoft.com/office/drawing/2014/main" id="{61FD26DE-D470-881A-EEF0-49F53924ADD3}"/>
              </a:ext>
            </a:extLst>
          </p:cNvPr>
          <p:cNvSpPr/>
          <p:nvPr/>
        </p:nvSpPr>
        <p:spPr>
          <a:xfrm>
            <a:off x="1947671" y="3097391"/>
            <a:ext cx="3779521" cy="228600"/>
          </a:xfrm>
          <a:prstGeom prst="rect">
            <a:avLst/>
          </a:prstGeom>
          <a:noFill/>
          <a:ln/>
        </p:spPr>
        <p:txBody>
          <a:bodyPr wrap="square" lIns="0" tIns="0" rIns="0" bIns="0" rtlCol="0" anchor="t">
            <a:noAutofit/>
          </a:bodyPr>
          <a:lstStyle/>
          <a:p>
            <a:pPr marL="0" indent="0" algn="l">
              <a:buNone/>
            </a:pPr>
            <a:r>
              <a:rPr lang="en-US" sz="1600" dirty="0">
                <a:latin typeface="+mj-lt"/>
                <a:ea typeface="Aptos" pitchFamily="34" charset="-122"/>
                <a:cs typeface="Aptos" pitchFamily="34" charset="-120"/>
              </a:rPr>
              <a:t>tone, assumptions, facial expression, and stress responses before supporting others.</a:t>
            </a:r>
            <a:endParaRPr lang="en-US" sz="1600" dirty="0">
              <a:latin typeface="+mj-lt"/>
            </a:endParaRPr>
          </a:p>
        </p:txBody>
      </p:sp>
      <p:sp>
        <p:nvSpPr>
          <p:cNvPr id="27" name="Shape 13">
            <a:extLst>
              <a:ext uri="{FF2B5EF4-FFF2-40B4-BE49-F238E27FC236}">
                <a16:creationId xmlns:a16="http://schemas.microsoft.com/office/drawing/2014/main" id="{26153FA4-21C8-8ED0-BE64-86D02CC428A8}"/>
              </a:ext>
            </a:extLst>
          </p:cNvPr>
          <p:cNvSpPr/>
          <p:nvPr/>
        </p:nvSpPr>
        <p:spPr>
          <a:xfrm>
            <a:off x="658368" y="4014043"/>
            <a:ext cx="182880" cy="182880"/>
          </a:xfrm>
          <a:prstGeom prst="ellipse">
            <a:avLst/>
          </a:prstGeom>
          <a:solidFill>
            <a:srgbClr val="F47D6E"/>
          </a:solidFill>
          <a:ln w="12700">
            <a:solidFill>
              <a:srgbClr val="F47D6E">
                <a:alpha val="0"/>
              </a:srgbClr>
            </a:solidFill>
            <a:prstDash val="solid"/>
          </a:ln>
        </p:spPr>
        <p:txBody>
          <a:bodyPr/>
          <a:lstStyle/>
          <a:p>
            <a:endParaRPr lang="en-PK" sz="1600">
              <a:latin typeface="+mj-lt"/>
            </a:endParaRPr>
          </a:p>
        </p:txBody>
      </p:sp>
      <p:sp>
        <p:nvSpPr>
          <p:cNvPr id="28" name="Text 14">
            <a:extLst>
              <a:ext uri="{FF2B5EF4-FFF2-40B4-BE49-F238E27FC236}">
                <a16:creationId xmlns:a16="http://schemas.microsoft.com/office/drawing/2014/main" id="{44CA9968-EC12-FACC-D9D8-2AA3025EC782}"/>
              </a:ext>
            </a:extLst>
          </p:cNvPr>
          <p:cNvSpPr/>
          <p:nvPr/>
        </p:nvSpPr>
        <p:spPr>
          <a:xfrm>
            <a:off x="987552" y="3968323"/>
            <a:ext cx="868680" cy="219456"/>
          </a:xfrm>
          <a:prstGeom prst="rect">
            <a:avLst/>
          </a:prstGeom>
          <a:noFill/>
          <a:ln/>
        </p:spPr>
        <p:txBody>
          <a:bodyPr wrap="square" lIns="0" tIns="0" rIns="0" bIns="0" rtlCol="0" anchor="t">
            <a:noAutofit/>
          </a:bodyPr>
          <a:lstStyle/>
          <a:p>
            <a:pPr marL="0" indent="0" algn="l">
              <a:buNone/>
            </a:pPr>
            <a:r>
              <a:rPr lang="en-US" sz="1600" b="1" dirty="0">
                <a:latin typeface="+mj-lt"/>
                <a:ea typeface="Aptos" pitchFamily="34" charset="-122"/>
                <a:cs typeface="Aptos" pitchFamily="34" charset="-120"/>
              </a:rPr>
              <a:t>Adapt</a:t>
            </a:r>
            <a:endParaRPr lang="en-US" sz="1600" dirty="0">
              <a:latin typeface="+mj-lt"/>
            </a:endParaRPr>
          </a:p>
        </p:txBody>
      </p:sp>
      <p:sp>
        <p:nvSpPr>
          <p:cNvPr id="29" name="Text 15">
            <a:extLst>
              <a:ext uri="{FF2B5EF4-FFF2-40B4-BE49-F238E27FC236}">
                <a16:creationId xmlns:a16="http://schemas.microsoft.com/office/drawing/2014/main" id="{6598E05D-6709-6C15-51D7-403DDAA9FD5B}"/>
              </a:ext>
            </a:extLst>
          </p:cNvPr>
          <p:cNvSpPr/>
          <p:nvPr/>
        </p:nvSpPr>
        <p:spPr>
          <a:xfrm>
            <a:off x="1929384" y="3968323"/>
            <a:ext cx="3474720" cy="219456"/>
          </a:xfrm>
          <a:prstGeom prst="rect">
            <a:avLst/>
          </a:prstGeom>
          <a:noFill/>
          <a:ln/>
        </p:spPr>
        <p:txBody>
          <a:bodyPr wrap="square" lIns="0" tIns="0" rIns="0" bIns="0" rtlCol="0" anchor="t">
            <a:noAutofit/>
          </a:bodyPr>
          <a:lstStyle/>
          <a:p>
            <a:pPr marL="0" indent="0" algn="l">
              <a:buNone/>
            </a:pPr>
            <a:r>
              <a:rPr lang="en-US" sz="1600" dirty="0">
                <a:latin typeface="+mj-lt"/>
                <a:ea typeface="Aptos" pitchFamily="34" charset="-122"/>
                <a:cs typeface="Aptos" pitchFamily="34" charset="-120"/>
              </a:rPr>
              <a:t>words to the person, situation, culture, and level of need.</a:t>
            </a:r>
            <a:endParaRPr lang="en-US" sz="1600" dirty="0">
              <a:latin typeface="+mj-lt"/>
            </a:endParaRPr>
          </a:p>
        </p:txBody>
      </p:sp>
      <p:sp>
        <p:nvSpPr>
          <p:cNvPr id="30" name="Shape 16">
            <a:extLst>
              <a:ext uri="{FF2B5EF4-FFF2-40B4-BE49-F238E27FC236}">
                <a16:creationId xmlns:a16="http://schemas.microsoft.com/office/drawing/2014/main" id="{F48F196F-9CD3-2C3D-2232-A46930CF7880}"/>
              </a:ext>
            </a:extLst>
          </p:cNvPr>
          <p:cNvSpPr/>
          <p:nvPr/>
        </p:nvSpPr>
        <p:spPr>
          <a:xfrm>
            <a:off x="658368" y="4891173"/>
            <a:ext cx="182880" cy="182880"/>
          </a:xfrm>
          <a:prstGeom prst="ellipse">
            <a:avLst/>
          </a:prstGeom>
          <a:solidFill>
            <a:srgbClr val="49C5BE"/>
          </a:solidFill>
          <a:ln w="12700">
            <a:solidFill>
              <a:srgbClr val="49C5BE">
                <a:alpha val="0"/>
              </a:srgbClr>
            </a:solidFill>
            <a:prstDash val="solid"/>
          </a:ln>
        </p:spPr>
        <p:txBody>
          <a:bodyPr/>
          <a:lstStyle/>
          <a:p>
            <a:endParaRPr lang="en-PK" sz="1600">
              <a:latin typeface="+mj-lt"/>
            </a:endParaRPr>
          </a:p>
        </p:txBody>
      </p:sp>
      <p:sp>
        <p:nvSpPr>
          <p:cNvPr id="31" name="Text 17">
            <a:extLst>
              <a:ext uri="{FF2B5EF4-FFF2-40B4-BE49-F238E27FC236}">
                <a16:creationId xmlns:a16="http://schemas.microsoft.com/office/drawing/2014/main" id="{BB401C68-7FF1-5EF8-5E08-6ED61E82611D}"/>
              </a:ext>
            </a:extLst>
          </p:cNvPr>
          <p:cNvSpPr/>
          <p:nvPr/>
        </p:nvSpPr>
        <p:spPr>
          <a:xfrm>
            <a:off x="987552" y="4845453"/>
            <a:ext cx="868680" cy="219456"/>
          </a:xfrm>
          <a:prstGeom prst="rect">
            <a:avLst/>
          </a:prstGeom>
          <a:noFill/>
          <a:ln/>
        </p:spPr>
        <p:txBody>
          <a:bodyPr wrap="square" lIns="0" tIns="0" rIns="0" bIns="0" rtlCol="0" anchor="t">
            <a:noAutofit/>
          </a:bodyPr>
          <a:lstStyle/>
          <a:p>
            <a:pPr marL="0" indent="0" algn="l">
              <a:buNone/>
            </a:pPr>
            <a:r>
              <a:rPr lang="en-US" sz="1600" b="1" dirty="0">
                <a:latin typeface="+mj-lt"/>
                <a:ea typeface="Aptos" pitchFamily="34" charset="-122"/>
                <a:cs typeface="Aptos" pitchFamily="34" charset="-120"/>
              </a:rPr>
              <a:t>Confirm</a:t>
            </a:r>
            <a:endParaRPr lang="en-US" sz="1600" dirty="0">
              <a:latin typeface="+mj-lt"/>
            </a:endParaRPr>
          </a:p>
        </p:txBody>
      </p:sp>
      <p:sp>
        <p:nvSpPr>
          <p:cNvPr id="32" name="Text 18">
            <a:extLst>
              <a:ext uri="{FF2B5EF4-FFF2-40B4-BE49-F238E27FC236}">
                <a16:creationId xmlns:a16="http://schemas.microsoft.com/office/drawing/2014/main" id="{41663390-F704-5911-EBD2-3BEE6D4BC9A0}"/>
              </a:ext>
            </a:extLst>
          </p:cNvPr>
          <p:cNvSpPr/>
          <p:nvPr/>
        </p:nvSpPr>
        <p:spPr>
          <a:xfrm>
            <a:off x="1929384" y="4798783"/>
            <a:ext cx="3474720" cy="219456"/>
          </a:xfrm>
          <a:prstGeom prst="rect">
            <a:avLst/>
          </a:prstGeom>
          <a:noFill/>
          <a:ln/>
        </p:spPr>
        <p:txBody>
          <a:bodyPr wrap="square" lIns="0" tIns="0" rIns="0" bIns="0" rtlCol="0" anchor="t">
            <a:noAutofit/>
          </a:bodyPr>
          <a:lstStyle/>
          <a:p>
            <a:pPr marL="0" indent="0" algn="l">
              <a:buNone/>
            </a:pPr>
            <a:r>
              <a:rPr lang="en-US" sz="1600" dirty="0">
                <a:latin typeface="+mj-lt"/>
                <a:ea typeface="Aptos" pitchFamily="34" charset="-122"/>
                <a:cs typeface="Aptos" pitchFamily="34" charset="-120"/>
              </a:rPr>
              <a:t>understanding through summaries, questions, and active listening.</a:t>
            </a:r>
            <a:endParaRPr lang="en-US" sz="1600"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BFB"/>
        </a:solidFill>
        <a:effectLst/>
      </p:bgPr>
    </p:bg>
    <p:spTree>
      <p:nvGrpSpPr>
        <p:cNvPr id="1" name=""/>
        <p:cNvGrpSpPr/>
        <p:nvPr/>
      </p:nvGrpSpPr>
      <p:grpSpPr>
        <a:xfrm>
          <a:off x="0" y="0"/>
          <a:ext cx="0" cy="0"/>
          <a:chOff x="0" y="0"/>
          <a:chExt cx="0" cy="0"/>
        </a:xfrm>
      </p:grpSpPr>
      <p:sp>
        <p:nvSpPr>
          <p:cNvPr id="22" name="Shape 0">
            <a:extLst>
              <a:ext uri="{FF2B5EF4-FFF2-40B4-BE49-F238E27FC236}">
                <a16:creationId xmlns:a16="http://schemas.microsoft.com/office/drawing/2014/main" id="{5D4A3219-8F44-F7B8-0139-CC4FD5BED22C}"/>
              </a:ext>
            </a:extLst>
          </p:cNvPr>
          <p:cNvSpPr/>
          <p:nvPr/>
        </p:nvSpPr>
        <p:spPr>
          <a:xfrm>
            <a:off x="10012680" y="713232"/>
            <a:ext cx="1097280" cy="0"/>
          </a:xfrm>
          <a:prstGeom prst="line">
            <a:avLst/>
          </a:prstGeom>
          <a:noFill/>
          <a:ln w="12700">
            <a:solidFill>
              <a:srgbClr val="3D6570"/>
            </a:solidFill>
            <a:prstDash val="solid"/>
          </a:ln>
        </p:spPr>
        <p:txBody>
          <a:bodyPr/>
          <a:lstStyle/>
          <a:p>
            <a:endParaRPr lang="en-PK">
              <a:latin typeface="+mj-lt"/>
            </a:endParaRPr>
          </a:p>
        </p:txBody>
      </p:sp>
      <p:sp>
        <p:nvSpPr>
          <p:cNvPr id="23" name="Shape 1">
            <a:extLst>
              <a:ext uri="{FF2B5EF4-FFF2-40B4-BE49-F238E27FC236}">
                <a16:creationId xmlns:a16="http://schemas.microsoft.com/office/drawing/2014/main" id="{CD693CF3-43D8-C2A8-A295-1904A38F23FC}"/>
              </a:ext>
            </a:extLst>
          </p:cNvPr>
          <p:cNvSpPr/>
          <p:nvPr/>
        </p:nvSpPr>
        <p:spPr>
          <a:xfrm>
            <a:off x="585216" y="5728716"/>
            <a:ext cx="1051560" cy="0"/>
          </a:xfrm>
          <a:prstGeom prst="line">
            <a:avLst/>
          </a:prstGeom>
          <a:noFill/>
          <a:ln w="12700">
            <a:solidFill>
              <a:srgbClr val="3D6570"/>
            </a:solidFill>
            <a:prstDash val="solid"/>
          </a:ln>
        </p:spPr>
        <p:txBody>
          <a:bodyPr/>
          <a:lstStyle/>
          <a:p>
            <a:endParaRPr lang="en-PK">
              <a:latin typeface="+mj-lt"/>
            </a:endParaRPr>
          </a:p>
        </p:txBody>
      </p:sp>
      <p:sp>
        <p:nvSpPr>
          <p:cNvPr id="24" name="Text 2">
            <a:extLst>
              <a:ext uri="{FF2B5EF4-FFF2-40B4-BE49-F238E27FC236}">
                <a16:creationId xmlns:a16="http://schemas.microsoft.com/office/drawing/2014/main" id="{9F268E0A-81DB-FA21-707F-62FE50A55339}"/>
              </a:ext>
            </a:extLst>
          </p:cNvPr>
          <p:cNvSpPr/>
          <p:nvPr/>
        </p:nvSpPr>
        <p:spPr>
          <a:xfrm>
            <a:off x="658368" y="576072"/>
            <a:ext cx="4709160" cy="438912"/>
          </a:xfrm>
          <a:prstGeom prst="rect">
            <a:avLst/>
          </a:prstGeom>
          <a:noFill/>
          <a:ln/>
        </p:spPr>
        <p:txBody>
          <a:bodyPr wrap="square" lIns="0" tIns="0" rIns="0" bIns="0" rtlCol="0" anchor="t">
            <a:normAutofit/>
          </a:bodyPr>
          <a:lstStyle/>
          <a:p>
            <a:pPr marL="0" indent="0" algn="l">
              <a:buNone/>
            </a:pPr>
            <a:r>
              <a:rPr lang="en-US" sz="2400" b="1" dirty="0">
                <a:latin typeface="+mj-lt"/>
                <a:ea typeface="Aptos" pitchFamily="34" charset="-122"/>
                <a:cs typeface="Aptos" pitchFamily="34" charset="-120"/>
              </a:rPr>
              <a:t>Why this skill matters in practice</a:t>
            </a:r>
            <a:endParaRPr lang="en-US" sz="2400" dirty="0">
              <a:latin typeface="+mj-lt"/>
            </a:endParaRPr>
          </a:p>
        </p:txBody>
      </p:sp>
      <p:sp>
        <p:nvSpPr>
          <p:cNvPr id="25" name="Text 4">
            <a:extLst>
              <a:ext uri="{FF2B5EF4-FFF2-40B4-BE49-F238E27FC236}">
                <a16:creationId xmlns:a16="http://schemas.microsoft.com/office/drawing/2014/main" id="{2CE1DA96-1727-92CC-9581-D084266068AD}"/>
              </a:ext>
            </a:extLst>
          </p:cNvPr>
          <p:cNvSpPr/>
          <p:nvPr/>
        </p:nvSpPr>
        <p:spPr>
          <a:xfrm>
            <a:off x="11201400" y="402336"/>
            <a:ext cx="384048" cy="182880"/>
          </a:xfrm>
          <a:prstGeom prst="rect">
            <a:avLst/>
          </a:prstGeom>
          <a:noFill/>
          <a:ln/>
        </p:spPr>
        <p:txBody>
          <a:bodyPr wrap="square" lIns="0" tIns="0" rIns="0" bIns="0" rtlCol="0" anchor="t">
            <a:normAutofit/>
          </a:bodyPr>
          <a:lstStyle/>
          <a:p>
            <a:pPr marL="0" indent="0" algn="r">
              <a:buNone/>
            </a:pPr>
            <a:r>
              <a:rPr lang="en-US" sz="820" dirty="0">
                <a:solidFill>
                  <a:srgbClr val="B8DCD7"/>
                </a:solidFill>
                <a:latin typeface="+mj-lt"/>
                <a:ea typeface="Aptos" pitchFamily="34" charset="-122"/>
                <a:cs typeface="Aptos" pitchFamily="34" charset="-120"/>
              </a:rPr>
              <a:t>03</a:t>
            </a:r>
            <a:endParaRPr lang="en-US" sz="820" dirty="0">
              <a:latin typeface="+mj-lt"/>
            </a:endParaRPr>
          </a:p>
        </p:txBody>
      </p:sp>
      <p:sp>
        <p:nvSpPr>
          <p:cNvPr id="26" name="Shape 5">
            <a:extLst>
              <a:ext uri="{FF2B5EF4-FFF2-40B4-BE49-F238E27FC236}">
                <a16:creationId xmlns:a16="http://schemas.microsoft.com/office/drawing/2014/main" id="{2DF9BCB9-5727-2333-1898-25DDC8A7D9A8}"/>
              </a:ext>
            </a:extLst>
          </p:cNvPr>
          <p:cNvSpPr/>
          <p:nvPr/>
        </p:nvSpPr>
        <p:spPr>
          <a:xfrm>
            <a:off x="658368" y="6272784"/>
            <a:ext cx="10881360" cy="0"/>
          </a:xfrm>
          <a:prstGeom prst="line">
            <a:avLst/>
          </a:prstGeom>
          <a:noFill/>
          <a:ln w="7620">
            <a:solidFill>
              <a:srgbClr val="335A63"/>
            </a:solidFill>
            <a:prstDash val="solid"/>
          </a:ln>
        </p:spPr>
        <p:txBody>
          <a:bodyPr/>
          <a:lstStyle/>
          <a:p>
            <a:endParaRPr lang="en-PK">
              <a:latin typeface="+mj-lt"/>
            </a:endParaRPr>
          </a:p>
        </p:txBody>
      </p:sp>
      <p:pic>
        <p:nvPicPr>
          <p:cNvPr id="28" name="Image 0" descr="/mnt/data/wide_clean_vector_illustration_style_hospital_cli.png">
            <a:extLst>
              <a:ext uri="{FF2B5EF4-FFF2-40B4-BE49-F238E27FC236}">
                <a16:creationId xmlns:a16="http://schemas.microsoft.com/office/drawing/2014/main" id="{ED377E11-7329-6497-9EFC-57C3A443474A}"/>
              </a:ext>
            </a:extLst>
          </p:cNvPr>
          <p:cNvPicPr>
            <a:picLocks noChangeAspect="1"/>
          </p:cNvPicPr>
          <p:nvPr/>
        </p:nvPicPr>
        <p:blipFill>
          <a:blip r:embed="rId3"/>
          <a:srcRect l="11475" r="11475"/>
          <a:stretch/>
        </p:blipFill>
        <p:spPr>
          <a:xfrm>
            <a:off x="658368" y="1252728"/>
            <a:ext cx="5257800" cy="384048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9" name="Shape 8">
            <a:extLst>
              <a:ext uri="{FF2B5EF4-FFF2-40B4-BE49-F238E27FC236}">
                <a16:creationId xmlns:a16="http://schemas.microsoft.com/office/drawing/2014/main" id="{FED0BA59-0AA3-4DD0-E579-0E4A6DA96B50}"/>
              </a:ext>
            </a:extLst>
          </p:cNvPr>
          <p:cNvSpPr/>
          <p:nvPr/>
        </p:nvSpPr>
        <p:spPr>
          <a:xfrm>
            <a:off x="576072" y="5330952"/>
            <a:ext cx="10881360" cy="868680"/>
          </a:xfrm>
          <a:prstGeom prst="roundRect">
            <a:avLst>
              <a:gd name="adj" fmla="val 12632"/>
            </a:avLst>
          </a:prstGeom>
          <a:solidFill>
            <a:srgbClr val="0A2833">
              <a:alpha val="91000"/>
            </a:srgbClr>
          </a:solidFill>
          <a:ln w="7620">
            <a:solidFill>
              <a:srgbClr val="0A2833">
                <a:alpha val="0"/>
              </a:srgbClr>
            </a:solidFill>
            <a:prstDash val="solid"/>
          </a:ln>
        </p:spPr>
        <p:txBody>
          <a:bodyPr/>
          <a:lstStyle/>
          <a:p>
            <a:endParaRPr lang="en-PK">
              <a:latin typeface="+mj-lt"/>
            </a:endParaRPr>
          </a:p>
        </p:txBody>
      </p:sp>
      <p:sp>
        <p:nvSpPr>
          <p:cNvPr id="30" name="Text 9">
            <a:extLst>
              <a:ext uri="{FF2B5EF4-FFF2-40B4-BE49-F238E27FC236}">
                <a16:creationId xmlns:a16="http://schemas.microsoft.com/office/drawing/2014/main" id="{4F194466-839E-DB09-A430-53389F7972C9}"/>
              </a:ext>
            </a:extLst>
          </p:cNvPr>
          <p:cNvSpPr/>
          <p:nvPr/>
        </p:nvSpPr>
        <p:spPr>
          <a:xfrm>
            <a:off x="985266" y="5562008"/>
            <a:ext cx="9715500" cy="347472"/>
          </a:xfrm>
          <a:prstGeom prst="rect">
            <a:avLst/>
          </a:prstGeom>
          <a:noFill/>
          <a:ln/>
        </p:spPr>
        <p:txBody>
          <a:bodyPr wrap="square" lIns="0" tIns="0" rIns="0" bIns="0" rtlCol="0" anchor="t">
            <a:noAutofit/>
          </a:bodyPr>
          <a:lstStyle/>
          <a:p>
            <a:pPr marL="0" indent="0" algn="ctr">
              <a:buNone/>
            </a:pPr>
            <a:r>
              <a:rPr lang="en-US" sz="1600" b="1" dirty="0">
                <a:solidFill>
                  <a:srgbClr val="FFFFFF"/>
                </a:solidFill>
                <a:latin typeface="+mj-lt"/>
                <a:ea typeface="Aptos" pitchFamily="34" charset="-122"/>
                <a:cs typeface="Aptos" pitchFamily="34" charset="-120"/>
              </a:rPr>
              <a:t>Good communication supports dignity, patient involvement, safer handovers, and multi-disciplinary teamwork.</a:t>
            </a:r>
            <a:endParaRPr lang="en-US" sz="1600" dirty="0">
              <a:latin typeface="+mj-lt"/>
            </a:endParaRPr>
          </a:p>
        </p:txBody>
      </p:sp>
      <p:sp>
        <p:nvSpPr>
          <p:cNvPr id="31" name="Text 10">
            <a:extLst>
              <a:ext uri="{FF2B5EF4-FFF2-40B4-BE49-F238E27FC236}">
                <a16:creationId xmlns:a16="http://schemas.microsoft.com/office/drawing/2014/main" id="{E038A7EF-DB4E-8B72-DBC9-6D9C3CE4C0B4}"/>
              </a:ext>
            </a:extLst>
          </p:cNvPr>
          <p:cNvSpPr/>
          <p:nvPr/>
        </p:nvSpPr>
        <p:spPr>
          <a:xfrm>
            <a:off x="6537960" y="1298448"/>
            <a:ext cx="530352" cy="402336"/>
          </a:xfrm>
          <a:prstGeom prst="rect">
            <a:avLst/>
          </a:prstGeom>
          <a:noFill/>
          <a:ln/>
        </p:spPr>
        <p:txBody>
          <a:bodyPr wrap="square" lIns="0" tIns="0" rIns="0" bIns="0" rtlCol="0" anchor="t">
            <a:normAutofit/>
          </a:bodyPr>
          <a:lstStyle/>
          <a:p>
            <a:pPr marL="0" indent="0" algn="l">
              <a:buNone/>
            </a:pPr>
            <a:r>
              <a:rPr lang="en-US" sz="2200" b="1" dirty="0">
                <a:solidFill>
                  <a:srgbClr val="49C5BE"/>
                </a:solidFill>
                <a:latin typeface="+mj-lt"/>
                <a:ea typeface="Aptos" pitchFamily="34" charset="-122"/>
                <a:cs typeface="Aptos" pitchFamily="34" charset="-120"/>
              </a:rPr>
              <a:t>01</a:t>
            </a:r>
            <a:endParaRPr lang="en-US" sz="2200" dirty="0">
              <a:latin typeface="+mj-lt"/>
            </a:endParaRPr>
          </a:p>
        </p:txBody>
      </p:sp>
      <p:sp>
        <p:nvSpPr>
          <p:cNvPr id="32" name="Text 11">
            <a:extLst>
              <a:ext uri="{FF2B5EF4-FFF2-40B4-BE49-F238E27FC236}">
                <a16:creationId xmlns:a16="http://schemas.microsoft.com/office/drawing/2014/main" id="{8CA52F96-0598-9685-CCC6-AA202E2645ED}"/>
              </a:ext>
            </a:extLst>
          </p:cNvPr>
          <p:cNvSpPr/>
          <p:nvPr/>
        </p:nvSpPr>
        <p:spPr>
          <a:xfrm>
            <a:off x="7315200" y="1316736"/>
            <a:ext cx="2286000" cy="256032"/>
          </a:xfrm>
          <a:prstGeom prst="rect">
            <a:avLst/>
          </a:prstGeom>
          <a:noFill/>
          <a:ln/>
        </p:spPr>
        <p:txBody>
          <a:bodyPr wrap="square" lIns="0" tIns="0" rIns="0" bIns="0" rtlCol="0" anchor="t">
            <a:normAutofit/>
          </a:bodyPr>
          <a:lstStyle/>
          <a:p>
            <a:pPr marL="0" indent="0" algn="l">
              <a:buNone/>
            </a:pPr>
            <a:r>
              <a:rPr lang="en-US" sz="1630" b="1" dirty="0">
                <a:latin typeface="+mj-lt"/>
                <a:ea typeface="Aptos" pitchFamily="34" charset="-122"/>
                <a:cs typeface="Aptos" pitchFamily="34" charset="-120"/>
              </a:rPr>
              <a:t>Dignity</a:t>
            </a:r>
            <a:endParaRPr lang="en-US" sz="1630" dirty="0">
              <a:latin typeface="+mj-lt"/>
            </a:endParaRPr>
          </a:p>
        </p:txBody>
      </p:sp>
      <p:sp>
        <p:nvSpPr>
          <p:cNvPr id="33" name="Text 12">
            <a:extLst>
              <a:ext uri="{FF2B5EF4-FFF2-40B4-BE49-F238E27FC236}">
                <a16:creationId xmlns:a16="http://schemas.microsoft.com/office/drawing/2014/main" id="{216F9D76-E92F-B11F-339E-ED5B62DFC17E}"/>
              </a:ext>
            </a:extLst>
          </p:cNvPr>
          <p:cNvSpPr/>
          <p:nvPr/>
        </p:nvSpPr>
        <p:spPr>
          <a:xfrm>
            <a:off x="6537960" y="1719072"/>
            <a:ext cx="4526280" cy="420624"/>
          </a:xfrm>
          <a:prstGeom prst="rect">
            <a:avLst/>
          </a:prstGeom>
          <a:noFill/>
          <a:ln/>
        </p:spPr>
        <p:txBody>
          <a:bodyPr wrap="square" lIns="0" tIns="0" rIns="0" bIns="0" rtlCol="0" anchor="t">
            <a:normAutofit lnSpcReduction="10000"/>
          </a:bodyPr>
          <a:lstStyle/>
          <a:p>
            <a:pPr marL="0" indent="0" algn="l">
              <a:buNone/>
            </a:pPr>
            <a:r>
              <a:rPr lang="en-US" sz="1400" dirty="0">
                <a:latin typeface="+mj-lt"/>
                <a:ea typeface="Aptos" pitchFamily="34" charset="-122"/>
                <a:cs typeface="Aptos" pitchFamily="34" charset="-120"/>
              </a:rPr>
              <a:t>Respectful communication protects privacy, individuality, emotional safety, and informed choice.</a:t>
            </a:r>
            <a:endParaRPr lang="en-US" sz="1400" dirty="0">
              <a:latin typeface="+mj-lt"/>
            </a:endParaRPr>
          </a:p>
        </p:txBody>
      </p:sp>
      <p:sp>
        <p:nvSpPr>
          <p:cNvPr id="34" name="Shape 13">
            <a:extLst>
              <a:ext uri="{FF2B5EF4-FFF2-40B4-BE49-F238E27FC236}">
                <a16:creationId xmlns:a16="http://schemas.microsoft.com/office/drawing/2014/main" id="{DB045A31-A31C-B1DF-C60C-31B316E0EC90}"/>
              </a:ext>
            </a:extLst>
          </p:cNvPr>
          <p:cNvSpPr/>
          <p:nvPr/>
        </p:nvSpPr>
        <p:spPr>
          <a:xfrm>
            <a:off x="6556248" y="2286000"/>
            <a:ext cx="4663440" cy="0"/>
          </a:xfrm>
          <a:prstGeom prst="line">
            <a:avLst/>
          </a:prstGeom>
          <a:noFill/>
          <a:ln w="8890">
            <a:solidFill>
              <a:srgbClr val="3D6570"/>
            </a:solidFill>
            <a:prstDash val="solid"/>
          </a:ln>
        </p:spPr>
        <p:txBody>
          <a:bodyPr/>
          <a:lstStyle/>
          <a:p>
            <a:endParaRPr lang="en-PK">
              <a:latin typeface="+mj-lt"/>
            </a:endParaRPr>
          </a:p>
        </p:txBody>
      </p:sp>
      <p:sp>
        <p:nvSpPr>
          <p:cNvPr id="35" name="Text 14">
            <a:extLst>
              <a:ext uri="{FF2B5EF4-FFF2-40B4-BE49-F238E27FC236}">
                <a16:creationId xmlns:a16="http://schemas.microsoft.com/office/drawing/2014/main" id="{74C7FF5E-E044-B2B1-5513-549381AB2234}"/>
              </a:ext>
            </a:extLst>
          </p:cNvPr>
          <p:cNvSpPr/>
          <p:nvPr/>
        </p:nvSpPr>
        <p:spPr>
          <a:xfrm>
            <a:off x="6537960" y="2532888"/>
            <a:ext cx="530352" cy="402336"/>
          </a:xfrm>
          <a:prstGeom prst="rect">
            <a:avLst/>
          </a:prstGeom>
          <a:noFill/>
          <a:ln/>
        </p:spPr>
        <p:txBody>
          <a:bodyPr wrap="square" lIns="0" tIns="0" rIns="0" bIns="0" rtlCol="0" anchor="t">
            <a:normAutofit/>
          </a:bodyPr>
          <a:lstStyle/>
          <a:p>
            <a:pPr marL="0" indent="0" algn="l">
              <a:buNone/>
            </a:pPr>
            <a:r>
              <a:rPr lang="en-US" sz="2200" b="1" dirty="0">
                <a:solidFill>
                  <a:srgbClr val="F47D6E"/>
                </a:solidFill>
                <a:latin typeface="+mj-lt"/>
                <a:ea typeface="Aptos" pitchFamily="34" charset="-122"/>
                <a:cs typeface="Aptos" pitchFamily="34" charset="-120"/>
              </a:rPr>
              <a:t>02</a:t>
            </a:r>
            <a:endParaRPr lang="en-US" sz="2200" dirty="0">
              <a:latin typeface="+mj-lt"/>
            </a:endParaRPr>
          </a:p>
        </p:txBody>
      </p:sp>
      <p:sp>
        <p:nvSpPr>
          <p:cNvPr id="36" name="Text 15">
            <a:extLst>
              <a:ext uri="{FF2B5EF4-FFF2-40B4-BE49-F238E27FC236}">
                <a16:creationId xmlns:a16="http://schemas.microsoft.com/office/drawing/2014/main" id="{B0E3D95F-19EE-CFD6-E239-48BE844B21F9}"/>
              </a:ext>
            </a:extLst>
          </p:cNvPr>
          <p:cNvSpPr/>
          <p:nvPr/>
        </p:nvSpPr>
        <p:spPr>
          <a:xfrm>
            <a:off x="7315200" y="2551176"/>
            <a:ext cx="2286000" cy="256032"/>
          </a:xfrm>
          <a:prstGeom prst="rect">
            <a:avLst/>
          </a:prstGeom>
          <a:noFill/>
          <a:ln/>
        </p:spPr>
        <p:txBody>
          <a:bodyPr wrap="square" lIns="0" tIns="0" rIns="0" bIns="0" rtlCol="0" anchor="t">
            <a:normAutofit/>
          </a:bodyPr>
          <a:lstStyle/>
          <a:p>
            <a:pPr marL="0" indent="0" algn="l">
              <a:buNone/>
            </a:pPr>
            <a:r>
              <a:rPr lang="en-US" sz="1630" b="1" dirty="0">
                <a:latin typeface="+mj-lt"/>
                <a:ea typeface="Aptos" pitchFamily="34" charset="-122"/>
                <a:cs typeface="Aptos" pitchFamily="34" charset="-120"/>
              </a:rPr>
              <a:t>Safety</a:t>
            </a:r>
            <a:endParaRPr lang="en-US" sz="1630" dirty="0">
              <a:latin typeface="+mj-lt"/>
            </a:endParaRPr>
          </a:p>
        </p:txBody>
      </p:sp>
      <p:sp>
        <p:nvSpPr>
          <p:cNvPr id="37" name="Text 16">
            <a:extLst>
              <a:ext uri="{FF2B5EF4-FFF2-40B4-BE49-F238E27FC236}">
                <a16:creationId xmlns:a16="http://schemas.microsoft.com/office/drawing/2014/main" id="{A27C1AFD-A677-1B60-7E16-677E377EB08E}"/>
              </a:ext>
            </a:extLst>
          </p:cNvPr>
          <p:cNvSpPr/>
          <p:nvPr/>
        </p:nvSpPr>
        <p:spPr>
          <a:xfrm>
            <a:off x="6537960" y="2953512"/>
            <a:ext cx="4526280" cy="420624"/>
          </a:xfrm>
          <a:prstGeom prst="rect">
            <a:avLst/>
          </a:prstGeom>
          <a:noFill/>
          <a:ln/>
        </p:spPr>
        <p:txBody>
          <a:bodyPr wrap="square" lIns="0" tIns="0" rIns="0" bIns="0" rtlCol="0" anchor="t">
            <a:normAutofit lnSpcReduction="10000"/>
          </a:bodyPr>
          <a:lstStyle/>
          <a:p>
            <a:pPr marL="0" indent="0" algn="l">
              <a:buNone/>
            </a:pPr>
            <a:r>
              <a:rPr lang="en-US" sz="1400" dirty="0">
                <a:latin typeface="+mj-lt"/>
                <a:ea typeface="Aptos" pitchFamily="34" charset="-122"/>
                <a:cs typeface="Aptos" pitchFamily="34" charset="-120"/>
              </a:rPr>
              <a:t>Clear handover reduces uncertainty when risks, observations, or changes must be escalated.</a:t>
            </a:r>
            <a:endParaRPr lang="en-US" sz="1400" dirty="0">
              <a:latin typeface="+mj-lt"/>
            </a:endParaRPr>
          </a:p>
        </p:txBody>
      </p:sp>
      <p:sp>
        <p:nvSpPr>
          <p:cNvPr id="38" name="Shape 17">
            <a:extLst>
              <a:ext uri="{FF2B5EF4-FFF2-40B4-BE49-F238E27FC236}">
                <a16:creationId xmlns:a16="http://schemas.microsoft.com/office/drawing/2014/main" id="{C83DCC67-84DA-4A96-9870-C3A828821AEA}"/>
              </a:ext>
            </a:extLst>
          </p:cNvPr>
          <p:cNvSpPr/>
          <p:nvPr/>
        </p:nvSpPr>
        <p:spPr>
          <a:xfrm>
            <a:off x="6556248" y="3520440"/>
            <a:ext cx="4663440" cy="0"/>
          </a:xfrm>
          <a:prstGeom prst="line">
            <a:avLst/>
          </a:prstGeom>
          <a:noFill/>
          <a:ln w="8890">
            <a:solidFill>
              <a:srgbClr val="3D6570"/>
            </a:solidFill>
            <a:prstDash val="solid"/>
          </a:ln>
        </p:spPr>
        <p:txBody>
          <a:bodyPr/>
          <a:lstStyle/>
          <a:p>
            <a:endParaRPr lang="en-PK">
              <a:latin typeface="+mj-lt"/>
            </a:endParaRPr>
          </a:p>
        </p:txBody>
      </p:sp>
      <p:sp>
        <p:nvSpPr>
          <p:cNvPr id="39" name="Text 18">
            <a:extLst>
              <a:ext uri="{FF2B5EF4-FFF2-40B4-BE49-F238E27FC236}">
                <a16:creationId xmlns:a16="http://schemas.microsoft.com/office/drawing/2014/main" id="{8012007B-DEFC-0985-FBB4-08057738DEBC}"/>
              </a:ext>
            </a:extLst>
          </p:cNvPr>
          <p:cNvSpPr/>
          <p:nvPr/>
        </p:nvSpPr>
        <p:spPr>
          <a:xfrm>
            <a:off x="6537960" y="3767328"/>
            <a:ext cx="530352" cy="402336"/>
          </a:xfrm>
          <a:prstGeom prst="rect">
            <a:avLst/>
          </a:prstGeom>
          <a:noFill/>
          <a:ln/>
        </p:spPr>
        <p:txBody>
          <a:bodyPr wrap="square" lIns="0" tIns="0" rIns="0" bIns="0" rtlCol="0" anchor="t">
            <a:normAutofit/>
          </a:bodyPr>
          <a:lstStyle/>
          <a:p>
            <a:pPr marL="0" indent="0" algn="l">
              <a:buNone/>
            </a:pPr>
            <a:r>
              <a:rPr lang="en-US" sz="2200" b="1" dirty="0">
                <a:solidFill>
                  <a:srgbClr val="49C5BE"/>
                </a:solidFill>
                <a:latin typeface="+mj-lt"/>
                <a:ea typeface="Aptos" pitchFamily="34" charset="-122"/>
                <a:cs typeface="Aptos" pitchFamily="34" charset="-120"/>
              </a:rPr>
              <a:t>03</a:t>
            </a:r>
            <a:endParaRPr lang="en-US" sz="2200" dirty="0">
              <a:latin typeface="+mj-lt"/>
            </a:endParaRPr>
          </a:p>
        </p:txBody>
      </p:sp>
      <p:sp>
        <p:nvSpPr>
          <p:cNvPr id="40" name="Text 19">
            <a:extLst>
              <a:ext uri="{FF2B5EF4-FFF2-40B4-BE49-F238E27FC236}">
                <a16:creationId xmlns:a16="http://schemas.microsoft.com/office/drawing/2014/main" id="{D4BC9F11-D106-1B38-0DA8-D7C6C7F27DA9}"/>
              </a:ext>
            </a:extLst>
          </p:cNvPr>
          <p:cNvSpPr/>
          <p:nvPr/>
        </p:nvSpPr>
        <p:spPr>
          <a:xfrm>
            <a:off x="7315200" y="3785616"/>
            <a:ext cx="2286000" cy="256032"/>
          </a:xfrm>
          <a:prstGeom prst="rect">
            <a:avLst/>
          </a:prstGeom>
          <a:noFill/>
          <a:ln/>
        </p:spPr>
        <p:txBody>
          <a:bodyPr wrap="square" lIns="0" tIns="0" rIns="0" bIns="0" rtlCol="0" anchor="t">
            <a:normAutofit/>
          </a:bodyPr>
          <a:lstStyle/>
          <a:p>
            <a:pPr marL="0" indent="0" algn="l">
              <a:buNone/>
            </a:pPr>
            <a:r>
              <a:rPr lang="en-US" sz="1630" b="1" dirty="0">
                <a:latin typeface="+mj-lt"/>
                <a:ea typeface="Aptos" pitchFamily="34" charset="-122"/>
                <a:cs typeface="Aptos" pitchFamily="34" charset="-120"/>
              </a:rPr>
              <a:t>Duty</a:t>
            </a:r>
            <a:endParaRPr lang="en-US" sz="1630" dirty="0">
              <a:latin typeface="+mj-lt"/>
            </a:endParaRPr>
          </a:p>
        </p:txBody>
      </p:sp>
      <p:sp>
        <p:nvSpPr>
          <p:cNvPr id="41" name="Text 20">
            <a:extLst>
              <a:ext uri="{FF2B5EF4-FFF2-40B4-BE49-F238E27FC236}">
                <a16:creationId xmlns:a16="http://schemas.microsoft.com/office/drawing/2014/main" id="{D27433E4-187B-6E1A-9C11-72925CBCF7D5}"/>
              </a:ext>
            </a:extLst>
          </p:cNvPr>
          <p:cNvSpPr/>
          <p:nvPr/>
        </p:nvSpPr>
        <p:spPr>
          <a:xfrm>
            <a:off x="6537960" y="4187952"/>
            <a:ext cx="4526280" cy="420624"/>
          </a:xfrm>
          <a:prstGeom prst="rect">
            <a:avLst/>
          </a:prstGeom>
          <a:noFill/>
          <a:ln/>
        </p:spPr>
        <p:txBody>
          <a:bodyPr wrap="square" lIns="0" tIns="0" rIns="0" bIns="0" rtlCol="0" anchor="t">
            <a:normAutofit lnSpcReduction="10000"/>
          </a:bodyPr>
          <a:lstStyle/>
          <a:p>
            <a:pPr marL="0" indent="0" algn="l">
              <a:buNone/>
            </a:pPr>
            <a:r>
              <a:rPr lang="en-US" sz="1400" dirty="0">
                <a:latin typeface="+mj-lt"/>
                <a:ea typeface="Aptos" pitchFamily="34" charset="-122"/>
                <a:cs typeface="Aptos" pitchFamily="34" charset="-120"/>
              </a:rPr>
              <a:t>Professional practice requires listening, confidentiality, record-keeping, and reliable sharing.</a:t>
            </a:r>
            <a:endParaRPr lang="en-US" sz="1400" dirty="0">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BFB"/>
        </a:solidFill>
        <a:effectLst/>
      </p:bgPr>
    </p:bg>
    <p:spTree>
      <p:nvGrpSpPr>
        <p:cNvPr id="1" name=""/>
        <p:cNvGrpSpPr/>
        <p:nvPr/>
      </p:nvGrpSpPr>
      <p:grpSpPr>
        <a:xfrm>
          <a:off x="0" y="0"/>
          <a:ext cx="0" cy="0"/>
          <a:chOff x="0" y="0"/>
          <a:chExt cx="0" cy="0"/>
        </a:xfrm>
      </p:grpSpPr>
      <p:sp>
        <p:nvSpPr>
          <p:cNvPr id="2" name="Shape 0"/>
          <p:cNvSpPr/>
          <p:nvPr/>
        </p:nvSpPr>
        <p:spPr>
          <a:xfrm>
            <a:off x="0" y="18288"/>
            <a:ext cx="12191695" cy="0"/>
          </a:xfrm>
          <a:prstGeom prst="line">
            <a:avLst/>
          </a:prstGeom>
          <a:noFill/>
          <a:ln w="27940">
            <a:solidFill>
              <a:srgbClr val="0D7477">
                <a:alpha val="85000"/>
              </a:srgbClr>
            </a:solidFill>
            <a:prstDash val="solid"/>
          </a:ln>
        </p:spPr>
        <p:txBody>
          <a:bodyPr/>
          <a:lstStyle/>
          <a:p>
            <a:endParaRPr lang="en-PK">
              <a:latin typeface="+mj-lt"/>
            </a:endParaRPr>
          </a:p>
        </p:txBody>
      </p:sp>
      <p:sp>
        <p:nvSpPr>
          <p:cNvPr id="4" name="Text 2"/>
          <p:cNvSpPr/>
          <p:nvPr/>
        </p:nvSpPr>
        <p:spPr>
          <a:xfrm>
            <a:off x="640080" y="713232"/>
            <a:ext cx="6217920" cy="402336"/>
          </a:xfrm>
          <a:prstGeom prst="rect">
            <a:avLst/>
          </a:prstGeom>
          <a:noFill/>
          <a:ln/>
        </p:spPr>
        <p:txBody>
          <a:bodyPr wrap="square" lIns="0" tIns="0" rIns="0" bIns="0" rtlCol="0" anchor="ctr">
            <a:normAutofit lnSpcReduction="10000"/>
          </a:bodyPr>
          <a:lstStyle/>
          <a:p>
            <a:pPr marL="0" indent="0">
              <a:buNone/>
            </a:pPr>
            <a:r>
              <a:rPr lang="en-US" sz="2800" b="1" dirty="0">
                <a:solidFill>
                  <a:srgbClr val="18363F"/>
                </a:solidFill>
                <a:latin typeface="+mj-lt"/>
                <a:ea typeface="Aptos Display" pitchFamily="34" charset="-122"/>
                <a:cs typeface="Aptos Display" pitchFamily="34" charset="-120"/>
              </a:rPr>
              <a:t>Relevant model: SBAR</a:t>
            </a:r>
            <a:endParaRPr lang="en-US" sz="2800" dirty="0">
              <a:latin typeface="+mj-lt"/>
            </a:endParaRPr>
          </a:p>
        </p:txBody>
      </p:sp>
      <p:sp>
        <p:nvSpPr>
          <p:cNvPr id="5" name="Text 3"/>
          <p:cNvSpPr/>
          <p:nvPr/>
        </p:nvSpPr>
        <p:spPr>
          <a:xfrm>
            <a:off x="694944" y="1417320"/>
            <a:ext cx="7863840" cy="320040"/>
          </a:xfrm>
          <a:prstGeom prst="rect">
            <a:avLst/>
          </a:prstGeom>
          <a:noFill/>
          <a:ln/>
        </p:spPr>
        <p:txBody>
          <a:bodyPr wrap="square" lIns="0" tIns="0" rIns="0" bIns="0" rtlCol="0" anchor="ctr"/>
          <a:lstStyle/>
          <a:p>
            <a:pPr marL="0" indent="0">
              <a:buNone/>
            </a:pPr>
            <a:r>
              <a:rPr lang="en-US" sz="1600" dirty="0">
                <a:solidFill>
                  <a:srgbClr val="5D6F75"/>
                </a:solidFill>
                <a:latin typeface="+mj-lt"/>
                <a:ea typeface="Aptos" pitchFamily="34" charset="-122"/>
                <a:cs typeface="Aptos" pitchFamily="34" charset="-120"/>
              </a:rPr>
              <a:t>SBAR gives staff a safe order for escalating important information.</a:t>
            </a:r>
            <a:endParaRPr lang="en-US" sz="1600" dirty="0">
              <a:latin typeface="+mj-lt"/>
            </a:endParaRPr>
          </a:p>
        </p:txBody>
      </p:sp>
      <p:sp>
        <p:nvSpPr>
          <p:cNvPr id="6" name="Shape 4"/>
          <p:cNvSpPr/>
          <p:nvPr/>
        </p:nvSpPr>
        <p:spPr>
          <a:xfrm>
            <a:off x="822960" y="1965960"/>
            <a:ext cx="2514600" cy="2212848"/>
          </a:xfrm>
          <a:prstGeom prst="roundRect">
            <a:avLst>
              <a:gd name="adj" fmla="val 6612"/>
            </a:avLst>
          </a:prstGeom>
          <a:solidFill>
            <a:srgbClr val="FFFFFF"/>
          </a:solidFill>
          <a:ln w="13970">
            <a:solidFill>
              <a:srgbClr val="0D7477"/>
            </a:solidFill>
            <a:prstDash val="solid"/>
          </a:ln>
        </p:spPr>
        <p:txBody>
          <a:bodyPr/>
          <a:lstStyle/>
          <a:p>
            <a:endParaRPr lang="en-PK">
              <a:latin typeface="+mj-lt"/>
            </a:endParaRPr>
          </a:p>
        </p:txBody>
      </p:sp>
      <p:sp>
        <p:nvSpPr>
          <p:cNvPr id="7" name="Text 5"/>
          <p:cNvSpPr/>
          <p:nvPr/>
        </p:nvSpPr>
        <p:spPr>
          <a:xfrm>
            <a:off x="1051560" y="2167128"/>
            <a:ext cx="502920" cy="502920"/>
          </a:xfrm>
          <a:prstGeom prst="rect">
            <a:avLst/>
          </a:prstGeom>
          <a:noFill/>
          <a:ln/>
        </p:spPr>
        <p:txBody>
          <a:bodyPr wrap="square" lIns="0" tIns="0" rIns="0" bIns="0" rtlCol="0" anchor="ctr"/>
          <a:lstStyle/>
          <a:p>
            <a:pPr marL="0" indent="0" algn="ctr">
              <a:buNone/>
            </a:pPr>
            <a:r>
              <a:rPr lang="en-US" sz="2800" b="1" dirty="0">
                <a:solidFill>
                  <a:srgbClr val="0D7477"/>
                </a:solidFill>
                <a:latin typeface="+mj-lt"/>
                <a:ea typeface="Aptos Display" pitchFamily="34" charset="-122"/>
                <a:cs typeface="Aptos Display" pitchFamily="34" charset="-120"/>
              </a:rPr>
              <a:t>S</a:t>
            </a:r>
            <a:endParaRPr lang="en-US" sz="2800" dirty="0">
              <a:latin typeface="+mj-lt"/>
            </a:endParaRPr>
          </a:p>
        </p:txBody>
      </p:sp>
      <p:sp>
        <p:nvSpPr>
          <p:cNvPr id="8" name="Text 6"/>
          <p:cNvSpPr/>
          <p:nvPr/>
        </p:nvSpPr>
        <p:spPr>
          <a:xfrm>
            <a:off x="1051560" y="2834640"/>
            <a:ext cx="1920240" cy="256032"/>
          </a:xfrm>
          <a:prstGeom prst="rect">
            <a:avLst/>
          </a:prstGeom>
          <a:noFill/>
          <a:ln/>
        </p:spPr>
        <p:txBody>
          <a:bodyPr wrap="square" lIns="0" tIns="0" rIns="0" bIns="0" rtlCol="0" anchor="ctr"/>
          <a:lstStyle/>
          <a:p>
            <a:pPr marL="0" indent="0" algn="ctr">
              <a:buNone/>
            </a:pPr>
            <a:r>
              <a:rPr lang="en-US" sz="1600" b="1" dirty="0">
                <a:solidFill>
                  <a:srgbClr val="18363F"/>
                </a:solidFill>
                <a:latin typeface="+mj-lt"/>
                <a:ea typeface="Aptos" pitchFamily="34" charset="-122"/>
                <a:cs typeface="Aptos" pitchFamily="34" charset="-120"/>
              </a:rPr>
              <a:t>Situation</a:t>
            </a:r>
            <a:endParaRPr lang="en-US" sz="1600" dirty="0">
              <a:latin typeface="+mj-lt"/>
            </a:endParaRPr>
          </a:p>
        </p:txBody>
      </p:sp>
      <p:sp>
        <p:nvSpPr>
          <p:cNvPr id="9" name="Text 7"/>
          <p:cNvSpPr/>
          <p:nvPr/>
        </p:nvSpPr>
        <p:spPr>
          <a:xfrm>
            <a:off x="1051560" y="3209544"/>
            <a:ext cx="1965960" cy="594360"/>
          </a:xfrm>
          <a:prstGeom prst="rect">
            <a:avLst/>
          </a:prstGeom>
          <a:noFill/>
          <a:ln/>
        </p:spPr>
        <p:txBody>
          <a:bodyPr wrap="square" lIns="0" tIns="0" rIns="0" bIns="0" rtlCol="0" anchor="ctr">
            <a:normAutofit/>
          </a:bodyPr>
          <a:lstStyle/>
          <a:p>
            <a:pPr marL="0" indent="0">
              <a:buNone/>
            </a:pPr>
            <a:r>
              <a:rPr lang="en-US" sz="1600" dirty="0">
                <a:solidFill>
                  <a:srgbClr val="5D6F75"/>
                </a:solidFill>
                <a:latin typeface="+mj-lt"/>
                <a:ea typeface="Aptos" pitchFamily="34" charset="-122"/>
                <a:cs typeface="Aptos" pitchFamily="34" charset="-120"/>
              </a:rPr>
              <a:t>What is happening now?</a:t>
            </a:r>
            <a:endParaRPr lang="en-US" sz="1600" dirty="0">
              <a:latin typeface="+mj-lt"/>
            </a:endParaRPr>
          </a:p>
        </p:txBody>
      </p:sp>
      <p:sp>
        <p:nvSpPr>
          <p:cNvPr id="10" name="Shape 8"/>
          <p:cNvSpPr/>
          <p:nvPr/>
        </p:nvSpPr>
        <p:spPr>
          <a:xfrm>
            <a:off x="3630168" y="1965960"/>
            <a:ext cx="2514600" cy="2212848"/>
          </a:xfrm>
          <a:prstGeom prst="roundRect">
            <a:avLst>
              <a:gd name="adj" fmla="val 6612"/>
            </a:avLst>
          </a:prstGeom>
          <a:solidFill>
            <a:srgbClr val="FFFFFF"/>
          </a:solidFill>
          <a:ln w="13970">
            <a:solidFill>
              <a:srgbClr val="254C57"/>
            </a:solidFill>
            <a:prstDash val="solid"/>
          </a:ln>
        </p:spPr>
        <p:txBody>
          <a:bodyPr/>
          <a:lstStyle/>
          <a:p>
            <a:endParaRPr lang="en-PK">
              <a:latin typeface="+mj-lt"/>
            </a:endParaRPr>
          </a:p>
        </p:txBody>
      </p:sp>
      <p:sp>
        <p:nvSpPr>
          <p:cNvPr id="11" name="Text 9"/>
          <p:cNvSpPr/>
          <p:nvPr/>
        </p:nvSpPr>
        <p:spPr>
          <a:xfrm>
            <a:off x="3858768" y="2167128"/>
            <a:ext cx="502920" cy="502920"/>
          </a:xfrm>
          <a:prstGeom prst="rect">
            <a:avLst/>
          </a:prstGeom>
          <a:noFill/>
          <a:ln/>
        </p:spPr>
        <p:txBody>
          <a:bodyPr wrap="square" lIns="0" tIns="0" rIns="0" bIns="0" rtlCol="0" anchor="ctr"/>
          <a:lstStyle/>
          <a:p>
            <a:pPr marL="0" indent="0" algn="ctr">
              <a:buNone/>
            </a:pPr>
            <a:r>
              <a:rPr lang="en-US" sz="2800" b="1" dirty="0">
                <a:solidFill>
                  <a:srgbClr val="EFA08D"/>
                </a:solidFill>
                <a:latin typeface="+mj-lt"/>
                <a:ea typeface="Aptos Display" pitchFamily="34" charset="-122"/>
                <a:cs typeface="Aptos Display" pitchFamily="34" charset="-120"/>
              </a:rPr>
              <a:t>B</a:t>
            </a:r>
            <a:endParaRPr lang="en-US" sz="2800" dirty="0">
              <a:latin typeface="+mj-lt"/>
            </a:endParaRPr>
          </a:p>
        </p:txBody>
      </p:sp>
      <p:sp>
        <p:nvSpPr>
          <p:cNvPr id="12" name="Text 10"/>
          <p:cNvSpPr/>
          <p:nvPr/>
        </p:nvSpPr>
        <p:spPr>
          <a:xfrm>
            <a:off x="3858768" y="2834640"/>
            <a:ext cx="1920240" cy="256032"/>
          </a:xfrm>
          <a:prstGeom prst="rect">
            <a:avLst/>
          </a:prstGeom>
          <a:noFill/>
          <a:ln/>
        </p:spPr>
        <p:txBody>
          <a:bodyPr wrap="square" lIns="0" tIns="0" rIns="0" bIns="0" rtlCol="0" anchor="ctr"/>
          <a:lstStyle/>
          <a:p>
            <a:pPr marL="0" indent="0" algn="ctr">
              <a:buNone/>
            </a:pPr>
            <a:r>
              <a:rPr lang="en-US" sz="1600" b="1" dirty="0">
                <a:solidFill>
                  <a:srgbClr val="18363F"/>
                </a:solidFill>
                <a:latin typeface="+mj-lt"/>
                <a:ea typeface="Aptos" pitchFamily="34" charset="-122"/>
                <a:cs typeface="Aptos" pitchFamily="34" charset="-120"/>
              </a:rPr>
              <a:t>Background</a:t>
            </a:r>
            <a:endParaRPr lang="en-US" sz="1600" dirty="0">
              <a:latin typeface="+mj-lt"/>
            </a:endParaRPr>
          </a:p>
        </p:txBody>
      </p:sp>
      <p:sp>
        <p:nvSpPr>
          <p:cNvPr id="13" name="Text 11"/>
          <p:cNvSpPr/>
          <p:nvPr/>
        </p:nvSpPr>
        <p:spPr>
          <a:xfrm>
            <a:off x="3858768" y="3209544"/>
            <a:ext cx="1965960" cy="594360"/>
          </a:xfrm>
          <a:prstGeom prst="rect">
            <a:avLst/>
          </a:prstGeom>
          <a:noFill/>
          <a:ln/>
        </p:spPr>
        <p:txBody>
          <a:bodyPr wrap="square" lIns="0" tIns="0" rIns="0" bIns="0" rtlCol="0" anchor="ctr">
            <a:normAutofit/>
          </a:bodyPr>
          <a:lstStyle/>
          <a:p>
            <a:pPr marL="0" indent="0">
              <a:buNone/>
            </a:pPr>
            <a:r>
              <a:rPr lang="en-US" sz="1600" dirty="0">
                <a:solidFill>
                  <a:srgbClr val="5D6F75"/>
                </a:solidFill>
                <a:latin typeface="+mj-lt"/>
                <a:ea typeface="Aptos" pitchFamily="34" charset="-122"/>
                <a:cs typeface="Aptos" pitchFamily="34" charset="-120"/>
              </a:rPr>
              <a:t>What important history is relevant?</a:t>
            </a:r>
            <a:endParaRPr lang="en-US" sz="1600" dirty="0">
              <a:latin typeface="+mj-lt"/>
            </a:endParaRPr>
          </a:p>
        </p:txBody>
      </p:sp>
      <p:sp>
        <p:nvSpPr>
          <p:cNvPr id="14" name="Shape 12"/>
          <p:cNvSpPr/>
          <p:nvPr/>
        </p:nvSpPr>
        <p:spPr>
          <a:xfrm>
            <a:off x="6437376" y="1965960"/>
            <a:ext cx="2514600" cy="2212848"/>
          </a:xfrm>
          <a:prstGeom prst="roundRect">
            <a:avLst>
              <a:gd name="adj" fmla="val 6612"/>
            </a:avLst>
          </a:prstGeom>
          <a:solidFill>
            <a:srgbClr val="FFFFFF"/>
          </a:solidFill>
          <a:ln w="13970">
            <a:solidFill>
              <a:srgbClr val="0D7477"/>
            </a:solidFill>
            <a:prstDash val="solid"/>
          </a:ln>
        </p:spPr>
        <p:txBody>
          <a:bodyPr/>
          <a:lstStyle/>
          <a:p>
            <a:endParaRPr lang="en-PK">
              <a:latin typeface="+mj-lt"/>
            </a:endParaRPr>
          </a:p>
        </p:txBody>
      </p:sp>
      <p:sp>
        <p:nvSpPr>
          <p:cNvPr id="15" name="Text 13"/>
          <p:cNvSpPr/>
          <p:nvPr/>
        </p:nvSpPr>
        <p:spPr>
          <a:xfrm>
            <a:off x="6665976" y="2167128"/>
            <a:ext cx="502920" cy="502920"/>
          </a:xfrm>
          <a:prstGeom prst="rect">
            <a:avLst/>
          </a:prstGeom>
          <a:noFill/>
          <a:ln/>
        </p:spPr>
        <p:txBody>
          <a:bodyPr wrap="square" lIns="0" tIns="0" rIns="0" bIns="0" rtlCol="0" anchor="ctr"/>
          <a:lstStyle/>
          <a:p>
            <a:pPr marL="0" indent="0" algn="ctr">
              <a:buNone/>
            </a:pPr>
            <a:r>
              <a:rPr lang="en-US" sz="2800" b="1" dirty="0">
                <a:solidFill>
                  <a:srgbClr val="0D7477"/>
                </a:solidFill>
                <a:latin typeface="+mj-lt"/>
                <a:ea typeface="Aptos Display" pitchFamily="34" charset="-122"/>
                <a:cs typeface="Aptos Display" pitchFamily="34" charset="-120"/>
              </a:rPr>
              <a:t>A</a:t>
            </a:r>
            <a:endParaRPr lang="en-US" sz="2800" dirty="0">
              <a:latin typeface="+mj-lt"/>
            </a:endParaRPr>
          </a:p>
        </p:txBody>
      </p:sp>
      <p:sp>
        <p:nvSpPr>
          <p:cNvPr id="16" name="Text 14"/>
          <p:cNvSpPr/>
          <p:nvPr/>
        </p:nvSpPr>
        <p:spPr>
          <a:xfrm>
            <a:off x="6665976" y="2834640"/>
            <a:ext cx="1920240" cy="256032"/>
          </a:xfrm>
          <a:prstGeom prst="rect">
            <a:avLst/>
          </a:prstGeom>
          <a:noFill/>
          <a:ln/>
        </p:spPr>
        <p:txBody>
          <a:bodyPr wrap="square" lIns="0" tIns="0" rIns="0" bIns="0" rtlCol="0" anchor="ctr"/>
          <a:lstStyle/>
          <a:p>
            <a:pPr marL="0" indent="0" algn="ctr">
              <a:buNone/>
            </a:pPr>
            <a:r>
              <a:rPr lang="en-US" sz="1600" b="1" dirty="0">
                <a:solidFill>
                  <a:srgbClr val="18363F"/>
                </a:solidFill>
                <a:latin typeface="+mj-lt"/>
                <a:ea typeface="Aptos" pitchFamily="34" charset="-122"/>
                <a:cs typeface="Aptos" pitchFamily="34" charset="-120"/>
              </a:rPr>
              <a:t>Assessment</a:t>
            </a:r>
            <a:endParaRPr lang="en-US" sz="1600" dirty="0">
              <a:latin typeface="+mj-lt"/>
            </a:endParaRPr>
          </a:p>
        </p:txBody>
      </p:sp>
      <p:sp>
        <p:nvSpPr>
          <p:cNvPr id="17" name="Text 15"/>
          <p:cNvSpPr/>
          <p:nvPr/>
        </p:nvSpPr>
        <p:spPr>
          <a:xfrm>
            <a:off x="6665976" y="3209544"/>
            <a:ext cx="1965960" cy="594360"/>
          </a:xfrm>
          <a:prstGeom prst="rect">
            <a:avLst/>
          </a:prstGeom>
          <a:noFill/>
          <a:ln/>
        </p:spPr>
        <p:txBody>
          <a:bodyPr wrap="square" lIns="0" tIns="0" rIns="0" bIns="0" rtlCol="0" anchor="ctr">
            <a:normAutofit/>
          </a:bodyPr>
          <a:lstStyle/>
          <a:p>
            <a:pPr marL="0" indent="0">
              <a:buNone/>
            </a:pPr>
            <a:r>
              <a:rPr lang="en-US" sz="1600" dirty="0">
                <a:solidFill>
                  <a:srgbClr val="5D6F75"/>
                </a:solidFill>
                <a:latin typeface="+mj-lt"/>
                <a:ea typeface="Aptos" pitchFamily="34" charset="-122"/>
                <a:cs typeface="Aptos" pitchFamily="34" charset="-120"/>
              </a:rPr>
              <a:t>What do I think the problem is?</a:t>
            </a:r>
            <a:endParaRPr lang="en-US" sz="1600" dirty="0">
              <a:latin typeface="+mj-lt"/>
            </a:endParaRPr>
          </a:p>
        </p:txBody>
      </p:sp>
      <p:sp>
        <p:nvSpPr>
          <p:cNvPr id="18" name="Shape 16"/>
          <p:cNvSpPr/>
          <p:nvPr/>
        </p:nvSpPr>
        <p:spPr>
          <a:xfrm>
            <a:off x="9244584" y="1965960"/>
            <a:ext cx="2514600" cy="2212848"/>
          </a:xfrm>
          <a:prstGeom prst="roundRect">
            <a:avLst>
              <a:gd name="adj" fmla="val 6612"/>
            </a:avLst>
          </a:prstGeom>
          <a:solidFill>
            <a:srgbClr val="FFFFFF"/>
          </a:solidFill>
          <a:ln w="13970">
            <a:solidFill>
              <a:srgbClr val="254C57"/>
            </a:solidFill>
            <a:prstDash val="solid"/>
          </a:ln>
        </p:spPr>
        <p:txBody>
          <a:bodyPr/>
          <a:lstStyle/>
          <a:p>
            <a:endParaRPr lang="en-PK">
              <a:latin typeface="+mj-lt"/>
            </a:endParaRPr>
          </a:p>
        </p:txBody>
      </p:sp>
      <p:sp>
        <p:nvSpPr>
          <p:cNvPr id="19" name="Text 17"/>
          <p:cNvSpPr/>
          <p:nvPr/>
        </p:nvSpPr>
        <p:spPr>
          <a:xfrm>
            <a:off x="9473184" y="2167128"/>
            <a:ext cx="502920" cy="502920"/>
          </a:xfrm>
          <a:prstGeom prst="rect">
            <a:avLst/>
          </a:prstGeom>
          <a:noFill/>
          <a:ln/>
        </p:spPr>
        <p:txBody>
          <a:bodyPr wrap="square" lIns="0" tIns="0" rIns="0" bIns="0" rtlCol="0" anchor="ctr"/>
          <a:lstStyle/>
          <a:p>
            <a:pPr marL="0" indent="0" algn="ctr">
              <a:buNone/>
            </a:pPr>
            <a:r>
              <a:rPr lang="en-US" sz="2800" b="1" dirty="0">
                <a:solidFill>
                  <a:srgbClr val="EFA08D"/>
                </a:solidFill>
                <a:latin typeface="+mj-lt"/>
                <a:ea typeface="Aptos Display" pitchFamily="34" charset="-122"/>
                <a:cs typeface="Aptos Display" pitchFamily="34" charset="-120"/>
              </a:rPr>
              <a:t>R</a:t>
            </a:r>
            <a:endParaRPr lang="en-US" sz="2800" dirty="0">
              <a:latin typeface="+mj-lt"/>
            </a:endParaRPr>
          </a:p>
        </p:txBody>
      </p:sp>
      <p:sp>
        <p:nvSpPr>
          <p:cNvPr id="20" name="Text 18"/>
          <p:cNvSpPr/>
          <p:nvPr/>
        </p:nvSpPr>
        <p:spPr>
          <a:xfrm>
            <a:off x="9473184" y="2834640"/>
            <a:ext cx="1920240" cy="256032"/>
          </a:xfrm>
          <a:prstGeom prst="rect">
            <a:avLst/>
          </a:prstGeom>
          <a:noFill/>
          <a:ln/>
        </p:spPr>
        <p:txBody>
          <a:bodyPr wrap="square" lIns="0" tIns="0" rIns="0" bIns="0" rtlCol="0" anchor="ctr"/>
          <a:lstStyle/>
          <a:p>
            <a:pPr marL="0" indent="0" algn="ctr">
              <a:buNone/>
            </a:pPr>
            <a:r>
              <a:rPr lang="en-US" sz="1600" b="1" dirty="0">
                <a:solidFill>
                  <a:srgbClr val="18363F"/>
                </a:solidFill>
                <a:latin typeface="+mj-lt"/>
                <a:ea typeface="Aptos" pitchFamily="34" charset="-122"/>
                <a:cs typeface="Aptos" pitchFamily="34" charset="-120"/>
              </a:rPr>
              <a:t>Recommendation</a:t>
            </a:r>
            <a:endParaRPr lang="en-US" sz="1600" dirty="0">
              <a:latin typeface="+mj-lt"/>
            </a:endParaRPr>
          </a:p>
        </p:txBody>
      </p:sp>
      <p:sp>
        <p:nvSpPr>
          <p:cNvPr id="21" name="Text 19"/>
          <p:cNvSpPr/>
          <p:nvPr/>
        </p:nvSpPr>
        <p:spPr>
          <a:xfrm>
            <a:off x="9473184" y="3209544"/>
            <a:ext cx="1965960" cy="594360"/>
          </a:xfrm>
          <a:prstGeom prst="rect">
            <a:avLst/>
          </a:prstGeom>
          <a:noFill/>
          <a:ln/>
        </p:spPr>
        <p:txBody>
          <a:bodyPr wrap="square" lIns="0" tIns="0" rIns="0" bIns="0" rtlCol="0" anchor="ctr">
            <a:normAutofit/>
          </a:bodyPr>
          <a:lstStyle/>
          <a:p>
            <a:pPr marL="0" indent="0">
              <a:buNone/>
            </a:pPr>
            <a:r>
              <a:rPr lang="en-US" sz="1600" dirty="0">
                <a:solidFill>
                  <a:srgbClr val="5D6F75"/>
                </a:solidFill>
                <a:latin typeface="+mj-lt"/>
                <a:ea typeface="Aptos" pitchFamily="34" charset="-122"/>
                <a:cs typeface="Aptos" pitchFamily="34" charset="-120"/>
              </a:rPr>
              <a:t>What action is needed next?</a:t>
            </a:r>
            <a:endParaRPr lang="en-US" sz="1600" dirty="0">
              <a:latin typeface="+mj-lt"/>
            </a:endParaRPr>
          </a:p>
        </p:txBody>
      </p:sp>
      <p:sp>
        <p:nvSpPr>
          <p:cNvPr id="22" name="Shape 20"/>
          <p:cNvSpPr/>
          <p:nvPr/>
        </p:nvSpPr>
        <p:spPr>
          <a:xfrm>
            <a:off x="1188720" y="4773168"/>
            <a:ext cx="9966960" cy="0"/>
          </a:xfrm>
          <a:prstGeom prst="line">
            <a:avLst/>
          </a:prstGeom>
          <a:noFill/>
          <a:ln w="15240">
            <a:solidFill>
              <a:srgbClr val="0D7477"/>
            </a:solidFill>
            <a:prstDash val="solid"/>
            <a:headEnd type="none"/>
            <a:tailEnd type="triangle"/>
          </a:ln>
        </p:spPr>
        <p:txBody>
          <a:bodyPr/>
          <a:lstStyle/>
          <a:p>
            <a:endParaRPr lang="en-PK">
              <a:latin typeface="+mj-lt"/>
            </a:endParaRPr>
          </a:p>
        </p:txBody>
      </p:sp>
      <p:sp>
        <p:nvSpPr>
          <p:cNvPr id="23" name="Text 21"/>
          <p:cNvSpPr/>
          <p:nvPr/>
        </p:nvSpPr>
        <p:spPr>
          <a:xfrm>
            <a:off x="975207" y="4990439"/>
            <a:ext cx="10241280" cy="685801"/>
          </a:xfrm>
          <a:prstGeom prst="rect">
            <a:avLst/>
          </a:prstGeom>
          <a:noFill/>
          <a:ln/>
        </p:spPr>
        <p:txBody>
          <a:bodyPr wrap="square" lIns="0" tIns="0" rIns="0" bIns="0" rtlCol="0" anchor="ctr">
            <a:normAutofit/>
          </a:bodyPr>
          <a:lstStyle/>
          <a:p>
            <a:pPr marL="0" indent="0" algn="ctr">
              <a:buNone/>
            </a:pPr>
            <a:r>
              <a:rPr lang="en-US" dirty="0">
                <a:solidFill>
                  <a:srgbClr val="18363F"/>
                </a:solidFill>
                <a:latin typeface="+mj-lt"/>
                <a:ea typeface="Aptos" pitchFamily="34" charset="-122"/>
                <a:cs typeface="Aptos" pitchFamily="34" charset="-120"/>
              </a:rPr>
              <a:t>Use SBAR when information needs to be clear, brief and action focused (IHI, 2026; NHS England and NHS Improvement, 2026).</a:t>
            </a:r>
            <a:endParaRPr lang="en-US" dirty="0">
              <a:latin typeface="+mj-lt"/>
            </a:endParaRPr>
          </a:p>
        </p:txBody>
      </p:sp>
      <p:sp>
        <p:nvSpPr>
          <p:cNvPr id="25" name="Shape 23"/>
          <p:cNvSpPr/>
          <p:nvPr/>
        </p:nvSpPr>
        <p:spPr>
          <a:xfrm>
            <a:off x="640080" y="6446520"/>
            <a:ext cx="10881360" cy="0"/>
          </a:xfrm>
          <a:prstGeom prst="line">
            <a:avLst/>
          </a:prstGeom>
          <a:noFill/>
          <a:ln w="10160">
            <a:solidFill>
              <a:srgbClr val="D7E5E4"/>
            </a:solidFill>
            <a:prstDash val="solid"/>
          </a:ln>
        </p:spPr>
        <p:txBody>
          <a:bodyPr/>
          <a:lstStyle/>
          <a:p>
            <a:endParaRPr lang="en-PK">
              <a:latin typeface="+mj-lt"/>
            </a:endParaRPr>
          </a:p>
        </p:txBody>
      </p:sp>
      <p:sp>
        <p:nvSpPr>
          <p:cNvPr id="27" name="Text 25"/>
          <p:cNvSpPr/>
          <p:nvPr/>
        </p:nvSpPr>
        <p:spPr>
          <a:xfrm>
            <a:off x="11201400" y="6492240"/>
            <a:ext cx="457200" cy="201168"/>
          </a:xfrm>
          <a:prstGeom prst="rect">
            <a:avLst/>
          </a:prstGeom>
          <a:noFill/>
          <a:ln/>
        </p:spPr>
        <p:txBody>
          <a:bodyPr wrap="square" lIns="0" tIns="0" rIns="0" bIns="0" rtlCol="0" anchor="ctr"/>
          <a:lstStyle/>
          <a:p>
            <a:pPr marL="0" indent="0" algn="r">
              <a:buNone/>
            </a:pPr>
            <a:r>
              <a:rPr lang="en-US" sz="750" b="1" dirty="0">
                <a:solidFill>
                  <a:srgbClr val="0D7477"/>
                </a:solidFill>
                <a:latin typeface="+mj-lt"/>
                <a:ea typeface="Aptos" pitchFamily="34" charset="-122"/>
                <a:cs typeface="Aptos" pitchFamily="34" charset="-120"/>
              </a:rPr>
              <a:t>4/8</a:t>
            </a:r>
            <a:endParaRPr lang="en-US" sz="750" dirty="0">
              <a:latin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BFB"/>
        </a:solidFill>
        <a:effectLst/>
      </p:bgPr>
    </p:bg>
    <p:spTree>
      <p:nvGrpSpPr>
        <p:cNvPr id="1" name=""/>
        <p:cNvGrpSpPr/>
        <p:nvPr/>
      </p:nvGrpSpPr>
      <p:grpSpPr>
        <a:xfrm>
          <a:off x="0" y="0"/>
          <a:ext cx="0" cy="0"/>
          <a:chOff x="0" y="0"/>
          <a:chExt cx="0" cy="0"/>
        </a:xfrm>
      </p:grpSpPr>
      <p:sp>
        <p:nvSpPr>
          <p:cNvPr id="2" name="Shape 0"/>
          <p:cNvSpPr/>
          <p:nvPr/>
        </p:nvSpPr>
        <p:spPr>
          <a:xfrm>
            <a:off x="0" y="18288"/>
            <a:ext cx="12191695" cy="0"/>
          </a:xfrm>
          <a:prstGeom prst="line">
            <a:avLst/>
          </a:prstGeom>
          <a:noFill/>
          <a:ln w="27940">
            <a:solidFill>
              <a:srgbClr val="0D7477">
                <a:alpha val="85000"/>
              </a:srgbClr>
            </a:solidFill>
            <a:prstDash val="solid"/>
          </a:ln>
        </p:spPr>
        <p:txBody>
          <a:bodyPr/>
          <a:lstStyle/>
          <a:p>
            <a:endParaRPr lang="en-PK">
              <a:latin typeface="+mj-lt"/>
            </a:endParaRPr>
          </a:p>
        </p:txBody>
      </p:sp>
      <p:sp>
        <p:nvSpPr>
          <p:cNvPr id="4" name="Text 2"/>
          <p:cNvSpPr/>
          <p:nvPr/>
        </p:nvSpPr>
        <p:spPr>
          <a:xfrm>
            <a:off x="640080" y="713232"/>
            <a:ext cx="6217920" cy="402336"/>
          </a:xfrm>
          <a:prstGeom prst="rect">
            <a:avLst/>
          </a:prstGeom>
          <a:noFill/>
          <a:ln/>
        </p:spPr>
        <p:txBody>
          <a:bodyPr wrap="square" lIns="0" tIns="0" rIns="0" bIns="0" rtlCol="0" anchor="ctr">
            <a:normAutofit/>
          </a:bodyPr>
          <a:lstStyle/>
          <a:p>
            <a:pPr marL="0" indent="0">
              <a:buNone/>
            </a:pPr>
            <a:r>
              <a:rPr lang="en-US" sz="2400" b="1" dirty="0">
                <a:solidFill>
                  <a:srgbClr val="18363F"/>
                </a:solidFill>
                <a:latin typeface="+mj-lt"/>
                <a:ea typeface="Aptos Display" pitchFamily="34" charset="-122"/>
                <a:cs typeface="Aptos Display" pitchFamily="34" charset="-120"/>
              </a:rPr>
              <a:t>Practical example: Care Assistant Role</a:t>
            </a:r>
            <a:endParaRPr lang="en-US" sz="2400" dirty="0">
              <a:latin typeface="+mj-lt"/>
            </a:endParaRPr>
          </a:p>
        </p:txBody>
      </p:sp>
      <p:sp>
        <p:nvSpPr>
          <p:cNvPr id="5" name="Shape 3"/>
          <p:cNvSpPr/>
          <p:nvPr/>
        </p:nvSpPr>
        <p:spPr>
          <a:xfrm>
            <a:off x="6537960" y="1417320"/>
            <a:ext cx="4663440" cy="4526280"/>
          </a:xfrm>
          <a:prstGeom prst="roundRect">
            <a:avLst>
              <a:gd name="adj" fmla="val 3232"/>
            </a:avLst>
          </a:prstGeom>
          <a:solidFill>
            <a:srgbClr val="FFFFFF"/>
          </a:solidFill>
          <a:ln w="15240">
            <a:solidFill>
              <a:srgbClr val="FFFFFF"/>
            </a:solidFill>
            <a:prstDash val="solid"/>
          </a:ln>
        </p:spPr>
        <p:txBody>
          <a:bodyPr/>
          <a:lstStyle/>
          <a:p>
            <a:endParaRPr lang="en-PK">
              <a:latin typeface="+mj-lt"/>
            </a:endParaRPr>
          </a:p>
        </p:txBody>
      </p:sp>
      <p:pic>
        <p:nvPicPr>
          <p:cNvPr id="6" name="Image 0" descr="/mnt/data/a_bright_cozy_consultation_care_room_scene_overa.png"/>
          <p:cNvPicPr>
            <a:picLocks noChangeAspect="1"/>
          </p:cNvPicPr>
          <p:nvPr/>
        </p:nvPicPr>
        <p:blipFill>
          <a:blip r:embed="rId3"/>
          <a:srcRect l="5000" r="39860" b="5000"/>
          <a:stretch/>
        </p:blipFill>
        <p:spPr>
          <a:xfrm>
            <a:off x="6611112" y="1490472"/>
            <a:ext cx="4517136" cy="4379976"/>
          </a:xfrm>
          <a:prstGeom prst="rect">
            <a:avLst/>
          </a:prstGeom>
        </p:spPr>
      </p:pic>
      <p:sp>
        <p:nvSpPr>
          <p:cNvPr id="7" name="Text 4"/>
          <p:cNvSpPr/>
          <p:nvPr/>
        </p:nvSpPr>
        <p:spPr>
          <a:xfrm>
            <a:off x="749808" y="1435609"/>
            <a:ext cx="5440680" cy="530352"/>
          </a:xfrm>
          <a:prstGeom prst="rect">
            <a:avLst/>
          </a:prstGeom>
          <a:noFill/>
          <a:ln/>
        </p:spPr>
        <p:txBody>
          <a:bodyPr wrap="square" lIns="0" tIns="0" rIns="0" bIns="0" rtlCol="0" anchor="ctr">
            <a:normAutofit/>
          </a:bodyPr>
          <a:lstStyle/>
          <a:p>
            <a:pPr marL="0" indent="0">
              <a:buNone/>
            </a:pPr>
            <a:r>
              <a:rPr lang="en-US" sz="1600" b="1" dirty="0">
                <a:solidFill>
                  <a:srgbClr val="0D7477"/>
                </a:solidFill>
                <a:latin typeface="+mj-lt"/>
                <a:ea typeface="Aptos Display" pitchFamily="34" charset="-122"/>
                <a:cs typeface="Aptos Display" pitchFamily="34" charset="-120"/>
              </a:rPr>
              <a:t>Scenario: a resident appears confused, breathless and more tired than usual.</a:t>
            </a:r>
            <a:endParaRPr lang="en-US" sz="1600" dirty="0">
              <a:latin typeface="+mj-lt"/>
            </a:endParaRPr>
          </a:p>
        </p:txBody>
      </p:sp>
      <p:sp>
        <p:nvSpPr>
          <p:cNvPr id="8" name="Shape 5"/>
          <p:cNvSpPr/>
          <p:nvPr/>
        </p:nvSpPr>
        <p:spPr>
          <a:xfrm>
            <a:off x="713232" y="2318004"/>
            <a:ext cx="438912" cy="438912"/>
          </a:xfrm>
          <a:prstGeom prst="ellipse">
            <a:avLst/>
          </a:prstGeom>
          <a:solidFill>
            <a:srgbClr val="EFA08D"/>
          </a:solidFill>
          <a:ln w="12700">
            <a:solidFill>
              <a:srgbClr val="EFA08D">
                <a:alpha val="0"/>
              </a:srgbClr>
            </a:solidFill>
            <a:prstDash val="solid"/>
          </a:ln>
        </p:spPr>
        <p:txBody>
          <a:bodyPr/>
          <a:lstStyle/>
          <a:p>
            <a:endParaRPr lang="en-PK" sz="1600">
              <a:latin typeface="+mj-lt"/>
            </a:endParaRPr>
          </a:p>
        </p:txBody>
      </p:sp>
      <p:sp>
        <p:nvSpPr>
          <p:cNvPr id="9" name="Text 6"/>
          <p:cNvSpPr/>
          <p:nvPr/>
        </p:nvSpPr>
        <p:spPr>
          <a:xfrm>
            <a:off x="713232" y="2427732"/>
            <a:ext cx="438912" cy="137160"/>
          </a:xfrm>
          <a:prstGeom prst="rect">
            <a:avLst/>
          </a:prstGeom>
          <a:noFill/>
          <a:ln/>
        </p:spPr>
        <p:txBody>
          <a:bodyPr wrap="square" lIns="0" tIns="0" rIns="0" bIns="0" rtlCol="0" anchor="ctr"/>
          <a:lstStyle/>
          <a:p>
            <a:pPr marL="0" indent="0" algn="ctr">
              <a:buNone/>
            </a:pPr>
            <a:r>
              <a:rPr lang="en-US" sz="1600" b="1" dirty="0">
                <a:solidFill>
                  <a:srgbClr val="FFFFFF"/>
                </a:solidFill>
                <a:latin typeface="+mj-lt"/>
                <a:ea typeface="Aptos" pitchFamily="34" charset="-122"/>
                <a:cs typeface="Aptos" pitchFamily="34" charset="-120"/>
              </a:rPr>
              <a:t>1</a:t>
            </a:r>
            <a:endParaRPr lang="en-US" sz="1600" dirty="0">
              <a:latin typeface="+mj-lt"/>
            </a:endParaRPr>
          </a:p>
        </p:txBody>
      </p:sp>
      <p:sp>
        <p:nvSpPr>
          <p:cNvPr id="10" name="Text 7"/>
          <p:cNvSpPr/>
          <p:nvPr/>
        </p:nvSpPr>
        <p:spPr>
          <a:xfrm>
            <a:off x="1508760" y="2229089"/>
            <a:ext cx="4389120" cy="228600"/>
          </a:xfrm>
          <a:prstGeom prst="rect">
            <a:avLst/>
          </a:prstGeom>
          <a:noFill/>
          <a:ln/>
        </p:spPr>
        <p:txBody>
          <a:bodyPr wrap="square" lIns="0" tIns="0" rIns="0" bIns="0" rtlCol="0" anchor="ctr"/>
          <a:lstStyle/>
          <a:p>
            <a:pPr marL="0" indent="0">
              <a:buNone/>
            </a:pPr>
            <a:r>
              <a:rPr lang="en-US" sz="1600" b="1" dirty="0">
                <a:solidFill>
                  <a:srgbClr val="18363F"/>
                </a:solidFill>
                <a:latin typeface="+mj-lt"/>
                <a:ea typeface="Aptos" pitchFamily="34" charset="-122"/>
                <a:cs typeface="Aptos" pitchFamily="34" charset="-120"/>
              </a:rPr>
              <a:t>Listen calmly</a:t>
            </a:r>
            <a:endParaRPr lang="en-US" sz="1600" dirty="0">
              <a:latin typeface="+mj-lt"/>
            </a:endParaRPr>
          </a:p>
        </p:txBody>
      </p:sp>
      <p:sp>
        <p:nvSpPr>
          <p:cNvPr id="11" name="Text 8"/>
          <p:cNvSpPr/>
          <p:nvPr/>
        </p:nvSpPr>
        <p:spPr>
          <a:xfrm>
            <a:off x="1508760" y="2633472"/>
            <a:ext cx="4754880" cy="320040"/>
          </a:xfrm>
          <a:prstGeom prst="rect">
            <a:avLst/>
          </a:prstGeom>
          <a:noFill/>
          <a:ln/>
        </p:spPr>
        <p:txBody>
          <a:bodyPr wrap="square" lIns="0" tIns="0" rIns="0" bIns="0" rtlCol="0" anchor="ctr">
            <a:noAutofit/>
          </a:bodyPr>
          <a:lstStyle/>
          <a:p>
            <a:pPr marL="0" indent="0">
              <a:buNone/>
            </a:pPr>
            <a:r>
              <a:rPr lang="en-US" sz="1600" dirty="0">
                <a:solidFill>
                  <a:srgbClr val="5D6F75"/>
                </a:solidFill>
                <a:latin typeface="+mj-lt"/>
                <a:ea typeface="Aptos" pitchFamily="34" charset="-122"/>
                <a:cs typeface="Aptos" pitchFamily="34" charset="-120"/>
              </a:rPr>
              <a:t>Ask simple questions, use calm tone and check immediate comfort.</a:t>
            </a:r>
            <a:endParaRPr lang="en-US" sz="1600" dirty="0">
              <a:latin typeface="+mj-lt"/>
            </a:endParaRPr>
          </a:p>
        </p:txBody>
      </p:sp>
      <p:sp>
        <p:nvSpPr>
          <p:cNvPr id="12" name="Shape 9"/>
          <p:cNvSpPr/>
          <p:nvPr/>
        </p:nvSpPr>
        <p:spPr>
          <a:xfrm>
            <a:off x="722785" y="3264409"/>
            <a:ext cx="438912" cy="438912"/>
          </a:xfrm>
          <a:prstGeom prst="ellipse">
            <a:avLst/>
          </a:prstGeom>
          <a:solidFill>
            <a:srgbClr val="EFA08D"/>
          </a:solidFill>
          <a:ln w="12700">
            <a:solidFill>
              <a:srgbClr val="EFA08D">
                <a:alpha val="0"/>
              </a:srgbClr>
            </a:solidFill>
            <a:prstDash val="solid"/>
          </a:ln>
        </p:spPr>
        <p:txBody>
          <a:bodyPr/>
          <a:lstStyle/>
          <a:p>
            <a:endParaRPr lang="en-PK" sz="1600">
              <a:latin typeface="+mj-lt"/>
            </a:endParaRPr>
          </a:p>
        </p:txBody>
      </p:sp>
      <p:sp>
        <p:nvSpPr>
          <p:cNvPr id="13" name="Text 10"/>
          <p:cNvSpPr/>
          <p:nvPr/>
        </p:nvSpPr>
        <p:spPr>
          <a:xfrm>
            <a:off x="722785" y="3374137"/>
            <a:ext cx="438912" cy="137160"/>
          </a:xfrm>
          <a:prstGeom prst="rect">
            <a:avLst/>
          </a:prstGeom>
          <a:noFill/>
          <a:ln/>
        </p:spPr>
        <p:txBody>
          <a:bodyPr wrap="square" lIns="0" tIns="0" rIns="0" bIns="0" rtlCol="0" anchor="ctr"/>
          <a:lstStyle/>
          <a:p>
            <a:pPr marL="0" indent="0" algn="ctr">
              <a:buNone/>
            </a:pPr>
            <a:r>
              <a:rPr lang="en-US" sz="1600" b="1" dirty="0">
                <a:solidFill>
                  <a:srgbClr val="FFFFFF"/>
                </a:solidFill>
                <a:latin typeface="+mj-lt"/>
                <a:ea typeface="Aptos" pitchFamily="34" charset="-122"/>
                <a:cs typeface="Aptos" pitchFamily="34" charset="-120"/>
              </a:rPr>
              <a:t>2</a:t>
            </a:r>
            <a:endParaRPr lang="en-US" sz="1600" dirty="0">
              <a:latin typeface="+mj-lt"/>
            </a:endParaRPr>
          </a:p>
        </p:txBody>
      </p:sp>
      <p:sp>
        <p:nvSpPr>
          <p:cNvPr id="14" name="Text 11"/>
          <p:cNvSpPr/>
          <p:nvPr/>
        </p:nvSpPr>
        <p:spPr>
          <a:xfrm>
            <a:off x="1508760" y="3273552"/>
            <a:ext cx="4389120" cy="228600"/>
          </a:xfrm>
          <a:prstGeom prst="rect">
            <a:avLst/>
          </a:prstGeom>
          <a:noFill/>
          <a:ln/>
        </p:spPr>
        <p:txBody>
          <a:bodyPr wrap="square" lIns="0" tIns="0" rIns="0" bIns="0" rtlCol="0" anchor="ctr"/>
          <a:lstStyle/>
          <a:p>
            <a:pPr marL="0" indent="0">
              <a:buNone/>
            </a:pPr>
            <a:r>
              <a:rPr lang="en-US" sz="1600" b="1" dirty="0">
                <a:solidFill>
                  <a:srgbClr val="18363F"/>
                </a:solidFill>
                <a:latin typeface="+mj-lt"/>
                <a:ea typeface="Aptos" pitchFamily="34" charset="-122"/>
                <a:cs typeface="Aptos" pitchFamily="34" charset="-120"/>
              </a:rPr>
              <a:t>Observe and document</a:t>
            </a:r>
            <a:endParaRPr lang="en-US" sz="1600" dirty="0">
              <a:latin typeface="+mj-lt"/>
            </a:endParaRPr>
          </a:p>
        </p:txBody>
      </p:sp>
      <p:sp>
        <p:nvSpPr>
          <p:cNvPr id="15" name="Text 12"/>
          <p:cNvSpPr/>
          <p:nvPr/>
        </p:nvSpPr>
        <p:spPr>
          <a:xfrm>
            <a:off x="1508760" y="3689604"/>
            <a:ext cx="4754880" cy="320040"/>
          </a:xfrm>
          <a:prstGeom prst="rect">
            <a:avLst/>
          </a:prstGeom>
          <a:noFill/>
          <a:ln/>
        </p:spPr>
        <p:txBody>
          <a:bodyPr wrap="square" lIns="0" tIns="0" rIns="0" bIns="0" rtlCol="0" anchor="ctr">
            <a:noAutofit/>
          </a:bodyPr>
          <a:lstStyle/>
          <a:p>
            <a:pPr marL="0" indent="0">
              <a:buNone/>
            </a:pPr>
            <a:r>
              <a:rPr lang="en-US" sz="1600" dirty="0">
                <a:solidFill>
                  <a:srgbClr val="5D6F75"/>
                </a:solidFill>
                <a:latin typeface="+mj-lt"/>
                <a:ea typeface="Aptos" pitchFamily="34" charset="-122"/>
                <a:cs typeface="Aptos" pitchFamily="34" charset="-120"/>
              </a:rPr>
              <a:t>Record clear facts rather than assumptions, following workplace policy.</a:t>
            </a:r>
            <a:endParaRPr lang="en-US" sz="1600" dirty="0">
              <a:latin typeface="+mj-lt"/>
            </a:endParaRPr>
          </a:p>
        </p:txBody>
      </p:sp>
      <p:sp>
        <p:nvSpPr>
          <p:cNvPr id="16" name="Shape 13"/>
          <p:cNvSpPr/>
          <p:nvPr/>
        </p:nvSpPr>
        <p:spPr>
          <a:xfrm>
            <a:off x="722785" y="4251960"/>
            <a:ext cx="438912" cy="438912"/>
          </a:xfrm>
          <a:prstGeom prst="ellipse">
            <a:avLst/>
          </a:prstGeom>
          <a:solidFill>
            <a:srgbClr val="EFA08D"/>
          </a:solidFill>
          <a:ln w="12700">
            <a:solidFill>
              <a:srgbClr val="EFA08D">
                <a:alpha val="0"/>
              </a:srgbClr>
            </a:solidFill>
            <a:prstDash val="solid"/>
          </a:ln>
        </p:spPr>
        <p:txBody>
          <a:bodyPr/>
          <a:lstStyle/>
          <a:p>
            <a:endParaRPr lang="en-PK" sz="1600">
              <a:latin typeface="+mj-lt"/>
            </a:endParaRPr>
          </a:p>
        </p:txBody>
      </p:sp>
      <p:sp>
        <p:nvSpPr>
          <p:cNvPr id="17" name="Text 14"/>
          <p:cNvSpPr/>
          <p:nvPr/>
        </p:nvSpPr>
        <p:spPr>
          <a:xfrm>
            <a:off x="722785" y="4361688"/>
            <a:ext cx="438912" cy="137160"/>
          </a:xfrm>
          <a:prstGeom prst="rect">
            <a:avLst/>
          </a:prstGeom>
          <a:noFill/>
          <a:ln/>
        </p:spPr>
        <p:txBody>
          <a:bodyPr wrap="square" lIns="0" tIns="0" rIns="0" bIns="0" rtlCol="0" anchor="ctr"/>
          <a:lstStyle/>
          <a:p>
            <a:pPr marL="0" indent="0" algn="ctr">
              <a:buNone/>
            </a:pPr>
            <a:r>
              <a:rPr lang="en-US" sz="1600" b="1" dirty="0">
                <a:solidFill>
                  <a:srgbClr val="FFFFFF"/>
                </a:solidFill>
                <a:latin typeface="+mj-lt"/>
                <a:ea typeface="Aptos" pitchFamily="34" charset="-122"/>
                <a:cs typeface="Aptos" pitchFamily="34" charset="-120"/>
              </a:rPr>
              <a:t>3</a:t>
            </a:r>
            <a:endParaRPr lang="en-US" sz="1600" dirty="0">
              <a:latin typeface="+mj-lt"/>
            </a:endParaRPr>
          </a:p>
        </p:txBody>
      </p:sp>
      <p:sp>
        <p:nvSpPr>
          <p:cNvPr id="18" name="Text 15"/>
          <p:cNvSpPr/>
          <p:nvPr/>
        </p:nvSpPr>
        <p:spPr>
          <a:xfrm>
            <a:off x="1508760" y="4299726"/>
            <a:ext cx="4389120" cy="228600"/>
          </a:xfrm>
          <a:prstGeom prst="rect">
            <a:avLst/>
          </a:prstGeom>
          <a:noFill/>
          <a:ln/>
        </p:spPr>
        <p:txBody>
          <a:bodyPr wrap="square" lIns="0" tIns="0" rIns="0" bIns="0" rtlCol="0" anchor="ctr"/>
          <a:lstStyle/>
          <a:p>
            <a:pPr marL="0" indent="0">
              <a:buNone/>
            </a:pPr>
            <a:r>
              <a:rPr lang="en-US" sz="1600" b="1" dirty="0">
                <a:solidFill>
                  <a:srgbClr val="18363F"/>
                </a:solidFill>
                <a:latin typeface="+mj-lt"/>
                <a:ea typeface="Aptos" pitchFamily="34" charset="-122"/>
                <a:cs typeface="Aptos" pitchFamily="34" charset="-120"/>
              </a:rPr>
              <a:t>Escalate with SBAR</a:t>
            </a:r>
            <a:endParaRPr lang="en-US" sz="1600" dirty="0">
              <a:latin typeface="+mj-lt"/>
            </a:endParaRPr>
          </a:p>
        </p:txBody>
      </p:sp>
      <p:sp>
        <p:nvSpPr>
          <p:cNvPr id="19" name="Text 16"/>
          <p:cNvSpPr/>
          <p:nvPr/>
        </p:nvSpPr>
        <p:spPr>
          <a:xfrm>
            <a:off x="1508760" y="4690872"/>
            <a:ext cx="4754880" cy="320040"/>
          </a:xfrm>
          <a:prstGeom prst="rect">
            <a:avLst/>
          </a:prstGeom>
          <a:noFill/>
          <a:ln/>
        </p:spPr>
        <p:txBody>
          <a:bodyPr wrap="square" lIns="0" tIns="0" rIns="0" bIns="0" rtlCol="0" anchor="ctr">
            <a:noAutofit/>
          </a:bodyPr>
          <a:lstStyle/>
          <a:p>
            <a:pPr marL="0" indent="0">
              <a:buNone/>
            </a:pPr>
            <a:r>
              <a:rPr lang="en-US" sz="1600" dirty="0">
                <a:solidFill>
                  <a:srgbClr val="5D6F75"/>
                </a:solidFill>
                <a:latin typeface="+mj-lt"/>
                <a:ea typeface="Aptos" pitchFamily="34" charset="-122"/>
                <a:cs typeface="Aptos" pitchFamily="34" charset="-120"/>
              </a:rPr>
              <a:t>Explain the change clearly to the nurse and request review (NMC, 2018).</a:t>
            </a:r>
            <a:endParaRPr lang="en-US" sz="1600" dirty="0">
              <a:latin typeface="+mj-lt"/>
            </a:endParaRPr>
          </a:p>
        </p:txBody>
      </p:sp>
      <p:sp>
        <p:nvSpPr>
          <p:cNvPr id="21" name="Shape 18"/>
          <p:cNvSpPr/>
          <p:nvPr/>
        </p:nvSpPr>
        <p:spPr>
          <a:xfrm>
            <a:off x="640080" y="6446520"/>
            <a:ext cx="10881360" cy="0"/>
          </a:xfrm>
          <a:prstGeom prst="line">
            <a:avLst/>
          </a:prstGeom>
          <a:noFill/>
          <a:ln w="10160">
            <a:solidFill>
              <a:srgbClr val="D7E5E4"/>
            </a:solidFill>
            <a:prstDash val="solid"/>
          </a:ln>
        </p:spPr>
        <p:txBody>
          <a:bodyPr/>
          <a:lstStyle/>
          <a:p>
            <a:endParaRPr lang="en-PK">
              <a:latin typeface="+mj-lt"/>
            </a:endParaRPr>
          </a:p>
        </p:txBody>
      </p:sp>
      <p:sp>
        <p:nvSpPr>
          <p:cNvPr id="22" name="Text 19"/>
          <p:cNvSpPr/>
          <p:nvPr/>
        </p:nvSpPr>
        <p:spPr>
          <a:xfrm>
            <a:off x="640080" y="6510528"/>
            <a:ext cx="7863840" cy="201168"/>
          </a:xfrm>
          <a:prstGeom prst="rect">
            <a:avLst/>
          </a:prstGeom>
          <a:noFill/>
          <a:ln/>
        </p:spPr>
        <p:txBody>
          <a:bodyPr wrap="square" lIns="0" tIns="0" rIns="0" bIns="0" rtlCol="0" anchor="ctr"/>
          <a:lstStyle/>
          <a:p>
            <a:pPr marL="0" indent="0">
              <a:buNone/>
            </a:pPr>
            <a:r>
              <a:rPr lang="en-US" sz="750" dirty="0">
                <a:solidFill>
                  <a:srgbClr val="748287"/>
                </a:solidFill>
                <a:latin typeface="+mj-lt"/>
                <a:ea typeface="Aptos" pitchFamily="34" charset="-122"/>
                <a:cs typeface="Aptos" pitchFamily="34" charset="-120"/>
              </a:rPr>
              <a:t>LCHS4009  |  Professional Development within Health and Social Care</a:t>
            </a:r>
            <a:endParaRPr lang="en-US" sz="750" dirty="0">
              <a:latin typeface="+mj-lt"/>
            </a:endParaRPr>
          </a:p>
        </p:txBody>
      </p:sp>
      <p:sp>
        <p:nvSpPr>
          <p:cNvPr id="23" name="Text 20"/>
          <p:cNvSpPr/>
          <p:nvPr/>
        </p:nvSpPr>
        <p:spPr>
          <a:xfrm>
            <a:off x="11201400" y="6492240"/>
            <a:ext cx="457200" cy="201168"/>
          </a:xfrm>
          <a:prstGeom prst="rect">
            <a:avLst/>
          </a:prstGeom>
          <a:noFill/>
          <a:ln/>
        </p:spPr>
        <p:txBody>
          <a:bodyPr wrap="square" lIns="0" tIns="0" rIns="0" bIns="0" rtlCol="0" anchor="ctr"/>
          <a:lstStyle/>
          <a:p>
            <a:pPr marL="0" indent="0" algn="r">
              <a:buNone/>
            </a:pPr>
            <a:r>
              <a:rPr lang="en-US" sz="750" b="1" dirty="0">
                <a:solidFill>
                  <a:srgbClr val="0D7477"/>
                </a:solidFill>
                <a:latin typeface="+mj-lt"/>
                <a:ea typeface="Aptos" pitchFamily="34" charset="-122"/>
                <a:cs typeface="Aptos" pitchFamily="34" charset="-120"/>
              </a:rPr>
              <a:t>5/8</a:t>
            </a:r>
            <a:endParaRPr lang="en-US" sz="750" dirty="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BFB"/>
        </a:solidFill>
        <a:effectLst/>
      </p:bgPr>
    </p:bg>
    <p:spTree>
      <p:nvGrpSpPr>
        <p:cNvPr id="1" name=""/>
        <p:cNvGrpSpPr/>
        <p:nvPr/>
      </p:nvGrpSpPr>
      <p:grpSpPr>
        <a:xfrm>
          <a:off x="0" y="0"/>
          <a:ext cx="0" cy="0"/>
          <a:chOff x="0" y="0"/>
          <a:chExt cx="0" cy="0"/>
        </a:xfrm>
      </p:grpSpPr>
      <p:sp>
        <p:nvSpPr>
          <p:cNvPr id="2" name="Shape 0"/>
          <p:cNvSpPr/>
          <p:nvPr/>
        </p:nvSpPr>
        <p:spPr>
          <a:xfrm>
            <a:off x="0" y="18288"/>
            <a:ext cx="12191695" cy="0"/>
          </a:xfrm>
          <a:prstGeom prst="line">
            <a:avLst/>
          </a:prstGeom>
          <a:noFill/>
          <a:ln w="27940">
            <a:solidFill>
              <a:srgbClr val="0D7477">
                <a:alpha val="85000"/>
              </a:srgbClr>
            </a:solidFill>
            <a:prstDash val="solid"/>
          </a:ln>
        </p:spPr>
        <p:txBody>
          <a:bodyPr/>
          <a:lstStyle/>
          <a:p>
            <a:endParaRPr lang="en-PK">
              <a:latin typeface="+mj-lt"/>
            </a:endParaRPr>
          </a:p>
        </p:txBody>
      </p:sp>
      <p:sp>
        <p:nvSpPr>
          <p:cNvPr id="4" name="Text 2"/>
          <p:cNvSpPr/>
          <p:nvPr/>
        </p:nvSpPr>
        <p:spPr>
          <a:xfrm>
            <a:off x="640080" y="713232"/>
            <a:ext cx="6217920" cy="402336"/>
          </a:xfrm>
          <a:prstGeom prst="rect">
            <a:avLst/>
          </a:prstGeom>
          <a:noFill/>
          <a:ln/>
        </p:spPr>
        <p:txBody>
          <a:bodyPr wrap="square" lIns="0" tIns="0" rIns="0" bIns="0" rtlCol="0" anchor="ctr">
            <a:normAutofit/>
          </a:bodyPr>
          <a:lstStyle/>
          <a:p>
            <a:pPr marL="0" indent="0">
              <a:buNone/>
            </a:pPr>
            <a:r>
              <a:rPr lang="en-US" sz="2400" b="1" dirty="0">
                <a:solidFill>
                  <a:srgbClr val="18363F"/>
                </a:solidFill>
                <a:latin typeface="+mj-lt"/>
                <a:ea typeface="Aptos Display" pitchFamily="34" charset="-122"/>
                <a:cs typeface="Aptos Display" pitchFamily="34" charset="-120"/>
              </a:rPr>
              <a:t>Self-awareness when communicating</a:t>
            </a:r>
            <a:endParaRPr lang="en-US" sz="2400" dirty="0">
              <a:latin typeface="+mj-lt"/>
            </a:endParaRPr>
          </a:p>
        </p:txBody>
      </p:sp>
      <p:sp>
        <p:nvSpPr>
          <p:cNvPr id="5" name="Shape 3"/>
          <p:cNvSpPr/>
          <p:nvPr/>
        </p:nvSpPr>
        <p:spPr>
          <a:xfrm>
            <a:off x="731520" y="1417320"/>
            <a:ext cx="3931920" cy="4572000"/>
          </a:xfrm>
          <a:prstGeom prst="roundRect">
            <a:avLst>
              <a:gd name="adj" fmla="val 3721"/>
            </a:avLst>
          </a:prstGeom>
          <a:solidFill>
            <a:srgbClr val="FFFFFF"/>
          </a:solidFill>
          <a:ln w="15240">
            <a:solidFill>
              <a:srgbClr val="FFFFFF"/>
            </a:solidFill>
            <a:prstDash val="solid"/>
          </a:ln>
        </p:spPr>
        <p:txBody>
          <a:bodyPr/>
          <a:lstStyle/>
          <a:p>
            <a:endParaRPr lang="en-PK">
              <a:latin typeface="+mj-lt"/>
            </a:endParaRPr>
          </a:p>
        </p:txBody>
      </p:sp>
      <p:pic>
        <p:nvPicPr>
          <p:cNvPr id="6" name="Image 0" descr="/mnt/data/online_reflection_journal.jpg"/>
          <p:cNvPicPr>
            <a:picLocks noChangeAspect="1"/>
          </p:cNvPicPr>
          <p:nvPr/>
        </p:nvPicPr>
        <p:blipFill>
          <a:blip r:embed="rId3"/>
          <a:srcRect l="5000" t="5000" r="4117" b="10000"/>
          <a:stretch/>
        </p:blipFill>
        <p:spPr>
          <a:xfrm>
            <a:off x="804672" y="1490472"/>
            <a:ext cx="3785616" cy="4425696"/>
          </a:xfrm>
          <a:prstGeom prst="rect">
            <a:avLst/>
          </a:prstGeom>
        </p:spPr>
      </p:pic>
      <p:sp>
        <p:nvSpPr>
          <p:cNvPr id="7" name="Text 4"/>
          <p:cNvSpPr/>
          <p:nvPr/>
        </p:nvSpPr>
        <p:spPr>
          <a:xfrm>
            <a:off x="5257800" y="1472731"/>
            <a:ext cx="5577840" cy="530352"/>
          </a:xfrm>
          <a:prstGeom prst="rect">
            <a:avLst/>
          </a:prstGeom>
          <a:noFill/>
          <a:ln/>
        </p:spPr>
        <p:txBody>
          <a:bodyPr wrap="square" lIns="0" tIns="0" rIns="0" bIns="0" rtlCol="0" anchor="ctr">
            <a:normAutofit lnSpcReduction="10000"/>
          </a:bodyPr>
          <a:lstStyle/>
          <a:p>
            <a:pPr marL="0" indent="0">
              <a:buNone/>
            </a:pPr>
            <a:r>
              <a:rPr lang="en-US" sz="1800" b="1" dirty="0">
                <a:solidFill>
                  <a:srgbClr val="0D7477"/>
                </a:solidFill>
                <a:latin typeface="+mj-lt"/>
                <a:ea typeface="Aptos Display" pitchFamily="34" charset="-122"/>
                <a:cs typeface="Aptos Display" pitchFamily="34" charset="-120"/>
              </a:rPr>
              <a:t>Self-awareness means noticing how my own behaviour affects others.</a:t>
            </a:r>
            <a:endParaRPr lang="en-US" sz="1800" dirty="0">
              <a:latin typeface="+mj-lt"/>
            </a:endParaRPr>
          </a:p>
        </p:txBody>
      </p:sp>
      <p:sp>
        <p:nvSpPr>
          <p:cNvPr id="8" name="Text 5"/>
          <p:cNvSpPr/>
          <p:nvPr/>
        </p:nvSpPr>
        <p:spPr>
          <a:xfrm>
            <a:off x="5257800" y="2057400"/>
            <a:ext cx="5440680" cy="2194560"/>
          </a:xfrm>
          <a:prstGeom prst="rect">
            <a:avLst/>
          </a:prstGeom>
          <a:noFill/>
          <a:ln/>
        </p:spPr>
        <p:txBody>
          <a:bodyPr wrap="square" lIns="254" tIns="254" rIns="254" bIns="254" rtlCol="0" anchor="ctr">
            <a:normAutofit/>
          </a:bodyPr>
          <a:lstStyle/>
          <a:p>
            <a:pPr>
              <a:lnSpc>
                <a:spcPct val="200000"/>
              </a:lnSpc>
            </a:pPr>
            <a:r>
              <a:rPr lang="en-US" sz="1600" dirty="0">
                <a:solidFill>
                  <a:srgbClr val="18363F"/>
                </a:solidFill>
                <a:latin typeface="+mj-lt"/>
                <a:ea typeface="Aptos" pitchFamily="34" charset="-122"/>
                <a:cs typeface="Aptos" pitchFamily="34" charset="-120"/>
              </a:rPr>
              <a:t>Notice tone, body language and assumptions during interactions.</a:t>
            </a:r>
            <a:endParaRPr lang="en-US" sz="1600" dirty="0">
              <a:latin typeface="+mj-lt"/>
            </a:endParaRPr>
          </a:p>
          <a:p>
            <a:pPr>
              <a:lnSpc>
                <a:spcPct val="200000"/>
              </a:lnSpc>
            </a:pPr>
            <a:r>
              <a:rPr lang="en-US" sz="1600" dirty="0">
                <a:solidFill>
                  <a:srgbClr val="18363F"/>
                </a:solidFill>
                <a:latin typeface="+mj-lt"/>
                <a:ea typeface="Aptos" pitchFamily="34" charset="-122"/>
                <a:cs typeface="Aptos" pitchFamily="34" charset="-120"/>
              </a:rPr>
              <a:t>Adapt communication for disability, anxiety or language needs.</a:t>
            </a:r>
            <a:endParaRPr lang="en-US" sz="1600" dirty="0">
              <a:latin typeface="+mj-lt"/>
            </a:endParaRPr>
          </a:p>
          <a:p>
            <a:pPr>
              <a:lnSpc>
                <a:spcPct val="200000"/>
              </a:lnSpc>
            </a:pPr>
            <a:r>
              <a:rPr lang="en-US" sz="1600" dirty="0">
                <a:solidFill>
                  <a:srgbClr val="18363F"/>
                </a:solidFill>
                <a:latin typeface="+mj-lt"/>
                <a:ea typeface="Aptos" pitchFamily="34" charset="-122"/>
                <a:cs typeface="Aptos" pitchFamily="34" charset="-120"/>
              </a:rPr>
              <a:t>Reflect after interactions to improve future practice (Skills for Care, 2026; NICE, 2021).</a:t>
            </a:r>
            <a:endParaRPr lang="en-US" sz="1600" dirty="0">
              <a:latin typeface="+mj-lt"/>
            </a:endParaRPr>
          </a:p>
        </p:txBody>
      </p:sp>
      <p:sp>
        <p:nvSpPr>
          <p:cNvPr id="9" name="Shape 6"/>
          <p:cNvSpPr/>
          <p:nvPr/>
        </p:nvSpPr>
        <p:spPr>
          <a:xfrm>
            <a:off x="5257800" y="4563743"/>
            <a:ext cx="5440680" cy="658368"/>
          </a:xfrm>
          <a:prstGeom prst="roundRect">
            <a:avLst>
              <a:gd name="adj" fmla="val 16667"/>
            </a:avLst>
          </a:prstGeom>
          <a:solidFill>
            <a:srgbClr val="F6C8BA">
              <a:alpha val="95000"/>
            </a:srgbClr>
          </a:solidFill>
          <a:ln w="12700">
            <a:solidFill>
              <a:srgbClr val="F6C8BA">
                <a:alpha val="0"/>
              </a:srgbClr>
            </a:solidFill>
            <a:prstDash val="solid"/>
          </a:ln>
        </p:spPr>
        <p:txBody>
          <a:bodyPr/>
          <a:lstStyle/>
          <a:p>
            <a:endParaRPr lang="en-PK">
              <a:latin typeface="+mj-lt"/>
            </a:endParaRPr>
          </a:p>
        </p:txBody>
      </p:sp>
      <p:sp>
        <p:nvSpPr>
          <p:cNvPr id="10" name="Text 7"/>
          <p:cNvSpPr/>
          <p:nvPr/>
        </p:nvSpPr>
        <p:spPr>
          <a:xfrm>
            <a:off x="5486400" y="4774055"/>
            <a:ext cx="4983480" cy="219456"/>
          </a:xfrm>
          <a:prstGeom prst="rect">
            <a:avLst/>
          </a:prstGeom>
          <a:noFill/>
          <a:ln/>
        </p:spPr>
        <p:txBody>
          <a:bodyPr wrap="square" lIns="0" tIns="0" rIns="0" bIns="0" rtlCol="0" anchor="ctr"/>
          <a:lstStyle/>
          <a:p>
            <a:pPr marL="0" indent="0">
              <a:buNone/>
            </a:pPr>
            <a:r>
              <a:rPr lang="en-US" sz="1350" b="1" dirty="0">
                <a:solidFill>
                  <a:srgbClr val="18363F"/>
                </a:solidFill>
                <a:latin typeface="+mj-lt"/>
                <a:ea typeface="Aptos" pitchFamily="34" charset="-122"/>
                <a:cs typeface="Aptos" pitchFamily="34" charset="-120"/>
              </a:rPr>
              <a:t>Reflective question: “Did the person feel heard and understood?”</a:t>
            </a:r>
            <a:endParaRPr lang="en-US" sz="1350" dirty="0">
              <a:latin typeface="+mj-lt"/>
            </a:endParaRPr>
          </a:p>
        </p:txBody>
      </p:sp>
      <p:sp>
        <p:nvSpPr>
          <p:cNvPr id="12" name="Shape 9"/>
          <p:cNvSpPr/>
          <p:nvPr/>
        </p:nvSpPr>
        <p:spPr>
          <a:xfrm>
            <a:off x="640080" y="6446520"/>
            <a:ext cx="10881360" cy="0"/>
          </a:xfrm>
          <a:prstGeom prst="line">
            <a:avLst/>
          </a:prstGeom>
          <a:noFill/>
          <a:ln w="10160">
            <a:solidFill>
              <a:srgbClr val="D7E5E4"/>
            </a:solidFill>
            <a:prstDash val="solid"/>
          </a:ln>
        </p:spPr>
        <p:txBody>
          <a:bodyPr/>
          <a:lstStyle/>
          <a:p>
            <a:endParaRPr lang="en-PK">
              <a:latin typeface="+mj-lt"/>
            </a:endParaRPr>
          </a:p>
        </p:txBody>
      </p:sp>
      <p:sp>
        <p:nvSpPr>
          <p:cNvPr id="13" name="Text 10"/>
          <p:cNvSpPr/>
          <p:nvPr/>
        </p:nvSpPr>
        <p:spPr>
          <a:xfrm>
            <a:off x="640080" y="6510528"/>
            <a:ext cx="7863840" cy="201168"/>
          </a:xfrm>
          <a:prstGeom prst="rect">
            <a:avLst/>
          </a:prstGeom>
          <a:noFill/>
          <a:ln/>
        </p:spPr>
        <p:txBody>
          <a:bodyPr wrap="square" lIns="0" tIns="0" rIns="0" bIns="0" rtlCol="0" anchor="ctr"/>
          <a:lstStyle/>
          <a:p>
            <a:pPr marL="0" indent="0">
              <a:buNone/>
            </a:pPr>
            <a:r>
              <a:rPr lang="en-US" sz="750" dirty="0">
                <a:solidFill>
                  <a:srgbClr val="748287"/>
                </a:solidFill>
                <a:latin typeface="+mj-lt"/>
                <a:ea typeface="Aptos" pitchFamily="34" charset="-122"/>
                <a:cs typeface="Aptos" pitchFamily="34" charset="-120"/>
              </a:rPr>
              <a:t>LCHS4009  |  Professional Development within Health and Social Care</a:t>
            </a:r>
            <a:endParaRPr lang="en-US" sz="750" dirty="0">
              <a:latin typeface="+mj-lt"/>
            </a:endParaRPr>
          </a:p>
        </p:txBody>
      </p:sp>
      <p:sp>
        <p:nvSpPr>
          <p:cNvPr id="14" name="Text 11"/>
          <p:cNvSpPr/>
          <p:nvPr/>
        </p:nvSpPr>
        <p:spPr>
          <a:xfrm>
            <a:off x="11201400" y="6492240"/>
            <a:ext cx="457200" cy="201168"/>
          </a:xfrm>
          <a:prstGeom prst="rect">
            <a:avLst/>
          </a:prstGeom>
          <a:noFill/>
          <a:ln/>
        </p:spPr>
        <p:txBody>
          <a:bodyPr wrap="square" lIns="0" tIns="0" rIns="0" bIns="0" rtlCol="0" anchor="ctr"/>
          <a:lstStyle/>
          <a:p>
            <a:pPr marL="0" indent="0" algn="r">
              <a:buNone/>
            </a:pPr>
            <a:r>
              <a:rPr lang="en-US" sz="750" b="1" dirty="0">
                <a:solidFill>
                  <a:srgbClr val="0D7477"/>
                </a:solidFill>
                <a:latin typeface="+mj-lt"/>
                <a:ea typeface="Aptos" pitchFamily="34" charset="-122"/>
                <a:cs typeface="Aptos" pitchFamily="34" charset="-120"/>
              </a:rPr>
              <a:t>6/8</a:t>
            </a:r>
            <a:endParaRPr lang="en-US" sz="750"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BFB"/>
        </a:solidFill>
        <a:effectLst/>
      </p:bgPr>
    </p:bg>
    <p:spTree>
      <p:nvGrpSpPr>
        <p:cNvPr id="1" name=""/>
        <p:cNvGrpSpPr/>
        <p:nvPr/>
      </p:nvGrpSpPr>
      <p:grpSpPr>
        <a:xfrm>
          <a:off x="0" y="0"/>
          <a:ext cx="0" cy="0"/>
          <a:chOff x="0" y="0"/>
          <a:chExt cx="0" cy="0"/>
        </a:xfrm>
      </p:grpSpPr>
      <p:sp>
        <p:nvSpPr>
          <p:cNvPr id="2" name="Shape 0"/>
          <p:cNvSpPr/>
          <p:nvPr/>
        </p:nvSpPr>
        <p:spPr>
          <a:xfrm>
            <a:off x="0" y="18288"/>
            <a:ext cx="12191695" cy="0"/>
          </a:xfrm>
          <a:prstGeom prst="line">
            <a:avLst/>
          </a:prstGeom>
          <a:noFill/>
          <a:ln w="27940">
            <a:solidFill>
              <a:srgbClr val="0D7477">
                <a:alpha val="85000"/>
              </a:srgbClr>
            </a:solidFill>
            <a:prstDash val="solid"/>
          </a:ln>
        </p:spPr>
        <p:txBody>
          <a:bodyPr/>
          <a:lstStyle/>
          <a:p>
            <a:endParaRPr lang="en-PK">
              <a:latin typeface="+mj-lt"/>
            </a:endParaRPr>
          </a:p>
        </p:txBody>
      </p:sp>
      <p:sp>
        <p:nvSpPr>
          <p:cNvPr id="4" name="Text 2"/>
          <p:cNvSpPr/>
          <p:nvPr/>
        </p:nvSpPr>
        <p:spPr>
          <a:xfrm>
            <a:off x="640080" y="493777"/>
            <a:ext cx="6848856" cy="780375"/>
          </a:xfrm>
          <a:prstGeom prst="rect">
            <a:avLst/>
          </a:prstGeom>
          <a:noFill/>
          <a:ln/>
        </p:spPr>
        <p:txBody>
          <a:bodyPr wrap="square" lIns="0" tIns="0" rIns="0" bIns="0" rtlCol="0" anchor="ctr">
            <a:normAutofit/>
          </a:bodyPr>
          <a:lstStyle/>
          <a:p>
            <a:pPr marL="0" indent="0">
              <a:buNone/>
            </a:pPr>
            <a:r>
              <a:rPr lang="en-US" sz="3200" b="1" dirty="0">
                <a:solidFill>
                  <a:srgbClr val="18363F"/>
                </a:solidFill>
                <a:latin typeface="+mj-lt"/>
                <a:ea typeface="Aptos Display" pitchFamily="34" charset="-122"/>
                <a:cs typeface="Aptos Display" pitchFamily="34" charset="-120"/>
              </a:rPr>
              <a:t>Professional impact of communication</a:t>
            </a:r>
            <a:endParaRPr lang="en-US" sz="3200" dirty="0">
              <a:latin typeface="+mj-lt"/>
            </a:endParaRPr>
          </a:p>
        </p:txBody>
      </p:sp>
      <p:sp>
        <p:nvSpPr>
          <p:cNvPr id="5" name="Text 3"/>
          <p:cNvSpPr/>
          <p:nvPr/>
        </p:nvSpPr>
        <p:spPr>
          <a:xfrm>
            <a:off x="749808" y="1417320"/>
            <a:ext cx="10424160" cy="438912"/>
          </a:xfrm>
          <a:prstGeom prst="rect">
            <a:avLst/>
          </a:prstGeom>
          <a:noFill/>
          <a:ln/>
        </p:spPr>
        <p:txBody>
          <a:bodyPr wrap="square" lIns="0" tIns="0" rIns="0" bIns="0" rtlCol="0" anchor="ctr">
            <a:normAutofit/>
          </a:bodyPr>
          <a:lstStyle/>
          <a:p>
            <a:pPr marL="0" indent="0" algn="ctr">
              <a:buNone/>
            </a:pPr>
            <a:r>
              <a:rPr lang="en-US" sz="2000" b="1" dirty="0">
                <a:solidFill>
                  <a:srgbClr val="0D7477"/>
                </a:solidFill>
                <a:latin typeface="+mj-lt"/>
                <a:ea typeface="Aptos Display" pitchFamily="34" charset="-122"/>
                <a:cs typeface="Aptos Display" pitchFamily="34" charset="-120"/>
              </a:rPr>
              <a:t>Better communication improves relationships, teamwork and safety in everyday care.</a:t>
            </a:r>
            <a:endParaRPr lang="en-US" sz="2000" dirty="0">
              <a:latin typeface="+mj-lt"/>
            </a:endParaRPr>
          </a:p>
        </p:txBody>
      </p:sp>
      <p:sp>
        <p:nvSpPr>
          <p:cNvPr id="6" name="Shape 4"/>
          <p:cNvSpPr/>
          <p:nvPr/>
        </p:nvSpPr>
        <p:spPr>
          <a:xfrm>
            <a:off x="932688" y="2331720"/>
            <a:ext cx="3127248" cy="2148840"/>
          </a:xfrm>
          <a:prstGeom prst="roundRect">
            <a:avLst>
              <a:gd name="adj" fmla="val 6809"/>
            </a:avLst>
          </a:prstGeom>
          <a:solidFill>
            <a:srgbClr val="FFFFFF"/>
          </a:solidFill>
          <a:ln w="12700">
            <a:solidFill>
              <a:srgbClr val="D7E5E4"/>
            </a:solidFill>
            <a:prstDash val="solid"/>
          </a:ln>
        </p:spPr>
        <p:txBody>
          <a:bodyPr/>
          <a:lstStyle/>
          <a:p>
            <a:endParaRPr lang="en-PK">
              <a:latin typeface="+mj-lt"/>
            </a:endParaRPr>
          </a:p>
        </p:txBody>
      </p:sp>
      <p:sp>
        <p:nvSpPr>
          <p:cNvPr id="7" name="Shape 5"/>
          <p:cNvSpPr/>
          <p:nvPr/>
        </p:nvSpPr>
        <p:spPr>
          <a:xfrm>
            <a:off x="2176272" y="2499450"/>
            <a:ext cx="640080" cy="640080"/>
          </a:xfrm>
          <a:prstGeom prst="ellipse">
            <a:avLst/>
          </a:prstGeom>
          <a:solidFill>
            <a:srgbClr val="0D7477"/>
          </a:solidFill>
          <a:ln w="12700">
            <a:solidFill>
              <a:srgbClr val="0D7477">
                <a:alpha val="0"/>
              </a:srgbClr>
            </a:solidFill>
            <a:prstDash val="solid"/>
          </a:ln>
        </p:spPr>
        <p:txBody>
          <a:bodyPr/>
          <a:lstStyle/>
          <a:p>
            <a:endParaRPr lang="en-PK" sz="1600">
              <a:latin typeface="+mj-lt"/>
            </a:endParaRPr>
          </a:p>
        </p:txBody>
      </p:sp>
      <p:sp>
        <p:nvSpPr>
          <p:cNvPr id="8" name="Text 6"/>
          <p:cNvSpPr/>
          <p:nvPr/>
        </p:nvSpPr>
        <p:spPr>
          <a:xfrm>
            <a:off x="2176272" y="2682330"/>
            <a:ext cx="640080" cy="164592"/>
          </a:xfrm>
          <a:prstGeom prst="rect">
            <a:avLst/>
          </a:prstGeom>
          <a:noFill/>
          <a:ln/>
        </p:spPr>
        <p:txBody>
          <a:bodyPr wrap="square" lIns="0" tIns="0" rIns="0" bIns="0" rtlCol="0" anchor="ctr"/>
          <a:lstStyle/>
          <a:p>
            <a:pPr marL="0" indent="0" algn="ctr">
              <a:buNone/>
            </a:pPr>
            <a:r>
              <a:rPr lang="en-US" sz="1600" b="1" dirty="0">
                <a:solidFill>
                  <a:srgbClr val="FFFFFF"/>
                </a:solidFill>
                <a:latin typeface="+mj-lt"/>
                <a:ea typeface="Aptos" pitchFamily="34" charset="-122"/>
                <a:cs typeface="Aptos" pitchFamily="34" charset="-120"/>
              </a:rPr>
              <a:t>1</a:t>
            </a:r>
            <a:endParaRPr lang="en-US" sz="1600" dirty="0">
              <a:latin typeface="+mj-lt"/>
            </a:endParaRPr>
          </a:p>
        </p:txBody>
      </p:sp>
      <p:sp>
        <p:nvSpPr>
          <p:cNvPr id="9" name="Text 7"/>
          <p:cNvSpPr/>
          <p:nvPr/>
        </p:nvSpPr>
        <p:spPr>
          <a:xfrm>
            <a:off x="1161288" y="3221826"/>
            <a:ext cx="2651760" cy="320040"/>
          </a:xfrm>
          <a:prstGeom prst="rect">
            <a:avLst/>
          </a:prstGeom>
          <a:noFill/>
          <a:ln/>
        </p:spPr>
        <p:txBody>
          <a:bodyPr wrap="square" lIns="0" tIns="0" rIns="0" bIns="0" rtlCol="0" anchor="ctr">
            <a:normAutofit/>
          </a:bodyPr>
          <a:lstStyle/>
          <a:p>
            <a:pPr marL="0" indent="0" algn="ctr">
              <a:buNone/>
            </a:pPr>
            <a:r>
              <a:rPr lang="en-US" sz="1600" b="1" dirty="0">
                <a:solidFill>
                  <a:srgbClr val="18363F"/>
                </a:solidFill>
                <a:latin typeface="+mj-lt"/>
                <a:ea typeface="Aptos" pitchFamily="34" charset="-122"/>
                <a:cs typeface="Aptos" pitchFamily="34" charset="-120"/>
              </a:rPr>
              <a:t>Trust and dignity</a:t>
            </a:r>
            <a:endParaRPr lang="en-US" sz="1600" dirty="0">
              <a:latin typeface="+mj-lt"/>
            </a:endParaRPr>
          </a:p>
        </p:txBody>
      </p:sp>
      <p:sp>
        <p:nvSpPr>
          <p:cNvPr id="10" name="Text 8"/>
          <p:cNvSpPr/>
          <p:nvPr/>
        </p:nvSpPr>
        <p:spPr>
          <a:xfrm>
            <a:off x="1252728" y="3679026"/>
            <a:ext cx="2468880" cy="658368"/>
          </a:xfrm>
          <a:prstGeom prst="rect">
            <a:avLst/>
          </a:prstGeom>
          <a:noFill/>
          <a:ln/>
        </p:spPr>
        <p:txBody>
          <a:bodyPr wrap="square" lIns="0" tIns="0" rIns="0" bIns="0" rtlCol="0" anchor="ctr">
            <a:normAutofit/>
          </a:bodyPr>
          <a:lstStyle/>
          <a:p>
            <a:pPr marL="0" indent="0" algn="ctr">
              <a:buNone/>
            </a:pPr>
            <a:r>
              <a:rPr lang="en-US" sz="1400" dirty="0">
                <a:solidFill>
                  <a:srgbClr val="5D6F75"/>
                </a:solidFill>
                <a:latin typeface="+mj-lt"/>
                <a:ea typeface="Aptos" pitchFamily="34" charset="-122"/>
                <a:cs typeface="Aptos" pitchFamily="34" charset="-120"/>
              </a:rPr>
              <a:t>People feel listened to, respected and involved in decisions.</a:t>
            </a:r>
            <a:endParaRPr lang="en-US" sz="1400" dirty="0">
              <a:latin typeface="+mj-lt"/>
            </a:endParaRPr>
          </a:p>
        </p:txBody>
      </p:sp>
      <p:sp>
        <p:nvSpPr>
          <p:cNvPr id="11" name="Shape 9"/>
          <p:cNvSpPr/>
          <p:nvPr/>
        </p:nvSpPr>
        <p:spPr>
          <a:xfrm>
            <a:off x="4700016" y="2331720"/>
            <a:ext cx="3127248" cy="2148840"/>
          </a:xfrm>
          <a:prstGeom prst="roundRect">
            <a:avLst>
              <a:gd name="adj" fmla="val 6809"/>
            </a:avLst>
          </a:prstGeom>
          <a:solidFill>
            <a:srgbClr val="FFFFFF"/>
          </a:solidFill>
          <a:ln w="12700">
            <a:solidFill>
              <a:srgbClr val="D7E5E4"/>
            </a:solidFill>
            <a:prstDash val="solid"/>
          </a:ln>
        </p:spPr>
        <p:txBody>
          <a:bodyPr/>
          <a:lstStyle/>
          <a:p>
            <a:endParaRPr lang="en-PK">
              <a:latin typeface="+mj-lt"/>
            </a:endParaRPr>
          </a:p>
        </p:txBody>
      </p:sp>
      <p:sp>
        <p:nvSpPr>
          <p:cNvPr id="12" name="Shape 10"/>
          <p:cNvSpPr/>
          <p:nvPr/>
        </p:nvSpPr>
        <p:spPr>
          <a:xfrm>
            <a:off x="5943600" y="2499450"/>
            <a:ext cx="640080" cy="640080"/>
          </a:xfrm>
          <a:prstGeom prst="ellipse">
            <a:avLst/>
          </a:prstGeom>
          <a:solidFill>
            <a:srgbClr val="EFA08D"/>
          </a:solidFill>
          <a:ln w="12700">
            <a:solidFill>
              <a:srgbClr val="0D7477">
                <a:alpha val="0"/>
              </a:srgbClr>
            </a:solidFill>
            <a:prstDash val="solid"/>
          </a:ln>
        </p:spPr>
        <p:txBody>
          <a:bodyPr/>
          <a:lstStyle/>
          <a:p>
            <a:endParaRPr lang="en-PK" sz="1600">
              <a:latin typeface="+mj-lt"/>
            </a:endParaRPr>
          </a:p>
        </p:txBody>
      </p:sp>
      <p:sp>
        <p:nvSpPr>
          <p:cNvPr id="13" name="Text 11"/>
          <p:cNvSpPr/>
          <p:nvPr/>
        </p:nvSpPr>
        <p:spPr>
          <a:xfrm>
            <a:off x="5943600" y="2682330"/>
            <a:ext cx="640080" cy="164592"/>
          </a:xfrm>
          <a:prstGeom prst="rect">
            <a:avLst/>
          </a:prstGeom>
          <a:noFill/>
          <a:ln/>
        </p:spPr>
        <p:txBody>
          <a:bodyPr wrap="square" lIns="0" tIns="0" rIns="0" bIns="0" rtlCol="0" anchor="ctr"/>
          <a:lstStyle/>
          <a:p>
            <a:pPr marL="0" indent="0" algn="ctr">
              <a:buNone/>
            </a:pPr>
            <a:r>
              <a:rPr lang="en-US" sz="1600" b="1" dirty="0">
                <a:solidFill>
                  <a:srgbClr val="FFFFFF"/>
                </a:solidFill>
                <a:latin typeface="+mj-lt"/>
                <a:ea typeface="Aptos" pitchFamily="34" charset="-122"/>
                <a:cs typeface="Aptos" pitchFamily="34" charset="-120"/>
              </a:rPr>
              <a:t>2</a:t>
            </a:r>
            <a:endParaRPr lang="en-US" sz="1600" dirty="0">
              <a:latin typeface="+mj-lt"/>
            </a:endParaRPr>
          </a:p>
        </p:txBody>
      </p:sp>
      <p:sp>
        <p:nvSpPr>
          <p:cNvPr id="14" name="Text 12"/>
          <p:cNvSpPr/>
          <p:nvPr/>
        </p:nvSpPr>
        <p:spPr>
          <a:xfrm>
            <a:off x="4928616" y="3221826"/>
            <a:ext cx="2651760" cy="320040"/>
          </a:xfrm>
          <a:prstGeom prst="rect">
            <a:avLst/>
          </a:prstGeom>
          <a:noFill/>
          <a:ln/>
        </p:spPr>
        <p:txBody>
          <a:bodyPr wrap="square" lIns="0" tIns="0" rIns="0" bIns="0" rtlCol="0" anchor="ctr">
            <a:normAutofit/>
          </a:bodyPr>
          <a:lstStyle/>
          <a:p>
            <a:pPr marL="0" indent="0" algn="ctr">
              <a:buNone/>
            </a:pPr>
            <a:r>
              <a:rPr lang="en-US" sz="1600" b="1" dirty="0">
                <a:solidFill>
                  <a:srgbClr val="18363F"/>
                </a:solidFill>
                <a:latin typeface="+mj-lt"/>
                <a:ea typeface="Aptos" pitchFamily="34" charset="-122"/>
                <a:cs typeface="Aptos" pitchFamily="34" charset="-120"/>
              </a:rPr>
              <a:t>Teamwork</a:t>
            </a:r>
            <a:endParaRPr lang="en-US" sz="1600" dirty="0">
              <a:latin typeface="+mj-lt"/>
            </a:endParaRPr>
          </a:p>
        </p:txBody>
      </p:sp>
      <p:sp>
        <p:nvSpPr>
          <p:cNvPr id="15" name="Text 13"/>
          <p:cNvSpPr/>
          <p:nvPr/>
        </p:nvSpPr>
        <p:spPr>
          <a:xfrm>
            <a:off x="5020056" y="3679026"/>
            <a:ext cx="2468880" cy="658368"/>
          </a:xfrm>
          <a:prstGeom prst="rect">
            <a:avLst/>
          </a:prstGeom>
          <a:noFill/>
          <a:ln/>
        </p:spPr>
        <p:txBody>
          <a:bodyPr wrap="square" lIns="0" tIns="0" rIns="0" bIns="0" rtlCol="0" anchor="ctr">
            <a:normAutofit/>
          </a:bodyPr>
          <a:lstStyle/>
          <a:p>
            <a:pPr marL="0" indent="0" algn="ctr">
              <a:buNone/>
            </a:pPr>
            <a:r>
              <a:rPr lang="en-US" sz="1400" dirty="0">
                <a:solidFill>
                  <a:srgbClr val="5D6F75"/>
                </a:solidFill>
                <a:latin typeface="+mj-lt"/>
                <a:ea typeface="Aptos" pitchFamily="34" charset="-122"/>
                <a:cs typeface="Aptos" pitchFamily="34" charset="-120"/>
              </a:rPr>
              <a:t>Carers, nurses, doctors and families work from clearer shared information.</a:t>
            </a:r>
            <a:endParaRPr lang="en-US" sz="1400" dirty="0">
              <a:latin typeface="+mj-lt"/>
            </a:endParaRPr>
          </a:p>
        </p:txBody>
      </p:sp>
      <p:sp>
        <p:nvSpPr>
          <p:cNvPr id="16" name="Shape 14"/>
          <p:cNvSpPr/>
          <p:nvPr/>
        </p:nvSpPr>
        <p:spPr>
          <a:xfrm>
            <a:off x="8467344" y="2331720"/>
            <a:ext cx="3127248" cy="2148840"/>
          </a:xfrm>
          <a:prstGeom prst="roundRect">
            <a:avLst>
              <a:gd name="adj" fmla="val 6809"/>
            </a:avLst>
          </a:prstGeom>
          <a:solidFill>
            <a:srgbClr val="FFFFFF"/>
          </a:solidFill>
          <a:ln w="12700">
            <a:solidFill>
              <a:srgbClr val="D7E5E4"/>
            </a:solidFill>
            <a:prstDash val="solid"/>
          </a:ln>
        </p:spPr>
        <p:txBody>
          <a:bodyPr/>
          <a:lstStyle/>
          <a:p>
            <a:endParaRPr lang="en-PK">
              <a:latin typeface="+mj-lt"/>
            </a:endParaRPr>
          </a:p>
        </p:txBody>
      </p:sp>
      <p:sp>
        <p:nvSpPr>
          <p:cNvPr id="17" name="Shape 15"/>
          <p:cNvSpPr/>
          <p:nvPr/>
        </p:nvSpPr>
        <p:spPr>
          <a:xfrm>
            <a:off x="9710928" y="2499450"/>
            <a:ext cx="640080" cy="640080"/>
          </a:xfrm>
          <a:prstGeom prst="ellipse">
            <a:avLst/>
          </a:prstGeom>
          <a:solidFill>
            <a:srgbClr val="0D7477"/>
          </a:solidFill>
          <a:ln w="12700">
            <a:solidFill>
              <a:srgbClr val="0D7477">
                <a:alpha val="0"/>
              </a:srgbClr>
            </a:solidFill>
            <a:prstDash val="solid"/>
          </a:ln>
        </p:spPr>
        <p:txBody>
          <a:bodyPr/>
          <a:lstStyle/>
          <a:p>
            <a:endParaRPr lang="en-PK" sz="1600">
              <a:latin typeface="+mj-lt"/>
            </a:endParaRPr>
          </a:p>
        </p:txBody>
      </p:sp>
      <p:sp>
        <p:nvSpPr>
          <p:cNvPr id="18" name="Text 16"/>
          <p:cNvSpPr/>
          <p:nvPr/>
        </p:nvSpPr>
        <p:spPr>
          <a:xfrm>
            <a:off x="9710928" y="2682330"/>
            <a:ext cx="640080" cy="164592"/>
          </a:xfrm>
          <a:prstGeom prst="rect">
            <a:avLst/>
          </a:prstGeom>
          <a:noFill/>
          <a:ln/>
        </p:spPr>
        <p:txBody>
          <a:bodyPr wrap="square" lIns="0" tIns="0" rIns="0" bIns="0" rtlCol="0" anchor="ctr"/>
          <a:lstStyle/>
          <a:p>
            <a:pPr marL="0" indent="0" algn="ctr">
              <a:buNone/>
            </a:pPr>
            <a:r>
              <a:rPr lang="en-US" sz="1600" b="1" dirty="0">
                <a:solidFill>
                  <a:srgbClr val="FFFFFF"/>
                </a:solidFill>
                <a:latin typeface="+mj-lt"/>
                <a:ea typeface="Aptos" pitchFamily="34" charset="-122"/>
                <a:cs typeface="Aptos" pitchFamily="34" charset="-120"/>
              </a:rPr>
              <a:t>3</a:t>
            </a:r>
            <a:endParaRPr lang="en-US" sz="1600" dirty="0">
              <a:latin typeface="+mj-lt"/>
            </a:endParaRPr>
          </a:p>
        </p:txBody>
      </p:sp>
      <p:sp>
        <p:nvSpPr>
          <p:cNvPr id="19" name="Text 17"/>
          <p:cNvSpPr/>
          <p:nvPr/>
        </p:nvSpPr>
        <p:spPr>
          <a:xfrm>
            <a:off x="8695944" y="3221826"/>
            <a:ext cx="2651760" cy="320040"/>
          </a:xfrm>
          <a:prstGeom prst="rect">
            <a:avLst/>
          </a:prstGeom>
          <a:noFill/>
          <a:ln/>
        </p:spPr>
        <p:txBody>
          <a:bodyPr wrap="square" lIns="0" tIns="0" rIns="0" bIns="0" rtlCol="0" anchor="ctr">
            <a:normAutofit/>
          </a:bodyPr>
          <a:lstStyle/>
          <a:p>
            <a:pPr marL="0" indent="0" algn="ctr">
              <a:buNone/>
            </a:pPr>
            <a:r>
              <a:rPr lang="en-US" sz="1600" b="1" dirty="0">
                <a:solidFill>
                  <a:srgbClr val="18363F"/>
                </a:solidFill>
                <a:latin typeface="+mj-lt"/>
                <a:ea typeface="Aptos" pitchFamily="34" charset="-122"/>
                <a:cs typeface="Aptos" pitchFamily="34" charset="-120"/>
              </a:rPr>
              <a:t>Professional safety</a:t>
            </a:r>
            <a:endParaRPr lang="en-US" sz="1600" dirty="0">
              <a:latin typeface="+mj-lt"/>
            </a:endParaRPr>
          </a:p>
        </p:txBody>
      </p:sp>
      <p:sp>
        <p:nvSpPr>
          <p:cNvPr id="20" name="Text 18"/>
          <p:cNvSpPr/>
          <p:nvPr/>
        </p:nvSpPr>
        <p:spPr>
          <a:xfrm>
            <a:off x="8787384" y="3679026"/>
            <a:ext cx="2468880" cy="658368"/>
          </a:xfrm>
          <a:prstGeom prst="rect">
            <a:avLst/>
          </a:prstGeom>
          <a:noFill/>
          <a:ln/>
        </p:spPr>
        <p:txBody>
          <a:bodyPr wrap="square" lIns="0" tIns="0" rIns="0" bIns="0" rtlCol="0" anchor="ctr">
            <a:normAutofit/>
          </a:bodyPr>
          <a:lstStyle/>
          <a:p>
            <a:pPr marL="0" indent="0" algn="ctr">
              <a:buNone/>
            </a:pPr>
            <a:r>
              <a:rPr lang="en-US" sz="1400" dirty="0">
                <a:solidFill>
                  <a:srgbClr val="5D6F75"/>
                </a:solidFill>
                <a:latin typeface="+mj-lt"/>
                <a:ea typeface="Aptos" pitchFamily="34" charset="-122"/>
                <a:cs typeface="Aptos" pitchFamily="34" charset="-120"/>
              </a:rPr>
              <a:t>Concerns are recorded, escalated and followed up appropriately.</a:t>
            </a:r>
            <a:endParaRPr lang="en-US" sz="1400" dirty="0">
              <a:latin typeface="+mj-lt"/>
            </a:endParaRPr>
          </a:p>
        </p:txBody>
      </p:sp>
      <p:sp>
        <p:nvSpPr>
          <p:cNvPr id="21" name="Text 19"/>
          <p:cNvSpPr/>
          <p:nvPr/>
        </p:nvSpPr>
        <p:spPr>
          <a:xfrm>
            <a:off x="914400" y="5074920"/>
            <a:ext cx="10424160" cy="292608"/>
          </a:xfrm>
          <a:prstGeom prst="rect">
            <a:avLst/>
          </a:prstGeom>
          <a:noFill/>
          <a:ln/>
        </p:spPr>
        <p:txBody>
          <a:bodyPr wrap="square" lIns="0" tIns="0" rIns="0" bIns="0" rtlCol="0" anchor="ctr"/>
          <a:lstStyle/>
          <a:p>
            <a:pPr marL="0" indent="0" algn="ctr">
              <a:buNone/>
            </a:pPr>
            <a:r>
              <a:rPr lang="en-US" sz="1600" b="1" dirty="0">
                <a:solidFill>
                  <a:srgbClr val="18363F"/>
                </a:solidFill>
                <a:latin typeface="+mj-lt"/>
                <a:ea typeface="Aptos" pitchFamily="34" charset="-122"/>
                <a:cs typeface="Aptos" pitchFamily="34" charset="-120"/>
              </a:rPr>
              <a:t>Communication helps meet expectations for safe and effective practice (NMC, 2018; NICE, 2021).</a:t>
            </a:r>
            <a:endParaRPr lang="en-US" sz="1600" dirty="0">
              <a:latin typeface="+mj-lt"/>
            </a:endParaRPr>
          </a:p>
        </p:txBody>
      </p:sp>
      <p:sp>
        <p:nvSpPr>
          <p:cNvPr id="23" name="Shape 21"/>
          <p:cNvSpPr/>
          <p:nvPr/>
        </p:nvSpPr>
        <p:spPr>
          <a:xfrm>
            <a:off x="640080" y="6446520"/>
            <a:ext cx="10881360" cy="0"/>
          </a:xfrm>
          <a:prstGeom prst="line">
            <a:avLst/>
          </a:prstGeom>
          <a:noFill/>
          <a:ln w="10160">
            <a:solidFill>
              <a:srgbClr val="D7E5E4"/>
            </a:solidFill>
            <a:prstDash val="solid"/>
          </a:ln>
        </p:spPr>
        <p:txBody>
          <a:bodyPr/>
          <a:lstStyle/>
          <a:p>
            <a:endParaRPr lang="en-PK">
              <a:latin typeface="+mj-lt"/>
            </a:endParaRPr>
          </a:p>
        </p:txBody>
      </p:sp>
      <p:sp>
        <p:nvSpPr>
          <p:cNvPr id="24" name="Text 22"/>
          <p:cNvSpPr/>
          <p:nvPr/>
        </p:nvSpPr>
        <p:spPr>
          <a:xfrm>
            <a:off x="640080" y="6510528"/>
            <a:ext cx="7863840" cy="201168"/>
          </a:xfrm>
          <a:prstGeom prst="rect">
            <a:avLst/>
          </a:prstGeom>
          <a:noFill/>
          <a:ln/>
        </p:spPr>
        <p:txBody>
          <a:bodyPr wrap="square" lIns="0" tIns="0" rIns="0" bIns="0" rtlCol="0" anchor="ctr"/>
          <a:lstStyle/>
          <a:p>
            <a:pPr marL="0" indent="0">
              <a:buNone/>
            </a:pPr>
            <a:r>
              <a:rPr lang="en-US" sz="750" dirty="0">
                <a:solidFill>
                  <a:srgbClr val="748287"/>
                </a:solidFill>
                <a:latin typeface="+mj-lt"/>
                <a:ea typeface="Aptos" pitchFamily="34" charset="-122"/>
                <a:cs typeface="Aptos" pitchFamily="34" charset="-120"/>
              </a:rPr>
              <a:t>LCHS4009  |  Professional Development within Health and Social Care</a:t>
            </a:r>
            <a:endParaRPr lang="en-US" sz="750" dirty="0">
              <a:latin typeface="+mj-lt"/>
            </a:endParaRPr>
          </a:p>
        </p:txBody>
      </p:sp>
      <p:sp>
        <p:nvSpPr>
          <p:cNvPr id="25" name="Text 23"/>
          <p:cNvSpPr/>
          <p:nvPr/>
        </p:nvSpPr>
        <p:spPr>
          <a:xfrm>
            <a:off x="11201400" y="6492240"/>
            <a:ext cx="457200" cy="201168"/>
          </a:xfrm>
          <a:prstGeom prst="rect">
            <a:avLst/>
          </a:prstGeom>
          <a:noFill/>
          <a:ln/>
        </p:spPr>
        <p:txBody>
          <a:bodyPr wrap="square" lIns="0" tIns="0" rIns="0" bIns="0" rtlCol="0" anchor="ctr"/>
          <a:lstStyle/>
          <a:p>
            <a:pPr marL="0" indent="0" algn="r">
              <a:buNone/>
            </a:pPr>
            <a:r>
              <a:rPr lang="en-US" sz="750" b="1" dirty="0">
                <a:solidFill>
                  <a:srgbClr val="0D7477"/>
                </a:solidFill>
                <a:latin typeface="+mj-lt"/>
                <a:ea typeface="Aptos" pitchFamily="34" charset="-122"/>
                <a:cs typeface="Aptos" pitchFamily="34" charset="-120"/>
              </a:rPr>
              <a:t>7/8</a:t>
            </a:r>
            <a:endParaRPr lang="en-US" sz="750" dirty="0">
              <a:latin typeface="+mj-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BFB"/>
        </a:solidFill>
        <a:effectLst/>
      </p:bgPr>
    </p:bg>
    <p:spTree>
      <p:nvGrpSpPr>
        <p:cNvPr id="1" name=""/>
        <p:cNvGrpSpPr/>
        <p:nvPr/>
      </p:nvGrpSpPr>
      <p:grpSpPr>
        <a:xfrm>
          <a:off x="0" y="0"/>
          <a:ext cx="0" cy="0"/>
          <a:chOff x="0" y="0"/>
          <a:chExt cx="0" cy="0"/>
        </a:xfrm>
      </p:grpSpPr>
      <p:sp>
        <p:nvSpPr>
          <p:cNvPr id="2" name="Shape 0"/>
          <p:cNvSpPr/>
          <p:nvPr/>
        </p:nvSpPr>
        <p:spPr>
          <a:xfrm>
            <a:off x="0" y="18288"/>
            <a:ext cx="12191695" cy="0"/>
          </a:xfrm>
          <a:prstGeom prst="line">
            <a:avLst/>
          </a:prstGeom>
          <a:noFill/>
          <a:ln w="27940">
            <a:solidFill>
              <a:srgbClr val="0D7477">
                <a:alpha val="85000"/>
              </a:srgbClr>
            </a:solidFill>
            <a:prstDash val="solid"/>
          </a:ln>
        </p:spPr>
        <p:txBody>
          <a:bodyPr/>
          <a:lstStyle/>
          <a:p>
            <a:endParaRPr lang="en-PK"/>
          </a:p>
        </p:txBody>
      </p:sp>
      <p:sp>
        <p:nvSpPr>
          <p:cNvPr id="4" name="Text 2"/>
          <p:cNvSpPr/>
          <p:nvPr/>
        </p:nvSpPr>
        <p:spPr>
          <a:xfrm>
            <a:off x="270164" y="366420"/>
            <a:ext cx="6217920" cy="402336"/>
          </a:xfrm>
          <a:prstGeom prst="rect">
            <a:avLst/>
          </a:prstGeom>
          <a:noFill/>
          <a:ln/>
        </p:spPr>
        <p:txBody>
          <a:bodyPr wrap="square" lIns="0" tIns="0" rIns="0" bIns="0" rtlCol="0" anchor="ctr">
            <a:normAutofit lnSpcReduction="10000"/>
          </a:bodyPr>
          <a:lstStyle/>
          <a:p>
            <a:pPr marL="0" indent="0">
              <a:buNone/>
            </a:pPr>
            <a:r>
              <a:rPr lang="en-US" sz="2800" b="1" dirty="0">
                <a:solidFill>
                  <a:srgbClr val="18363F"/>
                </a:solidFill>
                <a:latin typeface="Aptos Display" pitchFamily="34" charset="0"/>
                <a:ea typeface="Aptos Display" pitchFamily="34" charset="-122"/>
                <a:cs typeface="Aptos Display" pitchFamily="34" charset="-120"/>
              </a:rPr>
              <a:t>Reference list:</a:t>
            </a:r>
            <a:endParaRPr lang="en-US" sz="2800" dirty="0"/>
          </a:p>
        </p:txBody>
      </p:sp>
      <p:sp>
        <p:nvSpPr>
          <p:cNvPr id="11" name="Shape 9"/>
          <p:cNvSpPr/>
          <p:nvPr/>
        </p:nvSpPr>
        <p:spPr>
          <a:xfrm>
            <a:off x="640080" y="6446520"/>
            <a:ext cx="10881360" cy="0"/>
          </a:xfrm>
          <a:prstGeom prst="line">
            <a:avLst/>
          </a:prstGeom>
          <a:noFill/>
          <a:ln w="10160">
            <a:solidFill>
              <a:srgbClr val="D7E5E4"/>
            </a:solidFill>
            <a:prstDash val="solid"/>
          </a:ln>
        </p:spPr>
        <p:txBody>
          <a:bodyPr/>
          <a:lstStyle/>
          <a:p>
            <a:endParaRPr lang="en-PK"/>
          </a:p>
        </p:txBody>
      </p:sp>
      <p:sp>
        <p:nvSpPr>
          <p:cNvPr id="12" name="Text 10"/>
          <p:cNvSpPr/>
          <p:nvPr/>
        </p:nvSpPr>
        <p:spPr>
          <a:xfrm>
            <a:off x="640080" y="6510528"/>
            <a:ext cx="7863840" cy="201168"/>
          </a:xfrm>
          <a:prstGeom prst="rect">
            <a:avLst/>
          </a:prstGeom>
          <a:noFill/>
          <a:ln/>
        </p:spPr>
        <p:txBody>
          <a:bodyPr wrap="square" lIns="0" tIns="0" rIns="0" bIns="0" rtlCol="0" anchor="ctr"/>
          <a:lstStyle/>
          <a:p>
            <a:pPr marL="0" indent="0">
              <a:buNone/>
            </a:pPr>
            <a:r>
              <a:rPr lang="en-US" sz="750" dirty="0">
                <a:solidFill>
                  <a:srgbClr val="748287"/>
                </a:solidFill>
                <a:latin typeface="Aptos" pitchFamily="34" charset="0"/>
                <a:ea typeface="Aptos" pitchFamily="34" charset="-122"/>
                <a:cs typeface="Aptos" pitchFamily="34" charset="-120"/>
              </a:rPr>
              <a:t>LCHS4009  |  Professional Development within Health and Social Care</a:t>
            </a:r>
            <a:endParaRPr lang="en-US" sz="750" dirty="0"/>
          </a:p>
        </p:txBody>
      </p:sp>
      <p:sp>
        <p:nvSpPr>
          <p:cNvPr id="13" name="Text 11"/>
          <p:cNvSpPr/>
          <p:nvPr/>
        </p:nvSpPr>
        <p:spPr>
          <a:xfrm>
            <a:off x="11201400" y="6492240"/>
            <a:ext cx="457200" cy="201168"/>
          </a:xfrm>
          <a:prstGeom prst="rect">
            <a:avLst/>
          </a:prstGeom>
          <a:noFill/>
          <a:ln/>
        </p:spPr>
        <p:txBody>
          <a:bodyPr wrap="square" lIns="0" tIns="0" rIns="0" bIns="0" rtlCol="0" anchor="ctr"/>
          <a:lstStyle/>
          <a:p>
            <a:pPr marL="0" indent="0" algn="r">
              <a:buNone/>
            </a:pPr>
            <a:r>
              <a:rPr lang="en-US" sz="750" b="1" dirty="0">
                <a:solidFill>
                  <a:srgbClr val="0D7477"/>
                </a:solidFill>
                <a:latin typeface="Aptos" pitchFamily="34" charset="0"/>
                <a:ea typeface="Aptos" pitchFamily="34" charset="-122"/>
                <a:cs typeface="Aptos" pitchFamily="34" charset="-120"/>
              </a:rPr>
              <a:t>8/8</a:t>
            </a:r>
            <a:endParaRPr lang="en-US" sz="750" dirty="0"/>
          </a:p>
        </p:txBody>
      </p:sp>
      <p:sp>
        <p:nvSpPr>
          <p:cNvPr id="3" name="TextBox 2">
            <a:extLst>
              <a:ext uri="{FF2B5EF4-FFF2-40B4-BE49-F238E27FC236}">
                <a16:creationId xmlns:a16="http://schemas.microsoft.com/office/drawing/2014/main" id="{8C6B9E79-556B-5659-E03C-E5ABCF19A6F9}"/>
              </a:ext>
            </a:extLst>
          </p:cNvPr>
          <p:cNvSpPr txBox="1"/>
          <p:nvPr/>
        </p:nvSpPr>
        <p:spPr>
          <a:xfrm>
            <a:off x="182615" y="1001927"/>
            <a:ext cx="11159836" cy="5909310"/>
          </a:xfrm>
          <a:prstGeom prst="rect">
            <a:avLst/>
          </a:prstGeom>
          <a:noFill/>
        </p:spPr>
        <p:txBody>
          <a:bodyPr wrap="square" rtlCol="0">
            <a:spAutoFit/>
          </a:bodyPr>
          <a:lstStyle/>
          <a:p>
            <a:r>
              <a:rPr lang="en-GB" dirty="0"/>
              <a:t>Institute for Healthcare Improvement (2025). </a:t>
            </a:r>
            <a:r>
              <a:rPr lang="en-GB" i="1" dirty="0"/>
              <a:t>SBAR Tool: Situation-Background-Assessment-Recommendation</a:t>
            </a:r>
            <a:r>
              <a:rPr lang="en-GB" dirty="0"/>
              <a:t>. [online] Ihi.org. </a:t>
            </a:r>
          </a:p>
          <a:p>
            <a:r>
              <a:rPr lang="en-GB" dirty="0"/>
              <a:t>Available at: </a:t>
            </a:r>
            <a:r>
              <a:rPr lang="en-GB" dirty="0">
                <a:hlinkClick r:id="rId3"/>
              </a:rPr>
              <a:t>https://www.ihi.org/library/tools/sbar-tool-situation-background-assessment-recommendation</a:t>
            </a:r>
            <a:r>
              <a:rPr lang="en-GB" dirty="0"/>
              <a:t>.</a:t>
            </a:r>
          </a:p>
          <a:p>
            <a:endParaRPr lang="en-GB" dirty="0"/>
          </a:p>
          <a:p>
            <a:r>
              <a:rPr lang="en-GB" dirty="0"/>
              <a:t>National Institute for Health and Care Excellence (2021). </a:t>
            </a:r>
            <a:r>
              <a:rPr lang="en-GB" i="1" dirty="0"/>
              <a:t>Overview | Shared Decision Making | Guidance | NICE</a:t>
            </a:r>
            <a:r>
              <a:rPr lang="en-GB" dirty="0"/>
              <a:t>. [online] www.nice.org.uk.</a:t>
            </a:r>
            <a:br>
              <a:rPr lang="en-GB" dirty="0"/>
            </a:br>
            <a:r>
              <a:rPr lang="en-GB" dirty="0"/>
              <a:t>Available at: </a:t>
            </a:r>
            <a:r>
              <a:rPr lang="en-GB" dirty="0">
                <a:hlinkClick r:id="rId4"/>
              </a:rPr>
              <a:t>https://www.nice.org.uk/guidance/ng197</a:t>
            </a:r>
            <a:r>
              <a:rPr lang="en-GB" dirty="0"/>
              <a:t>.</a:t>
            </a:r>
          </a:p>
          <a:p>
            <a:endParaRPr lang="en-GB" dirty="0"/>
          </a:p>
          <a:p>
            <a:r>
              <a:rPr lang="en-GB" dirty="0"/>
              <a:t>NHS (2023). </a:t>
            </a:r>
            <a:r>
              <a:rPr lang="en-GB" i="1" dirty="0"/>
              <a:t>SBAR Communication Tool - Online Library of Quality, Service Improvement and Redesign Tools situation, background, assessment, Recommendation NHS England and NHS Improvement</a:t>
            </a:r>
            <a:r>
              <a:rPr lang="en-GB" dirty="0"/>
              <a:t>. [online] </a:t>
            </a:r>
          </a:p>
          <a:p>
            <a:r>
              <a:rPr lang="en-GB" dirty="0"/>
              <a:t>Available at: </a:t>
            </a:r>
            <a:r>
              <a:rPr lang="en-GB" dirty="0">
                <a:hlinkClick r:id="rId5"/>
              </a:rPr>
              <a:t>https://aqua.nhs.uk/wp-content/uploads/2023/07/qsir-sbar-communication-tool.pdf</a:t>
            </a:r>
            <a:r>
              <a:rPr lang="en-GB" dirty="0"/>
              <a:t>.</a:t>
            </a:r>
          </a:p>
          <a:p>
            <a:endParaRPr lang="en-GB" dirty="0"/>
          </a:p>
          <a:p>
            <a:r>
              <a:rPr lang="en-GB" dirty="0"/>
              <a:t>NMC (2018). </a:t>
            </a:r>
            <a:r>
              <a:rPr lang="en-GB" i="1" dirty="0"/>
              <a:t>The Code: Professional Standards of Practice and Behaviour for nurses, Midwives and Nursing Associates</a:t>
            </a:r>
            <a:r>
              <a:rPr lang="en-GB" dirty="0"/>
              <a:t>. [online] Nursing and Midwifery council. </a:t>
            </a:r>
          </a:p>
          <a:p>
            <a:r>
              <a:rPr lang="en-GB" dirty="0"/>
              <a:t>Available at: </a:t>
            </a:r>
            <a:r>
              <a:rPr lang="en-GB" dirty="0">
                <a:hlinkClick r:id="rId6"/>
              </a:rPr>
              <a:t>https://www.nmc.org.uk/standards/code/</a:t>
            </a:r>
            <a:r>
              <a:rPr lang="en-GB" dirty="0"/>
              <a:t>.</a:t>
            </a:r>
          </a:p>
          <a:p>
            <a:endParaRPr lang="en-GB" dirty="0"/>
          </a:p>
          <a:p>
            <a:r>
              <a:rPr lang="en-GB" dirty="0"/>
              <a:t>Skills for Care (2024). </a:t>
            </a:r>
            <a:r>
              <a:rPr lang="en-GB" i="1" dirty="0"/>
              <a:t>4 - Effective Communication</a:t>
            </a:r>
            <a:r>
              <a:rPr lang="en-GB" dirty="0"/>
              <a:t>. [online] </a:t>
            </a:r>
            <a:r>
              <a:rPr lang="en-GB" dirty="0">
                <a:hlinkClick r:id="rId7"/>
              </a:rPr>
              <a:t>www.skillsforcare.org.uk</a:t>
            </a:r>
            <a:r>
              <a:rPr lang="en-GB" dirty="0"/>
              <a:t>.</a:t>
            </a:r>
          </a:p>
          <a:p>
            <a:r>
              <a:rPr lang="en-GB" dirty="0"/>
              <a:t>Available at: </a:t>
            </a:r>
            <a:r>
              <a:rPr lang="en-GB" dirty="0">
                <a:hlinkClick r:id="rId8"/>
              </a:rPr>
              <a:t>https://www.skillsforcare.org.uk/Support-for-leaders-and-managers/Developing-leaders-and-managers/Manager-induction-standards/4-Effective-Communication.aspx</a:t>
            </a:r>
            <a:r>
              <a:rPr lang="en-GB" dirty="0"/>
              <a:t>.</a:t>
            </a:r>
          </a:p>
          <a:p>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TotalTime>
  <Words>1602</Words>
  <Application>Microsoft Office PowerPoint</Application>
  <PresentationFormat>Widescreen</PresentationFormat>
  <Paragraphs>113</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dc:subject>Self-Awareness Presentation: Communication in Health and Social Care</dc:subject>
  <dc:creator>OpenAI</dc:creator>
  <cp:lastModifiedBy>Dilnawaz Khan (2435767)</cp:lastModifiedBy>
  <cp:revision>3</cp:revision>
  <dcterms:created xsi:type="dcterms:W3CDTF">2026-05-24T11:40:26Z</dcterms:created>
  <dcterms:modified xsi:type="dcterms:W3CDTF">2026-06-21T21:44:53Z</dcterms:modified>
</cp:coreProperties>
</file>