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57" r:id="rId3"/>
    <p:sldId id="258" r:id="rId4"/>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49" autoAdjust="0"/>
  </p:normalViewPr>
  <p:slideViewPr>
    <p:cSldViewPr snapToGrid="0">
      <p:cViewPr varScale="1">
        <p:scale>
          <a:sx n="49" d="100"/>
          <a:sy n="49" d="100"/>
        </p:scale>
        <p:origin x="144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CE9857-6BF3-4A73-B7C7-ED4AEC801F90}" type="datetimeFigureOut">
              <a:rPr lang="en-GB" smtClean="0"/>
              <a:t>08/01/2021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BBDE40-5539-4A01-8A92-594D6D18EED8}" type="slidenum">
              <a:rPr lang="en-GB" smtClean="0"/>
              <a:t>‹#›</a:t>
            </a:fld>
            <a:endParaRPr lang="en-GB"/>
          </a:p>
        </p:txBody>
      </p:sp>
    </p:spTree>
    <p:extLst>
      <p:ext uri="{BB962C8B-B14F-4D97-AF65-F5344CB8AC3E}">
        <p14:creationId xmlns:p14="http://schemas.microsoft.com/office/powerpoint/2010/main" val="1807286195"/>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BBDE40-5539-4A01-8A92-594D6D18EED8}" type="slidenum">
              <a:rPr lang="en-GB" smtClean="0"/>
              <a:t>1</a:t>
            </a:fld>
            <a:endParaRPr lang="en-GB"/>
          </a:p>
        </p:txBody>
      </p:sp>
    </p:spTree>
    <p:extLst>
      <p:ext uri="{BB962C8B-B14F-4D97-AF65-F5344CB8AC3E}">
        <p14:creationId xmlns:p14="http://schemas.microsoft.com/office/powerpoint/2010/main" val="478683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BF3DA8-9F96-40D4-964F-0A48A1FC5AB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3783720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F3DA8-9F96-40D4-964F-0A48A1FC5AB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3184495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BF3DA8-9F96-40D4-964F-0A48A1FC5AB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3421417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ABF3DA8-9F96-40D4-964F-0A48A1FC5AB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1804225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BF3DA8-9F96-40D4-964F-0A48A1FC5AB1}"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2914997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ABF3DA8-9F96-40D4-964F-0A48A1FC5AB1}"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3551017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BF3DA8-9F96-40D4-964F-0A48A1FC5AB1}"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2606837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8ABF3DA8-9F96-40D4-964F-0A48A1FC5AB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852325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8ABF3DA8-9F96-40D4-964F-0A48A1FC5AB1}"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2404245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F3DA8-9F96-40D4-964F-0A48A1FC5AB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2209009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BF3DA8-9F96-40D4-964F-0A48A1FC5AB1}"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81C971-5140-444D-B57E-3C9569BC4462}" type="slidenum">
              <a:rPr lang="en-GB" smtClean="0"/>
              <a:t>‹#›</a:t>
            </a:fld>
            <a:endParaRPr lang="en-GB"/>
          </a:p>
        </p:txBody>
      </p:sp>
    </p:spTree>
    <p:extLst>
      <p:ext uri="{BB962C8B-B14F-4D97-AF65-F5344CB8AC3E}">
        <p14:creationId xmlns:p14="http://schemas.microsoft.com/office/powerpoint/2010/main" val="272324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8ABF3DA8-9F96-40D4-964F-0A48A1FC5AB1}" type="datetimeFigureOut">
              <a:rPr lang="en-GB" smtClean="0"/>
              <a:t>08/01/2021</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381C971-5140-444D-B57E-3C9569BC4462}" type="slidenum">
              <a:rPr lang="en-GB" smtClean="0"/>
              <a:t>‹#›</a:t>
            </a:fld>
            <a:endParaRPr lang="en-GB"/>
          </a:p>
        </p:txBody>
      </p:sp>
    </p:spTree>
    <p:extLst>
      <p:ext uri="{BB962C8B-B14F-4D97-AF65-F5344CB8AC3E}">
        <p14:creationId xmlns:p14="http://schemas.microsoft.com/office/powerpoint/2010/main" val="1814052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s://getrevising.co.uk/grids/comparison_of_marxism_and_functionalism" TargetMode="External"/><Relationship Id="rId3" Type="http://schemas.openxmlformats.org/officeDocument/2006/relationships/hyperlink" Target="http://www.sociologyarticles.co.uk/education-and-functionalism/" TargetMode="External"/><Relationship Id="rId7" Type="http://schemas.openxmlformats.org/officeDocument/2006/relationships/hyperlink" Target="https://www.ipl.org/essay/Compare-And-Contrast-Marxism-And-Functionalism-On-FJWJW9C3XU" TargetMode="External"/><Relationship Id="rId2" Type="http://schemas.openxmlformats.org/officeDocument/2006/relationships/hyperlink" Target="https://whyarehumanssostrange.wordpress.com/2015/10/07/the-hidden-curriculum-is-predominantly-a-marxist-concept/#:~:text=The%20Hidden%20Curriculum%20is%20predominantly%20a%20Marxist%20concept.,it%20is%20also%20recognised%20by%20functionalists%20and%20feminists." TargetMode="External"/><Relationship Id="rId1" Type="http://schemas.openxmlformats.org/officeDocument/2006/relationships/slideLayout" Target="../slideLayouts/slideLayout2.xml"/><Relationship Id="rId6" Type="http://schemas.openxmlformats.org/officeDocument/2006/relationships/hyperlink" Target="https://www.edglossary.org/hidden-curriculum/" TargetMode="External"/><Relationship Id="rId5" Type="http://schemas.openxmlformats.org/officeDocument/2006/relationships/hyperlink" Target="https://www.freepik.com/free-vector/businessman-research-cartoon_774928.htm" TargetMode="External"/><Relationship Id="rId4" Type="http://schemas.openxmlformats.org/officeDocument/2006/relationships/hyperlink" Target="http://www.sociologyarticles.co.uk/the-hidden-curriculum/"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eflmagazine.com/the-hidden-curriculum/" TargetMode="External"/><Relationship Id="rId2" Type="http://schemas.openxmlformats.org/officeDocument/2006/relationships/hyperlink" Target="https://getrevising.co.uk/grids/comparison_of_marxism_and_functionalism" TargetMode="External"/><Relationship Id="rId1" Type="http://schemas.openxmlformats.org/officeDocument/2006/relationships/slideLayout" Target="../slideLayouts/slideLayout2.xml"/><Relationship Id="rId6" Type="http://schemas.openxmlformats.org/officeDocument/2006/relationships/hyperlink" Target="https://gov.wales/curriculum-wales-overview" TargetMode="External"/><Relationship Id="rId5" Type="http://schemas.openxmlformats.org/officeDocument/2006/relationships/hyperlink" Target="https://revisesociology.com/2017/11/09/the-hidden-curriculum-and-school-ethos/" TargetMode="External"/><Relationship Id="rId4" Type="http://schemas.openxmlformats.org/officeDocument/2006/relationships/hyperlink" Target="https://www.simplypsychology.org/vygotsk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2FC059DE-8767-4ABF-B242-FD70B9AB51CB}"/>
              </a:ext>
            </a:extLst>
          </p:cNvPr>
          <p:cNvPicPr>
            <a:picLocks noChangeAspect="1"/>
          </p:cNvPicPr>
          <p:nvPr/>
        </p:nvPicPr>
        <p:blipFill>
          <a:blip r:embed="rId3">
            <a:alphaModFix amt="50000"/>
            <a:extLst>
              <a:ext uri="{28A0092B-C50C-407E-A947-70E740481C1C}">
                <a14:useLocalDpi xmlns:a14="http://schemas.microsoft.com/office/drawing/2010/main" val="0"/>
              </a:ext>
            </a:extLst>
          </a:blip>
          <a:stretch>
            <a:fillRect/>
          </a:stretch>
        </p:blipFill>
        <p:spPr>
          <a:xfrm>
            <a:off x="0" y="0"/>
            <a:ext cx="12821661" cy="9613155"/>
          </a:xfrm>
          <a:prstGeom prst="rect">
            <a:avLst/>
          </a:prstGeom>
        </p:spPr>
      </p:pic>
      <p:sp>
        <p:nvSpPr>
          <p:cNvPr id="6" name="TextBox 5">
            <a:extLst>
              <a:ext uri="{FF2B5EF4-FFF2-40B4-BE49-F238E27FC236}">
                <a16:creationId xmlns:a16="http://schemas.microsoft.com/office/drawing/2014/main" id="{37F48556-FF17-4CF8-AB36-D24035251465}"/>
              </a:ext>
            </a:extLst>
          </p:cNvPr>
          <p:cNvSpPr txBox="1"/>
          <p:nvPr/>
        </p:nvSpPr>
        <p:spPr>
          <a:xfrm>
            <a:off x="3984199" y="125380"/>
            <a:ext cx="3770142" cy="461665"/>
          </a:xfrm>
          <a:prstGeom prst="rect">
            <a:avLst/>
          </a:prstGeom>
          <a:noFill/>
        </p:spPr>
        <p:txBody>
          <a:bodyPr wrap="square" rtlCol="0">
            <a:spAutoFit/>
          </a:bodyPr>
          <a:lstStyle/>
          <a:p>
            <a:pPr algn="ctr"/>
            <a:r>
              <a:rPr lang="en-US" sz="2400" b="1" u="sng" dirty="0">
                <a:solidFill>
                  <a:schemeClr val="accent1">
                    <a:lumMod val="50000"/>
                  </a:schemeClr>
                </a:solidFill>
                <a:latin typeface="+mj-lt"/>
              </a:rPr>
              <a:t>The Hidden Curriculum</a:t>
            </a:r>
            <a:endParaRPr lang="en-GB" sz="2400" dirty="0">
              <a:latin typeface="+mj-lt"/>
            </a:endParaRPr>
          </a:p>
        </p:txBody>
      </p:sp>
      <p:sp>
        <p:nvSpPr>
          <p:cNvPr id="7" name="TextBox 6">
            <a:extLst>
              <a:ext uri="{FF2B5EF4-FFF2-40B4-BE49-F238E27FC236}">
                <a16:creationId xmlns:a16="http://schemas.microsoft.com/office/drawing/2014/main" id="{E970C252-C252-4FFB-87D1-9A3C98381C16}"/>
              </a:ext>
            </a:extLst>
          </p:cNvPr>
          <p:cNvSpPr txBox="1"/>
          <p:nvPr/>
        </p:nvSpPr>
        <p:spPr>
          <a:xfrm>
            <a:off x="4305019" y="1048128"/>
            <a:ext cx="3432517" cy="2215991"/>
          </a:xfrm>
          <a:prstGeom prst="rect">
            <a:avLst/>
          </a:prstGeom>
          <a:noFill/>
        </p:spPr>
        <p:txBody>
          <a:bodyPr wrap="square" rtlCol="0">
            <a:spAutoFit/>
          </a:bodyPr>
          <a:lstStyle/>
          <a:p>
            <a:pPr marL="285750" indent="-285750">
              <a:buFont typeface="Arial" panose="020B0604020202020204" pitchFamily="34" charset="0"/>
              <a:buChar char="•"/>
            </a:pPr>
            <a:r>
              <a:rPr lang="en-GB" sz="1200" dirty="0">
                <a:solidFill>
                  <a:srgbClr val="1A1A1A"/>
                </a:solidFill>
                <a:latin typeface="Arial" panose="020B0604020202020204" pitchFamily="34" charset="0"/>
                <a:cs typeface="Arial" panose="020B0604020202020204" pitchFamily="34" charset="0"/>
              </a:rPr>
              <a:t>“</a:t>
            </a:r>
            <a:r>
              <a:rPr lang="en-GB" sz="1200" b="1" dirty="0">
                <a:solidFill>
                  <a:srgbClr val="1A1A1A"/>
                </a:solidFill>
                <a:latin typeface="Bahnschrift" panose="020B0502040204020203" pitchFamily="34" charset="0"/>
                <a:cs typeface="Arial" panose="020B0604020202020204" pitchFamily="34" charset="0"/>
              </a:rPr>
              <a:t>The Hidden Curriculum refers to the unwritten rules, values and normative patterns of behaviour which students are expected to conform to and learn while in school” (Thompson, pg.1, 2017). </a:t>
            </a:r>
            <a:endParaRPr lang="en-GB" sz="1200" b="1" dirty="0">
              <a:solidFill>
                <a:srgbClr val="2C2E35"/>
              </a:solidFill>
              <a:latin typeface="Bahnschrift" panose="020B0502040204020203" pitchFamily="34" charset="0"/>
              <a:cs typeface="Arial" panose="020B0604020202020204" pitchFamily="34" charset="0"/>
            </a:endParaRPr>
          </a:p>
          <a:p>
            <a:pPr marL="285750" indent="-285750">
              <a:buFont typeface="Arial" panose="020B0604020202020204" pitchFamily="34" charset="0"/>
              <a:buChar char="•"/>
            </a:pPr>
            <a:r>
              <a:rPr lang="en-GB" sz="1200" b="1" dirty="0">
                <a:latin typeface="Bahnschrift" panose="020B0502040204020203" pitchFamily="34" charset="0"/>
                <a:cs typeface="Arial" panose="020B0604020202020204" pitchFamily="34" charset="0"/>
              </a:rPr>
              <a:t>“The hidden-curriculum concept is based on the recognition that students absorb lessons in school that may or may not be part of the formal course of study” (Great Schools Partnerships, pg.1, 2014).</a:t>
            </a:r>
          </a:p>
          <a:p>
            <a:endParaRPr lang="en-GB" dirty="0"/>
          </a:p>
        </p:txBody>
      </p:sp>
      <p:sp>
        <p:nvSpPr>
          <p:cNvPr id="8" name="Oval 7">
            <a:extLst>
              <a:ext uri="{FF2B5EF4-FFF2-40B4-BE49-F238E27FC236}">
                <a16:creationId xmlns:a16="http://schemas.microsoft.com/office/drawing/2014/main" id="{A6B05B15-912C-4B2D-A45A-FAD4572BBE79}"/>
              </a:ext>
            </a:extLst>
          </p:cNvPr>
          <p:cNvSpPr/>
          <p:nvPr/>
        </p:nvSpPr>
        <p:spPr>
          <a:xfrm>
            <a:off x="3892062" y="642026"/>
            <a:ext cx="4192172" cy="2640878"/>
          </a:xfrm>
          <a:prstGeom prst="ellipse">
            <a:avLst/>
          </a:prstGeom>
          <a:no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CA9D49E-B830-411E-A125-AB07A0528C5A}"/>
              </a:ext>
            </a:extLst>
          </p:cNvPr>
          <p:cNvSpPr txBox="1"/>
          <p:nvPr/>
        </p:nvSpPr>
        <p:spPr>
          <a:xfrm>
            <a:off x="286043" y="203529"/>
            <a:ext cx="3193367" cy="3724096"/>
          </a:xfrm>
          <a:prstGeom prst="rect">
            <a:avLst/>
          </a:prstGeom>
          <a:noFill/>
        </p:spPr>
        <p:txBody>
          <a:bodyPr wrap="square" rtlCol="0">
            <a:spAutoFit/>
          </a:bodyPr>
          <a:lstStyle/>
          <a:p>
            <a:pPr algn="ctr"/>
            <a:r>
              <a:rPr lang="en-US" sz="1400" b="1" u="sng" dirty="0">
                <a:solidFill>
                  <a:schemeClr val="accent1"/>
                </a:solidFill>
                <a:latin typeface="+mj-lt"/>
              </a:rPr>
              <a:t>What is the Hidden Curriculum?</a:t>
            </a:r>
          </a:p>
          <a:p>
            <a:pPr marL="285750" indent="-285750">
              <a:buFont typeface="Arial" panose="020B0604020202020204" pitchFamily="34" charset="0"/>
              <a:buChar char="•"/>
            </a:pPr>
            <a:r>
              <a:rPr lang="en-US" sz="1200" b="1" dirty="0">
                <a:latin typeface="Bahnschrift" panose="020B0502040204020203" pitchFamily="34" charset="0"/>
              </a:rPr>
              <a:t>Within the Hidden Curriculum there are learning experiences that are not included within the explicit curriculum.</a:t>
            </a:r>
          </a:p>
          <a:p>
            <a:pPr marL="285750" indent="-285750">
              <a:buFont typeface="Arial" panose="020B0604020202020204" pitchFamily="34" charset="0"/>
              <a:buChar char="•"/>
            </a:pPr>
            <a:r>
              <a:rPr lang="en-GB" sz="1200" b="1" dirty="0">
                <a:latin typeface="Bahnschrift" panose="020B0502040204020203" pitchFamily="34" charset="0"/>
              </a:rPr>
              <a:t>“This is all the things that you are taught that are not found on the academic curriculum(like maths, P.E or English). It’s all the ‘other’ things that you learn – like being punctual, following rules, meeting deadlines” (ExpertVish, pg.1, 2020). </a:t>
            </a:r>
          </a:p>
          <a:p>
            <a:pPr marL="285750" indent="-285750">
              <a:buFont typeface="Arial" panose="020B0604020202020204" pitchFamily="34" charset="0"/>
              <a:buChar char="•"/>
            </a:pPr>
            <a:r>
              <a:rPr lang="en-GB" sz="1200" b="1" dirty="0">
                <a:solidFill>
                  <a:srgbClr val="747474"/>
                </a:solidFill>
                <a:latin typeface="Bahnschrift" panose="020B0502040204020203" pitchFamily="34" charset="0"/>
              </a:rPr>
              <a:t> </a:t>
            </a:r>
            <a:r>
              <a:rPr lang="en-US" sz="1200" b="1" dirty="0">
                <a:latin typeface="Bahnschrift" panose="020B0502040204020203" pitchFamily="34" charset="0"/>
                <a:ea typeface="Calibri" panose="020F0502020204030204" pitchFamily="34" charset="0"/>
              </a:rPr>
              <a:t>Within the Hidden Curriculum there are learning experiences that are not included within the explicit curriculum. The skills pupils that are taught through everyday experience such as respect, values, developing a work ethic and the aspiration to achieve.</a:t>
            </a:r>
            <a:endParaRPr lang="en-GB" sz="1200" b="1" dirty="0">
              <a:solidFill>
                <a:srgbClr val="747474"/>
              </a:solidFill>
              <a:latin typeface="Bahnschrift" panose="020B0502040204020203" pitchFamily="34" charset="0"/>
            </a:endParaRPr>
          </a:p>
          <a:p>
            <a:endParaRPr lang="en-GB" dirty="0"/>
          </a:p>
        </p:txBody>
      </p:sp>
      <p:sp>
        <p:nvSpPr>
          <p:cNvPr id="10" name="Rectangle: Rounded Corners 9">
            <a:extLst>
              <a:ext uri="{FF2B5EF4-FFF2-40B4-BE49-F238E27FC236}">
                <a16:creationId xmlns:a16="http://schemas.microsoft.com/office/drawing/2014/main" id="{872C3F85-18D5-4506-9BB6-C7B4948E0548}"/>
              </a:ext>
            </a:extLst>
          </p:cNvPr>
          <p:cNvSpPr/>
          <p:nvPr/>
        </p:nvSpPr>
        <p:spPr>
          <a:xfrm>
            <a:off x="290734" y="203529"/>
            <a:ext cx="3193367" cy="3517981"/>
          </a:xfrm>
          <a:prstGeom prst="roundRect">
            <a:avLst/>
          </a:prstGeom>
          <a:no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22E7F0AA-C4A3-4BA0-862B-EA2D3A37683F}"/>
              </a:ext>
            </a:extLst>
          </p:cNvPr>
          <p:cNvSpPr txBox="1"/>
          <p:nvPr/>
        </p:nvSpPr>
        <p:spPr>
          <a:xfrm>
            <a:off x="350877" y="4462614"/>
            <a:ext cx="3332646" cy="584775"/>
          </a:xfrm>
          <a:prstGeom prst="rect">
            <a:avLst/>
          </a:prstGeom>
          <a:noFill/>
        </p:spPr>
        <p:txBody>
          <a:bodyPr wrap="square" rtlCol="0">
            <a:spAutoFit/>
          </a:bodyPr>
          <a:lstStyle/>
          <a:p>
            <a:pPr algn="ctr"/>
            <a:r>
              <a:rPr lang="en-GB" sz="1400" b="1" u="sng" dirty="0">
                <a:solidFill>
                  <a:schemeClr val="accent1"/>
                </a:solidFill>
                <a:latin typeface="+mj-lt"/>
              </a:rPr>
              <a:t>Example of the Hidden Curriculum</a:t>
            </a:r>
          </a:p>
          <a:p>
            <a:pPr algn="ctr"/>
            <a:endParaRPr lang="en-GB" dirty="0"/>
          </a:p>
        </p:txBody>
      </p:sp>
      <p:sp>
        <p:nvSpPr>
          <p:cNvPr id="12" name="TextBox 11">
            <a:extLst>
              <a:ext uri="{FF2B5EF4-FFF2-40B4-BE49-F238E27FC236}">
                <a16:creationId xmlns:a16="http://schemas.microsoft.com/office/drawing/2014/main" id="{A246093F-AB13-40D8-97AE-BD55B0D15061}"/>
              </a:ext>
            </a:extLst>
          </p:cNvPr>
          <p:cNvSpPr txBox="1"/>
          <p:nvPr/>
        </p:nvSpPr>
        <p:spPr>
          <a:xfrm>
            <a:off x="350877" y="4629332"/>
            <a:ext cx="3332646" cy="1569660"/>
          </a:xfrm>
          <a:prstGeom prst="rect">
            <a:avLst/>
          </a:prstGeom>
          <a:noFill/>
        </p:spPr>
        <p:txBody>
          <a:bodyPr wrap="square" rtlCol="0">
            <a:spAutoFit/>
          </a:bodyPr>
          <a:lstStyle/>
          <a:p>
            <a:r>
              <a:rPr lang="en-GB" sz="1800" b="1" dirty="0">
                <a:latin typeface="Bahnschrift" panose="020B0502040204020203" pitchFamily="34" charset="0"/>
              </a:rPr>
              <a:t>“</a:t>
            </a:r>
            <a:r>
              <a:rPr lang="en-GB" sz="1200" b="1" dirty="0">
                <a:latin typeface="Bahnschrift" panose="020B0502040204020203" pitchFamily="34" charset="0"/>
              </a:rPr>
              <a:t>O</a:t>
            </a:r>
            <a:r>
              <a:rPr lang="en-GB" sz="1200" b="1" i="0" dirty="0">
                <a:effectLst/>
                <a:latin typeface="Bahnschrift" panose="020B0502040204020203" pitchFamily="34" charset="0"/>
              </a:rPr>
              <a:t>ne of the most prominent ‘subjects’ in the hidden curriculum is attitude towards gender” (Madhavan pg.1, , 2016).</a:t>
            </a:r>
          </a:p>
          <a:p>
            <a:pPr marL="171450" indent="-171450">
              <a:buFont typeface="Arial" panose="020B0604020202020204" pitchFamily="34" charset="0"/>
              <a:buChar char="•"/>
            </a:pPr>
            <a:r>
              <a:rPr lang="en-GB" sz="1200" b="1" dirty="0">
                <a:latin typeface="Bahnschrift" panose="020B0502040204020203" pitchFamily="34" charset="0"/>
              </a:rPr>
              <a:t>Certain subjects and areas of the classroom can be perceived as being </a:t>
            </a:r>
          </a:p>
          <a:p>
            <a:r>
              <a:rPr lang="en-GB" sz="1200" b="1" dirty="0">
                <a:latin typeface="Bahnschrift" panose="020B0502040204020203" pitchFamily="34" charset="0"/>
              </a:rPr>
              <a:t>    </a:t>
            </a:r>
            <a:r>
              <a:rPr lang="en-GB" sz="1200" b="1" i="0" dirty="0">
                <a:effectLst/>
                <a:latin typeface="Bahnschrift" panose="020B0502040204020203" pitchFamily="34" charset="0"/>
              </a:rPr>
              <a:t> gender specific.</a:t>
            </a:r>
          </a:p>
          <a:p>
            <a:endParaRPr lang="en-GB" dirty="0"/>
          </a:p>
        </p:txBody>
      </p:sp>
      <p:sp>
        <p:nvSpPr>
          <p:cNvPr id="13" name="Thought Bubble: Cloud 12">
            <a:extLst>
              <a:ext uri="{FF2B5EF4-FFF2-40B4-BE49-F238E27FC236}">
                <a16:creationId xmlns:a16="http://schemas.microsoft.com/office/drawing/2014/main" id="{213AD4BB-552D-4D83-BDE8-6CD0E87A7086}"/>
              </a:ext>
            </a:extLst>
          </p:cNvPr>
          <p:cNvSpPr/>
          <p:nvPr/>
        </p:nvSpPr>
        <p:spPr>
          <a:xfrm>
            <a:off x="72188" y="4255577"/>
            <a:ext cx="3642536" cy="1945250"/>
          </a:xfrm>
          <a:prstGeom prst="cloudCallou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Left 13">
            <a:extLst>
              <a:ext uri="{FF2B5EF4-FFF2-40B4-BE49-F238E27FC236}">
                <a16:creationId xmlns:a16="http://schemas.microsoft.com/office/drawing/2014/main" id="{A4BE04A5-CAE1-4F50-A558-1E5164671A1C}"/>
              </a:ext>
            </a:extLst>
          </p:cNvPr>
          <p:cNvSpPr/>
          <p:nvPr/>
        </p:nvSpPr>
        <p:spPr>
          <a:xfrm>
            <a:off x="3580684" y="884078"/>
            <a:ext cx="545896" cy="3298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Down 14">
            <a:extLst>
              <a:ext uri="{FF2B5EF4-FFF2-40B4-BE49-F238E27FC236}">
                <a16:creationId xmlns:a16="http://schemas.microsoft.com/office/drawing/2014/main" id="{29412AC1-00D3-49F7-988B-6F80D8ADA867}"/>
              </a:ext>
            </a:extLst>
          </p:cNvPr>
          <p:cNvSpPr/>
          <p:nvPr/>
        </p:nvSpPr>
        <p:spPr>
          <a:xfrm>
            <a:off x="1634669" y="3815403"/>
            <a:ext cx="291830" cy="3970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5E71B46-3E7C-49A0-9476-88AB4976C470}"/>
              </a:ext>
            </a:extLst>
          </p:cNvPr>
          <p:cNvSpPr txBox="1"/>
          <p:nvPr/>
        </p:nvSpPr>
        <p:spPr>
          <a:xfrm>
            <a:off x="190653" y="6668182"/>
            <a:ext cx="2269473" cy="3509487"/>
          </a:xfrm>
          <a:prstGeom prst="rect">
            <a:avLst/>
          </a:prstGeom>
          <a:noFill/>
        </p:spPr>
        <p:txBody>
          <a:bodyPr wrap="square" rtlCol="0">
            <a:spAutoFit/>
          </a:bodyPr>
          <a:lstStyle/>
          <a:p>
            <a:pPr>
              <a:lnSpc>
                <a:spcPct val="107000"/>
              </a:lnSpc>
              <a:spcAft>
                <a:spcPts val="800"/>
              </a:spcAft>
            </a:pPr>
            <a:r>
              <a:rPr lang="en-GB" sz="1800" b="1" u="sng" dirty="0">
                <a:solidFill>
                  <a:schemeClr val="accent1">
                    <a:lumMod val="75000"/>
                  </a:schemeClr>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u="sng" dirty="0">
                <a:effectLst/>
                <a:latin typeface="Bahnschrift" panose="020B0502040204020203" pitchFamily="34" charset="0"/>
                <a:ea typeface="Calibri" panose="020F0502020204030204" pitchFamily="34" charset="0"/>
                <a:cs typeface="Times New Roman" panose="02020603050405020304" pitchFamily="18" charset="0"/>
              </a:rPr>
              <a:t>Skinner’s Theory</a:t>
            </a:r>
            <a:endParaRPr lang="en-GB" sz="1600" dirty="0">
              <a:effectLst/>
              <a:latin typeface="Bahnschrift" panose="020B05020402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Bahnschrift" panose="020B0502040204020203" pitchFamily="34" charset="0"/>
                <a:ea typeface="Calibri" panose="020F0502020204030204" pitchFamily="34" charset="0"/>
                <a:cs typeface="Times New Roman" panose="02020603050405020304" pitchFamily="18" charset="0"/>
              </a:rPr>
              <a:t>Skinners theory is based on ‘Operant Conditioning’ he believed that by rewarding good behaviour will encourage that behaviour to be repeated. He also believed that punishing unwanted behaviour can stop this behaviour from being repeated.</a:t>
            </a:r>
            <a:endParaRPr lang="en-GB" sz="1200" dirty="0">
              <a:effectLst/>
              <a:latin typeface="Bahnschrift" panose="020B05020402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17" name="Rectangle: Folded Corner 16">
            <a:extLst>
              <a:ext uri="{FF2B5EF4-FFF2-40B4-BE49-F238E27FC236}">
                <a16:creationId xmlns:a16="http://schemas.microsoft.com/office/drawing/2014/main" id="{36CA3521-E682-4598-A18D-19522B6F8449}"/>
              </a:ext>
            </a:extLst>
          </p:cNvPr>
          <p:cNvSpPr/>
          <p:nvPr/>
        </p:nvSpPr>
        <p:spPr>
          <a:xfrm>
            <a:off x="198210" y="6954569"/>
            <a:ext cx="7857874" cy="2510488"/>
          </a:xfrm>
          <a:prstGeom prst="foldedCorner">
            <a:avLst/>
          </a:prstGeom>
          <a:no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EB237ABB-C78A-4990-A7F8-E6AEEDAE3016}"/>
              </a:ext>
            </a:extLst>
          </p:cNvPr>
          <p:cNvSpPr txBox="1"/>
          <p:nvPr/>
        </p:nvSpPr>
        <p:spPr>
          <a:xfrm>
            <a:off x="4366797" y="7148738"/>
            <a:ext cx="2759912" cy="307777"/>
          </a:xfrm>
          <a:prstGeom prst="rect">
            <a:avLst/>
          </a:prstGeom>
          <a:noFill/>
        </p:spPr>
        <p:txBody>
          <a:bodyPr wrap="square" rtlCol="0">
            <a:spAutoFit/>
          </a:bodyPr>
          <a:lstStyle/>
          <a:p>
            <a:pPr algn="ctr"/>
            <a:r>
              <a:rPr lang="en-GB" sz="1400" b="1" dirty="0">
                <a:solidFill>
                  <a:schemeClr val="accent1">
                    <a:lumMod val="75000"/>
                  </a:schemeClr>
                </a:solidFill>
                <a:latin typeface="+mj-lt"/>
              </a:rPr>
              <a:t> </a:t>
            </a:r>
            <a:endParaRPr lang="en-GB" dirty="0"/>
          </a:p>
        </p:txBody>
      </p:sp>
      <p:sp>
        <p:nvSpPr>
          <p:cNvPr id="22" name="TextBox 21">
            <a:extLst>
              <a:ext uri="{FF2B5EF4-FFF2-40B4-BE49-F238E27FC236}">
                <a16:creationId xmlns:a16="http://schemas.microsoft.com/office/drawing/2014/main" id="{7D3A460C-418F-40AD-9F71-7A54468F94DD}"/>
              </a:ext>
            </a:extLst>
          </p:cNvPr>
          <p:cNvSpPr txBox="1"/>
          <p:nvPr/>
        </p:nvSpPr>
        <p:spPr>
          <a:xfrm>
            <a:off x="8096419" y="4850925"/>
            <a:ext cx="4431323" cy="307777"/>
          </a:xfrm>
          <a:prstGeom prst="rect">
            <a:avLst/>
          </a:prstGeom>
          <a:noFill/>
        </p:spPr>
        <p:txBody>
          <a:bodyPr wrap="square" rtlCol="0">
            <a:spAutoFit/>
          </a:bodyPr>
          <a:lstStyle/>
          <a:p>
            <a:pPr algn="ctr"/>
            <a:r>
              <a:rPr lang="en-US" sz="1400" b="1" dirty="0">
                <a:solidFill>
                  <a:schemeClr val="accent1">
                    <a:lumMod val="75000"/>
                  </a:schemeClr>
                </a:solidFill>
                <a:latin typeface="+mj-lt"/>
              </a:rPr>
              <a:t>                        </a:t>
            </a:r>
            <a:r>
              <a:rPr lang="en-US" sz="1400" b="1" u="sng" dirty="0">
                <a:solidFill>
                  <a:schemeClr val="accent1">
                    <a:lumMod val="75000"/>
                  </a:schemeClr>
                </a:solidFill>
                <a:latin typeface="+mj-lt"/>
              </a:rPr>
              <a:t>Policies linked to the Hidden Curriculum</a:t>
            </a:r>
            <a:endParaRPr lang="en-GB" sz="1400" b="1" u="sng" dirty="0">
              <a:solidFill>
                <a:schemeClr val="accent1">
                  <a:lumMod val="75000"/>
                </a:schemeClr>
              </a:solidFill>
              <a:latin typeface="+mj-lt"/>
            </a:endParaRPr>
          </a:p>
        </p:txBody>
      </p:sp>
      <p:sp>
        <p:nvSpPr>
          <p:cNvPr id="23" name="TextBox 22">
            <a:extLst>
              <a:ext uri="{FF2B5EF4-FFF2-40B4-BE49-F238E27FC236}">
                <a16:creationId xmlns:a16="http://schemas.microsoft.com/office/drawing/2014/main" id="{8FB87A21-3A62-4A8A-B9AD-7BB6F0FC287A}"/>
              </a:ext>
            </a:extLst>
          </p:cNvPr>
          <p:cNvSpPr txBox="1"/>
          <p:nvPr/>
        </p:nvSpPr>
        <p:spPr>
          <a:xfrm>
            <a:off x="8776797" y="7097361"/>
            <a:ext cx="3840979" cy="1169551"/>
          </a:xfrm>
          <a:prstGeom prst="rect">
            <a:avLst/>
          </a:prstGeom>
          <a:noFill/>
        </p:spPr>
        <p:txBody>
          <a:bodyPr wrap="square" rtlCol="0">
            <a:spAutoFit/>
          </a:bodyPr>
          <a:lstStyle/>
          <a:p>
            <a:pPr algn="ctr"/>
            <a:r>
              <a:rPr lang="en-US" sz="1400" b="1" u="sng" dirty="0">
                <a:solidFill>
                  <a:schemeClr val="accent1">
                    <a:lumMod val="75000"/>
                  </a:schemeClr>
                </a:solidFill>
                <a:latin typeface="+mj-lt"/>
              </a:rPr>
              <a:t>How is the Hidden Curriculum implemented in the setting?</a:t>
            </a:r>
          </a:p>
          <a:p>
            <a:endParaRPr lang="en-US" sz="1400" b="1" u="sng" dirty="0">
              <a:solidFill>
                <a:schemeClr val="accent1">
                  <a:lumMod val="75000"/>
                </a:schemeClr>
              </a:solidFill>
              <a:latin typeface="+mj-lt"/>
            </a:endParaRPr>
          </a:p>
          <a:p>
            <a:endParaRPr lang="en-US" sz="1400" b="1" dirty="0">
              <a:latin typeface="+mj-lt"/>
            </a:endParaRPr>
          </a:p>
          <a:p>
            <a:pPr marL="285750" indent="-285750">
              <a:buFont typeface="Arial" panose="020B0604020202020204" pitchFamily="34" charset="0"/>
              <a:buChar char="•"/>
            </a:pPr>
            <a:endParaRPr lang="en-GB" sz="1400" b="1" u="sng" dirty="0">
              <a:solidFill>
                <a:schemeClr val="accent1">
                  <a:lumMod val="75000"/>
                </a:schemeClr>
              </a:solidFill>
              <a:latin typeface="+mj-lt"/>
            </a:endParaRPr>
          </a:p>
        </p:txBody>
      </p:sp>
      <p:sp>
        <p:nvSpPr>
          <p:cNvPr id="24" name="TextBox 23">
            <a:extLst>
              <a:ext uri="{FF2B5EF4-FFF2-40B4-BE49-F238E27FC236}">
                <a16:creationId xmlns:a16="http://schemas.microsoft.com/office/drawing/2014/main" id="{58066A2F-57F6-436D-8284-58E7E3503A09}"/>
              </a:ext>
            </a:extLst>
          </p:cNvPr>
          <p:cNvSpPr txBox="1"/>
          <p:nvPr/>
        </p:nvSpPr>
        <p:spPr>
          <a:xfrm>
            <a:off x="8819277" y="218712"/>
            <a:ext cx="3816235" cy="3359894"/>
          </a:xfrm>
          <a:prstGeom prst="rect">
            <a:avLst/>
          </a:prstGeom>
          <a:noFill/>
        </p:spPr>
        <p:txBody>
          <a:bodyPr wrap="square" rtlCol="0">
            <a:spAutoFit/>
          </a:bodyPr>
          <a:lstStyle/>
          <a:p>
            <a:pPr algn="ctr"/>
            <a:r>
              <a:rPr lang="en-GB" sz="1400" b="1" u="sng" dirty="0">
                <a:solidFill>
                  <a:schemeClr val="accent1">
                    <a:lumMod val="75000"/>
                  </a:schemeClr>
                </a:solidFill>
                <a:latin typeface="+mj-lt"/>
                <a:cs typeface="Arial" panose="020B0604020202020204" pitchFamily="34" charset="0"/>
              </a:rPr>
              <a:t>How does the Hidden Curriculum compare to the National Curriculum</a:t>
            </a:r>
          </a:p>
          <a:p>
            <a:pPr marL="285750" indent="-285750">
              <a:buFont typeface="Arial" panose="020B0604020202020204" pitchFamily="34" charset="0"/>
              <a:buChar char="•"/>
            </a:pPr>
            <a:r>
              <a:rPr lang="en-GB" sz="1200" b="1" dirty="0">
                <a:latin typeface="Bahnschrift" panose="020B0502040204020203" pitchFamily="34" charset="0"/>
                <a:cs typeface="Arial" panose="020B0604020202020204" pitchFamily="34" charset="0"/>
              </a:rPr>
              <a:t>The National Curriculum must be followed by all schools. It teaches pupils the core subjects including Maths, Literacy and Science. </a:t>
            </a:r>
          </a:p>
          <a:p>
            <a:pPr marL="285750" indent="-285750">
              <a:buFont typeface="Arial" panose="020B0604020202020204" pitchFamily="34" charset="0"/>
              <a:buChar char="•"/>
            </a:pPr>
            <a:r>
              <a:rPr lang="en-GB" sz="1200" b="1" dirty="0">
                <a:latin typeface="Bahnschrift" panose="020B0502040204020203" pitchFamily="34" charset="0"/>
                <a:cs typeface="Arial" panose="020B0604020202020204" pitchFamily="34" charset="0"/>
              </a:rPr>
              <a:t>According to the National Curriculum children should achieve certain skills based on their age.</a:t>
            </a:r>
          </a:p>
          <a:p>
            <a:pPr marL="342900" lvl="0" indent="-342900">
              <a:buFont typeface="Arial" panose="020B0604020202020204" pitchFamily="34" charset="0"/>
              <a:buChar char="•"/>
              <a:tabLst>
                <a:tab pos="457200" algn="l"/>
              </a:tabLst>
            </a:pPr>
            <a:r>
              <a:rPr lang="en-GB" sz="1200" b="1" dirty="0">
                <a:effectLst/>
                <a:latin typeface="Bahnschrift" panose="020B0502040204020203" pitchFamily="34" charset="0"/>
                <a:ea typeface="Times New Roman" panose="02020603050405020304" pitchFamily="18" charset="0"/>
                <a:cs typeface="Times New Roman" panose="02020603050405020304" pitchFamily="18" charset="0"/>
              </a:rPr>
              <a:t>The National Curriculum does not help pupils learn everyday skills that they need to fit in to society. All these skills are taught within the Hidden Curriculum. </a:t>
            </a:r>
          </a:p>
          <a:p>
            <a:pPr>
              <a:spcAft>
                <a:spcPts val="800"/>
              </a:spcAft>
            </a:pPr>
            <a:r>
              <a:rPr lang="en-GB" sz="1200" b="1" dirty="0">
                <a:effectLst/>
                <a:latin typeface="Bahnschrift" panose="020B0502040204020203" pitchFamily="34"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endParaRPr lang="en-GB" sz="1200" b="1" dirty="0">
              <a:latin typeface="Bahnschrift" panose="020B0502040204020203" pitchFamily="34" charset="0"/>
              <a:cs typeface="Arial" panose="020B0604020202020204" pitchFamily="34" charset="0"/>
            </a:endParaRPr>
          </a:p>
          <a:p>
            <a:pPr>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b="1" dirty="0">
                <a:latin typeface="Bahnschrift" panose="020B0502040204020203" pitchFamily="34" charset="0"/>
                <a:cs typeface="Arial" panose="020B0604020202020204" pitchFamily="34" charset="0"/>
              </a:rPr>
              <a:t>.</a:t>
            </a:r>
          </a:p>
        </p:txBody>
      </p:sp>
      <p:sp>
        <p:nvSpPr>
          <p:cNvPr id="31" name="Rectangle: Rounded Corners 30">
            <a:extLst>
              <a:ext uri="{FF2B5EF4-FFF2-40B4-BE49-F238E27FC236}">
                <a16:creationId xmlns:a16="http://schemas.microsoft.com/office/drawing/2014/main" id="{5E39B8BC-FAEA-488E-9576-D60249A42E31}"/>
              </a:ext>
            </a:extLst>
          </p:cNvPr>
          <p:cNvSpPr/>
          <p:nvPr/>
        </p:nvSpPr>
        <p:spPr>
          <a:xfrm>
            <a:off x="8585609" y="7097361"/>
            <a:ext cx="4125732" cy="239044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lowchart: Internal Storage 31">
            <a:extLst>
              <a:ext uri="{FF2B5EF4-FFF2-40B4-BE49-F238E27FC236}">
                <a16:creationId xmlns:a16="http://schemas.microsoft.com/office/drawing/2014/main" id="{6E832234-625E-4FF1-89F6-FC7F88FBFB5D}"/>
              </a:ext>
            </a:extLst>
          </p:cNvPr>
          <p:cNvSpPr/>
          <p:nvPr/>
        </p:nvSpPr>
        <p:spPr>
          <a:xfrm>
            <a:off x="8688839" y="4899077"/>
            <a:ext cx="3838903" cy="2072930"/>
          </a:xfrm>
          <a:prstGeom prst="flowChartInternalStorage">
            <a:avLst/>
          </a:prstGeom>
          <a:no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F45C7C1A-3287-47DB-8902-A5ECF078E00A}"/>
              </a:ext>
            </a:extLst>
          </p:cNvPr>
          <p:cNvSpPr txBox="1"/>
          <p:nvPr/>
        </p:nvSpPr>
        <p:spPr>
          <a:xfrm>
            <a:off x="6246033" y="3494675"/>
            <a:ext cx="2007774" cy="3570208"/>
          </a:xfrm>
          <a:prstGeom prst="rect">
            <a:avLst/>
          </a:prstGeom>
          <a:noFill/>
        </p:spPr>
        <p:txBody>
          <a:bodyPr wrap="square" rtlCol="0">
            <a:spAutoFit/>
          </a:bodyPr>
          <a:lstStyle/>
          <a:p>
            <a:pPr algn="ctr"/>
            <a:r>
              <a:rPr lang="en-US" sz="1400" b="1" u="sng" dirty="0">
                <a:solidFill>
                  <a:schemeClr val="accent1">
                    <a:lumMod val="75000"/>
                  </a:schemeClr>
                </a:solidFill>
              </a:rPr>
              <a:t>Marxists views on the Hidden Curriculum</a:t>
            </a:r>
          </a:p>
          <a:p>
            <a:pPr marL="171450" indent="-171450">
              <a:buFont typeface="Arial" panose="020B0604020202020204" pitchFamily="34" charset="0"/>
              <a:buChar char="•"/>
            </a:pPr>
            <a:r>
              <a:rPr lang="en-GB" sz="1200" b="1" i="0" dirty="0">
                <a:effectLst/>
                <a:latin typeface="Bahnschrift" panose="020B0502040204020203" pitchFamily="34" charset="0"/>
              </a:rPr>
              <a:t>“Marxists believe that education teaches us the norms and values” (IPL, pg.1,  2020).</a:t>
            </a:r>
          </a:p>
          <a:p>
            <a:pPr marL="171450" indent="-171450">
              <a:buFont typeface="Arial" panose="020B0604020202020204" pitchFamily="34" charset="0"/>
              <a:buChar char="•"/>
            </a:pPr>
            <a:r>
              <a:rPr lang="en-GB" sz="1200" b="1" i="0" dirty="0">
                <a:effectLst/>
                <a:latin typeface="Bahnschrift" panose="020B0502040204020203" pitchFamily="34" charset="0"/>
              </a:rPr>
              <a:t>Marxists believe that norms of society are influenced by economic factors” (Jacqueline, pg.1,  2013).</a:t>
            </a:r>
          </a:p>
          <a:p>
            <a:pPr marL="171450" indent="-171450">
              <a:buFont typeface="Arial" panose="020B0604020202020204" pitchFamily="34" charset="0"/>
              <a:buChar char="•"/>
            </a:pPr>
            <a:r>
              <a:rPr lang="en-GB" sz="1200" b="1" dirty="0">
                <a:latin typeface="Bahnschrift" panose="020B0502040204020203" pitchFamily="34" charset="0"/>
              </a:rPr>
              <a:t>The Marxist theory states that by going to school daily can teach the working-class values needed within education.</a:t>
            </a:r>
            <a:endParaRPr lang="en-US" sz="1200" b="1" dirty="0">
              <a:latin typeface="Bahnschrift" panose="020B0502040204020203" pitchFamily="34" charset="0"/>
            </a:endParaRPr>
          </a:p>
          <a:p>
            <a:endParaRPr lang="en-GB" dirty="0"/>
          </a:p>
        </p:txBody>
      </p:sp>
      <p:sp>
        <p:nvSpPr>
          <p:cNvPr id="35" name="TextBox 34">
            <a:extLst>
              <a:ext uri="{FF2B5EF4-FFF2-40B4-BE49-F238E27FC236}">
                <a16:creationId xmlns:a16="http://schemas.microsoft.com/office/drawing/2014/main" id="{6693229F-0143-4087-9516-386B74DA053B}"/>
              </a:ext>
            </a:extLst>
          </p:cNvPr>
          <p:cNvSpPr txBox="1"/>
          <p:nvPr/>
        </p:nvSpPr>
        <p:spPr>
          <a:xfrm>
            <a:off x="3793843" y="3525897"/>
            <a:ext cx="2087353" cy="3385542"/>
          </a:xfrm>
          <a:prstGeom prst="rect">
            <a:avLst/>
          </a:prstGeom>
          <a:noFill/>
        </p:spPr>
        <p:txBody>
          <a:bodyPr wrap="square" rtlCol="0">
            <a:spAutoFit/>
          </a:bodyPr>
          <a:lstStyle/>
          <a:p>
            <a:pPr algn="ctr"/>
            <a:r>
              <a:rPr lang="en-US" sz="1400" b="1" u="sng" dirty="0">
                <a:solidFill>
                  <a:schemeClr val="accent1">
                    <a:lumMod val="75000"/>
                  </a:schemeClr>
                </a:solidFill>
              </a:rPr>
              <a:t>Functionalists Views on the Hidden Curriculum</a:t>
            </a:r>
          </a:p>
          <a:p>
            <a:pPr marL="285750" indent="-285750">
              <a:buFont typeface="Arial" panose="020B0604020202020204" pitchFamily="34" charset="0"/>
              <a:buChar char="•"/>
            </a:pPr>
            <a:r>
              <a:rPr lang="en-GB" b="1" i="0" dirty="0">
                <a:effectLst/>
                <a:latin typeface="+mj-lt"/>
              </a:rPr>
              <a:t>“</a:t>
            </a:r>
            <a:r>
              <a:rPr lang="en-GB" sz="1200" b="1" i="0" dirty="0">
                <a:effectLst/>
                <a:latin typeface="Bahnschrift" panose="020B0502040204020203" pitchFamily="34" charset="0"/>
              </a:rPr>
              <a:t>The Functionalist perspective of education looks at education as a training system for students, so they are given their appropriate place in society” (IPL, pg.1, 2020).</a:t>
            </a:r>
            <a:endParaRPr lang="en-US" sz="1200" b="1" u="sng" dirty="0">
              <a:latin typeface="Bahnschrift" panose="020B0502040204020203" pitchFamily="34" charset="0"/>
            </a:endParaRPr>
          </a:p>
          <a:p>
            <a:pPr marL="285750" indent="-285750">
              <a:buFont typeface="Arial" panose="020B0604020202020204" pitchFamily="34" charset="0"/>
              <a:buChar char="•"/>
            </a:pPr>
            <a:r>
              <a:rPr lang="en-GB" sz="1200" b="1" dirty="0">
                <a:latin typeface="Bahnschrift" panose="020B0502040204020203" pitchFamily="34" charset="0"/>
              </a:rPr>
              <a:t>Functionalists view schools as a scaled down adaptation of the wider community in which people live and work</a:t>
            </a:r>
            <a:r>
              <a:rPr lang="en-GB" sz="1200" b="1" dirty="0"/>
              <a:t>.</a:t>
            </a:r>
          </a:p>
        </p:txBody>
      </p:sp>
      <p:sp>
        <p:nvSpPr>
          <p:cNvPr id="41" name="TextBox 40">
            <a:extLst>
              <a:ext uri="{FF2B5EF4-FFF2-40B4-BE49-F238E27FC236}">
                <a16:creationId xmlns:a16="http://schemas.microsoft.com/office/drawing/2014/main" id="{DB534B54-B2AA-42DD-BCF4-7FA92AB661E5}"/>
              </a:ext>
            </a:extLst>
          </p:cNvPr>
          <p:cNvSpPr txBox="1"/>
          <p:nvPr/>
        </p:nvSpPr>
        <p:spPr>
          <a:xfrm>
            <a:off x="5447489" y="3198290"/>
            <a:ext cx="953311" cy="523220"/>
          </a:xfrm>
          <a:prstGeom prst="rect">
            <a:avLst/>
          </a:prstGeom>
          <a:noFill/>
        </p:spPr>
        <p:txBody>
          <a:bodyPr wrap="square" rtlCol="0">
            <a:spAutoFit/>
          </a:bodyPr>
          <a:lstStyle/>
          <a:p>
            <a:r>
              <a:rPr lang="en-US" sz="2800" b="1" dirty="0"/>
              <a:t>     v</a:t>
            </a:r>
            <a:endParaRPr lang="en-GB" sz="2800" b="1" dirty="0"/>
          </a:p>
        </p:txBody>
      </p:sp>
      <p:sp>
        <p:nvSpPr>
          <p:cNvPr id="44" name="Rectangle: Top Corners Snipped 43">
            <a:extLst>
              <a:ext uri="{FF2B5EF4-FFF2-40B4-BE49-F238E27FC236}">
                <a16:creationId xmlns:a16="http://schemas.microsoft.com/office/drawing/2014/main" id="{D633157C-0E4D-409A-AF8D-1BD1000CB8AF}"/>
              </a:ext>
            </a:extLst>
          </p:cNvPr>
          <p:cNvSpPr/>
          <p:nvPr/>
        </p:nvSpPr>
        <p:spPr>
          <a:xfrm>
            <a:off x="8808569" y="113399"/>
            <a:ext cx="3844419" cy="2243846"/>
          </a:xfrm>
          <a:prstGeom prst="snip2Same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FD559DF-D0E7-40D7-B695-335D539E49EE}"/>
              </a:ext>
            </a:extLst>
          </p:cNvPr>
          <p:cNvSpPr txBox="1"/>
          <p:nvPr/>
        </p:nvSpPr>
        <p:spPr>
          <a:xfrm>
            <a:off x="8885018" y="2515810"/>
            <a:ext cx="3563605" cy="2585323"/>
          </a:xfrm>
          <a:prstGeom prst="rect">
            <a:avLst/>
          </a:prstGeom>
          <a:noFill/>
        </p:spPr>
        <p:txBody>
          <a:bodyPr wrap="square" rtlCol="0">
            <a:spAutoFit/>
          </a:bodyPr>
          <a:lstStyle/>
          <a:p>
            <a:pPr algn="ctr"/>
            <a:r>
              <a:rPr lang="en-GB" sz="1400" b="1" u="sng" dirty="0">
                <a:solidFill>
                  <a:schemeClr val="accent1">
                    <a:lumMod val="75000"/>
                  </a:schemeClr>
                </a:solidFill>
                <a:latin typeface="+mj-lt"/>
              </a:rPr>
              <a:t>How does the New Curriculum compare to the Hidden Curriculum?</a:t>
            </a:r>
          </a:p>
          <a:p>
            <a:pPr marL="285750" indent="-285750">
              <a:buFont typeface="Arial" panose="020B0604020202020204" pitchFamily="34" charset="0"/>
              <a:buChar char="•"/>
            </a:pPr>
            <a:r>
              <a:rPr lang="en-GB" sz="1100" b="1" dirty="0">
                <a:latin typeface="Bahnschrift" panose="020B0502040204020203" pitchFamily="34" charset="0"/>
              </a:rPr>
              <a:t>The New Curriculum is due to be completely implemented in schools throughout Wales by September  2022.</a:t>
            </a:r>
          </a:p>
          <a:p>
            <a:pPr marL="285750" indent="-285750">
              <a:buFont typeface="Arial" panose="020B0604020202020204" pitchFamily="34" charset="0"/>
              <a:buChar char="•"/>
            </a:pPr>
            <a:r>
              <a:rPr lang="en-GB" sz="1100" b="1" dirty="0">
                <a:latin typeface="Bahnschrift" panose="020B0502040204020203" pitchFamily="34" charset="0"/>
              </a:rPr>
              <a:t>The New Curriculum will focus on preparing pupils for life and more emphasis will be put on digital skills.</a:t>
            </a:r>
          </a:p>
          <a:p>
            <a:pPr marL="285750" indent="-285750">
              <a:buFont typeface="Arial" panose="020B0604020202020204" pitchFamily="34" charset="0"/>
              <a:buChar char="•"/>
            </a:pPr>
            <a:r>
              <a:rPr lang="en-GB" sz="1100" b="1" dirty="0">
                <a:solidFill>
                  <a:srgbClr val="000000"/>
                </a:solidFill>
                <a:effectLst/>
                <a:latin typeface="Bahnschrift" panose="020B0502040204020203" pitchFamily="34" charset="0"/>
                <a:ea typeface="Times New Roman" panose="02020603050405020304" pitchFamily="18" charset="0"/>
              </a:rPr>
              <a:t>The New Curriculum links to the Hidden Curriculum as it looks at other aspects of skills pupils require not only to prepare for work life but also being a part of society. </a:t>
            </a:r>
            <a:endParaRPr lang="en-GB" sz="1100" b="1" dirty="0">
              <a:effectLst/>
              <a:latin typeface="Bahnschrift" panose="020B0502040204020203" pitchFamily="34" charset="0"/>
              <a:ea typeface="Times New Roman" panose="02020603050405020304" pitchFamily="18" charset="0"/>
            </a:endParaRPr>
          </a:p>
          <a:p>
            <a:pPr marL="285750" indent="-285750">
              <a:buFont typeface="Arial" panose="020B0604020202020204" pitchFamily="34" charset="0"/>
              <a:buChar char="•"/>
            </a:pPr>
            <a:endParaRPr lang="en-GB" sz="1200" b="1" dirty="0">
              <a:latin typeface="Bahnschrift" panose="020B0502040204020203" pitchFamily="34" charset="0"/>
            </a:endParaRPr>
          </a:p>
          <a:p>
            <a:pPr marL="285750" indent="-285750">
              <a:buFont typeface="Arial" panose="020B0604020202020204" pitchFamily="34" charset="0"/>
              <a:buChar char="•"/>
            </a:pPr>
            <a:endParaRPr lang="en-GB" sz="1200" dirty="0"/>
          </a:p>
        </p:txBody>
      </p:sp>
      <p:sp>
        <p:nvSpPr>
          <p:cNvPr id="3" name="Plaque 2">
            <a:extLst>
              <a:ext uri="{FF2B5EF4-FFF2-40B4-BE49-F238E27FC236}">
                <a16:creationId xmlns:a16="http://schemas.microsoft.com/office/drawing/2014/main" id="{2F4FD906-EE65-4A2D-9FCF-69AF2065749C}"/>
              </a:ext>
            </a:extLst>
          </p:cNvPr>
          <p:cNvSpPr/>
          <p:nvPr/>
        </p:nvSpPr>
        <p:spPr>
          <a:xfrm>
            <a:off x="8618276" y="2490281"/>
            <a:ext cx="4093065" cy="2256818"/>
          </a:xfrm>
          <a:prstGeom prst="plaqu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596D7EC-533E-48C6-B852-622E3B275619}"/>
              </a:ext>
            </a:extLst>
          </p:cNvPr>
          <p:cNvSpPr txBox="1"/>
          <p:nvPr/>
        </p:nvSpPr>
        <p:spPr>
          <a:xfrm>
            <a:off x="5724768" y="6951680"/>
            <a:ext cx="2193935" cy="2814168"/>
          </a:xfrm>
          <a:prstGeom prst="rect">
            <a:avLst/>
          </a:prstGeom>
          <a:noFill/>
        </p:spPr>
        <p:txBody>
          <a:bodyPr wrap="square" rtlCol="0">
            <a:spAutoFit/>
          </a:bodyPr>
          <a:lstStyle/>
          <a:p>
            <a:pPr>
              <a:lnSpc>
                <a:spcPct val="107000"/>
              </a:lnSpc>
              <a:spcAft>
                <a:spcPts val="800"/>
              </a:spcAft>
            </a:pPr>
            <a:r>
              <a:rPr lang="en-GB" sz="1600" b="1" u="sng" dirty="0">
                <a:effectLst/>
                <a:latin typeface="Bahnschrift" panose="020B0502040204020203" pitchFamily="34" charset="0"/>
                <a:ea typeface="Calibri" panose="020F0502020204030204" pitchFamily="34" charset="0"/>
                <a:cs typeface="Times New Roman" panose="02020603050405020304" pitchFamily="18" charset="0"/>
              </a:rPr>
              <a:t>Vygotsky’s Theory </a:t>
            </a:r>
            <a:endParaRPr lang="en-GB" sz="1600" b="1" dirty="0">
              <a:effectLst/>
              <a:latin typeface="Bahnschrift" panose="020B0502040204020203"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Bahnschrift" panose="020B0502040204020203" pitchFamily="34" charset="0"/>
                <a:ea typeface="Calibri" panose="020F0502020204030204" pitchFamily="34" charset="0"/>
                <a:cs typeface="Times New Roman" panose="02020603050405020304" pitchFamily="18" charset="0"/>
              </a:rPr>
              <a:t>“Vygotsky's theories stress the fundamental role of social interaction in the development of cognition (Vygotsky, 1978), as he believed strongly that community plays a central role in the process of "making meaning” (McLeod, pg.1,  2020). </a:t>
            </a:r>
          </a:p>
          <a:p>
            <a:endParaRPr lang="en-GB" dirty="0"/>
          </a:p>
        </p:txBody>
      </p:sp>
      <p:pic>
        <p:nvPicPr>
          <p:cNvPr id="38" name="Picture 37">
            <a:extLst>
              <a:ext uri="{FF2B5EF4-FFF2-40B4-BE49-F238E27FC236}">
                <a16:creationId xmlns:a16="http://schemas.microsoft.com/office/drawing/2014/main" id="{A8F848CC-EE1F-4F2F-AFB3-256C4EC060E8}"/>
              </a:ext>
            </a:extLst>
          </p:cNvPr>
          <p:cNvPicPr/>
          <p:nvPr/>
        </p:nvPicPr>
        <p:blipFill>
          <a:blip r:embed="rId4"/>
          <a:stretch>
            <a:fillRect/>
          </a:stretch>
        </p:blipFill>
        <p:spPr>
          <a:xfrm>
            <a:off x="2862117" y="7334485"/>
            <a:ext cx="2361799" cy="1835215"/>
          </a:xfrm>
          <a:prstGeom prst="rect">
            <a:avLst/>
          </a:prstGeom>
        </p:spPr>
      </p:pic>
      <p:sp>
        <p:nvSpPr>
          <p:cNvPr id="25" name="Rectangle: Beveled 24">
            <a:extLst>
              <a:ext uri="{FF2B5EF4-FFF2-40B4-BE49-F238E27FC236}">
                <a16:creationId xmlns:a16="http://schemas.microsoft.com/office/drawing/2014/main" id="{00C96F22-D2A3-48F2-98E0-8CF2571AE3CE}"/>
              </a:ext>
            </a:extLst>
          </p:cNvPr>
          <p:cNvSpPr/>
          <p:nvPr/>
        </p:nvSpPr>
        <p:spPr>
          <a:xfrm>
            <a:off x="2532195" y="7017314"/>
            <a:ext cx="3021385" cy="2380357"/>
          </a:xfrm>
          <a:prstGeom prst="bevel">
            <a:avLst/>
          </a:prstGeom>
          <a:noFill/>
          <a:ln w="381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Arrow: Right 25">
            <a:extLst>
              <a:ext uri="{FF2B5EF4-FFF2-40B4-BE49-F238E27FC236}">
                <a16:creationId xmlns:a16="http://schemas.microsoft.com/office/drawing/2014/main" id="{40089B46-73F5-4928-AECB-210D25887188}"/>
              </a:ext>
            </a:extLst>
          </p:cNvPr>
          <p:cNvSpPr/>
          <p:nvPr/>
        </p:nvSpPr>
        <p:spPr>
          <a:xfrm>
            <a:off x="8056084" y="930668"/>
            <a:ext cx="530146" cy="3077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Curved Right 17">
            <a:extLst>
              <a:ext uri="{FF2B5EF4-FFF2-40B4-BE49-F238E27FC236}">
                <a16:creationId xmlns:a16="http://schemas.microsoft.com/office/drawing/2014/main" id="{05D7FF55-3379-46CD-8368-B0455C651022}"/>
              </a:ext>
            </a:extLst>
          </p:cNvPr>
          <p:cNvSpPr/>
          <p:nvPr/>
        </p:nvSpPr>
        <p:spPr>
          <a:xfrm>
            <a:off x="3723199" y="2808144"/>
            <a:ext cx="369062" cy="55990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Arrow: Curved Left 19">
            <a:extLst>
              <a:ext uri="{FF2B5EF4-FFF2-40B4-BE49-F238E27FC236}">
                <a16:creationId xmlns:a16="http://schemas.microsoft.com/office/drawing/2014/main" id="{E74800C2-2637-4BA2-927A-C39676BB40F6}"/>
              </a:ext>
            </a:extLst>
          </p:cNvPr>
          <p:cNvSpPr/>
          <p:nvPr/>
        </p:nvSpPr>
        <p:spPr>
          <a:xfrm>
            <a:off x="8066900" y="2761781"/>
            <a:ext cx="359086" cy="59747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Arrow: Left 20">
            <a:extLst>
              <a:ext uri="{FF2B5EF4-FFF2-40B4-BE49-F238E27FC236}">
                <a16:creationId xmlns:a16="http://schemas.microsoft.com/office/drawing/2014/main" id="{DFB76DC9-9EBC-4138-8253-EA7A92BA0AAE}"/>
              </a:ext>
            </a:extLst>
          </p:cNvPr>
          <p:cNvSpPr/>
          <p:nvPr/>
        </p:nvSpPr>
        <p:spPr>
          <a:xfrm>
            <a:off x="8105457" y="7959136"/>
            <a:ext cx="408083" cy="3077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Top Corners Snipped 26">
            <a:extLst>
              <a:ext uri="{FF2B5EF4-FFF2-40B4-BE49-F238E27FC236}">
                <a16:creationId xmlns:a16="http://schemas.microsoft.com/office/drawing/2014/main" id="{8777C06A-556B-41DD-BECD-145D62EECA9F}"/>
              </a:ext>
            </a:extLst>
          </p:cNvPr>
          <p:cNvSpPr/>
          <p:nvPr/>
        </p:nvSpPr>
        <p:spPr>
          <a:xfrm>
            <a:off x="3835713" y="3381585"/>
            <a:ext cx="2117316" cy="3483036"/>
          </a:xfrm>
          <a:prstGeom prst="snip2Same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Top Corners Snipped 27">
            <a:extLst>
              <a:ext uri="{FF2B5EF4-FFF2-40B4-BE49-F238E27FC236}">
                <a16:creationId xmlns:a16="http://schemas.microsoft.com/office/drawing/2014/main" id="{D7F3149D-AE97-4DAA-A06A-50B3E9DE3C44}"/>
              </a:ext>
            </a:extLst>
          </p:cNvPr>
          <p:cNvSpPr/>
          <p:nvPr/>
        </p:nvSpPr>
        <p:spPr>
          <a:xfrm>
            <a:off x="6207957" y="3407011"/>
            <a:ext cx="2155391" cy="3483036"/>
          </a:xfrm>
          <a:prstGeom prst="snip2Same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A520310E-7C7D-419B-9D88-B2092AEACCDE}"/>
              </a:ext>
            </a:extLst>
          </p:cNvPr>
          <p:cNvSpPr txBox="1"/>
          <p:nvPr/>
        </p:nvSpPr>
        <p:spPr>
          <a:xfrm>
            <a:off x="8766858" y="7546303"/>
            <a:ext cx="3837456" cy="2215991"/>
          </a:xfrm>
          <a:prstGeom prst="rect">
            <a:avLst/>
          </a:prstGeom>
          <a:noFill/>
        </p:spPr>
        <p:txBody>
          <a:bodyPr wrap="square" rtlCol="0">
            <a:spAutoFit/>
          </a:bodyPr>
          <a:lstStyle/>
          <a:p>
            <a:r>
              <a:rPr lang="en-US" sz="1200" b="1" dirty="0">
                <a:latin typeface="Bahnschrift" panose="020B0502040204020203" pitchFamily="34" charset="0"/>
              </a:rPr>
              <a:t>There are various lessons pupils learn within the setting, lessons that are linked to the Hidden Curriculum.</a:t>
            </a:r>
          </a:p>
          <a:p>
            <a:r>
              <a:rPr lang="en-US" sz="1200" b="1" dirty="0">
                <a:latin typeface="Bahnschrift" panose="020B0502040204020203" pitchFamily="34" charset="0"/>
              </a:rPr>
              <a:t>These include:</a:t>
            </a:r>
          </a:p>
          <a:p>
            <a:pPr marL="171450" indent="-171450">
              <a:buFont typeface="Arial" panose="020B0604020202020204" pitchFamily="34" charset="0"/>
              <a:buChar char="•"/>
            </a:pPr>
            <a:r>
              <a:rPr lang="en-US" sz="1200" b="1" dirty="0">
                <a:latin typeface="Bahnschrift" panose="020B0502040204020203" pitchFamily="34" charset="0"/>
              </a:rPr>
              <a:t>Value of the month (Honesty, friendship, respect, trust, kindness and perseverance}.</a:t>
            </a:r>
          </a:p>
          <a:p>
            <a:pPr marL="171450" indent="-171450">
              <a:buFont typeface="Arial" panose="020B0604020202020204" pitchFamily="34" charset="0"/>
              <a:buChar char="•"/>
            </a:pPr>
            <a:r>
              <a:rPr lang="en-US" sz="1200" b="1" dirty="0">
                <a:latin typeface="Bahnschrift" panose="020B0502040204020203" pitchFamily="34" charset="0"/>
              </a:rPr>
              <a:t>The Golden Rules which discuss what behavior is expected from pupils.</a:t>
            </a:r>
          </a:p>
          <a:p>
            <a:pPr marL="171450" indent="-171450">
              <a:buFont typeface="Arial" panose="020B0604020202020204" pitchFamily="34" charset="0"/>
              <a:buChar char="•"/>
            </a:pPr>
            <a:r>
              <a:rPr lang="en-US" sz="1200" b="1" dirty="0">
                <a:latin typeface="Bahnschrift" panose="020B0502040204020203" pitchFamily="34" charset="0"/>
              </a:rPr>
              <a:t>Reward/punishment Systems to help pupils make the right choices.</a:t>
            </a:r>
          </a:p>
          <a:p>
            <a:endParaRPr lang="en-GB" dirty="0"/>
          </a:p>
        </p:txBody>
      </p:sp>
      <p:sp>
        <p:nvSpPr>
          <p:cNvPr id="37" name="TextBox 36">
            <a:extLst>
              <a:ext uri="{FF2B5EF4-FFF2-40B4-BE49-F238E27FC236}">
                <a16:creationId xmlns:a16="http://schemas.microsoft.com/office/drawing/2014/main" id="{09E9E8AE-3090-4AE9-A43F-6F3D31E9623F}"/>
              </a:ext>
            </a:extLst>
          </p:cNvPr>
          <p:cNvSpPr txBox="1"/>
          <p:nvPr/>
        </p:nvSpPr>
        <p:spPr>
          <a:xfrm>
            <a:off x="9155261" y="5164885"/>
            <a:ext cx="3448745" cy="1754326"/>
          </a:xfrm>
          <a:prstGeom prst="rect">
            <a:avLst/>
          </a:prstGeom>
          <a:noFill/>
        </p:spPr>
        <p:txBody>
          <a:bodyPr wrap="square" rtlCol="0">
            <a:spAutoFit/>
          </a:bodyPr>
          <a:lstStyle/>
          <a:p>
            <a:r>
              <a:rPr lang="en-US" sz="1200" b="1" dirty="0">
                <a:latin typeface="Bahnschrift" panose="020B0502040204020203" pitchFamily="34" charset="0"/>
              </a:rPr>
              <a:t>Every setting is required to have various policies, policies are there to ensure the safety and protection of the staff , children and the families.</a:t>
            </a:r>
          </a:p>
          <a:p>
            <a:r>
              <a:rPr lang="en-US" sz="1200" b="1" dirty="0">
                <a:latin typeface="Bahnschrift" panose="020B0502040204020203" pitchFamily="34" charset="0"/>
              </a:rPr>
              <a:t>Policies linked to the Hidden Curriculum include:</a:t>
            </a:r>
          </a:p>
          <a:p>
            <a:pPr marL="171450" indent="-171450">
              <a:buFont typeface="Arial" panose="020B0604020202020204" pitchFamily="34" charset="0"/>
              <a:buChar char="•"/>
            </a:pPr>
            <a:r>
              <a:rPr lang="en-US" sz="1200" b="1" dirty="0">
                <a:latin typeface="Bahnschrift" panose="020B0502040204020203" pitchFamily="34" charset="0"/>
              </a:rPr>
              <a:t>Behavior Policy</a:t>
            </a:r>
          </a:p>
          <a:p>
            <a:pPr marL="171450" indent="-171450">
              <a:buFont typeface="Arial" panose="020B0604020202020204" pitchFamily="34" charset="0"/>
              <a:buChar char="•"/>
            </a:pPr>
            <a:r>
              <a:rPr lang="en-US" sz="1200" b="1" dirty="0">
                <a:latin typeface="Bahnschrift" panose="020B0502040204020203" pitchFamily="34" charset="0"/>
              </a:rPr>
              <a:t>Equality Policy</a:t>
            </a:r>
          </a:p>
          <a:p>
            <a:pPr marL="171450" indent="-171450">
              <a:buFont typeface="Arial" panose="020B0604020202020204" pitchFamily="34" charset="0"/>
              <a:buChar char="•"/>
            </a:pPr>
            <a:r>
              <a:rPr lang="en-US" sz="1200" b="1" dirty="0">
                <a:latin typeface="Bahnschrift" panose="020B0502040204020203" pitchFamily="34" charset="0"/>
              </a:rPr>
              <a:t>Attendance Policy</a:t>
            </a:r>
            <a:endParaRPr lang="en-GB" sz="1200" b="1" dirty="0">
              <a:latin typeface="Bahnschrift" panose="020B0502040204020203" pitchFamily="34" charset="0"/>
            </a:endParaRPr>
          </a:p>
        </p:txBody>
      </p:sp>
      <p:sp>
        <p:nvSpPr>
          <p:cNvPr id="40" name="TextBox 39">
            <a:extLst>
              <a:ext uri="{FF2B5EF4-FFF2-40B4-BE49-F238E27FC236}">
                <a16:creationId xmlns:a16="http://schemas.microsoft.com/office/drawing/2014/main" id="{B8444872-19A0-4AB7-A0FD-85431E70A754}"/>
              </a:ext>
            </a:extLst>
          </p:cNvPr>
          <p:cNvSpPr txBox="1"/>
          <p:nvPr/>
        </p:nvSpPr>
        <p:spPr>
          <a:xfrm>
            <a:off x="3058880" y="6979409"/>
            <a:ext cx="2010469" cy="338554"/>
          </a:xfrm>
          <a:prstGeom prst="rect">
            <a:avLst/>
          </a:prstGeom>
          <a:noFill/>
        </p:spPr>
        <p:txBody>
          <a:bodyPr wrap="square" rtlCol="0">
            <a:spAutoFit/>
          </a:bodyPr>
          <a:lstStyle/>
          <a:p>
            <a:r>
              <a:rPr lang="en-US" sz="1600" b="1" dirty="0">
                <a:solidFill>
                  <a:schemeClr val="accent1">
                    <a:lumMod val="75000"/>
                  </a:schemeClr>
                </a:solidFill>
              </a:rPr>
              <a:t>Vygotsky’s Zone of</a:t>
            </a:r>
            <a:endParaRPr lang="en-GB" sz="1600" b="1" dirty="0">
              <a:solidFill>
                <a:schemeClr val="accent1">
                  <a:lumMod val="75000"/>
                </a:schemeClr>
              </a:solidFill>
            </a:endParaRPr>
          </a:p>
        </p:txBody>
      </p:sp>
      <p:sp>
        <p:nvSpPr>
          <p:cNvPr id="45" name="TextBox 44">
            <a:extLst>
              <a:ext uri="{FF2B5EF4-FFF2-40B4-BE49-F238E27FC236}">
                <a16:creationId xmlns:a16="http://schemas.microsoft.com/office/drawing/2014/main" id="{0555D412-DB58-41F2-9D66-2EAB311925BD}"/>
              </a:ext>
            </a:extLst>
          </p:cNvPr>
          <p:cNvSpPr txBox="1"/>
          <p:nvPr/>
        </p:nvSpPr>
        <p:spPr>
          <a:xfrm>
            <a:off x="3034118" y="9059117"/>
            <a:ext cx="2234042" cy="338554"/>
          </a:xfrm>
          <a:prstGeom prst="rect">
            <a:avLst/>
          </a:prstGeom>
          <a:noFill/>
        </p:spPr>
        <p:txBody>
          <a:bodyPr wrap="square" rtlCol="0">
            <a:spAutoFit/>
          </a:bodyPr>
          <a:lstStyle/>
          <a:p>
            <a:r>
              <a:rPr lang="en-US" sz="1600" b="1" dirty="0">
                <a:solidFill>
                  <a:schemeClr val="accent1">
                    <a:lumMod val="75000"/>
                  </a:schemeClr>
                </a:solidFill>
              </a:rPr>
              <a:t>Proximal Development</a:t>
            </a:r>
            <a:endParaRPr lang="en-GB" sz="1600" b="1" dirty="0">
              <a:solidFill>
                <a:schemeClr val="accent1">
                  <a:lumMod val="75000"/>
                </a:schemeClr>
              </a:solidFill>
            </a:endParaRPr>
          </a:p>
        </p:txBody>
      </p:sp>
      <p:sp>
        <p:nvSpPr>
          <p:cNvPr id="29" name="TextBox 28">
            <a:extLst>
              <a:ext uri="{FF2B5EF4-FFF2-40B4-BE49-F238E27FC236}">
                <a16:creationId xmlns:a16="http://schemas.microsoft.com/office/drawing/2014/main" id="{B021F51F-E0EB-4529-9903-FAD624FC0476}"/>
              </a:ext>
            </a:extLst>
          </p:cNvPr>
          <p:cNvSpPr txBox="1"/>
          <p:nvPr/>
        </p:nvSpPr>
        <p:spPr>
          <a:xfrm>
            <a:off x="159147" y="6519240"/>
            <a:ext cx="1194797" cy="338554"/>
          </a:xfrm>
          <a:prstGeom prst="rect">
            <a:avLst/>
          </a:prstGeom>
          <a:noFill/>
        </p:spPr>
        <p:txBody>
          <a:bodyPr wrap="square" rtlCol="0">
            <a:spAutoFit/>
          </a:bodyPr>
          <a:lstStyle/>
          <a:p>
            <a:r>
              <a:rPr lang="en-US" sz="1600" b="1" u="sng" dirty="0">
                <a:solidFill>
                  <a:schemeClr val="accent1">
                    <a:lumMod val="75000"/>
                  </a:schemeClr>
                </a:solidFill>
                <a:latin typeface="+mj-lt"/>
              </a:rPr>
              <a:t>Theories</a:t>
            </a:r>
            <a:endParaRPr lang="en-GB" sz="1600" b="1" u="sng" dirty="0">
              <a:solidFill>
                <a:schemeClr val="accent1">
                  <a:lumMod val="75000"/>
                </a:schemeClr>
              </a:solidFill>
              <a:latin typeface="+mj-lt"/>
            </a:endParaRPr>
          </a:p>
        </p:txBody>
      </p:sp>
      <p:sp>
        <p:nvSpPr>
          <p:cNvPr id="33" name="Double Wave 32">
            <a:extLst>
              <a:ext uri="{FF2B5EF4-FFF2-40B4-BE49-F238E27FC236}">
                <a16:creationId xmlns:a16="http://schemas.microsoft.com/office/drawing/2014/main" id="{C2709E0A-29A9-4D36-AA67-17E4111FEF52}"/>
              </a:ext>
            </a:extLst>
          </p:cNvPr>
          <p:cNvSpPr/>
          <p:nvPr/>
        </p:nvSpPr>
        <p:spPr>
          <a:xfrm>
            <a:off x="166088" y="6517966"/>
            <a:ext cx="842366" cy="365716"/>
          </a:xfrm>
          <a:prstGeom prst="doubleWav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Arrow: Down 42">
            <a:extLst>
              <a:ext uri="{FF2B5EF4-FFF2-40B4-BE49-F238E27FC236}">
                <a16:creationId xmlns:a16="http://schemas.microsoft.com/office/drawing/2014/main" id="{3D11FA43-B4A3-4EE3-BCB7-8CC58FCA0DC1}"/>
              </a:ext>
            </a:extLst>
          </p:cNvPr>
          <p:cNvSpPr/>
          <p:nvPr/>
        </p:nvSpPr>
        <p:spPr>
          <a:xfrm>
            <a:off x="12410532" y="2440227"/>
            <a:ext cx="230381" cy="3007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Arrow: Curved Left 46">
            <a:extLst>
              <a:ext uri="{FF2B5EF4-FFF2-40B4-BE49-F238E27FC236}">
                <a16:creationId xmlns:a16="http://schemas.microsoft.com/office/drawing/2014/main" id="{370FC870-1E3F-4343-AF54-05ACC0F9C325}"/>
              </a:ext>
            </a:extLst>
          </p:cNvPr>
          <p:cNvSpPr/>
          <p:nvPr/>
        </p:nvSpPr>
        <p:spPr>
          <a:xfrm>
            <a:off x="12576874" y="6668182"/>
            <a:ext cx="181249" cy="51683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 name="Arrow: Curved Left 47">
            <a:extLst>
              <a:ext uri="{FF2B5EF4-FFF2-40B4-BE49-F238E27FC236}">
                <a16:creationId xmlns:a16="http://schemas.microsoft.com/office/drawing/2014/main" id="{842EC74D-E577-487E-B243-02FF1FC9A285}"/>
              </a:ext>
            </a:extLst>
          </p:cNvPr>
          <p:cNvSpPr/>
          <p:nvPr/>
        </p:nvSpPr>
        <p:spPr>
          <a:xfrm>
            <a:off x="12576874" y="4629332"/>
            <a:ext cx="152538" cy="45257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52410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C16B5B-05A2-4C1F-AA60-D24522851405}"/>
              </a:ext>
            </a:extLst>
          </p:cNvPr>
          <p:cNvSpPr>
            <a:spLocks noGrp="1"/>
          </p:cNvSpPr>
          <p:nvPr>
            <p:ph idx="1"/>
          </p:nvPr>
        </p:nvSpPr>
        <p:spPr>
          <a:xfrm>
            <a:off x="880110" y="583661"/>
            <a:ext cx="11041380" cy="8064088"/>
          </a:xfrm>
        </p:spPr>
        <p:txBody>
          <a:bodyPr>
            <a:normAutofit fontScale="55000" lnSpcReduction="20000"/>
          </a:bodyPr>
          <a:lstStyle/>
          <a:p>
            <a:pPr marL="0" indent="0">
              <a:buNone/>
            </a:pPr>
            <a:r>
              <a:rPr lang="en-US" sz="5100" u="sng" dirty="0">
                <a:latin typeface="Arial" panose="020B0604020202020204" pitchFamily="34" charset="0"/>
                <a:cs typeface="Arial" panose="020B0604020202020204" pitchFamily="34" charset="0"/>
              </a:rPr>
              <a:t>Reference List</a:t>
            </a:r>
          </a:p>
          <a:p>
            <a:pPr marL="342900" lvl="0" indent="-342900">
              <a:lnSpc>
                <a:spcPct val="107000"/>
              </a:lnSpc>
              <a:buFont typeface="Symbol" panose="05050102010706020507" pitchFamily="18" charset="2"/>
              <a:buChar char=""/>
            </a:pPr>
            <a:endParaRPr lang="en-US" sz="35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US" sz="3500" dirty="0">
                <a:effectLst/>
                <a:latin typeface="Arial" panose="020B0604020202020204" pitchFamily="34" charset="0"/>
                <a:ea typeface="Calibri" panose="020F0502020204030204" pitchFamily="34" charset="0"/>
                <a:cs typeface="Arial" panose="020B0604020202020204" pitchFamily="34" charset="0"/>
              </a:rPr>
              <a:t>Eggel98 (2015) ‘The Hidden Curriculum is Predominantly a Marxist Concept’, </a:t>
            </a:r>
            <a:r>
              <a:rPr lang="en-US" sz="3500" i="1" dirty="0">
                <a:effectLst/>
                <a:latin typeface="Arial" panose="020B0604020202020204" pitchFamily="34" charset="0"/>
                <a:ea typeface="Calibri" panose="020F0502020204030204" pitchFamily="34" charset="0"/>
                <a:cs typeface="Arial" panose="020B0604020202020204" pitchFamily="34" charset="0"/>
              </a:rPr>
              <a:t>People are Great</a:t>
            </a:r>
            <a:r>
              <a:rPr lang="en-US" sz="3500" dirty="0">
                <a:effectLst/>
                <a:latin typeface="Arial" panose="020B0604020202020204" pitchFamily="34" charset="0"/>
                <a:ea typeface="Calibri" panose="020F0502020204030204" pitchFamily="34" charset="0"/>
                <a:cs typeface="Arial" panose="020B0604020202020204" pitchFamily="34" charset="0"/>
              </a:rPr>
              <a:t>, 7 October.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The Hidden Curriculum is predominantly a Marxist concept – People Are Great (wordpress.com)</a:t>
            </a:r>
            <a:r>
              <a:rPr lang="en-GB" sz="3500" dirty="0">
                <a:effectLst/>
                <a:latin typeface="Arial" panose="020B0604020202020204" pitchFamily="34" charset="0"/>
                <a:ea typeface="Calibri" panose="020F0502020204030204" pitchFamily="34" charset="0"/>
                <a:cs typeface="Arial" panose="020B0604020202020204" pitchFamily="34" charset="0"/>
              </a:rPr>
              <a:t> (Accessed: 3</a:t>
            </a:r>
            <a:r>
              <a:rPr lang="en-GB" sz="3500" baseline="30000" dirty="0">
                <a:effectLst/>
                <a:latin typeface="Arial" panose="020B0604020202020204" pitchFamily="34" charset="0"/>
                <a:ea typeface="Calibri" panose="020F0502020204030204" pitchFamily="34" charset="0"/>
                <a:cs typeface="Arial" panose="020B0604020202020204" pitchFamily="34" charset="0"/>
              </a:rPr>
              <a:t>rd</a:t>
            </a:r>
            <a:r>
              <a:rPr lang="en-GB" sz="3500" dirty="0">
                <a:effectLst/>
                <a:latin typeface="Arial" panose="020B0604020202020204" pitchFamily="34" charset="0"/>
                <a:ea typeface="Calibri" panose="020F0502020204030204" pitchFamily="34" charset="0"/>
                <a:cs typeface="Arial" panose="020B0604020202020204" pitchFamily="34" charset="0"/>
              </a:rPr>
              <a:t> January 2021)</a:t>
            </a:r>
          </a:p>
          <a:p>
            <a:pPr marL="342900" lvl="0" indent="-342900">
              <a:lnSpc>
                <a:spcPct val="107000"/>
              </a:lnSpc>
              <a:buFont typeface="Symbol" panose="05050102010706020507" pitchFamily="18" charset="2"/>
              <a:buChar char=""/>
            </a:pPr>
            <a:r>
              <a:rPr lang="en-US" sz="3500" dirty="0" err="1">
                <a:effectLst/>
                <a:latin typeface="Arial" panose="020B0604020202020204" pitchFamily="34" charset="0"/>
                <a:ea typeface="Calibri" panose="020F0502020204030204" pitchFamily="34" charset="0"/>
                <a:cs typeface="Arial" panose="020B0604020202020204" pitchFamily="34" charset="0"/>
              </a:rPr>
              <a:t>ExpertVish</a:t>
            </a:r>
            <a:r>
              <a:rPr lang="en-US" sz="3500" dirty="0">
                <a:effectLst/>
                <a:latin typeface="Arial" panose="020B0604020202020204" pitchFamily="34" charset="0"/>
                <a:ea typeface="Calibri" panose="020F0502020204030204" pitchFamily="34" charset="0"/>
                <a:cs typeface="Arial" panose="020B0604020202020204" pitchFamily="34" charset="0"/>
              </a:rPr>
              <a:t> (2021) ‘Education and Functionalism’, </a:t>
            </a:r>
            <a:r>
              <a:rPr lang="en-US" sz="3500" i="1" dirty="0">
                <a:effectLst/>
                <a:latin typeface="Arial" panose="020B0604020202020204" pitchFamily="34" charset="0"/>
                <a:ea typeface="Calibri" panose="020F0502020204030204" pitchFamily="34" charset="0"/>
                <a:cs typeface="Arial" panose="020B0604020202020204" pitchFamily="34" charset="0"/>
              </a:rPr>
              <a:t>Sociology Articles</a:t>
            </a:r>
            <a:r>
              <a:rPr lang="en-US" sz="3500" dirty="0">
                <a:effectLst/>
                <a:latin typeface="Arial" panose="020B0604020202020204" pitchFamily="34" charset="0"/>
                <a:ea typeface="Calibri" panose="020F0502020204030204" pitchFamily="34" charset="0"/>
                <a:cs typeface="Arial" panose="020B0604020202020204" pitchFamily="34" charset="0"/>
              </a:rPr>
              <a:t>.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Education and Functionalism – Sociology Articles</a:t>
            </a:r>
            <a:r>
              <a:rPr lang="en-GB" sz="3500" dirty="0">
                <a:effectLst/>
                <a:latin typeface="Arial" panose="020B0604020202020204" pitchFamily="34" charset="0"/>
                <a:ea typeface="Calibri" panose="020F0502020204030204" pitchFamily="34" charset="0"/>
                <a:cs typeface="Arial" panose="020B0604020202020204" pitchFamily="34" charset="0"/>
              </a:rPr>
              <a:t> (Accessed: 3</a:t>
            </a:r>
            <a:r>
              <a:rPr lang="en-GB" sz="3500" baseline="30000" dirty="0">
                <a:effectLst/>
                <a:latin typeface="Arial" panose="020B0604020202020204" pitchFamily="34" charset="0"/>
                <a:ea typeface="Calibri" panose="020F0502020204030204" pitchFamily="34" charset="0"/>
                <a:cs typeface="Arial" panose="020B0604020202020204" pitchFamily="34" charset="0"/>
              </a:rPr>
              <a:t>rd</a:t>
            </a:r>
            <a:r>
              <a:rPr lang="en-GB" sz="3500" dirty="0">
                <a:effectLst/>
                <a:latin typeface="Arial" panose="020B0604020202020204" pitchFamily="34" charset="0"/>
                <a:ea typeface="Calibri" panose="020F0502020204030204" pitchFamily="34" charset="0"/>
                <a:cs typeface="Arial" panose="020B0604020202020204" pitchFamily="34" charset="0"/>
              </a:rPr>
              <a:t> January 2021) </a:t>
            </a:r>
          </a:p>
          <a:p>
            <a:pPr marL="342900" lvl="0" indent="-342900">
              <a:lnSpc>
                <a:spcPct val="107000"/>
              </a:lnSpc>
              <a:buFont typeface="Symbol" panose="05050102010706020507" pitchFamily="18" charset="2"/>
              <a:buChar char=""/>
            </a:pPr>
            <a:r>
              <a:rPr lang="en-US" sz="3500" dirty="0" err="1">
                <a:effectLst/>
                <a:latin typeface="Arial" panose="020B0604020202020204" pitchFamily="34" charset="0"/>
                <a:ea typeface="Calibri" panose="020F0502020204030204" pitchFamily="34" charset="0"/>
                <a:cs typeface="Arial" panose="020B0604020202020204" pitchFamily="34" charset="0"/>
              </a:rPr>
              <a:t>ExpertVish</a:t>
            </a:r>
            <a:r>
              <a:rPr lang="en-US" sz="3500" dirty="0">
                <a:effectLst/>
                <a:latin typeface="Arial" panose="020B0604020202020204" pitchFamily="34" charset="0"/>
                <a:ea typeface="Calibri" panose="020F0502020204030204" pitchFamily="34" charset="0"/>
                <a:cs typeface="Arial" panose="020B0604020202020204" pitchFamily="34" charset="0"/>
              </a:rPr>
              <a:t> (2020) ‘The Hidden Curriculum’, </a:t>
            </a:r>
            <a:r>
              <a:rPr lang="en-US" sz="3500" i="1" dirty="0">
                <a:effectLst/>
                <a:latin typeface="Arial" panose="020B0604020202020204" pitchFamily="34" charset="0"/>
                <a:ea typeface="Calibri" panose="020F0502020204030204" pitchFamily="34" charset="0"/>
                <a:cs typeface="Arial" panose="020B0604020202020204" pitchFamily="34" charset="0"/>
              </a:rPr>
              <a:t>Sociology Articles</a:t>
            </a:r>
            <a:r>
              <a:rPr lang="en-US" sz="3500" dirty="0">
                <a:effectLst/>
                <a:latin typeface="Arial" panose="020B0604020202020204" pitchFamily="34" charset="0"/>
                <a:ea typeface="Calibri" panose="020F0502020204030204" pitchFamily="34" charset="0"/>
                <a:cs typeface="Arial" panose="020B0604020202020204" pitchFamily="34" charset="0"/>
              </a:rPr>
              <a:t>.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4"/>
              </a:rPr>
              <a:t>The HIDDEN CURRICULUM – Sociology Articles</a:t>
            </a:r>
            <a:r>
              <a:rPr lang="en-GB" sz="3500" dirty="0">
                <a:effectLst/>
                <a:latin typeface="Arial" panose="020B0604020202020204" pitchFamily="34" charset="0"/>
                <a:ea typeface="Calibri" panose="020F0502020204030204" pitchFamily="34" charset="0"/>
                <a:cs typeface="Arial" panose="020B0604020202020204" pitchFamily="34" charset="0"/>
              </a:rPr>
              <a:t> (Accessed: 22</a:t>
            </a:r>
            <a:r>
              <a:rPr lang="en-GB" sz="3500" baseline="30000" dirty="0">
                <a:effectLst/>
                <a:latin typeface="Arial" panose="020B0604020202020204" pitchFamily="34" charset="0"/>
                <a:ea typeface="Calibri" panose="020F0502020204030204" pitchFamily="34" charset="0"/>
                <a:cs typeface="Arial" panose="020B0604020202020204" pitchFamily="34" charset="0"/>
              </a:rPr>
              <a:t>nd</a:t>
            </a:r>
            <a:r>
              <a:rPr lang="en-GB" sz="3500" dirty="0">
                <a:effectLst/>
                <a:latin typeface="Arial" panose="020B0604020202020204" pitchFamily="34" charset="0"/>
                <a:ea typeface="Calibri" panose="020F0502020204030204" pitchFamily="34" charset="0"/>
                <a:cs typeface="Arial" panose="020B0604020202020204" pitchFamily="34" charset="0"/>
              </a:rPr>
              <a:t> December 2020) </a:t>
            </a:r>
          </a:p>
          <a:p>
            <a:pPr marL="342900" lvl="0" indent="-342900">
              <a:lnSpc>
                <a:spcPct val="107000"/>
              </a:lnSpc>
              <a:spcAft>
                <a:spcPts val="800"/>
              </a:spcAft>
              <a:buFont typeface="Symbol" panose="05050102010706020507" pitchFamily="18" charset="2"/>
              <a:buChar char=""/>
            </a:pPr>
            <a:r>
              <a:rPr lang="en-US" sz="3500" dirty="0" err="1">
                <a:effectLst/>
                <a:latin typeface="Arial" panose="020B0604020202020204" pitchFamily="34" charset="0"/>
                <a:ea typeface="Calibri" panose="020F0502020204030204" pitchFamily="34" charset="0"/>
                <a:cs typeface="Arial" panose="020B0604020202020204" pitchFamily="34" charset="0"/>
              </a:rPr>
              <a:t>Freepik</a:t>
            </a:r>
            <a:r>
              <a:rPr lang="en-US" sz="3500" dirty="0">
                <a:effectLst/>
                <a:latin typeface="Arial" panose="020B0604020202020204" pitchFamily="34" charset="0"/>
                <a:ea typeface="Calibri" panose="020F0502020204030204" pitchFamily="34" charset="0"/>
                <a:cs typeface="Arial" panose="020B0604020202020204" pitchFamily="34" charset="0"/>
              </a:rPr>
              <a:t> (2020) Businessman Research, Free Vector [Online]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Free Vector | Businessman research cartoon (freepik.com)</a:t>
            </a:r>
            <a:r>
              <a:rPr lang="en-GB" sz="3500" dirty="0">
                <a:effectLst/>
                <a:latin typeface="Arial" panose="020B0604020202020204" pitchFamily="34" charset="0"/>
                <a:ea typeface="Calibri" panose="020F0502020204030204" pitchFamily="34" charset="0"/>
                <a:cs typeface="Arial" panose="020B0604020202020204" pitchFamily="34" charset="0"/>
              </a:rPr>
              <a:t> (Accessed: 21</a:t>
            </a:r>
            <a:r>
              <a:rPr lang="en-GB" sz="3500" baseline="30000" dirty="0">
                <a:effectLst/>
                <a:latin typeface="Arial" panose="020B0604020202020204" pitchFamily="34" charset="0"/>
                <a:ea typeface="Calibri" panose="020F0502020204030204" pitchFamily="34" charset="0"/>
                <a:cs typeface="Arial" panose="020B0604020202020204" pitchFamily="34" charset="0"/>
              </a:rPr>
              <a:t>st</a:t>
            </a:r>
            <a:r>
              <a:rPr lang="en-GB" sz="3500" dirty="0">
                <a:effectLst/>
                <a:latin typeface="Arial" panose="020B0604020202020204" pitchFamily="34" charset="0"/>
                <a:ea typeface="Calibri" panose="020F0502020204030204" pitchFamily="34" charset="0"/>
                <a:cs typeface="Arial" panose="020B0604020202020204" pitchFamily="34" charset="0"/>
              </a:rPr>
              <a:t> December 2020) </a:t>
            </a:r>
          </a:p>
          <a:p>
            <a:pPr marL="342900" lvl="0" indent="-342900">
              <a:lnSpc>
                <a:spcPct val="107000"/>
              </a:lnSpc>
              <a:buFont typeface="Symbol" panose="05050102010706020507" pitchFamily="18" charset="2"/>
              <a:buChar char=""/>
            </a:pPr>
            <a:r>
              <a:rPr lang="en-US" sz="3500" dirty="0">
                <a:effectLst/>
                <a:latin typeface="Arial" panose="020B0604020202020204" pitchFamily="34" charset="0"/>
                <a:ea typeface="Calibri" panose="020F0502020204030204" pitchFamily="34" charset="0"/>
                <a:cs typeface="Arial" panose="020B0604020202020204" pitchFamily="34" charset="0"/>
              </a:rPr>
              <a:t>Great Schools Partnership (2014) ‘Hidden Curriculum’, </a:t>
            </a:r>
            <a:r>
              <a:rPr lang="en-US" sz="3500" i="1" dirty="0">
                <a:effectLst/>
                <a:latin typeface="Arial" panose="020B0604020202020204" pitchFamily="34" charset="0"/>
                <a:ea typeface="Calibri" panose="020F0502020204030204" pitchFamily="34" charset="0"/>
                <a:cs typeface="Arial" panose="020B0604020202020204" pitchFamily="34" charset="0"/>
              </a:rPr>
              <a:t>The Glossary of Education Reform, for Journalists, Parents and Community Members, </a:t>
            </a:r>
            <a:r>
              <a:rPr lang="en-US" sz="3500" dirty="0">
                <a:effectLst/>
                <a:latin typeface="Arial" panose="020B0604020202020204" pitchFamily="34" charset="0"/>
                <a:ea typeface="Calibri" panose="020F0502020204030204" pitchFamily="34" charset="0"/>
                <a:cs typeface="Arial" panose="020B0604020202020204" pitchFamily="34" charset="0"/>
              </a:rPr>
              <a:t>13 July.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6"/>
              </a:rPr>
              <a:t>Hidden Curriculum Definition (edglossary.org)</a:t>
            </a:r>
            <a:r>
              <a:rPr lang="en-GB" sz="3500" dirty="0">
                <a:effectLst/>
                <a:latin typeface="Arial" panose="020B0604020202020204" pitchFamily="34" charset="0"/>
                <a:ea typeface="Calibri" panose="020F0502020204030204" pitchFamily="34" charset="0"/>
                <a:cs typeface="Arial" panose="020B0604020202020204" pitchFamily="34" charset="0"/>
              </a:rPr>
              <a:t> (Accessed: 21</a:t>
            </a:r>
            <a:r>
              <a:rPr lang="en-GB" sz="3500" baseline="30000" dirty="0">
                <a:effectLst/>
                <a:latin typeface="Arial" panose="020B0604020202020204" pitchFamily="34" charset="0"/>
                <a:ea typeface="Calibri" panose="020F0502020204030204" pitchFamily="34" charset="0"/>
                <a:cs typeface="Arial" panose="020B0604020202020204" pitchFamily="34" charset="0"/>
              </a:rPr>
              <a:t>st</a:t>
            </a:r>
            <a:r>
              <a:rPr lang="en-GB" sz="3500" dirty="0">
                <a:effectLst/>
                <a:latin typeface="Arial" panose="020B0604020202020204" pitchFamily="34" charset="0"/>
                <a:ea typeface="Calibri" panose="020F0502020204030204" pitchFamily="34" charset="0"/>
                <a:cs typeface="Arial" panose="020B0604020202020204" pitchFamily="34" charset="0"/>
              </a:rPr>
              <a:t> December 2020)</a:t>
            </a:r>
          </a:p>
          <a:p>
            <a:pPr marL="342900" lvl="0" indent="-342900">
              <a:lnSpc>
                <a:spcPct val="107000"/>
              </a:lnSpc>
              <a:buFont typeface="Symbol" panose="05050102010706020507" pitchFamily="18" charset="2"/>
              <a:buChar char=""/>
            </a:pPr>
            <a:r>
              <a:rPr lang="en-GB" sz="3500" dirty="0">
                <a:effectLst/>
                <a:latin typeface="Arial" panose="020B0604020202020204" pitchFamily="34" charset="0"/>
                <a:ea typeface="Calibri" panose="020F0502020204030204" pitchFamily="34" charset="0"/>
                <a:cs typeface="Arial" panose="020B0604020202020204" pitchFamily="34" charset="0"/>
              </a:rPr>
              <a:t>IPL (2020) ‘Compare and Contrast Marxism and Functionalism on Education’, </a:t>
            </a:r>
            <a:r>
              <a:rPr lang="en-GB" sz="3500" i="1" dirty="0">
                <a:effectLst/>
                <a:latin typeface="Arial" panose="020B0604020202020204" pitchFamily="34" charset="0"/>
                <a:ea typeface="Calibri" panose="020F0502020204030204" pitchFamily="34" charset="0"/>
                <a:cs typeface="Arial" panose="020B0604020202020204" pitchFamily="34" charset="0"/>
              </a:rPr>
              <a:t>IPL</a:t>
            </a:r>
            <a:r>
              <a:rPr lang="en-GB" sz="3500" dirty="0">
                <a:effectLst/>
                <a:latin typeface="Arial" panose="020B0604020202020204" pitchFamily="34" charset="0"/>
                <a:ea typeface="Calibri" panose="020F0502020204030204" pitchFamily="34" charset="0"/>
                <a:cs typeface="Arial" panose="020B0604020202020204" pitchFamily="34" charset="0"/>
              </a:rPr>
              <a:t>.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7"/>
              </a:rPr>
              <a:t>Compare And Contrast Marxism And Functionalism On Education | ipl.org</a:t>
            </a:r>
            <a:r>
              <a:rPr lang="en-GB" sz="3500" dirty="0">
                <a:effectLst/>
                <a:latin typeface="Arial" panose="020B0604020202020204" pitchFamily="34" charset="0"/>
                <a:ea typeface="Calibri" panose="020F0502020204030204" pitchFamily="34" charset="0"/>
                <a:cs typeface="Arial" panose="020B0604020202020204" pitchFamily="34" charset="0"/>
              </a:rPr>
              <a:t> (Accessed: 22</a:t>
            </a:r>
            <a:r>
              <a:rPr lang="en-GB" sz="3500" baseline="30000" dirty="0">
                <a:effectLst/>
                <a:latin typeface="Arial" panose="020B0604020202020204" pitchFamily="34" charset="0"/>
                <a:ea typeface="Calibri" panose="020F0502020204030204" pitchFamily="34" charset="0"/>
                <a:cs typeface="Arial" panose="020B0604020202020204" pitchFamily="34" charset="0"/>
              </a:rPr>
              <a:t>nd</a:t>
            </a:r>
            <a:r>
              <a:rPr lang="en-GB" sz="3500" dirty="0">
                <a:effectLst/>
                <a:latin typeface="Arial" panose="020B0604020202020204" pitchFamily="34" charset="0"/>
                <a:ea typeface="Calibri" panose="020F0502020204030204" pitchFamily="34" charset="0"/>
                <a:cs typeface="Arial" panose="020B0604020202020204" pitchFamily="34" charset="0"/>
              </a:rPr>
              <a:t> December 2020)</a:t>
            </a:r>
          </a:p>
          <a:p>
            <a:pPr marL="342900" indent="-342900">
              <a:lnSpc>
                <a:spcPct val="107000"/>
              </a:lnSpc>
              <a:buFont typeface="Symbol" panose="05050102010706020507" pitchFamily="18" charset="2"/>
              <a:buChar char=""/>
            </a:pPr>
            <a:r>
              <a:rPr lang="en-GB" sz="3500" dirty="0">
                <a:effectLst/>
                <a:latin typeface="Arial" panose="020B0604020202020204" pitchFamily="34" charset="0"/>
                <a:ea typeface="Calibri" panose="020F0502020204030204" pitchFamily="34" charset="0"/>
                <a:cs typeface="Arial" panose="020B0604020202020204" pitchFamily="34" charset="0"/>
              </a:rPr>
              <a:t>Jacqueline (2013) ‘Comparison of Marxism and Functionalism’, </a:t>
            </a:r>
            <a:r>
              <a:rPr lang="en-GB" sz="3500" i="1" dirty="0">
                <a:effectLst/>
                <a:latin typeface="Arial" panose="020B0604020202020204" pitchFamily="34" charset="0"/>
                <a:ea typeface="Calibri" panose="020F0502020204030204" pitchFamily="34" charset="0"/>
                <a:cs typeface="Arial" panose="020B0604020202020204" pitchFamily="34" charset="0"/>
              </a:rPr>
              <a:t>Get Revising</a:t>
            </a:r>
            <a:r>
              <a:rPr lang="en-GB" sz="3500" dirty="0">
                <a:effectLst/>
                <a:latin typeface="Arial" panose="020B0604020202020204" pitchFamily="34" charset="0"/>
                <a:ea typeface="Calibri" panose="020F0502020204030204" pitchFamily="34" charset="0"/>
                <a:cs typeface="Arial" panose="020B0604020202020204" pitchFamily="34" charset="0"/>
              </a:rPr>
              <a:t>, 2 March. Available at: </a:t>
            </a:r>
            <a:r>
              <a:rPr lang="en-GB" sz="35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8"/>
              </a:rPr>
              <a:t>Comparison of Marxism and Functionalism - Compare and contrast table in A Level and IB Sociology (getrevising.co.uk)</a:t>
            </a:r>
            <a:r>
              <a:rPr lang="en-GB" sz="3500" dirty="0">
                <a:effectLst/>
                <a:latin typeface="Arial" panose="020B0604020202020204" pitchFamily="34" charset="0"/>
                <a:ea typeface="Calibri" panose="020F0502020204030204" pitchFamily="34" charset="0"/>
                <a:cs typeface="Arial" panose="020B0604020202020204" pitchFamily="34" charset="0"/>
              </a:rPr>
              <a:t> (Accessed: 23</a:t>
            </a:r>
            <a:r>
              <a:rPr lang="en-GB" sz="3500" baseline="30000" dirty="0">
                <a:effectLst/>
                <a:latin typeface="Arial" panose="020B0604020202020204" pitchFamily="34" charset="0"/>
                <a:ea typeface="Calibri" panose="020F0502020204030204" pitchFamily="34" charset="0"/>
                <a:cs typeface="Arial" panose="020B0604020202020204" pitchFamily="34" charset="0"/>
              </a:rPr>
              <a:t>rd</a:t>
            </a:r>
            <a:r>
              <a:rPr lang="en-GB" sz="3500" dirty="0">
                <a:effectLst/>
                <a:latin typeface="Arial" panose="020B0604020202020204" pitchFamily="34" charset="0"/>
                <a:ea typeface="Calibri" panose="020F0502020204030204" pitchFamily="34" charset="0"/>
                <a:cs typeface="Arial" panose="020B0604020202020204" pitchFamily="34" charset="0"/>
              </a:rPr>
              <a:t> December 2020) </a:t>
            </a:r>
          </a:p>
          <a:p>
            <a:pPr marL="0" lvl="0" indent="0">
              <a:lnSpc>
                <a:spcPct val="107000"/>
              </a:lnSpc>
              <a:buNone/>
            </a:pPr>
            <a:endParaRPr lang="en-GB" sz="35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US" sz="3100" u="none" strike="noStrike" dirty="0">
                <a:effectLst/>
                <a:latin typeface="Arial" panose="020B0604020202020204" pitchFamily="34" charset="0"/>
                <a:ea typeface="Calibri" panose="020F0502020204030204" pitchFamily="34" charset="0"/>
                <a:cs typeface="Arial" panose="020B0604020202020204" pitchFamily="34" charset="0"/>
              </a:rPr>
              <a:t> </a:t>
            </a:r>
            <a:endParaRPr lang="en-GB" sz="31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3200" u="sng" dirty="0"/>
          </a:p>
        </p:txBody>
      </p:sp>
    </p:spTree>
    <p:extLst>
      <p:ext uri="{BB962C8B-B14F-4D97-AF65-F5344CB8AC3E}">
        <p14:creationId xmlns:p14="http://schemas.microsoft.com/office/powerpoint/2010/main" val="1162409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3CBFBFC-49F0-4283-BF98-CD2C0491977C}"/>
              </a:ext>
            </a:extLst>
          </p:cNvPr>
          <p:cNvSpPr txBox="1"/>
          <p:nvPr/>
        </p:nvSpPr>
        <p:spPr>
          <a:xfrm>
            <a:off x="428017" y="642026"/>
            <a:ext cx="12062298" cy="5024132"/>
          </a:xfrm>
          <a:prstGeom prst="rect">
            <a:avLst/>
          </a:prstGeom>
          <a:noFill/>
        </p:spPr>
        <p:txBody>
          <a:bodyPr wrap="square" rtlCol="0">
            <a:spAutoFit/>
          </a:bodyPr>
          <a:lstStyle/>
          <a:p>
            <a:pPr marL="342900" lvl="0" indent="-342900">
              <a:lnSpc>
                <a:spcPct val="107000"/>
              </a:lnSpc>
              <a:buFont typeface="Symbol" panose="05050102010706020507" pitchFamily="18" charset="2"/>
              <a:buChar char=""/>
            </a:pP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effectLst/>
                <a:latin typeface="Arial" panose="020B0604020202020204" pitchFamily="34" charset="0"/>
                <a:ea typeface="Calibri" panose="020F0502020204030204" pitchFamily="34" charset="0"/>
                <a:cs typeface="Arial" panose="020B0604020202020204" pitchFamily="34" charset="0"/>
              </a:rPr>
              <a:t>Jacqueline (2013) ‘Comparison of Marxism and Functionalism’, </a:t>
            </a:r>
            <a:r>
              <a:rPr lang="en-GB" sz="2000" i="1" dirty="0">
                <a:effectLst/>
                <a:latin typeface="Arial" panose="020B0604020202020204" pitchFamily="34" charset="0"/>
                <a:ea typeface="Calibri" panose="020F0502020204030204" pitchFamily="34" charset="0"/>
                <a:cs typeface="Arial" panose="020B0604020202020204" pitchFamily="34" charset="0"/>
              </a:rPr>
              <a:t>Get Revising</a:t>
            </a:r>
            <a:r>
              <a:rPr lang="en-GB" sz="2000" dirty="0">
                <a:effectLst/>
                <a:latin typeface="Arial" panose="020B0604020202020204" pitchFamily="34" charset="0"/>
                <a:ea typeface="Calibri" panose="020F0502020204030204" pitchFamily="34" charset="0"/>
                <a:cs typeface="Arial" panose="020B0604020202020204" pitchFamily="34" charset="0"/>
              </a:rPr>
              <a:t>, 2 March. Available at: </a:t>
            </a:r>
            <a:r>
              <a:rPr lang="en-GB" sz="20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2"/>
              </a:rPr>
              <a:t>Comparison of Marxism and Functionalism - Compare and contrast table in A Level and IB Sociology (getrevising.co.uk)</a:t>
            </a:r>
            <a:r>
              <a:rPr lang="en-GB" sz="2000" dirty="0">
                <a:effectLst/>
                <a:latin typeface="Arial" panose="020B0604020202020204" pitchFamily="34" charset="0"/>
                <a:ea typeface="Calibri" panose="020F0502020204030204" pitchFamily="34" charset="0"/>
                <a:cs typeface="Arial" panose="020B0604020202020204" pitchFamily="34" charset="0"/>
              </a:rPr>
              <a:t> (Accessed: 23</a:t>
            </a:r>
            <a:r>
              <a:rPr lang="en-GB" sz="2000" baseline="30000" dirty="0">
                <a:effectLst/>
                <a:latin typeface="Arial" panose="020B0604020202020204" pitchFamily="34" charset="0"/>
                <a:ea typeface="Calibri" panose="020F0502020204030204" pitchFamily="34" charset="0"/>
                <a:cs typeface="Arial" panose="020B0604020202020204" pitchFamily="34" charset="0"/>
              </a:rPr>
              <a:t>rd</a:t>
            </a:r>
            <a:r>
              <a:rPr lang="en-GB" sz="2000" dirty="0">
                <a:effectLst/>
                <a:latin typeface="Arial" panose="020B0604020202020204" pitchFamily="34" charset="0"/>
                <a:ea typeface="Calibri" panose="020F0502020204030204" pitchFamily="34" charset="0"/>
                <a:cs typeface="Arial" panose="020B0604020202020204" pitchFamily="34" charset="0"/>
              </a:rPr>
              <a:t> December 2020) </a:t>
            </a:r>
          </a:p>
          <a:p>
            <a:pPr marL="342900" lvl="0" indent="-342900">
              <a:lnSpc>
                <a:spcPct val="107000"/>
              </a:lnSpc>
              <a:buFont typeface="Symbol" panose="05050102010706020507" pitchFamily="18" charset="2"/>
              <a:buChar char=""/>
            </a:pPr>
            <a:r>
              <a:rPr lang="en-GB" sz="2000" dirty="0">
                <a:effectLst/>
                <a:latin typeface="Arial" panose="020B0604020202020204" pitchFamily="34" charset="0"/>
                <a:ea typeface="Calibri" panose="020F0502020204030204" pitchFamily="34" charset="0"/>
                <a:cs typeface="Arial" panose="020B0604020202020204" pitchFamily="34" charset="0"/>
              </a:rPr>
              <a:t>Madhavan, D. (2016) ‘Critical Pedagogy’, </a:t>
            </a:r>
            <a:r>
              <a:rPr lang="en-GB" sz="2000" i="1" dirty="0">
                <a:effectLst/>
                <a:latin typeface="Arial" panose="020B0604020202020204" pitchFamily="34" charset="0"/>
                <a:ea typeface="Calibri" panose="020F0502020204030204" pitchFamily="34" charset="0"/>
                <a:cs typeface="Arial" panose="020B0604020202020204" pitchFamily="34" charset="0"/>
              </a:rPr>
              <a:t>EFL Magazine</a:t>
            </a:r>
            <a:r>
              <a:rPr lang="en-GB" sz="2000" dirty="0">
                <a:effectLst/>
                <a:latin typeface="Arial" panose="020B0604020202020204" pitchFamily="34" charset="0"/>
                <a:ea typeface="Calibri" panose="020F0502020204030204" pitchFamily="34" charset="0"/>
                <a:cs typeface="Arial" panose="020B0604020202020204" pitchFamily="34" charset="0"/>
              </a:rPr>
              <a:t>, 21 October. Available at: </a:t>
            </a:r>
            <a:r>
              <a:rPr lang="en-GB" sz="20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3"/>
              </a:rPr>
              <a:t>Critical Pedagogy: The Hidden Curriculum | EFL Magazine</a:t>
            </a:r>
            <a:r>
              <a:rPr lang="en-GB" sz="2000" dirty="0">
                <a:effectLst/>
                <a:latin typeface="Arial" panose="020B0604020202020204" pitchFamily="34" charset="0"/>
                <a:ea typeface="Calibri" panose="020F0502020204030204" pitchFamily="34" charset="0"/>
                <a:cs typeface="Arial" panose="020B0604020202020204" pitchFamily="34" charset="0"/>
              </a:rPr>
              <a:t> (Accessed: 22</a:t>
            </a:r>
            <a:r>
              <a:rPr lang="en-GB" sz="2000" baseline="30000" dirty="0">
                <a:effectLst/>
                <a:latin typeface="Arial" panose="020B0604020202020204" pitchFamily="34" charset="0"/>
                <a:ea typeface="Calibri" panose="020F0502020204030204" pitchFamily="34" charset="0"/>
                <a:cs typeface="Arial" panose="020B0604020202020204" pitchFamily="34" charset="0"/>
              </a:rPr>
              <a:t>nd</a:t>
            </a:r>
            <a:r>
              <a:rPr lang="en-GB" sz="2000" dirty="0">
                <a:effectLst/>
                <a:latin typeface="Arial" panose="020B0604020202020204" pitchFamily="34" charset="0"/>
                <a:ea typeface="Calibri" panose="020F0502020204030204" pitchFamily="34" charset="0"/>
                <a:cs typeface="Arial" panose="020B0604020202020204" pitchFamily="34" charset="0"/>
              </a:rPr>
              <a:t> December 2020)</a:t>
            </a:r>
          </a:p>
          <a:p>
            <a:pPr marL="342900" lvl="0" indent="-342900">
              <a:lnSpc>
                <a:spcPct val="107000"/>
              </a:lnSpc>
              <a:spcAft>
                <a:spcPts val="800"/>
              </a:spcAft>
              <a:buFont typeface="Symbol" panose="05050102010706020507" pitchFamily="18" charset="2"/>
              <a:buChar char=""/>
            </a:pPr>
            <a:r>
              <a:rPr lang="en-GB" sz="2000" dirty="0">
                <a:effectLst/>
                <a:latin typeface="Arial" panose="020B0604020202020204" pitchFamily="34" charset="0"/>
                <a:ea typeface="Calibri" panose="020F0502020204030204" pitchFamily="34" charset="0"/>
                <a:cs typeface="Arial" panose="020B0604020202020204" pitchFamily="34" charset="0"/>
              </a:rPr>
              <a:t>McLeod, S. (2020) ‘Lev Vygotsky’s Sociocultural Theory’, </a:t>
            </a:r>
            <a:r>
              <a:rPr lang="en-GB" sz="2000" i="1" dirty="0">
                <a:effectLst/>
                <a:latin typeface="Arial" panose="020B0604020202020204" pitchFamily="34" charset="0"/>
                <a:ea typeface="Calibri" panose="020F0502020204030204" pitchFamily="34" charset="0"/>
                <a:cs typeface="Arial" panose="020B0604020202020204" pitchFamily="34" charset="0"/>
              </a:rPr>
              <a:t>Simple Psychology. </a:t>
            </a:r>
            <a:r>
              <a:rPr lang="en-GB" sz="2000" dirty="0">
                <a:effectLst/>
                <a:latin typeface="Arial" panose="020B0604020202020204" pitchFamily="34" charset="0"/>
                <a:ea typeface="Calibri" panose="020F0502020204030204" pitchFamily="34" charset="0"/>
                <a:cs typeface="Arial" panose="020B0604020202020204" pitchFamily="34" charset="0"/>
              </a:rPr>
              <a:t>Available at: </a:t>
            </a:r>
            <a:r>
              <a:rPr lang="en-GB" sz="20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4"/>
              </a:rPr>
              <a:t>Lev Vygotsky's Sociocultural Theory | Simply Psychology</a:t>
            </a:r>
            <a:r>
              <a:rPr lang="en-GB" sz="2000" dirty="0">
                <a:effectLst/>
                <a:latin typeface="Arial" panose="020B0604020202020204" pitchFamily="34" charset="0"/>
                <a:ea typeface="Calibri" panose="020F0502020204030204" pitchFamily="34" charset="0"/>
                <a:cs typeface="Arial" panose="020B0604020202020204" pitchFamily="34" charset="0"/>
              </a:rPr>
              <a:t> (Accessed: 2</a:t>
            </a:r>
            <a:r>
              <a:rPr lang="en-GB" sz="2000" baseline="30000" dirty="0">
                <a:effectLst/>
                <a:latin typeface="Arial" panose="020B0604020202020204" pitchFamily="34" charset="0"/>
                <a:ea typeface="Calibri" panose="020F0502020204030204" pitchFamily="34" charset="0"/>
                <a:cs typeface="Arial" panose="020B0604020202020204" pitchFamily="34" charset="0"/>
              </a:rPr>
              <a:t>nd</a:t>
            </a:r>
            <a:r>
              <a:rPr lang="en-GB" sz="2000" dirty="0">
                <a:effectLst/>
                <a:latin typeface="Arial" panose="020B0604020202020204" pitchFamily="34" charset="0"/>
                <a:ea typeface="Calibri" panose="020F0502020204030204" pitchFamily="34" charset="0"/>
                <a:cs typeface="Arial" panose="020B0604020202020204" pitchFamily="34" charset="0"/>
              </a:rPr>
              <a:t> January 2020)</a:t>
            </a:r>
          </a:p>
          <a:p>
            <a:pPr marL="342900" indent="-342900">
              <a:lnSpc>
                <a:spcPct val="107000"/>
              </a:lnSpc>
              <a:spcAft>
                <a:spcPts val="800"/>
              </a:spcAft>
              <a:buFont typeface="Arial" panose="020B0604020202020204" pitchFamily="34" charset="0"/>
              <a:buChar char="•"/>
            </a:pPr>
            <a:r>
              <a:rPr lang="en-US" sz="2000" u="none" strike="noStrike" dirty="0">
                <a:effectLst/>
                <a:latin typeface="Arial" panose="020B0604020202020204" pitchFamily="34" charset="0"/>
                <a:ea typeface="Calibri" panose="020F0502020204030204" pitchFamily="34" charset="0"/>
                <a:cs typeface="Arial" panose="020B0604020202020204" pitchFamily="34" charset="0"/>
              </a:rPr>
              <a:t> </a:t>
            </a:r>
            <a:r>
              <a:rPr lang="en-GB" sz="2000" dirty="0">
                <a:effectLst/>
                <a:latin typeface="Arial" panose="020B0604020202020204" pitchFamily="34" charset="0"/>
                <a:ea typeface="Calibri" panose="020F0502020204030204" pitchFamily="34" charset="0"/>
                <a:cs typeface="Arial" panose="020B0604020202020204" pitchFamily="34" charset="0"/>
              </a:rPr>
              <a:t>Thompson, K. (2017) ‘The Hidden Curriculum and School Ethos’, </a:t>
            </a:r>
            <a:r>
              <a:rPr lang="en-GB" sz="2000" i="1" dirty="0" err="1">
                <a:effectLst/>
                <a:latin typeface="Arial" panose="020B0604020202020204" pitchFamily="34" charset="0"/>
                <a:ea typeface="Calibri" panose="020F0502020204030204" pitchFamily="34" charset="0"/>
                <a:cs typeface="Arial" panose="020B0604020202020204" pitchFamily="34" charset="0"/>
              </a:rPr>
              <a:t>ReviseSociology</a:t>
            </a:r>
            <a:r>
              <a:rPr lang="en-GB" sz="2000" i="1" dirty="0">
                <a:effectLst/>
                <a:latin typeface="Arial" panose="020B0604020202020204" pitchFamily="34" charset="0"/>
                <a:ea typeface="Calibri" panose="020F0502020204030204" pitchFamily="34" charset="0"/>
                <a:cs typeface="Arial" panose="020B0604020202020204" pitchFamily="34" charset="0"/>
              </a:rPr>
              <a:t>, </a:t>
            </a:r>
            <a:r>
              <a:rPr lang="en-GB" sz="2000" dirty="0">
                <a:effectLst/>
                <a:latin typeface="Arial" panose="020B0604020202020204" pitchFamily="34" charset="0"/>
                <a:ea typeface="Calibri" panose="020F0502020204030204" pitchFamily="34" charset="0"/>
                <a:cs typeface="Arial" panose="020B0604020202020204" pitchFamily="34" charset="0"/>
              </a:rPr>
              <a:t>9 November. Available at: </a:t>
            </a:r>
            <a:r>
              <a:rPr lang="en-GB" sz="20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The Hidden Curriculum and School Ethos – </a:t>
            </a:r>
            <a:r>
              <a:rPr lang="en-GB" sz="2000" u="sng" dirty="0" err="1">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5"/>
              </a:rPr>
              <a:t>ReviseSociology</a:t>
            </a:r>
            <a:r>
              <a:rPr lang="en-GB" sz="2000" dirty="0">
                <a:effectLst/>
                <a:latin typeface="Arial" panose="020B0604020202020204" pitchFamily="34" charset="0"/>
                <a:ea typeface="Calibri" panose="020F0502020204030204" pitchFamily="34" charset="0"/>
                <a:cs typeface="Arial" panose="020B0604020202020204" pitchFamily="34" charset="0"/>
              </a:rPr>
              <a:t> (Accessed: 21</a:t>
            </a:r>
            <a:r>
              <a:rPr lang="en-GB" sz="2000" baseline="30000" dirty="0">
                <a:effectLst/>
                <a:latin typeface="Arial" panose="020B0604020202020204" pitchFamily="34" charset="0"/>
                <a:ea typeface="Calibri" panose="020F0502020204030204" pitchFamily="34" charset="0"/>
                <a:cs typeface="Arial" panose="020B0604020202020204" pitchFamily="34" charset="0"/>
              </a:rPr>
              <a:t>st</a:t>
            </a:r>
            <a:r>
              <a:rPr lang="en-GB" sz="2000" dirty="0">
                <a:effectLst/>
                <a:latin typeface="Arial" panose="020B0604020202020204" pitchFamily="34" charset="0"/>
                <a:ea typeface="Calibri" panose="020F0502020204030204" pitchFamily="34" charset="0"/>
                <a:cs typeface="Arial" panose="020B0604020202020204" pitchFamily="34" charset="0"/>
              </a:rPr>
              <a:t> December 2020) </a:t>
            </a:r>
          </a:p>
          <a:p>
            <a:pPr marL="342900" lvl="0" indent="-342900">
              <a:lnSpc>
                <a:spcPct val="107000"/>
              </a:lnSpc>
              <a:spcAft>
                <a:spcPts val="800"/>
              </a:spcAft>
              <a:buFont typeface="Symbol" panose="05050102010706020507" pitchFamily="18" charset="2"/>
              <a:buChar char=""/>
            </a:pPr>
            <a:r>
              <a:rPr lang="en-GB" sz="2000" dirty="0">
                <a:effectLst/>
                <a:latin typeface="Arial" panose="020B0604020202020204" pitchFamily="34" charset="0"/>
                <a:ea typeface="Calibri" panose="020F0502020204030204" pitchFamily="34" charset="0"/>
                <a:cs typeface="Arial" panose="020B0604020202020204" pitchFamily="34" charset="0"/>
              </a:rPr>
              <a:t>Wales. Welsh Government (2020) </a:t>
            </a:r>
            <a:r>
              <a:rPr lang="en-GB" sz="2000" i="1" dirty="0">
                <a:effectLst/>
                <a:latin typeface="Arial" panose="020B0604020202020204" pitchFamily="34" charset="0"/>
                <a:ea typeface="Calibri" panose="020F0502020204030204" pitchFamily="34" charset="0"/>
                <a:cs typeface="Arial" panose="020B0604020202020204" pitchFamily="34" charset="0"/>
              </a:rPr>
              <a:t>Curriculum for Wales. </a:t>
            </a:r>
            <a:r>
              <a:rPr lang="en-GB" sz="2000" dirty="0">
                <a:effectLst/>
                <a:latin typeface="Arial" panose="020B0604020202020204" pitchFamily="34" charset="0"/>
                <a:ea typeface="Calibri" panose="020F0502020204030204" pitchFamily="34" charset="0"/>
                <a:cs typeface="Arial" panose="020B0604020202020204" pitchFamily="34" charset="0"/>
              </a:rPr>
              <a:t>[Online]. Available at: </a:t>
            </a:r>
            <a:r>
              <a:rPr lang="en-GB" sz="2000" u="sng" dirty="0">
                <a:solidFill>
                  <a:srgbClr val="0000FF"/>
                </a:solidFill>
                <a:effectLst/>
                <a:latin typeface="Arial" panose="020B0604020202020204" pitchFamily="34" charset="0"/>
                <a:ea typeface="Calibri" panose="020F0502020204030204" pitchFamily="34" charset="0"/>
                <a:cs typeface="Arial" panose="020B0604020202020204" pitchFamily="34" charset="0"/>
                <a:hlinkClick r:id="rId6"/>
              </a:rPr>
              <a:t>Curriculum for Wales: overview | GOV.WALES</a:t>
            </a:r>
            <a:r>
              <a:rPr lang="en-GB" sz="2000" dirty="0">
                <a:effectLst/>
                <a:latin typeface="Arial" panose="020B0604020202020204" pitchFamily="34" charset="0"/>
                <a:ea typeface="Calibri" panose="020F0502020204030204" pitchFamily="34" charset="0"/>
                <a:cs typeface="Arial" panose="020B0604020202020204" pitchFamily="34" charset="0"/>
              </a:rPr>
              <a:t> (Accessed: 2</a:t>
            </a:r>
            <a:r>
              <a:rPr lang="en-GB" sz="2000" baseline="30000" dirty="0">
                <a:effectLst/>
                <a:latin typeface="Arial" panose="020B0604020202020204" pitchFamily="34" charset="0"/>
                <a:ea typeface="Calibri" panose="020F0502020204030204" pitchFamily="34" charset="0"/>
                <a:cs typeface="Arial" panose="020B0604020202020204" pitchFamily="34" charset="0"/>
              </a:rPr>
              <a:t>nd</a:t>
            </a:r>
            <a:r>
              <a:rPr lang="en-GB" sz="2000" dirty="0">
                <a:effectLst/>
                <a:latin typeface="Arial" panose="020B0604020202020204" pitchFamily="34" charset="0"/>
                <a:ea typeface="Calibri" panose="020F0502020204030204" pitchFamily="34" charset="0"/>
                <a:cs typeface="Arial" panose="020B0604020202020204" pitchFamily="34" charset="0"/>
              </a:rPr>
              <a:t> January 2021) </a:t>
            </a:r>
          </a:p>
          <a:p>
            <a:endParaRPr lang="en-GB" dirty="0"/>
          </a:p>
        </p:txBody>
      </p:sp>
    </p:spTree>
    <p:extLst>
      <p:ext uri="{BB962C8B-B14F-4D97-AF65-F5344CB8AC3E}">
        <p14:creationId xmlns:p14="http://schemas.microsoft.com/office/powerpoint/2010/main" val="38002204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315</TotalTime>
  <Words>1228</Words>
  <Application>Microsoft Office PowerPoint</Application>
  <PresentationFormat>A3 Paper (297x420 mm)</PresentationFormat>
  <Paragraphs>71</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Bahnschrift</vt:lpstr>
      <vt:lpstr>Calibri</vt:lpstr>
      <vt:lpstr>Calibri Light</vt:lpstr>
      <vt:lpstr>Symbol</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kimberley george</dc:creator>
  <cp:lastModifiedBy>kimberley george</cp:lastModifiedBy>
  <cp:revision>36</cp:revision>
  <dcterms:created xsi:type="dcterms:W3CDTF">2021-01-06T12:52:55Z</dcterms:created>
  <dcterms:modified xsi:type="dcterms:W3CDTF">2021-01-08T12:49:44Z</dcterms:modified>
</cp:coreProperties>
</file>