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1" d="100"/>
          <a:sy n="91" d="100"/>
        </p:scale>
        <p:origin x="1210"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Video 4" descr="People Discussing">
            <a:extLst>
              <a:ext uri="{FF2B5EF4-FFF2-40B4-BE49-F238E27FC236}">
                <a16:creationId xmlns:a16="http://schemas.microsoft.com/office/drawing/2014/main" id="{54B651A5-1320-6EA0-4BE9-F19E48A3AAA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3781" r="21004" b="-1"/>
          <a:stretch>
            <a:fillRect/>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ctrTitle"/>
          </p:nvPr>
        </p:nvSpPr>
        <p:spPr>
          <a:xfrm>
            <a:off x="241299" y="554845"/>
            <a:ext cx="7992669" cy="3902673"/>
          </a:xfrm>
        </p:spPr>
        <p:txBody>
          <a:bodyPr anchor="t">
            <a:normAutofit/>
          </a:bodyPr>
          <a:lstStyle/>
          <a:p>
            <a:pPr algn="l"/>
            <a:r>
              <a:rPr lang="en-GB" sz="4500" noProof="0" dirty="0">
                <a:solidFill>
                  <a:srgbClr val="FFFFFF"/>
                </a:solidFill>
              </a:rPr>
              <a:t>Presentation</a:t>
            </a: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285" y="4704862"/>
            <a:ext cx="9143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Subtitle 2"/>
          <p:cNvSpPr>
            <a:spLocks noGrp="1"/>
          </p:cNvSpPr>
          <p:nvPr>
            <p:ph type="subTitle" idx="1"/>
          </p:nvPr>
        </p:nvSpPr>
        <p:spPr>
          <a:xfrm>
            <a:off x="225246" y="1293009"/>
            <a:ext cx="8008722" cy="1175039"/>
          </a:xfrm>
        </p:spPr>
        <p:txBody>
          <a:bodyPr anchor="b">
            <a:normAutofit/>
          </a:bodyPr>
          <a:lstStyle/>
          <a:p>
            <a:pPr algn="l"/>
            <a:r>
              <a:rPr lang="en-GB" noProof="0" dirty="0">
                <a:solidFill>
                  <a:srgbClr val="FFFFFF"/>
                </a:solidFill>
              </a:rPr>
              <a:t>Market Research, Website Design, Marketing Materials &amp; Video Advert</a:t>
            </a:r>
          </a:p>
        </p:txBody>
      </p:sp>
      <p:sp>
        <p:nvSpPr>
          <p:cNvPr id="4" name="Subtitle 2">
            <a:extLst>
              <a:ext uri="{FF2B5EF4-FFF2-40B4-BE49-F238E27FC236}">
                <a16:creationId xmlns:a16="http://schemas.microsoft.com/office/drawing/2014/main" id="{1E7950E6-D141-5F62-D30C-567A20798894}"/>
              </a:ext>
            </a:extLst>
          </p:cNvPr>
          <p:cNvSpPr txBox="1">
            <a:spLocks/>
          </p:cNvSpPr>
          <p:nvPr/>
        </p:nvSpPr>
        <p:spPr>
          <a:xfrm>
            <a:off x="3019948" y="4782841"/>
            <a:ext cx="5088122" cy="1175039"/>
          </a:xfrm>
          <a:prstGeom prst="rect">
            <a:avLst/>
          </a:prstGeom>
        </p:spPr>
        <p:txBody>
          <a:bodyPr vert="horz" lIns="91440" tIns="45720" rIns="91440" bIns="45720" rtlCol="0" anchor="b">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pPr algn="l"/>
            <a:r>
              <a:rPr lang="en-GB" dirty="0">
                <a:solidFill>
                  <a:srgbClr val="FFFFFF"/>
                </a:solidFill>
              </a:rPr>
              <a:t>NAME – Gurjit Kaur </a:t>
            </a:r>
          </a:p>
          <a:p>
            <a:pPr algn="l"/>
            <a:r>
              <a:rPr lang="en-GB" dirty="0">
                <a:solidFill>
                  <a:srgbClr val="FFFFFF"/>
                </a:solidFill>
              </a:rPr>
              <a:t>ID - 2425352</a:t>
            </a:r>
          </a:p>
        </p:txBody>
      </p:sp>
    </p:spTree>
  </p:cSld>
  <p:clrMapOvr>
    <a:masterClrMapping/>
  </p:clrMapOvr>
  <p:timing>
    <p:tnLst>
      <p:par>
        <p:cTn id="1" dur="indefinite" restart="never" nodeType="tmRoot">
          <p:childTnLst>
            <p:video>
              <p:cMediaNode mute="1">
                <p:cTn id="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515125" y="1153572"/>
            <a:ext cx="2400300" cy="4461163"/>
          </a:xfrm>
        </p:spPr>
        <p:txBody>
          <a:bodyPr>
            <a:normAutofit/>
          </a:bodyPr>
          <a:lstStyle/>
          <a:p>
            <a:r>
              <a:rPr lang="en-GB" noProof="0" dirty="0">
                <a:solidFill>
                  <a:srgbClr val="FFFFFF"/>
                </a:solidFill>
              </a:rPr>
              <a:t>Overview of Tasks 1–3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p:cNvSpPr>
            <a:spLocks noGrp="1"/>
          </p:cNvSpPr>
          <p:nvPr>
            <p:ph idx="1"/>
          </p:nvPr>
        </p:nvSpPr>
        <p:spPr>
          <a:xfrm>
            <a:off x="3335481" y="591344"/>
            <a:ext cx="5179868" cy="5585619"/>
          </a:xfrm>
        </p:spPr>
        <p:txBody>
          <a:bodyPr anchor="ctr">
            <a:normAutofit/>
          </a:bodyPr>
          <a:lstStyle/>
          <a:p>
            <a:pPr marL="0" indent="0">
              <a:lnSpc>
                <a:spcPct val="90000"/>
              </a:lnSpc>
              <a:buNone/>
            </a:pPr>
            <a:r>
              <a:rPr lang="en-GB" noProof="0" dirty="0"/>
              <a:t>Designed a market research questionnaire</a:t>
            </a:r>
          </a:p>
          <a:p>
            <a:pPr lvl="1">
              <a:lnSpc>
                <a:spcPct val="90000"/>
              </a:lnSpc>
              <a:buFont typeface="Arial" panose="020B0604020202020204" pitchFamily="34" charset="0"/>
              <a:buChar char="•"/>
            </a:pPr>
            <a:r>
              <a:rPr lang="en-GB" noProof="0" dirty="0"/>
              <a:t>Collected and analysed primary data</a:t>
            </a:r>
          </a:p>
          <a:p>
            <a:pPr lvl="1">
              <a:lnSpc>
                <a:spcPct val="90000"/>
              </a:lnSpc>
              <a:buFont typeface="Arial" panose="020B0604020202020204" pitchFamily="34" charset="0"/>
              <a:buChar char="•"/>
            </a:pPr>
            <a:r>
              <a:rPr lang="en-GB" noProof="0" dirty="0"/>
              <a:t>Created website pages informed by audience insights</a:t>
            </a:r>
          </a:p>
          <a:p>
            <a:pPr lvl="1">
              <a:lnSpc>
                <a:spcPct val="90000"/>
              </a:lnSpc>
              <a:buFont typeface="Arial" panose="020B0604020202020204" pitchFamily="34" charset="0"/>
              <a:buChar char="•"/>
            </a:pPr>
            <a:r>
              <a:rPr lang="en-GB" noProof="0" dirty="0"/>
              <a:t>Developed CANVA marketing materials</a:t>
            </a:r>
          </a:p>
          <a:p>
            <a:pPr lvl="1">
              <a:lnSpc>
                <a:spcPct val="90000"/>
              </a:lnSpc>
              <a:buFont typeface="Arial" panose="020B0604020202020204" pitchFamily="34" charset="0"/>
              <a:buChar char="•"/>
            </a:pPr>
            <a:r>
              <a:rPr lang="en-GB" noProof="0" dirty="0"/>
              <a:t>Produced a short video advert aligned with brand identity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23" name="Rectangle 2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06" y="729175"/>
            <a:ext cx="8324514"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4947762" y="905012"/>
            <a:ext cx="3441996" cy="1389010"/>
          </a:xfrm>
        </p:spPr>
        <p:txBody>
          <a:bodyPr anchor="b">
            <a:normAutofit/>
          </a:bodyPr>
          <a:lstStyle/>
          <a:p>
            <a:r>
              <a:rPr lang="en-GB" sz="4200" noProof="0" dirty="0"/>
              <a:t>Designing the Questionnaire</a:t>
            </a:r>
          </a:p>
        </p:txBody>
      </p:sp>
      <p:pic>
        <p:nvPicPr>
          <p:cNvPr id="5" name="Picture 4" descr="A screenshot of a phone&#10;&#10;AI-generated content may be incorrect.">
            <a:extLst>
              <a:ext uri="{FF2B5EF4-FFF2-40B4-BE49-F238E27FC236}">
                <a16:creationId xmlns:a16="http://schemas.microsoft.com/office/drawing/2014/main" id="{E3A98A75-DBBF-8273-3D56-FE48CF086324}"/>
              </a:ext>
            </a:extLst>
          </p:cNvPr>
          <p:cNvPicPr>
            <a:picLocks noChangeAspect="1"/>
          </p:cNvPicPr>
          <p:nvPr/>
        </p:nvPicPr>
        <p:blipFill>
          <a:blip r:embed="rId3"/>
          <a:stretch>
            <a:fillRect/>
          </a:stretch>
        </p:blipFill>
        <p:spPr>
          <a:xfrm>
            <a:off x="1307762" y="895610"/>
            <a:ext cx="2566945" cy="5058020"/>
          </a:xfrm>
          <a:prstGeom prst="rect">
            <a:avLst/>
          </a:prstGeom>
        </p:spPr>
      </p:pic>
      <p:sp>
        <p:nvSpPr>
          <p:cNvPr id="3" name="Content Placeholder 2"/>
          <p:cNvSpPr>
            <a:spLocks noGrp="1"/>
          </p:cNvSpPr>
          <p:nvPr>
            <p:ph idx="1"/>
          </p:nvPr>
        </p:nvSpPr>
        <p:spPr>
          <a:xfrm>
            <a:off x="4278613" y="2526632"/>
            <a:ext cx="4111145" cy="3426357"/>
          </a:xfrm>
        </p:spPr>
        <p:txBody>
          <a:bodyPr>
            <a:normAutofit/>
          </a:bodyPr>
          <a:lstStyle/>
          <a:p>
            <a:pPr marL="0" indent="0">
              <a:buNone/>
            </a:pPr>
            <a:r>
              <a:rPr lang="en-GB" sz="2000" noProof="0" dirty="0"/>
              <a:t>Used clear, unbiased and audience‑focused questions</a:t>
            </a:r>
          </a:p>
          <a:p>
            <a:pPr lvl="1">
              <a:buFont typeface="Arial" panose="020B0604020202020204" pitchFamily="34" charset="0"/>
              <a:buChar char="•"/>
            </a:pPr>
            <a:r>
              <a:rPr lang="en-GB" sz="2000" noProof="0" dirty="0"/>
              <a:t>Included demographics, customer preferences, spending habits</a:t>
            </a:r>
          </a:p>
          <a:p>
            <a:pPr lvl="1">
              <a:buFont typeface="Arial" panose="020B0604020202020204" pitchFamily="34" charset="0"/>
              <a:buChar char="•"/>
            </a:pPr>
            <a:r>
              <a:rPr lang="en-GB" sz="2000" noProof="0" dirty="0"/>
              <a:t>Designed to understand demand and digital behaviour</a:t>
            </a:r>
          </a:p>
          <a:p>
            <a:pPr lvl="1">
              <a:buFont typeface="Arial" panose="020B0604020202020204" pitchFamily="34" charset="0"/>
              <a:buChar char="•"/>
            </a:pPr>
            <a:r>
              <a:rPr lang="en-GB" sz="2000" noProof="0" dirty="0"/>
              <a:t>Combined multiple‑choice, Likert scales, and open‑ended questions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ngled shot of pen on a graph">
            <a:extLst>
              <a:ext uri="{FF2B5EF4-FFF2-40B4-BE49-F238E27FC236}">
                <a16:creationId xmlns:a16="http://schemas.microsoft.com/office/drawing/2014/main" id="{1C50BE97-62BA-DDEE-8F9A-51EC3FA8E4FA}"/>
              </a:ext>
            </a:extLst>
          </p:cNvPr>
          <p:cNvPicPr>
            <a:picLocks noChangeAspect="1"/>
          </p:cNvPicPr>
          <p:nvPr/>
        </p:nvPicPr>
        <p:blipFill>
          <a:blip r:embed="rId2"/>
          <a:srcRect l="9043" r="46508" b="-1"/>
          <a:stretch>
            <a:fillRect/>
          </a:stretch>
        </p:blipFill>
        <p:spPr>
          <a:xfrm>
            <a:off x="4577270" y="10"/>
            <a:ext cx="4566728" cy="6857990"/>
          </a:xfrm>
          <a:prstGeom prst="rect">
            <a:avLst/>
          </a:prstGeom>
        </p:spPr>
      </p:pic>
      <p:sp useBgFill="1">
        <p:nvSpPr>
          <p:cNvPr id="24" name="Rectangle 2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328512"/>
            <a:ext cx="3583791" cy="1628970"/>
          </a:xfrm>
        </p:spPr>
        <p:txBody>
          <a:bodyPr anchor="ctr">
            <a:normAutofit/>
          </a:bodyPr>
          <a:lstStyle/>
          <a:p>
            <a:r>
              <a:rPr lang="en-GB" sz="3500" noProof="0"/>
              <a:t>Analysing the Data</a:t>
            </a:r>
          </a:p>
        </p:txBody>
      </p:sp>
      <p:sp>
        <p:nvSpPr>
          <p:cNvPr id="3" name="Content Placeholder 2"/>
          <p:cNvSpPr>
            <a:spLocks noGrp="1"/>
          </p:cNvSpPr>
          <p:nvPr>
            <p:ph idx="1"/>
          </p:nvPr>
        </p:nvSpPr>
        <p:spPr>
          <a:xfrm>
            <a:off x="571350" y="2884929"/>
            <a:ext cx="3494817" cy="3374137"/>
          </a:xfrm>
        </p:spPr>
        <p:txBody>
          <a:bodyPr anchor="ctr">
            <a:normAutofit/>
          </a:bodyPr>
          <a:lstStyle/>
          <a:p>
            <a:pPr marL="0" indent="0">
              <a:buNone/>
            </a:pPr>
            <a:r>
              <a:rPr lang="en-GB" sz="1700" noProof="0"/>
              <a:t>Organised results using charts and graphs</a:t>
            </a:r>
          </a:p>
          <a:p>
            <a:pPr lvl="1">
              <a:buFont typeface="Arial" panose="020B0604020202020204" pitchFamily="34" charset="0"/>
              <a:buChar char="•"/>
            </a:pPr>
            <a:r>
              <a:rPr lang="en-GB" sz="1700" noProof="0"/>
              <a:t>Identified 3–4 key trends in consumer behaviour</a:t>
            </a:r>
          </a:p>
          <a:p>
            <a:pPr lvl="1">
              <a:buFont typeface="Arial" panose="020B0604020202020204" pitchFamily="34" charset="0"/>
              <a:buChar char="•"/>
            </a:pPr>
            <a:r>
              <a:rPr lang="en-GB" sz="1700" noProof="0"/>
              <a:t>Used findings to determine brand positioning</a:t>
            </a:r>
          </a:p>
          <a:p>
            <a:pPr lvl="1">
              <a:buFont typeface="Arial" panose="020B0604020202020204" pitchFamily="34" charset="0"/>
              <a:buChar char="•"/>
            </a:pPr>
            <a:r>
              <a:rPr lang="en-GB" sz="1700" noProof="0"/>
              <a:t>Connected insights directly to design decisions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4F612864-98F0-0B0B-AC21-A8049AB6A8C8}"/>
              </a:ext>
            </a:extLst>
          </p:cNvPr>
          <p:cNvPicPr>
            <a:picLocks noChangeAspect="1"/>
          </p:cNvPicPr>
          <p:nvPr/>
        </p:nvPicPr>
        <p:blipFill>
          <a:blip r:embed="rId2"/>
          <a:srcRect l="9982" r="24453" b="-1"/>
          <a:stretch>
            <a:fillRect/>
          </a:stretch>
        </p:blipFill>
        <p:spPr>
          <a:xfrm>
            <a:off x="20" y="10"/>
            <a:ext cx="5648687" cy="6857990"/>
          </a:xfrm>
          <a:prstGeom prst="rect">
            <a:avLst/>
          </a:prstGeom>
        </p:spPr>
      </p:pic>
      <p:sp>
        <p:nvSpPr>
          <p:cNvPr id="7" name="Rectangle 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648706" y="365125"/>
            <a:ext cx="3190493" cy="1388039"/>
          </a:xfrm>
        </p:spPr>
        <p:txBody>
          <a:bodyPr>
            <a:normAutofit/>
          </a:bodyPr>
          <a:lstStyle/>
          <a:p>
            <a:r>
              <a:rPr lang="en-GB" sz="3500" noProof="0" dirty="0"/>
              <a:t>Website Design Decisions</a:t>
            </a:r>
          </a:p>
        </p:txBody>
      </p:sp>
      <p:sp>
        <p:nvSpPr>
          <p:cNvPr id="3" name="Content Placeholder 2"/>
          <p:cNvSpPr>
            <a:spLocks noGrp="1"/>
          </p:cNvSpPr>
          <p:nvPr>
            <p:ph idx="1"/>
          </p:nvPr>
        </p:nvSpPr>
        <p:spPr>
          <a:xfrm>
            <a:off x="5648707" y="2118278"/>
            <a:ext cx="3190492" cy="4250437"/>
          </a:xfrm>
        </p:spPr>
        <p:txBody>
          <a:bodyPr>
            <a:normAutofit/>
          </a:bodyPr>
          <a:lstStyle/>
          <a:p>
            <a:pPr marL="0" indent="0">
              <a:buNone/>
            </a:pPr>
            <a:r>
              <a:rPr lang="en-GB" sz="2000" noProof="0" dirty="0"/>
              <a:t>Created a two‑page website SEO keywords chosen based on audience search patterns</a:t>
            </a:r>
          </a:p>
          <a:p>
            <a:pPr lvl="1">
              <a:buFont typeface="Arial" panose="020B0604020202020204" pitchFamily="34" charset="0"/>
              <a:buChar char="•"/>
            </a:pPr>
            <a:r>
              <a:rPr lang="en-GB" sz="2000" noProof="0" dirty="0"/>
              <a:t>Layout guided by user preferences (simplicity, visuals)</a:t>
            </a:r>
          </a:p>
          <a:p>
            <a:pPr lvl="1">
              <a:buFont typeface="Arial" panose="020B0604020202020204" pitchFamily="34" charset="0"/>
              <a:buChar char="•"/>
            </a:pPr>
            <a:r>
              <a:rPr lang="en-GB" sz="2000" noProof="0" dirty="0"/>
              <a:t>Colour palette + tone based on survey insights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971550" y="669925"/>
            <a:ext cx="3600450" cy="1325563"/>
          </a:xfrm>
        </p:spPr>
        <p:txBody>
          <a:bodyPr anchor="b">
            <a:normAutofit/>
          </a:bodyPr>
          <a:lstStyle/>
          <a:p>
            <a:pPr>
              <a:lnSpc>
                <a:spcPct val="90000"/>
              </a:lnSpc>
            </a:pPr>
            <a:r>
              <a:rPr lang="en-GB" sz="3700" noProof="0" dirty="0">
                <a:solidFill>
                  <a:schemeClr val="bg1"/>
                </a:solidFill>
              </a:rPr>
              <a:t>CANVA Marketing Materials</a:t>
            </a:r>
          </a:p>
        </p:txBody>
      </p:sp>
      <p:cxnSp>
        <p:nvCxnSpPr>
          <p:cNvPr id="18" name="Straight Connector 1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026340"/>
            <a:ext cx="457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971550" y="2288833"/>
            <a:ext cx="3600450" cy="3711571"/>
          </a:xfrm>
        </p:spPr>
        <p:txBody>
          <a:bodyPr>
            <a:normAutofit/>
          </a:bodyPr>
          <a:lstStyle/>
          <a:p>
            <a:pPr marL="0" indent="0">
              <a:buNone/>
            </a:pPr>
            <a:r>
              <a:rPr lang="en-GB" sz="1700" noProof="0">
                <a:solidFill>
                  <a:schemeClr val="bg1"/>
                </a:solidFill>
              </a:rPr>
              <a:t>Design matched brand identity from research</a:t>
            </a:r>
          </a:p>
          <a:p>
            <a:pPr lvl="1">
              <a:buFont typeface="Arial" panose="020B0604020202020204" pitchFamily="34" charset="0"/>
              <a:buChar char="•"/>
            </a:pPr>
            <a:r>
              <a:rPr lang="en-GB" sz="1700" noProof="0">
                <a:solidFill>
                  <a:schemeClr val="bg1"/>
                </a:solidFill>
              </a:rPr>
              <a:t>Used audience‑preferred colours and imagery</a:t>
            </a:r>
          </a:p>
          <a:p>
            <a:pPr lvl="1">
              <a:buFont typeface="Arial" panose="020B0604020202020204" pitchFamily="34" charset="0"/>
              <a:buChar char="•"/>
            </a:pPr>
            <a:r>
              <a:rPr lang="en-GB" sz="1700" noProof="0">
                <a:solidFill>
                  <a:schemeClr val="bg1"/>
                </a:solidFill>
              </a:rPr>
              <a:t>Created clear call‑to‑actions aligned with customer needs</a:t>
            </a:r>
          </a:p>
          <a:p>
            <a:pPr lvl="1">
              <a:buFont typeface="Arial" panose="020B0604020202020204" pitchFamily="34" charset="0"/>
              <a:buChar char="•"/>
            </a:pPr>
            <a:r>
              <a:rPr lang="en-GB" sz="1700" noProof="0">
                <a:solidFill>
                  <a:schemeClr val="bg1"/>
                </a:solidFill>
              </a:rPr>
              <a:t>Consistent branding across platforms</a:t>
            </a:r>
          </a:p>
        </p:txBody>
      </p:sp>
      <p:pic>
        <p:nvPicPr>
          <p:cNvPr id="7" name="Picture 6" descr="A logo of a sports team&#10;&#10;AI-generated content may be incorrect.">
            <a:extLst>
              <a:ext uri="{FF2B5EF4-FFF2-40B4-BE49-F238E27FC236}">
                <a16:creationId xmlns:a16="http://schemas.microsoft.com/office/drawing/2014/main" id="{08C64249-70B1-B08D-95A8-525799274478}"/>
              </a:ext>
            </a:extLst>
          </p:cNvPr>
          <p:cNvPicPr>
            <a:picLocks noChangeAspect="1"/>
          </p:cNvPicPr>
          <p:nvPr/>
        </p:nvPicPr>
        <p:blipFill>
          <a:blip r:embed="rId2"/>
          <a:stretch>
            <a:fillRect/>
          </a:stretch>
        </p:blipFill>
        <p:spPr>
          <a:xfrm>
            <a:off x="5344606" y="369913"/>
            <a:ext cx="1970056" cy="2784532"/>
          </a:xfrm>
          <a:prstGeom prst="rect">
            <a:avLst/>
          </a:prstGeom>
        </p:spPr>
      </p:pic>
      <p:sp>
        <p:nvSpPr>
          <p:cNvPr id="23" name="Rectangle 22">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702" y="182859"/>
            <a:ext cx="2997196"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menu of pizzas with prices&#10;&#10;AI-generated content may be incorrect.">
            <a:extLst>
              <a:ext uri="{FF2B5EF4-FFF2-40B4-BE49-F238E27FC236}">
                <a16:creationId xmlns:a16="http://schemas.microsoft.com/office/drawing/2014/main" id="{CBE657F5-49EF-9678-F9D8-751121A357D9}"/>
              </a:ext>
            </a:extLst>
          </p:cNvPr>
          <p:cNvPicPr>
            <a:picLocks noChangeAspect="1"/>
          </p:cNvPicPr>
          <p:nvPr/>
        </p:nvPicPr>
        <p:blipFill>
          <a:blip r:embed="rId3"/>
          <a:stretch>
            <a:fillRect/>
          </a:stretch>
        </p:blipFill>
        <p:spPr>
          <a:xfrm>
            <a:off x="6389707" y="3730267"/>
            <a:ext cx="1970056" cy="2784532"/>
          </a:xfrm>
          <a:prstGeom prst="rect">
            <a:avLst/>
          </a:prstGeom>
        </p:spPr>
      </p:pic>
      <p:sp>
        <p:nvSpPr>
          <p:cNvPr id="22" name="Rectangle 21">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8803" y="3543213"/>
            <a:ext cx="2997196"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9352" y="5486400"/>
            <a:ext cx="2004648"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urjit">
            <a:hlinkClick r:id="" action="ppaction://media"/>
            <a:extLst>
              <a:ext uri="{FF2B5EF4-FFF2-40B4-BE49-F238E27FC236}">
                <a16:creationId xmlns:a16="http://schemas.microsoft.com/office/drawing/2014/main" id="{F3B2C2D2-6219-2D0A-1A24-0EEA87A5B5D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392180" y="520749"/>
            <a:ext cx="2610254"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7" name="Arc 4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1537" y="650160"/>
            <a:ext cx="2240924"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628650" y="479493"/>
            <a:ext cx="3943350" cy="1325563"/>
          </a:xfrm>
        </p:spPr>
        <p:txBody>
          <a:bodyPr>
            <a:normAutofit/>
          </a:bodyPr>
          <a:lstStyle/>
          <a:p>
            <a:pPr>
              <a:lnSpc>
                <a:spcPct val="90000"/>
              </a:lnSpc>
            </a:pPr>
            <a:r>
              <a:rPr lang="en-GB" noProof="0"/>
              <a:t>Video Advertisement</a:t>
            </a:r>
          </a:p>
        </p:txBody>
      </p:sp>
      <p:sp>
        <p:nvSpPr>
          <p:cNvPr id="3" name="Content Placeholder 2"/>
          <p:cNvSpPr>
            <a:spLocks noGrp="1"/>
          </p:cNvSpPr>
          <p:nvPr>
            <p:ph idx="1"/>
          </p:nvPr>
        </p:nvSpPr>
        <p:spPr>
          <a:xfrm>
            <a:off x="628650" y="1984443"/>
            <a:ext cx="3943350" cy="4192520"/>
          </a:xfrm>
        </p:spPr>
        <p:txBody>
          <a:bodyPr>
            <a:normAutofit/>
          </a:bodyPr>
          <a:lstStyle/>
          <a:p>
            <a:pPr marL="0" indent="0">
              <a:lnSpc>
                <a:spcPct val="90000"/>
              </a:lnSpc>
              <a:buNone/>
            </a:pPr>
            <a:r>
              <a:rPr lang="en-GB" sz="2400" noProof="0" dirty="0"/>
              <a:t>Script informed by storytelling techniques</a:t>
            </a:r>
          </a:p>
          <a:p>
            <a:pPr lvl="1">
              <a:lnSpc>
                <a:spcPct val="90000"/>
              </a:lnSpc>
              <a:buFont typeface="Arial" panose="020B0604020202020204" pitchFamily="34" charset="0"/>
              <a:buChar char="•"/>
            </a:pPr>
            <a:r>
              <a:rPr lang="en-GB" sz="2400" noProof="0" dirty="0"/>
              <a:t>Brand message reflects key customer motivations</a:t>
            </a:r>
          </a:p>
          <a:p>
            <a:pPr lvl="1">
              <a:lnSpc>
                <a:spcPct val="90000"/>
              </a:lnSpc>
              <a:buFont typeface="Arial" panose="020B0604020202020204" pitchFamily="34" charset="0"/>
              <a:buChar char="•"/>
            </a:pPr>
            <a:r>
              <a:rPr lang="en-GB" sz="2400" noProof="0" dirty="0"/>
              <a:t>Visuals selected based on audience appeal</a:t>
            </a:r>
          </a:p>
          <a:p>
            <a:pPr lvl="1">
              <a:lnSpc>
                <a:spcPct val="90000"/>
              </a:lnSpc>
              <a:buFont typeface="Arial" panose="020B0604020202020204" pitchFamily="34" charset="0"/>
              <a:buChar char="•"/>
            </a:pPr>
            <a:r>
              <a:rPr lang="en-GB" sz="2400" noProof="0" dirty="0"/>
              <a:t>Short, engaging and suitable for social media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6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630936" y="548640"/>
            <a:ext cx="2700645" cy="5431536"/>
          </a:xfrm>
        </p:spPr>
        <p:txBody>
          <a:bodyPr>
            <a:normAutofit/>
          </a:bodyPr>
          <a:lstStyle/>
          <a:p>
            <a:r>
              <a:rPr lang="en-GB" sz="4700" noProof="0" dirty="0"/>
              <a:t>Reflection &amp; Learning</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p:cNvSpPr>
            <a:spLocks noGrp="1"/>
          </p:cNvSpPr>
          <p:nvPr>
            <p:ph idx="1"/>
          </p:nvPr>
        </p:nvSpPr>
        <p:spPr>
          <a:xfrm>
            <a:off x="3844813" y="552091"/>
            <a:ext cx="4668251" cy="5431536"/>
          </a:xfrm>
        </p:spPr>
        <p:txBody>
          <a:bodyPr anchor="ctr">
            <a:normAutofit/>
          </a:bodyPr>
          <a:lstStyle/>
          <a:p>
            <a:pPr marL="0" indent="0">
              <a:buNone/>
            </a:pPr>
            <a:r>
              <a:rPr lang="en-GB" sz="1900" noProof="0" dirty="0"/>
              <a:t>Developed research, analysis and digital design skills</a:t>
            </a:r>
          </a:p>
          <a:p>
            <a:pPr lvl="1">
              <a:buFont typeface="Arial" panose="020B0604020202020204" pitchFamily="34" charset="0"/>
              <a:buChar char="•"/>
            </a:pPr>
            <a:r>
              <a:rPr lang="en-GB" sz="1900" noProof="0" dirty="0"/>
              <a:t>Improved understanding of consumer‑driven branding</a:t>
            </a:r>
          </a:p>
          <a:p>
            <a:pPr lvl="1">
              <a:buFont typeface="Arial" panose="020B0604020202020204" pitchFamily="34" charset="0"/>
              <a:buChar char="•"/>
            </a:pPr>
            <a:r>
              <a:rPr lang="en-GB" sz="1900" noProof="0" dirty="0"/>
              <a:t>Enhanced ability to use Excel, CANVA, Weebly and video tools</a:t>
            </a:r>
          </a:p>
          <a:p>
            <a:pPr lvl="1">
              <a:buFont typeface="Arial" panose="020B0604020202020204" pitchFamily="34" charset="0"/>
              <a:buChar char="•"/>
            </a:pPr>
            <a:r>
              <a:rPr lang="en-GB" sz="1900" noProof="0" dirty="0"/>
              <a:t>Future skills needed: deeper SEO, advanced video editing, UX design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628650" y="365125"/>
            <a:ext cx="7886700" cy="1325563"/>
          </a:xfrm>
        </p:spPr>
        <p:txBody>
          <a:bodyPr>
            <a:normAutofit/>
          </a:bodyPr>
          <a:lstStyle/>
          <a:p>
            <a:r>
              <a:rPr lang="en-GB" sz="4700" noProof="0"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p:cNvSpPr>
            <a:spLocks noGrp="1"/>
          </p:cNvSpPr>
          <p:nvPr>
            <p:ph idx="1"/>
          </p:nvPr>
        </p:nvSpPr>
        <p:spPr>
          <a:xfrm>
            <a:off x="628650" y="1929383"/>
            <a:ext cx="7886700" cy="4563491"/>
          </a:xfrm>
        </p:spPr>
        <p:txBody>
          <a:bodyPr>
            <a:normAutofit fontScale="92500" lnSpcReduction="20000"/>
          </a:bodyPr>
          <a:lstStyle/>
          <a:p>
            <a:pPr marL="0" indent="0">
              <a:lnSpc>
                <a:spcPct val="120000"/>
              </a:lnSpc>
              <a:buNone/>
            </a:pPr>
            <a:r>
              <a:rPr lang="en-GB" sz="1400" dirty="0"/>
              <a:t>Amoah, J. and Jibril, A.B. (2021). Social Media as a Promotional Tool Towards SME’s Development: Evidence from the Financial Industry in a Developing Economy. Cogent Business &amp; Management, [online] 8(1), p.1923357. </a:t>
            </a:r>
            <a:r>
              <a:rPr lang="en-GB" sz="1400" dirty="0" err="1"/>
              <a:t>doi:https</a:t>
            </a:r>
            <a:r>
              <a:rPr lang="en-GB" sz="1400" dirty="0"/>
              <a:t>://doi.org/10.1080/23311975.2021.1923357.</a:t>
            </a:r>
          </a:p>
          <a:p>
            <a:pPr marL="0" indent="0">
              <a:lnSpc>
                <a:spcPct val="120000"/>
              </a:lnSpc>
              <a:buNone/>
            </a:pPr>
            <a:r>
              <a:rPr lang="en-GB" sz="1400" dirty="0"/>
              <a:t>Biemans, W. (2023). The impact of digital tools on sales-marketing interactions and perceptions. Industrial Marketing Management, [online] 115, pp.395–407. </a:t>
            </a:r>
            <a:r>
              <a:rPr lang="en-GB" sz="1400" dirty="0" err="1"/>
              <a:t>doi:https</a:t>
            </a:r>
            <a:r>
              <a:rPr lang="en-GB" sz="1400" dirty="0"/>
              <a:t>://doi.org/10.1016/j.indmarman.2023.10.015.</a:t>
            </a:r>
          </a:p>
          <a:p>
            <a:pPr marL="0" indent="0">
              <a:lnSpc>
                <a:spcPct val="120000"/>
              </a:lnSpc>
              <a:buNone/>
            </a:pPr>
            <a:r>
              <a:rPr lang="en-GB" sz="1400" dirty="0"/>
              <a:t>Bruce, E., </a:t>
            </a:r>
            <a:r>
              <a:rPr lang="en-GB" sz="1400" dirty="0" err="1"/>
              <a:t>Shurong</a:t>
            </a:r>
            <a:r>
              <a:rPr lang="en-GB" sz="1400" dirty="0"/>
              <a:t>, Z., Ying, D., </a:t>
            </a:r>
            <a:r>
              <a:rPr lang="en-GB" sz="1400" dirty="0" err="1"/>
              <a:t>Yaqi</a:t>
            </a:r>
            <a:r>
              <a:rPr lang="en-GB" sz="1400" dirty="0"/>
              <a:t>, M., Amoah, J. and </a:t>
            </a:r>
            <a:r>
              <a:rPr lang="en-GB" sz="1400" dirty="0" err="1"/>
              <a:t>Egala</a:t>
            </a:r>
            <a:r>
              <a:rPr lang="en-GB" sz="1400" dirty="0"/>
              <a:t>, S.B. (2023). The Effect of Digital Marketing Adoption on SMEs Sustainable Growth: Empirical Evidence from Ghana. Sustainability, [online] 15(6), p.4760. </a:t>
            </a:r>
            <a:r>
              <a:rPr lang="en-GB" sz="1400" dirty="0" err="1"/>
              <a:t>doi:https</a:t>
            </a:r>
            <a:r>
              <a:rPr lang="en-GB" sz="1400" dirty="0"/>
              <a:t>://doi.org/10.3390/su15064760.</a:t>
            </a:r>
          </a:p>
          <a:p>
            <a:pPr marL="0" indent="0">
              <a:lnSpc>
                <a:spcPct val="120000"/>
              </a:lnSpc>
              <a:buNone/>
            </a:pPr>
            <a:r>
              <a:rPr lang="en-GB" sz="1400" dirty="0"/>
              <a:t>Isak </a:t>
            </a:r>
            <a:r>
              <a:rPr lang="en-GB" sz="1400" dirty="0" err="1"/>
              <a:t>Berbatovci</a:t>
            </a:r>
            <a:r>
              <a:rPr lang="en-GB" sz="1400" dirty="0"/>
              <a:t> and Skender Buja (2024). Impact of digital marketing on the growth of SME manufacturing businesses in Kosovo. Asian Economic and Financial Review, 14(7), pp.527–544. </a:t>
            </a:r>
            <a:r>
              <a:rPr lang="en-GB" sz="1400" dirty="0" err="1"/>
              <a:t>doi:https</a:t>
            </a:r>
            <a:r>
              <a:rPr lang="en-GB" sz="1400" dirty="0"/>
              <a:t>://doi.org/10.55493/5002.v14i7.5131.</a:t>
            </a:r>
          </a:p>
          <a:p>
            <a:pPr marL="0" indent="0">
              <a:lnSpc>
                <a:spcPct val="120000"/>
              </a:lnSpc>
              <a:buNone/>
            </a:pPr>
            <a:r>
              <a:rPr lang="en-GB" sz="1400" dirty="0"/>
              <a:t>McDaid, K., </a:t>
            </a:r>
            <a:r>
              <a:rPr lang="en-GB" sz="1400" dirty="0" err="1"/>
              <a:t>MacRuairi</a:t>
            </a:r>
            <a:r>
              <a:rPr lang="en-GB" sz="1400" dirty="0"/>
              <a:t>, R., Clynch, N., Logue, K., Clancy, C. and Hayes, S. (2025). Spreadsheets in Financial Departments: An Automated Analysis of 65,000 Spreadsheets using the Luminous Technology. [online] arXiv.org. Available at: https://arxiv.org/abs/1111.6866?utm_source [Accessed 26 Nov. 2025].</a:t>
            </a:r>
          </a:p>
          <a:p>
            <a:pPr marL="0" indent="0">
              <a:lnSpc>
                <a:spcPct val="120000"/>
              </a:lnSpc>
              <a:buNone/>
            </a:pPr>
            <a:r>
              <a:rPr lang="en-GB" sz="1400" dirty="0"/>
              <a:t>Salhab, H.A. (2024). Analytical Study on the Impact of Digital Marketing Strategies and Performance of Small and Medium-sized Companies. International journal of religion, 5(7), pp.248–255. </a:t>
            </a:r>
            <a:r>
              <a:rPr lang="en-GB" sz="1400" dirty="0" err="1"/>
              <a:t>doi:https</a:t>
            </a:r>
            <a:r>
              <a:rPr lang="en-GB" sz="1400" dirty="0"/>
              <a:t>://doi.org/10.61707/aars0p68.</a:t>
            </a:r>
          </a:p>
          <a:p>
            <a:pPr marL="0" indent="0">
              <a:lnSpc>
                <a:spcPct val="120000"/>
              </a:lnSpc>
              <a:buNone/>
            </a:pPr>
            <a:r>
              <a:rPr lang="en-GB" sz="1400" dirty="0" err="1"/>
              <a:t>Yuningsih</a:t>
            </a:r>
            <a:r>
              <a:rPr lang="en-GB" sz="1400" dirty="0"/>
              <a:t> </a:t>
            </a:r>
            <a:r>
              <a:rPr lang="en-GB" sz="1400" dirty="0" err="1"/>
              <a:t>Yuningsih</a:t>
            </a:r>
            <a:r>
              <a:rPr lang="en-GB" sz="1400" dirty="0"/>
              <a:t>, Andriani, L., </a:t>
            </a:r>
            <a:r>
              <a:rPr lang="en-GB" sz="1400" dirty="0" err="1"/>
              <a:t>Luthfi</a:t>
            </a:r>
            <a:r>
              <a:rPr lang="en-GB" sz="1400" dirty="0"/>
              <a:t> Firdaus, Dwi Nugroho and Rafi Putra Pradipta (2024). Improving SMEs Business Productivity with Microsoft Excel Training in the Big Data Era. Journal of Social Sciences and Technology for Community Service (JSSTCS), 5(2), pp.448–448. </a:t>
            </a:r>
            <a:r>
              <a:rPr lang="en-GB" sz="1400" dirty="0" err="1"/>
              <a:t>doi:https</a:t>
            </a:r>
            <a:r>
              <a:rPr lang="en-GB" sz="1400" dirty="0"/>
              <a:t>://doi.org/10.33365/jsstcs.v5i2.4720.</a:t>
            </a:r>
            <a:endParaRPr lang="en-GB" sz="1400" noProof="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113</TotalTime>
  <Words>666</Words>
  <Application>Microsoft Office PowerPoint</Application>
  <PresentationFormat>On-screen Show (4:3)</PresentationFormat>
  <Paragraphs>47</Paragraphs>
  <Slides>9</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Presentation</vt:lpstr>
      <vt:lpstr>Overview of Tasks 1–3</vt:lpstr>
      <vt:lpstr>Designing the Questionnaire</vt:lpstr>
      <vt:lpstr>Analysing the Data</vt:lpstr>
      <vt:lpstr>Website Design Decisions</vt:lpstr>
      <vt:lpstr>CANVA Marketing Materials</vt:lpstr>
      <vt:lpstr>Video Advertisement</vt:lpstr>
      <vt:lpstr>Reflection &amp; Learning</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Gurjit Kaur</dc:creator>
  <cp:keywords/>
  <dc:description>generated using python-pptx</dc:description>
  <cp:lastModifiedBy>Gurjit Kaur</cp:lastModifiedBy>
  <cp:revision>7</cp:revision>
  <dcterms:created xsi:type="dcterms:W3CDTF">2013-01-27T09:14:16Z</dcterms:created>
  <dcterms:modified xsi:type="dcterms:W3CDTF">2025-11-30T20:03:15Z</dcterms:modified>
  <cp:category/>
</cp:coreProperties>
</file>