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8" r:id="rId3"/>
    <p:sldId id="257" r:id="rId4"/>
    <p:sldId id="259" r:id="rId5"/>
    <p:sldId id="260" r:id="rId6"/>
    <p:sldId id="262" r:id="rId7"/>
    <p:sldId id="263" r:id="rId8"/>
    <p:sldId id="264" r:id="rId9"/>
    <p:sldId id="265" r:id="rId10"/>
    <p:sldId id="266" r:id="rId11"/>
    <p:sldId id="267" r:id="rId12"/>
    <p:sldId id="268" r:id="rId13"/>
    <p:sldId id="269" r:id="rId14"/>
    <p:sldId id="270" r:id="rId15"/>
    <p:sldId id="272" r:id="rId16"/>
    <p:sldId id="261" r:id="rId17"/>
    <p:sldId id="271"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Hutchings" userId="S::laura.hutchings@uwtsd.ac.uk::a3779f9f-9c99-4095-9b3e-37d5e4307d3c" providerId="AD" clId="Web-{4B221326-60EC-48D2-9831-88F3A73F898F}"/>
    <pc:docChg chg="modSld">
      <pc:chgData name="Laura Hutchings" userId="S::laura.hutchings@uwtsd.ac.uk::a3779f9f-9c99-4095-9b3e-37d5e4307d3c" providerId="AD" clId="Web-{4B221326-60EC-48D2-9831-88F3A73F898F}" dt="2019-01-10T13:18:32.642" v="2" actId="20577"/>
      <pc:docMkLst>
        <pc:docMk/>
      </pc:docMkLst>
      <pc:sldChg chg="modSp">
        <pc:chgData name="Laura Hutchings" userId="S::laura.hutchings@uwtsd.ac.uk::a3779f9f-9c99-4095-9b3e-37d5e4307d3c" providerId="AD" clId="Web-{4B221326-60EC-48D2-9831-88F3A73F898F}" dt="2019-01-10T13:18:27.673" v="0" actId="20577"/>
        <pc:sldMkLst>
          <pc:docMk/>
          <pc:sldMk cId="3031005586" sldId="262"/>
        </pc:sldMkLst>
        <pc:spChg chg="mod">
          <ac:chgData name="Laura Hutchings" userId="S::laura.hutchings@uwtsd.ac.uk::a3779f9f-9c99-4095-9b3e-37d5e4307d3c" providerId="AD" clId="Web-{4B221326-60EC-48D2-9831-88F3A73F898F}" dt="2019-01-10T13:18:27.673" v="0" actId="20577"/>
          <ac:spMkLst>
            <pc:docMk/>
            <pc:sldMk cId="3031005586" sldId="26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408C14-5FD8-4BD8-B196-9DFC194F9038}" type="datetimeFigureOut">
              <a:rPr lang="en-GB" smtClean="0"/>
              <a:t>10/01/2019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038041-9FC1-4A72-BD64-631746BDF2DA}" type="slidenum">
              <a:rPr lang="en-GB" smtClean="0"/>
              <a:t>‹#›</a:t>
            </a:fld>
            <a:endParaRPr lang="en-GB"/>
          </a:p>
        </p:txBody>
      </p:sp>
    </p:spTree>
    <p:extLst>
      <p:ext uri="{BB962C8B-B14F-4D97-AF65-F5344CB8AC3E}">
        <p14:creationId xmlns:p14="http://schemas.microsoft.com/office/powerpoint/2010/main" val="346465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C7AB5C-FDE6-47A2-A355-3D4439D42223}" type="slidenum">
              <a:rPr lang="en-GB" smtClean="0"/>
              <a:t>6</a:t>
            </a:fld>
            <a:endParaRPr lang="en-GB"/>
          </a:p>
        </p:txBody>
      </p:sp>
    </p:spTree>
    <p:extLst>
      <p:ext uri="{BB962C8B-B14F-4D97-AF65-F5344CB8AC3E}">
        <p14:creationId xmlns:p14="http://schemas.microsoft.com/office/powerpoint/2010/main" val="1408313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How do you put a giraffe into your refrigerator? </a:t>
            </a:r>
            <a:endParaRPr lang="en-GB" dirty="0"/>
          </a:p>
          <a:p>
            <a:r>
              <a:rPr lang="en-GB" dirty="0"/>
              <a:t>The correct answer to question number 1 is: Open the refrigerator, put in the giraffe, and close the door. This question tests whether you tend to do simple things in an overly complicated way. </a:t>
            </a:r>
          </a:p>
          <a:p>
            <a:r>
              <a:rPr lang="en-GB" b="1" dirty="0"/>
              <a:t>2. How do you put an elephant into your refrigerator? </a:t>
            </a:r>
            <a:endParaRPr lang="en-GB" dirty="0"/>
          </a:p>
          <a:p>
            <a:r>
              <a:rPr lang="en-GB" dirty="0"/>
              <a:t>Did you say, Open the refrigerator, put in the elephant, and close the refrigerator? Wrong answer. Correct answer: Open the refrigerator, take out the giraffe, put in the elephant and close the door. This tests your ability to think through the repercussions of your previous actions. </a:t>
            </a:r>
          </a:p>
          <a:p>
            <a:r>
              <a:rPr lang="en-GB" b="1" dirty="0"/>
              <a:t>3. The Lion King is hosting an animal conference. All the animals attend - except one. Which animal does not attend? </a:t>
            </a:r>
            <a:endParaRPr lang="en-GB" dirty="0"/>
          </a:p>
          <a:p>
            <a:r>
              <a:rPr lang="en-GB" dirty="0"/>
              <a:t>Correct Answer: The elephant. The elephant is in the refrigerator. You just put him in there. This tests your memory. Okay, even if you did not answer the first three questions correctly, you still have one more chance to show your true abilities. </a:t>
            </a:r>
          </a:p>
          <a:p>
            <a:r>
              <a:rPr lang="en-GB" b="1" dirty="0"/>
              <a:t>4. There is a river you must cross but it is used by crocodiles, and you do not have a boat. How do you manage it? </a:t>
            </a:r>
            <a:endParaRPr lang="en-GB" dirty="0"/>
          </a:p>
          <a:p>
            <a:r>
              <a:rPr lang="en-GB" dirty="0"/>
              <a:t>Correct Answer: You jump into the river and swim across. Have you not been listening? All the crocodiles are attending the animal conference. This tests whether you learn quickly from your mistakes. </a:t>
            </a:r>
          </a:p>
          <a:p>
            <a:r>
              <a:rPr lang="en-GB" dirty="0"/>
              <a:t>According to Anderson 90% professionals got it wrong </a:t>
            </a:r>
          </a:p>
        </p:txBody>
      </p:sp>
      <p:sp>
        <p:nvSpPr>
          <p:cNvPr id="4" name="Slide Number Placeholder 3"/>
          <p:cNvSpPr>
            <a:spLocks noGrp="1"/>
          </p:cNvSpPr>
          <p:nvPr>
            <p:ph type="sldNum" sz="quarter" idx="10"/>
          </p:nvPr>
        </p:nvSpPr>
        <p:spPr/>
        <p:txBody>
          <a:bodyPr/>
          <a:lstStyle/>
          <a:p>
            <a:fld id="{78C7AB5C-FDE6-47A2-A355-3D4439D42223}" type="slidenum">
              <a:rPr lang="en-GB" smtClean="0"/>
              <a:t>10</a:t>
            </a:fld>
            <a:endParaRPr lang="en-GB"/>
          </a:p>
        </p:txBody>
      </p:sp>
    </p:spTree>
    <p:extLst>
      <p:ext uri="{BB962C8B-B14F-4D97-AF65-F5344CB8AC3E}">
        <p14:creationId xmlns:p14="http://schemas.microsoft.com/office/powerpoint/2010/main" val="2718508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5650" name="Rectangle 7"/>
          <p:cNvSpPr>
            <a:spLocks noGrp="1" noChangeArrowheads="1"/>
          </p:cNvSpPr>
          <p:nvPr>
            <p:ph type="sldNum" sz="quarter"/>
          </p:nvPr>
        </p:nvSpPr>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fld id="{D2E82589-FEB4-4016-BB1A-CCD71340981E}" type="slidenum">
              <a:rPr lang="en-US" altLang="en-US">
                <a:solidFill>
                  <a:srgbClr val="000000"/>
                </a:solidFill>
              </a:rPr>
              <a:pPr eaLnBrk="1" hangingPunct="1"/>
              <a:t>12</a:t>
            </a:fld>
            <a:endParaRPr lang="en-US" altLang="en-US">
              <a:solidFill>
                <a:srgbClr val="000000"/>
              </a:solidFill>
            </a:endParaRPr>
          </a:p>
        </p:txBody>
      </p:sp>
      <p:sp>
        <p:nvSpPr>
          <p:cNvPr id="156675" name="Rectangle 1"/>
          <p:cNvSpPr>
            <a:spLocks noGrp="1" noRot="1" noChangeAspect="1" noChangeArrowheads="1" noTextEdit="1"/>
          </p:cNvSpPr>
          <p:nvPr>
            <p:ph type="sldImg"/>
          </p:nvPr>
        </p:nvSpPr>
        <p:spPr>
          <a:xfrm>
            <a:off x="381000" y="685800"/>
            <a:ext cx="6096000" cy="3429000"/>
          </a:xfrm>
          <a:ln/>
        </p:spPr>
      </p:sp>
      <p:sp>
        <p:nvSpPr>
          <p:cNvPr id="156676" name="Rectangle 2"/>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019989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6674" name="Rectangle 7"/>
          <p:cNvSpPr>
            <a:spLocks noGrp="1" noChangeArrowheads="1"/>
          </p:cNvSpPr>
          <p:nvPr>
            <p:ph type="sldNum" sz="quarter"/>
          </p:nvPr>
        </p:nvSpPr>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fld id="{78A0DAF4-C36F-4A04-9A3C-458FFB006AA2}" type="slidenum">
              <a:rPr lang="en-US" altLang="en-US">
                <a:solidFill>
                  <a:srgbClr val="000000"/>
                </a:solidFill>
              </a:rPr>
              <a:pPr eaLnBrk="1" hangingPunct="1"/>
              <a:t>13</a:t>
            </a:fld>
            <a:endParaRPr lang="en-US" altLang="en-US">
              <a:solidFill>
                <a:srgbClr val="000000"/>
              </a:solidFill>
            </a:endParaRPr>
          </a:p>
        </p:txBody>
      </p:sp>
      <p:sp>
        <p:nvSpPr>
          <p:cNvPr id="157699" name="Rectangle 1"/>
          <p:cNvSpPr>
            <a:spLocks noGrp="1" noRot="1" noChangeAspect="1" noChangeArrowheads="1" noTextEdit="1"/>
          </p:cNvSpPr>
          <p:nvPr>
            <p:ph type="sldImg"/>
          </p:nvPr>
        </p:nvSpPr>
        <p:spPr>
          <a:xfrm>
            <a:off x="381000" y="685800"/>
            <a:ext cx="6096000" cy="3429000"/>
          </a:xfrm>
          <a:ln/>
        </p:spPr>
      </p:sp>
      <p:sp>
        <p:nvSpPr>
          <p:cNvPr id="157700" name="Rectangle 2"/>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168705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1/10/2019</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t>1/10/2019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t>1/10/2019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t>1/10/2019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1/10/2019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1/10/2019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1/10/2019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1/10/2019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1/10/2019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1/10/2019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1/10/2019</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8-V4voD_E5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Developing personal research skills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0700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sp>
        <p:nvSpPr>
          <p:cNvPr id="3" name="Content Placeholder 2"/>
          <p:cNvSpPr>
            <a:spLocks noGrp="1"/>
          </p:cNvSpPr>
          <p:nvPr>
            <p:ph idx="1"/>
          </p:nvPr>
        </p:nvSpPr>
        <p:spPr/>
        <p:txBody>
          <a:bodyPr/>
          <a:lstStyle/>
          <a:p>
            <a:r>
              <a:rPr lang="en-GB" dirty="0"/>
              <a:t>What do you research?</a:t>
            </a:r>
          </a:p>
          <a:p>
            <a:endParaRPr lang="en-GB" dirty="0"/>
          </a:p>
          <a:p>
            <a:r>
              <a:rPr lang="en-GB" dirty="0"/>
              <a:t>How often do you research?</a:t>
            </a:r>
          </a:p>
          <a:p>
            <a:pPr marL="0" indent="0">
              <a:buNone/>
            </a:pPr>
            <a:endParaRPr lang="en-GB" dirty="0"/>
          </a:p>
          <a:p>
            <a:pPr marL="0" indent="0">
              <a:buNone/>
            </a:pPr>
            <a:r>
              <a:rPr lang="en-GB" dirty="0"/>
              <a:t>Why do you research?</a:t>
            </a:r>
          </a:p>
        </p:txBody>
      </p:sp>
    </p:spTree>
    <p:extLst>
      <p:ext uri="{BB962C8B-B14F-4D97-AF65-F5344CB8AC3E}">
        <p14:creationId xmlns:p14="http://schemas.microsoft.com/office/powerpoint/2010/main" val="1757258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buNone/>
            </a:pPr>
            <a:r>
              <a:rPr lang="en-GB" sz="3600" dirty="0"/>
              <a:t>What skills are needed for research?</a:t>
            </a:r>
          </a:p>
        </p:txBody>
      </p:sp>
    </p:spTree>
    <p:extLst>
      <p:ext uri="{BB962C8B-B14F-4D97-AF65-F5344CB8AC3E}">
        <p14:creationId xmlns:p14="http://schemas.microsoft.com/office/powerpoint/2010/main" val="1075923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needed for research</a:t>
            </a:r>
          </a:p>
        </p:txBody>
      </p:sp>
      <p:sp>
        <p:nvSpPr>
          <p:cNvPr id="3" name="Content Placeholder 2"/>
          <p:cNvSpPr>
            <a:spLocks noGrp="1"/>
          </p:cNvSpPr>
          <p:nvPr>
            <p:ph idx="1"/>
          </p:nvPr>
        </p:nvSpPr>
        <p:spPr/>
        <p:txBody>
          <a:bodyPr/>
          <a:lstStyle/>
          <a:p>
            <a:r>
              <a:rPr lang="en-GB" b="1" dirty="0"/>
              <a:t>Listening </a:t>
            </a:r>
          </a:p>
          <a:p>
            <a:r>
              <a:rPr lang="en-GB" dirty="0"/>
              <a:t>Communication </a:t>
            </a:r>
          </a:p>
          <a:p>
            <a:r>
              <a:rPr lang="en-GB" dirty="0"/>
              <a:t>Critical thinking </a:t>
            </a:r>
          </a:p>
          <a:p>
            <a:r>
              <a:rPr lang="en-GB" dirty="0"/>
              <a:t>Technical skills</a:t>
            </a:r>
          </a:p>
          <a:p>
            <a:r>
              <a:rPr lang="en-GB" dirty="0"/>
              <a:t>Analysis skills</a:t>
            </a:r>
          </a:p>
          <a:p>
            <a:r>
              <a:rPr lang="en-GB" dirty="0"/>
              <a:t>Documenting and reporting </a:t>
            </a:r>
          </a:p>
          <a:p>
            <a:endParaRPr lang="en-GB" dirty="0"/>
          </a:p>
          <a:p>
            <a:pPr marL="0" indent="0">
              <a:buNone/>
            </a:pPr>
            <a:r>
              <a:rPr lang="en-GB" dirty="0"/>
              <a:t>- What will developing these skills further achieve?</a:t>
            </a:r>
          </a:p>
        </p:txBody>
      </p:sp>
    </p:spTree>
    <p:extLst>
      <p:ext uri="{BB962C8B-B14F-4D97-AF65-F5344CB8AC3E}">
        <p14:creationId xmlns:p14="http://schemas.microsoft.com/office/powerpoint/2010/main" val="146627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Listening game</a:t>
            </a:r>
          </a:p>
        </p:txBody>
      </p:sp>
      <p:sp>
        <p:nvSpPr>
          <p:cNvPr id="3" name="Content Placeholder 2"/>
          <p:cNvSpPr>
            <a:spLocks noGrp="1"/>
          </p:cNvSpPr>
          <p:nvPr>
            <p:ph idx="1"/>
          </p:nvPr>
        </p:nvSpPr>
        <p:spPr/>
        <p:txBody>
          <a:bodyPr/>
          <a:lstStyle/>
          <a:p>
            <a:r>
              <a:rPr lang="en-GB" b="1" dirty="0"/>
              <a:t>Objective:  </a:t>
            </a:r>
            <a:r>
              <a:rPr lang="en-GB" dirty="0"/>
              <a:t>This should illustrate how hard it is to give clear instructions as well as how hard it is to listen, and can also show how things are easily misunderstood and misinterpreted.</a:t>
            </a:r>
          </a:p>
          <a:p>
            <a:endParaRPr lang="en-GB" dirty="0"/>
          </a:p>
          <a:p>
            <a:endParaRPr lang="en-GB" dirty="0"/>
          </a:p>
        </p:txBody>
      </p:sp>
    </p:spTree>
    <p:extLst>
      <p:ext uri="{BB962C8B-B14F-4D97-AF65-F5344CB8AC3E}">
        <p14:creationId xmlns:p14="http://schemas.microsoft.com/office/powerpoint/2010/main" val="2012503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thinking </a:t>
            </a:r>
          </a:p>
        </p:txBody>
      </p:sp>
      <p:sp>
        <p:nvSpPr>
          <p:cNvPr id="3" name="Content Placeholder 2"/>
          <p:cNvSpPr>
            <a:spLocks noGrp="1"/>
          </p:cNvSpPr>
          <p:nvPr>
            <p:ph idx="1"/>
          </p:nvPr>
        </p:nvSpPr>
        <p:spPr/>
        <p:txBody>
          <a:bodyPr vert="horz" lIns="91440" tIns="45720" rIns="91440" bIns="45720" rtlCol="0" anchor="t">
            <a:normAutofit/>
          </a:bodyPr>
          <a:lstStyle/>
          <a:p>
            <a:r>
              <a:rPr lang="en-US" altLang="en-US" dirty="0"/>
              <a:t>What is It?</a:t>
            </a:r>
          </a:p>
          <a:p>
            <a:pPr marL="0" indent="0">
              <a:buNone/>
            </a:pPr>
            <a:endParaRPr lang="en-US" altLang="en-US" dirty="0"/>
          </a:p>
          <a:p>
            <a:r>
              <a:rPr lang="en-US" altLang="en-US" dirty="0"/>
              <a:t>Why is it Important?</a:t>
            </a:r>
          </a:p>
          <a:p>
            <a:endParaRPr lang="en-US" altLang="en-US" dirty="0"/>
          </a:p>
          <a:p>
            <a:r>
              <a:rPr lang="en-US" altLang="en-US" dirty="0"/>
              <a:t>How Does it Improve Teaching and Learning? </a:t>
            </a:r>
          </a:p>
          <a:p>
            <a:endParaRPr lang="en-US" dirty="0"/>
          </a:p>
          <a:p>
            <a:endParaRPr lang="en-US" dirty="0"/>
          </a:p>
        </p:txBody>
      </p:sp>
    </p:spTree>
    <p:extLst>
      <p:ext uri="{BB962C8B-B14F-4D97-AF65-F5344CB8AC3E}">
        <p14:creationId xmlns:p14="http://schemas.microsoft.com/office/powerpoint/2010/main" val="3031005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Thinking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83178" y="2522795"/>
            <a:ext cx="4379527" cy="3589681"/>
          </a:xfrm>
        </p:spPr>
      </p:pic>
      <p:sp>
        <p:nvSpPr>
          <p:cNvPr id="5" name="Rectangle 4"/>
          <p:cNvSpPr/>
          <p:nvPr/>
        </p:nvSpPr>
        <p:spPr>
          <a:xfrm>
            <a:off x="535459" y="2563309"/>
            <a:ext cx="6096000" cy="2585323"/>
          </a:xfrm>
          <a:prstGeom prst="rect">
            <a:avLst/>
          </a:prstGeom>
        </p:spPr>
        <p:txBody>
          <a:bodyPr>
            <a:spAutoFit/>
          </a:bodyPr>
          <a:lstStyle/>
          <a:p>
            <a:r>
              <a:rPr lang="en-GB" b="1" dirty="0">
                <a:solidFill>
                  <a:srgbClr val="000000"/>
                </a:solidFill>
              </a:rPr>
              <a:t>Critical thinking</a:t>
            </a:r>
            <a:r>
              <a:rPr lang="en-GB" dirty="0">
                <a:solidFill>
                  <a:srgbClr val="000000"/>
                </a:solidFill>
              </a:rPr>
              <a:t> is the ability to </a:t>
            </a:r>
            <a:r>
              <a:rPr lang="en-GB" b="1" dirty="0">
                <a:solidFill>
                  <a:srgbClr val="000000"/>
                </a:solidFill>
              </a:rPr>
              <a:t>think</a:t>
            </a:r>
            <a:r>
              <a:rPr lang="en-GB" dirty="0">
                <a:solidFill>
                  <a:srgbClr val="000000"/>
                </a:solidFill>
              </a:rPr>
              <a:t> clearly and rationally about what to do or what to believe. It includes the ability to engage in reflective and independent </a:t>
            </a:r>
            <a:r>
              <a:rPr lang="en-GB" b="1" dirty="0">
                <a:solidFill>
                  <a:srgbClr val="000000"/>
                </a:solidFill>
              </a:rPr>
              <a:t>thinking</a:t>
            </a:r>
            <a:r>
              <a:rPr lang="en-GB" dirty="0">
                <a:solidFill>
                  <a:srgbClr val="000000"/>
                </a:solidFill>
              </a:rPr>
              <a:t>. Someone with </a:t>
            </a:r>
            <a:r>
              <a:rPr lang="en-GB" b="1" dirty="0">
                <a:solidFill>
                  <a:srgbClr val="000000"/>
                </a:solidFill>
              </a:rPr>
              <a:t>critical thinking</a:t>
            </a:r>
            <a:r>
              <a:rPr lang="en-GB" dirty="0">
                <a:solidFill>
                  <a:srgbClr val="000000"/>
                </a:solidFill>
              </a:rPr>
              <a:t> skills is able to do the following : understand the logical connections between ideas</a:t>
            </a:r>
          </a:p>
          <a:p>
            <a:endParaRPr lang="en-GB" dirty="0">
              <a:solidFill>
                <a:srgbClr val="000000"/>
              </a:solidFill>
            </a:endParaRPr>
          </a:p>
          <a:p>
            <a:endParaRPr lang="en-GB" dirty="0">
              <a:solidFill>
                <a:srgbClr val="000000"/>
              </a:solidFill>
            </a:endParaRPr>
          </a:p>
          <a:p>
            <a:r>
              <a:rPr lang="en-GB" dirty="0">
                <a:solidFill>
                  <a:srgbClr val="000000"/>
                </a:solidFill>
              </a:rPr>
              <a:t>Lau and Chan (2013) </a:t>
            </a:r>
            <a:endParaRPr lang="en-GB" dirty="0"/>
          </a:p>
        </p:txBody>
      </p:sp>
    </p:spTree>
    <p:extLst>
      <p:ext uri="{BB962C8B-B14F-4D97-AF65-F5344CB8AC3E}">
        <p14:creationId xmlns:p14="http://schemas.microsoft.com/office/powerpoint/2010/main" val="1335961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Pearson’s Critical Thinking Model</a:t>
            </a:r>
          </a:p>
        </p:txBody>
      </p:sp>
      <p:sp>
        <p:nvSpPr>
          <p:cNvPr id="3" name="Content Placeholder 2"/>
          <p:cNvSpPr>
            <a:spLocks noGrp="1"/>
          </p:cNvSpPr>
          <p:nvPr>
            <p:ph idx="1"/>
          </p:nvPr>
        </p:nvSpPr>
        <p:spPr/>
        <p:txBody>
          <a:bodyPr/>
          <a:lstStyle/>
          <a:p>
            <a:r>
              <a:rPr lang="en-GB" dirty="0">
                <a:hlinkClick r:id="rId2"/>
              </a:rPr>
              <a:t>https://www.youtube.com/watch?v=8-V4voD_E5A</a:t>
            </a: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9848" y="2750021"/>
            <a:ext cx="9079287" cy="3957638"/>
          </a:xfrm>
          <a:prstGeom prst="rect">
            <a:avLst/>
          </a:prstGeom>
        </p:spPr>
      </p:pic>
    </p:spTree>
    <p:extLst>
      <p:ext uri="{BB962C8B-B14F-4D97-AF65-F5344CB8AC3E}">
        <p14:creationId xmlns:p14="http://schemas.microsoft.com/office/powerpoint/2010/main" val="4112053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81189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normAutofit fontScale="92500" lnSpcReduction="10000"/>
          </a:bodyPr>
          <a:lstStyle/>
          <a:p>
            <a:endParaRPr lang="en-GB" dirty="0"/>
          </a:p>
          <a:p>
            <a:r>
              <a:rPr lang="en-GB" dirty="0"/>
              <a:t> </a:t>
            </a:r>
            <a:r>
              <a:rPr lang="en-GB" b="1" dirty="0"/>
              <a:t>1. How do you put a giraffe into your refrigerator? </a:t>
            </a:r>
          </a:p>
          <a:p>
            <a:pPr marL="0" indent="0">
              <a:buNone/>
            </a:pPr>
            <a:endParaRPr lang="en-GB" dirty="0"/>
          </a:p>
          <a:p>
            <a:r>
              <a:rPr lang="en-GB" b="1" dirty="0"/>
              <a:t>2. How do you put an elephant into your refrigerator? </a:t>
            </a:r>
          </a:p>
          <a:p>
            <a:pPr marL="0" indent="0">
              <a:buNone/>
            </a:pPr>
            <a:endParaRPr lang="en-GB" dirty="0"/>
          </a:p>
          <a:p>
            <a:r>
              <a:rPr lang="en-GB" b="1" dirty="0"/>
              <a:t>3. The Lion King is hosting an animal conference. All the animals attend - except one. Which animal does not attend? </a:t>
            </a:r>
          </a:p>
          <a:p>
            <a:pPr marL="0" indent="0">
              <a:buNone/>
            </a:pPr>
            <a:endParaRPr lang="en-GB" dirty="0"/>
          </a:p>
          <a:p>
            <a:r>
              <a:rPr lang="en-GB" b="1" dirty="0"/>
              <a:t>4. There is a river you must cross but it is used by crocodiles and you do not have a boat. How do you manage it? </a:t>
            </a:r>
            <a:endParaRPr lang="en-GB" dirty="0"/>
          </a:p>
          <a:p>
            <a:pPr marL="0" indent="0">
              <a:buNone/>
            </a:pPr>
            <a:endParaRPr lang="en-GB" dirty="0"/>
          </a:p>
        </p:txBody>
      </p:sp>
    </p:spTree>
    <p:extLst>
      <p:ext uri="{BB962C8B-B14F-4D97-AF65-F5344CB8AC3E}">
        <p14:creationId xmlns:p14="http://schemas.microsoft.com/office/powerpoint/2010/main" val="2952625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‘Outside the box’ thinking</a:t>
            </a:r>
          </a:p>
        </p:txBody>
      </p:sp>
      <p:sp>
        <p:nvSpPr>
          <p:cNvPr id="3" name="Content Placeholder 2"/>
          <p:cNvSpPr>
            <a:spLocks noGrp="1"/>
          </p:cNvSpPr>
          <p:nvPr>
            <p:ph idx="1"/>
          </p:nvPr>
        </p:nvSpPr>
        <p:spPr/>
        <p:txBody>
          <a:bodyPr/>
          <a:lstStyle/>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Means to think differently, unconventionally or from a new perspective</a:t>
            </a:r>
          </a:p>
          <a:p>
            <a:pPr marL="341313" indent="-341313">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It often refers to novel, creative or smart thinking</a:t>
            </a:r>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The “box” may also refer to a paradigm and so “out of the box” means to “leave” your paradigm and open your mind to new paradigms or at least new possibilities</a:t>
            </a:r>
          </a:p>
          <a:p>
            <a:endParaRPr lang="en-GB" dirty="0"/>
          </a:p>
        </p:txBody>
      </p:sp>
    </p:spTree>
    <p:extLst>
      <p:ext uri="{BB962C8B-B14F-4D97-AF65-F5344CB8AC3E}">
        <p14:creationId xmlns:p14="http://schemas.microsoft.com/office/powerpoint/2010/main" val="4247560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5"/>
          <p:cNvSpPr>
            <a:spLocks noGrp="1" noChangeArrowheads="1"/>
          </p:cNvSpPr>
          <p:nvPr>
            <p:ph type="sldNum" sz="quarter" idx="4294967295"/>
          </p:nvPr>
        </p:nvSpPr>
        <p:spPr bwMode="auto">
          <a:xfrm>
            <a:off x="8288338" y="6548438"/>
            <a:ext cx="2055812" cy="265112"/>
          </a:xfrm>
          <a:prstGeom prst="rect">
            <a:avLst/>
          </a:prstGeom>
          <a:ln>
            <a:round/>
            <a:headEnd/>
            <a:tailEnd/>
          </a:ln>
        </p:spPr>
        <p:txBody>
          <a:bodyPr vert="horz" lIns="90000" tIns="46800" rIns="90000" bIns="46800" rtlCol="0" anchor="ctr"/>
          <a:lstStyle/>
          <a:p>
            <a:pPr algn="r">
              <a:buSzPct val="100000"/>
            </a:pPr>
            <a:fld id="{7ECB5FDC-68F1-4AFE-AA3D-B216A5059834}" type="slidenum">
              <a:rPr lang="en-US" altLang="en-US" sz="900">
                <a:solidFill>
                  <a:srgbClr val="000000"/>
                </a:solidFill>
              </a:rPr>
              <a:pPr algn="r">
                <a:buSzPct val="100000"/>
              </a:pPr>
              <a:t>12</a:t>
            </a:fld>
            <a:endParaRPr lang="en-US" altLang="en-US" sz="900">
              <a:solidFill>
                <a:srgbClr val="000000"/>
              </a:solidFill>
            </a:endParaRPr>
          </a:p>
        </p:txBody>
      </p:sp>
      <p:sp>
        <p:nvSpPr>
          <p:cNvPr id="62469" name="Rectangle 1"/>
          <p:cNvSpPr>
            <a:spLocks noGrp="1" noChangeArrowheads="1"/>
          </p:cNvSpPr>
          <p:nvPr>
            <p:ph type="title"/>
          </p:nvPr>
        </p:nvSpPr>
        <p:spPr>
          <a:xfrm>
            <a:off x="1981200" y="274638"/>
            <a:ext cx="7467600" cy="792162"/>
          </a:xfrm>
        </p:spPr>
        <p:txBody>
          <a:bodyPr>
            <a:normAutofit/>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b="1"/>
              <a:t>Thinking “Outside the Box”</a:t>
            </a:r>
          </a:p>
        </p:txBody>
      </p:sp>
      <p:pic>
        <p:nvPicPr>
          <p:cNvPr id="624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2286000"/>
            <a:ext cx="32766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98">
                <a:solidFill>
                  <a:srgbClr val="000000"/>
                </a:solidFill>
                <a:miter lim="800000"/>
                <a:headEnd/>
                <a:tailEnd/>
              </a14:hiddenLine>
            </a:ext>
          </a:extLst>
        </p:spPr>
      </p:pic>
      <p:sp>
        <p:nvSpPr>
          <p:cNvPr id="62471" name="Text Box 3"/>
          <p:cNvSpPr txBox="1">
            <a:spLocks noChangeArrowheads="1"/>
          </p:cNvSpPr>
          <p:nvPr/>
        </p:nvSpPr>
        <p:spPr bwMode="auto">
          <a:xfrm>
            <a:off x="3048000" y="5486400"/>
            <a:ext cx="6275388" cy="833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algn="ctr" eaLnBrk="1" hangingPunct="1">
              <a:buSzPct val="100000"/>
            </a:pPr>
            <a:r>
              <a:rPr lang="en-US" altLang="en-US" sz="2400" b="1">
                <a:solidFill>
                  <a:srgbClr val="000000"/>
                </a:solidFill>
              </a:rPr>
              <a:t>Task: Connect all 9 dots in 4 straight lines</a:t>
            </a:r>
          </a:p>
          <a:p>
            <a:pPr algn="ctr" eaLnBrk="1" hangingPunct="1">
              <a:buSzPct val="100000"/>
            </a:pPr>
            <a:r>
              <a:rPr lang="en-US" altLang="en-US" sz="2400" b="1">
                <a:solidFill>
                  <a:srgbClr val="000000"/>
                </a:solidFill>
              </a:rPr>
              <a:t>without lifting the pen</a:t>
            </a:r>
          </a:p>
        </p:txBody>
      </p:sp>
      <p:sp>
        <p:nvSpPr>
          <p:cNvPr id="62472" name="Text Box 4"/>
          <p:cNvSpPr txBox="1">
            <a:spLocks noChangeArrowheads="1"/>
          </p:cNvSpPr>
          <p:nvPr/>
        </p:nvSpPr>
        <p:spPr bwMode="auto">
          <a:xfrm>
            <a:off x="4329113" y="1411289"/>
            <a:ext cx="35671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sz="2400" b="1">
                <a:solidFill>
                  <a:srgbClr val="000000"/>
                </a:solidFill>
              </a:rPr>
              <a:t>The “Nine Dots” Puzzle</a:t>
            </a:r>
          </a:p>
        </p:txBody>
      </p:sp>
      <p:sp>
        <p:nvSpPr>
          <p:cNvPr id="62473" name="Text Box 5"/>
          <p:cNvSpPr txBox="1">
            <a:spLocks noChangeArrowheads="1"/>
          </p:cNvSpPr>
          <p:nvPr/>
        </p:nvSpPr>
        <p:spPr bwMode="auto">
          <a:xfrm>
            <a:off x="8077200" y="4267201"/>
            <a:ext cx="2305050" cy="91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Thought to originate</a:t>
            </a:r>
          </a:p>
          <a:p>
            <a:pPr eaLnBrk="1" hangingPunct="1">
              <a:buSzPct val="100000"/>
            </a:pPr>
            <a:r>
              <a:rPr lang="en-US" altLang="en-US">
                <a:solidFill>
                  <a:srgbClr val="000000"/>
                </a:solidFill>
              </a:rPr>
              <a:t>from the Walt Disney</a:t>
            </a:r>
          </a:p>
          <a:p>
            <a:pPr eaLnBrk="1" hangingPunct="1">
              <a:buSzPct val="100000"/>
            </a:pPr>
            <a:r>
              <a:rPr lang="en-US" altLang="en-US">
                <a:solidFill>
                  <a:srgbClr val="000000"/>
                </a:solidFill>
              </a:rPr>
              <a:t>Company in 1969</a:t>
            </a:r>
          </a:p>
        </p:txBody>
      </p:sp>
    </p:spTree>
    <p:extLst>
      <p:ext uri="{BB962C8B-B14F-4D97-AF65-F5344CB8AC3E}">
        <p14:creationId xmlns:p14="http://schemas.microsoft.com/office/powerpoint/2010/main" val="173721260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6" name="Rectangle 5"/>
          <p:cNvSpPr>
            <a:spLocks noGrp="1" noChangeArrowheads="1"/>
          </p:cNvSpPr>
          <p:nvPr>
            <p:ph type="sldNum" sz="quarter" idx="4294967295"/>
          </p:nvPr>
        </p:nvSpPr>
        <p:spPr bwMode="auto">
          <a:xfrm>
            <a:off x="8288338" y="6548438"/>
            <a:ext cx="2055812" cy="265112"/>
          </a:xfrm>
          <a:prstGeom prst="rect">
            <a:avLst/>
          </a:prstGeom>
          <a:ln>
            <a:round/>
            <a:headEnd/>
            <a:tailEnd/>
          </a:ln>
        </p:spPr>
        <p:txBody>
          <a:bodyPr vert="horz" lIns="90000" tIns="46800" rIns="90000" bIns="46800" rtlCol="0" anchor="ctr"/>
          <a:lstStyle/>
          <a:p>
            <a:pPr algn="r">
              <a:buSzPct val="100000"/>
            </a:pPr>
            <a:fld id="{1981010C-D3B1-4DAC-A7D5-35CFD5D72EA6}" type="slidenum">
              <a:rPr lang="en-US" altLang="en-US" sz="900">
                <a:solidFill>
                  <a:srgbClr val="000000"/>
                </a:solidFill>
              </a:rPr>
              <a:pPr algn="r">
                <a:buSzPct val="100000"/>
              </a:pPr>
              <a:t>13</a:t>
            </a:fld>
            <a:endParaRPr lang="en-US" altLang="en-US" sz="900">
              <a:solidFill>
                <a:srgbClr val="000000"/>
              </a:solidFill>
            </a:endParaRPr>
          </a:p>
        </p:txBody>
      </p:sp>
      <p:sp>
        <p:nvSpPr>
          <p:cNvPr id="63493" name="Rectangle 1"/>
          <p:cNvSpPr>
            <a:spLocks noGrp="1" noChangeArrowheads="1"/>
          </p:cNvSpPr>
          <p:nvPr>
            <p:ph type="title"/>
          </p:nvPr>
        </p:nvSpPr>
        <p:spPr>
          <a:xfrm>
            <a:off x="1981200" y="274638"/>
            <a:ext cx="7467600" cy="792162"/>
          </a:xfrm>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2800"/>
              <a:t>(One of the) Possible Solutions</a:t>
            </a:r>
          </a:p>
        </p:txBody>
      </p:sp>
      <p:pic>
        <p:nvPicPr>
          <p:cNvPr id="634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463" y="1916113"/>
            <a:ext cx="381635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98">
                <a:solidFill>
                  <a:srgbClr val="000000"/>
                </a:solidFill>
                <a:miter lim="800000"/>
                <a:headEnd/>
                <a:tailEnd/>
              </a14:hiddenLine>
            </a:ext>
          </a:extLst>
        </p:spPr>
      </p:pic>
      <p:sp>
        <p:nvSpPr>
          <p:cNvPr id="63495" name="Text Box 3"/>
          <p:cNvSpPr txBox="1">
            <a:spLocks noChangeArrowheads="1"/>
          </p:cNvSpPr>
          <p:nvPr/>
        </p:nvSpPr>
        <p:spPr bwMode="auto">
          <a:xfrm>
            <a:off x="6253164" y="5791201"/>
            <a:ext cx="4003317" cy="3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Notice the “Enlargement” of the “Box”</a:t>
            </a:r>
          </a:p>
        </p:txBody>
      </p:sp>
      <p:pic>
        <p:nvPicPr>
          <p:cNvPr id="634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9650" y="1773238"/>
            <a:ext cx="32766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98">
                <a:solidFill>
                  <a:srgbClr val="000000"/>
                </a:solidFill>
                <a:miter lim="800000"/>
                <a:headEnd/>
                <a:tailEnd/>
              </a14:hiddenLine>
            </a:ext>
          </a:extLst>
        </p:spPr>
      </p:pic>
      <p:sp>
        <p:nvSpPr>
          <p:cNvPr id="63497" name="Text Box 5"/>
          <p:cNvSpPr txBox="1">
            <a:spLocks noChangeArrowheads="1"/>
          </p:cNvSpPr>
          <p:nvPr/>
        </p:nvSpPr>
        <p:spPr bwMode="auto">
          <a:xfrm>
            <a:off x="6311901" y="5157788"/>
            <a:ext cx="371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1.</a:t>
            </a:r>
          </a:p>
        </p:txBody>
      </p:sp>
      <p:sp>
        <p:nvSpPr>
          <p:cNvPr id="63498" name="Text Box 6"/>
          <p:cNvSpPr txBox="1">
            <a:spLocks noChangeArrowheads="1"/>
          </p:cNvSpPr>
          <p:nvPr/>
        </p:nvSpPr>
        <p:spPr bwMode="auto">
          <a:xfrm>
            <a:off x="9840914" y="1773238"/>
            <a:ext cx="371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2.</a:t>
            </a:r>
          </a:p>
        </p:txBody>
      </p:sp>
      <p:sp>
        <p:nvSpPr>
          <p:cNvPr id="63499" name="Text Box 7"/>
          <p:cNvSpPr txBox="1">
            <a:spLocks noChangeArrowheads="1"/>
          </p:cNvSpPr>
          <p:nvPr/>
        </p:nvSpPr>
        <p:spPr bwMode="auto">
          <a:xfrm>
            <a:off x="6011864" y="1916113"/>
            <a:ext cx="371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3.</a:t>
            </a:r>
          </a:p>
        </p:txBody>
      </p:sp>
      <p:sp>
        <p:nvSpPr>
          <p:cNvPr id="63500" name="Text Box 8"/>
          <p:cNvSpPr txBox="1">
            <a:spLocks noChangeArrowheads="1"/>
          </p:cNvSpPr>
          <p:nvPr/>
        </p:nvSpPr>
        <p:spPr bwMode="auto">
          <a:xfrm>
            <a:off x="8840789" y="4076700"/>
            <a:ext cx="371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4.</a:t>
            </a:r>
          </a:p>
        </p:txBody>
      </p:sp>
    </p:spTree>
    <p:extLst>
      <p:ext uri="{BB962C8B-B14F-4D97-AF65-F5344CB8AC3E}">
        <p14:creationId xmlns:p14="http://schemas.microsoft.com/office/powerpoint/2010/main" val="107049448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your thinking</a:t>
            </a:r>
          </a:p>
        </p:txBody>
      </p:sp>
      <p:sp>
        <p:nvSpPr>
          <p:cNvPr id="3" name="Content Placeholder 2"/>
          <p:cNvSpPr>
            <a:spLocks noGrp="1"/>
          </p:cNvSpPr>
          <p:nvPr>
            <p:ph idx="1"/>
          </p:nvPr>
        </p:nvSpPr>
        <p:spPr/>
        <p:txBody>
          <a:bodyPr>
            <a:normAutofit fontScale="85000" lnSpcReduction="20000"/>
          </a:bodyPr>
          <a:lstStyle/>
          <a:p>
            <a:pPr>
              <a:buFontTx/>
              <a:buNone/>
            </a:pPr>
            <a:r>
              <a:rPr lang="en-US" altLang="en-US" dirty="0">
                <a:cs typeface="Times New Roman" panose="02020603050405020304" pitchFamily="18" charset="0"/>
              </a:rPr>
              <a:t>	Consider your thinking in these domains of your life: at work, in personal relationships, in teaching, in intimate relationships, as a reader, as a writer, in planning your life, in dealing with your emotions, in figuring out complex situations.  Complete these statements:</a:t>
            </a:r>
          </a:p>
          <a:p>
            <a:pPr>
              <a:buFontTx/>
              <a:buNone/>
            </a:pPr>
            <a:endParaRPr lang="en-US" altLang="en-US" dirty="0">
              <a:cs typeface="Times New Roman" panose="02020603050405020304" pitchFamily="18" charset="0"/>
            </a:endParaRPr>
          </a:p>
          <a:p>
            <a:r>
              <a:rPr lang="en-US" altLang="en-US" dirty="0">
                <a:cs typeface="Times New Roman" panose="02020603050405020304" pitchFamily="18" charset="0"/>
              </a:rPr>
              <a:t>Right now, I believe my thinking across all domains of my life is of  ______________ quality.  I based this judgment on _________________.</a:t>
            </a:r>
          </a:p>
          <a:p>
            <a:pPr>
              <a:buFontTx/>
              <a:buNone/>
            </a:pPr>
            <a:r>
              <a:rPr lang="en-US" altLang="en-US" dirty="0">
                <a:cs typeface="Times New Roman" panose="02020603050405020304" pitchFamily="18" charset="0"/>
              </a:rPr>
              <a:t> </a:t>
            </a:r>
          </a:p>
          <a:p>
            <a:r>
              <a:rPr lang="en-US" altLang="en-US" dirty="0">
                <a:cs typeface="Times New Roman" panose="02020603050405020304" pitchFamily="18" charset="0"/>
              </a:rPr>
              <a:t>1. In the following areas, I think very well… </a:t>
            </a:r>
          </a:p>
          <a:p>
            <a:r>
              <a:rPr lang="en-US" altLang="en-US" dirty="0">
                <a:cs typeface="Times New Roman" panose="02020603050405020304" pitchFamily="18" charset="0"/>
              </a:rPr>
              <a:t>2. In the following areas, my thinking is OK, not great, but not terrible either…</a:t>
            </a:r>
            <a:endParaRPr lang="en-US" altLang="en-US" b="1" dirty="0">
              <a:cs typeface="Times New Roman" panose="02020603050405020304" pitchFamily="18" charset="0"/>
            </a:endParaRPr>
          </a:p>
          <a:p>
            <a:r>
              <a:rPr lang="en-US" altLang="en-US" dirty="0">
                <a:cs typeface="Times New Roman" panose="02020603050405020304" pitchFamily="18" charset="0"/>
              </a:rPr>
              <a:t>3. In the following areas, my thinking is probably of low quality…</a:t>
            </a:r>
            <a:endParaRPr lang="en-US" altLang="en-US" b="1" dirty="0">
              <a:cs typeface="Times New Roman" panose="02020603050405020304" pitchFamily="18" charset="0"/>
            </a:endParaRPr>
          </a:p>
          <a:p>
            <a:endParaRPr lang="en-US" altLang="en-US" dirty="0">
              <a:cs typeface="Times New Roman" panose="02020603050405020304" pitchFamily="18" charset="0"/>
            </a:endParaRPr>
          </a:p>
          <a:p>
            <a:r>
              <a:rPr lang="en-US" altLang="en-US" dirty="0">
                <a:cs typeface="Times New Roman" panose="02020603050405020304" pitchFamily="18" charset="0"/>
              </a:rPr>
              <a:t>List at least three areas for each of the above.      </a:t>
            </a:r>
            <a:endParaRPr lang="en-US" altLang="en-US" dirty="0"/>
          </a:p>
          <a:p>
            <a:endParaRPr lang="en-GB" dirty="0"/>
          </a:p>
        </p:txBody>
      </p:sp>
    </p:spTree>
    <p:extLst>
      <p:ext uri="{BB962C8B-B14F-4D97-AF65-F5344CB8AC3E}">
        <p14:creationId xmlns:p14="http://schemas.microsoft.com/office/powerpoint/2010/main" val="2008059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Observation skills</a:t>
            </a:r>
          </a:p>
        </p:txBody>
      </p:sp>
      <p:sp>
        <p:nvSpPr>
          <p:cNvPr id="3" name="Content Placeholder 2"/>
          <p:cNvSpPr>
            <a:spLocks noGrp="1"/>
          </p:cNvSpPr>
          <p:nvPr>
            <p:ph idx="1"/>
          </p:nvPr>
        </p:nvSpPr>
        <p:spPr/>
        <p:txBody>
          <a:bodyPr/>
          <a:lstStyle/>
          <a:p>
            <a:r>
              <a:rPr lang="en-GB" dirty="0"/>
              <a:t>Types of observation:</a:t>
            </a:r>
          </a:p>
          <a:p>
            <a:endParaRPr lang="en-GB" dirty="0"/>
          </a:p>
          <a:p>
            <a:r>
              <a:rPr lang="en-GB" dirty="0"/>
              <a:t>Unstructured</a:t>
            </a:r>
          </a:p>
          <a:p>
            <a:r>
              <a:rPr lang="en-GB" dirty="0"/>
              <a:t>Participant</a:t>
            </a:r>
          </a:p>
          <a:p>
            <a:r>
              <a:rPr lang="en-GB" dirty="0"/>
              <a:t>Structured</a:t>
            </a:r>
          </a:p>
          <a:p>
            <a:endParaRPr lang="en-GB" dirty="0"/>
          </a:p>
          <a:p>
            <a:pPr marL="0" indent="0">
              <a:buNone/>
            </a:pPr>
            <a:r>
              <a:rPr lang="en-GB" dirty="0"/>
              <a:t>How are observations recorded?</a:t>
            </a:r>
          </a:p>
        </p:txBody>
      </p:sp>
    </p:spTree>
    <p:extLst>
      <p:ext uri="{BB962C8B-B14F-4D97-AF65-F5344CB8AC3E}">
        <p14:creationId xmlns:p14="http://schemas.microsoft.com/office/powerpoint/2010/main" val="1279446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Technical skills  - Observation </a:t>
            </a:r>
          </a:p>
        </p:txBody>
      </p:sp>
      <p:sp>
        <p:nvSpPr>
          <p:cNvPr id="3" name="Content Placeholder 2"/>
          <p:cNvSpPr>
            <a:spLocks noGrp="1"/>
          </p:cNvSpPr>
          <p:nvPr>
            <p:ph idx="1"/>
          </p:nvPr>
        </p:nvSpPr>
        <p:spPr/>
        <p:txBody>
          <a:bodyPr/>
          <a:lstStyle/>
          <a:p>
            <a:r>
              <a:rPr lang="en-GB" dirty="0"/>
              <a:t>Find an area of the university</a:t>
            </a:r>
          </a:p>
          <a:p>
            <a:endParaRPr lang="en-GB" dirty="0"/>
          </a:p>
          <a:p>
            <a:r>
              <a:rPr lang="en-GB" dirty="0"/>
              <a:t>Observe the activity in that particular area for 5 minutes</a:t>
            </a:r>
          </a:p>
          <a:p>
            <a:endParaRPr lang="en-GB" dirty="0"/>
          </a:p>
          <a:p>
            <a:r>
              <a:rPr lang="en-GB" dirty="0"/>
              <a:t>Write down your findings</a:t>
            </a:r>
          </a:p>
          <a:p>
            <a:endParaRPr lang="en-GB" dirty="0"/>
          </a:p>
          <a:p>
            <a:r>
              <a:rPr lang="en-GB" dirty="0"/>
              <a:t>Consider sound, smell, what you see </a:t>
            </a:r>
            <a:r>
              <a:rPr lang="en-GB" dirty="0" err="1"/>
              <a:t>etc</a:t>
            </a:r>
            <a:endParaRPr lang="en-GB" dirty="0"/>
          </a:p>
        </p:txBody>
      </p:sp>
    </p:spTree>
    <p:extLst>
      <p:ext uri="{BB962C8B-B14F-4D97-AF65-F5344CB8AC3E}">
        <p14:creationId xmlns:p14="http://schemas.microsoft.com/office/powerpoint/2010/main" val="1752293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Observation checklist</a:t>
            </a:r>
          </a:p>
        </p:txBody>
      </p:sp>
      <p:sp>
        <p:nvSpPr>
          <p:cNvPr id="3" name="Content Placeholder 2"/>
          <p:cNvSpPr>
            <a:spLocks noGrp="1"/>
          </p:cNvSpPr>
          <p:nvPr>
            <p:ph idx="1"/>
          </p:nvPr>
        </p:nvSpPr>
        <p:spPr/>
        <p:txBody>
          <a:bodyPr/>
          <a:lstStyle/>
          <a:p>
            <a:pPr marL="0" indent="0">
              <a:buNone/>
            </a:pPr>
            <a:r>
              <a:rPr lang="en-GB" dirty="0"/>
              <a:t>Did you:</a:t>
            </a:r>
          </a:p>
          <a:p>
            <a:pPr>
              <a:buFontTx/>
              <a:buChar char="-"/>
            </a:pPr>
            <a:r>
              <a:rPr lang="en-GB" dirty="0"/>
              <a:t>Decide what you needed to know</a:t>
            </a:r>
          </a:p>
          <a:p>
            <a:pPr>
              <a:buFontTx/>
              <a:buChar char="-"/>
            </a:pPr>
            <a:r>
              <a:rPr lang="en-GB" dirty="0"/>
              <a:t>Consider why you needed the observation</a:t>
            </a:r>
          </a:p>
          <a:p>
            <a:pPr>
              <a:buFontTx/>
              <a:buChar char="-"/>
            </a:pPr>
            <a:r>
              <a:rPr lang="en-GB" dirty="0"/>
              <a:t>The aspects you needed to consider</a:t>
            </a:r>
          </a:p>
          <a:p>
            <a:pPr>
              <a:buFontTx/>
              <a:buChar char="-"/>
            </a:pPr>
            <a:r>
              <a:rPr lang="en-GB" dirty="0"/>
              <a:t>Request permission to observe</a:t>
            </a:r>
          </a:p>
          <a:p>
            <a:pPr>
              <a:buFontTx/>
              <a:buChar char="-"/>
            </a:pPr>
            <a:r>
              <a:rPr lang="en-GB" dirty="0"/>
              <a:t>Decide how you are going to observe</a:t>
            </a:r>
          </a:p>
          <a:p>
            <a:pPr>
              <a:buFontTx/>
              <a:buChar char="-"/>
            </a:pPr>
            <a:r>
              <a:rPr lang="en-GB" dirty="0"/>
              <a:t>Consider what you will do with the observation</a:t>
            </a:r>
          </a:p>
          <a:p>
            <a:pPr>
              <a:buFontTx/>
              <a:buChar char="-"/>
            </a:pPr>
            <a:endParaRPr lang="en-GB" dirty="0"/>
          </a:p>
        </p:txBody>
      </p:sp>
    </p:spTree>
    <p:extLst>
      <p:ext uri="{BB962C8B-B14F-4D97-AF65-F5344CB8AC3E}">
        <p14:creationId xmlns:p14="http://schemas.microsoft.com/office/powerpoint/2010/main" val="25447078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a:t>
            </a:r>
          </a:p>
        </p:txBody>
      </p:sp>
      <p:sp>
        <p:nvSpPr>
          <p:cNvPr id="3" name="Content Placeholder 2"/>
          <p:cNvSpPr>
            <a:spLocks noGrp="1"/>
          </p:cNvSpPr>
          <p:nvPr>
            <p:ph idx="1"/>
          </p:nvPr>
        </p:nvSpPr>
        <p:spPr/>
        <p:txBody>
          <a:bodyPr/>
          <a:lstStyle/>
          <a:p>
            <a:r>
              <a:rPr lang="en-GB" dirty="0"/>
              <a:t>Which type of skill do you think you have developed the most?</a:t>
            </a:r>
          </a:p>
          <a:p>
            <a:r>
              <a:rPr lang="en-GB" dirty="0"/>
              <a:t>Which type of skill do you need to improve?</a:t>
            </a:r>
          </a:p>
          <a:p>
            <a:r>
              <a:rPr lang="en-GB" dirty="0"/>
              <a:t>How will you </a:t>
            </a:r>
            <a:r>
              <a:rPr lang="en-GB"/>
              <a:t>do this? </a:t>
            </a:r>
            <a:endParaRPr lang="en-GB" dirty="0"/>
          </a:p>
        </p:txBody>
      </p:sp>
    </p:spTree>
    <p:extLst>
      <p:ext uri="{BB962C8B-B14F-4D97-AF65-F5344CB8AC3E}">
        <p14:creationId xmlns:p14="http://schemas.microsoft.com/office/powerpoint/2010/main" val="35614238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286</TotalTime>
  <Words>784</Words>
  <Application>Microsoft Office PowerPoint</Application>
  <PresentationFormat>Widescreen</PresentationFormat>
  <Paragraphs>115</Paragraphs>
  <Slides>18</Slides>
  <Notes>4</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Ion Boardroom</vt:lpstr>
      <vt:lpstr>Developing personal research skills </vt:lpstr>
      <vt:lpstr>Research</vt:lpstr>
      <vt:lpstr>PowerPoint Presentation</vt:lpstr>
      <vt:lpstr>Skills needed for research</vt:lpstr>
      <vt:lpstr>Listening game</vt:lpstr>
      <vt:lpstr>Critical thinking </vt:lpstr>
      <vt:lpstr>Critical Thinking </vt:lpstr>
      <vt:lpstr>Pearson’s Critical Thinking Model</vt:lpstr>
      <vt:lpstr>PowerPoint Presentation</vt:lpstr>
      <vt:lpstr>Answer….</vt:lpstr>
      <vt:lpstr>‘Outside the box’ thinking</vt:lpstr>
      <vt:lpstr>Thinking “Outside the Box”</vt:lpstr>
      <vt:lpstr>(One of the) Possible Solutions</vt:lpstr>
      <vt:lpstr>Critique your thinking</vt:lpstr>
      <vt:lpstr>Observation skills</vt:lpstr>
      <vt:lpstr>Technical skills  - Observation </vt:lpstr>
      <vt:lpstr>Observation checklist</vt:lpstr>
      <vt:lpstr>Reflection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personal research skills</dc:title>
  <dc:creator>Laura Hutchings</dc:creator>
  <cp:lastModifiedBy>Laura Hutchings</cp:lastModifiedBy>
  <cp:revision>9</cp:revision>
  <dcterms:created xsi:type="dcterms:W3CDTF">2019-01-08T11:44:44Z</dcterms:created>
  <dcterms:modified xsi:type="dcterms:W3CDTF">2019-01-10T13:18:33Z</dcterms:modified>
</cp:coreProperties>
</file>