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86"/>
  </p:notesMasterIdLst>
  <p:sldIdLst>
    <p:sldId id="256" r:id="rId2"/>
    <p:sldId id="337" r:id="rId3"/>
    <p:sldId id="338" r:id="rId4"/>
    <p:sldId id="339" r:id="rId5"/>
    <p:sldId id="340" r:id="rId6"/>
    <p:sldId id="341" r:id="rId7"/>
    <p:sldId id="342" r:id="rId8"/>
    <p:sldId id="343" r:id="rId9"/>
    <p:sldId id="344" r:id="rId10"/>
    <p:sldId id="345" r:id="rId11"/>
    <p:sldId id="346" r:id="rId12"/>
    <p:sldId id="347" r:id="rId13"/>
    <p:sldId id="348" r:id="rId14"/>
    <p:sldId id="331" r:id="rId15"/>
    <p:sldId id="332" r:id="rId16"/>
    <p:sldId id="334" r:id="rId17"/>
    <p:sldId id="335" r:id="rId18"/>
    <p:sldId id="336" r:id="rId19"/>
    <p:sldId id="257" r:id="rId20"/>
    <p:sldId id="328" r:id="rId21"/>
    <p:sldId id="329" r:id="rId22"/>
    <p:sldId id="333" r:id="rId23"/>
    <p:sldId id="273" r:id="rId24"/>
    <p:sldId id="258" r:id="rId25"/>
    <p:sldId id="316" r:id="rId26"/>
    <p:sldId id="314" r:id="rId27"/>
    <p:sldId id="315" r:id="rId28"/>
    <p:sldId id="327" r:id="rId29"/>
    <p:sldId id="259" r:id="rId30"/>
    <p:sldId id="260" r:id="rId31"/>
    <p:sldId id="274" r:id="rId32"/>
    <p:sldId id="261" r:id="rId33"/>
    <p:sldId id="263" r:id="rId34"/>
    <p:sldId id="264" r:id="rId35"/>
    <p:sldId id="265" r:id="rId36"/>
    <p:sldId id="278" r:id="rId37"/>
    <p:sldId id="279" r:id="rId38"/>
    <p:sldId id="330" r:id="rId39"/>
    <p:sldId id="280" r:id="rId40"/>
    <p:sldId id="282" r:id="rId41"/>
    <p:sldId id="283" r:id="rId42"/>
    <p:sldId id="288" r:id="rId43"/>
    <p:sldId id="284" r:id="rId44"/>
    <p:sldId id="285" r:id="rId45"/>
    <p:sldId id="286" r:id="rId46"/>
    <p:sldId id="287" r:id="rId47"/>
    <p:sldId id="289" r:id="rId48"/>
    <p:sldId id="290" r:id="rId49"/>
    <p:sldId id="291" r:id="rId50"/>
    <p:sldId id="293" r:id="rId51"/>
    <p:sldId id="294" r:id="rId52"/>
    <p:sldId id="295" r:id="rId53"/>
    <p:sldId id="297" r:id="rId54"/>
    <p:sldId id="296" r:id="rId55"/>
    <p:sldId id="298" r:id="rId56"/>
    <p:sldId id="299" r:id="rId57"/>
    <p:sldId id="300" r:id="rId58"/>
    <p:sldId id="292" r:id="rId59"/>
    <p:sldId id="301" r:id="rId60"/>
    <p:sldId id="302" r:id="rId61"/>
    <p:sldId id="303" r:id="rId62"/>
    <p:sldId id="304" r:id="rId63"/>
    <p:sldId id="305" r:id="rId64"/>
    <p:sldId id="308" r:id="rId65"/>
    <p:sldId id="306" r:id="rId66"/>
    <p:sldId id="309" r:id="rId67"/>
    <p:sldId id="319" r:id="rId68"/>
    <p:sldId id="266" r:id="rId69"/>
    <p:sldId id="267" r:id="rId70"/>
    <p:sldId id="268" r:id="rId71"/>
    <p:sldId id="269" r:id="rId72"/>
    <p:sldId id="270" r:id="rId73"/>
    <p:sldId id="272" r:id="rId74"/>
    <p:sldId id="276" r:id="rId75"/>
    <p:sldId id="275" r:id="rId76"/>
    <p:sldId id="324" r:id="rId77"/>
    <p:sldId id="320" r:id="rId78"/>
    <p:sldId id="321" r:id="rId79"/>
    <p:sldId id="322" r:id="rId80"/>
    <p:sldId id="325" r:id="rId81"/>
    <p:sldId id="323" r:id="rId82"/>
    <p:sldId id="310" r:id="rId83"/>
    <p:sldId id="317" r:id="rId84"/>
    <p:sldId id="311" r:id="rId8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271"/>
    <p:restoredTop sz="85374"/>
  </p:normalViewPr>
  <p:slideViewPr>
    <p:cSldViewPr snapToGrid="0" snapToObjects="1">
      <p:cViewPr varScale="1">
        <p:scale>
          <a:sx n="76" d="100"/>
          <a:sy n="76" d="100"/>
        </p:scale>
        <p:origin x="9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ableStyles" Target="tableStyle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C11545-E744-4F8D-A065-47D12743CA2A}"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36D0B39C-90B3-41F0-A8C9-903CD1D23ECA}">
      <dgm:prSet/>
      <dgm:spPr/>
      <dgm:t>
        <a:bodyPr/>
        <a:lstStyle/>
        <a:p>
          <a:r>
            <a:rPr lang="en-GB"/>
            <a:t>Community</a:t>
          </a:r>
          <a:endParaRPr lang="en-US"/>
        </a:p>
      </dgm:t>
    </dgm:pt>
    <dgm:pt modelId="{8538AD78-B8D7-486E-8A44-F31625421819}" type="parTrans" cxnId="{C3320B7E-1C98-4D50-B2D0-7A7EBE94BB85}">
      <dgm:prSet/>
      <dgm:spPr/>
      <dgm:t>
        <a:bodyPr/>
        <a:lstStyle/>
        <a:p>
          <a:endParaRPr lang="en-US"/>
        </a:p>
      </dgm:t>
    </dgm:pt>
    <dgm:pt modelId="{8F3E9E98-DE4B-4B1E-BAA2-0883A8D6F956}" type="sibTrans" cxnId="{C3320B7E-1C98-4D50-B2D0-7A7EBE94BB85}">
      <dgm:prSet/>
      <dgm:spPr/>
      <dgm:t>
        <a:bodyPr/>
        <a:lstStyle/>
        <a:p>
          <a:endParaRPr lang="en-US"/>
        </a:p>
      </dgm:t>
    </dgm:pt>
    <dgm:pt modelId="{1439092B-3BFE-4A46-A218-13EBD65D5C6C}">
      <dgm:prSet/>
      <dgm:spPr/>
      <dgm:t>
        <a:bodyPr/>
        <a:lstStyle/>
        <a:p>
          <a:r>
            <a:rPr lang="en-GB"/>
            <a:t>Employees</a:t>
          </a:r>
          <a:endParaRPr lang="en-US"/>
        </a:p>
      </dgm:t>
    </dgm:pt>
    <dgm:pt modelId="{BFFDF7A9-FF19-43C5-9A7F-D9C479D82DA0}" type="parTrans" cxnId="{DD7FD986-0326-4468-A9B2-1BD6764F2E4B}">
      <dgm:prSet/>
      <dgm:spPr/>
      <dgm:t>
        <a:bodyPr/>
        <a:lstStyle/>
        <a:p>
          <a:endParaRPr lang="en-US"/>
        </a:p>
      </dgm:t>
    </dgm:pt>
    <dgm:pt modelId="{EB15980F-D44A-4EC1-9F95-5CC7A3B190A0}" type="sibTrans" cxnId="{DD7FD986-0326-4468-A9B2-1BD6764F2E4B}">
      <dgm:prSet/>
      <dgm:spPr/>
      <dgm:t>
        <a:bodyPr/>
        <a:lstStyle/>
        <a:p>
          <a:endParaRPr lang="en-US"/>
        </a:p>
      </dgm:t>
    </dgm:pt>
    <dgm:pt modelId="{A83012B2-00F0-47C3-AADD-8952FB6138ED}">
      <dgm:prSet/>
      <dgm:spPr/>
      <dgm:t>
        <a:bodyPr/>
        <a:lstStyle/>
        <a:p>
          <a:r>
            <a:rPr lang="en-GB"/>
            <a:t>Customers</a:t>
          </a:r>
          <a:endParaRPr lang="en-US"/>
        </a:p>
      </dgm:t>
    </dgm:pt>
    <dgm:pt modelId="{822E26DF-62DB-4A72-BD6A-BB9B42D60894}" type="parTrans" cxnId="{87F5A95B-36B8-4A82-B04A-413BE481C867}">
      <dgm:prSet/>
      <dgm:spPr/>
      <dgm:t>
        <a:bodyPr/>
        <a:lstStyle/>
        <a:p>
          <a:endParaRPr lang="en-US"/>
        </a:p>
      </dgm:t>
    </dgm:pt>
    <dgm:pt modelId="{A58C7A8D-21FD-44B0-9732-40B776ED817E}" type="sibTrans" cxnId="{87F5A95B-36B8-4A82-B04A-413BE481C867}">
      <dgm:prSet/>
      <dgm:spPr/>
      <dgm:t>
        <a:bodyPr/>
        <a:lstStyle/>
        <a:p>
          <a:endParaRPr lang="en-US"/>
        </a:p>
      </dgm:t>
    </dgm:pt>
    <dgm:pt modelId="{70B37389-8C78-498F-A00D-FAC345CAB0FC}">
      <dgm:prSet/>
      <dgm:spPr/>
      <dgm:t>
        <a:bodyPr/>
        <a:lstStyle/>
        <a:p>
          <a:r>
            <a:rPr lang="en-GB"/>
            <a:t>Suppliers</a:t>
          </a:r>
          <a:endParaRPr lang="en-US"/>
        </a:p>
      </dgm:t>
    </dgm:pt>
    <dgm:pt modelId="{69C2C653-DED7-4EBA-820D-C8CCAE5F3A8A}" type="parTrans" cxnId="{1A6AB124-5E3E-46D9-A620-A7A1624E9A96}">
      <dgm:prSet/>
      <dgm:spPr/>
      <dgm:t>
        <a:bodyPr/>
        <a:lstStyle/>
        <a:p>
          <a:endParaRPr lang="en-US"/>
        </a:p>
      </dgm:t>
    </dgm:pt>
    <dgm:pt modelId="{F74F39EE-3ED6-4A55-93A0-D14AE17C3854}" type="sibTrans" cxnId="{1A6AB124-5E3E-46D9-A620-A7A1624E9A96}">
      <dgm:prSet/>
      <dgm:spPr/>
      <dgm:t>
        <a:bodyPr/>
        <a:lstStyle/>
        <a:p>
          <a:endParaRPr lang="en-US"/>
        </a:p>
      </dgm:t>
    </dgm:pt>
    <dgm:pt modelId="{A9F24EC5-01F2-4C6F-A2C0-FD345EE83368}">
      <dgm:prSet/>
      <dgm:spPr/>
      <dgm:t>
        <a:bodyPr/>
        <a:lstStyle/>
        <a:p>
          <a:r>
            <a:rPr lang="en-GB"/>
            <a:t>Government</a:t>
          </a:r>
          <a:endParaRPr lang="en-US"/>
        </a:p>
      </dgm:t>
    </dgm:pt>
    <dgm:pt modelId="{261A5A85-D824-48E3-AB8B-5C59D1D4B52C}" type="parTrans" cxnId="{B18EB92C-E3C8-4B9C-8879-B67AE2D85094}">
      <dgm:prSet/>
      <dgm:spPr/>
      <dgm:t>
        <a:bodyPr/>
        <a:lstStyle/>
        <a:p>
          <a:endParaRPr lang="en-US"/>
        </a:p>
      </dgm:t>
    </dgm:pt>
    <dgm:pt modelId="{776BCFB8-B0E7-4572-837B-895F804DA580}" type="sibTrans" cxnId="{B18EB92C-E3C8-4B9C-8879-B67AE2D85094}">
      <dgm:prSet/>
      <dgm:spPr/>
      <dgm:t>
        <a:bodyPr/>
        <a:lstStyle/>
        <a:p>
          <a:endParaRPr lang="en-US"/>
        </a:p>
      </dgm:t>
    </dgm:pt>
    <dgm:pt modelId="{35468E12-4295-4F44-A2A9-7C4F79541711}">
      <dgm:prSet/>
      <dgm:spPr/>
      <dgm:t>
        <a:bodyPr/>
        <a:lstStyle/>
        <a:p>
          <a:r>
            <a:rPr lang="en-GB" dirty="0"/>
            <a:t>Shareholders</a:t>
          </a:r>
          <a:br>
            <a:rPr lang="en-GB" dirty="0"/>
          </a:br>
          <a:endParaRPr lang="en-US" dirty="0"/>
        </a:p>
      </dgm:t>
    </dgm:pt>
    <dgm:pt modelId="{76066CF8-45DC-4945-8578-ED241EF62A7A}" type="parTrans" cxnId="{FBD6677C-D84A-47E8-86E6-29C86257DA69}">
      <dgm:prSet/>
      <dgm:spPr/>
      <dgm:t>
        <a:bodyPr/>
        <a:lstStyle/>
        <a:p>
          <a:endParaRPr lang="en-US"/>
        </a:p>
      </dgm:t>
    </dgm:pt>
    <dgm:pt modelId="{6AD55AE6-1B58-4D55-8886-13B379A8C1F6}" type="sibTrans" cxnId="{FBD6677C-D84A-47E8-86E6-29C86257DA69}">
      <dgm:prSet/>
      <dgm:spPr/>
      <dgm:t>
        <a:bodyPr/>
        <a:lstStyle/>
        <a:p>
          <a:endParaRPr lang="en-US"/>
        </a:p>
      </dgm:t>
    </dgm:pt>
    <dgm:pt modelId="{2153275F-145E-2F41-A1D1-CFF7FEE032BB}" type="pres">
      <dgm:prSet presAssocID="{F8C11545-E744-4F8D-A065-47D12743CA2A}" presName="diagram" presStyleCnt="0">
        <dgm:presLayoutVars>
          <dgm:dir/>
          <dgm:resizeHandles val="exact"/>
        </dgm:presLayoutVars>
      </dgm:prSet>
      <dgm:spPr/>
      <dgm:t>
        <a:bodyPr/>
        <a:lstStyle/>
        <a:p>
          <a:endParaRPr lang="en-GB"/>
        </a:p>
      </dgm:t>
    </dgm:pt>
    <dgm:pt modelId="{D391D210-DE30-4346-B8EF-1A098775FA3C}" type="pres">
      <dgm:prSet presAssocID="{36D0B39C-90B3-41F0-A8C9-903CD1D23ECA}" presName="node" presStyleLbl="node1" presStyleIdx="0" presStyleCnt="6">
        <dgm:presLayoutVars>
          <dgm:bulletEnabled val="1"/>
        </dgm:presLayoutVars>
      </dgm:prSet>
      <dgm:spPr/>
      <dgm:t>
        <a:bodyPr/>
        <a:lstStyle/>
        <a:p>
          <a:endParaRPr lang="en-GB"/>
        </a:p>
      </dgm:t>
    </dgm:pt>
    <dgm:pt modelId="{5FB55797-CB9D-7C49-9E40-D73498E4C98A}" type="pres">
      <dgm:prSet presAssocID="{8F3E9E98-DE4B-4B1E-BAA2-0883A8D6F956}" presName="sibTrans" presStyleCnt="0"/>
      <dgm:spPr/>
    </dgm:pt>
    <dgm:pt modelId="{D3D1E4C9-1D36-224B-B0BE-F8CEBE3E6224}" type="pres">
      <dgm:prSet presAssocID="{1439092B-3BFE-4A46-A218-13EBD65D5C6C}" presName="node" presStyleLbl="node1" presStyleIdx="1" presStyleCnt="6">
        <dgm:presLayoutVars>
          <dgm:bulletEnabled val="1"/>
        </dgm:presLayoutVars>
      </dgm:prSet>
      <dgm:spPr/>
      <dgm:t>
        <a:bodyPr/>
        <a:lstStyle/>
        <a:p>
          <a:endParaRPr lang="en-GB"/>
        </a:p>
      </dgm:t>
    </dgm:pt>
    <dgm:pt modelId="{22B21B30-941B-0F4F-A208-A3E9DD8151EB}" type="pres">
      <dgm:prSet presAssocID="{EB15980F-D44A-4EC1-9F95-5CC7A3B190A0}" presName="sibTrans" presStyleCnt="0"/>
      <dgm:spPr/>
    </dgm:pt>
    <dgm:pt modelId="{5E45CED0-4F64-FF40-BA9D-3D557C9208C6}" type="pres">
      <dgm:prSet presAssocID="{A83012B2-00F0-47C3-AADD-8952FB6138ED}" presName="node" presStyleLbl="node1" presStyleIdx="2" presStyleCnt="6">
        <dgm:presLayoutVars>
          <dgm:bulletEnabled val="1"/>
        </dgm:presLayoutVars>
      </dgm:prSet>
      <dgm:spPr/>
      <dgm:t>
        <a:bodyPr/>
        <a:lstStyle/>
        <a:p>
          <a:endParaRPr lang="en-GB"/>
        </a:p>
      </dgm:t>
    </dgm:pt>
    <dgm:pt modelId="{95C430C2-4E89-4543-8C0E-6BACEF210AA5}" type="pres">
      <dgm:prSet presAssocID="{A58C7A8D-21FD-44B0-9732-40B776ED817E}" presName="sibTrans" presStyleCnt="0"/>
      <dgm:spPr/>
    </dgm:pt>
    <dgm:pt modelId="{80CB997F-6EE8-2B42-BE8E-37A586FA0BE8}" type="pres">
      <dgm:prSet presAssocID="{70B37389-8C78-498F-A00D-FAC345CAB0FC}" presName="node" presStyleLbl="node1" presStyleIdx="3" presStyleCnt="6">
        <dgm:presLayoutVars>
          <dgm:bulletEnabled val="1"/>
        </dgm:presLayoutVars>
      </dgm:prSet>
      <dgm:spPr/>
      <dgm:t>
        <a:bodyPr/>
        <a:lstStyle/>
        <a:p>
          <a:endParaRPr lang="en-GB"/>
        </a:p>
      </dgm:t>
    </dgm:pt>
    <dgm:pt modelId="{1FAE3AC8-5AE3-834C-9E27-2B150A58FB50}" type="pres">
      <dgm:prSet presAssocID="{F74F39EE-3ED6-4A55-93A0-D14AE17C3854}" presName="sibTrans" presStyleCnt="0"/>
      <dgm:spPr/>
    </dgm:pt>
    <dgm:pt modelId="{50326A07-05E2-ED47-8E59-637E2BD2E9F7}" type="pres">
      <dgm:prSet presAssocID="{A9F24EC5-01F2-4C6F-A2C0-FD345EE83368}" presName="node" presStyleLbl="node1" presStyleIdx="4" presStyleCnt="6">
        <dgm:presLayoutVars>
          <dgm:bulletEnabled val="1"/>
        </dgm:presLayoutVars>
      </dgm:prSet>
      <dgm:spPr/>
      <dgm:t>
        <a:bodyPr/>
        <a:lstStyle/>
        <a:p>
          <a:endParaRPr lang="en-GB"/>
        </a:p>
      </dgm:t>
    </dgm:pt>
    <dgm:pt modelId="{BBE237BA-7139-3E40-BD51-5BCF49D8F14E}" type="pres">
      <dgm:prSet presAssocID="{776BCFB8-B0E7-4572-837B-895F804DA580}" presName="sibTrans" presStyleCnt="0"/>
      <dgm:spPr/>
    </dgm:pt>
    <dgm:pt modelId="{51588549-7382-D544-B74E-63BA4A2C3254}" type="pres">
      <dgm:prSet presAssocID="{35468E12-4295-4F44-A2A9-7C4F79541711}" presName="node" presStyleLbl="node1" presStyleIdx="5" presStyleCnt="6">
        <dgm:presLayoutVars>
          <dgm:bulletEnabled val="1"/>
        </dgm:presLayoutVars>
      </dgm:prSet>
      <dgm:spPr/>
      <dgm:t>
        <a:bodyPr/>
        <a:lstStyle/>
        <a:p>
          <a:endParaRPr lang="en-GB"/>
        </a:p>
      </dgm:t>
    </dgm:pt>
  </dgm:ptLst>
  <dgm:cxnLst>
    <dgm:cxn modelId="{1A6AB124-5E3E-46D9-A620-A7A1624E9A96}" srcId="{F8C11545-E744-4F8D-A065-47D12743CA2A}" destId="{70B37389-8C78-498F-A00D-FAC345CAB0FC}" srcOrd="3" destOrd="0" parTransId="{69C2C653-DED7-4EBA-820D-C8CCAE5F3A8A}" sibTransId="{F74F39EE-3ED6-4A55-93A0-D14AE17C3854}"/>
    <dgm:cxn modelId="{699AE1A4-3854-744E-AAF8-0979B06CBAD4}" type="presOf" srcId="{35468E12-4295-4F44-A2A9-7C4F79541711}" destId="{51588549-7382-D544-B74E-63BA4A2C3254}" srcOrd="0" destOrd="0" presId="urn:microsoft.com/office/officeart/2005/8/layout/default"/>
    <dgm:cxn modelId="{C3320B7E-1C98-4D50-B2D0-7A7EBE94BB85}" srcId="{F8C11545-E744-4F8D-A065-47D12743CA2A}" destId="{36D0B39C-90B3-41F0-A8C9-903CD1D23ECA}" srcOrd="0" destOrd="0" parTransId="{8538AD78-B8D7-486E-8A44-F31625421819}" sibTransId="{8F3E9E98-DE4B-4B1E-BAA2-0883A8D6F956}"/>
    <dgm:cxn modelId="{02E06E10-E0D0-8E4A-A2CF-3A8420F27C01}" type="presOf" srcId="{A9F24EC5-01F2-4C6F-A2C0-FD345EE83368}" destId="{50326A07-05E2-ED47-8E59-637E2BD2E9F7}" srcOrd="0" destOrd="0" presId="urn:microsoft.com/office/officeart/2005/8/layout/default"/>
    <dgm:cxn modelId="{DD7FD986-0326-4468-A9B2-1BD6764F2E4B}" srcId="{F8C11545-E744-4F8D-A065-47D12743CA2A}" destId="{1439092B-3BFE-4A46-A218-13EBD65D5C6C}" srcOrd="1" destOrd="0" parTransId="{BFFDF7A9-FF19-43C5-9A7F-D9C479D82DA0}" sibTransId="{EB15980F-D44A-4EC1-9F95-5CC7A3B190A0}"/>
    <dgm:cxn modelId="{B18EB92C-E3C8-4B9C-8879-B67AE2D85094}" srcId="{F8C11545-E744-4F8D-A065-47D12743CA2A}" destId="{A9F24EC5-01F2-4C6F-A2C0-FD345EE83368}" srcOrd="4" destOrd="0" parTransId="{261A5A85-D824-48E3-AB8B-5C59D1D4B52C}" sibTransId="{776BCFB8-B0E7-4572-837B-895F804DA580}"/>
    <dgm:cxn modelId="{FBD6677C-D84A-47E8-86E6-29C86257DA69}" srcId="{F8C11545-E744-4F8D-A065-47D12743CA2A}" destId="{35468E12-4295-4F44-A2A9-7C4F79541711}" srcOrd="5" destOrd="0" parTransId="{76066CF8-45DC-4945-8578-ED241EF62A7A}" sibTransId="{6AD55AE6-1B58-4D55-8886-13B379A8C1F6}"/>
    <dgm:cxn modelId="{CE68A057-A9B9-AA4E-938F-D72F5FD6DCFE}" type="presOf" srcId="{36D0B39C-90B3-41F0-A8C9-903CD1D23ECA}" destId="{D391D210-DE30-4346-B8EF-1A098775FA3C}" srcOrd="0" destOrd="0" presId="urn:microsoft.com/office/officeart/2005/8/layout/default"/>
    <dgm:cxn modelId="{87F5A95B-36B8-4A82-B04A-413BE481C867}" srcId="{F8C11545-E744-4F8D-A065-47D12743CA2A}" destId="{A83012B2-00F0-47C3-AADD-8952FB6138ED}" srcOrd="2" destOrd="0" parTransId="{822E26DF-62DB-4A72-BD6A-BB9B42D60894}" sibTransId="{A58C7A8D-21FD-44B0-9732-40B776ED817E}"/>
    <dgm:cxn modelId="{E4BEC423-62D0-EA4E-8A4F-BA2E5B7AB41E}" type="presOf" srcId="{70B37389-8C78-498F-A00D-FAC345CAB0FC}" destId="{80CB997F-6EE8-2B42-BE8E-37A586FA0BE8}" srcOrd="0" destOrd="0" presId="urn:microsoft.com/office/officeart/2005/8/layout/default"/>
    <dgm:cxn modelId="{50E29A3E-872D-FC49-BE86-4F0074E2C7BB}" type="presOf" srcId="{1439092B-3BFE-4A46-A218-13EBD65D5C6C}" destId="{D3D1E4C9-1D36-224B-B0BE-F8CEBE3E6224}" srcOrd="0" destOrd="0" presId="urn:microsoft.com/office/officeart/2005/8/layout/default"/>
    <dgm:cxn modelId="{31A02FE8-7B06-C44A-8C57-6D085E8F5D3A}" type="presOf" srcId="{F8C11545-E744-4F8D-A065-47D12743CA2A}" destId="{2153275F-145E-2F41-A1D1-CFF7FEE032BB}" srcOrd="0" destOrd="0" presId="urn:microsoft.com/office/officeart/2005/8/layout/default"/>
    <dgm:cxn modelId="{2B2E29E0-8C6A-C74A-B0CB-CF9EECF06F1B}" type="presOf" srcId="{A83012B2-00F0-47C3-AADD-8952FB6138ED}" destId="{5E45CED0-4F64-FF40-BA9D-3D557C9208C6}" srcOrd="0" destOrd="0" presId="urn:microsoft.com/office/officeart/2005/8/layout/default"/>
    <dgm:cxn modelId="{C4F8DD8F-9D82-3744-A988-62C1E407DF2D}" type="presParOf" srcId="{2153275F-145E-2F41-A1D1-CFF7FEE032BB}" destId="{D391D210-DE30-4346-B8EF-1A098775FA3C}" srcOrd="0" destOrd="0" presId="urn:microsoft.com/office/officeart/2005/8/layout/default"/>
    <dgm:cxn modelId="{EFEB7BD8-9B5C-3844-A192-BA3F305F9AB8}" type="presParOf" srcId="{2153275F-145E-2F41-A1D1-CFF7FEE032BB}" destId="{5FB55797-CB9D-7C49-9E40-D73498E4C98A}" srcOrd="1" destOrd="0" presId="urn:microsoft.com/office/officeart/2005/8/layout/default"/>
    <dgm:cxn modelId="{6D9643FD-1118-C740-B039-0F1E0485E967}" type="presParOf" srcId="{2153275F-145E-2F41-A1D1-CFF7FEE032BB}" destId="{D3D1E4C9-1D36-224B-B0BE-F8CEBE3E6224}" srcOrd="2" destOrd="0" presId="urn:microsoft.com/office/officeart/2005/8/layout/default"/>
    <dgm:cxn modelId="{BD59E37D-3FE3-3A47-8DAB-6376CDA09564}" type="presParOf" srcId="{2153275F-145E-2F41-A1D1-CFF7FEE032BB}" destId="{22B21B30-941B-0F4F-A208-A3E9DD8151EB}" srcOrd="3" destOrd="0" presId="urn:microsoft.com/office/officeart/2005/8/layout/default"/>
    <dgm:cxn modelId="{D55A2C1A-C3FF-3C44-8798-A66F52E33F4D}" type="presParOf" srcId="{2153275F-145E-2F41-A1D1-CFF7FEE032BB}" destId="{5E45CED0-4F64-FF40-BA9D-3D557C9208C6}" srcOrd="4" destOrd="0" presId="urn:microsoft.com/office/officeart/2005/8/layout/default"/>
    <dgm:cxn modelId="{CB0B05F0-E1AC-7F49-AB43-40DAE078AEEC}" type="presParOf" srcId="{2153275F-145E-2F41-A1D1-CFF7FEE032BB}" destId="{95C430C2-4E89-4543-8C0E-6BACEF210AA5}" srcOrd="5" destOrd="0" presId="urn:microsoft.com/office/officeart/2005/8/layout/default"/>
    <dgm:cxn modelId="{290DFBEA-7EEF-FB4E-9440-9BED8556FC65}" type="presParOf" srcId="{2153275F-145E-2F41-A1D1-CFF7FEE032BB}" destId="{80CB997F-6EE8-2B42-BE8E-37A586FA0BE8}" srcOrd="6" destOrd="0" presId="urn:microsoft.com/office/officeart/2005/8/layout/default"/>
    <dgm:cxn modelId="{21FFDE06-51B1-0A42-B629-4361A8B5F31B}" type="presParOf" srcId="{2153275F-145E-2F41-A1D1-CFF7FEE032BB}" destId="{1FAE3AC8-5AE3-834C-9E27-2B150A58FB50}" srcOrd="7" destOrd="0" presId="urn:microsoft.com/office/officeart/2005/8/layout/default"/>
    <dgm:cxn modelId="{6895FBAD-0B16-DB41-B5CA-65AF332735C3}" type="presParOf" srcId="{2153275F-145E-2F41-A1D1-CFF7FEE032BB}" destId="{50326A07-05E2-ED47-8E59-637E2BD2E9F7}" srcOrd="8" destOrd="0" presId="urn:microsoft.com/office/officeart/2005/8/layout/default"/>
    <dgm:cxn modelId="{F337FBA1-28C3-E64A-A42B-F4EA8FD08474}" type="presParOf" srcId="{2153275F-145E-2F41-A1D1-CFF7FEE032BB}" destId="{BBE237BA-7139-3E40-BD51-5BCF49D8F14E}" srcOrd="9" destOrd="0" presId="urn:microsoft.com/office/officeart/2005/8/layout/default"/>
    <dgm:cxn modelId="{51C8D8A6-25BE-234C-8219-913595D06CD9}" type="presParOf" srcId="{2153275F-145E-2F41-A1D1-CFF7FEE032BB}" destId="{51588549-7382-D544-B74E-63BA4A2C325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0DD247-521E-4C2C-A963-16A7BC55F2EE}" type="doc">
      <dgm:prSet loTypeId="urn:microsoft.com/office/officeart/2005/8/layout/hierarchy3" loCatId="hierarchy" qsTypeId="urn:microsoft.com/office/officeart/2005/8/quickstyle/simple2" qsCatId="simple" csTypeId="urn:microsoft.com/office/officeart/2005/8/colors/colorful2" csCatId="colorful"/>
      <dgm:spPr/>
      <dgm:t>
        <a:bodyPr/>
        <a:lstStyle/>
        <a:p>
          <a:endParaRPr lang="en-US"/>
        </a:p>
      </dgm:t>
    </dgm:pt>
    <dgm:pt modelId="{4892AEAF-354A-4796-96FD-A4E77B84C637}">
      <dgm:prSet/>
      <dgm:spPr/>
      <dgm:t>
        <a:bodyPr/>
        <a:lstStyle/>
        <a:p>
          <a:r>
            <a:rPr lang="en-US"/>
            <a:t>Primary/secondary</a:t>
          </a:r>
        </a:p>
      </dgm:t>
    </dgm:pt>
    <dgm:pt modelId="{2810AEA3-EED3-4894-A1DF-6827374CDD48}" type="parTrans" cxnId="{22B6CE22-21DE-4EA7-ADDF-4D849E7FCD28}">
      <dgm:prSet/>
      <dgm:spPr/>
      <dgm:t>
        <a:bodyPr/>
        <a:lstStyle/>
        <a:p>
          <a:endParaRPr lang="en-US"/>
        </a:p>
      </dgm:t>
    </dgm:pt>
    <dgm:pt modelId="{CB31CB45-B8DB-42A9-8D7B-A0EE01823E72}" type="sibTrans" cxnId="{22B6CE22-21DE-4EA7-ADDF-4D849E7FCD28}">
      <dgm:prSet/>
      <dgm:spPr/>
      <dgm:t>
        <a:bodyPr/>
        <a:lstStyle/>
        <a:p>
          <a:endParaRPr lang="en-US"/>
        </a:p>
      </dgm:t>
    </dgm:pt>
    <dgm:pt modelId="{7FEDAF2E-446A-4FAC-BE8B-7DB0E0699410}">
      <dgm:prSet/>
      <dgm:spPr/>
      <dgm:t>
        <a:bodyPr/>
        <a:lstStyle/>
        <a:p>
          <a:r>
            <a:rPr lang="en-US"/>
            <a:t>Internal/external</a:t>
          </a:r>
        </a:p>
      </dgm:t>
    </dgm:pt>
    <dgm:pt modelId="{16D5DA2B-4DE2-4046-8E27-74268C803922}" type="parTrans" cxnId="{1654D455-2217-4B8F-8198-70FC1445AD39}">
      <dgm:prSet/>
      <dgm:spPr/>
      <dgm:t>
        <a:bodyPr/>
        <a:lstStyle/>
        <a:p>
          <a:endParaRPr lang="en-US"/>
        </a:p>
      </dgm:t>
    </dgm:pt>
    <dgm:pt modelId="{26B91457-9226-4030-B493-D81F84EEFF0E}" type="sibTrans" cxnId="{1654D455-2217-4B8F-8198-70FC1445AD39}">
      <dgm:prSet/>
      <dgm:spPr/>
      <dgm:t>
        <a:bodyPr/>
        <a:lstStyle/>
        <a:p>
          <a:endParaRPr lang="en-US"/>
        </a:p>
      </dgm:t>
    </dgm:pt>
    <dgm:pt modelId="{04A56A76-81E3-D444-8CE3-A0E73497555E}" type="pres">
      <dgm:prSet presAssocID="{6C0DD247-521E-4C2C-A963-16A7BC55F2EE}" presName="diagram" presStyleCnt="0">
        <dgm:presLayoutVars>
          <dgm:chPref val="1"/>
          <dgm:dir/>
          <dgm:animOne val="branch"/>
          <dgm:animLvl val="lvl"/>
          <dgm:resizeHandles/>
        </dgm:presLayoutVars>
      </dgm:prSet>
      <dgm:spPr/>
      <dgm:t>
        <a:bodyPr/>
        <a:lstStyle/>
        <a:p>
          <a:endParaRPr lang="en-GB"/>
        </a:p>
      </dgm:t>
    </dgm:pt>
    <dgm:pt modelId="{64B13723-D965-B542-9504-E7F8E7C76FC9}" type="pres">
      <dgm:prSet presAssocID="{4892AEAF-354A-4796-96FD-A4E77B84C637}" presName="root" presStyleCnt="0"/>
      <dgm:spPr/>
    </dgm:pt>
    <dgm:pt modelId="{B73BD711-CA3C-6547-8255-E8B740479229}" type="pres">
      <dgm:prSet presAssocID="{4892AEAF-354A-4796-96FD-A4E77B84C637}" presName="rootComposite" presStyleCnt="0"/>
      <dgm:spPr/>
    </dgm:pt>
    <dgm:pt modelId="{242027EB-48F9-F448-9444-45D73922388E}" type="pres">
      <dgm:prSet presAssocID="{4892AEAF-354A-4796-96FD-A4E77B84C637}" presName="rootText" presStyleLbl="node1" presStyleIdx="0" presStyleCnt="2"/>
      <dgm:spPr/>
      <dgm:t>
        <a:bodyPr/>
        <a:lstStyle/>
        <a:p>
          <a:endParaRPr lang="en-GB"/>
        </a:p>
      </dgm:t>
    </dgm:pt>
    <dgm:pt modelId="{05FA8A91-D6F8-494E-869D-BB8427FCA60D}" type="pres">
      <dgm:prSet presAssocID="{4892AEAF-354A-4796-96FD-A4E77B84C637}" presName="rootConnector" presStyleLbl="node1" presStyleIdx="0" presStyleCnt="2"/>
      <dgm:spPr/>
      <dgm:t>
        <a:bodyPr/>
        <a:lstStyle/>
        <a:p>
          <a:endParaRPr lang="en-GB"/>
        </a:p>
      </dgm:t>
    </dgm:pt>
    <dgm:pt modelId="{584F52B0-228B-F641-9998-4587D8B81A63}" type="pres">
      <dgm:prSet presAssocID="{4892AEAF-354A-4796-96FD-A4E77B84C637}" presName="childShape" presStyleCnt="0"/>
      <dgm:spPr/>
    </dgm:pt>
    <dgm:pt modelId="{BC063DE6-4C03-0B49-8AE2-498F78F84B05}" type="pres">
      <dgm:prSet presAssocID="{7FEDAF2E-446A-4FAC-BE8B-7DB0E0699410}" presName="root" presStyleCnt="0"/>
      <dgm:spPr/>
    </dgm:pt>
    <dgm:pt modelId="{F3E19B33-D43E-1645-A183-705FA0E7846A}" type="pres">
      <dgm:prSet presAssocID="{7FEDAF2E-446A-4FAC-BE8B-7DB0E0699410}" presName="rootComposite" presStyleCnt="0"/>
      <dgm:spPr/>
    </dgm:pt>
    <dgm:pt modelId="{8E85C5A8-A511-CF47-A3DC-6AEC113EC88E}" type="pres">
      <dgm:prSet presAssocID="{7FEDAF2E-446A-4FAC-BE8B-7DB0E0699410}" presName="rootText" presStyleLbl="node1" presStyleIdx="1" presStyleCnt="2"/>
      <dgm:spPr/>
      <dgm:t>
        <a:bodyPr/>
        <a:lstStyle/>
        <a:p>
          <a:endParaRPr lang="en-GB"/>
        </a:p>
      </dgm:t>
    </dgm:pt>
    <dgm:pt modelId="{6E30FD68-0DA9-8441-BC4D-A50DEA2A4D57}" type="pres">
      <dgm:prSet presAssocID="{7FEDAF2E-446A-4FAC-BE8B-7DB0E0699410}" presName="rootConnector" presStyleLbl="node1" presStyleIdx="1" presStyleCnt="2"/>
      <dgm:spPr/>
      <dgm:t>
        <a:bodyPr/>
        <a:lstStyle/>
        <a:p>
          <a:endParaRPr lang="en-GB"/>
        </a:p>
      </dgm:t>
    </dgm:pt>
    <dgm:pt modelId="{1D044E0B-3B76-8143-9158-84DDCC2BA39A}" type="pres">
      <dgm:prSet presAssocID="{7FEDAF2E-446A-4FAC-BE8B-7DB0E0699410}" presName="childShape" presStyleCnt="0"/>
      <dgm:spPr/>
    </dgm:pt>
  </dgm:ptLst>
  <dgm:cxnLst>
    <dgm:cxn modelId="{22B6CE22-21DE-4EA7-ADDF-4D849E7FCD28}" srcId="{6C0DD247-521E-4C2C-A963-16A7BC55F2EE}" destId="{4892AEAF-354A-4796-96FD-A4E77B84C637}" srcOrd="0" destOrd="0" parTransId="{2810AEA3-EED3-4894-A1DF-6827374CDD48}" sibTransId="{CB31CB45-B8DB-42A9-8D7B-A0EE01823E72}"/>
    <dgm:cxn modelId="{52D86198-0978-C24B-A7C5-98286982B9AD}" type="presOf" srcId="{6C0DD247-521E-4C2C-A963-16A7BC55F2EE}" destId="{04A56A76-81E3-D444-8CE3-A0E73497555E}" srcOrd="0" destOrd="0" presId="urn:microsoft.com/office/officeart/2005/8/layout/hierarchy3"/>
    <dgm:cxn modelId="{5419A0F8-B733-0546-A466-813413A275EB}" type="presOf" srcId="{7FEDAF2E-446A-4FAC-BE8B-7DB0E0699410}" destId="{8E85C5A8-A511-CF47-A3DC-6AEC113EC88E}" srcOrd="0" destOrd="0" presId="urn:microsoft.com/office/officeart/2005/8/layout/hierarchy3"/>
    <dgm:cxn modelId="{96477A55-4A20-2B4E-88C1-8F8F4CDA89DA}" type="presOf" srcId="{4892AEAF-354A-4796-96FD-A4E77B84C637}" destId="{242027EB-48F9-F448-9444-45D73922388E}" srcOrd="0" destOrd="0" presId="urn:microsoft.com/office/officeart/2005/8/layout/hierarchy3"/>
    <dgm:cxn modelId="{08969F0A-4831-0E4E-B67D-B3EB9F837E8F}" type="presOf" srcId="{4892AEAF-354A-4796-96FD-A4E77B84C637}" destId="{05FA8A91-D6F8-494E-869D-BB8427FCA60D}" srcOrd="1" destOrd="0" presId="urn:microsoft.com/office/officeart/2005/8/layout/hierarchy3"/>
    <dgm:cxn modelId="{1654D455-2217-4B8F-8198-70FC1445AD39}" srcId="{6C0DD247-521E-4C2C-A963-16A7BC55F2EE}" destId="{7FEDAF2E-446A-4FAC-BE8B-7DB0E0699410}" srcOrd="1" destOrd="0" parTransId="{16D5DA2B-4DE2-4046-8E27-74268C803922}" sibTransId="{26B91457-9226-4030-B493-D81F84EEFF0E}"/>
    <dgm:cxn modelId="{1B9CB006-14FE-C947-8A73-C72CEE3A8F2C}" type="presOf" srcId="{7FEDAF2E-446A-4FAC-BE8B-7DB0E0699410}" destId="{6E30FD68-0DA9-8441-BC4D-A50DEA2A4D57}" srcOrd="1" destOrd="0" presId="urn:microsoft.com/office/officeart/2005/8/layout/hierarchy3"/>
    <dgm:cxn modelId="{638FFB75-4E15-F848-93A1-5C11BB066B30}" type="presParOf" srcId="{04A56A76-81E3-D444-8CE3-A0E73497555E}" destId="{64B13723-D965-B542-9504-E7F8E7C76FC9}" srcOrd="0" destOrd="0" presId="urn:microsoft.com/office/officeart/2005/8/layout/hierarchy3"/>
    <dgm:cxn modelId="{0ACCC578-EEE1-C44F-BED1-B0C58805941A}" type="presParOf" srcId="{64B13723-D965-B542-9504-E7F8E7C76FC9}" destId="{B73BD711-CA3C-6547-8255-E8B740479229}" srcOrd="0" destOrd="0" presId="urn:microsoft.com/office/officeart/2005/8/layout/hierarchy3"/>
    <dgm:cxn modelId="{DA5CE16D-403D-3544-8618-20524FB88236}" type="presParOf" srcId="{B73BD711-CA3C-6547-8255-E8B740479229}" destId="{242027EB-48F9-F448-9444-45D73922388E}" srcOrd="0" destOrd="0" presId="urn:microsoft.com/office/officeart/2005/8/layout/hierarchy3"/>
    <dgm:cxn modelId="{B00901A5-6B2C-D148-AF8F-0E6DF8E38A16}" type="presParOf" srcId="{B73BD711-CA3C-6547-8255-E8B740479229}" destId="{05FA8A91-D6F8-494E-869D-BB8427FCA60D}" srcOrd="1" destOrd="0" presId="urn:microsoft.com/office/officeart/2005/8/layout/hierarchy3"/>
    <dgm:cxn modelId="{79EFC2CC-F6E3-3845-A1C1-6AA3E7D7476F}" type="presParOf" srcId="{64B13723-D965-B542-9504-E7F8E7C76FC9}" destId="{584F52B0-228B-F641-9998-4587D8B81A63}" srcOrd="1" destOrd="0" presId="urn:microsoft.com/office/officeart/2005/8/layout/hierarchy3"/>
    <dgm:cxn modelId="{389FF667-03FF-8D4A-906A-E30D601BD9E0}" type="presParOf" srcId="{04A56A76-81E3-D444-8CE3-A0E73497555E}" destId="{BC063DE6-4C03-0B49-8AE2-498F78F84B05}" srcOrd="1" destOrd="0" presId="urn:microsoft.com/office/officeart/2005/8/layout/hierarchy3"/>
    <dgm:cxn modelId="{A2372005-75DE-DD42-82F8-45599CA87292}" type="presParOf" srcId="{BC063DE6-4C03-0B49-8AE2-498F78F84B05}" destId="{F3E19B33-D43E-1645-A183-705FA0E7846A}" srcOrd="0" destOrd="0" presId="urn:microsoft.com/office/officeart/2005/8/layout/hierarchy3"/>
    <dgm:cxn modelId="{280DFDE6-B1B4-AA44-9821-8C03CFAD0B17}" type="presParOf" srcId="{F3E19B33-D43E-1645-A183-705FA0E7846A}" destId="{8E85C5A8-A511-CF47-A3DC-6AEC113EC88E}" srcOrd="0" destOrd="0" presId="urn:microsoft.com/office/officeart/2005/8/layout/hierarchy3"/>
    <dgm:cxn modelId="{4ED532CB-6D94-9245-BF99-2141DE8F6C31}" type="presParOf" srcId="{F3E19B33-D43E-1645-A183-705FA0E7846A}" destId="{6E30FD68-0DA9-8441-BC4D-A50DEA2A4D57}" srcOrd="1" destOrd="0" presId="urn:microsoft.com/office/officeart/2005/8/layout/hierarchy3"/>
    <dgm:cxn modelId="{835AF445-F581-E944-A667-93196E837482}" type="presParOf" srcId="{BC063DE6-4C03-0B49-8AE2-498F78F84B05}" destId="{1D044E0B-3B76-8143-9158-84DDCC2BA39A}"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1D210-DE30-4346-B8EF-1A098775FA3C}">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a:t>Community</a:t>
          </a:r>
          <a:endParaRPr lang="en-US" sz="3300" kern="1200"/>
        </a:p>
      </dsp:txBody>
      <dsp:txXfrm>
        <a:off x="447913" y="1658"/>
        <a:ext cx="2863304" cy="1717982"/>
      </dsp:txXfrm>
    </dsp:sp>
    <dsp:sp modelId="{D3D1E4C9-1D36-224B-B0BE-F8CEBE3E6224}">
      <dsp:nvSpPr>
        <dsp:cNvPr id="0" name=""/>
        <dsp:cNvSpPr/>
      </dsp:nvSpPr>
      <dsp:spPr>
        <a:xfrm>
          <a:off x="3597547" y="1658"/>
          <a:ext cx="2863304" cy="1717982"/>
        </a:xfrm>
        <a:prstGeom prst="rect">
          <a:avLst/>
        </a:prstGeom>
        <a:solidFill>
          <a:schemeClr val="accent2">
            <a:hueOff val="-264675"/>
            <a:satOff val="298"/>
            <a:lumOff val="70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a:t>Employees</a:t>
          </a:r>
          <a:endParaRPr lang="en-US" sz="3300" kern="1200"/>
        </a:p>
      </dsp:txBody>
      <dsp:txXfrm>
        <a:off x="3597547" y="1658"/>
        <a:ext cx="2863304" cy="1717982"/>
      </dsp:txXfrm>
    </dsp:sp>
    <dsp:sp modelId="{5E45CED0-4F64-FF40-BA9D-3D557C9208C6}">
      <dsp:nvSpPr>
        <dsp:cNvPr id="0" name=""/>
        <dsp:cNvSpPr/>
      </dsp:nvSpPr>
      <dsp:spPr>
        <a:xfrm>
          <a:off x="6747182" y="1658"/>
          <a:ext cx="2863304" cy="1717982"/>
        </a:xfrm>
        <a:prstGeom prst="rect">
          <a:avLst/>
        </a:prstGeom>
        <a:solidFill>
          <a:schemeClr val="accent2">
            <a:hueOff val="-529349"/>
            <a:satOff val="597"/>
            <a:lumOff val="141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a:t>Customers</a:t>
          </a:r>
          <a:endParaRPr lang="en-US" sz="3300" kern="1200"/>
        </a:p>
      </dsp:txBody>
      <dsp:txXfrm>
        <a:off x="6747182" y="1658"/>
        <a:ext cx="2863304" cy="1717982"/>
      </dsp:txXfrm>
    </dsp:sp>
    <dsp:sp modelId="{80CB997F-6EE8-2B42-BE8E-37A586FA0BE8}">
      <dsp:nvSpPr>
        <dsp:cNvPr id="0" name=""/>
        <dsp:cNvSpPr/>
      </dsp:nvSpPr>
      <dsp:spPr>
        <a:xfrm>
          <a:off x="447913" y="2005971"/>
          <a:ext cx="2863304" cy="1717982"/>
        </a:xfrm>
        <a:prstGeom prst="rect">
          <a:avLst/>
        </a:prstGeom>
        <a:solidFill>
          <a:schemeClr val="accent2">
            <a:hueOff val="-794024"/>
            <a:satOff val="895"/>
            <a:lumOff val="211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a:t>Suppliers</a:t>
          </a:r>
          <a:endParaRPr lang="en-US" sz="3300" kern="1200"/>
        </a:p>
      </dsp:txBody>
      <dsp:txXfrm>
        <a:off x="447913" y="2005971"/>
        <a:ext cx="2863304" cy="1717982"/>
      </dsp:txXfrm>
    </dsp:sp>
    <dsp:sp modelId="{50326A07-05E2-ED47-8E59-637E2BD2E9F7}">
      <dsp:nvSpPr>
        <dsp:cNvPr id="0" name=""/>
        <dsp:cNvSpPr/>
      </dsp:nvSpPr>
      <dsp:spPr>
        <a:xfrm>
          <a:off x="3597547" y="2005971"/>
          <a:ext cx="2863304" cy="1717982"/>
        </a:xfrm>
        <a:prstGeom prst="rect">
          <a:avLst/>
        </a:prstGeom>
        <a:solidFill>
          <a:schemeClr val="accent2">
            <a:hueOff val="-1058698"/>
            <a:satOff val="1194"/>
            <a:lumOff val="282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a:t>Government</a:t>
          </a:r>
          <a:endParaRPr lang="en-US" sz="3300" kern="1200"/>
        </a:p>
      </dsp:txBody>
      <dsp:txXfrm>
        <a:off x="3597547" y="2005971"/>
        <a:ext cx="2863304" cy="1717982"/>
      </dsp:txXfrm>
    </dsp:sp>
    <dsp:sp modelId="{51588549-7382-D544-B74E-63BA4A2C3254}">
      <dsp:nvSpPr>
        <dsp:cNvPr id="0" name=""/>
        <dsp:cNvSpPr/>
      </dsp:nvSpPr>
      <dsp:spPr>
        <a:xfrm>
          <a:off x="6747182" y="2005971"/>
          <a:ext cx="2863304" cy="1717982"/>
        </a:xfrm>
        <a:prstGeom prst="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dirty="0"/>
            <a:t>Shareholders</a:t>
          </a:r>
          <a:br>
            <a:rPr lang="en-GB" sz="3300" kern="1200" dirty="0"/>
          </a:br>
          <a:endParaRPr lang="en-US" sz="3300" kern="1200" dirty="0"/>
        </a:p>
      </dsp:txBody>
      <dsp:txXfrm>
        <a:off x="6747182" y="2005971"/>
        <a:ext cx="2863304" cy="1717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027EB-48F9-F448-9444-45D73922388E}">
      <dsp:nvSpPr>
        <dsp:cNvPr id="0" name=""/>
        <dsp:cNvSpPr/>
      </dsp:nvSpPr>
      <dsp:spPr>
        <a:xfrm>
          <a:off x="1227" y="745478"/>
          <a:ext cx="4469308" cy="223465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r>
            <a:rPr lang="en-US" sz="3600" kern="1200"/>
            <a:t>Primary/secondary</a:t>
          </a:r>
        </a:p>
      </dsp:txBody>
      <dsp:txXfrm>
        <a:off x="66678" y="810929"/>
        <a:ext cx="4338406" cy="2103752"/>
      </dsp:txXfrm>
    </dsp:sp>
    <dsp:sp modelId="{8E85C5A8-A511-CF47-A3DC-6AEC113EC88E}">
      <dsp:nvSpPr>
        <dsp:cNvPr id="0" name=""/>
        <dsp:cNvSpPr/>
      </dsp:nvSpPr>
      <dsp:spPr>
        <a:xfrm>
          <a:off x="5587863" y="745478"/>
          <a:ext cx="4469308" cy="2234654"/>
        </a:xfrm>
        <a:prstGeom prst="roundRect">
          <a:avLst>
            <a:gd name="adj" fmla="val 10000"/>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r>
            <a:rPr lang="en-US" sz="3600" kern="1200"/>
            <a:t>Internal/external</a:t>
          </a:r>
        </a:p>
      </dsp:txBody>
      <dsp:txXfrm>
        <a:off x="5653314" y="810929"/>
        <a:ext cx="4338406" cy="210375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2D8021-B452-3B4B-93B1-AD707B505A5A}" type="datetimeFigureOut">
              <a:rPr lang="en-US" smtClean="0"/>
              <a:t>10/29/2018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0A1164-F1F0-8342-A865-597544DBBF0C}" type="slidenum">
              <a:rPr lang="en-US" smtClean="0"/>
              <a:t>‹#›</a:t>
            </a:fld>
            <a:endParaRPr lang="en-US"/>
          </a:p>
        </p:txBody>
      </p:sp>
    </p:spTree>
    <p:extLst>
      <p:ext uri="{BB962C8B-B14F-4D97-AF65-F5344CB8AC3E}">
        <p14:creationId xmlns:p14="http://schemas.microsoft.com/office/powerpoint/2010/main" val="1762193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xfrm>
            <a:off x="458788" y="720725"/>
            <a:ext cx="6397625" cy="3598863"/>
          </a:xfrm>
          <a:ln/>
        </p:spPr>
      </p:sp>
      <p:sp>
        <p:nvSpPr>
          <p:cNvPr id="83971" name="Notes Placeholder 2"/>
          <p:cNvSpPr>
            <a:spLocks noGrp="1"/>
          </p:cNvSpPr>
          <p:nvPr>
            <p:ph type="body" idx="1"/>
          </p:nvPr>
        </p:nvSpPr>
        <p:spPr>
          <a:noFill/>
        </p:spPr>
        <p:txBody>
          <a:bodyPr/>
          <a:lstStyle/>
          <a:p>
            <a:pPr eaLnBrk="1" hangingPunct="1"/>
            <a:endParaRPr lang="en-GB" altLang="en-US" smtClean="0"/>
          </a:p>
        </p:txBody>
      </p:sp>
      <p:sp>
        <p:nvSpPr>
          <p:cNvPr id="83972" name="Slide Number Placeholder 3"/>
          <p:cNvSpPr>
            <a:spLocks noGrp="1"/>
          </p:cNvSpPr>
          <p:nvPr>
            <p:ph type="sldNum" sz="quarter" idx="5"/>
          </p:nvPr>
        </p:nvSpPr>
        <p:spPr>
          <a:noFill/>
        </p:spPr>
        <p:txBody>
          <a:bodyPr/>
          <a:lstStyle>
            <a:lvl1pPr defTabSz="990600">
              <a:defRPr>
                <a:solidFill>
                  <a:schemeClr val="tx1"/>
                </a:solidFill>
                <a:latin typeface="Arial" panose="020B0604020202020204" pitchFamily="34" charset="0"/>
              </a:defRPr>
            </a:lvl1pPr>
            <a:lvl2pPr marL="742950" indent="-285750" defTabSz="990600">
              <a:defRPr>
                <a:solidFill>
                  <a:schemeClr val="tx1"/>
                </a:solidFill>
                <a:latin typeface="Arial" panose="020B0604020202020204" pitchFamily="34" charset="0"/>
              </a:defRPr>
            </a:lvl2pPr>
            <a:lvl3pPr marL="1143000" indent="-228600" defTabSz="990600">
              <a:defRPr>
                <a:solidFill>
                  <a:schemeClr val="tx1"/>
                </a:solidFill>
                <a:latin typeface="Arial" panose="020B0604020202020204" pitchFamily="34" charset="0"/>
              </a:defRPr>
            </a:lvl3pPr>
            <a:lvl4pPr marL="1600200" indent="-228600" defTabSz="990600">
              <a:defRPr>
                <a:solidFill>
                  <a:schemeClr val="tx1"/>
                </a:solidFill>
                <a:latin typeface="Arial" panose="020B0604020202020204" pitchFamily="34" charset="0"/>
              </a:defRPr>
            </a:lvl4pPr>
            <a:lvl5pPr marL="2057400" indent="-228600" defTabSz="990600">
              <a:defRPr>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a:solidFill>
                  <a:schemeClr val="tx1"/>
                </a:solidFill>
                <a:latin typeface="Arial" panose="020B0604020202020204" pitchFamily="34" charset="0"/>
              </a:defRPr>
            </a:lvl9pPr>
          </a:lstStyle>
          <a:p>
            <a:fld id="{E2267682-CD23-4AD3-83B2-1D6D17583BD4}" type="slidenum">
              <a:rPr lang="en-CA" altLang="en-US">
                <a:latin typeface="Times New Roman" panose="02020603050405020304" pitchFamily="18" charset="0"/>
              </a:rPr>
              <a:pPr/>
              <a:t>13</a:t>
            </a:fld>
            <a:endParaRPr lang="en-CA" altLang="en-US">
              <a:latin typeface="Times New Roman" panose="02020603050405020304" pitchFamily="18" charset="0"/>
            </a:endParaRPr>
          </a:p>
        </p:txBody>
      </p:sp>
    </p:spTree>
    <p:extLst>
      <p:ext uri="{BB962C8B-B14F-4D97-AF65-F5344CB8AC3E}">
        <p14:creationId xmlns:p14="http://schemas.microsoft.com/office/powerpoint/2010/main" val="1715169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16</a:t>
            </a:fld>
            <a:endParaRPr lang="en-GB"/>
          </a:p>
        </p:txBody>
      </p:sp>
    </p:spTree>
    <p:extLst>
      <p:ext uri="{BB962C8B-B14F-4D97-AF65-F5344CB8AC3E}">
        <p14:creationId xmlns:p14="http://schemas.microsoft.com/office/powerpoint/2010/main" val="2772051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p:txBody>
          <a:bodyPr/>
          <a:lstStyle/>
          <a:p>
            <a:pPr>
              <a:defRPr/>
            </a:pPr>
            <a:fld id="{C7C5229B-C49C-41BA-B662-4CC366BAC19B}" type="slidenum">
              <a:rPr lang="en-US"/>
              <a:pPr>
                <a:defRPr/>
              </a:pPr>
              <a:t>17</a:t>
            </a:fld>
            <a:endParaRPr lang="en-US"/>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latin typeface="Arial" pitchFamily="34" charset="0"/>
              <a:ea typeface="ＭＳ Ｐゴシック" pitchFamily="34" charset="-128"/>
            </a:endParaRPr>
          </a:p>
        </p:txBody>
      </p:sp>
    </p:spTree>
    <p:extLst>
      <p:ext uri="{BB962C8B-B14F-4D97-AF65-F5344CB8AC3E}">
        <p14:creationId xmlns:p14="http://schemas.microsoft.com/office/powerpoint/2010/main" val="3286681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dirty="0" smtClean="0"/>
          </a:p>
        </p:txBody>
      </p:sp>
    </p:spTree>
    <p:extLst>
      <p:ext uri="{BB962C8B-B14F-4D97-AF65-F5344CB8AC3E}">
        <p14:creationId xmlns:p14="http://schemas.microsoft.com/office/powerpoint/2010/main" val="1009293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Minimal Effort – Low Power and low interest: Casual workers</a:t>
            </a:r>
          </a:p>
          <a:p>
            <a:r>
              <a:rPr lang="en-GB" dirty="0" smtClean="0"/>
              <a:t>Keep Informed – Low power and high interest: Employees (as individuals); the local community</a:t>
            </a:r>
          </a:p>
          <a:p>
            <a:r>
              <a:rPr lang="en-GB" dirty="0" smtClean="0"/>
              <a:t>Keep satisfied – High power and low interest: government, food standards agency</a:t>
            </a:r>
          </a:p>
          <a:p>
            <a:r>
              <a:rPr lang="en-GB" dirty="0" smtClean="0"/>
              <a:t>Key players – High power and high interest: Shareholders, Customers (as a whole not as individuals), Employees (as a whole &amp; part of trade unions)</a:t>
            </a:r>
          </a:p>
          <a:p>
            <a:endParaRPr lang="en-GB" dirty="0" smtClean="0"/>
          </a:p>
          <a:p>
            <a:r>
              <a:rPr lang="en-GB" dirty="0" smtClean="0"/>
              <a:t>Fill (2002), “The concept of different groups influencing an organisation and in turn being influenced is an important element in the development of integrated marketing communications. The concept enables an organisation to identify all those other organisations and individuals who can or are influenced by (its) strategies and policies”</a:t>
            </a:r>
          </a:p>
          <a:p>
            <a:endParaRPr lang="en-GB" dirty="0"/>
          </a:p>
        </p:txBody>
      </p:sp>
      <p:sp>
        <p:nvSpPr>
          <p:cNvPr id="4" name="Slide Number Placeholder 3"/>
          <p:cNvSpPr>
            <a:spLocks noGrp="1"/>
          </p:cNvSpPr>
          <p:nvPr>
            <p:ph type="sldNum" sz="quarter" idx="10"/>
          </p:nvPr>
        </p:nvSpPr>
        <p:spPr/>
        <p:txBody>
          <a:bodyPr/>
          <a:lstStyle/>
          <a:p>
            <a:fld id="{950EE718-553E-4615-87A9-952C5901DE60}"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141636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Manchester United v Liverpool is the biggest club game in world football</a:t>
            </a:r>
          </a:p>
          <a:p>
            <a:r>
              <a:rPr lang="en-US" dirty="0"/>
              <a:t>https://</a:t>
            </a:r>
            <a:r>
              <a:rPr lang="en-US" dirty="0" err="1"/>
              <a:t>www.skysports.com</a:t>
            </a:r>
            <a:r>
              <a:rPr lang="en-US" dirty="0"/>
              <a:t>/football/news/11662/9985539/</a:t>
            </a:r>
            <a:r>
              <a:rPr lang="en-US" dirty="0" err="1"/>
              <a:t>manchester</a:t>
            </a:r>
            <a:r>
              <a:rPr lang="en-US" dirty="0"/>
              <a:t>-united-v-</a:t>
            </a:r>
            <a:r>
              <a:rPr lang="en-US" dirty="0" err="1"/>
              <a:t>liverpool</a:t>
            </a:r>
            <a:r>
              <a:rPr lang="en-US" dirty="0"/>
              <a:t>-the-biggest-game-in-football</a:t>
            </a:r>
          </a:p>
          <a:p>
            <a:r>
              <a:rPr lang="en-US" dirty="0"/>
              <a:t>700m</a:t>
            </a:r>
          </a:p>
          <a:p>
            <a:r>
              <a:rPr lang="en-US" dirty="0"/>
              <a:t>500 Barca v Real Madrid</a:t>
            </a:r>
          </a:p>
        </p:txBody>
      </p:sp>
      <p:sp>
        <p:nvSpPr>
          <p:cNvPr id="4" name="Slide Number Placeholder 3"/>
          <p:cNvSpPr>
            <a:spLocks noGrp="1"/>
          </p:cNvSpPr>
          <p:nvPr>
            <p:ph type="sldNum" sz="quarter" idx="10"/>
          </p:nvPr>
        </p:nvSpPr>
        <p:spPr/>
        <p:txBody>
          <a:bodyPr/>
          <a:lstStyle/>
          <a:p>
            <a:fld id="{A20A1164-F1F0-8342-A865-597544DBBF0C}" type="slidenum">
              <a:rPr lang="en-US" smtClean="0"/>
              <a:t>51</a:t>
            </a:fld>
            <a:endParaRPr lang="en-US"/>
          </a:p>
        </p:txBody>
      </p:sp>
    </p:spTree>
    <p:extLst>
      <p:ext uri="{BB962C8B-B14F-4D97-AF65-F5344CB8AC3E}">
        <p14:creationId xmlns:p14="http://schemas.microsoft.com/office/powerpoint/2010/main" val="2441889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60</a:t>
            </a:fld>
            <a:endParaRPr lang="en-US"/>
          </a:p>
        </p:txBody>
      </p:sp>
    </p:spTree>
    <p:extLst>
      <p:ext uri="{BB962C8B-B14F-4D97-AF65-F5344CB8AC3E}">
        <p14:creationId xmlns:p14="http://schemas.microsoft.com/office/powerpoint/2010/main" val="4147601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a:t>
            </a:r>
            <a:r>
              <a:rPr lang="en-US" dirty="0" err="1"/>
              <a:t>edepot.wur.nl</a:t>
            </a:r>
            <a:r>
              <a:rPr lang="en-US" dirty="0"/>
              <a:t>/216187</a:t>
            </a:r>
          </a:p>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66</a:t>
            </a:fld>
            <a:endParaRPr lang="en-US"/>
          </a:p>
        </p:txBody>
      </p:sp>
    </p:spTree>
    <p:extLst>
      <p:ext uri="{BB962C8B-B14F-4D97-AF65-F5344CB8AC3E}">
        <p14:creationId xmlns:p14="http://schemas.microsoft.com/office/powerpoint/2010/main" val="3983569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a:t>/sport/football/45949868</a:t>
            </a:r>
          </a:p>
        </p:txBody>
      </p:sp>
      <p:sp>
        <p:nvSpPr>
          <p:cNvPr id="4" name="Slide Number Placeholder 3"/>
          <p:cNvSpPr>
            <a:spLocks noGrp="1"/>
          </p:cNvSpPr>
          <p:nvPr>
            <p:ph type="sldNum" sz="quarter" idx="10"/>
          </p:nvPr>
        </p:nvSpPr>
        <p:spPr/>
        <p:txBody>
          <a:bodyPr/>
          <a:lstStyle/>
          <a:p>
            <a:fld id="{A20A1164-F1F0-8342-A865-597544DBBF0C}" type="slidenum">
              <a:rPr lang="en-US" smtClean="0"/>
              <a:t>67</a:t>
            </a:fld>
            <a:endParaRPr lang="en-US"/>
          </a:p>
        </p:txBody>
      </p:sp>
    </p:spTree>
    <p:extLst>
      <p:ext uri="{BB962C8B-B14F-4D97-AF65-F5344CB8AC3E}">
        <p14:creationId xmlns:p14="http://schemas.microsoft.com/office/powerpoint/2010/main" val="1704971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4061995-1507-744A-B649-1D5DF9DF56AE}" type="datetimeFigureOut">
              <a:rPr lang="en-US" smtClean="0"/>
              <a:t>10/29/2018</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F7A8CBB5-BAE9-534E-8673-C847F95ECFC7}" type="slidenum">
              <a:rPr lang="en-US" smtClean="0"/>
              <a:t>‹#›</a:t>
            </a:fld>
            <a:endParaRPr lang="en-US"/>
          </a:p>
        </p:txBody>
      </p:sp>
    </p:spTree>
    <p:extLst>
      <p:ext uri="{BB962C8B-B14F-4D97-AF65-F5344CB8AC3E}">
        <p14:creationId xmlns:p14="http://schemas.microsoft.com/office/powerpoint/2010/main" val="34886398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061995-1507-744A-B649-1D5DF9DF56AE}" type="datetimeFigureOut">
              <a:rPr lang="en-US" smtClean="0"/>
              <a:t>10/29/2018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100953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D4061995-1507-744A-B649-1D5DF9DF56AE}" type="datetimeFigureOut">
              <a:rPr lang="en-US" smtClean="0"/>
              <a:t>10/29/2018</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36490576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061995-1507-744A-B649-1D5DF9DF56AE}"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445049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061995-1507-744A-B649-1D5DF9DF56AE}" type="datetimeFigureOut">
              <a:rPr lang="en-US" smtClean="0"/>
              <a:t>10/29/2018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3259186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061995-1507-744A-B649-1D5DF9DF56AE}" type="datetimeFigureOut">
              <a:rPr lang="en-US" smtClean="0"/>
              <a:t>10/29/2018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820482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061995-1507-744A-B649-1D5DF9DF56AE}" type="datetimeFigureOut">
              <a:rPr lang="en-US" smtClean="0"/>
              <a:t>10/29/2018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1619349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D4061995-1507-744A-B649-1D5DF9DF56AE}" type="datetimeFigureOut">
              <a:rPr lang="en-US" smtClean="0"/>
              <a:t>10/29/2018</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F7A8CBB5-BAE9-534E-8673-C847F95ECFC7}"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0734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D4061995-1507-744A-B649-1D5DF9DF56AE}" type="datetimeFigureOut">
              <a:rPr lang="en-US" smtClean="0"/>
              <a:t>10/29/2018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F7A8CBB5-BAE9-534E-8673-C847F95ECFC7}"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50170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61995-1507-744A-B649-1D5DF9DF56AE}"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2777891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61995-1507-744A-B649-1D5DF9DF56AE}"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A8CBB5-BAE9-534E-8673-C847F95ECFC7}" type="slidenum">
              <a:rPr lang="en-US" smtClean="0"/>
              <a:t>‹#›</a:t>
            </a:fld>
            <a:endParaRPr lang="en-US"/>
          </a:p>
        </p:txBody>
      </p:sp>
    </p:spTree>
    <p:extLst>
      <p:ext uri="{BB962C8B-B14F-4D97-AF65-F5344CB8AC3E}">
        <p14:creationId xmlns:p14="http://schemas.microsoft.com/office/powerpoint/2010/main" val="3851123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D4061995-1507-744A-B649-1D5DF9DF56AE}" type="datetimeFigureOut">
              <a:rPr lang="en-US" smtClean="0"/>
              <a:t>10/29/2018</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7A8CBB5-BAE9-534E-8673-C847F95ECFC7}" type="slidenum">
              <a:rPr lang="en-US" smtClean="0"/>
              <a:t>‹#›</a:t>
            </a:fld>
            <a:endParaRPr lang="en-US"/>
          </a:p>
        </p:txBody>
      </p:sp>
    </p:spTree>
    <p:extLst>
      <p:ext uri="{BB962C8B-B14F-4D97-AF65-F5344CB8AC3E}">
        <p14:creationId xmlns:p14="http://schemas.microsoft.com/office/powerpoint/2010/main" val="870489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www.studynet1.herts.ac.uk/Program%20Files/TurningPoint/2003/Questions.html"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hyperlink" Target="https://en.wikipedia.org/wiki/Free_transfer_(association_football)" TargetMode="External"/><Relationship Id="rId3" Type="http://schemas.openxmlformats.org/officeDocument/2006/relationships/hyperlink" Target="https://en.wikipedia.org/wiki/Freedom_of_association" TargetMode="External"/><Relationship Id="rId7" Type="http://schemas.openxmlformats.org/officeDocument/2006/relationships/hyperlink" Target="https://en.wikipedia.org/wiki/European_Union" TargetMode="External"/><Relationship Id="rId2" Type="http://schemas.openxmlformats.org/officeDocument/2006/relationships/hyperlink" Target="https://en.wikipedia.org/wiki/Freedom_of_movement_for_workers" TargetMode="External"/><Relationship Id="rId1" Type="http://schemas.openxmlformats.org/officeDocument/2006/relationships/slideLayout" Target="../slideLayouts/slideLayout2.xml"/><Relationship Id="rId6" Type="http://schemas.openxmlformats.org/officeDocument/2006/relationships/hyperlink" Target="https://en.wikipedia.org/wiki/Treaty_of_Rome" TargetMode="External"/><Relationship Id="rId5" Type="http://schemas.openxmlformats.org/officeDocument/2006/relationships/hyperlink" Target="https://en.wikipedia.org/wiki/Treaty_on_the_Functioning_of_the_European_Union" TargetMode="External"/><Relationship Id="rId4" Type="http://schemas.openxmlformats.org/officeDocument/2006/relationships/hyperlink" Target="https://en.wikipedia.org/wiki/Direct_effect"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8" Type="http://schemas.openxmlformats.org/officeDocument/2006/relationships/hyperlink" Target="https://en.wikipedia.org/wiki/Hoffmann-La_Roche" TargetMode="External"/><Relationship Id="rId13" Type="http://schemas.openxmlformats.org/officeDocument/2006/relationships/hyperlink" Target="https://en.wikipedia.org/wiki/Flovent" TargetMode="External"/><Relationship Id="rId18" Type="http://schemas.openxmlformats.org/officeDocument/2006/relationships/hyperlink" Target="https://en.wikipedia.org/wiki/Aquafresh" TargetMode="External"/><Relationship Id="rId26" Type="http://schemas.openxmlformats.org/officeDocument/2006/relationships/hyperlink" Target="https://en.wikipedia.org/wiki/List_of_largest_pharmaceutical_settlements_in_the_United_States" TargetMode="External"/><Relationship Id="rId3" Type="http://schemas.openxmlformats.org/officeDocument/2006/relationships/hyperlink" Target="https://en.wikipedia.org/wiki/Brentford" TargetMode="External"/><Relationship Id="rId21" Type="http://schemas.openxmlformats.org/officeDocument/2006/relationships/hyperlink" Target="https://en.wikipedia.org/wiki/Nasal_strip" TargetMode="External"/><Relationship Id="rId7" Type="http://schemas.openxmlformats.org/officeDocument/2006/relationships/hyperlink" Target="https://en.wikipedia.org/wiki/Merck_&amp;_Co." TargetMode="External"/><Relationship Id="rId12" Type="http://schemas.openxmlformats.org/officeDocument/2006/relationships/hyperlink" Target="https://en.wikipedia.org/wiki/Avodart" TargetMode="External"/><Relationship Id="rId17" Type="http://schemas.openxmlformats.org/officeDocument/2006/relationships/hyperlink" Target="https://en.wikipedia.org/wiki/Sensodyne" TargetMode="External"/><Relationship Id="rId25" Type="http://schemas.openxmlformats.org/officeDocument/2006/relationships/hyperlink" Target="https://en.wikipedia.org/wiki/RTS,S" TargetMode="External"/><Relationship Id="rId2" Type="http://schemas.openxmlformats.org/officeDocument/2006/relationships/hyperlink" Target="https://en.wikipedia.org/wiki/Pharmaceutical_industry" TargetMode="External"/><Relationship Id="rId16" Type="http://schemas.openxmlformats.org/officeDocument/2006/relationships/hyperlink" Target="https://en.wikipedia.org/wiki/Lamictal" TargetMode="External"/><Relationship Id="rId20" Type="http://schemas.openxmlformats.org/officeDocument/2006/relationships/hyperlink" Target="https://en.wikipedia.org/wiki/Docosanol" TargetMode="External"/><Relationship Id="rId1" Type="http://schemas.openxmlformats.org/officeDocument/2006/relationships/slideLayout" Target="../slideLayouts/slideLayout2.xml"/><Relationship Id="rId6" Type="http://schemas.openxmlformats.org/officeDocument/2006/relationships/hyperlink" Target="https://en.wikipedia.org/wiki/Novartis" TargetMode="External"/><Relationship Id="rId11" Type="http://schemas.openxmlformats.org/officeDocument/2006/relationships/hyperlink" Target="https://en.wikipedia.org/wiki/Advair" TargetMode="External"/><Relationship Id="rId24" Type="http://schemas.openxmlformats.org/officeDocument/2006/relationships/hyperlink" Target="https://en.wikipedia.org/wiki/Malaria_vaccine" TargetMode="External"/><Relationship Id="rId5" Type="http://schemas.openxmlformats.org/officeDocument/2006/relationships/hyperlink" Target="https://en.wikipedia.org/wiki/Pfizer" TargetMode="External"/><Relationship Id="rId15" Type="http://schemas.openxmlformats.org/officeDocument/2006/relationships/hyperlink" Target="https://en.wikipedia.org/wiki/Lovaza" TargetMode="External"/><Relationship Id="rId23" Type="http://schemas.openxmlformats.org/officeDocument/2006/relationships/hyperlink" Target="https://en.wikipedia.org/wiki/Nicorette" TargetMode="External"/><Relationship Id="rId10" Type="http://schemas.openxmlformats.org/officeDocument/2006/relationships/hyperlink" Target="https://en.wikipedia.org/wiki/London_Stock_Exchange" TargetMode="External"/><Relationship Id="rId19" Type="http://schemas.openxmlformats.org/officeDocument/2006/relationships/hyperlink" Target="https://en.wikipedia.org/wiki/Horlicks" TargetMode="External"/><Relationship Id="rId4" Type="http://schemas.openxmlformats.org/officeDocument/2006/relationships/hyperlink" Target="https://en.wikipedia.org/wiki/Mergers_and_acquisitions" TargetMode="External"/><Relationship Id="rId9" Type="http://schemas.openxmlformats.org/officeDocument/2006/relationships/hyperlink" Target="https://en.wikipedia.org/wiki/Sanofi" TargetMode="External"/><Relationship Id="rId14" Type="http://schemas.openxmlformats.org/officeDocument/2006/relationships/hyperlink" Target="https://en.wikipedia.org/wiki/Augmentin" TargetMode="External"/><Relationship Id="rId22" Type="http://schemas.openxmlformats.org/officeDocument/2006/relationships/hyperlink" Target="https://en.wikipedia.org/wiki/Nicoderm" TargetMode="Externa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6995F625-BE4F-4433-8290-5DF0E8589F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xmlns="" id="{80102662-1FA4-4C7A-B144-19699DF435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xmlns="" id="{655E224A-5F26-423E-949C-07A720F39A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xmlns="" id="{A6F1DA18-4CA4-40CF-9ACA-105D8373B6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90E9736D-8473-1144-8F7C-7D0FBEC7DC8A}"/>
              </a:ext>
            </a:extLst>
          </p:cNvPr>
          <p:cNvSpPr>
            <a:spLocks noGrp="1"/>
          </p:cNvSpPr>
          <p:nvPr>
            <p:ph type="ctrTitle"/>
          </p:nvPr>
        </p:nvSpPr>
        <p:spPr>
          <a:xfrm>
            <a:off x="1260205" y="1887795"/>
            <a:ext cx="9673306" cy="2733106"/>
          </a:xfrm>
        </p:spPr>
        <p:txBody>
          <a:bodyPr anchor="ctr">
            <a:normAutofit/>
          </a:bodyPr>
          <a:lstStyle/>
          <a:p>
            <a:r>
              <a:rPr lang="en-US" dirty="0"/>
              <a:t>Stakeholder mapping</a:t>
            </a:r>
          </a:p>
        </p:txBody>
      </p:sp>
      <p:sp>
        <p:nvSpPr>
          <p:cNvPr id="3" name="Subtitle 2">
            <a:extLst>
              <a:ext uri="{FF2B5EF4-FFF2-40B4-BE49-F238E27FC236}">
                <a16:creationId xmlns:a16="http://schemas.microsoft.com/office/drawing/2014/main" xmlns="" id="{14951996-AA3E-5441-A20B-301D86C46CAD}"/>
              </a:ext>
            </a:extLst>
          </p:cNvPr>
          <p:cNvSpPr>
            <a:spLocks noGrp="1"/>
          </p:cNvSpPr>
          <p:nvPr>
            <p:ph type="subTitle" idx="1"/>
          </p:nvPr>
        </p:nvSpPr>
        <p:spPr>
          <a:xfrm>
            <a:off x="1260204" y="4718994"/>
            <a:ext cx="9673306" cy="913322"/>
          </a:xfrm>
        </p:spPr>
        <p:txBody>
          <a:bodyPr>
            <a:normAutofit/>
          </a:bodyPr>
          <a:lstStyle/>
          <a:p>
            <a:pPr>
              <a:spcAft>
                <a:spcPts val="600"/>
              </a:spcAft>
            </a:pPr>
            <a:r>
              <a:rPr lang="en-US" sz="2000"/>
              <a:t>Dr Caroline Jawad 2018</a:t>
            </a:r>
          </a:p>
        </p:txBody>
      </p:sp>
      <p:sp>
        <p:nvSpPr>
          <p:cNvPr id="16" name="Rectangle 15">
            <a:extLst>
              <a:ext uri="{FF2B5EF4-FFF2-40B4-BE49-F238E27FC236}">
                <a16:creationId xmlns:a16="http://schemas.microsoft.com/office/drawing/2014/main" xmlns="" id="{7C6D1B74-744B-4231-97DB-86B4C9C5E2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xmlns="" id="{ABC98C72-9EDD-4426-B45A-84E06A7CD22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44887186-EE44-4AD3-BEFE-3478B453719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58EECC4E-F1C0-4C09-A7FD-4D623DACCC4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945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66800" y="642594"/>
            <a:ext cx="10058400" cy="2481606"/>
          </a:xfrm>
        </p:spPr>
        <p:txBody>
          <a:bodyPr>
            <a:normAutofit/>
          </a:bodyPr>
          <a:lstStyle/>
          <a:p>
            <a:r>
              <a:rPr lang="en-GB" dirty="0"/>
              <a:t>https://www.mirror.co.uk/tv/tv-news/strictly-come-dancing-slammed-racist-13491416</a:t>
            </a:r>
          </a:p>
        </p:txBody>
      </p:sp>
    </p:spTree>
    <p:extLst>
      <p:ext uri="{BB962C8B-B14F-4D97-AF65-F5344CB8AC3E}">
        <p14:creationId xmlns:p14="http://schemas.microsoft.com/office/powerpoint/2010/main" val="3489652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Cultural appropriation</a:t>
            </a:r>
            <a:endParaRPr lang="en-GB" dirty="0"/>
          </a:p>
        </p:txBody>
      </p:sp>
    </p:spTree>
    <p:extLst>
      <p:ext uri="{BB962C8B-B14F-4D97-AF65-F5344CB8AC3E}">
        <p14:creationId xmlns:p14="http://schemas.microsoft.com/office/powerpoint/2010/main" val="1255012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p:txBody>
          <a:bodyPr/>
          <a:lstStyle/>
          <a:p>
            <a:r>
              <a:rPr lang="en-GB" altLang="en-US" smtClean="0"/>
              <a:t>What is cultural appropriation? </a:t>
            </a:r>
          </a:p>
        </p:txBody>
      </p:sp>
    </p:spTree>
    <p:extLst>
      <p:ext uri="{BB962C8B-B14F-4D97-AF65-F5344CB8AC3E}">
        <p14:creationId xmlns:p14="http://schemas.microsoft.com/office/powerpoint/2010/main" val="2633103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p:txBody>
          <a:bodyPr/>
          <a:lstStyle/>
          <a:p>
            <a:r>
              <a:rPr lang="en-GB" altLang="en-US" smtClean="0"/>
              <a:t>Cultural appropriation</a:t>
            </a:r>
          </a:p>
        </p:txBody>
      </p:sp>
      <p:sp>
        <p:nvSpPr>
          <p:cNvPr id="74755" name="Content Placeholder 2"/>
          <p:cNvSpPr>
            <a:spLocks noGrp="1"/>
          </p:cNvSpPr>
          <p:nvPr>
            <p:ph idx="1"/>
          </p:nvPr>
        </p:nvSpPr>
        <p:spPr/>
        <p:txBody>
          <a:bodyPr/>
          <a:lstStyle/>
          <a:p>
            <a:r>
              <a:rPr lang="en-GB" altLang="en-US" smtClean="0"/>
              <a:t>“a dominant culture [taking] elements from a culture of people who have been systematically oppressed by that dominant group”.</a:t>
            </a:r>
          </a:p>
        </p:txBody>
      </p:sp>
    </p:spTree>
    <p:extLst>
      <p:ext uri="{BB962C8B-B14F-4D97-AF65-F5344CB8AC3E}">
        <p14:creationId xmlns:p14="http://schemas.microsoft.com/office/powerpoint/2010/main" val="1884124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24125" y="1047750"/>
            <a:ext cx="714375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946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p:txBody>
          <a:bodyPr/>
          <a:lstStyle/>
          <a:p>
            <a:r>
              <a:rPr lang="en-GB" altLang="en-US" smtClean="0"/>
              <a:t>Megan Barton Hanson</a:t>
            </a:r>
          </a:p>
        </p:txBody>
      </p:sp>
      <p:sp>
        <p:nvSpPr>
          <p:cNvPr id="76803" name="Content Placeholder 2"/>
          <p:cNvSpPr>
            <a:spLocks noGrp="1"/>
          </p:cNvSpPr>
          <p:nvPr>
            <p:ph idx="1"/>
          </p:nvPr>
        </p:nvSpPr>
        <p:spPr/>
        <p:txBody>
          <a:bodyPr/>
          <a:lstStyle/>
          <a:p>
            <a:r>
              <a:rPr lang="en-GB" altLang="en-US" smtClean="0"/>
              <a:t>Cultural appropriation</a:t>
            </a:r>
          </a:p>
          <a:p>
            <a:r>
              <a:rPr lang="en-GB" altLang="en-US" smtClean="0"/>
              <a:t>Example of white entitlement</a:t>
            </a:r>
          </a:p>
          <a:p>
            <a:endParaRPr lang="en-GB" altLang="en-US" smtClean="0"/>
          </a:p>
        </p:txBody>
      </p:sp>
    </p:spTree>
    <p:extLst>
      <p:ext uri="{BB962C8B-B14F-4D97-AF65-F5344CB8AC3E}">
        <p14:creationId xmlns:p14="http://schemas.microsoft.com/office/powerpoint/2010/main" val="2774972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212725"/>
            <a:ext cx="9144000" cy="643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3807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p:txBody>
          <a:bodyPr/>
          <a:lstStyle/>
          <a:p>
            <a:r>
              <a:rPr lang="en-GB" altLang="en-US" smtClean="0"/>
              <a:t>Continued</a:t>
            </a:r>
          </a:p>
        </p:txBody>
      </p:sp>
      <p:sp>
        <p:nvSpPr>
          <p:cNvPr id="78851" name="Content Placeholder 2"/>
          <p:cNvSpPr>
            <a:spLocks noGrp="1"/>
          </p:cNvSpPr>
          <p:nvPr>
            <p:ph idx="1"/>
          </p:nvPr>
        </p:nvSpPr>
        <p:spPr/>
        <p:txBody>
          <a:bodyPr/>
          <a:lstStyle/>
          <a:p>
            <a:r>
              <a:rPr lang="en-GB" altLang="en-US" smtClean="0"/>
              <a:t>White men have worn dreadlocks in the past. But this isn't 11th Century Scandinavia, it's modern day America, where the style is still tangled up in the black struggle against white supremacy.</a:t>
            </a:r>
          </a:p>
          <a:p>
            <a:r>
              <a:rPr lang="en-GB" altLang="en-US" smtClean="0"/>
              <a:t>Cory Goldstein.</a:t>
            </a:r>
          </a:p>
          <a:p>
            <a:r>
              <a:rPr lang="en-GB" altLang="en-US" smtClean="0"/>
              <a:t>https://www.independent.co.uk/student/news/black-san-francisco-student-filmed-harassing-white-student-because-of-his-dreadlocks-in-cultural-a6959181.html</a:t>
            </a:r>
          </a:p>
          <a:p>
            <a:endParaRPr lang="en-GB" altLang="en-US" smtClean="0"/>
          </a:p>
        </p:txBody>
      </p:sp>
    </p:spTree>
    <p:extLst>
      <p:ext uri="{BB962C8B-B14F-4D97-AF65-F5344CB8AC3E}">
        <p14:creationId xmlns:p14="http://schemas.microsoft.com/office/powerpoint/2010/main" val="1587171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p:txBody>
          <a:bodyPr/>
          <a:lstStyle/>
          <a:p>
            <a:r>
              <a:rPr lang="en-GB" altLang="en-US" smtClean="0"/>
              <a:t>Continued</a:t>
            </a:r>
          </a:p>
        </p:txBody>
      </p:sp>
      <p:sp>
        <p:nvSpPr>
          <p:cNvPr id="79875" name="Content Placeholder 2"/>
          <p:cNvSpPr>
            <a:spLocks noGrp="1"/>
          </p:cNvSpPr>
          <p:nvPr>
            <p:ph idx="1"/>
          </p:nvPr>
        </p:nvSpPr>
        <p:spPr/>
        <p:txBody>
          <a:bodyPr/>
          <a:lstStyle/>
          <a:p>
            <a:r>
              <a:rPr lang="en-GB" altLang="en-US" smtClean="0"/>
              <a:t>Dreadlocks are not the sole preserve of black culture. The style has been traced back to Vikings, Ancient India, Egypt and Greece. </a:t>
            </a:r>
          </a:p>
          <a:p>
            <a:r>
              <a:rPr lang="en-GB" altLang="en-US" smtClean="0"/>
              <a:t>But Goldstein doesn’t rock his dreads in 11</a:t>
            </a:r>
            <a:r>
              <a:rPr lang="en-GB" altLang="en-US" baseline="30000" smtClean="0"/>
              <a:t>th </a:t>
            </a:r>
            <a:r>
              <a:rPr lang="en-GB" altLang="en-US" smtClean="0"/>
              <a:t>Century Scandinavia. He wears them in the US, where dreadlocks are still tangled in the black struggle against white supremacy.</a:t>
            </a:r>
          </a:p>
        </p:txBody>
      </p:sp>
    </p:spTree>
    <p:extLst>
      <p:ext uri="{BB962C8B-B14F-4D97-AF65-F5344CB8AC3E}">
        <p14:creationId xmlns:p14="http://schemas.microsoft.com/office/powerpoint/2010/main" val="893488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p:cNvSpPr>
          <p:nvPr>
            <p:ph type="title"/>
          </p:nvPr>
        </p:nvSpPr>
        <p:spPr/>
        <p:txBody>
          <a:bodyPr/>
          <a:lstStyle/>
          <a:p>
            <a:r>
              <a:rPr lang="en-GB" altLang="en-US" smtClean="0"/>
              <a:t>Continued</a:t>
            </a:r>
          </a:p>
        </p:txBody>
      </p:sp>
      <p:sp>
        <p:nvSpPr>
          <p:cNvPr id="80899" name="Content Placeholder 2"/>
          <p:cNvSpPr>
            <a:spLocks noGrp="1"/>
          </p:cNvSpPr>
          <p:nvPr>
            <p:ph idx="1"/>
          </p:nvPr>
        </p:nvSpPr>
        <p:spPr/>
        <p:txBody>
          <a:bodyPr/>
          <a:lstStyle/>
          <a:p>
            <a:r>
              <a:rPr lang="en-GB" altLang="en-US" smtClean="0"/>
              <a:t>In the 1950s, a time of intense racial segregation and discrimination, African Americans adopted dreadlocks. As fellow black folk, they acknowledged its potential to reject white dominance other political, cultural and economic issues. Jamaican Rastafaris, meanwhile, wore dreadlocks as a form of cultural resistance. They wanted to provoke society and rebel against an (often white) dominant culture.</a:t>
            </a:r>
          </a:p>
          <a:p>
            <a:endParaRPr lang="en-GB" altLang="en-US" smtClean="0"/>
          </a:p>
        </p:txBody>
      </p:sp>
    </p:spTree>
    <p:extLst>
      <p:ext uri="{BB962C8B-B14F-4D97-AF65-F5344CB8AC3E}">
        <p14:creationId xmlns:p14="http://schemas.microsoft.com/office/powerpoint/2010/main" val="26380981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p:txBody>
          <a:bodyPr/>
          <a:lstStyle/>
          <a:p>
            <a:r>
              <a:rPr lang="en-GB" altLang="en-US" smtClean="0"/>
              <a:t>Cultural appropriation </a:t>
            </a:r>
          </a:p>
        </p:txBody>
      </p:sp>
      <p:sp>
        <p:nvSpPr>
          <p:cNvPr id="81923" name="Content Placeholder 2"/>
          <p:cNvSpPr>
            <a:spLocks noGrp="1"/>
          </p:cNvSpPr>
          <p:nvPr>
            <p:ph idx="1"/>
          </p:nvPr>
        </p:nvSpPr>
        <p:spPr/>
        <p:txBody>
          <a:bodyPr/>
          <a:lstStyle/>
          <a:p>
            <a:r>
              <a:rPr lang="en-GB" altLang="en-US" smtClean="0"/>
              <a:t>“appropriation occurs when the appropriator is not aware of the deep significance of the culture that they are partaking in”. </a:t>
            </a:r>
          </a:p>
          <a:p>
            <a:r>
              <a:rPr lang="en-GB" altLang="en-US" smtClean="0"/>
              <a:t>By wearing dreadlocks without acknowledging their symbolic resistance, Goldstein reduces cultural power to a “cool” trend.  As part of the oppressive culture, he emulates minority tradition while bypassing the discriminations that comes with it.</a:t>
            </a:r>
          </a:p>
          <a:p>
            <a:r>
              <a:rPr lang="en-GB" altLang="en-US" smtClean="0"/>
              <a:t>Cultural and spiritual reasons replaced by something that’s cool.</a:t>
            </a:r>
          </a:p>
          <a:p>
            <a:endParaRPr lang="en-GB" altLang="en-US" smtClean="0"/>
          </a:p>
        </p:txBody>
      </p:sp>
    </p:spTree>
    <p:extLst>
      <p:ext uri="{BB962C8B-B14F-4D97-AF65-F5344CB8AC3E}">
        <p14:creationId xmlns:p14="http://schemas.microsoft.com/office/powerpoint/2010/main" val="2495139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p:txBody>
          <a:bodyPr/>
          <a:lstStyle/>
          <a:p>
            <a:r>
              <a:rPr lang="en-GB" altLang="en-US" smtClean="0"/>
              <a:t>Cultural smudging</a:t>
            </a:r>
          </a:p>
        </p:txBody>
      </p:sp>
      <p:sp>
        <p:nvSpPr>
          <p:cNvPr id="82947" name="Content Placeholder 2"/>
          <p:cNvSpPr>
            <a:spLocks noGrp="1"/>
          </p:cNvSpPr>
          <p:nvPr>
            <p:ph idx="1"/>
          </p:nvPr>
        </p:nvSpPr>
        <p:spPr/>
        <p:txBody>
          <a:bodyPr/>
          <a:lstStyle/>
          <a:p>
            <a:r>
              <a:rPr lang="en-GB" altLang="en-US" smtClean="0"/>
              <a:t>‘Cultural smudging’ tells black people “you don’t own shit, you don’t have shit, not even the shit you created for yourself”.  </a:t>
            </a:r>
          </a:p>
          <a:p>
            <a:r>
              <a:rPr lang="en-GB" altLang="en-US" smtClean="0"/>
              <a:t>Azealia Banks - https://www.theguardian.com/music/2014/dec/24/iggy-azalea-azealia-banks-hip-hop-appropriation-problem?CMP=aff_1432&amp;awc=5795_1537965574_1f61dca97da39a817c147b56363b68b1</a:t>
            </a:r>
          </a:p>
          <a:p>
            <a:endParaRPr lang="en-GB" altLang="en-US" smtClean="0"/>
          </a:p>
        </p:txBody>
      </p:sp>
    </p:spTree>
    <p:extLst>
      <p:ext uri="{BB962C8B-B14F-4D97-AF65-F5344CB8AC3E}">
        <p14:creationId xmlns:p14="http://schemas.microsoft.com/office/powerpoint/2010/main" val="4206089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3102117" y="773035"/>
            <a:ext cx="6924675" cy="5324475"/>
          </a:xfrm>
          <a:prstGeom prst="rect">
            <a:avLst/>
          </a:prstGeom>
        </p:spPr>
      </p:pic>
    </p:spTree>
    <p:extLst>
      <p:ext uri="{BB962C8B-B14F-4D97-AF65-F5344CB8AC3E}">
        <p14:creationId xmlns:p14="http://schemas.microsoft.com/office/powerpoint/2010/main" val="1639161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Deepwater Horizon</a:t>
            </a:r>
            <a:endParaRPr lang="en-GB" dirty="0"/>
          </a:p>
        </p:txBody>
      </p:sp>
    </p:spTree>
    <p:extLst>
      <p:ext uri="{BB962C8B-B14F-4D97-AF65-F5344CB8AC3E}">
        <p14:creationId xmlns:p14="http://schemas.microsoft.com/office/powerpoint/2010/main" val="1112108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algn="l" eaLnBrk="1" hangingPunct="1">
              <a:defRPr/>
            </a:pPr>
            <a:r>
              <a:rPr lang="en-GB" sz="4000" dirty="0">
                <a:solidFill>
                  <a:srgbClr val="0070C0"/>
                </a:solidFill>
              </a:rPr>
              <a:t>CSR, stakeholder theory and ‘ethical capitalism’</a:t>
            </a:r>
            <a:endParaRPr lang="en-US" sz="4000" dirty="0">
              <a:solidFill>
                <a:srgbClr val="0070C0"/>
              </a:solidFill>
            </a:endParaRPr>
          </a:p>
        </p:txBody>
      </p:sp>
      <p:sp>
        <p:nvSpPr>
          <p:cNvPr id="25603" name="Rectangle 3"/>
          <p:cNvSpPr>
            <a:spLocks noGrp="1" noChangeArrowheads="1"/>
          </p:cNvSpPr>
          <p:nvPr>
            <p:ph idx="1"/>
          </p:nvPr>
        </p:nvSpPr>
        <p:spPr/>
        <p:txBody>
          <a:bodyPr>
            <a:normAutofit fontScale="85000" lnSpcReduction="20000"/>
          </a:bodyPr>
          <a:lstStyle/>
          <a:p>
            <a:pPr>
              <a:lnSpc>
                <a:spcPct val="110000"/>
              </a:lnSpc>
              <a:spcAft>
                <a:spcPts val="800"/>
              </a:spcAft>
              <a:buNone/>
            </a:pPr>
            <a:r>
              <a:rPr lang="en-GB" sz="2400" b="1" dirty="0">
                <a:ea typeface="ＭＳ Ｐゴシック"/>
              </a:rPr>
              <a:t>B</a:t>
            </a:r>
            <a:r>
              <a:rPr lang="en-GB" sz="2400" b="1" dirty="0" smtClean="0">
                <a:ea typeface="ＭＳ Ｐゴシック"/>
              </a:rPr>
              <a:t>usiness has </a:t>
            </a:r>
            <a:r>
              <a:rPr lang="en-GB" sz="2400" b="1" dirty="0">
                <a:ea typeface="ＭＳ Ｐゴシック"/>
              </a:rPr>
              <a:t>obligations beyond their legal and economic obligations towards society</a:t>
            </a:r>
          </a:p>
          <a:p>
            <a:pPr>
              <a:lnSpc>
                <a:spcPct val="80000"/>
              </a:lnSpc>
              <a:spcAft>
                <a:spcPts val="800"/>
              </a:spcAft>
              <a:buFont typeface="Wingdings" pitchFamily="2" charset="2"/>
              <a:buChar char="§"/>
            </a:pPr>
            <a:r>
              <a:rPr lang="en-GB" sz="2000" i="1" dirty="0">
                <a:ea typeface="ＭＳ Ｐゴシック"/>
              </a:rPr>
              <a:t>Moving beyond compliance with laws </a:t>
            </a:r>
            <a:r>
              <a:rPr lang="en-GB" sz="2000" dirty="0">
                <a:ea typeface="ＭＳ Ｐゴシック"/>
              </a:rPr>
              <a:t>to establish new </a:t>
            </a:r>
            <a:r>
              <a:rPr lang="en-GB" sz="2000" dirty="0" smtClean="0">
                <a:ea typeface="ＭＳ Ｐゴシック"/>
              </a:rPr>
              <a:t>standards</a:t>
            </a:r>
            <a:endParaRPr lang="en-GB" sz="2400" b="1" dirty="0">
              <a:solidFill>
                <a:srgbClr val="0070C0"/>
              </a:solidFill>
              <a:ea typeface="ＭＳ Ｐゴシック"/>
            </a:endParaRPr>
          </a:p>
          <a:p>
            <a:pPr marL="109728" indent="0">
              <a:lnSpc>
                <a:spcPct val="80000"/>
              </a:lnSpc>
              <a:spcAft>
                <a:spcPts val="800"/>
              </a:spcAft>
              <a:buNone/>
            </a:pPr>
            <a:r>
              <a:rPr lang="en-GB" sz="2400" b="1" dirty="0">
                <a:solidFill>
                  <a:srgbClr val="0070C0"/>
                </a:solidFill>
                <a:ea typeface="ＭＳ Ｐゴシック"/>
              </a:rPr>
              <a:t>Ethical Capitalism* (AKA stakeholder approach)</a:t>
            </a:r>
          </a:p>
          <a:p>
            <a:pPr marL="109728" indent="0">
              <a:lnSpc>
                <a:spcPct val="80000"/>
              </a:lnSpc>
              <a:spcAft>
                <a:spcPts val="800"/>
              </a:spcAft>
              <a:buNone/>
            </a:pPr>
            <a:r>
              <a:rPr lang="en-GB" sz="2000" dirty="0">
                <a:ea typeface="ＭＳ Ｐゴシック"/>
              </a:rPr>
              <a:t>A business approach which seeks to integrate CSR as central to the purpose and activity of an organization </a:t>
            </a:r>
          </a:p>
          <a:p>
            <a:pPr>
              <a:lnSpc>
                <a:spcPct val="80000"/>
              </a:lnSpc>
              <a:spcAft>
                <a:spcPts val="800"/>
              </a:spcAft>
              <a:buNone/>
            </a:pPr>
            <a:r>
              <a:rPr lang="en-GB" sz="2200" b="1" dirty="0">
                <a:solidFill>
                  <a:srgbClr val="0070C0"/>
                </a:solidFill>
                <a:ea typeface="ＭＳ Ｐゴシック"/>
              </a:rPr>
              <a:t>Business benefits include</a:t>
            </a:r>
          </a:p>
          <a:p>
            <a:pPr lvl="1">
              <a:lnSpc>
                <a:spcPct val="80000"/>
              </a:lnSpc>
              <a:spcAft>
                <a:spcPts val="800"/>
              </a:spcAft>
              <a:buFont typeface="Wingdings" pitchFamily="2" charset="2"/>
              <a:buChar char="§"/>
            </a:pPr>
            <a:r>
              <a:rPr lang="en-GB" sz="2000" dirty="0">
                <a:ea typeface="ＭＳ Ｐゴシック"/>
              </a:rPr>
              <a:t>Enhanced reputation with consumers </a:t>
            </a:r>
          </a:p>
          <a:p>
            <a:pPr lvl="1">
              <a:lnSpc>
                <a:spcPct val="80000"/>
              </a:lnSpc>
              <a:spcAft>
                <a:spcPts val="800"/>
              </a:spcAft>
              <a:buFont typeface="Wingdings" pitchFamily="2" charset="2"/>
              <a:buChar char="§"/>
            </a:pPr>
            <a:r>
              <a:rPr lang="en-GB" sz="2000" dirty="0">
                <a:ea typeface="ＭＳ Ｐゴシック"/>
              </a:rPr>
              <a:t>Improve human rights, workforce welfare and ecological sustainability</a:t>
            </a:r>
          </a:p>
          <a:p>
            <a:pPr lvl="1">
              <a:lnSpc>
                <a:spcPct val="80000"/>
              </a:lnSpc>
              <a:spcAft>
                <a:spcPts val="800"/>
              </a:spcAft>
              <a:buFont typeface="Wingdings" pitchFamily="2" charset="2"/>
              <a:buChar char="§"/>
            </a:pPr>
            <a:r>
              <a:rPr lang="en-GB" sz="2000" dirty="0">
                <a:ea typeface="ＭＳ Ｐゴシック"/>
              </a:rPr>
              <a:t>Improved relationships with governments </a:t>
            </a:r>
          </a:p>
          <a:p>
            <a:pPr lvl="1">
              <a:lnSpc>
                <a:spcPct val="80000"/>
              </a:lnSpc>
              <a:spcAft>
                <a:spcPts val="800"/>
              </a:spcAft>
              <a:buFont typeface="Wingdings" pitchFamily="2" charset="2"/>
              <a:buChar char="§"/>
            </a:pPr>
            <a:r>
              <a:rPr lang="en-GB" sz="2000" dirty="0">
                <a:ea typeface="ＭＳ Ｐゴシック"/>
              </a:rPr>
              <a:t>positive contribution to national economic and social development</a:t>
            </a:r>
          </a:p>
          <a:p>
            <a:pPr>
              <a:lnSpc>
                <a:spcPct val="80000"/>
              </a:lnSpc>
              <a:spcAft>
                <a:spcPts val="800"/>
              </a:spcAft>
            </a:pPr>
            <a:endParaRPr lang="en-US" sz="2400" dirty="0">
              <a:ea typeface="ＭＳ Ｐゴシック"/>
            </a:endParaRPr>
          </a:p>
        </p:txBody>
      </p:sp>
      <p:sp>
        <p:nvSpPr>
          <p:cNvPr id="4" name="TextBox 3"/>
          <p:cNvSpPr txBox="1"/>
          <p:nvPr/>
        </p:nvSpPr>
        <p:spPr>
          <a:xfrm>
            <a:off x="6261348" y="6196662"/>
            <a:ext cx="4355976" cy="369332"/>
          </a:xfrm>
          <a:prstGeom prst="rect">
            <a:avLst/>
          </a:prstGeom>
          <a:noFill/>
        </p:spPr>
        <p:txBody>
          <a:bodyPr wrap="square" rtlCol="0">
            <a:spAutoFit/>
          </a:bodyPr>
          <a:lstStyle/>
          <a:p>
            <a:r>
              <a:rPr lang="en-GB" dirty="0"/>
              <a:t>*King &amp; </a:t>
            </a:r>
            <a:r>
              <a:rPr lang="en-GB" dirty="0" err="1"/>
              <a:t>Lawley</a:t>
            </a:r>
            <a:r>
              <a:rPr lang="en-GB" dirty="0"/>
              <a:t> (2013) in Readings</a:t>
            </a:r>
            <a:endParaRPr lang="en-US" dirty="0"/>
          </a:p>
        </p:txBody>
      </p:sp>
    </p:spTree>
    <p:extLst>
      <p:ext uri="{BB962C8B-B14F-4D97-AF65-F5344CB8AC3E}">
        <p14:creationId xmlns:p14="http://schemas.microsoft.com/office/powerpoint/2010/main" val="27324990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2"/>
          <p:cNvSpPr>
            <a:spLocks noGrp="1" noChangeArrowheads="1"/>
          </p:cNvSpPr>
          <p:nvPr>
            <p:ph type="title" idx="4294967295"/>
          </p:nvPr>
        </p:nvSpPr>
        <p:spPr>
          <a:xfrm>
            <a:off x="1919288" y="476251"/>
            <a:ext cx="8291512" cy="576263"/>
          </a:xfrm>
        </p:spPr>
        <p:txBody>
          <a:bodyPr anchor="b">
            <a:noAutofit/>
          </a:bodyPr>
          <a:lstStyle/>
          <a:p>
            <a:r>
              <a:rPr lang="en-GB" sz="3600" dirty="0">
                <a:solidFill>
                  <a:srgbClr val="0070C0"/>
                </a:solidFill>
              </a:rPr>
              <a:t>Doing Well by doing Good</a:t>
            </a:r>
            <a:endParaRPr lang="en-US" sz="3600" dirty="0"/>
          </a:p>
        </p:txBody>
      </p:sp>
      <p:sp>
        <p:nvSpPr>
          <p:cNvPr id="18435" name="Slide Number Placeholder 5"/>
          <p:cNvSpPr>
            <a:spLocks noGrp="1"/>
          </p:cNvSpPr>
          <p:nvPr>
            <p:ph type="sldNum" sz="quarter" idx="11"/>
          </p:nvPr>
        </p:nvSpPr>
        <p:spPr>
          <a:xfrm>
            <a:off x="342900" y="6071890"/>
            <a:ext cx="11277600" cy="525462"/>
          </a:xfrm>
          <a:noFill/>
          <a:ln>
            <a:miter lim="800000"/>
            <a:headEnd/>
            <a:tailEnd/>
          </a:ln>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US" sz="2000" dirty="0">
                <a:solidFill>
                  <a:srgbClr val="0070C0"/>
                </a:solidFill>
              </a:rPr>
              <a:t>Evaluating c</a:t>
            </a:r>
            <a:r>
              <a:rPr lang="en-US" sz="2000" dirty="0">
                <a:solidFill>
                  <a:srgbClr val="0070C0"/>
                </a:solidFill>
              </a:rPr>
              <a:t>orporate responsibility using </a:t>
            </a:r>
            <a:r>
              <a:rPr lang="en-US" sz="2000" dirty="0" smtClean="0">
                <a:solidFill>
                  <a:srgbClr val="0070C0"/>
                </a:solidFill>
              </a:rPr>
              <a:t>Carroll’s(1991</a:t>
            </a:r>
            <a:r>
              <a:rPr lang="en-US" sz="2000" dirty="0">
                <a:solidFill>
                  <a:srgbClr val="0070C0"/>
                </a:solidFill>
              </a:rPr>
              <a:t>) pyramid [illustrates levels of CSR]</a:t>
            </a:r>
            <a:endParaRPr lang="en-US" sz="2000" dirty="0">
              <a:solidFill>
                <a:srgbClr val="0070C0"/>
              </a:solidFill>
              <a:latin typeface="Tahoma" pitchFamily="34" charset="0"/>
            </a:endParaRPr>
          </a:p>
        </p:txBody>
      </p:sp>
      <p:pic>
        <p:nvPicPr>
          <p:cNvPr id="14340" name="Picture 4" descr="95840_e05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59697" y="1196975"/>
            <a:ext cx="5986463"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FlagCount" hidden="1">
            <a:hlinkClick r:id="rId4" action="ppaction://hlinkfile"/>
          </p:cNvPr>
          <p:cNvSpPr>
            <a:spLocks noChangeArrowheads="1"/>
          </p:cNvSpPr>
          <p:nvPr/>
        </p:nvSpPr>
        <p:spPr bwMode="auto">
          <a:xfrm>
            <a:off x="9779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a:r>
              <a:rPr lang="en-US" sz="1400" b="1">
                <a:latin typeface="Tahoma" pitchFamily="34" charset="0"/>
              </a:rPr>
              <a:t>0</a:t>
            </a:r>
          </a:p>
        </p:txBody>
      </p:sp>
      <p:sp>
        <p:nvSpPr>
          <p:cNvPr id="14343" name="Text Box 7"/>
          <p:cNvSpPr txBox="1">
            <a:spLocks noChangeArrowheads="1"/>
          </p:cNvSpPr>
          <p:nvPr/>
        </p:nvSpPr>
        <p:spPr bwMode="auto">
          <a:xfrm>
            <a:off x="1703512" y="3429000"/>
            <a:ext cx="2736726"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t>Milton Friedman1970</a:t>
            </a:r>
          </a:p>
          <a:p>
            <a:pPr>
              <a:spcBef>
                <a:spcPct val="50000"/>
              </a:spcBef>
            </a:pPr>
            <a:r>
              <a:rPr lang="en-GB" b="1" dirty="0"/>
              <a:t> ‘shareholder values’</a:t>
            </a:r>
            <a:endParaRPr lang="en-GB" b="1" dirty="0"/>
          </a:p>
        </p:txBody>
      </p:sp>
      <p:sp>
        <p:nvSpPr>
          <p:cNvPr id="14344" name="Text Box 8"/>
          <p:cNvSpPr txBox="1">
            <a:spLocks noChangeArrowheads="1"/>
          </p:cNvSpPr>
          <p:nvPr/>
        </p:nvSpPr>
        <p:spPr bwMode="auto">
          <a:xfrm>
            <a:off x="7726363" y="2133600"/>
            <a:ext cx="2690117"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solidFill>
                  <a:srgbClr val="0070C0"/>
                </a:solidFill>
              </a:rPr>
              <a:t>Edward Freeman 1984</a:t>
            </a:r>
          </a:p>
          <a:p>
            <a:pPr>
              <a:spcBef>
                <a:spcPct val="50000"/>
              </a:spcBef>
            </a:pPr>
            <a:r>
              <a:rPr lang="en-GB" b="1" dirty="0">
                <a:solidFill>
                  <a:srgbClr val="0070C0"/>
                </a:solidFill>
              </a:rPr>
              <a:t>   ‘stakeholder values’</a:t>
            </a:r>
            <a:endParaRPr lang="en-GB" b="1" dirty="0">
              <a:solidFill>
                <a:srgbClr val="0070C0"/>
              </a:solidFill>
            </a:endParaRPr>
          </a:p>
        </p:txBody>
      </p:sp>
      <p:sp>
        <p:nvSpPr>
          <p:cNvPr id="14345" name="Line 9"/>
          <p:cNvSpPr>
            <a:spLocks noChangeShapeType="1"/>
          </p:cNvSpPr>
          <p:nvPr/>
        </p:nvSpPr>
        <p:spPr bwMode="auto">
          <a:xfrm>
            <a:off x="3647729" y="3717032"/>
            <a:ext cx="936749" cy="79228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6" name="Line 10"/>
          <p:cNvSpPr>
            <a:spLocks noChangeShapeType="1"/>
          </p:cNvSpPr>
          <p:nvPr/>
        </p:nvSpPr>
        <p:spPr bwMode="auto">
          <a:xfrm flipH="1">
            <a:off x="7186612" y="2420889"/>
            <a:ext cx="1079500" cy="5472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40227863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2"/>
          <p:cNvSpPr>
            <a:spLocks noGrp="1" noChangeArrowheads="1"/>
          </p:cNvSpPr>
          <p:nvPr>
            <p:ph type="title" idx="4294967295"/>
          </p:nvPr>
        </p:nvSpPr>
        <p:spPr>
          <a:xfrm>
            <a:off x="1992314" y="692150"/>
            <a:ext cx="8218487" cy="1081088"/>
          </a:xfrm>
        </p:spPr>
        <p:txBody>
          <a:bodyPr/>
          <a:lstStyle/>
          <a:p>
            <a:pPr algn="l"/>
            <a:r>
              <a:rPr lang="en-US" sz="3200" b="1" dirty="0">
                <a:solidFill>
                  <a:srgbClr val="0070C0"/>
                </a:solidFill>
              </a:rPr>
              <a:t>The Organization and its Competitive Environment</a:t>
            </a:r>
          </a:p>
        </p:txBody>
      </p:sp>
      <p:sp>
        <p:nvSpPr>
          <p:cNvPr id="70660" name="Rectangle 3"/>
          <p:cNvSpPr>
            <a:spLocks noGrp="1" noChangeArrowheads="1"/>
          </p:cNvSpPr>
          <p:nvPr>
            <p:ph type="body" idx="4294967295"/>
          </p:nvPr>
        </p:nvSpPr>
        <p:spPr>
          <a:xfrm>
            <a:off x="1919288" y="2060848"/>
            <a:ext cx="8209160" cy="3888432"/>
          </a:xfrm>
        </p:spPr>
        <p:txBody>
          <a:bodyPr>
            <a:normAutofit lnSpcReduction="10000"/>
          </a:bodyPr>
          <a:lstStyle/>
          <a:p>
            <a:pPr>
              <a:lnSpc>
                <a:spcPct val="80000"/>
              </a:lnSpc>
              <a:buFontTx/>
              <a:buNone/>
            </a:pPr>
            <a:r>
              <a:rPr lang="en-GB" sz="2000" dirty="0"/>
              <a:t>Traditionally, CEOs and strategy writers see only forces of </a:t>
            </a:r>
            <a:r>
              <a:rPr lang="en-GB" sz="2000" i="1" dirty="0"/>
              <a:t>competition</a:t>
            </a:r>
            <a:r>
              <a:rPr lang="en-GB" sz="2000" dirty="0"/>
              <a:t> in operational environment, however…</a:t>
            </a:r>
          </a:p>
          <a:p>
            <a:pPr>
              <a:lnSpc>
                <a:spcPct val="80000"/>
              </a:lnSpc>
              <a:buFontTx/>
              <a:buNone/>
            </a:pPr>
            <a:endParaRPr lang="en-GB" sz="2000" i="1" dirty="0"/>
          </a:p>
          <a:p>
            <a:pPr>
              <a:lnSpc>
                <a:spcPct val="80000"/>
              </a:lnSpc>
              <a:buFont typeface="Wingdings" pitchFamily="2" charset="2"/>
              <a:buChar char="§"/>
            </a:pPr>
            <a:r>
              <a:rPr lang="en-GB" sz="2000" dirty="0"/>
              <a:t>Competitive / operating environment includes numerous stakeholders (Stakeholder Theory, Freeman 1984)</a:t>
            </a:r>
          </a:p>
          <a:p>
            <a:pPr marL="109728" indent="0">
              <a:lnSpc>
                <a:spcPct val="80000"/>
              </a:lnSpc>
              <a:buNone/>
            </a:pPr>
            <a:endParaRPr lang="en-GB" sz="2000" dirty="0"/>
          </a:p>
          <a:p>
            <a:pPr>
              <a:lnSpc>
                <a:spcPct val="80000"/>
              </a:lnSpc>
              <a:buFont typeface="Wingdings" pitchFamily="2" charset="2"/>
              <a:buChar char="§"/>
            </a:pPr>
            <a:r>
              <a:rPr lang="en-GB" sz="2000" dirty="0"/>
              <a:t>Stakeholders can be become allies (affect &amp; affected by firm)</a:t>
            </a:r>
          </a:p>
          <a:p>
            <a:pPr>
              <a:lnSpc>
                <a:spcPct val="80000"/>
              </a:lnSpc>
              <a:buFont typeface="Wingdings" pitchFamily="2" charset="2"/>
              <a:buChar char="§"/>
            </a:pPr>
            <a:endParaRPr lang="en-GB" sz="2000" dirty="0"/>
          </a:p>
          <a:p>
            <a:pPr>
              <a:lnSpc>
                <a:spcPct val="80000"/>
              </a:lnSpc>
              <a:buFont typeface="Wingdings" pitchFamily="2" charset="2"/>
              <a:buChar char="§"/>
            </a:pPr>
            <a:r>
              <a:rPr lang="en-GB" sz="2000" dirty="0"/>
              <a:t>They can provide information about changes in the broad environment (social attitudes / trends)</a:t>
            </a:r>
          </a:p>
          <a:p>
            <a:pPr>
              <a:lnSpc>
                <a:spcPct val="80000"/>
              </a:lnSpc>
              <a:buFont typeface="Wingdings" pitchFamily="2" charset="2"/>
              <a:buChar char="§"/>
            </a:pPr>
            <a:endParaRPr lang="en-GB" sz="2000" dirty="0"/>
          </a:p>
          <a:p>
            <a:pPr>
              <a:lnSpc>
                <a:spcPct val="80000"/>
              </a:lnSpc>
              <a:buFont typeface="Wingdings" pitchFamily="2" charset="2"/>
              <a:buChar char="§"/>
            </a:pPr>
            <a:r>
              <a:rPr lang="en-GB" sz="2000" dirty="0"/>
              <a:t>They can </a:t>
            </a:r>
            <a:r>
              <a:rPr lang="en-GB" sz="2000" i="1" dirty="0"/>
              <a:t>co-operate</a:t>
            </a:r>
            <a:r>
              <a:rPr lang="en-GB" sz="2000" dirty="0"/>
              <a:t> in finding new ways </a:t>
            </a:r>
            <a:r>
              <a:rPr lang="en-GB" sz="2000" dirty="0" err="1"/>
              <a:t>forward</a:t>
            </a:r>
            <a:r>
              <a:rPr lang="en-GB" sz="2000" b="1" i="1" dirty="0" err="1"/>
              <a:t>and</a:t>
            </a:r>
            <a:r>
              <a:rPr lang="en-GB" sz="2000" b="1" i="1" dirty="0"/>
              <a:t> achieve competitive advantage</a:t>
            </a:r>
            <a:endParaRPr lang="en-US" sz="2000" dirty="0"/>
          </a:p>
        </p:txBody>
      </p:sp>
      <p:sp>
        <p:nvSpPr>
          <p:cNvPr id="5" name="TextBox 4"/>
          <p:cNvSpPr txBox="1"/>
          <p:nvPr/>
        </p:nvSpPr>
        <p:spPr>
          <a:xfrm>
            <a:off x="5375920" y="5949281"/>
            <a:ext cx="5184576" cy="646331"/>
          </a:xfrm>
          <a:prstGeom prst="rect">
            <a:avLst/>
          </a:prstGeom>
          <a:noFill/>
        </p:spPr>
        <p:txBody>
          <a:bodyPr wrap="square" rtlCol="0">
            <a:spAutoFit/>
          </a:bodyPr>
          <a:lstStyle/>
          <a:p>
            <a:r>
              <a:rPr lang="en-GB" dirty="0">
                <a:solidFill>
                  <a:srgbClr val="0070C0"/>
                </a:solidFill>
              </a:rPr>
              <a:t>Challenge for firms is to define stakeholders and decide how much to privilege them  </a:t>
            </a:r>
            <a:endParaRPr lang="en-US" dirty="0">
              <a:solidFill>
                <a:srgbClr val="0070C0"/>
              </a:solidFill>
            </a:endParaRPr>
          </a:p>
        </p:txBody>
      </p:sp>
    </p:spTree>
    <p:extLst>
      <p:ext uri="{BB962C8B-B14F-4D97-AF65-F5344CB8AC3E}">
        <p14:creationId xmlns:p14="http://schemas.microsoft.com/office/powerpoint/2010/main" val="35042788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B32F73EB-B46F-4F77-B3DC-7C374906F3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xmlns="" id="{ADDB10B3-CF45-4294-8994-0E8AD1FC6E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xmlns="" id="{5145417F-1D1B-48A7-B4DA-BAD73B02C8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xmlns="" id="{13CF9D9F-1672-4D0C-934E-CD9EE1BE54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xmlns="" id="{1558C702-CA14-4264-B8FC-A5120F75DE0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xmlns="" id="{6621A72C-7343-4A22-8700-696C5860A21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BB44A4DC-7861-4DCC-9931-5A075855D6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E16C316F-BFB5-424F-A951-E962A3B745C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xmlns="" id="{B66F8A2C-B8CF-4B20-9A73-2ADCF63027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xmlns="" id="{180C23B1-7427-4DF4-BFF1-60CD7E93BC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xmlns="" id="{B5DD78E9-DE0D-47AF-A0DB-F475221E3D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xmlns="" id="{A118D329-2010-4A15-B57C-429FFAE35B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2EEA11B7-3B90-7346-9FFE-F6B280CCF032}"/>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a:solidFill>
                  <a:schemeClr val="tx1"/>
                </a:solidFill>
              </a:rPr>
              <a:t>Mendelow Grid</a:t>
            </a:r>
          </a:p>
        </p:txBody>
      </p:sp>
      <p:sp>
        <p:nvSpPr>
          <p:cNvPr id="3" name="Content Placeholder 2">
            <a:extLst>
              <a:ext uri="{FF2B5EF4-FFF2-40B4-BE49-F238E27FC236}">
                <a16:creationId xmlns:a16="http://schemas.microsoft.com/office/drawing/2014/main" xmlns="" id="{C791D2DB-D841-3241-A45B-D45FF7E2E740}"/>
              </a:ext>
            </a:extLst>
          </p:cNvPr>
          <p:cNvSpPr>
            <a:spLocks noGrp="1"/>
          </p:cNvSpPr>
          <p:nvPr>
            <p:ph idx="1"/>
          </p:nvPr>
        </p:nvSpPr>
        <p:spPr>
          <a:xfrm>
            <a:off x="8473440" y="1272800"/>
            <a:ext cx="2481307" cy="4312402"/>
          </a:xfrm>
        </p:spPr>
        <p:txBody>
          <a:bodyPr vert="horz" lIns="91440" tIns="45720" rIns="91440" bIns="45720" rtlCol="0" anchor="ctr">
            <a:normAutofit/>
          </a:bodyPr>
          <a:lstStyle/>
          <a:p>
            <a:pPr marL="0" indent="0">
              <a:spcBef>
                <a:spcPts val="0"/>
              </a:spcBef>
              <a:spcAft>
                <a:spcPts val="600"/>
              </a:spcAft>
              <a:buNone/>
            </a:pPr>
            <a:r>
              <a:rPr lang="en-US" sz="2000" spc="80"/>
              <a:t>Suggested mapping an organization’s stakeholder s in order to manage them </a:t>
            </a:r>
          </a:p>
        </p:txBody>
      </p:sp>
      <p:cxnSp>
        <p:nvCxnSpPr>
          <p:cNvPr id="29" name="Straight Connector 28">
            <a:extLst>
              <a:ext uri="{FF2B5EF4-FFF2-40B4-BE49-F238E27FC236}">
                <a16:creationId xmlns:a16="http://schemas.microsoft.com/office/drawing/2014/main" xmlns="" id="{994262BC-EE98-4BD6-82DB-4955E8DCC29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57712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analysis</a:t>
            </a:r>
            <a:endParaRPr lang="en-GB" dirty="0"/>
          </a:p>
        </p:txBody>
      </p:sp>
      <p:sp>
        <p:nvSpPr>
          <p:cNvPr id="3" name="Content Placeholder 2"/>
          <p:cNvSpPr>
            <a:spLocks noGrp="1"/>
          </p:cNvSpPr>
          <p:nvPr>
            <p:ph idx="1"/>
          </p:nvPr>
        </p:nvSpPr>
        <p:spPr/>
        <p:txBody>
          <a:bodyPr>
            <a:normAutofit fontScale="92500" lnSpcReduction="20000"/>
          </a:bodyPr>
          <a:lstStyle/>
          <a:p>
            <a:r>
              <a:rPr lang="en-GB" sz="2800" dirty="0" smtClean="0"/>
              <a:t>One of the biggest risks to execute a strategy is politics inside and outside the organisation. </a:t>
            </a:r>
          </a:p>
          <a:p>
            <a:r>
              <a:rPr lang="en-GB" sz="2800" dirty="0" smtClean="0"/>
              <a:t>Powerful stakeholders can derail strategies</a:t>
            </a:r>
          </a:p>
          <a:p>
            <a:r>
              <a:rPr lang="en-GB" sz="2800" dirty="0" smtClean="0"/>
              <a:t>Therefore important to categorise stakeholders e.g. the seven markets model also consider classifications:</a:t>
            </a:r>
          </a:p>
          <a:p>
            <a:r>
              <a:rPr lang="en-GB" sz="2800" dirty="0" smtClean="0"/>
              <a:t>Economic stakeholders</a:t>
            </a:r>
          </a:p>
          <a:p>
            <a:r>
              <a:rPr lang="en-GB" sz="2800" dirty="0" smtClean="0"/>
              <a:t>Social/political stakeholders</a:t>
            </a:r>
          </a:p>
          <a:p>
            <a:r>
              <a:rPr lang="en-GB" sz="2800" dirty="0" smtClean="0"/>
              <a:t>Technological stakeholders </a:t>
            </a:r>
          </a:p>
          <a:p>
            <a:r>
              <a:rPr lang="en-GB" sz="2800" dirty="0" smtClean="0"/>
              <a:t>Community stakeholders</a:t>
            </a:r>
            <a:endParaRPr lang="en-GB" sz="2800" dirty="0"/>
          </a:p>
        </p:txBody>
      </p:sp>
      <p:sp>
        <p:nvSpPr>
          <p:cNvPr id="4" name="Slide Number Placeholder 3"/>
          <p:cNvSpPr>
            <a:spLocks noGrp="1"/>
          </p:cNvSpPr>
          <p:nvPr>
            <p:ph type="sldNum" sz="quarter" idx="12"/>
          </p:nvPr>
        </p:nvSpPr>
        <p:spPr/>
        <p:txBody>
          <a:bodyPr/>
          <a:lstStyle/>
          <a:p>
            <a:fld id="{EF54EDC2-A773-45F4-9D6C-D7F46A25AAD7}" type="slidenum">
              <a:rPr lang="en-GB" smtClean="0">
                <a:solidFill>
                  <a:prstClr val="black">
                    <a:tint val="75000"/>
                  </a:prstClr>
                </a:solidFill>
              </a:rPr>
              <a:pPr/>
              <a:t>20</a:t>
            </a:fld>
            <a:endParaRPr lang="en-GB" dirty="0">
              <a:solidFill>
                <a:prstClr val="black">
                  <a:tint val="75000"/>
                </a:prstClr>
              </a:solidFill>
            </a:endParaRPr>
          </a:p>
        </p:txBody>
      </p:sp>
    </p:spTree>
    <p:extLst>
      <p:ext uri="{BB962C8B-B14F-4D97-AF65-F5344CB8AC3E}">
        <p14:creationId xmlns:p14="http://schemas.microsoft.com/office/powerpoint/2010/main" val="178974561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Stakeholder influence - Mendelow matrix</a:t>
            </a:r>
            <a:endParaRPr lang="en-GB" dirty="0"/>
          </a:p>
        </p:txBody>
      </p:sp>
      <p:sp>
        <p:nvSpPr>
          <p:cNvPr id="8" name="Content Placeholder 7"/>
          <p:cNvSpPr>
            <a:spLocks noGrp="1"/>
          </p:cNvSpPr>
          <p:nvPr>
            <p:ph idx="1"/>
          </p:nvPr>
        </p:nvSpPr>
        <p:spPr/>
        <p:txBody>
          <a:bodyPr>
            <a:normAutofit/>
          </a:bodyPr>
          <a:lstStyle/>
          <a:p>
            <a:r>
              <a:rPr lang="en-GB" sz="2800" dirty="0"/>
              <a:t>Positional </a:t>
            </a:r>
            <a:r>
              <a:rPr lang="en-GB" sz="2800" dirty="0" smtClean="0"/>
              <a:t>power</a:t>
            </a:r>
            <a:endParaRPr lang="en-GB" sz="2800" dirty="0"/>
          </a:p>
          <a:p>
            <a:r>
              <a:rPr lang="en-GB" sz="2800" dirty="0"/>
              <a:t>Resource power</a:t>
            </a:r>
          </a:p>
          <a:p>
            <a:r>
              <a:rPr lang="en-GB" sz="2800" dirty="0"/>
              <a:t>System power</a:t>
            </a:r>
          </a:p>
          <a:p>
            <a:r>
              <a:rPr lang="en-GB" sz="2800" dirty="0"/>
              <a:t>Expert power</a:t>
            </a:r>
          </a:p>
          <a:p>
            <a:r>
              <a:rPr lang="en-GB" sz="2800" dirty="0"/>
              <a:t>Personal </a:t>
            </a:r>
            <a:r>
              <a:rPr lang="en-GB" sz="2800" dirty="0" smtClean="0"/>
              <a:t>power </a:t>
            </a:r>
          </a:p>
          <a:p>
            <a:r>
              <a:rPr lang="en-GB" sz="2800" b="1" dirty="0">
                <a:solidFill>
                  <a:srgbClr val="FF0000"/>
                </a:solidFill>
              </a:rPr>
              <a:t>Used to plot the potential influence of stakeholder </a:t>
            </a:r>
            <a:r>
              <a:rPr lang="en-GB" sz="2800" b="1" dirty="0" smtClean="0">
                <a:solidFill>
                  <a:srgbClr val="FF0000"/>
                </a:solidFill>
              </a:rPr>
              <a:t>groups and </a:t>
            </a:r>
            <a:r>
              <a:rPr lang="en-GB" sz="2800" b="1" dirty="0">
                <a:solidFill>
                  <a:srgbClr val="FF0000"/>
                </a:solidFill>
              </a:rPr>
              <a:t>possible threats to execute a strategy</a:t>
            </a:r>
          </a:p>
          <a:p>
            <a:pPr marL="0" indent="0">
              <a:buNone/>
            </a:pPr>
            <a:endParaRPr lang="en-GB" sz="2800" dirty="0" smtClean="0"/>
          </a:p>
          <a:p>
            <a:endParaRPr lang="en-GB" sz="2800" dirty="0"/>
          </a:p>
        </p:txBody>
      </p:sp>
      <p:sp>
        <p:nvSpPr>
          <p:cNvPr id="20" name="Slide Number Placeholder 19"/>
          <p:cNvSpPr>
            <a:spLocks noGrp="1"/>
          </p:cNvSpPr>
          <p:nvPr>
            <p:ph type="sldNum" sz="quarter" idx="12"/>
          </p:nvPr>
        </p:nvSpPr>
        <p:spPr/>
        <p:txBody>
          <a:bodyPr/>
          <a:lstStyle/>
          <a:p>
            <a:fld id="{182DF8A9-9E60-4E8E-A635-79255F7FF515}" type="slidenum">
              <a:rPr lang="en-GB" smtClean="0">
                <a:solidFill>
                  <a:prstClr val="black">
                    <a:tint val="75000"/>
                  </a:prstClr>
                </a:solidFill>
              </a:rPr>
              <a:pPr/>
              <a:t>21</a:t>
            </a:fld>
            <a:endParaRPr lang="en-GB" dirty="0">
              <a:solidFill>
                <a:prstClr val="black">
                  <a:tint val="75000"/>
                </a:prstClr>
              </a:solidFill>
            </a:endParaRPr>
          </a:p>
        </p:txBody>
      </p:sp>
    </p:spTree>
    <p:extLst>
      <p:ext uri="{BB962C8B-B14F-4D97-AF65-F5344CB8AC3E}">
        <p14:creationId xmlns:p14="http://schemas.microsoft.com/office/powerpoint/2010/main" val="41794386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Mendelow’s</a:t>
            </a:r>
            <a:r>
              <a:rPr lang="en-GB" dirty="0"/>
              <a:t> power-interest </a:t>
            </a:r>
            <a:r>
              <a:rPr lang="en-GB" dirty="0" smtClean="0"/>
              <a:t>matrix (1991)</a:t>
            </a:r>
            <a:r>
              <a:rPr lang="en-GB" dirty="0"/>
              <a:t/>
            </a:r>
            <a:br>
              <a:rPr lang="en-GB" dirty="0"/>
            </a:br>
            <a:endParaRPr lang="en-GB" dirty="0"/>
          </a:p>
        </p:txBody>
      </p:sp>
    </p:spTree>
    <p:extLst>
      <p:ext uri="{BB962C8B-B14F-4D97-AF65-F5344CB8AC3E}">
        <p14:creationId xmlns:p14="http://schemas.microsoft.com/office/powerpoint/2010/main" val="1024262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9664D085-C814-4D74-BCE0-2059F0DC04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DDA5539E-D8B4-4F5A-B46F-C304F5D7A8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extLst>
              <p:ext uri="{D42A27DB-BD31-4B8C-83A1-F6EECF244321}">
                <p14:modId xmlns:p14="http://schemas.microsoft.com/office/powerpoint/2010/main" val="239547493"/>
              </p:ext>
            </p:extLst>
          </p:nvPr>
        </p:nvGraphicFramePr>
        <p:xfrm>
          <a:off x="801539" y="833084"/>
          <a:ext cx="10588925" cy="5191834"/>
        </p:xfrm>
        <a:graphic>
          <a:graphicData uri="http://schemas.openxmlformats.org/drawingml/2006/table">
            <a:tbl>
              <a:tblPr firstRow="1" bandRow="1">
                <a:tableStyleId>{69C7853C-536D-4A76-A0AE-DD22124D55A5}</a:tableStyleId>
              </a:tblPr>
              <a:tblGrid>
                <a:gridCol w="2884190">
                  <a:extLst>
                    <a:ext uri="{9D8B030D-6E8A-4147-A177-3AD203B41FA5}">
                      <a16:colId xmlns:a16="http://schemas.microsoft.com/office/drawing/2014/main" xmlns="" val="540044213"/>
                    </a:ext>
                  </a:extLst>
                </a:gridCol>
                <a:gridCol w="1936355">
                  <a:extLst>
                    <a:ext uri="{9D8B030D-6E8A-4147-A177-3AD203B41FA5}">
                      <a16:colId xmlns:a16="http://schemas.microsoft.com/office/drawing/2014/main" xmlns="" val="2850256718"/>
                    </a:ext>
                  </a:extLst>
                </a:gridCol>
                <a:gridCol w="2884190">
                  <a:extLst>
                    <a:ext uri="{9D8B030D-6E8A-4147-A177-3AD203B41FA5}">
                      <a16:colId xmlns:a16="http://schemas.microsoft.com/office/drawing/2014/main" xmlns="" val="2501146088"/>
                    </a:ext>
                  </a:extLst>
                </a:gridCol>
                <a:gridCol w="2884190">
                  <a:extLst>
                    <a:ext uri="{9D8B030D-6E8A-4147-A177-3AD203B41FA5}">
                      <a16:colId xmlns:a16="http://schemas.microsoft.com/office/drawing/2014/main" xmlns="" val="1085963635"/>
                    </a:ext>
                  </a:extLst>
                </a:gridCol>
              </a:tblGrid>
              <a:tr h="1007371">
                <a:tc rowSpan="2" gridSpan="2">
                  <a:txBody>
                    <a:bodyPr/>
                    <a:lstStyle/>
                    <a:p>
                      <a:pPr algn="ctr"/>
                      <a:endParaRPr lang="en-US" sz="1900"/>
                    </a:p>
                  </a:txBody>
                  <a:tcPr marL="96863" marR="96863" marT="48431" marB="484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6863" marR="96863" marT="48431" marB="48431"/>
                </a:tc>
                <a:tc hMerge="1">
                  <a:txBody>
                    <a:bodyPr/>
                    <a:lstStyle/>
                    <a:p>
                      <a:endParaRPr lang="en-US" dirty="0"/>
                    </a:p>
                  </a:txBody>
                  <a:tcPr/>
                </a:tc>
                <a:extLst>
                  <a:ext uri="{0D108BD9-81ED-4DB2-BD59-A6C34878D82A}">
                    <a16:rowId xmlns:a16="http://schemas.microsoft.com/office/drawing/2014/main" xmlns=""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a16="http://schemas.microsoft.com/office/drawing/2014/main" xmlns="" val="740755332"/>
                  </a:ext>
                </a:extLst>
              </a:tr>
              <a:tr h="1588546">
                <a:tc rowSpan="2">
                  <a:txBody>
                    <a:bodyPr/>
                    <a:lstStyle/>
                    <a:p>
                      <a:pPr algn="ctr"/>
                      <a:endParaRPr lang="en-US" sz="1900"/>
                    </a:p>
                    <a:p>
                      <a:pPr algn="ctr"/>
                      <a:endParaRPr lang="en-US" sz="1900"/>
                    </a:p>
                    <a:p>
                      <a:pPr algn="ctr"/>
                      <a:endParaRPr lang="en-US" sz="1900" b="1"/>
                    </a:p>
                    <a:p>
                      <a:pPr algn="ctr"/>
                      <a:r>
                        <a:rPr lang="en-US" sz="1900" b="1"/>
                        <a:t>Level of Power</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a16="http://schemas.microsoft.com/office/drawing/2014/main" xmlns=""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a:t>Key players</a:t>
                      </a:r>
                    </a:p>
                    <a:p>
                      <a:pPr algn="ctr"/>
                      <a:endParaRPr lang="en-US" sz="1900"/>
                    </a:p>
                    <a:p>
                      <a:pPr algn="ctr"/>
                      <a:r>
                        <a:rPr lang="en-US" sz="1900" b="1"/>
                        <a:t>D</a:t>
                      </a:r>
                    </a:p>
                  </a:txBody>
                  <a:tcPr marL="96863" marR="96863" marT="48431" marB="48431"/>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3601369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B7397D4F-98AA-8C4E-A3F8-A77B8AD20CAF}"/>
              </a:ext>
            </a:extLst>
          </p:cNvPr>
          <p:cNvPicPr>
            <a:picLocks noChangeAspect="1"/>
          </p:cNvPicPr>
          <p:nvPr/>
        </p:nvPicPr>
        <p:blipFill>
          <a:blip r:embed="rId2"/>
          <a:stretch>
            <a:fillRect/>
          </a:stretch>
        </p:blipFill>
        <p:spPr>
          <a:xfrm>
            <a:off x="3340134" y="803063"/>
            <a:ext cx="5511732" cy="5251874"/>
          </a:xfrm>
          <a:prstGeom prst="rect">
            <a:avLst/>
          </a:prstGeom>
        </p:spPr>
      </p:pic>
    </p:spTree>
    <p:extLst>
      <p:ext uri="{BB962C8B-B14F-4D97-AF65-F5344CB8AC3E}">
        <p14:creationId xmlns:p14="http://schemas.microsoft.com/office/powerpoint/2010/main" val="3228705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nvGraphicFramePr>
        <p:xfrm>
          <a:off x="801539" y="833084"/>
          <a:ext cx="10588925" cy="5191834"/>
        </p:xfrm>
        <a:graphic>
          <a:graphicData uri="http://schemas.openxmlformats.org/drawingml/2006/table">
            <a:tbl>
              <a:tblPr firstRow="1" bandRow="1">
                <a:tableStyleId>{69C7853C-536D-4A76-A0AE-DD22124D55A5}</a:tableStyleId>
              </a:tblPr>
              <a:tblGrid>
                <a:gridCol w="2884190">
                  <a:extLst>
                    <a:ext uri="{9D8B030D-6E8A-4147-A177-3AD203B41FA5}">
                      <a16:colId xmlns:a16="http://schemas.microsoft.com/office/drawing/2014/main" xmlns="" val="540044213"/>
                    </a:ext>
                  </a:extLst>
                </a:gridCol>
                <a:gridCol w="1936355">
                  <a:extLst>
                    <a:ext uri="{9D8B030D-6E8A-4147-A177-3AD203B41FA5}">
                      <a16:colId xmlns:a16="http://schemas.microsoft.com/office/drawing/2014/main" xmlns="" val="2850256718"/>
                    </a:ext>
                  </a:extLst>
                </a:gridCol>
                <a:gridCol w="2884190">
                  <a:extLst>
                    <a:ext uri="{9D8B030D-6E8A-4147-A177-3AD203B41FA5}">
                      <a16:colId xmlns:a16="http://schemas.microsoft.com/office/drawing/2014/main" xmlns="" val="2501146088"/>
                    </a:ext>
                  </a:extLst>
                </a:gridCol>
                <a:gridCol w="2884190">
                  <a:extLst>
                    <a:ext uri="{9D8B030D-6E8A-4147-A177-3AD203B41FA5}">
                      <a16:colId xmlns:a16="http://schemas.microsoft.com/office/drawing/2014/main" xmlns="" val="1085963635"/>
                    </a:ext>
                  </a:extLst>
                </a:gridCol>
              </a:tblGrid>
              <a:tr h="1007371">
                <a:tc rowSpan="2" gridSpan="2">
                  <a:txBody>
                    <a:bodyPr/>
                    <a:lstStyle/>
                    <a:p>
                      <a:pPr algn="ctr"/>
                      <a:endParaRPr lang="en-US" sz="1900"/>
                    </a:p>
                  </a:txBody>
                  <a:tcPr marL="96863" marR="96863" marT="48431" marB="484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6863" marR="96863" marT="48431" marB="48431"/>
                </a:tc>
                <a:tc hMerge="1">
                  <a:txBody>
                    <a:bodyPr/>
                    <a:lstStyle/>
                    <a:p>
                      <a:endParaRPr lang="en-US" dirty="0"/>
                    </a:p>
                  </a:txBody>
                  <a:tcPr/>
                </a:tc>
                <a:extLst>
                  <a:ext uri="{0D108BD9-81ED-4DB2-BD59-A6C34878D82A}">
                    <a16:rowId xmlns:a16="http://schemas.microsoft.com/office/drawing/2014/main" xmlns=""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a16="http://schemas.microsoft.com/office/drawing/2014/main" xmlns="" val="740755332"/>
                  </a:ext>
                </a:extLst>
              </a:tr>
              <a:tr h="1588546">
                <a:tc rowSpan="2">
                  <a:txBody>
                    <a:bodyPr/>
                    <a:lstStyle/>
                    <a:p>
                      <a:pPr algn="ctr"/>
                      <a:endParaRPr lang="en-US" sz="1900"/>
                    </a:p>
                    <a:p>
                      <a:pPr algn="ctr"/>
                      <a:endParaRPr lang="en-US" sz="1900"/>
                    </a:p>
                    <a:p>
                      <a:pPr algn="ctr"/>
                      <a:endParaRPr lang="en-US" sz="1900" b="1"/>
                    </a:p>
                    <a:p>
                      <a:pPr algn="ctr"/>
                      <a:r>
                        <a:rPr lang="en-US" sz="1900" b="1"/>
                        <a:t>Level of Power</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a16="http://schemas.microsoft.com/office/drawing/2014/main" xmlns=""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a:t>Key players</a:t>
                      </a:r>
                    </a:p>
                    <a:p>
                      <a:pPr algn="ctr"/>
                      <a:endParaRPr lang="en-US" sz="1900"/>
                    </a:p>
                    <a:p>
                      <a:pPr algn="ctr"/>
                      <a:r>
                        <a:rPr lang="en-US" sz="1900" b="1"/>
                        <a:t>D</a:t>
                      </a:r>
                    </a:p>
                  </a:txBody>
                  <a:tcPr marL="96863" marR="96863" marT="48431" marB="48431"/>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7674974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extLst>
              <p:ext uri="{D42A27DB-BD31-4B8C-83A1-F6EECF244321}">
                <p14:modId xmlns:p14="http://schemas.microsoft.com/office/powerpoint/2010/main" val="2948394306"/>
              </p:ext>
            </p:extLst>
          </p:nvPr>
        </p:nvGraphicFramePr>
        <p:xfrm>
          <a:off x="787685" y="223484"/>
          <a:ext cx="10588925" cy="6308245"/>
        </p:xfrm>
        <a:graphic>
          <a:graphicData uri="http://schemas.openxmlformats.org/drawingml/2006/table">
            <a:tbl>
              <a:tblPr firstRow="1" bandRow="1">
                <a:tableStyleId>{69C7853C-536D-4A76-A0AE-DD22124D55A5}</a:tableStyleId>
              </a:tblPr>
              <a:tblGrid>
                <a:gridCol w="2884190">
                  <a:extLst>
                    <a:ext uri="{9D8B030D-6E8A-4147-A177-3AD203B41FA5}">
                      <a16:colId xmlns:a16="http://schemas.microsoft.com/office/drawing/2014/main" xmlns="" val="540044213"/>
                    </a:ext>
                  </a:extLst>
                </a:gridCol>
                <a:gridCol w="1936355">
                  <a:extLst>
                    <a:ext uri="{9D8B030D-6E8A-4147-A177-3AD203B41FA5}">
                      <a16:colId xmlns:a16="http://schemas.microsoft.com/office/drawing/2014/main" xmlns="" val="2850256718"/>
                    </a:ext>
                  </a:extLst>
                </a:gridCol>
                <a:gridCol w="2884190">
                  <a:extLst>
                    <a:ext uri="{9D8B030D-6E8A-4147-A177-3AD203B41FA5}">
                      <a16:colId xmlns:a16="http://schemas.microsoft.com/office/drawing/2014/main" xmlns="" val="2501146088"/>
                    </a:ext>
                  </a:extLst>
                </a:gridCol>
                <a:gridCol w="2884190">
                  <a:extLst>
                    <a:ext uri="{9D8B030D-6E8A-4147-A177-3AD203B41FA5}">
                      <a16:colId xmlns:a16="http://schemas.microsoft.com/office/drawing/2014/main" xmlns=""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9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a16="http://schemas.microsoft.com/office/drawing/2014/main" xmlns=""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a16="http://schemas.microsoft.com/office/drawing/2014/main" xmlns="" val="740755332"/>
                  </a:ext>
                </a:extLst>
              </a:tr>
              <a:tr h="1588546">
                <a:tc rowSpan="2">
                  <a:txBody>
                    <a:bodyPr/>
                    <a:lstStyle/>
                    <a:p>
                      <a:pPr algn="ctr"/>
                      <a:endParaRPr lang="en-US" sz="1900"/>
                    </a:p>
                    <a:p>
                      <a:pPr algn="ctr"/>
                      <a:endParaRPr lang="en-US" sz="1900"/>
                    </a:p>
                    <a:p>
                      <a:pPr algn="ctr"/>
                      <a:endParaRPr lang="en-US" sz="1900" b="1"/>
                    </a:p>
                    <a:p>
                      <a:pPr algn="ctr"/>
                      <a:r>
                        <a:rPr lang="en-US" sz="1900" b="1"/>
                        <a:t>Level of Power</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a16="http://schemas.microsoft.com/office/drawing/2014/main" xmlns=""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114232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extLst>
              <p:ext uri="{D42A27DB-BD31-4B8C-83A1-F6EECF244321}">
                <p14:modId xmlns:p14="http://schemas.microsoft.com/office/powerpoint/2010/main" val="472129329"/>
              </p:ext>
            </p:extLst>
          </p:nvPr>
        </p:nvGraphicFramePr>
        <p:xfrm>
          <a:off x="801539" y="833084"/>
          <a:ext cx="10588925" cy="5296764"/>
        </p:xfrm>
        <a:graphic>
          <a:graphicData uri="http://schemas.openxmlformats.org/drawingml/2006/table">
            <a:tbl>
              <a:tblPr firstRow="1" bandRow="1">
                <a:tableStyleId>{69C7853C-536D-4A76-A0AE-DD22124D55A5}</a:tableStyleId>
              </a:tblPr>
              <a:tblGrid>
                <a:gridCol w="2884190">
                  <a:extLst>
                    <a:ext uri="{9D8B030D-6E8A-4147-A177-3AD203B41FA5}">
                      <a16:colId xmlns:a16="http://schemas.microsoft.com/office/drawing/2014/main" xmlns="" val="540044213"/>
                    </a:ext>
                  </a:extLst>
                </a:gridCol>
                <a:gridCol w="1936355">
                  <a:extLst>
                    <a:ext uri="{9D8B030D-6E8A-4147-A177-3AD203B41FA5}">
                      <a16:colId xmlns:a16="http://schemas.microsoft.com/office/drawing/2014/main" xmlns="" val="2850256718"/>
                    </a:ext>
                  </a:extLst>
                </a:gridCol>
                <a:gridCol w="2884190">
                  <a:extLst>
                    <a:ext uri="{9D8B030D-6E8A-4147-A177-3AD203B41FA5}">
                      <a16:colId xmlns:a16="http://schemas.microsoft.com/office/drawing/2014/main" xmlns="" val="2501146088"/>
                    </a:ext>
                  </a:extLst>
                </a:gridCol>
                <a:gridCol w="2884190">
                  <a:extLst>
                    <a:ext uri="{9D8B030D-6E8A-4147-A177-3AD203B41FA5}">
                      <a16:colId xmlns:a16="http://schemas.microsoft.com/office/drawing/2014/main" xmlns=""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6863" marR="96863" marT="48431" marB="48431"/>
                </a:tc>
                <a:tc hMerge="1">
                  <a:txBody>
                    <a:bodyPr/>
                    <a:lstStyle/>
                    <a:p>
                      <a:endParaRPr lang="en-US" dirty="0"/>
                    </a:p>
                  </a:txBody>
                  <a:tcPr/>
                </a:tc>
                <a:extLst>
                  <a:ext uri="{0D108BD9-81ED-4DB2-BD59-A6C34878D82A}">
                    <a16:rowId xmlns:a16="http://schemas.microsoft.com/office/drawing/2014/main" xmlns=""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a16="http://schemas.microsoft.com/office/drawing/2014/main" xmlns="" val="740755332"/>
                  </a:ext>
                </a:extLst>
              </a:tr>
              <a:tr h="1588546">
                <a:tc rowSpan="2">
                  <a:txBody>
                    <a:bodyPr/>
                    <a:lstStyle/>
                    <a:p>
                      <a:pPr algn="ctr"/>
                      <a:endParaRPr lang="en-US" sz="1900" dirty="0"/>
                    </a:p>
                    <a:p>
                      <a:pPr algn="ctr"/>
                      <a:endParaRPr lang="en-US" sz="1900" dirty="0"/>
                    </a:p>
                    <a:p>
                      <a:pPr algn="ctr"/>
                      <a:endParaRPr lang="en-US" sz="1900" b="1" dirty="0"/>
                    </a:p>
                    <a:p>
                      <a:pPr algn="ctr"/>
                      <a:r>
                        <a:rPr lang="en-US" sz="1900" b="1" dirty="0">
                          <a:solidFill>
                            <a:srgbClr val="FF0000"/>
                          </a:solidFill>
                        </a:rPr>
                        <a:t>Level of Power</a:t>
                      </a:r>
                    </a:p>
                    <a:p>
                      <a:pPr algn="ctr"/>
                      <a:r>
                        <a:rPr lang="en-US" sz="1900" b="1" dirty="0">
                          <a:solidFill>
                            <a:srgbClr val="FF0000"/>
                          </a:solidFill>
                        </a:rPr>
                        <a:t>CAN THESE STAKEHOLDERS DISRUPT YOUR PLANS? HOW MUCH POWER DO THESE STAKEHOLDERS HAVE OVER THE ORGANISATION?</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dirty="0"/>
                        <a:t>Keep informed</a:t>
                      </a:r>
                    </a:p>
                    <a:p>
                      <a:pPr algn="ctr"/>
                      <a:endParaRPr lang="en-US" sz="1900" dirty="0"/>
                    </a:p>
                    <a:p>
                      <a:pPr algn="ctr"/>
                      <a:r>
                        <a:rPr lang="en-US" sz="1900" b="1" dirty="0"/>
                        <a:t>B</a:t>
                      </a:r>
                    </a:p>
                  </a:txBody>
                  <a:tcPr marL="96863" marR="96863" marT="48431" marB="48431"/>
                </a:tc>
                <a:extLst>
                  <a:ext uri="{0D108BD9-81ED-4DB2-BD59-A6C34878D82A}">
                    <a16:rowId xmlns:a16="http://schemas.microsoft.com/office/drawing/2014/main" xmlns=""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12357217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extLst>
              <p:ext uri="{D42A27DB-BD31-4B8C-83A1-F6EECF244321}">
                <p14:modId xmlns:p14="http://schemas.microsoft.com/office/powerpoint/2010/main" val="1877116666"/>
              </p:ext>
            </p:extLst>
          </p:nvPr>
        </p:nvGraphicFramePr>
        <p:xfrm>
          <a:off x="787685" y="223484"/>
          <a:ext cx="10588925" cy="6308245"/>
        </p:xfrm>
        <a:graphic>
          <a:graphicData uri="http://schemas.openxmlformats.org/drawingml/2006/table">
            <a:tbl>
              <a:tblPr firstRow="1" bandRow="1">
                <a:tableStyleId>{69C7853C-536D-4A76-A0AE-DD22124D55A5}</a:tableStyleId>
              </a:tblPr>
              <a:tblGrid>
                <a:gridCol w="2884190">
                  <a:extLst>
                    <a:ext uri="{9D8B030D-6E8A-4147-A177-3AD203B41FA5}">
                      <a16:colId xmlns:a16="http://schemas.microsoft.com/office/drawing/2014/main" xmlns="" val="540044213"/>
                    </a:ext>
                  </a:extLst>
                </a:gridCol>
                <a:gridCol w="1936355">
                  <a:extLst>
                    <a:ext uri="{9D8B030D-6E8A-4147-A177-3AD203B41FA5}">
                      <a16:colId xmlns:a16="http://schemas.microsoft.com/office/drawing/2014/main" xmlns="" val="2850256718"/>
                    </a:ext>
                  </a:extLst>
                </a:gridCol>
                <a:gridCol w="2884190">
                  <a:extLst>
                    <a:ext uri="{9D8B030D-6E8A-4147-A177-3AD203B41FA5}">
                      <a16:colId xmlns:a16="http://schemas.microsoft.com/office/drawing/2014/main" xmlns="" val="2501146088"/>
                    </a:ext>
                  </a:extLst>
                </a:gridCol>
                <a:gridCol w="2884190">
                  <a:extLst>
                    <a:ext uri="{9D8B030D-6E8A-4147-A177-3AD203B41FA5}">
                      <a16:colId xmlns:a16="http://schemas.microsoft.com/office/drawing/2014/main" xmlns="" val="1085963635"/>
                    </a:ext>
                  </a:extLst>
                </a:gridCol>
              </a:tblGrid>
              <a:tr h="1007371">
                <a:tc rowSpan="2" gridSpan="2">
                  <a:txBody>
                    <a:bodyPr/>
                    <a:lstStyle/>
                    <a:p>
                      <a:pPr algn="ctr"/>
                      <a:endParaRPr lang="en-US" sz="1900" dirty="0"/>
                    </a:p>
                  </a:txBody>
                  <a:tcPr marL="96863" marR="96863" marT="48431" marB="48431"/>
                </a:tc>
                <a:tc rowSpan="2" hMerge="1">
                  <a:txBody>
                    <a:bodyPr/>
                    <a:lstStyle/>
                    <a:p>
                      <a:pPr algn="ctr"/>
                      <a:endParaRPr lang="en-US" dirty="0"/>
                    </a:p>
                  </a:txBody>
                  <a:tcPr/>
                </a:tc>
                <a:tc gridSpan="2">
                  <a:txBody>
                    <a:bodyPr/>
                    <a:lstStyle/>
                    <a:p>
                      <a:pPr algn="ctr"/>
                      <a:endParaRPr lang="en-US" sz="1900" b="1" dirty="0">
                        <a:solidFill>
                          <a:schemeClr val="tx1"/>
                        </a:solidFill>
                      </a:endParaRPr>
                    </a:p>
                    <a:p>
                      <a:pPr algn="ctr"/>
                      <a:r>
                        <a:rPr lang="en-US" sz="1900" b="1" dirty="0">
                          <a:solidFill>
                            <a:srgbClr val="FF0000"/>
                          </a:solidFill>
                        </a:rPr>
                        <a:t>Level of Interest</a:t>
                      </a:r>
                    </a:p>
                    <a:p>
                      <a:pPr algn="ctr"/>
                      <a:r>
                        <a:rPr lang="en-US" sz="1900" b="1" dirty="0">
                          <a:solidFill>
                            <a:srgbClr val="FF0000"/>
                          </a:solidFill>
                        </a:rPr>
                        <a:t>HOW MUCH ATTENTION DO THESE STAKEHOLDERS PAY TO THE ORGANISATION – HOW INTERESTED ARE THEY IN WHAT THE ORGANISATION IS DOING</a:t>
                      </a:r>
                    </a:p>
                    <a:p>
                      <a:pPr algn="ctr"/>
                      <a:endParaRPr lang="en-US" sz="1900" b="1" dirty="0">
                        <a:solidFill>
                          <a:schemeClr val="tx1"/>
                        </a:solidFill>
                      </a:endParaRPr>
                    </a:p>
                  </a:txBody>
                  <a:tcPr marL="96863" marR="96863" marT="48431" marB="48431"/>
                </a:tc>
                <a:tc hMerge="1">
                  <a:txBody>
                    <a:bodyPr/>
                    <a:lstStyle/>
                    <a:p>
                      <a:endParaRPr lang="en-US" dirty="0"/>
                    </a:p>
                  </a:txBody>
                  <a:tcPr/>
                </a:tc>
                <a:extLst>
                  <a:ext uri="{0D108BD9-81ED-4DB2-BD59-A6C34878D82A}">
                    <a16:rowId xmlns:a16="http://schemas.microsoft.com/office/drawing/2014/main" xmlns=""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a16="http://schemas.microsoft.com/office/drawing/2014/main" xmlns="" val="740755332"/>
                  </a:ext>
                </a:extLst>
              </a:tr>
              <a:tr h="1588546">
                <a:tc rowSpan="2">
                  <a:txBody>
                    <a:bodyPr/>
                    <a:lstStyle/>
                    <a:p>
                      <a:pPr algn="ctr"/>
                      <a:endParaRPr lang="en-US" sz="1900" dirty="0"/>
                    </a:p>
                    <a:p>
                      <a:pPr algn="ctr"/>
                      <a:endParaRPr lang="en-US" sz="1900" dirty="0"/>
                    </a:p>
                    <a:p>
                      <a:pPr algn="ctr"/>
                      <a:r>
                        <a:rPr lang="en-GB" sz="1900" b="1" dirty="0" smtClean="0">
                          <a:solidFill>
                            <a:srgbClr val="FF0000"/>
                          </a:solidFill>
                        </a:rPr>
                        <a:t>Level of Power</a:t>
                      </a:r>
                    </a:p>
                    <a:p>
                      <a:pPr algn="ctr"/>
                      <a:r>
                        <a:rPr lang="en-GB" sz="1900" b="1" dirty="0" smtClean="0">
                          <a:solidFill>
                            <a:srgbClr val="FF0000"/>
                          </a:solidFill>
                        </a:rPr>
                        <a:t>CAN THESE STAKEHOLDERS DISRUPT YOUR PLANS? HOW MUCH POWER DO THESE STAKEHOLDERS HAVE OVER THE ORGANISATION?</a:t>
                      </a:r>
                      <a:endParaRPr lang="en-GB" sz="1900" b="1" dirty="0">
                        <a:solidFill>
                          <a:srgbClr val="FF0000"/>
                        </a:solidFill>
                      </a:endParaRP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a16="http://schemas.microsoft.com/office/drawing/2014/main" xmlns=""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dirty="0"/>
                        <a:t>Key players</a:t>
                      </a:r>
                    </a:p>
                    <a:p>
                      <a:pPr algn="ctr"/>
                      <a:endParaRPr lang="en-US" sz="1900" dirty="0"/>
                    </a:p>
                    <a:p>
                      <a:pPr algn="ctr"/>
                      <a:r>
                        <a:rPr lang="en-US" sz="1900" b="1" dirty="0"/>
                        <a:t>D</a:t>
                      </a:r>
                    </a:p>
                  </a:txBody>
                  <a:tcPr marL="96863" marR="96863" marT="48431" marB="48431"/>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13375876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151CD1-C651-444F-B621-6A263EF151A0}"/>
              </a:ext>
            </a:extLst>
          </p:cNvPr>
          <p:cNvSpPr>
            <a:spLocks noGrp="1"/>
          </p:cNvSpPr>
          <p:nvPr>
            <p:ph type="title"/>
          </p:nvPr>
        </p:nvSpPr>
        <p:spPr>
          <a:xfrm>
            <a:off x="6846137" y="727626"/>
            <a:ext cx="4602152" cy="1718225"/>
          </a:xfrm>
        </p:spPr>
        <p:txBody>
          <a:bodyPr>
            <a:normAutofit/>
          </a:bodyPr>
          <a:lstStyle/>
          <a:p>
            <a:r>
              <a:rPr lang="en-US" dirty="0" err="1"/>
              <a:t>Mendelow</a:t>
            </a:r>
            <a:endParaRPr lang="en-US" dirty="0"/>
          </a:p>
        </p:txBody>
      </p:sp>
      <p:sp useBgFill="1">
        <p:nvSpPr>
          <p:cNvPr id="21" name="Rectangle 20">
            <a:extLst>
              <a:ext uri="{FF2B5EF4-FFF2-40B4-BE49-F238E27FC236}">
                <a16:creationId xmlns:a16="http://schemas.microsoft.com/office/drawing/2014/main" xmlns="" id="{4E1605C1-ED2D-4AAA-BD9C-24B82055F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866" y="0"/>
            <a:ext cx="634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xmlns="" id="{E8DFA4F8-B856-483B-85AE-5CDF5A5F13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xmlns="" id="{6FC9FCC7-29B1-433A-AC58-FEAE48D84C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98082" y="407588"/>
            <a:ext cx="5532146" cy="6066184"/>
          </a:xfrm>
          <a:prstGeom prst="rect">
            <a:avLst/>
          </a:prstGeom>
          <a:noFill/>
          <a:ln w="6350" cap="sq" cmpd="sng" algn="ctr">
            <a:solidFill>
              <a:schemeClr val="tx1">
                <a:lumMod val="75000"/>
                <a:lumOff val="25000"/>
              </a:schemeClr>
            </a:solidFill>
            <a:prstDash val="solid"/>
            <a:miter lim="800000"/>
          </a:ln>
          <a:effectLst/>
        </p:spPr>
      </p:sp>
      <p:pic>
        <p:nvPicPr>
          <p:cNvPr id="4" name="Picture 3">
            <a:extLst>
              <a:ext uri="{FF2B5EF4-FFF2-40B4-BE49-F238E27FC236}">
                <a16:creationId xmlns:a16="http://schemas.microsoft.com/office/drawing/2014/main" xmlns="" id="{10BC1270-33D4-064A-A8CD-30858FEE2170}"/>
              </a:ext>
            </a:extLst>
          </p:cNvPr>
          <p:cNvPicPr>
            <a:picLocks noChangeAspect="1"/>
          </p:cNvPicPr>
          <p:nvPr/>
        </p:nvPicPr>
        <p:blipFill>
          <a:blip r:embed="rId2"/>
          <a:stretch>
            <a:fillRect/>
          </a:stretch>
        </p:blipFill>
        <p:spPr>
          <a:xfrm>
            <a:off x="882713" y="2170955"/>
            <a:ext cx="4572418" cy="2560554"/>
          </a:xfrm>
          <a:prstGeom prst="rect">
            <a:avLst/>
          </a:prstGeom>
        </p:spPr>
      </p:pic>
      <p:sp>
        <p:nvSpPr>
          <p:cNvPr id="3" name="Content Placeholder 2">
            <a:extLst>
              <a:ext uri="{FF2B5EF4-FFF2-40B4-BE49-F238E27FC236}">
                <a16:creationId xmlns:a16="http://schemas.microsoft.com/office/drawing/2014/main" xmlns="" id="{22978A13-07CA-2B4C-9775-696DE3187CD0}"/>
              </a:ext>
            </a:extLst>
          </p:cNvPr>
          <p:cNvSpPr>
            <a:spLocks noGrp="1"/>
          </p:cNvSpPr>
          <p:nvPr>
            <p:ph idx="1"/>
          </p:nvPr>
        </p:nvSpPr>
        <p:spPr>
          <a:xfrm>
            <a:off x="6846137" y="2538919"/>
            <a:ext cx="4602152" cy="3596880"/>
          </a:xfrm>
        </p:spPr>
        <p:txBody>
          <a:bodyPr>
            <a:normAutofit/>
          </a:bodyPr>
          <a:lstStyle/>
          <a:p>
            <a:r>
              <a:rPr lang="en-US" err="1"/>
              <a:t>Mendelow</a:t>
            </a:r>
            <a:r>
              <a:rPr lang="en-US"/>
              <a:t> suggests that stakeholders may be positioned on a matrix whose axes are power held (</a:t>
            </a:r>
            <a:r>
              <a:rPr lang="en-US" err="1"/>
              <a:t>ie</a:t>
            </a:r>
            <a:r>
              <a:rPr lang="en-US"/>
              <a:t> the ability of the stakeholder to disrupt the activities of the organization) and the likelihood of the stakeholder showing an interest in the organization’s activities. The factors will help define the type of relationship the organization should seek with its stakeholders.</a:t>
            </a:r>
          </a:p>
        </p:txBody>
      </p:sp>
    </p:spTree>
    <p:extLst>
      <p:ext uri="{BB962C8B-B14F-4D97-AF65-F5344CB8AC3E}">
        <p14:creationId xmlns:p14="http://schemas.microsoft.com/office/powerpoint/2010/main" val="39964029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70120F84-A866-4D9F-8B1C-9120A013D6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xmlns="" id="{252FEFEF-6AC0-46B6-AC09-11FC56196F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xmlns="" id="{99687A8B-D531-E748-9CD1-8E332F01A619}"/>
              </a:ext>
            </a:extLst>
          </p:cNvPr>
          <p:cNvSpPr>
            <a:spLocks noGrp="1"/>
          </p:cNvSpPr>
          <p:nvPr>
            <p:ph type="title"/>
          </p:nvPr>
        </p:nvSpPr>
        <p:spPr>
          <a:xfrm>
            <a:off x="1175512" y="870132"/>
            <a:ext cx="9792208" cy="1527078"/>
          </a:xfrm>
        </p:spPr>
        <p:txBody>
          <a:bodyPr>
            <a:normAutofit/>
          </a:bodyPr>
          <a:lstStyle/>
          <a:p>
            <a:r>
              <a:rPr lang="en-US"/>
              <a:t>Stakeholders </a:t>
            </a:r>
            <a:endParaRPr lang="en-US" dirty="0"/>
          </a:p>
        </p:txBody>
      </p:sp>
      <p:sp>
        <p:nvSpPr>
          <p:cNvPr id="3" name="Content Placeholder 2">
            <a:extLst>
              <a:ext uri="{FF2B5EF4-FFF2-40B4-BE49-F238E27FC236}">
                <a16:creationId xmlns:a16="http://schemas.microsoft.com/office/drawing/2014/main" xmlns="" id="{AB4C2B09-2153-3C4A-AFEB-76AA8377C8E0}"/>
              </a:ext>
            </a:extLst>
          </p:cNvPr>
          <p:cNvSpPr>
            <a:spLocks noGrp="1"/>
          </p:cNvSpPr>
          <p:nvPr>
            <p:ph idx="1"/>
          </p:nvPr>
        </p:nvSpPr>
        <p:spPr>
          <a:xfrm>
            <a:off x="1175512" y="2557849"/>
            <a:ext cx="9792208" cy="3407862"/>
          </a:xfrm>
        </p:spPr>
        <p:txBody>
          <a:bodyPr>
            <a:normAutofit/>
          </a:bodyPr>
          <a:lstStyle/>
          <a:p>
            <a:pPr>
              <a:lnSpc>
                <a:spcPct val="90000"/>
              </a:lnSpc>
            </a:pPr>
            <a:r>
              <a:rPr lang="en-GB"/>
              <a:t>A stakeholder is an entity that can affect, or be affected by the achievement of an organization’s objectives. But, there is considerable dispute about who should be considered to be a stakeholder, and thus, have a legitimate claim on the company and its activities. The way an organization deals with stakeholders, and their stakeholder perspective (the legitimacy of stakeholder claims) depends on the moral, ethical and political standpoint of the organization and on the level of influence and power a stakeholder has on the organization.</a:t>
            </a:r>
          </a:p>
          <a:p>
            <a:pPr>
              <a:lnSpc>
                <a:spcPct val="90000"/>
              </a:lnSpc>
            </a:pPr>
            <a:r>
              <a:rPr lang="en-GB"/>
              <a:t>One way of analyzing the importance of stakeholders to an organization is through the Mendelow matrix. Mendelow classified stakeholders on a grid whose axes are the power to influence and the interest in the organizations activities. These factors help to identify the relationship between a company and its stakeholders and the potential approach of the organization to stakeholder concerns. (Mendelow, 1991)</a:t>
            </a:r>
            <a:endParaRPr lang="en-US"/>
          </a:p>
        </p:txBody>
      </p:sp>
    </p:spTree>
    <p:extLst>
      <p:ext uri="{BB962C8B-B14F-4D97-AF65-F5344CB8AC3E}">
        <p14:creationId xmlns:p14="http://schemas.microsoft.com/office/powerpoint/2010/main" val="3283689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extLst>
              <p:ext uri="{D42A27DB-BD31-4B8C-83A1-F6EECF244321}">
                <p14:modId xmlns:p14="http://schemas.microsoft.com/office/powerpoint/2010/main" val="2952958771"/>
              </p:ext>
            </p:extLst>
          </p:nvPr>
        </p:nvGraphicFramePr>
        <p:xfrm>
          <a:off x="685792" y="643467"/>
          <a:ext cx="10820418" cy="5571068"/>
        </p:xfrm>
        <a:graphic>
          <a:graphicData uri="http://schemas.openxmlformats.org/drawingml/2006/table">
            <a:tbl>
              <a:tblPr firstRow="1" bandRow="1">
                <a:tableStyleId>{69C7853C-536D-4A76-A0AE-DD22124D55A5}</a:tableStyleId>
              </a:tblPr>
              <a:tblGrid>
                <a:gridCol w="3109911">
                  <a:extLst>
                    <a:ext uri="{9D8B030D-6E8A-4147-A177-3AD203B41FA5}">
                      <a16:colId xmlns:a16="http://schemas.microsoft.com/office/drawing/2014/main" xmlns="" val="540044213"/>
                    </a:ext>
                  </a:extLst>
                </a:gridCol>
                <a:gridCol w="1490685">
                  <a:extLst>
                    <a:ext uri="{9D8B030D-6E8A-4147-A177-3AD203B41FA5}">
                      <a16:colId xmlns:a16="http://schemas.microsoft.com/office/drawing/2014/main" xmlns="" val="2850256718"/>
                    </a:ext>
                  </a:extLst>
                </a:gridCol>
                <a:gridCol w="3109911">
                  <a:extLst>
                    <a:ext uri="{9D8B030D-6E8A-4147-A177-3AD203B41FA5}">
                      <a16:colId xmlns:a16="http://schemas.microsoft.com/office/drawing/2014/main" xmlns="" val="2501146088"/>
                    </a:ext>
                  </a:extLst>
                </a:gridCol>
                <a:gridCol w="3109911">
                  <a:extLst>
                    <a:ext uri="{9D8B030D-6E8A-4147-A177-3AD203B41FA5}">
                      <a16:colId xmlns:a16="http://schemas.microsoft.com/office/drawing/2014/main" xmlns="" val="1085963635"/>
                    </a:ext>
                  </a:extLst>
                </a:gridCol>
              </a:tblGrid>
              <a:tr h="1080546">
                <a:tc rowSpan="2" gridSpan="2">
                  <a:txBody>
                    <a:bodyPr/>
                    <a:lstStyle/>
                    <a:p>
                      <a:pPr algn="ctr"/>
                      <a:endParaRPr lang="en-US" sz="2000"/>
                    </a:p>
                  </a:txBody>
                  <a:tcPr marL="104444" marR="104444" marT="52221" marB="52221"/>
                </a:tc>
                <a:tc rowSpan="2" hMerge="1">
                  <a:txBody>
                    <a:bodyPr/>
                    <a:lstStyle/>
                    <a:p>
                      <a:pPr algn="ctr"/>
                      <a:endParaRPr lang="en-US" dirty="0"/>
                    </a:p>
                  </a:txBody>
                  <a:tcPr/>
                </a:tc>
                <a:tc gridSpan="2">
                  <a:txBody>
                    <a:bodyPr/>
                    <a:lstStyle/>
                    <a:p>
                      <a:pPr algn="ctr"/>
                      <a:endParaRPr lang="en-US" sz="2000" b="1">
                        <a:solidFill>
                          <a:schemeClr val="tx1"/>
                        </a:solidFill>
                      </a:endParaRPr>
                    </a:p>
                    <a:p>
                      <a:pPr algn="ctr"/>
                      <a:r>
                        <a:rPr lang="en-US" sz="2000" b="1">
                          <a:solidFill>
                            <a:schemeClr val="tx1"/>
                          </a:solidFill>
                        </a:rPr>
                        <a:t>Level of Interest</a:t>
                      </a:r>
                    </a:p>
                    <a:p>
                      <a:pPr algn="ctr"/>
                      <a:endParaRPr lang="en-US" sz="2000" b="1">
                        <a:solidFill>
                          <a:schemeClr val="tx1"/>
                        </a:solidFill>
                      </a:endParaRPr>
                    </a:p>
                  </a:txBody>
                  <a:tcPr marL="104444" marR="104444" marT="52221" marB="52221"/>
                </a:tc>
                <a:tc hMerge="1">
                  <a:txBody>
                    <a:bodyPr/>
                    <a:lstStyle/>
                    <a:p>
                      <a:endParaRPr lang="en-US" dirty="0"/>
                    </a:p>
                  </a:txBody>
                  <a:tcPr/>
                </a:tc>
                <a:extLst>
                  <a:ext uri="{0D108BD9-81ED-4DB2-BD59-A6C34878D82A}">
                    <a16:rowId xmlns:a16="http://schemas.microsoft.com/office/drawing/2014/main" xmlns="" val="4051271745"/>
                  </a:ext>
                </a:extLst>
              </a:tr>
              <a:tr h="1080546">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2000"/>
                    </a:p>
                    <a:p>
                      <a:pPr algn="ctr"/>
                      <a:r>
                        <a:rPr lang="en-US" sz="2000" b="1"/>
                        <a:t>Low </a:t>
                      </a:r>
                    </a:p>
                    <a:p>
                      <a:pPr algn="ctr"/>
                      <a:endParaRPr lang="en-US" sz="2000"/>
                    </a:p>
                  </a:txBody>
                  <a:tcPr marL="104444" marR="104444" marT="52221" marB="52221"/>
                </a:tc>
                <a:tc>
                  <a:txBody>
                    <a:bodyPr/>
                    <a:lstStyle/>
                    <a:p>
                      <a:pPr algn="ctr"/>
                      <a:endParaRPr lang="en-US" sz="2000"/>
                    </a:p>
                    <a:p>
                      <a:pPr algn="ctr"/>
                      <a:r>
                        <a:rPr lang="en-US" sz="2000" b="1"/>
                        <a:t>High</a:t>
                      </a:r>
                    </a:p>
                  </a:txBody>
                  <a:tcPr marL="104444" marR="104444" marT="52221" marB="52221"/>
                </a:tc>
                <a:extLst>
                  <a:ext uri="{0D108BD9-81ED-4DB2-BD59-A6C34878D82A}">
                    <a16:rowId xmlns:a16="http://schemas.microsoft.com/office/drawing/2014/main" xmlns="" val="740755332"/>
                  </a:ext>
                </a:extLst>
              </a:tr>
              <a:tr h="1704988">
                <a:tc rowSpan="2">
                  <a:txBody>
                    <a:bodyPr/>
                    <a:lstStyle/>
                    <a:p>
                      <a:pPr algn="ctr"/>
                      <a:endParaRPr lang="en-US" sz="2000"/>
                    </a:p>
                    <a:p>
                      <a:pPr algn="ctr"/>
                      <a:endParaRPr lang="en-US" sz="2000"/>
                    </a:p>
                    <a:p>
                      <a:pPr algn="ctr"/>
                      <a:endParaRPr lang="en-US" sz="2000" b="1"/>
                    </a:p>
                    <a:p>
                      <a:pPr algn="ctr"/>
                      <a:r>
                        <a:rPr lang="en-US" sz="2000" b="1"/>
                        <a:t>Level of Power</a:t>
                      </a:r>
                    </a:p>
                  </a:txBody>
                  <a:tcPr marL="104444" marR="104444" marT="52221" marB="52221"/>
                </a:tc>
                <a:tc>
                  <a:txBody>
                    <a:bodyPr/>
                    <a:lstStyle/>
                    <a:p>
                      <a:pPr algn="ctr"/>
                      <a:endParaRPr lang="en-US" sz="2000"/>
                    </a:p>
                    <a:p>
                      <a:pPr algn="ctr"/>
                      <a:endParaRPr lang="en-US" sz="2000"/>
                    </a:p>
                    <a:p>
                      <a:pPr algn="ctr"/>
                      <a:r>
                        <a:rPr lang="en-US" sz="2000" b="1"/>
                        <a:t>Low</a:t>
                      </a:r>
                    </a:p>
                    <a:p>
                      <a:pPr algn="ctr"/>
                      <a:endParaRPr lang="en-US" sz="2000"/>
                    </a:p>
                    <a:p>
                      <a:pPr algn="ctr"/>
                      <a:endParaRPr lang="en-US" sz="2000"/>
                    </a:p>
                  </a:txBody>
                  <a:tcPr marL="104444" marR="104444" marT="52221" marB="52221"/>
                </a:tc>
                <a:tc>
                  <a:txBody>
                    <a:bodyPr/>
                    <a:lstStyle/>
                    <a:p>
                      <a:pPr algn="ctr"/>
                      <a:r>
                        <a:rPr lang="en-US" sz="2000"/>
                        <a:t>Minimal effort</a:t>
                      </a:r>
                    </a:p>
                    <a:p>
                      <a:pPr algn="ctr"/>
                      <a:endParaRPr lang="en-US" sz="2000"/>
                    </a:p>
                    <a:p>
                      <a:pPr algn="ctr"/>
                      <a:r>
                        <a:rPr lang="en-US" sz="2000" b="1"/>
                        <a:t>A</a:t>
                      </a:r>
                    </a:p>
                  </a:txBody>
                  <a:tcPr marL="104444" marR="104444" marT="52221" marB="52221"/>
                </a:tc>
                <a:tc>
                  <a:txBody>
                    <a:bodyPr/>
                    <a:lstStyle/>
                    <a:p>
                      <a:pPr algn="ctr"/>
                      <a:r>
                        <a:rPr lang="en-US" sz="2000"/>
                        <a:t>Keep informed</a:t>
                      </a:r>
                    </a:p>
                    <a:p>
                      <a:pPr algn="ctr"/>
                      <a:endParaRPr lang="en-US" sz="2000"/>
                    </a:p>
                    <a:p>
                      <a:pPr algn="ctr"/>
                      <a:r>
                        <a:rPr lang="en-US" sz="2000" b="1"/>
                        <a:t>B</a:t>
                      </a:r>
                    </a:p>
                  </a:txBody>
                  <a:tcPr marL="104444" marR="104444" marT="52221" marB="52221"/>
                </a:tc>
                <a:extLst>
                  <a:ext uri="{0D108BD9-81ED-4DB2-BD59-A6C34878D82A}">
                    <a16:rowId xmlns:a16="http://schemas.microsoft.com/office/drawing/2014/main" xmlns="" val="1687455405"/>
                  </a:ext>
                </a:extLst>
              </a:tr>
              <a:tr h="1704988">
                <a:tc vMerge="1">
                  <a:txBody>
                    <a:bodyPr/>
                    <a:lstStyle/>
                    <a:p>
                      <a:pPr algn="ctr"/>
                      <a:endParaRPr lang="en-US" dirty="0"/>
                    </a:p>
                  </a:txBody>
                  <a:tcPr/>
                </a:tc>
                <a:tc>
                  <a:txBody>
                    <a:bodyPr/>
                    <a:lstStyle/>
                    <a:p>
                      <a:pPr algn="ctr"/>
                      <a:endParaRPr lang="en-US" sz="2000"/>
                    </a:p>
                    <a:p>
                      <a:pPr algn="ctr"/>
                      <a:endParaRPr lang="en-US" sz="2000"/>
                    </a:p>
                    <a:p>
                      <a:pPr algn="ctr"/>
                      <a:r>
                        <a:rPr lang="en-US" sz="2000" b="1"/>
                        <a:t>High</a:t>
                      </a:r>
                    </a:p>
                  </a:txBody>
                  <a:tcPr marL="104444" marR="104444" marT="52221" marB="52221"/>
                </a:tc>
                <a:tc>
                  <a:txBody>
                    <a:bodyPr/>
                    <a:lstStyle/>
                    <a:p>
                      <a:pPr algn="ctr"/>
                      <a:r>
                        <a:rPr lang="en-US" sz="2000"/>
                        <a:t>Keep satisfied</a:t>
                      </a:r>
                    </a:p>
                    <a:p>
                      <a:pPr algn="ctr"/>
                      <a:endParaRPr lang="en-US" sz="2000"/>
                    </a:p>
                    <a:p>
                      <a:pPr algn="ctr"/>
                      <a:r>
                        <a:rPr lang="en-US" sz="2000" b="1"/>
                        <a:t>C</a:t>
                      </a:r>
                    </a:p>
                    <a:p>
                      <a:pPr algn="ctr"/>
                      <a:endParaRPr lang="en-US" sz="2000"/>
                    </a:p>
                    <a:p>
                      <a:pPr algn="ctr"/>
                      <a:endParaRPr lang="en-US" sz="2000"/>
                    </a:p>
                  </a:txBody>
                  <a:tcPr marL="104444" marR="104444" marT="52221" marB="52221"/>
                </a:tc>
                <a:tc>
                  <a:txBody>
                    <a:bodyPr/>
                    <a:lstStyle/>
                    <a:p>
                      <a:pPr algn="ctr"/>
                      <a:r>
                        <a:rPr lang="en-US" sz="2000"/>
                        <a:t>Key players</a:t>
                      </a:r>
                    </a:p>
                    <a:p>
                      <a:pPr algn="ctr"/>
                      <a:endParaRPr lang="en-US" sz="2000"/>
                    </a:p>
                    <a:p>
                      <a:pPr algn="ctr"/>
                      <a:r>
                        <a:rPr lang="en-US" sz="2000" b="1"/>
                        <a:t>D</a:t>
                      </a:r>
                    </a:p>
                  </a:txBody>
                  <a:tcPr marL="104444" marR="104444" marT="52221" marB="52221"/>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42229915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4737801-B9D6-4A08-BD77-23010A8022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5FABD39-C757-461E-A681-DC27364840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6" name="Rectangle 11">
            <a:extLst>
              <a:ext uri="{FF2B5EF4-FFF2-40B4-BE49-F238E27FC236}">
                <a16:creationId xmlns:a16="http://schemas.microsoft.com/office/drawing/2014/main" xmlns="" id="{2DF424F5-8D5C-46C0-A1B0-AF34E0350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xmlns="" id="{2425EEB4-E032-674F-8070-C9D174385BDA}"/>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A</a:t>
            </a:r>
          </a:p>
        </p:txBody>
      </p:sp>
      <p:sp>
        <p:nvSpPr>
          <p:cNvPr id="3" name="Content Placeholder 2">
            <a:extLst>
              <a:ext uri="{FF2B5EF4-FFF2-40B4-BE49-F238E27FC236}">
                <a16:creationId xmlns:a16="http://schemas.microsoft.com/office/drawing/2014/main" xmlns="" id="{D34F6A83-1653-6746-AFA4-580429E596A1}"/>
              </a:ext>
            </a:extLst>
          </p:cNvPr>
          <p:cNvSpPr>
            <a:spLocks noGrp="1"/>
          </p:cNvSpPr>
          <p:nvPr>
            <p:ph idx="1"/>
          </p:nvPr>
        </p:nvSpPr>
        <p:spPr>
          <a:xfrm>
            <a:off x="1066800" y="3263619"/>
            <a:ext cx="10058400" cy="2673765"/>
          </a:xfrm>
        </p:spPr>
        <p:txBody>
          <a:bodyPr anchor="t">
            <a:normAutofit/>
          </a:bodyPr>
          <a:lstStyle/>
          <a:p>
            <a:r>
              <a:rPr lang="en-GB" sz="2000"/>
              <a:t>According to the Mendelow matrix, the stakeholders in grid A are those who have low levels of interest in the organization’s operations and only a limited power to influence the organization’s activities. These people, thus, require only minimal effort by the organization.</a:t>
            </a:r>
            <a:endParaRPr lang="en-US" sz="2000"/>
          </a:p>
        </p:txBody>
      </p:sp>
    </p:spTree>
    <p:extLst>
      <p:ext uri="{BB962C8B-B14F-4D97-AF65-F5344CB8AC3E}">
        <p14:creationId xmlns:p14="http://schemas.microsoft.com/office/powerpoint/2010/main" val="3235109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4737801-B9D6-4A08-BD77-23010A8022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5FABD39-C757-461E-A681-DC27364840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xmlns="" id="{2DF424F5-8D5C-46C0-A1B0-AF34E0350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xmlns="" id="{60D56F83-0339-6040-B1A4-9CF9DCCB8430}"/>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B</a:t>
            </a:r>
          </a:p>
        </p:txBody>
      </p:sp>
      <p:sp>
        <p:nvSpPr>
          <p:cNvPr id="3" name="Content Placeholder 2">
            <a:extLst>
              <a:ext uri="{FF2B5EF4-FFF2-40B4-BE49-F238E27FC236}">
                <a16:creationId xmlns:a16="http://schemas.microsoft.com/office/drawing/2014/main" xmlns="" id="{70F0B9C8-1C11-4C4E-9E27-EC1E92384EEE}"/>
              </a:ext>
            </a:extLst>
          </p:cNvPr>
          <p:cNvSpPr>
            <a:spLocks noGrp="1"/>
          </p:cNvSpPr>
          <p:nvPr>
            <p:ph idx="1"/>
          </p:nvPr>
        </p:nvSpPr>
        <p:spPr>
          <a:xfrm>
            <a:off x="1066800" y="3263619"/>
            <a:ext cx="10058400" cy="2673765"/>
          </a:xfrm>
        </p:spPr>
        <p:txBody>
          <a:bodyPr anchor="t">
            <a:normAutofit/>
          </a:bodyPr>
          <a:lstStyle/>
          <a:p>
            <a:r>
              <a:rPr lang="en-US" sz="2000"/>
              <a:t>P</a:t>
            </a:r>
            <a:r>
              <a:rPr lang="en-GB" sz="2000"/>
              <a:t>opulated by individuals with a high level of interest but a low level of power over the organization. These stakeholders do not have the ability to influence an organization’s strategy, but they may lobby and influence the views of other, more powerful stakeholders, and, so the organization has to, at the very least keep them well informed.</a:t>
            </a:r>
            <a:endParaRPr lang="en-US" sz="2000"/>
          </a:p>
        </p:txBody>
      </p:sp>
    </p:spTree>
    <p:extLst>
      <p:ext uri="{BB962C8B-B14F-4D97-AF65-F5344CB8AC3E}">
        <p14:creationId xmlns:p14="http://schemas.microsoft.com/office/powerpoint/2010/main" val="21578267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4737801-B9D6-4A08-BD77-23010A8022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5FABD39-C757-461E-A681-DC27364840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xmlns="" id="{2DF424F5-8D5C-46C0-A1B0-AF34E0350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xmlns="" id="{4D3A0494-5735-2941-945E-382B01990280}"/>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C</a:t>
            </a:r>
          </a:p>
        </p:txBody>
      </p:sp>
      <p:sp>
        <p:nvSpPr>
          <p:cNvPr id="3" name="Content Placeholder 2">
            <a:extLst>
              <a:ext uri="{FF2B5EF4-FFF2-40B4-BE49-F238E27FC236}">
                <a16:creationId xmlns:a16="http://schemas.microsoft.com/office/drawing/2014/main" xmlns="" id="{86A47746-4B8D-2D4C-8A69-92AC2917A2CB}"/>
              </a:ext>
            </a:extLst>
          </p:cNvPr>
          <p:cNvSpPr>
            <a:spLocks noGrp="1"/>
          </p:cNvSpPr>
          <p:nvPr>
            <p:ph idx="1"/>
          </p:nvPr>
        </p:nvSpPr>
        <p:spPr>
          <a:xfrm>
            <a:off x="1066800" y="3263619"/>
            <a:ext cx="10058400" cy="2673765"/>
          </a:xfrm>
        </p:spPr>
        <p:txBody>
          <a:bodyPr anchor="t">
            <a:normAutofit/>
          </a:bodyPr>
          <a:lstStyle/>
          <a:p>
            <a:r>
              <a:rPr lang="en-GB" sz="2000"/>
              <a:t>Stakeholders in grid C have a high degree of power to influence strategy, but only low levels of interest in organizational activities, therefore, these stakeholders must be treated with caution, as they may develop an interest in the organization, thus making them important to organizational strategy and success. These stakeholders, should, thus be kept satisfied.</a:t>
            </a:r>
            <a:endParaRPr lang="en-US" sz="2000"/>
          </a:p>
        </p:txBody>
      </p:sp>
    </p:spTree>
    <p:extLst>
      <p:ext uri="{BB962C8B-B14F-4D97-AF65-F5344CB8AC3E}">
        <p14:creationId xmlns:p14="http://schemas.microsoft.com/office/powerpoint/2010/main" val="3967999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4737801-B9D6-4A08-BD77-23010A8022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5FABD39-C757-461E-A681-DC27364840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xmlns="" id="{2DF424F5-8D5C-46C0-A1B0-AF34E0350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xmlns="" id="{95E3ABBA-136F-984E-8231-59719A7E95FB}"/>
              </a:ext>
            </a:extLst>
          </p:cNvPr>
          <p:cNvSpPr>
            <a:spLocks noGrp="1"/>
          </p:cNvSpPr>
          <p:nvPr>
            <p:ph type="title"/>
          </p:nvPr>
        </p:nvSpPr>
        <p:spPr>
          <a:xfrm>
            <a:off x="1066800" y="1089090"/>
            <a:ext cx="10058400" cy="1371600"/>
          </a:xfrm>
        </p:spPr>
        <p:txBody>
          <a:bodyPr>
            <a:normAutofit/>
          </a:bodyPr>
          <a:lstStyle/>
          <a:p>
            <a:pPr algn="ctr"/>
            <a:r>
              <a:rPr lang="en-US" dirty="0">
                <a:solidFill>
                  <a:srgbClr val="FFFFFF"/>
                </a:solidFill>
              </a:rPr>
              <a:t>D</a:t>
            </a:r>
          </a:p>
        </p:txBody>
      </p:sp>
      <p:sp>
        <p:nvSpPr>
          <p:cNvPr id="3" name="Content Placeholder 2">
            <a:extLst>
              <a:ext uri="{FF2B5EF4-FFF2-40B4-BE49-F238E27FC236}">
                <a16:creationId xmlns:a16="http://schemas.microsoft.com/office/drawing/2014/main" xmlns="" id="{DFF51983-481B-FE42-B9BC-4211427CEF1F}"/>
              </a:ext>
            </a:extLst>
          </p:cNvPr>
          <p:cNvSpPr>
            <a:spLocks noGrp="1"/>
          </p:cNvSpPr>
          <p:nvPr>
            <p:ph idx="1"/>
          </p:nvPr>
        </p:nvSpPr>
        <p:spPr>
          <a:xfrm>
            <a:off x="1066800" y="3263619"/>
            <a:ext cx="10058400" cy="2673765"/>
          </a:xfrm>
        </p:spPr>
        <p:txBody>
          <a:bodyPr anchor="t">
            <a:normAutofit/>
          </a:bodyPr>
          <a:lstStyle/>
          <a:p>
            <a:r>
              <a:rPr lang="en-GB" dirty="0"/>
              <a:t>Stakeholders with a high interest in organizational activities and a high degree of power to influence operations. These are, thus, the key players, and the organization’s strategy must be at least acceptable to them. (Mendelow,1991)</a:t>
            </a:r>
            <a:endParaRPr lang="en-US" sz="2000" dirty="0"/>
          </a:p>
        </p:txBody>
      </p:sp>
    </p:spTree>
    <p:extLst>
      <p:ext uri="{BB962C8B-B14F-4D97-AF65-F5344CB8AC3E}">
        <p14:creationId xmlns:p14="http://schemas.microsoft.com/office/powerpoint/2010/main" val="42739617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9664D085-C814-4D74-BCE0-2059F0DC04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DDA5539E-D8B4-4F5A-B46F-C304F5D7A8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xmlns="" id="{9DC194A5-7F7C-FC44-A0ED-6D028FC3F0F8}"/>
              </a:ext>
            </a:extLst>
          </p:cNvPr>
          <p:cNvGraphicFramePr>
            <a:graphicFrameLocks noGrp="1"/>
          </p:cNvGraphicFramePr>
          <p:nvPr>
            <p:ph idx="4294967295"/>
            <p:extLst>
              <p:ext uri="{D42A27DB-BD31-4B8C-83A1-F6EECF244321}">
                <p14:modId xmlns:p14="http://schemas.microsoft.com/office/powerpoint/2010/main" val="1626473220"/>
              </p:ext>
            </p:extLst>
          </p:nvPr>
        </p:nvGraphicFramePr>
        <p:xfrm>
          <a:off x="801539" y="869475"/>
          <a:ext cx="10588923" cy="5119056"/>
        </p:xfrm>
        <a:graphic>
          <a:graphicData uri="http://schemas.openxmlformats.org/drawingml/2006/table">
            <a:tbl>
              <a:tblPr firstRow="1" bandRow="1">
                <a:tableStyleId>{3B4B98B0-60AC-42C2-AFA5-B58CD77FA1E5}</a:tableStyleId>
              </a:tblPr>
              <a:tblGrid>
                <a:gridCol w="4540388">
                  <a:extLst>
                    <a:ext uri="{9D8B030D-6E8A-4147-A177-3AD203B41FA5}">
                      <a16:colId xmlns:a16="http://schemas.microsoft.com/office/drawing/2014/main" xmlns="" val="441067677"/>
                    </a:ext>
                  </a:extLst>
                </a:gridCol>
                <a:gridCol w="6048535">
                  <a:extLst>
                    <a:ext uri="{9D8B030D-6E8A-4147-A177-3AD203B41FA5}">
                      <a16:colId xmlns:a16="http://schemas.microsoft.com/office/drawing/2014/main" xmlns="" val="603186971"/>
                    </a:ext>
                  </a:extLst>
                </a:gridCol>
              </a:tblGrid>
              <a:tr h="639882">
                <a:tc>
                  <a:txBody>
                    <a:bodyPr/>
                    <a:lstStyle/>
                    <a:p>
                      <a:r>
                        <a:rPr lang="en-US" sz="1700" b="0"/>
                        <a:t>Partners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a:effectLst/>
                        </a:rPr>
                        <a:t>Little interaction but keep informed </a:t>
                      </a:r>
                    </a:p>
                    <a:p>
                      <a:endParaRPr lang="en-US" sz="1700"/>
                    </a:p>
                  </a:txBody>
                  <a:tcPr marL="86470" marR="86470" marT="43235" marB="43235"/>
                </a:tc>
                <a:extLst>
                  <a:ext uri="{0D108BD9-81ED-4DB2-BD59-A6C34878D82A}">
                    <a16:rowId xmlns:a16="http://schemas.microsoft.com/office/drawing/2014/main" xmlns="" val="3519645244"/>
                  </a:ext>
                </a:extLst>
              </a:tr>
              <a:tr h="639882">
                <a:tc>
                  <a:txBody>
                    <a:bodyPr/>
                    <a:lstStyle/>
                    <a:p>
                      <a:r>
                        <a:rPr lang="en-US" sz="1700"/>
                        <a:t>Allies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Light touch, but seek to keep motivated </a:t>
                      </a:r>
                    </a:p>
                    <a:p>
                      <a:endParaRPr lang="en-US" sz="1700"/>
                    </a:p>
                  </a:txBody>
                  <a:tcPr marL="86470" marR="86470" marT="43235" marB="43235"/>
                </a:tc>
                <a:extLst>
                  <a:ext uri="{0D108BD9-81ED-4DB2-BD59-A6C34878D82A}">
                    <a16:rowId xmlns:a16="http://schemas.microsoft.com/office/drawing/2014/main" xmlns="" val="610121518"/>
                  </a:ext>
                </a:extLst>
              </a:tr>
              <a:tr h="639882">
                <a:tc>
                  <a:txBody>
                    <a:bodyPr/>
                    <a:lstStyle/>
                    <a:p>
                      <a:r>
                        <a:rPr lang="en-US" sz="1700"/>
                        <a:t>Passive supporters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Build relationship </a:t>
                      </a:r>
                    </a:p>
                    <a:p>
                      <a:endParaRPr lang="en-US" sz="1700"/>
                    </a:p>
                  </a:txBody>
                  <a:tcPr marL="86470" marR="86470" marT="43235" marB="43235"/>
                </a:tc>
                <a:extLst>
                  <a:ext uri="{0D108BD9-81ED-4DB2-BD59-A6C34878D82A}">
                    <a16:rowId xmlns:a16="http://schemas.microsoft.com/office/drawing/2014/main" xmlns="" val="3289229282"/>
                  </a:ext>
                </a:extLst>
              </a:tr>
              <a:tr h="639882">
                <a:tc>
                  <a:txBody>
                    <a:bodyPr/>
                    <a:lstStyle/>
                    <a:p>
                      <a:r>
                        <a:rPr lang="en-US" sz="1700"/>
                        <a:t>Fence sitters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Assess value of developing relationship first </a:t>
                      </a:r>
                    </a:p>
                    <a:p>
                      <a:endParaRPr lang="en-US" sz="1700"/>
                    </a:p>
                  </a:txBody>
                  <a:tcPr marL="86470" marR="86470" marT="43235" marB="43235"/>
                </a:tc>
                <a:extLst>
                  <a:ext uri="{0D108BD9-81ED-4DB2-BD59-A6C34878D82A}">
                    <a16:rowId xmlns:a16="http://schemas.microsoft.com/office/drawing/2014/main" xmlns="" val="1889507902"/>
                  </a:ext>
                </a:extLst>
              </a:tr>
              <a:tr h="639882">
                <a:tc>
                  <a:txBody>
                    <a:bodyPr/>
                    <a:lstStyle/>
                    <a:p>
                      <a:r>
                        <a:rPr lang="en-US" sz="1700"/>
                        <a:t>Loose cannons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Caution in information provided </a:t>
                      </a:r>
                    </a:p>
                    <a:p>
                      <a:endParaRPr lang="en-US" sz="1700"/>
                    </a:p>
                  </a:txBody>
                  <a:tcPr marL="86470" marR="86470" marT="43235" marB="43235"/>
                </a:tc>
                <a:extLst>
                  <a:ext uri="{0D108BD9-81ED-4DB2-BD59-A6C34878D82A}">
                    <a16:rowId xmlns:a16="http://schemas.microsoft.com/office/drawing/2014/main" xmlns="" val="716409354"/>
                  </a:ext>
                </a:extLst>
              </a:tr>
              <a:tr h="639882">
                <a:tc>
                  <a:txBody>
                    <a:bodyPr/>
                    <a:lstStyle/>
                    <a:p>
                      <a:r>
                        <a:rPr lang="en-US" sz="1700"/>
                        <a:t>Opponents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Structured approach e.g. formalised meetings </a:t>
                      </a:r>
                    </a:p>
                    <a:p>
                      <a:endParaRPr lang="en-US" sz="1700"/>
                    </a:p>
                  </a:txBody>
                  <a:tcPr marL="86470" marR="86470" marT="43235" marB="43235"/>
                </a:tc>
                <a:extLst>
                  <a:ext uri="{0D108BD9-81ED-4DB2-BD59-A6C34878D82A}">
                    <a16:rowId xmlns:a16="http://schemas.microsoft.com/office/drawing/2014/main" xmlns="" val="2757771392"/>
                  </a:ext>
                </a:extLst>
              </a:tr>
              <a:tr h="639882">
                <a:tc>
                  <a:txBody>
                    <a:bodyPr/>
                    <a:lstStyle/>
                    <a:p>
                      <a:r>
                        <a:rPr lang="en-US" sz="1700"/>
                        <a:t>Bedfellows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Keep informed of benefits of agenda </a:t>
                      </a:r>
                    </a:p>
                    <a:p>
                      <a:endParaRPr lang="en-US" sz="1700"/>
                    </a:p>
                  </a:txBody>
                  <a:tcPr marL="86470" marR="86470" marT="43235" marB="43235"/>
                </a:tc>
                <a:extLst>
                  <a:ext uri="{0D108BD9-81ED-4DB2-BD59-A6C34878D82A}">
                    <a16:rowId xmlns:a16="http://schemas.microsoft.com/office/drawing/2014/main" xmlns="" val="3204643402"/>
                  </a:ext>
                </a:extLst>
              </a:tr>
              <a:tr h="639882">
                <a:tc>
                  <a:txBody>
                    <a:bodyPr/>
                    <a:lstStyle/>
                    <a:p>
                      <a:r>
                        <a:rPr lang="en-US" sz="1700"/>
                        <a:t>Voiceless</a:t>
                      </a:r>
                    </a:p>
                  </a:txBody>
                  <a:tcPr marL="86470" marR="86470" marT="43235" marB="4323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effectLst/>
                        </a:rPr>
                        <a:t>Light touch communications, be alert to coalitions </a:t>
                      </a:r>
                    </a:p>
                    <a:p>
                      <a:endParaRPr lang="en-US" sz="1700"/>
                    </a:p>
                  </a:txBody>
                  <a:tcPr marL="86470" marR="86470" marT="43235" marB="43235"/>
                </a:tc>
                <a:extLst>
                  <a:ext uri="{0D108BD9-81ED-4DB2-BD59-A6C34878D82A}">
                    <a16:rowId xmlns:a16="http://schemas.microsoft.com/office/drawing/2014/main" xmlns="" val="3523547172"/>
                  </a:ext>
                </a:extLst>
              </a:tr>
            </a:tbl>
          </a:graphicData>
        </a:graphic>
      </p:graphicFrame>
    </p:spTree>
    <p:extLst>
      <p:ext uri="{BB962C8B-B14F-4D97-AF65-F5344CB8AC3E}">
        <p14:creationId xmlns:p14="http://schemas.microsoft.com/office/powerpoint/2010/main" val="34182175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4565826A-9319-9E4C-9EB1-37024725F698}"/>
              </a:ext>
            </a:extLst>
          </p:cNvPr>
          <p:cNvPicPr>
            <a:picLocks noChangeAspect="1"/>
          </p:cNvPicPr>
          <p:nvPr/>
        </p:nvPicPr>
        <p:blipFill rotWithShape="1">
          <a:blip r:embed="rId2"/>
          <a:srcRect t="59" r="-3" b="-3"/>
          <a:stretch/>
        </p:blipFill>
        <p:spPr>
          <a:xfrm>
            <a:off x="20" y="10"/>
            <a:ext cx="12191980" cy="6857990"/>
          </a:xfrm>
          <a:prstGeom prst="rect">
            <a:avLst/>
          </a:prstGeom>
        </p:spPr>
      </p:pic>
    </p:spTree>
    <p:extLst>
      <p:ext uri="{BB962C8B-B14F-4D97-AF65-F5344CB8AC3E}">
        <p14:creationId xmlns:p14="http://schemas.microsoft.com/office/powerpoint/2010/main" val="16678791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1957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50B34915-8448-1E42-B162-28A3C52157BB}"/>
              </a:ext>
            </a:extLst>
          </p:cNvPr>
          <p:cNvPicPr>
            <a:picLocks noChangeAspect="1"/>
          </p:cNvPicPr>
          <p:nvPr/>
        </p:nvPicPr>
        <p:blipFill>
          <a:blip r:embed="rId2"/>
          <a:stretch>
            <a:fillRect/>
          </a:stretch>
        </p:blipFill>
        <p:spPr>
          <a:xfrm>
            <a:off x="1692991" y="339635"/>
            <a:ext cx="9110008" cy="6126480"/>
          </a:xfrm>
          <a:prstGeom prst="rect">
            <a:avLst/>
          </a:prstGeom>
        </p:spPr>
      </p:pic>
    </p:spTree>
    <p:extLst>
      <p:ext uri="{BB962C8B-B14F-4D97-AF65-F5344CB8AC3E}">
        <p14:creationId xmlns:p14="http://schemas.microsoft.com/office/powerpoint/2010/main" val="19995457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191A9EA4-593A-204D-89E1-8BEC7D3A0F95}"/>
              </a:ext>
            </a:extLst>
          </p:cNvPr>
          <p:cNvPicPr>
            <a:picLocks noChangeAspect="1"/>
          </p:cNvPicPr>
          <p:nvPr/>
        </p:nvPicPr>
        <p:blipFill rotWithShape="1">
          <a:blip r:embed="rId2"/>
          <a:srcRect r="-1" b="6249"/>
          <a:stretch/>
        </p:blipFill>
        <p:spPr>
          <a:xfrm>
            <a:off x="20" y="10"/>
            <a:ext cx="12191980" cy="6857990"/>
          </a:xfrm>
          <a:prstGeom prst="rect">
            <a:avLst/>
          </a:prstGeom>
        </p:spPr>
      </p:pic>
    </p:spTree>
    <p:extLst>
      <p:ext uri="{BB962C8B-B14F-4D97-AF65-F5344CB8AC3E}">
        <p14:creationId xmlns:p14="http://schemas.microsoft.com/office/powerpoint/2010/main" val="23848937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xmlns="" id="{54737801-B9D6-4A08-BD77-23010A8022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xmlns="" id="{25FABD39-C757-461E-A681-DC27364840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20" name="Rectangle 11">
            <a:extLst>
              <a:ext uri="{FF2B5EF4-FFF2-40B4-BE49-F238E27FC236}">
                <a16:creationId xmlns:a16="http://schemas.microsoft.com/office/drawing/2014/main" xmlns="" id="{2DF424F5-8D5C-46C0-A1B0-AF34E0350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xmlns="" id="{7E204F65-6A22-F645-8E89-8D333CC47D46}"/>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Stakeholders</a:t>
            </a:r>
          </a:p>
        </p:txBody>
      </p:sp>
      <p:sp>
        <p:nvSpPr>
          <p:cNvPr id="3" name="Content Placeholder 2">
            <a:extLst>
              <a:ext uri="{FF2B5EF4-FFF2-40B4-BE49-F238E27FC236}">
                <a16:creationId xmlns:a16="http://schemas.microsoft.com/office/drawing/2014/main" xmlns="" id="{73882F30-B83E-DE42-B0A6-0F2C6848349D}"/>
              </a:ext>
            </a:extLst>
          </p:cNvPr>
          <p:cNvSpPr>
            <a:spLocks noGrp="1"/>
          </p:cNvSpPr>
          <p:nvPr>
            <p:ph idx="1"/>
          </p:nvPr>
        </p:nvSpPr>
        <p:spPr>
          <a:xfrm>
            <a:off x="1066800" y="3263619"/>
            <a:ext cx="10058400" cy="2673765"/>
          </a:xfrm>
        </p:spPr>
        <p:txBody>
          <a:bodyPr anchor="t">
            <a:normAutofit/>
          </a:bodyPr>
          <a:lstStyle/>
          <a:p>
            <a:r>
              <a:rPr lang="en-GB" sz="2000" dirty="0"/>
              <a:t>Stakeholders are defined by Freeman as "any group or individual who can affect or is affected by the achievement of the organization's objectives" (Freeman and </a:t>
            </a:r>
            <a:r>
              <a:rPr lang="en-GB" sz="2000" dirty="0" err="1"/>
              <a:t>McVea</a:t>
            </a:r>
            <a:r>
              <a:rPr lang="en-GB" sz="2000" dirty="0"/>
              <a:t> 2001). </a:t>
            </a:r>
          </a:p>
          <a:p>
            <a:r>
              <a:rPr lang="en-GB" sz="2000" dirty="0"/>
              <a:t>In 1993 he stated that stakeholders are "those groups who are vital to the survival and success of the corporation" (Evan and Freeman 1993). </a:t>
            </a:r>
          </a:p>
          <a:p>
            <a:r>
              <a:rPr lang="en-GB" sz="2000" dirty="0"/>
              <a:t>As stated by Friedman the purpose of the organization is to manage the interests, needs and viewpoints of its stakeholders (Fontaine 2006). </a:t>
            </a:r>
          </a:p>
          <a:p>
            <a:endParaRPr lang="en-US" sz="2000" dirty="0"/>
          </a:p>
        </p:txBody>
      </p:sp>
    </p:spTree>
    <p:extLst>
      <p:ext uri="{BB962C8B-B14F-4D97-AF65-F5344CB8AC3E}">
        <p14:creationId xmlns:p14="http://schemas.microsoft.com/office/powerpoint/2010/main" val="17475120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B32F73EB-B46F-4F77-B3DC-7C374906F3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xmlns="" id="{ADDB10B3-CF45-4294-8994-0E8AD1FC6E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xmlns="" id="{5145417F-1D1B-48A7-B4DA-BAD73B02C8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xmlns="" id="{13CF9D9F-1672-4D0C-934E-CD9EE1BE54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a16="http://schemas.microsoft.com/office/drawing/2014/main" xmlns="" id="{1558C702-CA14-4264-B8FC-A5120F75DE0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a16="http://schemas.microsoft.com/office/drawing/2014/main" xmlns="" id="{6621A72C-7343-4A22-8700-696C5860A21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BB44A4DC-7861-4DCC-9931-5A075855D6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E16C316F-BFB5-424F-A951-E962A3B745C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a16="http://schemas.microsoft.com/office/drawing/2014/main" xmlns="" id="{6995F625-BE4F-4433-8290-5DF0E8589F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xmlns="" id="{80102662-1FA4-4C7A-B144-19699DF435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xmlns="" id="{655E224A-5F26-423E-949C-07A720F39A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a16="http://schemas.microsoft.com/office/drawing/2014/main" xmlns="" id="{A6F1DA18-4CA4-40CF-9ACA-105D8373B6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20072F0E-C873-9941-A1D2-36063BBB2107}"/>
              </a:ext>
            </a:extLst>
          </p:cNvPr>
          <p:cNvSpPr>
            <a:spLocks noGrp="1"/>
          </p:cNvSpPr>
          <p:nvPr>
            <p:ph type="title"/>
          </p:nvPr>
        </p:nvSpPr>
        <p:spPr>
          <a:xfrm>
            <a:off x="1260205" y="1887795"/>
            <a:ext cx="9673306" cy="2733106"/>
          </a:xfrm>
        </p:spPr>
        <p:txBody>
          <a:bodyPr vert="horz" lIns="91440" tIns="45720" rIns="91440" bIns="45720" rtlCol="0" anchor="ctr">
            <a:normAutofit/>
          </a:bodyPr>
          <a:lstStyle/>
          <a:p>
            <a:pPr algn="ctr">
              <a:lnSpc>
                <a:spcPct val="83000"/>
              </a:lnSpc>
            </a:pPr>
            <a:r>
              <a:rPr lang="en-US" sz="7200" cap="all" spc="-100"/>
              <a:t>Identify the stakeholders</a:t>
            </a:r>
          </a:p>
        </p:txBody>
      </p:sp>
      <p:sp>
        <p:nvSpPr>
          <p:cNvPr id="28" name="Rectangle 27">
            <a:extLst>
              <a:ext uri="{FF2B5EF4-FFF2-40B4-BE49-F238E27FC236}">
                <a16:creationId xmlns:a16="http://schemas.microsoft.com/office/drawing/2014/main" xmlns="" id="{7C6D1B74-744B-4231-97DB-86B4C9C5E2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xmlns="" id="{ABC98C72-9EDD-4426-B45A-84E06A7CD22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44887186-EE44-4AD3-BEFE-3478B453719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58EECC4E-F1C0-4C09-A7FD-4D623DACCC4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73125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xmlns="" id="{6FCB8057-84DE-6740-B117-8F93598E86E6}"/>
              </a:ext>
            </a:extLst>
          </p:cNvPr>
          <p:cNvGraphicFramePr>
            <a:graphicFrameLocks noGrp="1"/>
          </p:cNvGraphicFramePr>
          <p:nvPr>
            <p:extLst>
              <p:ext uri="{D42A27DB-BD31-4B8C-83A1-F6EECF244321}">
                <p14:modId xmlns:p14="http://schemas.microsoft.com/office/powerpoint/2010/main" val="2857340933"/>
              </p:ext>
            </p:extLst>
          </p:nvPr>
        </p:nvGraphicFramePr>
        <p:xfrm>
          <a:off x="3818236" y="643467"/>
          <a:ext cx="4555529" cy="5571070"/>
        </p:xfrm>
        <a:graphic>
          <a:graphicData uri="http://schemas.openxmlformats.org/drawingml/2006/table">
            <a:tbl>
              <a:tblPr firstRow="1" bandRow="1">
                <a:tableStyleId>{69C7853C-536D-4A76-A0AE-DD22124D55A5}</a:tableStyleId>
              </a:tblPr>
              <a:tblGrid>
                <a:gridCol w="1694711">
                  <a:extLst>
                    <a:ext uri="{9D8B030D-6E8A-4147-A177-3AD203B41FA5}">
                      <a16:colId xmlns:a16="http://schemas.microsoft.com/office/drawing/2014/main" xmlns="" val="3555218995"/>
                    </a:ext>
                  </a:extLst>
                </a:gridCol>
                <a:gridCol w="1430409">
                  <a:extLst>
                    <a:ext uri="{9D8B030D-6E8A-4147-A177-3AD203B41FA5}">
                      <a16:colId xmlns:a16="http://schemas.microsoft.com/office/drawing/2014/main" xmlns="" val="1631451775"/>
                    </a:ext>
                  </a:extLst>
                </a:gridCol>
                <a:gridCol w="1430409">
                  <a:extLst>
                    <a:ext uri="{9D8B030D-6E8A-4147-A177-3AD203B41FA5}">
                      <a16:colId xmlns:a16="http://schemas.microsoft.com/office/drawing/2014/main" xmlns="" val="711968806"/>
                    </a:ext>
                  </a:extLst>
                </a:gridCol>
              </a:tblGrid>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a16="http://schemas.microsoft.com/office/drawing/2014/main" xmlns="" val="1760980108"/>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a16="http://schemas.microsoft.com/office/drawing/2014/main" xmlns="" val="3000612153"/>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a16="http://schemas.microsoft.com/office/drawing/2014/main" xmlns="" val="3520819492"/>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a:p>
                  </a:txBody>
                  <a:tcPr marL="150569" marR="150569" marT="75285" marB="75285"/>
                </a:tc>
                <a:extLst>
                  <a:ext uri="{0D108BD9-81ED-4DB2-BD59-A6C34878D82A}">
                    <a16:rowId xmlns:a16="http://schemas.microsoft.com/office/drawing/2014/main" xmlns="" val="4056420777"/>
                  </a:ext>
                </a:extLst>
              </a:tr>
              <a:tr h="1114214">
                <a:tc>
                  <a:txBody>
                    <a:bodyPr/>
                    <a:lstStyle/>
                    <a:p>
                      <a:endParaRPr lang="en-US" sz="3000"/>
                    </a:p>
                    <a:p>
                      <a:endParaRPr lang="en-US" sz="3000"/>
                    </a:p>
                  </a:txBody>
                  <a:tcPr marL="150569" marR="150569" marT="75285" marB="75285"/>
                </a:tc>
                <a:tc>
                  <a:txBody>
                    <a:bodyPr/>
                    <a:lstStyle/>
                    <a:p>
                      <a:endParaRPr lang="en-US" sz="3000"/>
                    </a:p>
                  </a:txBody>
                  <a:tcPr marL="150569" marR="150569" marT="75285" marB="75285"/>
                </a:tc>
                <a:tc>
                  <a:txBody>
                    <a:bodyPr/>
                    <a:lstStyle/>
                    <a:p>
                      <a:endParaRPr lang="en-US" sz="3000" dirty="0"/>
                    </a:p>
                  </a:txBody>
                  <a:tcPr marL="150569" marR="150569" marT="75285" marB="75285"/>
                </a:tc>
                <a:extLst>
                  <a:ext uri="{0D108BD9-81ED-4DB2-BD59-A6C34878D82A}">
                    <a16:rowId xmlns:a16="http://schemas.microsoft.com/office/drawing/2014/main" xmlns="" val="1786423848"/>
                  </a:ext>
                </a:extLst>
              </a:tr>
            </a:tbl>
          </a:graphicData>
        </a:graphic>
      </p:graphicFrame>
    </p:spTree>
    <p:extLst>
      <p:ext uri="{BB962C8B-B14F-4D97-AF65-F5344CB8AC3E}">
        <p14:creationId xmlns:p14="http://schemas.microsoft.com/office/powerpoint/2010/main" val="20584169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xmlns="" id="{9664D085-C814-4D74-BCE0-2059F0DC04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xmlns="" id="{DDA5539E-D8B4-4F5A-B46F-C304F5D7A8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xmlns="" id="{6FCB8057-84DE-6740-B117-8F93598E86E6}"/>
              </a:ext>
            </a:extLst>
          </p:cNvPr>
          <p:cNvGraphicFramePr>
            <a:graphicFrameLocks noGrp="1"/>
          </p:cNvGraphicFramePr>
          <p:nvPr>
            <p:extLst>
              <p:ext uri="{D42A27DB-BD31-4B8C-83A1-F6EECF244321}">
                <p14:modId xmlns:p14="http://schemas.microsoft.com/office/powerpoint/2010/main" val="3280305958"/>
              </p:ext>
            </p:extLst>
          </p:nvPr>
        </p:nvGraphicFramePr>
        <p:xfrm>
          <a:off x="1008990" y="803063"/>
          <a:ext cx="10174020" cy="5251878"/>
        </p:xfrm>
        <a:graphic>
          <a:graphicData uri="http://schemas.openxmlformats.org/drawingml/2006/table">
            <a:tbl>
              <a:tblPr firstRow="1" bandRow="1">
                <a:tableStyleId>{69C7853C-536D-4A76-A0AE-DD22124D55A5}</a:tableStyleId>
              </a:tblPr>
              <a:tblGrid>
                <a:gridCol w="3504754">
                  <a:extLst>
                    <a:ext uri="{9D8B030D-6E8A-4147-A177-3AD203B41FA5}">
                      <a16:colId xmlns:a16="http://schemas.microsoft.com/office/drawing/2014/main" xmlns="" val="3555218995"/>
                    </a:ext>
                  </a:extLst>
                </a:gridCol>
                <a:gridCol w="3504754">
                  <a:extLst>
                    <a:ext uri="{9D8B030D-6E8A-4147-A177-3AD203B41FA5}">
                      <a16:colId xmlns:a16="http://schemas.microsoft.com/office/drawing/2014/main" xmlns="" val="1631451775"/>
                    </a:ext>
                  </a:extLst>
                </a:gridCol>
                <a:gridCol w="3164512">
                  <a:extLst>
                    <a:ext uri="{9D8B030D-6E8A-4147-A177-3AD203B41FA5}">
                      <a16:colId xmlns:a16="http://schemas.microsoft.com/office/drawing/2014/main" xmlns="" val="711968806"/>
                    </a:ext>
                  </a:extLst>
                </a:gridCol>
              </a:tblGrid>
              <a:tr h="875313">
                <a:tc>
                  <a:txBody>
                    <a:bodyPr/>
                    <a:lstStyle/>
                    <a:p>
                      <a:r>
                        <a:rPr lang="en-US" sz="2300" b="0">
                          <a:solidFill>
                            <a:schemeClr val="tx1"/>
                          </a:solidFill>
                        </a:rPr>
                        <a:t>Shareholders</a:t>
                      </a:r>
                    </a:p>
                  </a:txBody>
                  <a:tcPr marL="118285" marR="118285" marT="59143" marB="59143"/>
                </a:tc>
                <a:tc>
                  <a:txBody>
                    <a:bodyPr/>
                    <a:lstStyle/>
                    <a:p>
                      <a:r>
                        <a:rPr lang="en-US" sz="2300" b="0">
                          <a:solidFill>
                            <a:schemeClr val="tx1"/>
                          </a:solidFill>
                        </a:rPr>
                        <a:t>Fans</a:t>
                      </a:r>
                    </a:p>
                    <a:p>
                      <a:endParaRPr lang="en-US" sz="2300" b="0">
                        <a:solidFill>
                          <a:schemeClr val="tx1"/>
                        </a:solidFill>
                      </a:endParaRPr>
                    </a:p>
                  </a:txBody>
                  <a:tcPr marL="118285" marR="118285" marT="59143" marB="59143"/>
                </a:tc>
                <a:tc>
                  <a:txBody>
                    <a:bodyPr/>
                    <a:lstStyle/>
                    <a:p>
                      <a:r>
                        <a:rPr lang="en-US" sz="2300" b="0">
                          <a:solidFill>
                            <a:schemeClr val="tx1"/>
                          </a:solidFill>
                        </a:rPr>
                        <a:t>Players</a:t>
                      </a:r>
                    </a:p>
                  </a:txBody>
                  <a:tcPr marL="118285" marR="118285" marT="59143" marB="59143"/>
                </a:tc>
                <a:extLst>
                  <a:ext uri="{0D108BD9-81ED-4DB2-BD59-A6C34878D82A}">
                    <a16:rowId xmlns:a16="http://schemas.microsoft.com/office/drawing/2014/main" xmlns="" val="1760980108"/>
                  </a:ext>
                </a:extLst>
              </a:tr>
              <a:tr h="875313">
                <a:tc>
                  <a:txBody>
                    <a:bodyPr/>
                    <a:lstStyle/>
                    <a:p>
                      <a:r>
                        <a:rPr lang="en-US" sz="2300"/>
                        <a:t>Government</a:t>
                      </a:r>
                    </a:p>
                    <a:p>
                      <a:endParaRPr lang="en-US" sz="2300"/>
                    </a:p>
                  </a:txBody>
                  <a:tcPr marL="118285" marR="118285" marT="59143" marB="59143"/>
                </a:tc>
                <a:tc>
                  <a:txBody>
                    <a:bodyPr/>
                    <a:lstStyle/>
                    <a:p>
                      <a:r>
                        <a:rPr lang="en-US" sz="2300"/>
                        <a:t>Public institutions</a:t>
                      </a:r>
                    </a:p>
                  </a:txBody>
                  <a:tcPr marL="118285" marR="118285" marT="59143" marB="59143"/>
                </a:tc>
                <a:tc>
                  <a:txBody>
                    <a:bodyPr/>
                    <a:lstStyle/>
                    <a:p>
                      <a:r>
                        <a:rPr lang="en-US" sz="2300"/>
                        <a:t>Coaches</a:t>
                      </a:r>
                    </a:p>
                  </a:txBody>
                  <a:tcPr marL="118285" marR="118285" marT="59143" marB="59143"/>
                </a:tc>
                <a:extLst>
                  <a:ext uri="{0D108BD9-81ED-4DB2-BD59-A6C34878D82A}">
                    <a16:rowId xmlns:a16="http://schemas.microsoft.com/office/drawing/2014/main" xmlns="" val="3000612153"/>
                  </a:ext>
                </a:extLst>
              </a:tr>
              <a:tr h="875313">
                <a:tc>
                  <a:txBody>
                    <a:bodyPr/>
                    <a:lstStyle/>
                    <a:p>
                      <a:r>
                        <a:rPr lang="en-US" sz="2300"/>
                        <a:t>Local authority</a:t>
                      </a:r>
                    </a:p>
                  </a:txBody>
                  <a:tcPr marL="118285" marR="118285" marT="59143" marB="5914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300"/>
                        <a:t>Other clubs</a:t>
                      </a:r>
                    </a:p>
                    <a:p>
                      <a:endParaRPr lang="en-US" sz="2300"/>
                    </a:p>
                  </a:txBody>
                  <a:tcPr marL="118285" marR="118285" marT="59143" marB="59143"/>
                </a:tc>
                <a:tc>
                  <a:txBody>
                    <a:bodyPr/>
                    <a:lstStyle/>
                    <a:p>
                      <a:r>
                        <a:rPr lang="en-US" sz="2300"/>
                        <a:t>Agents</a:t>
                      </a:r>
                    </a:p>
                  </a:txBody>
                  <a:tcPr marL="118285" marR="118285" marT="59143" marB="59143"/>
                </a:tc>
                <a:extLst>
                  <a:ext uri="{0D108BD9-81ED-4DB2-BD59-A6C34878D82A}">
                    <a16:rowId xmlns:a16="http://schemas.microsoft.com/office/drawing/2014/main" xmlns="" val="3520819492"/>
                  </a:ext>
                </a:extLst>
              </a:tr>
              <a:tr h="875313">
                <a:tc>
                  <a:txBody>
                    <a:bodyPr/>
                    <a:lstStyle/>
                    <a:p>
                      <a:r>
                        <a:rPr lang="en-US" sz="2300"/>
                        <a:t>Banks</a:t>
                      </a:r>
                    </a:p>
                    <a:p>
                      <a:endParaRPr lang="en-US" sz="2300"/>
                    </a:p>
                  </a:txBody>
                  <a:tcPr marL="118285" marR="118285" marT="59143" marB="59143"/>
                </a:tc>
                <a:tc>
                  <a:txBody>
                    <a:bodyPr/>
                    <a:lstStyle/>
                    <a:p>
                      <a:r>
                        <a:rPr lang="en-US" sz="2300"/>
                        <a:t>FIFA</a:t>
                      </a:r>
                    </a:p>
                  </a:txBody>
                  <a:tcPr marL="118285" marR="118285" marT="59143" marB="59143"/>
                </a:tc>
                <a:tc>
                  <a:txBody>
                    <a:bodyPr/>
                    <a:lstStyle/>
                    <a:p>
                      <a:r>
                        <a:rPr lang="en-US" sz="2300"/>
                        <a:t>Sponsors</a:t>
                      </a:r>
                    </a:p>
                  </a:txBody>
                  <a:tcPr marL="118285" marR="118285" marT="59143" marB="59143"/>
                </a:tc>
                <a:extLst>
                  <a:ext uri="{0D108BD9-81ED-4DB2-BD59-A6C34878D82A}">
                    <a16:rowId xmlns:a16="http://schemas.microsoft.com/office/drawing/2014/main" xmlns="" val="4056420777"/>
                  </a:ext>
                </a:extLst>
              </a:tr>
              <a:tr h="875313">
                <a:tc>
                  <a:txBody>
                    <a:bodyPr/>
                    <a:lstStyle/>
                    <a:p>
                      <a:r>
                        <a:rPr lang="en-US" sz="2300"/>
                        <a:t>Premier League</a:t>
                      </a:r>
                    </a:p>
                    <a:p>
                      <a:endParaRPr lang="en-US" sz="2300"/>
                    </a:p>
                  </a:txBody>
                  <a:tcPr marL="118285" marR="118285" marT="59143" marB="59143"/>
                </a:tc>
                <a:tc>
                  <a:txBody>
                    <a:bodyPr/>
                    <a:lstStyle/>
                    <a:p>
                      <a:r>
                        <a:rPr lang="en-US" sz="2300"/>
                        <a:t>Media</a:t>
                      </a:r>
                    </a:p>
                  </a:txBody>
                  <a:tcPr marL="118285" marR="118285" marT="59143" marB="59143"/>
                </a:tc>
                <a:tc>
                  <a:txBody>
                    <a:bodyPr/>
                    <a:lstStyle/>
                    <a:p>
                      <a:r>
                        <a:rPr lang="en-US" sz="2300"/>
                        <a:t>Employees</a:t>
                      </a:r>
                    </a:p>
                  </a:txBody>
                  <a:tcPr marL="118285" marR="118285" marT="59143" marB="59143"/>
                </a:tc>
                <a:extLst>
                  <a:ext uri="{0D108BD9-81ED-4DB2-BD59-A6C34878D82A}">
                    <a16:rowId xmlns:a16="http://schemas.microsoft.com/office/drawing/2014/main" xmlns="" val="1786423848"/>
                  </a:ext>
                </a:extLst>
              </a:tr>
              <a:tr h="875313">
                <a:tc>
                  <a:txBody>
                    <a:bodyPr/>
                    <a:lstStyle/>
                    <a:p>
                      <a:r>
                        <a:rPr lang="en-US" sz="2300"/>
                        <a:t>FA</a:t>
                      </a:r>
                    </a:p>
                    <a:p>
                      <a:endParaRPr lang="en-US" sz="2300"/>
                    </a:p>
                  </a:txBody>
                  <a:tcPr marL="118285" marR="118285" marT="59143" marB="59143"/>
                </a:tc>
                <a:tc>
                  <a:txBody>
                    <a:bodyPr/>
                    <a:lstStyle/>
                    <a:p>
                      <a:endParaRPr lang="en-US" sz="2300"/>
                    </a:p>
                  </a:txBody>
                  <a:tcPr marL="118285" marR="118285" marT="59143" marB="59143"/>
                </a:tc>
                <a:tc>
                  <a:txBody>
                    <a:bodyPr/>
                    <a:lstStyle/>
                    <a:p>
                      <a:endParaRPr lang="en-US" sz="2300"/>
                    </a:p>
                  </a:txBody>
                  <a:tcPr marL="118285" marR="118285" marT="59143" marB="59143"/>
                </a:tc>
                <a:extLst>
                  <a:ext uri="{0D108BD9-81ED-4DB2-BD59-A6C34878D82A}">
                    <a16:rowId xmlns:a16="http://schemas.microsoft.com/office/drawing/2014/main" xmlns="" val="254343804"/>
                  </a:ext>
                </a:extLst>
              </a:tr>
            </a:tbl>
          </a:graphicData>
        </a:graphic>
      </p:graphicFrame>
    </p:spTree>
    <p:extLst>
      <p:ext uri="{BB962C8B-B14F-4D97-AF65-F5344CB8AC3E}">
        <p14:creationId xmlns:p14="http://schemas.microsoft.com/office/powerpoint/2010/main" val="5126323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2155CD3-83BB-4AEA-A737-FFB45BF5B9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C9481AC0-C94A-42B2-A337-8F2BD27B4C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91044" y="374904"/>
            <a:ext cx="11409913"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xmlns="" id="{9C990ECF-0B2F-4372-9715-326BA840E4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4736" y="539496"/>
            <a:ext cx="11082528" cy="57790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extLst>
              <p:ext uri="{D42A27DB-BD31-4B8C-83A1-F6EECF244321}">
                <p14:modId xmlns:p14="http://schemas.microsoft.com/office/powerpoint/2010/main" val="3390259544"/>
              </p:ext>
            </p:extLst>
          </p:nvPr>
        </p:nvGraphicFramePr>
        <p:xfrm>
          <a:off x="876469" y="881318"/>
          <a:ext cx="10439064" cy="5095366"/>
        </p:xfrm>
        <a:graphic>
          <a:graphicData uri="http://schemas.openxmlformats.org/drawingml/2006/table">
            <a:tbl>
              <a:tblPr firstRow="1" bandRow="1">
                <a:tableStyleId>{69C7853C-536D-4A76-A0AE-DD22124D55A5}</a:tableStyleId>
              </a:tblPr>
              <a:tblGrid>
                <a:gridCol w="2843454">
                  <a:extLst>
                    <a:ext uri="{9D8B030D-6E8A-4147-A177-3AD203B41FA5}">
                      <a16:colId xmlns:a16="http://schemas.microsoft.com/office/drawing/2014/main" xmlns="" val="540044213"/>
                    </a:ext>
                  </a:extLst>
                </a:gridCol>
                <a:gridCol w="1908702">
                  <a:extLst>
                    <a:ext uri="{9D8B030D-6E8A-4147-A177-3AD203B41FA5}">
                      <a16:colId xmlns:a16="http://schemas.microsoft.com/office/drawing/2014/main" xmlns="" val="2850256718"/>
                    </a:ext>
                  </a:extLst>
                </a:gridCol>
                <a:gridCol w="2843454">
                  <a:extLst>
                    <a:ext uri="{9D8B030D-6E8A-4147-A177-3AD203B41FA5}">
                      <a16:colId xmlns:a16="http://schemas.microsoft.com/office/drawing/2014/main" xmlns="" val="2501146088"/>
                    </a:ext>
                  </a:extLst>
                </a:gridCol>
                <a:gridCol w="2843454">
                  <a:extLst>
                    <a:ext uri="{9D8B030D-6E8A-4147-A177-3AD203B41FA5}">
                      <a16:colId xmlns:a16="http://schemas.microsoft.com/office/drawing/2014/main" xmlns="" val="1085963635"/>
                    </a:ext>
                  </a:extLst>
                </a:gridCol>
              </a:tblGrid>
              <a:tr h="988653">
                <a:tc rowSpan="2" gridSpan="2">
                  <a:txBody>
                    <a:bodyPr/>
                    <a:lstStyle/>
                    <a:p>
                      <a:pPr algn="ctr"/>
                      <a:endParaRPr lang="en-US" sz="1900"/>
                    </a:p>
                  </a:txBody>
                  <a:tcPr marL="95063" marR="95063" marT="47531" marB="475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5063" marR="95063" marT="47531" marB="47531"/>
                </a:tc>
                <a:tc hMerge="1">
                  <a:txBody>
                    <a:bodyPr/>
                    <a:lstStyle/>
                    <a:p>
                      <a:endParaRPr lang="en-US" dirty="0"/>
                    </a:p>
                  </a:txBody>
                  <a:tcPr/>
                </a:tc>
                <a:extLst>
                  <a:ext uri="{0D108BD9-81ED-4DB2-BD59-A6C34878D82A}">
                    <a16:rowId xmlns:a16="http://schemas.microsoft.com/office/drawing/2014/main" xmlns="" val="4051271745"/>
                  </a:ext>
                </a:extLst>
              </a:tr>
              <a:tr h="988653">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5063" marR="95063" marT="47531" marB="47531"/>
                </a:tc>
                <a:tc>
                  <a:txBody>
                    <a:bodyPr/>
                    <a:lstStyle/>
                    <a:p>
                      <a:pPr algn="ctr"/>
                      <a:endParaRPr lang="en-US" sz="1900"/>
                    </a:p>
                    <a:p>
                      <a:pPr algn="ctr"/>
                      <a:r>
                        <a:rPr lang="en-US" sz="1900" b="1"/>
                        <a:t>High</a:t>
                      </a:r>
                    </a:p>
                  </a:txBody>
                  <a:tcPr marL="95063" marR="95063" marT="47531" marB="47531"/>
                </a:tc>
                <a:extLst>
                  <a:ext uri="{0D108BD9-81ED-4DB2-BD59-A6C34878D82A}">
                    <a16:rowId xmlns:a16="http://schemas.microsoft.com/office/drawing/2014/main" xmlns="" val="740755332"/>
                  </a:ext>
                </a:extLst>
              </a:tr>
              <a:tr h="1559030">
                <a:tc rowSpan="2">
                  <a:txBody>
                    <a:bodyPr/>
                    <a:lstStyle/>
                    <a:p>
                      <a:pPr algn="ctr"/>
                      <a:endParaRPr lang="en-US" sz="1900"/>
                    </a:p>
                    <a:p>
                      <a:pPr algn="ctr"/>
                      <a:endParaRPr lang="en-US" sz="1900"/>
                    </a:p>
                    <a:p>
                      <a:pPr algn="ctr"/>
                      <a:endParaRPr lang="en-US" sz="1900" b="1"/>
                    </a:p>
                    <a:p>
                      <a:pPr algn="ctr"/>
                      <a:r>
                        <a:rPr lang="en-US" sz="1900" b="1"/>
                        <a:t>Level of Power</a:t>
                      </a:r>
                    </a:p>
                  </a:txBody>
                  <a:tcPr marL="95063" marR="95063" marT="47531" marB="475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5063" marR="95063" marT="47531" marB="47531"/>
                </a:tc>
                <a:tc>
                  <a:txBody>
                    <a:bodyPr/>
                    <a:lstStyle/>
                    <a:p>
                      <a:pPr algn="ctr"/>
                      <a:r>
                        <a:rPr lang="en-US" sz="1900"/>
                        <a:t>Minimal effort</a:t>
                      </a:r>
                    </a:p>
                    <a:p>
                      <a:pPr algn="ctr"/>
                      <a:endParaRPr lang="en-US" sz="1900"/>
                    </a:p>
                    <a:p>
                      <a:pPr algn="ctr"/>
                      <a:r>
                        <a:rPr lang="en-US" sz="1900" b="1"/>
                        <a:t>A</a:t>
                      </a:r>
                    </a:p>
                  </a:txBody>
                  <a:tcPr marL="95063" marR="95063" marT="47531" marB="47531"/>
                </a:tc>
                <a:tc>
                  <a:txBody>
                    <a:bodyPr/>
                    <a:lstStyle/>
                    <a:p>
                      <a:pPr algn="ctr"/>
                      <a:r>
                        <a:rPr lang="en-US" sz="1900"/>
                        <a:t>Keep informed</a:t>
                      </a:r>
                    </a:p>
                    <a:p>
                      <a:pPr algn="ctr"/>
                      <a:endParaRPr lang="en-US" sz="1900"/>
                    </a:p>
                    <a:p>
                      <a:pPr algn="ctr"/>
                      <a:r>
                        <a:rPr lang="en-US" sz="1900" b="1"/>
                        <a:t>B</a:t>
                      </a:r>
                    </a:p>
                  </a:txBody>
                  <a:tcPr marL="95063" marR="95063" marT="47531" marB="47531"/>
                </a:tc>
                <a:extLst>
                  <a:ext uri="{0D108BD9-81ED-4DB2-BD59-A6C34878D82A}">
                    <a16:rowId xmlns:a16="http://schemas.microsoft.com/office/drawing/2014/main" xmlns="" val="1687455405"/>
                  </a:ext>
                </a:extLst>
              </a:tr>
              <a:tr h="1559030">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5063" marR="95063" marT="47531" marB="475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5063" marR="95063" marT="47531" marB="47531"/>
                </a:tc>
                <a:tc>
                  <a:txBody>
                    <a:bodyPr/>
                    <a:lstStyle/>
                    <a:p>
                      <a:pPr algn="ctr"/>
                      <a:r>
                        <a:rPr lang="en-US" sz="1900"/>
                        <a:t>Key players</a:t>
                      </a:r>
                    </a:p>
                    <a:p>
                      <a:pPr algn="ctr"/>
                      <a:endParaRPr lang="en-US" sz="1900"/>
                    </a:p>
                    <a:p>
                      <a:pPr algn="ctr"/>
                      <a:r>
                        <a:rPr lang="en-US" sz="1900" b="1"/>
                        <a:t>D</a:t>
                      </a:r>
                    </a:p>
                  </a:txBody>
                  <a:tcPr marL="95063" marR="95063" marT="47531" marB="47531"/>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15568019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9664D085-C814-4D74-BCE0-2059F0DC04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DDA5539E-D8B4-4F5A-B46F-C304F5D7A8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extLst>
              <p:ext uri="{D42A27DB-BD31-4B8C-83A1-F6EECF244321}">
                <p14:modId xmlns:p14="http://schemas.microsoft.com/office/powerpoint/2010/main" val="2269795553"/>
              </p:ext>
            </p:extLst>
          </p:nvPr>
        </p:nvGraphicFramePr>
        <p:xfrm>
          <a:off x="1074865" y="803063"/>
          <a:ext cx="10042271" cy="5251875"/>
        </p:xfrm>
        <a:graphic>
          <a:graphicData uri="http://schemas.openxmlformats.org/drawingml/2006/table">
            <a:tbl>
              <a:tblPr firstRow="1" bandRow="1">
                <a:tableStyleId>{69C7853C-536D-4A76-A0AE-DD22124D55A5}</a:tableStyleId>
              </a:tblPr>
              <a:tblGrid>
                <a:gridCol w="2853369">
                  <a:extLst>
                    <a:ext uri="{9D8B030D-6E8A-4147-A177-3AD203B41FA5}">
                      <a16:colId xmlns:a16="http://schemas.microsoft.com/office/drawing/2014/main" xmlns="" val="540044213"/>
                    </a:ext>
                  </a:extLst>
                </a:gridCol>
                <a:gridCol w="1482164">
                  <a:extLst>
                    <a:ext uri="{9D8B030D-6E8A-4147-A177-3AD203B41FA5}">
                      <a16:colId xmlns:a16="http://schemas.microsoft.com/office/drawing/2014/main" xmlns="" val="2850256718"/>
                    </a:ext>
                  </a:extLst>
                </a:gridCol>
                <a:gridCol w="2853369">
                  <a:extLst>
                    <a:ext uri="{9D8B030D-6E8A-4147-A177-3AD203B41FA5}">
                      <a16:colId xmlns:a16="http://schemas.microsoft.com/office/drawing/2014/main" xmlns="" val="2501146088"/>
                    </a:ext>
                  </a:extLst>
                </a:gridCol>
                <a:gridCol w="2853369">
                  <a:extLst>
                    <a:ext uri="{9D8B030D-6E8A-4147-A177-3AD203B41FA5}">
                      <a16:colId xmlns:a16="http://schemas.microsoft.com/office/drawing/2014/main" xmlns="" val="1085963635"/>
                    </a:ext>
                  </a:extLst>
                </a:gridCol>
              </a:tblGrid>
              <a:tr h="732165">
                <a:tc rowSpan="2" gridSpan="2">
                  <a:txBody>
                    <a:bodyPr/>
                    <a:lstStyle/>
                    <a:p>
                      <a:pPr algn="ctr"/>
                      <a:endParaRPr lang="en-US" sz="1400"/>
                    </a:p>
                  </a:txBody>
                  <a:tcPr marL="70400" marR="70400" marT="35200" marB="35200"/>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0400" marR="70400" marT="35200" marB="35200"/>
                </a:tc>
                <a:tc hMerge="1">
                  <a:txBody>
                    <a:bodyPr/>
                    <a:lstStyle/>
                    <a:p>
                      <a:endParaRPr lang="en-US" dirty="0"/>
                    </a:p>
                  </a:txBody>
                  <a:tcPr/>
                </a:tc>
                <a:extLst>
                  <a:ext uri="{0D108BD9-81ED-4DB2-BD59-A6C34878D82A}">
                    <a16:rowId xmlns:a16="http://schemas.microsoft.com/office/drawing/2014/main" xmlns="" val="4051271745"/>
                  </a:ext>
                </a:extLst>
              </a:tr>
              <a:tr h="73216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0400" marR="70400" marT="35200" marB="35200"/>
                </a:tc>
                <a:tc>
                  <a:txBody>
                    <a:bodyPr/>
                    <a:lstStyle/>
                    <a:p>
                      <a:pPr algn="ctr"/>
                      <a:endParaRPr lang="en-US" sz="1400"/>
                    </a:p>
                    <a:p>
                      <a:pPr algn="ctr"/>
                      <a:r>
                        <a:rPr lang="en-US" sz="1400" b="1"/>
                        <a:t>High</a:t>
                      </a:r>
                    </a:p>
                  </a:txBody>
                  <a:tcPr marL="70400" marR="70400" marT="35200" marB="35200"/>
                </a:tc>
                <a:extLst>
                  <a:ext uri="{0D108BD9-81ED-4DB2-BD59-A6C34878D82A}">
                    <a16:rowId xmlns:a16="http://schemas.microsoft.com/office/drawing/2014/main" xmlns="" val="740755332"/>
                  </a:ext>
                </a:extLst>
              </a:tr>
              <a:tr h="1788172">
                <a:tc rowSpan="2">
                  <a:txBody>
                    <a:bodyPr/>
                    <a:lstStyle/>
                    <a:p>
                      <a:pPr algn="ctr"/>
                      <a:endParaRPr lang="en-US" sz="1400"/>
                    </a:p>
                    <a:p>
                      <a:pPr algn="ctr"/>
                      <a:endParaRPr lang="en-US" sz="1400"/>
                    </a:p>
                    <a:p>
                      <a:pPr algn="ctr"/>
                      <a:endParaRPr lang="en-US" sz="1400" b="1"/>
                    </a:p>
                    <a:p>
                      <a:pPr algn="ctr"/>
                      <a:r>
                        <a:rPr lang="en-US" sz="1400" b="1"/>
                        <a:t>Level of Power</a:t>
                      </a:r>
                    </a:p>
                  </a:txBody>
                  <a:tcPr marL="70400" marR="70400" marT="35200" marB="35200"/>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0400" marR="70400" marT="35200" marB="35200"/>
                </a:tc>
                <a:tc>
                  <a:txBody>
                    <a:bodyPr/>
                    <a:lstStyle/>
                    <a:p>
                      <a:pPr algn="ctr"/>
                      <a:r>
                        <a:rPr lang="en-US" sz="1400"/>
                        <a:t>Minimal effort</a:t>
                      </a:r>
                    </a:p>
                    <a:p>
                      <a:pPr algn="ctr"/>
                      <a:endParaRPr lang="en-US" sz="1400"/>
                    </a:p>
                    <a:p>
                      <a:pPr algn="ctr"/>
                      <a:r>
                        <a:rPr lang="en-US" sz="1400" b="1"/>
                        <a:t>A</a:t>
                      </a:r>
                    </a:p>
                    <a:p>
                      <a:pPr algn="ctr"/>
                      <a:r>
                        <a:rPr lang="en-US" sz="1400" b="1"/>
                        <a:t>Other clubs</a:t>
                      </a:r>
                    </a:p>
                    <a:p>
                      <a:pPr algn="ctr"/>
                      <a:r>
                        <a:rPr lang="en-US" sz="1400" b="1"/>
                        <a:t>Government</a:t>
                      </a:r>
                    </a:p>
                    <a:p>
                      <a:pPr algn="ctr"/>
                      <a:r>
                        <a:rPr lang="en-US" sz="1400" b="1"/>
                        <a:t>Local council</a:t>
                      </a:r>
                    </a:p>
                    <a:p>
                      <a:pPr algn="ctr"/>
                      <a:r>
                        <a:rPr lang="en-US" sz="1400" b="1"/>
                        <a:t>Public institutions</a:t>
                      </a:r>
                    </a:p>
                    <a:p>
                      <a:pPr algn="ctr"/>
                      <a:r>
                        <a:rPr lang="en-US" sz="1400" b="1"/>
                        <a:t>Banks</a:t>
                      </a:r>
                    </a:p>
                  </a:txBody>
                  <a:tcPr marL="70400" marR="70400" marT="35200" marB="35200"/>
                </a:tc>
                <a:tc>
                  <a:txBody>
                    <a:bodyPr/>
                    <a:lstStyle/>
                    <a:p>
                      <a:pPr algn="ctr"/>
                      <a:r>
                        <a:rPr lang="en-US" sz="1400"/>
                        <a:t>Keep informed</a:t>
                      </a:r>
                    </a:p>
                    <a:p>
                      <a:pPr algn="ctr"/>
                      <a:endParaRPr lang="en-US" sz="1400"/>
                    </a:p>
                    <a:p>
                      <a:pPr algn="ctr"/>
                      <a:r>
                        <a:rPr lang="en-US" sz="1400" b="1"/>
                        <a:t>B</a:t>
                      </a:r>
                    </a:p>
                    <a:p>
                      <a:pPr algn="ctr"/>
                      <a:r>
                        <a:rPr lang="en-US" sz="1400" b="1"/>
                        <a:t>Employees</a:t>
                      </a:r>
                    </a:p>
                    <a:p>
                      <a:pPr algn="ctr"/>
                      <a:r>
                        <a:rPr lang="en-US" sz="1400" b="1"/>
                        <a:t>Agents</a:t>
                      </a:r>
                    </a:p>
                  </a:txBody>
                  <a:tcPr marL="70400" marR="70400" marT="35200" marB="35200"/>
                </a:tc>
                <a:extLst>
                  <a:ext uri="{0D108BD9-81ED-4DB2-BD59-A6C34878D82A}">
                    <a16:rowId xmlns:a16="http://schemas.microsoft.com/office/drawing/2014/main" xmlns="" val="1687455405"/>
                  </a:ext>
                </a:extLst>
              </a:tr>
              <a:tr h="1999373">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0400" marR="70400" marT="35200" marB="35200"/>
                </a:tc>
                <a:tc>
                  <a:txBody>
                    <a:bodyPr/>
                    <a:lstStyle/>
                    <a:p>
                      <a:pPr algn="ctr"/>
                      <a:r>
                        <a:rPr lang="en-US" sz="1400"/>
                        <a:t>Keep satisfied</a:t>
                      </a:r>
                    </a:p>
                    <a:p>
                      <a:pPr algn="ctr"/>
                      <a:endParaRPr lang="en-US" sz="1400"/>
                    </a:p>
                    <a:p>
                      <a:pPr algn="ctr"/>
                      <a:r>
                        <a:rPr lang="en-US" sz="1400" b="1"/>
                        <a:t>C</a:t>
                      </a:r>
                    </a:p>
                    <a:p>
                      <a:pPr algn="ctr"/>
                      <a:r>
                        <a:rPr lang="en-US" sz="1400" b="1"/>
                        <a:t>Sponsors</a:t>
                      </a:r>
                    </a:p>
                    <a:p>
                      <a:pPr algn="ctr"/>
                      <a:endParaRPr lang="en-US" sz="1400"/>
                    </a:p>
                    <a:p>
                      <a:pPr algn="ctr"/>
                      <a:endParaRPr lang="en-US" sz="1400"/>
                    </a:p>
                  </a:txBody>
                  <a:tcPr marL="70400" marR="70400" marT="35200" marB="35200"/>
                </a:tc>
                <a:tc>
                  <a:txBody>
                    <a:bodyPr/>
                    <a:lstStyle/>
                    <a:p>
                      <a:pPr algn="ctr"/>
                      <a:r>
                        <a:rPr lang="en-US" sz="1400" dirty="0"/>
                        <a:t>Key players</a:t>
                      </a:r>
                    </a:p>
                    <a:p>
                      <a:pPr algn="ctr"/>
                      <a:endParaRPr lang="en-US" sz="1400" dirty="0"/>
                    </a:p>
                    <a:p>
                      <a:pPr algn="ctr"/>
                      <a:r>
                        <a:rPr lang="en-US" sz="1400" b="1" dirty="0"/>
                        <a:t>D</a:t>
                      </a:r>
                    </a:p>
                    <a:p>
                      <a:pPr algn="ctr"/>
                      <a:r>
                        <a:rPr lang="en-US" sz="1400" b="1" dirty="0"/>
                        <a:t>Fans Players</a:t>
                      </a:r>
                    </a:p>
                    <a:p>
                      <a:pPr algn="ctr"/>
                      <a:r>
                        <a:rPr lang="en-US" sz="1400" b="1" dirty="0"/>
                        <a:t>Coaches</a:t>
                      </a:r>
                    </a:p>
                    <a:p>
                      <a:pPr algn="ctr"/>
                      <a:r>
                        <a:rPr lang="en-US" sz="1400" b="1" dirty="0"/>
                        <a:t>Media</a:t>
                      </a:r>
                    </a:p>
                    <a:p>
                      <a:pPr algn="ctr"/>
                      <a:r>
                        <a:rPr lang="en-US" sz="1400" b="1" dirty="0"/>
                        <a:t>Shareholders </a:t>
                      </a:r>
                    </a:p>
                    <a:p>
                      <a:pPr algn="ctr"/>
                      <a:r>
                        <a:rPr lang="en-US" sz="1400" b="1" dirty="0"/>
                        <a:t>Premier league FA</a:t>
                      </a:r>
                    </a:p>
                    <a:p>
                      <a:pPr algn="ctr"/>
                      <a:r>
                        <a:rPr lang="en-US" sz="1400" b="1" dirty="0"/>
                        <a:t>FIFA</a:t>
                      </a:r>
                    </a:p>
                  </a:txBody>
                  <a:tcPr marL="70400" marR="70400" marT="35200" marB="35200"/>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34992880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94E6F6-42A2-8C49-9A4D-3D7E809E3EAB}"/>
              </a:ext>
            </a:extLst>
          </p:cNvPr>
          <p:cNvSpPr>
            <a:spLocks noGrp="1"/>
          </p:cNvSpPr>
          <p:nvPr>
            <p:ph type="title"/>
          </p:nvPr>
        </p:nvSpPr>
        <p:spPr/>
        <p:txBody>
          <a:bodyPr/>
          <a:lstStyle/>
          <a:p>
            <a:r>
              <a:rPr lang="en-US" dirty="0"/>
              <a:t>Key players</a:t>
            </a:r>
          </a:p>
        </p:txBody>
      </p:sp>
      <p:sp>
        <p:nvSpPr>
          <p:cNvPr id="3" name="Content Placeholder 2">
            <a:extLst>
              <a:ext uri="{FF2B5EF4-FFF2-40B4-BE49-F238E27FC236}">
                <a16:creationId xmlns:a16="http://schemas.microsoft.com/office/drawing/2014/main" xmlns="" id="{7B0B9C97-B43C-0245-9CAA-FA5D5107A586}"/>
              </a:ext>
            </a:extLst>
          </p:cNvPr>
          <p:cNvSpPr>
            <a:spLocks noGrp="1"/>
          </p:cNvSpPr>
          <p:nvPr>
            <p:ph idx="1"/>
          </p:nvPr>
        </p:nvSpPr>
        <p:spPr/>
        <p:txBody>
          <a:bodyPr/>
          <a:lstStyle/>
          <a:p>
            <a:r>
              <a:rPr lang="en-GB" dirty="0"/>
              <a:t>Those stakeholders with high-interest and high-power, located in the bottom right of </a:t>
            </a:r>
            <a:r>
              <a:rPr lang="en-GB" dirty="0" err="1"/>
              <a:t>Mendelow's</a:t>
            </a:r>
            <a:r>
              <a:rPr lang="en-GB" dirty="0"/>
              <a:t> framework, are called key players. This group of stakeholders has the largest influence on the decision making process of the football club. Most of companies efforts have to be focused on this segment (</a:t>
            </a:r>
            <a:r>
              <a:rPr lang="en-GB" dirty="0" err="1"/>
              <a:t>Mendelow</a:t>
            </a:r>
            <a:r>
              <a:rPr lang="en-GB" dirty="0"/>
              <a:t>, 1991). </a:t>
            </a:r>
          </a:p>
          <a:p>
            <a:pPr marL="0" indent="0">
              <a:buNone/>
            </a:pPr>
            <a:endParaRPr lang="en-GB" dirty="0"/>
          </a:p>
          <a:p>
            <a:endParaRPr lang="en-US" dirty="0"/>
          </a:p>
        </p:txBody>
      </p:sp>
    </p:spTree>
    <p:extLst>
      <p:ext uri="{BB962C8B-B14F-4D97-AF65-F5344CB8AC3E}">
        <p14:creationId xmlns:p14="http://schemas.microsoft.com/office/powerpoint/2010/main" val="19093384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4E3C025-1190-490D-A7E8-FBB16A2CAA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73106E57-42AD-4803-8DA8-AA87F53BC7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2730" y="311577"/>
            <a:ext cx="8531352"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 name="Rectangle 12">
            <a:extLst>
              <a:ext uri="{FF2B5EF4-FFF2-40B4-BE49-F238E27FC236}">
                <a16:creationId xmlns:a16="http://schemas.microsoft.com/office/drawing/2014/main" xmlns="" id="{A668FB66-7DA2-4943-B38E-6DE102F091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A9672856-5EC3-8F47-BE65-34FEB733ED6E}"/>
              </a:ext>
            </a:extLst>
          </p:cNvPr>
          <p:cNvSpPr>
            <a:spLocks noGrp="1"/>
          </p:cNvSpPr>
          <p:nvPr>
            <p:ph type="title"/>
          </p:nvPr>
        </p:nvSpPr>
        <p:spPr>
          <a:xfrm>
            <a:off x="9387189" y="612843"/>
            <a:ext cx="2247091" cy="1499738"/>
          </a:xfrm>
        </p:spPr>
        <p:txBody>
          <a:bodyPr anchor="b">
            <a:normAutofit/>
          </a:bodyPr>
          <a:lstStyle/>
          <a:p>
            <a:r>
              <a:rPr lang="en-GB" sz="2800">
                <a:solidFill>
                  <a:srgbClr val="FFFFFF"/>
                </a:solidFill>
              </a:rPr>
              <a:t>Fans</a:t>
            </a:r>
            <a:br>
              <a:rPr lang="en-GB" sz="2800">
                <a:solidFill>
                  <a:srgbClr val="FFFFFF"/>
                </a:solidFill>
              </a:rPr>
            </a:br>
            <a:endParaRPr lang="en-US" sz="2800">
              <a:solidFill>
                <a:srgbClr val="FFFFFF"/>
              </a:solidFill>
            </a:endParaRPr>
          </a:p>
        </p:txBody>
      </p:sp>
      <p:pic>
        <p:nvPicPr>
          <p:cNvPr id="4" name="Picture 3">
            <a:extLst>
              <a:ext uri="{FF2B5EF4-FFF2-40B4-BE49-F238E27FC236}">
                <a16:creationId xmlns:a16="http://schemas.microsoft.com/office/drawing/2014/main" xmlns="" id="{93841827-D476-A443-A8C4-E4EB074209F6}"/>
              </a:ext>
            </a:extLst>
          </p:cNvPr>
          <p:cNvPicPr>
            <a:picLocks noChangeAspect="1"/>
          </p:cNvPicPr>
          <p:nvPr/>
        </p:nvPicPr>
        <p:blipFill rotWithShape="1">
          <a:blip r:embed="rId2"/>
          <a:srcRect l="5309" r="4712" b="-3"/>
          <a:stretch/>
        </p:blipFill>
        <p:spPr>
          <a:xfrm>
            <a:off x="487321" y="476169"/>
            <a:ext cx="8202168" cy="6053328"/>
          </a:xfrm>
          <a:prstGeom prst="rect">
            <a:avLst/>
          </a:prstGeom>
        </p:spPr>
      </p:pic>
      <p:sp>
        <p:nvSpPr>
          <p:cNvPr id="3" name="Content Placeholder 2">
            <a:extLst>
              <a:ext uri="{FF2B5EF4-FFF2-40B4-BE49-F238E27FC236}">
                <a16:creationId xmlns:a16="http://schemas.microsoft.com/office/drawing/2014/main" xmlns="" id="{1401BE94-DD4E-BE40-BA7A-7F6929C1F158}"/>
              </a:ext>
            </a:extLst>
          </p:cNvPr>
          <p:cNvSpPr>
            <a:spLocks noGrp="1"/>
          </p:cNvSpPr>
          <p:nvPr>
            <p:ph idx="1"/>
          </p:nvPr>
        </p:nvSpPr>
        <p:spPr>
          <a:xfrm>
            <a:off x="9387190" y="2149813"/>
            <a:ext cx="2247090" cy="4046706"/>
          </a:xfrm>
        </p:spPr>
        <p:txBody>
          <a:bodyPr>
            <a:normAutofit/>
          </a:bodyPr>
          <a:lstStyle/>
          <a:p>
            <a:r>
              <a:rPr lang="en-GB" sz="1400">
                <a:solidFill>
                  <a:srgbClr val="FFFFFF"/>
                </a:solidFill>
              </a:rPr>
              <a:t>Fans have a considerable amount of influence on the performance of the football club.  Best players, best managers – winning.</a:t>
            </a:r>
          </a:p>
          <a:p>
            <a:endParaRPr lang="en-US" sz="1400">
              <a:solidFill>
                <a:srgbClr val="FFFFFF"/>
              </a:solidFill>
            </a:endParaRPr>
          </a:p>
        </p:txBody>
      </p:sp>
    </p:spTree>
    <p:extLst>
      <p:ext uri="{BB962C8B-B14F-4D97-AF65-F5344CB8AC3E}">
        <p14:creationId xmlns:p14="http://schemas.microsoft.com/office/powerpoint/2010/main" val="34629562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3BD098-A852-5E46-89AD-72F319FCD486}"/>
              </a:ext>
            </a:extLst>
          </p:cNvPr>
          <p:cNvSpPr>
            <a:spLocks noGrp="1"/>
          </p:cNvSpPr>
          <p:nvPr>
            <p:ph type="title"/>
          </p:nvPr>
        </p:nvSpPr>
        <p:spPr>
          <a:xfrm>
            <a:off x="6846137" y="727626"/>
            <a:ext cx="4602152" cy="1718225"/>
          </a:xfrm>
        </p:spPr>
        <p:txBody>
          <a:bodyPr>
            <a:normAutofit/>
          </a:bodyPr>
          <a:lstStyle/>
          <a:p>
            <a:r>
              <a:rPr lang="en-US" dirty="0"/>
              <a:t>Players, Coach</a:t>
            </a:r>
          </a:p>
        </p:txBody>
      </p:sp>
      <p:sp>
        <p:nvSpPr>
          <p:cNvPr id="10" name="Rectangle 9">
            <a:extLst>
              <a:ext uri="{FF2B5EF4-FFF2-40B4-BE49-F238E27FC236}">
                <a16:creationId xmlns:a16="http://schemas.microsoft.com/office/drawing/2014/main" xmlns="" id="{43047B46-4F2F-4746-8B82-B30EAAAE03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A54E8A8E-D194-4D55-92A3-6B0799722E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5" name="Picture 4">
            <a:extLst>
              <a:ext uri="{FF2B5EF4-FFF2-40B4-BE49-F238E27FC236}">
                <a16:creationId xmlns:a16="http://schemas.microsoft.com/office/drawing/2014/main" xmlns="" id="{A97AC497-478A-2E40-BAF2-19B030C1EEB8}"/>
              </a:ext>
            </a:extLst>
          </p:cNvPr>
          <p:cNvPicPr>
            <a:picLocks noChangeAspect="1"/>
          </p:cNvPicPr>
          <p:nvPr/>
        </p:nvPicPr>
        <p:blipFill rotWithShape="1">
          <a:blip r:embed="rId2"/>
          <a:srcRect l="21837" r="17387"/>
          <a:stretch/>
        </p:blipFill>
        <p:spPr>
          <a:xfrm>
            <a:off x="407432" y="419292"/>
            <a:ext cx="5522976" cy="6053328"/>
          </a:xfrm>
          <a:prstGeom prst="rect">
            <a:avLst/>
          </a:prstGeom>
        </p:spPr>
      </p:pic>
      <p:sp>
        <p:nvSpPr>
          <p:cNvPr id="3" name="Content Placeholder 2">
            <a:extLst>
              <a:ext uri="{FF2B5EF4-FFF2-40B4-BE49-F238E27FC236}">
                <a16:creationId xmlns:a16="http://schemas.microsoft.com/office/drawing/2014/main" xmlns="" id="{C5497645-64CD-6C4A-81D0-651BF10AB4F7}"/>
              </a:ext>
            </a:extLst>
          </p:cNvPr>
          <p:cNvSpPr>
            <a:spLocks noGrp="1"/>
          </p:cNvSpPr>
          <p:nvPr>
            <p:ph idx="1"/>
          </p:nvPr>
        </p:nvSpPr>
        <p:spPr>
          <a:xfrm>
            <a:off x="6846137" y="2538919"/>
            <a:ext cx="4602152" cy="3596880"/>
          </a:xfrm>
        </p:spPr>
        <p:txBody>
          <a:bodyPr>
            <a:normAutofit/>
          </a:bodyPr>
          <a:lstStyle/>
          <a:p>
            <a:r>
              <a:rPr lang="en-US" dirty="0"/>
              <a:t>Powerful especially if team is winning</a:t>
            </a:r>
          </a:p>
          <a:p>
            <a:r>
              <a:rPr lang="en-US" dirty="0"/>
              <a:t>Players are powerful</a:t>
            </a:r>
          </a:p>
          <a:p>
            <a:r>
              <a:rPr lang="en-US" dirty="0"/>
              <a:t>(Some) coaches are powerful</a:t>
            </a:r>
          </a:p>
          <a:p>
            <a:endParaRPr lang="en-US" dirty="0"/>
          </a:p>
        </p:txBody>
      </p:sp>
    </p:spTree>
    <p:extLst>
      <p:ext uri="{BB962C8B-B14F-4D97-AF65-F5344CB8AC3E}">
        <p14:creationId xmlns:p14="http://schemas.microsoft.com/office/powerpoint/2010/main" val="23600553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4737801-B9D6-4A08-BD77-23010A8022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5FABD39-C757-461E-A681-DC27364840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xmlns="" id="{2DF424F5-8D5C-46C0-A1B0-AF34E0350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xmlns="" id="{4C5227CC-C940-D84B-9188-552273680348}"/>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Media</a:t>
            </a:r>
          </a:p>
        </p:txBody>
      </p:sp>
      <p:sp>
        <p:nvSpPr>
          <p:cNvPr id="3" name="Content Placeholder 2">
            <a:extLst>
              <a:ext uri="{FF2B5EF4-FFF2-40B4-BE49-F238E27FC236}">
                <a16:creationId xmlns:a16="http://schemas.microsoft.com/office/drawing/2014/main" xmlns="" id="{4DDFC59C-2C01-E146-B64D-F992ACD3345B}"/>
              </a:ext>
            </a:extLst>
          </p:cNvPr>
          <p:cNvSpPr>
            <a:spLocks noGrp="1"/>
          </p:cNvSpPr>
          <p:nvPr>
            <p:ph idx="1"/>
          </p:nvPr>
        </p:nvSpPr>
        <p:spPr>
          <a:xfrm>
            <a:off x="1066800" y="3263619"/>
            <a:ext cx="10058400" cy="2673765"/>
          </a:xfrm>
        </p:spPr>
        <p:txBody>
          <a:bodyPr anchor="t">
            <a:normAutofit/>
          </a:bodyPr>
          <a:lstStyle/>
          <a:p>
            <a:pPr>
              <a:lnSpc>
                <a:spcPct val="90000"/>
              </a:lnSpc>
            </a:pPr>
            <a:r>
              <a:rPr lang="en-GB" sz="1900"/>
              <a:t>Media and football clubs have a mutual relationship. From the managers point of view, they can use newspapers and sport TV programs to form public opinion. </a:t>
            </a:r>
          </a:p>
          <a:p>
            <a:pPr>
              <a:lnSpc>
                <a:spcPct val="90000"/>
              </a:lnSpc>
            </a:pPr>
            <a:r>
              <a:rPr lang="en-GB" sz="1900"/>
              <a:t>The power of the media relating to the population should not be underestimated, newspapers for example can reach a high amount of people, thus is it important for managers of football clubs to determine well-thought-out communication strategies by using these kind of stakeholders (Anagnostopoulos 2011). The media industry consists for a large part of broadcasting companies. The power of the media industry in football is major, because football on TV and Internet will reach millions of people worldwide</a:t>
            </a:r>
            <a:r>
              <a:rPr lang="en-GB" sz="1900" i="1"/>
              <a:t>.</a:t>
            </a:r>
            <a:endParaRPr lang="en-US" sz="1900"/>
          </a:p>
        </p:txBody>
      </p:sp>
    </p:spTree>
    <p:extLst>
      <p:ext uri="{BB962C8B-B14F-4D97-AF65-F5344CB8AC3E}">
        <p14:creationId xmlns:p14="http://schemas.microsoft.com/office/powerpoint/2010/main" val="4177657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6225BB-10B9-4845-9054-2464E10FBD3C}"/>
              </a:ext>
            </a:extLst>
          </p:cNvPr>
          <p:cNvSpPr>
            <a:spLocks noGrp="1"/>
          </p:cNvSpPr>
          <p:nvPr>
            <p:ph type="title"/>
          </p:nvPr>
        </p:nvSpPr>
        <p:spPr>
          <a:xfrm>
            <a:off x="307040" y="440888"/>
            <a:ext cx="11577918" cy="1371600"/>
          </a:xfrm>
        </p:spPr>
        <p:txBody>
          <a:bodyPr>
            <a:normAutofit fontScale="90000"/>
          </a:bodyPr>
          <a:lstStyle/>
          <a:p>
            <a:r>
              <a:rPr lang="en-GB" dirty="0">
                <a:solidFill>
                  <a:schemeClr val="tx1"/>
                </a:solidFill>
              </a:rPr>
              <a:t>Manchester United v Liverpool - biggest club game in world football</a:t>
            </a:r>
            <a:br>
              <a:rPr lang="en-GB" dirty="0">
                <a:solidFill>
                  <a:schemeClr val="tx1"/>
                </a:solidFill>
              </a:rPr>
            </a:br>
            <a:endParaRPr lang="en-US" dirty="0"/>
          </a:p>
        </p:txBody>
      </p:sp>
      <p:pic>
        <p:nvPicPr>
          <p:cNvPr id="4" name="Content Placeholder 3">
            <a:extLst>
              <a:ext uri="{FF2B5EF4-FFF2-40B4-BE49-F238E27FC236}">
                <a16:creationId xmlns:a16="http://schemas.microsoft.com/office/drawing/2014/main" xmlns="" id="{5A08B212-E8C3-824A-ABE4-B0DF53D54FDE}"/>
              </a:ext>
            </a:extLst>
          </p:cNvPr>
          <p:cNvPicPr>
            <a:picLocks noGrp="1" noChangeAspect="1"/>
          </p:cNvPicPr>
          <p:nvPr>
            <p:ph idx="1"/>
          </p:nvPr>
        </p:nvPicPr>
        <p:blipFill>
          <a:blip r:embed="rId3"/>
          <a:stretch>
            <a:fillRect/>
          </a:stretch>
        </p:blipFill>
        <p:spPr>
          <a:xfrm>
            <a:off x="2600678" y="2103438"/>
            <a:ext cx="6990643" cy="3932237"/>
          </a:xfrm>
          <a:prstGeom prst="rect">
            <a:avLst/>
          </a:prstGeom>
        </p:spPr>
      </p:pic>
    </p:spTree>
    <p:extLst>
      <p:ext uri="{BB962C8B-B14F-4D97-AF65-F5344CB8AC3E}">
        <p14:creationId xmlns:p14="http://schemas.microsoft.com/office/powerpoint/2010/main" val="10711022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70120F84-A866-4D9F-8B1C-9120A013D6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xmlns="" id="{252FEFEF-6AC0-46B6-AC09-11FC56196F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xmlns="" id="{99B27DFE-7927-7D4D-83EB-890B8EA5A809}"/>
              </a:ext>
            </a:extLst>
          </p:cNvPr>
          <p:cNvSpPr>
            <a:spLocks noGrp="1"/>
          </p:cNvSpPr>
          <p:nvPr>
            <p:ph type="title"/>
          </p:nvPr>
        </p:nvSpPr>
        <p:spPr>
          <a:xfrm>
            <a:off x="1175512" y="870132"/>
            <a:ext cx="9792208" cy="1527078"/>
          </a:xfrm>
        </p:spPr>
        <p:txBody>
          <a:bodyPr>
            <a:normAutofit/>
          </a:bodyPr>
          <a:lstStyle/>
          <a:p>
            <a:r>
              <a:rPr lang="en-US"/>
              <a:t>Shareholders</a:t>
            </a:r>
            <a:endParaRPr lang="en-US" dirty="0"/>
          </a:p>
        </p:txBody>
      </p:sp>
      <p:sp>
        <p:nvSpPr>
          <p:cNvPr id="3" name="Content Placeholder 2">
            <a:extLst>
              <a:ext uri="{FF2B5EF4-FFF2-40B4-BE49-F238E27FC236}">
                <a16:creationId xmlns:a16="http://schemas.microsoft.com/office/drawing/2014/main" xmlns="" id="{3958EB08-3E3E-8846-A079-CBF6A9DA08D1}"/>
              </a:ext>
            </a:extLst>
          </p:cNvPr>
          <p:cNvSpPr>
            <a:spLocks noGrp="1"/>
          </p:cNvSpPr>
          <p:nvPr>
            <p:ph idx="1"/>
          </p:nvPr>
        </p:nvSpPr>
        <p:spPr>
          <a:xfrm>
            <a:off x="1175512" y="2557849"/>
            <a:ext cx="9792208" cy="3407862"/>
          </a:xfrm>
        </p:spPr>
        <p:txBody>
          <a:bodyPr>
            <a:normAutofit/>
          </a:bodyPr>
          <a:lstStyle/>
          <a:p>
            <a:pPr>
              <a:lnSpc>
                <a:spcPct val="90000"/>
              </a:lnSpc>
            </a:pPr>
            <a:r>
              <a:rPr lang="en-GB" sz="1400" dirty="0"/>
              <a:t>Average shareholder compares alternative investments solely on the basis of shareholder value and dividends (Franck 2010). </a:t>
            </a:r>
          </a:p>
          <a:p>
            <a:pPr>
              <a:lnSpc>
                <a:spcPct val="90000"/>
              </a:lnSpc>
            </a:pPr>
            <a:r>
              <a:rPr lang="en-GB" sz="1400" dirty="0"/>
              <a:t>Football organization differs a lot from a conventional business. Shareholders of football organization are also buying shares because they are fans and want to support the club. I</a:t>
            </a:r>
          </a:p>
          <a:p>
            <a:pPr>
              <a:lnSpc>
                <a:spcPct val="90000"/>
              </a:lnSpc>
            </a:pPr>
            <a:r>
              <a:rPr lang="en-GB" sz="1400" dirty="0"/>
              <a:t>n England it is practice that fans buy small amounts of shares of "their" football club. Utility is thus not only triggered by the profits the football club makes but also certainly depends on the sportive performance. Considering power, one small shareholder probably lacks influence, however, when taking into account all shareholders, their power seems obvious. In fact, the shareholders own the club. When a shareholder has a large amount of shares, his influence on the clubs' strategy will increase. Shareholders with even a majority amount of shares could differ from regular small anonymous shareholders in terms of interest towards the club. These investors do not have a regular financial objective anymore, but they may use the football club as their "plaything", their passion, to achieve sportive success. Although there are different kind of shareholders, with different kinds of interest and power, the general strategy towards these kind of stakeholders is to manage them as "key players". </a:t>
            </a:r>
          </a:p>
          <a:p>
            <a:pPr>
              <a:lnSpc>
                <a:spcPct val="90000"/>
              </a:lnSpc>
            </a:pPr>
            <a:endParaRPr lang="en-US" sz="1400" dirty="0"/>
          </a:p>
        </p:txBody>
      </p:sp>
    </p:spTree>
    <p:extLst>
      <p:ext uri="{BB962C8B-B14F-4D97-AF65-F5344CB8AC3E}">
        <p14:creationId xmlns:p14="http://schemas.microsoft.com/office/powerpoint/2010/main" val="176678377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4381F344-B78D-A341-8F20-5D7810709D21}"/>
              </a:ext>
            </a:extLst>
          </p:cNvPr>
          <p:cNvPicPr>
            <a:picLocks noChangeAspect="1"/>
          </p:cNvPicPr>
          <p:nvPr/>
        </p:nvPicPr>
        <p:blipFill>
          <a:blip r:embed="rId2"/>
          <a:stretch>
            <a:fillRect/>
          </a:stretch>
        </p:blipFill>
        <p:spPr>
          <a:xfrm>
            <a:off x="1066799" y="235527"/>
            <a:ext cx="9677041" cy="6378783"/>
          </a:xfrm>
          <a:prstGeom prst="rect">
            <a:avLst/>
          </a:prstGeom>
        </p:spPr>
      </p:pic>
    </p:spTree>
    <p:extLst>
      <p:ext uri="{BB962C8B-B14F-4D97-AF65-F5344CB8AC3E}">
        <p14:creationId xmlns:p14="http://schemas.microsoft.com/office/powerpoint/2010/main" val="156299403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BDCE0A-9C99-804A-96D4-BFF84D68E96D}"/>
              </a:ext>
            </a:extLst>
          </p:cNvPr>
          <p:cNvSpPr>
            <a:spLocks noGrp="1"/>
          </p:cNvSpPr>
          <p:nvPr>
            <p:ph type="title"/>
          </p:nvPr>
        </p:nvSpPr>
        <p:spPr/>
        <p:txBody>
          <a:bodyPr/>
          <a:lstStyle/>
          <a:p>
            <a:r>
              <a:rPr lang="en-US" dirty="0"/>
              <a:t>FA, PL, FIFA</a:t>
            </a:r>
          </a:p>
        </p:txBody>
      </p:sp>
      <p:sp>
        <p:nvSpPr>
          <p:cNvPr id="3" name="Content Placeholder 2">
            <a:extLst>
              <a:ext uri="{FF2B5EF4-FFF2-40B4-BE49-F238E27FC236}">
                <a16:creationId xmlns:a16="http://schemas.microsoft.com/office/drawing/2014/main" xmlns="" id="{7BC63422-04D7-E345-81BD-7F0824108329}"/>
              </a:ext>
            </a:extLst>
          </p:cNvPr>
          <p:cNvSpPr>
            <a:spLocks noGrp="1"/>
          </p:cNvSpPr>
          <p:nvPr>
            <p:ph idx="1"/>
          </p:nvPr>
        </p:nvSpPr>
        <p:spPr/>
        <p:txBody>
          <a:bodyPr/>
          <a:lstStyle/>
          <a:p>
            <a:r>
              <a:rPr lang="en-GB" dirty="0"/>
              <a:t>The organizing bodies have to control and monitor clubs if they are behaving in line with the law in a financial way. The organizing bodies organize competitions and govern not only the game's rules, but also the administrative rules. </a:t>
            </a:r>
          </a:p>
          <a:p>
            <a:r>
              <a:rPr lang="en-GB" dirty="0"/>
              <a:t>Fines.</a:t>
            </a:r>
          </a:p>
          <a:p>
            <a:endParaRPr lang="en-US" dirty="0"/>
          </a:p>
        </p:txBody>
      </p:sp>
    </p:spTree>
    <p:extLst>
      <p:ext uri="{BB962C8B-B14F-4D97-AF65-F5344CB8AC3E}">
        <p14:creationId xmlns:p14="http://schemas.microsoft.com/office/powerpoint/2010/main" val="296291981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4AEBD6-E13E-444D-824B-D8CB657D8782}"/>
              </a:ext>
            </a:extLst>
          </p:cNvPr>
          <p:cNvSpPr>
            <a:spLocks noGrp="1"/>
          </p:cNvSpPr>
          <p:nvPr>
            <p:ph type="title"/>
          </p:nvPr>
        </p:nvSpPr>
        <p:spPr/>
        <p:txBody>
          <a:bodyPr/>
          <a:lstStyle/>
          <a:p>
            <a:r>
              <a:rPr lang="en-US" dirty="0"/>
              <a:t>Keep informed</a:t>
            </a:r>
          </a:p>
        </p:txBody>
      </p:sp>
      <p:sp>
        <p:nvSpPr>
          <p:cNvPr id="3" name="Content Placeholder 2">
            <a:extLst>
              <a:ext uri="{FF2B5EF4-FFF2-40B4-BE49-F238E27FC236}">
                <a16:creationId xmlns:a16="http://schemas.microsoft.com/office/drawing/2014/main" xmlns="" id="{A1223849-DC56-C64E-ADB4-5C358E700281}"/>
              </a:ext>
            </a:extLst>
          </p:cNvPr>
          <p:cNvSpPr>
            <a:spLocks noGrp="1"/>
          </p:cNvSpPr>
          <p:nvPr>
            <p:ph idx="1"/>
          </p:nvPr>
        </p:nvSpPr>
        <p:spPr/>
        <p:txBody>
          <a:bodyPr/>
          <a:lstStyle/>
          <a:p>
            <a:r>
              <a:rPr lang="en-GB" dirty="0"/>
              <a:t>Stakeholders with high interest but low power, the "keep informed" group, can increase their overall influence by forming coalitions with other stakeholders in order to exert a greater pressure and thereby making themselves more powerful. When this is achieved they will move downwards in </a:t>
            </a:r>
            <a:r>
              <a:rPr lang="en-GB" dirty="0" err="1"/>
              <a:t>Mendelow's</a:t>
            </a:r>
            <a:r>
              <a:rPr lang="en-GB" dirty="0"/>
              <a:t> framework, because their overall influence is increased. The management strategy for dealing with these stakeholders is to keep those stakeholders informed without giving them as much attention as the "key players" (Campbell 2009). </a:t>
            </a:r>
          </a:p>
          <a:p>
            <a:endParaRPr lang="en-US" dirty="0"/>
          </a:p>
        </p:txBody>
      </p:sp>
    </p:spTree>
    <p:extLst>
      <p:ext uri="{BB962C8B-B14F-4D97-AF65-F5344CB8AC3E}">
        <p14:creationId xmlns:p14="http://schemas.microsoft.com/office/powerpoint/2010/main" val="36344276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4E3C025-1190-490D-A7E8-FBB16A2CAA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73106E57-42AD-4803-8DA8-AA87F53BC7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2730" y="311577"/>
            <a:ext cx="8531352"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xmlns="" id="{A668FB66-7DA2-4943-B38E-6DE102F091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C3A67E03-6A3D-CF47-8B1C-B0E3FF9118B2}"/>
              </a:ext>
            </a:extLst>
          </p:cNvPr>
          <p:cNvSpPr>
            <a:spLocks noGrp="1"/>
          </p:cNvSpPr>
          <p:nvPr>
            <p:ph type="title"/>
          </p:nvPr>
        </p:nvSpPr>
        <p:spPr>
          <a:xfrm>
            <a:off x="9387189" y="612843"/>
            <a:ext cx="2247091" cy="1499738"/>
          </a:xfrm>
        </p:spPr>
        <p:txBody>
          <a:bodyPr anchor="b">
            <a:normAutofit/>
          </a:bodyPr>
          <a:lstStyle/>
          <a:p>
            <a:r>
              <a:rPr lang="en-US" sz="2800">
                <a:solidFill>
                  <a:srgbClr val="FFFFFF"/>
                </a:solidFill>
              </a:rPr>
              <a:t>Agents </a:t>
            </a:r>
          </a:p>
        </p:txBody>
      </p:sp>
      <p:pic>
        <p:nvPicPr>
          <p:cNvPr id="4" name="Picture 3">
            <a:extLst>
              <a:ext uri="{FF2B5EF4-FFF2-40B4-BE49-F238E27FC236}">
                <a16:creationId xmlns:a16="http://schemas.microsoft.com/office/drawing/2014/main" xmlns="" id="{5D990108-12CD-A742-9CFB-1F00022CB3B9}"/>
              </a:ext>
            </a:extLst>
          </p:cNvPr>
          <p:cNvPicPr>
            <a:picLocks noChangeAspect="1"/>
          </p:cNvPicPr>
          <p:nvPr/>
        </p:nvPicPr>
        <p:blipFill rotWithShape="1">
          <a:blip r:embed="rId2"/>
          <a:srcRect t="1561" r="1" b="24639"/>
          <a:stretch/>
        </p:blipFill>
        <p:spPr>
          <a:xfrm>
            <a:off x="487321" y="476169"/>
            <a:ext cx="8202168" cy="6053328"/>
          </a:xfrm>
          <a:prstGeom prst="rect">
            <a:avLst/>
          </a:prstGeom>
        </p:spPr>
      </p:pic>
      <p:sp>
        <p:nvSpPr>
          <p:cNvPr id="3" name="Content Placeholder 2">
            <a:extLst>
              <a:ext uri="{FF2B5EF4-FFF2-40B4-BE49-F238E27FC236}">
                <a16:creationId xmlns:a16="http://schemas.microsoft.com/office/drawing/2014/main" xmlns="" id="{5CC29402-F047-FF49-BCC5-653EE9A44378}"/>
              </a:ext>
            </a:extLst>
          </p:cNvPr>
          <p:cNvSpPr>
            <a:spLocks noGrp="1"/>
          </p:cNvSpPr>
          <p:nvPr>
            <p:ph idx="1"/>
          </p:nvPr>
        </p:nvSpPr>
        <p:spPr>
          <a:xfrm>
            <a:off x="9387190" y="2149813"/>
            <a:ext cx="2247090" cy="4046706"/>
          </a:xfrm>
        </p:spPr>
        <p:txBody>
          <a:bodyPr>
            <a:normAutofit/>
          </a:bodyPr>
          <a:lstStyle/>
          <a:p>
            <a:r>
              <a:rPr lang="en-US" sz="1400">
                <a:solidFill>
                  <a:srgbClr val="FFFFFF"/>
                </a:solidFill>
              </a:rPr>
              <a:t>Mino Raiola</a:t>
            </a:r>
          </a:p>
          <a:p>
            <a:endParaRPr lang="en-US" sz="1400">
              <a:solidFill>
                <a:srgbClr val="FFFFFF"/>
              </a:solidFill>
            </a:endParaRPr>
          </a:p>
        </p:txBody>
      </p:sp>
    </p:spTree>
    <p:extLst>
      <p:ext uri="{BB962C8B-B14F-4D97-AF65-F5344CB8AC3E}">
        <p14:creationId xmlns:p14="http://schemas.microsoft.com/office/powerpoint/2010/main" val="138131326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3B2205-ADF2-F945-8E3A-2BD71FEBE48B}"/>
              </a:ext>
            </a:extLst>
          </p:cNvPr>
          <p:cNvSpPr>
            <a:spLocks noGrp="1"/>
          </p:cNvSpPr>
          <p:nvPr>
            <p:ph type="title"/>
          </p:nvPr>
        </p:nvSpPr>
        <p:spPr/>
        <p:txBody>
          <a:bodyPr/>
          <a:lstStyle/>
          <a:p>
            <a:r>
              <a:rPr lang="en-US" dirty="0" smtClean="0"/>
              <a:t>Agents</a:t>
            </a:r>
            <a:endParaRPr lang="en-US" dirty="0"/>
          </a:p>
        </p:txBody>
      </p:sp>
      <p:sp>
        <p:nvSpPr>
          <p:cNvPr id="3" name="Content Placeholder 2">
            <a:extLst>
              <a:ext uri="{FF2B5EF4-FFF2-40B4-BE49-F238E27FC236}">
                <a16:creationId xmlns:a16="http://schemas.microsoft.com/office/drawing/2014/main" xmlns="" id="{BA1D99F3-A411-D34B-98C5-252F244EF08A}"/>
              </a:ext>
            </a:extLst>
          </p:cNvPr>
          <p:cNvSpPr>
            <a:spLocks noGrp="1"/>
          </p:cNvSpPr>
          <p:nvPr>
            <p:ph idx="1"/>
          </p:nvPr>
        </p:nvSpPr>
        <p:spPr/>
        <p:txBody>
          <a:bodyPr/>
          <a:lstStyle/>
          <a:p>
            <a:r>
              <a:rPr lang="en-GB" dirty="0"/>
              <a:t>The increasing level of transfers caused by the Bosman case in 1995 resulted in an increasing importance of player's agents. </a:t>
            </a:r>
          </a:p>
          <a:p>
            <a:r>
              <a:rPr lang="en-US" dirty="0"/>
              <a:t>D</a:t>
            </a:r>
            <a:r>
              <a:rPr lang="en-GB" dirty="0" err="1"/>
              <a:t>ecision</a:t>
            </a:r>
            <a:r>
              <a:rPr lang="en-GB" dirty="0"/>
              <a:t> concerning </a:t>
            </a:r>
            <a:r>
              <a:rPr lang="en-GB" dirty="0">
                <a:hlinkClick r:id="rId2" tooltip="Freedom of movement for workers"/>
              </a:rPr>
              <a:t>freedom of movement for workers</a:t>
            </a:r>
            <a:r>
              <a:rPr lang="en-GB" dirty="0"/>
              <a:t>, </a:t>
            </a:r>
            <a:r>
              <a:rPr lang="en-GB" dirty="0">
                <a:hlinkClick r:id="rId3" tooltip="Freedom of association"/>
              </a:rPr>
              <a:t>freedom of association</a:t>
            </a:r>
            <a:r>
              <a:rPr lang="en-GB" dirty="0"/>
              <a:t>, and </a:t>
            </a:r>
            <a:r>
              <a:rPr lang="en-GB" dirty="0">
                <a:hlinkClick r:id="rId4" tooltip="Direct effect"/>
              </a:rPr>
              <a:t>direct effect</a:t>
            </a:r>
            <a:r>
              <a:rPr lang="en-GB" dirty="0"/>
              <a:t> of article 39 (now article 45 of the </a:t>
            </a:r>
            <a:r>
              <a:rPr lang="en-GB" dirty="0">
                <a:hlinkClick r:id="rId5" tooltip="Treaty on the Functioning of the European Union"/>
              </a:rPr>
              <a:t>Treaty on the Functioning of the European Union</a:t>
            </a:r>
            <a:r>
              <a:rPr lang="en-GB" dirty="0"/>
              <a:t>) of the </a:t>
            </a:r>
            <a:r>
              <a:rPr lang="en-GB" dirty="0">
                <a:hlinkClick r:id="rId6" tooltip="Treaty of Rome"/>
              </a:rPr>
              <a:t>TEC</a:t>
            </a:r>
            <a:r>
              <a:rPr lang="en-GB" dirty="0"/>
              <a:t>. The case was an important decision on the free movement of labour and had a profound effect on the transfers of footballers within the </a:t>
            </a:r>
            <a:r>
              <a:rPr lang="en-GB" dirty="0">
                <a:hlinkClick r:id="rId7" tooltip="European Union"/>
              </a:rPr>
              <a:t>European Union</a:t>
            </a:r>
            <a:r>
              <a:rPr lang="en-GB" dirty="0"/>
              <a:t> (EU).</a:t>
            </a:r>
          </a:p>
          <a:p>
            <a:r>
              <a:rPr lang="en-GB" dirty="0"/>
              <a:t>The decision banned restrictions on foreign EU players within national leagues and allowed players in the EU to move to another club at the end of a contract without a </a:t>
            </a:r>
            <a:r>
              <a:rPr lang="en-GB" dirty="0">
                <a:hlinkClick r:id="rId8" tooltip="Free transfer (association football)"/>
              </a:rPr>
              <a:t>transfer fee</a:t>
            </a:r>
            <a:r>
              <a:rPr lang="en-GB" dirty="0"/>
              <a:t> being paid.</a:t>
            </a:r>
          </a:p>
          <a:p>
            <a:pPr marL="0" indent="0">
              <a:buNone/>
            </a:pPr>
            <a:endParaRPr lang="en-US" dirty="0"/>
          </a:p>
        </p:txBody>
      </p:sp>
    </p:spTree>
    <p:extLst>
      <p:ext uri="{BB962C8B-B14F-4D97-AF65-F5344CB8AC3E}">
        <p14:creationId xmlns:p14="http://schemas.microsoft.com/office/powerpoint/2010/main" val="303341680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5467CE-0758-C448-8CAF-587C3F3DD29B}"/>
              </a:ext>
            </a:extLst>
          </p:cNvPr>
          <p:cNvSpPr>
            <a:spLocks noGrp="1"/>
          </p:cNvSpPr>
          <p:nvPr>
            <p:ph type="title"/>
          </p:nvPr>
        </p:nvSpPr>
        <p:spPr/>
        <p:txBody>
          <a:bodyPr/>
          <a:lstStyle/>
          <a:p>
            <a:r>
              <a:rPr lang="en-US" dirty="0"/>
              <a:t>Employees</a:t>
            </a:r>
          </a:p>
        </p:txBody>
      </p:sp>
      <p:sp>
        <p:nvSpPr>
          <p:cNvPr id="3" name="Content Placeholder 2">
            <a:extLst>
              <a:ext uri="{FF2B5EF4-FFF2-40B4-BE49-F238E27FC236}">
                <a16:creationId xmlns:a16="http://schemas.microsoft.com/office/drawing/2014/main" xmlns="" id="{26F88D6C-9703-B64E-8E8D-0DA8D5F19610}"/>
              </a:ext>
            </a:extLst>
          </p:cNvPr>
          <p:cNvSpPr>
            <a:spLocks noGrp="1"/>
          </p:cNvSpPr>
          <p:nvPr>
            <p:ph idx="1"/>
          </p:nvPr>
        </p:nvSpPr>
        <p:spPr/>
        <p:txBody>
          <a:bodyPr/>
          <a:lstStyle/>
          <a:p>
            <a:r>
              <a:rPr lang="en-GB" dirty="0"/>
              <a:t>Another stakeholder to which the management of a football club only should provide information, are the employees. Regarding this stakeholder, employees are meant who have a function below the top management layer, excluding players and members of the coaching staff. </a:t>
            </a:r>
          </a:p>
          <a:p>
            <a:r>
              <a:rPr lang="en-GB" dirty="0"/>
              <a:t>They of course have a very high interest in the organization because they work for the organization, executing orders from the management. Meanwhile, their power is very low. Football players have a lot more power because they represent the value of the organization, and the majority of the wages is spent on them. </a:t>
            </a:r>
          </a:p>
          <a:p>
            <a:endParaRPr lang="en-US" dirty="0"/>
          </a:p>
        </p:txBody>
      </p:sp>
    </p:spTree>
    <p:extLst>
      <p:ext uri="{BB962C8B-B14F-4D97-AF65-F5344CB8AC3E}">
        <p14:creationId xmlns:p14="http://schemas.microsoft.com/office/powerpoint/2010/main" val="11283428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91486A-1180-0445-B022-E330A61ED8E5}"/>
              </a:ext>
            </a:extLst>
          </p:cNvPr>
          <p:cNvSpPr>
            <a:spLocks noGrp="1"/>
          </p:cNvSpPr>
          <p:nvPr>
            <p:ph type="title"/>
          </p:nvPr>
        </p:nvSpPr>
        <p:spPr/>
        <p:txBody>
          <a:bodyPr/>
          <a:lstStyle/>
          <a:p>
            <a:r>
              <a:rPr lang="en-US" dirty="0"/>
              <a:t>Keep satisfied</a:t>
            </a:r>
          </a:p>
        </p:txBody>
      </p:sp>
      <p:sp>
        <p:nvSpPr>
          <p:cNvPr id="3" name="Content Placeholder 2">
            <a:extLst>
              <a:ext uri="{FF2B5EF4-FFF2-40B4-BE49-F238E27FC236}">
                <a16:creationId xmlns:a16="http://schemas.microsoft.com/office/drawing/2014/main" xmlns="" id="{21C09A37-2A43-2C45-AE8F-14252D9E58DB}"/>
              </a:ext>
            </a:extLst>
          </p:cNvPr>
          <p:cNvSpPr>
            <a:spLocks noGrp="1"/>
          </p:cNvSpPr>
          <p:nvPr>
            <p:ph idx="1"/>
          </p:nvPr>
        </p:nvSpPr>
        <p:spPr/>
        <p:txBody>
          <a:bodyPr/>
          <a:lstStyle/>
          <a:p>
            <a:r>
              <a:rPr lang="en-GB" dirty="0"/>
              <a:t>Stakeholders with higher power but a lack of interest can be found in the bottom left of </a:t>
            </a:r>
            <a:r>
              <a:rPr lang="en-GB" dirty="0" err="1"/>
              <a:t>Mendelow's</a:t>
            </a:r>
            <a:r>
              <a:rPr lang="en-GB" dirty="0"/>
              <a:t> framework. All these stakeholders need to do to become influential, is to re-waken their interest (Campbell 2009). Football clubs management should keep this group of stakeholders satisfied because of their high power. </a:t>
            </a:r>
          </a:p>
          <a:p>
            <a:pPr marL="0" indent="0">
              <a:buNone/>
            </a:pPr>
            <a:endParaRPr lang="en-US" dirty="0"/>
          </a:p>
        </p:txBody>
      </p:sp>
    </p:spTree>
    <p:extLst>
      <p:ext uri="{BB962C8B-B14F-4D97-AF65-F5344CB8AC3E}">
        <p14:creationId xmlns:p14="http://schemas.microsoft.com/office/powerpoint/2010/main" val="18625255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BFA8CD2-9DD1-463F-94B6-F2A390BC9F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5676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xmlns="" id="{3BC2ABDF-E91C-1645-A670-C5BF925DED62}"/>
              </a:ext>
            </a:extLst>
          </p:cNvPr>
          <p:cNvPicPr>
            <a:picLocks noChangeAspect="1"/>
          </p:cNvPicPr>
          <p:nvPr/>
        </p:nvPicPr>
        <p:blipFill rotWithShape="1">
          <a:blip r:embed="rId3"/>
          <a:srcRect t="18261" r="1" b="1"/>
          <a:stretch/>
        </p:blipFill>
        <p:spPr>
          <a:xfrm>
            <a:off x="643467" y="643467"/>
            <a:ext cx="10905066" cy="5571066"/>
          </a:xfrm>
          <a:prstGeom prst="rect">
            <a:avLst/>
          </a:prstGeom>
        </p:spPr>
      </p:pic>
      <p:sp>
        <p:nvSpPr>
          <p:cNvPr id="12" name="Rectangle 11">
            <a:extLst>
              <a:ext uri="{FF2B5EF4-FFF2-40B4-BE49-F238E27FC236}">
                <a16:creationId xmlns:a16="http://schemas.microsoft.com/office/drawing/2014/main" xmlns="" id="{92B53684-2A8B-4C6B-8F55-3B5CE39943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99401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0714A-9846-1941-97FB-0EACA11CB131}"/>
              </a:ext>
            </a:extLst>
          </p:cNvPr>
          <p:cNvSpPr>
            <a:spLocks noGrp="1"/>
          </p:cNvSpPr>
          <p:nvPr>
            <p:ph type="title"/>
          </p:nvPr>
        </p:nvSpPr>
        <p:spPr/>
        <p:txBody>
          <a:bodyPr/>
          <a:lstStyle/>
          <a:p>
            <a:r>
              <a:rPr lang="en-GB" dirty="0"/>
              <a:t>Sponsors</a:t>
            </a:r>
            <a:endParaRPr lang="en-US" dirty="0"/>
          </a:p>
        </p:txBody>
      </p:sp>
      <p:sp>
        <p:nvSpPr>
          <p:cNvPr id="3" name="Content Placeholder 2">
            <a:extLst>
              <a:ext uri="{FF2B5EF4-FFF2-40B4-BE49-F238E27FC236}">
                <a16:creationId xmlns:a16="http://schemas.microsoft.com/office/drawing/2014/main" xmlns="" id="{2E6B3CB7-D1CF-7B4F-9774-B2DCC3F56E9B}"/>
              </a:ext>
            </a:extLst>
          </p:cNvPr>
          <p:cNvSpPr>
            <a:spLocks noGrp="1"/>
          </p:cNvSpPr>
          <p:nvPr>
            <p:ph idx="1"/>
          </p:nvPr>
        </p:nvSpPr>
        <p:spPr/>
        <p:txBody>
          <a:bodyPr/>
          <a:lstStyle/>
          <a:p>
            <a:r>
              <a:rPr lang="en-GB" dirty="0"/>
              <a:t/>
            </a:r>
            <a:br>
              <a:rPr lang="en-GB" dirty="0"/>
            </a:br>
            <a:r>
              <a:rPr lang="en-GB" dirty="0"/>
              <a:t>Sponsors associate their name with football clubs to benefit from their popularity. When the team experiences an increase in performance, sponsors should expect notorious brand recognition (Bailly 2003). </a:t>
            </a:r>
          </a:p>
          <a:p>
            <a:endParaRPr lang="en-US" dirty="0"/>
          </a:p>
        </p:txBody>
      </p:sp>
    </p:spTree>
    <p:extLst>
      <p:ext uri="{BB962C8B-B14F-4D97-AF65-F5344CB8AC3E}">
        <p14:creationId xmlns:p14="http://schemas.microsoft.com/office/powerpoint/2010/main" val="36657721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DF2D1E-7E60-EF42-9919-BE317E9BD8AF}"/>
              </a:ext>
            </a:extLst>
          </p:cNvPr>
          <p:cNvSpPr>
            <a:spLocks noGrp="1"/>
          </p:cNvSpPr>
          <p:nvPr>
            <p:ph type="title"/>
          </p:nvPr>
        </p:nvSpPr>
        <p:spPr/>
        <p:txBody>
          <a:bodyPr/>
          <a:lstStyle/>
          <a:p>
            <a:r>
              <a:rPr lang="en-US" dirty="0"/>
              <a:t>Minimal effort</a:t>
            </a:r>
          </a:p>
        </p:txBody>
      </p:sp>
      <p:sp>
        <p:nvSpPr>
          <p:cNvPr id="3" name="Content Placeholder 2">
            <a:extLst>
              <a:ext uri="{FF2B5EF4-FFF2-40B4-BE49-F238E27FC236}">
                <a16:creationId xmlns:a16="http://schemas.microsoft.com/office/drawing/2014/main" xmlns="" id="{8CA4C537-4B8C-E448-98F1-E7ECC94B2658}"/>
              </a:ext>
            </a:extLst>
          </p:cNvPr>
          <p:cNvSpPr>
            <a:spLocks noGrp="1"/>
          </p:cNvSpPr>
          <p:nvPr>
            <p:ph idx="1"/>
          </p:nvPr>
        </p:nvSpPr>
        <p:spPr/>
        <p:txBody>
          <a:bodyPr/>
          <a:lstStyle/>
          <a:p>
            <a:r>
              <a:rPr lang="en-GB" dirty="0"/>
              <a:t>Those stakeholders with neither high interest nor high power, should be largely ignored by the football club. Although some stakeholders in this group, however, should not be largely ignored because of moral and ethical considerations or a high probability for a "minimal effort" stakeholder to move around the map (Campbell 2009). </a:t>
            </a:r>
          </a:p>
          <a:p>
            <a:endParaRPr lang="en-US" dirty="0"/>
          </a:p>
        </p:txBody>
      </p:sp>
    </p:spTree>
    <p:extLst>
      <p:ext uri="{BB962C8B-B14F-4D97-AF65-F5344CB8AC3E}">
        <p14:creationId xmlns:p14="http://schemas.microsoft.com/office/powerpoint/2010/main" val="23791347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FE061E-EB37-C84A-B793-72386161D186}"/>
              </a:ext>
            </a:extLst>
          </p:cNvPr>
          <p:cNvSpPr>
            <a:spLocks noGrp="1"/>
          </p:cNvSpPr>
          <p:nvPr>
            <p:ph type="title"/>
          </p:nvPr>
        </p:nvSpPr>
        <p:spPr/>
        <p:txBody>
          <a:bodyPr/>
          <a:lstStyle/>
          <a:p>
            <a:r>
              <a:rPr lang="en-US" dirty="0"/>
              <a:t>Banks</a:t>
            </a:r>
          </a:p>
        </p:txBody>
      </p:sp>
      <p:sp>
        <p:nvSpPr>
          <p:cNvPr id="3" name="Content Placeholder 2">
            <a:extLst>
              <a:ext uri="{FF2B5EF4-FFF2-40B4-BE49-F238E27FC236}">
                <a16:creationId xmlns:a16="http://schemas.microsoft.com/office/drawing/2014/main" xmlns="" id="{6037A045-BDC7-4F42-9492-5B009733A87B}"/>
              </a:ext>
            </a:extLst>
          </p:cNvPr>
          <p:cNvSpPr>
            <a:spLocks noGrp="1"/>
          </p:cNvSpPr>
          <p:nvPr>
            <p:ph idx="1"/>
          </p:nvPr>
        </p:nvSpPr>
        <p:spPr/>
        <p:txBody>
          <a:bodyPr/>
          <a:lstStyle/>
          <a:p>
            <a:r>
              <a:rPr lang="en-GB" dirty="0"/>
              <a:t>The situation of the club determines how much influence this stakeholder could have on the football clubs' organization. It is all about the financial situation of a football club. Given the fact that around seventy member clubs of The Football League and Premier League (4 professional divisions in England) during the period of 1992 to 2011, have undergone insolvency proceedings, banks could be a stakeholder to take into account (Deloitte 2011). In these kind of situations banks will have power on clubs which have financial difficulties to try to improve their situation. Normally banks only concerns are that football clubs pay on time for their loans (Bailly 2003). </a:t>
            </a:r>
          </a:p>
          <a:p>
            <a:endParaRPr lang="en-US" dirty="0"/>
          </a:p>
        </p:txBody>
      </p:sp>
    </p:spTree>
    <p:extLst>
      <p:ext uri="{BB962C8B-B14F-4D97-AF65-F5344CB8AC3E}">
        <p14:creationId xmlns:p14="http://schemas.microsoft.com/office/powerpoint/2010/main" val="82623096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129A4E-44CD-204C-9CAE-401896C1DBA2}"/>
              </a:ext>
            </a:extLst>
          </p:cNvPr>
          <p:cNvSpPr>
            <a:spLocks noGrp="1"/>
          </p:cNvSpPr>
          <p:nvPr>
            <p:ph type="title"/>
          </p:nvPr>
        </p:nvSpPr>
        <p:spPr/>
        <p:txBody>
          <a:bodyPr/>
          <a:lstStyle/>
          <a:p>
            <a:r>
              <a:rPr lang="en-US" dirty="0"/>
              <a:t>Other clubs</a:t>
            </a:r>
          </a:p>
        </p:txBody>
      </p:sp>
      <p:sp>
        <p:nvSpPr>
          <p:cNvPr id="3" name="Content Placeholder 2">
            <a:extLst>
              <a:ext uri="{FF2B5EF4-FFF2-40B4-BE49-F238E27FC236}">
                <a16:creationId xmlns:a16="http://schemas.microsoft.com/office/drawing/2014/main" xmlns="" id="{7D1B2057-A118-E048-B972-E6F5B32A27B3}"/>
              </a:ext>
            </a:extLst>
          </p:cNvPr>
          <p:cNvSpPr>
            <a:spLocks noGrp="1"/>
          </p:cNvSpPr>
          <p:nvPr>
            <p:ph idx="1"/>
          </p:nvPr>
        </p:nvSpPr>
        <p:spPr/>
        <p:txBody>
          <a:bodyPr/>
          <a:lstStyle/>
          <a:p>
            <a:r>
              <a:rPr lang="en-GB" dirty="0"/>
              <a:t>Competition is needed in order to produce, as a league, attractive and challenging football matches. Football clubs will see other clubs as competitors or rivals in a league, but they have to realize that other clubs are required in order to deliver an attractive game of football. </a:t>
            </a:r>
          </a:p>
          <a:p>
            <a:r>
              <a:rPr lang="en-GB" dirty="0"/>
              <a:t>Other clubs in a league or competition exert pressure on the football club to perform in a sportive way. Unconsciously, in a lesser extent, competitors are also pushing the football clubs to perform financially. Competitors who are financially healthy, should be a role model for a comparable club who faces financial difficulties. </a:t>
            </a:r>
          </a:p>
          <a:p>
            <a:endParaRPr lang="en-US" dirty="0"/>
          </a:p>
        </p:txBody>
      </p:sp>
    </p:spTree>
    <p:extLst>
      <p:ext uri="{BB962C8B-B14F-4D97-AF65-F5344CB8AC3E}">
        <p14:creationId xmlns:p14="http://schemas.microsoft.com/office/powerpoint/2010/main" val="19063104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49ED12-13CC-5147-A438-DA8805F49577}"/>
              </a:ext>
            </a:extLst>
          </p:cNvPr>
          <p:cNvSpPr>
            <a:spLocks noGrp="1"/>
          </p:cNvSpPr>
          <p:nvPr>
            <p:ph type="title"/>
          </p:nvPr>
        </p:nvSpPr>
        <p:spPr/>
        <p:txBody>
          <a:bodyPr/>
          <a:lstStyle/>
          <a:p>
            <a:r>
              <a:rPr lang="en-US" dirty="0"/>
              <a:t>Government, local authority</a:t>
            </a:r>
          </a:p>
        </p:txBody>
      </p:sp>
      <p:sp>
        <p:nvSpPr>
          <p:cNvPr id="3" name="Content Placeholder 2">
            <a:extLst>
              <a:ext uri="{FF2B5EF4-FFF2-40B4-BE49-F238E27FC236}">
                <a16:creationId xmlns:a16="http://schemas.microsoft.com/office/drawing/2014/main" xmlns="" id="{A7A84DC3-679B-C643-9F84-102A8E64FEFB}"/>
              </a:ext>
            </a:extLst>
          </p:cNvPr>
          <p:cNvSpPr>
            <a:spLocks noGrp="1"/>
          </p:cNvSpPr>
          <p:nvPr>
            <p:ph idx="1"/>
          </p:nvPr>
        </p:nvSpPr>
        <p:spPr/>
        <p:txBody>
          <a:bodyPr/>
          <a:lstStyle/>
          <a:p>
            <a:r>
              <a:rPr lang="en-GB" dirty="0"/>
              <a:t>The role of the government is in general very limited. The government and local authorities encourage local football clubs, because these clubs represents the country or a specific region. When they are performing well the region or country will get more attention, and it's image will improve. </a:t>
            </a:r>
          </a:p>
          <a:p>
            <a:r>
              <a:rPr lang="en-GB" dirty="0"/>
              <a:t>That's why government financially encourages clubs to develop programs and community projects (Bailly 2003). In some cases football clubs rent a stadium from the local authorities to play their home matches in. In these situations the relationship between football organizations and local authorities should be more intensive. In general, football clubs have to manage the government and local authorities as non-important stakeholders. </a:t>
            </a:r>
          </a:p>
          <a:p>
            <a:endParaRPr lang="en-US" dirty="0"/>
          </a:p>
        </p:txBody>
      </p:sp>
    </p:spTree>
    <p:extLst>
      <p:ext uri="{BB962C8B-B14F-4D97-AF65-F5344CB8AC3E}">
        <p14:creationId xmlns:p14="http://schemas.microsoft.com/office/powerpoint/2010/main" val="312586467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ABE25B-62D1-F548-A00E-FDC1FE175D72}"/>
              </a:ext>
            </a:extLst>
          </p:cNvPr>
          <p:cNvSpPr>
            <a:spLocks noGrp="1"/>
          </p:cNvSpPr>
          <p:nvPr>
            <p:ph type="title"/>
          </p:nvPr>
        </p:nvSpPr>
        <p:spPr/>
        <p:txBody>
          <a:bodyPr/>
          <a:lstStyle/>
          <a:p>
            <a:r>
              <a:rPr lang="en-US" dirty="0"/>
              <a:t>Public institutions</a:t>
            </a:r>
          </a:p>
        </p:txBody>
      </p:sp>
      <p:sp>
        <p:nvSpPr>
          <p:cNvPr id="3" name="Content Placeholder 2">
            <a:extLst>
              <a:ext uri="{FF2B5EF4-FFF2-40B4-BE49-F238E27FC236}">
                <a16:creationId xmlns:a16="http://schemas.microsoft.com/office/drawing/2014/main" xmlns="" id="{C240732B-3DFE-2E41-8AED-CF49E3D7C5BF}"/>
              </a:ext>
            </a:extLst>
          </p:cNvPr>
          <p:cNvSpPr>
            <a:spLocks noGrp="1"/>
          </p:cNvSpPr>
          <p:nvPr>
            <p:ph idx="1"/>
          </p:nvPr>
        </p:nvSpPr>
        <p:spPr/>
        <p:txBody>
          <a:bodyPr/>
          <a:lstStyle/>
          <a:p>
            <a:r>
              <a:rPr lang="en-GB" dirty="0"/>
              <a:t>Public institutions are also clustered in the stakeholder group to which minimal effort is needed from a management perspective. However, there is an exception. When football clubs wants to be part of community support, they have to put in more effort to achieve that football remains accessible to everyone in the community, especially to poor people. </a:t>
            </a:r>
          </a:p>
          <a:p>
            <a:r>
              <a:rPr lang="en-GB" dirty="0"/>
              <a:t>Because of these moral and ethical considerations these stakeholders should not be largely ignored (Campbell 2009). Another aspect of public institutions considered here are related with football grassroots programme. </a:t>
            </a:r>
          </a:p>
          <a:p>
            <a:endParaRPr lang="en-US" dirty="0"/>
          </a:p>
        </p:txBody>
      </p:sp>
    </p:spTree>
    <p:extLst>
      <p:ext uri="{BB962C8B-B14F-4D97-AF65-F5344CB8AC3E}">
        <p14:creationId xmlns:p14="http://schemas.microsoft.com/office/powerpoint/2010/main" val="21542464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BB21E1E4-DEE1-A540-8DBB-CC52C077AECD}"/>
              </a:ext>
            </a:extLst>
          </p:cNvPr>
          <p:cNvSpPr>
            <a:spLocks noGrp="1"/>
          </p:cNvSpPr>
          <p:nvPr>
            <p:ph type="title"/>
          </p:nvPr>
        </p:nvSpPr>
        <p:spPr/>
        <p:txBody>
          <a:bodyPr>
            <a:normAutofit fontScale="90000"/>
          </a:bodyPr>
          <a:lstStyle/>
          <a:p>
            <a:r>
              <a:rPr lang="en-GB" b="1" dirty="0"/>
              <a:t>HM Revenue &amp; Customs investigates players, clubs &amp; agents over tax</a:t>
            </a:r>
            <a:br>
              <a:rPr lang="en-GB" b="1" dirty="0"/>
            </a:br>
            <a:endParaRPr lang="en-US" dirty="0"/>
          </a:p>
        </p:txBody>
      </p:sp>
      <p:sp>
        <p:nvSpPr>
          <p:cNvPr id="5" name="Content Placeholder 4">
            <a:extLst>
              <a:ext uri="{FF2B5EF4-FFF2-40B4-BE49-F238E27FC236}">
                <a16:creationId xmlns:a16="http://schemas.microsoft.com/office/drawing/2014/main" xmlns="" id="{67B90DC9-F93A-EA4C-B3BB-00D1EF7D1109}"/>
              </a:ext>
            </a:extLst>
          </p:cNvPr>
          <p:cNvSpPr>
            <a:spLocks noGrp="1"/>
          </p:cNvSpPr>
          <p:nvPr>
            <p:ph sz="half" idx="1"/>
          </p:nvPr>
        </p:nvSpPr>
        <p:spPr/>
        <p:txBody>
          <a:bodyPr>
            <a:normAutofit lnSpcReduction="10000"/>
          </a:bodyPr>
          <a:lstStyle/>
          <a:p>
            <a:pPr fontAlgn="base"/>
            <a:r>
              <a:rPr lang="en-GB" b="1" dirty="0"/>
              <a:t>The tax payments of 171 players, 44 clubs and 31 agents are being investigated by HM Revenue &amp; Customs.</a:t>
            </a:r>
          </a:p>
          <a:p>
            <a:pPr fontAlgn="base"/>
            <a:r>
              <a:rPr lang="en-GB" dirty="0"/>
              <a:t>HMRC has recovered £332m of extra tax from professional football since 2015-16.</a:t>
            </a:r>
          </a:p>
          <a:p>
            <a:pPr fontAlgn="base"/>
            <a:r>
              <a:rPr lang="en-GB" dirty="0"/>
              <a:t>The figures are a rise from September 2017, when HMRC investigated the tax affairs of 90 players, 38 clubs and 13 agents. </a:t>
            </a:r>
          </a:p>
          <a:p>
            <a:r>
              <a:rPr lang="en-GB" dirty="0"/>
              <a:t/>
            </a:r>
            <a:br>
              <a:rPr lang="en-GB" dirty="0"/>
            </a:br>
            <a:endParaRPr lang="en-US" dirty="0"/>
          </a:p>
        </p:txBody>
      </p:sp>
      <p:pic>
        <p:nvPicPr>
          <p:cNvPr id="7" name="Picture 2" descr="A ball hits the back of the net">
            <a:extLst>
              <a:ext uri="{FF2B5EF4-FFF2-40B4-BE49-F238E27FC236}">
                <a16:creationId xmlns:a16="http://schemas.microsoft.com/office/drawing/2014/main" xmlns="" id="{C17C5927-EC27-9B47-8019-FB2DF01F352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61919" y="2694781"/>
            <a:ext cx="4572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13903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65DE0BCF-DD58-AE46-9035-B84C659C8CFC}"/>
              </a:ext>
            </a:extLst>
          </p:cNvPr>
          <p:cNvPicPr>
            <a:picLocks noChangeAspect="1"/>
          </p:cNvPicPr>
          <p:nvPr/>
        </p:nvPicPr>
        <p:blipFill>
          <a:blip r:embed="rId2"/>
          <a:stretch>
            <a:fillRect/>
          </a:stretch>
        </p:blipFill>
        <p:spPr>
          <a:xfrm>
            <a:off x="2120348" y="0"/>
            <a:ext cx="7951304" cy="6858000"/>
          </a:xfrm>
          <a:prstGeom prst="rect">
            <a:avLst/>
          </a:prstGeom>
        </p:spPr>
      </p:pic>
    </p:spTree>
    <p:extLst>
      <p:ext uri="{BB962C8B-B14F-4D97-AF65-F5344CB8AC3E}">
        <p14:creationId xmlns:p14="http://schemas.microsoft.com/office/powerpoint/2010/main" val="157786712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70120F84-A866-4D9F-8B1C-9120A013D6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xmlns="" id="{252FEFEF-6AC0-46B6-AC09-11FC56196F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xmlns="" id="{F0D26E35-5AAD-124A-9487-D70F31E946EE}"/>
              </a:ext>
            </a:extLst>
          </p:cNvPr>
          <p:cNvSpPr>
            <a:spLocks noGrp="1"/>
          </p:cNvSpPr>
          <p:nvPr>
            <p:ph type="title"/>
          </p:nvPr>
        </p:nvSpPr>
        <p:spPr>
          <a:xfrm>
            <a:off x="1175512" y="870132"/>
            <a:ext cx="9792208" cy="1527078"/>
          </a:xfrm>
        </p:spPr>
        <p:txBody>
          <a:bodyPr>
            <a:normAutofit/>
          </a:bodyPr>
          <a:lstStyle/>
          <a:p>
            <a:r>
              <a:rPr lang="en-US" dirty="0"/>
              <a:t>GSK GLAXO SMITH KLINE</a:t>
            </a:r>
          </a:p>
        </p:txBody>
      </p:sp>
      <p:sp>
        <p:nvSpPr>
          <p:cNvPr id="3" name="Content Placeholder 2">
            <a:extLst>
              <a:ext uri="{FF2B5EF4-FFF2-40B4-BE49-F238E27FC236}">
                <a16:creationId xmlns:a16="http://schemas.microsoft.com/office/drawing/2014/main" xmlns="" id="{C9E04F6A-E6BD-5743-BBA0-882091E730DD}"/>
              </a:ext>
            </a:extLst>
          </p:cNvPr>
          <p:cNvSpPr>
            <a:spLocks noGrp="1"/>
          </p:cNvSpPr>
          <p:nvPr>
            <p:ph idx="1"/>
          </p:nvPr>
        </p:nvSpPr>
        <p:spPr>
          <a:xfrm>
            <a:off x="1175512" y="2557849"/>
            <a:ext cx="9792208" cy="3407862"/>
          </a:xfrm>
        </p:spPr>
        <p:txBody>
          <a:bodyPr>
            <a:normAutofit/>
          </a:bodyPr>
          <a:lstStyle/>
          <a:p>
            <a:pPr>
              <a:lnSpc>
                <a:spcPct val="90000"/>
              </a:lnSpc>
            </a:pPr>
            <a:r>
              <a:rPr lang="en-GB" sz="1300"/>
              <a:t>British </a:t>
            </a:r>
            <a:r>
              <a:rPr lang="en-GB" sz="1300">
                <a:hlinkClick r:id="rId2" tooltip="Pharmaceutical industry"/>
              </a:rPr>
              <a:t>pharmaceutical company</a:t>
            </a:r>
            <a:r>
              <a:rPr lang="en-GB" sz="1300"/>
              <a:t> headquartered in </a:t>
            </a:r>
            <a:r>
              <a:rPr lang="en-GB" sz="1300">
                <a:hlinkClick r:id="rId3" tooltip="Brentford"/>
              </a:rPr>
              <a:t>Brentford</a:t>
            </a:r>
            <a:r>
              <a:rPr lang="en-GB" sz="1300"/>
              <a:t>, London. Established in 2000 by a </a:t>
            </a:r>
            <a:r>
              <a:rPr lang="en-GB" sz="1300">
                <a:hlinkClick r:id="rId4" tooltip="Mergers and acquisitions"/>
              </a:rPr>
              <a:t>merger</a:t>
            </a:r>
            <a:r>
              <a:rPr lang="en-GB" sz="1300"/>
              <a:t> of Glaxo </a:t>
            </a:r>
            <a:r>
              <a:rPr lang="en-GB" sz="1300" err="1"/>
              <a:t>Wellcome</a:t>
            </a:r>
            <a:r>
              <a:rPr lang="en-GB" sz="1300"/>
              <a:t> and SmithKline Beecham, GSK was the world's sixth largest pharmaceutical company as of 2015, after </a:t>
            </a:r>
            <a:r>
              <a:rPr lang="en-GB" sz="1300">
                <a:hlinkClick r:id="rId5" tooltip="Pfizer"/>
              </a:rPr>
              <a:t>Pfizer</a:t>
            </a:r>
            <a:r>
              <a:rPr lang="en-GB" sz="1300"/>
              <a:t>, </a:t>
            </a:r>
            <a:r>
              <a:rPr lang="en-GB" sz="1300">
                <a:hlinkClick r:id="rId6" tooltip="Novartis"/>
              </a:rPr>
              <a:t>Novartis</a:t>
            </a:r>
            <a:r>
              <a:rPr lang="en-GB" sz="1300"/>
              <a:t>, </a:t>
            </a:r>
            <a:r>
              <a:rPr lang="en-GB" sz="1300">
                <a:hlinkClick r:id="rId7" tooltip="Merck &amp; Co."/>
              </a:rPr>
              <a:t>Merck</a:t>
            </a:r>
            <a:r>
              <a:rPr lang="en-GB" sz="1300"/>
              <a:t>, </a:t>
            </a:r>
            <a:r>
              <a:rPr lang="en-GB" sz="1300">
                <a:hlinkClick r:id="rId8" tooltip="Hoffmann-La Roche"/>
              </a:rPr>
              <a:t>Hoffmann-La Roche</a:t>
            </a:r>
            <a:r>
              <a:rPr lang="en-GB" sz="1300"/>
              <a:t> and </a:t>
            </a:r>
            <a:r>
              <a:rPr lang="en-GB" sz="1300">
                <a:hlinkClick r:id="rId9" tooltip="Sanofi"/>
              </a:rPr>
              <a:t>Sanofi</a:t>
            </a:r>
            <a:r>
              <a:rPr lang="en-GB" sz="1300"/>
              <a:t>.</a:t>
            </a:r>
          </a:p>
          <a:p>
            <a:pPr>
              <a:lnSpc>
                <a:spcPct val="90000"/>
              </a:lnSpc>
            </a:pPr>
            <a:r>
              <a:rPr lang="en-GB" sz="1300"/>
              <a:t>The company has a primary listing on the </a:t>
            </a:r>
            <a:r>
              <a:rPr lang="en-GB" sz="1300">
                <a:hlinkClick r:id="rId10" tooltip="London Stock Exchange"/>
              </a:rPr>
              <a:t>London Stock Exchange</a:t>
            </a:r>
            <a:r>
              <a:rPr lang="en-GB" sz="1300"/>
              <a:t> and August 2016 it had a market capitalisation of £81 billion </a:t>
            </a:r>
          </a:p>
          <a:p>
            <a:pPr>
              <a:lnSpc>
                <a:spcPct val="90000"/>
              </a:lnSpc>
            </a:pPr>
            <a:r>
              <a:rPr lang="en-GB" sz="1300"/>
              <a:t>GSK's drugs and vaccines earned £21.3 billion in 2013.</a:t>
            </a:r>
            <a:endParaRPr lang="en-GB" sz="1300" baseline="30000"/>
          </a:p>
          <a:p>
            <a:pPr>
              <a:lnSpc>
                <a:spcPct val="90000"/>
              </a:lnSpc>
            </a:pPr>
            <a:r>
              <a:rPr lang="en-GB" sz="1300"/>
              <a:t>Its top-selling products that year were </a:t>
            </a:r>
            <a:r>
              <a:rPr lang="en-GB" sz="1300">
                <a:hlinkClick r:id="rId11" tooltip="Advair"/>
              </a:rPr>
              <a:t>Advair</a:t>
            </a:r>
            <a:r>
              <a:rPr lang="en-GB" sz="1300"/>
              <a:t>, </a:t>
            </a:r>
            <a:r>
              <a:rPr lang="en-GB" sz="1300">
                <a:hlinkClick r:id="rId12" tooltip="Avodart"/>
              </a:rPr>
              <a:t>Avodart</a:t>
            </a:r>
            <a:r>
              <a:rPr lang="en-GB" sz="1300"/>
              <a:t>, </a:t>
            </a:r>
            <a:r>
              <a:rPr lang="en-GB" sz="1300">
                <a:hlinkClick r:id="rId13" tooltip="Flovent"/>
              </a:rPr>
              <a:t>Flovent</a:t>
            </a:r>
            <a:r>
              <a:rPr lang="en-GB" sz="1300"/>
              <a:t>, </a:t>
            </a:r>
            <a:r>
              <a:rPr lang="en-GB" sz="1300">
                <a:hlinkClick r:id="rId14" tooltip="Augmentin"/>
              </a:rPr>
              <a:t>Augmentin</a:t>
            </a:r>
            <a:r>
              <a:rPr lang="en-GB" sz="1300"/>
              <a:t>, </a:t>
            </a:r>
            <a:r>
              <a:rPr lang="en-GB" sz="1300">
                <a:hlinkClick r:id="rId15" tooltip="Lovaza"/>
              </a:rPr>
              <a:t>Lovaza</a:t>
            </a:r>
            <a:r>
              <a:rPr lang="en-GB" sz="1300"/>
              <a:t> and </a:t>
            </a:r>
            <a:r>
              <a:rPr lang="en-GB" sz="1300">
                <a:hlinkClick r:id="rId16" tooltip="Lamictal"/>
              </a:rPr>
              <a:t>Lamictal</a:t>
            </a:r>
            <a:r>
              <a:rPr lang="en-GB" sz="1300"/>
              <a:t>. GSK's consumer products, which earned £5.2 billion in 2013, include </a:t>
            </a:r>
            <a:r>
              <a:rPr lang="en-GB" sz="1300">
                <a:hlinkClick r:id="rId17" tooltip="Sensodyne"/>
              </a:rPr>
              <a:t>Sensodyne</a:t>
            </a:r>
            <a:r>
              <a:rPr lang="en-GB" sz="1300"/>
              <a:t> and </a:t>
            </a:r>
            <a:r>
              <a:rPr lang="en-GB" sz="1300">
                <a:hlinkClick r:id="rId18" tooltip="Aquafresh"/>
              </a:rPr>
              <a:t>Aquafresh</a:t>
            </a:r>
            <a:r>
              <a:rPr lang="en-GB" sz="1300"/>
              <a:t> toothpaste, the malted-milk drink </a:t>
            </a:r>
            <a:r>
              <a:rPr lang="en-GB" sz="1300">
                <a:hlinkClick r:id="rId19" tooltip="Horlicks"/>
              </a:rPr>
              <a:t>Horlicks</a:t>
            </a:r>
            <a:r>
              <a:rPr lang="en-GB" sz="1300"/>
              <a:t>, </a:t>
            </a:r>
            <a:r>
              <a:rPr lang="en-GB" sz="1300">
                <a:hlinkClick r:id="rId20" tooltip="Docosanol"/>
              </a:rPr>
              <a:t>Abreva</a:t>
            </a:r>
            <a:r>
              <a:rPr lang="en-GB" sz="1300"/>
              <a:t> for cold sores, Breathe Right </a:t>
            </a:r>
            <a:r>
              <a:rPr lang="en-GB" sz="1300">
                <a:hlinkClick r:id="rId21" tooltip="Nasal strip"/>
              </a:rPr>
              <a:t>nasal strips</a:t>
            </a:r>
            <a:r>
              <a:rPr lang="en-GB" sz="1300"/>
              <a:t>, </a:t>
            </a:r>
            <a:r>
              <a:rPr lang="en-GB" sz="1300">
                <a:hlinkClick r:id="rId22" tooltip="Nicoderm"/>
              </a:rPr>
              <a:t>Nicoderm</a:t>
            </a:r>
            <a:r>
              <a:rPr lang="en-GB" sz="1300"/>
              <a:t> and </a:t>
            </a:r>
            <a:r>
              <a:rPr lang="en-GB" sz="1300">
                <a:hlinkClick r:id="rId23" tooltip="Nicorette"/>
              </a:rPr>
              <a:t>Nicorette</a:t>
            </a:r>
            <a:r>
              <a:rPr lang="en-GB" sz="1300"/>
              <a:t> nicotine replacements, and Night Nurse, a cold remedy.</a:t>
            </a:r>
            <a:endParaRPr lang="en-GB" sz="1300" baseline="30000"/>
          </a:p>
          <a:p>
            <a:pPr>
              <a:lnSpc>
                <a:spcPct val="90000"/>
              </a:lnSpc>
            </a:pPr>
            <a:r>
              <a:rPr lang="en-GB" sz="1300"/>
              <a:t>The company developed the first </a:t>
            </a:r>
            <a:r>
              <a:rPr lang="en-GB" sz="1300">
                <a:hlinkClick r:id="rId24" tooltip="Malaria vaccine"/>
              </a:rPr>
              <a:t>malaria vaccine</a:t>
            </a:r>
            <a:r>
              <a:rPr lang="en-GB" sz="1300"/>
              <a:t>, </a:t>
            </a:r>
            <a:r>
              <a:rPr lang="en-GB" sz="1300">
                <a:hlinkClick r:id="rId25" tooltip="RTS,S"/>
              </a:rPr>
              <a:t>RTS,S</a:t>
            </a:r>
            <a:r>
              <a:rPr lang="en-GB" sz="1300"/>
              <a:t>, which it said in 2014 it would make available for five percent above cost.</a:t>
            </a:r>
            <a:endParaRPr lang="en-GB" sz="1300" baseline="30000"/>
          </a:p>
          <a:p>
            <a:pPr>
              <a:lnSpc>
                <a:spcPct val="90000"/>
              </a:lnSpc>
            </a:pPr>
            <a:r>
              <a:rPr lang="en-GB" sz="1300"/>
              <a:t>In 2012 GSK pleaded guilty to promotion of drugs for unapproved uses, failure to report safety data, and kickbacks to physicians in the United States and agreed to pay a $3 billion (£1.9bn) settlement. It was the largest health-care fraud case to date in that country and the </a:t>
            </a:r>
            <a:r>
              <a:rPr lang="en-GB" sz="1300">
                <a:hlinkClick r:id="rId26" tooltip="List of largest pharmaceutical settlements in the United States"/>
              </a:rPr>
              <a:t>largest settlement</a:t>
            </a:r>
            <a:r>
              <a:rPr lang="en-GB" sz="1300"/>
              <a:t> by a drug company.</a:t>
            </a:r>
          </a:p>
          <a:p>
            <a:pPr>
              <a:lnSpc>
                <a:spcPct val="90000"/>
              </a:lnSpc>
            </a:pPr>
            <a:endParaRPr lang="en-US" sz="1300"/>
          </a:p>
        </p:txBody>
      </p:sp>
    </p:spTree>
    <p:extLst>
      <p:ext uri="{BB962C8B-B14F-4D97-AF65-F5344CB8AC3E}">
        <p14:creationId xmlns:p14="http://schemas.microsoft.com/office/powerpoint/2010/main" val="15825618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4737801-B9D6-4A08-BD77-23010A8022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5FABD39-C757-461E-A681-DC27364840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xmlns="" id="{2DF424F5-8D5C-46C0-A1B0-AF34E0350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xmlns="" id="{8240C57F-E6F7-E448-9406-6E61041F8D42}"/>
              </a:ext>
            </a:extLst>
          </p:cNvPr>
          <p:cNvSpPr>
            <a:spLocks noGrp="1"/>
          </p:cNvSpPr>
          <p:nvPr>
            <p:ph type="title"/>
          </p:nvPr>
        </p:nvSpPr>
        <p:spPr>
          <a:xfrm>
            <a:off x="1066800" y="1089090"/>
            <a:ext cx="10058400" cy="1371600"/>
          </a:xfrm>
        </p:spPr>
        <p:txBody>
          <a:bodyPr>
            <a:normAutofit/>
          </a:bodyPr>
          <a:lstStyle/>
          <a:p>
            <a:pPr algn="ctr"/>
            <a:r>
              <a:rPr lang="en-US">
                <a:solidFill>
                  <a:srgbClr val="FFFFFF"/>
                </a:solidFill>
              </a:rPr>
              <a:t>First task</a:t>
            </a:r>
          </a:p>
        </p:txBody>
      </p:sp>
      <p:sp>
        <p:nvSpPr>
          <p:cNvPr id="3" name="Content Placeholder 2">
            <a:extLst>
              <a:ext uri="{FF2B5EF4-FFF2-40B4-BE49-F238E27FC236}">
                <a16:creationId xmlns:a16="http://schemas.microsoft.com/office/drawing/2014/main" xmlns="" id="{3876EDE5-2D2D-BD4F-9242-4232E7F8E4DD}"/>
              </a:ext>
            </a:extLst>
          </p:cNvPr>
          <p:cNvSpPr>
            <a:spLocks noGrp="1"/>
          </p:cNvSpPr>
          <p:nvPr>
            <p:ph idx="1"/>
          </p:nvPr>
        </p:nvSpPr>
        <p:spPr>
          <a:xfrm>
            <a:off x="1066800" y="3263619"/>
            <a:ext cx="10058400" cy="2673765"/>
          </a:xfrm>
        </p:spPr>
        <p:txBody>
          <a:bodyPr anchor="t">
            <a:normAutofit/>
          </a:bodyPr>
          <a:lstStyle/>
          <a:p>
            <a:r>
              <a:rPr lang="en-US" sz="2000"/>
              <a:t>Identify the stakeholders</a:t>
            </a:r>
          </a:p>
          <a:p>
            <a:pPr marL="0" indent="0">
              <a:buNone/>
            </a:pPr>
            <a:endParaRPr lang="en-US" sz="2000"/>
          </a:p>
        </p:txBody>
      </p:sp>
    </p:spTree>
    <p:extLst>
      <p:ext uri="{BB962C8B-B14F-4D97-AF65-F5344CB8AC3E}">
        <p14:creationId xmlns:p14="http://schemas.microsoft.com/office/powerpoint/2010/main" val="275406972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3F52F5-D093-7C4A-9531-0A85516312AB}"/>
              </a:ext>
            </a:extLst>
          </p:cNvPr>
          <p:cNvSpPr>
            <a:spLocks noGrp="1"/>
          </p:cNvSpPr>
          <p:nvPr>
            <p:ph type="title"/>
          </p:nvPr>
        </p:nvSpPr>
        <p:spPr>
          <a:xfrm>
            <a:off x="1066800" y="642594"/>
            <a:ext cx="10058400" cy="1371600"/>
          </a:xfrm>
        </p:spPr>
        <p:txBody>
          <a:bodyPr>
            <a:normAutofit/>
          </a:bodyPr>
          <a:lstStyle/>
          <a:p>
            <a:pPr algn="ctr"/>
            <a:r>
              <a:rPr lang="en-US" dirty="0"/>
              <a:t>Stakeholders</a:t>
            </a:r>
            <a:endParaRPr lang="en-US"/>
          </a:p>
        </p:txBody>
      </p:sp>
      <p:graphicFrame>
        <p:nvGraphicFramePr>
          <p:cNvPr id="5" name="Content Placeholder 2">
            <a:extLst>
              <a:ext uri="{FF2B5EF4-FFF2-40B4-BE49-F238E27FC236}">
                <a16:creationId xmlns:a16="http://schemas.microsoft.com/office/drawing/2014/main" xmlns="" id="{1ACAA26D-55D7-4AF6-8947-3CFD18F42ED5}"/>
              </a:ext>
            </a:extLst>
          </p:cNvPr>
          <p:cNvGraphicFramePr>
            <a:graphicFrameLocks noGrp="1"/>
          </p:cNvGraphicFramePr>
          <p:nvPr>
            <p:ph idx="1"/>
            <p:extLst>
              <p:ext uri="{D42A27DB-BD31-4B8C-83A1-F6EECF244321}">
                <p14:modId xmlns:p14="http://schemas.microsoft.com/office/powerpoint/2010/main" val="260426237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673081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47F695-F885-E04E-A6AB-32EA7D3FDA5D}"/>
              </a:ext>
            </a:extLst>
          </p:cNvPr>
          <p:cNvSpPr>
            <a:spLocks noGrp="1"/>
          </p:cNvSpPr>
          <p:nvPr>
            <p:ph type="title"/>
          </p:nvPr>
        </p:nvSpPr>
        <p:spPr>
          <a:xfrm>
            <a:off x="1066800" y="642594"/>
            <a:ext cx="10058400" cy="1371600"/>
          </a:xfrm>
        </p:spPr>
        <p:txBody>
          <a:bodyPr>
            <a:normAutofit/>
          </a:bodyPr>
          <a:lstStyle/>
          <a:p>
            <a:pPr algn="ctr"/>
            <a:r>
              <a:rPr lang="en-US" dirty="0"/>
              <a:t>Types</a:t>
            </a:r>
            <a:endParaRPr lang="en-US"/>
          </a:p>
        </p:txBody>
      </p:sp>
      <p:graphicFrame>
        <p:nvGraphicFramePr>
          <p:cNvPr id="5" name="Content Placeholder 2">
            <a:extLst>
              <a:ext uri="{FF2B5EF4-FFF2-40B4-BE49-F238E27FC236}">
                <a16:creationId xmlns:a16="http://schemas.microsoft.com/office/drawing/2014/main" xmlns="" id="{9A598054-98C6-432E-BCF8-B1083092ECAD}"/>
              </a:ext>
            </a:extLst>
          </p:cNvPr>
          <p:cNvGraphicFramePr>
            <a:graphicFrameLocks noGrp="1"/>
          </p:cNvGraphicFramePr>
          <p:nvPr>
            <p:ph idx="1"/>
            <p:extLst>
              <p:ext uri="{D42A27DB-BD31-4B8C-83A1-F6EECF244321}">
                <p14:modId xmlns:p14="http://schemas.microsoft.com/office/powerpoint/2010/main" val="272719250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727357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9664D085-C814-4D74-BCE0-2059F0DC04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DDA5539E-D8B4-4F5A-B46F-C304F5D7A8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extLst>
              <p:ext uri="{D42A27DB-BD31-4B8C-83A1-F6EECF244321}">
                <p14:modId xmlns:p14="http://schemas.microsoft.com/office/powerpoint/2010/main" val="3369784986"/>
              </p:ext>
            </p:extLst>
          </p:nvPr>
        </p:nvGraphicFramePr>
        <p:xfrm>
          <a:off x="801539" y="833084"/>
          <a:ext cx="10588925" cy="5191834"/>
        </p:xfrm>
        <a:graphic>
          <a:graphicData uri="http://schemas.openxmlformats.org/drawingml/2006/table">
            <a:tbl>
              <a:tblPr firstRow="1" bandRow="1">
                <a:tableStyleId>{69C7853C-536D-4A76-A0AE-DD22124D55A5}</a:tableStyleId>
              </a:tblPr>
              <a:tblGrid>
                <a:gridCol w="2884190">
                  <a:extLst>
                    <a:ext uri="{9D8B030D-6E8A-4147-A177-3AD203B41FA5}">
                      <a16:colId xmlns:a16="http://schemas.microsoft.com/office/drawing/2014/main" xmlns="" val="540044213"/>
                    </a:ext>
                  </a:extLst>
                </a:gridCol>
                <a:gridCol w="1936355">
                  <a:extLst>
                    <a:ext uri="{9D8B030D-6E8A-4147-A177-3AD203B41FA5}">
                      <a16:colId xmlns:a16="http://schemas.microsoft.com/office/drawing/2014/main" xmlns="" val="2850256718"/>
                    </a:ext>
                  </a:extLst>
                </a:gridCol>
                <a:gridCol w="2884190">
                  <a:extLst>
                    <a:ext uri="{9D8B030D-6E8A-4147-A177-3AD203B41FA5}">
                      <a16:colId xmlns:a16="http://schemas.microsoft.com/office/drawing/2014/main" xmlns="" val="2501146088"/>
                    </a:ext>
                  </a:extLst>
                </a:gridCol>
                <a:gridCol w="2884190">
                  <a:extLst>
                    <a:ext uri="{9D8B030D-6E8A-4147-A177-3AD203B41FA5}">
                      <a16:colId xmlns:a16="http://schemas.microsoft.com/office/drawing/2014/main" xmlns="" val="1085963635"/>
                    </a:ext>
                  </a:extLst>
                </a:gridCol>
              </a:tblGrid>
              <a:tr h="1007371">
                <a:tc rowSpan="2" gridSpan="2">
                  <a:txBody>
                    <a:bodyPr/>
                    <a:lstStyle/>
                    <a:p>
                      <a:pPr algn="ctr"/>
                      <a:endParaRPr lang="en-US" sz="1900"/>
                    </a:p>
                  </a:txBody>
                  <a:tcPr marL="96863" marR="96863" marT="48431" marB="48431"/>
                </a:tc>
                <a:tc rowSpan="2" hMerge="1">
                  <a:txBody>
                    <a:bodyPr/>
                    <a:lstStyle/>
                    <a:p>
                      <a:pPr algn="ctr"/>
                      <a:endParaRPr lang="en-US" dirty="0"/>
                    </a:p>
                  </a:txBody>
                  <a:tcPr/>
                </a:tc>
                <a:tc gridSpan="2">
                  <a:txBody>
                    <a:bodyPr/>
                    <a:lstStyle/>
                    <a:p>
                      <a:pPr algn="ctr"/>
                      <a:endParaRPr lang="en-US" sz="1900" b="1">
                        <a:solidFill>
                          <a:schemeClr val="tx1"/>
                        </a:solidFill>
                      </a:endParaRPr>
                    </a:p>
                    <a:p>
                      <a:pPr algn="ctr"/>
                      <a:r>
                        <a:rPr lang="en-US" sz="1900" b="1">
                          <a:solidFill>
                            <a:schemeClr val="tx1"/>
                          </a:solidFill>
                        </a:rPr>
                        <a:t>Level of Interest</a:t>
                      </a:r>
                    </a:p>
                    <a:p>
                      <a:pPr algn="ctr"/>
                      <a:endParaRPr lang="en-US" sz="1900" b="1">
                        <a:solidFill>
                          <a:schemeClr val="tx1"/>
                        </a:solidFill>
                      </a:endParaRPr>
                    </a:p>
                  </a:txBody>
                  <a:tcPr marL="96863" marR="96863" marT="48431" marB="48431"/>
                </a:tc>
                <a:tc hMerge="1">
                  <a:txBody>
                    <a:bodyPr/>
                    <a:lstStyle/>
                    <a:p>
                      <a:endParaRPr lang="en-US" dirty="0"/>
                    </a:p>
                  </a:txBody>
                  <a:tcPr/>
                </a:tc>
                <a:extLst>
                  <a:ext uri="{0D108BD9-81ED-4DB2-BD59-A6C34878D82A}">
                    <a16:rowId xmlns:a16="http://schemas.microsoft.com/office/drawing/2014/main" xmlns="" val="4051271745"/>
                  </a:ext>
                </a:extLst>
              </a:tr>
              <a:tr h="100737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900"/>
                    </a:p>
                    <a:p>
                      <a:pPr algn="ctr"/>
                      <a:r>
                        <a:rPr lang="en-US" sz="1900" b="1"/>
                        <a:t>Low </a:t>
                      </a:r>
                    </a:p>
                    <a:p>
                      <a:pPr algn="ctr"/>
                      <a:endParaRPr lang="en-US" sz="1900"/>
                    </a:p>
                  </a:txBody>
                  <a:tcPr marL="96863" marR="96863" marT="48431" marB="48431"/>
                </a:tc>
                <a:tc>
                  <a:txBody>
                    <a:bodyPr/>
                    <a:lstStyle/>
                    <a:p>
                      <a:pPr algn="ctr"/>
                      <a:endParaRPr lang="en-US" sz="1900"/>
                    </a:p>
                    <a:p>
                      <a:pPr algn="ctr"/>
                      <a:r>
                        <a:rPr lang="en-US" sz="1900" b="1"/>
                        <a:t>High</a:t>
                      </a:r>
                    </a:p>
                  </a:txBody>
                  <a:tcPr marL="96863" marR="96863" marT="48431" marB="48431"/>
                </a:tc>
                <a:extLst>
                  <a:ext uri="{0D108BD9-81ED-4DB2-BD59-A6C34878D82A}">
                    <a16:rowId xmlns:a16="http://schemas.microsoft.com/office/drawing/2014/main" xmlns="" val="740755332"/>
                  </a:ext>
                </a:extLst>
              </a:tr>
              <a:tr h="1588546">
                <a:tc rowSpan="2">
                  <a:txBody>
                    <a:bodyPr/>
                    <a:lstStyle/>
                    <a:p>
                      <a:pPr algn="ctr"/>
                      <a:endParaRPr lang="en-US" sz="1900"/>
                    </a:p>
                    <a:p>
                      <a:pPr algn="ctr"/>
                      <a:endParaRPr lang="en-US" sz="1900"/>
                    </a:p>
                    <a:p>
                      <a:pPr algn="ctr"/>
                      <a:endParaRPr lang="en-US" sz="1900" b="1"/>
                    </a:p>
                    <a:p>
                      <a:pPr algn="ctr"/>
                      <a:r>
                        <a:rPr lang="en-US" sz="1900" b="1"/>
                        <a:t>Level of Power</a:t>
                      </a:r>
                    </a:p>
                  </a:txBody>
                  <a:tcPr marL="96863" marR="96863" marT="48431" marB="48431"/>
                </a:tc>
                <a:tc>
                  <a:txBody>
                    <a:bodyPr/>
                    <a:lstStyle/>
                    <a:p>
                      <a:pPr algn="ctr"/>
                      <a:endParaRPr lang="en-US" sz="1900"/>
                    </a:p>
                    <a:p>
                      <a:pPr algn="ctr"/>
                      <a:endParaRPr lang="en-US" sz="1900"/>
                    </a:p>
                    <a:p>
                      <a:pPr algn="ctr"/>
                      <a:r>
                        <a:rPr lang="en-US" sz="1900" b="1"/>
                        <a:t>Low</a:t>
                      </a:r>
                    </a:p>
                    <a:p>
                      <a:pPr algn="ctr"/>
                      <a:endParaRPr lang="en-US" sz="1900"/>
                    </a:p>
                    <a:p>
                      <a:pPr algn="ctr"/>
                      <a:endParaRPr lang="en-US" sz="1900"/>
                    </a:p>
                  </a:txBody>
                  <a:tcPr marL="96863" marR="96863" marT="48431" marB="48431"/>
                </a:tc>
                <a:tc>
                  <a:txBody>
                    <a:bodyPr/>
                    <a:lstStyle/>
                    <a:p>
                      <a:pPr algn="ctr"/>
                      <a:r>
                        <a:rPr lang="en-US" sz="1900"/>
                        <a:t>Minimal effort</a:t>
                      </a:r>
                    </a:p>
                    <a:p>
                      <a:pPr algn="ctr"/>
                      <a:endParaRPr lang="en-US" sz="1900"/>
                    </a:p>
                    <a:p>
                      <a:pPr algn="ctr"/>
                      <a:r>
                        <a:rPr lang="en-US" sz="1900" b="1"/>
                        <a:t>A</a:t>
                      </a:r>
                    </a:p>
                  </a:txBody>
                  <a:tcPr marL="96863" marR="96863" marT="48431" marB="48431"/>
                </a:tc>
                <a:tc>
                  <a:txBody>
                    <a:bodyPr/>
                    <a:lstStyle/>
                    <a:p>
                      <a:pPr algn="ctr"/>
                      <a:r>
                        <a:rPr lang="en-US" sz="1900"/>
                        <a:t>Keep informed</a:t>
                      </a:r>
                    </a:p>
                    <a:p>
                      <a:pPr algn="ctr"/>
                      <a:endParaRPr lang="en-US" sz="1900"/>
                    </a:p>
                    <a:p>
                      <a:pPr algn="ctr"/>
                      <a:r>
                        <a:rPr lang="en-US" sz="1900" b="1"/>
                        <a:t>B</a:t>
                      </a:r>
                    </a:p>
                  </a:txBody>
                  <a:tcPr marL="96863" marR="96863" marT="48431" marB="48431"/>
                </a:tc>
                <a:extLst>
                  <a:ext uri="{0D108BD9-81ED-4DB2-BD59-A6C34878D82A}">
                    <a16:rowId xmlns:a16="http://schemas.microsoft.com/office/drawing/2014/main" xmlns="" val="1687455405"/>
                  </a:ext>
                </a:extLst>
              </a:tr>
              <a:tr h="1588546">
                <a:tc vMerge="1">
                  <a:txBody>
                    <a:bodyPr/>
                    <a:lstStyle/>
                    <a:p>
                      <a:pPr algn="ctr"/>
                      <a:endParaRPr lang="en-US" dirty="0"/>
                    </a:p>
                  </a:txBody>
                  <a:tcPr/>
                </a:tc>
                <a:tc>
                  <a:txBody>
                    <a:bodyPr/>
                    <a:lstStyle/>
                    <a:p>
                      <a:pPr algn="ctr"/>
                      <a:endParaRPr lang="en-US" sz="1900"/>
                    </a:p>
                    <a:p>
                      <a:pPr algn="ctr"/>
                      <a:endParaRPr lang="en-US" sz="1900"/>
                    </a:p>
                    <a:p>
                      <a:pPr algn="ctr"/>
                      <a:r>
                        <a:rPr lang="en-US" sz="1900" b="1"/>
                        <a:t>High</a:t>
                      </a:r>
                    </a:p>
                  </a:txBody>
                  <a:tcPr marL="96863" marR="96863" marT="48431" marB="48431"/>
                </a:tc>
                <a:tc>
                  <a:txBody>
                    <a:bodyPr/>
                    <a:lstStyle/>
                    <a:p>
                      <a:pPr algn="ctr"/>
                      <a:r>
                        <a:rPr lang="en-US" sz="1900"/>
                        <a:t>Keep satisfied</a:t>
                      </a:r>
                    </a:p>
                    <a:p>
                      <a:pPr algn="ctr"/>
                      <a:endParaRPr lang="en-US" sz="1900"/>
                    </a:p>
                    <a:p>
                      <a:pPr algn="ctr"/>
                      <a:r>
                        <a:rPr lang="en-US" sz="1900" b="1"/>
                        <a:t>C</a:t>
                      </a:r>
                    </a:p>
                    <a:p>
                      <a:pPr algn="ctr"/>
                      <a:endParaRPr lang="en-US" sz="1900"/>
                    </a:p>
                    <a:p>
                      <a:pPr algn="ctr"/>
                      <a:endParaRPr lang="en-US" sz="1900"/>
                    </a:p>
                  </a:txBody>
                  <a:tcPr marL="96863" marR="96863" marT="48431" marB="48431"/>
                </a:tc>
                <a:tc>
                  <a:txBody>
                    <a:bodyPr/>
                    <a:lstStyle/>
                    <a:p>
                      <a:pPr algn="ctr"/>
                      <a:r>
                        <a:rPr lang="en-US" sz="1900"/>
                        <a:t>Key players</a:t>
                      </a:r>
                    </a:p>
                    <a:p>
                      <a:pPr algn="ctr"/>
                      <a:endParaRPr lang="en-US" sz="1900"/>
                    </a:p>
                    <a:p>
                      <a:pPr algn="ctr"/>
                      <a:r>
                        <a:rPr lang="en-US" sz="1900" b="1"/>
                        <a:t>D</a:t>
                      </a:r>
                    </a:p>
                  </a:txBody>
                  <a:tcPr marL="96863" marR="96863" marT="48431" marB="48431"/>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366264215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9664D085-C814-4D74-BCE0-2059F0DC04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DDA5539E-D8B4-4F5A-B46F-C304F5D7A8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xmlns="" id="{ADF3FD7A-13EE-E745-B5BE-3C3AC38B5B18}"/>
              </a:ext>
            </a:extLst>
          </p:cNvPr>
          <p:cNvGraphicFramePr>
            <a:graphicFrameLocks noGrp="1"/>
          </p:cNvGraphicFramePr>
          <p:nvPr>
            <p:extLst>
              <p:ext uri="{D42A27DB-BD31-4B8C-83A1-F6EECF244321}">
                <p14:modId xmlns:p14="http://schemas.microsoft.com/office/powerpoint/2010/main" val="4066874364"/>
              </p:ext>
            </p:extLst>
          </p:nvPr>
        </p:nvGraphicFramePr>
        <p:xfrm>
          <a:off x="1009790" y="803063"/>
          <a:ext cx="10172422" cy="5251876"/>
        </p:xfrm>
        <a:graphic>
          <a:graphicData uri="http://schemas.openxmlformats.org/drawingml/2006/table">
            <a:tbl>
              <a:tblPr firstRow="1" bandRow="1">
                <a:tableStyleId>{69C7853C-536D-4A76-A0AE-DD22124D55A5}</a:tableStyleId>
              </a:tblPr>
              <a:tblGrid>
                <a:gridCol w="2771697">
                  <a:extLst>
                    <a:ext uri="{9D8B030D-6E8A-4147-A177-3AD203B41FA5}">
                      <a16:colId xmlns:a16="http://schemas.microsoft.com/office/drawing/2014/main" xmlns="" val="540044213"/>
                    </a:ext>
                  </a:extLst>
                </a:gridCol>
                <a:gridCol w="1857331">
                  <a:extLst>
                    <a:ext uri="{9D8B030D-6E8A-4147-A177-3AD203B41FA5}">
                      <a16:colId xmlns:a16="http://schemas.microsoft.com/office/drawing/2014/main" xmlns="" val="2850256718"/>
                    </a:ext>
                  </a:extLst>
                </a:gridCol>
                <a:gridCol w="2771697">
                  <a:extLst>
                    <a:ext uri="{9D8B030D-6E8A-4147-A177-3AD203B41FA5}">
                      <a16:colId xmlns:a16="http://schemas.microsoft.com/office/drawing/2014/main" xmlns="" val="2501146088"/>
                    </a:ext>
                  </a:extLst>
                </a:gridCol>
                <a:gridCol w="2771697">
                  <a:extLst>
                    <a:ext uri="{9D8B030D-6E8A-4147-A177-3AD203B41FA5}">
                      <a16:colId xmlns:a16="http://schemas.microsoft.com/office/drawing/2014/main" xmlns="" val="1085963635"/>
                    </a:ext>
                  </a:extLst>
                </a:gridCol>
              </a:tblGrid>
              <a:tr h="916435">
                <a:tc rowSpan="2" gridSpan="2">
                  <a:txBody>
                    <a:bodyPr/>
                    <a:lstStyle/>
                    <a:p>
                      <a:pPr algn="ctr"/>
                      <a:endParaRPr lang="en-US" sz="1700"/>
                    </a:p>
                  </a:txBody>
                  <a:tcPr marL="88119" marR="88119" marT="44059" marB="44059"/>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chemeClr val="tx1"/>
                          </a:solidFill>
                        </a:rPr>
                        <a:t>Level of Interest</a:t>
                      </a:r>
                    </a:p>
                    <a:p>
                      <a:pPr algn="ctr"/>
                      <a:endParaRPr lang="en-US" sz="1700" b="1">
                        <a:solidFill>
                          <a:schemeClr val="tx1"/>
                        </a:solidFill>
                      </a:endParaRPr>
                    </a:p>
                  </a:txBody>
                  <a:tcPr marL="88119" marR="88119" marT="44059" marB="44059"/>
                </a:tc>
                <a:tc hMerge="1">
                  <a:txBody>
                    <a:bodyPr/>
                    <a:lstStyle/>
                    <a:p>
                      <a:endParaRPr lang="en-US" dirty="0"/>
                    </a:p>
                  </a:txBody>
                  <a:tcPr/>
                </a:tc>
                <a:extLst>
                  <a:ext uri="{0D108BD9-81ED-4DB2-BD59-A6C34878D82A}">
                    <a16:rowId xmlns:a16="http://schemas.microsoft.com/office/drawing/2014/main" xmlns="" val="4051271745"/>
                  </a:ext>
                </a:extLst>
              </a:tr>
              <a:tr h="916435">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8119" marR="88119" marT="44059" marB="44059"/>
                </a:tc>
                <a:tc>
                  <a:txBody>
                    <a:bodyPr/>
                    <a:lstStyle/>
                    <a:p>
                      <a:pPr algn="ctr"/>
                      <a:endParaRPr lang="en-US" sz="1700"/>
                    </a:p>
                    <a:p>
                      <a:pPr algn="ctr"/>
                      <a:r>
                        <a:rPr lang="en-US" sz="1700" b="1"/>
                        <a:t>High</a:t>
                      </a:r>
                    </a:p>
                  </a:txBody>
                  <a:tcPr marL="88119" marR="88119" marT="44059" marB="44059"/>
                </a:tc>
                <a:extLst>
                  <a:ext uri="{0D108BD9-81ED-4DB2-BD59-A6C34878D82A}">
                    <a16:rowId xmlns:a16="http://schemas.microsoft.com/office/drawing/2014/main" xmlns="" val="740755332"/>
                  </a:ext>
                </a:extLst>
              </a:tr>
              <a:tr h="1445147">
                <a:tc rowSpan="2">
                  <a:txBody>
                    <a:bodyPr/>
                    <a:lstStyle/>
                    <a:p>
                      <a:pPr algn="ctr"/>
                      <a:endParaRPr lang="en-US" sz="1700"/>
                    </a:p>
                    <a:p>
                      <a:pPr algn="ctr"/>
                      <a:endParaRPr lang="en-US" sz="1700"/>
                    </a:p>
                    <a:p>
                      <a:pPr algn="ctr"/>
                      <a:endParaRPr lang="en-US" sz="1700" b="1"/>
                    </a:p>
                    <a:p>
                      <a:pPr algn="ctr"/>
                      <a:r>
                        <a:rPr lang="en-US" sz="1700" b="1"/>
                        <a:t>Level of Power</a:t>
                      </a:r>
                    </a:p>
                  </a:txBody>
                  <a:tcPr marL="88119" marR="88119" marT="44059" marB="44059"/>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8119" marR="88119" marT="44059" marB="44059"/>
                </a:tc>
                <a:tc>
                  <a:txBody>
                    <a:bodyPr/>
                    <a:lstStyle/>
                    <a:p>
                      <a:pPr algn="ctr"/>
                      <a:r>
                        <a:rPr lang="en-US" sz="1700"/>
                        <a:t>Minimal effort</a:t>
                      </a:r>
                    </a:p>
                    <a:p>
                      <a:pPr algn="ctr"/>
                      <a:endParaRPr lang="en-US" sz="1700"/>
                    </a:p>
                    <a:p>
                      <a:pPr algn="ctr"/>
                      <a:r>
                        <a:rPr lang="en-US" sz="1700" b="1"/>
                        <a:t>A</a:t>
                      </a:r>
                    </a:p>
                    <a:p>
                      <a:pPr algn="ctr"/>
                      <a:r>
                        <a:rPr lang="en-US" sz="1700" b="1"/>
                        <a:t>Employees</a:t>
                      </a:r>
                    </a:p>
                  </a:txBody>
                  <a:tcPr marL="88119" marR="88119" marT="44059" marB="44059"/>
                </a:tc>
                <a:tc>
                  <a:txBody>
                    <a:bodyPr/>
                    <a:lstStyle/>
                    <a:p>
                      <a:pPr algn="ctr"/>
                      <a:r>
                        <a:rPr lang="en-US" sz="1700"/>
                        <a:t>Keep informed</a:t>
                      </a:r>
                    </a:p>
                    <a:p>
                      <a:pPr algn="ctr"/>
                      <a:endParaRPr lang="en-US" sz="1700"/>
                    </a:p>
                    <a:p>
                      <a:pPr algn="ctr"/>
                      <a:r>
                        <a:rPr lang="en-US" sz="1700" b="1"/>
                        <a:t>B</a:t>
                      </a:r>
                    </a:p>
                    <a:p>
                      <a:pPr algn="ctr"/>
                      <a:r>
                        <a:rPr lang="en-US" sz="1700" b="1"/>
                        <a:t>Government</a:t>
                      </a:r>
                    </a:p>
                    <a:p>
                      <a:pPr algn="ctr"/>
                      <a:r>
                        <a:rPr lang="en-US" sz="1700" b="1"/>
                        <a:t>Suppliers</a:t>
                      </a:r>
                    </a:p>
                  </a:txBody>
                  <a:tcPr marL="88119" marR="88119" marT="44059" marB="44059"/>
                </a:tc>
                <a:extLst>
                  <a:ext uri="{0D108BD9-81ED-4DB2-BD59-A6C34878D82A}">
                    <a16:rowId xmlns:a16="http://schemas.microsoft.com/office/drawing/2014/main" xmlns="" val="1687455405"/>
                  </a:ext>
                </a:extLst>
              </a:tr>
              <a:tr h="1973859">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8119" marR="88119" marT="44059" marB="44059"/>
                </a:tc>
                <a:tc>
                  <a:txBody>
                    <a:bodyPr/>
                    <a:lstStyle/>
                    <a:p>
                      <a:pPr algn="ctr"/>
                      <a:r>
                        <a:rPr lang="en-US" sz="1700" dirty="0"/>
                        <a:t>Keep satisfied</a:t>
                      </a:r>
                    </a:p>
                    <a:p>
                      <a:pPr algn="ctr"/>
                      <a:endParaRPr lang="en-US" sz="1700" dirty="0"/>
                    </a:p>
                    <a:p>
                      <a:pPr algn="ctr"/>
                      <a:r>
                        <a:rPr lang="en-US" sz="1700" b="1" dirty="0"/>
                        <a:t>C</a:t>
                      </a:r>
                    </a:p>
                    <a:p>
                      <a:pPr algn="ctr"/>
                      <a:r>
                        <a:rPr lang="en-US" sz="1700" b="1" dirty="0"/>
                        <a:t>Customers</a:t>
                      </a:r>
                    </a:p>
                    <a:p>
                      <a:pPr algn="ctr"/>
                      <a:r>
                        <a:rPr lang="en-US" sz="1700" b="1" dirty="0"/>
                        <a:t>Community</a:t>
                      </a:r>
                    </a:p>
                    <a:p>
                      <a:pPr algn="ctr"/>
                      <a:endParaRPr lang="en-US" sz="1700" b="1" dirty="0"/>
                    </a:p>
                    <a:p>
                      <a:pPr algn="ctr"/>
                      <a:endParaRPr lang="en-US" sz="1700" dirty="0"/>
                    </a:p>
                  </a:txBody>
                  <a:tcPr marL="88119" marR="88119" marT="44059" marB="44059"/>
                </a:tc>
                <a:tc>
                  <a:txBody>
                    <a:bodyPr/>
                    <a:lstStyle/>
                    <a:p>
                      <a:pPr algn="ctr"/>
                      <a:r>
                        <a:rPr lang="en-US" sz="1700"/>
                        <a:t>Key players</a:t>
                      </a:r>
                    </a:p>
                    <a:p>
                      <a:pPr algn="ctr"/>
                      <a:endParaRPr lang="en-US" sz="1700"/>
                    </a:p>
                    <a:p>
                      <a:pPr algn="ctr"/>
                      <a:r>
                        <a:rPr lang="en-US" sz="1700" b="1"/>
                        <a:t>D</a:t>
                      </a:r>
                    </a:p>
                    <a:p>
                      <a:pPr algn="ctr"/>
                      <a:r>
                        <a:rPr lang="en-US" sz="1700" b="1"/>
                        <a:t>Shareholders</a:t>
                      </a:r>
                    </a:p>
                  </a:txBody>
                  <a:tcPr marL="88119" marR="88119" marT="44059" marB="44059"/>
                </a:tc>
                <a:extLst>
                  <a:ext uri="{0D108BD9-81ED-4DB2-BD59-A6C34878D82A}">
                    <a16:rowId xmlns:a16="http://schemas.microsoft.com/office/drawing/2014/main" xmlns="" val="777847615"/>
                  </a:ext>
                </a:extLst>
              </a:tr>
            </a:tbl>
          </a:graphicData>
        </a:graphic>
      </p:graphicFrame>
    </p:spTree>
    <p:extLst>
      <p:ext uri="{BB962C8B-B14F-4D97-AF65-F5344CB8AC3E}">
        <p14:creationId xmlns:p14="http://schemas.microsoft.com/office/powerpoint/2010/main" val="65851778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B32F73EB-B46F-4F77-B3DC-7C374906F3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xmlns="" id="{ADDB10B3-CF45-4294-8994-0E8AD1FC6E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xmlns="" id="{5145417F-1D1B-48A7-B4DA-BAD73B02C8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xmlns="" id="{13CF9D9F-1672-4D0C-934E-CD9EE1BE54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a16="http://schemas.microsoft.com/office/drawing/2014/main" xmlns="" id="{1558C702-CA14-4264-B8FC-A5120F75DE0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a16="http://schemas.microsoft.com/office/drawing/2014/main" xmlns="" id="{6621A72C-7343-4A22-8700-696C5860A21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BB44A4DC-7861-4DCC-9931-5A075855D6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E16C316F-BFB5-424F-A951-E962A3B745C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a16="http://schemas.microsoft.com/office/drawing/2014/main" xmlns="" id="{B66F8A2C-B8CF-4B20-9A73-2ADCF63027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xmlns="" id="{180C23B1-7427-4DF4-BFF1-60CD7E93BC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xmlns="" id="{B5DD78E9-DE0D-47AF-A0DB-F475221E3D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a16="http://schemas.microsoft.com/office/drawing/2014/main" xmlns="" id="{A118D329-2010-4A15-B57C-429FFAE35B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xmlns="" id="{2FA62AFE-B76F-204C-A7EF-416068995D08}"/>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a:solidFill>
                  <a:schemeClr val="tx1"/>
                </a:solidFill>
              </a:rPr>
              <a:t>Fracking company</a:t>
            </a:r>
          </a:p>
        </p:txBody>
      </p:sp>
      <p:cxnSp>
        <p:nvCxnSpPr>
          <p:cNvPr id="28" name="Straight Connector 27">
            <a:extLst>
              <a:ext uri="{FF2B5EF4-FFF2-40B4-BE49-F238E27FC236}">
                <a16:creationId xmlns:a16="http://schemas.microsoft.com/office/drawing/2014/main" xmlns="" id="{994262BC-EE98-4BD6-82DB-4955E8DCC29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469094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233487" y="666750"/>
            <a:ext cx="9725025" cy="5524500"/>
          </a:xfrm>
          <a:prstGeom prst="rect">
            <a:avLst/>
          </a:prstGeom>
        </p:spPr>
      </p:pic>
    </p:spTree>
    <p:extLst>
      <p:ext uri="{BB962C8B-B14F-4D97-AF65-F5344CB8AC3E}">
        <p14:creationId xmlns:p14="http://schemas.microsoft.com/office/powerpoint/2010/main" val="244718529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175308" y="505095"/>
            <a:ext cx="7806089" cy="5821490"/>
          </a:xfrm>
          <a:prstGeom prst="rect">
            <a:avLst/>
          </a:prstGeom>
        </p:spPr>
      </p:pic>
    </p:spTree>
    <p:extLst>
      <p:ext uri="{BB962C8B-B14F-4D97-AF65-F5344CB8AC3E}">
        <p14:creationId xmlns:p14="http://schemas.microsoft.com/office/powerpoint/2010/main" val="152809196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857375" y="247650"/>
            <a:ext cx="8477250" cy="6362700"/>
          </a:xfrm>
          <a:prstGeom prst="rect">
            <a:avLst/>
          </a:prstGeom>
        </p:spPr>
      </p:pic>
    </p:spTree>
    <p:extLst>
      <p:ext uri="{BB962C8B-B14F-4D97-AF65-F5344CB8AC3E}">
        <p14:creationId xmlns:p14="http://schemas.microsoft.com/office/powerpoint/2010/main" val="186125980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81000" y="442912"/>
            <a:ext cx="11430000" cy="5972175"/>
          </a:xfrm>
          <a:prstGeom prst="rect">
            <a:avLst/>
          </a:prstGeom>
        </p:spPr>
      </p:pic>
    </p:spTree>
    <p:extLst>
      <p:ext uri="{BB962C8B-B14F-4D97-AF65-F5344CB8AC3E}">
        <p14:creationId xmlns:p14="http://schemas.microsoft.com/office/powerpoint/2010/main" val="344909259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5778" y="787288"/>
            <a:ext cx="4043262" cy="5690516"/>
          </a:xfrm>
          <a:prstGeom prst="rect">
            <a:avLst/>
          </a:prstGeom>
        </p:spPr>
      </p:pic>
      <p:pic>
        <p:nvPicPr>
          <p:cNvPr id="3" name="Picture 2"/>
          <p:cNvPicPr>
            <a:picLocks noChangeAspect="1"/>
          </p:cNvPicPr>
          <p:nvPr/>
        </p:nvPicPr>
        <p:blipFill>
          <a:blip r:embed="rId3"/>
          <a:stretch>
            <a:fillRect/>
          </a:stretch>
        </p:blipFill>
        <p:spPr>
          <a:xfrm>
            <a:off x="8245893" y="387717"/>
            <a:ext cx="4009681" cy="6489657"/>
          </a:xfrm>
          <a:prstGeom prst="rect">
            <a:avLst/>
          </a:prstGeom>
        </p:spPr>
      </p:pic>
      <p:pic>
        <p:nvPicPr>
          <p:cNvPr id="4" name="Picture 3"/>
          <p:cNvPicPr>
            <a:picLocks noChangeAspect="1"/>
          </p:cNvPicPr>
          <p:nvPr/>
        </p:nvPicPr>
        <p:blipFill>
          <a:blip r:embed="rId4"/>
          <a:stretch>
            <a:fillRect/>
          </a:stretch>
        </p:blipFill>
        <p:spPr>
          <a:xfrm>
            <a:off x="4159040" y="745028"/>
            <a:ext cx="4053272" cy="5732776"/>
          </a:xfrm>
          <a:prstGeom prst="rect">
            <a:avLst/>
          </a:prstGeom>
        </p:spPr>
      </p:pic>
    </p:spTree>
    <p:extLst>
      <p:ext uri="{BB962C8B-B14F-4D97-AF65-F5344CB8AC3E}">
        <p14:creationId xmlns:p14="http://schemas.microsoft.com/office/powerpoint/2010/main" val="234645918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591695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910D13A8-8228-47E3-8159-DF3D937E08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xmlns="" id="{CCEA6CE4-C4F8-44BC-9843-3C0939FD77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338E743B-F088-4E4F-8134-10D25DEB61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a16="http://schemas.microsoft.com/office/drawing/2014/main" xmlns="" id="{DB6BF0CD-7130-4065-B7F5-D19DC7CE13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57364" y="806860"/>
            <a:ext cx="3813048" cy="5239512"/>
          </a:xfrm>
          <a:prstGeom prst="rect">
            <a:avLst/>
          </a:prstGeom>
          <a:solidFill>
            <a:schemeClr val="bg2"/>
          </a:solidFill>
          <a:ln w="6350" cap="sq" cmpd="sng" algn="ctr">
            <a:noFill/>
            <a:prstDash val="solid"/>
            <a:miter lim="800000"/>
          </a:ln>
          <a:effectLst/>
        </p:spPr>
      </p:sp>
      <p:sp>
        <p:nvSpPr>
          <p:cNvPr id="4" name="Title 3">
            <a:extLst>
              <a:ext uri="{FF2B5EF4-FFF2-40B4-BE49-F238E27FC236}">
                <a16:creationId xmlns:a16="http://schemas.microsoft.com/office/drawing/2014/main" xmlns="" id="{8D049FD5-928B-554F-B5F8-9A0EAC43F668}"/>
              </a:ext>
            </a:extLst>
          </p:cNvPr>
          <p:cNvSpPr>
            <a:spLocks noGrp="1"/>
          </p:cNvSpPr>
          <p:nvPr>
            <p:ph type="title"/>
          </p:nvPr>
        </p:nvSpPr>
        <p:spPr>
          <a:xfrm>
            <a:off x="7747000" y="1189293"/>
            <a:ext cx="3454400" cy="4487882"/>
          </a:xfrm>
        </p:spPr>
        <p:txBody>
          <a:bodyPr>
            <a:normAutofit/>
          </a:bodyPr>
          <a:lstStyle/>
          <a:p>
            <a:pPr algn="ctr"/>
            <a:r>
              <a:rPr lang="en-US" sz="3400"/>
              <a:t>STAKEHOLDERS</a:t>
            </a:r>
          </a:p>
        </p:txBody>
      </p:sp>
      <p:graphicFrame>
        <p:nvGraphicFramePr>
          <p:cNvPr id="6" name="Content Placeholder 5">
            <a:extLst>
              <a:ext uri="{FF2B5EF4-FFF2-40B4-BE49-F238E27FC236}">
                <a16:creationId xmlns:a16="http://schemas.microsoft.com/office/drawing/2014/main" xmlns="" id="{6F238B5A-A623-D948-9A78-D39E448005A1}"/>
              </a:ext>
            </a:extLst>
          </p:cNvPr>
          <p:cNvGraphicFramePr>
            <a:graphicFrameLocks noGrp="1"/>
          </p:cNvGraphicFramePr>
          <p:nvPr>
            <p:ph idx="1"/>
            <p:extLst>
              <p:ext uri="{D42A27DB-BD31-4B8C-83A1-F6EECF244321}">
                <p14:modId xmlns:p14="http://schemas.microsoft.com/office/powerpoint/2010/main" val="2021734136"/>
              </p:ext>
            </p:extLst>
          </p:nvPr>
        </p:nvGraphicFramePr>
        <p:xfrm>
          <a:off x="1054799" y="811952"/>
          <a:ext cx="4644059" cy="5230368"/>
        </p:xfrm>
        <a:graphic>
          <a:graphicData uri="http://schemas.openxmlformats.org/drawingml/2006/table">
            <a:tbl>
              <a:tblPr firstRow="1" bandRow="1">
                <a:tableStyleId>{69012ECD-51FC-41F1-AA8D-1B2483CD663E}</a:tableStyleId>
              </a:tblPr>
              <a:tblGrid>
                <a:gridCol w="1458899">
                  <a:extLst>
                    <a:ext uri="{9D8B030D-6E8A-4147-A177-3AD203B41FA5}">
                      <a16:colId xmlns:a16="http://schemas.microsoft.com/office/drawing/2014/main" xmlns="" val="3316606242"/>
                    </a:ext>
                  </a:extLst>
                </a:gridCol>
                <a:gridCol w="1592580">
                  <a:extLst>
                    <a:ext uri="{9D8B030D-6E8A-4147-A177-3AD203B41FA5}">
                      <a16:colId xmlns:a16="http://schemas.microsoft.com/office/drawing/2014/main" xmlns="" val="1190025841"/>
                    </a:ext>
                  </a:extLst>
                </a:gridCol>
                <a:gridCol w="1592580">
                  <a:extLst>
                    <a:ext uri="{9D8B030D-6E8A-4147-A177-3AD203B41FA5}">
                      <a16:colId xmlns:a16="http://schemas.microsoft.com/office/drawing/2014/main" xmlns="" val="192049857"/>
                    </a:ext>
                  </a:extLst>
                </a:gridCol>
              </a:tblGrid>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a16="http://schemas.microsoft.com/office/drawing/2014/main" xmlns="" val="3567715177"/>
                  </a:ext>
                </a:extLst>
              </a:tr>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a16="http://schemas.microsoft.com/office/drawing/2014/main" xmlns="" val="2898478756"/>
                  </a:ext>
                </a:extLst>
              </a:tr>
              <a:tr h="1743456">
                <a:tc>
                  <a:txBody>
                    <a:bodyPr/>
                    <a:lstStyle/>
                    <a:p>
                      <a:endParaRPr lang="en-US" sz="3300"/>
                    </a:p>
                    <a:p>
                      <a:endParaRPr lang="en-US" sz="3300"/>
                    </a:p>
                    <a:p>
                      <a:endParaRPr lang="en-US" sz="3300"/>
                    </a:p>
                  </a:txBody>
                  <a:tcPr marL="167640" marR="167640" marT="83820" marB="83820"/>
                </a:tc>
                <a:tc>
                  <a:txBody>
                    <a:bodyPr/>
                    <a:lstStyle/>
                    <a:p>
                      <a:endParaRPr lang="en-US" sz="3300"/>
                    </a:p>
                  </a:txBody>
                  <a:tcPr marL="167640" marR="167640" marT="83820" marB="83820"/>
                </a:tc>
                <a:tc>
                  <a:txBody>
                    <a:bodyPr/>
                    <a:lstStyle/>
                    <a:p>
                      <a:endParaRPr lang="en-US" sz="3300"/>
                    </a:p>
                  </a:txBody>
                  <a:tcPr marL="167640" marR="167640" marT="83820" marB="83820"/>
                </a:tc>
                <a:extLst>
                  <a:ext uri="{0D108BD9-81ED-4DB2-BD59-A6C34878D82A}">
                    <a16:rowId xmlns:a16="http://schemas.microsoft.com/office/drawing/2014/main" xmlns="" val="2622397778"/>
                  </a:ext>
                </a:extLst>
              </a:tr>
            </a:tbl>
          </a:graphicData>
        </a:graphic>
      </p:graphicFrame>
    </p:spTree>
    <p:extLst>
      <p:ext uri="{BB962C8B-B14F-4D97-AF65-F5344CB8AC3E}">
        <p14:creationId xmlns:p14="http://schemas.microsoft.com/office/powerpoint/2010/main" val="342573278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9664D085-C814-4D74-BCE0-2059F0DC04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DDA5539E-D8B4-4F5A-B46F-C304F5D7A8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a16="http://schemas.microsoft.com/office/drawing/2014/main" xmlns="" id="{6F238B5A-A623-D948-9A78-D39E448005A1}"/>
              </a:ext>
            </a:extLst>
          </p:cNvPr>
          <p:cNvGraphicFramePr>
            <a:graphicFrameLocks noGrp="1"/>
          </p:cNvGraphicFramePr>
          <p:nvPr>
            <p:ph idx="4294967295"/>
            <p:extLst>
              <p:ext uri="{D42A27DB-BD31-4B8C-83A1-F6EECF244321}">
                <p14:modId xmlns:p14="http://schemas.microsoft.com/office/powerpoint/2010/main" val="1394090630"/>
              </p:ext>
            </p:extLst>
          </p:nvPr>
        </p:nvGraphicFramePr>
        <p:xfrm>
          <a:off x="801539" y="1375276"/>
          <a:ext cx="10588924" cy="4223343"/>
        </p:xfrm>
        <a:graphic>
          <a:graphicData uri="http://schemas.openxmlformats.org/drawingml/2006/table">
            <a:tbl>
              <a:tblPr firstRow="1" bandRow="1">
                <a:tableStyleId>{5C22544A-7EE6-4342-B048-85BDC9FD1C3A}</a:tableStyleId>
              </a:tblPr>
              <a:tblGrid>
                <a:gridCol w="1523358">
                  <a:extLst>
                    <a:ext uri="{9D8B030D-6E8A-4147-A177-3AD203B41FA5}">
                      <a16:colId xmlns:a16="http://schemas.microsoft.com/office/drawing/2014/main" xmlns="" val="3316606242"/>
                    </a:ext>
                  </a:extLst>
                </a:gridCol>
                <a:gridCol w="2535066">
                  <a:extLst>
                    <a:ext uri="{9D8B030D-6E8A-4147-A177-3AD203B41FA5}">
                      <a16:colId xmlns:a16="http://schemas.microsoft.com/office/drawing/2014/main" xmlns="" val="1190025841"/>
                    </a:ext>
                  </a:extLst>
                </a:gridCol>
                <a:gridCol w="3213996">
                  <a:extLst>
                    <a:ext uri="{9D8B030D-6E8A-4147-A177-3AD203B41FA5}">
                      <a16:colId xmlns:a16="http://schemas.microsoft.com/office/drawing/2014/main" xmlns="" val="192049857"/>
                    </a:ext>
                  </a:extLst>
                </a:gridCol>
                <a:gridCol w="3316504">
                  <a:extLst>
                    <a:ext uri="{9D8B030D-6E8A-4147-A177-3AD203B41FA5}">
                      <a16:colId xmlns:a16="http://schemas.microsoft.com/office/drawing/2014/main" xmlns="" val="3539822806"/>
                    </a:ext>
                  </a:extLst>
                </a:gridCol>
              </a:tblGrid>
              <a:tr h="376517">
                <a:tc>
                  <a:txBody>
                    <a:bodyPr/>
                    <a:lstStyle/>
                    <a:p>
                      <a:r>
                        <a:rPr lang="en-US" sz="1700"/>
                        <a:t>Stakeholder</a:t>
                      </a:r>
                    </a:p>
                  </a:txBody>
                  <a:tcPr marL="85572" marR="85572" marT="42786" marB="42786"/>
                </a:tc>
                <a:tc>
                  <a:txBody>
                    <a:bodyPr/>
                    <a:lstStyle/>
                    <a:p>
                      <a:r>
                        <a:rPr lang="en-US" sz="1700"/>
                        <a:t>Power</a:t>
                      </a:r>
                    </a:p>
                  </a:txBody>
                  <a:tcPr marL="85572" marR="85572" marT="42786" marB="42786"/>
                </a:tc>
                <a:tc>
                  <a:txBody>
                    <a:bodyPr/>
                    <a:lstStyle/>
                    <a:p>
                      <a:r>
                        <a:rPr lang="en-US" sz="1700"/>
                        <a:t>Interest</a:t>
                      </a:r>
                    </a:p>
                  </a:txBody>
                  <a:tcPr marL="85572" marR="85572" marT="42786" marB="42786"/>
                </a:tc>
                <a:tc>
                  <a:txBody>
                    <a:bodyPr/>
                    <a:lstStyle/>
                    <a:p>
                      <a:r>
                        <a:rPr lang="en-US" sz="1700"/>
                        <a:t>Strategy</a:t>
                      </a:r>
                    </a:p>
                  </a:txBody>
                  <a:tcPr marL="85572" marR="85572" marT="42786" marB="42786"/>
                </a:tc>
                <a:extLst>
                  <a:ext uri="{0D108BD9-81ED-4DB2-BD59-A6C34878D82A}">
                    <a16:rowId xmlns:a16="http://schemas.microsoft.com/office/drawing/2014/main" xmlns="" val="2107489854"/>
                  </a:ext>
                </a:extLst>
              </a:tr>
              <a:tr h="975519">
                <a:tc>
                  <a:txBody>
                    <a:bodyPr/>
                    <a:lstStyle/>
                    <a:p>
                      <a:endParaRPr lang="en-US" sz="1100"/>
                    </a:p>
                    <a:p>
                      <a:r>
                        <a:rPr lang="en-US" sz="1100"/>
                        <a:t>Local government</a:t>
                      </a:r>
                    </a:p>
                    <a:p>
                      <a:endParaRPr lang="en-US" sz="1100"/>
                    </a:p>
                  </a:txBody>
                  <a:tcPr marL="85572" marR="85572" marT="42786" marB="42786"/>
                </a:tc>
                <a:tc>
                  <a:txBody>
                    <a:bodyPr/>
                    <a:lstStyle/>
                    <a:p>
                      <a:endParaRPr lang="en-US" sz="1100"/>
                    </a:p>
                    <a:p>
                      <a:r>
                        <a:rPr lang="en-US" sz="1100"/>
                        <a:t>With hold planning permission</a:t>
                      </a:r>
                    </a:p>
                    <a:p>
                      <a:r>
                        <a:rPr lang="en-US" sz="1100"/>
                        <a:t>HIGH</a:t>
                      </a:r>
                    </a:p>
                  </a:txBody>
                  <a:tcPr marL="85572" marR="85572" marT="42786" marB="42786"/>
                </a:tc>
                <a:tc>
                  <a:txBody>
                    <a:bodyPr/>
                    <a:lstStyle/>
                    <a:p>
                      <a:endParaRPr lang="en-US" sz="1100"/>
                    </a:p>
                    <a:p>
                      <a:r>
                        <a:rPr lang="en-US" sz="1100"/>
                        <a:t>Want jobs</a:t>
                      </a:r>
                    </a:p>
                    <a:p>
                      <a:r>
                        <a:rPr lang="en-US" sz="1100"/>
                        <a:t>Need to protect local environment</a:t>
                      </a:r>
                    </a:p>
                    <a:p>
                      <a:r>
                        <a:rPr lang="en-US" sz="1100"/>
                        <a:t>Watching us carefully – HIGH</a:t>
                      </a:r>
                    </a:p>
                  </a:txBody>
                  <a:tcPr marL="85572" marR="85572" marT="42786" marB="42786"/>
                </a:tc>
                <a:tc>
                  <a:txBody>
                    <a:bodyPr/>
                    <a:lstStyle/>
                    <a:p>
                      <a:endParaRPr lang="en-US" sz="1100"/>
                    </a:p>
                    <a:p>
                      <a:r>
                        <a:rPr lang="en-US" sz="1100"/>
                        <a:t>Key players</a:t>
                      </a:r>
                    </a:p>
                    <a:p>
                      <a:r>
                        <a:rPr lang="en-US" sz="1100"/>
                        <a:t>Communication important </a:t>
                      </a:r>
                    </a:p>
                    <a:p>
                      <a:r>
                        <a:rPr lang="en-US" sz="1100"/>
                        <a:t>Listen to concerns</a:t>
                      </a:r>
                    </a:p>
                    <a:p>
                      <a:r>
                        <a:rPr lang="en-US" sz="1100"/>
                        <a:t>May make us modify plans to approve plans</a:t>
                      </a:r>
                    </a:p>
                  </a:txBody>
                  <a:tcPr marL="85572" marR="85572" marT="42786" marB="42786"/>
                </a:tc>
                <a:extLst>
                  <a:ext uri="{0D108BD9-81ED-4DB2-BD59-A6C34878D82A}">
                    <a16:rowId xmlns:a16="http://schemas.microsoft.com/office/drawing/2014/main" xmlns="" val="3567715177"/>
                  </a:ext>
                </a:extLst>
              </a:tr>
              <a:tr h="975519">
                <a:tc>
                  <a:txBody>
                    <a:bodyPr/>
                    <a:lstStyle/>
                    <a:p>
                      <a:r>
                        <a:rPr lang="en-US" sz="1100"/>
                        <a:t>Central government</a:t>
                      </a:r>
                    </a:p>
                    <a:p>
                      <a:endParaRPr lang="en-US" sz="1100"/>
                    </a:p>
                    <a:p>
                      <a:endParaRPr lang="en-US" sz="1100"/>
                    </a:p>
                  </a:txBody>
                  <a:tcPr marL="85572" marR="85572" marT="42786" marB="42786"/>
                </a:tc>
                <a:tc>
                  <a:txBody>
                    <a:bodyPr/>
                    <a:lstStyle/>
                    <a:p>
                      <a:r>
                        <a:rPr lang="en-US" sz="1100"/>
                        <a:t>Could regulate</a:t>
                      </a:r>
                    </a:p>
                    <a:p>
                      <a:r>
                        <a:rPr lang="en-US" sz="1100"/>
                        <a:t>Could ban</a:t>
                      </a:r>
                    </a:p>
                    <a:p>
                      <a:r>
                        <a:rPr lang="en-US" sz="1100"/>
                        <a:t>HIGH</a:t>
                      </a:r>
                    </a:p>
                  </a:txBody>
                  <a:tcPr marL="85572" marR="85572" marT="42786" marB="42786"/>
                </a:tc>
                <a:tc>
                  <a:txBody>
                    <a:bodyPr/>
                    <a:lstStyle/>
                    <a:p>
                      <a:r>
                        <a:rPr lang="en-US" sz="1100"/>
                        <a:t>Want jobs</a:t>
                      </a:r>
                    </a:p>
                    <a:p>
                      <a:r>
                        <a:rPr lang="en-US" sz="1100"/>
                        <a:t>Need to protect local environment</a:t>
                      </a:r>
                    </a:p>
                    <a:p>
                      <a:r>
                        <a:rPr lang="en-US" sz="1100"/>
                        <a:t>Watching us carefully – HIGH But may be prepared to sit on sidelines though could move</a:t>
                      </a:r>
                    </a:p>
                    <a:p>
                      <a:endParaRPr lang="en-US" sz="1100"/>
                    </a:p>
                  </a:txBody>
                  <a:tcPr marL="85572" marR="85572" marT="42786" marB="42786"/>
                </a:tc>
                <a:tc>
                  <a:txBody>
                    <a:bodyPr/>
                    <a:lstStyle/>
                    <a:p>
                      <a:r>
                        <a:rPr lang="en-US" sz="1100"/>
                        <a:t>Keep them satisifed could move from box c to d</a:t>
                      </a:r>
                    </a:p>
                  </a:txBody>
                  <a:tcPr marL="85572" marR="85572" marT="42786" marB="42786"/>
                </a:tc>
                <a:extLst>
                  <a:ext uri="{0D108BD9-81ED-4DB2-BD59-A6C34878D82A}">
                    <a16:rowId xmlns:a16="http://schemas.microsoft.com/office/drawing/2014/main" xmlns="" val="2898478756"/>
                  </a:ext>
                </a:extLst>
              </a:tr>
              <a:tr h="975519">
                <a:tc>
                  <a:txBody>
                    <a:bodyPr/>
                    <a:lstStyle/>
                    <a:p>
                      <a:endParaRPr lang="en-US" sz="1100"/>
                    </a:p>
                    <a:p>
                      <a:r>
                        <a:rPr lang="en-US" sz="1100"/>
                        <a:t>Local residents</a:t>
                      </a:r>
                    </a:p>
                    <a:p>
                      <a:endParaRPr lang="en-US" sz="1100"/>
                    </a:p>
                  </a:txBody>
                  <a:tcPr marL="85572" marR="85572" marT="42786" marB="42786"/>
                </a:tc>
                <a:tc>
                  <a:txBody>
                    <a:bodyPr/>
                    <a:lstStyle/>
                    <a:p>
                      <a:endParaRPr lang="en-US" sz="1100"/>
                    </a:p>
                    <a:p>
                      <a:r>
                        <a:rPr lang="en-US" sz="1100"/>
                        <a:t>Could demonstrate</a:t>
                      </a:r>
                    </a:p>
                    <a:p>
                      <a:r>
                        <a:rPr lang="en-US" sz="1100"/>
                        <a:t>LOW</a:t>
                      </a:r>
                    </a:p>
                  </a:txBody>
                  <a:tcPr marL="85572" marR="85572" marT="42786" marB="42786"/>
                </a:tc>
                <a:tc>
                  <a:txBody>
                    <a:bodyPr/>
                    <a:lstStyle/>
                    <a:p>
                      <a:endParaRPr lang="en-US" sz="1100"/>
                    </a:p>
                    <a:p>
                      <a:r>
                        <a:rPr lang="en-US" sz="1100"/>
                        <a:t>Might want jobs/wealth but worried about damage to local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a:t>Lobby central/local governments HIGH </a:t>
                      </a:r>
                    </a:p>
                    <a:p>
                      <a:endParaRPr lang="en-US" sz="1100"/>
                    </a:p>
                  </a:txBody>
                  <a:tcPr marL="85572" marR="85572" marT="42786" marB="42786"/>
                </a:tc>
                <a:tc>
                  <a:txBody>
                    <a:bodyPr/>
                    <a:lstStyle/>
                    <a:p>
                      <a:endParaRPr lang="en-US" sz="1100"/>
                    </a:p>
                    <a:p>
                      <a:r>
                        <a:rPr lang="en-US" sz="1100"/>
                        <a:t>Keep informed –  good communication, local meetings, flyers. Want residents to trust fracking company</a:t>
                      </a:r>
                    </a:p>
                  </a:txBody>
                  <a:tcPr marL="85572" marR="85572" marT="42786" marB="42786"/>
                </a:tc>
                <a:extLst>
                  <a:ext uri="{0D108BD9-81ED-4DB2-BD59-A6C34878D82A}">
                    <a16:rowId xmlns:a16="http://schemas.microsoft.com/office/drawing/2014/main" xmlns="" val="2622397778"/>
                  </a:ext>
                </a:extLst>
              </a:tr>
              <a:tr h="804376">
                <a:tc>
                  <a:txBody>
                    <a:bodyPr/>
                    <a:lstStyle/>
                    <a:p>
                      <a:r>
                        <a:rPr lang="en-US" sz="1100"/>
                        <a:t>Southerners</a:t>
                      </a:r>
                    </a:p>
                  </a:txBody>
                  <a:tcPr marL="85572" marR="85572" marT="42786" marB="42786"/>
                </a:tc>
                <a:tc>
                  <a:txBody>
                    <a:bodyPr/>
                    <a:lstStyle/>
                    <a:p>
                      <a:r>
                        <a:rPr lang="en-US" sz="1100"/>
                        <a:t>Little power to influence what is happening in this environment LOW</a:t>
                      </a:r>
                    </a:p>
                  </a:txBody>
                  <a:tcPr marL="85572" marR="85572" marT="42786" marB="42786"/>
                </a:tc>
                <a:tc>
                  <a:txBody>
                    <a:bodyPr/>
                    <a:lstStyle/>
                    <a:p>
                      <a:r>
                        <a:rPr lang="en-US" sz="1100"/>
                        <a:t>Not interested in this fracking</a:t>
                      </a:r>
                    </a:p>
                    <a:p>
                      <a:r>
                        <a:rPr lang="en-US" sz="1100"/>
                        <a:t>LOW</a:t>
                      </a:r>
                    </a:p>
                  </a:txBody>
                  <a:tcPr marL="85572" marR="85572" marT="42786" marB="42786"/>
                </a:tc>
                <a:tc>
                  <a:txBody>
                    <a:bodyPr/>
                    <a:lstStyle/>
                    <a:p>
                      <a:r>
                        <a:rPr lang="en-US" sz="1100"/>
                        <a:t>Minimal effort </a:t>
                      </a:r>
                    </a:p>
                    <a:p>
                      <a:r>
                        <a:rPr lang="en-US" sz="1100"/>
                        <a:t>Ignore – risky</a:t>
                      </a:r>
                    </a:p>
                    <a:p>
                      <a:r>
                        <a:rPr lang="en-US" sz="1100"/>
                        <a:t>Monitor – make sure they are not starting to stir up trouble</a:t>
                      </a:r>
                    </a:p>
                  </a:txBody>
                  <a:tcPr marL="85572" marR="85572" marT="42786" marB="42786"/>
                </a:tc>
                <a:extLst>
                  <a:ext uri="{0D108BD9-81ED-4DB2-BD59-A6C34878D82A}">
                    <a16:rowId xmlns:a16="http://schemas.microsoft.com/office/drawing/2014/main" xmlns="" val="3991024956"/>
                  </a:ext>
                </a:extLst>
              </a:tr>
            </a:tbl>
          </a:graphicData>
        </a:graphic>
      </p:graphicFrame>
    </p:spTree>
    <p:extLst>
      <p:ext uri="{BB962C8B-B14F-4D97-AF65-F5344CB8AC3E}">
        <p14:creationId xmlns:p14="http://schemas.microsoft.com/office/powerpoint/2010/main" val="1940553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8526DB-6660-2C4F-9F95-D9F945BCB29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F4FDBBC7-6BA1-6C41-B19E-388BA893188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654257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{3410DBAA-A807-BC40-BBAE-B83BF7B90E65}tf10001067</Template>
  <TotalTime>443</TotalTime>
  <Words>3191</Words>
  <Application>Microsoft Office PowerPoint</Application>
  <PresentationFormat>Widescreen</PresentationFormat>
  <Paragraphs>568</Paragraphs>
  <Slides>84</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84</vt:i4>
      </vt:variant>
    </vt:vector>
  </HeadingPairs>
  <TitlesOfParts>
    <vt:vector size="93" baseType="lpstr">
      <vt:lpstr>ＭＳ Ｐゴシック</vt:lpstr>
      <vt:lpstr>Arial</vt:lpstr>
      <vt:lpstr>Calibri</vt:lpstr>
      <vt:lpstr>Century Gothic</vt:lpstr>
      <vt:lpstr>Garamond</vt:lpstr>
      <vt:lpstr>Tahoma</vt:lpstr>
      <vt:lpstr>Times New Roman</vt:lpstr>
      <vt:lpstr>Wingdings</vt:lpstr>
      <vt:lpstr>Savon</vt:lpstr>
      <vt:lpstr>Stakeholder mapping</vt:lpstr>
      <vt:lpstr>https://www.mirror.co.uk/tv/tv-news/strictly-come-dancing-slammed-racist-13491416</vt:lpstr>
      <vt:lpstr>Cultural appropriation</vt:lpstr>
      <vt:lpstr>What is cultural appropriation? </vt:lpstr>
      <vt:lpstr>Cultural appropriation</vt:lpstr>
      <vt:lpstr>PowerPoint Presentation</vt:lpstr>
      <vt:lpstr>Megan Barton Hanson</vt:lpstr>
      <vt:lpstr>PowerPoint Presentation</vt:lpstr>
      <vt:lpstr>Continued</vt:lpstr>
      <vt:lpstr>Continued</vt:lpstr>
      <vt:lpstr>Continued</vt:lpstr>
      <vt:lpstr>Cultural appropriation </vt:lpstr>
      <vt:lpstr>Cultural smudging</vt:lpstr>
      <vt:lpstr>PowerPoint Presentation</vt:lpstr>
      <vt:lpstr>Deepwater Horizon</vt:lpstr>
      <vt:lpstr>CSR, stakeholder theory and ‘ethical capitalism’</vt:lpstr>
      <vt:lpstr>Doing Well by doing Good</vt:lpstr>
      <vt:lpstr>The Organization and its Competitive Environment</vt:lpstr>
      <vt:lpstr>Mendelow Grid</vt:lpstr>
      <vt:lpstr>Stakeholder analysis</vt:lpstr>
      <vt:lpstr>Stakeholder influence - Mendelow matrix</vt:lpstr>
      <vt:lpstr>Mendelow’s power-interest matrix (1991) </vt:lpstr>
      <vt:lpstr>PowerPoint Presentation</vt:lpstr>
      <vt:lpstr>PowerPoint Presentation</vt:lpstr>
      <vt:lpstr>PowerPoint Presentation</vt:lpstr>
      <vt:lpstr>PowerPoint Presentation</vt:lpstr>
      <vt:lpstr>PowerPoint Presentation</vt:lpstr>
      <vt:lpstr>PowerPoint Presentation</vt:lpstr>
      <vt:lpstr>Mendelow</vt:lpstr>
      <vt:lpstr>Stakeholders </vt:lpstr>
      <vt:lpstr>PowerPoint Presentation</vt:lpstr>
      <vt:lpstr>A</vt:lpstr>
      <vt:lpstr>B</vt:lpstr>
      <vt:lpstr>C</vt:lpstr>
      <vt:lpstr>D</vt:lpstr>
      <vt:lpstr>PowerPoint Presentation</vt:lpstr>
      <vt:lpstr>PowerPoint Presentation</vt:lpstr>
      <vt:lpstr>PowerPoint Presentation</vt:lpstr>
      <vt:lpstr>PowerPoint Presentation</vt:lpstr>
      <vt:lpstr>PowerPoint Presentation</vt:lpstr>
      <vt:lpstr>Stakeholders</vt:lpstr>
      <vt:lpstr>Identify the stakeholders</vt:lpstr>
      <vt:lpstr>PowerPoint Presentation</vt:lpstr>
      <vt:lpstr>PowerPoint Presentation</vt:lpstr>
      <vt:lpstr>PowerPoint Presentation</vt:lpstr>
      <vt:lpstr>PowerPoint Presentation</vt:lpstr>
      <vt:lpstr>Key players</vt:lpstr>
      <vt:lpstr>Fans </vt:lpstr>
      <vt:lpstr>Players, Coach</vt:lpstr>
      <vt:lpstr>Media</vt:lpstr>
      <vt:lpstr>Manchester United v Liverpool - biggest club game in world football </vt:lpstr>
      <vt:lpstr>Shareholders</vt:lpstr>
      <vt:lpstr>PowerPoint Presentation</vt:lpstr>
      <vt:lpstr>FA, PL, FIFA</vt:lpstr>
      <vt:lpstr>Keep informed</vt:lpstr>
      <vt:lpstr>Agents </vt:lpstr>
      <vt:lpstr>Agents</vt:lpstr>
      <vt:lpstr>Employees</vt:lpstr>
      <vt:lpstr>Keep satisfied</vt:lpstr>
      <vt:lpstr>PowerPoint Presentation</vt:lpstr>
      <vt:lpstr>Sponsors</vt:lpstr>
      <vt:lpstr>Minimal effort</vt:lpstr>
      <vt:lpstr>Banks</vt:lpstr>
      <vt:lpstr>Other clubs</vt:lpstr>
      <vt:lpstr>Government, local authority</vt:lpstr>
      <vt:lpstr>Public institutions</vt:lpstr>
      <vt:lpstr>HM Revenue &amp; Customs investigates players, clubs &amp; agents over tax </vt:lpstr>
      <vt:lpstr>PowerPoint Presentation</vt:lpstr>
      <vt:lpstr>GSK GLAXO SMITH KLINE</vt:lpstr>
      <vt:lpstr>First task</vt:lpstr>
      <vt:lpstr>Stakeholders</vt:lpstr>
      <vt:lpstr>Types</vt:lpstr>
      <vt:lpstr>PowerPoint Presentation</vt:lpstr>
      <vt:lpstr>PowerPoint Presentation</vt:lpstr>
      <vt:lpstr>Fracking company</vt:lpstr>
      <vt:lpstr>PowerPoint Presentation</vt:lpstr>
      <vt:lpstr>PowerPoint Presentation</vt:lpstr>
      <vt:lpstr>PowerPoint Presentation</vt:lpstr>
      <vt:lpstr>PowerPoint Presentation</vt:lpstr>
      <vt:lpstr>PowerPoint Presentation</vt:lpstr>
      <vt:lpstr>PowerPoint Presentation</vt:lpstr>
      <vt:lpstr>STAKEHOLDERS</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Stakeholder mapping</dc:title>
  <dc:creator>caroline jawad</dc:creator>
  <cp:lastModifiedBy>Caroline Jawad</cp:lastModifiedBy>
  <cp:revision>27</cp:revision>
  <dcterms:created xsi:type="dcterms:W3CDTF">2018-10-23T10:59:02Z</dcterms:created>
  <dcterms:modified xsi:type="dcterms:W3CDTF">2018-10-29T12:31:20Z</dcterms:modified>
</cp:coreProperties>
</file>