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349" r:id="rId2"/>
    <p:sldId id="350" r:id="rId3"/>
    <p:sldId id="351" r:id="rId4"/>
    <p:sldId id="352" r:id="rId5"/>
    <p:sldId id="269" r:id="rId6"/>
    <p:sldId id="298" r:id="rId7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 clrMode="gray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AB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7143" autoAdjust="0"/>
  </p:normalViewPr>
  <p:slideViewPr>
    <p:cSldViewPr>
      <p:cViewPr varScale="1">
        <p:scale>
          <a:sx n="101" d="100"/>
          <a:sy n="101" d="100"/>
        </p:scale>
        <p:origin x="812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8709BB0-7288-4F03-B4D7-42841535B43F}" type="datetimeFigureOut">
              <a:rPr lang="en-GB"/>
              <a:pPr>
                <a:defRPr/>
              </a:pPr>
              <a:t>09/09/2024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82E31CC-605F-422D-98E0-4F4E8A5024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6494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DE928F1-E05B-44FC-8F58-74BE3086B143}" type="datetimeFigureOut">
              <a:rPr lang="en-US"/>
              <a:pPr>
                <a:defRPr/>
              </a:pPr>
              <a:t>9/9/2024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F97C6B4-D8CB-46A3-9106-3A014F3A078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2325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6387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191A46E-E61F-44CE-A428-E45F19CCA186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0648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1843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E8E9391-B80D-4E55-A384-AE1BECC871A1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31180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048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2E26E1-7CE1-48CF-92DA-BCC81B3D5682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8557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/>
          </a:p>
        </p:txBody>
      </p:sp>
      <p:sp>
        <p:nvSpPr>
          <p:cNvPr id="22531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501FF9A-C4C4-4673-975F-CD09CA9E334B}" type="slidenum">
              <a:rPr lang="cy-GB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y-GB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2536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02287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F97C6B4-D8CB-46A3-9106-3A014F3A078A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195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DEFF2B-9DAE-463B-95B3-A90D76C2F756}" type="datetimeFigureOut">
              <a:rPr lang="en-GB"/>
              <a:pPr>
                <a:defRPr/>
              </a:pPr>
              <a:t>09/09/2024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66E36-7BE5-40B6-870F-52C36D5A51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0C96B-2679-457C-8CDE-756C3066EFEB}" type="datetimeFigureOut">
              <a:rPr lang="en-GB"/>
              <a:pPr>
                <a:defRPr/>
              </a:pPr>
              <a:t>09/09/2024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82A12-5EC9-49C6-B5D5-86545E56A2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98797-1441-4EC9-B935-E98729C145DC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AB40E7-AA1C-40FE-8015-D9BA3F56876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CDFF2B-F427-4280-A467-F7CF1DD2E18C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19636-9858-4C8A-9624-4A43A79107E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6DBBC-EE08-4CC8-A434-36078AB00833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FC628-965A-496B-83BD-202C919742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1E0E-A615-4F66-AA19-678ADE52AE30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D89C-38D9-4EB6-B34E-3F131173DA8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B5240-28BD-4366-9D69-7539C926BB4D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1D12C-B961-4F28-9DBA-C501218DBA7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GB" noProof="0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345F2-8EB3-4507-AFDD-0FCDA9B50827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2C66DB-97CB-402A-8EF5-DC0187FE57C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9B0C3-4A83-47D4-8059-759F7DB853ED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5D2B8-CA74-4CBE-8D4A-E1D7640BFBB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A4410E-4521-4409-856A-2E26048CAD10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3F9F04-0953-4597-B93C-18B1C7A6148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32EBE5C-99B0-4D09-9277-03358ABEA013}" type="datetimeFigureOut">
              <a:rPr lang="en-GB"/>
              <a:pPr>
                <a:defRPr/>
              </a:pPr>
              <a:t>09/09/2024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E9A366-E1A3-469E-9FA7-85E07945C7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59" r:id="rId3"/>
    <p:sldLayoutId id="2147483658" r:id="rId4"/>
    <p:sldLayoutId id="2147483657" r:id="rId5"/>
    <p:sldLayoutId id="2147483656" r:id="rId6"/>
    <p:sldLayoutId id="2147483662" r:id="rId7"/>
    <p:sldLayoutId id="2147483655" r:id="rId8"/>
    <p:sldLayoutId id="2147483654" r:id="rId9"/>
    <p:sldLayoutId id="2147483653" r:id="rId10"/>
    <p:sldLayoutId id="214748365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6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wmf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mailto:a.beaumont@ydds.pcydds.ac.uk" TargetMode="External"/><Relationship Id="rId5" Type="http://schemas.openxmlformats.org/officeDocument/2006/relationships/hyperlink" Target="mailto:S.Loxdale@uwtsd.ac.uk" TargetMode="Externa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fif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50825" y="1412875"/>
            <a:ext cx="8642350" cy="338554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Croeso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i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Brifysgol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Cymru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Y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Drindod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Dewi</a:t>
            </a:r>
            <a: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  <a:t> </a:t>
            </a:r>
            <a:r>
              <a:rPr lang="en-GB" sz="2800" b="1" kern="0" dirty="0" err="1">
                <a:solidFill>
                  <a:schemeClr val="bg1"/>
                </a:solidFill>
                <a:latin typeface="Arial"/>
                <a:cs typeface="+mj-cs"/>
              </a:rPr>
              <a:t>Sant</a:t>
            </a:r>
            <a:br>
              <a:rPr lang="en-GB" sz="2800" b="1" kern="0" dirty="0">
                <a:solidFill>
                  <a:schemeClr val="bg1"/>
                </a:solidFill>
                <a:latin typeface="Arial"/>
                <a:cs typeface="+mj-cs"/>
              </a:rPr>
            </a:br>
            <a:r>
              <a:rPr lang="en-GB" sz="2800" b="1" i="1" kern="0" dirty="0">
                <a:solidFill>
                  <a:schemeClr val="bg1"/>
                </a:solidFill>
                <a:latin typeface="Arial"/>
                <a:cs typeface="+mj-cs"/>
              </a:rPr>
              <a:t>Welcome to the University of Wales</a:t>
            </a:r>
            <a:br>
              <a:rPr lang="en-GB" sz="2800" b="1" i="1" kern="0" dirty="0">
                <a:solidFill>
                  <a:schemeClr val="bg1"/>
                </a:solidFill>
                <a:latin typeface="Arial"/>
                <a:cs typeface="+mj-cs"/>
              </a:rPr>
            </a:br>
            <a:r>
              <a:rPr lang="en-GB" sz="2800" b="1" i="1" kern="0" dirty="0">
                <a:solidFill>
                  <a:schemeClr val="bg1"/>
                </a:solidFill>
                <a:latin typeface="Arial"/>
                <a:cs typeface="+mj-cs"/>
              </a:rPr>
              <a:t>Trinity Saint David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3000" i="1" kern="0" dirty="0">
              <a:solidFill>
                <a:schemeClr val="bg1"/>
              </a:solidFill>
              <a:latin typeface="Arial"/>
              <a:cs typeface="+mj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kern="0" dirty="0">
              <a:solidFill>
                <a:schemeClr val="bg1"/>
              </a:solidFill>
              <a:latin typeface="Arial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kern="0" dirty="0">
                <a:solidFill>
                  <a:schemeClr val="bg1"/>
                </a:solidFill>
                <a:latin typeface="Arial"/>
                <a:cs typeface="+mn-cs"/>
              </a:rPr>
              <a:t>Sarah Loxdale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kern="0" dirty="0" err="1">
                <a:solidFill>
                  <a:schemeClr val="bg1"/>
                </a:solidFill>
                <a:latin typeface="Arial"/>
                <a:cs typeface="+mn-cs"/>
              </a:rPr>
              <a:t>Darlithydd</a:t>
            </a:r>
            <a:r>
              <a:rPr lang="en-GB" sz="2000" kern="0" dirty="0">
                <a:solidFill>
                  <a:schemeClr val="bg1"/>
                </a:solidFill>
                <a:latin typeface="Arial"/>
                <a:cs typeface="+mn-cs"/>
              </a:rPr>
              <a:t> </a:t>
            </a:r>
            <a:r>
              <a:rPr lang="en-GB" sz="2000" kern="0" dirty="0" err="1">
                <a:solidFill>
                  <a:schemeClr val="bg1"/>
                </a:solidFill>
                <a:latin typeface="Arial"/>
                <a:cs typeface="+mn-cs"/>
              </a:rPr>
              <a:t>Uwch</a:t>
            </a:r>
            <a:r>
              <a:rPr lang="en-GB" sz="2000" kern="0" dirty="0">
                <a:solidFill>
                  <a:schemeClr val="bg1"/>
                </a:solidFill>
                <a:latin typeface="Arial"/>
                <a:cs typeface="+mn-cs"/>
              </a:rPr>
              <a:t> / </a:t>
            </a:r>
            <a:r>
              <a:rPr lang="en-GB" sz="2000" kern="0" dirty="0" err="1">
                <a:solidFill>
                  <a:schemeClr val="bg1"/>
                </a:solidFill>
                <a:latin typeface="Arial"/>
                <a:cs typeface="+mn-cs"/>
              </a:rPr>
              <a:t>Cyfarwyddwr</a:t>
            </a:r>
            <a:r>
              <a:rPr lang="en-GB" sz="2000" kern="0" dirty="0">
                <a:solidFill>
                  <a:schemeClr val="bg1"/>
                </a:solidFill>
                <a:latin typeface="Arial"/>
                <a:cs typeface="+mn-cs"/>
              </a:rPr>
              <a:t> </a:t>
            </a:r>
            <a:r>
              <a:rPr lang="en-GB" sz="2000" kern="0" dirty="0" err="1">
                <a:solidFill>
                  <a:schemeClr val="bg1"/>
                </a:solidFill>
                <a:latin typeface="Arial"/>
                <a:cs typeface="+mn-cs"/>
              </a:rPr>
              <a:t>Rhaglen</a:t>
            </a:r>
            <a:endParaRPr lang="en-GB" sz="2000" kern="0" dirty="0">
              <a:solidFill>
                <a:schemeClr val="bg1"/>
              </a:solidFill>
              <a:latin typeface="Arial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i="1" kern="0" dirty="0">
                <a:solidFill>
                  <a:schemeClr val="bg1"/>
                </a:solidFill>
                <a:latin typeface="Arial"/>
                <a:cs typeface="+mn-cs"/>
              </a:rPr>
              <a:t>Senior Lecturer / Programme Director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sz="2000" i="1" kern="0" dirty="0">
              <a:solidFill>
                <a:schemeClr val="bg1"/>
              </a:solidFill>
              <a:latin typeface="Arial"/>
              <a:cs typeface="+mn-cs"/>
            </a:endParaRPr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9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57"/>
    </mc:Choice>
    <mc:Fallback xmlns="">
      <p:transition spd="slow" advTm="3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en-GB" sz="3600" dirty="0" err="1"/>
              <a:t>Gwybodaeth</a:t>
            </a:r>
            <a:r>
              <a:rPr lang="en-GB" sz="3600" dirty="0"/>
              <a:t> am y </a:t>
            </a:r>
            <a:r>
              <a:rPr lang="en-GB" sz="3600" dirty="0" err="1"/>
              <a:t>Brifysgol</a:t>
            </a:r>
            <a:r>
              <a:rPr lang="en-GB" sz="3600" dirty="0"/>
              <a:t> -</a:t>
            </a:r>
            <a:r>
              <a:rPr lang="en-GB" sz="3600" i="1" dirty="0"/>
              <a:t>Information about the University</a:t>
            </a:r>
          </a:p>
        </p:txBody>
      </p:sp>
      <p:sp>
        <p:nvSpPr>
          <p:cNvPr id="17410" name="Content Placeholder 2"/>
          <p:cNvSpPr>
            <a:spLocks noGrp="1"/>
          </p:cNvSpPr>
          <p:nvPr>
            <p:ph sz="half" idx="2"/>
          </p:nvPr>
        </p:nvSpPr>
        <p:spPr>
          <a:xfrm>
            <a:off x="539750" y="1557338"/>
            <a:ext cx="4679950" cy="4022725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GB" sz="2000" dirty="0" err="1"/>
              <a:t>Campysau</a:t>
            </a:r>
            <a:r>
              <a:rPr lang="en-GB" sz="2000" dirty="0"/>
              <a:t>: / </a:t>
            </a:r>
            <a:r>
              <a:rPr lang="en-GB" sz="2000" i="1" dirty="0"/>
              <a:t>Campuses</a:t>
            </a:r>
            <a:r>
              <a:rPr lang="en-GB" sz="2000" dirty="0"/>
              <a:t>: </a:t>
            </a:r>
            <a:r>
              <a:rPr lang="en-GB" sz="2000" dirty="0" err="1"/>
              <a:t>Caerfyrddin</a:t>
            </a:r>
            <a:r>
              <a:rPr lang="en-GB" sz="2000" dirty="0"/>
              <a:t> / Carmarthen; </a:t>
            </a:r>
            <a:r>
              <a:rPr lang="en-GB" sz="2000" dirty="0" err="1"/>
              <a:t>Llambed</a:t>
            </a:r>
            <a:r>
              <a:rPr lang="en-GB" sz="2000" dirty="0"/>
              <a:t> /  </a:t>
            </a:r>
            <a:r>
              <a:rPr lang="en-GB" sz="2000" i="1" dirty="0" err="1"/>
              <a:t>Lampeter</a:t>
            </a:r>
            <a:r>
              <a:rPr lang="en-GB" sz="2000" i="1" dirty="0"/>
              <a:t>;</a:t>
            </a:r>
            <a:r>
              <a:rPr lang="en-GB" sz="2000" dirty="0"/>
              <a:t>  </a:t>
            </a:r>
            <a:r>
              <a:rPr lang="en-GB" sz="2000" dirty="0" err="1"/>
              <a:t>Abertawe</a:t>
            </a:r>
            <a:r>
              <a:rPr lang="en-GB" sz="2000" dirty="0"/>
              <a:t> / </a:t>
            </a:r>
            <a:r>
              <a:rPr lang="en-GB" sz="2000" i="1" dirty="0"/>
              <a:t>Swansea</a:t>
            </a:r>
            <a:r>
              <a:rPr lang="en-GB" sz="2000" dirty="0"/>
              <a:t>; </a:t>
            </a:r>
            <a:r>
              <a:rPr lang="en-GB" sz="2000" dirty="0" err="1"/>
              <a:t>Caerdydd</a:t>
            </a:r>
            <a:r>
              <a:rPr lang="en-GB" sz="2000" dirty="0"/>
              <a:t> /  </a:t>
            </a:r>
            <a:r>
              <a:rPr lang="en-GB" sz="2000" i="1" dirty="0"/>
              <a:t>Cardiff</a:t>
            </a:r>
            <a:r>
              <a:rPr lang="en-GB" sz="2000" dirty="0"/>
              <a:t> (WIAV); </a:t>
            </a:r>
            <a:r>
              <a:rPr lang="en-GB" sz="2000" dirty="0" err="1"/>
              <a:t>Llundain</a:t>
            </a:r>
            <a:r>
              <a:rPr lang="en-GB" sz="2000" dirty="0"/>
              <a:t> / </a:t>
            </a:r>
            <a:r>
              <a:rPr lang="en-GB" sz="2000" i="1" dirty="0"/>
              <a:t>London; </a:t>
            </a:r>
            <a:r>
              <a:rPr lang="en-GB" sz="2000" dirty="0"/>
              <a:t>Birmingham</a:t>
            </a:r>
            <a:endParaRPr lang="en-GB" sz="2000" i="1" dirty="0"/>
          </a:p>
          <a:p>
            <a:pPr>
              <a:spcBef>
                <a:spcPct val="0"/>
              </a:spcBef>
            </a:pPr>
            <a:r>
              <a:rPr lang="en-GB" sz="2000" dirty="0"/>
              <a:t>Sector </a:t>
            </a:r>
            <a:r>
              <a:rPr lang="en-GB" sz="2000" dirty="0" err="1"/>
              <a:t>Ddeuol</a:t>
            </a:r>
            <a:r>
              <a:rPr lang="en-GB" sz="2000" dirty="0"/>
              <a:t>  / </a:t>
            </a:r>
            <a:r>
              <a:rPr lang="en-GB" sz="2000" i="1" dirty="0"/>
              <a:t>Dual sector</a:t>
            </a:r>
          </a:p>
          <a:p>
            <a:pPr>
              <a:spcBef>
                <a:spcPct val="0"/>
              </a:spcBef>
            </a:pPr>
            <a:r>
              <a:rPr lang="en-GB" sz="2000" dirty="0" err="1"/>
              <a:t>Pwysigrwydd</a:t>
            </a:r>
            <a:r>
              <a:rPr lang="en-GB" sz="2000" dirty="0"/>
              <a:t> </a:t>
            </a:r>
            <a:r>
              <a:rPr lang="en-GB" sz="2000" dirty="0" err="1"/>
              <a:t>darpariaeth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</a:t>
            </a:r>
            <a:r>
              <a:rPr lang="en-GB" sz="2000" dirty="0" err="1"/>
              <a:t>seiliedig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waith</a:t>
            </a:r>
            <a:r>
              <a:rPr lang="en-GB" sz="2000" dirty="0"/>
              <a:t> a </a:t>
            </a:r>
            <a:r>
              <a:rPr lang="en-GB" sz="2000" dirty="0" err="1"/>
              <a:t>hawliau</a:t>
            </a:r>
            <a:r>
              <a:rPr lang="en-GB" sz="2000" dirty="0"/>
              <a:t> </a:t>
            </a:r>
            <a:r>
              <a:rPr lang="en-GB" sz="2000" dirty="0" err="1"/>
              <a:t>dysgwyr</a:t>
            </a:r>
            <a:r>
              <a:rPr lang="en-GB" sz="2000" dirty="0"/>
              <a:t> / </a:t>
            </a:r>
            <a:r>
              <a:rPr lang="en-GB" sz="2000" i="1" dirty="0"/>
              <a:t>Importance of work-based learning provision and your entitlements as a student</a:t>
            </a:r>
          </a:p>
          <a:p>
            <a:r>
              <a:rPr lang="en-GB" sz="2000" dirty="0" err="1"/>
              <a:t>www.pcydds.ac.uk</a:t>
            </a:r>
            <a:r>
              <a:rPr lang="en-GB" sz="2000" dirty="0"/>
              <a:t> / www.uwtsd.ac.uk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7411" name="Picture 4"/>
          <p:cNvSpPr>
            <a:spLocks noChangeAspect="1" noChangeArrowheads="1"/>
          </p:cNvSpPr>
          <p:nvPr/>
        </p:nvSpPr>
        <p:spPr bwMode="auto">
          <a:xfrm>
            <a:off x="7092950" y="4672013"/>
            <a:ext cx="1655763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pic>
        <p:nvPicPr>
          <p:cNvPr id="17412" name="Picture 2" descr="C:\Users\e.wilson\AppData\Local\Microsoft\Windows\Temporary Internet Files\Content.Outlook\NR8DDGLP\Coleg ceredigion logo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4005064"/>
            <a:ext cx="144145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5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452320" y="3501008"/>
            <a:ext cx="1341438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3" descr="UWTSD Logo.jpg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31877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7" descr="CSG_logo.jpg"/>
          <p:cNvPicPr>
            <a:picLocks noChangeAspect="1"/>
          </p:cNvPicPr>
          <p:nvPr/>
        </p:nvPicPr>
        <p:blipFill rotWithShape="1"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52120" y="4941168"/>
            <a:ext cx="3151033" cy="64833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230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9682"/>
    </mc:Choice>
    <mc:Fallback xmlns="">
      <p:transition spd="slow" advTm="79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>
          <a:xfrm>
            <a:off x="285750" y="285750"/>
            <a:ext cx="8858250" cy="1143000"/>
          </a:xfrm>
        </p:spPr>
        <p:txBody>
          <a:bodyPr/>
          <a:lstStyle/>
          <a:p>
            <a:pPr algn="l"/>
            <a:r>
              <a:rPr lang="en-GB" sz="2800"/>
              <a:t>Cysylltiadau allweddol ar gyfer eich rhaglen </a:t>
            </a:r>
            <a:br>
              <a:rPr lang="en-GB" sz="2800"/>
            </a:br>
            <a:r>
              <a:rPr lang="en-GB" sz="2800" i="1"/>
              <a:t>Key staff contacts for your programme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850" y="1412875"/>
            <a:ext cx="8640638" cy="4395788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300" b="1" dirty="0">
                <a:solidFill>
                  <a:schemeClr val="accent6">
                    <a:lumMod val="75000"/>
                  </a:schemeClr>
                </a:solidFill>
              </a:rPr>
              <a:t>Sarah Loxdale</a:t>
            </a:r>
            <a:r>
              <a:rPr lang="en-GB" sz="2300" dirty="0"/>
              <a:t>– </a:t>
            </a:r>
            <a:r>
              <a:rPr lang="en-GB" sz="2300" dirty="0" err="1"/>
              <a:t>Darlithydd</a:t>
            </a:r>
            <a:r>
              <a:rPr lang="en-GB" sz="2300" dirty="0"/>
              <a:t> a </a:t>
            </a:r>
            <a:r>
              <a:rPr lang="en-GB" sz="2300" dirty="0" err="1"/>
              <a:t>Chyfarwyddwr</a:t>
            </a:r>
            <a:r>
              <a:rPr lang="en-GB" sz="2300" dirty="0"/>
              <a:t> </a:t>
            </a:r>
            <a:r>
              <a:rPr lang="en-GB" sz="2300" dirty="0" err="1"/>
              <a:t>Rhaglen</a:t>
            </a:r>
            <a:r>
              <a:rPr lang="en-GB" sz="2300" dirty="0"/>
              <a:t> y </a:t>
            </a:r>
            <a:r>
              <a:rPr lang="en-GB" sz="2300" dirty="0" err="1"/>
              <a:t>Dystysgrif</a:t>
            </a:r>
            <a:r>
              <a:rPr lang="en-GB" sz="2300" dirty="0"/>
              <a:t> </a:t>
            </a:r>
            <a:r>
              <a:rPr lang="en-GB" sz="2300" dirty="0" err="1"/>
              <a:t>Raddedig</a:t>
            </a:r>
            <a:r>
              <a:rPr lang="en-GB" sz="2300" dirty="0"/>
              <a:t> / </a:t>
            </a:r>
            <a:r>
              <a:rPr lang="en-GB" sz="2300" i="1" dirty="0"/>
              <a:t>Lecturer and Programme Director for Graduate Certificate</a:t>
            </a:r>
            <a:r>
              <a:rPr lang="en-GB" sz="2300" dirty="0"/>
              <a:t> </a:t>
            </a:r>
            <a:r>
              <a:rPr lang="en-GB" sz="2300" dirty="0">
                <a:hlinkClick r:id="rId5"/>
              </a:rPr>
              <a:t>S.Loxdale@uwtsd.ac.uk</a:t>
            </a:r>
            <a:endParaRPr lang="en-GB" sz="23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300" b="1" dirty="0">
                <a:solidFill>
                  <a:schemeClr val="accent6">
                    <a:lumMod val="75000"/>
                  </a:schemeClr>
                </a:solidFill>
              </a:rPr>
              <a:t>Mrs Ann Beaumont </a:t>
            </a:r>
            <a:r>
              <a:rPr lang="en-GB" sz="2300" dirty="0"/>
              <a:t>– </a:t>
            </a:r>
            <a:r>
              <a:rPr lang="en-GB" sz="2300" dirty="0" err="1"/>
              <a:t>Swyddog</a:t>
            </a:r>
            <a:r>
              <a:rPr lang="en-GB" sz="2300" dirty="0"/>
              <a:t> </a:t>
            </a:r>
            <a:r>
              <a:rPr lang="en-GB" sz="2300" dirty="0" err="1"/>
              <a:t>Gweinyddol</a:t>
            </a:r>
            <a:r>
              <a:rPr lang="en-GB" sz="2300" dirty="0"/>
              <a:t> – </a:t>
            </a:r>
            <a:r>
              <a:rPr lang="en-GB" sz="2300" dirty="0" err="1"/>
              <a:t>Fframwaith</a:t>
            </a:r>
            <a:r>
              <a:rPr lang="en-GB" sz="2300" dirty="0"/>
              <a:t> </a:t>
            </a:r>
            <a:r>
              <a:rPr lang="en-GB" sz="2300" dirty="0" err="1"/>
              <a:t>Arfer</a:t>
            </a:r>
            <a:r>
              <a:rPr lang="en-GB" sz="2300" dirty="0"/>
              <a:t> </a:t>
            </a:r>
            <a:r>
              <a:rPr lang="en-GB" sz="2300" dirty="0" err="1"/>
              <a:t>Proffesiynol</a:t>
            </a:r>
            <a:r>
              <a:rPr lang="en-GB" sz="2300" dirty="0"/>
              <a:t> / </a:t>
            </a:r>
            <a:r>
              <a:rPr lang="en-GB" sz="2300" i="1" dirty="0"/>
              <a:t>Administrative Officer – Professional Practice </a:t>
            </a:r>
            <a:r>
              <a:rPr lang="en-GB" sz="2300" i="1" dirty="0" err="1"/>
              <a:t>Framewok</a:t>
            </a:r>
            <a:r>
              <a:rPr lang="en-GB" sz="2300" dirty="0"/>
              <a:t> </a:t>
            </a:r>
            <a:r>
              <a:rPr lang="en-GB" sz="2300" dirty="0">
                <a:hlinkClick r:id="rId6"/>
              </a:rPr>
              <a:t>a.beaumont@uwtsd.ac.uk</a:t>
            </a:r>
            <a:endParaRPr lang="en-GB" sz="23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3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z="2300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772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61"/>
    </mc:Choice>
    <mc:Fallback xmlns="">
      <p:transition spd="slow" advTm="27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/>
          <p:cNvSpPr>
            <a:spLocks noGrp="1"/>
          </p:cNvSpPr>
          <p:nvPr>
            <p:ph type="title"/>
          </p:nvPr>
        </p:nvSpPr>
        <p:spPr>
          <a:xfrm>
            <a:off x="500063" y="609600"/>
            <a:ext cx="8243887" cy="1143000"/>
          </a:xfrm>
        </p:spPr>
        <p:txBody>
          <a:bodyPr/>
          <a:lstStyle/>
          <a:p>
            <a:pPr algn="l"/>
            <a:r>
              <a:rPr lang="en-GB" sz="2800" dirty="0" err="1"/>
              <a:t>Mae’r</a:t>
            </a:r>
            <a:r>
              <a:rPr lang="en-GB" sz="2800" dirty="0"/>
              <a:t> </a:t>
            </a:r>
            <a:r>
              <a:rPr lang="en-GB" sz="2800" dirty="0" err="1"/>
              <a:t>Dystysgrif</a:t>
            </a:r>
            <a:r>
              <a:rPr lang="en-GB" sz="2800" dirty="0"/>
              <a:t> </a:t>
            </a:r>
            <a:r>
              <a:rPr lang="en-GB" sz="2800" dirty="0" err="1"/>
              <a:t>Addysg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: </a:t>
            </a:r>
            <a:br>
              <a:rPr lang="en-GB" sz="2800" dirty="0"/>
            </a:br>
            <a:r>
              <a:rPr lang="en-GB" sz="2800" i="1" dirty="0"/>
              <a:t>This Graduate Certificate is: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6463" y="1981200"/>
            <a:ext cx="3741737" cy="4114800"/>
          </a:xfrm>
        </p:spPr>
        <p:txBody>
          <a:bodyPr rtlCol="0">
            <a:norm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/>
              <a:t>Level 6 qualification in the CQFW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/>
              <a:t>60 credits, the equivalent of around 600 hours of learning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1188" y="2060575"/>
            <a:ext cx="3889375" cy="31083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 err="1">
                <a:latin typeface="+mj-lt"/>
                <a:cs typeface="+mn-cs"/>
              </a:rPr>
              <a:t>Cymhwyster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Lefel</a:t>
            </a:r>
            <a:r>
              <a:rPr lang="en-GB" sz="2800" dirty="0">
                <a:latin typeface="+mj-lt"/>
                <a:cs typeface="+mn-cs"/>
              </a:rPr>
              <a:t> 6 </a:t>
            </a:r>
            <a:r>
              <a:rPr lang="en-GB" sz="2800" dirty="0" err="1">
                <a:latin typeface="+mj-lt"/>
                <a:cs typeface="+mn-cs"/>
              </a:rPr>
              <a:t>yn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Fframwaith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Cymwysterau</a:t>
            </a:r>
            <a:r>
              <a:rPr lang="en-GB" sz="2800" dirty="0">
                <a:latin typeface="+mj-lt"/>
                <a:cs typeface="+mn-cs"/>
              </a:rPr>
              <a:t> a </a:t>
            </a:r>
            <a:r>
              <a:rPr lang="en-GB" sz="2800" dirty="0" err="1">
                <a:latin typeface="+mj-lt"/>
                <a:cs typeface="+mn-cs"/>
              </a:rPr>
              <a:t>Chwricwlwm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Cymru</a:t>
            </a:r>
            <a:endParaRPr lang="en-GB" sz="2800" dirty="0">
              <a:latin typeface="+mj-lt"/>
              <a:cs typeface="+mn-cs"/>
            </a:endParaRP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2800" dirty="0">
                <a:latin typeface="+mj-lt"/>
                <a:cs typeface="+mn-cs"/>
              </a:rPr>
              <a:t>60 </a:t>
            </a:r>
            <a:r>
              <a:rPr lang="en-GB" sz="2800" dirty="0" err="1">
                <a:latin typeface="+mj-lt"/>
                <a:cs typeface="+mn-cs"/>
              </a:rPr>
              <a:t>credyd</a:t>
            </a:r>
            <a:r>
              <a:rPr lang="en-GB" sz="2800" dirty="0">
                <a:latin typeface="+mj-lt"/>
                <a:cs typeface="+mn-cs"/>
              </a:rPr>
              <a:t>, </a:t>
            </a:r>
            <a:r>
              <a:rPr lang="en-GB" sz="2800" dirty="0" err="1">
                <a:latin typeface="+mj-lt"/>
                <a:cs typeface="+mn-cs"/>
              </a:rPr>
              <a:t>yn</a:t>
            </a:r>
            <a:r>
              <a:rPr lang="en-GB" sz="2800" dirty="0">
                <a:latin typeface="+mj-lt"/>
                <a:cs typeface="+mn-cs"/>
              </a:rPr>
              <a:t> </a:t>
            </a:r>
            <a:r>
              <a:rPr lang="en-GB" sz="2800" dirty="0" err="1">
                <a:latin typeface="+mj-lt"/>
                <a:cs typeface="+mn-cs"/>
              </a:rPr>
              <a:t>gyfwerth</a:t>
            </a:r>
            <a:r>
              <a:rPr lang="en-GB" sz="2800" dirty="0">
                <a:latin typeface="+mj-lt"/>
                <a:cs typeface="+mn-cs"/>
              </a:rPr>
              <a:t> a </a:t>
            </a:r>
            <a:r>
              <a:rPr lang="en-GB" sz="2800" dirty="0" err="1">
                <a:latin typeface="+mj-lt"/>
                <a:cs typeface="+mn-cs"/>
              </a:rPr>
              <a:t>thua</a:t>
            </a:r>
            <a:r>
              <a:rPr lang="en-GB" sz="2800" dirty="0">
                <a:latin typeface="+mj-lt"/>
                <a:cs typeface="+mn-cs"/>
              </a:rPr>
              <a:t> 600 </a:t>
            </a:r>
            <a:r>
              <a:rPr lang="en-GB" sz="2800" dirty="0" err="1">
                <a:latin typeface="+mj-lt"/>
                <a:cs typeface="+mn-cs"/>
              </a:rPr>
              <a:t>awr</a:t>
            </a:r>
            <a:r>
              <a:rPr lang="en-GB" sz="2800" dirty="0">
                <a:latin typeface="+mj-lt"/>
                <a:cs typeface="+mn-cs"/>
              </a:rPr>
              <a:t> o </a:t>
            </a:r>
            <a:r>
              <a:rPr lang="en-GB" sz="2800" dirty="0" err="1">
                <a:latin typeface="+mj-lt"/>
                <a:cs typeface="+mn-cs"/>
              </a:rPr>
              <a:t>ddysgu</a:t>
            </a:r>
            <a:r>
              <a:rPr lang="en-GB" sz="2800" dirty="0">
                <a:latin typeface="+mj-lt"/>
                <a:cs typeface="+mn-cs"/>
              </a:rPr>
              <a:t>.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44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746"/>
    </mc:Choice>
    <mc:Fallback xmlns="">
      <p:transition spd="slow" advTm="1057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 err="1">
                <a:latin typeface="Arial" charset="0"/>
              </a:rPr>
              <a:t>Disgrifiad</a:t>
            </a:r>
            <a:r>
              <a:rPr lang="en-GB" sz="4000" dirty="0">
                <a:latin typeface="Arial" charset="0"/>
              </a:rPr>
              <a:t> </a:t>
            </a:r>
            <a:r>
              <a:rPr lang="en-GB" sz="4000" dirty="0" err="1">
                <a:latin typeface="Arial" charset="0"/>
              </a:rPr>
              <a:t>Modiwl</a:t>
            </a:r>
            <a:r>
              <a:rPr lang="en-GB" sz="4000" dirty="0">
                <a:latin typeface="Arial" charset="0"/>
              </a:rPr>
              <a:t> / Module Descriptor</a:t>
            </a:r>
            <a:endParaRPr lang="en-GB" dirty="0">
              <a:latin typeface="Arial" charset="0"/>
            </a:endParaRPr>
          </a:p>
        </p:txBody>
      </p:sp>
      <p:sp>
        <p:nvSpPr>
          <p:cNvPr id="57346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748680"/>
          </a:xfrm>
        </p:spPr>
        <p:txBody>
          <a:bodyPr/>
          <a:lstStyle/>
          <a:p>
            <a:pPr>
              <a:buFontTx/>
              <a:buNone/>
            </a:pPr>
            <a:r>
              <a:rPr lang="en-GB" sz="2400" b="1" dirty="0">
                <a:latin typeface="Arial" charset="0"/>
              </a:rPr>
              <a:t>   </a:t>
            </a:r>
            <a:r>
              <a:rPr lang="en-GB" sz="2400" b="1" dirty="0" err="1">
                <a:latin typeface="Arial" charset="0"/>
              </a:rPr>
              <a:t>Gweler</a:t>
            </a:r>
            <a:r>
              <a:rPr lang="en-GB" sz="2400" b="1" dirty="0">
                <a:latin typeface="Arial" charset="0"/>
              </a:rPr>
              <a:t> </a:t>
            </a:r>
            <a:r>
              <a:rPr lang="en-GB" sz="2400" b="1" dirty="0" err="1">
                <a:latin typeface="Arial" charset="0"/>
              </a:rPr>
              <a:t>llawlyfr</a:t>
            </a:r>
            <a:endParaRPr lang="en-GB" sz="2400" b="1" dirty="0">
              <a:latin typeface="Arial" charset="0"/>
            </a:endParaRPr>
          </a:p>
        </p:txBody>
      </p:sp>
      <p:sp>
        <p:nvSpPr>
          <p:cNvPr id="57347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600200"/>
            <a:ext cx="4038600" cy="748680"/>
          </a:xfrm>
        </p:spPr>
        <p:txBody>
          <a:bodyPr/>
          <a:lstStyle/>
          <a:p>
            <a:pPr>
              <a:buFontTx/>
              <a:buNone/>
            </a:pPr>
            <a:r>
              <a:rPr lang="en-GB" sz="2400" b="1" dirty="0">
                <a:latin typeface="Arial" charset="0"/>
              </a:rPr>
              <a:t>    See handbook</a:t>
            </a:r>
          </a:p>
          <a:p>
            <a:pPr>
              <a:buFontTx/>
              <a:buNone/>
            </a:pPr>
            <a:endParaRPr lang="en-GB" sz="2400" dirty="0">
              <a:latin typeface="Arial" charset="0"/>
            </a:endParaRP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  <p:pic>
        <p:nvPicPr>
          <p:cNvPr id="4" name="Picture 3" descr="A person writing in a notebook&#10;&#10;Description automatically generated">
            <a:extLst>
              <a:ext uri="{FF2B5EF4-FFF2-40B4-BE49-F238E27FC236}">
                <a16:creationId xmlns:a16="http://schemas.microsoft.com/office/drawing/2014/main" id="{3C3CCA72-5364-13B8-4FB6-68ADABBC0F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2162" y="2780928"/>
            <a:ext cx="6227275" cy="205452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902"/>
    </mc:Choice>
    <mc:Fallback xmlns="">
      <p:transition spd="slow" advTm="1569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en-GB">
                <a:latin typeface="Arial" charset="0"/>
              </a:rPr>
              <a:t>Asesiad / Assessment </a:t>
            </a:r>
          </a:p>
        </p:txBody>
      </p:sp>
      <p:sp>
        <p:nvSpPr>
          <p:cNvPr id="58370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GB" sz="2000" dirty="0" err="1">
                <a:latin typeface="Arial" charset="0"/>
              </a:rPr>
              <a:t>Gweler</a:t>
            </a:r>
            <a:r>
              <a:rPr lang="en-GB" sz="2000" dirty="0">
                <a:latin typeface="Arial" charset="0"/>
              </a:rPr>
              <a:t> </a:t>
            </a:r>
            <a:r>
              <a:rPr lang="en-GB" sz="2000" dirty="0" err="1">
                <a:latin typeface="Arial" charset="0"/>
              </a:rPr>
              <a:t>llawlyfr</a:t>
            </a:r>
            <a:r>
              <a:rPr lang="en-GB" sz="2000" dirty="0">
                <a:latin typeface="Arial" charset="0"/>
              </a:rPr>
              <a:t> </a:t>
            </a:r>
          </a:p>
          <a:p>
            <a:pPr marL="0" indent="0">
              <a:buFontTx/>
              <a:buNone/>
            </a:pPr>
            <a:endParaRPr lang="en-GB" sz="2000" dirty="0">
              <a:latin typeface="Arial" charset="0"/>
            </a:endParaRPr>
          </a:p>
          <a:p>
            <a:pPr marL="0" indent="0">
              <a:buFontTx/>
              <a:buNone/>
            </a:pPr>
            <a:endParaRPr lang="en-GB" sz="2000" dirty="0">
              <a:latin typeface="Arial" charset="0"/>
            </a:endParaRPr>
          </a:p>
          <a:p>
            <a:pPr marL="0" indent="0">
              <a:buNone/>
            </a:pPr>
            <a:r>
              <a:rPr lang="en-GB" sz="2000" dirty="0" err="1"/>
              <a:t>Mi</a:t>
            </a:r>
            <a:r>
              <a:rPr lang="en-GB" sz="2000" dirty="0"/>
              <a:t> </a:t>
            </a:r>
            <a:r>
              <a:rPr lang="en-GB" sz="2000" dirty="0" err="1"/>
              <a:t>fydd</a:t>
            </a:r>
            <a:r>
              <a:rPr lang="en-GB" sz="2000" dirty="0"/>
              <a:t> </a:t>
            </a:r>
            <a:r>
              <a:rPr lang="en-GB" sz="2000" dirty="0" err="1"/>
              <a:t>cefnogaeth</a:t>
            </a:r>
            <a:r>
              <a:rPr lang="en-GB" sz="2000" dirty="0"/>
              <a:t> a </a:t>
            </a:r>
            <a:r>
              <a:rPr lang="en-GB" sz="2000" dirty="0" err="1"/>
              <a:t>chyngor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ei</a:t>
            </a:r>
            <a:r>
              <a:rPr lang="en-GB" sz="2000" dirty="0"/>
              <a:t> </a:t>
            </a:r>
            <a:r>
              <a:rPr lang="en-GB" sz="2000" dirty="0" err="1"/>
              <a:t>darparu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ddarnau</a:t>
            </a:r>
            <a:r>
              <a:rPr lang="en-GB" sz="2000" dirty="0"/>
              <a:t> </a:t>
            </a:r>
            <a:r>
              <a:rPr lang="en-GB" sz="2000" dirty="0" err="1"/>
              <a:t>o’r</a:t>
            </a:r>
            <a:r>
              <a:rPr lang="en-GB" sz="2000" dirty="0"/>
              <a:t> </a:t>
            </a:r>
            <a:r>
              <a:rPr lang="en-GB" sz="2000" dirty="0" err="1"/>
              <a:t>portffolio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y </a:t>
            </a:r>
            <a:r>
              <a:rPr lang="en-GB" sz="2000" dirty="0" err="1"/>
              <a:t>gweithdai</a:t>
            </a:r>
            <a:r>
              <a:rPr lang="en-GB" sz="2000" dirty="0"/>
              <a:t> </a:t>
            </a:r>
            <a:r>
              <a:rPr lang="en-GB" sz="2000" dirty="0" err="1"/>
              <a:t>neu</a:t>
            </a:r>
            <a:r>
              <a:rPr lang="en-GB" sz="2000" dirty="0"/>
              <a:t>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drefnu</a:t>
            </a:r>
            <a:r>
              <a:rPr lang="en-GB" sz="2000" dirty="0"/>
              <a:t> </a:t>
            </a:r>
            <a:r>
              <a:rPr lang="en-GB" sz="2000" dirty="0" err="1"/>
              <a:t>sesiynau</a:t>
            </a:r>
            <a:r>
              <a:rPr lang="en-GB" sz="2000" dirty="0"/>
              <a:t> </a:t>
            </a:r>
            <a:r>
              <a:rPr lang="en-GB" sz="2000" dirty="0" err="1"/>
              <a:t>unigol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uned</a:t>
            </a:r>
            <a:r>
              <a:rPr lang="en-GB" sz="2000" dirty="0"/>
              <a:t> </a:t>
            </a:r>
            <a:r>
              <a:rPr lang="en-GB" sz="2000" dirty="0" err="1"/>
              <a:t>hyfforddi</a:t>
            </a:r>
            <a:r>
              <a:rPr lang="en-GB" sz="2000" dirty="0"/>
              <a:t>  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</p:txBody>
      </p:sp>
      <p:sp>
        <p:nvSpPr>
          <p:cNvPr id="58371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sz="2000" dirty="0">
                <a:latin typeface="Arial" charset="0"/>
              </a:rPr>
              <a:t>See handbook </a:t>
            </a:r>
            <a:endParaRPr lang="en-GB" sz="2000" dirty="0">
              <a:highlight>
                <a:srgbClr val="00FF00"/>
              </a:highlight>
              <a:latin typeface="Arial" charset="0"/>
            </a:endParaRPr>
          </a:p>
          <a:p>
            <a:pPr marL="0" indent="0">
              <a:buFontTx/>
              <a:buNone/>
            </a:pPr>
            <a:endParaRPr lang="en-GB" sz="2000" dirty="0">
              <a:latin typeface="Arial" charset="0"/>
            </a:endParaRPr>
          </a:p>
          <a:p>
            <a:pPr marL="0" indent="0">
              <a:buFontTx/>
              <a:buNone/>
            </a:pPr>
            <a:r>
              <a:rPr lang="en-GB" sz="2000" dirty="0">
                <a:latin typeface="Arial" charset="0"/>
              </a:rPr>
              <a:t> </a:t>
            </a:r>
          </a:p>
          <a:p>
            <a:pPr marL="0" indent="0">
              <a:buFontTx/>
              <a:buNone/>
            </a:pPr>
            <a:r>
              <a:rPr lang="en-GB" sz="2000" dirty="0">
                <a:latin typeface="Arial" charset="0"/>
              </a:rPr>
              <a:t>Guidance, support and advice on sections of the portfolio with be provided within the workshops or may be arranged individually by the training department</a:t>
            </a:r>
          </a:p>
        </p:txBody>
      </p:sp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40738" y="6154738"/>
            <a:ext cx="487362" cy="487362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7294"/>
    </mc:Choice>
    <mc:Fallback xmlns="">
      <p:transition spd="slow" advTm="257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201500625PowerPointPresentationTemplate.potx</Template>
  <TotalTime>0</TotalTime>
  <Words>300</Words>
  <Application>Microsoft Office PowerPoint</Application>
  <PresentationFormat>On-screen Show (4:3)</PresentationFormat>
  <Paragraphs>38</Paragraphs>
  <Slides>6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Myriad Pro</vt:lpstr>
      <vt:lpstr>Arial</vt:lpstr>
      <vt:lpstr>Calibri</vt:lpstr>
      <vt:lpstr>201500625PowerPointPresentationTemplate</vt:lpstr>
      <vt:lpstr>PowerPoint Presentation</vt:lpstr>
      <vt:lpstr>Gwybodaeth am y Brifysgol -Information about the University</vt:lpstr>
      <vt:lpstr>Cysylltiadau allweddol ar gyfer eich rhaglen  Key staff contacts for your programme</vt:lpstr>
      <vt:lpstr>Mae’r Dystysgrif Addysg yn:  This Graduate Certificate is:</vt:lpstr>
      <vt:lpstr>Disgrifiad Modiwl / Module Descriptor</vt:lpstr>
      <vt:lpstr>Asesiad / Assessment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Sarah Loxdale</cp:lastModifiedBy>
  <cp:revision>291</cp:revision>
  <cp:lastPrinted>2020-02-10T14:16:01Z</cp:lastPrinted>
  <dcterms:created xsi:type="dcterms:W3CDTF">2015-04-14T15:21:28Z</dcterms:created>
  <dcterms:modified xsi:type="dcterms:W3CDTF">2024-09-09T14:12:04Z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7229cbeb-97a7-4015-b356-27fcaf61cfc8</vt:lpwstr>
  </property>
</Properties>
</file>