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9"/>
  </p:handoutMasterIdLst>
  <p:sldIdLst>
    <p:sldId id="256" r:id="rId2"/>
    <p:sldId id="257" r:id="rId3"/>
    <p:sldId id="274" r:id="rId4"/>
    <p:sldId id="276" r:id="rId5"/>
    <p:sldId id="259" r:id="rId6"/>
    <p:sldId id="278" r:id="rId7"/>
    <p:sldId id="260" r:id="rId8"/>
    <p:sldId id="271" r:id="rId9"/>
    <p:sldId id="270" r:id="rId10"/>
    <p:sldId id="261" r:id="rId11"/>
    <p:sldId id="262" r:id="rId12"/>
    <p:sldId id="263" r:id="rId13"/>
    <p:sldId id="264" r:id="rId14"/>
    <p:sldId id="269" r:id="rId15"/>
    <p:sldId id="266" r:id="rId16"/>
    <p:sldId id="267" r:id="rId17"/>
    <p:sldId id="268" r:id="rId18"/>
  </p:sldIdLst>
  <p:sldSz cx="9144000" cy="6858000" type="screen4x3"/>
  <p:notesSz cx="6815138" cy="9942513"/>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038"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E1CA6F-6EA5-48C2-8E39-A08FA1D4AD7E}" type="doc">
      <dgm:prSet loTypeId="urn:microsoft.com/office/officeart/2005/8/layout/cycle1" loCatId="cycle" qsTypeId="urn:microsoft.com/office/officeart/2005/8/quickstyle/simple1" qsCatId="simple" csTypeId="urn:microsoft.com/office/officeart/2005/8/colors/accent1_2" csCatId="accent1"/>
      <dgm:spPr/>
    </dgm:pt>
    <dgm:pt modelId="{AD2A925C-6F67-4C33-BFE5-9193352E94D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08E50178-BC34-46B7-9090-82EB1AD85356}" type="parTrans" cxnId="{DF2A687D-4CFA-4946-AA28-1D449BFCD547}">
      <dgm:prSet/>
      <dgm:spPr/>
    </dgm:pt>
    <dgm:pt modelId="{98A3D89D-16AF-4DC7-A70A-E7F2F369FB4D}" type="sibTrans" cxnId="{DF2A687D-4CFA-4946-AA28-1D449BFCD547}">
      <dgm:prSet/>
      <dgm:spPr/>
    </dgm:pt>
    <dgm:pt modelId="{24F7ACB1-2D82-4EB0-B67D-2767FD7AEB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2D497A27-605B-48AC-ABBB-70C171C6F074}" type="parTrans" cxnId="{5A7BDE2C-E746-4C8B-B7FD-CEDEFE551232}">
      <dgm:prSet/>
      <dgm:spPr/>
    </dgm:pt>
    <dgm:pt modelId="{3C552F0E-29C0-43D4-A7BF-B4DFE3FF46D5}" type="sibTrans" cxnId="{5A7BDE2C-E746-4C8B-B7FD-CEDEFE551232}">
      <dgm:prSet/>
      <dgm:spPr/>
    </dgm:pt>
    <dgm:pt modelId="{F96A4806-BEA8-4B54-84AC-DDF64EF7D0F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1C8E6A00-5FB4-4327-8CD1-6AB309C927EB}" type="parTrans" cxnId="{8E871D68-7D04-4D73-8039-6BDDBDAA7283}">
      <dgm:prSet/>
      <dgm:spPr/>
    </dgm:pt>
    <dgm:pt modelId="{1CBF08B9-80E4-4115-81F5-F8C5B4337689}" type="sibTrans" cxnId="{8E871D68-7D04-4D73-8039-6BDDBDAA7283}">
      <dgm:prSet/>
      <dgm:spPr/>
    </dgm:pt>
    <dgm:pt modelId="{7E3A2D90-969E-44EC-BB24-CBF8480B07A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58A7430B-B769-44B2-B0FD-69408CBCE0AD}" type="parTrans" cxnId="{68E80C55-A041-43CA-B378-264FA1590033}">
      <dgm:prSet/>
      <dgm:spPr/>
    </dgm:pt>
    <dgm:pt modelId="{22944F79-A8B3-44E2-B03A-CF9FA1247BEC}" type="sibTrans" cxnId="{68E80C55-A041-43CA-B378-264FA1590033}">
      <dgm:prSet/>
      <dgm:spPr/>
    </dgm:pt>
    <dgm:pt modelId="{7674071E-BBB2-4849-BBA8-13819E8077BB}" type="pres">
      <dgm:prSet presAssocID="{4AE1CA6F-6EA5-48C2-8E39-A08FA1D4AD7E}" presName="cycle" presStyleCnt="0">
        <dgm:presLayoutVars>
          <dgm:dir/>
          <dgm:resizeHandles val="exact"/>
        </dgm:presLayoutVars>
      </dgm:prSet>
      <dgm:spPr/>
    </dgm:pt>
    <dgm:pt modelId="{15FBAA65-BE33-440E-8AC5-6586FA4342CD}" type="pres">
      <dgm:prSet presAssocID="{AD2A925C-6F67-4C33-BFE5-9193352E94D7}" presName="dummy" presStyleCnt="0"/>
      <dgm:spPr/>
    </dgm:pt>
    <dgm:pt modelId="{83A44D7E-6DD6-4A9C-89C2-53A43E05D7C9}" type="pres">
      <dgm:prSet presAssocID="{AD2A925C-6F67-4C33-BFE5-9193352E94D7}" presName="node" presStyleLbl="revTx" presStyleIdx="0" presStyleCnt="4">
        <dgm:presLayoutVars>
          <dgm:bulletEnabled val="1"/>
        </dgm:presLayoutVars>
      </dgm:prSet>
      <dgm:spPr/>
    </dgm:pt>
    <dgm:pt modelId="{6A9B7C80-74A5-4894-923D-C70F46A1C54C}" type="pres">
      <dgm:prSet presAssocID="{98A3D89D-16AF-4DC7-A70A-E7F2F369FB4D}" presName="sibTrans" presStyleLbl="node1" presStyleIdx="0" presStyleCnt="4"/>
      <dgm:spPr/>
    </dgm:pt>
    <dgm:pt modelId="{4E806F94-EF69-4679-AF09-9533798B8025}" type="pres">
      <dgm:prSet presAssocID="{24F7ACB1-2D82-4EB0-B67D-2767FD7AEBE6}" presName="dummy" presStyleCnt="0"/>
      <dgm:spPr/>
    </dgm:pt>
    <dgm:pt modelId="{7C71B90E-71CC-4FA0-A9E3-5C53CA20EBC7}" type="pres">
      <dgm:prSet presAssocID="{24F7ACB1-2D82-4EB0-B67D-2767FD7AEBE6}" presName="node" presStyleLbl="revTx" presStyleIdx="1" presStyleCnt="4">
        <dgm:presLayoutVars>
          <dgm:bulletEnabled val="1"/>
        </dgm:presLayoutVars>
      </dgm:prSet>
      <dgm:spPr/>
    </dgm:pt>
    <dgm:pt modelId="{0EC7F362-14FF-44E1-8730-FD4CDBD5CF82}" type="pres">
      <dgm:prSet presAssocID="{3C552F0E-29C0-43D4-A7BF-B4DFE3FF46D5}" presName="sibTrans" presStyleLbl="node1" presStyleIdx="1" presStyleCnt="4"/>
      <dgm:spPr/>
    </dgm:pt>
    <dgm:pt modelId="{23C616FE-44A1-4B57-A1C9-658ABE79E6E5}" type="pres">
      <dgm:prSet presAssocID="{F96A4806-BEA8-4B54-84AC-DDF64EF7D0FF}" presName="dummy" presStyleCnt="0"/>
      <dgm:spPr/>
    </dgm:pt>
    <dgm:pt modelId="{9224AE2E-8DF9-412C-A421-675885012CC1}" type="pres">
      <dgm:prSet presAssocID="{F96A4806-BEA8-4B54-84AC-DDF64EF7D0FF}" presName="node" presStyleLbl="revTx" presStyleIdx="2" presStyleCnt="4">
        <dgm:presLayoutVars>
          <dgm:bulletEnabled val="1"/>
        </dgm:presLayoutVars>
      </dgm:prSet>
      <dgm:spPr/>
    </dgm:pt>
    <dgm:pt modelId="{3C50673E-C0ED-4B18-B068-254A3C0DAA04}" type="pres">
      <dgm:prSet presAssocID="{1CBF08B9-80E4-4115-81F5-F8C5B4337689}" presName="sibTrans" presStyleLbl="node1" presStyleIdx="2" presStyleCnt="4"/>
      <dgm:spPr/>
    </dgm:pt>
    <dgm:pt modelId="{869B3A5E-5BC7-420C-B781-2907CD0F6D98}" type="pres">
      <dgm:prSet presAssocID="{7E3A2D90-969E-44EC-BB24-CBF8480B07AC}" presName="dummy" presStyleCnt="0"/>
      <dgm:spPr/>
    </dgm:pt>
    <dgm:pt modelId="{F75E5503-AB07-45BF-9406-4080A94E71BF}" type="pres">
      <dgm:prSet presAssocID="{7E3A2D90-969E-44EC-BB24-CBF8480B07AC}" presName="node" presStyleLbl="revTx" presStyleIdx="3" presStyleCnt="4">
        <dgm:presLayoutVars>
          <dgm:bulletEnabled val="1"/>
        </dgm:presLayoutVars>
      </dgm:prSet>
      <dgm:spPr/>
    </dgm:pt>
    <dgm:pt modelId="{6E222984-C0B4-4317-8325-2034A37B47F2}" type="pres">
      <dgm:prSet presAssocID="{22944F79-A8B3-44E2-B03A-CF9FA1247BEC}" presName="sibTrans" presStyleLbl="node1" presStyleIdx="3" presStyleCnt="4"/>
      <dgm:spPr/>
    </dgm:pt>
  </dgm:ptLst>
  <dgm:cxnLst>
    <dgm:cxn modelId="{00029A0A-5C82-4499-955B-6707E8EF8E41}" type="presOf" srcId="{24F7ACB1-2D82-4EB0-B67D-2767FD7AEBE6}" destId="{7C71B90E-71CC-4FA0-A9E3-5C53CA20EBC7}" srcOrd="0" destOrd="0" presId="urn:microsoft.com/office/officeart/2005/8/layout/cycle1"/>
    <dgm:cxn modelId="{64F9D81D-1BF2-4336-B35A-613020E16081}" type="presOf" srcId="{22944F79-A8B3-44E2-B03A-CF9FA1247BEC}" destId="{6E222984-C0B4-4317-8325-2034A37B47F2}" srcOrd="0" destOrd="0" presId="urn:microsoft.com/office/officeart/2005/8/layout/cycle1"/>
    <dgm:cxn modelId="{5A7BDE2C-E746-4C8B-B7FD-CEDEFE551232}" srcId="{4AE1CA6F-6EA5-48C2-8E39-A08FA1D4AD7E}" destId="{24F7ACB1-2D82-4EB0-B67D-2767FD7AEBE6}" srcOrd="1" destOrd="0" parTransId="{2D497A27-605B-48AC-ABBB-70C171C6F074}" sibTransId="{3C552F0E-29C0-43D4-A7BF-B4DFE3FF46D5}"/>
    <dgm:cxn modelId="{8E871D68-7D04-4D73-8039-6BDDBDAA7283}" srcId="{4AE1CA6F-6EA5-48C2-8E39-A08FA1D4AD7E}" destId="{F96A4806-BEA8-4B54-84AC-DDF64EF7D0FF}" srcOrd="2" destOrd="0" parTransId="{1C8E6A00-5FB4-4327-8CD1-6AB309C927EB}" sibTransId="{1CBF08B9-80E4-4115-81F5-F8C5B4337689}"/>
    <dgm:cxn modelId="{92D5866D-3864-4438-956E-E57C42049A70}" type="presOf" srcId="{F96A4806-BEA8-4B54-84AC-DDF64EF7D0FF}" destId="{9224AE2E-8DF9-412C-A421-675885012CC1}" srcOrd="0" destOrd="0" presId="urn:microsoft.com/office/officeart/2005/8/layout/cycle1"/>
    <dgm:cxn modelId="{68E80C55-A041-43CA-B378-264FA1590033}" srcId="{4AE1CA6F-6EA5-48C2-8E39-A08FA1D4AD7E}" destId="{7E3A2D90-969E-44EC-BB24-CBF8480B07AC}" srcOrd="3" destOrd="0" parTransId="{58A7430B-B769-44B2-B0FD-69408CBCE0AD}" sibTransId="{22944F79-A8B3-44E2-B03A-CF9FA1247BEC}"/>
    <dgm:cxn modelId="{87E14079-D148-4C9E-92D8-6066EC0D308E}" type="presOf" srcId="{7E3A2D90-969E-44EC-BB24-CBF8480B07AC}" destId="{F75E5503-AB07-45BF-9406-4080A94E71BF}" srcOrd="0" destOrd="0" presId="urn:microsoft.com/office/officeart/2005/8/layout/cycle1"/>
    <dgm:cxn modelId="{DF2A687D-4CFA-4946-AA28-1D449BFCD547}" srcId="{4AE1CA6F-6EA5-48C2-8E39-A08FA1D4AD7E}" destId="{AD2A925C-6F67-4C33-BFE5-9193352E94D7}" srcOrd="0" destOrd="0" parTransId="{08E50178-BC34-46B7-9090-82EB1AD85356}" sibTransId="{98A3D89D-16AF-4DC7-A70A-E7F2F369FB4D}"/>
    <dgm:cxn modelId="{FA29DC82-A108-41A1-BBFD-2255AAEA8916}" type="presOf" srcId="{4AE1CA6F-6EA5-48C2-8E39-A08FA1D4AD7E}" destId="{7674071E-BBB2-4849-BBA8-13819E8077BB}" srcOrd="0" destOrd="0" presId="urn:microsoft.com/office/officeart/2005/8/layout/cycle1"/>
    <dgm:cxn modelId="{25076088-B5ED-45D3-ABC3-31C0F0397AFC}" type="presOf" srcId="{1CBF08B9-80E4-4115-81F5-F8C5B4337689}" destId="{3C50673E-C0ED-4B18-B068-254A3C0DAA04}" srcOrd="0" destOrd="0" presId="urn:microsoft.com/office/officeart/2005/8/layout/cycle1"/>
    <dgm:cxn modelId="{3202F0A6-D280-4C66-B673-AEDED823B7F9}" type="presOf" srcId="{3C552F0E-29C0-43D4-A7BF-B4DFE3FF46D5}" destId="{0EC7F362-14FF-44E1-8730-FD4CDBD5CF82}" srcOrd="0" destOrd="0" presId="urn:microsoft.com/office/officeart/2005/8/layout/cycle1"/>
    <dgm:cxn modelId="{57BB8FB3-AD1D-4E7E-B966-F412E16FBAE9}" type="presOf" srcId="{98A3D89D-16AF-4DC7-A70A-E7F2F369FB4D}" destId="{6A9B7C80-74A5-4894-923D-C70F46A1C54C}" srcOrd="0" destOrd="0" presId="urn:microsoft.com/office/officeart/2005/8/layout/cycle1"/>
    <dgm:cxn modelId="{D6E95DD4-D0FD-4A8C-BF25-8BFD787613D5}" type="presOf" srcId="{AD2A925C-6F67-4C33-BFE5-9193352E94D7}" destId="{83A44D7E-6DD6-4A9C-89C2-53A43E05D7C9}" srcOrd="0" destOrd="0" presId="urn:microsoft.com/office/officeart/2005/8/layout/cycle1"/>
    <dgm:cxn modelId="{9D73CA4F-DBE7-44B7-8DA1-FEA384FDE66F}" type="presParOf" srcId="{7674071E-BBB2-4849-BBA8-13819E8077BB}" destId="{15FBAA65-BE33-440E-8AC5-6586FA4342CD}" srcOrd="0" destOrd="0" presId="urn:microsoft.com/office/officeart/2005/8/layout/cycle1"/>
    <dgm:cxn modelId="{BDB99083-84B7-433B-AE7D-4C3444257801}" type="presParOf" srcId="{7674071E-BBB2-4849-BBA8-13819E8077BB}" destId="{83A44D7E-6DD6-4A9C-89C2-53A43E05D7C9}" srcOrd="1" destOrd="0" presId="urn:microsoft.com/office/officeart/2005/8/layout/cycle1"/>
    <dgm:cxn modelId="{5640C700-C3D7-47F2-BD68-45698FD6480B}" type="presParOf" srcId="{7674071E-BBB2-4849-BBA8-13819E8077BB}" destId="{6A9B7C80-74A5-4894-923D-C70F46A1C54C}" srcOrd="2" destOrd="0" presId="urn:microsoft.com/office/officeart/2005/8/layout/cycle1"/>
    <dgm:cxn modelId="{2B2AA3D0-B95C-4B1D-84DE-CB514F6D63B7}" type="presParOf" srcId="{7674071E-BBB2-4849-BBA8-13819E8077BB}" destId="{4E806F94-EF69-4679-AF09-9533798B8025}" srcOrd="3" destOrd="0" presId="urn:microsoft.com/office/officeart/2005/8/layout/cycle1"/>
    <dgm:cxn modelId="{05622856-4F37-4FD0-AE41-90ACFAD34225}" type="presParOf" srcId="{7674071E-BBB2-4849-BBA8-13819E8077BB}" destId="{7C71B90E-71CC-4FA0-A9E3-5C53CA20EBC7}" srcOrd="4" destOrd="0" presId="urn:microsoft.com/office/officeart/2005/8/layout/cycle1"/>
    <dgm:cxn modelId="{BBC5B6A3-019C-47AB-B28C-DF9BA7F407E3}" type="presParOf" srcId="{7674071E-BBB2-4849-BBA8-13819E8077BB}" destId="{0EC7F362-14FF-44E1-8730-FD4CDBD5CF82}" srcOrd="5" destOrd="0" presId="urn:microsoft.com/office/officeart/2005/8/layout/cycle1"/>
    <dgm:cxn modelId="{A177C602-CAE7-40AA-AA42-6169076FE60C}" type="presParOf" srcId="{7674071E-BBB2-4849-BBA8-13819E8077BB}" destId="{23C616FE-44A1-4B57-A1C9-658ABE79E6E5}" srcOrd="6" destOrd="0" presId="urn:microsoft.com/office/officeart/2005/8/layout/cycle1"/>
    <dgm:cxn modelId="{D121B5CE-2C30-4590-A041-4FF19C334241}" type="presParOf" srcId="{7674071E-BBB2-4849-BBA8-13819E8077BB}" destId="{9224AE2E-8DF9-412C-A421-675885012CC1}" srcOrd="7" destOrd="0" presId="urn:microsoft.com/office/officeart/2005/8/layout/cycle1"/>
    <dgm:cxn modelId="{2F64516C-EA98-4CA3-A12B-052F9B699AAA}" type="presParOf" srcId="{7674071E-BBB2-4849-BBA8-13819E8077BB}" destId="{3C50673E-C0ED-4B18-B068-254A3C0DAA04}" srcOrd="8" destOrd="0" presId="urn:microsoft.com/office/officeart/2005/8/layout/cycle1"/>
    <dgm:cxn modelId="{08689B5E-262B-4713-8F97-3B1859889F9E}" type="presParOf" srcId="{7674071E-BBB2-4849-BBA8-13819E8077BB}" destId="{869B3A5E-5BC7-420C-B781-2907CD0F6D98}" srcOrd="9" destOrd="0" presId="urn:microsoft.com/office/officeart/2005/8/layout/cycle1"/>
    <dgm:cxn modelId="{6B1A8C50-71BA-4ED2-86DF-00EDFA96FDCD}" type="presParOf" srcId="{7674071E-BBB2-4849-BBA8-13819E8077BB}" destId="{F75E5503-AB07-45BF-9406-4080A94E71BF}" srcOrd="10" destOrd="0" presId="urn:microsoft.com/office/officeart/2005/8/layout/cycle1"/>
    <dgm:cxn modelId="{F09D2C1B-E76B-4FB0-BF84-1DC87519450E}" type="presParOf" srcId="{7674071E-BBB2-4849-BBA8-13819E8077BB}" destId="{6E222984-C0B4-4317-8325-2034A37B47F2}"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44D7E-6DD6-4A9C-89C2-53A43E05D7C9}">
      <dsp:nvSpPr>
        <dsp:cNvPr id="0" name=""/>
        <dsp:cNvSpPr/>
      </dsp:nvSpPr>
      <dsp:spPr>
        <a:xfrm>
          <a:off x="2515035"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Becoming Aware</a:t>
          </a:r>
        </a:p>
      </dsp:txBody>
      <dsp:txXfrm>
        <a:off x="2515035" y="305682"/>
        <a:ext cx="1427432" cy="1427432"/>
      </dsp:txXfrm>
    </dsp:sp>
    <dsp:sp modelId="{6A9B7C80-74A5-4894-923D-C70F46A1C54C}">
      <dsp:nvSpPr>
        <dsp:cNvPr id="0" name=""/>
        <dsp:cNvSpPr/>
      </dsp:nvSpPr>
      <dsp:spPr>
        <a:xfrm>
          <a:off x="-333" y="215566"/>
          <a:ext cx="4032916" cy="4032916"/>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71B90E-71CC-4FA0-A9E3-5C53CA20EBC7}">
      <dsp:nvSpPr>
        <dsp:cNvPr id="0" name=""/>
        <dsp:cNvSpPr/>
      </dsp:nvSpPr>
      <dsp:spPr>
        <a:xfrm>
          <a:off x="2515035"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Raising Questions</a:t>
          </a:r>
        </a:p>
      </dsp:txBody>
      <dsp:txXfrm>
        <a:off x="2515035" y="2730935"/>
        <a:ext cx="1427432" cy="1427432"/>
      </dsp:txXfrm>
    </dsp:sp>
    <dsp:sp modelId="{0EC7F362-14FF-44E1-8730-FD4CDBD5CF82}">
      <dsp:nvSpPr>
        <dsp:cNvPr id="0" name=""/>
        <dsp:cNvSpPr/>
      </dsp:nvSpPr>
      <dsp:spPr>
        <a:xfrm>
          <a:off x="-333" y="215566"/>
          <a:ext cx="4032916" cy="4032916"/>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24AE2E-8DF9-412C-A421-675885012CC1}">
      <dsp:nvSpPr>
        <dsp:cNvPr id="0" name=""/>
        <dsp:cNvSpPr/>
      </dsp:nvSpPr>
      <dsp:spPr>
        <a:xfrm>
          <a:off x="89782"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Seeking Solutions</a:t>
          </a:r>
        </a:p>
      </dsp:txBody>
      <dsp:txXfrm>
        <a:off x="89782" y="2730935"/>
        <a:ext cx="1427432" cy="1427432"/>
      </dsp:txXfrm>
    </dsp:sp>
    <dsp:sp modelId="{3C50673E-C0ED-4B18-B068-254A3C0DAA04}">
      <dsp:nvSpPr>
        <dsp:cNvPr id="0" name=""/>
        <dsp:cNvSpPr/>
      </dsp:nvSpPr>
      <dsp:spPr>
        <a:xfrm>
          <a:off x="-333" y="215566"/>
          <a:ext cx="4032916" cy="4032916"/>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E5503-AB07-45BF-9406-4080A94E71BF}">
      <dsp:nvSpPr>
        <dsp:cNvPr id="0" name=""/>
        <dsp:cNvSpPr/>
      </dsp:nvSpPr>
      <dsp:spPr>
        <a:xfrm>
          <a:off x="89782"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Taking Action</a:t>
          </a:r>
        </a:p>
      </dsp:txBody>
      <dsp:txXfrm>
        <a:off x="89782" y="305682"/>
        <a:ext cx="1427432" cy="1427432"/>
      </dsp:txXfrm>
    </dsp:sp>
    <dsp:sp modelId="{6E222984-C0B4-4317-8325-2034A37B47F2}">
      <dsp:nvSpPr>
        <dsp:cNvPr id="0" name=""/>
        <dsp:cNvSpPr/>
      </dsp:nvSpPr>
      <dsp:spPr>
        <a:xfrm>
          <a:off x="-333" y="215566"/>
          <a:ext cx="4032916" cy="4032916"/>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23555" name="Rectangle 3"/>
          <p:cNvSpPr>
            <a:spLocks noGrp="1" noChangeArrowheads="1"/>
          </p:cNvSpPr>
          <p:nvPr>
            <p:ph type="dt" sz="quarter" idx="1"/>
          </p:nvPr>
        </p:nvSpPr>
        <p:spPr bwMode="auto">
          <a:xfrm>
            <a:off x="3860800" y="0"/>
            <a:ext cx="29527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23556" name="Rectangle 4"/>
          <p:cNvSpPr>
            <a:spLocks noGrp="1" noChangeArrowheads="1"/>
          </p:cNvSpPr>
          <p:nvPr>
            <p:ph type="ftr" sz="quarter" idx="2"/>
          </p:nvPr>
        </p:nvSpPr>
        <p:spPr bwMode="auto">
          <a:xfrm>
            <a:off x="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23557" name="Rectangle 5"/>
          <p:cNvSpPr>
            <a:spLocks noGrp="1" noChangeArrowheads="1"/>
          </p:cNvSpPr>
          <p:nvPr>
            <p:ph type="sldNum" sz="quarter" idx="3"/>
          </p:nvPr>
        </p:nvSpPr>
        <p:spPr bwMode="auto">
          <a:xfrm>
            <a:off x="3860800" y="9444038"/>
            <a:ext cx="29527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642163C0-B9B1-45D6-A249-7360E356E9DD}"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CF4E5DA-6E34-4B0F-BD12-900EE05597FD}"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55EE024-78FE-456D-81EB-1C45DF47147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A0BC335-F48C-4E6A-889D-903A2B28F76F}"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04AB000-2888-48C2-9518-DBB920CFA76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584539B6-00E9-497C-AD79-8998B5D69E0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9F85700B-A9F0-4828-A517-10173499228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E2FCB6D-8958-4929-98F3-834B53C8DB0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77F100B-71A8-4D86-BB9C-C4B68BDA733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6C15B30-3547-4CBB-A2AE-3AA479E6BA6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5C7BDFA-4027-446F-BFF0-EB0044EF2A0E}"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9751CF3-E275-476A-81C8-8AADC64281C9}"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96CB3AE2-87BB-4FB3-869D-AF7229920B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31C2C592-2CB9-4776-8231-A966EED4625A}"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t>Planning a Youth Work Programme</a:t>
            </a:r>
          </a:p>
        </p:txBody>
      </p:sp>
      <p:sp>
        <p:nvSpPr>
          <p:cNvPr id="3075" name="Rectangle 3"/>
          <p:cNvSpPr>
            <a:spLocks noGrp="1" noChangeArrowheads="1"/>
          </p:cNvSpPr>
          <p:nvPr>
            <p:ph type="subTitle" idx="1"/>
          </p:nvPr>
        </p:nvSpPr>
        <p:spPr>
          <a:xfrm>
            <a:off x="1371600" y="4437063"/>
            <a:ext cx="6400800" cy="1201737"/>
          </a:xfrm>
        </p:spPr>
        <p:txBody>
          <a:bodyPr/>
          <a:lstStyle/>
          <a:p>
            <a:pPr eaLnBrk="1" hangingPunct="1"/>
            <a:r>
              <a:rPr lang="en-GB"/>
              <a:t>Deciding what to do and getting the balance right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23850" y="260350"/>
            <a:ext cx="8435975" cy="1143000"/>
          </a:xfrm>
        </p:spPr>
        <p:txBody>
          <a:bodyPr/>
          <a:lstStyle/>
          <a:p>
            <a:pPr eaLnBrk="1" hangingPunct="1"/>
            <a:r>
              <a:rPr lang="en-GB" sz="2800" b="1">
                <a:solidFill>
                  <a:schemeClr val="tx1"/>
                </a:solidFill>
              </a:rPr>
              <a:t>Purposes of Youth Work in UK</a:t>
            </a:r>
            <a:br>
              <a:rPr lang="en-GB" sz="2800" b="1">
                <a:solidFill>
                  <a:schemeClr val="tx1"/>
                </a:solidFill>
              </a:rPr>
            </a:br>
            <a:endParaRPr lang="en-GB" sz="2800" b="1">
              <a:solidFill>
                <a:schemeClr val="tx1"/>
              </a:solidFill>
            </a:endParaRPr>
          </a:p>
        </p:txBody>
      </p:sp>
      <p:sp>
        <p:nvSpPr>
          <p:cNvPr id="4099" name="Rectangle 3"/>
          <p:cNvSpPr>
            <a:spLocks noGrp="1" noChangeArrowheads="1"/>
          </p:cNvSpPr>
          <p:nvPr>
            <p:ph type="body" idx="1"/>
          </p:nvPr>
        </p:nvSpPr>
        <p:spPr>
          <a:xfrm>
            <a:off x="457200" y="1268413"/>
            <a:ext cx="8229600" cy="4968875"/>
          </a:xfrm>
        </p:spPr>
        <p:txBody>
          <a:bodyPr/>
          <a:lstStyle/>
          <a:p>
            <a:pPr eaLnBrk="1" hangingPunct="1"/>
            <a:r>
              <a:rPr lang="en-GB" sz="2400" dirty="0"/>
              <a:t>The key purpose of youth work in the UK is to……</a:t>
            </a:r>
          </a:p>
          <a:p>
            <a:pPr eaLnBrk="1" hangingPunct="1">
              <a:buFontTx/>
              <a:buNone/>
            </a:pPr>
            <a:endParaRPr lang="en-GB" sz="2400" dirty="0"/>
          </a:p>
          <a:p>
            <a:pPr algn="just" eaLnBrk="1" hangingPunct="1"/>
            <a:r>
              <a:rPr lang="en-GB" sz="2400" i="1" dirty="0"/>
              <a:t>‘Enable young people to develop holistically, working with them to facilitate their personal, social and educational development, to enable them to develop their voice, influence and place in society and to reach their full potential’</a:t>
            </a:r>
          </a:p>
          <a:p>
            <a:pPr algn="just" eaLnBrk="1" hangingPunct="1"/>
            <a:endParaRPr lang="en-GB" sz="2400" i="1" dirty="0"/>
          </a:p>
          <a:p>
            <a:pPr eaLnBrk="1" hangingPunct="1"/>
            <a:r>
              <a:rPr lang="en-GB" sz="2000" dirty="0"/>
              <a:t>This statement refers to the holistic development of young people, recognising that personal, social and educational development can also include, for example, physical, political and spiritual development</a:t>
            </a:r>
            <a:r>
              <a:rPr lang="en-GB" sz="2000" i="1" dirty="0"/>
              <a:t> (LSIS, 2012, CLD Scotland, 2019).</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30" name="Rectangle 6"/>
          <p:cNvSpPr>
            <a:spLocks noGrp="1" noChangeArrowheads="1"/>
          </p:cNvSpPr>
          <p:nvPr>
            <p:ph type="title"/>
          </p:nvPr>
        </p:nvSpPr>
        <p:spPr/>
        <p:txBody>
          <a:bodyPr/>
          <a:lstStyle/>
          <a:p>
            <a:r>
              <a:rPr lang="en-GB" dirty="0"/>
              <a:t>To learn or not to learn..</a:t>
            </a:r>
          </a:p>
        </p:txBody>
      </p:sp>
      <p:sp>
        <p:nvSpPr>
          <p:cNvPr id="26627" name="Rectangle 3"/>
          <p:cNvSpPr>
            <a:spLocks noGrp="1" noChangeArrowheads="1"/>
          </p:cNvSpPr>
          <p:nvPr>
            <p:ph type="body" sz="half" idx="1"/>
          </p:nvPr>
        </p:nvSpPr>
        <p:spPr>
          <a:xfrm>
            <a:off x="468313" y="1557338"/>
            <a:ext cx="3251200" cy="4525962"/>
          </a:xfrm>
        </p:spPr>
        <p:txBody>
          <a:bodyPr/>
          <a:lstStyle/>
          <a:p>
            <a:r>
              <a:rPr lang="en-GB" sz="4000" dirty="0"/>
              <a:t>You cannot have a planned curriculum in Youth Work - </a:t>
            </a:r>
            <a:r>
              <a:rPr lang="en-GB" sz="2800" dirty="0"/>
              <a:t> </a:t>
            </a:r>
            <a:r>
              <a:rPr lang="en-GB" sz="4000" dirty="0"/>
              <a:t>Discuss</a:t>
            </a:r>
          </a:p>
        </p:txBody>
      </p:sp>
      <p:pic>
        <p:nvPicPr>
          <p:cNvPr id="26633" name="Picture 9" descr="street_work2"/>
          <p:cNvPicPr>
            <a:picLocks noGrp="1" noChangeAspect="1" noChangeArrowheads="1"/>
          </p:cNvPicPr>
          <p:nvPr>
            <p:ph sz="half" idx="2"/>
          </p:nvPr>
        </p:nvPicPr>
        <p:blipFill>
          <a:blip r:embed="rId2"/>
          <a:srcRect/>
          <a:stretch>
            <a:fillRect/>
          </a:stretch>
        </p:blipFill>
        <p:spPr>
          <a:xfrm>
            <a:off x="4203700" y="1557338"/>
            <a:ext cx="4483100" cy="4583112"/>
          </a:xfrm>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Recap on learning</a:t>
            </a:r>
          </a:p>
        </p:txBody>
      </p:sp>
      <p:sp>
        <p:nvSpPr>
          <p:cNvPr id="4099" name="Rectangle 3"/>
          <p:cNvSpPr>
            <a:spLocks noGrp="1" noChangeArrowheads="1"/>
          </p:cNvSpPr>
          <p:nvPr>
            <p:ph type="body" idx="1"/>
          </p:nvPr>
        </p:nvSpPr>
        <p:spPr>
          <a:xfrm>
            <a:off x="457200" y="1600200"/>
            <a:ext cx="8229600" cy="4997450"/>
          </a:xfrm>
        </p:spPr>
        <p:txBody>
          <a:bodyPr/>
          <a:lstStyle/>
          <a:p>
            <a:pPr>
              <a:lnSpc>
                <a:spcPct val="90000"/>
              </a:lnSpc>
            </a:pPr>
            <a:r>
              <a:rPr lang="en-GB" sz="2800" dirty="0"/>
              <a:t>Theories and perspectives differ on this but I understand learning to be: </a:t>
            </a:r>
          </a:p>
          <a:p>
            <a:pPr>
              <a:lnSpc>
                <a:spcPct val="90000"/>
              </a:lnSpc>
              <a:buFontTx/>
              <a:buNone/>
            </a:pPr>
            <a:endParaRPr lang="en-GB" sz="1400" dirty="0"/>
          </a:p>
          <a:p>
            <a:pPr lvl="1">
              <a:lnSpc>
                <a:spcPct val="90000"/>
              </a:lnSpc>
            </a:pPr>
            <a:r>
              <a:rPr lang="en-GB" sz="2400" dirty="0"/>
              <a:t>‘those more or less permanent changes brought about voluntarily in one’s patterns of acting, thinking, and/ or feeling.  There are at least two parts to the process: the reception of and engagement with new material, i.e. the development of new perceptions or the engaging in new forms of activity, and secondly the response to this new material’.</a:t>
            </a:r>
          </a:p>
          <a:p>
            <a:pPr>
              <a:lnSpc>
                <a:spcPct val="90000"/>
              </a:lnSpc>
              <a:buFontTx/>
              <a:buNone/>
            </a:pPr>
            <a:endParaRPr lang="en-GB" sz="2800" dirty="0"/>
          </a:p>
          <a:p>
            <a:pPr lvl="1">
              <a:lnSpc>
                <a:spcPct val="90000"/>
              </a:lnSpc>
            </a:pPr>
            <a:r>
              <a:rPr lang="en-GB" sz="2400" dirty="0"/>
              <a:t>Rogers A, (1991) </a:t>
            </a:r>
            <a:r>
              <a:rPr lang="en-GB" sz="2400" i="1" dirty="0"/>
              <a:t>Teaching Adults</a:t>
            </a:r>
            <a:r>
              <a:rPr lang="en-GB" sz="2400" dirty="0"/>
              <a:t>, Milton Keynes, OU Press.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t>How Young People Learn</a:t>
            </a:r>
            <a:endParaRPr lang="en-GB"/>
          </a:p>
        </p:txBody>
      </p:sp>
      <p:sp>
        <p:nvSpPr>
          <p:cNvPr id="5123"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en-GB" sz="240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sz="2400"/>
          </a:p>
          <a:p>
            <a:pPr eaLnBrk="1" hangingPunct="1">
              <a:lnSpc>
                <a:spcPct val="90000"/>
              </a:lnSpc>
            </a:pPr>
            <a:r>
              <a:rPr lang="en-GB" sz="2400"/>
              <a:t>In these circumstances the youth worker should use an </a:t>
            </a:r>
            <a:endParaRPr lang="en-GB" sz="2400" b="1"/>
          </a:p>
          <a:p>
            <a:pPr lvl="1" eaLnBrk="1" hangingPunct="1">
              <a:lnSpc>
                <a:spcPct val="90000"/>
              </a:lnSpc>
            </a:pPr>
            <a:r>
              <a:rPr lang="en-GB" sz="2000" b="1"/>
              <a:t>Experiential learning approach.  </a:t>
            </a:r>
          </a:p>
          <a:p>
            <a:pPr lvl="1" eaLnBrk="1" hangingPunct="1">
              <a:lnSpc>
                <a:spcPct val="90000"/>
              </a:lnSpc>
              <a:buFontTx/>
              <a:buNone/>
            </a:pPr>
            <a:endParaRPr lang="en-GB" sz="2000"/>
          </a:p>
          <a:p>
            <a:pPr eaLnBrk="1" hangingPunct="1">
              <a:lnSpc>
                <a:spcPct val="90000"/>
              </a:lnSpc>
            </a:pPr>
            <a:r>
              <a:rPr lang="en-GB" sz="2400"/>
              <a:t>This model encourages development of </a:t>
            </a:r>
            <a:endParaRPr lang="en-GB" sz="2400" b="1"/>
          </a:p>
          <a:p>
            <a:pPr lvl="1" eaLnBrk="1" hangingPunct="1">
              <a:lnSpc>
                <a:spcPct val="90000"/>
              </a:lnSpc>
            </a:pPr>
            <a:r>
              <a:rPr lang="en-GB" sz="2000" b="1"/>
              <a:t>Motivation and shared understanding, </a:t>
            </a:r>
          </a:p>
          <a:p>
            <a:pPr lvl="1" eaLnBrk="1" hangingPunct="1">
              <a:lnSpc>
                <a:spcPct val="90000"/>
              </a:lnSpc>
            </a:pPr>
            <a:r>
              <a:rPr lang="en-GB" sz="2000" b="1"/>
              <a:t>Practical abilities and </a:t>
            </a:r>
          </a:p>
          <a:p>
            <a:pPr lvl="1" eaLnBrk="1" hangingPunct="1">
              <a:lnSpc>
                <a:spcPct val="90000"/>
              </a:lnSpc>
            </a:pPr>
            <a:r>
              <a:rPr lang="en-GB" sz="2000" b="1"/>
              <a:t>Sound reasoning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Learning conversations</a:t>
            </a:r>
          </a:p>
        </p:txBody>
      </p:sp>
      <p:sp>
        <p:nvSpPr>
          <p:cNvPr id="7171" name="Rectangle 3"/>
          <p:cNvSpPr>
            <a:spLocks noGrp="1" noChangeArrowheads="1"/>
          </p:cNvSpPr>
          <p:nvPr>
            <p:ph type="body" idx="1"/>
          </p:nvPr>
        </p:nvSpPr>
        <p:spPr>
          <a:xfrm>
            <a:off x="457200" y="1600200"/>
            <a:ext cx="8229600" cy="4852988"/>
          </a:xfrm>
        </p:spPr>
        <p:txBody>
          <a:bodyPr/>
          <a:lstStyle/>
          <a:p>
            <a:r>
              <a:rPr lang="en-GB" sz="2800" dirty="0"/>
              <a:t>Ingram and Harris (2001: 34) suggest there are four ways of identifying a young person’s needs:</a:t>
            </a:r>
          </a:p>
          <a:p>
            <a:pPr>
              <a:buFontTx/>
              <a:buNone/>
            </a:pPr>
            <a:endParaRPr lang="en-GB" sz="1200" dirty="0"/>
          </a:p>
          <a:p>
            <a:pPr lvl="1"/>
            <a:r>
              <a:rPr lang="en-GB" sz="2400" dirty="0"/>
              <a:t>Observation</a:t>
            </a:r>
          </a:p>
          <a:p>
            <a:pPr lvl="1"/>
            <a:r>
              <a:rPr lang="en-GB" sz="2400" dirty="0"/>
              <a:t>Listening</a:t>
            </a:r>
          </a:p>
          <a:p>
            <a:pPr lvl="1"/>
            <a:r>
              <a:rPr lang="en-GB" sz="2400" dirty="0"/>
              <a:t>Activities</a:t>
            </a:r>
          </a:p>
          <a:p>
            <a:pPr lvl="1"/>
            <a:r>
              <a:rPr lang="en-GB" sz="2400" dirty="0"/>
              <a:t>Investigation</a:t>
            </a:r>
          </a:p>
          <a:p>
            <a:pPr lvl="1">
              <a:buFontTx/>
              <a:buNone/>
            </a:pPr>
            <a:endParaRPr lang="en-GB" sz="1200" dirty="0"/>
          </a:p>
          <a:p>
            <a:r>
              <a:rPr lang="en-GB" sz="2800" dirty="0"/>
              <a:t>I would add a fifth:</a:t>
            </a:r>
          </a:p>
          <a:p>
            <a:pPr>
              <a:buFontTx/>
              <a:buNone/>
            </a:pPr>
            <a:endParaRPr lang="en-GB" sz="1200" dirty="0"/>
          </a:p>
          <a:p>
            <a:pPr lvl="1"/>
            <a:r>
              <a:rPr lang="en-GB" sz="2400" dirty="0"/>
              <a:t>Conversation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p:cNvSpPr>
            <a:spLocks noGrp="1" noChangeArrowheads="1"/>
          </p:cNvSpPr>
          <p:nvPr>
            <p:ph type="title"/>
          </p:nvPr>
        </p:nvSpPr>
        <p:spPr>
          <a:xfrm>
            <a:off x="468313" y="188913"/>
            <a:ext cx="8229600" cy="1143000"/>
          </a:xfrm>
        </p:spPr>
        <p:txBody>
          <a:bodyPr/>
          <a:lstStyle/>
          <a:p>
            <a:pPr eaLnBrk="1" hangingPunct="1"/>
            <a:r>
              <a:rPr lang="en-GB"/>
              <a:t>Becoming Aware</a:t>
            </a:r>
          </a:p>
        </p:txBody>
      </p:sp>
      <p:sp>
        <p:nvSpPr>
          <p:cNvPr id="1037" name="Rectangle 5"/>
          <p:cNvSpPr>
            <a:spLocks noGrp="1" noChangeArrowheads="1"/>
          </p:cNvSpPr>
          <p:nvPr>
            <p:ph type="body" sz="half" idx="4294967295"/>
          </p:nvPr>
        </p:nvSpPr>
        <p:spPr>
          <a:xfrm>
            <a:off x="468313" y="1341438"/>
            <a:ext cx="3455987" cy="4997450"/>
          </a:xfrm>
        </p:spPr>
        <p:txBody>
          <a:bodyPr/>
          <a:lstStyle/>
          <a:p>
            <a:pPr eaLnBrk="1" hangingPunct="1">
              <a:lnSpc>
                <a:spcPct val="90000"/>
              </a:lnSpc>
            </a:pPr>
            <a:r>
              <a:rPr lang="en-GB" sz="230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4ABB1873-AD1E-4A8E-961B-ED6453A7CE63}"/>
              </a:ext>
            </a:extLst>
          </p:cNvPr>
          <p:cNvGraphicFramePr/>
          <p:nvPr/>
        </p:nvGraphicFramePr>
        <p:xfrm>
          <a:off x="4616450" y="1585913"/>
          <a:ext cx="4032250"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r>
              <a:rPr lang="en-GB" dirty="0"/>
              <a:t>How do we become aware of things?</a:t>
            </a:r>
          </a:p>
          <a:p>
            <a:endParaRPr lang="en-GB" dirty="0"/>
          </a:p>
        </p:txBody>
      </p:sp>
      <p:grpSp>
        <p:nvGrpSpPr>
          <p:cNvPr id="9" name="Group 8"/>
          <p:cNvGrpSpPr/>
          <p:nvPr/>
        </p:nvGrpSpPr>
        <p:grpSpPr>
          <a:xfrm>
            <a:off x="500034" y="214290"/>
            <a:ext cx="8143932" cy="6643710"/>
            <a:chOff x="0" y="214290"/>
            <a:chExt cx="9144000" cy="6643710"/>
          </a:xfrm>
        </p:grpSpPr>
        <p:sp>
          <p:nvSpPr>
            <p:cNvPr id="6" name="Explosion 2 5"/>
            <p:cNvSpPr/>
            <p:nvPr/>
          </p:nvSpPr>
          <p:spPr>
            <a:xfrm>
              <a:off x="0" y="214290"/>
              <a:ext cx="9144000" cy="6643710"/>
            </a:xfrm>
            <a:prstGeom prst="irregularSeal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406316" y="2214554"/>
              <a:ext cx="4023071" cy="3170099"/>
            </a:xfrm>
            <a:prstGeom prst="rect">
              <a:avLst/>
            </a:prstGeom>
            <a:noFill/>
          </p:spPr>
          <p:txBody>
            <a:bodyPr wrap="square" rtlCol="0">
              <a:spAutoFit/>
            </a:bodyPr>
            <a:lstStyle/>
            <a:p>
              <a:r>
                <a:rPr lang="en-GB" sz="2600" dirty="0"/>
                <a:t>Education should be an exciting activity that develops your personality and talents and prepares you for being an adult (Article 29, UNCRC).</a:t>
              </a:r>
            </a:p>
            <a:p>
              <a:endParaRPr lang="en-GB"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Individually</a:t>
            </a:r>
          </a:p>
        </p:txBody>
      </p:sp>
      <p:sp>
        <p:nvSpPr>
          <p:cNvPr id="3" name="Content Placeholder 2"/>
          <p:cNvSpPr>
            <a:spLocks noGrp="1"/>
          </p:cNvSpPr>
          <p:nvPr>
            <p:ph sz="half" idx="1"/>
          </p:nvPr>
        </p:nvSpPr>
        <p:spPr>
          <a:xfrm>
            <a:off x="457200" y="1600200"/>
            <a:ext cx="8258204" cy="4525963"/>
          </a:xfrm>
        </p:spPr>
        <p:txBody>
          <a:bodyPr/>
          <a:lstStyle/>
          <a:p>
            <a:r>
              <a:rPr lang="en-GB" dirty="0"/>
              <a:t>Complete the exercise ‘Stages of Experiential Learning’, think back over your experience either as a Youth Worker or young person. </a:t>
            </a:r>
          </a:p>
          <a:p>
            <a:endParaRPr lang="en-GB" sz="1400" dirty="0"/>
          </a:p>
          <a:p>
            <a:pPr lvl="1"/>
            <a:r>
              <a:rPr lang="en-GB" dirty="0"/>
              <a:t>Pick an issue with which you are familiar and use this as a case study</a:t>
            </a:r>
          </a:p>
          <a:p>
            <a:pPr lvl="1">
              <a:buNone/>
            </a:pPr>
            <a:endParaRPr lang="en-GB" sz="1400" dirty="0"/>
          </a:p>
          <a:p>
            <a:pPr lvl="2"/>
            <a:r>
              <a:rPr lang="en-GB" dirty="0"/>
              <a:t>Think about your objectives, what were you becoming aware of or encouraging young people to become aware of?</a:t>
            </a:r>
          </a:p>
          <a:p>
            <a:pPr lvl="2"/>
            <a:r>
              <a:rPr lang="en-GB" dirty="0"/>
              <a:t>What methods did you or the Youth Workers use?</a:t>
            </a:r>
          </a:p>
          <a:p>
            <a:pPr lvl="2"/>
            <a:r>
              <a:rPr lang="en-GB" dirty="0"/>
              <a:t>How did you know if the process was a success?</a:t>
            </a:r>
          </a:p>
          <a:p>
            <a:pPr lvl="1"/>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95288" y="476250"/>
            <a:ext cx="8229600" cy="1143000"/>
          </a:xfrm>
        </p:spPr>
        <p:txBody>
          <a:bodyPr/>
          <a:lstStyle/>
          <a:p>
            <a:pPr eaLnBrk="1" hangingPunct="1"/>
            <a:r>
              <a:rPr lang="en-GB" sz="2800"/>
              <a:t>Brainstorm Components of a good quality programme of work</a:t>
            </a:r>
            <a:br>
              <a:rPr lang="en-GB" sz="2800"/>
            </a:br>
            <a:endParaRPr lang="en-GB" sz="2800"/>
          </a:p>
        </p:txBody>
      </p:sp>
      <p:sp>
        <p:nvSpPr>
          <p:cNvPr id="9219" name="Rectangle 3"/>
          <p:cNvSpPr>
            <a:spLocks noGrp="1" noChangeArrowheads="1"/>
          </p:cNvSpPr>
          <p:nvPr>
            <p:ph type="body" idx="1"/>
          </p:nvPr>
        </p:nvSpPr>
        <p:spPr>
          <a:xfrm>
            <a:off x="457200" y="1600200"/>
            <a:ext cx="8229600" cy="4997450"/>
          </a:xfrm>
        </p:spPr>
        <p:txBody>
          <a:bodyPr/>
          <a:lstStyle/>
          <a:p>
            <a:pPr eaLnBrk="1" hangingPunct="1">
              <a:lnSpc>
                <a:spcPct val="80000"/>
              </a:lnSpc>
            </a:pPr>
            <a:r>
              <a:rPr lang="en-GB" sz="2800"/>
              <a:t>The voluntary nature of youth work means that young people choose when and how to become involved, and how far their interest will take them.  To stimulate young people’s interest we should deliver programmes which are:</a:t>
            </a:r>
          </a:p>
          <a:p>
            <a:pPr eaLnBrk="1" hangingPunct="1">
              <a:lnSpc>
                <a:spcPct val="80000"/>
              </a:lnSpc>
              <a:buFontTx/>
              <a:buNone/>
            </a:pPr>
            <a:endParaRPr lang="en-GB" sz="2800"/>
          </a:p>
          <a:p>
            <a:pPr eaLnBrk="1" hangingPunct="1">
              <a:lnSpc>
                <a:spcPct val="80000"/>
              </a:lnSpc>
            </a:pPr>
            <a:r>
              <a:rPr lang="en-GB" sz="2800"/>
              <a:t>Let’s begin with </a:t>
            </a:r>
          </a:p>
          <a:p>
            <a:pPr eaLnBrk="1" hangingPunct="1">
              <a:lnSpc>
                <a:spcPct val="80000"/>
              </a:lnSpc>
              <a:buFontTx/>
              <a:buNone/>
            </a:pPr>
            <a:endParaRPr lang="en-GB" sz="1200"/>
          </a:p>
          <a:p>
            <a:pPr lvl="1" eaLnBrk="1" hangingPunct="1">
              <a:lnSpc>
                <a:spcPct val="80000"/>
              </a:lnSpc>
            </a:pPr>
            <a:r>
              <a:rPr lang="en-GB" sz="2400"/>
              <a:t>Interesting</a:t>
            </a:r>
          </a:p>
          <a:p>
            <a:pPr lvl="1" eaLnBrk="1" hangingPunct="1">
              <a:lnSpc>
                <a:spcPct val="80000"/>
              </a:lnSpc>
            </a:pPr>
            <a:r>
              <a:rPr lang="en-GB" sz="2400"/>
              <a:t>Relevant</a:t>
            </a:r>
          </a:p>
          <a:p>
            <a:pPr lvl="1" eaLnBrk="1" hangingPunct="1">
              <a:lnSpc>
                <a:spcPct val="80000"/>
              </a:lnSpc>
            </a:pPr>
            <a:r>
              <a:rPr lang="en-GB" sz="2400"/>
              <a:t>Appropriate</a:t>
            </a:r>
          </a:p>
          <a:p>
            <a:pPr lvl="1" eaLnBrk="1" hangingPunct="1">
              <a:lnSpc>
                <a:spcPct val="80000"/>
              </a:lnSpc>
            </a:pPr>
            <a:r>
              <a:rPr lang="en-GB" sz="2400"/>
              <a:t>Correct level of challenge</a:t>
            </a:r>
          </a:p>
          <a:p>
            <a:pPr lvl="1" eaLnBrk="1" hangingPunct="1">
              <a:lnSpc>
                <a:spcPct val="80000"/>
              </a:lnSpc>
            </a:pPr>
            <a:r>
              <a:rPr lang="en-GB" sz="2400"/>
              <a:t>Mindful of issues around peer pressure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2" end="2"/>
                                            </p:txEl>
                                          </p:spTgt>
                                        </p:tgtEl>
                                        <p:attrNameLst>
                                          <p:attrName>style.visibility</p:attrName>
                                        </p:attrNameLst>
                                      </p:cBhvr>
                                      <p:to>
                                        <p:strVal val="visible"/>
                                      </p:to>
                                    </p:set>
                                    <p:anim calcmode="lin" valueType="num">
                                      <p:cBhvr additive="base">
                                        <p:cTn id="7"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219">
                                            <p:txEl>
                                              <p:pRg st="4" end="4"/>
                                            </p:txEl>
                                          </p:spTgt>
                                        </p:tgtEl>
                                        <p:attrNameLst>
                                          <p:attrName>style.visibility</p:attrName>
                                        </p:attrNameLst>
                                      </p:cBhvr>
                                      <p:to>
                                        <p:strVal val="visible"/>
                                      </p:to>
                                    </p:set>
                                    <p:anim calcmode="lin" valueType="num">
                                      <p:cBhvr additive="base">
                                        <p:cTn id="1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219">
                                            <p:txEl>
                                              <p:pRg st="5" end="5"/>
                                            </p:txEl>
                                          </p:spTgt>
                                        </p:tgtEl>
                                        <p:attrNameLst>
                                          <p:attrName>style.visibility</p:attrName>
                                        </p:attrNameLst>
                                      </p:cBhvr>
                                      <p:to>
                                        <p:strVal val="visible"/>
                                      </p:to>
                                    </p:set>
                                    <p:anim calcmode="lin" valueType="num">
                                      <p:cBhvr additive="base">
                                        <p:cTn id="15"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219">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anim calcmode="lin" valueType="num">
                                      <p:cBhvr additive="base">
                                        <p:cTn id="19"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219">
                                            <p:txEl>
                                              <p:pRg st="7" end="7"/>
                                            </p:txEl>
                                          </p:spTgt>
                                        </p:tgtEl>
                                        <p:attrNameLst>
                                          <p:attrName>style.visibility</p:attrName>
                                        </p:attrNameLst>
                                      </p:cBhvr>
                                      <p:to>
                                        <p:strVal val="visible"/>
                                      </p:to>
                                    </p:set>
                                    <p:anim calcmode="lin" valueType="num">
                                      <p:cBhvr additive="base">
                                        <p:cTn id="23"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219">
                                            <p:txEl>
                                              <p:pRg st="8" end="8"/>
                                            </p:txEl>
                                          </p:spTgt>
                                        </p:tgtEl>
                                        <p:attrNameLst>
                                          <p:attrName>style.visibility</p:attrName>
                                        </p:attrNameLst>
                                      </p:cBhvr>
                                      <p:to>
                                        <p:strVal val="visible"/>
                                      </p:to>
                                    </p:set>
                                    <p:anim calcmode="lin" valueType="num">
                                      <p:cBhvr additive="base">
                                        <p:cTn id="27"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br>
              <a:rPr lang="en-GB" sz="4000" b="1" i="1"/>
            </a:br>
            <a:r>
              <a:rPr lang="en-GB" sz="4000" b="1" i="1"/>
              <a:t>Different Learning Styles</a:t>
            </a:r>
            <a:br>
              <a:rPr lang="en-GB" sz="4000" b="1" i="1"/>
            </a:br>
            <a:endParaRPr lang="en-GB" sz="4000" b="1" i="1"/>
          </a:p>
        </p:txBody>
      </p:sp>
      <p:sp>
        <p:nvSpPr>
          <p:cNvPr id="7171" name="Rectangle 3"/>
          <p:cNvSpPr>
            <a:spLocks noGrp="1" noChangeArrowheads="1"/>
          </p:cNvSpPr>
          <p:nvPr>
            <p:ph type="body" idx="1"/>
          </p:nvPr>
        </p:nvSpPr>
        <p:spPr>
          <a:xfrm>
            <a:off x="468313" y="1700213"/>
            <a:ext cx="8229600" cy="4741862"/>
          </a:xfrm>
        </p:spPr>
        <p:txBody>
          <a:bodyPr/>
          <a:lstStyle/>
          <a:p>
            <a:pPr eaLnBrk="1" hangingPunct="1"/>
            <a:r>
              <a:rPr lang="en-GB" sz="2800"/>
              <a:t>The Activist, wants to know what works and want to have a go</a:t>
            </a:r>
          </a:p>
          <a:p>
            <a:pPr eaLnBrk="1" hangingPunct="1"/>
            <a:r>
              <a:rPr lang="en-GB" sz="2800"/>
              <a:t>The Reflector, who wants to know why something works and likes to review the issues and problems in depth</a:t>
            </a:r>
          </a:p>
          <a:p>
            <a:pPr eaLnBrk="1" hangingPunct="1"/>
            <a:r>
              <a:rPr lang="en-GB" sz="2800"/>
              <a:t>The Theorist, who wants to know ‘how something works’ and prefers to use concepts as tools</a:t>
            </a:r>
          </a:p>
          <a:p>
            <a:pPr eaLnBrk="1" hangingPunct="1"/>
            <a:r>
              <a:rPr lang="en-GB" sz="2800"/>
              <a:t>The pragmatist, who wants to know whether something works and needs evidence.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3200" b="1" i="1"/>
              <a:t>What methods can be used to take into account the learning styles?</a:t>
            </a:r>
          </a:p>
        </p:txBody>
      </p:sp>
      <p:sp>
        <p:nvSpPr>
          <p:cNvPr id="8195" name="Rectangle 5"/>
          <p:cNvSpPr>
            <a:spLocks noGrp="1" noChangeArrowheads="1"/>
          </p:cNvSpPr>
          <p:nvPr>
            <p:ph type="body" sz="half" idx="2"/>
          </p:nvPr>
        </p:nvSpPr>
        <p:spPr>
          <a:xfrm>
            <a:off x="4643438" y="1484313"/>
            <a:ext cx="4038600" cy="4525962"/>
          </a:xfrm>
        </p:spPr>
        <p:txBody>
          <a:bodyPr/>
          <a:lstStyle/>
          <a:p>
            <a:pPr eaLnBrk="1" hangingPunct="1">
              <a:lnSpc>
                <a:spcPct val="80000"/>
              </a:lnSpc>
            </a:pPr>
            <a:r>
              <a:rPr lang="en-GB" sz="2000"/>
              <a:t>Activities -</a:t>
            </a:r>
          </a:p>
          <a:p>
            <a:pPr eaLnBrk="1" hangingPunct="1">
              <a:lnSpc>
                <a:spcPct val="80000"/>
              </a:lnSpc>
              <a:buFontTx/>
              <a:buNone/>
            </a:pPr>
            <a:endParaRPr lang="en-GB" sz="1200"/>
          </a:p>
          <a:p>
            <a:pPr lvl="2" eaLnBrk="1" hangingPunct="1">
              <a:lnSpc>
                <a:spcPct val="80000"/>
              </a:lnSpc>
            </a:pPr>
            <a:r>
              <a:rPr lang="en-GB"/>
              <a:t>Creative activities</a:t>
            </a:r>
          </a:p>
          <a:p>
            <a:pPr lvl="2" eaLnBrk="1" hangingPunct="1">
              <a:lnSpc>
                <a:spcPct val="80000"/>
              </a:lnSpc>
            </a:pPr>
            <a:r>
              <a:rPr lang="en-GB"/>
              <a:t>Games</a:t>
            </a:r>
          </a:p>
          <a:p>
            <a:pPr lvl="2" eaLnBrk="1" hangingPunct="1">
              <a:lnSpc>
                <a:spcPct val="80000"/>
              </a:lnSpc>
            </a:pPr>
            <a:r>
              <a:rPr lang="en-GB"/>
              <a:t>Outdoor activities</a:t>
            </a:r>
          </a:p>
          <a:p>
            <a:pPr lvl="2" eaLnBrk="1" hangingPunct="1">
              <a:lnSpc>
                <a:spcPct val="80000"/>
              </a:lnSpc>
            </a:pPr>
            <a:r>
              <a:rPr lang="en-GB"/>
              <a:t>Trips</a:t>
            </a:r>
          </a:p>
          <a:p>
            <a:pPr lvl="2" eaLnBrk="1" hangingPunct="1">
              <a:lnSpc>
                <a:spcPct val="80000"/>
              </a:lnSpc>
              <a:buFontTx/>
              <a:buNone/>
            </a:pPr>
            <a:endParaRPr lang="en-GB" sz="1200"/>
          </a:p>
          <a:p>
            <a:pPr eaLnBrk="1" hangingPunct="1">
              <a:lnSpc>
                <a:spcPct val="80000"/>
              </a:lnSpc>
            </a:pPr>
            <a:r>
              <a:rPr lang="en-GB" sz="2000"/>
              <a:t>Advice – </a:t>
            </a:r>
          </a:p>
          <a:p>
            <a:pPr lvl="2" eaLnBrk="1" hangingPunct="1">
              <a:lnSpc>
                <a:spcPct val="80000"/>
              </a:lnSpc>
            </a:pPr>
            <a:r>
              <a:rPr lang="en-GB"/>
              <a:t>Counselling</a:t>
            </a:r>
          </a:p>
          <a:p>
            <a:pPr lvl="2" eaLnBrk="1" hangingPunct="1">
              <a:lnSpc>
                <a:spcPct val="80000"/>
              </a:lnSpc>
            </a:pPr>
            <a:r>
              <a:rPr lang="en-GB"/>
              <a:t>Information and </a:t>
            </a:r>
          </a:p>
          <a:p>
            <a:pPr lvl="2" eaLnBrk="1" hangingPunct="1">
              <a:lnSpc>
                <a:spcPct val="80000"/>
              </a:lnSpc>
            </a:pPr>
            <a:r>
              <a:rPr lang="en-GB"/>
              <a:t>Advice</a:t>
            </a:r>
          </a:p>
          <a:p>
            <a:pPr lvl="2" eaLnBrk="1" hangingPunct="1">
              <a:lnSpc>
                <a:spcPct val="80000"/>
              </a:lnSpc>
              <a:buFontTx/>
              <a:buNone/>
            </a:pPr>
            <a:endParaRPr lang="en-GB" sz="1200"/>
          </a:p>
          <a:p>
            <a:pPr eaLnBrk="1" hangingPunct="1">
              <a:lnSpc>
                <a:spcPct val="80000"/>
              </a:lnSpc>
            </a:pPr>
            <a:r>
              <a:rPr lang="en-GB" sz="2000"/>
              <a:t>Access to life and vocational skills – </a:t>
            </a:r>
          </a:p>
          <a:p>
            <a:pPr lvl="2" eaLnBrk="1" hangingPunct="1">
              <a:lnSpc>
                <a:spcPct val="80000"/>
              </a:lnSpc>
            </a:pPr>
            <a:r>
              <a:rPr lang="en-GB" sz="1800"/>
              <a:t>Peer education, </a:t>
            </a:r>
          </a:p>
          <a:p>
            <a:pPr lvl="2" eaLnBrk="1" hangingPunct="1">
              <a:lnSpc>
                <a:spcPct val="80000"/>
              </a:lnSpc>
            </a:pPr>
            <a:r>
              <a:rPr lang="en-GB" sz="1800"/>
              <a:t>Skills training and </a:t>
            </a:r>
          </a:p>
          <a:p>
            <a:pPr lvl="2" eaLnBrk="1" hangingPunct="1">
              <a:lnSpc>
                <a:spcPct val="80000"/>
              </a:lnSpc>
            </a:pPr>
            <a:r>
              <a:rPr lang="en-GB" sz="1800"/>
              <a:t>Volunteering</a:t>
            </a:r>
          </a:p>
        </p:txBody>
      </p:sp>
      <p:sp>
        <p:nvSpPr>
          <p:cNvPr id="8196" name="Text Box 6"/>
          <p:cNvSpPr>
            <a:spLocks noGrp="1" noChangeArrowheads="1"/>
          </p:cNvSpPr>
          <p:nvPr>
            <p:ph type="body" sz="half" idx="1"/>
          </p:nvPr>
        </p:nvSpPr>
        <p:spPr>
          <a:xfrm>
            <a:off x="468313" y="1628775"/>
            <a:ext cx="4038600" cy="4525963"/>
          </a:xfrm>
          <a:noFill/>
        </p:spPr>
        <p:txBody>
          <a:bodyPr/>
          <a:lstStyle/>
          <a:p>
            <a:pPr eaLnBrk="1" hangingPunct="1">
              <a:lnSpc>
                <a:spcPct val="80000"/>
              </a:lnSpc>
            </a:pPr>
            <a:r>
              <a:rPr lang="en-GB" sz="2000"/>
              <a:t>Action in the community –</a:t>
            </a:r>
          </a:p>
          <a:p>
            <a:pPr eaLnBrk="1" hangingPunct="1">
              <a:lnSpc>
                <a:spcPct val="80000"/>
              </a:lnSpc>
              <a:buFontTx/>
              <a:buNone/>
            </a:pPr>
            <a:endParaRPr lang="en-GB" sz="2000"/>
          </a:p>
          <a:p>
            <a:pPr lvl="2" eaLnBrk="1" hangingPunct="1">
              <a:lnSpc>
                <a:spcPct val="80000"/>
              </a:lnSpc>
            </a:pPr>
            <a:r>
              <a:rPr lang="en-GB"/>
              <a:t>Events</a:t>
            </a:r>
          </a:p>
          <a:p>
            <a:pPr lvl="2" eaLnBrk="1" hangingPunct="1">
              <a:lnSpc>
                <a:spcPct val="80000"/>
              </a:lnSpc>
            </a:pPr>
            <a:r>
              <a:rPr lang="en-GB"/>
              <a:t>Fundraising</a:t>
            </a:r>
          </a:p>
          <a:p>
            <a:pPr lvl="2" eaLnBrk="1" hangingPunct="1">
              <a:lnSpc>
                <a:spcPct val="80000"/>
              </a:lnSpc>
            </a:pPr>
            <a:r>
              <a:rPr lang="en-GB"/>
              <a:t>Lobbying and campaigning, and</a:t>
            </a:r>
          </a:p>
          <a:p>
            <a:pPr lvl="2" eaLnBrk="1" hangingPunct="1">
              <a:lnSpc>
                <a:spcPct val="80000"/>
              </a:lnSpc>
            </a:pPr>
            <a:r>
              <a:rPr lang="en-GB"/>
              <a:t>Youth Exchanges</a:t>
            </a:r>
          </a:p>
          <a:p>
            <a:pPr eaLnBrk="1" hangingPunct="1">
              <a:lnSpc>
                <a:spcPct val="80000"/>
              </a:lnSpc>
            </a:pPr>
            <a:endParaRPr lang="en-GB" sz="2000"/>
          </a:p>
          <a:p>
            <a:pPr eaLnBrk="1" hangingPunct="1">
              <a:lnSpc>
                <a:spcPct val="80000"/>
              </a:lnSpc>
            </a:pPr>
            <a:r>
              <a:rPr lang="en-GB" sz="2000"/>
              <a:t>Association – </a:t>
            </a:r>
          </a:p>
          <a:p>
            <a:pPr lvl="2" eaLnBrk="1" hangingPunct="1">
              <a:lnSpc>
                <a:spcPct val="80000"/>
              </a:lnSpc>
              <a:buFontTx/>
              <a:buNone/>
            </a:pPr>
            <a:endParaRPr lang="en-GB"/>
          </a:p>
          <a:p>
            <a:pPr lvl="2" eaLnBrk="1" hangingPunct="1">
              <a:lnSpc>
                <a:spcPct val="80000"/>
              </a:lnSpc>
            </a:pPr>
            <a:r>
              <a:rPr lang="en-GB"/>
              <a:t>Discussion, </a:t>
            </a:r>
          </a:p>
          <a:p>
            <a:pPr lvl="2" eaLnBrk="1" hangingPunct="1">
              <a:lnSpc>
                <a:spcPct val="80000"/>
              </a:lnSpc>
            </a:pPr>
            <a:r>
              <a:rPr lang="en-GB"/>
              <a:t>Group work and </a:t>
            </a:r>
          </a:p>
          <a:p>
            <a:pPr lvl="2" eaLnBrk="1" hangingPunct="1">
              <a:lnSpc>
                <a:spcPct val="80000"/>
              </a:lnSpc>
            </a:pPr>
            <a:r>
              <a:rPr lang="en-GB"/>
              <a:t>Residentials</a:t>
            </a:r>
          </a:p>
          <a:p>
            <a:pPr eaLnBrk="1" hangingPunct="1">
              <a:lnSpc>
                <a:spcPct val="80000"/>
              </a:lnSpc>
              <a:spcBef>
                <a:spcPct val="0"/>
              </a:spcBef>
              <a:buFontTx/>
              <a:buNone/>
            </a:pPr>
            <a:endParaRPr lang="en-GB"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3200" b="1" i="1"/>
              <a:t>How should you start off planning your work programme?</a:t>
            </a:r>
          </a:p>
        </p:txBody>
      </p:sp>
      <p:sp>
        <p:nvSpPr>
          <p:cNvPr id="13315" name="Rectangle 3"/>
          <p:cNvSpPr>
            <a:spLocks noGrp="1" noChangeArrowheads="1"/>
          </p:cNvSpPr>
          <p:nvPr>
            <p:ph type="body" idx="1"/>
          </p:nvPr>
        </p:nvSpPr>
        <p:spPr>
          <a:xfrm>
            <a:off x="468313" y="1700213"/>
            <a:ext cx="8229600" cy="4752975"/>
          </a:xfrm>
        </p:spPr>
        <p:txBody>
          <a:bodyPr/>
          <a:lstStyle/>
          <a:p>
            <a:pPr eaLnBrk="1" hangingPunct="1">
              <a:lnSpc>
                <a:spcPct val="90000"/>
              </a:lnSpc>
            </a:pPr>
            <a:r>
              <a:rPr lang="en-GB" sz="2400" dirty="0"/>
              <a:t>Everything should be built on your relationship with young people:</a:t>
            </a:r>
          </a:p>
          <a:p>
            <a:pPr eaLnBrk="1" hangingPunct="1">
              <a:lnSpc>
                <a:spcPct val="90000"/>
              </a:lnSpc>
              <a:buFontTx/>
              <a:buNone/>
            </a:pPr>
            <a:endParaRPr lang="en-GB" sz="1400" dirty="0"/>
          </a:p>
          <a:p>
            <a:pPr lvl="1" eaLnBrk="1" hangingPunct="1">
              <a:lnSpc>
                <a:spcPct val="90000"/>
              </a:lnSpc>
            </a:pPr>
            <a:r>
              <a:rPr lang="en-GB" sz="2000" dirty="0"/>
              <a:t>Build rapport with young people</a:t>
            </a:r>
          </a:p>
          <a:p>
            <a:pPr lvl="1" eaLnBrk="1" hangingPunct="1">
              <a:lnSpc>
                <a:spcPct val="90000"/>
              </a:lnSpc>
              <a:buFontTx/>
              <a:buNone/>
            </a:pPr>
            <a:endParaRPr lang="en-GB" sz="1400" dirty="0"/>
          </a:p>
          <a:p>
            <a:pPr lvl="1" eaLnBrk="1" hangingPunct="1">
              <a:lnSpc>
                <a:spcPct val="90000"/>
              </a:lnSpc>
            </a:pPr>
            <a:r>
              <a:rPr lang="en-GB" sz="2000" dirty="0"/>
              <a:t>Encourage openness and honesty</a:t>
            </a:r>
          </a:p>
          <a:p>
            <a:pPr lvl="1" eaLnBrk="1" hangingPunct="1">
              <a:lnSpc>
                <a:spcPct val="90000"/>
              </a:lnSpc>
              <a:buFontTx/>
              <a:buNone/>
            </a:pPr>
            <a:endParaRPr lang="en-GB" sz="1400" dirty="0"/>
          </a:p>
          <a:p>
            <a:pPr lvl="1" eaLnBrk="1" hangingPunct="1">
              <a:lnSpc>
                <a:spcPct val="90000"/>
              </a:lnSpc>
            </a:pPr>
            <a:r>
              <a:rPr lang="en-GB" sz="2000" dirty="0"/>
              <a:t>Clarify feelings</a:t>
            </a:r>
          </a:p>
          <a:p>
            <a:pPr lvl="1" eaLnBrk="1" hangingPunct="1">
              <a:lnSpc>
                <a:spcPct val="90000"/>
              </a:lnSpc>
              <a:buFontTx/>
              <a:buNone/>
            </a:pPr>
            <a:endParaRPr lang="en-GB" sz="1400" dirty="0"/>
          </a:p>
          <a:p>
            <a:pPr lvl="1" eaLnBrk="1" hangingPunct="1">
              <a:lnSpc>
                <a:spcPct val="90000"/>
              </a:lnSpc>
            </a:pPr>
            <a:r>
              <a:rPr lang="en-GB" sz="2000" dirty="0"/>
              <a:t>Challenge negativity</a:t>
            </a:r>
          </a:p>
          <a:p>
            <a:pPr lvl="1" eaLnBrk="1" hangingPunct="1">
              <a:lnSpc>
                <a:spcPct val="90000"/>
              </a:lnSpc>
              <a:buFontTx/>
              <a:buNone/>
            </a:pPr>
            <a:endParaRPr lang="en-GB" sz="1400" dirty="0"/>
          </a:p>
          <a:p>
            <a:pPr lvl="1" eaLnBrk="1" hangingPunct="1">
              <a:lnSpc>
                <a:spcPct val="90000"/>
              </a:lnSpc>
            </a:pPr>
            <a:r>
              <a:rPr lang="en-GB" sz="2000" dirty="0"/>
              <a:t>Open doors</a:t>
            </a:r>
          </a:p>
          <a:p>
            <a:pPr lvl="1" eaLnBrk="1" hangingPunct="1">
              <a:lnSpc>
                <a:spcPct val="90000"/>
              </a:lnSpc>
              <a:buFontTx/>
              <a:buNone/>
            </a:pPr>
            <a:endParaRPr lang="en-GB" sz="1200" dirty="0"/>
          </a:p>
          <a:p>
            <a:pPr lvl="1" eaLnBrk="1" hangingPunct="1">
              <a:lnSpc>
                <a:spcPct val="90000"/>
              </a:lnSpc>
            </a:pPr>
            <a:r>
              <a:rPr lang="en-GB" sz="2000" dirty="0"/>
              <a:t>Review learning and then progress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2000"/>
                                        <p:tgtEl>
                                          <p:spTgt spid="133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3315">
                                            <p:txEl>
                                              <p:pRg st="2" end="2"/>
                                            </p:txEl>
                                          </p:spTgt>
                                        </p:tgtEl>
                                        <p:attrNameLst>
                                          <p:attrName>style.visibility</p:attrName>
                                        </p:attrNameLst>
                                      </p:cBhvr>
                                      <p:to>
                                        <p:strVal val="visible"/>
                                      </p:to>
                                    </p:set>
                                    <p:animEffect transition="in" filter="fade">
                                      <p:cBhvr>
                                        <p:cTn id="10" dur="2000"/>
                                        <p:tgtEl>
                                          <p:spTgt spid="1331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3315">
                                            <p:txEl>
                                              <p:pRg st="4" end="4"/>
                                            </p:txEl>
                                          </p:spTgt>
                                        </p:tgtEl>
                                        <p:attrNameLst>
                                          <p:attrName>style.visibility</p:attrName>
                                        </p:attrNameLst>
                                      </p:cBhvr>
                                      <p:to>
                                        <p:strVal val="visible"/>
                                      </p:to>
                                    </p:set>
                                    <p:animEffect transition="in" filter="fade">
                                      <p:cBhvr>
                                        <p:cTn id="13" dur="2000"/>
                                        <p:tgtEl>
                                          <p:spTgt spid="13315">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3315">
                                            <p:txEl>
                                              <p:pRg st="6" end="6"/>
                                            </p:txEl>
                                          </p:spTgt>
                                        </p:tgtEl>
                                        <p:attrNameLst>
                                          <p:attrName>style.visibility</p:attrName>
                                        </p:attrNameLst>
                                      </p:cBhvr>
                                      <p:to>
                                        <p:strVal val="visible"/>
                                      </p:to>
                                    </p:set>
                                    <p:animEffect transition="in" filter="fade">
                                      <p:cBhvr>
                                        <p:cTn id="16" dur="2000"/>
                                        <p:tgtEl>
                                          <p:spTgt spid="13315">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3315">
                                            <p:txEl>
                                              <p:pRg st="8" end="8"/>
                                            </p:txEl>
                                          </p:spTgt>
                                        </p:tgtEl>
                                        <p:attrNameLst>
                                          <p:attrName>style.visibility</p:attrName>
                                        </p:attrNameLst>
                                      </p:cBhvr>
                                      <p:to>
                                        <p:strVal val="visible"/>
                                      </p:to>
                                    </p:set>
                                    <p:animEffect transition="in" filter="fade">
                                      <p:cBhvr>
                                        <p:cTn id="19" dur="2000"/>
                                        <p:tgtEl>
                                          <p:spTgt spid="13315">
                                            <p:txEl>
                                              <p:pRg st="8" end="8"/>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3315">
                                            <p:txEl>
                                              <p:pRg st="10" end="10"/>
                                            </p:txEl>
                                          </p:spTgt>
                                        </p:tgtEl>
                                        <p:attrNameLst>
                                          <p:attrName>style.visibility</p:attrName>
                                        </p:attrNameLst>
                                      </p:cBhvr>
                                      <p:to>
                                        <p:strVal val="visible"/>
                                      </p:to>
                                    </p:set>
                                    <p:animEffect transition="in" filter="fade">
                                      <p:cBhvr>
                                        <p:cTn id="22" dur="2000"/>
                                        <p:tgtEl>
                                          <p:spTgt spid="13315">
                                            <p:txEl>
                                              <p:pRg st="10" end="1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3315">
                                            <p:txEl>
                                              <p:pRg st="12" end="12"/>
                                            </p:txEl>
                                          </p:spTgt>
                                        </p:tgtEl>
                                        <p:attrNameLst>
                                          <p:attrName>style.visibility</p:attrName>
                                        </p:attrNameLst>
                                      </p:cBhvr>
                                      <p:to>
                                        <p:strVal val="visible"/>
                                      </p:to>
                                    </p:set>
                                    <p:animEffect transition="in" filter="fade">
                                      <p:cBhvr>
                                        <p:cTn id="25" dur="2000"/>
                                        <p:tgtEl>
                                          <p:spTgt spid="13315">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NAOMIE</a:t>
            </a:r>
          </a:p>
        </p:txBody>
      </p:sp>
      <p:sp>
        <p:nvSpPr>
          <p:cNvPr id="11267" name="Rectangle 3"/>
          <p:cNvSpPr>
            <a:spLocks noGrp="1" noChangeArrowheads="1"/>
          </p:cNvSpPr>
          <p:nvPr>
            <p:ph type="body" idx="1"/>
          </p:nvPr>
        </p:nvSpPr>
        <p:spPr>
          <a:xfrm>
            <a:off x="457200" y="1600200"/>
            <a:ext cx="8229600" cy="4852988"/>
          </a:xfrm>
        </p:spPr>
        <p:txBody>
          <a:bodyPr/>
          <a:lstStyle/>
          <a:p>
            <a:pPr eaLnBrk="1" hangingPunct="1"/>
            <a:r>
              <a:rPr lang="en-GB"/>
              <a:t>Using the NAOMIE planning framework</a:t>
            </a:r>
          </a:p>
          <a:p>
            <a:pPr eaLnBrk="1" hangingPunct="1"/>
            <a:endParaRPr lang="en-GB" sz="1400"/>
          </a:p>
          <a:p>
            <a:pPr lvl="1" eaLnBrk="1" hangingPunct="1"/>
            <a:r>
              <a:rPr lang="en-GB" b="1"/>
              <a:t>N</a:t>
            </a:r>
            <a:r>
              <a:rPr lang="en-GB"/>
              <a:t>eeds</a:t>
            </a:r>
          </a:p>
          <a:p>
            <a:pPr lvl="1" eaLnBrk="1" hangingPunct="1"/>
            <a:r>
              <a:rPr lang="en-GB" b="1"/>
              <a:t>A</a:t>
            </a:r>
            <a:r>
              <a:rPr lang="en-GB"/>
              <a:t>ims</a:t>
            </a:r>
          </a:p>
          <a:p>
            <a:pPr lvl="1" eaLnBrk="1" hangingPunct="1"/>
            <a:r>
              <a:rPr lang="en-GB" b="1"/>
              <a:t>O</a:t>
            </a:r>
            <a:r>
              <a:rPr lang="en-GB"/>
              <a:t>bjectives</a:t>
            </a:r>
          </a:p>
          <a:p>
            <a:pPr lvl="1" eaLnBrk="1" hangingPunct="1"/>
            <a:r>
              <a:rPr lang="en-GB" b="1"/>
              <a:t>M</a:t>
            </a:r>
            <a:r>
              <a:rPr lang="en-GB"/>
              <a:t>ethods</a:t>
            </a:r>
          </a:p>
          <a:p>
            <a:pPr lvl="1" eaLnBrk="1" hangingPunct="1"/>
            <a:r>
              <a:rPr lang="en-GB" b="1"/>
              <a:t>I</a:t>
            </a:r>
            <a:r>
              <a:rPr lang="en-GB"/>
              <a:t>mplementation</a:t>
            </a:r>
          </a:p>
          <a:p>
            <a:pPr lvl="1" eaLnBrk="1" hangingPunct="1"/>
            <a:r>
              <a:rPr lang="en-GB" b="1"/>
              <a:t>E</a:t>
            </a:r>
            <a:r>
              <a:rPr lang="en-GB"/>
              <a:t>valuation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sz="3200"/>
              <a:t>What makes an interesting Work Programme?</a:t>
            </a:r>
            <a:r>
              <a:rPr lang="en-GB" sz="4000"/>
              <a:t> </a:t>
            </a:r>
          </a:p>
        </p:txBody>
      </p:sp>
      <p:sp>
        <p:nvSpPr>
          <p:cNvPr id="12291" name="Rectangle 3"/>
          <p:cNvSpPr>
            <a:spLocks noGrp="1" noChangeArrowheads="1"/>
          </p:cNvSpPr>
          <p:nvPr>
            <p:ph type="body" idx="1"/>
          </p:nvPr>
        </p:nvSpPr>
        <p:spPr/>
        <p:txBody>
          <a:bodyPr/>
          <a:lstStyle/>
          <a:p>
            <a:pPr eaLnBrk="1" hangingPunct="1">
              <a:lnSpc>
                <a:spcPct val="80000"/>
              </a:lnSpc>
            </a:pPr>
            <a:r>
              <a:rPr lang="en-GB" sz="2800"/>
              <a:t>At the face to face level, a challenging programme of work should have:</a:t>
            </a:r>
          </a:p>
          <a:p>
            <a:pPr eaLnBrk="1" hangingPunct="1">
              <a:lnSpc>
                <a:spcPct val="80000"/>
              </a:lnSpc>
              <a:buFontTx/>
              <a:buNone/>
            </a:pPr>
            <a:endParaRPr lang="en-GB" sz="2800"/>
          </a:p>
          <a:p>
            <a:pPr lvl="1" eaLnBrk="1" hangingPunct="1">
              <a:lnSpc>
                <a:spcPct val="80000"/>
              </a:lnSpc>
            </a:pPr>
            <a:r>
              <a:rPr lang="en-GB" sz="2400"/>
              <a:t>Breadth</a:t>
            </a:r>
          </a:p>
          <a:p>
            <a:pPr lvl="1" eaLnBrk="1" hangingPunct="1">
              <a:lnSpc>
                <a:spcPct val="80000"/>
              </a:lnSpc>
              <a:buFontTx/>
              <a:buNone/>
            </a:pPr>
            <a:endParaRPr lang="en-GB" sz="2400"/>
          </a:p>
          <a:p>
            <a:pPr lvl="1" eaLnBrk="1" hangingPunct="1">
              <a:lnSpc>
                <a:spcPct val="80000"/>
              </a:lnSpc>
            </a:pPr>
            <a:r>
              <a:rPr lang="en-GB" sz="2400"/>
              <a:t>Balance</a:t>
            </a:r>
          </a:p>
          <a:p>
            <a:pPr lvl="1" eaLnBrk="1" hangingPunct="1">
              <a:lnSpc>
                <a:spcPct val="80000"/>
              </a:lnSpc>
              <a:buFontTx/>
              <a:buNone/>
            </a:pPr>
            <a:endParaRPr lang="en-GB" sz="2400"/>
          </a:p>
          <a:p>
            <a:pPr lvl="1" eaLnBrk="1" hangingPunct="1">
              <a:lnSpc>
                <a:spcPct val="80000"/>
              </a:lnSpc>
            </a:pPr>
            <a:r>
              <a:rPr lang="en-GB" sz="2400"/>
              <a:t>Relevance</a:t>
            </a:r>
          </a:p>
          <a:p>
            <a:pPr lvl="1" eaLnBrk="1" hangingPunct="1">
              <a:lnSpc>
                <a:spcPct val="80000"/>
              </a:lnSpc>
              <a:buFontTx/>
              <a:buNone/>
            </a:pPr>
            <a:endParaRPr lang="en-GB" sz="2400"/>
          </a:p>
          <a:p>
            <a:pPr lvl="1" eaLnBrk="1" hangingPunct="1">
              <a:lnSpc>
                <a:spcPct val="80000"/>
              </a:lnSpc>
            </a:pPr>
            <a:r>
              <a:rPr lang="en-GB" sz="2400"/>
              <a:t>Differentiation</a:t>
            </a:r>
          </a:p>
          <a:p>
            <a:pPr lvl="1" eaLnBrk="1" hangingPunct="1">
              <a:lnSpc>
                <a:spcPct val="80000"/>
              </a:lnSpc>
              <a:buFontTx/>
              <a:buNone/>
            </a:pPr>
            <a:endParaRPr lang="en-US" sz="2400"/>
          </a:p>
          <a:p>
            <a:pPr lvl="1" eaLnBrk="1" hangingPunct="1">
              <a:lnSpc>
                <a:spcPct val="80000"/>
              </a:lnSpc>
            </a:pPr>
            <a:r>
              <a:rPr lang="en-US" sz="2400"/>
              <a:t>Progression</a:t>
            </a:r>
            <a:r>
              <a:rPr lang="en-GB" sz="240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95288" y="549275"/>
            <a:ext cx="8229600" cy="1143000"/>
          </a:xfrm>
        </p:spPr>
        <p:txBody>
          <a:bodyPr/>
          <a:lstStyle/>
          <a:p>
            <a:pPr eaLnBrk="1" hangingPunct="1"/>
            <a:r>
              <a:rPr lang="en-US" sz="4000" b="1" i="1"/>
              <a:t>Before starting a programme of work, Youth Workers should</a:t>
            </a:r>
            <a:br>
              <a:rPr lang="en-GB" sz="4000" b="1" i="1"/>
            </a:br>
            <a:endParaRPr lang="en-GB" sz="4000" b="1" i="1"/>
          </a:p>
        </p:txBody>
      </p:sp>
      <p:sp>
        <p:nvSpPr>
          <p:cNvPr id="13315" name="Rectangle 4"/>
          <p:cNvSpPr>
            <a:spLocks noGrp="1" noChangeArrowheads="1"/>
          </p:cNvSpPr>
          <p:nvPr>
            <p:ph type="body" sz="half" idx="1"/>
          </p:nvPr>
        </p:nvSpPr>
        <p:spPr>
          <a:xfrm>
            <a:off x="468313" y="1844675"/>
            <a:ext cx="4038600" cy="4525963"/>
          </a:xfrm>
        </p:spPr>
        <p:txBody>
          <a:bodyPr/>
          <a:lstStyle/>
          <a:p>
            <a:pPr eaLnBrk="1" hangingPunct="1"/>
            <a:r>
              <a:rPr lang="en-US" sz="2400"/>
              <a:t>Assess the learning environment</a:t>
            </a:r>
          </a:p>
          <a:p>
            <a:pPr eaLnBrk="1" hangingPunct="1"/>
            <a:r>
              <a:rPr lang="en-US" sz="2400"/>
              <a:t>Identify risks and challenges and resulting actions</a:t>
            </a:r>
          </a:p>
          <a:p>
            <a:pPr eaLnBrk="1" hangingPunct="1"/>
            <a:r>
              <a:rPr lang="en-US" sz="2400"/>
              <a:t>Identify those who can support you</a:t>
            </a:r>
          </a:p>
          <a:p>
            <a:pPr eaLnBrk="1" hangingPunct="1"/>
            <a:r>
              <a:rPr lang="en-US" sz="2400"/>
              <a:t>Agree a programme with young people and others</a:t>
            </a:r>
          </a:p>
          <a:p>
            <a:pPr eaLnBrk="1" hangingPunct="1"/>
            <a:r>
              <a:rPr lang="en-US" sz="2400"/>
              <a:t>Review process against your objectives</a:t>
            </a:r>
          </a:p>
        </p:txBody>
      </p:sp>
      <p:sp>
        <p:nvSpPr>
          <p:cNvPr id="13316" name="Rectangle 5"/>
          <p:cNvSpPr>
            <a:spLocks noGrp="1" noChangeArrowheads="1"/>
          </p:cNvSpPr>
          <p:nvPr>
            <p:ph type="body" sz="half" idx="2"/>
          </p:nvPr>
        </p:nvSpPr>
        <p:spPr>
          <a:xfrm>
            <a:off x="4643438" y="1844675"/>
            <a:ext cx="4038600" cy="4525963"/>
          </a:xfrm>
        </p:spPr>
        <p:txBody>
          <a:bodyPr/>
          <a:lstStyle/>
          <a:p>
            <a:pPr eaLnBrk="1" hangingPunct="1"/>
            <a:r>
              <a:rPr lang="en-US" sz="2400"/>
              <a:t>Establish efficient recording and measuring tools</a:t>
            </a:r>
          </a:p>
          <a:p>
            <a:pPr eaLnBrk="1" hangingPunct="1"/>
            <a:r>
              <a:rPr lang="en-US" sz="2400"/>
              <a:t>Communicate the outcomes</a:t>
            </a:r>
          </a:p>
          <a:p>
            <a:pPr eaLnBrk="1" hangingPunct="1"/>
            <a:r>
              <a:rPr lang="en-US" sz="2400"/>
              <a:t>Ensure the content is relevant</a:t>
            </a:r>
          </a:p>
          <a:p>
            <a:pPr eaLnBrk="1" hangingPunct="1"/>
            <a:r>
              <a:rPr lang="en-US" sz="2400"/>
              <a:t>Develop your own ground rules and think about a learning contract</a:t>
            </a:r>
            <a:endParaRPr lang="en-GB" sz="2400"/>
          </a:p>
          <a:p>
            <a:pPr eaLnBrk="1" hangingPunct="1"/>
            <a:endParaRPr lang="en-GB"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sz="3600" b="1" i="1"/>
              <a:t>To Sum Up: Programme Planning</a:t>
            </a:r>
            <a:endParaRPr lang="en-GB" sz="3600" b="1" i="1"/>
          </a:p>
        </p:txBody>
      </p:sp>
      <p:sp>
        <p:nvSpPr>
          <p:cNvPr id="14339" name="Rectangle 14"/>
          <p:cNvSpPr>
            <a:spLocks noGrp="1" noChangeArrowheads="1"/>
          </p:cNvSpPr>
          <p:nvPr>
            <p:ph type="body" idx="1"/>
          </p:nvPr>
        </p:nvSpPr>
        <p:spPr>
          <a:xfrm>
            <a:off x="468313" y="1412875"/>
            <a:ext cx="8229600" cy="4997450"/>
          </a:xfrm>
        </p:spPr>
        <p:txBody>
          <a:bodyPr/>
          <a:lstStyle/>
          <a:p>
            <a:pPr eaLnBrk="1" hangingPunct="1">
              <a:lnSpc>
                <a:spcPct val="90000"/>
              </a:lnSpc>
            </a:pPr>
            <a:r>
              <a:rPr lang="en-GB" dirty="0"/>
              <a:t>The what and the why – what do young people want or need to know more about? </a:t>
            </a:r>
          </a:p>
          <a:p>
            <a:pPr eaLnBrk="1" hangingPunct="1">
              <a:lnSpc>
                <a:spcPct val="90000"/>
              </a:lnSpc>
              <a:buFontTx/>
              <a:buNone/>
            </a:pPr>
            <a:endParaRPr lang="en-GB" dirty="0"/>
          </a:p>
          <a:p>
            <a:pPr eaLnBrk="1" hangingPunct="1">
              <a:lnSpc>
                <a:spcPct val="90000"/>
              </a:lnSpc>
            </a:pPr>
            <a:r>
              <a:rPr lang="en-GB" dirty="0"/>
              <a:t>The what – defining what they want to achieve in the form of recognisable and measurable outcomes!</a:t>
            </a:r>
          </a:p>
          <a:p>
            <a:pPr eaLnBrk="1" hangingPunct="1">
              <a:lnSpc>
                <a:spcPct val="90000"/>
              </a:lnSpc>
              <a:buFontTx/>
              <a:buNone/>
            </a:pPr>
            <a:endParaRPr lang="en-GB" dirty="0"/>
          </a:p>
          <a:p>
            <a:pPr eaLnBrk="1" hangingPunct="1">
              <a:lnSpc>
                <a:spcPct val="90000"/>
              </a:lnSpc>
            </a:pPr>
            <a:r>
              <a:rPr lang="en-GB" dirty="0"/>
              <a:t>The What and the How, defining the subsequent action and progression, specifying who will do what and when!</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930</Words>
  <Application>Microsoft Office PowerPoint</Application>
  <PresentationFormat>On-screen Show (4:3)</PresentationFormat>
  <Paragraphs>148</Paragraphs>
  <Slides>17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17</vt:i4>
      </vt:variant>
    </vt:vector>
  </HeadingPairs>
  <TitlesOfParts>
    <vt:vector size="19" baseType="lpstr">
      <vt:lpstr>Arial</vt:lpstr>
      <vt:lpstr>Default Design</vt:lpstr>
      <vt:lpstr>Planning a Youth Work Programme</vt:lpstr>
      <vt:lpstr>Purposes of Youth Work in UK </vt:lpstr>
      <vt:lpstr>To learn or not to learn..</vt:lpstr>
      <vt:lpstr>Recap on learning</vt:lpstr>
      <vt:lpstr>How Young People Learn</vt:lpstr>
      <vt:lpstr>Learning conversations</vt:lpstr>
      <vt:lpstr>Becoming Aware</vt:lpstr>
      <vt:lpstr>PowerPoint Presentation</vt:lpstr>
      <vt:lpstr>Individually</vt:lpstr>
      <vt:lpstr>Brainstorm Components of a good quality programme of work </vt:lpstr>
      <vt:lpstr> Different Learning Styles </vt:lpstr>
      <vt:lpstr>What methods can be used to take into account the learning styles?</vt:lpstr>
      <vt:lpstr>How should you start off planning your work programme?</vt:lpstr>
      <vt:lpstr>NAOMIE</vt:lpstr>
      <vt:lpstr>What makes an interesting Work Programme? </vt:lpstr>
      <vt:lpstr>Before starting a programme of work, Youth Workers should </vt:lpstr>
      <vt:lpstr>To Sum Up: Programme Planning</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 Youth Work Programme</dc:title>
  <dc:creator>clientadmin</dc:creator>
  <cp:lastModifiedBy>Darrel Williams</cp:lastModifiedBy>
  <cp:revision>17</cp:revision>
  <dcterms:created xsi:type="dcterms:W3CDTF">2008-10-15T15:50:00Z</dcterms:created>
  <dcterms:modified xsi:type="dcterms:W3CDTF">2026-04-20T14:28:59Z</dcterms:modified>
</cp:coreProperties>
</file>