
<file path=[Content_Types].xml><?xml version="1.0" encoding="utf-8"?>
<Types xmlns="http://schemas.openxmlformats.org/package/2006/content-types">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57" r:id="rId6"/>
    <p:sldId id="258" r:id="rId7"/>
    <p:sldId id="259" r:id="rId8"/>
    <p:sldId id="286" r:id="rId9"/>
    <p:sldId id="265" r:id="rId10"/>
    <p:sldId id="287" r:id="rId11"/>
    <p:sldId id="273" r:id="rId12"/>
    <p:sldId id="288" r:id="rId13"/>
    <p:sldId id="274" r:id="rId14"/>
    <p:sldId id="289" r:id="rId15"/>
    <p:sldId id="266" r:id="rId16"/>
    <p:sldId id="290" r:id="rId17"/>
    <p:sldId id="285" r:id="rId18"/>
    <p:sldId id="279" r:id="rId19"/>
    <p:sldId id="264" r:id="rId20"/>
    <p:sldId id="269" r:id="rId21"/>
    <p:sldId id="268" r:id="rId22"/>
    <p:sldId id="270" r:id="rId23"/>
    <p:sldId id="276" r:id="rId24"/>
    <p:sldId id="272" r:id="rId25"/>
    <p:sldId id="284" r:id="rId26"/>
    <p:sldId id="283" r:id="rId27"/>
    <p:sldId id="282" r:id="rId28"/>
    <p:sldId id="291" r:id="rId29"/>
    <p:sldId id="28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892" autoAdjust="0"/>
  </p:normalViewPr>
  <p:slideViewPr>
    <p:cSldViewPr>
      <p:cViewPr varScale="1">
        <p:scale>
          <a:sx n="59" d="100"/>
          <a:sy n="59" d="100"/>
        </p:scale>
        <p:origin x="171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13/09/2018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D851FF-DDF8-4498-BEFD-E71014915E75}" type="datetimeFigureOut">
              <a:rPr lang="en-GB" smtClean="0"/>
              <a:t>13/09/2018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473830-0F1E-4F7B-8AD7-C850FEC5589F}" type="slidenum">
              <a:rPr lang="en-GB" smtClean="0"/>
              <a:t>‹#›</a:t>
            </a:fld>
            <a:endParaRPr lang="en-GB"/>
          </a:p>
        </p:txBody>
      </p:sp>
    </p:spTree>
    <p:extLst>
      <p:ext uri="{BB962C8B-B14F-4D97-AF65-F5344CB8AC3E}">
        <p14:creationId xmlns:p14="http://schemas.microsoft.com/office/powerpoint/2010/main" val="3451674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origins of our current curriculum lie in the Education Act 1988</a:t>
            </a:r>
          </a:p>
          <a:p>
            <a:pPr marL="171450" indent="-171450">
              <a:buFont typeface="Arial" panose="020B0604020202020204" pitchFamily="34" charset="0"/>
              <a:buChar char="•"/>
            </a:pPr>
            <a:r>
              <a:rPr lang="en-GB" dirty="0" smtClean="0"/>
              <a:t>Its conception took place in a very different world: </a:t>
            </a:r>
          </a:p>
          <a:p>
            <a:pPr marL="0" indent="0">
              <a:buFont typeface="Arial" panose="020B0604020202020204" pitchFamily="34" charset="0"/>
              <a:buNone/>
            </a:pPr>
            <a:endParaRPr lang="en-GB" dirty="0" smtClean="0"/>
          </a:p>
          <a:p>
            <a:pPr marL="171450" indent="-171450">
              <a:buFont typeface="Arial" panose="020B0604020202020204" pitchFamily="34" charset="0"/>
              <a:buChar char="•"/>
            </a:pPr>
            <a:r>
              <a:rPr lang="en-GB" dirty="0" smtClean="0"/>
              <a:t>Kylie Minogue</a:t>
            </a:r>
            <a:r>
              <a:rPr lang="en-GB" baseline="0" dirty="0" smtClean="0"/>
              <a:t> had 1988’s best selling single – ‘I should be so lucky’</a:t>
            </a:r>
          </a:p>
          <a:p>
            <a:pPr marL="171450" indent="-171450">
              <a:buFont typeface="Arial" panose="020B0604020202020204" pitchFamily="34" charset="0"/>
              <a:buChar char="•"/>
            </a:pPr>
            <a:r>
              <a:rPr lang="en-GB" baseline="0" dirty="0" smtClean="0"/>
              <a:t>£1 notes were still legal tender until March 1988</a:t>
            </a:r>
          </a:p>
          <a:p>
            <a:pPr marL="171450" indent="-171450">
              <a:buFont typeface="Arial" panose="020B0604020202020204" pitchFamily="34" charset="0"/>
              <a:buChar char="•"/>
            </a:pPr>
            <a:r>
              <a:rPr lang="en-GB" baseline="0" dirty="0" smtClean="0"/>
              <a:t>Margaret Thatcher became Britain’s longest serving Prime Minister – 8 years and 244 days</a:t>
            </a:r>
          </a:p>
          <a:p>
            <a:pPr marL="171450" indent="-171450">
              <a:buFont typeface="Arial" panose="020B0604020202020204" pitchFamily="34" charset="0"/>
              <a:buChar char="•"/>
            </a:pPr>
            <a:r>
              <a:rPr lang="en-GB" baseline="0" dirty="0" smtClean="0"/>
              <a:t>Ronald Reagan was the US president</a:t>
            </a:r>
          </a:p>
          <a:p>
            <a:pPr marL="171450" indent="-171450">
              <a:buFont typeface="Arial" panose="020B0604020202020204" pitchFamily="34" charset="0"/>
              <a:buChar char="•"/>
            </a:pPr>
            <a:r>
              <a:rPr lang="en-GB" baseline="0" dirty="0" smtClean="0"/>
              <a:t>Kenneth Baker was the Education Secretary</a:t>
            </a:r>
          </a:p>
          <a:p>
            <a:pPr marL="171450" indent="-171450">
              <a:buFont typeface="Arial" panose="020B0604020202020204" pitchFamily="34" charset="0"/>
              <a:buChar char="•"/>
            </a:pPr>
            <a:r>
              <a:rPr lang="en-GB" baseline="0" dirty="0" smtClean="0"/>
              <a:t>First year that 16 year olds sat GCSE examinations, which replaced O Levels and CSEs </a:t>
            </a:r>
          </a:p>
          <a:p>
            <a:pPr marL="171450" indent="-171450">
              <a:buFont typeface="Arial" panose="020B0604020202020204" pitchFamily="34" charset="0"/>
              <a:buChar char="•"/>
            </a:pPr>
            <a:r>
              <a:rPr lang="en-GB" baseline="0" dirty="0" smtClean="0"/>
              <a:t>Pint of lager was less than £1</a:t>
            </a:r>
          </a:p>
          <a:p>
            <a:pPr marL="0" indent="0">
              <a:buFont typeface="Arial" panose="020B0604020202020204" pitchFamily="34" charset="0"/>
              <a:buNone/>
            </a:pPr>
            <a:endParaRPr lang="en-GB" baseline="0" dirty="0" smtClean="0"/>
          </a:p>
          <a:p>
            <a:pPr marL="0" indent="0">
              <a:buFont typeface="Arial" panose="020B0604020202020204" pitchFamily="34" charset="0"/>
              <a:buNone/>
            </a:pPr>
            <a:r>
              <a:rPr lang="en-GB" baseline="0" dirty="0" smtClean="0"/>
              <a:t>The NC in 1988 sought to establish an ENTITLEMENT for all children and young people in State schools to an education that would expose them to nationally specified knowledge and skills.</a:t>
            </a:r>
          </a:p>
          <a:p>
            <a:pPr marL="0" indent="0">
              <a:buFont typeface="Arial" panose="020B0604020202020204" pitchFamily="34" charset="0"/>
              <a:buNone/>
            </a:pPr>
            <a:r>
              <a:rPr lang="en-GB" baseline="0" dirty="0" smtClean="0"/>
              <a:t>It would establish common educational aims across Wales by delivering a broad and balanced education </a:t>
            </a:r>
          </a:p>
          <a:p>
            <a:pPr marL="0" indent="0">
              <a:buFont typeface="Arial" panose="020B0604020202020204" pitchFamily="34" charset="0"/>
              <a:buNone/>
            </a:pPr>
            <a:r>
              <a:rPr lang="en-GB" baseline="0" dirty="0" smtClean="0"/>
              <a:t>The period since 1988 has been particularly pressurised as Governments have tried to respond to concerns about standards, particularly LITERACY and NUMERACY</a:t>
            </a:r>
            <a:endParaRPr lang="en-GB"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2</a:t>
            </a:fld>
            <a:endParaRPr lang="en-GB"/>
          </a:p>
        </p:txBody>
      </p:sp>
    </p:spTree>
    <p:extLst>
      <p:ext uri="{BB962C8B-B14F-4D97-AF65-F5344CB8AC3E}">
        <p14:creationId xmlns:p14="http://schemas.microsoft.com/office/powerpoint/2010/main" val="3490004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Case for change rests partly on perceived shortcomings in present curriculum</a:t>
            </a:r>
          </a:p>
          <a:p>
            <a:pPr marL="171450" indent="-171450">
              <a:buFont typeface="Arial" panose="020B0604020202020204" pitchFamily="34" charset="0"/>
              <a:buChar char="•"/>
            </a:pPr>
            <a:r>
              <a:rPr lang="en-GB" dirty="0" smtClean="0"/>
              <a:t>Disappointing</a:t>
            </a:r>
            <a:r>
              <a:rPr lang="en-GB" baseline="0" dirty="0" smtClean="0"/>
              <a:t> PISA results have sparked a national debate on the quality and future education in Wales – highlight differences in performance between countries leading to loss of global competitiveness</a:t>
            </a:r>
          </a:p>
          <a:p>
            <a:pPr marL="171450" indent="-171450">
              <a:buFont typeface="Arial" panose="020B0604020202020204" pitchFamily="34" charset="0"/>
              <a:buChar char="•"/>
            </a:pPr>
            <a:r>
              <a:rPr lang="en-GB" baseline="0" dirty="0" smtClean="0"/>
              <a:t>Relative performance of young people in national qualifications in Wales – OECD report published in 2014 highlighted the continuing high proportion of young people in Wales whose performance was low and concluded that current assessment and evaluation arrangements were unsatisfactory </a:t>
            </a:r>
          </a:p>
          <a:p>
            <a:pPr marL="171450" indent="-171450">
              <a:buFont typeface="Arial" panose="020B0604020202020204" pitchFamily="34" charset="0"/>
              <a:buChar char="•"/>
            </a:pPr>
            <a:r>
              <a:rPr lang="en-GB" baseline="0" dirty="0" smtClean="0"/>
              <a:t>Judgements made by Estyn</a:t>
            </a:r>
          </a:p>
          <a:p>
            <a:pPr marL="171450" indent="-171450">
              <a:buFont typeface="Arial" panose="020B0604020202020204" pitchFamily="34" charset="0"/>
              <a:buChar char="•"/>
            </a:pPr>
            <a:r>
              <a:rPr lang="en-GB" baseline="0" dirty="0" smtClean="0"/>
              <a:t>ALL ABOVE DEMONSTRATE ACHIEVEMENTS MAY NOT BE AS HIGH AS THEY CAN BE </a:t>
            </a:r>
          </a:p>
          <a:p>
            <a:pPr marL="171450" indent="-171450">
              <a:buFont typeface="Arial" panose="020B0604020202020204" pitchFamily="34" charset="0"/>
              <a:buChar char="•"/>
            </a:pPr>
            <a:r>
              <a:rPr lang="en-GB" baseline="0" dirty="0" smtClean="0"/>
              <a:t>Additionally the pace of social, economic and technological change has profound implications for how we conceive education in the future </a:t>
            </a:r>
          </a:p>
          <a:p>
            <a:pPr marL="171450" indent="-171450">
              <a:buFont typeface="Arial" panose="020B0604020202020204" pitchFamily="34" charset="0"/>
              <a:buChar char="•"/>
            </a:pPr>
            <a:r>
              <a:rPr lang="en-GB" baseline="0" dirty="0" smtClean="0"/>
              <a:t>Economy changed from predominantly heavy industry to digital/knowledge economy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3</a:t>
            </a:fld>
            <a:endParaRPr lang="en-GB"/>
          </a:p>
        </p:txBody>
      </p:sp>
    </p:spTree>
    <p:extLst>
      <p:ext uri="{BB962C8B-B14F-4D97-AF65-F5344CB8AC3E}">
        <p14:creationId xmlns:p14="http://schemas.microsoft.com/office/powerpoint/2010/main" val="1788284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Donaldson’s report argues that the curriculum has become overloaded, complicated and, in parts, outdated.</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Professor Donaldson’s recommendations mark a radical departure from the curriculum of the last century. They provide us with the opportunity to build a new curriculum for Wales which is  fit for the 21st Century and beyond.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4</a:t>
            </a:fld>
            <a:endParaRPr lang="en-GB"/>
          </a:p>
        </p:txBody>
      </p:sp>
    </p:spTree>
    <p:extLst>
      <p:ext uri="{BB962C8B-B14F-4D97-AF65-F5344CB8AC3E}">
        <p14:creationId xmlns:p14="http://schemas.microsoft.com/office/powerpoint/2010/main" val="421368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Enterprising, creative contributors:</a:t>
            </a:r>
          </a:p>
          <a:p>
            <a:pPr marL="171450" indent="-171450">
              <a:buFont typeface="Arial" panose="020B0604020202020204" pitchFamily="34" charset="0"/>
              <a:buChar char="•"/>
            </a:pPr>
            <a:r>
              <a:rPr lang="en-GB" dirty="0" smtClean="0"/>
              <a:t>Connect and apply their knowledge and skills to create ideas and products</a:t>
            </a:r>
          </a:p>
          <a:p>
            <a:pPr marL="171450" indent="-171450">
              <a:buFont typeface="Arial" panose="020B0604020202020204" pitchFamily="34" charset="0"/>
              <a:buChar char="•"/>
            </a:pPr>
            <a:r>
              <a:rPr lang="en-GB" dirty="0" smtClean="0"/>
              <a:t>Think</a:t>
            </a:r>
            <a:r>
              <a:rPr lang="en-GB" baseline="0" dirty="0" smtClean="0"/>
              <a:t> creatively to reframe and solve problems</a:t>
            </a:r>
          </a:p>
          <a:p>
            <a:pPr marL="171450" indent="-171450">
              <a:buFont typeface="Arial" panose="020B0604020202020204" pitchFamily="34" charset="0"/>
              <a:buChar char="•"/>
            </a:pPr>
            <a:r>
              <a:rPr lang="en-GB" baseline="0" dirty="0" smtClean="0"/>
              <a:t>Identify and grasp opportunities</a:t>
            </a:r>
          </a:p>
          <a:p>
            <a:pPr marL="171450" indent="-171450">
              <a:buFont typeface="Arial" panose="020B0604020202020204" pitchFamily="34" charset="0"/>
              <a:buChar char="•"/>
            </a:pPr>
            <a:r>
              <a:rPr lang="en-GB" baseline="0" dirty="0" smtClean="0"/>
              <a:t>Take measured risks</a:t>
            </a:r>
          </a:p>
          <a:p>
            <a:pPr marL="171450" indent="-171450">
              <a:buFont typeface="Arial" panose="020B0604020202020204" pitchFamily="34" charset="0"/>
              <a:buChar char="•"/>
            </a:pPr>
            <a:r>
              <a:rPr lang="en-GB" baseline="0" dirty="0" smtClean="0"/>
              <a:t>Lead and play different roles in teams</a:t>
            </a:r>
          </a:p>
          <a:p>
            <a:pPr marL="171450" indent="-171450">
              <a:buFont typeface="Arial" panose="020B0604020202020204" pitchFamily="34" charset="0"/>
              <a:buChar char="•"/>
            </a:pPr>
            <a:r>
              <a:rPr lang="en-GB" baseline="0" dirty="0" smtClean="0"/>
              <a:t>Express ideas and emotions through different media</a:t>
            </a:r>
          </a:p>
          <a:p>
            <a:pPr marL="171450" indent="-171450">
              <a:buFont typeface="Arial" panose="020B0604020202020204" pitchFamily="34" charset="0"/>
              <a:buChar char="•"/>
            </a:pPr>
            <a:r>
              <a:rPr lang="en-GB" baseline="0" dirty="0" smtClean="0"/>
              <a:t>Give of their energy and skills so that other people will benefit </a:t>
            </a:r>
          </a:p>
          <a:p>
            <a:pPr marL="171450" indent="-171450">
              <a:buFont typeface="Arial" panose="020B0604020202020204" pitchFamily="34" charset="0"/>
              <a:buChar char="•"/>
            </a:pPr>
            <a:r>
              <a:rPr lang="en-GB" baseline="0" dirty="0" smtClean="0"/>
              <a:t>READY TO PLAY A FULL PART IN LIFE AND IN WORK </a:t>
            </a: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6</a:t>
            </a:fld>
            <a:endParaRPr lang="en-GB"/>
          </a:p>
        </p:txBody>
      </p:sp>
    </p:spTree>
    <p:extLst>
      <p:ext uri="{BB962C8B-B14F-4D97-AF65-F5344CB8AC3E}">
        <p14:creationId xmlns:p14="http://schemas.microsoft.com/office/powerpoint/2010/main" val="1519700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Will</a:t>
            </a:r>
            <a:r>
              <a:rPr lang="en-GB" baseline="0" dirty="0" smtClean="0"/>
              <a:t> combine core and non-core subjects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8</a:t>
            </a:fld>
            <a:endParaRPr lang="en-GB"/>
          </a:p>
        </p:txBody>
      </p:sp>
    </p:spTree>
    <p:extLst>
      <p:ext uri="{BB962C8B-B14F-4D97-AF65-F5344CB8AC3E}">
        <p14:creationId xmlns:p14="http://schemas.microsoft.com/office/powerpoint/2010/main" val="3532505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a:t>
            </a:r>
            <a:r>
              <a:rPr lang="en-GB" baseline="0" dirty="0" smtClean="0"/>
              <a:t> successful curriculum must be ‘authentic’</a:t>
            </a:r>
          </a:p>
          <a:p>
            <a:pPr marL="171450" indent="-171450">
              <a:buFont typeface="Arial" panose="020B0604020202020204" pitchFamily="34" charset="0"/>
              <a:buChar char="•"/>
            </a:pPr>
            <a:r>
              <a:rPr lang="en-GB" baseline="0" dirty="0" smtClean="0"/>
              <a:t>Literacy and numeracy particularly important </a:t>
            </a:r>
          </a:p>
          <a:p>
            <a:pPr marL="171450" indent="-171450">
              <a:buFont typeface="Arial" panose="020B0604020202020204" pitchFamily="34" charset="0"/>
              <a:buChar char="•"/>
            </a:pPr>
            <a:r>
              <a:rPr lang="en-GB" baseline="0" dirty="0" smtClean="0"/>
              <a:t>Increasing recognition of the importance of building system and teacher capacity as integral to teacher reform </a:t>
            </a: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12</a:t>
            </a:fld>
            <a:endParaRPr lang="en-GB"/>
          </a:p>
        </p:txBody>
      </p:sp>
    </p:spTree>
    <p:extLst>
      <p:ext uri="{BB962C8B-B14F-4D97-AF65-F5344CB8AC3E}">
        <p14:creationId xmlns:p14="http://schemas.microsoft.com/office/powerpoint/2010/main" val="2233628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GENERATIONAL</a:t>
            </a:r>
            <a:r>
              <a:rPr lang="en-GB" baseline="0" dirty="0" smtClean="0"/>
              <a:t> TRAITS </a:t>
            </a:r>
          </a:p>
          <a:p>
            <a:endParaRPr lang="en-GB" baseline="0" dirty="0" smtClean="0"/>
          </a:p>
          <a:p>
            <a:pPr marL="171450" indent="-171450">
              <a:buFont typeface="Arial" panose="020B0604020202020204" pitchFamily="34" charset="0"/>
              <a:buChar char="•"/>
            </a:pPr>
            <a:r>
              <a:rPr lang="en-GB" dirty="0" smtClean="0"/>
              <a:t>Generation Z refers to cohort born just before start of millennium</a:t>
            </a:r>
          </a:p>
          <a:p>
            <a:pPr marL="171450" indent="-171450">
              <a:buFont typeface="Arial" panose="020B0604020202020204" pitchFamily="34" charset="0"/>
              <a:buChar char="•"/>
            </a:pPr>
            <a:r>
              <a:rPr lang="en-GB" dirty="0" smtClean="0"/>
              <a:t>“First tribe of true digital natives”</a:t>
            </a:r>
          </a:p>
          <a:p>
            <a:pPr marL="171450" indent="-171450">
              <a:buFont typeface="Arial" panose="020B0604020202020204" pitchFamily="34" charset="0"/>
              <a:buChar char="•"/>
            </a:pPr>
            <a:r>
              <a:rPr lang="en-GB" dirty="0" smtClean="0"/>
              <a:t>Market research report: “Generation Z takes in information instantaneously</a:t>
            </a:r>
            <a:r>
              <a:rPr lang="en-GB" baseline="0" dirty="0" smtClean="0"/>
              <a:t> </a:t>
            </a:r>
            <a:r>
              <a:rPr lang="en-GB" dirty="0" smtClean="0"/>
              <a:t>and loses interest just as fast.”</a:t>
            </a:r>
          </a:p>
          <a:p>
            <a:pPr marL="171450" indent="-171450">
              <a:buFont typeface="Arial" panose="020B0604020202020204" pitchFamily="34" charset="0"/>
              <a:buChar char="•"/>
            </a:pPr>
            <a:r>
              <a:rPr lang="en-GB" dirty="0" smtClean="0"/>
              <a:t>Keen to volunteer, contribute to society,</a:t>
            </a:r>
            <a:r>
              <a:rPr lang="en-GB" baseline="0" dirty="0" smtClean="0"/>
              <a:t> collaborative work </a:t>
            </a: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15</a:t>
            </a:fld>
            <a:endParaRPr lang="en-GB"/>
          </a:p>
        </p:txBody>
      </p:sp>
    </p:spTree>
    <p:extLst>
      <p:ext uri="{BB962C8B-B14F-4D97-AF65-F5344CB8AC3E}">
        <p14:creationId xmlns:p14="http://schemas.microsoft.com/office/powerpoint/2010/main" val="1561753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Mobile</a:t>
            </a:r>
            <a:r>
              <a:rPr lang="en-GB" baseline="0" dirty="0" smtClean="0"/>
              <a:t> apps</a:t>
            </a:r>
          </a:p>
          <a:p>
            <a:pPr marL="171450" indent="-171450">
              <a:buFont typeface="Arial" panose="020B0604020202020204" pitchFamily="34" charset="0"/>
              <a:buChar char="•"/>
            </a:pPr>
            <a:r>
              <a:rPr lang="en-GB" baseline="0" dirty="0" smtClean="0"/>
              <a:t>Increased use of technology such as tablets or smart phones</a:t>
            </a:r>
          </a:p>
          <a:p>
            <a:pPr marL="171450" indent="-171450">
              <a:buFont typeface="Arial" panose="020B0604020202020204" pitchFamily="34" charset="0"/>
              <a:buChar char="•"/>
            </a:pPr>
            <a:r>
              <a:rPr lang="en-GB" baseline="0" dirty="0" smtClean="0"/>
              <a:t>Social media – FB, Twitter, blogs, discussion groups</a:t>
            </a:r>
          </a:p>
          <a:p>
            <a:pPr marL="171450" indent="-171450">
              <a:buFont typeface="Arial" panose="020B0604020202020204" pitchFamily="34" charset="0"/>
              <a:buChar char="•"/>
            </a:pPr>
            <a:r>
              <a:rPr lang="en-GB" baseline="0" dirty="0" smtClean="0"/>
              <a:t>You Tube videos</a:t>
            </a:r>
          </a:p>
          <a:p>
            <a:pPr marL="171450" indent="-171450">
              <a:buFont typeface="Arial" panose="020B0604020202020204" pitchFamily="34" charset="0"/>
              <a:buChar char="•"/>
            </a:pPr>
            <a:r>
              <a:rPr lang="en-GB" baseline="0" dirty="0" smtClean="0"/>
              <a:t>COLLABORATION – varying viewpoints, inclusiveness and tolerance </a:t>
            </a:r>
          </a:p>
        </p:txBody>
      </p:sp>
      <p:sp>
        <p:nvSpPr>
          <p:cNvPr id="4" name="Slide Number Placeholder 3"/>
          <p:cNvSpPr>
            <a:spLocks noGrp="1"/>
          </p:cNvSpPr>
          <p:nvPr>
            <p:ph type="sldNum" sz="quarter" idx="10"/>
          </p:nvPr>
        </p:nvSpPr>
        <p:spPr/>
        <p:txBody>
          <a:bodyPr/>
          <a:lstStyle/>
          <a:p>
            <a:fld id="{0A473830-0F1E-4F7B-8AD7-C850FEC5589F}" type="slidenum">
              <a:rPr lang="en-GB" smtClean="0"/>
              <a:t>16</a:t>
            </a:fld>
            <a:endParaRPr lang="en-GB"/>
          </a:p>
        </p:txBody>
      </p:sp>
    </p:spTree>
    <p:extLst>
      <p:ext uri="{BB962C8B-B14F-4D97-AF65-F5344CB8AC3E}">
        <p14:creationId xmlns:p14="http://schemas.microsoft.com/office/powerpoint/2010/main" val="3482507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Introduce Hugh </a:t>
            </a:r>
            <a:r>
              <a:rPr lang="en-GB" altLang="en-US" dirty="0" err="1" smtClean="0"/>
              <a:t>Facey</a:t>
            </a:r>
            <a:r>
              <a:rPr lang="en-GB" altLang="en-US" dirty="0" smtClean="0"/>
              <a:t> and the story of </a:t>
            </a:r>
            <a:r>
              <a:rPr lang="en-GB" altLang="en-US" dirty="0" err="1" smtClean="0"/>
              <a:t>Gripple</a:t>
            </a:r>
            <a:r>
              <a:rPr lang="en-GB" altLang="en-US" dirty="0" smtClean="0"/>
              <a:t> (more notes on the activity sheet). </a:t>
            </a:r>
          </a:p>
          <a:p>
            <a:pPr>
              <a:spcBef>
                <a:spcPct val="0"/>
              </a:spcBef>
            </a:pPr>
            <a:r>
              <a:rPr lang="en-GB" altLang="en-US" dirty="0" smtClean="0"/>
              <a:t> </a:t>
            </a:r>
          </a:p>
          <a:p>
            <a:pPr>
              <a:spcBef>
                <a:spcPct val="0"/>
              </a:spcBef>
            </a:pPr>
            <a:r>
              <a:rPr lang="en-GB" altLang="en-US" dirty="0" smtClean="0"/>
              <a:t>Hugh was a wire salesman and he was delivering a load of wire to a farm and was in the middle of a field with a farmer and the farmer was saying to him ‘your wire’s great Hugh, but you know my real problem – it’s joining wire together, so I’m wasting wire or cutting my fingers trying to join it together. Hugh went away, thought about this and came up with a wire tensioner that ‘gripped and pulled’ (a </a:t>
            </a:r>
            <a:r>
              <a:rPr lang="en-GB" altLang="en-US" dirty="0" err="1" smtClean="0"/>
              <a:t>Gripple</a:t>
            </a:r>
            <a:r>
              <a:rPr lang="en-GB" altLang="en-US" dirty="0" smtClean="0"/>
              <a:t>). From that idea he has created a global business worth millions. </a:t>
            </a:r>
            <a:r>
              <a:rPr lang="en-GB" altLang="en-US" dirty="0" err="1" smtClean="0"/>
              <a:t>Gripple</a:t>
            </a:r>
            <a:r>
              <a:rPr lang="en-GB" altLang="en-US" dirty="0" smtClean="0"/>
              <a:t> is employee owned, it puts innovation at its heart -  it has the aspiration to have quarter of business every year from products that are less than four years old. </a:t>
            </a:r>
          </a:p>
          <a:p>
            <a:pPr>
              <a:spcBef>
                <a:spcPct val="0"/>
              </a:spcBef>
            </a:pPr>
            <a:endParaRPr lang="en-GB" altLang="en-US" dirty="0" smtClean="0"/>
          </a:p>
          <a:p>
            <a:pPr marL="171450" indent="-171450">
              <a:spcBef>
                <a:spcPct val="0"/>
              </a:spcBef>
              <a:buFont typeface="Arial" panose="020B0604020202020204" pitchFamily="34" charset="0"/>
              <a:buChar char="•"/>
            </a:pPr>
            <a:r>
              <a:rPr lang="en-GB" altLang="en-US" dirty="0" smtClean="0"/>
              <a:t>Turnover of £39m</a:t>
            </a:r>
          </a:p>
          <a:p>
            <a:pPr marL="171450" indent="-171450">
              <a:spcBef>
                <a:spcPct val="0"/>
              </a:spcBef>
              <a:buFont typeface="Arial" panose="020B0604020202020204" pitchFamily="34" charset="0"/>
              <a:buChar char="•"/>
            </a:pPr>
            <a:r>
              <a:rPr lang="en-GB" altLang="en-US" dirty="0" err="1" smtClean="0"/>
              <a:t>Gripple</a:t>
            </a:r>
            <a:r>
              <a:rPr lang="en-GB" altLang="en-US" dirty="0" smtClean="0"/>
              <a:t> Ltd has ambition </a:t>
            </a:r>
            <a:r>
              <a:rPr lang="en-GB" altLang="en-US" baseline="0" dirty="0" smtClean="0"/>
              <a:t> - at least 25% of turnover every year to come from new innovations (products less than 4 years old)</a:t>
            </a:r>
            <a:endParaRPr lang="en-GB" altLang="en-US" dirty="0" smtClean="0"/>
          </a:p>
          <a:p>
            <a:pPr>
              <a:spcBef>
                <a:spcPct val="0"/>
              </a:spcBef>
            </a:pPr>
            <a:r>
              <a:rPr lang="en-GB" altLang="en-US" dirty="0" smtClean="0"/>
              <a:t> </a:t>
            </a:r>
          </a:p>
          <a:p>
            <a:pPr>
              <a:spcBef>
                <a:spcPct val="0"/>
              </a:spcBef>
            </a:pPr>
            <a:r>
              <a:rPr lang="en-GB" altLang="en-US" dirty="0" smtClean="0"/>
              <a:t>They have a simple method for coming up with new ideas and it involves three steps:</a:t>
            </a:r>
          </a:p>
          <a:p>
            <a:pPr>
              <a:spcBef>
                <a:spcPct val="0"/>
              </a:spcBef>
            </a:pPr>
            <a:r>
              <a:rPr lang="en-GB" altLang="en-US" dirty="0" smtClean="0"/>
              <a:t> </a:t>
            </a:r>
          </a:p>
          <a:p>
            <a:pPr>
              <a:spcBef>
                <a:spcPct val="0"/>
              </a:spcBef>
            </a:pPr>
            <a:r>
              <a:rPr lang="en-GB" altLang="en-US" dirty="0" smtClean="0"/>
              <a:t>- OBSERVE, FIND PROBLEMS, INNOVATE – now you’re going to put that into practice. </a:t>
            </a:r>
          </a:p>
          <a:p>
            <a:pPr>
              <a:spcBef>
                <a:spcPct val="0"/>
              </a:spcBef>
            </a:pPr>
            <a:endParaRPr lang="en-GB" altLang="en-US" dirty="0" smtClean="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4200">
                <a:solidFill>
                  <a:srgbClr val="000000"/>
                </a:solidFill>
                <a:latin typeface="Gill Sans" charset="0"/>
                <a:ea typeface="ヒラギノ角ゴ ProN W3" charset="0"/>
                <a:cs typeface="ヒラギノ角ゴ ProN W3" charset="0"/>
                <a:sym typeface="Gill Sans" charset="0"/>
              </a:defRPr>
            </a:lvl1pPr>
            <a:lvl2pPr marL="782638" indent="-300038">
              <a:defRPr sz="4200">
                <a:solidFill>
                  <a:srgbClr val="000000"/>
                </a:solidFill>
                <a:latin typeface="Gill Sans" charset="0"/>
                <a:ea typeface="ヒラギノ角ゴ ProN W3" charset="0"/>
                <a:cs typeface="ヒラギノ角ゴ ProN W3" charset="0"/>
                <a:sym typeface="Gill Sans" charset="0"/>
              </a:defRPr>
            </a:lvl2pPr>
            <a:lvl3pPr marL="1204913" indent="-239713">
              <a:defRPr sz="4200">
                <a:solidFill>
                  <a:srgbClr val="000000"/>
                </a:solidFill>
                <a:latin typeface="Gill Sans" charset="0"/>
                <a:ea typeface="ヒラギノ角ゴ ProN W3" charset="0"/>
                <a:cs typeface="ヒラギノ角ゴ ProN W3" charset="0"/>
                <a:sym typeface="Gill Sans" charset="0"/>
              </a:defRPr>
            </a:lvl3pPr>
            <a:lvl4pPr marL="1689100" indent="-239713">
              <a:defRPr sz="4200">
                <a:solidFill>
                  <a:srgbClr val="000000"/>
                </a:solidFill>
                <a:latin typeface="Gill Sans" charset="0"/>
                <a:ea typeface="ヒラギノ角ゴ ProN W3" charset="0"/>
                <a:cs typeface="ヒラギノ角ゴ ProN W3" charset="0"/>
                <a:sym typeface="Gill Sans" charset="0"/>
              </a:defRPr>
            </a:lvl4pPr>
            <a:lvl5pPr marL="2171700" indent="-239713">
              <a:defRPr sz="4200">
                <a:solidFill>
                  <a:srgbClr val="000000"/>
                </a:solidFill>
                <a:latin typeface="Gill Sans" charset="0"/>
                <a:ea typeface="ヒラギノ角ゴ ProN W3" charset="0"/>
                <a:cs typeface="ヒラギノ角ゴ ProN W3" charset="0"/>
                <a:sym typeface="Gill Sans" charset="0"/>
              </a:defRPr>
            </a:lvl5pPr>
            <a:lvl6pPr marL="26289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30861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5433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40005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fld id="{0B4AFAA6-8264-495E-B6CE-154D397D7E2D}" type="slidenum">
              <a:rPr lang="en-GB" altLang="en-US" sz="1300" smtClean="0"/>
              <a:pPr/>
              <a:t>17</a:t>
            </a:fld>
            <a:endParaRPr lang="en-GB" altLang="en-US" sz="1300" smtClean="0"/>
          </a:p>
        </p:txBody>
      </p:sp>
    </p:spTree>
    <p:extLst>
      <p:ext uri="{BB962C8B-B14F-4D97-AF65-F5344CB8AC3E}">
        <p14:creationId xmlns:p14="http://schemas.microsoft.com/office/powerpoint/2010/main" val="1828961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dirty="0" smtClean="0"/>
              <a:t>Everyone talks about being creative or developing new innovations, but how do you actually do it? </a:t>
            </a:r>
            <a:endParaRPr lang="en-GB" altLang="en-US" dirty="0" smtClean="0"/>
          </a:p>
          <a:p>
            <a:pPr>
              <a:spcBef>
                <a:spcPct val="0"/>
              </a:spcBef>
            </a:pPr>
            <a:r>
              <a:rPr lang="en-US" altLang="en-US" dirty="0" smtClean="0"/>
              <a:t> </a:t>
            </a:r>
            <a:endParaRPr lang="en-GB" altLang="en-US" dirty="0" smtClean="0"/>
          </a:p>
          <a:p>
            <a:pPr>
              <a:spcBef>
                <a:spcPct val="0"/>
              </a:spcBef>
            </a:pPr>
            <a:r>
              <a:rPr lang="en-US" altLang="en-US" dirty="0" err="1" smtClean="0"/>
              <a:t>Gripple</a:t>
            </a:r>
            <a:r>
              <a:rPr lang="en-US" altLang="en-US" dirty="0" smtClean="0"/>
              <a:t> Ltd has a simple methodology that involved three steps - observe, find problems and innovate. And they have developed a practical activity to help communicate what it means in practice – and we’re going to do that now. </a:t>
            </a:r>
          </a:p>
          <a:p>
            <a:pPr>
              <a:spcBef>
                <a:spcPct val="0"/>
              </a:spcBef>
            </a:pPr>
            <a:endParaRPr lang="en-US" altLang="en-US" dirty="0" smtClean="0"/>
          </a:p>
          <a:p>
            <a:pPr>
              <a:spcBef>
                <a:spcPct val="0"/>
              </a:spcBef>
            </a:pPr>
            <a:r>
              <a:rPr lang="en-US" altLang="en-US" dirty="0" smtClean="0"/>
              <a:t>The idea is, that once you have experienced this process in practice, you can apply it to different situations to generate new thinking and new ideas. </a:t>
            </a:r>
          </a:p>
          <a:p>
            <a:pPr>
              <a:spcBef>
                <a:spcPct val="0"/>
              </a:spcBef>
            </a:pPr>
            <a:endParaRPr lang="en-US" altLang="en-US" dirty="0" smtClean="0"/>
          </a:p>
          <a:p>
            <a:pPr>
              <a:spcBef>
                <a:spcPct val="0"/>
              </a:spcBef>
            </a:pPr>
            <a:endParaRPr lang="en-GB" altLang="en-US" dirty="0" smtClean="0"/>
          </a:p>
          <a:p>
            <a:pPr>
              <a:spcBef>
                <a:spcPct val="0"/>
              </a:spcBef>
            </a:pPr>
            <a:r>
              <a:rPr lang="en-US" altLang="en-US" dirty="0" smtClean="0"/>
              <a:t> </a:t>
            </a:r>
            <a:endParaRPr lang="en-GB" altLang="en-US" dirty="0" smtClean="0"/>
          </a:p>
          <a:p>
            <a:pPr>
              <a:spcBef>
                <a:spcPct val="0"/>
              </a:spcBef>
            </a:pPr>
            <a:r>
              <a:rPr lang="en-US" altLang="en-US" dirty="0" smtClean="0"/>
              <a:t> </a:t>
            </a:r>
            <a:endParaRPr lang="en-GB" altLang="en-US" dirty="0" smtClean="0"/>
          </a:p>
          <a:p>
            <a:pPr>
              <a:spcBef>
                <a:spcPct val="0"/>
              </a:spcBef>
            </a:pPr>
            <a:endParaRPr lang="en-GB" altLang="en-US" dirty="0" smtClean="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4200">
                <a:solidFill>
                  <a:srgbClr val="000000"/>
                </a:solidFill>
                <a:latin typeface="Gill Sans" charset="0"/>
                <a:ea typeface="ヒラギノ角ゴ ProN W3" charset="0"/>
                <a:cs typeface="ヒラギノ角ゴ ProN W3" charset="0"/>
                <a:sym typeface="Gill Sans" charset="0"/>
              </a:defRPr>
            </a:lvl1pPr>
            <a:lvl2pPr marL="782638" indent="-300038">
              <a:defRPr sz="4200">
                <a:solidFill>
                  <a:srgbClr val="000000"/>
                </a:solidFill>
                <a:latin typeface="Gill Sans" charset="0"/>
                <a:ea typeface="ヒラギノ角ゴ ProN W3" charset="0"/>
                <a:cs typeface="ヒラギノ角ゴ ProN W3" charset="0"/>
                <a:sym typeface="Gill Sans" charset="0"/>
              </a:defRPr>
            </a:lvl2pPr>
            <a:lvl3pPr marL="1204913" indent="-239713">
              <a:defRPr sz="4200">
                <a:solidFill>
                  <a:srgbClr val="000000"/>
                </a:solidFill>
                <a:latin typeface="Gill Sans" charset="0"/>
                <a:ea typeface="ヒラギノ角ゴ ProN W3" charset="0"/>
                <a:cs typeface="ヒラギノ角ゴ ProN W3" charset="0"/>
                <a:sym typeface="Gill Sans" charset="0"/>
              </a:defRPr>
            </a:lvl3pPr>
            <a:lvl4pPr marL="1689100" indent="-239713">
              <a:defRPr sz="4200">
                <a:solidFill>
                  <a:srgbClr val="000000"/>
                </a:solidFill>
                <a:latin typeface="Gill Sans" charset="0"/>
                <a:ea typeface="ヒラギノ角ゴ ProN W3" charset="0"/>
                <a:cs typeface="ヒラギノ角ゴ ProN W3" charset="0"/>
                <a:sym typeface="Gill Sans" charset="0"/>
              </a:defRPr>
            </a:lvl4pPr>
            <a:lvl5pPr marL="2171700" indent="-239713">
              <a:defRPr sz="4200">
                <a:solidFill>
                  <a:srgbClr val="000000"/>
                </a:solidFill>
                <a:latin typeface="Gill Sans" charset="0"/>
                <a:ea typeface="ヒラギノ角ゴ ProN W3" charset="0"/>
                <a:cs typeface="ヒラギノ角ゴ ProN W3" charset="0"/>
                <a:sym typeface="Gill Sans" charset="0"/>
              </a:defRPr>
            </a:lvl5pPr>
            <a:lvl6pPr marL="26289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30861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5433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40005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fld id="{F1A55711-F948-4855-8071-C09DAEEB3B90}" type="slidenum">
              <a:rPr lang="en-GB" altLang="en-US" sz="1300" smtClean="0"/>
              <a:pPr/>
              <a:t>18</a:t>
            </a:fld>
            <a:endParaRPr lang="en-GB" altLang="en-US" sz="1300" smtClean="0"/>
          </a:p>
        </p:txBody>
      </p:sp>
    </p:spTree>
    <p:extLst>
      <p:ext uri="{BB962C8B-B14F-4D97-AF65-F5344CB8AC3E}">
        <p14:creationId xmlns:p14="http://schemas.microsoft.com/office/powerpoint/2010/main" val="3902041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spcBef>
                <a:spcPct val="0"/>
              </a:spcBef>
              <a:buFont typeface="Arial" panose="020B0604020202020204" pitchFamily="34" charset="0"/>
              <a:buChar char="•"/>
            </a:pPr>
            <a:r>
              <a:rPr lang="en-GB" altLang="en-US" dirty="0" smtClean="0"/>
              <a:t>Ask volunteer to eat yoghurt</a:t>
            </a:r>
          </a:p>
          <a:p>
            <a:pPr marL="171450" indent="-171450">
              <a:spcBef>
                <a:spcPct val="0"/>
              </a:spcBef>
              <a:buFont typeface="Arial" panose="020B0604020202020204" pitchFamily="34" charset="0"/>
              <a:buChar char="•"/>
            </a:pPr>
            <a:r>
              <a:rPr lang="en-GB" altLang="en-US" dirty="0" smtClean="0"/>
              <a:t>Whilst</a:t>
            </a:r>
            <a:r>
              <a:rPr lang="en-GB" altLang="en-US" baseline="0" dirty="0" smtClean="0"/>
              <a:t> they are eating, all other members of the group to meticulously record everything they do.  Watch out for any problems</a:t>
            </a:r>
          </a:p>
          <a:p>
            <a:pPr marL="171450" indent="-171450">
              <a:spcBef>
                <a:spcPct val="0"/>
              </a:spcBef>
              <a:buFont typeface="Arial" panose="020B0604020202020204" pitchFamily="34" charset="0"/>
              <a:buChar char="•"/>
            </a:pPr>
            <a:r>
              <a:rPr lang="en-GB" altLang="en-US" baseline="0" dirty="0" smtClean="0"/>
              <a:t>Get feedback on common problems  </a:t>
            </a:r>
          </a:p>
          <a:p>
            <a:pPr marL="171450" indent="-171450">
              <a:spcBef>
                <a:spcPct val="0"/>
              </a:spcBef>
              <a:buFont typeface="Arial" panose="020B0604020202020204" pitchFamily="34" charset="0"/>
              <a:buChar char="•"/>
            </a:pPr>
            <a:r>
              <a:rPr lang="en-GB" altLang="en-US" baseline="0" dirty="0" smtClean="0"/>
              <a:t>Ask teams to think and discuss for one minute to come up with an idea on how to solve ONE of the problems </a:t>
            </a:r>
            <a:endParaRPr lang="en-GB" altLang="en-US" dirty="0"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4200">
                <a:solidFill>
                  <a:srgbClr val="000000"/>
                </a:solidFill>
                <a:latin typeface="Gill Sans" charset="0"/>
                <a:ea typeface="ヒラギノ角ゴ ProN W3" charset="0"/>
                <a:cs typeface="ヒラギノ角ゴ ProN W3" charset="0"/>
                <a:sym typeface="Gill Sans" charset="0"/>
              </a:defRPr>
            </a:lvl1pPr>
            <a:lvl2pPr marL="782638" indent="-300038">
              <a:defRPr sz="4200">
                <a:solidFill>
                  <a:srgbClr val="000000"/>
                </a:solidFill>
                <a:latin typeface="Gill Sans" charset="0"/>
                <a:ea typeface="ヒラギノ角ゴ ProN W3" charset="0"/>
                <a:cs typeface="ヒラギノ角ゴ ProN W3" charset="0"/>
                <a:sym typeface="Gill Sans" charset="0"/>
              </a:defRPr>
            </a:lvl2pPr>
            <a:lvl3pPr marL="1204913" indent="-239713">
              <a:defRPr sz="4200">
                <a:solidFill>
                  <a:srgbClr val="000000"/>
                </a:solidFill>
                <a:latin typeface="Gill Sans" charset="0"/>
                <a:ea typeface="ヒラギノ角ゴ ProN W3" charset="0"/>
                <a:cs typeface="ヒラギノ角ゴ ProN W3" charset="0"/>
                <a:sym typeface="Gill Sans" charset="0"/>
              </a:defRPr>
            </a:lvl3pPr>
            <a:lvl4pPr marL="1689100" indent="-239713">
              <a:defRPr sz="4200">
                <a:solidFill>
                  <a:srgbClr val="000000"/>
                </a:solidFill>
                <a:latin typeface="Gill Sans" charset="0"/>
                <a:ea typeface="ヒラギノ角ゴ ProN W3" charset="0"/>
                <a:cs typeface="ヒラギノ角ゴ ProN W3" charset="0"/>
                <a:sym typeface="Gill Sans" charset="0"/>
              </a:defRPr>
            </a:lvl4pPr>
            <a:lvl5pPr marL="2171700" indent="-239713">
              <a:defRPr sz="4200">
                <a:solidFill>
                  <a:srgbClr val="000000"/>
                </a:solidFill>
                <a:latin typeface="Gill Sans" charset="0"/>
                <a:ea typeface="ヒラギノ角ゴ ProN W3" charset="0"/>
                <a:cs typeface="ヒラギノ角ゴ ProN W3" charset="0"/>
                <a:sym typeface="Gill Sans" charset="0"/>
              </a:defRPr>
            </a:lvl5pPr>
            <a:lvl6pPr marL="26289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30861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5433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40005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fld id="{A75E902D-CB0D-4D05-8130-27753C2E315B}" type="slidenum">
              <a:rPr lang="en-GB" altLang="en-US" sz="1300" smtClean="0"/>
              <a:pPr/>
              <a:t>19</a:t>
            </a:fld>
            <a:endParaRPr lang="en-GB" altLang="en-US" sz="1300" smtClean="0"/>
          </a:p>
        </p:txBody>
      </p:sp>
    </p:spTree>
    <p:extLst>
      <p:ext uri="{BB962C8B-B14F-4D97-AF65-F5344CB8AC3E}">
        <p14:creationId xmlns:p14="http://schemas.microsoft.com/office/powerpoint/2010/main" val="2156785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spcBef>
                <a:spcPct val="0"/>
              </a:spcBef>
              <a:buFont typeface="Arial" panose="020B0604020202020204" pitchFamily="34" charset="0"/>
              <a:buChar char="•"/>
            </a:pPr>
            <a:r>
              <a:rPr lang="en-GB" altLang="en-US" dirty="0" smtClean="0"/>
              <a:t>One of the ways </a:t>
            </a:r>
            <a:r>
              <a:rPr lang="en-GB" altLang="en-US" dirty="0" err="1" smtClean="0"/>
              <a:t>Gripple</a:t>
            </a:r>
            <a:r>
              <a:rPr lang="en-GB" altLang="en-US" dirty="0" smtClean="0"/>
              <a:t> comes up with new ideas is by looking at their product from different perspectives</a:t>
            </a:r>
          </a:p>
          <a:p>
            <a:pPr marL="171450" indent="-171450">
              <a:spcBef>
                <a:spcPct val="0"/>
              </a:spcBef>
              <a:buFont typeface="Arial" panose="020B0604020202020204" pitchFamily="34" charset="0"/>
              <a:buChar char="•"/>
            </a:pPr>
            <a:r>
              <a:rPr lang="en-GB" altLang="en-US" dirty="0" smtClean="0"/>
              <a:t>Now you are going to take this approach to develop a new yoghurt product</a:t>
            </a:r>
          </a:p>
          <a:p>
            <a:pPr marL="171450" indent="-171450">
              <a:spcBef>
                <a:spcPct val="0"/>
              </a:spcBef>
              <a:buFont typeface="Arial" panose="020B0604020202020204" pitchFamily="34" charset="0"/>
              <a:buChar char="•"/>
            </a:pPr>
            <a:r>
              <a:rPr lang="en-GB" altLang="en-US" dirty="0" smtClean="0"/>
              <a:t>You are going</a:t>
            </a:r>
            <a:r>
              <a:rPr lang="en-GB" altLang="en-US" baseline="0" dirty="0" smtClean="0"/>
              <a:t> to create a yoghurt product from the perspective of one of these famous brands which addresses one or more of the problems you identified </a:t>
            </a:r>
            <a:endParaRPr lang="en-GB" altLang="en-US" dirty="0"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4200">
                <a:solidFill>
                  <a:srgbClr val="000000"/>
                </a:solidFill>
                <a:latin typeface="Gill Sans" charset="0"/>
                <a:ea typeface="ヒラギノ角ゴ ProN W3" charset="0"/>
                <a:cs typeface="ヒラギノ角ゴ ProN W3" charset="0"/>
                <a:sym typeface="Gill Sans" charset="0"/>
              </a:defRPr>
            </a:lvl1pPr>
            <a:lvl2pPr marL="782638" indent="-300038">
              <a:defRPr sz="4200">
                <a:solidFill>
                  <a:srgbClr val="000000"/>
                </a:solidFill>
                <a:latin typeface="Gill Sans" charset="0"/>
                <a:ea typeface="ヒラギノ角ゴ ProN W3" charset="0"/>
                <a:cs typeface="ヒラギノ角ゴ ProN W3" charset="0"/>
                <a:sym typeface="Gill Sans" charset="0"/>
              </a:defRPr>
            </a:lvl2pPr>
            <a:lvl3pPr marL="1204913" indent="-239713">
              <a:defRPr sz="4200">
                <a:solidFill>
                  <a:srgbClr val="000000"/>
                </a:solidFill>
                <a:latin typeface="Gill Sans" charset="0"/>
                <a:ea typeface="ヒラギノ角ゴ ProN W3" charset="0"/>
                <a:cs typeface="ヒラギノ角ゴ ProN W3" charset="0"/>
                <a:sym typeface="Gill Sans" charset="0"/>
              </a:defRPr>
            </a:lvl3pPr>
            <a:lvl4pPr marL="1689100" indent="-239713">
              <a:defRPr sz="4200">
                <a:solidFill>
                  <a:srgbClr val="000000"/>
                </a:solidFill>
                <a:latin typeface="Gill Sans" charset="0"/>
                <a:ea typeface="ヒラギノ角ゴ ProN W3" charset="0"/>
                <a:cs typeface="ヒラギノ角ゴ ProN W3" charset="0"/>
                <a:sym typeface="Gill Sans" charset="0"/>
              </a:defRPr>
            </a:lvl4pPr>
            <a:lvl5pPr marL="2171700" indent="-239713">
              <a:defRPr sz="4200">
                <a:solidFill>
                  <a:srgbClr val="000000"/>
                </a:solidFill>
                <a:latin typeface="Gill Sans" charset="0"/>
                <a:ea typeface="ヒラギノ角ゴ ProN W3" charset="0"/>
                <a:cs typeface="ヒラギノ角ゴ ProN W3" charset="0"/>
                <a:sym typeface="Gill Sans" charset="0"/>
              </a:defRPr>
            </a:lvl5pPr>
            <a:lvl6pPr marL="26289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30861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5433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4000500" indent="-239713"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fld id="{A75E902D-CB0D-4D05-8130-27753C2E315B}" type="slidenum">
              <a:rPr lang="en-GB" altLang="en-US" sz="1300" smtClean="0"/>
              <a:pPr/>
              <a:t>20</a:t>
            </a:fld>
            <a:endParaRPr lang="en-GB" altLang="en-US" sz="1300" smtClean="0"/>
          </a:p>
        </p:txBody>
      </p:sp>
    </p:spTree>
    <p:extLst>
      <p:ext uri="{BB962C8B-B14F-4D97-AF65-F5344CB8AC3E}">
        <p14:creationId xmlns:p14="http://schemas.microsoft.com/office/powerpoint/2010/main" val="9359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4200">
                <a:solidFill>
                  <a:srgbClr val="000000"/>
                </a:solidFill>
                <a:latin typeface="Gill Sans" charset="0"/>
                <a:ea typeface="ヒラギノ角ゴ ProN W3" charset="0"/>
                <a:cs typeface="ヒラギノ角ゴ ProN W3" charset="0"/>
                <a:sym typeface="Gill Sans" charset="0"/>
              </a:defRPr>
            </a:lvl1pPr>
            <a:lvl2pPr marL="746125" indent="-285750">
              <a:defRPr sz="4200">
                <a:solidFill>
                  <a:srgbClr val="000000"/>
                </a:solidFill>
                <a:latin typeface="Gill Sans" charset="0"/>
                <a:ea typeface="ヒラギノ角ゴ ProN W3" charset="0"/>
                <a:cs typeface="ヒラギノ角ゴ ProN W3" charset="0"/>
                <a:sym typeface="Gill Sans" charset="0"/>
              </a:defRPr>
            </a:lvl2pPr>
            <a:lvl3pPr marL="1147763" indent="-228600">
              <a:defRPr sz="4200">
                <a:solidFill>
                  <a:srgbClr val="000000"/>
                </a:solidFill>
                <a:latin typeface="Gill Sans" charset="0"/>
                <a:ea typeface="ヒラギノ角ゴ ProN W3" charset="0"/>
                <a:cs typeface="ヒラギノ角ゴ ProN W3" charset="0"/>
                <a:sym typeface="Gill Sans" charset="0"/>
              </a:defRPr>
            </a:lvl3pPr>
            <a:lvl4pPr marL="1606550" indent="-228600">
              <a:defRPr sz="4200">
                <a:solidFill>
                  <a:srgbClr val="000000"/>
                </a:solidFill>
                <a:latin typeface="Gill Sans" charset="0"/>
                <a:ea typeface="ヒラギノ角ゴ ProN W3" charset="0"/>
                <a:cs typeface="ヒラギノ角ゴ ProN W3" charset="0"/>
                <a:sym typeface="Gill Sans" charset="0"/>
              </a:defRPr>
            </a:lvl4pPr>
            <a:lvl5pPr marL="2065338" indent="-228600">
              <a:defRPr sz="4200">
                <a:solidFill>
                  <a:srgbClr val="000000"/>
                </a:solidFill>
                <a:latin typeface="Gill Sans" charset="0"/>
                <a:ea typeface="ヒラギノ角ゴ ProN W3" charset="0"/>
                <a:cs typeface="ヒラギノ角ゴ ProN W3" charset="0"/>
                <a:sym typeface="Gill Sans" charset="0"/>
              </a:defRPr>
            </a:lvl5pPr>
            <a:lvl6pPr marL="2522538" indent="-228600"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6pPr>
            <a:lvl7pPr marL="2979738" indent="-228600"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7pPr>
            <a:lvl8pPr marL="3436938" indent="-228600"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8pPr>
            <a:lvl9pPr marL="3894138" indent="-228600" eaLnBrk="0" fontAlgn="base" hangingPunct="0">
              <a:spcBef>
                <a:spcPct val="0"/>
              </a:spcBef>
              <a:spcAft>
                <a:spcPct val="0"/>
              </a:spcAft>
              <a:defRPr sz="4200">
                <a:solidFill>
                  <a:srgbClr val="000000"/>
                </a:solidFill>
                <a:latin typeface="Gill Sans" charset="0"/>
                <a:ea typeface="ヒラギノ角ゴ ProN W3" charset="0"/>
                <a:cs typeface="ヒラギノ角ゴ ProN W3" charset="0"/>
                <a:sym typeface="Gill Sans" charset="0"/>
              </a:defRPr>
            </a:lvl9pPr>
          </a:lstStyle>
          <a:p>
            <a:fld id="{A85D6177-9E9A-4E03-8563-611D1EF1E352}" type="slidenum">
              <a:rPr lang="en-GB" altLang="en-US" sz="1200" smtClean="0"/>
              <a:pPr/>
              <a:t>21</a:t>
            </a:fld>
            <a:endParaRPr lang="en-GB" altLang="en-US" sz="1200" smtClean="0"/>
          </a:p>
        </p:txBody>
      </p:sp>
    </p:spTree>
    <p:extLst>
      <p:ext uri="{BB962C8B-B14F-4D97-AF65-F5344CB8AC3E}">
        <p14:creationId xmlns:p14="http://schemas.microsoft.com/office/powerpoint/2010/main" val="945317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24</a:t>
            </a:fld>
            <a:endParaRPr lang="en-GB"/>
          </a:p>
        </p:txBody>
      </p:sp>
    </p:spTree>
    <p:extLst>
      <p:ext uri="{BB962C8B-B14F-4D97-AF65-F5344CB8AC3E}">
        <p14:creationId xmlns:p14="http://schemas.microsoft.com/office/powerpoint/2010/main" val="1307517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Leave you with an image that encapsulates changes in society which are indeed changing</a:t>
            </a:r>
            <a:r>
              <a:rPr lang="en-GB" baseline="0" dirty="0" smtClean="0"/>
              <a:t> the way we educate our learners.  </a:t>
            </a:r>
            <a:endParaRPr lang="en-GB" dirty="0"/>
          </a:p>
        </p:txBody>
      </p:sp>
      <p:sp>
        <p:nvSpPr>
          <p:cNvPr id="4" name="Slide Number Placeholder 3"/>
          <p:cNvSpPr>
            <a:spLocks noGrp="1"/>
          </p:cNvSpPr>
          <p:nvPr>
            <p:ph type="sldNum" sz="quarter" idx="10"/>
          </p:nvPr>
        </p:nvSpPr>
        <p:spPr/>
        <p:txBody>
          <a:bodyPr/>
          <a:lstStyle/>
          <a:p>
            <a:fld id="{0A473830-0F1E-4F7B-8AD7-C850FEC5589F}" type="slidenum">
              <a:rPr lang="en-GB" smtClean="0"/>
              <a:t>26</a:t>
            </a:fld>
            <a:endParaRPr lang="en-GB"/>
          </a:p>
        </p:txBody>
      </p:sp>
    </p:spTree>
    <p:extLst>
      <p:ext uri="{BB962C8B-B14F-4D97-AF65-F5344CB8AC3E}">
        <p14:creationId xmlns:p14="http://schemas.microsoft.com/office/powerpoint/2010/main" val="2765095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13/09/2018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13/09/2018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13/09/2018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13/09/2018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bing.com/videos/search?q=rsa+ken+robinson&amp;view=detail&amp;mid=775EDF829E4B8B284A1C775EDF829E4B8B284A1C&amp;FORM=VIR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r>
              <a:rPr lang="en-GB" i="1" dirty="0">
                <a:solidFill>
                  <a:schemeClr val="bg1"/>
                </a:solidFill>
              </a:rPr>
              <a:t/>
            </a:r>
            <a:br>
              <a:rPr lang="en-GB" i="1" dirty="0">
                <a:solidFill>
                  <a:schemeClr val="bg1"/>
                </a:solidFill>
              </a:rPr>
            </a:br>
            <a:endParaRPr lang="en-GB" dirty="0">
              <a:solidFill>
                <a:schemeClr val="bg1"/>
              </a:solidFill>
            </a:endParaRPr>
          </a:p>
        </p:txBody>
      </p:sp>
      <p:sp>
        <p:nvSpPr>
          <p:cNvPr id="3" name="TextBox 2"/>
          <p:cNvSpPr txBox="1"/>
          <p:nvPr/>
        </p:nvSpPr>
        <p:spPr>
          <a:xfrm>
            <a:off x="3448" y="1628800"/>
            <a:ext cx="8892480" cy="2862322"/>
          </a:xfrm>
          <a:prstGeom prst="rect">
            <a:avLst/>
          </a:prstGeom>
          <a:noFill/>
        </p:spPr>
        <p:txBody>
          <a:bodyPr wrap="square" rtlCol="0">
            <a:spAutoFit/>
          </a:bodyPr>
          <a:lstStyle/>
          <a:p>
            <a:pPr algn="ctr"/>
            <a:r>
              <a:rPr lang="en-GB" sz="4000" b="1" dirty="0" smtClean="0">
                <a:solidFill>
                  <a:schemeClr val="bg1"/>
                </a:solidFill>
              </a:rPr>
              <a:t>Donaldson:</a:t>
            </a:r>
          </a:p>
          <a:p>
            <a:pPr algn="ctr"/>
            <a:r>
              <a:rPr lang="en-GB" sz="4000" b="1" dirty="0" smtClean="0">
                <a:solidFill>
                  <a:schemeClr val="bg1"/>
                </a:solidFill>
              </a:rPr>
              <a:t>Who </a:t>
            </a:r>
            <a:r>
              <a:rPr lang="en-GB" sz="4000" b="1" dirty="0" smtClean="0">
                <a:solidFill>
                  <a:schemeClr val="bg1"/>
                </a:solidFill>
              </a:rPr>
              <a:t>is he?  </a:t>
            </a:r>
            <a:r>
              <a:rPr lang="en-GB" sz="4000" b="1" dirty="0" smtClean="0">
                <a:solidFill>
                  <a:schemeClr val="bg1"/>
                </a:solidFill>
              </a:rPr>
              <a:t>Why </a:t>
            </a:r>
            <a:r>
              <a:rPr lang="en-GB" sz="4000" b="1" dirty="0" smtClean="0">
                <a:solidFill>
                  <a:schemeClr val="bg1"/>
                </a:solidFill>
              </a:rPr>
              <a:t>does he matter</a:t>
            </a:r>
            <a:r>
              <a:rPr lang="en-GB" sz="4000" b="1" dirty="0" smtClean="0">
                <a:solidFill>
                  <a:schemeClr val="bg1"/>
                </a:solidFill>
              </a:rPr>
              <a:t>?</a:t>
            </a:r>
          </a:p>
          <a:p>
            <a:pPr algn="ctr"/>
            <a:r>
              <a:rPr lang="en-GB" sz="4000" b="1" dirty="0" err="1" smtClean="0">
                <a:solidFill>
                  <a:schemeClr val="bg1"/>
                </a:solidFill>
              </a:rPr>
              <a:t>Pwy</a:t>
            </a:r>
            <a:r>
              <a:rPr lang="en-GB" sz="4000" b="1" dirty="0" smtClean="0">
                <a:solidFill>
                  <a:schemeClr val="bg1"/>
                </a:solidFill>
              </a:rPr>
              <a:t> </a:t>
            </a:r>
            <a:r>
              <a:rPr lang="en-GB" sz="4000" b="1" dirty="0" err="1" smtClean="0">
                <a:solidFill>
                  <a:schemeClr val="bg1"/>
                </a:solidFill>
              </a:rPr>
              <a:t>ydyw</a:t>
            </a:r>
            <a:r>
              <a:rPr lang="en-GB" sz="4000" b="1" dirty="0" smtClean="0">
                <a:solidFill>
                  <a:schemeClr val="bg1"/>
                </a:solidFill>
              </a:rPr>
              <a:t>? Pam </a:t>
            </a:r>
            <a:r>
              <a:rPr lang="en-GB" sz="4000" b="1" dirty="0" err="1" smtClean="0">
                <a:solidFill>
                  <a:schemeClr val="bg1"/>
                </a:solidFill>
              </a:rPr>
              <a:t>mae’n</a:t>
            </a:r>
            <a:r>
              <a:rPr lang="en-GB" sz="4000" b="1" dirty="0" smtClean="0">
                <a:solidFill>
                  <a:schemeClr val="bg1"/>
                </a:solidFill>
              </a:rPr>
              <a:t> </a:t>
            </a:r>
            <a:r>
              <a:rPr lang="en-GB" sz="4000" b="1" dirty="0" err="1" smtClean="0">
                <a:solidFill>
                  <a:schemeClr val="bg1"/>
                </a:solidFill>
              </a:rPr>
              <a:t>bwysig</a:t>
            </a:r>
            <a:r>
              <a:rPr lang="en-GB" sz="4000" b="1" dirty="0" smtClean="0">
                <a:solidFill>
                  <a:schemeClr val="bg1"/>
                </a:solidFill>
              </a:rPr>
              <a:t>?</a:t>
            </a:r>
            <a:endParaRPr lang="en-GB" sz="4000" b="1" dirty="0" smtClean="0">
              <a:solidFill>
                <a:schemeClr val="bg1"/>
              </a:solidFill>
            </a:endParaRPr>
          </a:p>
          <a:p>
            <a:endParaRPr lang="en-GB" sz="60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260648"/>
            <a:ext cx="9153196" cy="5148673"/>
          </a:xfrm>
          <a:prstGeom prst="rect">
            <a:avLst/>
          </a:prstGeom>
        </p:spPr>
      </p:pic>
    </p:spTree>
    <p:extLst>
      <p:ext uri="{BB962C8B-B14F-4D97-AF65-F5344CB8AC3E}">
        <p14:creationId xmlns:p14="http://schemas.microsoft.com/office/powerpoint/2010/main" val="24221191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260648"/>
            <a:ext cx="7992888" cy="2062103"/>
          </a:xfrm>
          <a:prstGeom prst="rect">
            <a:avLst/>
          </a:prstGeom>
          <a:noFill/>
        </p:spPr>
        <p:txBody>
          <a:bodyPr wrap="square" rtlCol="0">
            <a:spAutoFit/>
          </a:bodyPr>
          <a:lstStyle/>
          <a:p>
            <a:r>
              <a:rPr lang="en-GB" sz="4000" b="1" dirty="0" smtClean="0"/>
              <a:t>Drivers for </a:t>
            </a:r>
            <a:r>
              <a:rPr lang="en-GB" sz="4000" b="1" dirty="0" smtClean="0"/>
              <a:t>Change</a:t>
            </a:r>
          </a:p>
          <a:p>
            <a:r>
              <a:rPr lang="en-GB" sz="4000" b="1" dirty="0" err="1" smtClean="0"/>
              <a:t>Gyrwyr</a:t>
            </a:r>
            <a:r>
              <a:rPr lang="en-GB" sz="4000" b="1" dirty="0" smtClean="0"/>
              <a:t> </a:t>
            </a:r>
            <a:r>
              <a:rPr lang="en-GB" sz="4000" b="1" dirty="0" err="1"/>
              <a:t>N</a:t>
            </a:r>
            <a:r>
              <a:rPr lang="en-GB" sz="4000" b="1" dirty="0" err="1" smtClean="0"/>
              <a:t>ewid</a:t>
            </a:r>
            <a:endParaRPr lang="en-GB" sz="4000" b="1" dirty="0" smtClean="0"/>
          </a:p>
          <a:p>
            <a:r>
              <a:rPr lang="en-GB" sz="4800" b="1" dirty="0" smtClean="0"/>
              <a:t> </a:t>
            </a:r>
            <a:endParaRPr lang="en-GB" sz="4800" b="1" dirty="0"/>
          </a:p>
        </p:txBody>
      </p:sp>
      <p:graphicFrame>
        <p:nvGraphicFramePr>
          <p:cNvPr id="4" name="Table 3"/>
          <p:cNvGraphicFramePr>
            <a:graphicFrameLocks noGrp="1"/>
          </p:cNvGraphicFramePr>
          <p:nvPr>
            <p:extLst>
              <p:ext uri="{D42A27DB-BD31-4B8C-83A1-F6EECF244321}">
                <p14:modId xmlns:p14="http://schemas.microsoft.com/office/powerpoint/2010/main" val="1420986899"/>
              </p:ext>
            </p:extLst>
          </p:nvPr>
        </p:nvGraphicFramePr>
        <p:xfrm>
          <a:off x="323528" y="1628800"/>
          <a:ext cx="8568952" cy="4114800"/>
        </p:xfrm>
        <a:graphic>
          <a:graphicData uri="http://schemas.openxmlformats.org/drawingml/2006/table">
            <a:tbl>
              <a:tblPr firstRow="1" bandRow="1">
                <a:tableStyleId>{5C22544A-7EE6-4342-B048-85BDC9FD1C3A}</a:tableStyleId>
              </a:tblPr>
              <a:tblGrid>
                <a:gridCol w="4284476"/>
                <a:gridCol w="4284476"/>
              </a:tblGrid>
              <a:tr h="370840">
                <a:tc>
                  <a:txBody>
                    <a:bodyPr/>
                    <a:lstStyle/>
                    <a:p>
                      <a:pPr marL="285750" indent="-285750">
                        <a:buFont typeface="Arial" panose="020B0604020202020204" pitchFamily="34" charset="0"/>
                        <a:buChar char="•"/>
                      </a:pPr>
                      <a:r>
                        <a:rPr lang="en-GB" sz="2400" dirty="0" err="1" smtClean="0"/>
                        <a:t>Canlyniadau</a:t>
                      </a:r>
                      <a:r>
                        <a:rPr lang="en-GB" sz="2400" dirty="0" smtClean="0"/>
                        <a:t> PISA</a:t>
                      </a:r>
                    </a:p>
                    <a:p>
                      <a:pPr marL="0" indent="0">
                        <a:buFont typeface="Arial" panose="020B0604020202020204" pitchFamily="34" charset="0"/>
                        <a:buNone/>
                      </a:pPr>
                      <a:endParaRPr lang="en-GB" sz="2400" dirty="0" smtClean="0"/>
                    </a:p>
                    <a:p>
                      <a:pPr marL="285750" indent="-285750">
                        <a:buFont typeface="Arial" panose="020B0604020202020204" pitchFamily="34" charset="0"/>
                        <a:buChar char="•"/>
                      </a:pPr>
                      <a:r>
                        <a:rPr lang="en-GB" sz="2400" dirty="0" err="1" smtClean="0"/>
                        <a:t>Perfformiad</a:t>
                      </a:r>
                      <a:r>
                        <a:rPr lang="en-GB" sz="2400" dirty="0" smtClean="0"/>
                        <a:t> </a:t>
                      </a:r>
                      <a:r>
                        <a:rPr lang="en-GB" sz="2400" dirty="0" err="1" smtClean="0"/>
                        <a:t>cymharol</a:t>
                      </a:r>
                      <a:r>
                        <a:rPr lang="en-GB" sz="2400" dirty="0" smtClean="0"/>
                        <a:t> </a:t>
                      </a:r>
                      <a:r>
                        <a:rPr lang="en-GB" sz="2400" dirty="0" err="1" smtClean="0"/>
                        <a:t>mewn</a:t>
                      </a:r>
                      <a:r>
                        <a:rPr lang="en-GB" sz="2400" dirty="0" smtClean="0"/>
                        <a:t> </a:t>
                      </a:r>
                      <a:r>
                        <a:rPr lang="en-GB" sz="2400" dirty="0" err="1" smtClean="0"/>
                        <a:t>cymwysterau</a:t>
                      </a:r>
                      <a:r>
                        <a:rPr lang="en-GB" sz="2400" dirty="0" smtClean="0"/>
                        <a:t> </a:t>
                      </a:r>
                      <a:r>
                        <a:rPr lang="en-GB" sz="2400" dirty="0" err="1" smtClean="0"/>
                        <a:t>yng</a:t>
                      </a:r>
                      <a:r>
                        <a:rPr lang="en-GB" sz="2400" baseline="0" dirty="0" smtClean="0"/>
                        <a:t> </a:t>
                      </a:r>
                      <a:r>
                        <a:rPr lang="en-GB" sz="2400" baseline="0" dirty="0" err="1" smtClean="0"/>
                        <a:t>Nghymru</a:t>
                      </a:r>
                      <a:endParaRPr lang="en-GB" sz="2400" baseline="0" dirty="0" smtClean="0"/>
                    </a:p>
                    <a:p>
                      <a:pPr marL="0" indent="0">
                        <a:buFont typeface="Arial" panose="020B0604020202020204" pitchFamily="34" charset="0"/>
                        <a:buNone/>
                      </a:pPr>
                      <a:endParaRPr lang="en-GB" sz="2400" baseline="0" dirty="0" smtClean="0"/>
                    </a:p>
                    <a:p>
                      <a:pPr marL="285750" indent="-285750">
                        <a:buFont typeface="Arial" panose="020B0604020202020204" pitchFamily="34" charset="0"/>
                        <a:buChar char="•"/>
                      </a:pPr>
                      <a:r>
                        <a:rPr lang="en-GB" sz="2400" baseline="0" dirty="0" err="1" smtClean="0"/>
                        <a:t>Adroddiadu</a:t>
                      </a:r>
                      <a:r>
                        <a:rPr lang="en-GB" sz="2400" baseline="0" dirty="0" smtClean="0"/>
                        <a:t> Estyn</a:t>
                      </a:r>
                    </a:p>
                    <a:p>
                      <a:pPr marL="0" indent="0">
                        <a:buFont typeface="Arial" panose="020B0604020202020204" pitchFamily="34" charset="0"/>
                        <a:buNone/>
                      </a:pPr>
                      <a:endParaRPr lang="en-GB" sz="2400" baseline="0" dirty="0" smtClean="0"/>
                    </a:p>
                    <a:p>
                      <a:pPr marL="285750" indent="-285750">
                        <a:buFont typeface="Arial" panose="020B0604020202020204" pitchFamily="34" charset="0"/>
                        <a:buChar char="•"/>
                      </a:pPr>
                      <a:r>
                        <a:rPr lang="en-GB" sz="2400" baseline="0" dirty="0" err="1" smtClean="0"/>
                        <a:t>Newid</a:t>
                      </a:r>
                      <a:r>
                        <a:rPr lang="en-GB" sz="2400" baseline="0" dirty="0" smtClean="0"/>
                        <a:t> </a:t>
                      </a:r>
                      <a:r>
                        <a:rPr lang="en-GB" sz="2400" baseline="0" dirty="0" err="1" smtClean="0"/>
                        <a:t>economaidd</a:t>
                      </a:r>
                      <a:r>
                        <a:rPr lang="en-GB" sz="2400" baseline="0" dirty="0" smtClean="0"/>
                        <a:t> a </a:t>
                      </a:r>
                      <a:r>
                        <a:rPr lang="en-GB" sz="2400" baseline="0" dirty="0" err="1" smtClean="0"/>
                        <a:t>thechnolegol</a:t>
                      </a:r>
                      <a:r>
                        <a:rPr lang="en-GB" sz="2400" dirty="0" smtClean="0"/>
                        <a:t> </a:t>
                      </a:r>
                      <a:endParaRPr lang="en-GB" sz="2400" dirty="0"/>
                    </a:p>
                  </a:txBody>
                  <a:tcPr/>
                </a:tc>
                <a:tc>
                  <a:txBody>
                    <a:bodyPr/>
                    <a:lstStyle/>
                    <a:p>
                      <a:pPr marL="457200" indent="-457200">
                        <a:buFont typeface="Arial" panose="020B0604020202020204" pitchFamily="34" charset="0"/>
                        <a:buChar char="•"/>
                      </a:pPr>
                      <a:r>
                        <a:rPr lang="en-GB" sz="2400" dirty="0" smtClean="0"/>
                        <a:t>PISA results</a:t>
                      </a:r>
                    </a:p>
                    <a:p>
                      <a:endParaRPr lang="en-GB" sz="2400" dirty="0" smtClean="0"/>
                    </a:p>
                    <a:p>
                      <a:pPr marL="457200" indent="-457200">
                        <a:buFont typeface="Arial" panose="020B0604020202020204" pitchFamily="34" charset="0"/>
                        <a:buChar char="•"/>
                      </a:pPr>
                      <a:r>
                        <a:rPr lang="en-GB" sz="2400" dirty="0" smtClean="0"/>
                        <a:t>Relative performance in national qualifications in Wales</a:t>
                      </a:r>
                    </a:p>
                    <a:p>
                      <a:endParaRPr lang="en-GB" sz="2400" dirty="0" smtClean="0"/>
                    </a:p>
                    <a:p>
                      <a:pPr marL="457200" indent="-457200">
                        <a:buFont typeface="Arial" panose="020B0604020202020204" pitchFamily="34" charset="0"/>
                        <a:buChar char="•"/>
                      </a:pPr>
                      <a:r>
                        <a:rPr lang="en-GB" sz="2400" dirty="0" smtClean="0"/>
                        <a:t>Estyn reports</a:t>
                      </a:r>
                    </a:p>
                    <a:p>
                      <a:endParaRPr lang="en-GB" sz="2400" dirty="0" smtClean="0"/>
                    </a:p>
                    <a:p>
                      <a:pPr marL="457200" indent="-457200">
                        <a:buFont typeface="Arial" panose="020B0604020202020204" pitchFamily="34" charset="0"/>
                        <a:buChar char="•"/>
                      </a:pPr>
                      <a:r>
                        <a:rPr lang="en-GB" sz="2400" dirty="0" smtClean="0"/>
                        <a:t>Economic and technological change</a:t>
                      </a:r>
                    </a:p>
                    <a:p>
                      <a:endParaRPr lang="en-GB" sz="2400" dirty="0"/>
                    </a:p>
                  </a:txBody>
                  <a:tcPr/>
                </a:tc>
              </a:tr>
            </a:tbl>
          </a:graphicData>
        </a:graphic>
      </p:graphicFrame>
    </p:spTree>
    <p:extLst>
      <p:ext uri="{BB962C8B-B14F-4D97-AF65-F5344CB8AC3E}">
        <p14:creationId xmlns:p14="http://schemas.microsoft.com/office/powerpoint/2010/main" val="14527512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7509" t="25646" r="57773" b="13902"/>
          <a:stretch/>
        </p:blipFill>
        <p:spPr>
          <a:xfrm>
            <a:off x="5924616" y="620688"/>
            <a:ext cx="3194537" cy="4392488"/>
          </a:xfrm>
          <a:prstGeom prst="rect">
            <a:avLst/>
          </a:prstGeom>
        </p:spPr>
      </p:pic>
      <p:sp>
        <p:nvSpPr>
          <p:cNvPr id="3" name="TextBox 2"/>
          <p:cNvSpPr txBox="1"/>
          <p:nvPr/>
        </p:nvSpPr>
        <p:spPr>
          <a:xfrm>
            <a:off x="251520" y="404664"/>
            <a:ext cx="5976359" cy="5293757"/>
          </a:xfrm>
          <a:prstGeom prst="rect">
            <a:avLst/>
          </a:prstGeom>
          <a:noFill/>
        </p:spPr>
        <p:txBody>
          <a:bodyPr wrap="square" rtlCol="0">
            <a:spAutoFit/>
          </a:bodyPr>
          <a:lstStyle/>
          <a:p>
            <a:r>
              <a:rPr lang="en-GB" sz="2600" dirty="0" smtClean="0"/>
              <a:t>“… the current national curriculum and assessment arrangement no longer meet the needs of the children and young people of Wales.  The case for fundamental change is powerful”</a:t>
            </a:r>
          </a:p>
          <a:p>
            <a:endParaRPr lang="en-GB" sz="2600" dirty="0"/>
          </a:p>
          <a:p>
            <a:r>
              <a:rPr lang="en-GB" sz="2600" dirty="0" smtClean="0"/>
              <a:t>“… curriculum had become unwieldly, overcrowded and atomistic, and that is was inhibiting opportunities to apply learning more holistically in ‘real life’ situations or to use that learning creatively to address issues that cross subject boundaries” </a:t>
            </a:r>
            <a:endParaRPr lang="en-GB" sz="2600" dirty="0"/>
          </a:p>
        </p:txBody>
      </p:sp>
    </p:spTree>
    <p:extLst>
      <p:ext uri="{BB962C8B-B14F-4D97-AF65-F5344CB8AC3E}">
        <p14:creationId xmlns:p14="http://schemas.microsoft.com/office/powerpoint/2010/main" val="3207724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12160" y="908720"/>
            <a:ext cx="2818463" cy="4005188"/>
          </a:xfrm>
          <a:prstGeom prst="rect">
            <a:avLst/>
          </a:prstGeom>
          <a:ln>
            <a:solidFill>
              <a:schemeClr val="tx1"/>
            </a:solidFill>
          </a:ln>
        </p:spPr>
      </p:pic>
      <p:sp>
        <p:nvSpPr>
          <p:cNvPr id="3" name="Rectangle 2"/>
          <p:cNvSpPr/>
          <p:nvPr/>
        </p:nvSpPr>
        <p:spPr>
          <a:xfrm>
            <a:off x="323528" y="2472319"/>
            <a:ext cx="5472608" cy="3046988"/>
          </a:xfrm>
          <a:prstGeom prst="rect">
            <a:avLst/>
          </a:prstGeom>
        </p:spPr>
        <p:txBody>
          <a:bodyPr wrap="square">
            <a:spAutoFit/>
          </a:bodyPr>
          <a:lstStyle/>
          <a:p>
            <a:r>
              <a:rPr lang="en-GB" sz="2400" dirty="0" smtClean="0">
                <a:solidFill>
                  <a:srgbClr val="000000"/>
                </a:solidFill>
                <a:latin typeface="Myriad Pro" panose="020B0503030403020204" pitchFamily="34" charset="0"/>
              </a:rPr>
              <a:t>‘…y </a:t>
            </a:r>
            <a:r>
              <a:rPr lang="en-GB" sz="2400" dirty="0" err="1">
                <a:solidFill>
                  <a:srgbClr val="000000"/>
                </a:solidFill>
                <a:latin typeface="Myriad Pro" panose="020B0503030403020204" pitchFamily="34" charset="0"/>
              </a:rPr>
              <a:t>cwricwlwm</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wedi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mynd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anhylaw</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orlawn</a:t>
            </a:r>
            <a:r>
              <a:rPr lang="en-GB" sz="2400" dirty="0">
                <a:solidFill>
                  <a:srgbClr val="000000"/>
                </a:solidFill>
                <a:latin typeface="Myriad Pro" panose="020B0503030403020204" pitchFamily="34" charset="0"/>
              </a:rPr>
              <a:t> ac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ddigyswllt</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fod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cyfyngu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gyfleoedd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gymhwyso’r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hyn</a:t>
            </a:r>
            <a:r>
              <a:rPr lang="en-GB" sz="2400" dirty="0">
                <a:solidFill>
                  <a:srgbClr val="000000"/>
                </a:solidFill>
                <a:latin typeface="Myriad Pro" panose="020B0503030403020204" pitchFamily="34" charset="0"/>
              </a:rPr>
              <a:t> a </a:t>
            </a:r>
            <a:r>
              <a:rPr lang="en-GB" sz="2400" dirty="0" err="1">
                <a:solidFill>
                  <a:srgbClr val="000000"/>
                </a:solidFill>
                <a:latin typeface="Myriad Pro" panose="020B0503030403020204" pitchFamily="34" charset="0"/>
              </a:rPr>
              <a:t>ddysgwyd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fwy</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cyfannol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mewn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sefyllfaoedd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bywyd</a:t>
            </a:r>
            <a:r>
              <a:rPr lang="en-GB" sz="2400" dirty="0">
                <a:solidFill>
                  <a:srgbClr val="000000"/>
                </a:solidFill>
                <a:latin typeface="Myriad Pro" panose="020B0503030403020204" pitchFamily="34" charset="0"/>
              </a:rPr>
              <a:t> go </a:t>
            </a:r>
            <a:r>
              <a:rPr lang="en-GB" sz="2400" dirty="0" err="1">
                <a:solidFill>
                  <a:srgbClr val="000000"/>
                </a:solidFill>
                <a:latin typeface="Myriad Pro" panose="020B0503030403020204" pitchFamily="34" charset="0"/>
              </a:rPr>
              <a:t>iawn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neu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wneud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defnydd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creadigol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o’r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hyn</a:t>
            </a:r>
            <a:r>
              <a:rPr lang="en-GB" sz="2400" dirty="0">
                <a:solidFill>
                  <a:srgbClr val="000000"/>
                </a:solidFill>
                <a:latin typeface="Myriad Pro" panose="020B0503030403020204" pitchFamily="34" charset="0"/>
              </a:rPr>
              <a:t> a </a:t>
            </a:r>
            <a:r>
              <a:rPr lang="en-GB" sz="2400" dirty="0" err="1">
                <a:solidFill>
                  <a:srgbClr val="000000"/>
                </a:solidFill>
                <a:latin typeface="Myriad Pro" panose="020B0503030403020204" pitchFamily="34" charset="0"/>
              </a:rPr>
              <a:t>ddysgwyd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drafod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materion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sy’n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croesi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ffiniau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pwnc</a:t>
            </a:r>
            <a:r>
              <a:rPr lang="en-GB" sz="2400" dirty="0" smtClean="0">
                <a:solidFill>
                  <a:srgbClr val="000000"/>
                </a:solidFill>
                <a:latin typeface="Myriad Pro" panose="020B0503030403020204" pitchFamily="34" charset="0"/>
              </a:rPr>
              <a:t>.’ (2015, t.35)</a:t>
            </a:r>
            <a:endParaRPr lang="en-GB" sz="2400" dirty="0">
              <a:latin typeface="Myriad Pro" panose="020B0503030403020204" pitchFamily="34" charset="0"/>
            </a:endParaRPr>
          </a:p>
        </p:txBody>
      </p:sp>
      <p:sp>
        <p:nvSpPr>
          <p:cNvPr id="4" name="Rectangle 3"/>
          <p:cNvSpPr/>
          <p:nvPr/>
        </p:nvSpPr>
        <p:spPr>
          <a:xfrm>
            <a:off x="323528" y="188640"/>
            <a:ext cx="5112568" cy="2308324"/>
          </a:xfrm>
          <a:prstGeom prst="rect">
            <a:avLst/>
          </a:prstGeom>
        </p:spPr>
        <p:txBody>
          <a:bodyPr wrap="square">
            <a:spAutoFit/>
          </a:bodyPr>
          <a:lstStyle/>
          <a:p>
            <a:r>
              <a:rPr lang="en-GB" sz="2400" dirty="0" smtClean="0">
                <a:solidFill>
                  <a:srgbClr val="000000"/>
                </a:solidFill>
                <a:latin typeface="Myriad Pro" panose="020B0503030403020204" pitchFamily="34" charset="0"/>
              </a:rPr>
              <a:t>‘…</a:t>
            </a:r>
            <a:r>
              <a:rPr lang="en-GB" sz="2400" dirty="0" err="1" smtClean="0">
                <a:solidFill>
                  <a:srgbClr val="000000"/>
                </a:solidFill>
                <a:latin typeface="Myriad Pro" panose="020B0503030403020204" pitchFamily="34" charset="0"/>
              </a:rPr>
              <a:t>nid</a:t>
            </a:r>
            <a:r>
              <a:rPr lang="en-GB" sz="2400" dirty="0" smtClean="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yw’r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cwricwlwm</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cenedlaethol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trefniadau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asesu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presennol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cwrdd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bellach</a:t>
            </a:r>
            <a:r>
              <a:rPr lang="en-GB" sz="2400" dirty="0">
                <a:solidFill>
                  <a:srgbClr val="000000"/>
                </a:solidFill>
                <a:latin typeface="Myriad Pro" panose="020B0503030403020204" pitchFamily="34" charset="0"/>
              </a:rPr>
              <a:t> ag </a:t>
            </a:r>
            <a:r>
              <a:rPr lang="en-GB" sz="2400" dirty="0" err="1">
                <a:solidFill>
                  <a:srgbClr val="000000"/>
                </a:solidFill>
                <a:latin typeface="Myriad Pro" panose="020B0503030403020204" pitchFamily="34" charset="0"/>
              </a:rPr>
              <a:t>anghenion</a:t>
            </a:r>
            <a:r>
              <a:rPr lang="en-GB" sz="2400" dirty="0">
                <a:solidFill>
                  <a:srgbClr val="000000"/>
                </a:solidFill>
                <a:latin typeface="Myriad Pro" panose="020B0503030403020204" pitchFamily="34" charset="0"/>
              </a:rPr>
              <a:t> plant a </a:t>
            </a:r>
            <a:r>
              <a:rPr lang="en-GB" sz="2400" dirty="0" err="1">
                <a:solidFill>
                  <a:srgbClr val="000000"/>
                </a:solidFill>
                <a:latin typeface="Myriad Pro" panose="020B0503030403020204" pitchFamily="34" charset="0"/>
              </a:rPr>
              <a:t>phobl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ifanc</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Cymru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Mae’r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ddadl</a:t>
            </a:r>
            <a:r>
              <a:rPr lang="en-GB" sz="2400" dirty="0">
                <a:solidFill>
                  <a:srgbClr val="000000"/>
                </a:solidFill>
                <a:latin typeface="Myriad Pro" panose="020B0503030403020204" pitchFamily="34" charset="0"/>
              </a:rPr>
              <a:t> o </a:t>
            </a:r>
            <a:r>
              <a:rPr lang="en-GB" sz="2400" dirty="0" err="1">
                <a:solidFill>
                  <a:srgbClr val="000000"/>
                </a:solidFill>
                <a:latin typeface="Myriad Pro" panose="020B0503030403020204" pitchFamily="34" charset="0"/>
              </a:rPr>
              <a:t>blaid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newid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sylfaenol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un </a:t>
            </a:r>
            <a:r>
              <a:rPr lang="en-GB" sz="2400" dirty="0" err="1">
                <a:solidFill>
                  <a:srgbClr val="000000"/>
                </a:solidFill>
                <a:latin typeface="Myriad Pro" panose="020B0503030403020204" pitchFamily="34" charset="0"/>
              </a:rPr>
              <a:t>rymus</a:t>
            </a:r>
            <a:r>
              <a:rPr lang="en-GB" sz="2400" dirty="0" smtClean="0">
                <a:solidFill>
                  <a:srgbClr val="000000"/>
                </a:solidFill>
                <a:latin typeface="Myriad Pro" panose="020B0503030403020204" pitchFamily="34" charset="0"/>
              </a:rPr>
              <a:t>.’ (2015, t. 11) </a:t>
            </a:r>
            <a:endParaRPr lang="en-GB" sz="2400" dirty="0">
              <a:latin typeface="Myriad Pro" panose="020B0503030403020204" pitchFamily="34" charset="0"/>
            </a:endParaRPr>
          </a:p>
        </p:txBody>
      </p:sp>
    </p:spTree>
    <p:extLst>
      <p:ext uri="{BB962C8B-B14F-4D97-AF65-F5344CB8AC3E}">
        <p14:creationId xmlns:p14="http://schemas.microsoft.com/office/powerpoint/2010/main" val="2355690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45378" t="16442" r="16807" b="15425"/>
          <a:stretch/>
        </p:blipFill>
        <p:spPr>
          <a:xfrm>
            <a:off x="0" y="163183"/>
            <a:ext cx="5569662" cy="5570073"/>
          </a:xfrm>
          <a:prstGeom prst="rect">
            <a:avLst/>
          </a:prstGeom>
        </p:spPr>
      </p:pic>
      <p:sp>
        <p:nvSpPr>
          <p:cNvPr id="3" name="TextBox 2"/>
          <p:cNvSpPr txBox="1"/>
          <p:nvPr/>
        </p:nvSpPr>
        <p:spPr>
          <a:xfrm>
            <a:off x="3995936" y="188640"/>
            <a:ext cx="4968552" cy="1200329"/>
          </a:xfrm>
          <a:prstGeom prst="rect">
            <a:avLst/>
          </a:prstGeom>
          <a:noFill/>
        </p:spPr>
        <p:txBody>
          <a:bodyPr wrap="square" rtlCol="0">
            <a:spAutoFit/>
          </a:bodyPr>
          <a:lstStyle/>
          <a:p>
            <a:r>
              <a:rPr lang="en-GB" sz="2400" b="1" dirty="0" smtClean="0"/>
              <a:t>Four purposes of the curriculum</a:t>
            </a:r>
          </a:p>
          <a:p>
            <a:r>
              <a:rPr lang="en-GB" sz="2400" dirty="0" smtClean="0"/>
              <a:t>All our children and young people will be:</a:t>
            </a:r>
            <a:endParaRPr lang="en-GB" sz="2400" dirty="0"/>
          </a:p>
        </p:txBody>
      </p:sp>
      <p:sp>
        <p:nvSpPr>
          <p:cNvPr id="4" name="TextBox 3"/>
          <p:cNvSpPr txBox="1"/>
          <p:nvPr/>
        </p:nvSpPr>
        <p:spPr>
          <a:xfrm>
            <a:off x="5569662" y="1388969"/>
            <a:ext cx="3394826"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Ambitious, capable learners</a:t>
            </a:r>
          </a:p>
          <a:p>
            <a:pPr marL="342900" indent="-342900">
              <a:buFont typeface="Arial" panose="020B0604020202020204" pitchFamily="34" charset="0"/>
              <a:buChar char="•"/>
            </a:pPr>
            <a:r>
              <a:rPr lang="en-GB" sz="2400" dirty="0" smtClean="0">
                <a:solidFill>
                  <a:srgbClr val="FF0000"/>
                </a:solidFill>
              </a:rPr>
              <a:t>Enterprising, creative contributors</a:t>
            </a:r>
          </a:p>
          <a:p>
            <a:pPr marL="342900" indent="-342900">
              <a:buFont typeface="Arial" panose="020B0604020202020204" pitchFamily="34" charset="0"/>
              <a:buChar char="•"/>
            </a:pPr>
            <a:r>
              <a:rPr lang="en-GB" sz="2400" dirty="0" smtClean="0"/>
              <a:t>Ethical, informed citizens</a:t>
            </a:r>
          </a:p>
          <a:p>
            <a:pPr marL="342900" indent="-342900">
              <a:buFont typeface="Arial" panose="020B0604020202020204" pitchFamily="34" charset="0"/>
              <a:buChar char="•"/>
            </a:pPr>
            <a:r>
              <a:rPr lang="en-GB" sz="2400" dirty="0" smtClean="0"/>
              <a:t>Healthy, confident individuals </a:t>
            </a:r>
            <a:endParaRPr lang="en-GB" sz="2400" dirty="0"/>
          </a:p>
        </p:txBody>
      </p:sp>
    </p:spTree>
    <p:extLst>
      <p:ext uri="{BB962C8B-B14F-4D97-AF65-F5344CB8AC3E}">
        <p14:creationId xmlns:p14="http://schemas.microsoft.com/office/powerpoint/2010/main" val="10638402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stretch>
            <a:fillRect/>
          </a:stretch>
        </p:blipFill>
        <p:spPr>
          <a:xfrm>
            <a:off x="0" y="620688"/>
            <a:ext cx="4499992" cy="4536504"/>
          </a:xfrm>
          <a:prstGeom prst="rect">
            <a:avLst/>
          </a:prstGeom>
        </p:spPr>
      </p:pic>
      <p:sp>
        <p:nvSpPr>
          <p:cNvPr id="5" name="Content Placeholder 4"/>
          <p:cNvSpPr>
            <a:spLocks noGrp="1"/>
          </p:cNvSpPr>
          <p:nvPr>
            <p:ph sz="half" idx="2"/>
          </p:nvPr>
        </p:nvSpPr>
        <p:spPr>
          <a:xfrm>
            <a:off x="4362128" y="476672"/>
            <a:ext cx="4320480" cy="5112568"/>
          </a:xfrm>
        </p:spPr>
        <p:txBody>
          <a:bodyPr>
            <a:normAutofit fontScale="92500" lnSpcReduction="20000"/>
          </a:bodyPr>
          <a:lstStyle/>
          <a:p>
            <a:pPr marL="0" indent="0" algn="ctr">
              <a:buNone/>
            </a:pPr>
            <a:r>
              <a:rPr lang="en-GB" sz="3900" b="1" dirty="0" err="1" smtClean="0"/>
              <a:t>Pedwar</a:t>
            </a:r>
            <a:r>
              <a:rPr lang="en-GB" sz="3900" b="1" dirty="0" smtClean="0"/>
              <a:t> </a:t>
            </a:r>
            <a:r>
              <a:rPr lang="en-GB" sz="3900" b="1" dirty="0" err="1" smtClean="0"/>
              <a:t>diben</a:t>
            </a:r>
            <a:r>
              <a:rPr lang="en-GB" sz="3900" b="1" dirty="0" smtClean="0"/>
              <a:t> y </a:t>
            </a:r>
            <a:r>
              <a:rPr lang="en-GB" sz="3900" b="1" dirty="0" err="1" smtClean="0"/>
              <a:t>cwricwlwm</a:t>
            </a:r>
            <a:r>
              <a:rPr lang="en-GB" sz="3900" b="1" dirty="0"/>
              <a:t>:</a:t>
            </a:r>
            <a:endParaRPr lang="en-GB" sz="3900" b="1" dirty="0"/>
          </a:p>
          <a:p>
            <a:r>
              <a:rPr lang="en-GB" dirty="0" err="1"/>
              <a:t>Dibenion</a:t>
            </a:r>
            <a:r>
              <a:rPr lang="en-GB" dirty="0"/>
              <a:t> y </a:t>
            </a:r>
            <a:r>
              <a:rPr lang="en-GB" dirty="0" err="1"/>
              <a:t>cwricwlwm</a:t>
            </a:r>
            <a:r>
              <a:rPr lang="en-GB" dirty="0"/>
              <a:t> </a:t>
            </a:r>
            <a:r>
              <a:rPr lang="en-GB" dirty="0" err="1"/>
              <a:t>yng</a:t>
            </a:r>
            <a:r>
              <a:rPr lang="en-GB" dirty="0"/>
              <a:t> </a:t>
            </a:r>
            <a:r>
              <a:rPr lang="en-GB" dirty="0" err="1"/>
              <a:t>Nghymru</a:t>
            </a:r>
            <a:r>
              <a:rPr lang="en-GB" dirty="0"/>
              <a:t> </a:t>
            </a:r>
            <a:r>
              <a:rPr lang="en-GB" dirty="0" err="1"/>
              <a:t>yw</a:t>
            </a:r>
            <a:r>
              <a:rPr lang="en-GB" dirty="0"/>
              <a:t> </a:t>
            </a:r>
            <a:r>
              <a:rPr lang="en-GB" dirty="0" err="1"/>
              <a:t>ceisio</a:t>
            </a:r>
            <a:r>
              <a:rPr lang="en-GB" dirty="0"/>
              <a:t> </a:t>
            </a:r>
            <a:r>
              <a:rPr lang="en-GB" dirty="0" err="1"/>
              <a:t>sicrhau</a:t>
            </a:r>
            <a:r>
              <a:rPr lang="en-GB" dirty="0"/>
              <a:t> bod plant a </a:t>
            </a:r>
            <a:r>
              <a:rPr lang="en-GB" dirty="0" err="1"/>
              <a:t>phobl</a:t>
            </a:r>
            <a:r>
              <a:rPr lang="en-GB" dirty="0"/>
              <a:t> </a:t>
            </a:r>
            <a:r>
              <a:rPr lang="en-GB" dirty="0" err="1"/>
              <a:t>ifanc</a:t>
            </a:r>
            <a:r>
              <a:rPr lang="en-GB" dirty="0"/>
              <a:t> </a:t>
            </a:r>
            <a:r>
              <a:rPr lang="en-GB" dirty="0" err="1"/>
              <a:t>yn</a:t>
            </a:r>
            <a:r>
              <a:rPr lang="en-GB" dirty="0"/>
              <a:t> </a:t>
            </a:r>
            <a:r>
              <a:rPr lang="en-GB" dirty="0" err="1"/>
              <a:t>datblygu</a:t>
            </a:r>
            <a:r>
              <a:rPr lang="en-GB" dirty="0"/>
              <a:t> </a:t>
            </a:r>
            <a:r>
              <a:rPr lang="en-GB" dirty="0" err="1"/>
              <a:t>i</a:t>
            </a:r>
            <a:r>
              <a:rPr lang="en-GB" dirty="0"/>
              <a:t> </a:t>
            </a:r>
            <a:r>
              <a:rPr lang="en-GB" dirty="0" err="1" smtClean="0"/>
              <a:t>fod</a:t>
            </a:r>
            <a:r>
              <a:rPr lang="en-GB" dirty="0"/>
              <a:t> </a:t>
            </a:r>
            <a:r>
              <a:rPr lang="en-GB" dirty="0" err="1" smtClean="0"/>
              <a:t>yn</a:t>
            </a:r>
            <a:endParaRPr lang="en-GB" dirty="0" smtClean="0"/>
          </a:p>
          <a:p>
            <a:pPr marL="514350" indent="-514350">
              <a:buAutoNum type="arabicPeriod"/>
            </a:pPr>
            <a:r>
              <a:rPr lang="en-GB" dirty="0" err="1"/>
              <a:t>d</a:t>
            </a:r>
            <a:r>
              <a:rPr lang="en-GB" dirty="0" err="1" smtClean="0"/>
              <a:t>dysgwyr</a:t>
            </a:r>
            <a:r>
              <a:rPr lang="en-GB" dirty="0" smtClean="0"/>
              <a:t> </a:t>
            </a:r>
            <a:r>
              <a:rPr lang="en-GB" dirty="0" err="1" smtClean="0"/>
              <a:t>uchelgeisiol</a:t>
            </a:r>
            <a:r>
              <a:rPr lang="en-GB" dirty="0" smtClean="0"/>
              <a:t>, </a:t>
            </a:r>
            <a:r>
              <a:rPr lang="en-GB" dirty="0" err="1" smtClean="0"/>
              <a:t>galluog</a:t>
            </a:r>
            <a:endParaRPr lang="en-GB" dirty="0" smtClean="0"/>
          </a:p>
          <a:p>
            <a:pPr marL="514350" indent="-514350">
              <a:buAutoNum type="arabicPeriod"/>
            </a:pPr>
            <a:r>
              <a:rPr lang="en-GB" b="1" dirty="0" err="1">
                <a:solidFill>
                  <a:srgbClr val="FF0000"/>
                </a:solidFill>
              </a:rPr>
              <a:t>g</a:t>
            </a:r>
            <a:r>
              <a:rPr lang="en-GB" b="1" dirty="0" err="1" smtClean="0">
                <a:solidFill>
                  <a:srgbClr val="FF0000"/>
                </a:solidFill>
              </a:rPr>
              <a:t>yfranwyr</a:t>
            </a:r>
            <a:r>
              <a:rPr lang="en-GB" b="1" dirty="0" smtClean="0">
                <a:solidFill>
                  <a:srgbClr val="FF0000"/>
                </a:solidFill>
              </a:rPr>
              <a:t> </a:t>
            </a:r>
            <a:r>
              <a:rPr lang="en-GB" b="1" dirty="0" err="1" smtClean="0">
                <a:solidFill>
                  <a:srgbClr val="FF0000"/>
                </a:solidFill>
              </a:rPr>
              <a:t>mentrus</a:t>
            </a:r>
            <a:r>
              <a:rPr lang="en-GB" b="1" dirty="0" smtClean="0">
                <a:solidFill>
                  <a:srgbClr val="FF0000"/>
                </a:solidFill>
              </a:rPr>
              <a:t>, </a:t>
            </a:r>
            <a:r>
              <a:rPr lang="en-GB" b="1" dirty="0" err="1" smtClean="0">
                <a:solidFill>
                  <a:srgbClr val="FF0000"/>
                </a:solidFill>
              </a:rPr>
              <a:t>creadigol</a:t>
            </a:r>
            <a:endParaRPr lang="en-GB" b="1" dirty="0" smtClean="0">
              <a:solidFill>
                <a:srgbClr val="FF0000"/>
              </a:solidFill>
            </a:endParaRPr>
          </a:p>
          <a:p>
            <a:pPr marL="514350" indent="-514350">
              <a:buAutoNum type="arabicPeriod"/>
            </a:pPr>
            <a:r>
              <a:rPr lang="en-GB" dirty="0" err="1"/>
              <a:t>u</a:t>
            </a:r>
            <a:r>
              <a:rPr lang="en-GB" dirty="0" err="1" smtClean="0"/>
              <a:t>nigolion</a:t>
            </a:r>
            <a:r>
              <a:rPr lang="en-GB" dirty="0" smtClean="0"/>
              <a:t> </a:t>
            </a:r>
            <a:r>
              <a:rPr lang="en-GB" dirty="0" err="1" smtClean="0"/>
              <a:t>iach</a:t>
            </a:r>
            <a:r>
              <a:rPr lang="en-GB" dirty="0" smtClean="0"/>
              <a:t>, </a:t>
            </a:r>
            <a:r>
              <a:rPr lang="en-GB" dirty="0" err="1" smtClean="0"/>
              <a:t>hyderus</a:t>
            </a:r>
            <a:endParaRPr lang="en-GB" dirty="0" smtClean="0"/>
          </a:p>
          <a:p>
            <a:pPr marL="514350" indent="-514350">
              <a:buAutoNum type="arabicPeriod"/>
            </a:pPr>
            <a:r>
              <a:rPr lang="en-GB" dirty="0" err="1" smtClean="0"/>
              <a:t>Ddinasyddion</a:t>
            </a:r>
            <a:r>
              <a:rPr lang="en-GB" dirty="0" smtClean="0"/>
              <a:t> </a:t>
            </a:r>
            <a:r>
              <a:rPr lang="en-GB" dirty="0" err="1" smtClean="0"/>
              <a:t>egwyddorol</a:t>
            </a:r>
            <a:r>
              <a:rPr lang="en-GB" dirty="0" smtClean="0"/>
              <a:t>, </a:t>
            </a:r>
            <a:r>
              <a:rPr lang="en-GB" dirty="0" err="1" smtClean="0"/>
              <a:t>gwybodus</a:t>
            </a:r>
            <a:r>
              <a:rPr lang="en-GB" dirty="0" smtClean="0"/>
              <a:t>.</a:t>
            </a:r>
            <a:endParaRPr lang="en-GB" dirty="0"/>
          </a:p>
          <a:p>
            <a:pPr marL="514350" indent="-514350">
              <a:buAutoNum type="arabicPeriod"/>
            </a:pPr>
            <a:endParaRPr lang="en-GB" dirty="0" smtClean="0"/>
          </a:p>
          <a:p>
            <a:pPr marL="514350" indent="-514350">
              <a:buAutoNum type="arabicPeriod"/>
            </a:pPr>
            <a:endParaRPr lang="en-GB" dirty="0" smtClean="0"/>
          </a:p>
          <a:p>
            <a:pPr marL="0" indent="0">
              <a:buNone/>
            </a:pPr>
            <a:endParaRPr lang="en-GB" dirty="0"/>
          </a:p>
        </p:txBody>
      </p:sp>
    </p:spTree>
    <p:extLst>
      <p:ext uri="{BB962C8B-B14F-4D97-AF65-F5344CB8AC3E}">
        <p14:creationId xmlns:p14="http://schemas.microsoft.com/office/powerpoint/2010/main" val="108930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4223" t="28545" r="38340" b="30400"/>
          <a:stretch/>
        </p:blipFill>
        <p:spPr>
          <a:xfrm>
            <a:off x="179512" y="1772816"/>
            <a:ext cx="8780014" cy="3528391"/>
          </a:xfrm>
          <a:prstGeom prst="rect">
            <a:avLst/>
          </a:prstGeom>
        </p:spPr>
      </p:pic>
      <p:sp>
        <p:nvSpPr>
          <p:cNvPr id="3" name="TextBox 2"/>
          <p:cNvSpPr txBox="1"/>
          <p:nvPr/>
        </p:nvSpPr>
        <p:spPr>
          <a:xfrm>
            <a:off x="323528" y="620688"/>
            <a:ext cx="8352928" cy="584775"/>
          </a:xfrm>
          <a:prstGeom prst="rect">
            <a:avLst/>
          </a:prstGeom>
          <a:noFill/>
        </p:spPr>
        <p:txBody>
          <a:bodyPr wrap="square" rtlCol="0">
            <a:spAutoFit/>
          </a:bodyPr>
          <a:lstStyle/>
          <a:p>
            <a:r>
              <a:rPr lang="en-GB" sz="3200" b="1" dirty="0" smtClean="0"/>
              <a:t>Areas of Learning and Experience (</a:t>
            </a:r>
            <a:r>
              <a:rPr lang="en-GB" sz="3200" b="1" dirty="0" err="1" smtClean="0"/>
              <a:t>AoLE</a:t>
            </a:r>
            <a:r>
              <a:rPr lang="en-GB" sz="3200" b="1" dirty="0" smtClean="0"/>
              <a:t>) </a:t>
            </a:r>
            <a:endParaRPr lang="en-GB" sz="3200" b="1" dirty="0"/>
          </a:p>
        </p:txBody>
      </p:sp>
    </p:spTree>
    <p:extLst>
      <p:ext uri="{BB962C8B-B14F-4D97-AF65-F5344CB8AC3E}">
        <p14:creationId xmlns:p14="http://schemas.microsoft.com/office/powerpoint/2010/main" val="30905360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err="1" smtClean="0"/>
              <a:t>Chwe</a:t>
            </a:r>
            <a:r>
              <a:rPr lang="en-GB" sz="3600" b="1" dirty="0" smtClean="0"/>
              <a:t> </a:t>
            </a:r>
            <a:r>
              <a:rPr lang="en-GB" sz="3600" b="1" dirty="0" err="1" smtClean="0"/>
              <a:t>Maes</a:t>
            </a:r>
            <a:r>
              <a:rPr lang="en-GB" sz="3600" b="1" dirty="0" smtClean="0"/>
              <a:t> </a:t>
            </a:r>
            <a:r>
              <a:rPr lang="en-GB" sz="3600" b="1" dirty="0" err="1" smtClean="0"/>
              <a:t>Dysgu</a:t>
            </a:r>
            <a:r>
              <a:rPr lang="en-GB" sz="3600" b="1" dirty="0" smtClean="0"/>
              <a:t> a </a:t>
            </a:r>
            <a:r>
              <a:rPr lang="en-GB" sz="3600" b="1" dirty="0" err="1" smtClean="0"/>
              <a:t>Phrofiad</a:t>
            </a:r>
            <a:r>
              <a:rPr lang="en-GB" sz="3600" b="1" dirty="0" smtClean="0"/>
              <a:t> (</a:t>
            </a:r>
            <a:r>
              <a:rPr lang="en-GB" sz="3600" b="1" dirty="0" err="1" smtClean="0"/>
              <a:t>MDaPh</a:t>
            </a:r>
            <a:r>
              <a:rPr lang="en-GB" sz="3600" b="1" dirty="0" smtClean="0"/>
              <a:t>)</a:t>
            </a:r>
            <a:endParaRPr lang="en-GB" sz="3600" b="1"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79451" y="1600201"/>
            <a:ext cx="8785097" cy="3529890"/>
          </a:xfrm>
          <a:prstGeom prst="rect">
            <a:avLst/>
          </a:prstGeom>
        </p:spPr>
      </p:pic>
      <p:sp>
        <p:nvSpPr>
          <p:cNvPr id="6" name="Freeform 5"/>
          <p:cNvSpPr/>
          <p:nvPr/>
        </p:nvSpPr>
        <p:spPr>
          <a:xfrm>
            <a:off x="587767" y="1436914"/>
            <a:ext cx="8262319" cy="3967843"/>
          </a:xfrm>
          <a:custGeom>
            <a:avLst/>
            <a:gdLst>
              <a:gd name="connsiteX0" fmla="*/ 98033 w 8262319"/>
              <a:gd name="connsiteY0" fmla="*/ 2988129 h 3967843"/>
              <a:gd name="connsiteX1" fmla="*/ 98033 w 8262319"/>
              <a:gd name="connsiteY1" fmla="*/ 2988129 h 3967843"/>
              <a:gd name="connsiteX2" fmla="*/ 212333 w 8262319"/>
              <a:gd name="connsiteY2" fmla="*/ 2906486 h 3967843"/>
              <a:gd name="connsiteX3" fmla="*/ 277647 w 8262319"/>
              <a:gd name="connsiteY3" fmla="*/ 2890157 h 3967843"/>
              <a:gd name="connsiteX4" fmla="*/ 538904 w 8262319"/>
              <a:gd name="connsiteY4" fmla="*/ 2873829 h 3967843"/>
              <a:gd name="connsiteX5" fmla="*/ 669533 w 8262319"/>
              <a:gd name="connsiteY5" fmla="*/ 2841172 h 3967843"/>
              <a:gd name="connsiteX6" fmla="*/ 718519 w 8262319"/>
              <a:gd name="connsiteY6" fmla="*/ 2824843 h 3967843"/>
              <a:gd name="connsiteX7" fmla="*/ 783833 w 8262319"/>
              <a:gd name="connsiteY7" fmla="*/ 2808515 h 3967843"/>
              <a:gd name="connsiteX8" fmla="*/ 979776 w 8262319"/>
              <a:gd name="connsiteY8" fmla="*/ 2775857 h 3967843"/>
              <a:gd name="connsiteX9" fmla="*/ 1077747 w 8262319"/>
              <a:gd name="connsiteY9" fmla="*/ 2743200 h 3967843"/>
              <a:gd name="connsiteX10" fmla="*/ 1126733 w 8262319"/>
              <a:gd name="connsiteY10" fmla="*/ 2726872 h 3967843"/>
              <a:gd name="connsiteX11" fmla="*/ 1175719 w 8262319"/>
              <a:gd name="connsiteY11" fmla="*/ 2694215 h 3967843"/>
              <a:gd name="connsiteX12" fmla="*/ 1273690 w 8262319"/>
              <a:gd name="connsiteY12" fmla="*/ 2661557 h 3967843"/>
              <a:gd name="connsiteX13" fmla="*/ 1306347 w 8262319"/>
              <a:gd name="connsiteY13" fmla="*/ 2612572 h 3967843"/>
              <a:gd name="connsiteX14" fmla="*/ 1404319 w 8262319"/>
              <a:gd name="connsiteY14" fmla="*/ 2563586 h 3967843"/>
              <a:gd name="connsiteX15" fmla="*/ 1502290 w 8262319"/>
              <a:gd name="connsiteY15" fmla="*/ 2514600 h 3967843"/>
              <a:gd name="connsiteX16" fmla="*/ 1600262 w 8262319"/>
              <a:gd name="connsiteY16" fmla="*/ 2432957 h 3967843"/>
              <a:gd name="connsiteX17" fmla="*/ 1747219 w 8262319"/>
              <a:gd name="connsiteY17" fmla="*/ 2383972 h 3967843"/>
              <a:gd name="connsiteX18" fmla="*/ 1796204 w 8262319"/>
              <a:gd name="connsiteY18" fmla="*/ 2367643 h 3967843"/>
              <a:gd name="connsiteX19" fmla="*/ 1943162 w 8262319"/>
              <a:gd name="connsiteY19" fmla="*/ 2269672 h 3967843"/>
              <a:gd name="connsiteX20" fmla="*/ 1992147 w 8262319"/>
              <a:gd name="connsiteY20" fmla="*/ 2237015 h 3967843"/>
              <a:gd name="connsiteX21" fmla="*/ 2024804 w 8262319"/>
              <a:gd name="connsiteY21" fmla="*/ 2204357 h 3967843"/>
              <a:gd name="connsiteX22" fmla="*/ 2122776 w 8262319"/>
              <a:gd name="connsiteY22" fmla="*/ 2171700 h 3967843"/>
              <a:gd name="connsiteX23" fmla="*/ 2171762 w 8262319"/>
              <a:gd name="connsiteY23" fmla="*/ 2155372 h 3967843"/>
              <a:gd name="connsiteX24" fmla="*/ 2220747 w 8262319"/>
              <a:gd name="connsiteY24" fmla="*/ 2122715 h 3967843"/>
              <a:gd name="connsiteX25" fmla="*/ 2253404 w 8262319"/>
              <a:gd name="connsiteY25" fmla="*/ 2090057 h 3967843"/>
              <a:gd name="connsiteX26" fmla="*/ 2302390 w 8262319"/>
              <a:gd name="connsiteY26" fmla="*/ 2073729 h 3967843"/>
              <a:gd name="connsiteX27" fmla="*/ 2351376 w 8262319"/>
              <a:gd name="connsiteY27" fmla="*/ 2041072 h 3967843"/>
              <a:gd name="connsiteX28" fmla="*/ 2400362 w 8262319"/>
              <a:gd name="connsiteY28" fmla="*/ 2024743 h 3967843"/>
              <a:gd name="connsiteX29" fmla="*/ 2498333 w 8262319"/>
              <a:gd name="connsiteY29" fmla="*/ 1959429 h 3967843"/>
              <a:gd name="connsiteX30" fmla="*/ 2514662 w 8262319"/>
              <a:gd name="connsiteY30" fmla="*/ 1910443 h 3967843"/>
              <a:gd name="connsiteX31" fmla="*/ 2612633 w 8262319"/>
              <a:gd name="connsiteY31" fmla="*/ 1877786 h 3967843"/>
              <a:gd name="connsiteX32" fmla="*/ 2743262 w 8262319"/>
              <a:gd name="connsiteY32" fmla="*/ 1779815 h 3967843"/>
              <a:gd name="connsiteX33" fmla="*/ 2808576 w 8262319"/>
              <a:gd name="connsiteY33" fmla="*/ 1632857 h 3967843"/>
              <a:gd name="connsiteX34" fmla="*/ 2857562 w 8262319"/>
              <a:gd name="connsiteY34" fmla="*/ 1600200 h 3967843"/>
              <a:gd name="connsiteX35" fmla="*/ 3086162 w 8262319"/>
              <a:gd name="connsiteY35" fmla="*/ 1551215 h 3967843"/>
              <a:gd name="connsiteX36" fmla="*/ 3363747 w 8262319"/>
              <a:gd name="connsiteY36" fmla="*/ 1502229 h 3967843"/>
              <a:gd name="connsiteX37" fmla="*/ 3461719 w 8262319"/>
              <a:gd name="connsiteY37" fmla="*/ 1469572 h 3967843"/>
              <a:gd name="connsiteX38" fmla="*/ 3510704 w 8262319"/>
              <a:gd name="connsiteY38" fmla="*/ 1436915 h 3967843"/>
              <a:gd name="connsiteX39" fmla="*/ 3608676 w 8262319"/>
              <a:gd name="connsiteY39" fmla="*/ 1387929 h 3967843"/>
              <a:gd name="connsiteX40" fmla="*/ 3690319 w 8262319"/>
              <a:gd name="connsiteY40" fmla="*/ 1306286 h 3967843"/>
              <a:gd name="connsiteX41" fmla="*/ 3771962 w 8262319"/>
              <a:gd name="connsiteY41" fmla="*/ 1224643 h 3967843"/>
              <a:gd name="connsiteX42" fmla="*/ 3853604 w 8262319"/>
              <a:gd name="connsiteY42" fmla="*/ 1077686 h 3967843"/>
              <a:gd name="connsiteX43" fmla="*/ 3886262 w 8262319"/>
              <a:gd name="connsiteY43" fmla="*/ 1045029 h 3967843"/>
              <a:gd name="connsiteX44" fmla="*/ 3935247 w 8262319"/>
              <a:gd name="connsiteY44" fmla="*/ 1028700 h 3967843"/>
              <a:gd name="connsiteX45" fmla="*/ 3967904 w 8262319"/>
              <a:gd name="connsiteY45" fmla="*/ 979715 h 3967843"/>
              <a:gd name="connsiteX46" fmla="*/ 4294476 w 8262319"/>
              <a:gd name="connsiteY46" fmla="*/ 930729 h 3967843"/>
              <a:gd name="connsiteX47" fmla="*/ 4392447 w 8262319"/>
              <a:gd name="connsiteY47" fmla="*/ 898072 h 3967843"/>
              <a:gd name="connsiteX48" fmla="*/ 4425104 w 8262319"/>
              <a:gd name="connsiteY48" fmla="*/ 849086 h 3967843"/>
              <a:gd name="connsiteX49" fmla="*/ 4506747 w 8262319"/>
              <a:gd name="connsiteY49" fmla="*/ 783772 h 3967843"/>
              <a:gd name="connsiteX50" fmla="*/ 4555733 w 8262319"/>
              <a:gd name="connsiteY50" fmla="*/ 767443 h 3967843"/>
              <a:gd name="connsiteX51" fmla="*/ 4588390 w 8262319"/>
              <a:gd name="connsiteY51" fmla="*/ 718457 h 3967843"/>
              <a:gd name="connsiteX52" fmla="*/ 4637376 w 8262319"/>
              <a:gd name="connsiteY52" fmla="*/ 702129 h 3967843"/>
              <a:gd name="connsiteX53" fmla="*/ 4686362 w 8262319"/>
              <a:gd name="connsiteY53" fmla="*/ 669472 h 3967843"/>
              <a:gd name="connsiteX54" fmla="*/ 4719019 w 8262319"/>
              <a:gd name="connsiteY54" fmla="*/ 620486 h 3967843"/>
              <a:gd name="connsiteX55" fmla="*/ 4768004 w 8262319"/>
              <a:gd name="connsiteY55" fmla="*/ 587829 h 3967843"/>
              <a:gd name="connsiteX56" fmla="*/ 4833319 w 8262319"/>
              <a:gd name="connsiteY56" fmla="*/ 489857 h 3967843"/>
              <a:gd name="connsiteX57" fmla="*/ 4865976 w 8262319"/>
              <a:gd name="connsiteY57" fmla="*/ 440872 h 3967843"/>
              <a:gd name="connsiteX58" fmla="*/ 4963947 w 8262319"/>
              <a:gd name="connsiteY58" fmla="*/ 342900 h 3967843"/>
              <a:gd name="connsiteX59" fmla="*/ 5029262 w 8262319"/>
              <a:gd name="connsiteY59" fmla="*/ 261257 h 3967843"/>
              <a:gd name="connsiteX60" fmla="*/ 5078247 w 8262319"/>
              <a:gd name="connsiteY60" fmla="*/ 228600 h 3967843"/>
              <a:gd name="connsiteX61" fmla="*/ 5127233 w 8262319"/>
              <a:gd name="connsiteY61" fmla="*/ 179615 h 3967843"/>
              <a:gd name="connsiteX62" fmla="*/ 5176219 w 8262319"/>
              <a:gd name="connsiteY62" fmla="*/ 163286 h 3967843"/>
              <a:gd name="connsiteX63" fmla="*/ 5323176 w 8262319"/>
              <a:gd name="connsiteY63" fmla="*/ 97972 h 3967843"/>
              <a:gd name="connsiteX64" fmla="*/ 5372162 w 8262319"/>
              <a:gd name="connsiteY64" fmla="*/ 81643 h 3967843"/>
              <a:gd name="connsiteX65" fmla="*/ 5421147 w 8262319"/>
              <a:gd name="connsiteY65" fmla="*/ 65315 h 3967843"/>
              <a:gd name="connsiteX66" fmla="*/ 5617090 w 8262319"/>
              <a:gd name="connsiteY66" fmla="*/ 97972 h 3967843"/>
              <a:gd name="connsiteX67" fmla="*/ 5666076 w 8262319"/>
              <a:gd name="connsiteY67" fmla="*/ 114300 h 3967843"/>
              <a:gd name="connsiteX68" fmla="*/ 5796704 w 8262319"/>
              <a:gd name="connsiteY68" fmla="*/ 130629 h 3967843"/>
              <a:gd name="connsiteX69" fmla="*/ 5943662 w 8262319"/>
              <a:gd name="connsiteY69" fmla="*/ 114300 h 3967843"/>
              <a:gd name="connsiteX70" fmla="*/ 6041633 w 8262319"/>
              <a:gd name="connsiteY70" fmla="*/ 81643 h 3967843"/>
              <a:gd name="connsiteX71" fmla="*/ 6090619 w 8262319"/>
              <a:gd name="connsiteY71" fmla="*/ 65315 h 3967843"/>
              <a:gd name="connsiteX72" fmla="*/ 6188590 w 8262319"/>
              <a:gd name="connsiteY72" fmla="*/ 32657 h 3967843"/>
              <a:gd name="connsiteX73" fmla="*/ 6237576 w 8262319"/>
              <a:gd name="connsiteY73" fmla="*/ 16329 h 3967843"/>
              <a:gd name="connsiteX74" fmla="*/ 6580476 w 8262319"/>
              <a:gd name="connsiteY74" fmla="*/ 0 h 3967843"/>
              <a:gd name="connsiteX75" fmla="*/ 6662119 w 8262319"/>
              <a:gd name="connsiteY75" fmla="*/ 16329 h 3967843"/>
              <a:gd name="connsiteX76" fmla="*/ 6792747 w 8262319"/>
              <a:gd name="connsiteY76" fmla="*/ 81643 h 3967843"/>
              <a:gd name="connsiteX77" fmla="*/ 6890719 w 8262319"/>
              <a:gd name="connsiteY77" fmla="*/ 114300 h 3967843"/>
              <a:gd name="connsiteX78" fmla="*/ 6988690 w 8262319"/>
              <a:gd name="connsiteY78" fmla="*/ 146957 h 3967843"/>
              <a:gd name="connsiteX79" fmla="*/ 7298933 w 8262319"/>
              <a:gd name="connsiteY79" fmla="*/ 163286 h 3967843"/>
              <a:gd name="connsiteX80" fmla="*/ 7445890 w 8262319"/>
              <a:gd name="connsiteY80" fmla="*/ 195943 h 3967843"/>
              <a:gd name="connsiteX81" fmla="*/ 7494876 w 8262319"/>
              <a:gd name="connsiteY81" fmla="*/ 212272 h 3967843"/>
              <a:gd name="connsiteX82" fmla="*/ 7576519 w 8262319"/>
              <a:gd name="connsiteY82" fmla="*/ 228600 h 3967843"/>
              <a:gd name="connsiteX83" fmla="*/ 7641833 w 8262319"/>
              <a:gd name="connsiteY83" fmla="*/ 244929 h 3967843"/>
              <a:gd name="connsiteX84" fmla="*/ 7707147 w 8262319"/>
              <a:gd name="connsiteY84" fmla="*/ 310243 h 3967843"/>
              <a:gd name="connsiteX85" fmla="*/ 7788790 w 8262319"/>
              <a:gd name="connsiteY85" fmla="*/ 408215 h 3967843"/>
              <a:gd name="connsiteX86" fmla="*/ 7805119 w 8262319"/>
              <a:gd name="connsiteY86" fmla="*/ 457200 h 3967843"/>
              <a:gd name="connsiteX87" fmla="*/ 7935747 w 8262319"/>
              <a:gd name="connsiteY87" fmla="*/ 571500 h 3967843"/>
              <a:gd name="connsiteX88" fmla="*/ 7952076 w 8262319"/>
              <a:gd name="connsiteY88" fmla="*/ 620486 h 3967843"/>
              <a:gd name="connsiteX89" fmla="*/ 8050047 w 8262319"/>
              <a:gd name="connsiteY89" fmla="*/ 751115 h 3967843"/>
              <a:gd name="connsiteX90" fmla="*/ 8099033 w 8262319"/>
              <a:gd name="connsiteY90" fmla="*/ 849086 h 3967843"/>
              <a:gd name="connsiteX91" fmla="*/ 8148019 w 8262319"/>
              <a:gd name="connsiteY91" fmla="*/ 1012372 h 3967843"/>
              <a:gd name="connsiteX92" fmla="*/ 8164347 w 8262319"/>
              <a:gd name="connsiteY92" fmla="*/ 1306286 h 3967843"/>
              <a:gd name="connsiteX93" fmla="*/ 8197004 w 8262319"/>
              <a:gd name="connsiteY93" fmla="*/ 1404257 h 3967843"/>
              <a:gd name="connsiteX94" fmla="*/ 8213333 w 8262319"/>
              <a:gd name="connsiteY94" fmla="*/ 1453243 h 3967843"/>
              <a:gd name="connsiteX95" fmla="*/ 8245990 w 8262319"/>
              <a:gd name="connsiteY95" fmla="*/ 1649186 h 3967843"/>
              <a:gd name="connsiteX96" fmla="*/ 8262319 w 8262319"/>
              <a:gd name="connsiteY96" fmla="*/ 1698172 h 3967843"/>
              <a:gd name="connsiteX97" fmla="*/ 8245990 w 8262319"/>
              <a:gd name="connsiteY97" fmla="*/ 2351315 h 3967843"/>
              <a:gd name="connsiteX98" fmla="*/ 8229662 w 8262319"/>
              <a:gd name="connsiteY98" fmla="*/ 2432957 h 3967843"/>
              <a:gd name="connsiteX99" fmla="*/ 8213333 w 8262319"/>
              <a:gd name="connsiteY99" fmla="*/ 2530929 h 3967843"/>
              <a:gd name="connsiteX100" fmla="*/ 8197004 w 8262319"/>
              <a:gd name="connsiteY100" fmla="*/ 2922815 h 3967843"/>
              <a:gd name="connsiteX101" fmla="*/ 8164347 w 8262319"/>
              <a:gd name="connsiteY101" fmla="*/ 3020786 h 3967843"/>
              <a:gd name="connsiteX102" fmla="*/ 8148019 w 8262319"/>
              <a:gd name="connsiteY102" fmla="*/ 3086100 h 3967843"/>
              <a:gd name="connsiteX103" fmla="*/ 8131690 w 8262319"/>
              <a:gd name="connsiteY103" fmla="*/ 3184072 h 3967843"/>
              <a:gd name="connsiteX104" fmla="*/ 8115362 w 8262319"/>
              <a:gd name="connsiteY104" fmla="*/ 3314700 h 3967843"/>
              <a:gd name="connsiteX105" fmla="*/ 8082704 w 8262319"/>
              <a:gd name="connsiteY105" fmla="*/ 3412672 h 3967843"/>
              <a:gd name="connsiteX106" fmla="*/ 8033719 w 8262319"/>
              <a:gd name="connsiteY106" fmla="*/ 3494315 h 3967843"/>
              <a:gd name="connsiteX107" fmla="*/ 7935747 w 8262319"/>
              <a:gd name="connsiteY107" fmla="*/ 3559629 h 3967843"/>
              <a:gd name="connsiteX108" fmla="*/ 7837776 w 8262319"/>
              <a:gd name="connsiteY108" fmla="*/ 3592286 h 3967843"/>
              <a:gd name="connsiteX109" fmla="*/ 7723476 w 8262319"/>
              <a:gd name="connsiteY109" fmla="*/ 3641272 h 3967843"/>
              <a:gd name="connsiteX110" fmla="*/ 7560190 w 8262319"/>
              <a:gd name="connsiteY110" fmla="*/ 3706586 h 3967843"/>
              <a:gd name="connsiteX111" fmla="*/ 7331590 w 8262319"/>
              <a:gd name="connsiteY111" fmla="*/ 3771900 h 3967843"/>
              <a:gd name="connsiteX112" fmla="*/ 7233619 w 8262319"/>
              <a:gd name="connsiteY112" fmla="*/ 3820886 h 3967843"/>
              <a:gd name="connsiteX113" fmla="*/ 7037676 w 8262319"/>
              <a:gd name="connsiteY113" fmla="*/ 3869872 h 3967843"/>
              <a:gd name="connsiteX114" fmla="*/ 4931290 w 8262319"/>
              <a:gd name="connsiteY114" fmla="*/ 3837215 h 3967843"/>
              <a:gd name="connsiteX115" fmla="*/ 4278147 w 8262319"/>
              <a:gd name="connsiteY115" fmla="*/ 3853543 h 3967843"/>
              <a:gd name="connsiteX116" fmla="*/ 4082204 w 8262319"/>
              <a:gd name="connsiteY116" fmla="*/ 3902529 h 3967843"/>
              <a:gd name="connsiteX117" fmla="*/ 3869933 w 8262319"/>
              <a:gd name="connsiteY117" fmla="*/ 3935186 h 3967843"/>
              <a:gd name="connsiteX118" fmla="*/ 3282104 w 8262319"/>
              <a:gd name="connsiteY118" fmla="*/ 3951515 h 3967843"/>
              <a:gd name="connsiteX119" fmla="*/ 3184133 w 8262319"/>
              <a:gd name="connsiteY119" fmla="*/ 3967843 h 3967843"/>
              <a:gd name="connsiteX120" fmla="*/ 3053504 w 8262319"/>
              <a:gd name="connsiteY120" fmla="*/ 3951515 h 3967843"/>
              <a:gd name="connsiteX121" fmla="*/ 3004519 w 8262319"/>
              <a:gd name="connsiteY121" fmla="*/ 3935186 h 3967843"/>
              <a:gd name="connsiteX122" fmla="*/ 2122776 w 8262319"/>
              <a:gd name="connsiteY122" fmla="*/ 3918857 h 3967843"/>
              <a:gd name="connsiteX123" fmla="*/ 1796204 w 8262319"/>
              <a:gd name="connsiteY123" fmla="*/ 3935186 h 3967843"/>
              <a:gd name="connsiteX124" fmla="*/ 522576 w 8262319"/>
              <a:gd name="connsiteY124" fmla="*/ 3902529 h 3967843"/>
              <a:gd name="connsiteX125" fmla="*/ 228662 w 8262319"/>
              <a:gd name="connsiteY125" fmla="*/ 3804557 h 3967843"/>
              <a:gd name="connsiteX126" fmla="*/ 163347 w 8262319"/>
              <a:gd name="connsiteY126" fmla="*/ 3771900 h 3967843"/>
              <a:gd name="connsiteX127" fmla="*/ 65376 w 8262319"/>
              <a:gd name="connsiteY127" fmla="*/ 3739243 h 3967843"/>
              <a:gd name="connsiteX128" fmla="*/ 49047 w 8262319"/>
              <a:gd name="connsiteY128" fmla="*/ 3690257 h 3967843"/>
              <a:gd name="connsiteX129" fmla="*/ 16390 w 8262319"/>
              <a:gd name="connsiteY129" fmla="*/ 3461657 h 3967843"/>
              <a:gd name="connsiteX130" fmla="*/ 62 w 8262319"/>
              <a:gd name="connsiteY130" fmla="*/ 3102429 h 3967843"/>
              <a:gd name="connsiteX131" fmla="*/ 16390 w 8262319"/>
              <a:gd name="connsiteY131" fmla="*/ 2955472 h 3967843"/>
              <a:gd name="connsiteX132" fmla="*/ 65376 w 8262319"/>
              <a:gd name="connsiteY132" fmla="*/ 2939143 h 3967843"/>
              <a:gd name="connsiteX133" fmla="*/ 147019 w 8262319"/>
              <a:gd name="connsiteY133" fmla="*/ 2939143 h 3967843"/>
              <a:gd name="connsiteX134" fmla="*/ 196004 w 8262319"/>
              <a:gd name="connsiteY134" fmla="*/ 2939143 h 3967843"/>
              <a:gd name="connsiteX135" fmla="*/ 98033 w 8262319"/>
              <a:gd name="connsiteY135" fmla="*/ 2988129 h 396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8262319" h="3967843">
                <a:moveTo>
                  <a:pt x="98033" y="2988129"/>
                </a:moveTo>
                <a:lnTo>
                  <a:pt x="98033" y="2988129"/>
                </a:lnTo>
                <a:cubicBezTo>
                  <a:pt x="136133" y="2960915"/>
                  <a:pt x="171229" y="2928907"/>
                  <a:pt x="212333" y="2906486"/>
                </a:cubicBezTo>
                <a:cubicBezTo>
                  <a:pt x="232034" y="2895740"/>
                  <a:pt x="255317" y="2892390"/>
                  <a:pt x="277647" y="2890157"/>
                </a:cubicBezTo>
                <a:cubicBezTo>
                  <a:pt x="364470" y="2881475"/>
                  <a:pt x="451818" y="2879272"/>
                  <a:pt x="538904" y="2873829"/>
                </a:cubicBezTo>
                <a:cubicBezTo>
                  <a:pt x="650879" y="2836503"/>
                  <a:pt x="511900" y="2880580"/>
                  <a:pt x="669533" y="2841172"/>
                </a:cubicBezTo>
                <a:cubicBezTo>
                  <a:pt x="686231" y="2836998"/>
                  <a:pt x="701969" y="2829571"/>
                  <a:pt x="718519" y="2824843"/>
                </a:cubicBezTo>
                <a:cubicBezTo>
                  <a:pt x="740097" y="2818678"/>
                  <a:pt x="761926" y="2813383"/>
                  <a:pt x="783833" y="2808515"/>
                </a:cubicBezTo>
                <a:cubicBezTo>
                  <a:pt x="869795" y="2789412"/>
                  <a:pt x="884347" y="2789490"/>
                  <a:pt x="979776" y="2775857"/>
                </a:cubicBezTo>
                <a:lnTo>
                  <a:pt x="1077747" y="2743200"/>
                </a:lnTo>
                <a:lnTo>
                  <a:pt x="1126733" y="2726872"/>
                </a:lnTo>
                <a:cubicBezTo>
                  <a:pt x="1143062" y="2715986"/>
                  <a:pt x="1157786" y="2702185"/>
                  <a:pt x="1175719" y="2694215"/>
                </a:cubicBezTo>
                <a:cubicBezTo>
                  <a:pt x="1207176" y="2680234"/>
                  <a:pt x="1273690" y="2661557"/>
                  <a:pt x="1273690" y="2661557"/>
                </a:cubicBezTo>
                <a:cubicBezTo>
                  <a:pt x="1284576" y="2645229"/>
                  <a:pt x="1292470" y="2626448"/>
                  <a:pt x="1306347" y="2612572"/>
                </a:cubicBezTo>
                <a:cubicBezTo>
                  <a:pt x="1353142" y="2565777"/>
                  <a:pt x="1351197" y="2590147"/>
                  <a:pt x="1404319" y="2563586"/>
                </a:cubicBezTo>
                <a:cubicBezTo>
                  <a:pt x="1530933" y="2500279"/>
                  <a:pt x="1379161" y="2555644"/>
                  <a:pt x="1502290" y="2514600"/>
                </a:cubicBezTo>
                <a:cubicBezTo>
                  <a:pt x="1533051" y="2483840"/>
                  <a:pt x="1559345" y="2451143"/>
                  <a:pt x="1600262" y="2432957"/>
                </a:cubicBezTo>
                <a:cubicBezTo>
                  <a:pt x="1600282" y="2432948"/>
                  <a:pt x="1722716" y="2392140"/>
                  <a:pt x="1747219" y="2383972"/>
                </a:cubicBezTo>
                <a:cubicBezTo>
                  <a:pt x="1763547" y="2378529"/>
                  <a:pt x="1781883" y="2377190"/>
                  <a:pt x="1796204" y="2367643"/>
                </a:cubicBezTo>
                <a:lnTo>
                  <a:pt x="1943162" y="2269672"/>
                </a:lnTo>
                <a:cubicBezTo>
                  <a:pt x="1959490" y="2258786"/>
                  <a:pt x="1978271" y="2250892"/>
                  <a:pt x="1992147" y="2237015"/>
                </a:cubicBezTo>
                <a:cubicBezTo>
                  <a:pt x="2003033" y="2226129"/>
                  <a:pt x="2011034" y="2211242"/>
                  <a:pt x="2024804" y="2204357"/>
                </a:cubicBezTo>
                <a:cubicBezTo>
                  <a:pt x="2055594" y="2188962"/>
                  <a:pt x="2090119" y="2182586"/>
                  <a:pt x="2122776" y="2171700"/>
                </a:cubicBezTo>
                <a:lnTo>
                  <a:pt x="2171762" y="2155372"/>
                </a:lnTo>
                <a:cubicBezTo>
                  <a:pt x="2188090" y="2144486"/>
                  <a:pt x="2205423" y="2134974"/>
                  <a:pt x="2220747" y="2122715"/>
                </a:cubicBezTo>
                <a:cubicBezTo>
                  <a:pt x="2232768" y="2113098"/>
                  <a:pt x="2240203" y="2097978"/>
                  <a:pt x="2253404" y="2090057"/>
                </a:cubicBezTo>
                <a:cubicBezTo>
                  <a:pt x="2268163" y="2081202"/>
                  <a:pt x="2286061" y="2079172"/>
                  <a:pt x="2302390" y="2073729"/>
                </a:cubicBezTo>
                <a:cubicBezTo>
                  <a:pt x="2318719" y="2062843"/>
                  <a:pt x="2333823" y="2049848"/>
                  <a:pt x="2351376" y="2041072"/>
                </a:cubicBezTo>
                <a:cubicBezTo>
                  <a:pt x="2366771" y="2033375"/>
                  <a:pt x="2385316" y="2033102"/>
                  <a:pt x="2400362" y="2024743"/>
                </a:cubicBezTo>
                <a:cubicBezTo>
                  <a:pt x="2434672" y="2005682"/>
                  <a:pt x="2498333" y="1959429"/>
                  <a:pt x="2498333" y="1959429"/>
                </a:cubicBezTo>
                <a:cubicBezTo>
                  <a:pt x="2503776" y="1943100"/>
                  <a:pt x="2500656" y="1920447"/>
                  <a:pt x="2514662" y="1910443"/>
                </a:cubicBezTo>
                <a:cubicBezTo>
                  <a:pt x="2542674" y="1890435"/>
                  <a:pt x="2583991" y="1896881"/>
                  <a:pt x="2612633" y="1877786"/>
                </a:cubicBezTo>
                <a:cubicBezTo>
                  <a:pt x="2723413" y="1803932"/>
                  <a:pt x="2682850" y="1840225"/>
                  <a:pt x="2743262" y="1779815"/>
                </a:cubicBezTo>
                <a:cubicBezTo>
                  <a:pt x="2759430" y="1731311"/>
                  <a:pt x="2769762" y="1671671"/>
                  <a:pt x="2808576" y="1632857"/>
                </a:cubicBezTo>
                <a:cubicBezTo>
                  <a:pt x="2822453" y="1618980"/>
                  <a:pt x="2839629" y="1608170"/>
                  <a:pt x="2857562" y="1600200"/>
                </a:cubicBezTo>
                <a:cubicBezTo>
                  <a:pt x="2948607" y="1559736"/>
                  <a:pt x="2983272" y="1564076"/>
                  <a:pt x="3086162" y="1551215"/>
                </a:cubicBezTo>
                <a:cubicBezTo>
                  <a:pt x="3241166" y="1499545"/>
                  <a:pt x="3149851" y="1521673"/>
                  <a:pt x="3363747" y="1502229"/>
                </a:cubicBezTo>
                <a:cubicBezTo>
                  <a:pt x="3396404" y="1491343"/>
                  <a:pt x="3433077" y="1488667"/>
                  <a:pt x="3461719" y="1469572"/>
                </a:cubicBezTo>
                <a:cubicBezTo>
                  <a:pt x="3478047" y="1458686"/>
                  <a:pt x="3493152" y="1445691"/>
                  <a:pt x="3510704" y="1436915"/>
                </a:cubicBezTo>
                <a:cubicBezTo>
                  <a:pt x="3645915" y="1369309"/>
                  <a:pt x="3468285" y="1481522"/>
                  <a:pt x="3608676" y="1387929"/>
                </a:cubicBezTo>
                <a:cubicBezTo>
                  <a:pt x="3695761" y="1257300"/>
                  <a:pt x="3581462" y="1415143"/>
                  <a:pt x="3690319" y="1306286"/>
                </a:cubicBezTo>
                <a:cubicBezTo>
                  <a:pt x="3799176" y="1197429"/>
                  <a:pt x="3641333" y="1311728"/>
                  <a:pt x="3771962" y="1224643"/>
                </a:cubicBezTo>
                <a:cubicBezTo>
                  <a:pt x="3792494" y="1163045"/>
                  <a:pt x="3797458" y="1133831"/>
                  <a:pt x="3853604" y="1077686"/>
                </a:cubicBezTo>
                <a:cubicBezTo>
                  <a:pt x="3864490" y="1066800"/>
                  <a:pt x="3873061" y="1052950"/>
                  <a:pt x="3886262" y="1045029"/>
                </a:cubicBezTo>
                <a:cubicBezTo>
                  <a:pt x="3901021" y="1036174"/>
                  <a:pt x="3918919" y="1034143"/>
                  <a:pt x="3935247" y="1028700"/>
                </a:cubicBezTo>
                <a:cubicBezTo>
                  <a:pt x="3946133" y="1012372"/>
                  <a:pt x="3951263" y="990116"/>
                  <a:pt x="3967904" y="979715"/>
                </a:cubicBezTo>
                <a:cubicBezTo>
                  <a:pt x="4048548" y="929313"/>
                  <a:pt x="4230830" y="935275"/>
                  <a:pt x="4294476" y="930729"/>
                </a:cubicBezTo>
                <a:cubicBezTo>
                  <a:pt x="4327133" y="919843"/>
                  <a:pt x="4373352" y="926714"/>
                  <a:pt x="4392447" y="898072"/>
                </a:cubicBezTo>
                <a:cubicBezTo>
                  <a:pt x="4403333" y="881743"/>
                  <a:pt x="4412845" y="864410"/>
                  <a:pt x="4425104" y="849086"/>
                </a:cubicBezTo>
                <a:cubicBezTo>
                  <a:pt x="4445353" y="823775"/>
                  <a:pt x="4478460" y="797916"/>
                  <a:pt x="4506747" y="783772"/>
                </a:cubicBezTo>
                <a:cubicBezTo>
                  <a:pt x="4522142" y="776075"/>
                  <a:pt x="4539404" y="772886"/>
                  <a:pt x="4555733" y="767443"/>
                </a:cubicBezTo>
                <a:cubicBezTo>
                  <a:pt x="4566619" y="751114"/>
                  <a:pt x="4573066" y="730716"/>
                  <a:pt x="4588390" y="718457"/>
                </a:cubicBezTo>
                <a:cubicBezTo>
                  <a:pt x="4601830" y="707705"/>
                  <a:pt x="4621981" y="709826"/>
                  <a:pt x="4637376" y="702129"/>
                </a:cubicBezTo>
                <a:cubicBezTo>
                  <a:pt x="4654929" y="693353"/>
                  <a:pt x="4670033" y="680358"/>
                  <a:pt x="4686362" y="669472"/>
                </a:cubicBezTo>
                <a:cubicBezTo>
                  <a:pt x="4697248" y="653143"/>
                  <a:pt x="4705142" y="634363"/>
                  <a:pt x="4719019" y="620486"/>
                </a:cubicBezTo>
                <a:cubicBezTo>
                  <a:pt x="4732895" y="606609"/>
                  <a:pt x="4755081" y="602598"/>
                  <a:pt x="4768004" y="587829"/>
                </a:cubicBezTo>
                <a:cubicBezTo>
                  <a:pt x="4793850" y="558291"/>
                  <a:pt x="4811547" y="522514"/>
                  <a:pt x="4833319" y="489857"/>
                </a:cubicBezTo>
                <a:cubicBezTo>
                  <a:pt x="4844205" y="473529"/>
                  <a:pt x="4852100" y="454749"/>
                  <a:pt x="4865976" y="440872"/>
                </a:cubicBezTo>
                <a:cubicBezTo>
                  <a:pt x="4898633" y="408215"/>
                  <a:pt x="4938328" y="381327"/>
                  <a:pt x="4963947" y="342900"/>
                </a:cubicBezTo>
                <a:cubicBezTo>
                  <a:pt x="4988196" y="306527"/>
                  <a:pt x="4996023" y="287848"/>
                  <a:pt x="5029262" y="261257"/>
                </a:cubicBezTo>
                <a:cubicBezTo>
                  <a:pt x="5044586" y="248998"/>
                  <a:pt x="5063171" y="241163"/>
                  <a:pt x="5078247" y="228600"/>
                </a:cubicBezTo>
                <a:cubicBezTo>
                  <a:pt x="5095987" y="213817"/>
                  <a:pt x="5108019" y="192424"/>
                  <a:pt x="5127233" y="179615"/>
                </a:cubicBezTo>
                <a:cubicBezTo>
                  <a:pt x="5141554" y="170068"/>
                  <a:pt x="5160824" y="170983"/>
                  <a:pt x="5176219" y="163286"/>
                </a:cubicBezTo>
                <a:cubicBezTo>
                  <a:pt x="5331473" y="85658"/>
                  <a:pt x="5070418" y="182225"/>
                  <a:pt x="5323176" y="97972"/>
                </a:cubicBezTo>
                <a:lnTo>
                  <a:pt x="5372162" y="81643"/>
                </a:lnTo>
                <a:lnTo>
                  <a:pt x="5421147" y="65315"/>
                </a:lnTo>
                <a:cubicBezTo>
                  <a:pt x="5485676" y="74533"/>
                  <a:pt x="5553410" y="82052"/>
                  <a:pt x="5617090" y="97972"/>
                </a:cubicBezTo>
                <a:cubicBezTo>
                  <a:pt x="5633788" y="102146"/>
                  <a:pt x="5649142" y="111221"/>
                  <a:pt x="5666076" y="114300"/>
                </a:cubicBezTo>
                <a:cubicBezTo>
                  <a:pt x="5709250" y="122150"/>
                  <a:pt x="5753161" y="125186"/>
                  <a:pt x="5796704" y="130629"/>
                </a:cubicBezTo>
                <a:cubicBezTo>
                  <a:pt x="5845690" y="125186"/>
                  <a:pt x="5895332" y="123966"/>
                  <a:pt x="5943662" y="114300"/>
                </a:cubicBezTo>
                <a:cubicBezTo>
                  <a:pt x="5977417" y="107549"/>
                  <a:pt x="6008976" y="92529"/>
                  <a:pt x="6041633" y="81643"/>
                </a:cubicBezTo>
                <a:lnTo>
                  <a:pt x="6090619" y="65315"/>
                </a:lnTo>
                <a:lnTo>
                  <a:pt x="6188590" y="32657"/>
                </a:lnTo>
                <a:cubicBezTo>
                  <a:pt x="6204919" y="27214"/>
                  <a:pt x="6220384" y="17148"/>
                  <a:pt x="6237576" y="16329"/>
                </a:cubicBezTo>
                <a:lnTo>
                  <a:pt x="6580476" y="0"/>
                </a:lnTo>
                <a:cubicBezTo>
                  <a:pt x="6607690" y="5443"/>
                  <a:pt x="6635536" y="8354"/>
                  <a:pt x="6662119" y="16329"/>
                </a:cubicBezTo>
                <a:cubicBezTo>
                  <a:pt x="6861456" y="76130"/>
                  <a:pt x="6652774" y="19433"/>
                  <a:pt x="6792747" y="81643"/>
                </a:cubicBezTo>
                <a:cubicBezTo>
                  <a:pt x="6824204" y="95624"/>
                  <a:pt x="6858062" y="103414"/>
                  <a:pt x="6890719" y="114300"/>
                </a:cubicBezTo>
                <a:lnTo>
                  <a:pt x="6988690" y="146957"/>
                </a:lnTo>
                <a:lnTo>
                  <a:pt x="7298933" y="163286"/>
                </a:lnTo>
                <a:cubicBezTo>
                  <a:pt x="7355040" y="174508"/>
                  <a:pt x="7392094" y="180573"/>
                  <a:pt x="7445890" y="195943"/>
                </a:cubicBezTo>
                <a:cubicBezTo>
                  <a:pt x="7462440" y="200671"/>
                  <a:pt x="7478178" y="208098"/>
                  <a:pt x="7494876" y="212272"/>
                </a:cubicBezTo>
                <a:cubicBezTo>
                  <a:pt x="7521801" y="219003"/>
                  <a:pt x="7549427" y="222579"/>
                  <a:pt x="7576519" y="228600"/>
                </a:cubicBezTo>
                <a:cubicBezTo>
                  <a:pt x="7598426" y="233468"/>
                  <a:pt x="7620062" y="239486"/>
                  <a:pt x="7641833" y="244929"/>
                </a:cubicBezTo>
                <a:cubicBezTo>
                  <a:pt x="7663604" y="266700"/>
                  <a:pt x="7687110" y="286866"/>
                  <a:pt x="7707147" y="310243"/>
                </a:cubicBezTo>
                <a:cubicBezTo>
                  <a:pt x="7843546" y="469375"/>
                  <a:pt x="7618927" y="238352"/>
                  <a:pt x="7788790" y="408215"/>
                </a:cubicBezTo>
                <a:cubicBezTo>
                  <a:pt x="7794233" y="424543"/>
                  <a:pt x="7794792" y="443431"/>
                  <a:pt x="7805119" y="457200"/>
                </a:cubicBezTo>
                <a:cubicBezTo>
                  <a:pt x="7852879" y="520880"/>
                  <a:pt x="7879091" y="533729"/>
                  <a:pt x="7935747" y="571500"/>
                </a:cubicBezTo>
                <a:cubicBezTo>
                  <a:pt x="7941190" y="587829"/>
                  <a:pt x="7943717" y="605440"/>
                  <a:pt x="7952076" y="620486"/>
                </a:cubicBezTo>
                <a:cubicBezTo>
                  <a:pt x="7998234" y="703570"/>
                  <a:pt x="8000501" y="701567"/>
                  <a:pt x="8050047" y="751115"/>
                </a:cubicBezTo>
                <a:cubicBezTo>
                  <a:pt x="8109603" y="929776"/>
                  <a:pt x="8014618" y="659151"/>
                  <a:pt x="8099033" y="849086"/>
                </a:cubicBezTo>
                <a:cubicBezTo>
                  <a:pt x="8121749" y="900197"/>
                  <a:pt x="8134448" y="958091"/>
                  <a:pt x="8148019" y="1012372"/>
                </a:cubicBezTo>
                <a:cubicBezTo>
                  <a:pt x="8153462" y="1110343"/>
                  <a:pt x="8152177" y="1208921"/>
                  <a:pt x="8164347" y="1306286"/>
                </a:cubicBezTo>
                <a:cubicBezTo>
                  <a:pt x="8168617" y="1340444"/>
                  <a:pt x="8186118" y="1371600"/>
                  <a:pt x="8197004" y="1404257"/>
                </a:cubicBezTo>
                <a:lnTo>
                  <a:pt x="8213333" y="1453243"/>
                </a:lnTo>
                <a:cubicBezTo>
                  <a:pt x="8222548" y="1517746"/>
                  <a:pt x="8230075" y="1585524"/>
                  <a:pt x="8245990" y="1649186"/>
                </a:cubicBezTo>
                <a:cubicBezTo>
                  <a:pt x="8250164" y="1665884"/>
                  <a:pt x="8256876" y="1681843"/>
                  <a:pt x="8262319" y="1698172"/>
                </a:cubicBezTo>
                <a:cubicBezTo>
                  <a:pt x="8256876" y="1915886"/>
                  <a:pt x="8255660" y="2133747"/>
                  <a:pt x="8245990" y="2351315"/>
                </a:cubicBezTo>
                <a:cubicBezTo>
                  <a:pt x="8244758" y="2379041"/>
                  <a:pt x="8234627" y="2405652"/>
                  <a:pt x="8229662" y="2432957"/>
                </a:cubicBezTo>
                <a:cubicBezTo>
                  <a:pt x="8223740" y="2465531"/>
                  <a:pt x="8218776" y="2498272"/>
                  <a:pt x="8213333" y="2530929"/>
                </a:cubicBezTo>
                <a:cubicBezTo>
                  <a:pt x="8207890" y="2661558"/>
                  <a:pt x="8210013" y="2792722"/>
                  <a:pt x="8197004" y="2922815"/>
                </a:cubicBezTo>
                <a:cubicBezTo>
                  <a:pt x="8193579" y="2957068"/>
                  <a:pt x="8172696" y="2987390"/>
                  <a:pt x="8164347" y="3020786"/>
                </a:cubicBezTo>
                <a:cubicBezTo>
                  <a:pt x="8158904" y="3042557"/>
                  <a:pt x="8152420" y="3064094"/>
                  <a:pt x="8148019" y="3086100"/>
                </a:cubicBezTo>
                <a:cubicBezTo>
                  <a:pt x="8141526" y="3118565"/>
                  <a:pt x="8136372" y="3151297"/>
                  <a:pt x="8131690" y="3184072"/>
                </a:cubicBezTo>
                <a:cubicBezTo>
                  <a:pt x="8125484" y="3227512"/>
                  <a:pt x="8124557" y="3271793"/>
                  <a:pt x="8115362" y="3314700"/>
                </a:cubicBezTo>
                <a:cubicBezTo>
                  <a:pt x="8108149" y="3348360"/>
                  <a:pt x="8093590" y="3380015"/>
                  <a:pt x="8082704" y="3412672"/>
                </a:cubicBezTo>
                <a:cubicBezTo>
                  <a:pt x="8067076" y="3459555"/>
                  <a:pt x="8073565" y="3464430"/>
                  <a:pt x="8033719" y="3494315"/>
                </a:cubicBezTo>
                <a:cubicBezTo>
                  <a:pt x="8002320" y="3517865"/>
                  <a:pt x="7972982" y="3547217"/>
                  <a:pt x="7935747" y="3559629"/>
                </a:cubicBezTo>
                <a:cubicBezTo>
                  <a:pt x="7903090" y="3570515"/>
                  <a:pt x="7866418" y="3573191"/>
                  <a:pt x="7837776" y="3592286"/>
                </a:cubicBezTo>
                <a:cubicBezTo>
                  <a:pt x="7738504" y="3658467"/>
                  <a:pt x="7843980" y="3596083"/>
                  <a:pt x="7723476" y="3641272"/>
                </a:cubicBezTo>
                <a:cubicBezTo>
                  <a:pt x="7588333" y="3691951"/>
                  <a:pt x="7736465" y="3662516"/>
                  <a:pt x="7560190" y="3706586"/>
                </a:cubicBezTo>
                <a:cubicBezTo>
                  <a:pt x="7483537" y="3725750"/>
                  <a:pt x="7405489" y="3744188"/>
                  <a:pt x="7331590" y="3771900"/>
                </a:cubicBezTo>
                <a:cubicBezTo>
                  <a:pt x="7297403" y="3784720"/>
                  <a:pt x="7268257" y="3809340"/>
                  <a:pt x="7233619" y="3820886"/>
                </a:cubicBezTo>
                <a:cubicBezTo>
                  <a:pt x="7169749" y="3842176"/>
                  <a:pt x="7037676" y="3869872"/>
                  <a:pt x="7037676" y="3869872"/>
                </a:cubicBezTo>
                <a:cubicBezTo>
                  <a:pt x="6169169" y="3836467"/>
                  <a:pt x="6294484" y="3837215"/>
                  <a:pt x="4931290" y="3837215"/>
                </a:cubicBezTo>
                <a:cubicBezTo>
                  <a:pt x="4713508" y="3837215"/>
                  <a:pt x="4495861" y="3848100"/>
                  <a:pt x="4278147" y="3853543"/>
                </a:cubicBezTo>
                <a:cubicBezTo>
                  <a:pt x="4196533" y="3880749"/>
                  <a:pt x="4202300" y="3880693"/>
                  <a:pt x="4082204" y="3902529"/>
                </a:cubicBezTo>
                <a:cubicBezTo>
                  <a:pt x="4011769" y="3915335"/>
                  <a:pt x="3941389" y="3930811"/>
                  <a:pt x="3869933" y="3935186"/>
                </a:cubicBezTo>
                <a:cubicBezTo>
                  <a:pt x="3674281" y="3947165"/>
                  <a:pt x="3478047" y="3946072"/>
                  <a:pt x="3282104" y="3951515"/>
                </a:cubicBezTo>
                <a:cubicBezTo>
                  <a:pt x="3249447" y="3956958"/>
                  <a:pt x="3217240" y="3967843"/>
                  <a:pt x="3184133" y="3967843"/>
                </a:cubicBezTo>
                <a:cubicBezTo>
                  <a:pt x="3140251" y="3967843"/>
                  <a:pt x="3096678" y="3959365"/>
                  <a:pt x="3053504" y="3951515"/>
                </a:cubicBezTo>
                <a:cubicBezTo>
                  <a:pt x="3036570" y="3948436"/>
                  <a:pt x="3021720" y="3935790"/>
                  <a:pt x="3004519" y="3935186"/>
                </a:cubicBezTo>
                <a:cubicBezTo>
                  <a:pt x="2710735" y="3924878"/>
                  <a:pt x="2416690" y="3924300"/>
                  <a:pt x="2122776" y="3918857"/>
                </a:cubicBezTo>
                <a:cubicBezTo>
                  <a:pt x="2013919" y="3924300"/>
                  <a:pt x="1905197" y="3935186"/>
                  <a:pt x="1796204" y="3935186"/>
                </a:cubicBezTo>
                <a:cubicBezTo>
                  <a:pt x="950114" y="3935186"/>
                  <a:pt x="1046598" y="3937463"/>
                  <a:pt x="522576" y="3902529"/>
                </a:cubicBezTo>
                <a:cubicBezTo>
                  <a:pt x="158787" y="3841898"/>
                  <a:pt x="458270" y="3919359"/>
                  <a:pt x="228662" y="3804557"/>
                </a:cubicBezTo>
                <a:cubicBezTo>
                  <a:pt x="206890" y="3793671"/>
                  <a:pt x="185947" y="3780940"/>
                  <a:pt x="163347" y="3771900"/>
                </a:cubicBezTo>
                <a:cubicBezTo>
                  <a:pt x="131386" y="3759116"/>
                  <a:pt x="65376" y="3739243"/>
                  <a:pt x="65376" y="3739243"/>
                </a:cubicBezTo>
                <a:cubicBezTo>
                  <a:pt x="59933" y="3722914"/>
                  <a:pt x="51481" y="3707296"/>
                  <a:pt x="49047" y="3690257"/>
                </a:cubicBezTo>
                <a:cubicBezTo>
                  <a:pt x="13273" y="3439841"/>
                  <a:pt x="56852" y="3583039"/>
                  <a:pt x="16390" y="3461657"/>
                </a:cubicBezTo>
                <a:cubicBezTo>
                  <a:pt x="10947" y="3341914"/>
                  <a:pt x="62" y="3222295"/>
                  <a:pt x="62" y="3102429"/>
                </a:cubicBezTo>
                <a:cubicBezTo>
                  <a:pt x="62" y="3053142"/>
                  <a:pt x="-1915" y="3001234"/>
                  <a:pt x="16390" y="2955472"/>
                </a:cubicBezTo>
                <a:cubicBezTo>
                  <a:pt x="22782" y="2939491"/>
                  <a:pt x="48297" y="2941278"/>
                  <a:pt x="65376" y="2939143"/>
                </a:cubicBezTo>
                <a:cubicBezTo>
                  <a:pt x="92380" y="2935767"/>
                  <a:pt x="119805" y="2939143"/>
                  <a:pt x="147019" y="2939143"/>
                </a:cubicBezTo>
                <a:lnTo>
                  <a:pt x="196004" y="2939143"/>
                </a:lnTo>
                <a:lnTo>
                  <a:pt x="98033" y="298812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2400" dirty="0" smtClean="0">
                <a:solidFill>
                  <a:schemeClr val="tx1"/>
                </a:solidFill>
              </a:rPr>
              <a:t>Y </a:t>
            </a:r>
            <a:r>
              <a:rPr lang="en-GB" sz="2400" dirty="0" err="1">
                <a:solidFill>
                  <a:schemeClr val="tx1"/>
                </a:solidFill>
              </a:rPr>
              <a:t>Celfyddydau</a:t>
            </a:r>
            <a:r>
              <a:rPr lang="en-GB" sz="2400" dirty="0">
                <a:solidFill>
                  <a:schemeClr val="tx1"/>
                </a:solidFill>
              </a:rPr>
              <a:t> </a:t>
            </a:r>
            <a:r>
              <a:rPr lang="en-GB" sz="2400" dirty="0" err="1" smtClean="0">
                <a:solidFill>
                  <a:schemeClr val="tx1"/>
                </a:solidFill>
              </a:rPr>
              <a:t>Mynegiannol</a:t>
            </a:r>
            <a:endParaRPr lang="en-GB" sz="2400" dirty="0">
              <a:solidFill>
                <a:schemeClr val="tx1"/>
              </a:solidFill>
            </a:endParaRPr>
          </a:p>
          <a:p>
            <a:r>
              <a:rPr lang="en-GB" sz="2400" dirty="0">
                <a:solidFill>
                  <a:schemeClr val="tx1"/>
                </a:solidFill>
              </a:rPr>
              <a:t> </a:t>
            </a:r>
            <a:r>
              <a:rPr lang="en-GB" sz="2400" dirty="0" smtClean="0">
                <a:solidFill>
                  <a:schemeClr val="tx1"/>
                </a:solidFill>
              </a:rPr>
              <a:t>                                                             </a:t>
            </a:r>
            <a:r>
              <a:rPr lang="en-GB" sz="2400" dirty="0" err="1" smtClean="0">
                <a:solidFill>
                  <a:schemeClr val="tx1"/>
                </a:solidFill>
              </a:rPr>
              <a:t>Iechyd</a:t>
            </a:r>
            <a:r>
              <a:rPr lang="en-GB" sz="2400" dirty="0" smtClean="0">
                <a:solidFill>
                  <a:schemeClr val="tx1"/>
                </a:solidFill>
              </a:rPr>
              <a:t> </a:t>
            </a:r>
            <a:r>
              <a:rPr lang="en-GB" sz="2400" dirty="0">
                <a:solidFill>
                  <a:schemeClr val="tx1"/>
                </a:solidFill>
              </a:rPr>
              <a:t>a </a:t>
            </a:r>
            <a:r>
              <a:rPr lang="en-GB" sz="2400" dirty="0" err="1" smtClean="0">
                <a:solidFill>
                  <a:schemeClr val="tx1"/>
                </a:solidFill>
              </a:rPr>
              <a:t>lles</a:t>
            </a:r>
            <a:endParaRPr lang="en-GB" sz="2400" dirty="0">
              <a:solidFill>
                <a:schemeClr val="tx1"/>
              </a:solidFill>
            </a:endParaRPr>
          </a:p>
          <a:p>
            <a:r>
              <a:rPr lang="en-GB" sz="2400" dirty="0" smtClean="0">
                <a:solidFill>
                  <a:schemeClr val="tx1"/>
                </a:solidFill>
              </a:rPr>
              <a:t>                                                      </a:t>
            </a:r>
            <a:r>
              <a:rPr lang="en-GB" sz="2400" dirty="0" err="1" smtClean="0">
                <a:solidFill>
                  <a:schemeClr val="tx1"/>
                </a:solidFill>
              </a:rPr>
              <a:t>Dyniaethau</a:t>
            </a:r>
            <a:endParaRPr lang="en-GB" sz="2400" dirty="0">
              <a:solidFill>
                <a:schemeClr val="tx1"/>
              </a:solidFill>
            </a:endParaRPr>
          </a:p>
          <a:p>
            <a:r>
              <a:rPr lang="en-GB" sz="2400" dirty="0" smtClean="0">
                <a:solidFill>
                  <a:schemeClr val="tx1"/>
                </a:solidFill>
              </a:rPr>
              <a:t>                                                 </a:t>
            </a:r>
            <a:r>
              <a:rPr lang="en-GB" sz="2400" dirty="0" err="1" smtClean="0">
                <a:solidFill>
                  <a:schemeClr val="tx1"/>
                </a:solidFill>
              </a:rPr>
              <a:t>Ieithoedd</a:t>
            </a:r>
            <a:r>
              <a:rPr lang="en-GB" sz="2400" dirty="0">
                <a:solidFill>
                  <a:schemeClr val="tx1"/>
                </a:solidFill>
              </a:rPr>
              <a:t>, </a:t>
            </a:r>
            <a:r>
              <a:rPr lang="en-GB" sz="2400" dirty="0" err="1">
                <a:solidFill>
                  <a:schemeClr val="tx1"/>
                </a:solidFill>
              </a:rPr>
              <a:t>llythrennedd</a:t>
            </a:r>
            <a:r>
              <a:rPr lang="en-GB" sz="2400" dirty="0">
                <a:solidFill>
                  <a:schemeClr val="tx1"/>
                </a:solidFill>
              </a:rPr>
              <a:t> a </a:t>
            </a:r>
            <a:r>
              <a:rPr lang="en-GB" sz="2400" dirty="0" err="1" smtClean="0">
                <a:solidFill>
                  <a:schemeClr val="tx1"/>
                </a:solidFill>
              </a:rPr>
              <a:t>chyfathrebu</a:t>
            </a:r>
            <a:endParaRPr lang="en-GB" sz="2400" dirty="0" smtClean="0">
              <a:solidFill>
                <a:schemeClr val="tx1"/>
              </a:solidFill>
            </a:endParaRPr>
          </a:p>
          <a:p>
            <a:r>
              <a:rPr lang="en-GB" sz="2400" dirty="0">
                <a:solidFill>
                  <a:schemeClr val="tx1"/>
                </a:solidFill>
              </a:rPr>
              <a:t> </a:t>
            </a:r>
            <a:r>
              <a:rPr lang="en-GB" sz="2400" dirty="0" smtClean="0">
                <a:solidFill>
                  <a:schemeClr val="tx1"/>
                </a:solidFill>
              </a:rPr>
              <a:t>                                          </a:t>
            </a:r>
            <a:r>
              <a:rPr lang="en-GB" sz="2400" dirty="0" err="1" smtClean="0">
                <a:solidFill>
                  <a:schemeClr val="tx1"/>
                </a:solidFill>
              </a:rPr>
              <a:t>Mathemateg</a:t>
            </a:r>
            <a:r>
              <a:rPr lang="en-GB" sz="2400" dirty="0" smtClean="0">
                <a:solidFill>
                  <a:schemeClr val="tx1"/>
                </a:solidFill>
              </a:rPr>
              <a:t> </a:t>
            </a:r>
            <a:r>
              <a:rPr lang="en-GB" sz="2400" dirty="0">
                <a:solidFill>
                  <a:schemeClr val="tx1"/>
                </a:solidFill>
              </a:rPr>
              <a:t>a </a:t>
            </a:r>
            <a:r>
              <a:rPr lang="en-GB" sz="2400" dirty="0" err="1" smtClean="0">
                <a:solidFill>
                  <a:schemeClr val="tx1"/>
                </a:solidFill>
              </a:rPr>
              <a:t>rhifedd</a:t>
            </a:r>
            <a:endParaRPr lang="en-GB" sz="2400" dirty="0">
              <a:solidFill>
                <a:schemeClr val="tx1"/>
              </a:solidFill>
            </a:endParaRPr>
          </a:p>
          <a:p>
            <a:r>
              <a:rPr lang="en-GB" sz="2400" dirty="0" smtClean="0">
                <a:solidFill>
                  <a:schemeClr val="tx1"/>
                </a:solidFill>
              </a:rPr>
              <a:t>                                     </a:t>
            </a:r>
            <a:r>
              <a:rPr lang="en-GB" sz="2400" dirty="0" err="1" smtClean="0">
                <a:solidFill>
                  <a:schemeClr val="tx1"/>
                </a:solidFill>
              </a:rPr>
              <a:t>Gwyddoniaeth</a:t>
            </a:r>
            <a:r>
              <a:rPr lang="en-GB" sz="2400" dirty="0" smtClean="0">
                <a:solidFill>
                  <a:schemeClr val="tx1"/>
                </a:solidFill>
              </a:rPr>
              <a:t> </a:t>
            </a:r>
            <a:r>
              <a:rPr lang="en-GB" sz="2400" dirty="0">
                <a:solidFill>
                  <a:schemeClr val="tx1"/>
                </a:solidFill>
              </a:rPr>
              <a:t>a </a:t>
            </a:r>
            <a:r>
              <a:rPr lang="en-GB" sz="2400" dirty="0" err="1">
                <a:solidFill>
                  <a:schemeClr val="tx1"/>
                </a:solidFill>
              </a:rPr>
              <a:t>thechnoleg</a:t>
            </a:r>
            <a:endParaRPr lang="en-GB" sz="2400" dirty="0">
              <a:solidFill>
                <a:schemeClr val="tx1"/>
              </a:solidFill>
            </a:endParaRPr>
          </a:p>
        </p:txBody>
      </p:sp>
    </p:spTree>
    <p:extLst>
      <p:ext uri="{BB962C8B-B14F-4D97-AF65-F5344CB8AC3E}">
        <p14:creationId xmlns:p14="http://schemas.microsoft.com/office/powerpoint/2010/main" val="3481819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8589" t="16532" r="17125" b="25608"/>
          <a:stretch/>
        </p:blipFill>
        <p:spPr>
          <a:xfrm>
            <a:off x="395536" y="1412776"/>
            <a:ext cx="8424936" cy="4263220"/>
          </a:xfrm>
          <a:prstGeom prst="rect">
            <a:avLst/>
          </a:prstGeom>
        </p:spPr>
      </p:pic>
      <p:sp>
        <p:nvSpPr>
          <p:cNvPr id="3" name="TextBox 2"/>
          <p:cNvSpPr txBox="1"/>
          <p:nvPr/>
        </p:nvSpPr>
        <p:spPr>
          <a:xfrm>
            <a:off x="539552" y="332656"/>
            <a:ext cx="7776864" cy="646331"/>
          </a:xfrm>
          <a:prstGeom prst="rect">
            <a:avLst/>
          </a:prstGeom>
          <a:noFill/>
        </p:spPr>
        <p:txBody>
          <a:bodyPr wrap="square" rtlCol="0">
            <a:spAutoFit/>
          </a:bodyPr>
          <a:lstStyle/>
          <a:p>
            <a:r>
              <a:rPr lang="en-GB" sz="3600" b="1" dirty="0" smtClean="0"/>
              <a:t>Cross-curricular Responsibilities </a:t>
            </a:r>
            <a:endParaRPr lang="en-GB" sz="3600" b="1" dirty="0"/>
          </a:p>
        </p:txBody>
      </p:sp>
    </p:spTree>
    <p:extLst>
      <p:ext uri="{BB962C8B-B14F-4D97-AF65-F5344CB8AC3E}">
        <p14:creationId xmlns:p14="http://schemas.microsoft.com/office/powerpoint/2010/main" val="34420910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Cyfrifoldebau</a:t>
            </a:r>
            <a:r>
              <a:rPr lang="en-GB" dirty="0" smtClean="0"/>
              <a:t> </a:t>
            </a:r>
            <a:r>
              <a:rPr lang="en-GB" dirty="0" err="1" smtClean="0"/>
              <a:t>Trawsgwricwlaidd</a:t>
            </a:r>
            <a:endParaRPr lang="en-GB" dirty="0"/>
          </a:p>
        </p:txBody>
      </p:sp>
      <p:pic>
        <p:nvPicPr>
          <p:cNvPr id="5" name="Content Placeholder 4"/>
          <p:cNvPicPr>
            <a:picLocks noGrp="1" noChangeAspect="1"/>
          </p:cNvPicPr>
          <p:nvPr>
            <p:ph idx="1"/>
          </p:nvPr>
        </p:nvPicPr>
        <p:blipFill>
          <a:blip r:embed="rId2"/>
          <a:stretch>
            <a:fillRect/>
          </a:stretch>
        </p:blipFill>
        <p:spPr>
          <a:xfrm>
            <a:off x="971600" y="1844824"/>
            <a:ext cx="3168352" cy="1368152"/>
          </a:xfrm>
          <a:prstGeom prst="rect">
            <a:avLst/>
          </a:prstGeom>
        </p:spPr>
      </p:pic>
      <p:pic>
        <p:nvPicPr>
          <p:cNvPr id="6" name="Picture 5"/>
          <p:cNvPicPr>
            <a:picLocks noChangeAspect="1"/>
          </p:cNvPicPr>
          <p:nvPr/>
        </p:nvPicPr>
        <p:blipFill>
          <a:blip r:embed="rId3"/>
          <a:stretch>
            <a:fillRect/>
          </a:stretch>
        </p:blipFill>
        <p:spPr>
          <a:xfrm>
            <a:off x="5076056" y="2063747"/>
            <a:ext cx="2577058" cy="1149229"/>
          </a:xfrm>
          <a:prstGeom prst="rect">
            <a:avLst/>
          </a:prstGeom>
        </p:spPr>
      </p:pic>
      <p:pic>
        <p:nvPicPr>
          <p:cNvPr id="7" name="Picture 6"/>
          <p:cNvPicPr>
            <a:picLocks noChangeAspect="1"/>
          </p:cNvPicPr>
          <p:nvPr/>
        </p:nvPicPr>
        <p:blipFill>
          <a:blip r:embed="rId4"/>
          <a:stretch>
            <a:fillRect/>
          </a:stretch>
        </p:blipFill>
        <p:spPr>
          <a:xfrm>
            <a:off x="3023828" y="3842250"/>
            <a:ext cx="3096344" cy="1163563"/>
          </a:xfrm>
          <a:prstGeom prst="rect">
            <a:avLst/>
          </a:prstGeom>
        </p:spPr>
      </p:pic>
    </p:spTree>
    <p:extLst>
      <p:ext uri="{BB962C8B-B14F-4D97-AF65-F5344CB8AC3E}">
        <p14:creationId xmlns:p14="http://schemas.microsoft.com/office/powerpoint/2010/main" val="4030853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7509" t="25646" r="57773" b="13902"/>
          <a:stretch/>
        </p:blipFill>
        <p:spPr>
          <a:xfrm>
            <a:off x="5913662" y="188640"/>
            <a:ext cx="3194537" cy="4392488"/>
          </a:xfrm>
          <a:prstGeom prst="rect">
            <a:avLst/>
          </a:prstGeom>
        </p:spPr>
      </p:pic>
      <p:sp>
        <p:nvSpPr>
          <p:cNvPr id="3" name="TextBox 2"/>
          <p:cNvSpPr txBox="1"/>
          <p:nvPr/>
        </p:nvSpPr>
        <p:spPr>
          <a:xfrm>
            <a:off x="251520" y="404664"/>
            <a:ext cx="5976359" cy="4093428"/>
          </a:xfrm>
          <a:prstGeom prst="rect">
            <a:avLst/>
          </a:prstGeom>
          <a:noFill/>
        </p:spPr>
        <p:txBody>
          <a:bodyPr wrap="square" rtlCol="0">
            <a:spAutoFit/>
          </a:bodyPr>
          <a:lstStyle/>
          <a:p>
            <a:r>
              <a:rPr lang="en-GB" sz="4000" b="1" dirty="0" smtClean="0"/>
              <a:t>The wider evidence?</a:t>
            </a:r>
          </a:p>
          <a:p>
            <a:endParaRPr lang="en-GB" sz="4000" b="1" dirty="0" smtClean="0"/>
          </a:p>
          <a:p>
            <a:endParaRPr lang="en-GB" sz="2400" dirty="0"/>
          </a:p>
          <a:p>
            <a:r>
              <a:rPr lang="en-GB" sz="2600" dirty="0" smtClean="0"/>
              <a:t>“There are significant moves away from ‘learning about’ to ‘learning to’ with a growing skills focus and emphasis on application and development of higher-order skills, particularly creativity (entrepreneurship) and digital literacy” </a:t>
            </a:r>
            <a:endParaRPr lang="en-GB" sz="2600" dirty="0"/>
          </a:p>
        </p:txBody>
      </p:sp>
    </p:spTree>
    <p:extLst>
      <p:ext uri="{BB962C8B-B14F-4D97-AF65-F5344CB8AC3E}">
        <p14:creationId xmlns:p14="http://schemas.microsoft.com/office/powerpoint/2010/main" val="40175615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Y </a:t>
            </a:r>
            <a:r>
              <a:rPr lang="en-GB" b="1" dirty="0" err="1" smtClean="0"/>
              <a:t>dystiolaeth</a:t>
            </a:r>
            <a:r>
              <a:rPr lang="en-GB" b="1" dirty="0" smtClean="0"/>
              <a:t> </a:t>
            </a:r>
            <a:r>
              <a:rPr lang="en-GB" b="1" dirty="0" err="1" smtClean="0"/>
              <a:t>ehangach</a:t>
            </a:r>
            <a:r>
              <a:rPr lang="en-GB" b="1" dirty="0" smtClean="0"/>
              <a:t>?</a:t>
            </a:r>
            <a:endParaRPr lang="en-GB" b="1" dirty="0"/>
          </a:p>
        </p:txBody>
      </p:sp>
      <p:pic>
        <p:nvPicPr>
          <p:cNvPr id="4" name="Content Placeholder 3"/>
          <p:cNvPicPr>
            <a:picLocks noGrp="1" noChangeAspect="1"/>
          </p:cNvPicPr>
          <p:nvPr>
            <p:ph idx="1"/>
          </p:nvPr>
        </p:nvPicPr>
        <p:blipFill>
          <a:blip r:embed="rId2"/>
          <a:stretch>
            <a:fillRect/>
          </a:stretch>
        </p:blipFill>
        <p:spPr>
          <a:xfrm>
            <a:off x="6084168" y="1433155"/>
            <a:ext cx="2766931" cy="3916363"/>
          </a:xfrm>
          <a:prstGeom prst="rect">
            <a:avLst/>
          </a:prstGeom>
        </p:spPr>
      </p:pic>
      <p:sp>
        <p:nvSpPr>
          <p:cNvPr id="5" name="Rectangle 4"/>
          <p:cNvSpPr/>
          <p:nvPr/>
        </p:nvSpPr>
        <p:spPr>
          <a:xfrm>
            <a:off x="457200" y="1438733"/>
            <a:ext cx="4870376" cy="2985433"/>
          </a:xfrm>
          <a:prstGeom prst="rect">
            <a:avLst/>
          </a:prstGeom>
        </p:spPr>
        <p:txBody>
          <a:bodyPr wrap="square">
            <a:spAutoFit/>
          </a:bodyPr>
          <a:lstStyle/>
          <a:p>
            <a:endParaRPr lang="en-GB" sz="2000" dirty="0">
              <a:solidFill>
                <a:srgbClr val="000000"/>
              </a:solidFill>
              <a:latin typeface="Museo Sans 100"/>
            </a:endParaRPr>
          </a:p>
          <a:p>
            <a:r>
              <a:rPr lang="en-GB" sz="2400" dirty="0" smtClean="0">
                <a:solidFill>
                  <a:srgbClr val="000000"/>
                </a:solidFill>
                <a:latin typeface="Myriad Pro" panose="020B0503030403020204" pitchFamily="34" charset="0"/>
              </a:rPr>
              <a:t>‘Mae </a:t>
            </a:r>
            <a:r>
              <a:rPr lang="en-GB" sz="2400" dirty="0" err="1">
                <a:solidFill>
                  <a:srgbClr val="000000"/>
                </a:solidFill>
                <a:latin typeface="Myriad Pro" panose="020B0503030403020204" pitchFamily="34" charset="0"/>
              </a:rPr>
              <a:t>newid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arwyddocaol</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oddi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wrth</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ddysgu</a:t>
            </a:r>
            <a:r>
              <a:rPr lang="en-GB" sz="2400" dirty="0">
                <a:solidFill>
                  <a:srgbClr val="000000"/>
                </a:solidFill>
                <a:latin typeface="Myriad Pro" panose="020B0503030403020204" pitchFamily="34" charset="0"/>
              </a:rPr>
              <a:t> am </a:t>
            </a:r>
            <a:r>
              <a:rPr lang="en-GB" sz="2400" dirty="0" err="1">
                <a:solidFill>
                  <a:srgbClr val="000000"/>
                </a:solidFill>
                <a:latin typeface="Myriad Pro" panose="020B0503030403020204" pitchFamily="34" charset="0"/>
              </a:rPr>
              <a:t>bethau</a:t>
            </a:r>
            <a:r>
              <a:rPr lang="en-GB" sz="2400" dirty="0">
                <a:solidFill>
                  <a:srgbClr val="000000"/>
                </a:solidFill>
                <a:latin typeface="Myriad Pro" panose="020B0503030403020204" pitchFamily="34" charset="0"/>
              </a:rPr>
              <a:t>’ at ‘</a:t>
            </a:r>
            <a:r>
              <a:rPr lang="en-GB" sz="2400" dirty="0" err="1">
                <a:solidFill>
                  <a:srgbClr val="000000"/>
                </a:solidFill>
                <a:latin typeface="Myriad Pro" panose="020B0503030403020204" pitchFamily="34" charset="0"/>
              </a:rPr>
              <a:t>ddysgu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wneud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pethau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gyda</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mwy</a:t>
            </a:r>
            <a:r>
              <a:rPr lang="en-GB" sz="2400" dirty="0">
                <a:solidFill>
                  <a:srgbClr val="000000"/>
                </a:solidFill>
                <a:latin typeface="Myriad Pro" panose="020B0503030403020204" pitchFamily="34" charset="0"/>
              </a:rPr>
              <a:t> o </a:t>
            </a:r>
            <a:r>
              <a:rPr lang="en-GB" sz="2400" dirty="0" err="1">
                <a:solidFill>
                  <a:srgbClr val="000000"/>
                </a:solidFill>
                <a:latin typeface="Myriad Pro" panose="020B0503030403020204" pitchFamily="34" charset="0"/>
              </a:rPr>
              <a:t>sylw</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i</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sgiliau</a:t>
            </a:r>
            <a:r>
              <a:rPr lang="en-GB" sz="2400" dirty="0">
                <a:solidFill>
                  <a:srgbClr val="000000"/>
                </a:solidFill>
                <a:latin typeface="Myriad Pro" panose="020B0503030403020204" pitchFamily="34" charset="0"/>
              </a:rPr>
              <a:t> a </a:t>
            </a:r>
            <a:r>
              <a:rPr lang="en-GB" sz="2400" dirty="0" err="1">
                <a:solidFill>
                  <a:srgbClr val="000000"/>
                </a:solidFill>
                <a:latin typeface="Myriad Pro" panose="020B0503030403020204" pitchFamily="34" charset="0"/>
              </a:rPr>
              <a:t>phwyslais</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ar</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gymhwyso</a:t>
            </a:r>
            <a:r>
              <a:rPr lang="en-GB" sz="2400" dirty="0">
                <a:solidFill>
                  <a:srgbClr val="000000"/>
                </a:solidFill>
                <a:latin typeface="Myriad Pro" panose="020B0503030403020204" pitchFamily="34" charset="0"/>
              </a:rPr>
              <a:t> a </a:t>
            </a:r>
            <a:r>
              <a:rPr lang="en-GB" sz="2400" dirty="0" err="1">
                <a:solidFill>
                  <a:srgbClr val="000000"/>
                </a:solidFill>
                <a:latin typeface="Myriad Pro" panose="020B0503030403020204" pitchFamily="34" charset="0"/>
              </a:rPr>
              <a:t>meithrin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uwch</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sgiliau</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yn</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enwedig</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creadigrwydd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entrepreneuriaeth</a:t>
            </a:r>
            <a:r>
              <a:rPr lang="en-GB" sz="2400" dirty="0">
                <a:solidFill>
                  <a:srgbClr val="000000"/>
                </a:solidFill>
                <a:latin typeface="Myriad Pro" panose="020B0503030403020204" pitchFamily="34" charset="0"/>
              </a:rPr>
              <a:t>) a </a:t>
            </a:r>
            <a:r>
              <a:rPr lang="en-GB" sz="2400" dirty="0" err="1">
                <a:solidFill>
                  <a:srgbClr val="000000"/>
                </a:solidFill>
                <a:latin typeface="Myriad Pro" panose="020B0503030403020204" pitchFamily="34" charset="0"/>
              </a:rPr>
              <a:t>llythrennedd</a:t>
            </a:r>
            <a:r>
              <a:rPr lang="en-GB" sz="2400" dirty="0">
                <a:solidFill>
                  <a:srgbClr val="000000"/>
                </a:solidFill>
                <a:latin typeface="Myriad Pro" panose="020B0503030403020204" pitchFamily="34" charset="0"/>
              </a:rPr>
              <a:t> </a:t>
            </a:r>
            <a:r>
              <a:rPr lang="en-GB" sz="2400" dirty="0" err="1">
                <a:solidFill>
                  <a:srgbClr val="000000"/>
                </a:solidFill>
                <a:latin typeface="Myriad Pro" panose="020B0503030403020204" pitchFamily="34" charset="0"/>
              </a:rPr>
              <a:t>digidol</a:t>
            </a:r>
            <a:r>
              <a:rPr lang="en-GB" sz="2400" dirty="0" smtClean="0">
                <a:solidFill>
                  <a:srgbClr val="000000"/>
                </a:solidFill>
                <a:latin typeface="Myriad Pro" panose="020B0503030403020204" pitchFamily="34" charset="0"/>
              </a:rPr>
              <a:t>.’ (2015, t.18). </a:t>
            </a:r>
            <a:endParaRPr lang="en-GB" sz="2400" dirty="0">
              <a:solidFill>
                <a:srgbClr val="000000"/>
              </a:solidFill>
              <a:latin typeface="Myriad Pro" panose="020B0503030403020204" pitchFamily="34" charset="0"/>
            </a:endParaRPr>
          </a:p>
        </p:txBody>
      </p:sp>
    </p:spTree>
    <p:extLst>
      <p:ext uri="{BB962C8B-B14F-4D97-AF65-F5344CB8AC3E}">
        <p14:creationId xmlns:p14="http://schemas.microsoft.com/office/powerpoint/2010/main" val="4190623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stretch>
            <a:fillRect/>
          </a:stretch>
        </p:blipFill>
        <p:spPr>
          <a:xfrm>
            <a:off x="3131840" y="476672"/>
            <a:ext cx="2835086" cy="4725144"/>
          </a:xfrm>
          <a:prstGeom prst="rect">
            <a:avLst/>
          </a:prstGeom>
        </p:spPr>
      </p:pic>
    </p:spTree>
    <p:extLst>
      <p:ext uri="{BB962C8B-B14F-4D97-AF65-F5344CB8AC3E}">
        <p14:creationId xmlns:p14="http://schemas.microsoft.com/office/powerpoint/2010/main" val="41897892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2413"/>
            <a:ext cx="8229600" cy="1143000"/>
          </a:xfrm>
        </p:spPr>
        <p:txBody>
          <a:bodyPr>
            <a:normAutofit fontScale="90000"/>
          </a:bodyPr>
          <a:lstStyle/>
          <a:p>
            <a:r>
              <a:rPr lang="en-US" sz="3600" dirty="0" smtClean="0"/>
              <a:t>How do we teach our Future learners</a:t>
            </a:r>
            <a:r>
              <a:rPr lang="en-US" sz="3600" dirty="0" smtClean="0"/>
              <a:t>?</a:t>
            </a:r>
            <a:br>
              <a:rPr lang="en-US" sz="3600" dirty="0" smtClean="0"/>
            </a:br>
            <a:r>
              <a:rPr lang="en-US" sz="3600" dirty="0" smtClean="0"/>
              <a:t>Sut </a:t>
            </a:r>
            <a:r>
              <a:rPr lang="en-US" sz="3600" dirty="0" err="1" smtClean="0"/>
              <a:t>ydym</a:t>
            </a:r>
            <a:r>
              <a:rPr lang="en-US" sz="3600" dirty="0" smtClean="0"/>
              <a:t> </a:t>
            </a:r>
            <a:r>
              <a:rPr lang="en-US" sz="3600" dirty="0" err="1" smtClean="0"/>
              <a:t>yn</a:t>
            </a:r>
            <a:r>
              <a:rPr lang="en-US" sz="3600" dirty="0" smtClean="0"/>
              <a:t> </a:t>
            </a:r>
            <a:r>
              <a:rPr lang="en-US" sz="3600" dirty="0" err="1" smtClean="0"/>
              <a:t>addysgu</a:t>
            </a:r>
            <a:r>
              <a:rPr lang="en-US" sz="3600" dirty="0" smtClean="0"/>
              <a:t> </a:t>
            </a:r>
            <a:r>
              <a:rPr lang="en-US" sz="3600" dirty="0" err="1" smtClean="0"/>
              <a:t>dysgwyr</a:t>
            </a:r>
            <a:r>
              <a:rPr lang="en-US" sz="3600" dirty="0" smtClean="0"/>
              <a:t> y </a:t>
            </a:r>
            <a:r>
              <a:rPr lang="en-US" sz="3600" dirty="0" err="1" smtClean="0"/>
              <a:t>dyfodol</a:t>
            </a:r>
            <a:r>
              <a:rPr lang="en-US" sz="3600" dirty="0" smtClean="0"/>
              <a:t>?</a:t>
            </a:r>
            <a:endParaRPr lang="en-US" sz="3600" dirty="0"/>
          </a:p>
        </p:txBody>
      </p:sp>
      <p:pic>
        <p:nvPicPr>
          <p:cNvPr id="7" name="Picture 6"/>
          <p:cNvPicPr>
            <a:picLocks noChangeAspect="1"/>
          </p:cNvPicPr>
          <p:nvPr/>
        </p:nvPicPr>
        <p:blipFill rotWithShape="1">
          <a:blip r:embed="rId3"/>
          <a:srcRect t="16657" b="13713"/>
          <a:stretch/>
        </p:blipFill>
        <p:spPr>
          <a:xfrm>
            <a:off x="251520" y="1196752"/>
            <a:ext cx="8539981" cy="4464496"/>
          </a:xfrm>
          <a:prstGeom prst="rect">
            <a:avLst/>
          </a:prstGeom>
        </p:spPr>
      </p:pic>
    </p:spTree>
    <p:extLst>
      <p:ext uri="{BB962C8B-B14F-4D97-AF65-F5344CB8AC3E}">
        <p14:creationId xmlns:p14="http://schemas.microsoft.com/office/powerpoint/2010/main" val="9043086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95535" y="-171400"/>
            <a:ext cx="8340051" cy="1140051"/>
          </a:xfrm>
          <a:prstGeom prst="rect">
            <a:avLst/>
          </a:prstGeom>
        </p:spPr>
      </p:pic>
      <p:graphicFrame>
        <p:nvGraphicFramePr>
          <p:cNvPr id="2" name="Table 1"/>
          <p:cNvGraphicFramePr>
            <a:graphicFrameLocks noGrp="1"/>
          </p:cNvGraphicFramePr>
          <p:nvPr>
            <p:extLst>
              <p:ext uri="{D42A27DB-BD31-4B8C-83A1-F6EECF244321}">
                <p14:modId xmlns:p14="http://schemas.microsoft.com/office/powerpoint/2010/main" val="3994952967"/>
              </p:ext>
            </p:extLst>
          </p:nvPr>
        </p:nvGraphicFramePr>
        <p:xfrm>
          <a:off x="209076" y="1191344"/>
          <a:ext cx="8712968" cy="4336256"/>
        </p:xfrm>
        <a:graphic>
          <a:graphicData uri="http://schemas.openxmlformats.org/drawingml/2006/table">
            <a:tbl>
              <a:tblPr firstRow="1" bandRow="1">
                <a:tableStyleId>{5C22544A-7EE6-4342-B048-85BDC9FD1C3A}</a:tableStyleId>
              </a:tblPr>
              <a:tblGrid>
                <a:gridCol w="4356484"/>
                <a:gridCol w="4356484"/>
              </a:tblGrid>
              <a:tr h="4336256">
                <a:tc>
                  <a:txBody>
                    <a:bodyPr/>
                    <a:lstStyle/>
                    <a:p>
                      <a:pPr marL="285750" indent="-285750">
                        <a:buFont typeface="Wingdings" panose="05000000000000000000" pitchFamily="2" charset="2"/>
                        <a:buChar char="ü"/>
                      </a:pPr>
                      <a:r>
                        <a:rPr lang="en-GB" sz="2400" b="1" dirty="0" err="1" smtClean="0">
                          <a:latin typeface="+mj-lt"/>
                        </a:rPr>
                        <a:t>Apiau</a:t>
                      </a:r>
                      <a:endParaRPr lang="en-GB" sz="2400" b="1" dirty="0" smtClean="0">
                        <a:latin typeface="+mj-lt"/>
                      </a:endParaRPr>
                    </a:p>
                    <a:p>
                      <a:pPr marL="285750" indent="-285750">
                        <a:buFont typeface="Wingdings" panose="05000000000000000000" pitchFamily="2" charset="2"/>
                        <a:buChar char="ü"/>
                      </a:pPr>
                      <a:r>
                        <a:rPr lang="en-GB" sz="2400" b="1" dirty="0" err="1" smtClean="0">
                          <a:latin typeface="+mj-lt"/>
                        </a:rPr>
                        <a:t>Defnydd</a:t>
                      </a:r>
                      <a:r>
                        <a:rPr lang="en-GB" sz="2400" b="1" dirty="0" smtClean="0">
                          <a:latin typeface="+mj-lt"/>
                        </a:rPr>
                        <a:t> </a:t>
                      </a:r>
                      <a:r>
                        <a:rPr lang="en-GB" sz="2400" b="1" dirty="0" err="1" smtClean="0">
                          <a:latin typeface="+mj-lt"/>
                        </a:rPr>
                        <a:t>cynyddol</a:t>
                      </a:r>
                      <a:r>
                        <a:rPr lang="en-GB" sz="2400" b="1" dirty="0" smtClean="0">
                          <a:latin typeface="+mj-lt"/>
                        </a:rPr>
                        <a:t> o </a:t>
                      </a:r>
                      <a:r>
                        <a:rPr lang="en-GB" sz="2400" b="1" dirty="0" err="1" smtClean="0">
                          <a:latin typeface="+mj-lt"/>
                        </a:rPr>
                        <a:t>dechnoleg</a:t>
                      </a:r>
                      <a:endParaRPr lang="en-GB" sz="2400" b="1" dirty="0" smtClean="0">
                        <a:latin typeface="+mj-lt"/>
                      </a:endParaRPr>
                    </a:p>
                    <a:p>
                      <a:pPr marL="285750" indent="-285750">
                        <a:buFont typeface="Wingdings" panose="05000000000000000000" pitchFamily="2" charset="2"/>
                        <a:buChar char="ü"/>
                      </a:pPr>
                      <a:r>
                        <a:rPr lang="en-GB" sz="2400" b="1" dirty="0" err="1" smtClean="0">
                          <a:latin typeface="+mj-lt"/>
                        </a:rPr>
                        <a:t>Cyd-destunau</a:t>
                      </a:r>
                      <a:r>
                        <a:rPr lang="en-GB" sz="2400" b="1" dirty="0" smtClean="0">
                          <a:latin typeface="+mj-lt"/>
                        </a:rPr>
                        <a:t>  </a:t>
                      </a:r>
                      <a:r>
                        <a:rPr lang="en-GB" sz="2400" b="1" dirty="0" err="1" smtClean="0">
                          <a:latin typeface="+mj-lt"/>
                        </a:rPr>
                        <a:t>dilys</a:t>
                      </a:r>
                      <a:endParaRPr lang="en-GB" sz="2400" b="1" dirty="0" smtClean="0">
                        <a:latin typeface="+mj-lt"/>
                      </a:endParaRPr>
                    </a:p>
                    <a:p>
                      <a:pPr marL="285750" indent="-285750">
                        <a:buFont typeface="Wingdings" panose="05000000000000000000" pitchFamily="2" charset="2"/>
                        <a:buChar char="ü"/>
                      </a:pPr>
                      <a:r>
                        <a:rPr lang="en-GB" sz="2400" b="1" dirty="0" err="1" smtClean="0">
                          <a:latin typeface="+mj-lt"/>
                        </a:rPr>
                        <a:t>Cyfryngau</a:t>
                      </a:r>
                      <a:r>
                        <a:rPr lang="en-GB" sz="2400" b="1" dirty="0" smtClean="0">
                          <a:latin typeface="+mj-lt"/>
                        </a:rPr>
                        <a:t> </a:t>
                      </a:r>
                      <a:r>
                        <a:rPr lang="en-GB" sz="2400" b="1" dirty="0" err="1" smtClean="0">
                          <a:latin typeface="+mj-lt"/>
                        </a:rPr>
                        <a:t>cymdeithasol</a:t>
                      </a:r>
                      <a:r>
                        <a:rPr lang="en-GB" sz="2400" b="1" dirty="0" smtClean="0">
                          <a:latin typeface="+mj-lt"/>
                        </a:rPr>
                        <a:t> – </a:t>
                      </a:r>
                      <a:r>
                        <a:rPr lang="en-GB" sz="2400" b="1" dirty="0" err="1" smtClean="0">
                          <a:latin typeface="+mj-lt"/>
                        </a:rPr>
                        <a:t>Trydar</a:t>
                      </a:r>
                      <a:r>
                        <a:rPr lang="en-GB" sz="2400" b="1" dirty="0" smtClean="0">
                          <a:latin typeface="+mj-lt"/>
                        </a:rPr>
                        <a:t>, </a:t>
                      </a:r>
                      <a:r>
                        <a:rPr lang="en-GB" sz="2400" b="1" dirty="0" err="1" smtClean="0">
                          <a:latin typeface="+mj-lt"/>
                        </a:rPr>
                        <a:t>blogiau</a:t>
                      </a:r>
                      <a:r>
                        <a:rPr lang="en-GB" sz="2400" b="1" dirty="0" smtClean="0">
                          <a:latin typeface="+mj-lt"/>
                        </a:rPr>
                        <a:t>, </a:t>
                      </a:r>
                      <a:r>
                        <a:rPr lang="en-GB" sz="2400" b="1" dirty="0" err="1" smtClean="0">
                          <a:latin typeface="+mj-lt"/>
                        </a:rPr>
                        <a:t>trafodaethau</a:t>
                      </a:r>
                      <a:r>
                        <a:rPr lang="en-GB" sz="2400" b="1" dirty="0" smtClean="0">
                          <a:latin typeface="+mj-lt"/>
                        </a:rPr>
                        <a:t> </a:t>
                      </a:r>
                      <a:r>
                        <a:rPr lang="en-GB" sz="2400" b="1" dirty="0" err="1" smtClean="0">
                          <a:latin typeface="+mj-lt"/>
                        </a:rPr>
                        <a:t>ayyb</a:t>
                      </a:r>
                      <a:r>
                        <a:rPr lang="en-GB" sz="2400" b="1" dirty="0" smtClean="0">
                          <a:latin typeface="+mj-lt"/>
                        </a:rPr>
                        <a:t>.</a:t>
                      </a:r>
                    </a:p>
                    <a:p>
                      <a:pPr marL="285750" indent="-285750">
                        <a:buFont typeface="Wingdings" panose="05000000000000000000" pitchFamily="2" charset="2"/>
                        <a:buChar char="ü"/>
                      </a:pPr>
                      <a:r>
                        <a:rPr lang="en-GB" sz="2400" b="1" dirty="0" err="1" smtClean="0">
                          <a:latin typeface="+mj-lt"/>
                        </a:rPr>
                        <a:t>Fideos</a:t>
                      </a:r>
                      <a:r>
                        <a:rPr lang="en-GB" sz="2400" b="1" dirty="0" smtClean="0">
                          <a:latin typeface="+mj-lt"/>
                        </a:rPr>
                        <a:t> YouTube</a:t>
                      </a:r>
                    </a:p>
                    <a:p>
                      <a:pPr marL="285750" indent="-285750">
                        <a:buFont typeface="Wingdings" panose="05000000000000000000" pitchFamily="2" charset="2"/>
                        <a:buChar char="ü"/>
                      </a:pPr>
                      <a:r>
                        <a:rPr lang="en-GB" sz="2400" b="1" dirty="0" err="1" smtClean="0">
                          <a:latin typeface="+mj-lt"/>
                        </a:rPr>
                        <a:t>Cydweithio</a:t>
                      </a:r>
                      <a:r>
                        <a:rPr lang="en-GB" sz="2400" b="1" dirty="0" smtClean="0">
                          <a:latin typeface="+mj-lt"/>
                        </a:rPr>
                        <a:t> – </a:t>
                      </a:r>
                      <a:r>
                        <a:rPr lang="en-GB" sz="2400" b="1" dirty="0" err="1" smtClean="0">
                          <a:latin typeface="+mj-lt"/>
                        </a:rPr>
                        <a:t>safbwyntiau</a:t>
                      </a:r>
                      <a:r>
                        <a:rPr lang="en-GB" sz="2400" b="1" dirty="0" smtClean="0">
                          <a:latin typeface="+mj-lt"/>
                        </a:rPr>
                        <a:t> </a:t>
                      </a:r>
                      <a:r>
                        <a:rPr lang="en-GB" sz="2400" b="1" dirty="0" err="1" smtClean="0">
                          <a:latin typeface="+mj-lt"/>
                        </a:rPr>
                        <a:t>amrywiol</a:t>
                      </a:r>
                      <a:r>
                        <a:rPr lang="en-GB" sz="2400" b="1" dirty="0" smtClean="0">
                          <a:latin typeface="+mj-lt"/>
                        </a:rPr>
                        <a:t>, </a:t>
                      </a:r>
                      <a:r>
                        <a:rPr lang="en-GB" sz="2400" b="1" dirty="0" err="1" smtClean="0">
                          <a:latin typeface="+mj-lt"/>
                        </a:rPr>
                        <a:t>cynhwysedd</a:t>
                      </a:r>
                      <a:r>
                        <a:rPr lang="en-GB" sz="2400" b="1" dirty="0" smtClean="0">
                          <a:latin typeface="+mj-lt"/>
                        </a:rPr>
                        <a:t>, </a:t>
                      </a:r>
                      <a:r>
                        <a:rPr lang="en-GB" sz="2400" b="1" dirty="0" err="1" smtClean="0">
                          <a:latin typeface="+mj-lt"/>
                        </a:rPr>
                        <a:t>goddefgarwch</a:t>
                      </a:r>
                      <a:endParaRPr lang="en-GB" sz="2400" b="1" dirty="0">
                        <a:latin typeface="+mj-lt"/>
                      </a:endParaRPr>
                    </a:p>
                  </a:txBody>
                  <a:tcPr/>
                </a:tc>
                <a:tc>
                  <a:txBody>
                    <a:bodyPr/>
                    <a:lstStyle/>
                    <a:p>
                      <a:pPr marL="571500" indent="-571500">
                        <a:buFont typeface="Wingdings" panose="05000000000000000000" pitchFamily="2" charset="2"/>
                        <a:buChar char="ü"/>
                      </a:pPr>
                      <a:r>
                        <a:rPr lang="en-GB" sz="2400" b="1" dirty="0" smtClean="0">
                          <a:latin typeface="+mj-lt"/>
                        </a:rPr>
                        <a:t>Mobile apps</a:t>
                      </a:r>
                    </a:p>
                    <a:p>
                      <a:pPr marL="571500" indent="-571500">
                        <a:buFont typeface="Wingdings" panose="05000000000000000000" pitchFamily="2" charset="2"/>
                        <a:buChar char="ü"/>
                      </a:pPr>
                      <a:r>
                        <a:rPr lang="en-GB" sz="2400" b="1" dirty="0" smtClean="0">
                          <a:latin typeface="+mj-lt"/>
                        </a:rPr>
                        <a:t>Increased use of technology</a:t>
                      </a:r>
                    </a:p>
                    <a:p>
                      <a:pPr marL="571500" indent="-571500">
                        <a:buFont typeface="Wingdings" panose="05000000000000000000" pitchFamily="2" charset="2"/>
                        <a:buChar char="ü"/>
                      </a:pPr>
                      <a:r>
                        <a:rPr lang="en-GB" sz="2400" b="1" dirty="0" smtClean="0">
                          <a:latin typeface="+mj-lt"/>
                        </a:rPr>
                        <a:t>Authentic contexts</a:t>
                      </a:r>
                    </a:p>
                    <a:p>
                      <a:pPr marL="571500" indent="-571500">
                        <a:buFont typeface="Wingdings" panose="05000000000000000000" pitchFamily="2" charset="2"/>
                        <a:buChar char="ü"/>
                      </a:pPr>
                      <a:r>
                        <a:rPr lang="en-GB" sz="2400" b="1" dirty="0" smtClean="0">
                          <a:latin typeface="+mj-lt"/>
                        </a:rPr>
                        <a:t>Social media – Twitter, blogs, discussions, </a:t>
                      </a:r>
                      <a:r>
                        <a:rPr lang="en-GB" sz="2400" b="1" dirty="0" err="1" smtClean="0">
                          <a:latin typeface="+mj-lt"/>
                        </a:rPr>
                        <a:t>etc</a:t>
                      </a:r>
                      <a:endParaRPr lang="en-GB" sz="2400" b="1" dirty="0" smtClean="0">
                        <a:latin typeface="+mj-lt"/>
                      </a:endParaRPr>
                    </a:p>
                    <a:p>
                      <a:pPr marL="571500" indent="-571500">
                        <a:buFont typeface="Wingdings" panose="05000000000000000000" pitchFamily="2" charset="2"/>
                        <a:buChar char="ü"/>
                      </a:pPr>
                      <a:r>
                        <a:rPr lang="en-GB" sz="2400" b="1" dirty="0" smtClean="0">
                          <a:latin typeface="+mj-lt"/>
                        </a:rPr>
                        <a:t>You Tube videos</a:t>
                      </a:r>
                    </a:p>
                    <a:p>
                      <a:pPr marL="571500" indent="-571500">
                        <a:buFont typeface="Wingdings" panose="05000000000000000000" pitchFamily="2" charset="2"/>
                        <a:buChar char="ü"/>
                      </a:pPr>
                      <a:r>
                        <a:rPr lang="en-GB" sz="2400" b="1" dirty="0" smtClean="0">
                          <a:latin typeface="+mj-lt"/>
                        </a:rPr>
                        <a:t>Collaboration – varying viewpoints, inclusiveness and tolerance </a:t>
                      </a:r>
                    </a:p>
                    <a:p>
                      <a:endParaRPr lang="en-GB" sz="2400" b="1" dirty="0">
                        <a:latin typeface="+mj-lt"/>
                      </a:endParaRPr>
                    </a:p>
                  </a:txBody>
                  <a:tcPr/>
                </a:tc>
              </a:tr>
            </a:tbl>
          </a:graphicData>
        </a:graphic>
      </p:graphicFrame>
      <p:sp>
        <p:nvSpPr>
          <p:cNvPr id="3" name="Rectangle 2"/>
          <p:cNvSpPr/>
          <p:nvPr/>
        </p:nvSpPr>
        <p:spPr>
          <a:xfrm>
            <a:off x="611559" y="536494"/>
            <a:ext cx="8124027" cy="646331"/>
          </a:xfrm>
          <a:prstGeom prst="rect">
            <a:avLst/>
          </a:prstGeom>
        </p:spPr>
        <p:txBody>
          <a:bodyPr wrap="square">
            <a:spAutoFit/>
          </a:bodyPr>
          <a:lstStyle/>
          <a:p>
            <a:r>
              <a:rPr lang="en-US" sz="3600" dirty="0">
                <a:solidFill>
                  <a:prstClr val="black"/>
                </a:solidFill>
                <a:ea typeface="+mj-ea"/>
                <a:cs typeface="+mj-cs"/>
              </a:rPr>
              <a:t>Sut </a:t>
            </a:r>
            <a:r>
              <a:rPr lang="en-US" sz="3600" dirty="0" err="1">
                <a:solidFill>
                  <a:prstClr val="black"/>
                </a:solidFill>
                <a:ea typeface="+mj-ea"/>
                <a:cs typeface="+mj-cs"/>
              </a:rPr>
              <a:t>ydym</a:t>
            </a:r>
            <a:r>
              <a:rPr lang="en-US" sz="3600" dirty="0">
                <a:solidFill>
                  <a:prstClr val="black"/>
                </a:solidFill>
                <a:ea typeface="+mj-ea"/>
                <a:cs typeface="+mj-cs"/>
              </a:rPr>
              <a:t> </a:t>
            </a:r>
            <a:r>
              <a:rPr lang="en-US" sz="3600" dirty="0" err="1">
                <a:solidFill>
                  <a:prstClr val="black"/>
                </a:solidFill>
                <a:ea typeface="+mj-ea"/>
                <a:cs typeface="+mj-cs"/>
              </a:rPr>
              <a:t>yn</a:t>
            </a:r>
            <a:r>
              <a:rPr lang="en-US" sz="3600" dirty="0">
                <a:solidFill>
                  <a:prstClr val="black"/>
                </a:solidFill>
                <a:ea typeface="+mj-ea"/>
                <a:cs typeface="+mj-cs"/>
              </a:rPr>
              <a:t> </a:t>
            </a:r>
            <a:r>
              <a:rPr lang="en-US" sz="3600" dirty="0" err="1">
                <a:solidFill>
                  <a:prstClr val="black"/>
                </a:solidFill>
                <a:ea typeface="+mj-ea"/>
                <a:cs typeface="+mj-cs"/>
              </a:rPr>
              <a:t>addysgu</a:t>
            </a:r>
            <a:r>
              <a:rPr lang="en-US" sz="3600" dirty="0">
                <a:solidFill>
                  <a:prstClr val="black"/>
                </a:solidFill>
                <a:ea typeface="+mj-ea"/>
                <a:cs typeface="+mj-cs"/>
              </a:rPr>
              <a:t> </a:t>
            </a:r>
            <a:r>
              <a:rPr lang="en-US" sz="3600" dirty="0" err="1">
                <a:solidFill>
                  <a:prstClr val="black"/>
                </a:solidFill>
                <a:ea typeface="+mj-ea"/>
                <a:cs typeface="+mj-cs"/>
              </a:rPr>
              <a:t>dysgwyr</a:t>
            </a:r>
            <a:r>
              <a:rPr lang="en-US" sz="3600" dirty="0">
                <a:solidFill>
                  <a:prstClr val="black"/>
                </a:solidFill>
                <a:ea typeface="+mj-ea"/>
                <a:cs typeface="+mj-cs"/>
              </a:rPr>
              <a:t> y </a:t>
            </a:r>
            <a:r>
              <a:rPr lang="en-US" sz="3600" dirty="0" err="1">
                <a:solidFill>
                  <a:prstClr val="black"/>
                </a:solidFill>
                <a:ea typeface="+mj-ea"/>
                <a:cs typeface="+mj-cs"/>
              </a:rPr>
              <a:t>dyfodol</a:t>
            </a:r>
            <a:r>
              <a:rPr lang="en-US" sz="3600" dirty="0">
                <a:solidFill>
                  <a:prstClr val="black"/>
                </a:solidFill>
                <a:ea typeface="+mj-ea"/>
                <a:cs typeface="+mj-cs"/>
              </a:rPr>
              <a:t>?</a:t>
            </a:r>
            <a:endParaRPr lang="en-GB" dirty="0"/>
          </a:p>
        </p:txBody>
      </p:sp>
    </p:spTree>
    <p:extLst>
      <p:ext uri="{BB962C8B-B14F-4D97-AF65-F5344CB8AC3E}">
        <p14:creationId xmlns:p14="http://schemas.microsoft.com/office/powerpoint/2010/main" val="42748670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p:cNvSpPr>
            <a:spLocks noGrp="1"/>
          </p:cNvSpPr>
          <p:nvPr>
            <p:ph idx="1"/>
          </p:nvPr>
        </p:nvSpPr>
        <p:spPr>
          <a:xfrm>
            <a:off x="434207" y="2646536"/>
            <a:ext cx="3324076" cy="824880"/>
          </a:xfrm>
        </p:spPr>
        <p:txBody>
          <a:bodyPr>
            <a:normAutofit fontScale="55000" lnSpcReduction="20000"/>
          </a:bodyPr>
          <a:lstStyle/>
          <a:p>
            <a:pPr marL="187517" indent="0">
              <a:buNone/>
            </a:pPr>
            <a:r>
              <a:rPr lang="en-GB" altLang="en-US" sz="3375"/>
              <a:t>Gripple – award winning manufacturers of wire tensioners. </a:t>
            </a:r>
          </a:p>
        </p:txBody>
      </p:sp>
      <p:pic>
        <p:nvPicPr>
          <p:cNvPr id="40963"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61" y="238870"/>
            <a:ext cx="4951512" cy="1561579"/>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64" name="Picture 2" descr="http://i.dailymail.co.uk/i/pix/2012/07/06/article-2169927-13F52173000005DC-830_634x41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5287" y="1800449"/>
            <a:ext cx="5068714" cy="3341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5" name="Content Placeholder 2"/>
          <p:cNvSpPr txBox="1">
            <a:spLocks/>
          </p:cNvSpPr>
          <p:nvPr/>
        </p:nvSpPr>
        <p:spPr bwMode="auto">
          <a:xfrm>
            <a:off x="4071938" y="5123409"/>
            <a:ext cx="3324076" cy="8248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5719" tIns="35719" rIns="35719" bIns="35719" anchor="ctr"/>
          <a:lstStyle>
            <a:lvl1pPr marL="266700">
              <a:spcBef>
                <a:spcPts val="2400"/>
              </a:spcBef>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1pPr>
            <a:lvl2pPr marL="1282700" indent="-571500">
              <a:spcBef>
                <a:spcPts val="2400"/>
              </a:spcBef>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2pPr>
            <a:lvl3pPr marL="1727200" indent="-571500">
              <a:spcBef>
                <a:spcPts val="2400"/>
              </a:spcBef>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3pPr>
            <a:lvl4pPr marL="2171700" indent="-571500">
              <a:spcBef>
                <a:spcPts val="2400"/>
              </a:spcBef>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4pPr>
            <a:lvl5pPr marL="2616200" indent="-571500">
              <a:spcBef>
                <a:spcPts val="2400"/>
              </a:spcBef>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5pPr>
            <a:lvl6pPr marL="3073400" indent="-571500" eaLnBrk="0" fontAlgn="base" hangingPunct="0">
              <a:spcBef>
                <a:spcPts val="2400"/>
              </a:spcBef>
              <a:spcAft>
                <a:spcPct val="0"/>
              </a:spcAft>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6pPr>
            <a:lvl7pPr marL="3530600" indent="-571500" eaLnBrk="0" fontAlgn="base" hangingPunct="0">
              <a:spcBef>
                <a:spcPts val="2400"/>
              </a:spcBef>
              <a:spcAft>
                <a:spcPct val="0"/>
              </a:spcAft>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7pPr>
            <a:lvl8pPr marL="3987800" indent="-571500" eaLnBrk="0" fontAlgn="base" hangingPunct="0">
              <a:spcBef>
                <a:spcPts val="2400"/>
              </a:spcBef>
              <a:spcAft>
                <a:spcPct val="0"/>
              </a:spcAft>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8pPr>
            <a:lvl9pPr marL="4445000" indent="-571500" eaLnBrk="0" fontAlgn="base" hangingPunct="0">
              <a:spcBef>
                <a:spcPts val="2400"/>
              </a:spcBef>
              <a:spcAft>
                <a:spcPct val="0"/>
              </a:spcAft>
              <a:buSzPct val="171000"/>
              <a:buFont typeface="HelveticaNeueLT Std Lt" charset="0"/>
              <a:buChar char="•"/>
              <a:defRPr sz="4200">
                <a:solidFill>
                  <a:srgbClr val="3B3C3B"/>
                </a:solidFill>
                <a:latin typeface="HelveticaNeueLT Std Lt" charset="0"/>
                <a:ea typeface="ヒラギノ角ゴ ProN W3" charset="0"/>
                <a:cs typeface="ヒラギノ角ゴ ProN W3" charset="0"/>
                <a:sym typeface="HelveticaNeueLT Std Lt" charset="0"/>
              </a:defRPr>
            </a:lvl9pPr>
          </a:lstStyle>
          <a:p>
            <a:pPr eaLnBrk="1" hangingPunct="1">
              <a:buFont typeface="HelveticaNeueLT Std Lt" charset="0"/>
              <a:buNone/>
            </a:pPr>
            <a:r>
              <a:rPr lang="en-GB" altLang="en-US" sz="2531" dirty="0"/>
              <a:t>Hugh </a:t>
            </a:r>
            <a:r>
              <a:rPr lang="en-GB" altLang="en-US" sz="2531" dirty="0" err="1"/>
              <a:t>Facey</a:t>
            </a:r>
            <a:endParaRPr lang="en-GB" altLang="en-US" sz="2531" dirty="0"/>
          </a:p>
        </p:txBody>
      </p:sp>
    </p:spTree>
    <p:extLst>
      <p:ext uri="{BB962C8B-B14F-4D97-AF65-F5344CB8AC3E}">
        <p14:creationId xmlns:p14="http://schemas.microsoft.com/office/powerpoint/2010/main" val="36095067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1"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6244" y="238870"/>
            <a:ext cx="4951512" cy="1561579"/>
          </a:xfrm>
          <a:prstGeom prst="rect">
            <a:avLst/>
          </a:prstGeom>
          <a:noFill/>
          <a:ln>
            <a:noFill/>
          </a:ln>
          <a:effectLst/>
          <a:extLst>
            <a:ext uri="{909E8E84-426E-40DD-AFC4-6F175D3DCCD1}">
              <a14:hiddenFill xmlns:a14="http://schemas.microsoft.com/office/drawing/2010/main">
                <a:solidFill>
                  <a:srgbClr val="00B8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611560" y="1196752"/>
            <a:ext cx="8136904" cy="5570756"/>
          </a:xfrm>
          <a:prstGeom prst="rect">
            <a:avLst/>
          </a:prstGeom>
          <a:noFill/>
        </p:spPr>
        <p:txBody>
          <a:bodyPr wrap="square" rtlCol="0">
            <a:spAutoFit/>
          </a:bodyPr>
          <a:lstStyle/>
          <a:p>
            <a:r>
              <a:rPr lang="en-GB" sz="4000" b="1" dirty="0" smtClean="0"/>
              <a:t>Three step methodology</a:t>
            </a:r>
            <a:r>
              <a:rPr lang="en-GB" sz="4000" b="1" dirty="0" smtClean="0"/>
              <a:t>:</a:t>
            </a:r>
          </a:p>
          <a:p>
            <a:r>
              <a:rPr lang="en-GB" sz="4000" b="1" dirty="0" err="1" smtClean="0"/>
              <a:t>Methodoleg</a:t>
            </a:r>
            <a:r>
              <a:rPr lang="en-GB" sz="4000" b="1" dirty="0" smtClean="0"/>
              <a:t> tri </a:t>
            </a:r>
            <a:r>
              <a:rPr lang="en-GB" sz="4000" b="1" dirty="0" err="1" smtClean="0"/>
              <a:t>cham</a:t>
            </a:r>
            <a:r>
              <a:rPr lang="en-GB" sz="4000" b="1" dirty="0" smtClean="0"/>
              <a:t>:</a:t>
            </a:r>
            <a:endParaRPr lang="en-GB" sz="4000" b="1" dirty="0" smtClean="0"/>
          </a:p>
          <a:p>
            <a:pPr marL="514350" indent="-514350">
              <a:buAutoNum type="arabicPeriod"/>
            </a:pPr>
            <a:r>
              <a:rPr lang="en-GB" sz="4800" dirty="0"/>
              <a:t>Observe / </a:t>
            </a:r>
            <a:r>
              <a:rPr lang="en-GB" sz="4800" dirty="0" err="1"/>
              <a:t>Arsylwi</a:t>
            </a:r>
            <a:endParaRPr lang="en-GB" sz="4800" dirty="0"/>
          </a:p>
          <a:p>
            <a:pPr marL="514350" indent="-514350">
              <a:buAutoNum type="arabicPeriod"/>
            </a:pPr>
            <a:r>
              <a:rPr lang="en-GB" sz="4800" dirty="0"/>
              <a:t>Find problems / </a:t>
            </a:r>
            <a:r>
              <a:rPr lang="en-GB" sz="4800" dirty="0" err="1"/>
              <a:t>Ffeindio</a:t>
            </a:r>
            <a:r>
              <a:rPr lang="en-GB" sz="4800" dirty="0"/>
              <a:t> </a:t>
            </a:r>
            <a:r>
              <a:rPr lang="en-GB" sz="4800" dirty="0" err="1"/>
              <a:t>problemau</a:t>
            </a:r>
            <a:endParaRPr lang="en-GB" sz="4800" dirty="0"/>
          </a:p>
          <a:p>
            <a:pPr marL="514350" indent="-514350">
              <a:buAutoNum type="arabicPeriod"/>
            </a:pPr>
            <a:r>
              <a:rPr lang="en-GB" sz="4800" dirty="0"/>
              <a:t>Innovate / </a:t>
            </a:r>
            <a:r>
              <a:rPr lang="en-GB" sz="4800" dirty="0" err="1"/>
              <a:t>Arloesi</a:t>
            </a:r>
            <a:r>
              <a:rPr lang="en-GB" sz="4800" dirty="0"/>
              <a:t> </a:t>
            </a:r>
          </a:p>
          <a:p>
            <a:endParaRPr lang="en-GB" sz="4800" b="1" dirty="0"/>
          </a:p>
          <a:p>
            <a:endParaRPr lang="en-GB" dirty="0"/>
          </a:p>
          <a:p>
            <a:endParaRPr lang="en-GB" dirty="0"/>
          </a:p>
        </p:txBody>
      </p:sp>
    </p:spTree>
    <p:extLst>
      <p:ext uri="{BB962C8B-B14F-4D97-AF65-F5344CB8AC3E}">
        <p14:creationId xmlns:p14="http://schemas.microsoft.com/office/powerpoint/2010/main" val="2588505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9"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88640"/>
            <a:ext cx="4951512" cy="15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4"/>
          <a:stretch>
            <a:fillRect/>
          </a:stretch>
        </p:blipFill>
        <p:spPr>
          <a:xfrm>
            <a:off x="6084168" y="188640"/>
            <a:ext cx="2076822" cy="2035286"/>
          </a:xfrm>
          <a:prstGeom prst="rect">
            <a:avLst/>
          </a:prstGeom>
        </p:spPr>
      </p:pic>
      <p:sp>
        <p:nvSpPr>
          <p:cNvPr id="5" name="TextBox 4"/>
          <p:cNvSpPr txBox="1"/>
          <p:nvPr/>
        </p:nvSpPr>
        <p:spPr>
          <a:xfrm>
            <a:off x="323528" y="1556792"/>
            <a:ext cx="8424936" cy="3046988"/>
          </a:xfrm>
          <a:prstGeom prst="rect">
            <a:avLst/>
          </a:prstGeom>
          <a:noFill/>
        </p:spPr>
        <p:txBody>
          <a:bodyPr wrap="square" rtlCol="0">
            <a:spAutoFit/>
          </a:bodyPr>
          <a:lstStyle/>
          <a:p>
            <a:pPr marL="285750" indent="-285750">
              <a:buFont typeface="Arial" panose="020B0604020202020204" pitchFamily="34" charset="0"/>
              <a:buChar char="•"/>
            </a:pPr>
            <a:r>
              <a:rPr lang="en-GB" sz="3200" dirty="0" smtClean="0"/>
              <a:t>Yoghurt </a:t>
            </a:r>
            <a:r>
              <a:rPr lang="en-GB" sz="3200" dirty="0" smtClean="0"/>
              <a:t>eater / </a:t>
            </a:r>
            <a:r>
              <a:rPr lang="en-GB" sz="3200" dirty="0" err="1" smtClean="0"/>
              <a:t>Bwytwr</a:t>
            </a:r>
            <a:r>
              <a:rPr lang="en-GB" sz="3200" dirty="0" smtClean="0"/>
              <a:t> </a:t>
            </a:r>
            <a:r>
              <a:rPr lang="en-GB" sz="3200" dirty="0" err="1" smtClean="0"/>
              <a:t>iogwrt</a:t>
            </a:r>
            <a:endParaRPr lang="en-GB" sz="3200" dirty="0" smtClean="0"/>
          </a:p>
          <a:p>
            <a:endParaRPr lang="en-GB" sz="3200" dirty="0" smtClean="0"/>
          </a:p>
          <a:p>
            <a:pPr marL="285750" indent="-285750">
              <a:buFont typeface="Arial" panose="020B0604020202020204" pitchFamily="34" charset="0"/>
              <a:buChar char="•"/>
            </a:pPr>
            <a:r>
              <a:rPr lang="en-GB" sz="3200" dirty="0" smtClean="0"/>
              <a:t>Observers – Issues?  Problems</a:t>
            </a:r>
            <a:r>
              <a:rPr lang="en-GB" sz="3200" dirty="0" smtClean="0"/>
              <a:t>? / </a:t>
            </a:r>
            <a:r>
              <a:rPr lang="en-GB" sz="3200" dirty="0" err="1" smtClean="0"/>
              <a:t>Arsylwyr</a:t>
            </a:r>
            <a:endParaRPr lang="en-GB" sz="3200" dirty="0" smtClean="0"/>
          </a:p>
          <a:p>
            <a:endParaRPr lang="en-GB" sz="3200" dirty="0" smtClean="0"/>
          </a:p>
          <a:p>
            <a:pPr marL="285750" indent="-285750">
              <a:buFont typeface="Arial" panose="020B0604020202020204" pitchFamily="34" charset="0"/>
              <a:buChar char="•"/>
            </a:pPr>
            <a:r>
              <a:rPr lang="en-GB" sz="3200" dirty="0" smtClean="0"/>
              <a:t>Innovating – thinking of ideas to solve the problems? </a:t>
            </a:r>
            <a:r>
              <a:rPr lang="en-GB" sz="3200" dirty="0" smtClean="0"/>
              <a:t>/ </a:t>
            </a:r>
            <a:r>
              <a:rPr lang="en-GB" sz="3200" dirty="0" err="1" smtClean="0"/>
              <a:t>Arloesi</a:t>
            </a:r>
            <a:endParaRPr lang="en-GB" sz="3200" dirty="0"/>
          </a:p>
        </p:txBody>
      </p:sp>
    </p:spTree>
    <p:extLst>
      <p:ext uri="{BB962C8B-B14F-4D97-AF65-F5344CB8AC3E}">
        <p14:creationId xmlns:p14="http://schemas.microsoft.com/office/powerpoint/2010/main" val="6799879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24" y="45879"/>
            <a:ext cx="9217024" cy="1631216"/>
          </a:xfrm>
          <a:prstGeom prst="rect">
            <a:avLst/>
          </a:prstGeom>
          <a:noFill/>
        </p:spPr>
        <p:txBody>
          <a:bodyPr wrap="square" rtlCol="0">
            <a:spAutoFit/>
          </a:bodyPr>
          <a:lstStyle/>
          <a:p>
            <a:pPr algn="ctr"/>
            <a:r>
              <a:rPr lang="en-GB" sz="3200" dirty="0" smtClean="0"/>
              <a:t>Innovation from a different perspective – a new yoghurt product…</a:t>
            </a:r>
          </a:p>
          <a:p>
            <a:r>
              <a:rPr lang="en-GB" sz="3600" dirty="0" smtClean="0"/>
              <a:t> </a:t>
            </a:r>
            <a:endParaRPr lang="en-GB" sz="3600" dirty="0"/>
          </a:p>
        </p:txBody>
      </p:sp>
      <p:pic>
        <p:nvPicPr>
          <p:cNvPr id="4" name="Picture 3"/>
          <p:cNvPicPr>
            <a:picLocks noChangeAspect="1"/>
          </p:cNvPicPr>
          <p:nvPr/>
        </p:nvPicPr>
        <p:blipFill>
          <a:blip r:embed="rId3"/>
          <a:stretch>
            <a:fillRect/>
          </a:stretch>
        </p:blipFill>
        <p:spPr>
          <a:xfrm>
            <a:off x="355283" y="658648"/>
            <a:ext cx="2099298" cy="1591268"/>
          </a:xfrm>
          <a:prstGeom prst="rect">
            <a:avLst/>
          </a:prstGeom>
        </p:spPr>
      </p:pic>
      <p:pic>
        <p:nvPicPr>
          <p:cNvPr id="6" name="Picture 5"/>
          <p:cNvPicPr>
            <a:picLocks noChangeAspect="1"/>
          </p:cNvPicPr>
          <p:nvPr/>
        </p:nvPicPr>
        <p:blipFill>
          <a:blip r:embed="rId4"/>
          <a:stretch>
            <a:fillRect/>
          </a:stretch>
        </p:blipFill>
        <p:spPr>
          <a:xfrm>
            <a:off x="122123" y="2277910"/>
            <a:ext cx="2544036" cy="1526422"/>
          </a:xfrm>
          <a:prstGeom prst="rect">
            <a:avLst/>
          </a:prstGeom>
        </p:spPr>
      </p:pic>
      <p:pic>
        <p:nvPicPr>
          <p:cNvPr id="7" name="Picture 6"/>
          <p:cNvPicPr>
            <a:picLocks noChangeAspect="1"/>
          </p:cNvPicPr>
          <p:nvPr/>
        </p:nvPicPr>
        <p:blipFill rotWithShape="1">
          <a:blip r:embed="rId5"/>
          <a:srcRect l="11378" t="36392" r="9736" b="37905"/>
          <a:stretch/>
        </p:blipFill>
        <p:spPr>
          <a:xfrm>
            <a:off x="2123728" y="4405147"/>
            <a:ext cx="4608512" cy="816091"/>
          </a:xfrm>
          <a:prstGeom prst="rect">
            <a:avLst/>
          </a:prstGeom>
        </p:spPr>
      </p:pic>
      <p:pic>
        <p:nvPicPr>
          <p:cNvPr id="8" name="Picture 7"/>
          <p:cNvPicPr>
            <a:picLocks noChangeAspect="1"/>
          </p:cNvPicPr>
          <p:nvPr/>
        </p:nvPicPr>
        <p:blipFill>
          <a:blip r:embed="rId6"/>
          <a:stretch>
            <a:fillRect/>
          </a:stretch>
        </p:blipFill>
        <p:spPr>
          <a:xfrm>
            <a:off x="2882888" y="1739714"/>
            <a:ext cx="2890292" cy="1901812"/>
          </a:xfrm>
          <a:prstGeom prst="rect">
            <a:avLst/>
          </a:prstGeom>
        </p:spPr>
      </p:pic>
      <p:pic>
        <p:nvPicPr>
          <p:cNvPr id="9" name="Picture 8"/>
          <p:cNvPicPr>
            <a:picLocks noChangeAspect="1"/>
          </p:cNvPicPr>
          <p:nvPr/>
        </p:nvPicPr>
        <p:blipFill>
          <a:blip r:embed="rId7"/>
          <a:stretch>
            <a:fillRect/>
          </a:stretch>
        </p:blipFill>
        <p:spPr>
          <a:xfrm>
            <a:off x="6461178" y="665503"/>
            <a:ext cx="2088232" cy="1650985"/>
          </a:xfrm>
          <a:prstGeom prst="rect">
            <a:avLst/>
          </a:prstGeom>
        </p:spPr>
      </p:pic>
      <p:pic>
        <p:nvPicPr>
          <p:cNvPr id="10" name="Picture 9"/>
          <p:cNvPicPr>
            <a:picLocks noChangeAspect="1"/>
          </p:cNvPicPr>
          <p:nvPr/>
        </p:nvPicPr>
        <p:blipFill rotWithShape="1">
          <a:blip r:embed="rId8"/>
          <a:srcRect l="15265" t="6385" r="24460" b="10020"/>
          <a:stretch/>
        </p:blipFill>
        <p:spPr>
          <a:xfrm>
            <a:off x="6055363" y="2398017"/>
            <a:ext cx="2494047" cy="1944511"/>
          </a:xfrm>
          <a:prstGeom prst="rect">
            <a:avLst/>
          </a:prstGeom>
        </p:spPr>
      </p:pic>
      <p:pic>
        <p:nvPicPr>
          <p:cNvPr id="11" name="Picture 10"/>
          <p:cNvPicPr>
            <a:picLocks noChangeAspect="1"/>
          </p:cNvPicPr>
          <p:nvPr/>
        </p:nvPicPr>
        <p:blipFill>
          <a:blip r:embed="rId9"/>
          <a:stretch>
            <a:fillRect/>
          </a:stretch>
        </p:blipFill>
        <p:spPr>
          <a:xfrm>
            <a:off x="251520" y="3782993"/>
            <a:ext cx="1530902" cy="1789366"/>
          </a:xfrm>
          <a:prstGeom prst="rect">
            <a:avLst/>
          </a:prstGeom>
        </p:spPr>
      </p:pic>
    </p:spTree>
    <p:extLst>
      <p:ext uri="{BB962C8B-B14F-4D97-AF65-F5344CB8AC3E}">
        <p14:creationId xmlns:p14="http://schemas.microsoft.com/office/powerpoint/2010/main" val="35000178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b="12966"/>
          <a:stretch/>
        </p:blipFill>
        <p:spPr>
          <a:xfrm>
            <a:off x="179512" y="1095383"/>
            <a:ext cx="8568952" cy="4637873"/>
          </a:xfrm>
          <a:prstGeom prst="rect">
            <a:avLst/>
          </a:prstGeom>
        </p:spPr>
      </p:pic>
      <p:sp>
        <p:nvSpPr>
          <p:cNvPr id="51202" name="Title 1"/>
          <p:cNvSpPr>
            <a:spLocks noGrp="1"/>
          </p:cNvSpPr>
          <p:nvPr>
            <p:ph type="title"/>
          </p:nvPr>
        </p:nvSpPr>
        <p:spPr>
          <a:xfrm>
            <a:off x="179512" y="260648"/>
            <a:ext cx="8712967" cy="1714501"/>
          </a:xfrm>
        </p:spPr>
        <p:txBody>
          <a:bodyPr>
            <a:normAutofit fontScale="90000"/>
          </a:bodyPr>
          <a:lstStyle/>
          <a:p>
            <a:r>
              <a:rPr lang="en-GB" altLang="en-US" sz="3600" dirty="0"/>
              <a:t>An alternative – </a:t>
            </a:r>
            <a:r>
              <a:rPr lang="en-GB" altLang="en-US" sz="3600" b="1" dirty="0"/>
              <a:t>‘The Reception Pitch</a:t>
            </a:r>
            <a:r>
              <a:rPr lang="en-GB" altLang="en-US" sz="3600" b="1" dirty="0" smtClean="0"/>
              <a:t>…’</a:t>
            </a:r>
            <a:br>
              <a:rPr lang="en-GB" altLang="en-US" sz="3600" b="1" dirty="0" smtClean="0"/>
            </a:br>
            <a:r>
              <a:rPr lang="en-GB" altLang="en-US" sz="3600" dirty="0" err="1" smtClean="0"/>
              <a:t>Rhywbeth</a:t>
            </a:r>
            <a:r>
              <a:rPr lang="en-GB" altLang="en-US" sz="3600" dirty="0" smtClean="0"/>
              <a:t> </a:t>
            </a:r>
            <a:r>
              <a:rPr lang="en-GB" altLang="en-US" sz="3600" dirty="0" err="1" smtClean="0"/>
              <a:t>gwahanol</a:t>
            </a:r>
            <a:r>
              <a:rPr lang="en-GB" altLang="en-US" sz="3600" dirty="0" smtClean="0"/>
              <a:t> </a:t>
            </a:r>
            <a:r>
              <a:rPr lang="en-GB" altLang="en-US" sz="3600" b="1" dirty="0" smtClean="0"/>
              <a:t>– ‘Y </a:t>
            </a:r>
            <a:r>
              <a:rPr lang="en-GB" altLang="en-US" sz="3600" b="1" dirty="0" err="1" smtClean="0"/>
              <a:t>Derbyniad</a:t>
            </a:r>
            <a:r>
              <a:rPr lang="en-GB" altLang="en-US" sz="3600" b="1" dirty="0" smtClean="0"/>
              <a:t> </a:t>
            </a:r>
            <a:r>
              <a:rPr lang="en-GB" altLang="en-US" sz="3600" b="1" dirty="0" err="1" smtClean="0"/>
              <a:t>Brolio</a:t>
            </a:r>
            <a:r>
              <a:rPr lang="en-GB" altLang="en-US" sz="3600" b="1" dirty="0" smtClean="0"/>
              <a:t>…’</a:t>
            </a:r>
            <a:endParaRPr lang="en-GB" altLang="en-US" sz="3600" b="1" dirty="0"/>
          </a:p>
        </p:txBody>
      </p:sp>
    </p:spTree>
    <p:extLst>
      <p:ext uri="{BB962C8B-B14F-4D97-AF65-F5344CB8AC3E}">
        <p14:creationId xmlns:p14="http://schemas.microsoft.com/office/powerpoint/2010/main" val="291132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1" descr="creativy stuck.jpe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24744"/>
            <a:ext cx="8339906" cy="50399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Title 1"/>
          <p:cNvSpPr>
            <a:spLocks noGrp="1"/>
          </p:cNvSpPr>
          <p:nvPr>
            <p:ph type="title"/>
          </p:nvPr>
        </p:nvSpPr>
        <p:spPr/>
        <p:txBody>
          <a:bodyPr>
            <a:normAutofit fontScale="90000"/>
          </a:bodyPr>
          <a:lstStyle/>
          <a:p>
            <a:r>
              <a:rPr lang="en-GB" dirty="0" smtClean="0"/>
              <a:t>Pam </a:t>
            </a:r>
            <a:r>
              <a:rPr lang="en-GB" dirty="0" err="1" smtClean="0"/>
              <a:t>mae</a:t>
            </a:r>
            <a:r>
              <a:rPr lang="en-GB" dirty="0" smtClean="0"/>
              <a:t> </a:t>
            </a:r>
            <a:r>
              <a:rPr lang="en-GB" dirty="0" err="1" smtClean="0"/>
              <a:t>creadigrwydd</a:t>
            </a:r>
            <a:r>
              <a:rPr lang="en-GB" dirty="0" smtClean="0"/>
              <a:t> </a:t>
            </a:r>
            <a:r>
              <a:rPr lang="en-GB" b="1" u="sng" dirty="0" err="1" smtClean="0"/>
              <a:t>mor</a:t>
            </a:r>
            <a:r>
              <a:rPr lang="en-GB" dirty="0"/>
              <a:t> </a:t>
            </a:r>
            <a:r>
              <a:rPr lang="en-GB" dirty="0" err="1" smtClean="0"/>
              <a:t>bwysig</a:t>
            </a:r>
            <a:r>
              <a:rPr lang="en-GB" dirty="0" smtClean="0"/>
              <a:t>?</a:t>
            </a:r>
            <a:endParaRPr lang="en-GB" dirty="0"/>
          </a:p>
        </p:txBody>
      </p:sp>
      <p:sp>
        <p:nvSpPr>
          <p:cNvPr id="3" name="Content Placeholder 2"/>
          <p:cNvSpPr>
            <a:spLocks noGrp="1"/>
          </p:cNvSpPr>
          <p:nvPr>
            <p:ph idx="1"/>
          </p:nvPr>
        </p:nvSpPr>
        <p:spPr>
          <a:xfrm>
            <a:off x="467544" y="1124744"/>
            <a:ext cx="8229600" cy="3917032"/>
          </a:xfrm>
        </p:spPr>
        <p:txBody>
          <a:bodyPr/>
          <a:lstStyle/>
          <a:p>
            <a:endParaRPr lang="en-GB" dirty="0"/>
          </a:p>
        </p:txBody>
      </p:sp>
    </p:spTree>
    <p:extLst>
      <p:ext uri="{BB962C8B-B14F-4D97-AF65-F5344CB8AC3E}">
        <p14:creationId xmlns:p14="http://schemas.microsoft.com/office/powerpoint/2010/main" val="770619594"/>
      </p:ext>
    </p:extLst>
  </p:cSld>
  <p:clrMapOvr>
    <a:masterClrMapping/>
  </p:clrMapOvr>
  <p:transition spd="med">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9992" y="-235200"/>
            <a:ext cx="4392487" cy="5896447"/>
          </a:xfrm>
        </p:spPr>
        <p:txBody>
          <a:bodyPr>
            <a:normAutofit fontScale="90000"/>
          </a:bodyPr>
          <a:lstStyle/>
          <a:p>
            <a:pPr algn="l"/>
            <a:r>
              <a:rPr lang="en-US" dirty="0" smtClean="0">
                <a:solidFill>
                  <a:srgbClr val="F79646"/>
                </a:solidFill>
              </a:rPr>
              <a:t/>
            </a:r>
            <a:br>
              <a:rPr lang="en-US" dirty="0" smtClean="0">
                <a:solidFill>
                  <a:srgbClr val="F79646"/>
                </a:solidFill>
              </a:rPr>
            </a:br>
            <a:r>
              <a:rPr lang="en-US" dirty="0" smtClean="0">
                <a:solidFill>
                  <a:srgbClr val="F79646"/>
                </a:solidFill>
              </a:rPr>
              <a:t>Creative???</a:t>
            </a:r>
            <a:r>
              <a:rPr lang="en-US" i="1" dirty="0">
                <a:solidFill>
                  <a:srgbClr val="F79646"/>
                </a:solidFill>
              </a:rPr>
              <a:t> </a:t>
            </a:r>
            <a:r>
              <a:rPr lang="en-US" i="1" dirty="0" smtClean="0">
                <a:solidFill>
                  <a:srgbClr val="F79646"/>
                </a:solidFill>
              </a:rPr>
              <a:t/>
            </a:r>
            <a:br>
              <a:rPr lang="en-US" i="1" dirty="0" smtClean="0">
                <a:solidFill>
                  <a:srgbClr val="F79646"/>
                </a:solidFill>
              </a:rPr>
            </a:br>
            <a:r>
              <a:rPr lang="en-US" i="1" dirty="0" smtClean="0">
                <a:solidFill>
                  <a:srgbClr val="F79646"/>
                </a:solidFill>
              </a:rPr>
              <a:t>(</a:t>
            </a:r>
            <a:r>
              <a:rPr lang="en-US" i="1" dirty="0">
                <a:solidFill>
                  <a:srgbClr val="F79646"/>
                </a:solidFill>
              </a:rPr>
              <a:t>Resilient, resourceful, flexible and adaptive?)</a:t>
            </a:r>
            <a:br>
              <a:rPr lang="en-US" i="1" dirty="0">
                <a:solidFill>
                  <a:srgbClr val="F79646"/>
                </a:solidFill>
              </a:rPr>
            </a:br>
            <a:r>
              <a:rPr lang="en-US" dirty="0" smtClean="0">
                <a:solidFill>
                  <a:srgbClr val="F79646"/>
                </a:solidFill>
              </a:rPr>
              <a:t/>
            </a:r>
            <a:br>
              <a:rPr lang="en-US" dirty="0" smtClean="0">
                <a:solidFill>
                  <a:srgbClr val="F79646"/>
                </a:solidFill>
              </a:rPr>
            </a:br>
            <a:r>
              <a:rPr lang="en-US" dirty="0" err="1" smtClean="0">
                <a:solidFill>
                  <a:srgbClr val="F79646"/>
                </a:solidFill>
              </a:rPr>
              <a:t>Creadigol</a:t>
            </a:r>
            <a:r>
              <a:rPr lang="en-US" dirty="0" smtClean="0">
                <a:solidFill>
                  <a:srgbClr val="F79646"/>
                </a:solidFill>
              </a:rPr>
              <a:t>???</a:t>
            </a:r>
            <a:br>
              <a:rPr lang="en-US" dirty="0" smtClean="0">
                <a:solidFill>
                  <a:srgbClr val="F79646"/>
                </a:solidFill>
              </a:rPr>
            </a:br>
            <a:r>
              <a:rPr lang="en-US" i="1" dirty="0" smtClean="0">
                <a:solidFill>
                  <a:srgbClr val="F79646"/>
                </a:solidFill>
              </a:rPr>
              <a:t>(</a:t>
            </a:r>
            <a:r>
              <a:rPr lang="en-US" i="1" dirty="0" err="1" smtClean="0">
                <a:solidFill>
                  <a:srgbClr val="F79646"/>
                </a:solidFill>
              </a:rPr>
              <a:t>Gwydn</a:t>
            </a:r>
            <a:r>
              <a:rPr lang="en-US" i="1" dirty="0" smtClean="0">
                <a:solidFill>
                  <a:srgbClr val="F79646"/>
                </a:solidFill>
              </a:rPr>
              <a:t>, </a:t>
            </a:r>
            <a:r>
              <a:rPr lang="en-US" i="1" dirty="0" err="1" smtClean="0">
                <a:solidFill>
                  <a:srgbClr val="F79646"/>
                </a:solidFill>
              </a:rPr>
              <a:t>dyfeisgar</a:t>
            </a:r>
            <a:r>
              <a:rPr lang="en-US" i="1" dirty="0" smtClean="0">
                <a:solidFill>
                  <a:srgbClr val="F79646"/>
                </a:solidFill>
              </a:rPr>
              <a:t> ac </a:t>
            </a:r>
            <a:r>
              <a:rPr lang="en-US" i="1" dirty="0" err="1" smtClean="0">
                <a:solidFill>
                  <a:srgbClr val="F79646"/>
                </a:solidFill>
              </a:rPr>
              <a:t>addasedig</a:t>
            </a:r>
            <a:r>
              <a:rPr lang="en-US" i="1" dirty="0" smtClean="0">
                <a:solidFill>
                  <a:srgbClr val="F79646"/>
                </a:solidFill>
              </a:rPr>
              <a:t>?)</a:t>
            </a:r>
            <a:r>
              <a:rPr lang="en-US" dirty="0" smtClean="0">
                <a:solidFill>
                  <a:srgbClr val="F79646"/>
                </a:solidFill>
              </a:rPr>
              <a:t/>
            </a:r>
            <a:br>
              <a:rPr lang="en-US" dirty="0" smtClean="0">
                <a:solidFill>
                  <a:srgbClr val="F79646"/>
                </a:solidFill>
              </a:rPr>
            </a:br>
            <a:endParaRPr lang="en-US" i="1" dirty="0">
              <a:solidFill>
                <a:srgbClr val="F79646"/>
              </a:solidFill>
            </a:endParaRPr>
          </a:p>
        </p:txBody>
      </p:sp>
      <p:pic>
        <p:nvPicPr>
          <p:cNvPr id="5" name="Picture 4" descr="old boot pipe.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7544" y="188640"/>
            <a:ext cx="3816424" cy="5716685"/>
          </a:xfrm>
          <a:prstGeom prst="rect">
            <a:avLst/>
          </a:prstGeom>
        </p:spPr>
      </p:pic>
    </p:spTree>
    <p:extLst>
      <p:ext uri="{BB962C8B-B14F-4D97-AF65-F5344CB8AC3E}">
        <p14:creationId xmlns:p14="http://schemas.microsoft.com/office/powerpoint/2010/main" val="919312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31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2137" t="22500" r="22519" b="10938"/>
          <a:stretch/>
        </p:blipFill>
        <p:spPr>
          <a:xfrm>
            <a:off x="611559" y="260648"/>
            <a:ext cx="7773821" cy="5256584"/>
          </a:xfrm>
          <a:prstGeom prst="rect">
            <a:avLst/>
          </a:prstGeom>
        </p:spPr>
      </p:pic>
    </p:spTree>
    <p:extLst>
      <p:ext uri="{BB962C8B-B14F-4D97-AF65-F5344CB8AC3E}">
        <p14:creationId xmlns:p14="http://schemas.microsoft.com/office/powerpoint/2010/main" val="21057497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71600" y="188640"/>
            <a:ext cx="7416824" cy="5256584"/>
          </a:xfrm>
          <a:prstGeom prst="rect">
            <a:avLst/>
          </a:prstGeom>
        </p:spPr>
      </p:pic>
    </p:spTree>
    <p:extLst>
      <p:ext uri="{BB962C8B-B14F-4D97-AF65-F5344CB8AC3E}">
        <p14:creationId xmlns:p14="http://schemas.microsoft.com/office/powerpoint/2010/main" val="3080250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51520" y="54947"/>
            <a:ext cx="8568952" cy="5707479"/>
          </a:xfrm>
          <a:prstGeom prst="rect">
            <a:avLst/>
          </a:prstGeom>
        </p:spPr>
      </p:pic>
    </p:spTree>
    <p:extLst>
      <p:ext uri="{BB962C8B-B14F-4D97-AF65-F5344CB8AC3E}">
        <p14:creationId xmlns:p14="http://schemas.microsoft.com/office/powerpoint/2010/main" val="32389078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1571</TotalTime>
  <Words>1294</Words>
  <Application>Microsoft Office PowerPoint</Application>
  <PresentationFormat>On-screen Show (4:3)</PresentationFormat>
  <Paragraphs>178</Paragraphs>
  <Slides>26</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Calibri</vt:lpstr>
      <vt:lpstr>Gill Sans</vt:lpstr>
      <vt:lpstr>HelveticaNeueLT Std Lt</vt:lpstr>
      <vt:lpstr>Museo Sans 100</vt:lpstr>
      <vt:lpstr>Myriad Pro</vt:lpstr>
      <vt:lpstr>Wingdings</vt:lpstr>
      <vt:lpstr>ヒラギノ角ゴ ProN W3</vt:lpstr>
      <vt:lpstr>20140311PresentationUWTSDTemplate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Chwe Maes Dysgu a Phrofiad (MDaPh)</vt:lpstr>
      <vt:lpstr>PowerPoint Presentation</vt:lpstr>
      <vt:lpstr>Cyfrifoldebau Trawsgwricwlaidd</vt:lpstr>
      <vt:lpstr>PowerPoint Presentation</vt:lpstr>
      <vt:lpstr>Y dystiolaeth ehangach?</vt:lpstr>
      <vt:lpstr>PowerPoint Presentation</vt:lpstr>
      <vt:lpstr>How do we teach our Future learners? Sut ydym yn addysgu dysgwyr y dyfodol?</vt:lpstr>
      <vt:lpstr>PowerPoint Presentation</vt:lpstr>
      <vt:lpstr>PowerPoint Presentation</vt:lpstr>
      <vt:lpstr>PowerPoint Presentation</vt:lpstr>
      <vt:lpstr>PowerPoint Presentation</vt:lpstr>
      <vt:lpstr>PowerPoint Presentation</vt:lpstr>
      <vt:lpstr>An alternative – ‘The Reception Pitch…’ Rhywbeth gwahanol – ‘Y Derbyniad Brolio…’</vt:lpstr>
      <vt:lpstr>Pam mae creadigrwydd mor bwysig?</vt:lpstr>
      <vt:lpstr> Creative???  (Resilient, resourceful, flexible and adaptive?)  Creadigol??? (Gwydn, dyfeisgar ac addasedig?) </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cp:lastModifiedBy>
  <cp:revision>68</cp:revision>
  <dcterms:created xsi:type="dcterms:W3CDTF">2015-04-14T15:21:28Z</dcterms:created>
  <dcterms:modified xsi:type="dcterms:W3CDTF">2018-09-14T05:35:39Z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