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81" r:id="rId3"/>
    <p:sldId id="282" r:id="rId4"/>
    <p:sldId id="283" r:id="rId5"/>
    <p:sldId id="284" r:id="rId6"/>
    <p:sldId id="300" r:id="rId7"/>
    <p:sldId id="286" r:id="rId8"/>
    <p:sldId id="299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6" r:id="rId17"/>
    <p:sldId id="294" r:id="rId18"/>
    <p:sldId id="295" r:id="rId19"/>
    <p:sldId id="298" r:id="rId20"/>
    <p:sldId id="29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FA8A60-494E-4824-9074-41371E7662A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64485F-931F-4A6D-9366-698C2EBAB5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33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76169A8-296F-4789-80A1-3F923146D64B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061FA17-D2C9-4617-A9CD-B3CB282E21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vathypetro0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268288"/>
            <a:ext cx="8678862" cy="651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3720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Towns, Tombs &amp; Temples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76672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/>
              <a:t>Household Production in the Minoan Hinterland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ma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95154" y="4365104"/>
            <a:ext cx="6601182" cy="2448272"/>
          </a:xfrm>
          <a:prstGeom prst="rect">
            <a:avLst/>
          </a:prstGeom>
          <a:noFill/>
          <a:ln/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Minoan Landscape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8964488" cy="302433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Proto-Palatial period (MM IB-MM IIIA): </a:t>
            </a:r>
          </a:p>
          <a:p>
            <a:pPr>
              <a:defRPr/>
            </a:pPr>
            <a:r>
              <a:rPr lang="en-GB" dirty="0"/>
              <a:t>Minoan landscape relatively uninhabited</a:t>
            </a:r>
          </a:p>
          <a:p>
            <a:pPr>
              <a:defRPr/>
            </a:pPr>
            <a:r>
              <a:rPr lang="en-GB" dirty="0"/>
              <a:t>Largely coastal settlements</a:t>
            </a:r>
          </a:p>
          <a:p>
            <a:pPr>
              <a:defRPr/>
            </a:pPr>
            <a:r>
              <a:rPr lang="en-GB" dirty="0"/>
              <a:t>Development of a system of watchtowers in the hinterland:</a:t>
            </a:r>
          </a:p>
          <a:p>
            <a:pPr lvl="1">
              <a:defRPr/>
            </a:pPr>
            <a:r>
              <a:rPr lang="en-GB" dirty="0"/>
              <a:t>Administrative &amp; defensive system</a:t>
            </a:r>
          </a:p>
          <a:p>
            <a:pPr lvl="1">
              <a:defRPr/>
            </a:pPr>
            <a:r>
              <a:rPr lang="en-GB" dirty="0"/>
              <a:t>Abandoned early in Old Palace period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Minoan Landscape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32048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Neo-Palatial period (MM IIIB – LM IB):</a:t>
            </a:r>
          </a:p>
          <a:p>
            <a:pPr lvl="1">
              <a:defRPr/>
            </a:pPr>
            <a:r>
              <a:rPr lang="en-GB" dirty="0"/>
              <a:t>Population expansion &amp; intensified exploitation of countryside</a:t>
            </a:r>
          </a:p>
          <a:p>
            <a:pPr lvl="1">
              <a:defRPr/>
            </a:pPr>
            <a:r>
              <a:rPr lang="en-GB" dirty="0"/>
              <a:t>Not equalled until the Roman period</a:t>
            </a:r>
          </a:p>
        </p:txBody>
      </p:sp>
      <p:pic>
        <p:nvPicPr>
          <p:cNvPr id="7" name="Picture 5" descr="vathypetro02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2172461"/>
            <a:ext cx="4427984" cy="2806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796136" y="5075892"/>
            <a:ext cx="29279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View over central-west Crete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Palatial Period Settlement Pattern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110608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Complex settlement hierarchy:</a:t>
            </a:r>
          </a:p>
          <a:p>
            <a:pPr lvl="1">
              <a:defRPr/>
            </a:pPr>
            <a:r>
              <a:rPr lang="en-GB" dirty="0"/>
              <a:t>Palaces (primary centres)</a:t>
            </a:r>
          </a:p>
          <a:p>
            <a:pPr lvl="1">
              <a:defRPr/>
            </a:pPr>
            <a:r>
              <a:rPr lang="en-GB" dirty="0"/>
              <a:t>Urban centres &amp; including ports </a:t>
            </a:r>
          </a:p>
          <a:p>
            <a:pPr lvl="1">
              <a:defRPr/>
            </a:pPr>
            <a:r>
              <a:rPr lang="en-GB" dirty="0"/>
              <a:t>Villages &amp; farmsteads</a:t>
            </a:r>
          </a:p>
          <a:p>
            <a:pPr lvl="1">
              <a:defRPr/>
            </a:pPr>
            <a:r>
              <a:rPr lang="en-GB" dirty="0"/>
              <a:t>Peak &amp; cave sanctuaries 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Villas/country houses</a:t>
            </a:r>
          </a:p>
        </p:txBody>
      </p:sp>
      <p:pic>
        <p:nvPicPr>
          <p:cNvPr id="5" name="Picture 3" descr="tylissos0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4000" contrast="-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20573" y="2276872"/>
            <a:ext cx="425363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758819" y="5013176"/>
            <a:ext cx="29279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View over central-west Crete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MM IA Hinterland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3177" y="1726453"/>
            <a:ext cx="4618856" cy="462381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Period of rapid social change </a:t>
            </a:r>
          </a:p>
          <a:p>
            <a:pPr>
              <a:defRPr/>
            </a:pPr>
            <a:r>
              <a:rPr lang="en-GB" dirty="0"/>
              <a:t>Expansion into mountainous zone represented by </a:t>
            </a:r>
            <a:r>
              <a:rPr lang="en-GB" dirty="0" err="1">
                <a:solidFill>
                  <a:srgbClr val="FFC000"/>
                </a:solidFill>
              </a:rPr>
              <a:t>Chamaizi</a:t>
            </a:r>
            <a:r>
              <a:rPr lang="en-GB" dirty="0">
                <a:solidFill>
                  <a:srgbClr val="FFC000"/>
                </a:solidFill>
              </a:rPr>
              <a:t>:</a:t>
            </a:r>
          </a:p>
          <a:p>
            <a:pPr lvl="1">
              <a:defRPr/>
            </a:pPr>
            <a:r>
              <a:rPr lang="en-GB" dirty="0"/>
              <a:t>Prototype villa?</a:t>
            </a:r>
          </a:p>
          <a:p>
            <a:pPr lvl="1">
              <a:defRPr/>
            </a:pPr>
            <a:r>
              <a:rPr lang="en-GB" dirty="0"/>
              <a:t>Defensive: watchtower, controlling communication to west</a:t>
            </a:r>
          </a:p>
          <a:p>
            <a:pPr lvl="1">
              <a:defRPr/>
            </a:pPr>
            <a:r>
              <a:rPr lang="en-GB" dirty="0"/>
              <a:t>Prototype peak sanctuary?</a:t>
            </a:r>
            <a:endParaRPr lang="en-GB" sz="2800" dirty="0"/>
          </a:p>
          <a:p>
            <a:pPr>
              <a:defRPr/>
            </a:pPr>
            <a:r>
              <a:rPr lang="en-GB" dirty="0"/>
              <a:t>Cistern: water supply</a:t>
            </a:r>
          </a:p>
        </p:txBody>
      </p:sp>
      <p:pic>
        <p:nvPicPr>
          <p:cNvPr id="5" name="Content Placeholder 4" descr="ch_aerial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936696" y="759923"/>
            <a:ext cx="295232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552068" y="3504463"/>
            <a:ext cx="1071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Chamaizi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33" y="4229435"/>
            <a:ext cx="3740739" cy="23625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Chamaizi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06888" cy="4895424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Lenuzza</a:t>
            </a:r>
            <a:r>
              <a:rPr lang="en-GB" dirty="0"/>
              <a:t> emphasises domestic aspect: </a:t>
            </a:r>
          </a:p>
          <a:p>
            <a:pPr lvl="1"/>
            <a:r>
              <a:rPr lang="en-GB" dirty="0"/>
              <a:t>Pithos fragments, querns &amp; pestles: storage &amp; processing food</a:t>
            </a:r>
          </a:p>
          <a:p>
            <a:pPr lvl="1"/>
            <a:r>
              <a:rPr lang="en-GB" dirty="0" err="1"/>
              <a:t>Loomweights</a:t>
            </a:r>
            <a:r>
              <a:rPr lang="en-GB" dirty="0"/>
              <a:t>: textile production</a:t>
            </a:r>
          </a:p>
          <a:p>
            <a:pPr lvl="1">
              <a:defRPr/>
            </a:pPr>
            <a:r>
              <a:rPr lang="en-GB" dirty="0"/>
              <a:t>Stone &amp; bronze tools</a:t>
            </a:r>
          </a:p>
          <a:p>
            <a:pPr>
              <a:defRPr/>
            </a:pPr>
            <a:r>
              <a:rPr lang="en-GB" dirty="0"/>
              <a:t>High status materials: stone vessels, </a:t>
            </a:r>
            <a:r>
              <a:rPr lang="en-GB" dirty="0" err="1"/>
              <a:t>Chamaizi</a:t>
            </a:r>
            <a:r>
              <a:rPr lang="en-GB" dirty="0"/>
              <a:t> pots, bronze sword &amp; large quantities of figurines</a:t>
            </a:r>
          </a:p>
          <a:p>
            <a:pPr lvl="1">
              <a:defRPr/>
            </a:pPr>
            <a:r>
              <a:rPr lang="en-GB" dirty="0"/>
              <a:t>Some sort of shrine / private cult</a:t>
            </a:r>
          </a:p>
          <a:p>
            <a:pPr lvl="1"/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986368" y="777931"/>
            <a:ext cx="2716113" cy="4451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144929" y="5485399"/>
            <a:ext cx="239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Figurine from </a:t>
            </a:r>
            <a:r>
              <a:rPr lang="en-GB" dirty="0" err="1"/>
              <a:t>Chamaizi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892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2668" y="1191885"/>
            <a:ext cx="3099772" cy="2076847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Photia</a:t>
            </a:r>
            <a:r>
              <a:rPr lang="en-GB" dirty="0"/>
              <a:t>: proto villa?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93498"/>
            <a:ext cx="4258816" cy="483184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Photia</a:t>
            </a:r>
            <a:r>
              <a:rPr lang="en-GB" dirty="0"/>
              <a:t>: large rectangular one storey building with 22 rooms &amp; inner court</a:t>
            </a:r>
          </a:p>
          <a:p>
            <a:pPr>
              <a:defRPr/>
            </a:pPr>
            <a:r>
              <a:rPr lang="en-GB" i="1" dirty="0" err="1"/>
              <a:t>Koulouras</a:t>
            </a:r>
            <a:r>
              <a:rPr lang="en-GB" i="1" dirty="0"/>
              <a:t>: </a:t>
            </a:r>
            <a:r>
              <a:rPr lang="en-GB" dirty="0"/>
              <a:t>agricultural storage - exploitation of nearby plain</a:t>
            </a:r>
          </a:p>
          <a:p>
            <a:pPr>
              <a:defRPr/>
            </a:pPr>
            <a:r>
              <a:rPr lang="en-GB" dirty="0"/>
              <a:t>Defensive: enclosure wall with 4 apsidal towers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99158" y="6390443"/>
            <a:ext cx="1273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Photia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724701" y="3337862"/>
            <a:ext cx="1143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Koulouras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2824" y="3992176"/>
            <a:ext cx="3580284" cy="2364105"/>
          </a:xfrm>
          <a:prstGeom prst="rect">
            <a:avLst/>
          </a:prstGeom>
        </p:spPr>
      </p:pic>
      <p:sp>
        <p:nvSpPr>
          <p:cNvPr id="10" name="Arrow: Down 9"/>
          <p:cNvSpPr/>
          <p:nvPr/>
        </p:nvSpPr>
        <p:spPr>
          <a:xfrm rot="623714">
            <a:off x="7289694" y="2562863"/>
            <a:ext cx="360040" cy="1816694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Photia</a:t>
            </a:r>
            <a:r>
              <a:rPr lang="en-GB" dirty="0"/>
              <a:t> Material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4896544" cy="5112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Finds illustrate household production:</a:t>
            </a:r>
          </a:p>
          <a:p>
            <a:pPr lvl="1"/>
            <a:r>
              <a:rPr lang="en-GB" dirty="0"/>
              <a:t>Pottery: eating/drinking equipment, storage pots, 2-handled spouted vessels with relief decoration </a:t>
            </a:r>
          </a:p>
          <a:p>
            <a:pPr lvl="1"/>
            <a:r>
              <a:rPr lang="en-GB" dirty="0"/>
              <a:t>212 stone tools: polishers, pestles, axes</a:t>
            </a:r>
          </a:p>
          <a:p>
            <a:pPr lvl="1"/>
            <a:r>
              <a:rPr lang="en-GB" dirty="0" err="1"/>
              <a:t>Loomweight</a:t>
            </a:r>
            <a:endParaRPr lang="en-GB" dirty="0"/>
          </a:p>
          <a:p>
            <a:r>
              <a:rPr lang="en-GB" dirty="0"/>
              <a:t>Links to Cyclades:</a:t>
            </a:r>
          </a:p>
          <a:p>
            <a:pPr lvl="1"/>
            <a:r>
              <a:rPr lang="en-GB" dirty="0"/>
              <a:t>Sixteen pieces of pumice </a:t>
            </a:r>
          </a:p>
          <a:p>
            <a:pPr lvl="1"/>
            <a:r>
              <a:rPr lang="en-GB" dirty="0"/>
              <a:t>135 pieces of obsidian, (blades &amp; some cores)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348880"/>
            <a:ext cx="3678248" cy="2520280"/>
          </a:xfrm>
        </p:spPr>
      </p:pic>
      <p:sp>
        <p:nvSpPr>
          <p:cNvPr id="6" name="TextBox 5"/>
          <p:cNvSpPr txBox="1"/>
          <p:nvPr/>
        </p:nvSpPr>
        <p:spPr>
          <a:xfrm>
            <a:off x="6084168" y="5013176"/>
            <a:ext cx="2679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Photia</a:t>
            </a:r>
            <a:r>
              <a:rPr lang="en-GB" dirty="0"/>
              <a:t>: view over site</a:t>
            </a:r>
          </a:p>
        </p:txBody>
      </p:sp>
    </p:spTree>
    <p:extLst>
      <p:ext uri="{BB962C8B-B14F-4D97-AF65-F5344CB8AC3E}">
        <p14:creationId xmlns:p14="http://schemas.microsoft.com/office/powerpoint/2010/main" val="296830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MM IA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evidence in MM IA for development of specialized agricultural sites?</a:t>
            </a:r>
          </a:p>
          <a:p>
            <a:r>
              <a:rPr lang="en-GB" dirty="0"/>
              <a:t>If so, are these prototypes of the villa?</a:t>
            </a:r>
          </a:p>
          <a:p>
            <a:pPr lvl="1"/>
            <a:r>
              <a:rPr lang="en-GB" dirty="0"/>
              <a:t>Increasing agricultural production in the hinterland making palace economy viable?</a:t>
            </a:r>
          </a:p>
          <a:p>
            <a:pPr lvl="1"/>
            <a:r>
              <a:rPr lang="en-GB" dirty="0"/>
              <a:t>Marginal landscapes...orchard husbandry?</a:t>
            </a:r>
          </a:p>
          <a:p>
            <a:pPr marL="118872" indent="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Minoan Villa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916832"/>
            <a:ext cx="4392488" cy="46805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err="1"/>
              <a:t>Neopalatial</a:t>
            </a:r>
            <a:r>
              <a:rPr lang="en-GB" dirty="0"/>
              <a:t> phenomenon:</a:t>
            </a:r>
          </a:p>
          <a:p>
            <a:pPr lvl="1">
              <a:defRPr/>
            </a:pPr>
            <a:r>
              <a:rPr lang="en-GB" dirty="0"/>
              <a:t>Large, luxurious establishments located within small rural settlements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Strategic location dominating major communication axis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12453" y="5750629"/>
            <a:ext cx="3217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Model of Minoan villa, </a:t>
            </a:r>
            <a:r>
              <a:rPr lang="en-GB" dirty="0" err="1"/>
              <a:t>Archanes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219950"/>
            <a:ext cx="3826768" cy="341799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Minoan Villa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608512" cy="462381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Large structures &amp; use of palatial architectural features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Specialised rooms with multiple functions: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Storage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Residential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Production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Religious </a:t>
            </a:r>
          </a:p>
          <a:p>
            <a:r>
              <a:rPr lang="en-GB" dirty="0"/>
              <a:t>Nature of the community / household within these villas?</a:t>
            </a:r>
          </a:p>
        </p:txBody>
      </p:sp>
      <p:pic>
        <p:nvPicPr>
          <p:cNvPr id="6" name="Picture 3" descr="v_hypo2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9802" y="2060848"/>
            <a:ext cx="4141201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7365843" y="5261138"/>
            <a:ext cx="1269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Vathypetro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Vathypetro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608512" cy="4680520"/>
          </a:xfrm>
        </p:spPr>
        <p:txBody>
          <a:bodyPr/>
          <a:lstStyle/>
          <a:p>
            <a:pPr>
              <a:defRPr/>
            </a:pPr>
            <a:r>
              <a:rPr lang="en-GB" dirty="0"/>
              <a:t>Large self-sufficient rural complex</a:t>
            </a:r>
          </a:p>
          <a:p>
            <a:pPr>
              <a:defRPr/>
            </a:pPr>
            <a:r>
              <a:rPr lang="en-GB" dirty="0"/>
              <a:t>Excavator interpreted it as an independent isolated structure</a:t>
            </a:r>
          </a:p>
          <a:p>
            <a:pPr>
              <a:defRPr/>
            </a:pPr>
            <a:r>
              <a:rPr lang="en-GB" dirty="0"/>
              <a:t>Villa (West Building) is main building within a small rural settlement</a:t>
            </a:r>
          </a:p>
        </p:txBody>
      </p:sp>
      <p:pic>
        <p:nvPicPr>
          <p:cNvPr id="5" name="Content Placeholder 4" descr="vathypetro03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4000" contrast="-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064" y="2177169"/>
            <a:ext cx="3888432" cy="2691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796136" y="5013176"/>
            <a:ext cx="3051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Landscape around </a:t>
            </a:r>
            <a:r>
              <a:rPr lang="en-GB" dirty="0" err="1"/>
              <a:t>Vathypetro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3" descr="v_hypo2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2204864"/>
            <a:ext cx="3879246" cy="29004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Vathypetro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24536" cy="46969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West Building: 25m x 35m with upper storey</a:t>
            </a:r>
          </a:p>
          <a:p>
            <a:pPr>
              <a:defRPr/>
            </a:pPr>
            <a:r>
              <a:rPr lang="en-GB" dirty="0"/>
              <a:t>Use of palatial architectural features: </a:t>
            </a:r>
          </a:p>
          <a:p>
            <a:pPr lvl="1">
              <a:defRPr/>
            </a:pPr>
            <a:r>
              <a:rPr lang="en-GB" dirty="0" err="1"/>
              <a:t>Ashlar</a:t>
            </a:r>
            <a:r>
              <a:rPr lang="en-GB" dirty="0"/>
              <a:t> masonry</a:t>
            </a:r>
          </a:p>
          <a:p>
            <a:pPr lvl="1">
              <a:defRPr/>
            </a:pPr>
            <a:r>
              <a:rPr lang="en-GB" dirty="0"/>
              <a:t>Courtyard</a:t>
            </a:r>
          </a:p>
          <a:p>
            <a:pPr lvl="1">
              <a:defRPr/>
            </a:pPr>
            <a:r>
              <a:rPr lang="en-GB" dirty="0"/>
              <a:t>Pillar crypt </a:t>
            </a:r>
          </a:p>
          <a:p>
            <a:pPr lvl="1">
              <a:defRPr/>
            </a:pPr>
            <a:r>
              <a:rPr lang="en-GB" dirty="0"/>
              <a:t>Storage magazines</a:t>
            </a:r>
          </a:p>
          <a:p>
            <a:pPr>
              <a:defRPr/>
            </a:pPr>
            <a:r>
              <a:rPr lang="en-GB" dirty="0"/>
              <a:t>Country estate: home of local dignitary?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940152" y="5229200"/>
            <a:ext cx="2872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Vathypetro</a:t>
            </a:r>
            <a:r>
              <a:rPr lang="en-GB" dirty="0"/>
              <a:t>: “hypostyle hall”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Vathypetro</a:t>
            </a:r>
            <a:r>
              <a:rPr lang="en-GB" dirty="0"/>
              <a:t>: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Economic Production: independent household/estate?</a:t>
            </a:r>
          </a:p>
          <a:p>
            <a:pPr lvl="1">
              <a:defRPr/>
            </a:pPr>
            <a:r>
              <a:rPr lang="en-GB" dirty="0"/>
              <a:t>Wine press</a:t>
            </a:r>
          </a:p>
          <a:p>
            <a:pPr lvl="1">
              <a:defRPr/>
            </a:pPr>
            <a:r>
              <a:rPr lang="en-GB" dirty="0"/>
              <a:t>Storage magazine with 16 </a:t>
            </a:r>
            <a:r>
              <a:rPr lang="en-GB" dirty="0" err="1"/>
              <a:t>pithoi</a:t>
            </a:r>
            <a:endParaRPr lang="en-GB" dirty="0"/>
          </a:p>
          <a:p>
            <a:pPr lvl="1">
              <a:defRPr/>
            </a:pPr>
            <a:r>
              <a:rPr lang="en-GB" dirty="0"/>
              <a:t>Three olive presses</a:t>
            </a:r>
          </a:p>
          <a:p>
            <a:pPr lvl="1">
              <a:defRPr/>
            </a:pPr>
            <a:r>
              <a:rPr lang="en-GB" dirty="0"/>
              <a:t>Textile production: loom weights &amp; spindle whorls</a:t>
            </a:r>
          </a:p>
          <a:p>
            <a:pPr>
              <a:defRPr/>
            </a:pPr>
            <a:r>
              <a:rPr lang="en-GB" dirty="0"/>
              <a:t>Who is involved in these production activities?</a:t>
            </a:r>
          </a:p>
          <a:p>
            <a:pPr>
              <a:defRPr/>
            </a:pPr>
            <a:r>
              <a:rPr lang="en-GB" dirty="0"/>
              <a:t>Gendered activities?</a:t>
            </a:r>
          </a:p>
        </p:txBody>
      </p:sp>
      <p:pic>
        <p:nvPicPr>
          <p:cNvPr id="5" name="Content Placeholder 4" descr="vathypetro019b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4000" contrast="-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1988840"/>
            <a:ext cx="3943514" cy="2957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7333997" y="4981818"/>
            <a:ext cx="1269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Vathypetro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Vathypetro</a:t>
            </a:r>
            <a:r>
              <a:rPr lang="en-GB" dirty="0"/>
              <a:t>: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258816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Local clay sources &amp; kiln (near the East building): self sufficient in pottery production</a:t>
            </a:r>
          </a:p>
          <a:p>
            <a:pPr>
              <a:defRPr/>
            </a:pPr>
            <a:r>
              <a:rPr lang="en-GB" dirty="0"/>
              <a:t>Economically self-sufficient or a specialised local production centre?</a:t>
            </a:r>
          </a:p>
          <a:p>
            <a:pPr>
              <a:defRPr/>
            </a:pPr>
            <a:r>
              <a:rPr lang="en-GB" dirty="0"/>
              <a:t>Specialised production aimed at supplying the urban &amp; palatial centres?</a:t>
            </a:r>
          </a:p>
        </p:txBody>
      </p:sp>
      <p:pic>
        <p:nvPicPr>
          <p:cNvPr id="8" name="Picture 3" descr="vathypetro07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2132856"/>
            <a:ext cx="3860692" cy="2898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7452320" y="5157192"/>
            <a:ext cx="1269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Vathypetro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Religious aspect</a:t>
            </a:r>
          </a:p>
        </p:txBody>
      </p:sp>
      <p:pic>
        <p:nvPicPr>
          <p:cNvPr id="5" name="Picture 5" descr="v_shrine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0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764704"/>
            <a:ext cx="3649906" cy="2335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580721" y="3131676"/>
            <a:ext cx="3217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Vathypetro</a:t>
            </a:r>
            <a:r>
              <a:rPr lang="en-GB" dirty="0"/>
              <a:t>: freestanding shrine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0721" y="3717032"/>
            <a:ext cx="3222403" cy="247186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612827" y="6268670"/>
            <a:ext cx="3190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Knossos: tripartite shrine fresco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92488" cy="4864066"/>
          </a:xfrm>
        </p:spPr>
        <p:txBody>
          <a:bodyPr>
            <a:normAutofit/>
          </a:bodyPr>
          <a:lstStyle/>
          <a:p>
            <a:r>
              <a:rPr lang="en-GB" dirty="0"/>
              <a:t>Local religious centres?</a:t>
            </a:r>
          </a:p>
          <a:p>
            <a:pPr lvl="1"/>
            <a:r>
              <a:rPr lang="en-GB" dirty="0"/>
              <a:t>Member(s) of household have some religious role/ authority?</a:t>
            </a:r>
          </a:p>
          <a:p>
            <a:pPr lvl="1"/>
            <a:r>
              <a:rPr lang="en-GB" dirty="0"/>
              <a:t>(Specialisation of activities)</a:t>
            </a:r>
          </a:p>
          <a:p>
            <a:r>
              <a:rPr lang="en-GB" dirty="0" err="1"/>
              <a:t>Vathypetro</a:t>
            </a:r>
            <a:r>
              <a:rPr lang="en-GB" dirty="0"/>
              <a:t>: freestanding shrine</a:t>
            </a:r>
          </a:p>
          <a:p>
            <a:r>
              <a:rPr lang="en-GB" dirty="0"/>
              <a:t>Religious action also inferred from wall-paintings at </a:t>
            </a:r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Administrative Role?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8234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Most villas occupy significant communication routes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sz="2800" dirty="0"/>
              <a:t>Were villas were incorporated within wider networks of palatial administration:</a:t>
            </a:r>
          </a:p>
          <a:p>
            <a:pPr lvl="1">
              <a:defRPr/>
            </a:pPr>
            <a:r>
              <a:rPr lang="en-GB" dirty="0" err="1"/>
              <a:t>Sklavokambos</a:t>
            </a:r>
            <a:r>
              <a:rPr lang="en-GB" dirty="0"/>
              <a:t>: seal impressions</a:t>
            </a:r>
          </a:p>
          <a:p>
            <a:pPr>
              <a:defRPr/>
            </a:pPr>
            <a:r>
              <a:rPr lang="en-GB" dirty="0"/>
              <a:t>Outposts of palatial authority within the economic hinterland?</a:t>
            </a:r>
          </a:p>
          <a:p>
            <a:endParaRPr lang="en-GB" dirty="0"/>
          </a:p>
        </p:txBody>
      </p:sp>
      <p:pic>
        <p:nvPicPr>
          <p:cNvPr id="5" name="Content Placeholder 4" descr="sklavo15b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32040" y="1268760"/>
            <a:ext cx="4018047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164897" y="3901408"/>
            <a:ext cx="1577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Sklavokambos</a:t>
            </a:r>
            <a:endParaRPr lang="en-GB" dirty="0"/>
          </a:p>
        </p:txBody>
      </p:sp>
      <p:pic>
        <p:nvPicPr>
          <p:cNvPr id="7" name="Picture 3" descr="lab_fig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491448"/>
            <a:ext cx="2606254" cy="1745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948264" y="6350970"/>
            <a:ext cx="1316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 sealing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of Minoan Villas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752528" cy="496855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/>
              <a:t>Local production centres: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Agricultural, textiles, wine, olive oil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 Pottery production etc.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Found in good agricultural land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Strategic location: 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Dominate major communication routes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Key role in Minoan communication system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Local administrative role: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Local centres for collection of agricultural surplus?</a:t>
            </a:r>
          </a:p>
          <a:p>
            <a:endParaRPr lang="en-GB" dirty="0"/>
          </a:p>
        </p:txBody>
      </p:sp>
      <p:pic>
        <p:nvPicPr>
          <p:cNvPr id="5" name="Content Placeholder 4" descr="vathypetro08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0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064" y="2204863"/>
            <a:ext cx="3711385" cy="337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7452320" y="5634662"/>
            <a:ext cx="1269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Vathypetro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of Minoan Villas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/>
              <a:t>Residence of local elites: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Imposing setting &amp; monumental architecture 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Prestige role: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Use of palatial architectural elements  to create a distinct expression of identity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Close symbolic relationship &amp; political or economic dependency on the palace centres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276872"/>
            <a:ext cx="3794678" cy="2846009"/>
          </a:xfrm>
        </p:spPr>
      </p:pic>
      <p:sp>
        <p:nvSpPr>
          <p:cNvPr id="6" name="TextBox 5"/>
          <p:cNvSpPr txBox="1"/>
          <p:nvPr/>
        </p:nvSpPr>
        <p:spPr>
          <a:xfrm>
            <a:off x="6156176" y="5210616"/>
            <a:ext cx="2552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Nirou</a:t>
            </a:r>
            <a:r>
              <a:rPr lang="en-GB" dirty="0"/>
              <a:t> </a:t>
            </a:r>
            <a:r>
              <a:rPr lang="en-GB" dirty="0" err="1"/>
              <a:t>Chani</a:t>
            </a:r>
            <a:r>
              <a:rPr lang="en-GB" dirty="0"/>
              <a:t>: </a:t>
            </a:r>
            <a:r>
              <a:rPr lang="en-GB" dirty="0" err="1"/>
              <a:t>lustral</a:t>
            </a:r>
            <a:r>
              <a:rPr lang="en-GB" dirty="0"/>
              <a:t> basin</a:t>
            </a:r>
          </a:p>
        </p:txBody>
      </p:sp>
    </p:spTree>
    <p:extLst>
      <p:ext uri="{BB962C8B-B14F-4D97-AF65-F5344CB8AC3E}">
        <p14:creationId xmlns:p14="http://schemas.microsoft.com/office/powerpoint/2010/main" val="94929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96543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Diverse &amp; changing use of Minoan landscape during Palatial period</a:t>
            </a:r>
          </a:p>
          <a:p>
            <a:pPr>
              <a:defRPr/>
            </a:pPr>
            <a:r>
              <a:rPr lang="en-GB" dirty="0"/>
              <a:t>Minoan villas = </a:t>
            </a:r>
            <a:r>
              <a:rPr lang="en-GB" dirty="0" err="1"/>
              <a:t>Neopalatial</a:t>
            </a:r>
            <a:r>
              <a:rPr lang="en-GB" dirty="0"/>
              <a:t> phenomenon</a:t>
            </a:r>
          </a:p>
          <a:p>
            <a:pPr>
              <a:defRPr/>
            </a:pPr>
            <a:r>
              <a:rPr lang="en-GB" dirty="0"/>
              <a:t>Economic production within villas appears to be at level of a household (housed society estate)</a:t>
            </a:r>
          </a:p>
          <a:p>
            <a:pPr>
              <a:defRPr/>
            </a:pPr>
            <a:r>
              <a:rPr lang="en-GB" dirty="0"/>
              <a:t>Some specialisation of activities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dirty="0"/>
              <a:t>How are these integrated within the palace system: 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dirty="0"/>
              <a:t>Outposts of Minoan palatial control or private estates?</a:t>
            </a:r>
          </a:p>
          <a:p>
            <a:pPr>
              <a:defRPr/>
            </a:pPr>
            <a:r>
              <a:rPr lang="en-GB" dirty="0"/>
              <a:t>Only limited discussion at level of individuals, agency &amp; activities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351</TotalTime>
  <Words>781</Words>
  <Application>Microsoft Office PowerPoint</Application>
  <PresentationFormat>On-screen Show (4:3)</PresentationFormat>
  <Paragraphs>141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Towns, Tombs &amp; Temples</vt:lpstr>
      <vt:lpstr>Minoan Landscape</vt:lpstr>
      <vt:lpstr>Minoan Landscape</vt:lpstr>
      <vt:lpstr>Palatial Period Settlement Pattern</vt:lpstr>
      <vt:lpstr>MM IA Hinterland</vt:lpstr>
      <vt:lpstr>Chamaizi</vt:lpstr>
      <vt:lpstr>Ayia Photia: proto villa?</vt:lpstr>
      <vt:lpstr>Ayia Photia Material Culture</vt:lpstr>
      <vt:lpstr>MM IA</vt:lpstr>
      <vt:lpstr>The Minoan Villa</vt:lpstr>
      <vt:lpstr>The Minoan Villa</vt:lpstr>
      <vt:lpstr>Vathypetro</vt:lpstr>
      <vt:lpstr>Vathypetro</vt:lpstr>
      <vt:lpstr>Vathypetro: production</vt:lpstr>
      <vt:lpstr>Vathypetro: production</vt:lpstr>
      <vt:lpstr>Religious aspect</vt:lpstr>
      <vt:lpstr>Administrative Role?</vt:lpstr>
      <vt:lpstr>Function of Minoan Villas</vt:lpstr>
      <vt:lpstr>Function of Minoan Villas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41</cp:revision>
  <dcterms:created xsi:type="dcterms:W3CDTF">2012-02-06T17:21:21Z</dcterms:created>
  <dcterms:modified xsi:type="dcterms:W3CDTF">2016-10-11T13:36:36Z</dcterms:modified>
</cp:coreProperties>
</file>