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7" r:id="rId2"/>
    <p:sldId id="258" r:id="rId3"/>
    <p:sldId id="259" r:id="rId4"/>
    <p:sldId id="260" r:id="rId5"/>
    <p:sldId id="262"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2045A7-4508-40C3-BBB9-8AD9438B00F7}"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C2F93E97-68D9-4378-9C52-FA0DE83F609E}">
      <dgm:prSet phldrT="[Text]" phldr="0"/>
      <dgm:spPr/>
      <dgm:t>
        <a:bodyPr/>
        <a:lstStyle/>
        <a:p>
          <a:r>
            <a:rPr lang="en-GB" dirty="0"/>
            <a:t>Secure Awareness</a:t>
          </a:r>
        </a:p>
      </dgm:t>
    </dgm:pt>
    <dgm:pt modelId="{4ACFE9C7-9077-481D-90D2-8F4564EE12BE}" type="parTrans" cxnId="{0E165117-5926-44C9-A4B3-C4CBC760C2B0}">
      <dgm:prSet/>
      <dgm:spPr/>
      <dgm:t>
        <a:bodyPr/>
        <a:lstStyle/>
        <a:p>
          <a:endParaRPr lang="en-GB"/>
        </a:p>
      </dgm:t>
    </dgm:pt>
    <dgm:pt modelId="{65D18571-5773-4A56-BCBC-388DB961A247}" type="sibTrans" cxnId="{0E165117-5926-44C9-A4B3-C4CBC760C2B0}">
      <dgm:prSet/>
      <dgm:spPr/>
      <dgm:t>
        <a:bodyPr/>
        <a:lstStyle/>
        <a:p>
          <a:endParaRPr lang="en-GB"/>
        </a:p>
      </dgm:t>
    </dgm:pt>
    <dgm:pt modelId="{2264377F-C694-4310-B4DE-50309009FCCB}">
      <dgm:prSet phldrT="[Text]" phldr="0"/>
      <dgm:spPr/>
      <dgm:t>
        <a:bodyPr/>
        <a:lstStyle/>
        <a:p>
          <a:r>
            <a:rPr lang="en-GB" dirty="0"/>
            <a:t>Email Awareness</a:t>
          </a:r>
        </a:p>
      </dgm:t>
    </dgm:pt>
    <dgm:pt modelId="{20B816CF-5AAD-424B-AB6E-3E8B6569FBDF}" type="parTrans" cxnId="{52D0DB8F-CC30-4FF1-B049-D3B8202BC366}">
      <dgm:prSet/>
      <dgm:spPr/>
      <dgm:t>
        <a:bodyPr/>
        <a:lstStyle/>
        <a:p>
          <a:endParaRPr lang="en-GB"/>
        </a:p>
      </dgm:t>
    </dgm:pt>
    <dgm:pt modelId="{860309B8-380C-4CA2-95FE-737A812C2395}" type="sibTrans" cxnId="{52D0DB8F-CC30-4FF1-B049-D3B8202BC366}">
      <dgm:prSet/>
      <dgm:spPr/>
      <dgm:t>
        <a:bodyPr/>
        <a:lstStyle/>
        <a:p>
          <a:endParaRPr lang="en-GB"/>
        </a:p>
      </dgm:t>
    </dgm:pt>
    <dgm:pt modelId="{EC4C5BFF-F580-4809-9C92-59B33F7989AB}">
      <dgm:prSet/>
      <dgm:spPr/>
      <dgm:t>
        <a:bodyPr/>
        <a:lstStyle/>
        <a:p>
          <a:r>
            <a:rPr lang="en-GB" dirty="0"/>
            <a:t>Data Management </a:t>
          </a:r>
        </a:p>
      </dgm:t>
    </dgm:pt>
    <dgm:pt modelId="{6018FB21-5626-4438-B07D-1284C963BC3F}" type="parTrans" cxnId="{B671C089-38B9-4AA1-8ABD-7CDD87849A55}">
      <dgm:prSet/>
      <dgm:spPr/>
      <dgm:t>
        <a:bodyPr/>
        <a:lstStyle/>
        <a:p>
          <a:endParaRPr lang="en-GB"/>
        </a:p>
      </dgm:t>
    </dgm:pt>
    <dgm:pt modelId="{4A43C72C-7AC4-4DD6-826A-5298B135194C}" type="sibTrans" cxnId="{B671C089-38B9-4AA1-8ABD-7CDD87849A55}">
      <dgm:prSet/>
      <dgm:spPr/>
      <dgm:t>
        <a:bodyPr/>
        <a:lstStyle/>
        <a:p>
          <a:endParaRPr lang="en-GB"/>
        </a:p>
      </dgm:t>
    </dgm:pt>
    <dgm:pt modelId="{12BFA7ED-3771-41D6-A44A-F5CF6FFEA498}">
      <dgm:prSet/>
      <dgm:spPr/>
      <dgm:t>
        <a:bodyPr/>
        <a:lstStyle/>
        <a:p>
          <a:r>
            <a:rPr lang="en-GB" dirty="0"/>
            <a:t>Confidentiality and Compliance</a:t>
          </a:r>
        </a:p>
      </dgm:t>
    </dgm:pt>
    <dgm:pt modelId="{AF667226-B9F3-488F-850C-3D26E7531665}" type="parTrans" cxnId="{1884963A-A2C3-4752-87B8-3299A9194518}">
      <dgm:prSet/>
      <dgm:spPr/>
      <dgm:t>
        <a:bodyPr/>
        <a:lstStyle/>
        <a:p>
          <a:endParaRPr lang="en-GB"/>
        </a:p>
      </dgm:t>
    </dgm:pt>
    <dgm:pt modelId="{19E368F8-6821-495C-811F-1FEE98696E17}" type="sibTrans" cxnId="{1884963A-A2C3-4752-87B8-3299A9194518}">
      <dgm:prSet/>
      <dgm:spPr/>
      <dgm:t>
        <a:bodyPr/>
        <a:lstStyle/>
        <a:p>
          <a:endParaRPr lang="en-GB"/>
        </a:p>
      </dgm:t>
    </dgm:pt>
    <dgm:pt modelId="{608607F2-5A2B-498D-A1C2-57F78B1158A8}" type="pres">
      <dgm:prSet presAssocID="{4D2045A7-4508-40C3-BBB9-8AD9438B00F7}" presName="CompostProcess" presStyleCnt="0">
        <dgm:presLayoutVars>
          <dgm:dir/>
          <dgm:resizeHandles val="exact"/>
        </dgm:presLayoutVars>
      </dgm:prSet>
      <dgm:spPr/>
    </dgm:pt>
    <dgm:pt modelId="{06DAFBBD-7B45-4F48-8283-E7663D2C61F6}" type="pres">
      <dgm:prSet presAssocID="{4D2045A7-4508-40C3-BBB9-8AD9438B00F7}" presName="arrow" presStyleLbl="bgShp" presStyleIdx="0" presStyleCnt="1" custLinFactNeighborX="-2663" custLinFactNeighborY="-4933"/>
      <dgm:spPr/>
    </dgm:pt>
    <dgm:pt modelId="{71FCB8B8-9B42-45E6-BF4F-34D66100CB4F}" type="pres">
      <dgm:prSet presAssocID="{4D2045A7-4508-40C3-BBB9-8AD9438B00F7}" presName="linearProcess" presStyleCnt="0"/>
      <dgm:spPr/>
    </dgm:pt>
    <dgm:pt modelId="{52FC6A75-7072-4082-A620-9D0678753EEC}" type="pres">
      <dgm:prSet presAssocID="{C2F93E97-68D9-4378-9C52-FA0DE83F609E}" presName="textNode" presStyleLbl="node1" presStyleIdx="0" presStyleCnt="4">
        <dgm:presLayoutVars>
          <dgm:bulletEnabled val="1"/>
        </dgm:presLayoutVars>
      </dgm:prSet>
      <dgm:spPr/>
    </dgm:pt>
    <dgm:pt modelId="{B3AFDE00-F15C-4E56-923A-8F185D8C565D}" type="pres">
      <dgm:prSet presAssocID="{65D18571-5773-4A56-BCBC-388DB961A247}" presName="sibTrans" presStyleCnt="0"/>
      <dgm:spPr/>
    </dgm:pt>
    <dgm:pt modelId="{48A1A34A-E8BF-496A-BB2B-6F5E1980F395}" type="pres">
      <dgm:prSet presAssocID="{2264377F-C694-4310-B4DE-50309009FCCB}" presName="textNode" presStyleLbl="node1" presStyleIdx="1" presStyleCnt="4" custLinFactNeighborX="13026" custLinFactNeighborY="4557">
        <dgm:presLayoutVars>
          <dgm:bulletEnabled val="1"/>
        </dgm:presLayoutVars>
      </dgm:prSet>
      <dgm:spPr/>
    </dgm:pt>
    <dgm:pt modelId="{66485DAD-07CE-40FB-9189-2662C79E212A}" type="pres">
      <dgm:prSet presAssocID="{860309B8-380C-4CA2-95FE-737A812C2395}" presName="sibTrans" presStyleCnt="0"/>
      <dgm:spPr/>
    </dgm:pt>
    <dgm:pt modelId="{1329ED03-B3C8-4F33-80C5-9ACA03DE226A}" type="pres">
      <dgm:prSet presAssocID="{EC4C5BFF-F580-4809-9C92-59B33F7989AB}" presName="textNode" presStyleLbl="node1" presStyleIdx="2" presStyleCnt="4">
        <dgm:presLayoutVars>
          <dgm:bulletEnabled val="1"/>
        </dgm:presLayoutVars>
      </dgm:prSet>
      <dgm:spPr/>
    </dgm:pt>
    <dgm:pt modelId="{EFA301EF-850F-414F-8DE7-D3BF12CE3C92}" type="pres">
      <dgm:prSet presAssocID="{4A43C72C-7AC4-4DD6-826A-5298B135194C}" presName="sibTrans" presStyleCnt="0"/>
      <dgm:spPr/>
    </dgm:pt>
    <dgm:pt modelId="{CE9DAF17-E026-47BB-93AB-73DC1671D83C}" type="pres">
      <dgm:prSet presAssocID="{12BFA7ED-3771-41D6-A44A-F5CF6FFEA498}" presName="textNode" presStyleLbl="node1" presStyleIdx="3" presStyleCnt="4">
        <dgm:presLayoutVars>
          <dgm:bulletEnabled val="1"/>
        </dgm:presLayoutVars>
      </dgm:prSet>
      <dgm:spPr/>
    </dgm:pt>
  </dgm:ptLst>
  <dgm:cxnLst>
    <dgm:cxn modelId="{0E165117-5926-44C9-A4B3-C4CBC760C2B0}" srcId="{4D2045A7-4508-40C3-BBB9-8AD9438B00F7}" destId="{C2F93E97-68D9-4378-9C52-FA0DE83F609E}" srcOrd="0" destOrd="0" parTransId="{4ACFE9C7-9077-481D-90D2-8F4564EE12BE}" sibTransId="{65D18571-5773-4A56-BCBC-388DB961A247}"/>
    <dgm:cxn modelId="{3AF90719-5D7E-4C43-9542-0511722702B0}" type="presOf" srcId="{EC4C5BFF-F580-4809-9C92-59B33F7989AB}" destId="{1329ED03-B3C8-4F33-80C5-9ACA03DE226A}" srcOrd="0" destOrd="0" presId="urn:microsoft.com/office/officeart/2005/8/layout/hProcess9"/>
    <dgm:cxn modelId="{8F083121-2B3D-4459-A273-4275D59024A2}" type="presOf" srcId="{12BFA7ED-3771-41D6-A44A-F5CF6FFEA498}" destId="{CE9DAF17-E026-47BB-93AB-73DC1671D83C}" srcOrd="0" destOrd="0" presId="urn:microsoft.com/office/officeart/2005/8/layout/hProcess9"/>
    <dgm:cxn modelId="{1884963A-A2C3-4752-87B8-3299A9194518}" srcId="{4D2045A7-4508-40C3-BBB9-8AD9438B00F7}" destId="{12BFA7ED-3771-41D6-A44A-F5CF6FFEA498}" srcOrd="3" destOrd="0" parTransId="{AF667226-B9F3-488F-850C-3D26E7531665}" sibTransId="{19E368F8-6821-495C-811F-1FEE98696E17}"/>
    <dgm:cxn modelId="{8951944B-82C8-4FE3-A865-196FC41C5C11}" type="presOf" srcId="{2264377F-C694-4310-B4DE-50309009FCCB}" destId="{48A1A34A-E8BF-496A-BB2B-6F5E1980F395}" srcOrd="0" destOrd="0" presId="urn:microsoft.com/office/officeart/2005/8/layout/hProcess9"/>
    <dgm:cxn modelId="{B671C089-38B9-4AA1-8ABD-7CDD87849A55}" srcId="{4D2045A7-4508-40C3-BBB9-8AD9438B00F7}" destId="{EC4C5BFF-F580-4809-9C92-59B33F7989AB}" srcOrd="2" destOrd="0" parTransId="{6018FB21-5626-4438-B07D-1284C963BC3F}" sibTransId="{4A43C72C-7AC4-4DD6-826A-5298B135194C}"/>
    <dgm:cxn modelId="{52D0DB8F-CC30-4FF1-B049-D3B8202BC366}" srcId="{4D2045A7-4508-40C3-BBB9-8AD9438B00F7}" destId="{2264377F-C694-4310-B4DE-50309009FCCB}" srcOrd="1" destOrd="0" parTransId="{20B816CF-5AAD-424B-AB6E-3E8B6569FBDF}" sibTransId="{860309B8-380C-4CA2-95FE-737A812C2395}"/>
    <dgm:cxn modelId="{E9746BA4-58A1-4701-92EB-263818915DA8}" type="presOf" srcId="{C2F93E97-68D9-4378-9C52-FA0DE83F609E}" destId="{52FC6A75-7072-4082-A620-9D0678753EEC}" srcOrd="0" destOrd="0" presId="urn:microsoft.com/office/officeart/2005/8/layout/hProcess9"/>
    <dgm:cxn modelId="{D8F621B4-AC58-475F-9A95-83BEFD190A62}" type="presOf" srcId="{4D2045A7-4508-40C3-BBB9-8AD9438B00F7}" destId="{608607F2-5A2B-498D-A1C2-57F78B1158A8}" srcOrd="0" destOrd="0" presId="urn:microsoft.com/office/officeart/2005/8/layout/hProcess9"/>
    <dgm:cxn modelId="{21EAA59B-4AAB-4DF5-9A4A-8882271C3589}" type="presParOf" srcId="{608607F2-5A2B-498D-A1C2-57F78B1158A8}" destId="{06DAFBBD-7B45-4F48-8283-E7663D2C61F6}" srcOrd="0" destOrd="0" presId="urn:microsoft.com/office/officeart/2005/8/layout/hProcess9"/>
    <dgm:cxn modelId="{BE9A476E-9225-42CF-866F-5F40FF723C11}" type="presParOf" srcId="{608607F2-5A2B-498D-A1C2-57F78B1158A8}" destId="{71FCB8B8-9B42-45E6-BF4F-34D66100CB4F}" srcOrd="1" destOrd="0" presId="urn:microsoft.com/office/officeart/2005/8/layout/hProcess9"/>
    <dgm:cxn modelId="{D176FBEF-6243-4AB3-9FAE-8458177BB8E3}" type="presParOf" srcId="{71FCB8B8-9B42-45E6-BF4F-34D66100CB4F}" destId="{52FC6A75-7072-4082-A620-9D0678753EEC}" srcOrd="0" destOrd="0" presId="urn:microsoft.com/office/officeart/2005/8/layout/hProcess9"/>
    <dgm:cxn modelId="{2876474F-9C38-4D0F-B86A-9113A364E262}" type="presParOf" srcId="{71FCB8B8-9B42-45E6-BF4F-34D66100CB4F}" destId="{B3AFDE00-F15C-4E56-923A-8F185D8C565D}" srcOrd="1" destOrd="0" presId="urn:microsoft.com/office/officeart/2005/8/layout/hProcess9"/>
    <dgm:cxn modelId="{0D8151A3-0A0B-4B50-B478-C916E283D937}" type="presParOf" srcId="{71FCB8B8-9B42-45E6-BF4F-34D66100CB4F}" destId="{48A1A34A-E8BF-496A-BB2B-6F5E1980F395}" srcOrd="2" destOrd="0" presId="urn:microsoft.com/office/officeart/2005/8/layout/hProcess9"/>
    <dgm:cxn modelId="{22AD4744-E398-4B55-85D8-B2900FDE5A02}" type="presParOf" srcId="{71FCB8B8-9B42-45E6-BF4F-34D66100CB4F}" destId="{66485DAD-07CE-40FB-9189-2662C79E212A}" srcOrd="3" destOrd="0" presId="urn:microsoft.com/office/officeart/2005/8/layout/hProcess9"/>
    <dgm:cxn modelId="{121158C7-1861-4899-82E1-DBC224826FC0}" type="presParOf" srcId="{71FCB8B8-9B42-45E6-BF4F-34D66100CB4F}" destId="{1329ED03-B3C8-4F33-80C5-9ACA03DE226A}" srcOrd="4" destOrd="0" presId="urn:microsoft.com/office/officeart/2005/8/layout/hProcess9"/>
    <dgm:cxn modelId="{C807AF18-768D-4B81-89FC-2E45B134330F}" type="presParOf" srcId="{71FCB8B8-9B42-45E6-BF4F-34D66100CB4F}" destId="{EFA301EF-850F-414F-8DE7-D3BF12CE3C92}" srcOrd="5" destOrd="0" presId="urn:microsoft.com/office/officeart/2005/8/layout/hProcess9"/>
    <dgm:cxn modelId="{06241474-3912-4A46-992E-4F7BB8D7A1F5}" type="presParOf" srcId="{71FCB8B8-9B42-45E6-BF4F-34D66100CB4F}" destId="{CE9DAF17-E026-47BB-93AB-73DC1671D83C}"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0D9EB6-1585-4BDE-8FDD-6EBE623B986F}"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GB"/>
        </a:p>
      </dgm:t>
    </dgm:pt>
    <dgm:pt modelId="{28C8A46C-C024-4FD0-9D5F-D0E169106AAB}">
      <dgm:prSet phldrT="[Text]" phldr="0" custT="1"/>
      <dgm:spPr/>
      <dgm:t>
        <a:bodyPr/>
        <a:lstStyle/>
        <a:p>
          <a:r>
            <a:rPr lang="en-GB" sz="1600" dirty="0"/>
            <a:t>Care Co-Ordinators and Visiting Carers</a:t>
          </a:r>
        </a:p>
      </dgm:t>
    </dgm:pt>
    <dgm:pt modelId="{BE405A94-1E58-48C3-A948-68E63EA8772E}" type="parTrans" cxnId="{EC4F5D2B-6D2D-4E26-94E5-6447E670F89A}">
      <dgm:prSet/>
      <dgm:spPr/>
      <dgm:t>
        <a:bodyPr/>
        <a:lstStyle/>
        <a:p>
          <a:endParaRPr lang="en-GB" sz="1600"/>
        </a:p>
      </dgm:t>
    </dgm:pt>
    <dgm:pt modelId="{A83B6844-D34E-44C9-A5B4-025DE37B3C10}" type="sibTrans" cxnId="{EC4F5D2B-6D2D-4E26-94E5-6447E670F89A}">
      <dgm:prSet/>
      <dgm:spPr/>
      <dgm:t>
        <a:bodyPr/>
        <a:lstStyle/>
        <a:p>
          <a:endParaRPr lang="en-GB" sz="1600"/>
        </a:p>
      </dgm:t>
    </dgm:pt>
    <dgm:pt modelId="{8A4B7A30-FF43-48FC-A93F-5A8C67BBD17F}">
      <dgm:prSet phldrT="[Text]" phldr="0" custT="1"/>
      <dgm:spPr/>
      <dgm:t>
        <a:bodyPr/>
        <a:lstStyle/>
        <a:p>
          <a:r>
            <a:rPr lang="en-GB" sz="1600" dirty="0"/>
            <a:t>Nurses</a:t>
          </a:r>
        </a:p>
      </dgm:t>
    </dgm:pt>
    <dgm:pt modelId="{083FBF78-DCA5-402C-B997-94F1746F016D}" type="parTrans" cxnId="{563C2B29-464E-47E2-A78D-DEE63B3712B3}">
      <dgm:prSet/>
      <dgm:spPr/>
      <dgm:t>
        <a:bodyPr/>
        <a:lstStyle/>
        <a:p>
          <a:endParaRPr lang="en-GB" sz="1600"/>
        </a:p>
      </dgm:t>
    </dgm:pt>
    <dgm:pt modelId="{B36960B4-E21F-49B9-AE14-AABED6CCCF5B}" type="sibTrans" cxnId="{563C2B29-464E-47E2-A78D-DEE63B3712B3}">
      <dgm:prSet/>
      <dgm:spPr/>
      <dgm:t>
        <a:bodyPr/>
        <a:lstStyle/>
        <a:p>
          <a:endParaRPr lang="en-GB" sz="1600"/>
        </a:p>
      </dgm:t>
    </dgm:pt>
    <dgm:pt modelId="{6BFF147D-E358-4B1E-9E6E-5B53BF1F6506}">
      <dgm:prSet phldrT="[Text]" phldr="0" custT="1"/>
      <dgm:spPr/>
      <dgm:t>
        <a:bodyPr/>
        <a:lstStyle/>
        <a:p>
          <a:r>
            <a:rPr lang="en-GB" sz="1600" dirty="0"/>
            <a:t>Administrative Staff</a:t>
          </a:r>
        </a:p>
      </dgm:t>
    </dgm:pt>
    <dgm:pt modelId="{922B0DAE-2321-4072-832C-9A558331C24F}" type="parTrans" cxnId="{979F9EC6-5BD2-4659-9518-C598CFACFFAF}">
      <dgm:prSet/>
      <dgm:spPr/>
      <dgm:t>
        <a:bodyPr/>
        <a:lstStyle/>
        <a:p>
          <a:endParaRPr lang="en-GB" sz="1600"/>
        </a:p>
      </dgm:t>
    </dgm:pt>
    <dgm:pt modelId="{B31AC028-A5A4-4D17-B0EA-CFBF5348266F}" type="sibTrans" cxnId="{979F9EC6-5BD2-4659-9518-C598CFACFFAF}">
      <dgm:prSet/>
      <dgm:spPr/>
      <dgm:t>
        <a:bodyPr/>
        <a:lstStyle/>
        <a:p>
          <a:endParaRPr lang="en-GB" sz="1600"/>
        </a:p>
      </dgm:t>
    </dgm:pt>
    <dgm:pt modelId="{F1092BD0-FC13-410B-B1A3-988B189B6946}">
      <dgm:prSet custT="1"/>
      <dgm:spPr/>
      <dgm:t>
        <a:bodyPr/>
        <a:lstStyle/>
        <a:p>
          <a:r>
            <a:rPr lang="en-GB" sz="1600" dirty="0"/>
            <a:t>Care Plans  </a:t>
          </a:r>
        </a:p>
      </dgm:t>
    </dgm:pt>
    <dgm:pt modelId="{11282EF1-A0FE-4EB5-804F-F821E0590800}" type="parTrans" cxnId="{AA612CDA-9152-4BA8-884D-F2B22F57614F}">
      <dgm:prSet/>
      <dgm:spPr/>
      <dgm:t>
        <a:bodyPr/>
        <a:lstStyle/>
        <a:p>
          <a:endParaRPr lang="en-GB" sz="1600"/>
        </a:p>
      </dgm:t>
    </dgm:pt>
    <dgm:pt modelId="{20EF8C86-490D-413C-B45A-8A58B69581DD}" type="sibTrans" cxnId="{AA612CDA-9152-4BA8-884D-F2B22F57614F}">
      <dgm:prSet/>
      <dgm:spPr/>
      <dgm:t>
        <a:bodyPr/>
        <a:lstStyle/>
        <a:p>
          <a:endParaRPr lang="en-GB" sz="1600"/>
        </a:p>
      </dgm:t>
    </dgm:pt>
    <dgm:pt modelId="{49802716-2242-401E-A565-AB544E9AB7D1}">
      <dgm:prSet custT="1"/>
      <dgm:spPr/>
      <dgm:t>
        <a:bodyPr/>
        <a:lstStyle/>
        <a:p>
          <a:r>
            <a:rPr lang="en-GB" sz="1600" dirty="0"/>
            <a:t>Medical Records </a:t>
          </a:r>
        </a:p>
      </dgm:t>
    </dgm:pt>
    <dgm:pt modelId="{75E1D50C-C449-48DC-9525-012DE67AE790}" type="parTrans" cxnId="{B1872862-A011-4B8D-9A60-F0E5E94632D7}">
      <dgm:prSet/>
      <dgm:spPr/>
      <dgm:t>
        <a:bodyPr/>
        <a:lstStyle/>
        <a:p>
          <a:endParaRPr lang="en-GB" sz="1600"/>
        </a:p>
      </dgm:t>
    </dgm:pt>
    <dgm:pt modelId="{57005818-2331-457F-B53C-641142844C19}" type="sibTrans" cxnId="{B1872862-A011-4B8D-9A60-F0E5E94632D7}">
      <dgm:prSet/>
      <dgm:spPr/>
      <dgm:t>
        <a:bodyPr/>
        <a:lstStyle/>
        <a:p>
          <a:endParaRPr lang="en-GB" sz="1600"/>
        </a:p>
      </dgm:t>
    </dgm:pt>
    <dgm:pt modelId="{74D14D61-7B76-4BFF-9A8E-51207028659E}">
      <dgm:prSet custT="1"/>
      <dgm:spPr/>
      <dgm:t>
        <a:bodyPr/>
        <a:lstStyle/>
        <a:p>
          <a:r>
            <a:rPr lang="en-GB" sz="1600" dirty="0"/>
            <a:t>Finance</a:t>
          </a:r>
        </a:p>
      </dgm:t>
    </dgm:pt>
    <dgm:pt modelId="{AD261C83-BF31-4722-9477-0521822F18D1}" type="parTrans" cxnId="{9F5906E1-DE26-4A77-BA6D-C266E5A8E520}">
      <dgm:prSet/>
      <dgm:spPr/>
      <dgm:t>
        <a:bodyPr/>
        <a:lstStyle/>
        <a:p>
          <a:endParaRPr lang="en-GB" sz="1600"/>
        </a:p>
      </dgm:t>
    </dgm:pt>
    <dgm:pt modelId="{127F90CC-A496-421D-8412-9D4C00EBA08D}" type="sibTrans" cxnId="{9F5906E1-DE26-4A77-BA6D-C266E5A8E520}">
      <dgm:prSet/>
      <dgm:spPr/>
      <dgm:t>
        <a:bodyPr/>
        <a:lstStyle/>
        <a:p>
          <a:endParaRPr lang="en-GB" sz="1600"/>
        </a:p>
      </dgm:t>
    </dgm:pt>
    <dgm:pt modelId="{C5F04A12-03A0-4154-9719-692143240242}">
      <dgm:prSet custT="1"/>
      <dgm:spPr/>
      <dgm:t>
        <a:bodyPr/>
        <a:lstStyle/>
        <a:p>
          <a:r>
            <a:rPr lang="en-GB" sz="1600" dirty="0"/>
            <a:t>HR/Staff records</a:t>
          </a:r>
        </a:p>
      </dgm:t>
    </dgm:pt>
    <dgm:pt modelId="{15159A17-9A24-45D6-8B33-F0EEF441DBA7}" type="parTrans" cxnId="{7D84B5EC-61B8-42F2-80B0-CD15B2972482}">
      <dgm:prSet/>
      <dgm:spPr/>
      <dgm:t>
        <a:bodyPr/>
        <a:lstStyle/>
        <a:p>
          <a:endParaRPr lang="en-GB" sz="1600"/>
        </a:p>
      </dgm:t>
    </dgm:pt>
    <dgm:pt modelId="{30692A17-69AC-4E2D-A499-B062AB1C1C5D}" type="sibTrans" cxnId="{7D84B5EC-61B8-42F2-80B0-CD15B2972482}">
      <dgm:prSet/>
      <dgm:spPr/>
      <dgm:t>
        <a:bodyPr/>
        <a:lstStyle/>
        <a:p>
          <a:endParaRPr lang="en-GB" sz="1600"/>
        </a:p>
      </dgm:t>
    </dgm:pt>
    <dgm:pt modelId="{BB1242AA-CAB5-4174-87A5-7A8ABD83C2CD}">
      <dgm:prSet custT="1"/>
      <dgm:spPr/>
      <dgm:t>
        <a:bodyPr/>
        <a:lstStyle/>
        <a:p>
          <a:r>
            <a:rPr lang="en-GB" sz="1600" dirty="0"/>
            <a:t>Patient details (non-medical)</a:t>
          </a:r>
        </a:p>
      </dgm:t>
    </dgm:pt>
    <dgm:pt modelId="{EA07CE28-5FDE-493C-A78A-84D0CCA36B79}" type="parTrans" cxnId="{E336DE70-B460-42A8-866E-D2A74A28FC63}">
      <dgm:prSet/>
      <dgm:spPr/>
      <dgm:t>
        <a:bodyPr/>
        <a:lstStyle/>
        <a:p>
          <a:endParaRPr lang="en-GB" sz="1600"/>
        </a:p>
      </dgm:t>
    </dgm:pt>
    <dgm:pt modelId="{2DBB7860-ADE1-4BC1-979D-822826F0AEF0}" type="sibTrans" cxnId="{E336DE70-B460-42A8-866E-D2A74A28FC63}">
      <dgm:prSet/>
      <dgm:spPr/>
      <dgm:t>
        <a:bodyPr/>
        <a:lstStyle/>
        <a:p>
          <a:endParaRPr lang="en-GB" sz="1600"/>
        </a:p>
      </dgm:t>
    </dgm:pt>
    <dgm:pt modelId="{60D2742D-52CD-4956-BCDD-23B8E93E6823}" type="pres">
      <dgm:prSet presAssocID="{A80D9EB6-1585-4BDE-8FDD-6EBE623B986F}" presName="linear" presStyleCnt="0">
        <dgm:presLayoutVars>
          <dgm:dir/>
          <dgm:animLvl val="lvl"/>
          <dgm:resizeHandles val="exact"/>
        </dgm:presLayoutVars>
      </dgm:prSet>
      <dgm:spPr/>
    </dgm:pt>
    <dgm:pt modelId="{DF3ED096-B164-4054-89AB-538F992075AC}" type="pres">
      <dgm:prSet presAssocID="{28C8A46C-C024-4FD0-9D5F-D0E169106AAB}" presName="parentLin" presStyleCnt="0"/>
      <dgm:spPr/>
    </dgm:pt>
    <dgm:pt modelId="{7800AB0D-A39A-4D41-B6B7-B9AB8BC211B4}" type="pres">
      <dgm:prSet presAssocID="{28C8A46C-C024-4FD0-9D5F-D0E169106AAB}" presName="parentLeftMargin" presStyleLbl="node1" presStyleIdx="0" presStyleCnt="3"/>
      <dgm:spPr/>
    </dgm:pt>
    <dgm:pt modelId="{1DD748FA-EB2D-4903-9D63-9B368DED1B8C}" type="pres">
      <dgm:prSet presAssocID="{28C8A46C-C024-4FD0-9D5F-D0E169106AAB}" presName="parentText" presStyleLbl="node1" presStyleIdx="0" presStyleCnt="3" custLinFactNeighborX="-6494" custLinFactNeighborY="71">
        <dgm:presLayoutVars>
          <dgm:chMax val="0"/>
          <dgm:bulletEnabled val="1"/>
        </dgm:presLayoutVars>
      </dgm:prSet>
      <dgm:spPr/>
    </dgm:pt>
    <dgm:pt modelId="{2C3ADA13-6781-4BB6-859F-7841E953A85D}" type="pres">
      <dgm:prSet presAssocID="{28C8A46C-C024-4FD0-9D5F-D0E169106AAB}" presName="negativeSpace" presStyleCnt="0"/>
      <dgm:spPr/>
    </dgm:pt>
    <dgm:pt modelId="{E39458A7-4DC1-44E6-A877-655FFE64455F}" type="pres">
      <dgm:prSet presAssocID="{28C8A46C-C024-4FD0-9D5F-D0E169106AAB}" presName="childText" presStyleLbl="conFgAcc1" presStyleIdx="0" presStyleCnt="3" custLinFactNeighborX="2922" custLinFactNeighborY="53009">
        <dgm:presLayoutVars>
          <dgm:bulletEnabled val="1"/>
        </dgm:presLayoutVars>
      </dgm:prSet>
      <dgm:spPr/>
    </dgm:pt>
    <dgm:pt modelId="{18ABDCF4-7CE2-46F3-842D-AE850A1168F5}" type="pres">
      <dgm:prSet presAssocID="{A83B6844-D34E-44C9-A5B4-025DE37B3C10}" presName="spaceBetweenRectangles" presStyleCnt="0"/>
      <dgm:spPr/>
    </dgm:pt>
    <dgm:pt modelId="{8ADA8BCB-0CBC-4462-BBFA-6C1BAB9C4688}" type="pres">
      <dgm:prSet presAssocID="{8A4B7A30-FF43-48FC-A93F-5A8C67BBD17F}" presName="parentLin" presStyleCnt="0"/>
      <dgm:spPr/>
    </dgm:pt>
    <dgm:pt modelId="{736E799C-AC9B-4DAC-B016-32E537B7802A}" type="pres">
      <dgm:prSet presAssocID="{8A4B7A30-FF43-48FC-A93F-5A8C67BBD17F}" presName="parentLeftMargin" presStyleLbl="node1" presStyleIdx="0" presStyleCnt="3"/>
      <dgm:spPr/>
    </dgm:pt>
    <dgm:pt modelId="{AFE6BC32-4548-45BF-8BD8-446D0C83FA0D}" type="pres">
      <dgm:prSet presAssocID="{8A4B7A30-FF43-48FC-A93F-5A8C67BBD17F}" presName="parentText" presStyleLbl="node1" presStyleIdx="1" presStyleCnt="3">
        <dgm:presLayoutVars>
          <dgm:chMax val="0"/>
          <dgm:bulletEnabled val="1"/>
        </dgm:presLayoutVars>
      </dgm:prSet>
      <dgm:spPr/>
    </dgm:pt>
    <dgm:pt modelId="{233A1EFB-26B8-420A-A6CD-0A421EEEC0E9}" type="pres">
      <dgm:prSet presAssocID="{8A4B7A30-FF43-48FC-A93F-5A8C67BBD17F}" presName="negativeSpace" presStyleCnt="0"/>
      <dgm:spPr/>
    </dgm:pt>
    <dgm:pt modelId="{05E8B8F5-4603-42CB-AA47-190FEF664575}" type="pres">
      <dgm:prSet presAssocID="{8A4B7A30-FF43-48FC-A93F-5A8C67BBD17F}" presName="childText" presStyleLbl="conFgAcc1" presStyleIdx="1" presStyleCnt="3">
        <dgm:presLayoutVars>
          <dgm:bulletEnabled val="1"/>
        </dgm:presLayoutVars>
      </dgm:prSet>
      <dgm:spPr/>
    </dgm:pt>
    <dgm:pt modelId="{C1919A4F-19E9-435D-A223-C2722D05F04B}" type="pres">
      <dgm:prSet presAssocID="{B36960B4-E21F-49B9-AE14-AABED6CCCF5B}" presName="spaceBetweenRectangles" presStyleCnt="0"/>
      <dgm:spPr/>
    </dgm:pt>
    <dgm:pt modelId="{6D1C63A7-8384-4170-BB63-412A12D3AFF5}" type="pres">
      <dgm:prSet presAssocID="{6BFF147D-E358-4B1E-9E6E-5B53BF1F6506}" presName="parentLin" presStyleCnt="0"/>
      <dgm:spPr/>
    </dgm:pt>
    <dgm:pt modelId="{48F35575-1A0D-4D18-A162-24A003772594}" type="pres">
      <dgm:prSet presAssocID="{6BFF147D-E358-4B1E-9E6E-5B53BF1F6506}" presName="parentLeftMargin" presStyleLbl="node1" presStyleIdx="1" presStyleCnt="3"/>
      <dgm:spPr/>
    </dgm:pt>
    <dgm:pt modelId="{FC0BEB8E-7407-4E67-B171-00F680308C04}" type="pres">
      <dgm:prSet presAssocID="{6BFF147D-E358-4B1E-9E6E-5B53BF1F6506}" presName="parentText" presStyleLbl="node1" presStyleIdx="2" presStyleCnt="3">
        <dgm:presLayoutVars>
          <dgm:chMax val="0"/>
          <dgm:bulletEnabled val="1"/>
        </dgm:presLayoutVars>
      </dgm:prSet>
      <dgm:spPr/>
    </dgm:pt>
    <dgm:pt modelId="{FDEFE81C-C83E-4E88-A9D8-39543FD51D52}" type="pres">
      <dgm:prSet presAssocID="{6BFF147D-E358-4B1E-9E6E-5B53BF1F6506}" presName="negativeSpace" presStyleCnt="0"/>
      <dgm:spPr/>
    </dgm:pt>
    <dgm:pt modelId="{74985D92-D1A4-42C4-A1E2-67806B8FFC1A}" type="pres">
      <dgm:prSet presAssocID="{6BFF147D-E358-4B1E-9E6E-5B53BF1F6506}" presName="childText" presStyleLbl="conFgAcc1" presStyleIdx="2" presStyleCnt="3">
        <dgm:presLayoutVars>
          <dgm:bulletEnabled val="1"/>
        </dgm:presLayoutVars>
      </dgm:prSet>
      <dgm:spPr/>
    </dgm:pt>
  </dgm:ptLst>
  <dgm:cxnLst>
    <dgm:cxn modelId="{9665EF0F-D61E-422D-BC06-B022CBC7AD2F}" type="presOf" srcId="{C5F04A12-03A0-4154-9719-692143240242}" destId="{74985D92-D1A4-42C4-A1E2-67806B8FFC1A}" srcOrd="0" destOrd="1" presId="urn:microsoft.com/office/officeart/2005/8/layout/list1"/>
    <dgm:cxn modelId="{13B70D11-136D-4B57-8CBE-0EDA04AD0150}" type="presOf" srcId="{8A4B7A30-FF43-48FC-A93F-5A8C67BBD17F}" destId="{AFE6BC32-4548-45BF-8BD8-446D0C83FA0D}" srcOrd="1" destOrd="0" presId="urn:microsoft.com/office/officeart/2005/8/layout/list1"/>
    <dgm:cxn modelId="{F2A65015-3B83-4162-9099-F34D1AE5ACE8}" type="presOf" srcId="{28C8A46C-C024-4FD0-9D5F-D0E169106AAB}" destId="{7800AB0D-A39A-4D41-B6B7-B9AB8BC211B4}" srcOrd="0" destOrd="0" presId="urn:microsoft.com/office/officeart/2005/8/layout/list1"/>
    <dgm:cxn modelId="{563C2B29-464E-47E2-A78D-DEE63B3712B3}" srcId="{A80D9EB6-1585-4BDE-8FDD-6EBE623B986F}" destId="{8A4B7A30-FF43-48FC-A93F-5A8C67BBD17F}" srcOrd="1" destOrd="0" parTransId="{083FBF78-DCA5-402C-B997-94F1746F016D}" sibTransId="{B36960B4-E21F-49B9-AE14-AABED6CCCF5B}"/>
    <dgm:cxn modelId="{EC4F5D2B-6D2D-4E26-94E5-6447E670F89A}" srcId="{A80D9EB6-1585-4BDE-8FDD-6EBE623B986F}" destId="{28C8A46C-C024-4FD0-9D5F-D0E169106AAB}" srcOrd="0" destOrd="0" parTransId="{BE405A94-1E58-48C3-A948-68E63EA8772E}" sibTransId="{A83B6844-D34E-44C9-A5B4-025DE37B3C10}"/>
    <dgm:cxn modelId="{2228CC2B-7A18-41A7-B751-A3A6C049589A}" type="presOf" srcId="{49802716-2242-401E-A565-AB544E9AB7D1}" destId="{05E8B8F5-4603-42CB-AA47-190FEF664575}" srcOrd="0" destOrd="0" presId="urn:microsoft.com/office/officeart/2005/8/layout/list1"/>
    <dgm:cxn modelId="{B1872862-A011-4B8D-9A60-F0E5E94632D7}" srcId="{8A4B7A30-FF43-48FC-A93F-5A8C67BBD17F}" destId="{49802716-2242-401E-A565-AB544E9AB7D1}" srcOrd="0" destOrd="0" parTransId="{75E1D50C-C449-48DC-9525-012DE67AE790}" sibTransId="{57005818-2331-457F-B53C-641142844C19}"/>
    <dgm:cxn modelId="{52E4776C-7B01-43C3-A846-468084296037}" type="presOf" srcId="{6BFF147D-E358-4B1E-9E6E-5B53BF1F6506}" destId="{FC0BEB8E-7407-4E67-B171-00F680308C04}" srcOrd="1" destOrd="0" presId="urn:microsoft.com/office/officeart/2005/8/layout/list1"/>
    <dgm:cxn modelId="{E336DE70-B460-42A8-866E-D2A74A28FC63}" srcId="{6BFF147D-E358-4B1E-9E6E-5B53BF1F6506}" destId="{BB1242AA-CAB5-4174-87A5-7A8ABD83C2CD}" srcOrd="2" destOrd="0" parTransId="{EA07CE28-5FDE-493C-A78A-84D0CCA36B79}" sibTransId="{2DBB7860-ADE1-4BC1-979D-822826F0AEF0}"/>
    <dgm:cxn modelId="{32457175-BBA9-4C8B-8B24-E5BFAAC3FD7E}" type="presOf" srcId="{F1092BD0-FC13-410B-B1A3-988B189B6946}" destId="{E39458A7-4DC1-44E6-A877-655FFE64455F}" srcOrd="0" destOrd="0" presId="urn:microsoft.com/office/officeart/2005/8/layout/list1"/>
    <dgm:cxn modelId="{D0DEDD7E-9F7F-4651-A047-FE4250143A45}" type="presOf" srcId="{A80D9EB6-1585-4BDE-8FDD-6EBE623B986F}" destId="{60D2742D-52CD-4956-BCDD-23B8E93E6823}" srcOrd="0" destOrd="0" presId="urn:microsoft.com/office/officeart/2005/8/layout/list1"/>
    <dgm:cxn modelId="{CF56D080-03D6-4382-A279-B6C7342F79FB}" type="presOf" srcId="{74D14D61-7B76-4BFF-9A8E-51207028659E}" destId="{74985D92-D1A4-42C4-A1E2-67806B8FFC1A}" srcOrd="0" destOrd="0" presId="urn:microsoft.com/office/officeart/2005/8/layout/list1"/>
    <dgm:cxn modelId="{D7887F9F-B3A3-40F8-A4A6-35BA73232D49}" type="presOf" srcId="{8A4B7A30-FF43-48FC-A93F-5A8C67BBD17F}" destId="{736E799C-AC9B-4DAC-B016-32E537B7802A}" srcOrd="0" destOrd="0" presId="urn:microsoft.com/office/officeart/2005/8/layout/list1"/>
    <dgm:cxn modelId="{B81761AB-4330-48BB-AE7E-ED86BBF47D58}" type="presOf" srcId="{28C8A46C-C024-4FD0-9D5F-D0E169106AAB}" destId="{1DD748FA-EB2D-4903-9D63-9B368DED1B8C}" srcOrd="1" destOrd="0" presId="urn:microsoft.com/office/officeart/2005/8/layout/list1"/>
    <dgm:cxn modelId="{979F9EC6-5BD2-4659-9518-C598CFACFFAF}" srcId="{A80D9EB6-1585-4BDE-8FDD-6EBE623B986F}" destId="{6BFF147D-E358-4B1E-9E6E-5B53BF1F6506}" srcOrd="2" destOrd="0" parTransId="{922B0DAE-2321-4072-832C-9A558331C24F}" sibTransId="{B31AC028-A5A4-4D17-B0EA-CFBF5348266F}"/>
    <dgm:cxn modelId="{352FA2D4-EFA9-4630-A211-CDF5287BB21C}" type="presOf" srcId="{BB1242AA-CAB5-4174-87A5-7A8ABD83C2CD}" destId="{74985D92-D1A4-42C4-A1E2-67806B8FFC1A}" srcOrd="0" destOrd="2" presId="urn:microsoft.com/office/officeart/2005/8/layout/list1"/>
    <dgm:cxn modelId="{AA612CDA-9152-4BA8-884D-F2B22F57614F}" srcId="{28C8A46C-C024-4FD0-9D5F-D0E169106AAB}" destId="{F1092BD0-FC13-410B-B1A3-988B189B6946}" srcOrd="0" destOrd="0" parTransId="{11282EF1-A0FE-4EB5-804F-F821E0590800}" sibTransId="{20EF8C86-490D-413C-B45A-8A58B69581DD}"/>
    <dgm:cxn modelId="{9F5906E1-DE26-4A77-BA6D-C266E5A8E520}" srcId="{6BFF147D-E358-4B1E-9E6E-5B53BF1F6506}" destId="{74D14D61-7B76-4BFF-9A8E-51207028659E}" srcOrd="0" destOrd="0" parTransId="{AD261C83-BF31-4722-9477-0521822F18D1}" sibTransId="{127F90CC-A496-421D-8412-9D4C00EBA08D}"/>
    <dgm:cxn modelId="{B54232E5-915D-47C0-81DD-475BA43489DD}" type="presOf" srcId="{6BFF147D-E358-4B1E-9E6E-5B53BF1F6506}" destId="{48F35575-1A0D-4D18-A162-24A003772594}" srcOrd="0" destOrd="0" presId="urn:microsoft.com/office/officeart/2005/8/layout/list1"/>
    <dgm:cxn modelId="{7D84B5EC-61B8-42F2-80B0-CD15B2972482}" srcId="{6BFF147D-E358-4B1E-9E6E-5B53BF1F6506}" destId="{C5F04A12-03A0-4154-9719-692143240242}" srcOrd="1" destOrd="0" parTransId="{15159A17-9A24-45D6-8B33-F0EEF441DBA7}" sibTransId="{30692A17-69AC-4E2D-A499-B062AB1C1C5D}"/>
    <dgm:cxn modelId="{93CA93A5-CDC4-4ED2-B33E-2E6B8A737F58}" type="presParOf" srcId="{60D2742D-52CD-4956-BCDD-23B8E93E6823}" destId="{DF3ED096-B164-4054-89AB-538F992075AC}" srcOrd="0" destOrd="0" presId="urn:microsoft.com/office/officeart/2005/8/layout/list1"/>
    <dgm:cxn modelId="{BE455DA7-DC70-458C-928B-C448E8B2B215}" type="presParOf" srcId="{DF3ED096-B164-4054-89AB-538F992075AC}" destId="{7800AB0D-A39A-4D41-B6B7-B9AB8BC211B4}" srcOrd="0" destOrd="0" presId="urn:microsoft.com/office/officeart/2005/8/layout/list1"/>
    <dgm:cxn modelId="{EA1364E7-E231-488F-B253-7B94EE392F1B}" type="presParOf" srcId="{DF3ED096-B164-4054-89AB-538F992075AC}" destId="{1DD748FA-EB2D-4903-9D63-9B368DED1B8C}" srcOrd="1" destOrd="0" presId="urn:microsoft.com/office/officeart/2005/8/layout/list1"/>
    <dgm:cxn modelId="{069BBAF6-A030-49E1-AD44-A72B1BA9C18D}" type="presParOf" srcId="{60D2742D-52CD-4956-BCDD-23B8E93E6823}" destId="{2C3ADA13-6781-4BB6-859F-7841E953A85D}" srcOrd="1" destOrd="0" presId="urn:microsoft.com/office/officeart/2005/8/layout/list1"/>
    <dgm:cxn modelId="{5DAF3A7B-D77A-43EE-BA65-379B6F8BB1F7}" type="presParOf" srcId="{60D2742D-52CD-4956-BCDD-23B8E93E6823}" destId="{E39458A7-4DC1-44E6-A877-655FFE64455F}" srcOrd="2" destOrd="0" presId="urn:microsoft.com/office/officeart/2005/8/layout/list1"/>
    <dgm:cxn modelId="{2CE4A70B-F11C-4704-BE23-0A992ABDEE73}" type="presParOf" srcId="{60D2742D-52CD-4956-BCDD-23B8E93E6823}" destId="{18ABDCF4-7CE2-46F3-842D-AE850A1168F5}" srcOrd="3" destOrd="0" presId="urn:microsoft.com/office/officeart/2005/8/layout/list1"/>
    <dgm:cxn modelId="{8C0CC549-C8CA-4D44-B124-8B7C14F4C1A0}" type="presParOf" srcId="{60D2742D-52CD-4956-BCDD-23B8E93E6823}" destId="{8ADA8BCB-0CBC-4462-BBFA-6C1BAB9C4688}" srcOrd="4" destOrd="0" presId="urn:microsoft.com/office/officeart/2005/8/layout/list1"/>
    <dgm:cxn modelId="{DBF4D34C-A97A-4323-9509-47BCA553CF91}" type="presParOf" srcId="{8ADA8BCB-0CBC-4462-BBFA-6C1BAB9C4688}" destId="{736E799C-AC9B-4DAC-B016-32E537B7802A}" srcOrd="0" destOrd="0" presId="urn:microsoft.com/office/officeart/2005/8/layout/list1"/>
    <dgm:cxn modelId="{F7B16D04-4FD6-4726-9D20-958988372705}" type="presParOf" srcId="{8ADA8BCB-0CBC-4462-BBFA-6C1BAB9C4688}" destId="{AFE6BC32-4548-45BF-8BD8-446D0C83FA0D}" srcOrd="1" destOrd="0" presId="urn:microsoft.com/office/officeart/2005/8/layout/list1"/>
    <dgm:cxn modelId="{0CEE9CB2-D087-4194-B357-BE47A06C2BC8}" type="presParOf" srcId="{60D2742D-52CD-4956-BCDD-23B8E93E6823}" destId="{233A1EFB-26B8-420A-A6CD-0A421EEEC0E9}" srcOrd="5" destOrd="0" presId="urn:microsoft.com/office/officeart/2005/8/layout/list1"/>
    <dgm:cxn modelId="{4D2DA39B-3693-406A-98CB-0B50B0ED4DB2}" type="presParOf" srcId="{60D2742D-52CD-4956-BCDD-23B8E93E6823}" destId="{05E8B8F5-4603-42CB-AA47-190FEF664575}" srcOrd="6" destOrd="0" presId="urn:microsoft.com/office/officeart/2005/8/layout/list1"/>
    <dgm:cxn modelId="{AF877392-E589-47AC-8596-DF0B7A60C343}" type="presParOf" srcId="{60D2742D-52CD-4956-BCDD-23B8E93E6823}" destId="{C1919A4F-19E9-435D-A223-C2722D05F04B}" srcOrd="7" destOrd="0" presId="urn:microsoft.com/office/officeart/2005/8/layout/list1"/>
    <dgm:cxn modelId="{0BAFEB91-1431-4778-9FF5-508F5A13D4A3}" type="presParOf" srcId="{60D2742D-52CD-4956-BCDD-23B8E93E6823}" destId="{6D1C63A7-8384-4170-BB63-412A12D3AFF5}" srcOrd="8" destOrd="0" presId="urn:microsoft.com/office/officeart/2005/8/layout/list1"/>
    <dgm:cxn modelId="{2033AF7E-45F6-41AC-967D-16553AFBFD20}" type="presParOf" srcId="{6D1C63A7-8384-4170-BB63-412A12D3AFF5}" destId="{48F35575-1A0D-4D18-A162-24A003772594}" srcOrd="0" destOrd="0" presId="urn:microsoft.com/office/officeart/2005/8/layout/list1"/>
    <dgm:cxn modelId="{018FFFC4-FD3B-4409-90ED-218F239FECF9}" type="presParOf" srcId="{6D1C63A7-8384-4170-BB63-412A12D3AFF5}" destId="{FC0BEB8E-7407-4E67-B171-00F680308C04}" srcOrd="1" destOrd="0" presId="urn:microsoft.com/office/officeart/2005/8/layout/list1"/>
    <dgm:cxn modelId="{6D126B99-E310-4646-87CD-BE67692F503A}" type="presParOf" srcId="{60D2742D-52CD-4956-BCDD-23B8E93E6823}" destId="{FDEFE81C-C83E-4E88-A9D8-39543FD51D52}" srcOrd="9" destOrd="0" presId="urn:microsoft.com/office/officeart/2005/8/layout/list1"/>
    <dgm:cxn modelId="{4AEC8B90-6917-4ABC-8090-36DF518E0FF3}" type="presParOf" srcId="{60D2742D-52CD-4956-BCDD-23B8E93E6823}" destId="{74985D92-D1A4-42C4-A1E2-67806B8FFC1A}"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DAFBBD-7B45-4F48-8283-E7663D2C61F6}">
      <dsp:nvSpPr>
        <dsp:cNvPr id="0" name=""/>
        <dsp:cNvSpPr/>
      </dsp:nvSpPr>
      <dsp:spPr>
        <a:xfrm>
          <a:off x="595950" y="0"/>
          <a:ext cx="9673686" cy="2581155"/>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FC6A75-7072-4082-A620-9D0678753EEC}">
      <dsp:nvSpPr>
        <dsp:cNvPr id="0" name=""/>
        <dsp:cNvSpPr/>
      </dsp:nvSpPr>
      <dsp:spPr>
        <a:xfrm>
          <a:off x="7033" y="774346"/>
          <a:ext cx="2698105" cy="103246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Secure Awareness</a:t>
          </a:r>
        </a:p>
      </dsp:txBody>
      <dsp:txXfrm>
        <a:off x="57434" y="824747"/>
        <a:ext cx="2597303" cy="931660"/>
      </dsp:txXfrm>
    </dsp:sp>
    <dsp:sp modelId="{48A1A34A-E8BF-496A-BB2B-6F5E1980F395}">
      <dsp:nvSpPr>
        <dsp:cNvPr id="0" name=""/>
        <dsp:cNvSpPr/>
      </dsp:nvSpPr>
      <dsp:spPr>
        <a:xfrm>
          <a:off x="2921515" y="821395"/>
          <a:ext cx="2698105" cy="103246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Email Awareness</a:t>
          </a:r>
        </a:p>
      </dsp:txBody>
      <dsp:txXfrm>
        <a:off x="2971916" y="871796"/>
        <a:ext cx="2597303" cy="931660"/>
      </dsp:txXfrm>
    </dsp:sp>
    <dsp:sp modelId="{1329ED03-B3C8-4F33-80C5-9ACA03DE226A}">
      <dsp:nvSpPr>
        <dsp:cNvPr id="0" name=""/>
        <dsp:cNvSpPr/>
      </dsp:nvSpPr>
      <dsp:spPr>
        <a:xfrm>
          <a:off x="5786123" y="774346"/>
          <a:ext cx="2698105" cy="103246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Data Management </a:t>
          </a:r>
        </a:p>
      </dsp:txBody>
      <dsp:txXfrm>
        <a:off x="5836524" y="824747"/>
        <a:ext cx="2597303" cy="931660"/>
      </dsp:txXfrm>
    </dsp:sp>
    <dsp:sp modelId="{CE9DAF17-E026-47BB-93AB-73DC1671D83C}">
      <dsp:nvSpPr>
        <dsp:cNvPr id="0" name=""/>
        <dsp:cNvSpPr/>
      </dsp:nvSpPr>
      <dsp:spPr>
        <a:xfrm>
          <a:off x="8675669" y="774346"/>
          <a:ext cx="2698105" cy="103246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Confidentiality and Compliance</a:t>
          </a:r>
        </a:p>
      </dsp:txBody>
      <dsp:txXfrm>
        <a:off x="8726070" y="824747"/>
        <a:ext cx="2597303" cy="9316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9458A7-4DC1-44E6-A877-655FFE64455F}">
      <dsp:nvSpPr>
        <dsp:cNvPr id="0" name=""/>
        <dsp:cNvSpPr/>
      </dsp:nvSpPr>
      <dsp:spPr>
        <a:xfrm>
          <a:off x="0" y="744074"/>
          <a:ext cx="3932237" cy="1167074"/>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5185" tIns="812292" rIns="305185"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dirty="0"/>
            <a:t>Care Plans  </a:t>
          </a:r>
        </a:p>
      </dsp:txBody>
      <dsp:txXfrm>
        <a:off x="0" y="744074"/>
        <a:ext cx="3932237" cy="1167074"/>
      </dsp:txXfrm>
    </dsp:sp>
    <dsp:sp modelId="{1DD748FA-EB2D-4903-9D63-9B368DED1B8C}">
      <dsp:nvSpPr>
        <dsp:cNvPr id="0" name=""/>
        <dsp:cNvSpPr/>
      </dsp:nvSpPr>
      <dsp:spPr>
        <a:xfrm>
          <a:off x="183843" y="57615"/>
          <a:ext cx="2752565" cy="115128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4040" tIns="0" rIns="104040" bIns="0" numCol="1" spcCol="1270" anchor="ctr" anchorCtr="0">
          <a:noAutofit/>
        </a:bodyPr>
        <a:lstStyle/>
        <a:p>
          <a:pPr marL="0" lvl="0" indent="0" algn="l" defTabSz="711200">
            <a:lnSpc>
              <a:spcPct val="90000"/>
            </a:lnSpc>
            <a:spcBef>
              <a:spcPct val="0"/>
            </a:spcBef>
            <a:spcAft>
              <a:spcPct val="35000"/>
            </a:spcAft>
            <a:buNone/>
          </a:pPr>
          <a:r>
            <a:rPr lang="en-GB" sz="1600" kern="1200" dirty="0"/>
            <a:t>Care Co-Ordinators and Visiting Carers</a:t>
          </a:r>
        </a:p>
      </dsp:txBody>
      <dsp:txXfrm>
        <a:off x="240044" y="113816"/>
        <a:ext cx="2640163" cy="1038878"/>
      </dsp:txXfrm>
    </dsp:sp>
    <dsp:sp modelId="{05E8B8F5-4603-42CB-AA47-190FEF664575}">
      <dsp:nvSpPr>
        <dsp:cNvPr id="0" name=""/>
        <dsp:cNvSpPr/>
      </dsp:nvSpPr>
      <dsp:spPr>
        <a:xfrm>
          <a:off x="0" y="2585752"/>
          <a:ext cx="3932237" cy="1167074"/>
        </a:xfrm>
        <a:prstGeom prst="rect">
          <a:avLst/>
        </a:prstGeom>
        <a:solidFill>
          <a:schemeClr val="lt1">
            <a:alpha val="90000"/>
            <a:hueOff val="0"/>
            <a:satOff val="0"/>
            <a:lumOff val="0"/>
            <a:alphaOff val="0"/>
          </a:schemeClr>
        </a:solidFill>
        <a:ln w="19050" cap="flat" cmpd="sng" algn="ctr">
          <a:solidFill>
            <a:schemeClr val="accent3">
              <a:hueOff val="2058582"/>
              <a:satOff val="12356"/>
              <a:lumOff val="94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5185" tIns="812292" rIns="305185"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dirty="0"/>
            <a:t>Medical Records </a:t>
          </a:r>
        </a:p>
      </dsp:txBody>
      <dsp:txXfrm>
        <a:off x="0" y="2585752"/>
        <a:ext cx="3932237" cy="1167074"/>
      </dsp:txXfrm>
    </dsp:sp>
    <dsp:sp modelId="{AFE6BC32-4548-45BF-8BD8-446D0C83FA0D}">
      <dsp:nvSpPr>
        <dsp:cNvPr id="0" name=""/>
        <dsp:cNvSpPr/>
      </dsp:nvSpPr>
      <dsp:spPr>
        <a:xfrm>
          <a:off x="196611" y="2010112"/>
          <a:ext cx="2752565" cy="1151280"/>
        </a:xfrm>
        <a:prstGeom prst="roundRect">
          <a:avLst/>
        </a:prstGeom>
        <a:solidFill>
          <a:schemeClr val="accent3">
            <a:hueOff val="2058582"/>
            <a:satOff val="12356"/>
            <a:lumOff val="94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4040" tIns="0" rIns="104040" bIns="0" numCol="1" spcCol="1270" anchor="ctr" anchorCtr="0">
          <a:noAutofit/>
        </a:bodyPr>
        <a:lstStyle/>
        <a:p>
          <a:pPr marL="0" lvl="0" indent="0" algn="l" defTabSz="711200">
            <a:lnSpc>
              <a:spcPct val="90000"/>
            </a:lnSpc>
            <a:spcBef>
              <a:spcPct val="0"/>
            </a:spcBef>
            <a:spcAft>
              <a:spcPct val="35000"/>
            </a:spcAft>
            <a:buNone/>
          </a:pPr>
          <a:r>
            <a:rPr lang="en-GB" sz="1600" kern="1200" dirty="0"/>
            <a:t>Nurses</a:t>
          </a:r>
        </a:p>
      </dsp:txBody>
      <dsp:txXfrm>
        <a:off x="252812" y="2066313"/>
        <a:ext cx="2640163" cy="1038878"/>
      </dsp:txXfrm>
    </dsp:sp>
    <dsp:sp modelId="{74985D92-D1A4-42C4-A1E2-67806B8FFC1A}">
      <dsp:nvSpPr>
        <dsp:cNvPr id="0" name=""/>
        <dsp:cNvSpPr/>
      </dsp:nvSpPr>
      <dsp:spPr>
        <a:xfrm>
          <a:off x="0" y="4539067"/>
          <a:ext cx="3932237" cy="1689187"/>
        </a:xfrm>
        <a:prstGeom prst="rect">
          <a:avLst/>
        </a:prstGeom>
        <a:solidFill>
          <a:schemeClr val="lt1">
            <a:alpha val="90000"/>
            <a:hueOff val="0"/>
            <a:satOff val="0"/>
            <a:lumOff val="0"/>
            <a:alphaOff val="0"/>
          </a:schemeClr>
        </a:solidFill>
        <a:ln w="19050" cap="flat" cmpd="sng" algn="ctr">
          <a:solidFill>
            <a:schemeClr val="accent3">
              <a:hueOff val="4117163"/>
              <a:satOff val="24712"/>
              <a:lumOff val="188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5185" tIns="812292" rIns="305185"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dirty="0"/>
            <a:t>Finance</a:t>
          </a:r>
        </a:p>
        <a:p>
          <a:pPr marL="171450" lvl="1" indent="-171450" algn="l" defTabSz="711200">
            <a:lnSpc>
              <a:spcPct val="90000"/>
            </a:lnSpc>
            <a:spcBef>
              <a:spcPct val="0"/>
            </a:spcBef>
            <a:spcAft>
              <a:spcPct val="15000"/>
            </a:spcAft>
            <a:buChar char="•"/>
          </a:pPr>
          <a:r>
            <a:rPr lang="en-GB" sz="1600" kern="1200" dirty="0"/>
            <a:t>HR/Staff records</a:t>
          </a:r>
        </a:p>
        <a:p>
          <a:pPr marL="171450" lvl="1" indent="-171450" algn="l" defTabSz="711200">
            <a:lnSpc>
              <a:spcPct val="90000"/>
            </a:lnSpc>
            <a:spcBef>
              <a:spcPct val="0"/>
            </a:spcBef>
            <a:spcAft>
              <a:spcPct val="15000"/>
            </a:spcAft>
            <a:buChar char="•"/>
          </a:pPr>
          <a:r>
            <a:rPr lang="en-GB" sz="1600" kern="1200" dirty="0"/>
            <a:t>Patient details (non-medical)</a:t>
          </a:r>
        </a:p>
      </dsp:txBody>
      <dsp:txXfrm>
        <a:off x="0" y="4539067"/>
        <a:ext cx="3932237" cy="1689187"/>
      </dsp:txXfrm>
    </dsp:sp>
    <dsp:sp modelId="{FC0BEB8E-7407-4E67-B171-00F680308C04}">
      <dsp:nvSpPr>
        <dsp:cNvPr id="0" name=""/>
        <dsp:cNvSpPr/>
      </dsp:nvSpPr>
      <dsp:spPr>
        <a:xfrm>
          <a:off x="196611" y="3963427"/>
          <a:ext cx="2752565" cy="1151280"/>
        </a:xfrm>
        <a:prstGeom prst="roundRect">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4040" tIns="0" rIns="104040" bIns="0" numCol="1" spcCol="1270" anchor="ctr" anchorCtr="0">
          <a:noAutofit/>
        </a:bodyPr>
        <a:lstStyle/>
        <a:p>
          <a:pPr marL="0" lvl="0" indent="0" algn="l" defTabSz="711200">
            <a:lnSpc>
              <a:spcPct val="90000"/>
            </a:lnSpc>
            <a:spcBef>
              <a:spcPct val="0"/>
            </a:spcBef>
            <a:spcAft>
              <a:spcPct val="35000"/>
            </a:spcAft>
            <a:buNone/>
          </a:pPr>
          <a:r>
            <a:rPr lang="en-GB" sz="1600" kern="1200" dirty="0"/>
            <a:t>Administrative Staff</a:t>
          </a:r>
        </a:p>
      </dsp:txBody>
      <dsp:txXfrm>
        <a:off x="252812" y="4019628"/>
        <a:ext cx="2640163" cy="103887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585B02-4E91-4D8F-9F66-C64AC5B6FE98}"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62D7CD-DD09-4F56-8243-575BC7923B8C}" type="slidenum">
              <a:rPr lang="en-GB" smtClean="0"/>
              <a:t>‹#›</a:t>
            </a:fld>
            <a:endParaRPr lang="en-GB"/>
          </a:p>
        </p:txBody>
      </p:sp>
    </p:spTree>
    <p:extLst>
      <p:ext uri="{BB962C8B-B14F-4D97-AF65-F5344CB8AC3E}">
        <p14:creationId xmlns:p14="http://schemas.microsoft.com/office/powerpoint/2010/main" val="25437105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62D7CD-DD09-4F56-8243-575BC7923B8C}" type="slidenum">
              <a:rPr lang="en-GB" smtClean="0"/>
              <a:t>3</a:t>
            </a:fld>
            <a:endParaRPr lang="en-GB"/>
          </a:p>
        </p:txBody>
      </p:sp>
    </p:spTree>
    <p:extLst>
      <p:ext uri="{BB962C8B-B14F-4D97-AF65-F5344CB8AC3E}">
        <p14:creationId xmlns:p14="http://schemas.microsoft.com/office/powerpoint/2010/main" val="33079151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C0DD-2D06-1E5F-6F49-D6DC1D81C0D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45F37D2-E920-E854-5442-70683BE485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64D2DEB-4720-6ADF-87D9-3C703EC21BA2}"/>
              </a:ext>
            </a:extLst>
          </p:cNvPr>
          <p:cNvSpPr>
            <a:spLocks noGrp="1"/>
          </p:cNvSpPr>
          <p:nvPr>
            <p:ph type="dt" sz="half" idx="10"/>
          </p:nvPr>
        </p:nvSpPr>
        <p:spPr/>
        <p:txBody>
          <a:bodyPr/>
          <a:lstStyle/>
          <a:p>
            <a:fld id="{EFB91928-859D-472E-AD4B-E33CD7CC756A}" type="datetimeFigureOut">
              <a:rPr lang="en-GB" smtClean="0"/>
              <a:t>15/02/2026</a:t>
            </a:fld>
            <a:endParaRPr lang="en-GB"/>
          </a:p>
        </p:txBody>
      </p:sp>
      <p:sp>
        <p:nvSpPr>
          <p:cNvPr id="5" name="Footer Placeholder 4">
            <a:extLst>
              <a:ext uri="{FF2B5EF4-FFF2-40B4-BE49-F238E27FC236}">
                <a16:creationId xmlns:a16="http://schemas.microsoft.com/office/drawing/2014/main" id="{C97B1C77-AE08-DB8A-EDCF-23C5EF6596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D611F2-6E95-B8C1-41B6-A299EA89F37F}"/>
              </a:ext>
            </a:extLst>
          </p:cNvPr>
          <p:cNvSpPr>
            <a:spLocks noGrp="1"/>
          </p:cNvSpPr>
          <p:nvPr>
            <p:ph type="sldNum" sz="quarter" idx="12"/>
          </p:nvPr>
        </p:nvSpPr>
        <p:spPr/>
        <p:txBody>
          <a:bodyPr/>
          <a:lstStyle/>
          <a:p>
            <a:fld id="{2B147A52-F853-4126-96DB-73F61965EE66}" type="slidenum">
              <a:rPr lang="en-GB" smtClean="0"/>
              <a:t>‹#›</a:t>
            </a:fld>
            <a:endParaRPr lang="en-GB"/>
          </a:p>
        </p:txBody>
      </p:sp>
    </p:spTree>
    <p:extLst>
      <p:ext uri="{BB962C8B-B14F-4D97-AF65-F5344CB8AC3E}">
        <p14:creationId xmlns:p14="http://schemas.microsoft.com/office/powerpoint/2010/main" val="3612767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53FC2-5530-BF96-16AE-12BE0D1DEB8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244AD45-C424-42C2-68D7-00C50F671C7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D935356-357D-D6BA-18D9-26D090622CC9}"/>
              </a:ext>
            </a:extLst>
          </p:cNvPr>
          <p:cNvSpPr>
            <a:spLocks noGrp="1"/>
          </p:cNvSpPr>
          <p:nvPr>
            <p:ph type="dt" sz="half" idx="10"/>
          </p:nvPr>
        </p:nvSpPr>
        <p:spPr/>
        <p:txBody>
          <a:bodyPr/>
          <a:lstStyle/>
          <a:p>
            <a:fld id="{EFB91928-859D-472E-AD4B-E33CD7CC756A}" type="datetimeFigureOut">
              <a:rPr lang="en-GB" smtClean="0"/>
              <a:t>15/02/2026</a:t>
            </a:fld>
            <a:endParaRPr lang="en-GB"/>
          </a:p>
        </p:txBody>
      </p:sp>
      <p:sp>
        <p:nvSpPr>
          <p:cNvPr id="5" name="Footer Placeholder 4">
            <a:extLst>
              <a:ext uri="{FF2B5EF4-FFF2-40B4-BE49-F238E27FC236}">
                <a16:creationId xmlns:a16="http://schemas.microsoft.com/office/drawing/2014/main" id="{D8073435-5FE6-0499-EC4B-F9878A202F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5C4AE9-1C8B-166D-E7C1-37F800F94601}"/>
              </a:ext>
            </a:extLst>
          </p:cNvPr>
          <p:cNvSpPr>
            <a:spLocks noGrp="1"/>
          </p:cNvSpPr>
          <p:nvPr>
            <p:ph type="sldNum" sz="quarter" idx="12"/>
          </p:nvPr>
        </p:nvSpPr>
        <p:spPr/>
        <p:txBody>
          <a:bodyPr/>
          <a:lstStyle/>
          <a:p>
            <a:fld id="{2B147A52-F853-4126-96DB-73F61965EE66}" type="slidenum">
              <a:rPr lang="en-GB" smtClean="0"/>
              <a:t>‹#›</a:t>
            </a:fld>
            <a:endParaRPr lang="en-GB"/>
          </a:p>
        </p:txBody>
      </p:sp>
    </p:spTree>
    <p:extLst>
      <p:ext uri="{BB962C8B-B14F-4D97-AF65-F5344CB8AC3E}">
        <p14:creationId xmlns:p14="http://schemas.microsoft.com/office/powerpoint/2010/main" val="3475536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9EB4B-377E-5277-9E88-594397CD22E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B2998AA-D290-9C2E-BD2B-42360C7664A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8A09614-7245-F06E-E2AC-88966551D6FD}"/>
              </a:ext>
            </a:extLst>
          </p:cNvPr>
          <p:cNvSpPr>
            <a:spLocks noGrp="1"/>
          </p:cNvSpPr>
          <p:nvPr>
            <p:ph type="dt" sz="half" idx="10"/>
          </p:nvPr>
        </p:nvSpPr>
        <p:spPr/>
        <p:txBody>
          <a:bodyPr/>
          <a:lstStyle/>
          <a:p>
            <a:fld id="{EFB91928-859D-472E-AD4B-E33CD7CC756A}" type="datetimeFigureOut">
              <a:rPr lang="en-GB" smtClean="0"/>
              <a:t>15/02/2026</a:t>
            </a:fld>
            <a:endParaRPr lang="en-GB"/>
          </a:p>
        </p:txBody>
      </p:sp>
      <p:sp>
        <p:nvSpPr>
          <p:cNvPr id="5" name="Footer Placeholder 4">
            <a:extLst>
              <a:ext uri="{FF2B5EF4-FFF2-40B4-BE49-F238E27FC236}">
                <a16:creationId xmlns:a16="http://schemas.microsoft.com/office/drawing/2014/main" id="{9422622D-7F6C-69C1-1CDB-70364E83EC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8C1FD6-1554-672A-62BA-4C185E044ADC}"/>
              </a:ext>
            </a:extLst>
          </p:cNvPr>
          <p:cNvSpPr>
            <a:spLocks noGrp="1"/>
          </p:cNvSpPr>
          <p:nvPr>
            <p:ph type="sldNum" sz="quarter" idx="12"/>
          </p:nvPr>
        </p:nvSpPr>
        <p:spPr/>
        <p:txBody>
          <a:bodyPr/>
          <a:lstStyle/>
          <a:p>
            <a:fld id="{2B147A52-F853-4126-96DB-73F61965EE66}" type="slidenum">
              <a:rPr lang="en-GB" smtClean="0"/>
              <a:t>‹#›</a:t>
            </a:fld>
            <a:endParaRPr lang="en-GB"/>
          </a:p>
        </p:txBody>
      </p:sp>
    </p:spTree>
    <p:extLst>
      <p:ext uri="{BB962C8B-B14F-4D97-AF65-F5344CB8AC3E}">
        <p14:creationId xmlns:p14="http://schemas.microsoft.com/office/powerpoint/2010/main" val="747385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1DE78-F0F7-8A6F-86B2-C0621607A43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A78C31B-2FB3-39C3-EC8A-106010F75F0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3D43F07-2C9D-C5AA-334B-55C4EB37CF8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F06A2A4-694C-BA4F-296B-161DDD97BC6F}"/>
              </a:ext>
            </a:extLst>
          </p:cNvPr>
          <p:cNvSpPr>
            <a:spLocks noGrp="1"/>
          </p:cNvSpPr>
          <p:nvPr>
            <p:ph type="dt" sz="half" idx="10"/>
          </p:nvPr>
        </p:nvSpPr>
        <p:spPr/>
        <p:txBody>
          <a:bodyPr/>
          <a:lstStyle/>
          <a:p>
            <a:fld id="{EFB91928-859D-472E-AD4B-E33CD7CC756A}" type="datetimeFigureOut">
              <a:rPr lang="en-GB" smtClean="0"/>
              <a:t>15/02/2026</a:t>
            </a:fld>
            <a:endParaRPr lang="en-GB"/>
          </a:p>
        </p:txBody>
      </p:sp>
      <p:sp>
        <p:nvSpPr>
          <p:cNvPr id="6" name="Footer Placeholder 5">
            <a:extLst>
              <a:ext uri="{FF2B5EF4-FFF2-40B4-BE49-F238E27FC236}">
                <a16:creationId xmlns:a16="http://schemas.microsoft.com/office/drawing/2014/main" id="{836CF003-87DA-5AC4-6C7C-FD1F92DC12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488AD6-4C8E-83A1-0A47-B86B453461CC}"/>
              </a:ext>
            </a:extLst>
          </p:cNvPr>
          <p:cNvSpPr>
            <a:spLocks noGrp="1"/>
          </p:cNvSpPr>
          <p:nvPr>
            <p:ph type="sldNum" sz="quarter" idx="12"/>
          </p:nvPr>
        </p:nvSpPr>
        <p:spPr/>
        <p:txBody>
          <a:bodyPr/>
          <a:lstStyle/>
          <a:p>
            <a:fld id="{2B147A52-F853-4126-96DB-73F61965EE66}" type="slidenum">
              <a:rPr lang="en-GB" smtClean="0"/>
              <a:t>‹#›</a:t>
            </a:fld>
            <a:endParaRPr lang="en-GB"/>
          </a:p>
        </p:txBody>
      </p:sp>
    </p:spTree>
    <p:extLst>
      <p:ext uri="{BB962C8B-B14F-4D97-AF65-F5344CB8AC3E}">
        <p14:creationId xmlns:p14="http://schemas.microsoft.com/office/powerpoint/2010/main" val="5827468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3C354-8084-56BC-D42E-66544D3072B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8C55AAD-1A64-A80B-7FF3-0CC492D1C2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375EE25-E877-457B-5D24-5525E754554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B791F6F-5526-7082-1AC5-BFC638B522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AC66DCD-88D4-FC1D-33DD-B9F9E3AB0D4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114D410-5F11-5685-EA40-755316831D16}"/>
              </a:ext>
            </a:extLst>
          </p:cNvPr>
          <p:cNvSpPr>
            <a:spLocks noGrp="1"/>
          </p:cNvSpPr>
          <p:nvPr>
            <p:ph type="dt" sz="half" idx="10"/>
          </p:nvPr>
        </p:nvSpPr>
        <p:spPr/>
        <p:txBody>
          <a:bodyPr/>
          <a:lstStyle/>
          <a:p>
            <a:fld id="{EFB91928-859D-472E-AD4B-E33CD7CC756A}" type="datetimeFigureOut">
              <a:rPr lang="en-GB" smtClean="0"/>
              <a:t>15/02/2026</a:t>
            </a:fld>
            <a:endParaRPr lang="en-GB"/>
          </a:p>
        </p:txBody>
      </p:sp>
      <p:sp>
        <p:nvSpPr>
          <p:cNvPr id="8" name="Footer Placeholder 7">
            <a:extLst>
              <a:ext uri="{FF2B5EF4-FFF2-40B4-BE49-F238E27FC236}">
                <a16:creationId xmlns:a16="http://schemas.microsoft.com/office/drawing/2014/main" id="{10400A90-93B7-EC28-C67C-C71ABC38E44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D128F4-510E-F04C-3457-4579916A33B2}"/>
              </a:ext>
            </a:extLst>
          </p:cNvPr>
          <p:cNvSpPr>
            <a:spLocks noGrp="1"/>
          </p:cNvSpPr>
          <p:nvPr>
            <p:ph type="sldNum" sz="quarter" idx="12"/>
          </p:nvPr>
        </p:nvSpPr>
        <p:spPr/>
        <p:txBody>
          <a:bodyPr/>
          <a:lstStyle/>
          <a:p>
            <a:fld id="{2B147A52-F853-4126-96DB-73F61965EE66}" type="slidenum">
              <a:rPr lang="en-GB" smtClean="0"/>
              <a:t>‹#›</a:t>
            </a:fld>
            <a:endParaRPr lang="en-GB"/>
          </a:p>
        </p:txBody>
      </p:sp>
    </p:spTree>
    <p:extLst>
      <p:ext uri="{BB962C8B-B14F-4D97-AF65-F5344CB8AC3E}">
        <p14:creationId xmlns:p14="http://schemas.microsoft.com/office/powerpoint/2010/main" val="4158632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D4063-4274-C7EC-5289-C883961C107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BC2C9D4-6BCC-DFCC-E874-19AFEB9A4EAC}"/>
              </a:ext>
            </a:extLst>
          </p:cNvPr>
          <p:cNvSpPr>
            <a:spLocks noGrp="1"/>
          </p:cNvSpPr>
          <p:nvPr>
            <p:ph type="dt" sz="half" idx="10"/>
          </p:nvPr>
        </p:nvSpPr>
        <p:spPr/>
        <p:txBody>
          <a:bodyPr/>
          <a:lstStyle/>
          <a:p>
            <a:fld id="{EFB91928-859D-472E-AD4B-E33CD7CC756A}" type="datetimeFigureOut">
              <a:rPr lang="en-GB" smtClean="0"/>
              <a:t>15/02/2026</a:t>
            </a:fld>
            <a:endParaRPr lang="en-GB"/>
          </a:p>
        </p:txBody>
      </p:sp>
      <p:sp>
        <p:nvSpPr>
          <p:cNvPr id="4" name="Footer Placeholder 3">
            <a:extLst>
              <a:ext uri="{FF2B5EF4-FFF2-40B4-BE49-F238E27FC236}">
                <a16:creationId xmlns:a16="http://schemas.microsoft.com/office/drawing/2014/main" id="{79823310-E084-430C-BBE6-8A839E1EA04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7FB3E23-4DB3-CB72-91D3-C2829E94F845}"/>
              </a:ext>
            </a:extLst>
          </p:cNvPr>
          <p:cNvSpPr>
            <a:spLocks noGrp="1"/>
          </p:cNvSpPr>
          <p:nvPr>
            <p:ph type="sldNum" sz="quarter" idx="12"/>
          </p:nvPr>
        </p:nvSpPr>
        <p:spPr/>
        <p:txBody>
          <a:bodyPr/>
          <a:lstStyle/>
          <a:p>
            <a:fld id="{2B147A52-F853-4126-96DB-73F61965EE66}" type="slidenum">
              <a:rPr lang="en-GB" smtClean="0"/>
              <a:t>‹#›</a:t>
            </a:fld>
            <a:endParaRPr lang="en-GB"/>
          </a:p>
        </p:txBody>
      </p:sp>
    </p:spTree>
    <p:extLst>
      <p:ext uri="{BB962C8B-B14F-4D97-AF65-F5344CB8AC3E}">
        <p14:creationId xmlns:p14="http://schemas.microsoft.com/office/powerpoint/2010/main" val="19135249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8CF6D8-02DA-E35B-DFD0-C633B3491988}"/>
              </a:ext>
            </a:extLst>
          </p:cNvPr>
          <p:cNvSpPr>
            <a:spLocks noGrp="1"/>
          </p:cNvSpPr>
          <p:nvPr>
            <p:ph type="dt" sz="half" idx="10"/>
          </p:nvPr>
        </p:nvSpPr>
        <p:spPr/>
        <p:txBody>
          <a:bodyPr/>
          <a:lstStyle/>
          <a:p>
            <a:fld id="{EFB91928-859D-472E-AD4B-E33CD7CC756A}" type="datetimeFigureOut">
              <a:rPr lang="en-GB" smtClean="0"/>
              <a:t>15/02/2026</a:t>
            </a:fld>
            <a:endParaRPr lang="en-GB"/>
          </a:p>
        </p:txBody>
      </p:sp>
      <p:sp>
        <p:nvSpPr>
          <p:cNvPr id="3" name="Footer Placeholder 2">
            <a:extLst>
              <a:ext uri="{FF2B5EF4-FFF2-40B4-BE49-F238E27FC236}">
                <a16:creationId xmlns:a16="http://schemas.microsoft.com/office/drawing/2014/main" id="{8F6D88A7-8D8C-222B-AB02-E0EDFA62C7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A58300F-C12C-5142-3D7F-0EC00263C6A9}"/>
              </a:ext>
            </a:extLst>
          </p:cNvPr>
          <p:cNvSpPr>
            <a:spLocks noGrp="1"/>
          </p:cNvSpPr>
          <p:nvPr>
            <p:ph type="sldNum" sz="quarter" idx="12"/>
          </p:nvPr>
        </p:nvSpPr>
        <p:spPr/>
        <p:txBody>
          <a:bodyPr/>
          <a:lstStyle/>
          <a:p>
            <a:fld id="{2B147A52-F853-4126-96DB-73F61965EE66}" type="slidenum">
              <a:rPr lang="en-GB" smtClean="0"/>
              <a:t>‹#›</a:t>
            </a:fld>
            <a:endParaRPr lang="en-GB"/>
          </a:p>
        </p:txBody>
      </p:sp>
    </p:spTree>
    <p:extLst>
      <p:ext uri="{BB962C8B-B14F-4D97-AF65-F5344CB8AC3E}">
        <p14:creationId xmlns:p14="http://schemas.microsoft.com/office/powerpoint/2010/main" val="3170330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134F8-A5C0-8ED7-17F4-D2C5759EB58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ED1F117-A428-D254-E470-C49EB79A2F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29A1645-7BA1-ED68-0980-EA40F22F38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4F84A4A-302E-6096-4A7A-597E931C1822}"/>
              </a:ext>
            </a:extLst>
          </p:cNvPr>
          <p:cNvSpPr>
            <a:spLocks noGrp="1"/>
          </p:cNvSpPr>
          <p:nvPr>
            <p:ph type="dt" sz="half" idx="10"/>
          </p:nvPr>
        </p:nvSpPr>
        <p:spPr/>
        <p:txBody>
          <a:bodyPr/>
          <a:lstStyle/>
          <a:p>
            <a:fld id="{EFB91928-859D-472E-AD4B-E33CD7CC756A}" type="datetimeFigureOut">
              <a:rPr lang="en-GB" smtClean="0"/>
              <a:t>15/02/2026</a:t>
            </a:fld>
            <a:endParaRPr lang="en-GB"/>
          </a:p>
        </p:txBody>
      </p:sp>
      <p:sp>
        <p:nvSpPr>
          <p:cNvPr id="6" name="Footer Placeholder 5">
            <a:extLst>
              <a:ext uri="{FF2B5EF4-FFF2-40B4-BE49-F238E27FC236}">
                <a16:creationId xmlns:a16="http://schemas.microsoft.com/office/drawing/2014/main" id="{03FA9FD2-A200-17B2-3CDD-F4B9EEBA99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4916DB-9D2C-1FC6-86F5-9F36A78A39FB}"/>
              </a:ext>
            </a:extLst>
          </p:cNvPr>
          <p:cNvSpPr>
            <a:spLocks noGrp="1"/>
          </p:cNvSpPr>
          <p:nvPr>
            <p:ph type="sldNum" sz="quarter" idx="12"/>
          </p:nvPr>
        </p:nvSpPr>
        <p:spPr/>
        <p:txBody>
          <a:bodyPr/>
          <a:lstStyle/>
          <a:p>
            <a:fld id="{2B147A52-F853-4126-96DB-73F61965EE66}" type="slidenum">
              <a:rPr lang="en-GB" smtClean="0"/>
              <a:t>‹#›</a:t>
            </a:fld>
            <a:endParaRPr lang="en-GB"/>
          </a:p>
        </p:txBody>
      </p:sp>
    </p:spTree>
    <p:extLst>
      <p:ext uri="{BB962C8B-B14F-4D97-AF65-F5344CB8AC3E}">
        <p14:creationId xmlns:p14="http://schemas.microsoft.com/office/powerpoint/2010/main" val="671918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81360-36C3-FFEB-C507-65D60DEF892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B635457-E70D-A55D-D580-4D5FE60011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C9ECF28-A5A6-1CAE-BE3E-D7F526D667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FF11B45-B189-365E-7EA5-868EDAE32A70}"/>
              </a:ext>
            </a:extLst>
          </p:cNvPr>
          <p:cNvSpPr>
            <a:spLocks noGrp="1"/>
          </p:cNvSpPr>
          <p:nvPr>
            <p:ph type="dt" sz="half" idx="10"/>
          </p:nvPr>
        </p:nvSpPr>
        <p:spPr/>
        <p:txBody>
          <a:bodyPr/>
          <a:lstStyle/>
          <a:p>
            <a:fld id="{EFB91928-859D-472E-AD4B-E33CD7CC756A}" type="datetimeFigureOut">
              <a:rPr lang="en-GB" smtClean="0"/>
              <a:t>15/02/2026</a:t>
            </a:fld>
            <a:endParaRPr lang="en-GB"/>
          </a:p>
        </p:txBody>
      </p:sp>
      <p:sp>
        <p:nvSpPr>
          <p:cNvPr id="6" name="Footer Placeholder 5">
            <a:extLst>
              <a:ext uri="{FF2B5EF4-FFF2-40B4-BE49-F238E27FC236}">
                <a16:creationId xmlns:a16="http://schemas.microsoft.com/office/drawing/2014/main" id="{8D5D75E0-E159-29AC-68A4-11F9EB0B60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A55B92-8A9D-CF1B-9959-95F20B2B2F8D}"/>
              </a:ext>
            </a:extLst>
          </p:cNvPr>
          <p:cNvSpPr>
            <a:spLocks noGrp="1"/>
          </p:cNvSpPr>
          <p:nvPr>
            <p:ph type="sldNum" sz="quarter" idx="12"/>
          </p:nvPr>
        </p:nvSpPr>
        <p:spPr/>
        <p:txBody>
          <a:bodyPr/>
          <a:lstStyle/>
          <a:p>
            <a:fld id="{2B147A52-F853-4126-96DB-73F61965EE66}" type="slidenum">
              <a:rPr lang="en-GB" smtClean="0"/>
              <a:t>‹#›</a:t>
            </a:fld>
            <a:endParaRPr lang="en-GB"/>
          </a:p>
        </p:txBody>
      </p:sp>
    </p:spTree>
    <p:extLst>
      <p:ext uri="{BB962C8B-B14F-4D97-AF65-F5344CB8AC3E}">
        <p14:creationId xmlns:p14="http://schemas.microsoft.com/office/powerpoint/2010/main" val="11477149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81C82-9CBE-16B4-D7FC-616180B4D29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A4293B6-AE84-428B-B417-F097DD5AC32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EF44736-AEF6-129E-5FE6-33C06F7EDB03}"/>
              </a:ext>
            </a:extLst>
          </p:cNvPr>
          <p:cNvSpPr>
            <a:spLocks noGrp="1"/>
          </p:cNvSpPr>
          <p:nvPr>
            <p:ph type="dt" sz="half" idx="10"/>
          </p:nvPr>
        </p:nvSpPr>
        <p:spPr/>
        <p:txBody>
          <a:bodyPr/>
          <a:lstStyle/>
          <a:p>
            <a:fld id="{EFB91928-859D-472E-AD4B-E33CD7CC756A}" type="datetimeFigureOut">
              <a:rPr lang="en-GB" smtClean="0"/>
              <a:t>15/02/2026</a:t>
            </a:fld>
            <a:endParaRPr lang="en-GB"/>
          </a:p>
        </p:txBody>
      </p:sp>
      <p:sp>
        <p:nvSpPr>
          <p:cNvPr id="5" name="Footer Placeholder 4">
            <a:extLst>
              <a:ext uri="{FF2B5EF4-FFF2-40B4-BE49-F238E27FC236}">
                <a16:creationId xmlns:a16="http://schemas.microsoft.com/office/drawing/2014/main" id="{F222CE18-8FE4-49CC-3728-C45AF8C85A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B38978-E4FE-C0E4-BEF5-B0EF34D29D38}"/>
              </a:ext>
            </a:extLst>
          </p:cNvPr>
          <p:cNvSpPr>
            <a:spLocks noGrp="1"/>
          </p:cNvSpPr>
          <p:nvPr>
            <p:ph type="sldNum" sz="quarter" idx="12"/>
          </p:nvPr>
        </p:nvSpPr>
        <p:spPr/>
        <p:txBody>
          <a:bodyPr/>
          <a:lstStyle/>
          <a:p>
            <a:fld id="{2B147A52-F853-4126-96DB-73F61965EE66}" type="slidenum">
              <a:rPr lang="en-GB" smtClean="0"/>
              <a:t>‹#›</a:t>
            </a:fld>
            <a:endParaRPr lang="en-GB"/>
          </a:p>
        </p:txBody>
      </p:sp>
    </p:spTree>
    <p:extLst>
      <p:ext uri="{BB962C8B-B14F-4D97-AF65-F5344CB8AC3E}">
        <p14:creationId xmlns:p14="http://schemas.microsoft.com/office/powerpoint/2010/main" val="2284163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CFF683-7841-3F64-979B-AC7C6B201D2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BFC7843-78B9-A947-4E95-4F73D995553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9C794BD-27FF-1911-CB20-C551F422A135}"/>
              </a:ext>
            </a:extLst>
          </p:cNvPr>
          <p:cNvSpPr>
            <a:spLocks noGrp="1"/>
          </p:cNvSpPr>
          <p:nvPr>
            <p:ph type="dt" sz="half" idx="10"/>
          </p:nvPr>
        </p:nvSpPr>
        <p:spPr/>
        <p:txBody>
          <a:bodyPr/>
          <a:lstStyle/>
          <a:p>
            <a:fld id="{EFB91928-859D-472E-AD4B-E33CD7CC756A}" type="datetimeFigureOut">
              <a:rPr lang="en-GB" smtClean="0"/>
              <a:t>15/02/2026</a:t>
            </a:fld>
            <a:endParaRPr lang="en-GB"/>
          </a:p>
        </p:txBody>
      </p:sp>
      <p:sp>
        <p:nvSpPr>
          <p:cNvPr id="5" name="Footer Placeholder 4">
            <a:extLst>
              <a:ext uri="{FF2B5EF4-FFF2-40B4-BE49-F238E27FC236}">
                <a16:creationId xmlns:a16="http://schemas.microsoft.com/office/drawing/2014/main" id="{8F85C5D0-05E4-C7B6-1401-B33B148A77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56A0BD-9E77-4E31-BFDD-0197E0CD855E}"/>
              </a:ext>
            </a:extLst>
          </p:cNvPr>
          <p:cNvSpPr>
            <a:spLocks noGrp="1"/>
          </p:cNvSpPr>
          <p:nvPr>
            <p:ph type="sldNum" sz="quarter" idx="12"/>
          </p:nvPr>
        </p:nvSpPr>
        <p:spPr/>
        <p:txBody>
          <a:bodyPr/>
          <a:lstStyle/>
          <a:p>
            <a:fld id="{2B147A52-F853-4126-96DB-73F61965EE66}" type="slidenum">
              <a:rPr lang="en-GB" smtClean="0"/>
              <a:t>‹#›</a:t>
            </a:fld>
            <a:endParaRPr lang="en-GB"/>
          </a:p>
        </p:txBody>
      </p:sp>
    </p:spTree>
    <p:extLst>
      <p:ext uri="{BB962C8B-B14F-4D97-AF65-F5344CB8AC3E}">
        <p14:creationId xmlns:p14="http://schemas.microsoft.com/office/powerpoint/2010/main" val="15705835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CD289C-25E1-0BEB-F1D7-7D2BB9A3B32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CA28F4D-BE16-3846-11C9-9522030BA5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C5B99E6-6772-CD81-EB5D-AC5C8AB1CA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FB91928-859D-472E-AD4B-E33CD7CC756A}" type="datetimeFigureOut">
              <a:rPr lang="en-GB" smtClean="0"/>
              <a:t>15/02/2026</a:t>
            </a:fld>
            <a:endParaRPr lang="en-GB"/>
          </a:p>
        </p:txBody>
      </p:sp>
      <p:sp>
        <p:nvSpPr>
          <p:cNvPr id="5" name="Footer Placeholder 4">
            <a:extLst>
              <a:ext uri="{FF2B5EF4-FFF2-40B4-BE49-F238E27FC236}">
                <a16:creationId xmlns:a16="http://schemas.microsoft.com/office/drawing/2014/main" id="{72FCA3A9-3744-C541-C7C0-8B9C3438AD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14800E0-61BA-CD01-75A6-6B1C9C4F98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B147A52-F853-4126-96DB-73F61965EE66}" type="slidenum">
              <a:rPr lang="en-GB" smtClean="0"/>
              <a:t>‹#›</a:t>
            </a:fld>
            <a:endParaRPr lang="en-GB"/>
          </a:p>
        </p:txBody>
      </p:sp>
    </p:spTree>
    <p:extLst>
      <p:ext uri="{BB962C8B-B14F-4D97-AF65-F5344CB8AC3E}">
        <p14:creationId xmlns:p14="http://schemas.microsoft.com/office/powerpoint/2010/main" val="37387243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hyperlink" Target="https://pubmed.ncbi.nlm.nih.gov/35747507/" TargetMode="External"/><Relationship Id="rId2" Type="http://schemas.openxmlformats.org/officeDocument/2006/relationships/hyperlink" Target="https://doi.org/10.9745/GHSP-D-18-00342"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AD1AC-741B-6E03-FA2D-E1B0B12F0A49}"/>
              </a:ext>
            </a:extLst>
          </p:cNvPr>
          <p:cNvSpPr>
            <a:spLocks noGrp="1"/>
          </p:cNvSpPr>
          <p:nvPr>
            <p:ph type="title"/>
          </p:nvPr>
        </p:nvSpPr>
        <p:spPr>
          <a:xfrm>
            <a:off x="228599" y="138622"/>
            <a:ext cx="6010155" cy="1023257"/>
          </a:xfrm>
        </p:spPr>
        <p:txBody>
          <a:bodyPr/>
          <a:lstStyle/>
          <a:p>
            <a:r>
              <a:rPr lang="en-GB" dirty="0"/>
              <a:t>Digital Safety Action Plan </a:t>
            </a:r>
          </a:p>
        </p:txBody>
      </p:sp>
      <p:sp>
        <p:nvSpPr>
          <p:cNvPr id="3" name="Text Placeholder 2">
            <a:extLst>
              <a:ext uri="{FF2B5EF4-FFF2-40B4-BE49-F238E27FC236}">
                <a16:creationId xmlns:a16="http://schemas.microsoft.com/office/drawing/2014/main" id="{0B68E7C8-7353-915A-3846-2DA0356E09BA}"/>
              </a:ext>
            </a:extLst>
          </p:cNvPr>
          <p:cNvSpPr>
            <a:spLocks noGrp="1"/>
          </p:cNvSpPr>
          <p:nvPr>
            <p:ph type="body" idx="1"/>
          </p:nvPr>
        </p:nvSpPr>
        <p:spPr>
          <a:xfrm>
            <a:off x="228599" y="861827"/>
            <a:ext cx="4900614" cy="447675"/>
          </a:xfrm>
        </p:spPr>
        <p:txBody>
          <a:bodyPr>
            <a:normAutofit/>
          </a:bodyPr>
          <a:lstStyle/>
          <a:p>
            <a:r>
              <a:rPr lang="en-GB" dirty="0"/>
              <a:t>Introduction</a:t>
            </a:r>
          </a:p>
        </p:txBody>
      </p:sp>
      <p:sp>
        <p:nvSpPr>
          <p:cNvPr id="4" name="Content Placeholder 3">
            <a:extLst>
              <a:ext uri="{FF2B5EF4-FFF2-40B4-BE49-F238E27FC236}">
                <a16:creationId xmlns:a16="http://schemas.microsoft.com/office/drawing/2014/main" id="{7D515F5F-630B-33CA-30A8-5FB15B0E570C}"/>
              </a:ext>
            </a:extLst>
          </p:cNvPr>
          <p:cNvSpPr>
            <a:spLocks noGrp="1"/>
          </p:cNvSpPr>
          <p:nvPr>
            <p:ph sz="half" idx="2"/>
          </p:nvPr>
        </p:nvSpPr>
        <p:spPr>
          <a:xfrm>
            <a:off x="228599" y="1309502"/>
            <a:ext cx="11963401" cy="2993248"/>
          </a:xfrm>
        </p:spPr>
        <p:txBody>
          <a:bodyPr>
            <a:normAutofit fontScale="85000" lnSpcReduction="20000"/>
          </a:bodyPr>
          <a:lstStyle/>
          <a:p>
            <a:pPr marL="0" indent="0">
              <a:buNone/>
            </a:pPr>
            <a:r>
              <a:rPr lang="en-GB" dirty="0"/>
              <a:t>Digital strategies have been formally recognized as a critical health systems strengthening strategy to help meet the Sustainable Development Goals and universal health coverage targets.(1) Taking this larger strategy to a smaller health care setting, using the centralized Microsoft 365 tools we have designed a digital safety action plan. </a:t>
            </a:r>
          </a:p>
          <a:p>
            <a:pPr marL="0" indent="0">
              <a:buNone/>
            </a:pPr>
            <a:endParaRPr lang="en-GB" dirty="0"/>
          </a:p>
          <a:p>
            <a:pPr marL="0" indent="0">
              <a:buNone/>
            </a:pPr>
            <a:r>
              <a:rPr lang="en-GB" dirty="0"/>
              <a:t>At the very beginning of working out the digital safety action plan, we first looked at the company, clients and nature of their work. We identified that the business dealt with vulnerable people and handled their medical data. </a:t>
            </a:r>
          </a:p>
          <a:p>
            <a:pPr marL="0" indent="0">
              <a:buNone/>
            </a:pPr>
            <a:r>
              <a:rPr lang="en-GB" dirty="0"/>
              <a:t>From this, we deduced four main goals for improvement:</a:t>
            </a:r>
          </a:p>
        </p:txBody>
      </p:sp>
      <p:graphicFrame>
        <p:nvGraphicFramePr>
          <p:cNvPr id="7" name="Content Placeholder 6">
            <a:extLst>
              <a:ext uri="{FF2B5EF4-FFF2-40B4-BE49-F238E27FC236}">
                <a16:creationId xmlns:a16="http://schemas.microsoft.com/office/drawing/2014/main" id="{37663242-E4A8-4993-6BAE-F72CC2B4C798}"/>
              </a:ext>
            </a:extLst>
          </p:cNvPr>
          <p:cNvGraphicFramePr>
            <a:graphicFrameLocks noGrp="1"/>
          </p:cNvGraphicFramePr>
          <p:nvPr>
            <p:ph sz="quarter" idx="4"/>
            <p:extLst>
              <p:ext uri="{D42A27DB-BD31-4B8C-83A1-F6EECF244321}">
                <p14:modId xmlns:p14="http://schemas.microsoft.com/office/powerpoint/2010/main" val="122436517"/>
              </p:ext>
            </p:extLst>
          </p:nvPr>
        </p:nvGraphicFramePr>
        <p:xfrm>
          <a:off x="228600" y="4051138"/>
          <a:ext cx="11380808" cy="25811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876597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80">
                                          <p:stCondLst>
                                            <p:cond delay="0"/>
                                          </p:stCondLst>
                                        </p:cTn>
                                        <p:tgtEl>
                                          <p:spTgt spid="7"/>
                                        </p:tgtEl>
                                      </p:cBhvr>
                                    </p:animEffect>
                                    <p:anim calcmode="lin" valueType="num">
                                      <p:cBhvr>
                                        <p:cTn id="8"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13" dur="26">
                                          <p:stCondLst>
                                            <p:cond delay="650"/>
                                          </p:stCondLst>
                                        </p:cTn>
                                        <p:tgtEl>
                                          <p:spTgt spid="7"/>
                                        </p:tgtEl>
                                      </p:cBhvr>
                                      <p:to x="100000" y="60000"/>
                                    </p:animScale>
                                    <p:animScale>
                                      <p:cBhvr>
                                        <p:cTn id="14" dur="166" decel="50000">
                                          <p:stCondLst>
                                            <p:cond delay="676"/>
                                          </p:stCondLst>
                                        </p:cTn>
                                        <p:tgtEl>
                                          <p:spTgt spid="7"/>
                                        </p:tgtEl>
                                      </p:cBhvr>
                                      <p:to x="100000" y="100000"/>
                                    </p:animScale>
                                    <p:animScale>
                                      <p:cBhvr>
                                        <p:cTn id="15" dur="26">
                                          <p:stCondLst>
                                            <p:cond delay="1312"/>
                                          </p:stCondLst>
                                        </p:cTn>
                                        <p:tgtEl>
                                          <p:spTgt spid="7"/>
                                        </p:tgtEl>
                                      </p:cBhvr>
                                      <p:to x="100000" y="80000"/>
                                    </p:animScale>
                                    <p:animScale>
                                      <p:cBhvr>
                                        <p:cTn id="16" dur="166" decel="50000">
                                          <p:stCondLst>
                                            <p:cond delay="1338"/>
                                          </p:stCondLst>
                                        </p:cTn>
                                        <p:tgtEl>
                                          <p:spTgt spid="7"/>
                                        </p:tgtEl>
                                      </p:cBhvr>
                                      <p:to x="100000" y="100000"/>
                                    </p:animScale>
                                    <p:animScale>
                                      <p:cBhvr>
                                        <p:cTn id="17" dur="26">
                                          <p:stCondLst>
                                            <p:cond delay="1642"/>
                                          </p:stCondLst>
                                        </p:cTn>
                                        <p:tgtEl>
                                          <p:spTgt spid="7"/>
                                        </p:tgtEl>
                                      </p:cBhvr>
                                      <p:to x="100000" y="90000"/>
                                    </p:animScale>
                                    <p:animScale>
                                      <p:cBhvr>
                                        <p:cTn id="18" dur="166" decel="50000">
                                          <p:stCondLst>
                                            <p:cond delay="1668"/>
                                          </p:stCondLst>
                                        </p:cTn>
                                        <p:tgtEl>
                                          <p:spTgt spid="7"/>
                                        </p:tgtEl>
                                      </p:cBhvr>
                                      <p:to x="100000" y="100000"/>
                                    </p:animScale>
                                    <p:animScale>
                                      <p:cBhvr>
                                        <p:cTn id="19" dur="26">
                                          <p:stCondLst>
                                            <p:cond delay="1808"/>
                                          </p:stCondLst>
                                        </p:cTn>
                                        <p:tgtEl>
                                          <p:spTgt spid="7"/>
                                        </p:tgtEl>
                                      </p:cBhvr>
                                      <p:to x="100000" y="95000"/>
                                    </p:animScale>
                                    <p:animScale>
                                      <p:cBhvr>
                                        <p:cTn id="20" dur="166" decel="50000">
                                          <p:stCondLst>
                                            <p:cond delay="1834"/>
                                          </p:stCondLst>
                                        </p:cTn>
                                        <p:tgtEl>
                                          <p:spTgt spid="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C40C6-E3DE-4447-07B8-94471AEE19CD}"/>
              </a:ext>
            </a:extLst>
          </p:cNvPr>
          <p:cNvSpPr>
            <a:spLocks noGrp="1"/>
          </p:cNvSpPr>
          <p:nvPr>
            <p:ph type="title"/>
          </p:nvPr>
        </p:nvSpPr>
        <p:spPr>
          <a:xfrm>
            <a:off x="787965" y="922266"/>
            <a:ext cx="3932237" cy="1317676"/>
          </a:xfrm>
        </p:spPr>
        <p:txBody>
          <a:bodyPr>
            <a:noAutofit/>
          </a:bodyPr>
          <a:lstStyle/>
          <a:p>
            <a:r>
              <a:rPr lang="en-GB" sz="4400" b="1" u="sng" spc="300" dirty="0">
                <a:solidFill>
                  <a:schemeClr val="tx2">
                    <a:lumMod val="75000"/>
                    <a:lumOff val="25000"/>
                  </a:schemeClr>
                </a:solidFill>
                <a:latin typeface="Agency FB" panose="020B0503020202020204" pitchFamily="34" charset="0"/>
                <a:cs typeface="Aharoni" panose="020F0502020204030204" pitchFamily="2" charset="-79"/>
              </a:rPr>
              <a:t>Secure Awareness</a:t>
            </a:r>
          </a:p>
        </p:txBody>
      </p:sp>
      <p:pic>
        <p:nvPicPr>
          <p:cNvPr id="6" name="Content Placeholder 5" descr="Device and padlock">
            <a:extLst>
              <a:ext uri="{FF2B5EF4-FFF2-40B4-BE49-F238E27FC236}">
                <a16:creationId xmlns:a16="http://schemas.microsoft.com/office/drawing/2014/main" id="{46446DA6-8F9C-8FAE-CE0F-FC3370202DA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673" y="3178629"/>
            <a:ext cx="5903089" cy="3679371"/>
          </a:xfrm>
        </p:spPr>
      </p:pic>
      <p:sp>
        <p:nvSpPr>
          <p:cNvPr id="4" name="Text Placeholder 3">
            <a:extLst>
              <a:ext uri="{FF2B5EF4-FFF2-40B4-BE49-F238E27FC236}">
                <a16:creationId xmlns:a16="http://schemas.microsoft.com/office/drawing/2014/main" id="{9533DFFD-B924-D68E-2C86-3C5ED61D2C9F}"/>
              </a:ext>
            </a:extLst>
          </p:cNvPr>
          <p:cNvSpPr>
            <a:spLocks noGrp="1"/>
          </p:cNvSpPr>
          <p:nvPr>
            <p:ph type="body" sz="half" idx="2"/>
          </p:nvPr>
        </p:nvSpPr>
        <p:spPr>
          <a:xfrm>
            <a:off x="5938434" y="199642"/>
            <a:ext cx="6058725" cy="4579154"/>
          </a:xfrm>
        </p:spPr>
        <p:txBody>
          <a:bodyPr/>
          <a:lstStyle/>
          <a:p>
            <a:r>
              <a:rPr lang="en-GB" sz="2000" dirty="0"/>
              <a:t>To ensure that staff have secure awareness, affective training will need to be given on all the Microsoft 365 applications. This is an all-round training that gives staff the knowledge and confidence to apply it to their everyday role and to support colleagues in keeping a secure environment. </a:t>
            </a:r>
          </a:p>
          <a:p>
            <a:endParaRPr lang="en-GB" sz="2000" dirty="0"/>
          </a:p>
          <a:p>
            <a:br>
              <a:rPr lang="en-GB" sz="2000" dirty="0"/>
            </a:br>
            <a:endParaRPr lang="en-GB" sz="2000" dirty="0"/>
          </a:p>
          <a:p>
            <a:endParaRPr lang="en-GB" dirty="0"/>
          </a:p>
          <a:p>
            <a:endParaRPr lang="en-GB" dirty="0"/>
          </a:p>
          <a:p>
            <a:endParaRPr lang="en-GB" dirty="0"/>
          </a:p>
          <a:p>
            <a:endParaRPr lang="en-GB" dirty="0"/>
          </a:p>
          <a:p>
            <a:endParaRPr lang="en-GB" dirty="0"/>
          </a:p>
          <a:p>
            <a:endParaRPr lang="en-GB" dirty="0"/>
          </a:p>
        </p:txBody>
      </p:sp>
      <p:sp>
        <p:nvSpPr>
          <p:cNvPr id="8" name="TextBox 7">
            <a:extLst>
              <a:ext uri="{FF2B5EF4-FFF2-40B4-BE49-F238E27FC236}">
                <a16:creationId xmlns:a16="http://schemas.microsoft.com/office/drawing/2014/main" id="{B60FC0B0-7DC8-F10A-78B5-73D29C1F0B58}"/>
              </a:ext>
            </a:extLst>
          </p:cNvPr>
          <p:cNvSpPr txBox="1"/>
          <p:nvPr/>
        </p:nvSpPr>
        <p:spPr>
          <a:xfrm>
            <a:off x="5938434" y="4110640"/>
            <a:ext cx="5903089" cy="2031325"/>
          </a:xfrm>
          <a:prstGeom prst="rect">
            <a:avLst/>
          </a:prstGeom>
          <a:noFill/>
        </p:spPr>
        <p:txBody>
          <a:bodyPr wrap="square">
            <a:spAutoFit/>
          </a:bodyPr>
          <a:lstStyle/>
          <a:p>
            <a:r>
              <a:rPr lang="en-GB" dirty="0"/>
              <a:t>Client information held by administration needs to be stored on </a:t>
            </a:r>
            <a:r>
              <a:rPr lang="en-GB" dirty="0" err="1"/>
              <a:t>Sharepoint</a:t>
            </a:r>
            <a:r>
              <a:rPr lang="en-GB" dirty="0"/>
              <a:t> or OneDrive, on business devices only. </a:t>
            </a:r>
          </a:p>
          <a:p>
            <a:endParaRPr lang="en-GB" dirty="0"/>
          </a:p>
          <a:p>
            <a:r>
              <a:rPr lang="en-GB" dirty="0"/>
              <a:t>Using internal communication via Teams and Outlook only. </a:t>
            </a:r>
          </a:p>
          <a:p>
            <a:endParaRPr lang="en-GB" dirty="0"/>
          </a:p>
        </p:txBody>
      </p:sp>
      <p:sp>
        <p:nvSpPr>
          <p:cNvPr id="10" name="TextBox 9">
            <a:extLst>
              <a:ext uri="{FF2B5EF4-FFF2-40B4-BE49-F238E27FC236}">
                <a16:creationId xmlns:a16="http://schemas.microsoft.com/office/drawing/2014/main" id="{3D49050C-ABF3-6400-EBC8-892741F60ECD}"/>
              </a:ext>
            </a:extLst>
          </p:cNvPr>
          <p:cNvSpPr txBox="1"/>
          <p:nvPr/>
        </p:nvSpPr>
        <p:spPr>
          <a:xfrm>
            <a:off x="5938434" y="1986671"/>
            <a:ext cx="6094070" cy="1200329"/>
          </a:xfrm>
          <a:prstGeom prst="rect">
            <a:avLst/>
          </a:prstGeom>
          <a:noFill/>
        </p:spPr>
        <p:txBody>
          <a:bodyPr wrap="square">
            <a:spAutoFit/>
          </a:bodyPr>
          <a:lstStyle/>
          <a:p>
            <a:r>
              <a:rPr lang="en-GB" dirty="0"/>
              <a:t>These mandates, policies, and standards establish a measurable, minimum baseline. The hope is that compliance with these training requirements will result in long-term positive impacts on security behaviours. (3)</a:t>
            </a:r>
          </a:p>
        </p:txBody>
      </p:sp>
    </p:spTree>
    <p:extLst>
      <p:ext uri="{BB962C8B-B14F-4D97-AF65-F5344CB8AC3E}">
        <p14:creationId xmlns:p14="http://schemas.microsoft.com/office/powerpoint/2010/main" val="4263660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A43FE-13ED-19F4-20D0-F7FA276B4E9D}"/>
              </a:ext>
            </a:extLst>
          </p:cNvPr>
          <p:cNvSpPr>
            <a:spLocks noGrp="1"/>
          </p:cNvSpPr>
          <p:nvPr>
            <p:ph type="title"/>
          </p:nvPr>
        </p:nvSpPr>
        <p:spPr>
          <a:xfrm>
            <a:off x="6184740" y="1016200"/>
            <a:ext cx="6663158" cy="746045"/>
          </a:xfrm>
        </p:spPr>
        <p:txBody>
          <a:bodyPr>
            <a:noAutofit/>
          </a:bodyPr>
          <a:lstStyle/>
          <a:p>
            <a:r>
              <a:rPr lang="en-GB" b="1" u="sng" spc="300" dirty="0">
                <a:solidFill>
                  <a:schemeClr val="tx2">
                    <a:lumMod val="75000"/>
                    <a:lumOff val="25000"/>
                  </a:schemeClr>
                </a:solidFill>
                <a:latin typeface="Agency FB" panose="020B0503020202020204" pitchFamily="34" charset="0"/>
              </a:rPr>
              <a:t>Email Awareness</a:t>
            </a:r>
          </a:p>
        </p:txBody>
      </p:sp>
      <p:sp>
        <p:nvSpPr>
          <p:cNvPr id="3" name="Content Placeholder 2">
            <a:extLst>
              <a:ext uri="{FF2B5EF4-FFF2-40B4-BE49-F238E27FC236}">
                <a16:creationId xmlns:a16="http://schemas.microsoft.com/office/drawing/2014/main" id="{C272178B-EA36-0435-FCDD-A644B50AD7CE}"/>
              </a:ext>
            </a:extLst>
          </p:cNvPr>
          <p:cNvSpPr>
            <a:spLocks noGrp="1"/>
          </p:cNvSpPr>
          <p:nvPr>
            <p:ph sz="half" idx="1"/>
          </p:nvPr>
        </p:nvSpPr>
        <p:spPr>
          <a:xfrm>
            <a:off x="4680032" y="2144209"/>
            <a:ext cx="7349923" cy="3819645"/>
          </a:xfrm>
        </p:spPr>
        <p:txBody>
          <a:bodyPr>
            <a:noAutofit/>
          </a:bodyPr>
          <a:lstStyle/>
          <a:p>
            <a:pPr marL="0" indent="0">
              <a:buNone/>
            </a:pPr>
            <a:endParaRPr lang="en-GB" sz="1400" dirty="0"/>
          </a:p>
          <a:p>
            <a:pPr marL="0" indent="0">
              <a:buNone/>
            </a:pPr>
            <a:r>
              <a:rPr lang="en-GB" sz="1400" dirty="0"/>
              <a:t>Even with strong cyber security policies an organization can still be hacked because of a human error. Even if people are aware of the policies and their importance they might not behave accordingly. [2]</a:t>
            </a:r>
          </a:p>
          <a:p>
            <a:pPr marL="0" indent="0">
              <a:buNone/>
            </a:pPr>
            <a:endParaRPr lang="en-GB" sz="1400" dirty="0"/>
          </a:p>
          <a:p>
            <a:pPr marL="0" indent="0">
              <a:buNone/>
            </a:pPr>
            <a:r>
              <a:rPr lang="en-GB" sz="1400" dirty="0"/>
              <a:t>The main risks staff need to be alert to is phishing, sender verification, and malware in the form of links/attachment. As this can cause serious data breaches, thorough training needs to be given to all new staff before they are given clearance to use this platform. </a:t>
            </a:r>
          </a:p>
          <a:p>
            <a:pPr marL="0" indent="0">
              <a:buNone/>
            </a:pPr>
            <a:endParaRPr lang="en-GB" sz="1400" dirty="0"/>
          </a:p>
          <a:p>
            <a:pPr marL="0" indent="0">
              <a:buNone/>
            </a:pPr>
            <a:r>
              <a:rPr lang="en-GB" sz="1400" dirty="0"/>
              <a:t>Recognising suspicious activity, acting with caution and always flagging/reporting any suspicious activity is critical in maintaining digital safety. Using exclusively Outlook for email communication, staff should report this using the report phishing button found within the app. </a:t>
            </a:r>
          </a:p>
          <a:p>
            <a:pPr marL="0" indent="0">
              <a:buNone/>
            </a:pPr>
            <a:endParaRPr lang="en-GB" sz="1400" dirty="0"/>
          </a:p>
        </p:txBody>
      </p:sp>
      <p:pic>
        <p:nvPicPr>
          <p:cNvPr id="10" name="Content Placeholder 9" descr="Email outline">
            <a:extLst>
              <a:ext uri="{FF2B5EF4-FFF2-40B4-BE49-F238E27FC236}">
                <a16:creationId xmlns:a16="http://schemas.microsoft.com/office/drawing/2014/main" id="{F6BDD4C4-47A5-6ACA-AFEC-0751A811BC00}"/>
              </a:ext>
            </a:extLst>
          </p:cNvPr>
          <p:cNvPicPr>
            <a:picLocks noGrp="1" noChangeAspect="1"/>
          </p:cNvPicPr>
          <p:nvPr>
            <p:ph sz="half" idx="2"/>
          </p:nvPr>
        </p:nvPicPr>
        <p:blipFill>
          <a:blip r:embed="rId3">
            <a:extLst>
              <a:ext uri="{96DAC541-7B7A-43D3-8B79-37D633B846F1}">
                <asvg:svgBlip xmlns:asvg="http://schemas.microsoft.com/office/drawing/2016/SVG/main" r:embed="rId4"/>
              </a:ext>
            </a:extLst>
          </a:blip>
          <a:stretch>
            <a:fillRect/>
          </a:stretch>
        </p:blipFill>
        <p:spPr>
          <a:xfrm>
            <a:off x="162045" y="1576724"/>
            <a:ext cx="4341159" cy="3704551"/>
          </a:xfrm>
        </p:spPr>
      </p:pic>
    </p:spTree>
    <p:extLst>
      <p:ext uri="{BB962C8B-B14F-4D97-AF65-F5344CB8AC3E}">
        <p14:creationId xmlns:p14="http://schemas.microsoft.com/office/powerpoint/2010/main" val="212988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C825B-1ABA-143B-3305-0B832FCF6DAA}"/>
              </a:ext>
            </a:extLst>
          </p:cNvPr>
          <p:cNvSpPr>
            <a:spLocks noGrp="1"/>
          </p:cNvSpPr>
          <p:nvPr>
            <p:ph type="title"/>
          </p:nvPr>
        </p:nvSpPr>
        <p:spPr>
          <a:xfrm>
            <a:off x="0" y="0"/>
            <a:ext cx="7885927" cy="592344"/>
          </a:xfrm>
        </p:spPr>
        <p:txBody>
          <a:bodyPr>
            <a:noAutofit/>
          </a:bodyPr>
          <a:lstStyle/>
          <a:p>
            <a:r>
              <a:rPr lang="en-GB" sz="4000" b="1" u="sng" spc="300" dirty="0">
                <a:solidFill>
                  <a:schemeClr val="tx2">
                    <a:lumMod val="75000"/>
                    <a:lumOff val="25000"/>
                  </a:schemeClr>
                </a:solidFill>
                <a:latin typeface="Agency FB" panose="020B0503020202020204" pitchFamily="34" charset="0"/>
              </a:rPr>
              <a:t>Data Management</a:t>
            </a:r>
          </a:p>
        </p:txBody>
      </p:sp>
      <p:sp>
        <p:nvSpPr>
          <p:cNvPr id="4" name="Text Placeholder 3">
            <a:extLst>
              <a:ext uri="{FF2B5EF4-FFF2-40B4-BE49-F238E27FC236}">
                <a16:creationId xmlns:a16="http://schemas.microsoft.com/office/drawing/2014/main" id="{65D4981F-3B9A-EE96-E9BE-3872B3E1713C}"/>
              </a:ext>
            </a:extLst>
          </p:cNvPr>
          <p:cNvSpPr>
            <a:spLocks noGrp="1"/>
          </p:cNvSpPr>
          <p:nvPr>
            <p:ph type="body" sz="half" idx="2"/>
          </p:nvPr>
        </p:nvSpPr>
        <p:spPr>
          <a:xfrm>
            <a:off x="73727" y="611573"/>
            <a:ext cx="7885927" cy="1644366"/>
          </a:xfrm>
        </p:spPr>
        <p:txBody>
          <a:bodyPr>
            <a:normAutofit/>
          </a:bodyPr>
          <a:lstStyle/>
          <a:p>
            <a:r>
              <a:rPr lang="en-GB" dirty="0"/>
              <a:t>How data is handled and stored is key in understanding any gaps in security. Every piece of data/information handled should only be by the relevant staff member who is trained and cleared to do so. In recent years, the evolving healthcare landscape has underscored the need for nurses to navigate complex challenges such as patient privacy, data security, and regulatory compliance, are crucial for safeguarding patient information and maintaining trust and integrity within healthcare settings.(2)</a:t>
            </a:r>
          </a:p>
          <a:p>
            <a:endParaRPr lang="en-GB" dirty="0"/>
          </a:p>
          <a:p>
            <a:endParaRPr lang="en-GB" dirty="0"/>
          </a:p>
          <a:p>
            <a:endParaRPr lang="en-GB" dirty="0"/>
          </a:p>
          <a:p>
            <a:endParaRPr lang="en-GB" dirty="0"/>
          </a:p>
          <a:p>
            <a:endParaRPr lang="en-GB" dirty="0"/>
          </a:p>
          <a:p>
            <a:endParaRPr lang="en-GB" dirty="0"/>
          </a:p>
          <a:p>
            <a:endParaRPr lang="en-GB" dirty="0"/>
          </a:p>
        </p:txBody>
      </p:sp>
      <p:graphicFrame>
        <p:nvGraphicFramePr>
          <p:cNvPr id="7" name="Diagram 6">
            <a:extLst>
              <a:ext uri="{FF2B5EF4-FFF2-40B4-BE49-F238E27FC236}">
                <a16:creationId xmlns:a16="http://schemas.microsoft.com/office/drawing/2014/main" id="{2797AD94-E570-15EC-6422-F3F6EBF59E8F}"/>
              </a:ext>
            </a:extLst>
          </p:cNvPr>
          <p:cNvGraphicFramePr/>
          <p:nvPr>
            <p:extLst>
              <p:ext uri="{D42A27DB-BD31-4B8C-83A1-F6EECF244321}">
                <p14:modId xmlns:p14="http://schemas.microsoft.com/office/powerpoint/2010/main" val="1347857807"/>
              </p:ext>
            </p:extLst>
          </p:nvPr>
        </p:nvGraphicFramePr>
        <p:xfrm>
          <a:off x="8146910" y="286473"/>
          <a:ext cx="3932237" cy="62850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FB56E6FA-889B-0901-B0F9-DED37311CFEC}"/>
              </a:ext>
            </a:extLst>
          </p:cNvPr>
          <p:cNvSpPr txBox="1"/>
          <p:nvPr/>
        </p:nvSpPr>
        <p:spPr>
          <a:xfrm>
            <a:off x="73727" y="2107069"/>
            <a:ext cx="8174620" cy="923330"/>
          </a:xfrm>
          <a:prstGeom prst="rect">
            <a:avLst/>
          </a:prstGeom>
          <a:noFill/>
        </p:spPr>
        <p:txBody>
          <a:bodyPr wrap="square" rtlCol="0">
            <a:spAutoFit/>
          </a:bodyPr>
          <a:lstStyle/>
          <a:p>
            <a:r>
              <a:rPr lang="en-GB" dirty="0"/>
              <a:t>We will implement a multifactor authentication system to improve security. Also, stronger requirements for passwords - 10 character minimum with no number sequences - and an automatic lock screen when not in use. </a:t>
            </a:r>
          </a:p>
        </p:txBody>
      </p:sp>
      <p:sp>
        <p:nvSpPr>
          <p:cNvPr id="11" name="TextBox 10">
            <a:extLst>
              <a:ext uri="{FF2B5EF4-FFF2-40B4-BE49-F238E27FC236}">
                <a16:creationId xmlns:a16="http://schemas.microsoft.com/office/drawing/2014/main" id="{C9AF6260-B504-AD26-8FF9-3737AC785BEF}"/>
              </a:ext>
            </a:extLst>
          </p:cNvPr>
          <p:cNvSpPr txBox="1"/>
          <p:nvPr/>
        </p:nvSpPr>
        <p:spPr>
          <a:xfrm>
            <a:off x="73727" y="2964673"/>
            <a:ext cx="7396223" cy="707886"/>
          </a:xfrm>
          <a:prstGeom prst="rect">
            <a:avLst/>
          </a:prstGeom>
          <a:noFill/>
        </p:spPr>
        <p:txBody>
          <a:bodyPr wrap="square" rtlCol="0">
            <a:spAutoFit/>
          </a:bodyPr>
          <a:lstStyle/>
          <a:p>
            <a:r>
              <a:rPr lang="en-GB" sz="4000" b="1" u="sng" spc="300" dirty="0">
                <a:solidFill>
                  <a:schemeClr val="tx2">
                    <a:lumMod val="75000"/>
                    <a:lumOff val="25000"/>
                  </a:schemeClr>
                </a:solidFill>
                <a:latin typeface="Agency FB" panose="020B0503020202020204" pitchFamily="34" charset="0"/>
              </a:rPr>
              <a:t>Confidentiality and Compliance</a:t>
            </a:r>
          </a:p>
        </p:txBody>
      </p:sp>
      <p:sp>
        <p:nvSpPr>
          <p:cNvPr id="13" name="TextBox 12">
            <a:extLst>
              <a:ext uri="{FF2B5EF4-FFF2-40B4-BE49-F238E27FC236}">
                <a16:creationId xmlns:a16="http://schemas.microsoft.com/office/drawing/2014/main" id="{5EA58E95-D769-CBDA-D1DA-3343901725E8}"/>
              </a:ext>
            </a:extLst>
          </p:cNvPr>
          <p:cNvSpPr txBox="1"/>
          <p:nvPr/>
        </p:nvSpPr>
        <p:spPr>
          <a:xfrm>
            <a:off x="73727" y="3672559"/>
            <a:ext cx="8340930" cy="2862322"/>
          </a:xfrm>
          <a:prstGeom prst="rect">
            <a:avLst/>
          </a:prstGeom>
          <a:noFill/>
        </p:spPr>
        <p:txBody>
          <a:bodyPr wrap="square">
            <a:spAutoFit/>
          </a:bodyPr>
          <a:lstStyle/>
          <a:p>
            <a:r>
              <a:rPr lang="en-GB" dirty="0"/>
              <a:t>In today’s hyperconnected world, businesses now use technology to collect, store and share essential information. There is a significant threat of that information being accessed, disrupted, modified, corrupted, or destroyed illegally by malicious and unauthorized actors. (4) Compliance is of utmost importance, as if staff are ignoring their training then security measures will not be affective. </a:t>
            </a:r>
          </a:p>
          <a:p>
            <a:endParaRPr lang="en-GB" dirty="0"/>
          </a:p>
          <a:p>
            <a:r>
              <a:rPr lang="en-GB" dirty="0"/>
              <a:t> Applying sensitivity labels on documents and emails ensures it is handled/viewed with the appropriate discretion. The categories selected should be ‘Confidential’ or ‘Highly Confidential’ as appropriate. </a:t>
            </a:r>
          </a:p>
          <a:p>
            <a:endParaRPr lang="en-GB" dirty="0"/>
          </a:p>
        </p:txBody>
      </p:sp>
    </p:spTree>
    <p:extLst>
      <p:ext uri="{BB962C8B-B14F-4D97-AF65-F5344CB8AC3E}">
        <p14:creationId xmlns:p14="http://schemas.microsoft.com/office/powerpoint/2010/main" val="820273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99103-8051-FCDB-3D1C-CD7B0F5726B6}"/>
              </a:ext>
            </a:extLst>
          </p:cNvPr>
          <p:cNvSpPr>
            <a:spLocks noGrp="1"/>
          </p:cNvSpPr>
          <p:nvPr>
            <p:ph type="title"/>
          </p:nvPr>
        </p:nvSpPr>
        <p:spPr>
          <a:xfrm>
            <a:off x="354819" y="0"/>
            <a:ext cx="10931665" cy="1221820"/>
          </a:xfrm>
        </p:spPr>
        <p:txBody>
          <a:bodyPr>
            <a:normAutofit/>
          </a:bodyPr>
          <a:lstStyle/>
          <a:p>
            <a:br>
              <a:rPr lang="en-GB" sz="1600" dirty="0">
                <a:latin typeface="+mn-lt"/>
              </a:rPr>
            </a:br>
            <a:r>
              <a:rPr lang="en-GB" sz="1600" dirty="0">
                <a:latin typeface="+mn-lt"/>
              </a:rPr>
              <a:t>(1) Alain </a:t>
            </a:r>
            <a:r>
              <a:rPr lang="en-GB" sz="1600" dirty="0" err="1">
                <a:latin typeface="+mn-lt"/>
              </a:rPr>
              <a:t>Labrique</a:t>
            </a:r>
            <a:r>
              <a:rPr lang="en-GB" sz="1600" dirty="0">
                <a:latin typeface="+mn-lt"/>
              </a:rPr>
              <a:t>, Lavanya Vasudevan, Garrett Mehl, Ellen </a:t>
            </a:r>
            <a:r>
              <a:rPr lang="en-GB" sz="1600" dirty="0" err="1">
                <a:latin typeface="+mn-lt"/>
              </a:rPr>
              <a:t>Rosskam</a:t>
            </a:r>
            <a:r>
              <a:rPr lang="en-GB" sz="1600" dirty="0">
                <a:latin typeface="+mn-lt"/>
              </a:rPr>
              <a:t> and Adnan A. Hyder</a:t>
            </a:r>
            <a:br>
              <a:rPr lang="en-GB" sz="1600" dirty="0">
                <a:latin typeface="+mn-lt"/>
              </a:rPr>
            </a:br>
            <a:r>
              <a:rPr lang="en-GB" sz="1600" dirty="0">
                <a:latin typeface="+mn-lt"/>
              </a:rPr>
              <a:t>Global Health: Science and Practice October 2018, 6(Supplement 1):S1-S4; </a:t>
            </a:r>
            <a:r>
              <a:rPr lang="en-GB" sz="1600" dirty="0">
                <a:latin typeface="+mn-lt"/>
                <a:hlinkClick r:id="rId2"/>
              </a:rPr>
              <a:t>https://doi.org/10.9745/GHSP-D-18-00342</a:t>
            </a:r>
            <a:br>
              <a:rPr lang="en-GB" sz="1600" dirty="0">
                <a:latin typeface="+mn-lt"/>
              </a:rPr>
            </a:br>
            <a:br>
              <a:rPr lang="en-GB" sz="1600" dirty="0">
                <a:latin typeface="+mn-lt"/>
              </a:rPr>
            </a:br>
            <a:r>
              <a:rPr lang="en-GB" sz="1600" dirty="0">
                <a:latin typeface="+mn-lt"/>
              </a:rPr>
              <a:t>https://www.ghspjournal.org/content/6/Supplement_1/S1.full</a:t>
            </a:r>
          </a:p>
        </p:txBody>
      </p:sp>
      <p:sp>
        <p:nvSpPr>
          <p:cNvPr id="3" name="Content Placeholder 2">
            <a:extLst>
              <a:ext uri="{FF2B5EF4-FFF2-40B4-BE49-F238E27FC236}">
                <a16:creationId xmlns:a16="http://schemas.microsoft.com/office/drawing/2014/main" id="{37BA1DDD-7218-0A59-E0BA-C3FCDA40EC3A}"/>
              </a:ext>
            </a:extLst>
          </p:cNvPr>
          <p:cNvSpPr>
            <a:spLocks noGrp="1"/>
          </p:cNvSpPr>
          <p:nvPr>
            <p:ph idx="1"/>
          </p:nvPr>
        </p:nvSpPr>
        <p:spPr>
          <a:xfrm>
            <a:off x="354819" y="1221820"/>
            <a:ext cx="10234914" cy="1788658"/>
          </a:xfrm>
        </p:spPr>
        <p:txBody>
          <a:bodyPr>
            <a:normAutofit/>
          </a:bodyPr>
          <a:lstStyle/>
          <a:p>
            <a:pPr marL="0" indent="0">
              <a:buNone/>
            </a:pPr>
            <a:r>
              <a:rPr lang="en-GB" sz="2100" dirty="0"/>
              <a:t>(</a:t>
            </a:r>
            <a:r>
              <a:rPr lang="en-GB" sz="1600" dirty="0"/>
              <a:t>2) Ten Ham-Baloyi W. (2022). Nurses’ roles in changing practice through implementing best practices: A systematic review. Health SA = SA </a:t>
            </a:r>
            <a:r>
              <a:rPr lang="en-GB" sz="1600" dirty="0" err="1"/>
              <a:t>Gesondheid</a:t>
            </a:r>
            <a:r>
              <a:rPr lang="en-GB" sz="1600" dirty="0"/>
              <a:t>, 27, 1776. 10.4102/hsag.v27i0.1776</a:t>
            </a:r>
          </a:p>
          <a:p>
            <a:pPr marL="0" indent="0">
              <a:buNone/>
            </a:pPr>
            <a:r>
              <a:rPr lang="en-GB" sz="1600" dirty="0">
                <a:hlinkClick r:id="rId3"/>
              </a:rPr>
              <a:t>https://pubmed.ncbi.nlm.nih.gov/35747507/</a:t>
            </a:r>
            <a:endParaRPr lang="en-GB" sz="1600" dirty="0"/>
          </a:p>
          <a:p>
            <a:pPr marL="0" indent="0">
              <a:buNone/>
            </a:pPr>
            <a:endParaRPr lang="en-GB" sz="2100" dirty="0"/>
          </a:p>
          <a:p>
            <a:pPr marL="0" indent="0">
              <a:buNone/>
            </a:pPr>
            <a:endParaRPr lang="en-GB" sz="1100" dirty="0"/>
          </a:p>
          <a:p>
            <a:pPr marL="0" indent="0">
              <a:buNone/>
            </a:pPr>
            <a:endParaRPr lang="en-GB" sz="1100" dirty="0"/>
          </a:p>
          <a:p>
            <a:pPr marL="0" indent="0">
              <a:buNone/>
            </a:pPr>
            <a:endParaRPr lang="en-GB" dirty="0"/>
          </a:p>
          <a:p>
            <a:pPr marL="0" indent="0">
              <a:buNone/>
            </a:pPr>
            <a:endParaRPr lang="en-GB" dirty="0"/>
          </a:p>
        </p:txBody>
      </p:sp>
      <p:sp>
        <p:nvSpPr>
          <p:cNvPr id="4" name="Text Placeholder 3">
            <a:extLst>
              <a:ext uri="{FF2B5EF4-FFF2-40B4-BE49-F238E27FC236}">
                <a16:creationId xmlns:a16="http://schemas.microsoft.com/office/drawing/2014/main" id="{85049C71-7A52-7A35-5F2E-B7742397D215}"/>
              </a:ext>
            </a:extLst>
          </p:cNvPr>
          <p:cNvSpPr>
            <a:spLocks noGrp="1"/>
          </p:cNvSpPr>
          <p:nvPr>
            <p:ph type="body" sz="half" idx="2"/>
          </p:nvPr>
        </p:nvSpPr>
        <p:spPr>
          <a:xfrm>
            <a:off x="354819" y="2384698"/>
            <a:ext cx="11482362" cy="1933596"/>
          </a:xfrm>
        </p:spPr>
        <p:txBody>
          <a:bodyPr>
            <a:noAutofit/>
          </a:bodyPr>
          <a:lstStyle/>
          <a:p>
            <a:r>
              <a:rPr lang="en-GB" dirty="0"/>
              <a:t>[3]</a:t>
            </a:r>
          </a:p>
          <a:p>
            <a:r>
              <a:rPr lang="en-GB" dirty="0"/>
              <a:t>Khalid Adnan Alissa, Hanan Abdullah Alshehri, Shahad Abdulaziz Dahdouh, </a:t>
            </a:r>
            <a:r>
              <a:rPr lang="en-GB" dirty="0" err="1"/>
              <a:t>Basstaa</a:t>
            </a:r>
            <a:r>
              <a:rPr lang="en-GB" dirty="0"/>
              <a:t> Mohammad </a:t>
            </a:r>
            <a:r>
              <a:rPr lang="en-GB" dirty="0" err="1"/>
              <a:t>Alsubaie</a:t>
            </a:r>
            <a:r>
              <a:rPr lang="en-GB" dirty="0"/>
              <a:t>, Afnan Mohammed Alghamdi, Abdulrahman </a:t>
            </a:r>
            <a:r>
              <a:rPr lang="en-GB" dirty="0" err="1"/>
              <a:t>Alharby</a:t>
            </a:r>
            <a:r>
              <a:rPr lang="en-GB" dirty="0"/>
              <a:t>, and Norah Ahmed </a:t>
            </a:r>
            <a:r>
              <a:rPr lang="en-GB" dirty="0" err="1"/>
              <a:t>Almubairik</a:t>
            </a:r>
            <a:r>
              <a:rPr lang="en-GB" dirty="0"/>
              <a:t>. 2018. An instrument to measure human </a:t>
            </a:r>
            <a:r>
              <a:rPr lang="en-GB" dirty="0" err="1"/>
              <a:t>behavior</a:t>
            </a:r>
            <a:r>
              <a:rPr lang="en-GB" dirty="0"/>
              <a:t> toward cyber security policies. In Proceedings of the 21st Saudi Computer Society National Computer Conference (NCC’18). IEEE, Los Alamitos, CA, 1–6.</a:t>
            </a:r>
          </a:p>
          <a:p>
            <a:endParaRPr lang="en-GB" dirty="0"/>
          </a:p>
          <a:p>
            <a:r>
              <a:rPr lang="en-GB" dirty="0"/>
              <a:t>https://ieeexplore.ieee.org/abstract/document/8592978</a:t>
            </a:r>
          </a:p>
        </p:txBody>
      </p:sp>
      <p:sp>
        <p:nvSpPr>
          <p:cNvPr id="5" name="TextBox 4">
            <a:extLst>
              <a:ext uri="{FF2B5EF4-FFF2-40B4-BE49-F238E27FC236}">
                <a16:creationId xmlns:a16="http://schemas.microsoft.com/office/drawing/2014/main" id="{E34B0961-0385-1F2B-1635-C17A5784E141}"/>
              </a:ext>
            </a:extLst>
          </p:cNvPr>
          <p:cNvSpPr txBox="1"/>
          <p:nvPr/>
        </p:nvSpPr>
        <p:spPr>
          <a:xfrm>
            <a:off x="354819" y="4523231"/>
            <a:ext cx="11277600" cy="1477328"/>
          </a:xfrm>
          <a:prstGeom prst="rect">
            <a:avLst/>
          </a:prstGeom>
          <a:noFill/>
        </p:spPr>
        <p:txBody>
          <a:bodyPr wrap="square" rtlCol="0">
            <a:spAutoFit/>
          </a:bodyPr>
          <a:lstStyle/>
          <a:p>
            <a:r>
              <a:rPr lang="en-GB" dirty="0"/>
              <a:t>(4) Ali, R. F., Dominic, P. D. D., Ali, S. E. A., Rehman, M., &amp; Sohail, A. (2021). Information Security </a:t>
            </a:r>
            <a:r>
              <a:rPr lang="en-GB" dirty="0" err="1"/>
              <a:t>Behavior</a:t>
            </a:r>
            <a:r>
              <a:rPr lang="en-GB" dirty="0"/>
              <a:t> and Information Security Policy Compliance: A Systematic Literature Review for Identifying the Transformation Process from Noncompliance to Compliance. Applied Sciences, 11(8), 3383. https://doi.org/10.3390/app11083383</a:t>
            </a:r>
          </a:p>
          <a:p>
            <a:r>
              <a:rPr lang="en-GB" dirty="0"/>
              <a:t>https://www.mdpi.com/2076-3417/11/8/3383#B1-applsci-11-03383</a:t>
            </a:r>
          </a:p>
        </p:txBody>
      </p:sp>
    </p:spTree>
    <p:extLst>
      <p:ext uri="{BB962C8B-B14F-4D97-AF65-F5344CB8AC3E}">
        <p14:creationId xmlns:p14="http://schemas.microsoft.com/office/powerpoint/2010/main" val="33267199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2019</TotalTime>
  <Words>916</Words>
  <Application>Microsoft Office PowerPoint</Application>
  <PresentationFormat>Widescreen</PresentationFormat>
  <Paragraphs>62</Paragraphs>
  <Slides>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Agency FB</vt:lpstr>
      <vt:lpstr>Aptos</vt:lpstr>
      <vt:lpstr>Aptos Display</vt:lpstr>
      <vt:lpstr>Arial</vt:lpstr>
      <vt:lpstr>Office Theme</vt:lpstr>
      <vt:lpstr>Digital Safety Action Plan </vt:lpstr>
      <vt:lpstr>Secure Awareness</vt:lpstr>
      <vt:lpstr>Email Awareness</vt:lpstr>
      <vt:lpstr>Data Management</vt:lpstr>
      <vt:lpstr> (1) Alain Labrique, Lavanya Vasudevan, Garrett Mehl, Ellen Rosskam and Adnan A. Hyder Global Health: Science and Practice October 2018, 6(Supplement 1):S1-S4; https://doi.org/10.9745/GHSP-D-18-00342  https://www.ghspjournal.org/content/6/Supplement_1/S1.full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Ryan Merry (2413867)</dc:creator>
  <cp:lastModifiedBy>Ryan Merry (2413867)</cp:lastModifiedBy>
  <cp:revision>8</cp:revision>
  <dcterms:created xsi:type="dcterms:W3CDTF">2026-02-13T11:33:34Z</dcterms:created>
  <dcterms:modified xsi:type="dcterms:W3CDTF">2026-02-15T13:34:33Z</dcterms:modified>
</cp:coreProperties>
</file>