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7"/>
  </p:notesMasterIdLst>
  <p:sldIdLst>
    <p:sldId id="281" r:id="rId3"/>
    <p:sldId id="283" r:id="rId4"/>
    <p:sldId id="282" r:id="rId5"/>
    <p:sldId id="284" r:id="rId6"/>
    <p:sldId id="285" r:id="rId7"/>
    <p:sldId id="286" r:id="rId8"/>
    <p:sldId id="288" r:id="rId9"/>
    <p:sldId id="290" r:id="rId10"/>
    <p:sldId id="291" r:id="rId11"/>
    <p:sldId id="292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57" r:id="rId21"/>
    <p:sldId id="272" r:id="rId22"/>
    <p:sldId id="256" r:id="rId23"/>
    <p:sldId id="259" r:id="rId24"/>
    <p:sldId id="258" r:id="rId25"/>
    <p:sldId id="260" r:id="rId26"/>
    <p:sldId id="261" r:id="rId27"/>
    <p:sldId id="263" r:id="rId28"/>
    <p:sldId id="293" r:id="rId29"/>
    <p:sldId id="294" r:id="rId30"/>
    <p:sldId id="295" r:id="rId31"/>
    <p:sldId id="296" r:id="rId32"/>
    <p:sldId id="297" r:id="rId33"/>
    <p:sldId id="298" r:id="rId34"/>
    <p:sldId id="299" r:id="rId35"/>
    <p:sldId id="300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42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B61B66-E1A8-48DA-8304-990956FCCACD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13CC2E2C-521A-4B16-AEFF-C3021426D664}">
      <dgm:prSet phldrT="[Text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rgbClr val="0070C0"/>
        </a:solidFill>
      </dgm:spPr>
      <dgm:t>
        <a:bodyPr/>
        <a:lstStyle/>
        <a:p>
          <a:r>
            <a:rPr lang="en-US" dirty="0">
              <a:solidFill>
                <a:schemeClr val="bg2"/>
              </a:solidFill>
            </a:rPr>
            <a:t>HR Practices</a:t>
          </a:r>
        </a:p>
      </dgm:t>
    </dgm:pt>
    <dgm:pt modelId="{9C37DA68-3B73-4578-A32C-1ADCFC74BF5B}" type="parTrans" cxnId="{0874DC8D-15CB-4B98-9E1C-E03DD7B07DDA}">
      <dgm:prSet/>
      <dgm:spPr/>
      <dgm:t>
        <a:bodyPr/>
        <a:lstStyle/>
        <a:p>
          <a:endParaRPr lang="en-US"/>
        </a:p>
      </dgm:t>
    </dgm:pt>
    <dgm:pt modelId="{67871651-9930-4E11-B57B-D0FFCBE1CB64}" type="sibTrans" cxnId="{0874DC8D-15CB-4B98-9E1C-E03DD7B07DDA}">
      <dgm:prSet/>
      <dgm:spPr>
        <a:solidFill>
          <a:srgbClr val="FF0000"/>
        </a:solidFill>
      </dgm:spPr>
      <dgm:t>
        <a:bodyPr/>
        <a:lstStyle/>
        <a:p>
          <a:endParaRPr lang="en-US"/>
        </a:p>
      </dgm:t>
    </dgm:pt>
    <dgm:pt modelId="{7D54263B-87C4-48A0-A56C-5ED1680454AD}">
      <dgm:prSet phldrT="[Text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rgbClr val="0070C0"/>
        </a:solidFill>
      </dgm:spPr>
      <dgm:t>
        <a:bodyPr/>
        <a:lstStyle/>
        <a:p>
          <a:r>
            <a:rPr lang="en-US" dirty="0">
              <a:solidFill>
                <a:schemeClr val="bg2"/>
              </a:solidFill>
            </a:rPr>
            <a:t>Customer Experience </a:t>
          </a:r>
        </a:p>
      </dgm:t>
    </dgm:pt>
    <dgm:pt modelId="{FF64AE92-9139-46B8-814F-15D2BD28FDB4}" type="parTrans" cxnId="{9A30718F-1EB3-48CE-8061-887E3443EBD4}">
      <dgm:prSet/>
      <dgm:spPr/>
      <dgm:t>
        <a:bodyPr/>
        <a:lstStyle/>
        <a:p>
          <a:endParaRPr lang="en-US"/>
        </a:p>
      </dgm:t>
    </dgm:pt>
    <dgm:pt modelId="{D1BAA5EB-B15D-44DE-8D40-455EED15EC9F}" type="sibTrans" cxnId="{9A30718F-1EB3-48CE-8061-887E3443EBD4}">
      <dgm:prSet/>
      <dgm:spPr>
        <a:solidFill>
          <a:srgbClr val="FF0000"/>
        </a:solidFill>
      </dgm:spPr>
      <dgm:t>
        <a:bodyPr/>
        <a:lstStyle/>
        <a:p>
          <a:endParaRPr lang="en-US"/>
        </a:p>
      </dgm:t>
    </dgm:pt>
    <dgm:pt modelId="{91202983-25B6-4ED6-B865-005C76874633}">
      <dgm:prSet phldrT="[Text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rgbClr val="0070C0"/>
        </a:solidFill>
      </dgm:spPr>
      <dgm:t>
        <a:bodyPr/>
        <a:lstStyle/>
        <a:p>
          <a:r>
            <a:rPr lang="en-US" dirty="0">
              <a:solidFill>
                <a:schemeClr val="bg2"/>
              </a:solidFill>
            </a:rPr>
            <a:t>Business Growth</a:t>
          </a:r>
        </a:p>
      </dgm:t>
    </dgm:pt>
    <dgm:pt modelId="{96281DA7-B56C-4A6D-B85C-08FBE36D3A2D}" type="parTrans" cxnId="{EF7747D6-2C3C-443B-BF59-2E2EAFBB4054}">
      <dgm:prSet/>
      <dgm:spPr/>
      <dgm:t>
        <a:bodyPr/>
        <a:lstStyle/>
        <a:p>
          <a:endParaRPr lang="en-US"/>
        </a:p>
      </dgm:t>
    </dgm:pt>
    <dgm:pt modelId="{2265CF60-8944-452C-A844-7DC33FCD6C56}" type="sibTrans" cxnId="{EF7747D6-2C3C-443B-BF59-2E2EAFBB4054}">
      <dgm:prSet/>
      <dgm:spPr/>
      <dgm:t>
        <a:bodyPr/>
        <a:lstStyle/>
        <a:p>
          <a:endParaRPr lang="en-US"/>
        </a:p>
      </dgm:t>
    </dgm:pt>
    <dgm:pt modelId="{0B1B263A-CD4A-4A5D-9B4D-66B7E07DC41E}">
      <dgm:prSet phldrT="[Text]"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rgbClr val="0070C0"/>
        </a:solidFill>
      </dgm:spPr>
      <dgm:t>
        <a:bodyPr/>
        <a:lstStyle/>
        <a:p>
          <a:r>
            <a:rPr lang="en-US" dirty="0">
              <a:solidFill>
                <a:schemeClr val="bg2"/>
              </a:solidFill>
            </a:rPr>
            <a:t>Engaged Partners </a:t>
          </a:r>
        </a:p>
      </dgm:t>
    </dgm:pt>
    <dgm:pt modelId="{707B0C68-CAC2-487A-B37A-13371891C92F}" type="parTrans" cxnId="{E817AF4E-8B38-41F2-BC4D-92EE9DF992D6}">
      <dgm:prSet/>
      <dgm:spPr/>
      <dgm:t>
        <a:bodyPr/>
        <a:lstStyle/>
        <a:p>
          <a:endParaRPr lang="en-US"/>
        </a:p>
      </dgm:t>
    </dgm:pt>
    <dgm:pt modelId="{9B90EA76-A130-4700-9906-38EA6A23FB19}" type="sibTrans" cxnId="{E817AF4E-8B38-41F2-BC4D-92EE9DF992D6}">
      <dgm:prSet/>
      <dgm:spPr>
        <a:solidFill>
          <a:srgbClr val="FF0000"/>
        </a:solidFill>
      </dgm:spPr>
      <dgm:t>
        <a:bodyPr/>
        <a:lstStyle/>
        <a:p>
          <a:endParaRPr lang="en-US"/>
        </a:p>
      </dgm:t>
    </dgm:pt>
    <dgm:pt modelId="{6BAD9D23-278F-437A-890A-B68F20E07EA7}" type="pres">
      <dgm:prSet presAssocID="{8AB61B66-E1A8-48DA-8304-990956FCCACD}" presName="linearFlow" presStyleCnt="0">
        <dgm:presLayoutVars>
          <dgm:resizeHandles val="exact"/>
        </dgm:presLayoutVars>
      </dgm:prSet>
      <dgm:spPr/>
    </dgm:pt>
    <dgm:pt modelId="{4501232B-3124-498D-830B-9910DAE54480}" type="pres">
      <dgm:prSet presAssocID="{13CC2E2C-521A-4B16-AEFF-C3021426D664}" presName="node" presStyleLbl="node1" presStyleIdx="0" presStyleCnt="4">
        <dgm:presLayoutVars>
          <dgm:bulletEnabled val="1"/>
        </dgm:presLayoutVars>
      </dgm:prSet>
      <dgm:spPr/>
    </dgm:pt>
    <dgm:pt modelId="{C796140E-6B5E-4E96-B185-5665BE3FE712}" type="pres">
      <dgm:prSet presAssocID="{67871651-9930-4E11-B57B-D0FFCBE1CB64}" presName="sibTrans" presStyleLbl="sibTrans2D1" presStyleIdx="0" presStyleCnt="3"/>
      <dgm:spPr/>
    </dgm:pt>
    <dgm:pt modelId="{F17DB87B-AACF-4C9A-8F9C-D68F56E81FE6}" type="pres">
      <dgm:prSet presAssocID="{67871651-9930-4E11-B57B-D0FFCBE1CB64}" presName="connectorText" presStyleLbl="sibTrans2D1" presStyleIdx="0" presStyleCnt="3"/>
      <dgm:spPr/>
    </dgm:pt>
    <dgm:pt modelId="{EA7A99DF-C5CE-4FEE-93C6-0D2D730A6007}" type="pres">
      <dgm:prSet presAssocID="{0B1B263A-CD4A-4A5D-9B4D-66B7E07DC41E}" presName="node" presStyleLbl="node1" presStyleIdx="1" presStyleCnt="4">
        <dgm:presLayoutVars>
          <dgm:bulletEnabled val="1"/>
        </dgm:presLayoutVars>
      </dgm:prSet>
      <dgm:spPr/>
    </dgm:pt>
    <dgm:pt modelId="{A29C2847-2FF6-4752-B912-30AFF08CFE1C}" type="pres">
      <dgm:prSet presAssocID="{9B90EA76-A130-4700-9906-38EA6A23FB19}" presName="sibTrans" presStyleLbl="sibTrans2D1" presStyleIdx="1" presStyleCnt="3"/>
      <dgm:spPr/>
    </dgm:pt>
    <dgm:pt modelId="{52DDF6B8-27AE-43AF-8CB6-6E08F8EC661C}" type="pres">
      <dgm:prSet presAssocID="{9B90EA76-A130-4700-9906-38EA6A23FB19}" presName="connectorText" presStyleLbl="sibTrans2D1" presStyleIdx="1" presStyleCnt="3"/>
      <dgm:spPr/>
    </dgm:pt>
    <dgm:pt modelId="{A1439977-AE4D-498F-830D-7B2D2D7BBDE8}" type="pres">
      <dgm:prSet presAssocID="{7D54263B-87C4-48A0-A56C-5ED1680454AD}" presName="node" presStyleLbl="node1" presStyleIdx="2" presStyleCnt="4">
        <dgm:presLayoutVars>
          <dgm:bulletEnabled val="1"/>
        </dgm:presLayoutVars>
      </dgm:prSet>
      <dgm:spPr/>
    </dgm:pt>
    <dgm:pt modelId="{D73745E8-FFAF-4DF7-A303-0167E0B29079}" type="pres">
      <dgm:prSet presAssocID="{D1BAA5EB-B15D-44DE-8D40-455EED15EC9F}" presName="sibTrans" presStyleLbl="sibTrans2D1" presStyleIdx="2" presStyleCnt="3"/>
      <dgm:spPr/>
    </dgm:pt>
    <dgm:pt modelId="{BF8F945E-3923-44DD-A594-CBDE1A50FA19}" type="pres">
      <dgm:prSet presAssocID="{D1BAA5EB-B15D-44DE-8D40-455EED15EC9F}" presName="connectorText" presStyleLbl="sibTrans2D1" presStyleIdx="2" presStyleCnt="3"/>
      <dgm:spPr/>
    </dgm:pt>
    <dgm:pt modelId="{6218CA43-6F7B-4121-9239-0F142D2DF39D}" type="pres">
      <dgm:prSet presAssocID="{91202983-25B6-4ED6-B865-005C76874633}" presName="node" presStyleLbl="node1" presStyleIdx="3" presStyleCnt="4">
        <dgm:presLayoutVars>
          <dgm:bulletEnabled val="1"/>
        </dgm:presLayoutVars>
      </dgm:prSet>
      <dgm:spPr/>
    </dgm:pt>
  </dgm:ptLst>
  <dgm:cxnLst>
    <dgm:cxn modelId="{552B9F68-9456-45EC-911C-696E0A457395}" type="presOf" srcId="{9B90EA76-A130-4700-9906-38EA6A23FB19}" destId="{A29C2847-2FF6-4752-B912-30AFF08CFE1C}" srcOrd="0" destOrd="0" presId="urn:microsoft.com/office/officeart/2005/8/layout/process2"/>
    <dgm:cxn modelId="{BA03D16D-774C-47A0-8EB7-CB021096C350}" type="presOf" srcId="{D1BAA5EB-B15D-44DE-8D40-455EED15EC9F}" destId="{BF8F945E-3923-44DD-A594-CBDE1A50FA19}" srcOrd="1" destOrd="0" presId="urn:microsoft.com/office/officeart/2005/8/layout/process2"/>
    <dgm:cxn modelId="{E817AF4E-8B38-41F2-BC4D-92EE9DF992D6}" srcId="{8AB61B66-E1A8-48DA-8304-990956FCCACD}" destId="{0B1B263A-CD4A-4A5D-9B4D-66B7E07DC41E}" srcOrd="1" destOrd="0" parTransId="{707B0C68-CAC2-487A-B37A-13371891C92F}" sibTransId="{9B90EA76-A130-4700-9906-38EA6A23FB19}"/>
    <dgm:cxn modelId="{CDFD194F-34C2-4CAB-A495-63E410551F9E}" type="presOf" srcId="{13CC2E2C-521A-4B16-AEFF-C3021426D664}" destId="{4501232B-3124-498D-830B-9910DAE54480}" srcOrd="0" destOrd="0" presId="urn:microsoft.com/office/officeart/2005/8/layout/process2"/>
    <dgm:cxn modelId="{6B396A76-8085-4FF9-96B1-E8F86C570C4D}" type="presOf" srcId="{67871651-9930-4E11-B57B-D0FFCBE1CB64}" destId="{C796140E-6B5E-4E96-B185-5665BE3FE712}" srcOrd="0" destOrd="0" presId="urn:microsoft.com/office/officeart/2005/8/layout/process2"/>
    <dgm:cxn modelId="{8FDE2C82-AA6C-4F47-8781-656D461C7D03}" type="presOf" srcId="{0B1B263A-CD4A-4A5D-9B4D-66B7E07DC41E}" destId="{EA7A99DF-C5CE-4FEE-93C6-0D2D730A6007}" srcOrd="0" destOrd="0" presId="urn:microsoft.com/office/officeart/2005/8/layout/process2"/>
    <dgm:cxn modelId="{0874DC8D-15CB-4B98-9E1C-E03DD7B07DDA}" srcId="{8AB61B66-E1A8-48DA-8304-990956FCCACD}" destId="{13CC2E2C-521A-4B16-AEFF-C3021426D664}" srcOrd="0" destOrd="0" parTransId="{9C37DA68-3B73-4578-A32C-1ADCFC74BF5B}" sibTransId="{67871651-9930-4E11-B57B-D0FFCBE1CB64}"/>
    <dgm:cxn modelId="{9A30718F-1EB3-48CE-8061-887E3443EBD4}" srcId="{8AB61B66-E1A8-48DA-8304-990956FCCACD}" destId="{7D54263B-87C4-48A0-A56C-5ED1680454AD}" srcOrd="2" destOrd="0" parTransId="{FF64AE92-9139-46B8-814F-15D2BD28FDB4}" sibTransId="{D1BAA5EB-B15D-44DE-8D40-455EED15EC9F}"/>
    <dgm:cxn modelId="{4C9E0391-95F5-42A8-91F8-5FE00615395B}" type="presOf" srcId="{91202983-25B6-4ED6-B865-005C76874633}" destId="{6218CA43-6F7B-4121-9239-0F142D2DF39D}" srcOrd="0" destOrd="0" presId="urn:microsoft.com/office/officeart/2005/8/layout/process2"/>
    <dgm:cxn modelId="{53AE82A1-3426-499D-AAB4-A1CD01AFAF0E}" type="presOf" srcId="{67871651-9930-4E11-B57B-D0FFCBE1CB64}" destId="{F17DB87B-AACF-4C9A-8F9C-D68F56E81FE6}" srcOrd="1" destOrd="0" presId="urn:microsoft.com/office/officeart/2005/8/layout/process2"/>
    <dgm:cxn modelId="{38994BD2-89C5-48EA-99BB-A65AA212FED1}" type="presOf" srcId="{7D54263B-87C4-48A0-A56C-5ED1680454AD}" destId="{A1439977-AE4D-498F-830D-7B2D2D7BBDE8}" srcOrd="0" destOrd="0" presId="urn:microsoft.com/office/officeart/2005/8/layout/process2"/>
    <dgm:cxn modelId="{EF7747D6-2C3C-443B-BF59-2E2EAFBB4054}" srcId="{8AB61B66-E1A8-48DA-8304-990956FCCACD}" destId="{91202983-25B6-4ED6-B865-005C76874633}" srcOrd="3" destOrd="0" parTransId="{96281DA7-B56C-4A6D-B85C-08FBE36D3A2D}" sibTransId="{2265CF60-8944-452C-A844-7DC33FCD6C56}"/>
    <dgm:cxn modelId="{091BF1DF-CBC7-4BCE-9112-6667896725B6}" type="presOf" srcId="{D1BAA5EB-B15D-44DE-8D40-455EED15EC9F}" destId="{D73745E8-FFAF-4DF7-A303-0167E0B29079}" srcOrd="0" destOrd="0" presId="urn:microsoft.com/office/officeart/2005/8/layout/process2"/>
    <dgm:cxn modelId="{3512E1F2-C7BF-4061-BE8B-DCC2F12894E3}" type="presOf" srcId="{9B90EA76-A130-4700-9906-38EA6A23FB19}" destId="{52DDF6B8-27AE-43AF-8CB6-6E08F8EC661C}" srcOrd="1" destOrd="0" presId="urn:microsoft.com/office/officeart/2005/8/layout/process2"/>
    <dgm:cxn modelId="{8B74BFF5-EE18-477F-9E96-2E778D706590}" type="presOf" srcId="{8AB61B66-E1A8-48DA-8304-990956FCCACD}" destId="{6BAD9D23-278F-437A-890A-B68F20E07EA7}" srcOrd="0" destOrd="0" presId="urn:microsoft.com/office/officeart/2005/8/layout/process2"/>
    <dgm:cxn modelId="{9EEC598D-C277-4607-804A-BAA872D1F8AF}" type="presParOf" srcId="{6BAD9D23-278F-437A-890A-B68F20E07EA7}" destId="{4501232B-3124-498D-830B-9910DAE54480}" srcOrd="0" destOrd="0" presId="urn:microsoft.com/office/officeart/2005/8/layout/process2"/>
    <dgm:cxn modelId="{F7B6038C-3710-42BF-985D-05864323D406}" type="presParOf" srcId="{6BAD9D23-278F-437A-890A-B68F20E07EA7}" destId="{C796140E-6B5E-4E96-B185-5665BE3FE712}" srcOrd="1" destOrd="0" presId="urn:microsoft.com/office/officeart/2005/8/layout/process2"/>
    <dgm:cxn modelId="{A8C3DF7E-5E0C-4EF9-8395-40BA3E9F0AB2}" type="presParOf" srcId="{C796140E-6B5E-4E96-B185-5665BE3FE712}" destId="{F17DB87B-AACF-4C9A-8F9C-D68F56E81FE6}" srcOrd="0" destOrd="0" presId="urn:microsoft.com/office/officeart/2005/8/layout/process2"/>
    <dgm:cxn modelId="{1BCD22D0-74E0-476F-B2FD-DF4F0E38670B}" type="presParOf" srcId="{6BAD9D23-278F-437A-890A-B68F20E07EA7}" destId="{EA7A99DF-C5CE-4FEE-93C6-0D2D730A6007}" srcOrd="2" destOrd="0" presId="urn:microsoft.com/office/officeart/2005/8/layout/process2"/>
    <dgm:cxn modelId="{4FCAE014-CB25-43E2-A134-3EC00E0CC52D}" type="presParOf" srcId="{6BAD9D23-278F-437A-890A-B68F20E07EA7}" destId="{A29C2847-2FF6-4752-B912-30AFF08CFE1C}" srcOrd="3" destOrd="0" presId="urn:microsoft.com/office/officeart/2005/8/layout/process2"/>
    <dgm:cxn modelId="{B692EA71-65D1-46DC-9D9D-71758F38DA95}" type="presParOf" srcId="{A29C2847-2FF6-4752-B912-30AFF08CFE1C}" destId="{52DDF6B8-27AE-43AF-8CB6-6E08F8EC661C}" srcOrd="0" destOrd="0" presId="urn:microsoft.com/office/officeart/2005/8/layout/process2"/>
    <dgm:cxn modelId="{9DFC1639-7E46-47E0-BFB5-70024E55B451}" type="presParOf" srcId="{6BAD9D23-278F-437A-890A-B68F20E07EA7}" destId="{A1439977-AE4D-498F-830D-7B2D2D7BBDE8}" srcOrd="4" destOrd="0" presId="urn:microsoft.com/office/officeart/2005/8/layout/process2"/>
    <dgm:cxn modelId="{13B05DE1-D670-43AE-8176-86C85DEAD05E}" type="presParOf" srcId="{6BAD9D23-278F-437A-890A-B68F20E07EA7}" destId="{D73745E8-FFAF-4DF7-A303-0167E0B29079}" srcOrd="5" destOrd="0" presId="urn:microsoft.com/office/officeart/2005/8/layout/process2"/>
    <dgm:cxn modelId="{8AD504B4-E5D8-431E-984B-4149B7F9EBC9}" type="presParOf" srcId="{D73745E8-FFAF-4DF7-A303-0167E0B29079}" destId="{BF8F945E-3923-44DD-A594-CBDE1A50FA19}" srcOrd="0" destOrd="0" presId="urn:microsoft.com/office/officeart/2005/8/layout/process2"/>
    <dgm:cxn modelId="{5BE2BD7C-D88A-43AA-9F7C-A15A25FDC071}" type="presParOf" srcId="{6BAD9D23-278F-437A-890A-B68F20E07EA7}" destId="{6218CA43-6F7B-4121-9239-0F142D2DF39D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0BA2DC-3AF6-4602-8AAD-117280925C3D}" type="doc">
      <dgm:prSet loTypeId="urn:microsoft.com/office/officeart/2005/8/layout/radial6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752BBD7-9D91-4AAD-9BB1-AB7F7FF7A1C4}">
      <dgm:prSet phldrT="[Text]"/>
      <dgm:spPr/>
      <dgm:t>
        <a:bodyPr/>
        <a:lstStyle/>
        <a:p>
          <a:r>
            <a:rPr lang="en-US" b="1"/>
            <a:t>Belonging</a:t>
          </a:r>
          <a:endParaRPr lang="en-US" b="1" dirty="0"/>
        </a:p>
      </dgm:t>
    </dgm:pt>
    <dgm:pt modelId="{E2727ED9-555A-4956-AE05-2528A7D4A839}" type="parTrans" cxnId="{16FDC201-CED2-4897-BDE1-A765C5FE45D2}">
      <dgm:prSet/>
      <dgm:spPr/>
      <dgm:t>
        <a:bodyPr/>
        <a:lstStyle/>
        <a:p>
          <a:endParaRPr lang="en-US"/>
        </a:p>
      </dgm:t>
    </dgm:pt>
    <dgm:pt modelId="{7109A448-30A0-4830-9F9F-025B8C853351}" type="sibTrans" cxnId="{16FDC201-CED2-4897-BDE1-A765C5FE45D2}">
      <dgm:prSet/>
      <dgm:spPr/>
      <dgm:t>
        <a:bodyPr/>
        <a:lstStyle/>
        <a:p>
          <a:endParaRPr lang="en-US"/>
        </a:p>
      </dgm:t>
    </dgm:pt>
    <dgm:pt modelId="{579136AE-B28D-4C0E-B250-FA6261580640}">
      <dgm:prSet phldrT="[Text]"/>
      <dgm:spPr/>
      <dgm:t>
        <a:bodyPr/>
        <a:lstStyle/>
        <a:p>
          <a:r>
            <a:rPr lang="en-US"/>
            <a:t>Diversity</a:t>
          </a:r>
          <a:endParaRPr lang="en-US" dirty="0"/>
        </a:p>
      </dgm:t>
    </dgm:pt>
    <dgm:pt modelId="{0EB69DA0-B374-4EE0-BCBE-21ECEFED3A88}" type="parTrans" cxnId="{3E7305EE-D63D-4774-8086-98E3ADCC5AD9}">
      <dgm:prSet/>
      <dgm:spPr/>
      <dgm:t>
        <a:bodyPr/>
        <a:lstStyle/>
        <a:p>
          <a:endParaRPr lang="en-US"/>
        </a:p>
      </dgm:t>
    </dgm:pt>
    <dgm:pt modelId="{F96DD443-2E19-4003-B22A-CC327CD4CB73}" type="sibTrans" cxnId="{3E7305EE-D63D-4774-8086-98E3ADCC5AD9}">
      <dgm:prSet/>
      <dgm:spPr/>
      <dgm:t>
        <a:bodyPr/>
        <a:lstStyle/>
        <a:p>
          <a:endParaRPr lang="en-US"/>
        </a:p>
      </dgm:t>
    </dgm:pt>
    <dgm:pt modelId="{66D880EC-EBEF-44CA-A85C-B1E1BE26D20C}">
      <dgm:prSet phldrT="[Text]"/>
      <dgm:spPr/>
      <dgm:t>
        <a:bodyPr/>
        <a:lstStyle/>
        <a:p>
          <a:r>
            <a:rPr lang="en-US"/>
            <a:t>Equity</a:t>
          </a:r>
          <a:endParaRPr lang="en-US" dirty="0"/>
        </a:p>
      </dgm:t>
    </dgm:pt>
    <dgm:pt modelId="{527FE238-04E1-49D8-86D3-0CD96B05B7AF}" type="parTrans" cxnId="{D26C63E5-2981-4997-A0B3-31CB9C165315}">
      <dgm:prSet/>
      <dgm:spPr/>
      <dgm:t>
        <a:bodyPr/>
        <a:lstStyle/>
        <a:p>
          <a:endParaRPr lang="en-US"/>
        </a:p>
      </dgm:t>
    </dgm:pt>
    <dgm:pt modelId="{DEF5E9FA-9620-4764-87B9-93060CEF0BD1}" type="sibTrans" cxnId="{D26C63E5-2981-4997-A0B3-31CB9C165315}">
      <dgm:prSet/>
      <dgm:spPr/>
      <dgm:t>
        <a:bodyPr/>
        <a:lstStyle/>
        <a:p>
          <a:endParaRPr lang="en-US"/>
        </a:p>
      </dgm:t>
    </dgm:pt>
    <dgm:pt modelId="{E8AC12FC-7233-4139-A0BF-F7563B5C6F03}">
      <dgm:prSet phldrT="[Text]"/>
      <dgm:spPr/>
      <dgm:t>
        <a:bodyPr/>
        <a:lstStyle/>
        <a:p>
          <a:r>
            <a:rPr lang="en-US" dirty="0"/>
            <a:t>Inclusion</a:t>
          </a:r>
        </a:p>
      </dgm:t>
    </dgm:pt>
    <dgm:pt modelId="{9396C01B-5A7D-4173-B10B-304AF660FD99}" type="parTrans" cxnId="{2F247106-0271-4EAE-AD46-8AACE7918AD6}">
      <dgm:prSet/>
      <dgm:spPr/>
      <dgm:t>
        <a:bodyPr/>
        <a:lstStyle/>
        <a:p>
          <a:endParaRPr lang="en-US"/>
        </a:p>
      </dgm:t>
    </dgm:pt>
    <dgm:pt modelId="{C82D87C8-7E37-41E6-A3B6-5BF525773E8A}" type="sibTrans" cxnId="{2F247106-0271-4EAE-AD46-8AACE7918AD6}">
      <dgm:prSet/>
      <dgm:spPr/>
      <dgm:t>
        <a:bodyPr/>
        <a:lstStyle/>
        <a:p>
          <a:endParaRPr lang="en-US"/>
        </a:p>
      </dgm:t>
    </dgm:pt>
    <dgm:pt modelId="{1227A3EC-DF62-472B-9ED8-DA2AFAA4B038}" type="pres">
      <dgm:prSet presAssocID="{A60BA2DC-3AF6-4602-8AAD-117280925C3D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721FD8F-E1D9-4089-AF18-01602A4B954C}" type="pres">
      <dgm:prSet presAssocID="{B752BBD7-9D91-4AAD-9BB1-AB7F7FF7A1C4}" presName="centerShape" presStyleLbl="node0" presStyleIdx="0" presStyleCnt="1"/>
      <dgm:spPr/>
    </dgm:pt>
    <dgm:pt modelId="{4D2EB5FE-4408-4729-9AED-08DFD5AD54EE}" type="pres">
      <dgm:prSet presAssocID="{579136AE-B28D-4C0E-B250-FA6261580640}" presName="node" presStyleLbl="node1" presStyleIdx="0" presStyleCnt="3">
        <dgm:presLayoutVars>
          <dgm:bulletEnabled val="1"/>
        </dgm:presLayoutVars>
      </dgm:prSet>
      <dgm:spPr/>
    </dgm:pt>
    <dgm:pt modelId="{093E9D38-34EA-4400-B155-33B70D51102F}" type="pres">
      <dgm:prSet presAssocID="{579136AE-B28D-4C0E-B250-FA6261580640}" presName="dummy" presStyleCnt="0"/>
      <dgm:spPr/>
    </dgm:pt>
    <dgm:pt modelId="{4BB3F42F-A920-42F4-86A9-35CC8135AC8F}" type="pres">
      <dgm:prSet presAssocID="{F96DD443-2E19-4003-B22A-CC327CD4CB73}" presName="sibTrans" presStyleLbl="sibTrans2D1" presStyleIdx="0" presStyleCnt="3"/>
      <dgm:spPr/>
    </dgm:pt>
    <dgm:pt modelId="{2348789E-4FA9-45FA-86B6-9FA73B1B2D1A}" type="pres">
      <dgm:prSet presAssocID="{66D880EC-EBEF-44CA-A85C-B1E1BE26D20C}" presName="node" presStyleLbl="node1" presStyleIdx="1" presStyleCnt="3">
        <dgm:presLayoutVars>
          <dgm:bulletEnabled val="1"/>
        </dgm:presLayoutVars>
      </dgm:prSet>
      <dgm:spPr/>
    </dgm:pt>
    <dgm:pt modelId="{87FD8917-29C1-4690-AF8E-45A664824B71}" type="pres">
      <dgm:prSet presAssocID="{66D880EC-EBEF-44CA-A85C-B1E1BE26D20C}" presName="dummy" presStyleCnt="0"/>
      <dgm:spPr/>
    </dgm:pt>
    <dgm:pt modelId="{65C81B8A-4E83-4317-8545-16CC6814320E}" type="pres">
      <dgm:prSet presAssocID="{DEF5E9FA-9620-4764-87B9-93060CEF0BD1}" presName="sibTrans" presStyleLbl="sibTrans2D1" presStyleIdx="1" presStyleCnt="3"/>
      <dgm:spPr/>
    </dgm:pt>
    <dgm:pt modelId="{576F4F37-A31D-4515-82E7-2122485FA6E9}" type="pres">
      <dgm:prSet presAssocID="{E8AC12FC-7233-4139-A0BF-F7563B5C6F03}" presName="node" presStyleLbl="node1" presStyleIdx="2" presStyleCnt="3">
        <dgm:presLayoutVars>
          <dgm:bulletEnabled val="1"/>
        </dgm:presLayoutVars>
      </dgm:prSet>
      <dgm:spPr/>
    </dgm:pt>
    <dgm:pt modelId="{CB0704EE-469D-494E-B6E2-ADC1F3C781A6}" type="pres">
      <dgm:prSet presAssocID="{E8AC12FC-7233-4139-A0BF-F7563B5C6F03}" presName="dummy" presStyleCnt="0"/>
      <dgm:spPr/>
    </dgm:pt>
    <dgm:pt modelId="{DB37C2B4-A7AC-49CF-800F-3C144DA465AF}" type="pres">
      <dgm:prSet presAssocID="{C82D87C8-7E37-41E6-A3B6-5BF525773E8A}" presName="sibTrans" presStyleLbl="sibTrans2D1" presStyleIdx="2" presStyleCnt="3"/>
      <dgm:spPr/>
    </dgm:pt>
  </dgm:ptLst>
  <dgm:cxnLst>
    <dgm:cxn modelId="{16FDC201-CED2-4897-BDE1-A765C5FE45D2}" srcId="{A60BA2DC-3AF6-4602-8AAD-117280925C3D}" destId="{B752BBD7-9D91-4AAD-9BB1-AB7F7FF7A1C4}" srcOrd="0" destOrd="0" parTransId="{E2727ED9-555A-4956-AE05-2528A7D4A839}" sibTransId="{7109A448-30A0-4830-9F9F-025B8C853351}"/>
    <dgm:cxn modelId="{2F247106-0271-4EAE-AD46-8AACE7918AD6}" srcId="{B752BBD7-9D91-4AAD-9BB1-AB7F7FF7A1C4}" destId="{E8AC12FC-7233-4139-A0BF-F7563B5C6F03}" srcOrd="2" destOrd="0" parTransId="{9396C01B-5A7D-4173-B10B-304AF660FD99}" sibTransId="{C82D87C8-7E37-41E6-A3B6-5BF525773E8A}"/>
    <dgm:cxn modelId="{6AC4B11D-43D3-4F17-8BC4-8CE33BD89A22}" type="presOf" srcId="{579136AE-B28D-4C0E-B250-FA6261580640}" destId="{4D2EB5FE-4408-4729-9AED-08DFD5AD54EE}" srcOrd="0" destOrd="0" presId="urn:microsoft.com/office/officeart/2005/8/layout/radial6"/>
    <dgm:cxn modelId="{DE3E071E-B77F-4EDC-B57B-42F48C71A86A}" type="presOf" srcId="{F96DD443-2E19-4003-B22A-CC327CD4CB73}" destId="{4BB3F42F-A920-42F4-86A9-35CC8135AC8F}" srcOrd="0" destOrd="0" presId="urn:microsoft.com/office/officeart/2005/8/layout/radial6"/>
    <dgm:cxn modelId="{C88CE244-8F1B-4E77-BBD5-EA4F4C1C2307}" type="presOf" srcId="{66D880EC-EBEF-44CA-A85C-B1E1BE26D20C}" destId="{2348789E-4FA9-45FA-86B6-9FA73B1B2D1A}" srcOrd="0" destOrd="0" presId="urn:microsoft.com/office/officeart/2005/8/layout/radial6"/>
    <dgm:cxn modelId="{3C8B524C-B903-49F7-840C-60F63BFF5C29}" type="presOf" srcId="{B752BBD7-9D91-4AAD-9BB1-AB7F7FF7A1C4}" destId="{0721FD8F-E1D9-4089-AF18-01602A4B954C}" srcOrd="0" destOrd="0" presId="urn:microsoft.com/office/officeart/2005/8/layout/radial6"/>
    <dgm:cxn modelId="{5AC60BDB-A607-41CC-89CA-3D52944418A3}" type="presOf" srcId="{C82D87C8-7E37-41E6-A3B6-5BF525773E8A}" destId="{DB37C2B4-A7AC-49CF-800F-3C144DA465AF}" srcOrd="0" destOrd="0" presId="urn:microsoft.com/office/officeart/2005/8/layout/radial6"/>
    <dgm:cxn modelId="{411A7DDF-B96C-4635-999A-6A0B2229990F}" type="presOf" srcId="{E8AC12FC-7233-4139-A0BF-F7563B5C6F03}" destId="{576F4F37-A31D-4515-82E7-2122485FA6E9}" srcOrd="0" destOrd="0" presId="urn:microsoft.com/office/officeart/2005/8/layout/radial6"/>
    <dgm:cxn modelId="{D26C63E5-2981-4997-A0B3-31CB9C165315}" srcId="{B752BBD7-9D91-4AAD-9BB1-AB7F7FF7A1C4}" destId="{66D880EC-EBEF-44CA-A85C-B1E1BE26D20C}" srcOrd="1" destOrd="0" parTransId="{527FE238-04E1-49D8-86D3-0CD96B05B7AF}" sibTransId="{DEF5E9FA-9620-4764-87B9-93060CEF0BD1}"/>
    <dgm:cxn modelId="{8A09C1E9-5756-482C-B100-25869A44462B}" type="presOf" srcId="{DEF5E9FA-9620-4764-87B9-93060CEF0BD1}" destId="{65C81B8A-4E83-4317-8545-16CC6814320E}" srcOrd="0" destOrd="0" presId="urn:microsoft.com/office/officeart/2005/8/layout/radial6"/>
    <dgm:cxn modelId="{3E7305EE-D63D-4774-8086-98E3ADCC5AD9}" srcId="{B752BBD7-9D91-4AAD-9BB1-AB7F7FF7A1C4}" destId="{579136AE-B28D-4C0E-B250-FA6261580640}" srcOrd="0" destOrd="0" parTransId="{0EB69DA0-B374-4EE0-BCBE-21ECEFED3A88}" sibTransId="{F96DD443-2E19-4003-B22A-CC327CD4CB73}"/>
    <dgm:cxn modelId="{8D8291F0-035A-4AF3-9F31-AE72A3234F92}" type="presOf" srcId="{A60BA2DC-3AF6-4602-8AAD-117280925C3D}" destId="{1227A3EC-DF62-472B-9ED8-DA2AFAA4B038}" srcOrd="0" destOrd="0" presId="urn:microsoft.com/office/officeart/2005/8/layout/radial6"/>
    <dgm:cxn modelId="{19AB9816-3EE1-48D2-A2CC-439808FC3CED}" type="presParOf" srcId="{1227A3EC-DF62-472B-9ED8-DA2AFAA4B038}" destId="{0721FD8F-E1D9-4089-AF18-01602A4B954C}" srcOrd="0" destOrd="0" presId="urn:microsoft.com/office/officeart/2005/8/layout/radial6"/>
    <dgm:cxn modelId="{6E727AC2-84DD-4D73-A3BD-8A54B11C533D}" type="presParOf" srcId="{1227A3EC-DF62-472B-9ED8-DA2AFAA4B038}" destId="{4D2EB5FE-4408-4729-9AED-08DFD5AD54EE}" srcOrd="1" destOrd="0" presId="urn:microsoft.com/office/officeart/2005/8/layout/radial6"/>
    <dgm:cxn modelId="{62C51072-B94A-4F1A-BA45-CA5E1581E18B}" type="presParOf" srcId="{1227A3EC-DF62-472B-9ED8-DA2AFAA4B038}" destId="{093E9D38-34EA-4400-B155-33B70D51102F}" srcOrd="2" destOrd="0" presId="urn:microsoft.com/office/officeart/2005/8/layout/radial6"/>
    <dgm:cxn modelId="{2DE78212-2833-42DE-AB59-023A1EED59EB}" type="presParOf" srcId="{1227A3EC-DF62-472B-9ED8-DA2AFAA4B038}" destId="{4BB3F42F-A920-42F4-86A9-35CC8135AC8F}" srcOrd="3" destOrd="0" presId="urn:microsoft.com/office/officeart/2005/8/layout/radial6"/>
    <dgm:cxn modelId="{E2D1E641-0DAC-49A8-8433-06A552BACD40}" type="presParOf" srcId="{1227A3EC-DF62-472B-9ED8-DA2AFAA4B038}" destId="{2348789E-4FA9-45FA-86B6-9FA73B1B2D1A}" srcOrd="4" destOrd="0" presId="urn:microsoft.com/office/officeart/2005/8/layout/radial6"/>
    <dgm:cxn modelId="{8C6B8835-176E-4D2B-9763-D49AA9DE379C}" type="presParOf" srcId="{1227A3EC-DF62-472B-9ED8-DA2AFAA4B038}" destId="{87FD8917-29C1-4690-AF8E-45A664824B71}" srcOrd="5" destOrd="0" presId="urn:microsoft.com/office/officeart/2005/8/layout/radial6"/>
    <dgm:cxn modelId="{0C873B8C-4502-4BDA-BA96-096241975D70}" type="presParOf" srcId="{1227A3EC-DF62-472B-9ED8-DA2AFAA4B038}" destId="{65C81B8A-4E83-4317-8545-16CC6814320E}" srcOrd="6" destOrd="0" presId="urn:microsoft.com/office/officeart/2005/8/layout/radial6"/>
    <dgm:cxn modelId="{C681C5A5-9724-4110-A2F1-10787C75C8C1}" type="presParOf" srcId="{1227A3EC-DF62-472B-9ED8-DA2AFAA4B038}" destId="{576F4F37-A31D-4515-82E7-2122485FA6E9}" srcOrd="7" destOrd="0" presId="urn:microsoft.com/office/officeart/2005/8/layout/radial6"/>
    <dgm:cxn modelId="{1BCCC562-0BF1-4A05-BB38-BC75C73F3EF6}" type="presParOf" srcId="{1227A3EC-DF62-472B-9ED8-DA2AFAA4B038}" destId="{CB0704EE-469D-494E-B6E2-ADC1F3C781A6}" srcOrd="8" destOrd="0" presId="urn:microsoft.com/office/officeart/2005/8/layout/radial6"/>
    <dgm:cxn modelId="{E35142EF-E3BB-48BE-B711-03A12EA26ECC}" type="presParOf" srcId="{1227A3EC-DF62-472B-9ED8-DA2AFAA4B038}" destId="{DB37C2B4-A7AC-49CF-800F-3C144DA465AF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63AB378-F82B-4406-A652-A999D920E0FD}" type="doc">
      <dgm:prSet loTypeId="urn:microsoft.com/office/officeart/2008/layout/PictureAccentList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78FE813-5B65-49ED-A766-04B4DD3C5154}">
      <dgm:prSet phldrT="[Text]" custT="1"/>
      <dgm:spPr>
        <a:solidFill>
          <a:srgbClr val="0070C0"/>
        </a:solidFill>
      </dgm:spPr>
      <dgm:t>
        <a:bodyPr/>
        <a:lstStyle/>
        <a:p>
          <a:r>
            <a:rPr lang="en-US" sz="2800" b="1" dirty="0"/>
            <a:t>Inclusive Culture Pillars</a:t>
          </a:r>
        </a:p>
      </dgm:t>
    </dgm:pt>
    <dgm:pt modelId="{4A9BEC57-0CCE-429C-BF97-9DD03AC7DB4F}" type="parTrans" cxnId="{AFA9AD94-9F35-464C-9D31-044D2E36E2A2}">
      <dgm:prSet/>
      <dgm:spPr/>
      <dgm:t>
        <a:bodyPr/>
        <a:lstStyle/>
        <a:p>
          <a:endParaRPr lang="en-US"/>
        </a:p>
      </dgm:t>
    </dgm:pt>
    <dgm:pt modelId="{30F70AEC-EE36-457F-9298-27ED506BEDE2}" type="sibTrans" cxnId="{AFA9AD94-9F35-464C-9D31-044D2E36E2A2}">
      <dgm:prSet/>
      <dgm:spPr/>
      <dgm:t>
        <a:bodyPr/>
        <a:lstStyle/>
        <a:p>
          <a:endParaRPr lang="en-US"/>
        </a:p>
      </dgm:t>
    </dgm:pt>
    <dgm:pt modelId="{5F2FA422-CEE8-4207-A8F6-C943AEBFDE3D}">
      <dgm:prSet phldrT="[Text]"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US" sz="1600" dirty="0">
              <a:solidFill>
                <a:schemeClr val="accent1"/>
              </a:solidFill>
            </a:rPr>
            <a:t>Inclusive Hiring</a:t>
          </a:r>
        </a:p>
      </dgm:t>
    </dgm:pt>
    <dgm:pt modelId="{5DCB885A-5B90-44EB-A49E-1273F0EF51EA}" type="parTrans" cxnId="{DDA0FC59-6520-4D8C-9A16-D9545C70414E}">
      <dgm:prSet/>
      <dgm:spPr/>
      <dgm:t>
        <a:bodyPr/>
        <a:lstStyle/>
        <a:p>
          <a:endParaRPr lang="en-US"/>
        </a:p>
      </dgm:t>
    </dgm:pt>
    <dgm:pt modelId="{2990591D-B8FF-4B9C-876A-27690CBAAB54}" type="sibTrans" cxnId="{DDA0FC59-6520-4D8C-9A16-D9545C70414E}">
      <dgm:prSet/>
      <dgm:spPr/>
      <dgm:t>
        <a:bodyPr/>
        <a:lstStyle/>
        <a:p>
          <a:endParaRPr lang="en-US"/>
        </a:p>
      </dgm:t>
    </dgm:pt>
    <dgm:pt modelId="{A9C38383-F349-4296-BEB8-A76AB4908892}">
      <dgm:prSet phldrT="[Text]"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US" sz="1600" dirty="0">
              <a:solidFill>
                <a:schemeClr val="accent1"/>
              </a:solidFill>
            </a:rPr>
            <a:t>Equitable Pay</a:t>
          </a:r>
        </a:p>
      </dgm:t>
    </dgm:pt>
    <dgm:pt modelId="{0B842129-7A4C-4AC0-BD32-335E7048D094}" type="parTrans" cxnId="{856005D7-EE3B-490A-9439-53F9FFA71231}">
      <dgm:prSet/>
      <dgm:spPr/>
      <dgm:t>
        <a:bodyPr/>
        <a:lstStyle/>
        <a:p>
          <a:endParaRPr lang="en-US"/>
        </a:p>
      </dgm:t>
    </dgm:pt>
    <dgm:pt modelId="{C64D276F-1C97-4460-8339-6AE49AC95AEB}" type="sibTrans" cxnId="{856005D7-EE3B-490A-9439-53F9FFA71231}">
      <dgm:prSet/>
      <dgm:spPr/>
      <dgm:t>
        <a:bodyPr/>
        <a:lstStyle/>
        <a:p>
          <a:endParaRPr lang="en-US"/>
        </a:p>
      </dgm:t>
    </dgm:pt>
    <dgm:pt modelId="{77258675-C6B0-4DF6-A94C-80046587F798}">
      <dgm:prSet phldrT="[Text]"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US" sz="1600" dirty="0">
              <a:solidFill>
                <a:schemeClr val="accent1"/>
              </a:solidFill>
            </a:rPr>
            <a:t>Partner Networks</a:t>
          </a:r>
        </a:p>
      </dgm:t>
    </dgm:pt>
    <dgm:pt modelId="{F7F2E95D-4FF1-4B20-BBFD-07E7A2E82D4D}" type="parTrans" cxnId="{C048DA55-4A04-43B9-B5B5-152F77F1AAD3}">
      <dgm:prSet/>
      <dgm:spPr/>
      <dgm:t>
        <a:bodyPr/>
        <a:lstStyle/>
        <a:p>
          <a:endParaRPr lang="en-US"/>
        </a:p>
      </dgm:t>
    </dgm:pt>
    <dgm:pt modelId="{2232AE29-7772-4083-BC00-E6109BF6CCBF}" type="sibTrans" cxnId="{C048DA55-4A04-43B9-B5B5-152F77F1AAD3}">
      <dgm:prSet/>
      <dgm:spPr/>
      <dgm:t>
        <a:bodyPr/>
        <a:lstStyle/>
        <a:p>
          <a:endParaRPr lang="en-US"/>
        </a:p>
      </dgm:t>
    </dgm:pt>
    <dgm:pt modelId="{2A597AA4-85A4-407D-B958-76DAFB183FC9}">
      <dgm:prSet phldrT="[Text]"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US" sz="1600" dirty="0">
              <a:solidFill>
                <a:schemeClr val="accent1"/>
              </a:solidFill>
            </a:rPr>
            <a:t>Training &amp; Awareness</a:t>
          </a:r>
        </a:p>
      </dgm:t>
    </dgm:pt>
    <dgm:pt modelId="{D72A1A59-D0D5-4CA7-8907-46FE9CE09DF9}" type="parTrans" cxnId="{CC027016-5649-4AFA-BC70-2F320B755E80}">
      <dgm:prSet/>
      <dgm:spPr/>
      <dgm:t>
        <a:bodyPr/>
        <a:lstStyle/>
        <a:p>
          <a:endParaRPr lang="en-US"/>
        </a:p>
      </dgm:t>
    </dgm:pt>
    <dgm:pt modelId="{32852F96-C2D4-43A0-A414-AEEA6CD55207}" type="sibTrans" cxnId="{CC027016-5649-4AFA-BC70-2F320B755E80}">
      <dgm:prSet/>
      <dgm:spPr/>
      <dgm:t>
        <a:bodyPr/>
        <a:lstStyle/>
        <a:p>
          <a:endParaRPr lang="en-US"/>
        </a:p>
      </dgm:t>
    </dgm:pt>
    <dgm:pt modelId="{D6C32F57-B7B8-4C06-AAA2-BCE589239CAB}">
      <dgm:prSet phldrT="[Text]"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US" sz="1600" dirty="0">
              <a:solidFill>
                <a:schemeClr val="accent1"/>
              </a:solidFill>
            </a:rPr>
            <a:t>Leadership Accountability</a:t>
          </a:r>
        </a:p>
      </dgm:t>
    </dgm:pt>
    <dgm:pt modelId="{1A5BBD06-925F-4E0E-8117-E54F09E1DD00}" type="parTrans" cxnId="{AFF2BD1C-D077-4C22-A09A-8209567D3A29}">
      <dgm:prSet/>
      <dgm:spPr/>
      <dgm:t>
        <a:bodyPr/>
        <a:lstStyle/>
        <a:p>
          <a:endParaRPr lang="en-US"/>
        </a:p>
      </dgm:t>
    </dgm:pt>
    <dgm:pt modelId="{B83B710A-9935-4A05-B70A-C074E8742DB3}" type="sibTrans" cxnId="{AFF2BD1C-D077-4C22-A09A-8209567D3A29}">
      <dgm:prSet/>
      <dgm:spPr/>
      <dgm:t>
        <a:bodyPr/>
        <a:lstStyle/>
        <a:p>
          <a:endParaRPr lang="en-US"/>
        </a:p>
      </dgm:t>
    </dgm:pt>
    <dgm:pt modelId="{2A1325D5-BA76-4E1D-BBBB-219F023AC2C8}" type="pres">
      <dgm:prSet presAssocID="{B63AB378-F82B-4406-A652-A999D920E0FD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</dgm:pt>
    <dgm:pt modelId="{BB2E8544-7C74-40DE-8612-4B31C856210E}" type="pres">
      <dgm:prSet presAssocID="{B78FE813-5B65-49ED-A766-04B4DD3C5154}" presName="root" presStyleCnt="0">
        <dgm:presLayoutVars>
          <dgm:chMax/>
          <dgm:chPref val="4"/>
        </dgm:presLayoutVars>
      </dgm:prSet>
      <dgm:spPr/>
    </dgm:pt>
    <dgm:pt modelId="{019BB9EC-4182-4BD2-BDE7-34FB79CF1800}" type="pres">
      <dgm:prSet presAssocID="{B78FE813-5B65-49ED-A766-04B4DD3C5154}" presName="rootComposite" presStyleCnt="0">
        <dgm:presLayoutVars/>
      </dgm:prSet>
      <dgm:spPr/>
    </dgm:pt>
    <dgm:pt modelId="{754A3E6C-6D03-4101-A68F-C26C45368931}" type="pres">
      <dgm:prSet presAssocID="{B78FE813-5B65-49ED-A766-04B4DD3C5154}" presName="rootText" presStyleLbl="node0" presStyleIdx="0" presStyleCnt="1">
        <dgm:presLayoutVars>
          <dgm:chMax/>
          <dgm:chPref val="4"/>
        </dgm:presLayoutVars>
      </dgm:prSet>
      <dgm:spPr/>
    </dgm:pt>
    <dgm:pt modelId="{ADFE2E58-6265-4065-8C9A-7A23B485B9C1}" type="pres">
      <dgm:prSet presAssocID="{B78FE813-5B65-49ED-A766-04B4DD3C5154}" presName="childShape" presStyleCnt="0">
        <dgm:presLayoutVars>
          <dgm:chMax val="0"/>
          <dgm:chPref val="0"/>
        </dgm:presLayoutVars>
      </dgm:prSet>
      <dgm:spPr/>
    </dgm:pt>
    <dgm:pt modelId="{A5F0B7D4-7003-44A9-B5CA-C8DB31C88A6E}" type="pres">
      <dgm:prSet presAssocID="{5F2FA422-CEE8-4207-A8F6-C943AEBFDE3D}" presName="childComposite" presStyleCnt="0">
        <dgm:presLayoutVars>
          <dgm:chMax val="0"/>
          <dgm:chPref val="0"/>
        </dgm:presLayoutVars>
      </dgm:prSet>
      <dgm:spPr/>
    </dgm:pt>
    <dgm:pt modelId="{761480B4-C3D7-491A-BD06-AED5F6459EB9}" type="pres">
      <dgm:prSet presAssocID="{5F2FA422-CEE8-4207-A8F6-C943AEBFDE3D}" presName="Image" presStyleLbl="node1" presStyleIdx="0" presStyleCnt="5"/>
      <dgm:spPr>
        <a:solidFill>
          <a:schemeClr val="tx2"/>
        </a:solidFill>
      </dgm:spPr>
    </dgm:pt>
    <dgm:pt modelId="{F72970EB-F9C4-4C27-AFF9-CF11A259124B}" type="pres">
      <dgm:prSet presAssocID="{5F2FA422-CEE8-4207-A8F6-C943AEBFDE3D}" presName="childText" presStyleLbl="lnNode1" presStyleIdx="0" presStyleCnt="5">
        <dgm:presLayoutVars>
          <dgm:chMax val="0"/>
          <dgm:chPref val="0"/>
          <dgm:bulletEnabled val="1"/>
        </dgm:presLayoutVars>
      </dgm:prSet>
      <dgm:spPr/>
    </dgm:pt>
    <dgm:pt modelId="{11994F17-E9A5-4423-A3CD-B426A30FEFAC}" type="pres">
      <dgm:prSet presAssocID="{A9C38383-F349-4296-BEB8-A76AB4908892}" presName="childComposite" presStyleCnt="0">
        <dgm:presLayoutVars>
          <dgm:chMax val="0"/>
          <dgm:chPref val="0"/>
        </dgm:presLayoutVars>
      </dgm:prSet>
      <dgm:spPr/>
    </dgm:pt>
    <dgm:pt modelId="{B8A1A3F6-430F-448A-B6B2-5EA320E3463B}" type="pres">
      <dgm:prSet presAssocID="{A9C38383-F349-4296-BEB8-A76AB4908892}" presName="Image" presStyleLbl="node1" presStyleIdx="1" presStyleCnt="5"/>
      <dgm:spPr>
        <a:solidFill>
          <a:schemeClr val="tx2"/>
        </a:solidFill>
      </dgm:spPr>
    </dgm:pt>
    <dgm:pt modelId="{1D69CA99-C03E-4021-82DF-E960F0DFC912}" type="pres">
      <dgm:prSet presAssocID="{A9C38383-F349-4296-BEB8-A76AB4908892}" presName="childText" presStyleLbl="lnNode1" presStyleIdx="1" presStyleCnt="5">
        <dgm:presLayoutVars>
          <dgm:chMax val="0"/>
          <dgm:chPref val="0"/>
          <dgm:bulletEnabled val="1"/>
        </dgm:presLayoutVars>
      </dgm:prSet>
      <dgm:spPr/>
    </dgm:pt>
    <dgm:pt modelId="{1055B658-DC16-4D81-A0D3-222AD6EA9A46}" type="pres">
      <dgm:prSet presAssocID="{77258675-C6B0-4DF6-A94C-80046587F798}" presName="childComposite" presStyleCnt="0">
        <dgm:presLayoutVars>
          <dgm:chMax val="0"/>
          <dgm:chPref val="0"/>
        </dgm:presLayoutVars>
      </dgm:prSet>
      <dgm:spPr/>
    </dgm:pt>
    <dgm:pt modelId="{213E0147-FB59-4D0A-9666-8BC63408106D}" type="pres">
      <dgm:prSet presAssocID="{77258675-C6B0-4DF6-A94C-80046587F798}" presName="Image" presStyleLbl="node1" presStyleIdx="2" presStyleCnt="5"/>
      <dgm:spPr>
        <a:solidFill>
          <a:schemeClr val="tx2"/>
        </a:solidFill>
      </dgm:spPr>
    </dgm:pt>
    <dgm:pt modelId="{D5886100-A856-44FB-B429-6F2092A22635}" type="pres">
      <dgm:prSet presAssocID="{77258675-C6B0-4DF6-A94C-80046587F798}" presName="childText" presStyleLbl="lnNode1" presStyleIdx="2" presStyleCnt="5">
        <dgm:presLayoutVars>
          <dgm:chMax val="0"/>
          <dgm:chPref val="0"/>
          <dgm:bulletEnabled val="1"/>
        </dgm:presLayoutVars>
      </dgm:prSet>
      <dgm:spPr/>
    </dgm:pt>
    <dgm:pt modelId="{14F10B5F-BF15-4BEF-BF57-4363F8212480}" type="pres">
      <dgm:prSet presAssocID="{2A597AA4-85A4-407D-B958-76DAFB183FC9}" presName="childComposite" presStyleCnt="0">
        <dgm:presLayoutVars>
          <dgm:chMax val="0"/>
          <dgm:chPref val="0"/>
        </dgm:presLayoutVars>
      </dgm:prSet>
      <dgm:spPr/>
    </dgm:pt>
    <dgm:pt modelId="{9A6AF6CD-116E-46A5-A93F-E583B1998819}" type="pres">
      <dgm:prSet presAssocID="{2A597AA4-85A4-407D-B958-76DAFB183FC9}" presName="Image" presStyleLbl="node1" presStyleIdx="3" presStyleCnt="5"/>
      <dgm:spPr>
        <a:solidFill>
          <a:schemeClr val="tx2"/>
        </a:solidFill>
      </dgm:spPr>
    </dgm:pt>
    <dgm:pt modelId="{002FEDFF-9934-4BB0-8B82-A60CFCD9576F}" type="pres">
      <dgm:prSet presAssocID="{2A597AA4-85A4-407D-B958-76DAFB183FC9}" presName="childText" presStyleLbl="lnNode1" presStyleIdx="3" presStyleCnt="5">
        <dgm:presLayoutVars>
          <dgm:chMax val="0"/>
          <dgm:chPref val="0"/>
          <dgm:bulletEnabled val="1"/>
        </dgm:presLayoutVars>
      </dgm:prSet>
      <dgm:spPr/>
    </dgm:pt>
    <dgm:pt modelId="{8889329E-294E-45BA-BD3E-A014A0E5F06B}" type="pres">
      <dgm:prSet presAssocID="{D6C32F57-B7B8-4C06-AAA2-BCE589239CAB}" presName="childComposite" presStyleCnt="0">
        <dgm:presLayoutVars>
          <dgm:chMax val="0"/>
          <dgm:chPref val="0"/>
        </dgm:presLayoutVars>
      </dgm:prSet>
      <dgm:spPr/>
    </dgm:pt>
    <dgm:pt modelId="{18494A4E-A2B0-4684-B9B5-D5C05133DFA1}" type="pres">
      <dgm:prSet presAssocID="{D6C32F57-B7B8-4C06-AAA2-BCE589239CAB}" presName="Image" presStyleLbl="node1" presStyleIdx="4" presStyleCnt="5"/>
      <dgm:spPr>
        <a:solidFill>
          <a:schemeClr val="tx2"/>
        </a:solidFill>
      </dgm:spPr>
    </dgm:pt>
    <dgm:pt modelId="{45E8BA88-B521-46F2-9221-F3920CDC3578}" type="pres">
      <dgm:prSet presAssocID="{D6C32F57-B7B8-4C06-AAA2-BCE589239CAB}" presName="childText" presStyleLbl="ln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CC027016-5649-4AFA-BC70-2F320B755E80}" srcId="{B78FE813-5B65-49ED-A766-04B4DD3C5154}" destId="{2A597AA4-85A4-407D-B958-76DAFB183FC9}" srcOrd="3" destOrd="0" parTransId="{D72A1A59-D0D5-4CA7-8907-46FE9CE09DF9}" sibTransId="{32852F96-C2D4-43A0-A414-AEEA6CD55207}"/>
    <dgm:cxn modelId="{AFF2BD1C-D077-4C22-A09A-8209567D3A29}" srcId="{B78FE813-5B65-49ED-A766-04B4DD3C5154}" destId="{D6C32F57-B7B8-4C06-AAA2-BCE589239CAB}" srcOrd="4" destOrd="0" parTransId="{1A5BBD06-925F-4E0E-8117-E54F09E1DD00}" sibTransId="{B83B710A-9935-4A05-B70A-C074E8742DB3}"/>
    <dgm:cxn modelId="{9F00DE71-0ACE-42D7-A1FC-AF7176814EB4}" type="presOf" srcId="{A9C38383-F349-4296-BEB8-A76AB4908892}" destId="{1D69CA99-C03E-4021-82DF-E960F0DFC912}" srcOrd="0" destOrd="0" presId="urn:microsoft.com/office/officeart/2008/layout/PictureAccentList"/>
    <dgm:cxn modelId="{C048DA55-4A04-43B9-B5B5-152F77F1AAD3}" srcId="{B78FE813-5B65-49ED-A766-04B4DD3C5154}" destId="{77258675-C6B0-4DF6-A94C-80046587F798}" srcOrd="2" destOrd="0" parTransId="{F7F2E95D-4FF1-4B20-BBFD-07E7A2E82D4D}" sibTransId="{2232AE29-7772-4083-BC00-E6109BF6CCBF}"/>
    <dgm:cxn modelId="{DDA0FC59-6520-4D8C-9A16-D9545C70414E}" srcId="{B78FE813-5B65-49ED-A766-04B4DD3C5154}" destId="{5F2FA422-CEE8-4207-A8F6-C943AEBFDE3D}" srcOrd="0" destOrd="0" parTransId="{5DCB885A-5B90-44EB-A49E-1273F0EF51EA}" sibTransId="{2990591D-B8FF-4B9C-876A-27690CBAAB54}"/>
    <dgm:cxn modelId="{314A2C5A-CB6C-4D60-8C96-D3331ED35FC3}" type="presOf" srcId="{B63AB378-F82B-4406-A652-A999D920E0FD}" destId="{2A1325D5-BA76-4E1D-BBBB-219F023AC2C8}" srcOrd="0" destOrd="0" presId="urn:microsoft.com/office/officeart/2008/layout/PictureAccentList"/>
    <dgm:cxn modelId="{AFA9AD94-9F35-464C-9D31-044D2E36E2A2}" srcId="{B63AB378-F82B-4406-A652-A999D920E0FD}" destId="{B78FE813-5B65-49ED-A766-04B4DD3C5154}" srcOrd="0" destOrd="0" parTransId="{4A9BEC57-0CCE-429C-BF97-9DD03AC7DB4F}" sibTransId="{30F70AEC-EE36-457F-9298-27ED506BEDE2}"/>
    <dgm:cxn modelId="{6F6F0297-547D-448A-A28E-117C34C75250}" type="presOf" srcId="{5F2FA422-CEE8-4207-A8F6-C943AEBFDE3D}" destId="{F72970EB-F9C4-4C27-AFF9-CF11A259124B}" srcOrd="0" destOrd="0" presId="urn:microsoft.com/office/officeart/2008/layout/PictureAccentList"/>
    <dgm:cxn modelId="{2A739DD6-8A1D-401B-8158-BFADCEC492DC}" type="presOf" srcId="{2A597AA4-85A4-407D-B958-76DAFB183FC9}" destId="{002FEDFF-9934-4BB0-8B82-A60CFCD9576F}" srcOrd="0" destOrd="0" presId="urn:microsoft.com/office/officeart/2008/layout/PictureAccentList"/>
    <dgm:cxn modelId="{856005D7-EE3B-490A-9439-53F9FFA71231}" srcId="{B78FE813-5B65-49ED-A766-04B4DD3C5154}" destId="{A9C38383-F349-4296-BEB8-A76AB4908892}" srcOrd="1" destOrd="0" parTransId="{0B842129-7A4C-4AC0-BD32-335E7048D094}" sibTransId="{C64D276F-1C97-4460-8339-6AE49AC95AEB}"/>
    <dgm:cxn modelId="{4AE630F0-9424-4E56-99FD-2E1E4CBC0A05}" type="presOf" srcId="{D6C32F57-B7B8-4C06-AAA2-BCE589239CAB}" destId="{45E8BA88-B521-46F2-9221-F3920CDC3578}" srcOrd="0" destOrd="0" presId="urn:microsoft.com/office/officeart/2008/layout/PictureAccentList"/>
    <dgm:cxn modelId="{47BFB1F1-D35B-44E4-9997-A51F6516F25A}" type="presOf" srcId="{B78FE813-5B65-49ED-A766-04B4DD3C5154}" destId="{754A3E6C-6D03-4101-A68F-C26C45368931}" srcOrd="0" destOrd="0" presId="urn:microsoft.com/office/officeart/2008/layout/PictureAccentList"/>
    <dgm:cxn modelId="{12ACC5FD-0FE3-4407-A5DC-DD6D7B1915B3}" type="presOf" srcId="{77258675-C6B0-4DF6-A94C-80046587F798}" destId="{D5886100-A856-44FB-B429-6F2092A22635}" srcOrd="0" destOrd="0" presId="urn:microsoft.com/office/officeart/2008/layout/PictureAccentList"/>
    <dgm:cxn modelId="{D53913D3-8D99-45C5-A0C8-D7931140AB57}" type="presParOf" srcId="{2A1325D5-BA76-4E1D-BBBB-219F023AC2C8}" destId="{BB2E8544-7C74-40DE-8612-4B31C856210E}" srcOrd="0" destOrd="0" presId="urn:microsoft.com/office/officeart/2008/layout/PictureAccentList"/>
    <dgm:cxn modelId="{5998D329-30A0-4EC9-8856-02B272A60094}" type="presParOf" srcId="{BB2E8544-7C74-40DE-8612-4B31C856210E}" destId="{019BB9EC-4182-4BD2-BDE7-34FB79CF1800}" srcOrd="0" destOrd="0" presId="urn:microsoft.com/office/officeart/2008/layout/PictureAccentList"/>
    <dgm:cxn modelId="{43F689C4-6846-45C0-B16B-5C87C6B4F0D0}" type="presParOf" srcId="{019BB9EC-4182-4BD2-BDE7-34FB79CF1800}" destId="{754A3E6C-6D03-4101-A68F-C26C45368931}" srcOrd="0" destOrd="0" presId="urn:microsoft.com/office/officeart/2008/layout/PictureAccentList"/>
    <dgm:cxn modelId="{B7F250ED-F0D4-47E1-B548-C42CEF6CFCEA}" type="presParOf" srcId="{BB2E8544-7C74-40DE-8612-4B31C856210E}" destId="{ADFE2E58-6265-4065-8C9A-7A23B485B9C1}" srcOrd="1" destOrd="0" presId="urn:microsoft.com/office/officeart/2008/layout/PictureAccentList"/>
    <dgm:cxn modelId="{58D1465B-54D0-4D65-8C9F-51D16AF009E8}" type="presParOf" srcId="{ADFE2E58-6265-4065-8C9A-7A23B485B9C1}" destId="{A5F0B7D4-7003-44A9-B5CA-C8DB31C88A6E}" srcOrd="0" destOrd="0" presId="urn:microsoft.com/office/officeart/2008/layout/PictureAccentList"/>
    <dgm:cxn modelId="{867BD204-7AD5-4612-97C1-867135309B72}" type="presParOf" srcId="{A5F0B7D4-7003-44A9-B5CA-C8DB31C88A6E}" destId="{761480B4-C3D7-491A-BD06-AED5F6459EB9}" srcOrd="0" destOrd="0" presId="urn:microsoft.com/office/officeart/2008/layout/PictureAccentList"/>
    <dgm:cxn modelId="{D5A67DC6-E141-4BB2-BBA3-A86CFE7E99E5}" type="presParOf" srcId="{A5F0B7D4-7003-44A9-B5CA-C8DB31C88A6E}" destId="{F72970EB-F9C4-4C27-AFF9-CF11A259124B}" srcOrd="1" destOrd="0" presId="urn:microsoft.com/office/officeart/2008/layout/PictureAccentList"/>
    <dgm:cxn modelId="{F2A4769D-842C-4DF2-8E6F-5D7053421E75}" type="presParOf" srcId="{ADFE2E58-6265-4065-8C9A-7A23B485B9C1}" destId="{11994F17-E9A5-4423-A3CD-B426A30FEFAC}" srcOrd="1" destOrd="0" presId="urn:microsoft.com/office/officeart/2008/layout/PictureAccentList"/>
    <dgm:cxn modelId="{5FBF960D-0262-49D4-9CF8-7B07C03907DC}" type="presParOf" srcId="{11994F17-E9A5-4423-A3CD-B426A30FEFAC}" destId="{B8A1A3F6-430F-448A-B6B2-5EA320E3463B}" srcOrd="0" destOrd="0" presId="urn:microsoft.com/office/officeart/2008/layout/PictureAccentList"/>
    <dgm:cxn modelId="{0B183F19-4081-4DEC-ABF1-59C68052D5DC}" type="presParOf" srcId="{11994F17-E9A5-4423-A3CD-B426A30FEFAC}" destId="{1D69CA99-C03E-4021-82DF-E960F0DFC912}" srcOrd="1" destOrd="0" presId="urn:microsoft.com/office/officeart/2008/layout/PictureAccentList"/>
    <dgm:cxn modelId="{359E5295-B3D6-441E-805B-0835C7D1A80E}" type="presParOf" srcId="{ADFE2E58-6265-4065-8C9A-7A23B485B9C1}" destId="{1055B658-DC16-4D81-A0D3-222AD6EA9A46}" srcOrd="2" destOrd="0" presId="urn:microsoft.com/office/officeart/2008/layout/PictureAccentList"/>
    <dgm:cxn modelId="{57458D13-96A8-4EAD-9155-BB27A523806B}" type="presParOf" srcId="{1055B658-DC16-4D81-A0D3-222AD6EA9A46}" destId="{213E0147-FB59-4D0A-9666-8BC63408106D}" srcOrd="0" destOrd="0" presId="urn:microsoft.com/office/officeart/2008/layout/PictureAccentList"/>
    <dgm:cxn modelId="{ADAD2330-31CC-465B-8D75-8EF8F1A38A13}" type="presParOf" srcId="{1055B658-DC16-4D81-A0D3-222AD6EA9A46}" destId="{D5886100-A856-44FB-B429-6F2092A22635}" srcOrd="1" destOrd="0" presId="urn:microsoft.com/office/officeart/2008/layout/PictureAccentList"/>
    <dgm:cxn modelId="{5AE38D59-1DF5-4994-B866-8C813A1393A9}" type="presParOf" srcId="{ADFE2E58-6265-4065-8C9A-7A23B485B9C1}" destId="{14F10B5F-BF15-4BEF-BF57-4363F8212480}" srcOrd="3" destOrd="0" presId="urn:microsoft.com/office/officeart/2008/layout/PictureAccentList"/>
    <dgm:cxn modelId="{4C2F6BC0-EA38-42B8-83AA-AE637D688BD1}" type="presParOf" srcId="{14F10B5F-BF15-4BEF-BF57-4363F8212480}" destId="{9A6AF6CD-116E-46A5-A93F-E583B1998819}" srcOrd="0" destOrd="0" presId="urn:microsoft.com/office/officeart/2008/layout/PictureAccentList"/>
    <dgm:cxn modelId="{81E9E0C8-03FA-4874-AAB2-F73BFCB08950}" type="presParOf" srcId="{14F10B5F-BF15-4BEF-BF57-4363F8212480}" destId="{002FEDFF-9934-4BB0-8B82-A60CFCD9576F}" srcOrd="1" destOrd="0" presId="urn:microsoft.com/office/officeart/2008/layout/PictureAccentList"/>
    <dgm:cxn modelId="{E2A73C04-649F-4C13-9E5C-0C5B2D5AF5B5}" type="presParOf" srcId="{ADFE2E58-6265-4065-8C9A-7A23B485B9C1}" destId="{8889329E-294E-45BA-BD3E-A014A0E5F06B}" srcOrd="4" destOrd="0" presId="urn:microsoft.com/office/officeart/2008/layout/PictureAccentList"/>
    <dgm:cxn modelId="{79393DEE-BFE6-4083-8B68-E47CDB9B9A74}" type="presParOf" srcId="{8889329E-294E-45BA-BD3E-A014A0E5F06B}" destId="{18494A4E-A2B0-4684-B9B5-D5C05133DFA1}" srcOrd="0" destOrd="0" presId="urn:microsoft.com/office/officeart/2008/layout/PictureAccentList"/>
    <dgm:cxn modelId="{17CA1542-9D7A-4DE4-846C-0176ADA674F1}" type="presParOf" srcId="{8889329E-294E-45BA-BD3E-A014A0E5F06B}" destId="{45E8BA88-B521-46F2-9221-F3920CDC3578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7D306E6-001B-4BA7-98D8-79FAC4AEF152}" type="doc">
      <dgm:prSet loTypeId="urn:microsoft.com/office/officeart/2005/8/layout/vList2" loCatId="list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63880145-7BF7-433D-BCC0-1B4C3614E72C}">
      <dgm:prSet custT="1"/>
      <dgm:spPr/>
      <dgm:t>
        <a:bodyPr/>
        <a:lstStyle/>
        <a:p>
          <a:r>
            <a:rPr lang="en-US" sz="2400" dirty="0"/>
            <a:t>Cultural differences in defining diversity.</a:t>
          </a:r>
        </a:p>
      </dgm:t>
    </dgm:pt>
    <dgm:pt modelId="{68D3F986-B95D-40C7-8A5E-BE307BF94DC8}" type="parTrans" cxnId="{445DC736-8B55-4FAD-8A14-F346E2190B72}">
      <dgm:prSet/>
      <dgm:spPr/>
      <dgm:t>
        <a:bodyPr/>
        <a:lstStyle/>
        <a:p>
          <a:endParaRPr lang="en-US"/>
        </a:p>
      </dgm:t>
    </dgm:pt>
    <dgm:pt modelId="{5A0350AF-2FE9-4BF8-8278-1FC2266B9C4B}" type="sibTrans" cxnId="{445DC736-8B55-4FAD-8A14-F346E2190B72}">
      <dgm:prSet/>
      <dgm:spPr/>
      <dgm:t>
        <a:bodyPr/>
        <a:lstStyle/>
        <a:p>
          <a:endParaRPr lang="en-US"/>
        </a:p>
      </dgm:t>
    </dgm:pt>
    <dgm:pt modelId="{CDD4FDEC-C9DE-4449-8DF5-847AA96B909D}">
      <dgm:prSet custT="1"/>
      <dgm:spPr/>
      <dgm:t>
        <a:bodyPr/>
        <a:lstStyle/>
        <a:p>
          <a:r>
            <a:rPr lang="en-US" sz="2400" dirty="0"/>
            <a:t>Uneven implementation in licensed markets.</a:t>
          </a:r>
        </a:p>
      </dgm:t>
    </dgm:pt>
    <dgm:pt modelId="{37E09037-E019-4E83-90C7-305D7CEC227D}" type="parTrans" cxnId="{1D5AF1F8-8A09-4C32-8362-7A33AB8C416B}">
      <dgm:prSet/>
      <dgm:spPr/>
      <dgm:t>
        <a:bodyPr/>
        <a:lstStyle/>
        <a:p>
          <a:endParaRPr lang="en-US"/>
        </a:p>
      </dgm:t>
    </dgm:pt>
    <dgm:pt modelId="{3B5FD98C-C480-4E8D-8C28-8B9FC5FED7B2}" type="sibTrans" cxnId="{1D5AF1F8-8A09-4C32-8362-7A33AB8C416B}">
      <dgm:prSet/>
      <dgm:spPr/>
      <dgm:t>
        <a:bodyPr/>
        <a:lstStyle/>
        <a:p>
          <a:endParaRPr lang="en-US"/>
        </a:p>
      </dgm:t>
    </dgm:pt>
    <dgm:pt modelId="{C100D625-D5A2-4C84-958B-6DCF802522A7}">
      <dgm:prSet custT="1"/>
      <dgm:spPr/>
      <dgm:t>
        <a:bodyPr/>
        <a:lstStyle/>
        <a:p>
          <a:r>
            <a:rPr lang="en-US" sz="2400" dirty="0"/>
            <a:t>Sustaining engagement during growth.</a:t>
          </a:r>
        </a:p>
      </dgm:t>
    </dgm:pt>
    <dgm:pt modelId="{A948F2FE-F59D-446E-9825-FC0DD092D68A}" type="parTrans" cxnId="{BAC98D60-5A30-4932-BF28-B3A4A926C4D3}">
      <dgm:prSet/>
      <dgm:spPr/>
      <dgm:t>
        <a:bodyPr/>
        <a:lstStyle/>
        <a:p>
          <a:endParaRPr lang="en-US"/>
        </a:p>
      </dgm:t>
    </dgm:pt>
    <dgm:pt modelId="{12EFBA0A-A248-4639-80F6-092E744DC106}" type="sibTrans" cxnId="{BAC98D60-5A30-4932-BF28-B3A4A926C4D3}">
      <dgm:prSet/>
      <dgm:spPr/>
      <dgm:t>
        <a:bodyPr/>
        <a:lstStyle/>
        <a:p>
          <a:endParaRPr lang="en-US"/>
        </a:p>
      </dgm:t>
    </dgm:pt>
    <dgm:pt modelId="{A95696DB-8F15-4C92-A524-637172DA2992}" type="pres">
      <dgm:prSet presAssocID="{A7D306E6-001B-4BA7-98D8-79FAC4AEF152}" presName="linear" presStyleCnt="0">
        <dgm:presLayoutVars>
          <dgm:animLvl val="lvl"/>
          <dgm:resizeHandles val="exact"/>
        </dgm:presLayoutVars>
      </dgm:prSet>
      <dgm:spPr/>
    </dgm:pt>
    <dgm:pt modelId="{159A1570-1ADA-4A6C-82DF-593366791EC0}" type="pres">
      <dgm:prSet presAssocID="{63880145-7BF7-433D-BCC0-1B4C3614E72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C27003-8BE8-40CE-8A0B-A9568E7BEF7A}" type="pres">
      <dgm:prSet presAssocID="{5A0350AF-2FE9-4BF8-8278-1FC2266B9C4B}" presName="spacer" presStyleCnt="0"/>
      <dgm:spPr/>
    </dgm:pt>
    <dgm:pt modelId="{B1D4D296-ACCF-4A86-B005-C37D258022B8}" type="pres">
      <dgm:prSet presAssocID="{CDD4FDEC-C9DE-4449-8DF5-847AA96B909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8231C53-FC90-4031-9351-8D8B14F001FC}" type="pres">
      <dgm:prSet presAssocID="{3B5FD98C-C480-4E8D-8C28-8B9FC5FED7B2}" presName="spacer" presStyleCnt="0"/>
      <dgm:spPr/>
    </dgm:pt>
    <dgm:pt modelId="{65684A57-EB35-425B-AA17-038F0595DD6C}" type="pres">
      <dgm:prSet presAssocID="{C100D625-D5A2-4C84-958B-6DCF802522A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45DC736-8B55-4FAD-8A14-F346E2190B72}" srcId="{A7D306E6-001B-4BA7-98D8-79FAC4AEF152}" destId="{63880145-7BF7-433D-BCC0-1B4C3614E72C}" srcOrd="0" destOrd="0" parTransId="{68D3F986-B95D-40C7-8A5E-BE307BF94DC8}" sibTransId="{5A0350AF-2FE9-4BF8-8278-1FC2266B9C4B}"/>
    <dgm:cxn modelId="{BAC98D60-5A30-4932-BF28-B3A4A926C4D3}" srcId="{A7D306E6-001B-4BA7-98D8-79FAC4AEF152}" destId="{C100D625-D5A2-4C84-958B-6DCF802522A7}" srcOrd="2" destOrd="0" parTransId="{A948F2FE-F59D-446E-9825-FC0DD092D68A}" sibTransId="{12EFBA0A-A248-4639-80F6-092E744DC106}"/>
    <dgm:cxn modelId="{4A4B6855-CACD-4953-8D6E-FDC6F4813896}" type="presOf" srcId="{63880145-7BF7-433D-BCC0-1B4C3614E72C}" destId="{159A1570-1ADA-4A6C-82DF-593366791EC0}" srcOrd="0" destOrd="0" presId="urn:microsoft.com/office/officeart/2005/8/layout/vList2"/>
    <dgm:cxn modelId="{6F8496A0-39FC-459C-AB22-31A122E825B2}" type="presOf" srcId="{A7D306E6-001B-4BA7-98D8-79FAC4AEF152}" destId="{A95696DB-8F15-4C92-A524-637172DA2992}" srcOrd="0" destOrd="0" presId="urn:microsoft.com/office/officeart/2005/8/layout/vList2"/>
    <dgm:cxn modelId="{792B45B9-5B82-43BC-BB89-0F1AFA7E6492}" type="presOf" srcId="{CDD4FDEC-C9DE-4449-8DF5-847AA96B909D}" destId="{B1D4D296-ACCF-4A86-B005-C37D258022B8}" srcOrd="0" destOrd="0" presId="urn:microsoft.com/office/officeart/2005/8/layout/vList2"/>
    <dgm:cxn modelId="{4D310BF3-5974-4676-9B04-7D9C02CB3768}" type="presOf" srcId="{C100D625-D5A2-4C84-958B-6DCF802522A7}" destId="{65684A57-EB35-425B-AA17-038F0595DD6C}" srcOrd="0" destOrd="0" presId="urn:microsoft.com/office/officeart/2005/8/layout/vList2"/>
    <dgm:cxn modelId="{1D5AF1F8-8A09-4C32-8362-7A33AB8C416B}" srcId="{A7D306E6-001B-4BA7-98D8-79FAC4AEF152}" destId="{CDD4FDEC-C9DE-4449-8DF5-847AA96B909D}" srcOrd="1" destOrd="0" parTransId="{37E09037-E019-4E83-90C7-305D7CEC227D}" sibTransId="{3B5FD98C-C480-4E8D-8C28-8B9FC5FED7B2}"/>
    <dgm:cxn modelId="{4F3532E0-5186-48DF-966E-8D282F57CDCE}" type="presParOf" srcId="{A95696DB-8F15-4C92-A524-637172DA2992}" destId="{159A1570-1ADA-4A6C-82DF-593366791EC0}" srcOrd="0" destOrd="0" presId="urn:microsoft.com/office/officeart/2005/8/layout/vList2"/>
    <dgm:cxn modelId="{8A7DD5DD-CA23-4518-A967-7E44169DEAF3}" type="presParOf" srcId="{A95696DB-8F15-4C92-A524-637172DA2992}" destId="{9DC27003-8BE8-40CE-8A0B-A9568E7BEF7A}" srcOrd="1" destOrd="0" presId="urn:microsoft.com/office/officeart/2005/8/layout/vList2"/>
    <dgm:cxn modelId="{55F47689-4718-41DD-B9F1-0882E02657A8}" type="presParOf" srcId="{A95696DB-8F15-4C92-A524-637172DA2992}" destId="{B1D4D296-ACCF-4A86-B005-C37D258022B8}" srcOrd="2" destOrd="0" presId="urn:microsoft.com/office/officeart/2005/8/layout/vList2"/>
    <dgm:cxn modelId="{0400A7C3-B372-4B74-929D-B688C51F72CE}" type="presParOf" srcId="{A95696DB-8F15-4C92-A524-637172DA2992}" destId="{18231C53-FC90-4031-9351-8D8B14F001FC}" srcOrd="3" destOrd="0" presId="urn:microsoft.com/office/officeart/2005/8/layout/vList2"/>
    <dgm:cxn modelId="{9D646548-B012-4DF2-98EA-D0F6BBAF760A}" type="presParOf" srcId="{A95696DB-8F15-4C92-A524-637172DA2992}" destId="{65684A57-EB35-425B-AA17-038F0595DD6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16B538-A838-4E60-A928-BF114623B28F}" type="doc">
      <dgm:prSet loTypeId="urn:microsoft.com/office/officeart/2005/8/layout/process2" loCatId="process" qsTypeId="urn:microsoft.com/office/officeart/2005/8/quickstyle/simple1" qsCatId="simple" csTypeId="urn:microsoft.com/office/officeart/2005/8/colors/accent0_3" csCatId="mainScheme" phldr="1"/>
      <dgm:spPr/>
    </dgm:pt>
    <dgm:pt modelId="{9DEAE02E-A5C7-4709-84D5-189A70E2F411}">
      <dgm:prSet phldrT="[Text]">
        <dgm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Goal Setting </a:t>
          </a:r>
        </a:p>
      </dgm:t>
    </dgm:pt>
    <dgm:pt modelId="{5DFAE905-E455-4779-9E36-CC48F5D60AAA}" type="parTrans" cxnId="{3B8FC5F5-3ABE-4523-A576-2CA5973619E8}">
      <dgm:prSet/>
      <dgm:spPr/>
      <dgm:t>
        <a:bodyPr/>
        <a:lstStyle/>
        <a:p>
          <a:endParaRPr lang="en-US"/>
        </a:p>
      </dgm:t>
    </dgm:pt>
    <dgm:pt modelId="{E426C077-4828-4BB2-B3F3-5A06830F4368}" type="sibTrans" cxnId="{3B8FC5F5-3ABE-4523-A576-2CA5973619E8}">
      <dgm:prSet/>
      <dgm:spPr/>
      <dgm:t>
        <a:bodyPr/>
        <a:lstStyle/>
        <a:p>
          <a:endParaRPr lang="en-US"/>
        </a:p>
      </dgm:t>
    </dgm:pt>
    <dgm:pt modelId="{69D0C0AB-C965-4320-939A-7DDAE6C4972B}">
      <dgm:prSet phldrT="[Text]">
        <dgm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Coaching</a:t>
          </a:r>
        </a:p>
      </dgm:t>
    </dgm:pt>
    <dgm:pt modelId="{B53304DE-A3B9-4CA8-80CB-A9DA896A7741}" type="parTrans" cxnId="{AAFF1C2D-CB31-4AF0-8F58-FDA307906059}">
      <dgm:prSet/>
      <dgm:spPr/>
      <dgm:t>
        <a:bodyPr/>
        <a:lstStyle/>
        <a:p>
          <a:endParaRPr lang="en-US"/>
        </a:p>
      </dgm:t>
    </dgm:pt>
    <dgm:pt modelId="{9C38C166-C825-400D-BA11-81831E443008}" type="sibTrans" cxnId="{AAFF1C2D-CB31-4AF0-8F58-FDA307906059}">
      <dgm:prSet/>
      <dgm:spPr/>
      <dgm:t>
        <a:bodyPr/>
        <a:lstStyle/>
        <a:p>
          <a:endParaRPr lang="en-US"/>
        </a:p>
      </dgm:t>
    </dgm:pt>
    <dgm:pt modelId="{3C57EA51-2E8D-4ECA-862D-E794E43462AA}">
      <dgm:prSet phldrT="[Text]">
        <dgm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Check-In</a:t>
          </a:r>
        </a:p>
      </dgm:t>
    </dgm:pt>
    <dgm:pt modelId="{A6B10A6E-D067-4DE5-A187-ABCE70F6AA4E}" type="parTrans" cxnId="{94639484-57D2-4FB3-AAFE-DCFBDDA3AB9C}">
      <dgm:prSet/>
      <dgm:spPr/>
      <dgm:t>
        <a:bodyPr/>
        <a:lstStyle/>
        <a:p>
          <a:endParaRPr lang="en-US"/>
        </a:p>
      </dgm:t>
    </dgm:pt>
    <dgm:pt modelId="{BA33085B-5A62-49CC-99AC-2815646119A2}" type="sibTrans" cxnId="{94639484-57D2-4FB3-AAFE-DCFBDDA3AB9C}">
      <dgm:prSet/>
      <dgm:spPr/>
      <dgm:t>
        <a:bodyPr/>
        <a:lstStyle/>
        <a:p>
          <a:endParaRPr lang="en-US"/>
        </a:p>
      </dgm:t>
    </dgm:pt>
    <dgm:pt modelId="{A1BC3B35-DA66-417F-BB20-4F2F092253F0}">
      <dgm:prSet phldrT="[Text]">
        <dgm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Recognition</a:t>
          </a:r>
        </a:p>
      </dgm:t>
    </dgm:pt>
    <dgm:pt modelId="{8E58A921-5041-46E6-8AF4-928D44CADF0A}" type="parTrans" cxnId="{172CB1BB-FB77-4CA9-94EF-BEA7452B834B}">
      <dgm:prSet/>
      <dgm:spPr/>
      <dgm:t>
        <a:bodyPr/>
        <a:lstStyle/>
        <a:p>
          <a:endParaRPr lang="en-US"/>
        </a:p>
      </dgm:t>
    </dgm:pt>
    <dgm:pt modelId="{7D00C807-3F9B-452C-8227-402F1B0A0DA3}" type="sibTrans" cxnId="{172CB1BB-FB77-4CA9-94EF-BEA7452B834B}">
      <dgm:prSet/>
      <dgm:spPr/>
      <dgm:t>
        <a:bodyPr/>
        <a:lstStyle/>
        <a:p>
          <a:endParaRPr lang="en-US"/>
        </a:p>
      </dgm:t>
    </dgm:pt>
    <dgm:pt modelId="{A0CF7E27-0975-445F-B27B-B7906E38F9A2}">
      <dgm:prSet phldrT="[Text]">
        <dgm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dirty="0"/>
            <a:t>Development</a:t>
          </a:r>
        </a:p>
      </dgm:t>
    </dgm:pt>
    <dgm:pt modelId="{F2881CFF-CE4D-4C4E-8B82-C109AA2AF6DA}" type="parTrans" cxnId="{26FF71DB-16EA-4E77-8865-EC23BBF2B8EC}">
      <dgm:prSet/>
      <dgm:spPr/>
      <dgm:t>
        <a:bodyPr/>
        <a:lstStyle/>
        <a:p>
          <a:endParaRPr lang="en-US"/>
        </a:p>
      </dgm:t>
    </dgm:pt>
    <dgm:pt modelId="{A7EACA9A-88FE-4DBA-B650-6C3274775362}" type="sibTrans" cxnId="{26FF71DB-16EA-4E77-8865-EC23BBF2B8EC}">
      <dgm:prSet/>
      <dgm:spPr/>
      <dgm:t>
        <a:bodyPr/>
        <a:lstStyle/>
        <a:p>
          <a:endParaRPr lang="en-US"/>
        </a:p>
      </dgm:t>
    </dgm:pt>
    <dgm:pt modelId="{4BA4F1FB-2992-497B-8915-E9A26DC56C29}" type="pres">
      <dgm:prSet presAssocID="{FE16B538-A838-4E60-A928-BF114623B28F}" presName="linearFlow" presStyleCnt="0">
        <dgm:presLayoutVars>
          <dgm:resizeHandles val="exact"/>
        </dgm:presLayoutVars>
      </dgm:prSet>
      <dgm:spPr/>
    </dgm:pt>
    <dgm:pt modelId="{442D1FD5-C39A-42F5-8195-ED0B918ADFAF}" type="pres">
      <dgm:prSet presAssocID="{9DEAE02E-A5C7-4709-84D5-189A70E2F411}" presName="node" presStyleLbl="node1" presStyleIdx="0" presStyleCnt="5">
        <dgm:presLayoutVars>
          <dgm:bulletEnabled val="1"/>
        </dgm:presLayoutVars>
      </dgm:prSet>
      <dgm:spPr/>
    </dgm:pt>
    <dgm:pt modelId="{0823F2A4-12FC-4E59-B713-32FE4B757B86}" type="pres">
      <dgm:prSet presAssocID="{E426C077-4828-4BB2-B3F3-5A06830F4368}" presName="sibTrans" presStyleLbl="sibTrans2D1" presStyleIdx="0" presStyleCnt="4"/>
      <dgm:spPr/>
    </dgm:pt>
    <dgm:pt modelId="{ACA819A6-BC50-4009-A6A1-E3DB83D30ACD}" type="pres">
      <dgm:prSet presAssocID="{E426C077-4828-4BB2-B3F3-5A06830F4368}" presName="connectorText" presStyleLbl="sibTrans2D1" presStyleIdx="0" presStyleCnt="4"/>
      <dgm:spPr/>
    </dgm:pt>
    <dgm:pt modelId="{AE3732F8-CC16-4C42-9A77-66C84D396A32}" type="pres">
      <dgm:prSet presAssocID="{69D0C0AB-C965-4320-939A-7DDAE6C4972B}" presName="node" presStyleLbl="node1" presStyleIdx="1" presStyleCnt="5">
        <dgm:presLayoutVars>
          <dgm:bulletEnabled val="1"/>
        </dgm:presLayoutVars>
      </dgm:prSet>
      <dgm:spPr/>
    </dgm:pt>
    <dgm:pt modelId="{67169E66-8336-41B4-B10C-D13A8C0A670C}" type="pres">
      <dgm:prSet presAssocID="{9C38C166-C825-400D-BA11-81831E443008}" presName="sibTrans" presStyleLbl="sibTrans2D1" presStyleIdx="1" presStyleCnt="4"/>
      <dgm:spPr/>
    </dgm:pt>
    <dgm:pt modelId="{6F47B964-172D-4197-995F-361DD2FDBC82}" type="pres">
      <dgm:prSet presAssocID="{9C38C166-C825-400D-BA11-81831E443008}" presName="connectorText" presStyleLbl="sibTrans2D1" presStyleIdx="1" presStyleCnt="4"/>
      <dgm:spPr/>
    </dgm:pt>
    <dgm:pt modelId="{1CB1EA92-700F-48FC-90D7-5D22D69BAC28}" type="pres">
      <dgm:prSet presAssocID="{3C57EA51-2E8D-4ECA-862D-E794E43462AA}" presName="node" presStyleLbl="node1" presStyleIdx="2" presStyleCnt="5">
        <dgm:presLayoutVars>
          <dgm:bulletEnabled val="1"/>
        </dgm:presLayoutVars>
      </dgm:prSet>
      <dgm:spPr/>
    </dgm:pt>
    <dgm:pt modelId="{5CF88577-53C2-4EC9-BB2F-6CC73751361B}" type="pres">
      <dgm:prSet presAssocID="{BA33085B-5A62-49CC-99AC-2815646119A2}" presName="sibTrans" presStyleLbl="sibTrans2D1" presStyleIdx="2" presStyleCnt="4"/>
      <dgm:spPr/>
    </dgm:pt>
    <dgm:pt modelId="{42B55B47-56B9-4253-83E5-B5F5B1C76AF3}" type="pres">
      <dgm:prSet presAssocID="{BA33085B-5A62-49CC-99AC-2815646119A2}" presName="connectorText" presStyleLbl="sibTrans2D1" presStyleIdx="2" presStyleCnt="4"/>
      <dgm:spPr/>
    </dgm:pt>
    <dgm:pt modelId="{E91857DC-5D43-4504-B73B-7E8D2F751D6E}" type="pres">
      <dgm:prSet presAssocID="{A1BC3B35-DA66-417F-BB20-4F2F092253F0}" presName="node" presStyleLbl="node1" presStyleIdx="3" presStyleCnt="5">
        <dgm:presLayoutVars>
          <dgm:bulletEnabled val="1"/>
        </dgm:presLayoutVars>
      </dgm:prSet>
      <dgm:spPr/>
    </dgm:pt>
    <dgm:pt modelId="{ECE35E21-3C8F-44F1-BB1E-FDE27AB70171}" type="pres">
      <dgm:prSet presAssocID="{7D00C807-3F9B-452C-8227-402F1B0A0DA3}" presName="sibTrans" presStyleLbl="sibTrans2D1" presStyleIdx="3" presStyleCnt="4"/>
      <dgm:spPr/>
    </dgm:pt>
    <dgm:pt modelId="{6F3B4436-DD0C-4098-A642-14B7A7A0EC68}" type="pres">
      <dgm:prSet presAssocID="{7D00C807-3F9B-452C-8227-402F1B0A0DA3}" presName="connectorText" presStyleLbl="sibTrans2D1" presStyleIdx="3" presStyleCnt="4"/>
      <dgm:spPr/>
    </dgm:pt>
    <dgm:pt modelId="{ECF322BE-44B1-48E3-81DD-75B8F6E00E0C}" type="pres">
      <dgm:prSet presAssocID="{A0CF7E27-0975-445F-B27B-B7906E38F9A2}" presName="node" presStyleLbl="node1" presStyleIdx="4" presStyleCnt="5">
        <dgm:presLayoutVars>
          <dgm:bulletEnabled val="1"/>
        </dgm:presLayoutVars>
      </dgm:prSet>
      <dgm:spPr/>
    </dgm:pt>
  </dgm:ptLst>
  <dgm:cxnLst>
    <dgm:cxn modelId="{01F5A614-6A66-4D06-8287-20E46C9A4889}" type="presOf" srcId="{E426C077-4828-4BB2-B3F3-5A06830F4368}" destId="{0823F2A4-12FC-4E59-B713-32FE4B757B86}" srcOrd="0" destOrd="0" presId="urn:microsoft.com/office/officeart/2005/8/layout/process2"/>
    <dgm:cxn modelId="{3032BA1E-9903-48A3-9351-1A9735DA0089}" type="presOf" srcId="{E426C077-4828-4BB2-B3F3-5A06830F4368}" destId="{ACA819A6-BC50-4009-A6A1-E3DB83D30ACD}" srcOrd="1" destOrd="0" presId="urn:microsoft.com/office/officeart/2005/8/layout/process2"/>
    <dgm:cxn modelId="{D9418120-46E7-4C51-874A-BA4BA891387D}" type="presOf" srcId="{A1BC3B35-DA66-417F-BB20-4F2F092253F0}" destId="{E91857DC-5D43-4504-B73B-7E8D2F751D6E}" srcOrd="0" destOrd="0" presId="urn:microsoft.com/office/officeart/2005/8/layout/process2"/>
    <dgm:cxn modelId="{AAFF1C2D-CB31-4AF0-8F58-FDA307906059}" srcId="{FE16B538-A838-4E60-A928-BF114623B28F}" destId="{69D0C0AB-C965-4320-939A-7DDAE6C4972B}" srcOrd="1" destOrd="0" parTransId="{B53304DE-A3B9-4CA8-80CB-A9DA896A7741}" sibTransId="{9C38C166-C825-400D-BA11-81831E443008}"/>
    <dgm:cxn modelId="{8AA1FB40-E4FF-4303-8C7E-7B3A7A1868FF}" type="presOf" srcId="{9C38C166-C825-400D-BA11-81831E443008}" destId="{67169E66-8336-41B4-B10C-D13A8C0A670C}" srcOrd="0" destOrd="0" presId="urn:microsoft.com/office/officeart/2005/8/layout/process2"/>
    <dgm:cxn modelId="{B7AF2848-309D-4755-864A-408A4F8C1169}" type="presOf" srcId="{3C57EA51-2E8D-4ECA-862D-E794E43462AA}" destId="{1CB1EA92-700F-48FC-90D7-5D22D69BAC28}" srcOrd="0" destOrd="0" presId="urn:microsoft.com/office/officeart/2005/8/layout/process2"/>
    <dgm:cxn modelId="{DD33814A-C897-4F4B-808C-A2E81E154A60}" type="presOf" srcId="{9DEAE02E-A5C7-4709-84D5-189A70E2F411}" destId="{442D1FD5-C39A-42F5-8195-ED0B918ADFAF}" srcOrd="0" destOrd="0" presId="urn:microsoft.com/office/officeart/2005/8/layout/process2"/>
    <dgm:cxn modelId="{179AC470-9914-4E25-8F20-AEBE0B68E308}" type="presOf" srcId="{69D0C0AB-C965-4320-939A-7DDAE6C4972B}" destId="{AE3732F8-CC16-4C42-9A77-66C84D396A32}" srcOrd="0" destOrd="0" presId="urn:microsoft.com/office/officeart/2005/8/layout/process2"/>
    <dgm:cxn modelId="{F6AFA151-2060-47C5-993D-BE187DE64B77}" type="presOf" srcId="{7D00C807-3F9B-452C-8227-402F1B0A0DA3}" destId="{ECE35E21-3C8F-44F1-BB1E-FDE27AB70171}" srcOrd="0" destOrd="0" presId="urn:microsoft.com/office/officeart/2005/8/layout/process2"/>
    <dgm:cxn modelId="{1B214E7C-50CD-467B-8C49-74A28EF81895}" type="presOf" srcId="{BA33085B-5A62-49CC-99AC-2815646119A2}" destId="{42B55B47-56B9-4253-83E5-B5F5B1C76AF3}" srcOrd="1" destOrd="0" presId="urn:microsoft.com/office/officeart/2005/8/layout/process2"/>
    <dgm:cxn modelId="{00357E83-9766-44EA-8E9A-1DC10627E4DB}" type="presOf" srcId="{9C38C166-C825-400D-BA11-81831E443008}" destId="{6F47B964-172D-4197-995F-361DD2FDBC82}" srcOrd="1" destOrd="0" presId="urn:microsoft.com/office/officeart/2005/8/layout/process2"/>
    <dgm:cxn modelId="{94639484-57D2-4FB3-AAFE-DCFBDDA3AB9C}" srcId="{FE16B538-A838-4E60-A928-BF114623B28F}" destId="{3C57EA51-2E8D-4ECA-862D-E794E43462AA}" srcOrd="2" destOrd="0" parTransId="{A6B10A6E-D067-4DE5-A187-ABCE70F6AA4E}" sibTransId="{BA33085B-5A62-49CC-99AC-2815646119A2}"/>
    <dgm:cxn modelId="{B6E3D6A6-9F26-409F-A633-383CA2178D94}" type="presOf" srcId="{7D00C807-3F9B-452C-8227-402F1B0A0DA3}" destId="{6F3B4436-DD0C-4098-A642-14B7A7A0EC68}" srcOrd="1" destOrd="0" presId="urn:microsoft.com/office/officeart/2005/8/layout/process2"/>
    <dgm:cxn modelId="{502C0EB1-55D3-4D0D-A169-38512780D449}" type="presOf" srcId="{BA33085B-5A62-49CC-99AC-2815646119A2}" destId="{5CF88577-53C2-4EC9-BB2F-6CC73751361B}" srcOrd="0" destOrd="0" presId="urn:microsoft.com/office/officeart/2005/8/layout/process2"/>
    <dgm:cxn modelId="{172CB1BB-FB77-4CA9-94EF-BEA7452B834B}" srcId="{FE16B538-A838-4E60-A928-BF114623B28F}" destId="{A1BC3B35-DA66-417F-BB20-4F2F092253F0}" srcOrd="3" destOrd="0" parTransId="{8E58A921-5041-46E6-8AF4-928D44CADF0A}" sibTransId="{7D00C807-3F9B-452C-8227-402F1B0A0DA3}"/>
    <dgm:cxn modelId="{4BF62CDB-3161-4CBD-8362-77EDA2549E00}" type="presOf" srcId="{FE16B538-A838-4E60-A928-BF114623B28F}" destId="{4BA4F1FB-2992-497B-8915-E9A26DC56C29}" srcOrd="0" destOrd="0" presId="urn:microsoft.com/office/officeart/2005/8/layout/process2"/>
    <dgm:cxn modelId="{26FF71DB-16EA-4E77-8865-EC23BBF2B8EC}" srcId="{FE16B538-A838-4E60-A928-BF114623B28F}" destId="{A0CF7E27-0975-445F-B27B-B7906E38F9A2}" srcOrd="4" destOrd="0" parTransId="{F2881CFF-CE4D-4C4E-8B82-C109AA2AF6DA}" sibTransId="{A7EACA9A-88FE-4DBA-B650-6C3274775362}"/>
    <dgm:cxn modelId="{3B8FC5F5-3ABE-4523-A576-2CA5973619E8}" srcId="{FE16B538-A838-4E60-A928-BF114623B28F}" destId="{9DEAE02E-A5C7-4709-84D5-189A70E2F411}" srcOrd="0" destOrd="0" parTransId="{5DFAE905-E455-4779-9E36-CC48F5D60AAA}" sibTransId="{E426C077-4828-4BB2-B3F3-5A06830F4368}"/>
    <dgm:cxn modelId="{62890EF7-1D0A-432D-AE0C-13387DA0BCBB}" type="presOf" srcId="{A0CF7E27-0975-445F-B27B-B7906E38F9A2}" destId="{ECF322BE-44B1-48E3-81DD-75B8F6E00E0C}" srcOrd="0" destOrd="0" presId="urn:microsoft.com/office/officeart/2005/8/layout/process2"/>
    <dgm:cxn modelId="{CE5EADEC-11A2-4E9B-A6ED-4A66EB956593}" type="presParOf" srcId="{4BA4F1FB-2992-497B-8915-E9A26DC56C29}" destId="{442D1FD5-C39A-42F5-8195-ED0B918ADFAF}" srcOrd="0" destOrd="0" presId="urn:microsoft.com/office/officeart/2005/8/layout/process2"/>
    <dgm:cxn modelId="{A967900C-8750-4A2D-85A6-C449A0F75B10}" type="presParOf" srcId="{4BA4F1FB-2992-497B-8915-E9A26DC56C29}" destId="{0823F2A4-12FC-4E59-B713-32FE4B757B86}" srcOrd="1" destOrd="0" presId="urn:microsoft.com/office/officeart/2005/8/layout/process2"/>
    <dgm:cxn modelId="{94E9B00B-B06E-419F-B945-82F4C3C391EE}" type="presParOf" srcId="{0823F2A4-12FC-4E59-B713-32FE4B757B86}" destId="{ACA819A6-BC50-4009-A6A1-E3DB83D30ACD}" srcOrd="0" destOrd="0" presId="urn:microsoft.com/office/officeart/2005/8/layout/process2"/>
    <dgm:cxn modelId="{FD4E23B4-56A2-4390-8DA2-AB6FCB43DF0F}" type="presParOf" srcId="{4BA4F1FB-2992-497B-8915-E9A26DC56C29}" destId="{AE3732F8-CC16-4C42-9A77-66C84D396A32}" srcOrd="2" destOrd="0" presId="urn:microsoft.com/office/officeart/2005/8/layout/process2"/>
    <dgm:cxn modelId="{26E67553-0E92-48D5-98CB-8E9712B1D2EA}" type="presParOf" srcId="{4BA4F1FB-2992-497B-8915-E9A26DC56C29}" destId="{67169E66-8336-41B4-B10C-D13A8C0A670C}" srcOrd="3" destOrd="0" presId="urn:microsoft.com/office/officeart/2005/8/layout/process2"/>
    <dgm:cxn modelId="{0CE963C2-FE15-4E58-9978-6FB24929404B}" type="presParOf" srcId="{67169E66-8336-41B4-B10C-D13A8C0A670C}" destId="{6F47B964-172D-4197-995F-361DD2FDBC82}" srcOrd="0" destOrd="0" presId="urn:microsoft.com/office/officeart/2005/8/layout/process2"/>
    <dgm:cxn modelId="{D7A739A5-CA08-48EF-B827-E75AD9DE2CA5}" type="presParOf" srcId="{4BA4F1FB-2992-497B-8915-E9A26DC56C29}" destId="{1CB1EA92-700F-48FC-90D7-5D22D69BAC28}" srcOrd="4" destOrd="0" presId="urn:microsoft.com/office/officeart/2005/8/layout/process2"/>
    <dgm:cxn modelId="{ACFEF3C3-5321-40F9-ADDC-D56C851C6F4D}" type="presParOf" srcId="{4BA4F1FB-2992-497B-8915-E9A26DC56C29}" destId="{5CF88577-53C2-4EC9-BB2F-6CC73751361B}" srcOrd="5" destOrd="0" presId="urn:microsoft.com/office/officeart/2005/8/layout/process2"/>
    <dgm:cxn modelId="{73FCD500-162B-4070-BC7F-7BDBA568F025}" type="presParOf" srcId="{5CF88577-53C2-4EC9-BB2F-6CC73751361B}" destId="{42B55B47-56B9-4253-83E5-B5F5B1C76AF3}" srcOrd="0" destOrd="0" presId="urn:microsoft.com/office/officeart/2005/8/layout/process2"/>
    <dgm:cxn modelId="{C73585D6-41DD-425A-8E84-080D1474AE53}" type="presParOf" srcId="{4BA4F1FB-2992-497B-8915-E9A26DC56C29}" destId="{E91857DC-5D43-4504-B73B-7E8D2F751D6E}" srcOrd="6" destOrd="0" presId="urn:microsoft.com/office/officeart/2005/8/layout/process2"/>
    <dgm:cxn modelId="{0C6D7F8A-1061-48B9-A79C-7FBFB1C2E0EB}" type="presParOf" srcId="{4BA4F1FB-2992-497B-8915-E9A26DC56C29}" destId="{ECE35E21-3C8F-44F1-BB1E-FDE27AB70171}" srcOrd="7" destOrd="0" presId="urn:microsoft.com/office/officeart/2005/8/layout/process2"/>
    <dgm:cxn modelId="{BB7A5D6E-DF44-4484-8609-B3E925A867A8}" type="presParOf" srcId="{ECE35E21-3C8F-44F1-BB1E-FDE27AB70171}" destId="{6F3B4436-DD0C-4098-A642-14B7A7A0EC68}" srcOrd="0" destOrd="0" presId="urn:microsoft.com/office/officeart/2005/8/layout/process2"/>
    <dgm:cxn modelId="{256A7A4D-B74B-4FB7-B508-576735781A05}" type="presParOf" srcId="{4BA4F1FB-2992-497B-8915-E9A26DC56C29}" destId="{ECF322BE-44B1-48E3-81DD-75B8F6E00E0C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7D306E6-001B-4BA7-98D8-79FAC4AEF152}" type="doc">
      <dgm:prSet loTypeId="urn:microsoft.com/office/officeart/2005/8/layout/vList2" loCatId="list" qsTypeId="urn:microsoft.com/office/officeart/2005/8/quickstyle/3d3" qsCatId="3D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63880145-7BF7-433D-BCC0-1B4C3614E72C}">
      <dgm:prSet/>
      <dgm:spPr/>
      <dgm:t>
        <a:bodyPr/>
        <a:lstStyle/>
        <a:p>
          <a:r>
            <a:rPr lang="en-US" dirty="0"/>
            <a:t>Variation in feedback quality across regions and franchise stores.</a:t>
          </a:r>
        </a:p>
      </dgm:t>
    </dgm:pt>
    <dgm:pt modelId="{68D3F986-B95D-40C7-8A5E-BE307BF94DC8}" type="parTrans" cxnId="{445DC736-8B55-4FAD-8A14-F346E2190B72}">
      <dgm:prSet/>
      <dgm:spPr/>
      <dgm:t>
        <a:bodyPr/>
        <a:lstStyle/>
        <a:p>
          <a:endParaRPr lang="en-US"/>
        </a:p>
      </dgm:t>
    </dgm:pt>
    <dgm:pt modelId="{5A0350AF-2FE9-4BF8-8278-1FC2266B9C4B}" type="sibTrans" cxnId="{445DC736-8B55-4FAD-8A14-F346E2190B72}">
      <dgm:prSet/>
      <dgm:spPr/>
      <dgm:t>
        <a:bodyPr/>
        <a:lstStyle/>
        <a:p>
          <a:endParaRPr lang="en-US"/>
        </a:p>
      </dgm:t>
    </dgm:pt>
    <dgm:pt modelId="{72C12855-60A1-46E7-8004-985F73248D19}">
      <dgm:prSet/>
      <dgm:spPr/>
      <dgm:t>
        <a:bodyPr/>
        <a:lstStyle/>
        <a:p>
          <a:r>
            <a:rPr lang="en-US"/>
            <a:t>Difficult balance between standardisation and local autonomy.</a:t>
          </a:r>
        </a:p>
      </dgm:t>
    </dgm:pt>
    <dgm:pt modelId="{5D334098-64D4-407E-BADA-A62CC73E881D}" type="parTrans" cxnId="{919AEB0A-3479-48D4-88A3-326B6841B465}">
      <dgm:prSet/>
      <dgm:spPr/>
      <dgm:t>
        <a:bodyPr/>
        <a:lstStyle/>
        <a:p>
          <a:endParaRPr lang="en-US"/>
        </a:p>
      </dgm:t>
    </dgm:pt>
    <dgm:pt modelId="{0DBC1811-7039-4AB4-AB28-C25478B3E69A}" type="sibTrans" cxnId="{919AEB0A-3479-48D4-88A3-326B6841B465}">
      <dgm:prSet/>
      <dgm:spPr/>
      <dgm:t>
        <a:bodyPr/>
        <a:lstStyle/>
        <a:p>
          <a:endParaRPr lang="en-US"/>
        </a:p>
      </dgm:t>
    </dgm:pt>
    <dgm:pt modelId="{9A16CE3A-D6F2-4339-AB49-B8F6A4BAC55D}">
      <dgm:prSet/>
      <dgm:spPr/>
      <dgm:t>
        <a:bodyPr/>
        <a:lstStyle/>
        <a:p>
          <a:r>
            <a:rPr lang="en-US" dirty="0"/>
            <a:t>Cultural differences affect how feedback is received internationally.</a:t>
          </a:r>
        </a:p>
      </dgm:t>
    </dgm:pt>
    <dgm:pt modelId="{DD500C40-DDB4-4E98-978E-EE9C6A4CAFE4}" type="parTrans" cxnId="{16B93735-25E1-4E93-AA35-EB890ACC13F2}">
      <dgm:prSet/>
      <dgm:spPr/>
      <dgm:t>
        <a:bodyPr/>
        <a:lstStyle/>
        <a:p>
          <a:endParaRPr lang="en-US"/>
        </a:p>
      </dgm:t>
    </dgm:pt>
    <dgm:pt modelId="{5E8F5A86-3EE1-449A-ABCA-E144866B7692}" type="sibTrans" cxnId="{16B93735-25E1-4E93-AA35-EB890ACC13F2}">
      <dgm:prSet/>
      <dgm:spPr/>
      <dgm:t>
        <a:bodyPr/>
        <a:lstStyle/>
        <a:p>
          <a:endParaRPr lang="en-US"/>
        </a:p>
      </dgm:t>
    </dgm:pt>
    <dgm:pt modelId="{A95696DB-8F15-4C92-A524-637172DA2992}" type="pres">
      <dgm:prSet presAssocID="{A7D306E6-001B-4BA7-98D8-79FAC4AEF152}" presName="linear" presStyleCnt="0">
        <dgm:presLayoutVars>
          <dgm:animLvl val="lvl"/>
          <dgm:resizeHandles val="exact"/>
        </dgm:presLayoutVars>
      </dgm:prSet>
      <dgm:spPr/>
    </dgm:pt>
    <dgm:pt modelId="{159A1570-1ADA-4A6C-82DF-593366791EC0}" type="pres">
      <dgm:prSet presAssocID="{63880145-7BF7-433D-BCC0-1B4C3614E72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C27003-8BE8-40CE-8A0B-A9568E7BEF7A}" type="pres">
      <dgm:prSet presAssocID="{5A0350AF-2FE9-4BF8-8278-1FC2266B9C4B}" presName="spacer" presStyleCnt="0"/>
      <dgm:spPr/>
    </dgm:pt>
    <dgm:pt modelId="{895F2A30-0C78-4250-9B82-A785C6B65539}" type="pres">
      <dgm:prSet presAssocID="{72C12855-60A1-46E7-8004-985F73248D1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904A6D3-7123-4F86-A1AA-F48E8FDA7E5C}" type="pres">
      <dgm:prSet presAssocID="{0DBC1811-7039-4AB4-AB28-C25478B3E69A}" presName="spacer" presStyleCnt="0"/>
      <dgm:spPr/>
    </dgm:pt>
    <dgm:pt modelId="{7108AFA7-48B9-4DA2-8A71-16FC20138EED}" type="pres">
      <dgm:prSet presAssocID="{9A16CE3A-D6F2-4339-AB49-B8F6A4BAC55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19AEB0A-3479-48D4-88A3-326B6841B465}" srcId="{A7D306E6-001B-4BA7-98D8-79FAC4AEF152}" destId="{72C12855-60A1-46E7-8004-985F73248D19}" srcOrd="1" destOrd="0" parTransId="{5D334098-64D4-407E-BADA-A62CC73E881D}" sibTransId="{0DBC1811-7039-4AB4-AB28-C25478B3E69A}"/>
    <dgm:cxn modelId="{16B93735-25E1-4E93-AA35-EB890ACC13F2}" srcId="{A7D306E6-001B-4BA7-98D8-79FAC4AEF152}" destId="{9A16CE3A-D6F2-4339-AB49-B8F6A4BAC55D}" srcOrd="2" destOrd="0" parTransId="{DD500C40-DDB4-4E98-978E-EE9C6A4CAFE4}" sibTransId="{5E8F5A86-3EE1-449A-ABCA-E144866B7692}"/>
    <dgm:cxn modelId="{445DC736-8B55-4FAD-8A14-F346E2190B72}" srcId="{A7D306E6-001B-4BA7-98D8-79FAC4AEF152}" destId="{63880145-7BF7-433D-BCC0-1B4C3614E72C}" srcOrd="0" destOrd="0" parTransId="{68D3F986-B95D-40C7-8A5E-BE307BF94DC8}" sibTransId="{5A0350AF-2FE9-4BF8-8278-1FC2266B9C4B}"/>
    <dgm:cxn modelId="{4A4B6855-CACD-4953-8D6E-FDC6F4813896}" type="presOf" srcId="{63880145-7BF7-433D-BCC0-1B4C3614E72C}" destId="{159A1570-1ADA-4A6C-82DF-593366791EC0}" srcOrd="0" destOrd="0" presId="urn:microsoft.com/office/officeart/2005/8/layout/vList2"/>
    <dgm:cxn modelId="{6F8496A0-39FC-459C-AB22-31A122E825B2}" type="presOf" srcId="{A7D306E6-001B-4BA7-98D8-79FAC4AEF152}" destId="{A95696DB-8F15-4C92-A524-637172DA2992}" srcOrd="0" destOrd="0" presId="urn:microsoft.com/office/officeart/2005/8/layout/vList2"/>
    <dgm:cxn modelId="{3B58ACA0-AC9E-4C7C-92AD-D7979E5B9E54}" type="presOf" srcId="{9A16CE3A-D6F2-4339-AB49-B8F6A4BAC55D}" destId="{7108AFA7-48B9-4DA2-8A71-16FC20138EED}" srcOrd="0" destOrd="0" presId="urn:microsoft.com/office/officeart/2005/8/layout/vList2"/>
    <dgm:cxn modelId="{986DB6AE-F703-4A63-8314-CB3177A579C4}" type="presOf" srcId="{72C12855-60A1-46E7-8004-985F73248D19}" destId="{895F2A30-0C78-4250-9B82-A785C6B65539}" srcOrd="0" destOrd="0" presId="urn:microsoft.com/office/officeart/2005/8/layout/vList2"/>
    <dgm:cxn modelId="{4F3532E0-5186-48DF-966E-8D282F57CDCE}" type="presParOf" srcId="{A95696DB-8F15-4C92-A524-637172DA2992}" destId="{159A1570-1ADA-4A6C-82DF-593366791EC0}" srcOrd="0" destOrd="0" presId="urn:microsoft.com/office/officeart/2005/8/layout/vList2"/>
    <dgm:cxn modelId="{5055255D-6466-4E7B-95CB-226C0F7FD8FC}" type="presParOf" srcId="{A95696DB-8F15-4C92-A524-637172DA2992}" destId="{9DC27003-8BE8-40CE-8A0B-A9568E7BEF7A}" srcOrd="1" destOrd="0" presId="urn:microsoft.com/office/officeart/2005/8/layout/vList2"/>
    <dgm:cxn modelId="{9FC4FAAD-7FD0-400F-86AE-1AAC649CBDE4}" type="presParOf" srcId="{A95696DB-8F15-4C92-A524-637172DA2992}" destId="{895F2A30-0C78-4250-9B82-A785C6B65539}" srcOrd="2" destOrd="0" presId="urn:microsoft.com/office/officeart/2005/8/layout/vList2"/>
    <dgm:cxn modelId="{28AB3246-CC3A-445F-A50A-18DD7D5DF820}" type="presParOf" srcId="{A95696DB-8F15-4C92-A524-637172DA2992}" destId="{7904A6D3-7123-4F86-A1AA-F48E8FDA7E5C}" srcOrd="3" destOrd="0" presId="urn:microsoft.com/office/officeart/2005/8/layout/vList2"/>
    <dgm:cxn modelId="{E0A904F9-36CF-4DCF-A845-2FF71A99C7CD}" type="presParOf" srcId="{A95696DB-8F15-4C92-A524-637172DA2992}" destId="{7108AFA7-48B9-4DA2-8A71-16FC20138EE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7D306E6-001B-4BA7-98D8-79FAC4AEF152}" type="doc">
      <dgm:prSet loTypeId="urn:microsoft.com/office/officeart/2005/8/layout/process4" loCatId="process" qsTypeId="urn:microsoft.com/office/officeart/2005/8/quickstyle/3d3" qsCatId="3D" csTypeId="urn:microsoft.com/office/officeart/2005/8/colors/accent0_1" csCatId="mainScheme" phldr="1"/>
      <dgm:spPr/>
    </dgm:pt>
    <dgm:pt modelId="{13EDECD3-9708-4BF2-BCA2-39C14AF3E999}">
      <dgm:prSet phldrT="[Text]"/>
      <dgm:spPr/>
      <dgm:t>
        <a:bodyPr/>
        <a:lstStyle/>
        <a:p>
          <a:r>
            <a:rPr lang="en-US" b="1" dirty="0"/>
            <a:t>Needs Analysis </a:t>
          </a:r>
          <a:r>
            <a:rPr lang="en-US" dirty="0"/>
            <a:t>– identifies service &amp; product-knowledge gaps.</a:t>
          </a:r>
        </a:p>
      </dgm:t>
    </dgm:pt>
    <dgm:pt modelId="{9D87AEB8-3A98-41ED-A68F-A726AFFDE2FC}" type="parTrans" cxnId="{63250234-042F-43F5-BCDA-913EA97A4045}">
      <dgm:prSet/>
      <dgm:spPr/>
      <dgm:t>
        <a:bodyPr/>
        <a:lstStyle/>
        <a:p>
          <a:endParaRPr lang="en-US"/>
        </a:p>
      </dgm:t>
    </dgm:pt>
    <dgm:pt modelId="{09B2C763-6047-4762-A298-E983BA4E7D66}" type="sibTrans" cxnId="{63250234-042F-43F5-BCDA-913EA97A4045}">
      <dgm:prSet/>
      <dgm:spPr/>
      <dgm:t>
        <a:bodyPr/>
        <a:lstStyle/>
        <a:p>
          <a:endParaRPr lang="en-US"/>
        </a:p>
      </dgm:t>
    </dgm:pt>
    <dgm:pt modelId="{11A53D9D-60B7-4189-A5EE-0CD415CBEC7A}">
      <dgm:prSet phldrT="[Text]"/>
      <dgm:spPr/>
      <dgm:t>
        <a:bodyPr/>
        <a:lstStyle/>
        <a:p>
          <a:r>
            <a:rPr lang="en-US" b="1"/>
            <a:t>Design</a:t>
          </a:r>
          <a:r>
            <a:rPr lang="en-US"/>
            <a:t> – “Starbucks Experience Class”, role-play &amp; digital modules.</a:t>
          </a:r>
          <a:endParaRPr lang="en-US" dirty="0"/>
        </a:p>
      </dgm:t>
    </dgm:pt>
    <dgm:pt modelId="{E055836F-34D0-4F62-8960-B17403156D81}" type="parTrans" cxnId="{D00C52E6-B2B3-4145-971C-908017E10405}">
      <dgm:prSet/>
      <dgm:spPr/>
      <dgm:t>
        <a:bodyPr/>
        <a:lstStyle/>
        <a:p>
          <a:endParaRPr lang="en-US"/>
        </a:p>
      </dgm:t>
    </dgm:pt>
    <dgm:pt modelId="{C14C42CA-04EE-49D1-AE4F-21A20FF4271A}" type="sibTrans" cxnId="{D00C52E6-B2B3-4145-971C-908017E10405}">
      <dgm:prSet/>
      <dgm:spPr/>
      <dgm:t>
        <a:bodyPr/>
        <a:lstStyle/>
        <a:p>
          <a:endParaRPr lang="en-US"/>
        </a:p>
      </dgm:t>
    </dgm:pt>
    <dgm:pt modelId="{D1CC40FE-C75C-4F3A-92E5-FCFEB285E8E1}">
      <dgm:prSet phldrT="[Text]"/>
      <dgm:spPr/>
      <dgm:t>
        <a:bodyPr/>
        <a:lstStyle/>
        <a:p>
          <a:r>
            <a:rPr lang="en-US" b="1" dirty="0"/>
            <a:t>Delivery</a:t>
          </a:r>
          <a:r>
            <a:rPr lang="en-US" dirty="0"/>
            <a:t> – 70/20/10 model: 70% on-job, 20% coaching, 10% formal learning.</a:t>
          </a:r>
        </a:p>
      </dgm:t>
    </dgm:pt>
    <dgm:pt modelId="{B3B7D065-A14F-426F-AC67-36CABD3383C8}" type="parTrans" cxnId="{1F57FB09-3E82-4365-BAA8-E79F657A556F}">
      <dgm:prSet/>
      <dgm:spPr/>
      <dgm:t>
        <a:bodyPr/>
        <a:lstStyle/>
        <a:p>
          <a:endParaRPr lang="en-US"/>
        </a:p>
      </dgm:t>
    </dgm:pt>
    <dgm:pt modelId="{B2B1931B-895E-46B9-8BE6-51E6925D5573}" type="sibTrans" cxnId="{1F57FB09-3E82-4365-BAA8-E79F657A556F}">
      <dgm:prSet/>
      <dgm:spPr/>
      <dgm:t>
        <a:bodyPr/>
        <a:lstStyle/>
        <a:p>
          <a:endParaRPr lang="en-US"/>
        </a:p>
      </dgm:t>
    </dgm:pt>
    <dgm:pt modelId="{1D20BAE6-857C-4AE2-A544-5A470B59D45E}">
      <dgm:prSet phldrT="[Text]"/>
      <dgm:spPr/>
      <dgm:t>
        <a:bodyPr/>
        <a:lstStyle/>
        <a:p>
          <a:r>
            <a:rPr lang="en-US" b="1" dirty="0"/>
            <a:t>Evaluation</a:t>
          </a:r>
          <a:r>
            <a:rPr lang="en-US" dirty="0"/>
            <a:t> – store-level observation, partner surveys, customer feedback.</a:t>
          </a:r>
        </a:p>
      </dgm:t>
    </dgm:pt>
    <dgm:pt modelId="{02CB4075-8B4C-45CA-9D35-C6D65FF3774B}" type="parTrans" cxnId="{CE1CE383-5818-4530-857A-C70689562727}">
      <dgm:prSet/>
      <dgm:spPr/>
      <dgm:t>
        <a:bodyPr/>
        <a:lstStyle/>
        <a:p>
          <a:endParaRPr lang="en-US"/>
        </a:p>
      </dgm:t>
    </dgm:pt>
    <dgm:pt modelId="{F7BE404F-3159-4A27-B05F-E3BE79844FD9}" type="sibTrans" cxnId="{CE1CE383-5818-4530-857A-C70689562727}">
      <dgm:prSet/>
      <dgm:spPr/>
      <dgm:t>
        <a:bodyPr/>
        <a:lstStyle/>
        <a:p>
          <a:endParaRPr lang="en-US"/>
        </a:p>
      </dgm:t>
    </dgm:pt>
    <dgm:pt modelId="{9D7C2669-52C2-42DE-BED5-6F31794972AE}" type="pres">
      <dgm:prSet presAssocID="{A7D306E6-001B-4BA7-98D8-79FAC4AEF152}" presName="Name0" presStyleCnt="0">
        <dgm:presLayoutVars>
          <dgm:dir/>
          <dgm:animLvl val="lvl"/>
          <dgm:resizeHandles val="exact"/>
        </dgm:presLayoutVars>
      </dgm:prSet>
      <dgm:spPr/>
    </dgm:pt>
    <dgm:pt modelId="{A4B515C1-AB4C-4C09-AC46-69AFE0074610}" type="pres">
      <dgm:prSet presAssocID="{1D20BAE6-857C-4AE2-A544-5A470B59D45E}" presName="boxAndChildren" presStyleCnt="0"/>
      <dgm:spPr/>
    </dgm:pt>
    <dgm:pt modelId="{7F8FADC0-5555-40E4-8EE9-B61F41D0EB4D}" type="pres">
      <dgm:prSet presAssocID="{1D20BAE6-857C-4AE2-A544-5A470B59D45E}" presName="parentTextBox" presStyleLbl="node1" presStyleIdx="0" presStyleCnt="4"/>
      <dgm:spPr/>
    </dgm:pt>
    <dgm:pt modelId="{0B371849-AD5C-4186-91AA-05CAA24719B8}" type="pres">
      <dgm:prSet presAssocID="{B2B1931B-895E-46B9-8BE6-51E6925D5573}" presName="sp" presStyleCnt="0"/>
      <dgm:spPr/>
    </dgm:pt>
    <dgm:pt modelId="{8CEDD673-7A9D-427D-B0D3-21E08D1BA90F}" type="pres">
      <dgm:prSet presAssocID="{D1CC40FE-C75C-4F3A-92E5-FCFEB285E8E1}" presName="arrowAndChildren" presStyleCnt="0"/>
      <dgm:spPr/>
    </dgm:pt>
    <dgm:pt modelId="{6D05A03A-C31F-445A-A203-6E91D2FBBF9A}" type="pres">
      <dgm:prSet presAssocID="{D1CC40FE-C75C-4F3A-92E5-FCFEB285E8E1}" presName="parentTextArrow" presStyleLbl="node1" presStyleIdx="1" presStyleCnt="4"/>
      <dgm:spPr/>
    </dgm:pt>
    <dgm:pt modelId="{6DDFC8EC-9D03-4DF7-B8FC-27F9CA30C111}" type="pres">
      <dgm:prSet presAssocID="{C14C42CA-04EE-49D1-AE4F-21A20FF4271A}" presName="sp" presStyleCnt="0"/>
      <dgm:spPr/>
    </dgm:pt>
    <dgm:pt modelId="{B32F0D62-996E-472F-8512-6B91D942A3AF}" type="pres">
      <dgm:prSet presAssocID="{11A53D9D-60B7-4189-A5EE-0CD415CBEC7A}" presName="arrowAndChildren" presStyleCnt="0"/>
      <dgm:spPr/>
    </dgm:pt>
    <dgm:pt modelId="{4898245E-3350-44D1-9C24-4F5546689F90}" type="pres">
      <dgm:prSet presAssocID="{11A53D9D-60B7-4189-A5EE-0CD415CBEC7A}" presName="parentTextArrow" presStyleLbl="node1" presStyleIdx="2" presStyleCnt="4"/>
      <dgm:spPr/>
    </dgm:pt>
    <dgm:pt modelId="{9A7FCEF7-034F-4C1D-85E2-D5FDC3C6ECB7}" type="pres">
      <dgm:prSet presAssocID="{09B2C763-6047-4762-A298-E983BA4E7D66}" presName="sp" presStyleCnt="0"/>
      <dgm:spPr/>
    </dgm:pt>
    <dgm:pt modelId="{A6D7F111-15AC-41C2-B8D6-1F36A867117B}" type="pres">
      <dgm:prSet presAssocID="{13EDECD3-9708-4BF2-BCA2-39C14AF3E999}" presName="arrowAndChildren" presStyleCnt="0"/>
      <dgm:spPr/>
    </dgm:pt>
    <dgm:pt modelId="{ECCC126F-17EB-46F8-A61A-524674EBDB5A}" type="pres">
      <dgm:prSet presAssocID="{13EDECD3-9708-4BF2-BCA2-39C14AF3E999}" presName="parentTextArrow" presStyleLbl="node1" presStyleIdx="3" presStyleCnt="4"/>
      <dgm:spPr/>
    </dgm:pt>
  </dgm:ptLst>
  <dgm:cxnLst>
    <dgm:cxn modelId="{1F57FB09-3E82-4365-BAA8-E79F657A556F}" srcId="{A7D306E6-001B-4BA7-98D8-79FAC4AEF152}" destId="{D1CC40FE-C75C-4F3A-92E5-FCFEB285E8E1}" srcOrd="2" destOrd="0" parTransId="{B3B7D065-A14F-426F-AC67-36CABD3383C8}" sibTransId="{B2B1931B-895E-46B9-8BE6-51E6925D5573}"/>
    <dgm:cxn modelId="{63250234-042F-43F5-BCDA-913EA97A4045}" srcId="{A7D306E6-001B-4BA7-98D8-79FAC4AEF152}" destId="{13EDECD3-9708-4BF2-BCA2-39C14AF3E999}" srcOrd="0" destOrd="0" parTransId="{9D87AEB8-3A98-41ED-A68F-A726AFFDE2FC}" sibTransId="{09B2C763-6047-4762-A298-E983BA4E7D66}"/>
    <dgm:cxn modelId="{548DB662-76A3-4440-BC1E-F682C5DFC8AD}" type="presOf" srcId="{1D20BAE6-857C-4AE2-A544-5A470B59D45E}" destId="{7F8FADC0-5555-40E4-8EE9-B61F41D0EB4D}" srcOrd="0" destOrd="0" presId="urn:microsoft.com/office/officeart/2005/8/layout/process4"/>
    <dgm:cxn modelId="{101A064E-FA18-4BC6-BB18-B016A5B4AA2B}" type="presOf" srcId="{11A53D9D-60B7-4189-A5EE-0CD415CBEC7A}" destId="{4898245E-3350-44D1-9C24-4F5546689F90}" srcOrd="0" destOrd="0" presId="urn:microsoft.com/office/officeart/2005/8/layout/process4"/>
    <dgm:cxn modelId="{CE1CE383-5818-4530-857A-C70689562727}" srcId="{A7D306E6-001B-4BA7-98D8-79FAC4AEF152}" destId="{1D20BAE6-857C-4AE2-A544-5A470B59D45E}" srcOrd="3" destOrd="0" parTransId="{02CB4075-8B4C-45CA-9D35-C6D65FF3774B}" sibTransId="{F7BE404F-3159-4A27-B05F-E3BE79844FD9}"/>
    <dgm:cxn modelId="{C321D5B2-47AC-48CA-B08E-4C774D6EC3C7}" type="presOf" srcId="{A7D306E6-001B-4BA7-98D8-79FAC4AEF152}" destId="{9D7C2669-52C2-42DE-BED5-6F31794972AE}" srcOrd="0" destOrd="0" presId="urn:microsoft.com/office/officeart/2005/8/layout/process4"/>
    <dgm:cxn modelId="{BC34AFC7-9140-4E2F-8214-F7F069E013F2}" type="presOf" srcId="{13EDECD3-9708-4BF2-BCA2-39C14AF3E999}" destId="{ECCC126F-17EB-46F8-A61A-524674EBDB5A}" srcOrd="0" destOrd="0" presId="urn:microsoft.com/office/officeart/2005/8/layout/process4"/>
    <dgm:cxn modelId="{477C56DB-B108-47B7-8175-F8352AD6DA89}" type="presOf" srcId="{D1CC40FE-C75C-4F3A-92E5-FCFEB285E8E1}" destId="{6D05A03A-C31F-445A-A203-6E91D2FBBF9A}" srcOrd="0" destOrd="0" presId="urn:microsoft.com/office/officeart/2005/8/layout/process4"/>
    <dgm:cxn modelId="{D00C52E6-B2B3-4145-971C-908017E10405}" srcId="{A7D306E6-001B-4BA7-98D8-79FAC4AEF152}" destId="{11A53D9D-60B7-4189-A5EE-0CD415CBEC7A}" srcOrd="1" destOrd="0" parTransId="{E055836F-34D0-4F62-8960-B17403156D81}" sibTransId="{C14C42CA-04EE-49D1-AE4F-21A20FF4271A}"/>
    <dgm:cxn modelId="{32742721-8637-4175-B96A-B652D5A651B4}" type="presParOf" srcId="{9D7C2669-52C2-42DE-BED5-6F31794972AE}" destId="{A4B515C1-AB4C-4C09-AC46-69AFE0074610}" srcOrd="0" destOrd="0" presId="urn:microsoft.com/office/officeart/2005/8/layout/process4"/>
    <dgm:cxn modelId="{758B8C27-0021-4316-905A-FF3C2A5DD026}" type="presParOf" srcId="{A4B515C1-AB4C-4C09-AC46-69AFE0074610}" destId="{7F8FADC0-5555-40E4-8EE9-B61F41D0EB4D}" srcOrd="0" destOrd="0" presId="urn:microsoft.com/office/officeart/2005/8/layout/process4"/>
    <dgm:cxn modelId="{E6A0A90A-9276-458E-A1B0-416C9C30E6DA}" type="presParOf" srcId="{9D7C2669-52C2-42DE-BED5-6F31794972AE}" destId="{0B371849-AD5C-4186-91AA-05CAA24719B8}" srcOrd="1" destOrd="0" presId="urn:microsoft.com/office/officeart/2005/8/layout/process4"/>
    <dgm:cxn modelId="{B6602017-7004-4E2B-B71D-DB7255797F10}" type="presParOf" srcId="{9D7C2669-52C2-42DE-BED5-6F31794972AE}" destId="{8CEDD673-7A9D-427D-B0D3-21E08D1BA90F}" srcOrd="2" destOrd="0" presId="urn:microsoft.com/office/officeart/2005/8/layout/process4"/>
    <dgm:cxn modelId="{EB5F8B20-C153-4EB5-9345-D87E81ABFABB}" type="presParOf" srcId="{8CEDD673-7A9D-427D-B0D3-21E08D1BA90F}" destId="{6D05A03A-C31F-445A-A203-6E91D2FBBF9A}" srcOrd="0" destOrd="0" presId="urn:microsoft.com/office/officeart/2005/8/layout/process4"/>
    <dgm:cxn modelId="{FD5C2686-2115-4382-B576-C1BB74DC8497}" type="presParOf" srcId="{9D7C2669-52C2-42DE-BED5-6F31794972AE}" destId="{6DDFC8EC-9D03-4DF7-B8FC-27F9CA30C111}" srcOrd="3" destOrd="0" presId="urn:microsoft.com/office/officeart/2005/8/layout/process4"/>
    <dgm:cxn modelId="{43076E25-215E-4FD0-8FDB-FAC5135F9F3A}" type="presParOf" srcId="{9D7C2669-52C2-42DE-BED5-6F31794972AE}" destId="{B32F0D62-996E-472F-8512-6B91D942A3AF}" srcOrd="4" destOrd="0" presId="urn:microsoft.com/office/officeart/2005/8/layout/process4"/>
    <dgm:cxn modelId="{B6806DDC-D07B-445D-9EED-92E2119EC993}" type="presParOf" srcId="{B32F0D62-996E-472F-8512-6B91D942A3AF}" destId="{4898245E-3350-44D1-9C24-4F5546689F90}" srcOrd="0" destOrd="0" presId="urn:microsoft.com/office/officeart/2005/8/layout/process4"/>
    <dgm:cxn modelId="{66882B53-31A4-408C-8C9A-E4DC8D797C74}" type="presParOf" srcId="{9D7C2669-52C2-42DE-BED5-6F31794972AE}" destId="{9A7FCEF7-034F-4C1D-85E2-D5FDC3C6ECB7}" srcOrd="5" destOrd="0" presId="urn:microsoft.com/office/officeart/2005/8/layout/process4"/>
    <dgm:cxn modelId="{1EEA381F-2C6D-4C8E-969F-819E4005572E}" type="presParOf" srcId="{9D7C2669-52C2-42DE-BED5-6F31794972AE}" destId="{A6D7F111-15AC-41C2-B8D6-1F36A867117B}" srcOrd="6" destOrd="0" presId="urn:microsoft.com/office/officeart/2005/8/layout/process4"/>
    <dgm:cxn modelId="{C36B7114-9F26-4FDD-927F-8C3E47184800}" type="presParOf" srcId="{A6D7F111-15AC-41C2-B8D6-1F36A867117B}" destId="{ECCC126F-17EB-46F8-A61A-524674EBDB5A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01232B-3124-498D-830B-9910DAE54480}">
      <dsp:nvSpPr>
        <dsp:cNvPr id="0" name=""/>
        <dsp:cNvSpPr/>
      </dsp:nvSpPr>
      <dsp:spPr>
        <a:xfrm>
          <a:off x="900886" y="1848"/>
          <a:ext cx="2617553" cy="687628"/>
        </a:xfrm>
        <a:prstGeom prst="roundRect">
          <a:avLst>
            <a:gd name="adj" fmla="val 10000"/>
          </a:avLst>
        </a:prstGeom>
        <a:solidFill>
          <a:srgbClr val="0070C0"/>
        </a:solidFill>
        <a:ln w="1905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2"/>
              </a:solidFill>
            </a:rPr>
            <a:t>HR Practices</a:t>
          </a:r>
        </a:p>
      </dsp:txBody>
      <dsp:txXfrm>
        <a:off x="921026" y="21988"/>
        <a:ext cx="2577273" cy="647348"/>
      </dsp:txXfrm>
    </dsp:sp>
    <dsp:sp modelId="{C796140E-6B5E-4E96-B185-5665BE3FE712}">
      <dsp:nvSpPr>
        <dsp:cNvPr id="0" name=""/>
        <dsp:cNvSpPr/>
      </dsp:nvSpPr>
      <dsp:spPr>
        <a:xfrm rot="5400000">
          <a:off x="2080732" y="706667"/>
          <a:ext cx="257860" cy="309432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2116832" y="732453"/>
        <a:ext cx="185660" cy="180502"/>
      </dsp:txXfrm>
    </dsp:sp>
    <dsp:sp modelId="{EA7A99DF-C5CE-4FEE-93C6-0D2D730A6007}">
      <dsp:nvSpPr>
        <dsp:cNvPr id="0" name=""/>
        <dsp:cNvSpPr/>
      </dsp:nvSpPr>
      <dsp:spPr>
        <a:xfrm>
          <a:off x="900886" y="1033290"/>
          <a:ext cx="2617553" cy="687628"/>
        </a:xfrm>
        <a:prstGeom prst="roundRect">
          <a:avLst>
            <a:gd name="adj" fmla="val 10000"/>
          </a:avLst>
        </a:prstGeom>
        <a:solidFill>
          <a:srgbClr val="0070C0"/>
        </a:solidFill>
        <a:ln w="1905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2"/>
              </a:solidFill>
            </a:rPr>
            <a:t>Engaged Partners </a:t>
          </a:r>
        </a:p>
      </dsp:txBody>
      <dsp:txXfrm>
        <a:off x="921026" y="1053430"/>
        <a:ext cx="2577273" cy="647348"/>
      </dsp:txXfrm>
    </dsp:sp>
    <dsp:sp modelId="{A29C2847-2FF6-4752-B912-30AFF08CFE1C}">
      <dsp:nvSpPr>
        <dsp:cNvPr id="0" name=""/>
        <dsp:cNvSpPr/>
      </dsp:nvSpPr>
      <dsp:spPr>
        <a:xfrm rot="5400000">
          <a:off x="2080732" y="1738109"/>
          <a:ext cx="257860" cy="309432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2116832" y="1763895"/>
        <a:ext cx="185660" cy="180502"/>
      </dsp:txXfrm>
    </dsp:sp>
    <dsp:sp modelId="{A1439977-AE4D-498F-830D-7B2D2D7BBDE8}">
      <dsp:nvSpPr>
        <dsp:cNvPr id="0" name=""/>
        <dsp:cNvSpPr/>
      </dsp:nvSpPr>
      <dsp:spPr>
        <a:xfrm>
          <a:off x="900886" y="2064733"/>
          <a:ext cx="2617553" cy="687628"/>
        </a:xfrm>
        <a:prstGeom prst="roundRect">
          <a:avLst>
            <a:gd name="adj" fmla="val 10000"/>
          </a:avLst>
        </a:prstGeom>
        <a:solidFill>
          <a:srgbClr val="0070C0"/>
        </a:solidFill>
        <a:ln w="1905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2"/>
              </a:solidFill>
            </a:rPr>
            <a:t>Customer Experience </a:t>
          </a:r>
        </a:p>
      </dsp:txBody>
      <dsp:txXfrm>
        <a:off x="921026" y="2084873"/>
        <a:ext cx="2577273" cy="647348"/>
      </dsp:txXfrm>
    </dsp:sp>
    <dsp:sp modelId="{D73745E8-FFAF-4DF7-A303-0167E0B29079}">
      <dsp:nvSpPr>
        <dsp:cNvPr id="0" name=""/>
        <dsp:cNvSpPr/>
      </dsp:nvSpPr>
      <dsp:spPr>
        <a:xfrm rot="5400000">
          <a:off x="2080732" y="2769551"/>
          <a:ext cx="257860" cy="309432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-5400000">
        <a:off x="2116832" y="2795337"/>
        <a:ext cx="185660" cy="180502"/>
      </dsp:txXfrm>
    </dsp:sp>
    <dsp:sp modelId="{6218CA43-6F7B-4121-9239-0F142D2DF39D}">
      <dsp:nvSpPr>
        <dsp:cNvPr id="0" name=""/>
        <dsp:cNvSpPr/>
      </dsp:nvSpPr>
      <dsp:spPr>
        <a:xfrm>
          <a:off x="900886" y="3096175"/>
          <a:ext cx="2617553" cy="687628"/>
        </a:xfrm>
        <a:prstGeom prst="roundRect">
          <a:avLst>
            <a:gd name="adj" fmla="val 10000"/>
          </a:avLst>
        </a:prstGeom>
        <a:solidFill>
          <a:srgbClr val="0070C0"/>
        </a:solidFill>
        <a:ln w="19050" cap="flat" cmpd="sng" algn="ctr">
          <a:solidFill>
            <a:schemeClr val="dk1"/>
          </a:solidFill>
          <a:prstDash val="solid"/>
          <a:miter lim="800000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2"/>
              </a:solidFill>
            </a:rPr>
            <a:t>Business Growth</a:t>
          </a:r>
        </a:p>
      </dsp:txBody>
      <dsp:txXfrm>
        <a:off x="921026" y="3116315"/>
        <a:ext cx="2577273" cy="6473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37C2B4-A7AC-49CF-800F-3C144DA465AF}">
      <dsp:nvSpPr>
        <dsp:cNvPr id="0" name=""/>
        <dsp:cNvSpPr/>
      </dsp:nvSpPr>
      <dsp:spPr>
        <a:xfrm>
          <a:off x="1508123" y="442081"/>
          <a:ext cx="2952753" cy="2952753"/>
        </a:xfrm>
        <a:prstGeom prst="blockArc">
          <a:avLst>
            <a:gd name="adj1" fmla="val 9000000"/>
            <a:gd name="adj2" fmla="val 16200000"/>
            <a:gd name="adj3" fmla="val 4637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81B8A-4E83-4317-8545-16CC6814320E}">
      <dsp:nvSpPr>
        <dsp:cNvPr id="0" name=""/>
        <dsp:cNvSpPr/>
      </dsp:nvSpPr>
      <dsp:spPr>
        <a:xfrm>
          <a:off x="1508123" y="442081"/>
          <a:ext cx="2952753" cy="2952753"/>
        </a:xfrm>
        <a:prstGeom prst="blockArc">
          <a:avLst>
            <a:gd name="adj1" fmla="val 1800000"/>
            <a:gd name="adj2" fmla="val 9000000"/>
            <a:gd name="adj3" fmla="val 4637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3F42F-A920-42F4-86A9-35CC8135AC8F}">
      <dsp:nvSpPr>
        <dsp:cNvPr id="0" name=""/>
        <dsp:cNvSpPr/>
      </dsp:nvSpPr>
      <dsp:spPr>
        <a:xfrm>
          <a:off x="1508123" y="442081"/>
          <a:ext cx="2952753" cy="2952753"/>
        </a:xfrm>
        <a:prstGeom prst="blockArc">
          <a:avLst>
            <a:gd name="adj1" fmla="val 16200000"/>
            <a:gd name="adj2" fmla="val 1800000"/>
            <a:gd name="adj3" fmla="val 4637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1FD8F-E1D9-4089-AF18-01602A4B954C}">
      <dsp:nvSpPr>
        <dsp:cNvPr id="0" name=""/>
        <dsp:cNvSpPr/>
      </dsp:nvSpPr>
      <dsp:spPr>
        <a:xfrm>
          <a:off x="2305409" y="1239368"/>
          <a:ext cx="1358180" cy="135818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Belonging</a:t>
          </a:r>
          <a:endParaRPr lang="en-US" sz="1300" b="1" kern="1200" dirty="0"/>
        </a:p>
      </dsp:txBody>
      <dsp:txXfrm>
        <a:off x="2504310" y="1438269"/>
        <a:ext cx="960378" cy="960378"/>
      </dsp:txXfrm>
    </dsp:sp>
    <dsp:sp modelId="{4D2EB5FE-4408-4729-9AED-08DFD5AD54EE}">
      <dsp:nvSpPr>
        <dsp:cNvPr id="0" name=""/>
        <dsp:cNvSpPr/>
      </dsp:nvSpPr>
      <dsp:spPr>
        <a:xfrm>
          <a:off x="2509136" y="944"/>
          <a:ext cx="950726" cy="95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Diversity</a:t>
          </a:r>
          <a:endParaRPr lang="en-US" sz="1100" kern="1200" dirty="0"/>
        </a:p>
      </dsp:txBody>
      <dsp:txXfrm>
        <a:off x="2648367" y="140175"/>
        <a:ext cx="672264" cy="672264"/>
      </dsp:txXfrm>
    </dsp:sp>
    <dsp:sp modelId="{2348789E-4FA9-45FA-86B6-9FA73B1B2D1A}">
      <dsp:nvSpPr>
        <dsp:cNvPr id="0" name=""/>
        <dsp:cNvSpPr/>
      </dsp:nvSpPr>
      <dsp:spPr>
        <a:xfrm>
          <a:off x="3758075" y="2164170"/>
          <a:ext cx="950726" cy="95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Equity</a:t>
          </a:r>
          <a:endParaRPr lang="en-US" sz="1100" kern="1200" dirty="0"/>
        </a:p>
      </dsp:txBody>
      <dsp:txXfrm>
        <a:off x="3897306" y="2303401"/>
        <a:ext cx="672264" cy="672264"/>
      </dsp:txXfrm>
    </dsp:sp>
    <dsp:sp modelId="{576F4F37-A31D-4515-82E7-2122485FA6E9}">
      <dsp:nvSpPr>
        <dsp:cNvPr id="0" name=""/>
        <dsp:cNvSpPr/>
      </dsp:nvSpPr>
      <dsp:spPr>
        <a:xfrm>
          <a:off x="1260197" y="2164170"/>
          <a:ext cx="950726" cy="95072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Inclusion</a:t>
          </a:r>
        </a:p>
      </dsp:txBody>
      <dsp:txXfrm>
        <a:off x="1399428" y="2303401"/>
        <a:ext cx="672264" cy="6722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A3E6C-6D03-4101-A68F-C26C45368931}">
      <dsp:nvSpPr>
        <dsp:cNvPr id="0" name=""/>
        <dsp:cNvSpPr/>
      </dsp:nvSpPr>
      <dsp:spPr>
        <a:xfrm>
          <a:off x="1392914" y="45"/>
          <a:ext cx="4188960" cy="555733"/>
        </a:xfrm>
        <a:prstGeom prst="roundRect">
          <a:avLst>
            <a:gd name="adj" fmla="val 10000"/>
          </a:avLst>
        </a:prstGeom>
        <a:solidFill>
          <a:srgbClr val="0070C0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Inclusive Culture Pillars</a:t>
          </a:r>
        </a:p>
      </dsp:txBody>
      <dsp:txXfrm>
        <a:off x="1409191" y="16322"/>
        <a:ext cx="4156406" cy="523179"/>
      </dsp:txXfrm>
    </dsp:sp>
    <dsp:sp modelId="{761480B4-C3D7-491A-BD06-AED5F6459EB9}">
      <dsp:nvSpPr>
        <dsp:cNvPr id="0" name=""/>
        <dsp:cNvSpPr/>
      </dsp:nvSpPr>
      <dsp:spPr>
        <a:xfrm>
          <a:off x="1392914" y="655810"/>
          <a:ext cx="555733" cy="555733"/>
        </a:xfrm>
        <a:prstGeom prst="roundRect">
          <a:avLst>
            <a:gd name="adj" fmla="val 16670"/>
          </a:avLst>
        </a:prstGeom>
        <a:solidFill>
          <a:schemeClr val="tx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72970EB-F9C4-4C27-AFF9-CF11A259124B}">
      <dsp:nvSpPr>
        <dsp:cNvPr id="0" name=""/>
        <dsp:cNvSpPr/>
      </dsp:nvSpPr>
      <dsp:spPr>
        <a:xfrm>
          <a:off x="1981991" y="655810"/>
          <a:ext cx="3599883" cy="555733"/>
        </a:xfrm>
        <a:prstGeom prst="roundRect">
          <a:avLst>
            <a:gd name="adj" fmla="val 16670"/>
          </a:avLst>
        </a:prstGeom>
        <a:solidFill>
          <a:schemeClr val="accent3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1"/>
              </a:solidFill>
            </a:rPr>
            <a:t>Inclusive Hiring</a:t>
          </a:r>
        </a:p>
      </dsp:txBody>
      <dsp:txXfrm>
        <a:off x="2009125" y="682944"/>
        <a:ext cx="3545615" cy="501465"/>
      </dsp:txXfrm>
    </dsp:sp>
    <dsp:sp modelId="{B8A1A3F6-430F-448A-B6B2-5EA320E3463B}">
      <dsp:nvSpPr>
        <dsp:cNvPr id="0" name=""/>
        <dsp:cNvSpPr/>
      </dsp:nvSpPr>
      <dsp:spPr>
        <a:xfrm>
          <a:off x="1392914" y="1278231"/>
          <a:ext cx="555733" cy="555733"/>
        </a:xfrm>
        <a:prstGeom prst="roundRect">
          <a:avLst>
            <a:gd name="adj" fmla="val 16670"/>
          </a:avLst>
        </a:prstGeom>
        <a:solidFill>
          <a:schemeClr val="tx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D69CA99-C03E-4021-82DF-E960F0DFC912}">
      <dsp:nvSpPr>
        <dsp:cNvPr id="0" name=""/>
        <dsp:cNvSpPr/>
      </dsp:nvSpPr>
      <dsp:spPr>
        <a:xfrm>
          <a:off x="1981991" y="1278231"/>
          <a:ext cx="3599883" cy="555733"/>
        </a:xfrm>
        <a:prstGeom prst="roundRect">
          <a:avLst>
            <a:gd name="adj" fmla="val 16670"/>
          </a:avLst>
        </a:prstGeom>
        <a:solidFill>
          <a:schemeClr val="accent3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1"/>
              </a:solidFill>
            </a:rPr>
            <a:t>Equitable Pay</a:t>
          </a:r>
        </a:p>
      </dsp:txBody>
      <dsp:txXfrm>
        <a:off x="2009125" y="1305365"/>
        <a:ext cx="3545615" cy="501465"/>
      </dsp:txXfrm>
    </dsp:sp>
    <dsp:sp modelId="{213E0147-FB59-4D0A-9666-8BC63408106D}">
      <dsp:nvSpPr>
        <dsp:cNvPr id="0" name=""/>
        <dsp:cNvSpPr/>
      </dsp:nvSpPr>
      <dsp:spPr>
        <a:xfrm>
          <a:off x="1392914" y="1900652"/>
          <a:ext cx="555733" cy="555733"/>
        </a:xfrm>
        <a:prstGeom prst="roundRect">
          <a:avLst>
            <a:gd name="adj" fmla="val 16670"/>
          </a:avLst>
        </a:prstGeom>
        <a:solidFill>
          <a:schemeClr val="tx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886100-A856-44FB-B429-6F2092A22635}">
      <dsp:nvSpPr>
        <dsp:cNvPr id="0" name=""/>
        <dsp:cNvSpPr/>
      </dsp:nvSpPr>
      <dsp:spPr>
        <a:xfrm>
          <a:off x="1981991" y="1900652"/>
          <a:ext cx="3599883" cy="555733"/>
        </a:xfrm>
        <a:prstGeom prst="roundRect">
          <a:avLst>
            <a:gd name="adj" fmla="val 16670"/>
          </a:avLst>
        </a:prstGeom>
        <a:solidFill>
          <a:schemeClr val="accent3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1"/>
              </a:solidFill>
            </a:rPr>
            <a:t>Partner Networks</a:t>
          </a:r>
        </a:p>
      </dsp:txBody>
      <dsp:txXfrm>
        <a:off x="2009125" y="1927786"/>
        <a:ext cx="3545615" cy="501465"/>
      </dsp:txXfrm>
    </dsp:sp>
    <dsp:sp modelId="{9A6AF6CD-116E-46A5-A93F-E583B1998819}">
      <dsp:nvSpPr>
        <dsp:cNvPr id="0" name=""/>
        <dsp:cNvSpPr/>
      </dsp:nvSpPr>
      <dsp:spPr>
        <a:xfrm>
          <a:off x="1392914" y="2523073"/>
          <a:ext cx="555733" cy="555733"/>
        </a:xfrm>
        <a:prstGeom prst="roundRect">
          <a:avLst>
            <a:gd name="adj" fmla="val 16670"/>
          </a:avLst>
        </a:prstGeom>
        <a:solidFill>
          <a:schemeClr val="tx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2FEDFF-9934-4BB0-8B82-A60CFCD9576F}">
      <dsp:nvSpPr>
        <dsp:cNvPr id="0" name=""/>
        <dsp:cNvSpPr/>
      </dsp:nvSpPr>
      <dsp:spPr>
        <a:xfrm>
          <a:off x="1981991" y="2523073"/>
          <a:ext cx="3599883" cy="555733"/>
        </a:xfrm>
        <a:prstGeom prst="roundRect">
          <a:avLst>
            <a:gd name="adj" fmla="val 16670"/>
          </a:avLst>
        </a:prstGeom>
        <a:solidFill>
          <a:schemeClr val="accent3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1"/>
              </a:solidFill>
            </a:rPr>
            <a:t>Training &amp; Awareness</a:t>
          </a:r>
        </a:p>
      </dsp:txBody>
      <dsp:txXfrm>
        <a:off x="2009125" y="2550207"/>
        <a:ext cx="3545615" cy="501465"/>
      </dsp:txXfrm>
    </dsp:sp>
    <dsp:sp modelId="{18494A4E-A2B0-4684-B9B5-D5C05133DFA1}">
      <dsp:nvSpPr>
        <dsp:cNvPr id="0" name=""/>
        <dsp:cNvSpPr/>
      </dsp:nvSpPr>
      <dsp:spPr>
        <a:xfrm>
          <a:off x="1392914" y="3145494"/>
          <a:ext cx="555733" cy="555733"/>
        </a:xfrm>
        <a:prstGeom prst="roundRect">
          <a:avLst>
            <a:gd name="adj" fmla="val 16670"/>
          </a:avLst>
        </a:prstGeom>
        <a:solidFill>
          <a:schemeClr val="tx2"/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E8BA88-B521-46F2-9221-F3920CDC3578}">
      <dsp:nvSpPr>
        <dsp:cNvPr id="0" name=""/>
        <dsp:cNvSpPr/>
      </dsp:nvSpPr>
      <dsp:spPr>
        <a:xfrm>
          <a:off x="1981991" y="3145494"/>
          <a:ext cx="3599883" cy="555733"/>
        </a:xfrm>
        <a:prstGeom prst="roundRect">
          <a:avLst>
            <a:gd name="adj" fmla="val 16670"/>
          </a:avLst>
        </a:prstGeom>
        <a:solidFill>
          <a:schemeClr val="accent3">
            <a:lumMod val="50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accent1"/>
              </a:solidFill>
            </a:rPr>
            <a:t>Leadership Accountability</a:t>
          </a:r>
        </a:p>
      </dsp:txBody>
      <dsp:txXfrm>
        <a:off x="2009125" y="3172628"/>
        <a:ext cx="3545615" cy="5014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A1570-1ADA-4A6C-82DF-593366791EC0}">
      <dsp:nvSpPr>
        <dsp:cNvPr id="0" name=""/>
        <dsp:cNvSpPr/>
      </dsp:nvSpPr>
      <dsp:spPr>
        <a:xfrm>
          <a:off x="0" y="6524"/>
          <a:ext cx="5347246" cy="11255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Cultural differences in defining diversity.</a:t>
          </a:r>
        </a:p>
      </dsp:txBody>
      <dsp:txXfrm>
        <a:off x="54944" y="61468"/>
        <a:ext cx="5237358" cy="1015652"/>
      </dsp:txXfrm>
    </dsp:sp>
    <dsp:sp modelId="{B1D4D296-ACCF-4A86-B005-C37D258022B8}">
      <dsp:nvSpPr>
        <dsp:cNvPr id="0" name=""/>
        <dsp:cNvSpPr/>
      </dsp:nvSpPr>
      <dsp:spPr>
        <a:xfrm>
          <a:off x="0" y="1206945"/>
          <a:ext cx="5347246" cy="11255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Uneven implementation in licensed markets.</a:t>
          </a:r>
        </a:p>
      </dsp:txBody>
      <dsp:txXfrm>
        <a:off x="54944" y="1261889"/>
        <a:ext cx="5237358" cy="1015652"/>
      </dsp:txXfrm>
    </dsp:sp>
    <dsp:sp modelId="{65684A57-EB35-425B-AA17-038F0595DD6C}">
      <dsp:nvSpPr>
        <dsp:cNvPr id="0" name=""/>
        <dsp:cNvSpPr/>
      </dsp:nvSpPr>
      <dsp:spPr>
        <a:xfrm>
          <a:off x="0" y="2407365"/>
          <a:ext cx="5347246" cy="112554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Sustaining engagement during growth.</a:t>
          </a:r>
        </a:p>
      </dsp:txBody>
      <dsp:txXfrm>
        <a:off x="54944" y="2462309"/>
        <a:ext cx="5237358" cy="101565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D1FD5-C39A-42F5-8195-ED0B918ADFAF}">
      <dsp:nvSpPr>
        <dsp:cNvPr id="0" name=""/>
        <dsp:cNvSpPr/>
      </dsp:nvSpPr>
      <dsp:spPr>
        <a:xfrm>
          <a:off x="252838" y="552"/>
          <a:ext cx="1729522" cy="646172"/>
        </a:xfrm>
        <a:prstGeom prst="roundRect">
          <a:avLst>
            <a:gd name="adj" fmla="val 10000"/>
          </a:avLst>
        </a:prstGeom>
        <a:solidFill>
          <a:schemeClr val="dk1"/>
        </a:solidFill>
        <a:ln w="19050" cap="flat" cmpd="sng" algn="ctr">
          <a:solidFill>
            <a:schemeClr val="dk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Goal Setting </a:t>
          </a:r>
        </a:p>
      </dsp:txBody>
      <dsp:txXfrm>
        <a:off x="271764" y="19478"/>
        <a:ext cx="1691670" cy="608320"/>
      </dsp:txXfrm>
    </dsp:sp>
    <dsp:sp modelId="{0823F2A4-12FC-4E59-B713-32FE4B757B86}">
      <dsp:nvSpPr>
        <dsp:cNvPr id="0" name=""/>
        <dsp:cNvSpPr/>
      </dsp:nvSpPr>
      <dsp:spPr>
        <a:xfrm rot="5400000">
          <a:off x="996442" y="662879"/>
          <a:ext cx="242314" cy="29077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1030366" y="687110"/>
        <a:ext cx="174467" cy="169620"/>
      </dsp:txXfrm>
    </dsp:sp>
    <dsp:sp modelId="{AE3732F8-CC16-4C42-9A77-66C84D396A32}">
      <dsp:nvSpPr>
        <dsp:cNvPr id="0" name=""/>
        <dsp:cNvSpPr/>
      </dsp:nvSpPr>
      <dsp:spPr>
        <a:xfrm>
          <a:off x="252838" y="969811"/>
          <a:ext cx="1729522" cy="646172"/>
        </a:xfrm>
        <a:prstGeom prst="roundRect">
          <a:avLst>
            <a:gd name="adj" fmla="val 10000"/>
          </a:avLst>
        </a:prstGeom>
        <a:solidFill>
          <a:schemeClr val="dk1"/>
        </a:solidFill>
        <a:ln w="19050" cap="flat" cmpd="sng" algn="ctr">
          <a:solidFill>
            <a:schemeClr val="dk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Coaching</a:t>
          </a:r>
        </a:p>
      </dsp:txBody>
      <dsp:txXfrm>
        <a:off x="271764" y="988737"/>
        <a:ext cx="1691670" cy="608320"/>
      </dsp:txXfrm>
    </dsp:sp>
    <dsp:sp modelId="{67169E66-8336-41B4-B10C-D13A8C0A670C}">
      <dsp:nvSpPr>
        <dsp:cNvPr id="0" name=""/>
        <dsp:cNvSpPr/>
      </dsp:nvSpPr>
      <dsp:spPr>
        <a:xfrm rot="5400000">
          <a:off x="996442" y="1632138"/>
          <a:ext cx="242314" cy="29077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1030366" y="1656369"/>
        <a:ext cx="174467" cy="169620"/>
      </dsp:txXfrm>
    </dsp:sp>
    <dsp:sp modelId="{1CB1EA92-700F-48FC-90D7-5D22D69BAC28}">
      <dsp:nvSpPr>
        <dsp:cNvPr id="0" name=""/>
        <dsp:cNvSpPr/>
      </dsp:nvSpPr>
      <dsp:spPr>
        <a:xfrm>
          <a:off x="252838" y="1939071"/>
          <a:ext cx="1729522" cy="646172"/>
        </a:xfrm>
        <a:prstGeom prst="roundRect">
          <a:avLst>
            <a:gd name="adj" fmla="val 10000"/>
          </a:avLst>
        </a:prstGeom>
        <a:solidFill>
          <a:schemeClr val="dk1"/>
        </a:solidFill>
        <a:ln w="19050" cap="flat" cmpd="sng" algn="ctr">
          <a:solidFill>
            <a:schemeClr val="dk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Check-In</a:t>
          </a:r>
        </a:p>
      </dsp:txBody>
      <dsp:txXfrm>
        <a:off x="271764" y="1957997"/>
        <a:ext cx="1691670" cy="608320"/>
      </dsp:txXfrm>
    </dsp:sp>
    <dsp:sp modelId="{5CF88577-53C2-4EC9-BB2F-6CC73751361B}">
      <dsp:nvSpPr>
        <dsp:cNvPr id="0" name=""/>
        <dsp:cNvSpPr/>
      </dsp:nvSpPr>
      <dsp:spPr>
        <a:xfrm rot="5400000">
          <a:off x="996442" y="2601398"/>
          <a:ext cx="242314" cy="29077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1030366" y="2625629"/>
        <a:ext cx="174467" cy="169620"/>
      </dsp:txXfrm>
    </dsp:sp>
    <dsp:sp modelId="{E91857DC-5D43-4504-B73B-7E8D2F751D6E}">
      <dsp:nvSpPr>
        <dsp:cNvPr id="0" name=""/>
        <dsp:cNvSpPr/>
      </dsp:nvSpPr>
      <dsp:spPr>
        <a:xfrm>
          <a:off x="252838" y="2908330"/>
          <a:ext cx="1729522" cy="646172"/>
        </a:xfrm>
        <a:prstGeom prst="roundRect">
          <a:avLst>
            <a:gd name="adj" fmla="val 10000"/>
          </a:avLst>
        </a:prstGeom>
        <a:solidFill>
          <a:schemeClr val="dk1"/>
        </a:solidFill>
        <a:ln w="19050" cap="flat" cmpd="sng" algn="ctr">
          <a:solidFill>
            <a:schemeClr val="dk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Recognition</a:t>
          </a:r>
        </a:p>
      </dsp:txBody>
      <dsp:txXfrm>
        <a:off x="271764" y="2927256"/>
        <a:ext cx="1691670" cy="608320"/>
      </dsp:txXfrm>
    </dsp:sp>
    <dsp:sp modelId="{ECE35E21-3C8F-44F1-BB1E-FDE27AB70171}">
      <dsp:nvSpPr>
        <dsp:cNvPr id="0" name=""/>
        <dsp:cNvSpPr/>
      </dsp:nvSpPr>
      <dsp:spPr>
        <a:xfrm rot="5400000">
          <a:off x="996442" y="3570657"/>
          <a:ext cx="242314" cy="29077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900" kern="1200"/>
        </a:p>
      </dsp:txBody>
      <dsp:txXfrm rot="-5400000">
        <a:off x="1030366" y="3594888"/>
        <a:ext cx="174467" cy="169620"/>
      </dsp:txXfrm>
    </dsp:sp>
    <dsp:sp modelId="{ECF322BE-44B1-48E3-81DD-75B8F6E00E0C}">
      <dsp:nvSpPr>
        <dsp:cNvPr id="0" name=""/>
        <dsp:cNvSpPr/>
      </dsp:nvSpPr>
      <dsp:spPr>
        <a:xfrm>
          <a:off x="252838" y="3877589"/>
          <a:ext cx="1729522" cy="646172"/>
        </a:xfrm>
        <a:prstGeom prst="roundRect">
          <a:avLst>
            <a:gd name="adj" fmla="val 10000"/>
          </a:avLst>
        </a:prstGeom>
        <a:solidFill>
          <a:schemeClr val="dk1"/>
        </a:solidFill>
        <a:ln w="19050" cap="flat" cmpd="sng" algn="ctr">
          <a:solidFill>
            <a:schemeClr val="dk1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Development</a:t>
          </a:r>
        </a:p>
      </dsp:txBody>
      <dsp:txXfrm>
        <a:off x="271764" y="3896515"/>
        <a:ext cx="1691670" cy="6083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9A1570-1ADA-4A6C-82DF-593366791EC0}">
      <dsp:nvSpPr>
        <dsp:cNvPr id="0" name=""/>
        <dsp:cNvSpPr/>
      </dsp:nvSpPr>
      <dsp:spPr>
        <a:xfrm>
          <a:off x="0" y="455441"/>
          <a:ext cx="514126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Variation in feedback quality across regions and franchise stores.</a:t>
          </a:r>
        </a:p>
      </dsp:txBody>
      <dsp:txXfrm>
        <a:off x="45692" y="501133"/>
        <a:ext cx="5049885" cy="844616"/>
      </dsp:txXfrm>
    </dsp:sp>
    <dsp:sp modelId="{895F2A30-0C78-4250-9B82-A785C6B65539}">
      <dsp:nvSpPr>
        <dsp:cNvPr id="0" name=""/>
        <dsp:cNvSpPr/>
      </dsp:nvSpPr>
      <dsp:spPr>
        <a:xfrm>
          <a:off x="0" y="1449041"/>
          <a:ext cx="514126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Difficult balance between standardisation and local autonomy.</a:t>
          </a:r>
        </a:p>
      </dsp:txBody>
      <dsp:txXfrm>
        <a:off x="45692" y="1494733"/>
        <a:ext cx="5049885" cy="844616"/>
      </dsp:txXfrm>
    </dsp:sp>
    <dsp:sp modelId="{7108AFA7-48B9-4DA2-8A71-16FC20138EED}">
      <dsp:nvSpPr>
        <dsp:cNvPr id="0" name=""/>
        <dsp:cNvSpPr/>
      </dsp:nvSpPr>
      <dsp:spPr>
        <a:xfrm>
          <a:off x="0" y="2442642"/>
          <a:ext cx="5141269" cy="9360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Cultural differences affect how feedback is received internationally.</a:t>
          </a:r>
        </a:p>
      </dsp:txBody>
      <dsp:txXfrm>
        <a:off x="45692" y="2488334"/>
        <a:ext cx="5049885" cy="8446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8FADC0-5555-40E4-8EE9-B61F41D0EB4D}">
      <dsp:nvSpPr>
        <dsp:cNvPr id="0" name=""/>
        <dsp:cNvSpPr/>
      </dsp:nvSpPr>
      <dsp:spPr>
        <a:xfrm>
          <a:off x="0" y="3566019"/>
          <a:ext cx="6199240" cy="78015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Evaluation</a:t>
          </a:r>
          <a:r>
            <a:rPr lang="en-US" sz="1600" kern="1200" dirty="0"/>
            <a:t> – store-level observation, partner surveys, customer feedback.</a:t>
          </a:r>
        </a:p>
      </dsp:txBody>
      <dsp:txXfrm>
        <a:off x="0" y="3566019"/>
        <a:ext cx="6199240" cy="780157"/>
      </dsp:txXfrm>
    </dsp:sp>
    <dsp:sp modelId="{6D05A03A-C31F-445A-A203-6E91D2FBBF9A}">
      <dsp:nvSpPr>
        <dsp:cNvPr id="0" name=""/>
        <dsp:cNvSpPr/>
      </dsp:nvSpPr>
      <dsp:spPr>
        <a:xfrm rot="10800000">
          <a:off x="0" y="2377839"/>
          <a:ext cx="6199240" cy="1199883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Delivery</a:t>
          </a:r>
          <a:r>
            <a:rPr lang="en-US" sz="1600" kern="1200" dirty="0"/>
            <a:t> – 70/20/10 model: 70% on-job, 20% coaching, 10% formal learning.</a:t>
          </a:r>
        </a:p>
      </dsp:txBody>
      <dsp:txXfrm rot="10800000">
        <a:off x="0" y="2377839"/>
        <a:ext cx="6199240" cy="779648"/>
      </dsp:txXfrm>
    </dsp:sp>
    <dsp:sp modelId="{4898245E-3350-44D1-9C24-4F5546689F90}">
      <dsp:nvSpPr>
        <dsp:cNvPr id="0" name=""/>
        <dsp:cNvSpPr/>
      </dsp:nvSpPr>
      <dsp:spPr>
        <a:xfrm rot="10800000">
          <a:off x="0" y="1189658"/>
          <a:ext cx="6199240" cy="1199883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Design</a:t>
          </a:r>
          <a:r>
            <a:rPr lang="en-US" sz="1600" kern="1200"/>
            <a:t> – “Starbucks Experience Class”, role-play &amp; digital modules.</a:t>
          </a:r>
          <a:endParaRPr lang="en-US" sz="1600" kern="1200" dirty="0"/>
        </a:p>
      </dsp:txBody>
      <dsp:txXfrm rot="10800000">
        <a:off x="0" y="1189658"/>
        <a:ext cx="6199240" cy="779648"/>
      </dsp:txXfrm>
    </dsp:sp>
    <dsp:sp modelId="{ECCC126F-17EB-46F8-A61A-524674EBDB5A}">
      <dsp:nvSpPr>
        <dsp:cNvPr id="0" name=""/>
        <dsp:cNvSpPr/>
      </dsp:nvSpPr>
      <dsp:spPr>
        <a:xfrm rot="10800000">
          <a:off x="0" y="1478"/>
          <a:ext cx="6199240" cy="1199883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Needs Analysis </a:t>
          </a:r>
          <a:r>
            <a:rPr lang="en-US" sz="1600" kern="1200" dirty="0"/>
            <a:t>– identifies service &amp; product-knowledge gaps.</a:t>
          </a:r>
        </a:p>
      </dsp:txBody>
      <dsp:txXfrm rot="10800000">
        <a:off x="0" y="1478"/>
        <a:ext cx="6199240" cy="779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CE07EA-1EEF-4E03-9811-C3539AE078CF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2941FA-E537-4E96-A3B1-12AE77CDAB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932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02A33-762B-446B-97EE-F5A29A9F1DC4}" type="slidenum">
              <a:rPr lang="en-ID" smtClean="0"/>
              <a:t>1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139430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2941FA-E537-4E96-A3B1-12AE77CDAB9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02A33-762B-446B-97EE-F5A29A9F1DC4}" type="slidenum">
              <a:rPr lang="en-ID" smtClean="0"/>
              <a:t>4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185590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02A33-762B-446B-97EE-F5A29A9F1DC4}" type="slidenum">
              <a:rPr lang="en-ID" smtClean="0"/>
              <a:t>5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428253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02A33-762B-446B-97EE-F5A29A9F1DC4}" type="slidenum">
              <a:rPr lang="en-ID" smtClean="0"/>
              <a:t>6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0085787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F302A33-762B-446B-97EE-F5A29A9F1DC4}" type="slidenum">
              <a:rPr kumimoji="0" lang="en-ID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ID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826958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F302A33-762B-446B-97EE-F5A29A9F1DC4}" type="slidenum">
              <a:rPr kumimoji="0" lang="en-ID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ID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18177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F302A33-762B-446B-97EE-F5A29A9F1DC4}" type="slidenum">
              <a:rPr kumimoji="0" lang="en-ID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ID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89448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F302A33-762B-446B-97EE-F5A29A9F1DC4}" type="slidenum">
              <a:rPr kumimoji="0" lang="en-ID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ID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8522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F302A33-762B-446B-97EE-F5A29A9F1DC4}" type="slidenum">
              <a:rPr kumimoji="0" lang="en-ID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ID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44333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2941FA-E537-4E96-A3B1-12AE77CDAB9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1667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302A33-762B-446B-97EE-F5A29A9F1DC4}" type="slidenum">
              <a:rPr lang="en-ID" smtClean="0"/>
              <a:t>34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32331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ptfreebies/" TargetMode="External"/><Relationship Id="rId2" Type="http://schemas.openxmlformats.org/officeDocument/2006/relationships/hyperlink" Target="http://pptfreebies.com" TargetMode="External"/><Relationship Id="rId1" Type="http://schemas.openxmlformats.org/officeDocument/2006/relationships/slideMaster" Target="../slideMasters/slideMaster2.xml"/><Relationship Id="rId5" Type="http://schemas.openxmlformats.org/officeDocument/2006/relationships/hyperlink" Target="https://pptfreebies.com" TargetMode="External"/><Relationship Id="rId4" Type="http://schemas.openxmlformats.org/officeDocument/2006/relationships/hyperlink" Target="https://www.tiktok.com/@pptfreebies" TargetMode="Externa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94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26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951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426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502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566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406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54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254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077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0616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43;p2">
            <a:extLst>
              <a:ext uri="{FF2B5EF4-FFF2-40B4-BE49-F238E27FC236}">
                <a16:creationId xmlns:a16="http://schemas.microsoft.com/office/drawing/2014/main" id="{E6678588-7C03-B955-2568-0B2492EB8BFC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140958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3;p2">
            <a:extLst>
              <a:ext uri="{FF2B5EF4-FFF2-40B4-BE49-F238E27FC236}">
                <a16:creationId xmlns:a16="http://schemas.microsoft.com/office/drawing/2014/main" id="{A579DA8E-0277-DFBD-29E9-99CC971F2AB0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D66A6A45-1070-A450-3A8E-000C59CA019E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6522720" cy="6858000"/>
          </a:xfrm>
          <a:noFill/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14630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58ED1296-F280-8DC4-9E2F-383909F98C7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199454" y="726311"/>
            <a:ext cx="4224760" cy="5405377"/>
          </a:xfrm>
          <a:prstGeom prst="roundRect">
            <a:avLst>
              <a:gd name="adj" fmla="val 11617"/>
            </a:avLst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4" name="Google Shape;43;p2">
            <a:extLst>
              <a:ext uri="{FF2B5EF4-FFF2-40B4-BE49-F238E27FC236}">
                <a16:creationId xmlns:a16="http://schemas.microsoft.com/office/drawing/2014/main" id="{B46FA257-DE6C-53AD-89DD-46BD4F58A1CB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6824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3;p2">
            <a:extLst>
              <a:ext uri="{FF2B5EF4-FFF2-40B4-BE49-F238E27FC236}">
                <a16:creationId xmlns:a16="http://schemas.microsoft.com/office/drawing/2014/main" id="{43FCC2DB-CFBC-8A3C-5A8E-B032AE72EA49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9744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3;p2">
            <a:extLst>
              <a:ext uri="{FF2B5EF4-FFF2-40B4-BE49-F238E27FC236}">
                <a16:creationId xmlns:a16="http://schemas.microsoft.com/office/drawing/2014/main" id="{3F79C0E4-10A8-0E30-292C-4D388B5BCDA0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04133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43;p2">
            <a:extLst>
              <a:ext uri="{FF2B5EF4-FFF2-40B4-BE49-F238E27FC236}">
                <a16:creationId xmlns:a16="http://schemas.microsoft.com/office/drawing/2014/main" id="{58C043D2-9151-566F-E7F7-8E961363F8B3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25637014-A58C-A322-2EAA-D1BA01D3469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14907"/>
            <a:ext cx="5283200" cy="6843093"/>
          </a:xfr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928575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43;p2">
            <a:extLst>
              <a:ext uri="{FF2B5EF4-FFF2-40B4-BE49-F238E27FC236}">
                <a16:creationId xmlns:a16="http://schemas.microsoft.com/office/drawing/2014/main" id="{64AB7278-FCCC-5D3D-1094-84019CD95D65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799172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15A73F-9B08-F5A8-9F47-C855FD74DB7F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543570" y="1"/>
            <a:ext cx="5648430" cy="6843091"/>
          </a:xfrm>
          <a:custGeom>
            <a:avLst/>
            <a:gdLst>
              <a:gd name="connsiteX0" fmla="*/ 988574 w 5648430"/>
              <a:gd name="connsiteY0" fmla="*/ 0 h 6843091"/>
              <a:gd name="connsiteX1" fmla="*/ 5648430 w 5648430"/>
              <a:gd name="connsiteY1" fmla="*/ 0 h 6843091"/>
              <a:gd name="connsiteX2" fmla="*/ 5648430 w 5648430"/>
              <a:gd name="connsiteY2" fmla="*/ 6843091 h 6843091"/>
              <a:gd name="connsiteX3" fmla="*/ 979018 w 5648430"/>
              <a:gd name="connsiteY3" fmla="*/ 6843091 h 6843091"/>
              <a:gd name="connsiteX4" fmla="*/ 933283 w 5648430"/>
              <a:gd name="connsiteY4" fmla="*/ 6771754 h 6843091"/>
              <a:gd name="connsiteX5" fmla="*/ 0 w 5648430"/>
              <a:gd name="connsiteY5" fmla="*/ 3428999 h 6843091"/>
              <a:gd name="connsiteX6" fmla="*/ 933283 w 5648430"/>
              <a:gd name="connsiteY6" fmla="*/ 86244 h 68430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48430" h="6843091">
                <a:moveTo>
                  <a:pt x="988574" y="0"/>
                </a:moveTo>
                <a:lnTo>
                  <a:pt x="5648430" y="0"/>
                </a:lnTo>
                <a:lnTo>
                  <a:pt x="5648430" y="6843091"/>
                </a:lnTo>
                <a:lnTo>
                  <a:pt x="979018" y="6843091"/>
                </a:lnTo>
                <a:lnTo>
                  <a:pt x="933283" y="6771754"/>
                </a:lnTo>
                <a:cubicBezTo>
                  <a:pt x="341045" y="5797060"/>
                  <a:pt x="0" y="4652858"/>
                  <a:pt x="0" y="3428999"/>
                </a:cubicBezTo>
                <a:cubicBezTo>
                  <a:pt x="0" y="2205141"/>
                  <a:pt x="341045" y="1060938"/>
                  <a:pt x="933283" y="86244"/>
                </a:cubicBezTo>
                <a:close/>
              </a:path>
            </a:pathLst>
          </a:cu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5" name="Google Shape;43;p2">
            <a:extLst>
              <a:ext uri="{FF2B5EF4-FFF2-40B4-BE49-F238E27FC236}">
                <a16:creationId xmlns:a16="http://schemas.microsoft.com/office/drawing/2014/main" id="{8222AE9A-15FA-02E8-4DE0-5250B9A6705F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041018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lides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17BAD367-5FDD-32AE-FEBF-CF7D5E5AB05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153985" y="1900314"/>
            <a:ext cx="3463200" cy="3463200"/>
          </a:xfrm>
          <a:prstGeom prst="ellipse">
            <a:avLst/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AD49A8F3-5FA0-B425-D4B2-9EEBFFBC30C0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7198483" y="1900314"/>
            <a:ext cx="3462976" cy="3462976"/>
          </a:xfrm>
          <a:prstGeom prst="ellipse">
            <a:avLst/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15" name="Google Shape;43;p2">
            <a:extLst>
              <a:ext uri="{FF2B5EF4-FFF2-40B4-BE49-F238E27FC236}">
                <a16:creationId xmlns:a16="http://schemas.microsoft.com/office/drawing/2014/main" id="{D34CE3A4-3DF5-91C0-72E3-90C7012E4DA3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Picture Placeholder 3">
            <a:extLst>
              <a:ext uri="{FF2B5EF4-FFF2-40B4-BE49-F238E27FC236}">
                <a16:creationId xmlns:a16="http://schemas.microsoft.com/office/drawing/2014/main" id="{99F25223-DFF2-33BF-84E7-5D8C8A3BED7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923594" y="1272550"/>
            <a:ext cx="3968256" cy="3968256"/>
          </a:xfrm>
          <a:prstGeom prst="ellipse">
            <a:avLst/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  <a:ln w="152400">
            <a:solidFill>
              <a:schemeClr val="tx2"/>
            </a:solidFill>
          </a:ln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9943363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E748EC96-84E2-7FC8-39F1-CE054B1DB7A6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855135" y="2446580"/>
            <a:ext cx="4107441" cy="2120400"/>
          </a:xfr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4" name="Google Shape;43;p2">
            <a:extLst>
              <a:ext uri="{FF2B5EF4-FFF2-40B4-BE49-F238E27FC236}">
                <a16:creationId xmlns:a16="http://schemas.microsoft.com/office/drawing/2014/main" id="{D503DFC2-4C1B-F1D8-5EA3-C2434DCDCB7A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861752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EC759F38-3BD3-5578-77A2-B5BE050FC5E9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1454424" y="1899320"/>
            <a:ext cx="2587670" cy="3942679"/>
          </a:xfr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3" name="Google Shape;43;p2">
            <a:extLst>
              <a:ext uri="{FF2B5EF4-FFF2-40B4-BE49-F238E27FC236}">
                <a16:creationId xmlns:a16="http://schemas.microsoft.com/office/drawing/2014/main" id="{D93B4439-0928-165A-CD0B-B4D0EE2D717C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1422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3">
            <a:extLst>
              <a:ext uri="{FF2B5EF4-FFF2-40B4-BE49-F238E27FC236}">
                <a16:creationId xmlns:a16="http://schemas.microsoft.com/office/drawing/2014/main" id="{9FC01486-C37D-F176-1FA9-5E170A99CC9D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457200" y="1804279"/>
            <a:ext cx="4550063" cy="2879724"/>
          </a:xfrm>
          <a:prstGeom prst="roundRect">
            <a:avLst/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19981657-5035-C532-A99D-BE67600DA539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260136" y="1804279"/>
            <a:ext cx="4092862" cy="2879724"/>
          </a:xfrm>
          <a:prstGeom prst="roundRect">
            <a:avLst/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5970055C-B601-D1F7-155F-C4F4CEA631CA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8520269" y="1804279"/>
            <a:ext cx="4220371" cy="2879724"/>
          </a:xfrm>
          <a:prstGeom prst="roundRect">
            <a:avLst/>
          </a:prstGeom>
          <a:pattFill prst="pct10">
            <a:fgClr>
              <a:schemeClr val="bg1"/>
            </a:fgClr>
            <a:bgClr>
              <a:schemeClr val="bg1">
                <a:lumMod val="75000"/>
              </a:schemeClr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Your Image Here</a:t>
            </a:r>
            <a:endParaRPr lang="en-ID"/>
          </a:p>
        </p:txBody>
      </p:sp>
      <p:sp>
        <p:nvSpPr>
          <p:cNvPr id="11" name="Google Shape;43;p2">
            <a:extLst>
              <a:ext uri="{FF2B5EF4-FFF2-40B4-BE49-F238E27FC236}">
                <a16:creationId xmlns:a16="http://schemas.microsoft.com/office/drawing/2014/main" id="{A983CD6C-7E98-FC2A-62BF-3694AF26D39E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666016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Google Shape;43;p2">
            <a:extLst>
              <a:ext uri="{FF2B5EF4-FFF2-40B4-BE49-F238E27FC236}">
                <a16:creationId xmlns:a16="http://schemas.microsoft.com/office/drawing/2014/main" id="{77BC733F-B34E-5F21-D83B-71F1D48C7F4E}"/>
              </a:ext>
            </a:extLst>
          </p:cNvPr>
          <p:cNvSpPr/>
          <p:nvPr userDrawn="1"/>
        </p:nvSpPr>
        <p:spPr>
          <a:xfrm>
            <a:off x="15669" y="6707665"/>
            <a:ext cx="1224961" cy="135428"/>
          </a:xfrm>
          <a:custGeom>
            <a:avLst/>
            <a:gdLst/>
            <a:ahLst/>
            <a:cxnLst/>
            <a:rect l="l" t="t" r="r" b="b"/>
            <a:pathLst>
              <a:path w="3994439" h="441613" extrusionOk="0">
                <a:moveTo>
                  <a:pt x="2923526" y="292244"/>
                </a:moveTo>
                <a:cubicBezTo>
                  <a:pt x="2931536" y="292244"/>
                  <a:pt x="2938409" y="295112"/>
                  <a:pt x="2944146" y="300849"/>
                </a:cubicBezTo>
                <a:cubicBezTo>
                  <a:pt x="2949882" y="306586"/>
                  <a:pt x="2952750" y="313459"/>
                  <a:pt x="2952750" y="321468"/>
                </a:cubicBezTo>
                <a:cubicBezTo>
                  <a:pt x="2952750" y="326772"/>
                  <a:pt x="2951424" y="331643"/>
                  <a:pt x="2948773" y="336081"/>
                </a:cubicBezTo>
                <a:cubicBezTo>
                  <a:pt x="2946121" y="340518"/>
                  <a:pt x="2942603" y="344063"/>
                  <a:pt x="2938219" y="346715"/>
                </a:cubicBezTo>
                <a:cubicBezTo>
                  <a:pt x="2933836" y="349367"/>
                  <a:pt x="2928938" y="350693"/>
                  <a:pt x="2923526" y="350693"/>
                </a:cubicBezTo>
                <a:cubicBezTo>
                  <a:pt x="2915517" y="350693"/>
                  <a:pt x="2908643" y="347825"/>
                  <a:pt x="2902907" y="342088"/>
                </a:cubicBezTo>
                <a:cubicBezTo>
                  <a:pt x="2897170" y="336351"/>
                  <a:pt x="2894302" y="329478"/>
                  <a:pt x="2894302" y="321468"/>
                </a:cubicBezTo>
                <a:cubicBezTo>
                  <a:pt x="2894302" y="313459"/>
                  <a:pt x="2897170" y="306586"/>
                  <a:pt x="2902907" y="300849"/>
                </a:cubicBezTo>
                <a:cubicBezTo>
                  <a:pt x="2908643" y="295112"/>
                  <a:pt x="2915517" y="292244"/>
                  <a:pt x="2923526" y="292244"/>
                </a:cubicBezTo>
                <a:close/>
                <a:moveTo>
                  <a:pt x="3454112" y="129886"/>
                </a:moveTo>
                <a:cubicBezTo>
                  <a:pt x="3437010" y="129886"/>
                  <a:pt x="3422939" y="134324"/>
                  <a:pt x="3411899" y="143199"/>
                </a:cubicBezTo>
                <a:cubicBezTo>
                  <a:pt x="3400858" y="152075"/>
                  <a:pt x="3392687" y="163711"/>
                  <a:pt x="3387383" y="178106"/>
                </a:cubicBezTo>
                <a:cubicBezTo>
                  <a:pt x="3382079" y="192502"/>
                  <a:pt x="3379427" y="208034"/>
                  <a:pt x="3379427" y="224703"/>
                </a:cubicBezTo>
                <a:cubicBezTo>
                  <a:pt x="3379427" y="241372"/>
                  <a:pt x="3382079" y="256850"/>
                  <a:pt x="3387383" y="271137"/>
                </a:cubicBezTo>
                <a:cubicBezTo>
                  <a:pt x="3392687" y="285425"/>
                  <a:pt x="3400858" y="296952"/>
                  <a:pt x="3411899" y="305720"/>
                </a:cubicBezTo>
                <a:cubicBezTo>
                  <a:pt x="3422939" y="314487"/>
                  <a:pt x="3437010" y="318871"/>
                  <a:pt x="3454112" y="318871"/>
                </a:cubicBezTo>
                <a:cubicBezTo>
                  <a:pt x="3471214" y="318871"/>
                  <a:pt x="3485285" y="314487"/>
                  <a:pt x="3496325" y="305720"/>
                </a:cubicBezTo>
                <a:cubicBezTo>
                  <a:pt x="3507365" y="296952"/>
                  <a:pt x="3515537" y="285425"/>
                  <a:pt x="3520841" y="271137"/>
                </a:cubicBezTo>
                <a:cubicBezTo>
                  <a:pt x="3526145" y="256850"/>
                  <a:pt x="3528797" y="241372"/>
                  <a:pt x="3528797" y="224703"/>
                </a:cubicBezTo>
                <a:cubicBezTo>
                  <a:pt x="3528797" y="208034"/>
                  <a:pt x="3526145" y="192502"/>
                  <a:pt x="3520841" y="178106"/>
                </a:cubicBezTo>
                <a:cubicBezTo>
                  <a:pt x="3515537" y="163711"/>
                  <a:pt x="3507365" y="152075"/>
                  <a:pt x="3496325" y="143199"/>
                </a:cubicBezTo>
                <a:cubicBezTo>
                  <a:pt x="3485285" y="134324"/>
                  <a:pt x="3471214" y="129886"/>
                  <a:pt x="3454112" y="129886"/>
                </a:cubicBezTo>
                <a:close/>
                <a:moveTo>
                  <a:pt x="2415237" y="129886"/>
                </a:moveTo>
                <a:cubicBezTo>
                  <a:pt x="2399976" y="129886"/>
                  <a:pt x="2386798" y="133647"/>
                  <a:pt x="2375703" y="141170"/>
                </a:cubicBezTo>
                <a:cubicBezTo>
                  <a:pt x="2364609" y="148693"/>
                  <a:pt x="2356085" y="158461"/>
                  <a:pt x="2350132" y="170476"/>
                </a:cubicBezTo>
                <a:lnTo>
                  <a:pt x="2342553" y="203272"/>
                </a:lnTo>
                <a:lnTo>
                  <a:pt x="2483428" y="203272"/>
                </a:lnTo>
                <a:cubicBezTo>
                  <a:pt x="2483428" y="189201"/>
                  <a:pt x="2480640" y="176645"/>
                  <a:pt x="2475066" y="165605"/>
                </a:cubicBezTo>
                <a:cubicBezTo>
                  <a:pt x="2469492" y="154564"/>
                  <a:pt x="2461590" y="145851"/>
                  <a:pt x="2451362" y="139465"/>
                </a:cubicBezTo>
                <a:cubicBezTo>
                  <a:pt x="2441134" y="133079"/>
                  <a:pt x="2429092" y="129886"/>
                  <a:pt x="2415237" y="129886"/>
                </a:cubicBezTo>
                <a:close/>
                <a:moveTo>
                  <a:pt x="1962150" y="129886"/>
                </a:moveTo>
                <a:cubicBezTo>
                  <a:pt x="1946564" y="129886"/>
                  <a:pt x="1933467" y="133810"/>
                  <a:pt x="1922860" y="141657"/>
                </a:cubicBezTo>
                <a:cubicBezTo>
                  <a:pt x="1912252" y="149504"/>
                  <a:pt x="1904243" y="160436"/>
                  <a:pt x="1898831" y="174453"/>
                </a:cubicBezTo>
                <a:cubicBezTo>
                  <a:pt x="1893419" y="188470"/>
                  <a:pt x="1890713" y="204787"/>
                  <a:pt x="1890713" y="223404"/>
                </a:cubicBezTo>
                <a:cubicBezTo>
                  <a:pt x="1890713" y="242238"/>
                  <a:pt x="1893473" y="258825"/>
                  <a:pt x="1898993" y="273167"/>
                </a:cubicBezTo>
                <a:cubicBezTo>
                  <a:pt x="1904513" y="287509"/>
                  <a:pt x="1912577" y="298711"/>
                  <a:pt x="1923184" y="306775"/>
                </a:cubicBezTo>
                <a:cubicBezTo>
                  <a:pt x="1933792" y="314839"/>
                  <a:pt x="1946781" y="318871"/>
                  <a:pt x="1962150" y="318871"/>
                </a:cubicBezTo>
                <a:cubicBezTo>
                  <a:pt x="1978170" y="318871"/>
                  <a:pt x="1991564" y="314622"/>
                  <a:pt x="2002334" y="306126"/>
                </a:cubicBezTo>
                <a:cubicBezTo>
                  <a:pt x="2013104" y="297629"/>
                  <a:pt x="2021222" y="286156"/>
                  <a:pt x="2026688" y="271706"/>
                </a:cubicBezTo>
                <a:cubicBezTo>
                  <a:pt x="2032154" y="257256"/>
                  <a:pt x="2034887" y="241155"/>
                  <a:pt x="2034887" y="223404"/>
                </a:cubicBezTo>
                <a:cubicBezTo>
                  <a:pt x="2034887" y="205870"/>
                  <a:pt x="2032208" y="190040"/>
                  <a:pt x="2026850" y="175915"/>
                </a:cubicBezTo>
                <a:cubicBezTo>
                  <a:pt x="2021492" y="161789"/>
                  <a:pt x="2013429" y="150587"/>
                  <a:pt x="2002659" y="142306"/>
                </a:cubicBezTo>
                <a:cubicBezTo>
                  <a:pt x="1991889" y="134026"/>
                  <a:pt x="1978386" y="129886"/>
                  <a:pt x="1962150" y="129886"/>
                </a:cubicBezTo>
                <a:close/>
                <a:moveTo>
                  <a:pt x="1643712" y="129886"/>
                </a:moveTo>
                <a:cubicBezTo>
                  <a:pt x="1628451" y="129886"/>
                  <a:pt x="1615273" y="133647"/>
                  <a:pt x="1604178" y="141170"/>
                </a:cubicBezTo>
                <a:cubicBezTo>
                  <a:pt x="1593084" y="148693"/>
                  <a:pt x="1584560" y="158461"/>
                  <a:pt x="1578607" y="170476"/>
                </a:cubicBezTo>
                <a:lnTo>
                  <a:pt x="1571028" y="203272"/>
                </a:lnTo>
                <a:lnTo>
                  <a:pt x="1711903" y="203272"/>
                </a:lnTo>
                <a:cubicBezTo>
                  <a:pt x="1711903" y="189201"/>
                  <a:pt x="1709116" y="176645"/>
                  <a:pt x="1703541" y="165605"/>
                </a:cubicBezTo>
                <a:cubicBezTo>
                  <a:pt x="1697967" y="154564"/>
                  <a:pt x="1690066" y="145851"/>
                  <a:pt x="1679837" y="139465"/>
                </a:cubicBezTo>
                <a:cubicBezTo>
                  <a:pt x="1669608" y="133079"/>
                  <a:pt x="1657567" y="129886"/>
                  <a:pt x="1643712" y="129886"/>
                </a:cubicBezTo>
                <a:close/>
                <a:moveTo>
                  <a:pt x="1338913" y="129886"/>
                </a:moveTo>
                <a:cubicBezTo>
                  <a:pt x="1323651" y="129886"/>
                  <a:pt x="1310473" y="133647"/>
                  <a:pt x="1299378" y="141170"/>
                </a:cubicBezTo>
                <a:cubicBezTo>
                  <a:pt x="1288284" y="148693"/>
                  <a:pt x="1279760" y="158461"/>
                  <a:pt x="1273807" y="170476"/>
                </a:cubicBezTo>
                <a:lnTo>
                  <a:pt x="1266228" y="203272"/>
                </a:lnTo>
                <a:lnTo>
                  <a:pt x="1407103" y="203272"/>
                </a:lnTo>
                <a:cubicBezTo>
                  <a:pt x="1407103" y="189201"/>
                  <a:pt x="1404316" y="176645"/>
                  <a:pt x="1398741" y="165605"/>
                </a:cubicBezTo>
                <a:cubicBezTo>
                  <a:pt x="1393167" y="154564"/>
                  <a:pt x="1385266" y="145851"/>
                  <a:pt x="1375037" y="139465"/>
                </a:cubicBezTo>
                <a:cubicBezTo>
                  <a:pt x="1364809" y="133079"/>
                  <a:pt x="1352767" y="129886"/>
                  <a:pt x="1338913" y="129886"/>
                </a:cubicBezTo>
                <a:close/>
                <a:moveTo>
                  <a:pt x="423430" y="129886"/>
                </a:moveTo>
                <a:cubicBezTo>
                  <a:pt x="407844" y="129886"/>
                  <a:pt x="394747" y="133810"/>
                  <a:pt x="384140" y="141657"/>
                </a:cubicBezTo>
                <a:cubicBezTo>
                  <a:pt x="373532" y="149504"/>
                  <a:pt x="365522" y="160436"/>
                  <a:pt x="360111" y="174453"/>
                </a:cubicBezTo>
                <a:cubicBezTo>
                  <a:pt x="354699" y="188470"/>
                  <a:pt x="351993" y="204787"/>
                  <a:pt x="351993" y="223404"/>
                </a:cubicBezTo>
                <a:cubicBezTo>
                  <a:pt x="351993" y="242238"/>
                  <a:pt x="354753" y="258825"/>
                  <a:pt x="360273" y="273167"/>
                </a:cubicBezTo>
                <a:cubicBezTo>
                  <a:pt x="365793" y="287509"/>
                  <a:pt x="373857" y="298711"/>
                  <a:pt x="384464" y="306775"/>
                </a:cubicBezTo>
                <a:cubicBezTo>
                  <a:pt x="395072" y="314839"/>
                  <a:pt x="408060" y="318871"/>
                  <a:pt x="423430" y="318871"/>
                </a:cubicBezTo>
                <a:cubicBezTo>
                  <a:pt x="439449" y="318871"/>
                  <a:pt x="452844" y="314622"/>
                  <a:pt x="463614" y="306126"/>
                </a:cubicBezTo>
                <a:cubicBezTo>
                  <a:pt x="474383" y="297629"/>
                  <a:pt x="482501" y="286156"/>
                  <a:pt x="487967" y="271706"/>
                </a:cubicBezTo>
                <a:cubicBezTo>
                  <a:pt x="493433" y="257256"/>
                  <a:pt x="496166" y="241155"/>
                  <a:pt x="496166" y="223404"/>
                </a:cubicBezTo>
                <a:cubicBezTo>
                  <a:pt x="496166" y="205870"/>
                  <a:pt x="493488" y="190040"/>
                  <a:pt x="488130" y="175915"/>
                </a:cubicBezTo>
                <a:cubicBezTo>
                  <a:pt x="482772" y="161789"/>
                  <a:pt x="474708" y="150587"/>
                  <a:pt x="463938" y="142306"/>
                </a:cubicBezTo>
                <a:cubicBezTo>
                  <a:pt x="453169" y="134026"/>
                  <a:pt x="439666" y="129886"/>
                  <a:pt x="423430" y="129886"/>
                </a:cubicBezTo>
                <a:close/>
                <a:moveTo>
                  <a:pt x="109105" y="129886"/>
                </a:moveTo>
                <a:cubicBezTo>
                  <a:pt x="93519" y="129886"/>
                  <a:pt x="80422" y="133810"/>
                  <a:pt x="69814" y="141657"/>
                </a:cubicBezTo>
                <a:cubicBezTo>
                  <a:pt x="59207" y="149504"/>
                  <a:pt x="51197" y="160436"/>
                  <a:pt x="45785" y="174453"/>
                </a:cubicBezTo>
                <a:cubicBezTo>
                  <a:pt x="40374" y="188470"/>
                  <a:pt x="37667" y="204787"/>
                  <a:pt x="37667" y="223404"/>
                </a:cubicBezTo>
                <a:cubicBezTo>
                  <a:pt x="37667" y="242238"/>
                  <a:pt x="40428" y="258825"/>
                  <a:pt x="45948" y="273167"/>
                </a:cubicBezTo>
                <a:cubicBezTo>
                  <a:pt x="51468" y="287509"/>
                  <a:pt x="59532" y="298711"/>
                  <a:pt x="70139" y="306775"/>
                </a:cubicBezTo>
                <a:cubicBezTo>
                  <a:pt x="80746" y="314839"/>
                  <a:pt x="93735" y="318871"/>
                  <a:pt x="109105" y="318871"/>
                </a:cubicBezTo>
                <a:cubicBezTo>
                  <a:pt x="125124" y="318871"/>
                  <a:pt x="138519" y="314622"/>
                  <a:pt x="149289" y="306126"/>
                </a:cubicBezTo>
                <a:cubicBezTo>
                  <a:pt x="160058" y="297629"/>
                  <a:pt x="168176" y="286156"/>
                  <a:pt x="173642" y="271706"/>
                </a:cubicBezTo>
                <a:cubicBezTo>
                  <a:pt x="179108" y="257256"/>
                  <a:pt x="181841" y="241155"/>
                  <a:pt x="181841" y="223404"/>
                </a:cubicBezTo>
                <a:cubicBezTo>
                  <a:pt x="181841" y="205870"/>
                  <a:pt x="179162" y="190040"/>
                  <a:pt x="173805" y="175915"/>
                </a:cubicBezTo>
                <a:cubicBezTo>
                  <a:pt x="168447" y="161789"/>
                  <a:pt x="160383" y="150587"/>
                  <a:pt x="149613" y="142306"/>
                </a:cubicBezTo>
                <a:cubicBezTo>
                  <a:pt x="138844" y="134026"/>
                  <a:pt x="125341" y="129886"/>
                  <a:pt x="109105" y="129886"/>
                </a:cubicBezTo>
                <a:close/>
                <a:moveTo>
                  <a:pt x="2171701" y="98713"/>
                </a:moveTo>
                <a:lnTo>
                  <a:pt x="2210017" y="98713"/>
                </a:lnTo>
                <a:lnTo>
                  <a:pt x="2210017" y="348095"/>
                </a:lnTo>
                <a:lnTo>
                  <a:pt x="2171701" y="348095"/>
                </a:lnTo>
                <a:close/>
                <a:moveTo>
                  <a:pt x="3774282" y="95466"/>
                </a:moveTo>
                <a:cubicBezTo>
                  <a:pt x="3790734" y="95466"/>
                  <a:pt x="3804453" y="99173"/>
                  <a:pt x="3815440" y="106588"/>
                </a:cubicBezTo>
                <a:cubicBezTo>
                  <a:pt x="3826426" y="114002"/>
                  <a:pt x="3835004" y="124366"/>
                  <a:pt x="3841173" y="137679"/>
                </a:cubicBezTo>
                <a:lnTo>
                  <a:pt x="3843771" y="137679"/>
                </a:lnTo>
                <a:cubicBezTo>
                  <a:pt x="3850157" y="124799"/>
                  <a:pt x="3859736" y="114543"/>
                  <a:pt x="3872508" y="106912"/>
                </a:cubicBezTo>
                <a:cubicBezTo>
                  <a:pt x="3885281" y="99282"/>
                  <a:pt x="3900596" y="95466"/>
                  <a:pt x="3918456" y="95466"/>
                </a:cubicBezTo>
                <a:cubicBezTo>
                  <a:pt x="3940753" y="95466"/>
                  <a:pt x="3958991" y="102420"/>
                  <a:pt x="3973170" y="116329"/>
                </a:cubicBezTo>
                <a:cubicBezTo>
                  <a:pt x="3987350" y="130238"/>
                  <a:pt x="3994439" y="151858"/>
                  <a:pt x="3994439" y="181191"/>
                </a:cubicBezTo>
                <a:lnTo>
                  <a:pt x="3994439" y="348095"/>
                </a:lnTo>
                <a:lnTo>
                  <a:pt x="3956123" y="348095"/>
                </a:lnTo>
                <a:lnTo>
                  <a:pt x="3956123" y="181191"/>
                </a:lnTo>
                <a:cubicBezTo>
                  <a:pt x="3956123" y="162791"/>
                  <a:pt x="3951089" y="149640"/>
                  <a:pt x="3941024" y="141738"/>
                </a:cubicBezTo>
                <a:cubicBezTo>
                  <a:pt x="3930957" y="133837"/>
                  <a:pt x="3919105" y="129886"/>
                  <a:pt x="3905467" y="129886"/>
                </a:cubicBezTo>
                <a:cubicBezTo>
                  <a:pt x="3887932" y="129886"/>
                  <a:pt x="3874349" y="135163"/>
                  <a:pt x="3864715" y="145716"/>
                </a:cubicBezTo>
                <a:cubicBezTo>
                  <a:pt x="3855082" y="156269"/>
                  <a:pt x="3850265" y="169610"/>
                  <a:pt x="3850265" y="185737"/>
                </a:cubicBezTo>
                <a:lnTo>
                  <a:pt x="3850265" y="348095"/>
                </a:lnTo>
                <a:lnTo>
                  <a:pt x="3811299" y="348095"/>
                </a:lnTo>
                <a:lnTo>
                  <a:pt x="3811299" y="177295"/>
                </a:lnTo>
                <a:cubicBezTo>
                  <a:pt x="3811299" y="163115"/>
                  <a:pt x="3806699" y="151669"/>
                  <a:pt x="3797499" y="142956"/>
                </a:cubicBezTo>
                <a:cubicBezTo>
                  <a:pt x="3788299" y="134243"/>
                  <a:pt x="3776447" y="129886"/>
                  <a:pt x="3761943" y="129886"/>
                </a:cubicBezTo>
                <a:cubicBezTo>
                  <a:pt x="3751985" y="129886"/>
                  <a:pt x="3742703" y="132538"/>
                  <a:pt x="3734098" y="137842"/>
                </a:cubicBezTo>
                <a:cubicBezTo>
                  <a:pt x="3725493" y="143145"/>
                  <a:pt x="3718566" y="150478"/>
                  <a:pt x="3713316" y="159841"/>
                </a:cubicBezTo>
                <a:cubicBezTo>
                  <a:pt x="3708067" y="169204"/>
                  <a:pt x="3705442" y="180001"/>
                  <a:pt x="3705442" y="192232"/>
                </a:cubicBezTo>
                <a:lnTo>
                  <a:pt x="3705442" y="348095"/>
                </a:lnTo>
                <a:lnTo>
                  <a:pt x="3667125" y="348095"/>
                </a:lnTo>
                <a:lnTo>
                  <a:pt x="3667125" y="98713"/>
                </a:lnTo>
                <a:lnTo>
                  <a:pt x="3704143" y="98713"/>
                </a:lnTo>
                <a:lnTo>
                  <a:pt x="3704143" y="137679"/>
                </a:lnTo>
                <a:lnTo>
                  <a:pt x="3707390" y="137679"/>
                </a:lnTo>
                <a:cubicBezTo>
                  <a:pt x="3712586" y="124366"/>
                  <a:pt x="3720974" y="114002"/>
                  <a:pt x="3732556" y="106588"/>
                </a:cubicBezTo>
                <a:cubicBezTo>
                  <a:pt x="3744138" y="99173"/>
                  <a:pt x="3758046" y="95466"/>
                  <a:pt x="3774282" y="95466"/>
                </a:cubicBezTo>
                <a:close/>
                <a:moveTo>
                  <a:pt x="3454112" y="95466"/>
                </a:moveTo>
                <a:cubicBezTo>
                  <a:pt x="3476626" y="95466"/>
                  <a:pt x="3496352" y="100824"/>
                  <a:pt x="3513291" y="111540"/>
                </a:cubicBezTo>
                <a:cubicBezTo>
                  <a:pt x="3530231" y="122255"/>
                  <a:pt x="3543436" y="137300"/>
                  <a:pt x="3552907" y="156675"/>
                </a:cubicBezTo>
                <a:cubicBezTo>
                  <a:pt x="3562378" y="176050"/>
                  <a:pt x="3567113" y="198726"/>
                  <a:pt x="3567113" y="224703"/>
                </a:cubicBezTo>
                <a:cubicBezTo>
                  <a:pt x="3567113" y="250464"/>
                  <a:pt x="3562378" y="272978"/>
                  <a:pt x="3552907" y="292244"/>
                </a:cubicBezTo>
                <a:cubicBezTo>
                  <a:pt x="3543436" y="311510"/>
                  <a:pt x="3530231" y="326502"/>
                  <a:pt x="3513291" y="337217"/>
                </a:cubicBezTo>
                <a:cubicBezTo>
                  <a:pt x="3496352" y="347933"/>
                  <a:pt x="3476626" y="353291"/>
                  <a:pt x="3454112" y="353291"/>
                </a:cubicBezTo>
                <a:cubicBezTo>
                  <a:pt x="3431598" y="353291"/>
                  <a:pt x="3411872" y="347933"/>
                  <a:pt x="3394932" y="337217"/>
                </a:cubicBezTo>
                <a:cubicBezTo>
                  <a:pt x="3377993" y="326502"/>
                  <a:pt x="3364788" y="311510"/>
                  <a:pt x="3355317" y="292244"/>
                </a:cubicBezTo>
                <a:cubicBezTo>
                  <a:pt x="3345846" y="272978"/>
                  <a:pt x="3341111" y="250464"/>
                  <a:pt x="3341111" y="224703"/>
                </a:cubicBezTo>
                <a:cubicBezTo>
                  <a:pt x="3341111" y="198726"/>
                  <a:pt x="3345846" y="176050"/>
                  <a:pt x="3355317" y="156675"/>
                </a:cubicBezTo>
                <a:cubicBezTo>
                  <a:pt x="3364788" y="137300"/>
                  <a:pt x="3377993" y="122255"/>
                  <a:pt x="3394932" y="111540"/>
                </a:cubicBezTo>
                <a:cubicBezTo>
                  <a:pt x="3411872" y="100824"/>
                  <a:pt x="3431598" y="95466"/>
                  <a:pt x="3454112" y="95466"/>
                </a:cubicBezTo>
                <a:close/>
                <a:moveTo>
                  <a:pt x="3158187" y="95466"/>
                </a:moveTo>
                <a:cubicBezTo>
                  <a:pt x="3175722" y="95466"/>
                  <a:pt x="3191525" y="98713"/>
                  <a:pt x="3205596" y="105208"/>
                </a:cubicBezTo>
                <a:cubicBezTo>
                  <a:pt x="3219667" y="111702"/>
                  <a:pt x="3231194" y="120794"/>
                  <a:pt x="3240178" y="132484"/>
                </a:cubicBezTo>
                <a:cubicBezTo>
                  <a:pt x="3249162" y="144174"/>
                  <a:pt x="3254736" y="157812"/>
                  <a:pt x="3256901" y="173398"/>
                </a:cubicBezTo>
                <a:lnTo>
                  <a:pt x="3218585" y="173398"/>
                </a:lnTo>
                <a:cubicBezTo>
                  <a:pt x="3215662" y="162033"/>
                  <a:pt x="3209195" y="151940"/>
                  <a:pt x="3199183" y="143118"/>
                </a:cubicBezTo>
                <a:cubicBezTo>
                  <a:pt x="3189171" y="134297"/>
                  <a:pt x="3175722" y="129886"/>
                  <a:pt x="3158837" y="129886"/>
                </a:cubicBezTo>
                <a:cubicBezTo>
                  <a:pt x="3143900" y="129886"/>
                  <a:pt x="3130830" y="133756"/>
                  <a:pt x="3119627" y="141495"/>
                </a:cubicBezTo>
                <a:cubicBezTo>
                  <a:pt x="3108425" y="149234"/>
                  <a:pt x="3099712" y="160112"/>
                  <a:pt x="3093488" y="174129"/>
                </a:cubicBezTo>
                <a:cubicBezTo>
                  <a:pt x="3087264" y="188145"/>
                  <a:pt x="3084152" y="204571"/>
                  <a:pt x="3084152" y="223404"/>
                </a:cubicBezTo>
                <a:cubicBezTo>
                  <a:pt x="3084152" y="242671"/>
                  <a:pt x="3087210" y="259448"/>
                  <a:pt x="3093325" y="273735"/>
                </a:cubicBezTo>
                <a:cubicBezTo>
                  <a:pt x="3099441" y="288023"/>
                  <a:pt x="3108100" y="299117"/>
                  <a:pt x="3119303" y="307019"/>
                </a:cubicBezTo>
                <a:cubicBezTo>
                  <a:pt x="3130505" y="314920"/>
                  <a:pt x="3143683" y="318871"/>
                  <a:pt x="3158837" y="318871"/>
                </a:cubicBezTo>
                <a:cubicBezTo>
                  <a:pt x="3168795" y="318871"/>
                  <a:pt x="3177833" y="317139"/>
                  <a:pt x="3185951" y="313675"/>
                </a:cubicBezTo>
                <a:cubicBezTo>
                  <a:pt x="3194069" y="310212"/>
                  <a:pt x="3200942" y="305233"/>
                  <a:pt x="3206570" y="298738"/>
                </a:cubicBezTo>
                <a:cubicBezTo>
                  <a:pt x="3212198" y="292244"/>
                  <a:pt x="3216203" y="284451"/>
                  <a:pt x="3218585" y="275359"/>
                </a:cubicBezTo>
                <a:lnTo>
                  <a:pt x="3256901" y="275359"/>
                </a:lnTo>
                <a:cubicBezTo>
                  <a:pt x="3254736" y="290079"/>
                  <a:pt x="3249406" y="303311"/>
                  <a:pt x="3240909" y="315055"/>
                </a:cubicBezTo>
                <a:cubicBezTo>
                  <a:pt x="3232412" y="326799"/>
                  <a:pt x="3221209" y="336108"/>
                  <a:pt x="3207301" y="342981"/>
                </a:cubicBezTo>
                <a:cubicBezTo>
                  <a:pt x="3193392" y="349854"/>
                  <a:pt x="3177237" y="353291"/>
                  <a:pt x="3158837" y="353291"/>
                </a:cubicBezTo>
                <a:cubicBezTo>
                  <a:pt x="3135457" y="353291"/>
                  <a:pt x="3115325" y="347770"/>
                  <a:pt x="3098440" y="336730"/>
                </a:cubicBezTo>
                <a:cubicBezTo>
                  <a:pt x="3081555" y="325690"/>
                  <a:pt x="3068566" y="310482"/>
                  <a:pt x="3059474" y="291108"/>
                </a:cubicBezTo>
                <a:cubicBezTo>
                  <a:pt x="3050382" y="271733"/>
                  <a:pt x="3045836" y="249598"/>
                  <a:pt x="3045836" y="224703"/>
                </a:cubicBezTo>
                <a:cubicBezTo>
                  <a:pt x="3045836" y="199375"/>
                  <a:pt x="3050517" y="176997"/>
                  <a:pt x="3059880" y="157568"/>
                </a:cubicBezTo>
                <a:cubicBezTo>
                  <a:pt x="3069242" y="138139"/>
                  <a:pt x="3082339" y="122932"/>
                  <a:pt x="3099170" y="111945"/>
                </a:cubicBezTo>
                <a:cubicBezTo>
                  <a:pt x="3116001" y="100959"/>
                  <a:pt x="3135674" y="95466"/>
                  <a:pt x="3158187" y="95466"/>
                </a:cubicBezTo>
                <a:close/>
                <a:moveTo>
                  <a:pt x="2707698" y="95466"/>
                </a:moveTo>
                <a:cubicBezTo>
                  <a:pt x="2732377" y="95466"/>
                  <a:pt x="2751778" y="100878"/>
                  <a:pt x="2765904" y="111702"/>
                </a:cubicBezTo>
                <a:cubicBezTo>
                  <a:pt x="2780029" y="122526"/>
                  <a:pt x="2790068" y="136813"/>
                  <a:pt x="2796021" y="154564"/>
                </a:cubicBezTo>
                <a:lnTo>
                  <a:pt x="2761601" y="164306"/>
                </a:lnTo>
                <a:cubicBezTo>
                  <a:pt x="2759436" y="158569"/>
                  <a:pt x="2756270" y="152968"/>
                  <a:pt x="2752103" y="147502"/>
                </a:cubicBezTo>
                <a:cubicBezTo>
                  <a:pt x="2747936" y="142036"/>
                  <a:pt x="2742281" y="137517"/>
                  <a:pt x="2735137" y="133945"/>
                </a:cubicBezTo>
                <a:cubicBezTo>
                  <a:pt x="2727993" y="130373"/>
                  <a:pt x="2718847" y="128587"/>
                  <a:pt x="2707698" y="128587"/>
                </a:cubicBezTo>
                <a:cubicBezTo>
                  <a:pt x="2692437" y="128587"/>
                  <a:pt x="2679746" y="132078"/>
                  <a:pt x="2669625" y="139059"/>
                </a:cubicBezTo>
                <a:cubicBezTo>
                  <a:pt x="2659505" y="146041"/>
                  <a:pt x="2654445" y="154889"/>
                  <a:pt x="2654445" y="165605"/>
                </a:cubicBezTo>
                <a:cubicBezTo>
                  <a:pt x="2654445" y="175130"/>
                  <a:pt x="2657908" y="182652"/>
                  <a:pt x="2664836" y="188173"/>
                </a:cubicBezTo>
                <a:cubicBezTo>
                  <a:pt x="2671763" y="193693"/>
                  <a:pt x="2682587" y="198293"/>
                  <a:pt x="2697307" y="201973"/>
                </a:cubicBezTo>
                <a:lnTo>
                  <a:pt x="2734325" y="211065"/>
                </a:lnTo>
                <a:cubicBezTo>
                  <a:pt x="2756622" y="216477"/>
                  <a:pt x="2773237" y="224730"/>
                  <a:pt x="2784169" y="235825"/>
                </a:cubicBezTo>
                <a:cubicBezTo>
                  <a:pt x="2795101" y="246919"/>
                  <a:pt x="2800567" y="261180"/>
                  <a:pt x="2800567" y="278606"/>
                </a:cubicBezTo>
                <a:cubicBezTo>
                  <a:pt x="2800567" y="292893"/>
                  <a:pt x="2796481" y="305666"/>
                  <a:pt x="2788309" y="316922"/>
                </a:cubicBezTo>
                <a:cubicBezTo>
                  <a:pt x="2780137" y="328179"/>
                  <a:pt x="2768745" y="337055"/>
                  <a:pt x="2754132" y="343549"/>
                </a:cubicBezTo>
                <a:cubicBezTo>
                  <a:pt x="2739520" y="350043"/>
                  <a:pt x="2722527" y="353291"/>
                  <a:pt x="2703152" y="353291"/>
                </a:cubicBezTo>
                <a:cubicBezTo>
                  <a:pt x="2677716" y="353291"/>
                  <a:pt x="2656664" y="347770"/>
                  <a:pt x="2639995" y="336730"/>
                </a:cubicBezTo>
                <a:cubicBezTo>
                  <a:pt x="2623326" y="325690"/>
                  <a:pt x="2612773" y="309562"/>
                  <a:pt x="2608335" y="288347"/>
                </a:cubicBezTo>
                <a:lnTo>
                  <a:pt x="2644703" y="279255"/>
                </a:lnTo>
                <a:cubicBezTo>
                  <a:pt x="2648167" y="292677"/>
                  <a:pt x="2654743" y="302743"/>
                  <a:pt x="2664430" y="309454"/>
                </a:cubicBezTo>
                <a:cubicBezTo>
                  <a:pt x="2674117" y="316165"/>
                  <a:pt x="2686808" y="319520"/>
                  <a:pt x="2702503" y="319520"/>
                </a:cubicBezTo>
                <a:cubicBezTo>
                  <a:pt x="2720362" y="319520"/>
                  <a:pt x="2734569" y="315705"/>
                  <a:pt x="2745122" y="308074"/>
                </a:cubicBezTo>
                <a:cubicBezTo>
                  <a:pt x="2755675" y="300443"/>
                  <a:pt x="2760952" y="291270"/>
                  <a:pt x="2760952" y="280554"/>
                </a:cubicBezTo>
                <a:cubicBezTo>
                  <a:pt x="2760952" y="271895"/>
                  <a:pt x="2757921" y="264616"/>
                  <a:pt x="2751860" y="258717"/>
                </a:cubicBezTo>
                <a:cubicBezTo>
                  <a:pt x="2745798" y="252818"/>
                  <a:pt x="2736490" y="248407"/>
                  <a:pt x="2723934" y="245485"/>
                </a:cubicBezTo>
                <a:lnTo>
                  <a:pt x="2682370" y="235743"/>
                </a:lnTo>
                <a:cubicBezTo>
                  <a:pt x="2659532" y="230332"/>
                  <a:pt x="2642782" y="221916"/>
                  <a:pt x="2632120" y="210497"/>
                </a:cubicBezTo>
                <a:cubicBezTo>
                  <a:pt x="2621459" y="199078"/>
                  <a:pt x="2616128" y="184763"/>
                  <a:pt x="2616128" y="167553"/>
                </a:cubicBezTo>
                <a:cubicBezTo>
                  <a:pt x="2616128" y="153482"/>
                  <a:pt x="2620106" y="141035"/>
                  <a:pt x="2628062" y="130211"/>
                </a:cubicBezTo>
                <a:cubicBezTo>
                  <a:pt x="2636017" y="119387"/>
                  <a:pt x="2646895" y="110890"/>
                  <a:pt x="2660695" y="104721"/>
                </a:cubicBezTo>
                <a:cubicBezTo>
                  <a:pt x="2674496" y="98551"/>
                  <a:pt x="2690163" y="95466"/>
                  <a:pt x="2707698" y="95466"/>
                </a:cubicBezTo>
                <a:close/>
                <a:moveTo>
                  <a:pt x="2415237" y="95466"/>
                </a:moveTo>
                <a:cubicBezTo>
                  <a:pt x="2428226" y="95466"/>
                  <a:pt x="2441052" y="97631"/>
                  <a:pt x="2453716" y="101960"/>
                </a:cubicBezTo>
                <a:cubicBezTo>
                  <a:pt x="2466380" y="106290"/>
                  <a:pt x="2477907" y="113298"/>
                  <a:pt x="2488298" y="122986"/>
                </a:cubicBezTo>
                <a:cubicBezTo>
                  <a:pt x="2498689" y="132673"/>
                  <a:pt x="2506970" y="145472"/>
                  <a:pt x="2513139" y="161383"/>
                </a:cubicBezTo>
                <a:cubicBezTo>
                  <a:pt x="2519309" y="177295"/>
                  <a:pt x="2522394" y="196886"/>
                  <a:pt x="2522394" y="220157"/>
                </a:cubicBezTo>
                <a:lnTo>
                  <a:pt x="2522394" y="236393"/>
                </a:lnTo>
                <a:lnTo>
                  <a:pt x="2341691" y="236393"/>
                </a:lnTo>
                <a:lnTo>
                  <a:pt x="2343658" y="257276"/>
                </a:lnTo>
                <a:cubicBezTo>
                  <a:pt x="2345295" y="265245"/>
                  <a:pt x="2347751" y="272490"/>
                  <a:pt x="2351025" y="279012"/>
                </a:cubicBezTo>
                <a:cubicBezTo>
                  <a:pt x="2357573" y="292055"/>
                  <a:pt x="2366692" y="301958"/>
                  <a:pt x="2378382" y="308723"/>
                </a:cubicBezTo>
                <a:cubicBezTo>
                  <a:pt x="2390072" y="315488"/>
                  <a:pt x="2403656" y="318871"/>
                  <a:pt x="2419134" y="318871"/>
                </a:cubicBezTo>
                <a:cubicBezTo>
                  <a:pt x="2429200" y="318871"/>
                  <a:pt x="2438319" y="317437"/>
                  <a:pt x="2446491" y="314568"/>
                </a:cubicBezTo>
                <a:cubicBezTo>
                  <a:pt x="2454663" y="311700"/>
                  <a:pt x="2461726" y="307370"/>
                  <a:pt x="2467679" y="301580"/>
                </a:cubicBezTo>
                <a:cubicBezTo>
                  <a:pt x="2473632" y="295789"/>
                  <a:pt x="2478232" y="288564"/>
                  <a:pt x="2481479" y="279905"/>
                </a:cubicBezTo>
                <a:lnTo>
                  <a:pt x="2518497" y="290296"/>
                </a:lnTo>
                <a:cubicBezTo>
                  <a:pt x="2514601" y="302851"/>
                  <a:pt x="2508052" y="313865"/>
                  <a:pt x="2498852" y="323336"/>
                </a:cubicBezTo>
                <a:cubicBezTo>
                  <a:pt x="2489652" y="332806"/>
                  <a:pt x="2478286" y="340167"/>
                  <a:pt x="2464757" y="345416"/>
                </a:cubicBezTo>
                <a:cubicBezTo>
                  <a:pt x="2451227" y="350666"/>
                  <a:pt x="2436019" y="353291"/>
                  <a:pt x="2419134" y="353291"/>
                </a:cubicBezTo>
                <a:cubicBezTo>
                  <a:pt x="2395105" y="353291"/>
                  <a:pt x="2374404" y="347960"/>
                  <a:pt x="2357032" y="337298"/>
                </a:cubicBezTo>
                <a:cubicBezTo>
                  <a:pt x="2339660" y="326637"/>
                  <a:pt x="2326292" y="311700"/>
                  <a:pt x="2316930" y="292488"/>
                </a:cubicBezTo>
                <a:cubicBezTo>
                  <a:pt x="2307567" y="273275"/>
                  <a:pt x="2302886" y="250897"/>
                  <a:pt x="2302886" y="225353"/>
                </a:cubicBezTo>
                <a:cubicBezTo>
                  <a:pt x="2302886" y="199808"/>
                  <a:pt x="2307567" y="177268"/>
                  <a:pt x="2316930" y="157730"/>
                </a:cubicBezTo>
                <a:cubicBezTo>
                  <a:pt x="2326292" y="138193"/>
                  <a:pt x="2339389" y="122932"/>
                  <a:pt x="2356220" y="111945"/>
                </a:cubicBezTo>
                <a:cubicBezTo>
                  <a:pt x="2373051" y="100959"/>
                  <a:pt x="2392724" y="95466"/>
                  <a:pt x="2415237" y="95466"/>
                </a:cubicBezTo>
                <a:close/>
                <a:moveTo>
                  <a:pt x="1643712" y="95466"/>
                </a:moveTo>
                <a:cubicBezTo>
                  <a:pt x="1656701" y="95466"/>
                  <a:pt x="1669527" y="97631"/>
                  <a:pt x="1682191" y="101960"/>
                </a:cubicBezTo>
                <a:cubicBezTo>
                  <a:pt x="1694855" y="106290"/>
                  <a:pt x="1706382" y="113298"/>
                  <a:pt x="1716773" y="122986"/>
                </a:cubicBezTo>
                <a:cubicBezTo>
                  <a:pt x="1727164" y="132673"/>
                  <a:pt x="1735444" y="145472"/>
                  <a:pt x="1741614" y="161383"/>
                </a:cubicBezTo>
                <a:cubicBezTo>
                  <a:pt x="1747784" y="177295"/>
                  <a:pt x="1750869" y="196886"/>
                  <a:pt x="1750869" y="220157"/>
                </a:cubicBezTo>
                <a:lnTo>
                  <a:pt x="1750869" y="236393"/>
                </a:lnTo>
                <a:lnTo>
                  <a:pt x="1570166" y="236393"/>
                </a:lnTo>
                <a:lnTo>
                  <a:pt x="1572133" y="257276"/>
                </a:lnTo>
                <a:cubicBezTo>
                  <a:pt x="1573770" y="265245"/>
                  <a:pt x="1576226" y="272490"/>
                  <a:pt x="1579500" y="279012"/>
                </a:cubicBezTo>
                <a:cubicBezTo>
                  <a:pt x="1586048" y="292055"/>
                  <a:pt x="1595167" y="301958"/>
                  <a:pt x="1606857" y="308723"/>
                </a:cubicBezTo>
                <a:cubicBezTo>
                  <a:pt x="1618547" y="315488"/>
                  <a:pt x="1632131" y="318871"/>
                  <a:pt x="1647609" y="318871"/>
                </a:cubicBezTo>
                <a:cubicBezTo>
                  <a:pt x="1657675" y="318871"/>
                  <a:pt x="1666794" y="317437"/>
                  <a:pt x="1674966" y="314568"/>
                </a:cubicBezTo>
                <a:cubicBezTo>
                  <a:pt x="1683138" y="311700"/>
                  <a:pt x="1690201" y="307370"/>
                  <a:pt x="1696154" y="301580"/>
                </a:cubicBezTo>
                <a:cubicBezTo>
                  <a:pt x="1702107" y="295789"/>
                  <a:pt x="1706707" y="288564"/>
                  <a:pt x="1709954" y="279905"/>
                </a:cubicBezTo>
                <a:lnTo>
                  <a:pt x="1746972" y="290296"/>
                </a:lnTo>
                <a:cubicBezTo>
                  <a:pt x="1743075" y="302851"/>
                  <a:pt x="1736527" y="313865"/>
                  <a:pt x="1727327" y="323336"/>
                </a:cubicBezTo>
                <a:cubicBezTo>
                  <a:pt x="1718126" y="332806"/>
                  <a:pt x="1706761" y="340167"/>
                  <a:pt x="1693232" y="345416"/>
                </a:cubicBezTo>
                <a:cubicBezTo>
                  <a:pt x="1679702" y="350666"/>
                  <a:pt x="1664494" y="353291"/>
                  <a:pt x="1647609" y="353291"/>
                </a:cubicBezTo>
                <a:cubicBezTo>
                  <a:pt x="1623580" y="353291"/>
                  <a:pt x="1602879" y="347960"/>
                  <a:pt x="1585507" y="337298"/>
                </a:cubicBezTo>
                <a:cubicBezTo>
                  <a:pt x="1568135" y="326637"/>
                  <a:pt x="1554767" y="311700"/>
                  <a:pt x="1545405" y="292488"/>
                </a:cubicBezTo>
                <a:cubicBezTo>
                  <a:pt x="1536042" y="273275"/>
                  <a:pt x="1531361" y="250897"/>
                  <a:pt x="1531361" y="225353"/>
                </a:cubicBezTo>
                <a:cubicBezTo>
                  <a:pt x="1531361" y="199808"/>
                  <a:pt x="1536042" y="177268"/>
                  <a:pt x="1545405" y="157730"/>
                </a:cubicBezTo>
                <a:cubicBezTo>
                  <a:pt x="1554767" y="138193"/>
                  <a:pt x="1567864" y="122932"/>
                  <a:pt x="1584695" y="111945"/>
                </a:cubicBezTo>
                <a:cubicBezTo>
                  <a:pt x="1601526" y="100959"/>
                  <a:pt x="1621199" y="95466"/>
                  <a:pt x="1643712" y="95466"/>
                </a:cubicBezTo>
                <a:close/>
                <a:moveTo>
                  <a:pt x="1338913" y="95466"/>
                </a:moveTo>
                <a:cubicBezTo>
                  <a:pt x="1351901" y="95466"/>
                  <a:pt x="1364727" y="97631"/>
                  <a:pt x="1377391" y="101960"/>
                </a:cubicBezTo>
                <a:cubicBezTo>
                  <a:pt x="1390055" y="106290"/>
                  <a:pt x="1401583" y="113298"/>
                  <a:pt x="1411973" y="122986"/>
                </a:cubicBezTo>
                <a:cubicBezTo>
                  <a:pt x="1422364" y="132673"/>
                  <a:pt x="1430645" y="145472"/>
                  <a:pt x="1436814" y="161383"/>
                </a:cubicBezTo>
                <a:cubicBezTo>
                  <a:pt x="1442984" y="177295"/>
                  <a:pt x="1446069" y="196886"/>
                  <a:pt x="1446069" y="220157"/>
                </a:cubicBezTo>
                <a:lnTo>
                  <a:pt x="1446069" y="236393"/>
                </a:lnTo>
                <a:lnTo>
                  <a:pt x="1265366" y="236393"/>
                </a:lnTo>
                <a:lnTo>
                  <a:pt x="1267333" y="257276"/>
                </a:lnTo>
                <a:cubicBezTo>
                  <a:pt x="1268970" y="265245"/>
                  <a:pt x="1271426" y="272490"/>
                  <a:pt x="1274700" y="279012"/>
                </a:cubicBezTo>
                <a:cubicBezTo>
                  <a:pt x="1281248" y="292055"/>
                  <a:pt x="1290367" y="301958"/>
                  <a:pt x="1302057" y="308723"/>
                </a:cubicBezTo>
                <a:cubicBezTo>
                  <a:pt x="1313747" y="315488"/>
                  <a:pt x="1327331" y="318871"/>
                  <a:pt x="1342809" y="318871"/>
                </a:cubicBezTo>
                <a:cubicBezTo>
                  <a:pt x="1352875" y="318871"/>
                  <a:pt x="1361994" y="317437"/>
                  <a:pt x="1370166" y="314568"/>
                </a:cubicBezTo>
                <a:cubicBezTo>
                  <a:pt x="1378338" y="311700"/>
                  <a:pt x="1385401" y="307370"/>
                  <a:pt x="1391354" y="301580"/>
                </a:cubicBezTo>
                <a:cubicBezTo>
                  <a:pt x="1397307" y="295789"/>
                  <a:pt x="1401907" y="288564"/>
                  <a:pt x="1405155" y="279905"/>
                </a:cubicBezTo>
                <a:lnTo>
                  <a:pt x="1442172" y="290296"/>
                </a:lnTo>
                <a:cubicBezTo>
                  <a:pt x="1438275" y="302851"/>
                  <a:pt x="1431727" y="313865"/>
                  <a:pt x="1422527" y="323336"/>
                </a:cubicBezTo>
                <a:cubicBezTo>
                  <a:pt x="1413327" y="332806"/>
                  <a:pt x="1401961" y="340167"/>
                  <a:pt x="1388432" y="345416"/>
                </a:cubicBezTo>
                <a:cubicBezTo>
                  <a:pt x="1374902" y="350666"/>
                  <a:pt x="1359694" y="353291"/>
                  <a:pt x="1342809" y="353291"/>
                </a:cubicBezTo>
                <a:cubicBezTo>
                  <a:pt x="1318780" y="353291"/>
                  <a:pt x="1298079" y="347960"/>
                  <a:pt x="1280707" y="337298"/>
                </a:cubicBezTo>
                <a:cubicBezTo>
                  <a:pt x="1263335" y="326637"/>
                  <a:pt x="1249967" y="311700"/>
                  <a:pt x="1240605" y="292488"/>
                </a:cubicBezTo>
                <a:cubicBezTo>
                  <a:pt x="1231242" y="273275"/>
                  <a:pt x="1226561" y="250897"/>
                  <a:pt x="1226561" y="225353"/>
                </a:cubicBezTo>
                <a:cubicBezTo>
                  <a:pt x="1226561" y="199808"/>
                  <a:pt x="1231242" y="177268"/>
                  <a:pt x="1240605" y="157730"/>
                </a:cubicBezTo>
                <a:cubicBezTo>
                  <a:pt x="1249967" y="138193"/>
                  <a:pt x="1263064" y="122932"/>
                  <a:pt x="1279895" y="111945"/>
                </a:cubicBezTo>
                <a:cubicBezTo>
                  <a:pt x="1296726" y="100959"/>
                  <a:pt x="1316399" y="95466"/>
                  <a:pt x="1338913" y="95466"/>
                </a:cubicBezTo>
                <a:close/>
                <a:moveTo>
                  <a:pt x="427976" y="95466"/>
                </a:moveTo>
                <a:cubicBezTo>
                  <a:pt x="448974" y="95466"/>
                  <a:pt x="467483" y="100716"/>
                  <a:pt x="483503" y="111215"/>
                </a:cubicBezTo>
                <a:cubicBezTo>
                  <a:pt x="499522" y="121714"/>
                  <a:pt x="512023" y="136597"/>
                  <a:pt x="521007" y="155863"/>
                </a:cubicBezTo>
                <a:cubicBezTo>
                  <a:pt x="529991" y="175130"/>
                  <a:pt x="534483" y="197860"/>
                  <a:pt x="534483" y="224054"/>
                </a:cubicBezTo>
                <a:cubicBezTo>
                  <a:pt x="534483" y="250464"/>
                  <a:pt x="529991" y="273329"/>
                  <a:pt x="521007" y="292650"/>
                </a:cubicBezTo>
                <a:cubicBezTo>
                  <a:pt x="512023" y="311970"/>
                  <a:pt x="499576" y="326907"/>
                  <a:pt x="483665" y="337461"/>
                </a:cubicBezTo>
                <a:cubicBezTo>
                  <a:pt x="467754" y="348014"/>
                  <a:pt x="449407" y="353291"/>
                  <a:pt x="428626" y="353291"/>
                </a:cubicBezTo>
                <a:cubicBezTo>
                  <a:pt x="412606" y="353291"/>
                  <a:pt x="399780" y="350612"/>
                  <a:pt x="390147" y="345254"/>
                </a:cubicBezTo>
                <a:cubicBezTo>
                  <a:pt x="380514" y="339896"/>
                  <a:pt x="373099" y="333781"/>
                  <a:pt x="367904" y="326907"/>
                </a:cubicBezTo>
                <a:cubicBezTo>
                  <a:pt x="362708" y="320034"/>
                  <a:pt x="358703" y="314325"/>
                  <a:pt x="355889" y="309779"/>
                </a:cubicBezTo>
                <a:lnTo>
                  <a:pt x="352642" y="309779"/>
                </a:lnTo>
                <a:lnTo>
                  <a:pt x="352642" y="441613"/>
                </a:lnTo>
                <a:lnTo>
                  <a:pt x="314326" y="441613"/>
                </a:lnTo>
                <a:lnTo>
                  <a:pt x="314326" y="98713"/>
                </a:lnTo>
                <a:lnTo>
                  <a:pt x="351343" y="98713"/>
                </a:lnTo>
                <a:lnTo>
                  <a:pt x="351343" y="138329"/>
                </a:lnTo>
                <a:lnTo>
                  <a:pt x="355889" y="138329"/>
                </a:lnTo>
                <a:cubicBezTo>
                  <a:pt x="358703" y="133999"/>
                  <a:pt x="362627" y="128452"/>
                  <a:pt x="367660" y="121687"/>
                </a:cubicBezTo>
                <a:cubicBezTo>
                  <a:pt x="372693" y="114922"/>
                  <a:pt x="379945" y="108861"/>
                  <a:pt x="389416" y="103503"/>
                </a:cubicBezTo>
                <a:cubicBezTo>
                  <a:pt x="398887" y="98145"/>
                  <a:pt x="411740" y="95466"/>
                  <a:pt x="427976" y="95466"/>
                </a:cubicBezTo>
                <a:close/>
                <a:moveTo>
                  <a:pt x="113651" y="95466"/>
                </a:moveTo>
                <a:cubicBezTo>
                  <a:pt x="134649" y="95466"/>
                  <a:pt x="153158" y="100716"/>
                  <a:pt x="169177" y="111215"/>
                </a:cubicBezTo>
                <a:cubicBezTo>
                  <a:pt x="185197" y="121714"/>
                  <a:pt x="197698" y="136597"/>
                  <a:pt x="206682" y="155863"/>
                </a:cubicBezTo>
                <a:cubicBezTo>
                  <a:pt x="215666" y="175130"/>
                  <a:pt x="220158" y="197860"/>
                  <a:pt x="220158" y="224054"/>
                </a:cubicBezTo>
                <a:cubicBezTo>
                  <a:pt x="220158" y="250464"/>
                  <a:pt x="215666" y="273329"/>
                  <a:pt x="206682" y="292650"/>
                </a:cubicBezTo>
                <a:cubicBezTo>
                  <a:pt x="197698" y="311970"/>
                  <a:pt x="185251" y="326907"/>
                  <a:pt x="169340" y="337461"/>
                </a:cubicBezTo>
                <a:cubicBezTo>
                  <a:pt x="153429" y="348014"/>
                  <a:pt x="135082" y="353291"/>
                  <a:pt x="114300" y="353291"/>
                </a:cubicBezTo>
                <a:cubicBezTo>
                  <a:pt x="98281" y="353291"/>
                  <a:pt x="85455" y="350612"/>
                  <a:pt x="75822" y="345254"/>
                </a:cubicBezTo>
                <a:cubicBezTo>
                  <a:pt x="66188" y="339896"/>
                  <a:pt x="58774" y="333781"/>
                  <a:pt x="53579" y="326907"/>
                </a:cubicBezTo>
                <a:cubicBezTo>
                  <a:pt x="48383" y="320034"/>
                  <a:pt x="44378" y="314325"/>
                  <a:pt x="41564" y="309779"/>
                </a:cubicBezTo>
                <a:lnTo>
                  <a:pt x="38317" y="309779"/>
                </a:lnTo>
                <a:lnTo>
                  <a:pt x="38317" y="441613"/>
                </a:lnTo>
                <a:lnTo>
                  <a:pt x="0" y="441613"/>
                </a:lnTo>
                <a:lnTo>
                  <a:pt x="0" y="98713"/>
                </a:lnTo>
                <a:lnTo>
                  <a:pt x="37018" y="98713"/>
                </a:lnTo>
                <a:lnTo>
                  <a:pt x="37018" y="138329"/>
                </a:lnTo>
                <a:lnTo>
                  <a:pt x="41564" y="138329"/>
                </a:lnTo>
                <a:cubicBezTo>
                  <a:pt x="44378" y="133999"/>
                  <a:pt x="48302" y="128452"/>
                  <a:pt x="53335" y="121687"/>
                </a:cubicBezTo>
                <a:cubicBezTo>
                  <a:pt x="58368" y="114922"/>
                  <a:pt x="65620" y="108861"/>
                  <a:pt x="75091" y="103503"/>
                </a:cubicBezTo>
                <a:cubicBezTo>
                  <a:pt x="84562" y="98145"/>
                  <a:pt x="97415" y="95466"/>
                  <a:pt x="113651" y="95466"/>
                </a:cubicBezTo>
                <a:close/>
                <a:moveTo>
                  <a:pt x="1133259" y="94817"/>
                </a:moveTo>
                <a:cubicBezTo>
                  <a:pt x="1136073" y="94817"/>
                  <a:pt x="1139591" y="94871"/>
                  <a:pt x="1143812" y="94979"/>
                </a:cubicBezTo>
                <a:cubicBezTo>
                  <a:pt x="1148034" y="95087"/>
                  <a:pt x="1151227" y="95250"/>
                  <a:pt x="1153391" y="95466"/>
                </a:cubicBezTo>
                <a:lnTo>
                  <a:pt x="1153391" y="134432"/>
                </a:lnTo>
                <a:cubicBezTo>
                  <a:pt x="1152093" y="134107"/>
                  <a:pt x="1149143" y="133593"/>
                  <a:pt x="1144543" y="132890"/>
                </a:cubicBezTo>
                <a:cubicBezTo>
                  <a:pt x="1139943" y="132186"/>
                  <a:pt x="1135099" y="131834"/>
                  <a:pt x="1130012" y="131834"/>
                </a:cubicBezTo>
                <a:cubicBezTo>
                  <a:pt x="1117889" y="131834"/>
                  <a:pt x="1107092" y="134351"/>
                  <a:pt x="1097621" y="139384"/>
                </a:cubicBezTo>
                <a:cubicBezTo>
                  <a:pt x="1088151" y="144417"/>
                  <a:pt x="1080682" y="151344"/>
                  <a:pt x="1075216" y="160166"/>
                </a:cubicBezTo>
                <a:cubicBezTo>
                  <a:pt x="1069750" y="168987"/>
                  <a:pt x="1067017" y="179026"/>
                  <a:pt x="1067017" y="190283"/>
                </a:cubicBezTo>
                <a:lnTo>
                  <a:pt x="1067017" y="348095"/>
                </a:lnTo>
                <a:lnTo>
                  <a:pt x="1028700" y="348095"/>
                </a:lnTo>
                <a:lnTo>
                  <a:pt x="1028700" y="98713"/>
                </a:lnTo>
                <a:lnTo>
                  <a:pt x="1065718" y="98713"/>
                </a:lnTo>
                <a:lnTo>
                  <a:pt x="1065718" y="136380"/>
                </a:lnTo>
                <a:lnTo>
                  <a:pt x="1068316" y="136380"/>
                </a:lnTo>
                <a:cubicBezTo>
                  <a:pt x="1072862" y="124041"/>
                  <a:pt x="1081088" y="114029"/>
                  <a:pt x="1092994" y="106344"/>
                </a:cubicBezTo>
                <a:cubicBezTo>
                  <a:pt x="1104901" y="98659"/>
                  <a:pt x="1118322" y="94817"/>
                  <a:pt x="1133259" y="94817"/>
                </a:cubicBezTo>
                <a:close/>
                <a:moveTo>
                  <a:pt x="645536" y="38966"/>
                </a:moveTo>
                <a:lnTo>
                  <a:pt x="683852" y="38966"/>
                </a:lnTo>
                <a:lnTo>
                  <a:pt x="683852" y="98713"/>
                </a:lnTo>
                <a:lnTo>
                  <a:pt x="737106" y="98713"/>
                </a:lnTo>
                <a:lnTo>
                  <a:pt x="737106" y="131185"/>
                </a:lnTo>
                <a:lnTo>
                  <a:pt x="683852" y="131185"/>
                </a:lnTo>
                <a:lnTo>
                  <a:pt x="683852" y="276658"/>
                </a:lnTo>
                <a:cubicBezTo>
                  <a:pt x="683852" y="287482"/>
                  <a:pt x="685449" y="295572"/>
                  <a:pt x="688642" y="300930"/>
                </a:cubicBezTo>
                <a:cubicBezTo>
                  <a:pt x="691835" y="306288"/>
                  <a:pt x="695948" y="309860"/>
                  <a:pt x="700981" y="311646"/>
                </a:cubicBezTo>
                <a:cubicBezTo>
                  <a:pt x="706014" y="313432"/>
                  <a:pt x="711345" y="314325"/>
                  <a:pt x="716973" y="314325"/>
                </a:cubicBezTo>
                <a:cubicBezTo>
                  <a:pt x="721195" y="314325"/>
                  <a:pt x="724658" y="314081"/>
                  <a:pt x="727364" y="313594"/>
                </a:cubicBezTo>
                <a:cubicBezTo>
                  <a:pt x="730070" y="313107"/>
                  <a:pt x="732235" y="312701"/>
                  <a:pt x="733858" y="312376"/>
                </a:cubicBezTo>
                <a:lnTo>
                  <a:pt x="741652" y="346796"/>
                </a:lnTo>
                <a:cubicBezTo>
                  <a:pt x="739054" y="347770"/>
                  <a:pt x="735428" y="348772"/>
                  <a:pt x="730774" y="349800"/>
                </a:cubicBezTo>
                <a:cubicBezTo>
                  <a:pt x="726119" y="350828"/>
                  <a:pt x="720220" y="351342"/>
                  <a:pt x="713077" y="351342"/>
                </a:cubicBezTo>
                <a:cubicBezTo>
                  <a:pt x="702253" y="351342"/>
                  <a:pt x="691673" y="349015"/>
                  <a:pt x="681336" y="344361"/>
                </a:cubicBezTo>
                <a:cubicBezTo>
                  <a:pt x="670999" y="339707"/>
                  <a:pt x="662448" y="332617"/>
                  <a:pt x="655683" y="323092"/>
                </a:cubicBezTo>
                <a:cubicBezTo>
                  <a:pt x="648918" y="313567"/>
                  <a:pt x="645536" y="301553"/>
                  <a:pt x="645536" y="287049"/>
                </a:cubicBezTo>
                <a:lnTo>
                  <a:pt x="645536" y="131185"/>
                </a:lnTo>
                <a:lnTo>
                  <a:pt x="607869" y="131185"/>
                </a:lnTo>
                <a:lnTo>
                  <a:pt x="607869" y="98713"/>
                </a:lnTo>
                <a:lnTo>
                  <a:pt x="645536" y="98713"/>
                </a:lnTo>
                <a:close/>
                <a:moveTo>
                  <a:pt x="1853046" y="15586"/>
                </a:moveTo>
                <a:lnTo>
                  <a:pt x="1891362" y="15586"/>
                </a:lnTo>
                <a:lnTo>
                  <a:pt x="1891362" y="138329"/>
                </a:lnTo>
                <a:lnTo>
                  <a:pt x="1894610" y="138329"/>
                </a:lnTo>
                <a:cubicBezTo>
                  <a:pt x="1897424" y="133999"/>
                  <a:pt x="1901347" y="128452"/>
                  <a:pt x="1906380" y="121687"/>
                </a:cubicBezTo>
                <a:cubicBezTo>
                  <a:pt x="1911414" y="114922"/>
                  <a:pt x="1918665" y="108861"/>
                  <a:pt x="1928136" y="103503"/>
                </a:cubicBezTo>
                <a:cubicBezTo>
                  <a:pt x="1937608" y="98145"/>
                  <a:pt x="1950461" y="95466"/>
                  <a:pt x="1966697" y="95466"/>
                </a:cubicBezTo>
                <a:cubicBezTo>
                  <a:pt x="1987695" y="95466"/>
                  <a:pt x="2006204" y="100716"/>
                  <a:pt x="2022223" y="111215"/>
                </a:cubicBezTo>
                <a:cubicBezTo>
                  <a:pt x="2038242" y="121714"/>
                  <a:pt x="2050744" y="136597"/>
                  <a:pt x="2059727" y="155863"/>
                </a:cubicBezTo>
                <a:cubicBezTo>
                  <a:pt x="2068712" y="175130"/>
                  <a:pt x="2073203" y="197860"/>
                  <a:pt x="2073203" y="224054"/>
                </a:cubicBezTo>
                <a:cubicBezTo>
                  <a:pt x="2073203" y="250464"/>
                  <a:pt x="2068712" y="273329"/>
                  <a:pt x="2059727" y="292650"/>
                </a:cubicBezTo>
                <a:cubicBezTo>
                  <a:pt x="2050744" y="311970"/>
                  <a:pt x="2038297" y="326907"/>
                  <a:pt x="2022385" y="337461"/>
                </a:cubicBezTo>
                <a:cubicBezTo>
                  <a:pt x="2006474" y="348014"/>
                  <a:pt x="1988128" y="353291"/>
                  <a:pt x="1967346" y="353291"/>
                </a:cubicBezTo>
                <a:cubicBezTo>
                  <a:pt x="1951327" y="353291"/>
                  <a:pt x="1938500" y="350612"/>
                  <a:pt x="1928867" y="345254"/>
                </a:cubicBezTo>
                <a:cubicBezTo>
                  <a:pt x="1919234" y="339896"/>
                  <a:pt x="1911819" y="333781"/>
                  <a:pt x="1906624" y="326907"/>
                </a:cubicBezTo>
                <a:cubicBezTo>
                  <a:pt x="1901428" y="320034"/>
                  <a:pt x="1897424" y="314325"/>
                  <a:pt x="1894610" y="309779"/>
                </a:cubicBezTo>
                <a:lnTo>
                  <a:pt x="1890063" y="309779"/>
                </a:lnTo>
                <a:lnTo>
                  <a:pt x="1890063" y="348095"/>
                </a:lnTo>
                <a:lnTo>
                  <a:pt x="1853046" y="348095"/>
                </a:lnTo>
                <a:close/>
                <a:moveTo>
                  <a:pt x="2191183" y="5195"/>
                </a:moveTo>
                <a:cubicBezTo>
                  <a:pt x="2198652" y="5195"/>
                  <a:pt x="2205065" y="7739"/>
                  <a:pt x="2210423" y="12826"/>
                </a:cubicBezTo>
                <a:cubicBezTo>
                  <a:pt x="2215781" y="17913"/>
                  <a:pt x="2218460" y="24029"/>
                  <a:pt x="2218460" y="31172"/>
                </a:cubicBezTo>
                <a:cubicBezTo>
                  <a:pt x="2218460" y="38316"/>
                  <a:pt x="2215781" y="44432"/>
                  <a:pt x="2210423" y="49519"/>
                </a:cubicBezTo>
                <a:cubicBezTo>
                  <a:pt x="2205065" y="54606"/>
                  <a:pt x="2198652" y="57150"/>
                  <a:pt x="2191183" y="57150"/>
                </a:cubicBezTo>
                <a:cubicBezTo>
                  <a:pt x="2183715" y="57150"/>
                  <a:pt x="2177302" y="54606"/>
                  <a:pt x="2171944" y="49519"/>
                </a:cubicBezTo>
                <a:cubicBezTo>
                  <a:pt x="2166586" y="44432"/>
                  <a:pt x="2163907" y="38316"/>
                  <a:pt x="2163907" y="31172"/>
                </a:cubicBezTo>
                <a:cubicBezTo>
                  <a:pt x="2163907" y="24029"/>
                  <a:pt x="2166586" y="17913"/>
                  <a:pt x="2171944" y="12826"/>
                </a:cubicBezTo>
                <a:cubicBezTo>
                  <a:pt x="2177302" y="7739"/>
                  <a:pt x="2183715" y="5195"/>
                  <a:pt x="2191183" y="5195"/>
                </a:cubicBezTo>
                <a:close/>
                <a:moveTo>
                  <a:pt x="915699" y="0"/>
                </a:moveTo>
                <a:cubicBezTo>
                  <a:pt x="925116" y="0"/>
                  <a:pt x="932801" y="757"/>
                  <a:pt x="938754" y="2273"/>
                </a:cubicBezTo>
                <a:cubicBezTo>
                  <a:pt x="944707" y="3788"/>
                  <a:pt x="949145" y="5195"/>
                  <a:pt x="952068" y="6494"/>
                </a:cubicBezTo>
                <a:lnTo>
                  <a:pt x="941027" y="39615"/>
                </a:lnTo>
                <a:cubicBezTo>
                  <a:pt x="939079" y="38966"/>
                  <a:pt x="936400" y="38154"/>
                  <a:pt x="932990" y="37180"/>
                </a:cubicBezTo>
                <a:cubicBezTo>
                  <a:pt x="929581" y="36205"/>
                  <a:pt x="925116" y="35718"/>
                  <a:pt x="919596" y="35718"/>
                </a:cubicBezTo>
                <a:cubicBezTo>
                  <a:pt x="906932" y="35718"/>
                  <a:pt x="897813" y="38911"/>
                  <a:pt x="892239" y="45298"/>
                </a:cubicBezTo>
                <a:cubicBezTo>
                  <a:pt x="886664" y="51684"/>
                  <a:pt x="883877" y="61046"/>
                  <a:pt x="883877" y="73385"/>
                </a:cubicBezTo>
                <a:lnTo>
                  <a:pt x="883877" y="98713"/>
                </a:lnTo>
                <a:lnTo>
                  <a:pt x="939728" y="98713"/>
                </a:lnTo>
                <a:lnTo>
                  <a:pt x="939728" y="131185"/>
                </a:lnTo>
                <a:lnTo>
                  <a:pt x="883877" y="131185"/>
                </a:lnTo>
                <a:lnTo>
                  <a:pt x="883877" y="348095"/>
                </a:lnTo>
                <a:lnTo>
                  <a:pt x="845561" y="348095"/>
                </a:lnTo>
                <a:lnTo>
                  <a:pt x="845561" y="131185"/>
                </a:lnTo>
                <a:lnTo>
                  <a:pt x="805296" y="131185"/>
                </a:lnTo>
                <a:lnTo>
                  <a:pt x="805296" y="98713"/>
                </a:lnTo>
                <a:lnTo>
                  <a:pt x="845561" y="98713"/>
                </a:lnTo>
                <a:lnTo>
                  <a:pt x="845561" y="64293"/>
                </a:lnTo>
                <a:cubicBezTo>
                  <a:pt x="845561" y="50006"/>
                  <a:pt x="848916" y="38100"/>
                  <a:pt x="855627" y="28575"/>
                </a:cubicBezTo>
                <a:cubicBezTo>
                  <a:pt x="862338" y="19050"/>
                  <a:pt x="871051" y="11906"/>
                  <a:pt x="881767" y="7143"/>
                </a:cubicBezTo>
                <a:cubicBezTo>
                  <a:pt x="892482" y="2381"/>
                  <a:pt x="903793" y="0"/>
                  <a:pt x="915699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573554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redit 1">
  <p:cSld name="Credit 1"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EFECF4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89">
              <a:latin typeface="Chivo"/>
              <a:ea typeface="Chivo"/>
              <a:cs typeface="Chivo"/>
              <a:sym typeface="Chivo"/>
            </a:endParaRPr>
          </a:p>
        </p:txBody>
      </p:sp>
      <p:sp>
        <p:nvSpPr>
          <p:cNvPr id="189" name="Google Shape;189;p25"/>
          <p:cNvSpPr/>
          <p:nvPr/>
        </p:nvSpPr>
        <p:spPr>
          <a:xfrm flipH="1">
            <a:off x="597800" y="5213400"/>
            <a:ext cx="10996400" cy="1140800"/>
          </a:xfrm>
          <a:prstGeom prst="rect">
            <a:avLst/>
          </a:prstGeom>
          <a:solidFill>
            <a:srgbClr val="EEEEEE"/>
          </a:solidFill>
          <a:ln w="9525" cap="flat" cmpd="sng">
            <a:solidFill>
              <a:srgbClr val="59595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89">
              <a:latin typeface="Chivo"/>
              <a:ea typeface="Chivo"/>
              <a:cs typeface="Chivo"/>
              <a:sym typeface="Chivo"/>
            </a:endParaRPr>
          </a:p>
        </p:txBody>
      </p:sp>
      <p:sp>
        <p:nvSpPr>
          <p:cNvPr id="190" name="Google Shape;190;p25"/>
          <p:cNvSpPr txBox="1"/>
          <p:nvPr/>
        </p:nvSpPr>
        <p:spPr>
          <a:xfrm>
            <a:off x="2425600" y="2049751"/>
            <a:ext cx="7340800" cy="10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" sz="2400" b="1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Free</a:t>
            </a:r>
            <a:r>
              <a:rPr lang="en" sz="240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 </a:t>
            </a:r>
            <a:r>
              <a:rPr lang="en" sz="2400" b="1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Google Slides, PowerPoint</a:t>
            </a:r>
            <a:r>
              <a:rPr lang="en" sz="240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 </a:t>
            </a:r>
            <a:r>
              <a:rPr lang="en" sz="2400">
                <a:solidFill>
                  <a:srgbClr val="595959"/>
                </a:solidFill>
                <a:latin typeface="Chivo Light"/>
                <a:ea typeface="Chivo Light"/>
                <a:cs typeface="Chivo Light"/>
                <a:sym typeface="Chivo Light"/>
              </a:rPr>
              <a:t>and</a:t>
            </a:r>
            <a:r>
              <a:rPr lang="en" sz="240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 </a:t>
            </a:r>
            <a:r>
              <a:rPr lang="en" sz="2400" b="1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Canva</a:t>
            </a:r>
            <a:r>
              <a:rPr lang="en" sz="240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 </a:t>
            </a:r>
            <a:r>
              <a:rPr lang="en" sz="2400">
                <a:solidFill>
                  <a:srgbClr val="595959"/>
                </a:solidFill>
                <a:latin typeface="Chivo Light"/>
                <a:ea typeface="Chivo Light"/>
                <a:cs typeface="Chivo Light"/>
                <a:sym typeface="Chivo Light"/>
              </a:rPr>
              <a:t>Templates For Your Presentation</a:t>
            </a:r>
            <a:endParaRPr sz="2400">
              <a:solidFill>
                <a:srgbClr val="595959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cxnSp>
        <p:nvCxnSpPr>
          <p:cNvPr id="191" name="Google Shape;191;p25"/>
          <p:cNvCxnSpPr/>
          <p:nvPr/>
        </p:nvCxnSpPr>
        <p:spPr>
          <a:xfrm>
            <a:off x="4728600" y="3385784"/>
            <a:ext cx="2734800" cy="0"/>
          </a:xfrm>
          <a:prstGeom prst="straightConnector1">
            <a:avLst/>
          </a:prstGeom>
          <a:noFill/>
          <a:ln w="28575" cap="rnd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92" name="Google Shape;192;p25"/>
          <p:cNvSpPr txBox="1"/>
          <p:nvPr/>
        </p:nvSpPr>
        <p:spPr>
          <a:xfrm>
            <a:off x="2780200" y="3686767"/>
            <a:ext cx="6631600" cy="114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89" b="1" dirty="0">
                <a:solidFill>
                  <a:srgbClr val="783EF3"/>
                </a:solidFill>
                <a:latin typeface="Chivo"/>
                <a:ea typeface="Chivo"/>
                <a:cs typeface="Chivo"/>
                <a:sym typeface="Chivo"/>
              </a:rPr>
              <a:t>WARNING: </a:t>
            </a:r>
            <a:endParaRPr sz="2489" b="1" dirty="0">
              <a:solidFill>
                <a:srgbClr val="783EF3"/>
              </a:solidFill>
              <a:latin typeface="Chivo"/>
              <a:ea typeface="Chivo"/>
              <a:cs typeface="Chivo"/>
              <a:sym typeface="Chivo"/>
            </a:endParaRPr>
          </a:p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489" b="1" dirty="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May not be resold as is or modified for resale without written permission.</a:t>
            </a:r>
            <a:endParaRPr sz="2489" b="1" dirty="0">
              <a:solidFill>
                <a:srgbClr val="000000"/>
              </a:solidFill>
              <a:latin typeface="Chivo"/>
              <a:ea typeface="Chivo"/>
              <a:cs typeface="Chivo"/>
              <a:sym typeface="Chivo"/>
            </a:endParaRPr>
          </a:p>
        </p:txBody>
      </p:sp>
      <p:sp>
        <p:nvSpPr>
          <p:cNvPr id="193" name="Google Shape;193;p25"/>
          <p:cNvSpPr txBox="1"/>
          <p:nvPr/>
        </p:nvSpPr>
        <p:spPr>
          <a:xfrm>
            <a:off x="321133" y="5412400"/>
            <a:ext cx="5546800" cy="74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67" dirty="0">
                <a:solidFill>
                  <a:srgbClr val="000000"/>
                </a:solidFill>
                <a:latin typeface="Chivo Light"/>
                <a:ea typeface="Chivo Light"/>
                <a:cs typeface="Chivo Light"/>
                <a:sym typeface="Chivo Light"/>
              </a:rPr>
              <a:t>Read our </a:t>
            </a:r>
            <a:r>
              <a:rPr lang="en" sz="1467" dirty="0">
                <a:solidFill>
                  <a:srgbClr val="000000"/>
                </a:solidFill>
                <a:uFill>
                  <a:noFill/>
                </a:uFill>
                <a:latin typeface="Chivo Light"/>
                <a:ea typeface="Chivo Light"/>
                <a:cs typeface="Chivo Light"/>
                <a:sym typeface="Chivo Light"/>
                <a:hlinkClick r:id="" action="ppaction://noact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Terms &amp; Condition</a:t>
            </a:r>
            <a:r>
              <a:rPr lang="en" sz="1467" dirty="0">
                <a:solidFill>
                  <a:srgbClr val="000000"/>
                </a:solidFill>
                <a:latin typeface="Chivo Light"/>
                <a:ea typeface="Chivo Light"/>
                <a:cs typeface="Chivo Light"/>
                <a:sym typeface="Chivo Light"/>
              </a:rPr>
              <a:t> on </a:t>
            </a:r>
            <a:r>
              <a:rPr lang="en" sz="1467" dirty="0">
                <a:solidFill>
                  <a:srgbClr val="000000"/>
                </a:solidFill>
                <a:uFill>
                  <a:noFill/>
                </a:uFill>
                <a:latin typeface="Chivo Light"/>
                <a:ea typeface="Chivo Light"/>
                <a:cs typeface="Chivo Light"/>
                <a:sym typeface="Chivo Ligh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PPTfreebies.com</a:t>
            </a:r>
            <a:endParaRPr sz="1467" dirty="0">
              <a:solidFill>
                <a:srgbClr val="000000"/>
              </a:solidFill>
              <a:latin typeface="Chivo Light"/>
              <a:ea typeface="Chivo Light"/>
              <a:cs typeface="Chivo Light"/>
              <a:sym typeface="Chivo Light"/>
            </a:endParaRPr>
          </a:p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467" b="1" dirty="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Do not remove the </a:t>
            </a:r>
            <a:r>
              <a:rPr lang="en" sz="1467" b="1" dirty="0">
                <a:solidFill>
                  <a:srgbClr val="000000"/>
                </a:solidFill>
                <a:uFill>
                  <a:noFill/>
                </a:uFill>
                <a:latin typeface="Chivo"/>
                <a:ea typeface="Chivo"/>
                <a:cs typeface="Chivo"/>
                <a:sym typeface="Chivo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PPTfreebies.com</a:t>
            </a:r>
            <a:r>
              <a:rPr lang="en" sz="1467" b="1" dirty="0">
                <a:solidFill>
                  <a:srgbClr val="000000"/>
                </a:solidFill>
                <a:latin typeface="Chivo"/>
                <a:ea typeface="Chivo"/>
                <a:cs typeface="Chivo"/>
                <a:sym typeface="Chivo"/>
              </a:rPr>
              <a:t> text on the sides.</a:t>
            </a:r>
            <a:endParaRPr sz="1467" b="1" dirty="0">
              <a:solidFill>
                <a:srgbClr val="000000"/>
              </a:solidFill>
              <a:latin typeface="Chivo"/>
              <a:ea typeface="Chivo"/>
              <a:cs typeface="Chivo"/>
              <a:sym typeface="Chivo"/>
            </a:endParaRPr>
          </a:p>
        </p:txBody>
      </p:sp>
      <p:sp>
        <p:nvSpPr>
          <p:cNvPr id="194" name="Google Shape;194;p25"/>
          <p:cNvSpPr txBox="1"/>
          <p:nvPr/>
        </p:nvSpPr>
        <p:spPr>
          <a:xfrm>
            <a:off x="6700733" y="5380223"/>
            <a:ext cx="1650000" cy="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 dirty="0">
                <a:solidFill>
                  <a:srgbClr val="000000"/>
                </a:solidFill>
                <a:latin typeface="Chivo Light"/>
                <a:ea typeface="Chivo Light"/>
                <a:cs typeface="Chivo Light"/>
                <a:sym typeface="Chivo Light"/>
              </a:rPr>
              <a:t>pptfreebies</a:t>
            </a:r>
            <a:endParaRPr sz="1333" dirty="0">
              <a:solidFill>
                <a:srgbClr val="000000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195" name="Google Shape;195;p25"/>
          <p:cNvSpPr/>
          <p:nvPr/>
        </p:nvSpPr>
        <p:spPr>
          <a:xfrm>
            <a:off x="6309403" y="5447428"/>
            <a:ext cx="254253" cy="254253"/>
          </a:xfrm>
          <a:custGeom>
            <a:avLst/>
            <a:gdLst/>
            <a:ahLst/>
            <a:cxnLst/>
            <a:rect l="l" t="t" r="r" b="b"/>
            <a:pathLst>
              <a:path w="838200" h="838200" extrusionOk="0">
                <a:moveTo>
                  <a:pt x="247650" y="0"/>
                </a:moveTo>
                <a:cubicBezTo>
                  <a:pt x="111062" y="0"/>
                  <a:pt x="0" y="111062"/>
                  <a:pt x="0" y="247650"/>
                </a:cubicBezTo>
                <a:lnTo>
                  <a:pt x="0" y="590550"/>
                </a:lnTo>
                <a:cubicBezTo>
                  <a:pt x="0" y="727138"/>
                  <a:pt x="111062" y="838200"/>
                  <a:pt x="247650" y="838200"/>
                </a:cubicBezTo>
                <a:lnTo>
                  <a:pt x="590550" y="838200"/>
                </a:lnTo>
                <a:cubicBezTo>
                  <a:pt x="727138" y="838200"/>
                  <a:pt x="838200" y="727138"/>
                  <a:pt x="838200" y="590550"/>
                </a:cubicBezTo>
                <a:lnTo>
                  <a:pt x="838200" y="247650"/>
                </a:lnTo>
                <a:cubicBezTo>
                  <a:pt x="838200" y="111062"/>
                  <a:pt x="727138" y="0"/>
                  <a:pt x="590550" y="0"/>
                </a:cubicBezTo>
                <a:lnTo>
                  <a:pt x="247650" y="0"/>
                </a:lnTo>
                <a:close/>
                <a:moveTo>
                  <a:pt x="647700" y="152400"/>
                </a:moveTo>
                <a:cubicBezTo>
                  <a:pt x="668655" y="152400"/>
                  <a:pt x="685800" y="169545"/>
                  <a:pt x="685800" y="190500"/>
                </a:cubicBezTo>
                <a:cubicBezTo>
                  <a:pt x="685800" y="211455"/>
                  <a:pt x="668655" y="228600"/>
                  <a:pt x="647700" y="228600"/>
                </a:cubicBezTo>
                <a:cubicBezTo>
                  <a:pt x="626745" y="228600"/>
                  <a:pt x="609600" y="211455"/>
                  <a:pt x="609600" y="190500"/>
                </a:cubicBezTo>
                <a:cubicBezTo>
                  <a:pt x="609600" y="169545"/>
                  <a:pt x="626745" y="152400"/>
                  <a:pt x="647700" y="152400"/>
                </a:cubicBezTo>
                <a:close/>
                <a:moveTo>
                  <a:pt x="419100" y="209550"/>
                </a:moveTo>
                <a:cubicBezTo>
                  <a:pt x="534734" y="209550"/>
                  <a:pt x="628650" y="303467"/>
                  <a:pt x="628650" y="419100"/>
                </a:cubicBezTo>
                <a:cubicBezTo>
                  <a:pt x="628650" y="534734"/>
                  <a:pt x="534734" y="628650"/>
                  <a:pt x="419100" y="628650"/>
                </a:cubicBezTo>
                <a:cubicBezTo>
                  <a:pt x="303467" y="628650"/>
                  <a:pt x="209550" y="534734"/>
                  <a:pt x="209550" y="419100"/>
                </a:cubicBezTo>
                <a:cubicBezTo>
                  <a:pt x="209550" y="303467"/>
                  <a:pt x="303467" y="209550"/>
                  <a:pt x="419100" y="209550"/>
                </a:cubicBezTo>
                <a:close/>
                <a:moveTo>
                  <a:pt x="419100" y="247650"/>
                </a:moveTo>
                <a:cubicBezTo>
                  <a:pt x="324612" y="247650"/>
                  <a:pt x="247650" y="324612"/>
                  <a:pt x="247650" y="419100"/>
                </a:cubicBezTo>
                <a:cubicBezTo>
                  <a:pt x="247650" y="513588"/>
                  <a:pt x="324612" y="590550"/>
                  <a:pt x="419100" y="590550"/>
                </a:cubicBezTo>
                <a:cubicBezTo>
                  <a:pt x="513588" y="590550"/>
                  <a:pt x="590550" y="513588"/>
                  <a:pt x="590550" y="419100"/>
                </a:cubicBezTo>
                <a:cubicBezTo>
                  <a:pt x="590550" y="324612"/>
                  <a:pt x="513588" y="247650"/>
                  <a:pt x="419100" y="24765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6" name="Google Shape;196;p25">
            <a:hlinkClick r:id="rId3"/>
          </p:cNvPr>
          <p:cNvSpPr/>
          <p:nvPr/>
        </p:nvSpPr>
        <p:spPr>
          <a:xfrm>
            <a:off x="8487799" y="5921567"/>
            <a:ext cx="265811" cy="265811"/>
          </a:xfrm>
          <a:custGeom>
            <a:avLst/>
            <a:gdLst/>
            <a:ahLst/>
            <a:cxnLst/>
            <a:rect l="l" t="t" r="r" b="b"/>
            <a:pathLst>
              <a:path w="876300" h="876300" extrusionOk="0">
                <a:moveTo>
                  <a:pt x="438150" y="0"/>
                </a:moveTo>
                <a:cubicBezTo>
                  <a:pt x="196556" y="0"/>
                  <a:pt x="0" y="196556"/>
                  <a:pt x="0" y="438150"/>
                </a:cubicBezTo>
                <a:cubicBezTo>
                  <a:pt x="0" y="626444"/>
                  <a:pt x="119397" y="787342"/>
                  <a:pt x="286443" y="849192"/>
                </a:cubicBezTo>
                <a:cubicBezTo>
                  <a:pt x="281631" y="806299"/>
                  <a:pt x="282386" y="736052"/>
                  <a:pt x="290326" y="702042"/>
                </a:cubicBezTo>
                <a:cubicBezTo>
                  <a:pt x="297759" y="670095"/>
                  <a:pt x="338355" y="498453"/>
                  <a:pt x="338355" y="498453"/>
                </a:cubicBezTo>
                <a:cubicBezTo>
                  <a:pt x="338355" y="498453"/>
                  <a:pt x="326100" y="473909"/>
                  <a:pt x="326100" y="437662"/>
                </a:cubicBezTo>
                <a:cubicBezTo>
                  <a:pt x="326100" y="380699"/>
                  <a:pt x="359102" y="338198"/>
                  <a:pt x="400201" y="338198"/>
                </a:cubicBezTo>
                <a:cubicBezTo>
                  <a:pt x="435157" y="338198"/>
                  <a:pt x="452013" y="364442"/>
                  <a:pt x="452013" y="395886"/>
                </a:cubicBezTo>
                <a:cubicBezTo>
                  <a:pt x="452013" y="431046"/>
                  <a:pt x="429659" y="483565"/>
                  <a:pt x="418081" y="532242"/>
                </a:cubicBezTo>
                <a:cubicBezTo>
                  <a:pt x="408424" y="573026"/>
                  <a:pt x="438527" y="606280"/>
                  <a:pt x="478728" y="606280"/>
                </a:cubicBezTo>
                <a:cubicBezTo>
                  <a:pt x="551524" y="606280"/>
                  <a:pt x="607478" y="529516"/>
                  <a:pt x="607478" y="418727"/>
                </a:cubicBezTo>
                <a:cubicBezTo>
                  <a:pt x="607478" y="320665"/>
                  <a:pt x="537031" y="252092"/>
                  <a:pt x="436418" y="252092"/>
                </a:cubicBezTo>
                <a:cubicBezTo>
                  <a:pt x="319893" y="252092"/>
                  <a:pt x="251494" y="339505"/>
                  <a:pt x="251494" y="429848"/>
                </a:cubicBezTo>
                <a:cubicBezTo>
                  <a:pt x="251494" y="465041"/>
                  <a:pt x="265043" y="502785"/>
                  <a:pt x="281976" y="523326"/>
                </a:cubicBezTo>
                <a:cubicBezTo>
                  <a:pt x="285316" y="527390"/>
                  <a:pt x="285803" y="530935"/>
                  <a:pt x="284811" y="535061"/>
                </a:cubicBezTo>
                <a:cubicBezTo>
                  <a:pt x="281708" y="547994"/>
                  <a:pt x="274810" y="575815"/>
                  <a:pt x="273438" y="581516"/>
                </a:cubicBezTo>
                <a:cubicBezTo>
                  <a:pt x="271659" y="589032"/>
                  <a:pt x="267498" y="590590"/>
                  <a:pt x="259749" y="586982"/>
                </a:cubicBezTo>
                <a:cubicBezTo>
                  <a:pt x="208584" y="563164"/>
                  <a:pt x="176605" y="488387"/>
                  <a:pt x="176605" y="428305"/>
                </a:cubicBezTo>
                <a:cubicBezTo>
                  <a:pt x="176605" y="299115"/>
                  <a:pt x="270460" y="180449"/>
                  <a:pt x="447239" y="180449"/>
                </a:cubicBezTo>
                <a:cubicBezTo>
                  <a:pt x="589331" y="180449"/>
                  <a:pt x="699743" y="281677"/>
                  <a:pt x="699743" y="417010"/>
                </a:cubicBezTo>
                <a:cubicBezTo>
                  <a:pt x="699743" y="558171"/>
                  <a:pt x="610724" y="671764"/>
                  <a:pt x="487204" y="671764"/>
                </a:cubicBezTo>
                <a:cubicBezTo>
                  <a:pt x="445696" y="671764"/>
                  <a:pt x="406691" y="650199"/>
                  <a:pt x="393350" y="624728"/>
                </a:cubicBezTo>
                <a:cubicBezTo>
                  <a:pt x="393350" y="624728"/>
                  <a:pt x="372807" y="702924"/>
                  <a:pt x="367814" y="722096"/>
                </a:cubicBezTo>
                <a:cubicBezTo>
                  <a:pt x="359193" y="755251"/>
                  <a:pt x="322297" y="823937"/>
                  <a:pt x="303775" y="855135"/>
                </a:cubicBezTo>
                <a:cubicBezTo>
                  <a:pt x="346148" y="868823"/>
                  <a:pt x="391283" y="876300"/>
                  <a:pt x="438150" y="876300"/>
                </a:cubicBezTo>
                <a:cubicBezTo>
                  <a:pt x="679754" y="876300"/>
                  <a:pt x="876300" y="679754"/>
                  <a:pt x="876300" y="438150"/>
                </a:cubicBezTo>
                <a:cubicBezTo>
                  <a:pt x="876300" y="196556"/>
                  <a:pt x="679754" y="0"/>
                  <a:pt x="438150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7" name="Google Shape;197;p25"/>
          <p:cNvSpPr/>
          <p:nvPr/>
        </p:nvSpPr>
        <p:spPr>
          <a:xfrm>
            <a:off x="6309413" y="5927997"/>
            <a:ext cx="254253" cy="252953"/>
          </a:xfrm>
          <a:custGeom>
            <a:avLst/>
            <a:gdLst/>
            <a:ahLst/>
            <a:cxnLst/>
            <a:rect l="l" t="t" r="r" b="b"/>
            <a:pathLst>
              <a:path w="838200" h="833913" extrusionOk="0">
                <a:moveTo>
                  <a:pt x="419100" y="0"/>
                </a:moveTo>
                <a:cubicBezTo>
                  <a:pt x="187643" y="0"/>
                  <a:pt x="0" y="187643"/>
                  <a:pt x="0" y="419100"/>
                </a:cubicBezTo>
                <a:cubicBezTo>
                  <a:pt x="0" y="629222"/>
                  <a:pt x="154781" y="802710"/>
                  <a:pt x="356464" y="833018"/>
                </a:cubicBezTo>
                <a:lnTo>
                  <a:pt x="356464" y="530181"/>
                </a:lnTo>
                <a:lnTo>
                  <a:pt x="252774" y="530181"/>
                </a:lnTo>
                <a:lnTo>
                  <a:pt x="252774" y="420014"/>
                </a:lnTo>
                <a:lnTo>
                  <a:pt x="356464" y="420014"/>
                </a:lnTo>
                <a:lnTo>
                  <a:pt x="356464" y="346710"/>
                </a:lnTo>
                <a:cubicBezTo>
                  <a:pt x="356464" y="225342"/>
                  <a:pt x="415595" y="172060"/>
                  <a:pt x="516465" y="172060"/>
                </a:cubicBezTo>
                <a:cubicBezTo>
                  <a:pt x="564775" y="172060"/>
                  <a:pt x="590321" y="175641"/>
                  <a:pt x="602418" y="177279"/>
                </a:cubicBezTo>
                <a:lnTo>
                  <a:pt x="602418" y="273444"/>
                </a:lnTo>
                <a:lnTo>
                  <a:pt x="533610" y="273444"/>
                </a:lnTo>
                <a:cubicBezTo>
                  <a:pt x="490785" y="273444"/>
                  <a:pt x="475831" y="314039"/>
                  <a:pt x="475831" y="359797"/>
                </a:cubicBezTo>
                <a:lnTo>
                  <a:pt x="475831" y="420014"/>
                </a:lnTo>
                <a:lnTo>
                  <a:pt x="601332" y="420014"/>
                </a:lnTo>
                <a:lnTo>
                  <a:pt x="584302" y="530181"/>
                </a:lnTo>
                <a:lnTo>
                  <a:pt x="475831" y="530181"/>
                </a:lnTo>
                <a:lnTo>
                  <a:pt x="475831" y="833914"/>
                </a:lnTo>
                <a:cubicBezTo>
                  <a:pt x="680390" y="806158"/>
                  <a:pt x="838200" y="631260"/>
                  <a:pt x="838200" y="419100"/>
                </a:cubicBezTo>
                <a:cubicBezTo>
                  <a:pt x="838200" y="187643"/>
                  <a:pt x="650558" y="0"/>
                  <a:pt x="419100" y="0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25">
            <a:hlinkClick r:id="rId4"/>
          </p:cNvPr>
          <p:cNvSpPr/>
          <p:nvPr/>
        </p:nvSpPr>
        <p:spPr>
          <a:xfrm>
            <a:off x="8493671" y="5447522"/>
            <a:ext cx="254068" cy="254068"/>
          </a:xfrm>
          <a:custGeom>
            <a:avLst/>
            <a:gdLst/>
            <a:ahLst/>
            <a:cxnLst/>
            <a:rect l="l" t="t" r="r" b="b"/>
            <a:pathLst>
              <a:path w="614680" h="614680" extrusionOk="0">
                <a:moveTo>
                  <a:pt x="558800" y="0"/>
                </a:moveTo>
                <a:lnTo>
                  <a:pt x="55880" y="0"/>
                </a:lnTo>
                <a:cubicBezTo>
                  <a:pt x="25006" y="0"/>
                  <a:pt x="0" y="25006"/>
                  <a:pt x="0" y="55880"/>
                </a:cubicBezTo>
                <a:lnTo>
                  <a:pt x="0" y="558800"/>
                </a:lnTo>
                <a:cubicBezTo>
                  <a:pt x="0" y="589674"/>
                  <a:pt x="25006" y="614680"/>
                  <a:pt x="55880" y="614680"/>
                </a:cubicBezTo>
                <a:lnTo>
                  <a:pt x="558800" y="614680"/>
                </a:lnTo>
                <a:cubicBezTo>
                  <a:pt x="589674" y="614680"/>
                  <a:pt x="614680" y="589674"/>
                  <a:pt x="614680" y="558800"/>
                </a:cubicBezTo>
                <a:lnTo>
                  <a:pt x="614680" y="55880"/>
                </a:lnTo>
                <a:cubicBezTo>
                  <a:pt x="614680" y="25006"/>
                  <a:pt x="589646" y="0"/>
                  <a:pt x="558800" y="0"/>
                </a:cubicBezTo>
                <a:close/>
                <a:moveTo>
                  <a:pt x="522171" y="264704"/>
                </a:moveTo>
                <a:cubicBezTo>
                  <a:pt x="518538" y="265039"/>
                  <a:pt x="514878" y="265262"/>
                  <a:pt x="511190" y="265262"/>
                </a:cubicBezTo>
                <a:cubicBezTo>
                  <a:pt x="469420" y="265262"/>
                  <a:pt x="432707" y="243804"/>
                  <a:pt x="411333" y="211310"/>
                </a:cubicBezTo>
                <a:cubicBezTo>
                  <a:pt x="411333" y="296499"/>
                  <a:pt x="411333" y="393451"/>
                  <a:pt x="411333" y="395072"/>
                </a:cubicBezTo>
                <a:cubicBezTo>
                  <a:pt x="411333" y="470091"/>
                  <a:pt x="350507" y="530888"/>
                  <a:pt x="275516" y="530888"/>
                </a:cubicBezTo>
                <a:cubicBezTo>
                  <a:pt x="200525" y="530860"/>
                  <a:pt x="139700" y="470035"/>
                  <a:pt x="139700" y="395044"/>
                </a:cubicBezTo>
                <a:cubicBezTo>
                  <a:pt x="139700" y="320025"/>
                  <a:pt x="200525" y="259227"/>
                  <a:pt x="275516" y="259227"/>
                </a:cubicBezTo>
                <a:cubicBezTo>
                  <a:pt x="278366" y="259227"/>
                  <a:pt x="281132" y="259479"/>
                  <a:pt x="283898" y="259646"/>
                </a:cubicBezTo>
                <a:lnTo>
                  <a:pt x="283898" y="326591"/>
                </a:lnTo>
                <a:cubicBezTo>
                  <a:pt x="281104" y="326255"/>
                  <a:pt x="278394" y="325752"/>
                  <a:pt x="275516" y="325752"/>
                </a:cubicBezTo>
                <a:cubicBezTo>
                  <a:pt x="237239" y="325752"/>
                  <a:pt x="206197" y="356794"/>
                  <a:pt x="206197" y="395072"/>
                </a:cubicBezTo>
                <a:cubicBezTo>
                  <a:pt x="206197" y="433349"/>
                  <a:pt x="237211" y="464391"/>
                  <a:pt x="275516" y="464391"/>
                </a:cubicBezTo>
                <a:cubicBezTo>
                  <a:pt x="313822" y="464391"/>
                  <a:pt x="347629" y="434216"/>
                  <a:pt x="347629" y="395938"/>
                </a:cubicBezTo>
                <a:cubicBezTo>
                  <a:pt x="347629" y="394401"/>
                  <a:pt x="348300" y="83848"/>
                  <a:pt x="348300" y="83848"/>
                </a:cubicBezTo>
                <a:lnTo>
                  <a:pt x="412255" y="83848"/>
                </a:lnTo>
                <a:cubicBezTo>
                  <a:pt x="418262" y="141041"/>
                  <a:pt x="464447" y="186192"/>
                  <a:pt x="522171" y="190327"/>
                </a:cubicBezTo>
                <a:lnTo>
                  <a:pt x="522171" y="26470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9" name="Google Shape;199;p25"/>
          <p:cNvSpPr txBox="1"/>
          <p:nvPr/>
        </p:nvSpPr>
        <p:spPr>
          <a:xfrm>
            <a:off x="6700733" y="5860139"/>
            <a:ext cx="1650000" cy="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000000"/>
                </a:solidFill>
                <a:latin typeface="Chivo Light"/>
                <a:ea typeface="Chivo Light"/>
                <a:cs typeface="Chivo Light"/>
                <a:sym typeface="Chivo Light"/>
              </a:rPr>
              <a:t>pptfreebies</a:t>
            </a:r>
            <a:endParaRPr sz="1333">
              <a:solidFill>
                <a:srgbClr val="000000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200" name="Google Shape;200;p25"/>
          <p:cNvSpPr txBox="1"/>
          <p:nvPr/>
        </p:nvSpPr>
        <p:spPr>
          <a:xfrm>
            <a:off x="8962733" y="5380233"/>
            <a:ext cx="2477200" cy="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000000"/>
                </a:solidFill>
                <a:latin typeface="Chivo Light"/>
                <a:ea typeface="Chivo Light"/>
                <a:cs typeface="Chivo Light"/>
                <a:sym typeface="Chivo Light"/>
              </a:rPr>
              <a:t>tiktok.com/@pptfreebies</a:t>
            </a:r>
            <a:endParaRPr sz="1333">
              <a:solidFill>
                <a:srgbClr val="000000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sp>
        <p:nvSpPr>
          <p:cNvPr id="201" name="Google Shape;201;p25"/>
          <p:cNvSpPr txBox="1"/>
          <p:nvPr/>
        </p:nvSpPr>
        <p:spPr>
          <a:xfrm>
            <a:off x="8962733" y="5860136"/>
            <a:ext cx="2477200" cy="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33">
                <a:solidFill>
                  <a:srgbClr val="000000"/>
                </a:solidFill>
                <a:latin typeface="Chivo Light"/>
                <a:ea typeface="Chivo Light"/>
                <a:cs typeface="Chivo Light"/>
                <a:sym typeface="Chivo Light"/>
              </a:rPr>
              <a:t>pinterest.com/pptfreebies</a:t>
            </a:r>
            <a:endParaRPr sz="1333">
              <a:solidFill>
                <a:srgbClr val="000000"/>
              </a:solidFill>
              <a:latin typeface="Chivo Light"/>
              <a:ea typeface="Chivo Light"/>
              <a:cs typeface="Chivo Light"/>
              <a:sym typeface="Chivo Light"/>
            </a:endParaRPr>
          </a:p>
        </p:txBody>
      </p:sp>
      <p:grpSp>
        <p:nvGrpSpPr>
          <p:cNvPr id="202" name="Google Shape;202;p25"/>
          <p:cNvGrpSpPr/>
          <p:nvPr/>
        </p:nvGrpSpPr>
        <p:grpSpPr>
          <a:xfrm>
            <a:off x="3720239" y="651289"/>
            <a:ext cx="4960747" cy="884555"/>
            <a:chOff x="1303954" y="2265104"/>
            <a:chExt cx="3720560" cy="663416"/>
          </a:xfrm>
        </p:grpSpPr>
        <p:sp>
          <p:nvSpPr>
            <p:cNvPr id="203" name="Google Shape;203;p25"/>
            <p:cNvSpPr/>
            <p:nvPr/>
          </p:nvSpPr>
          <p:spPr>
            <a:xfrm>
              <a:off x="1303954" y="2333113"/>
              <a:ext cx="415671" cy="576738"/>
            </a:xfrm>
            <a:custGeom>
              <a:avLst/>
              <a:gdLst/>
              <a:ahLst/>
              <a:cxnLst/>
              <a:rect l="l" t="t" r="r" b="b"/>
              <a:pathLst>
                <a:path w="415671" h="576738" extrusionOk="0">
                  <a:moveTo>
                    <a:pt x="17907" y="576739"/>
                  </a:moveTo>
                  <a:cubicBezTo>
                    <a:pt x="13335" y="576739"/>
                    <a:pt x="9239" y="574643"/>
                    <a:pt x="5525" y="570548"/>
                  </a:cubicBezTo>
                  <a:cubicBezTo>
                    <a:pt x="1905" y="566452"/>
                    <a:pt x="0" y="561308"/>
                    <a:pt x="0" y="555308"/>
                  </a:cubicBezTo>
                  <a:lnTo>
                    <a:pt x="0" y="21431"/>
                  </a:lnTo>
                  <a:cubicBezTo>
                    <a:pt x="0" y="15430"/>
                    <a:pt x="1810" y="10287"/>
                    <a:pt x="5525" y="6191"/>
                  </a:cubicBezTo>
                  <a:cubicBezTo>
                    <a:pt x="9144" y="2095"/>
                    <a:pt x="13335" y="0"/>
                    <a:pt x="17907" y="0"/>
                  </a:cubicBezTo>
                  <a:lnTo>
                    <a:pt x="218123" y="0"/>
                  </a:lnTo>
                  <a:cubicBezTo>
                    <a:pt x="257937" y="0"/>
                    <a:pt x="292513" y="7144"/>
                    <a:pt x="322040" y="21431"/>
                  </a:cubicBezTo>
                  <a:cubicBezTo>
                    <a:pt x="351568" y="35719"/>
                    <a:pt x="374523" y="57436"/>
                    <a:pt x="391001" y="86487"/>
                  </a:cubicBezTo>
                  <a:cubicBezTo>
                    <a:pt x="407480" y="115634"/>
                    <a:pt x="415671" y="152114"/>
                    <a:pt x="415671" y="196024"/>
                  </a:cubicBezTo>
                  <a:cubicBezTo>
                    <a:pt x="415671" y="239935"/>
                    <a:pt x="407480" y="276130"/>
                    <a:pt x="391001" y="304419"/>
                  </a:cubicBezTo>
                  <a:cubicBezTo>
                    <a:pt x="374523" y="332708"/>
                    <a:pt x="351568" y="353473"/>
                    <a:pt x="322040" y="366617"/>
                  </a:cubicBezTo>
                  <a:cubicBezTo>
                    <a:pt x="292513" y="379762"/>
                    <a:pt x="257937" y="386429"/>
                    <a:pt x="218123" y="386429"/>
                  </a:cubicBezTo>
                  <a:lnTo>
                    <a:pt x="152972" y="386429"/>
                  </a:lnTo>
                  <a:lnTo>
                    <a:pt x="152972" y="555308"/>
                  </a:lnTo>
                  <a:cubicBezTo>
                    <a:pt x="152972" y="561404"/>
                    <a:pt x="151257" y="566452"/>
                    <a:pt x="147828" y="570548"/>
                  </a:cubicBezTo>
                  <a:cubicBezTo>
                    <a:pt x="144399" y="574643"/>
                    <a:pt x="140208" y="576739"/>
                    <a:pt x="135160" y="576739"/>
                  </a:cubicBezTo>
                  <a:lnTo>
                    <a:pt x="17907" y="576739"/>
                  </a:lnTo>
                  <a:close/>
                  <a:moveTo>
                    <a:pt x="150305" y="253746"/>
                  </a:moveTo>
                  <a:lnTo>
                    <a:pt x="214789" y="253746"/>
                  </a:lnTo>
                  <a:cubicBezTo>
                    <a:pt x="228029" y="253746"/>
                    <a:pt x="239363" y="248984"/>
                    <a:pt x="248698" y="239363"/>
                  </a:cubicBezTo>
                  <a:cubicBezTo>
                    <a:pt x="258032" y="229743"/>
                    <a:pt x="262795" y="214789"/>
                    <a:pt x="262795" y="194500"/>
                  </a:cubicBezTo>
                  <a:cubicBezTo>
                    <a:pt x="262795" y="178594"/>
                    <a:pt x="259175" y="164402"/>
                    <a:pt x="251841" y="152114"/>
                  </a:cubicBezTo>
                  <a:cubicBezTo>
                    <a:pt x="244507" y="139732"/>
                    <a:pt x="232220" y="133541"/>
                    <a:pt x="214789" y="133541"/>
                  </a:cubicBezTo>
                  <a:lnTo>
                    <a:pt x="150305" y="133541"/>
                  </a:lnTo>
                  <a:lnTo>
                    <a:pt x="150305" y="253841"/>
                  </a:lnTo>
                  <a:close/>
                </a:path>
              </a:pathLst>
            </a:custGeom>
            <a:solidFill>
              <a:srgbClr val="783EF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25"/>
            <p:cNvSpPr/>
            <p:nvPr/>
          </p:nvSpPr>
          <p:spPr>
            <a:xfrm>
              <a:off x="1777823" y="2333113"/>
              <a:ext cx="415670" cy="576738"/>
            </a:xfrm>
            <a:custGeom>
              <a:avLst/>
              <a:gdLst/>
              <a:ahLst/>
              <a:cxnLst/>
              <a:rect l="l" t="t" r="r" b="b"/>
              <a:pathLst>
                <a:path w="415670" h="576738" extrusionOk="0">
                  <a:moveTo>
                    <a:pt x="17907" y="576739"/>
                  </a:moveTo>
                  <a:cubicBezTo>
                    <a:pt x="13335" y="576739"/>
                    <a:pt x="9239" y="574643"/>
                    <a:pt x="5524" y="570548"/>
                  </a:cubicBezTo>
                  <a:cubicBezTo>
                    <a:pt x="1905" y="566452"/>
                    <a:pt x="0" y="561308"/>
                    <a:pt x="0" y="555308"/>
                  </a:cubicBezTo>
                  <a:lnTo>
                    <a:pt x="0" y="21431"/>
                  </a:lnTo>
                  <a:cubicBezTo>
                    <a:pt x="0" y="15430"/>
                    <a:pt x="1810" y="10287"/>
                    <a:pt x="5524" y="6191"/>
                  </a:cubicBezTo>
                  <a:cubicBezTo>
                    <a:pt x="9144" y="2095"/>
                    <a:pt x="13335" y="0"/>
                    <a:pt x="17907" y="0"/>
                  </a:cubicBezTo>
                  <a:lnTo>
                    <a:pt x="218122" y="0"/>
                  </a:lnTo>
                  <a:cubicBezTo>
                    <a:pt x="257937" y="0"/>
                    <a:pt x="292513" y="7144"/>
                    <a:pt x="322040" y="21431"/>
                  </a:cubicBezTo>
                  <a:cubicBezTo>
                    <a:pt x="351568" y="35719"/>
                    <a:pt x="374523" y="57436"/>
                    <a:pt x="391001" y="86487"/>
                  </a:cubicBezTo>
                  <a:cubicBezTo>
                    <a:pt x="407479" y="115634"/>
                    <a:pt x="415671" y="152114"/>
                    <a:pt x="415671" y="196024"/>
                  </a:cubicBezTo>
                  <a:cubicBezTo>
                    <a:pt x="415671" y="239935"/>
                    <a:pt x="407479" y="276130"/>
                    <a:pt x="391001" y="304419"/>
                  </a:cubicBezTo>
                  <a:cubicBezTo>
                    <a:pt x="374523" y="332708"/>
                    <a:pt x="351568" y="353473"/>
                    <a:pt x="322040" y="366617"/>
                  </a:cubicBezTo>
                  <a:cubicBezTo>
                    <a:pt x="292513" y="379762"/>
                    <a:pt x="257937" y="386429"/>
                    <a:pt x="218122" y="386429"/>
                  </a:cubicBezTo>
                  <a:lnTo>
                    <a:pt x="152972" y="386429"/>
                  </a:lnTo>
                  <a:lnTo>
                    <a:pt x="152972" y="555308"/>
                  </a:lnTo>
                  <a:cubicBezTo>
                    <a:pt x="152972" y="561404"/>
                    <a:pt x="151257" y="566452"/>
                    <a:pt x="147828" y="570548"/>
                  </a:cubicBezTo>
                  <a:cubicBezTo>
                    <a:pt x="144399" y="574643"/>
                    <a:pt x="140208" y="576739"/>
                    <a:pt x="135160" y="576739"/>
                  </a:cubicBezTo>
                  <a:lnTo>
                    <a:pt x="17907" y="576739"/>
                  </a:lnTo>
                  <a:close/>
                  <a:moveTo>
                    <a:pt x="150304" y="253746"/>
                  </a:moveTo>
                  <a:lnTo>
                    <a:pt x="214789" y="253746"/>
                  </a:lnTo>
                  <a:cubicBezTo>
                    <a:pt x="228028" y="253746"/>
                    <a:pt x="239363" y="248984"/>
                    <a:pt x="248698" y="239363"/>
                  </a:cubicBezTo>
                  <a:cubicBezTo>
                    <a:pt x="258032" y="229743"/>
                    <a:pt x="262795" y="214789"/>
                    <a:pt x="262795" y="194500"/>
                  </a:cubicBezTo>
                  <a:cubicBezTo>
                    <a:pt x="262795" y="178594"/>
                    <a:pt x="259175" y="164402"/>
                    <a:pt x="251841" y="152114"/>
                  </a:cubicBezTo>
                  <a:cubicBezTo>
                    <a:pt x="244507" y="139732"/>
                    <a:pt x="232220" y="133541"/>
                    <a:pt x="214789" y="133541"/>
                  </a:cubicBezTo>
                  <a:lnTo>
                    <a:pt x="150304" y="133541"/>
                  </a:lnTo>
                  <a:lnTo>
                    <a:pt x="150304" y="253841"/>
                  </a:lnTo>
                  <a:close/>
                </a:path>
              </a:pathLst>
            </a:custGeom>
            <a:solidFill>
              <a:srgbClr val="783EF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5" name="Google Shape;205;p25"/>
            <p:cNvSpPr/>
            <p:nvPr/>
          </p:nvSpPr>
          <p:spPr>
            <a:xfrm>
              <a:off x="2222450" y="2333113"/>
              <a:ext cx="421004" cy="576738"/>
            </a:xfrm>
            <a:custGeom>
              <a:avLst/>
              <a:gdLst/>
              <a:ahLst/>
              <a:cxnLst/>
              <a:rect l="l" t="t" r="r" b="b"/>
              <a:pathLst>
                <a:path w="421004" h="576738" extrusionOk="0">
                  <a:moveTo>
                    <a:pt x="153543" y="576739"/>
                  </a:moveTo>
                  <a:cubicBezTo>
                    <a:pt x="148495" y="576739"/>
                    <a:pt x="144304" y="574643"/>
                    <a:pt x="140875" y="570548"/>
                  </a:cubicBezTo>
                  <a:cubicBezTo>
                    <a:pt x="137446" y="566452"/>
                    <a:pt x="135731" y="561308"/>
                    <a:pt x="135731" y="555308"/>
                  </a:cubicBezTo>
                  <a:lnTo>
                    <a:pt x="135731" y="153257"/>
                  </a:lnTo>
                  <a:lnTo>
                    <a:pt x="17812" y="153257"/>
                  </a:lnTo>
                  <a:cubicBezTo>
                    <a:pt x="12764" y="153257"/>
                    <a:pt x="8573" y="151162"/>
                    <a:pt x="5144" y="147066"/>
                  </a:cubicBezTo>
                  <a:cubicBezTo>
                    <a:pt x="1715" y="142970"/>
                    <a:pt x="0" y="137827"/>
                    <a:pt x="0" y="131826"/>
                  </a:cubicBezTo>
                  <a:lnTo>
                    <a:pt x="0" y="21431"/>
                  </a:lnTo>
                  <a:cubicBezTo>
                    <a:pt x="0" y="15430"/>
                    <a:pt x="1715" y="10287"/>
                    <a:pt x="5144" y="6191"/>
                  </a:cubicBezTo>
                  <a:cubicBezTo>
                    <a:pt x="8573" y="2095"/>
                    <a:pt x="12764" y="0"/>
                    <a:pt x="17812" y="0"/>
                  </a:cubicBezTo>
                  <a:lnTo>
                    <a:pt x="403193" y="0"/>
                  </a:lnTo>
                  <a:cubicBezTo>
                    <a:pt x="408242" y="0"/>
                    <a:pt x="412433" y="2095"/>
                    <a:pt x="415862" y="6191"/>
                  </a:cubicBezTo>
                  <a:cubicBezTo>
                    <a:pt x="419291" y="10287"/>
                    <a:pt x="421005" y="15430"/>
                    <a:pt x="421005" y="21431"/>
                  </a:cubicBezTo>
                  <a:lnTo>
                    <a:pt x="421005" y="131826"/>
                  </a:lnTo>
                  <a:cubicBezTo>
                    <a:pt x="421005" y="137922"/>
                    <a:pt x="419291" y="142970"/>
                    <a:pt x="415862" y="147066"/>
                  </a:cubicBezTo>
                  <a:cubicBezTo>
                    <a:pt x="412433" y="151162"/>
                    <a:pt x="408242" y="153257"/>
                    <a:pt x="403193" y="153257"/>
                  </a:cubicBezTo>
                  <a:lnTo>
                    <a:pt x="285274" y="153257"/>
                  </a:lnTo>
                  <a:lnTo>
                    <a:pt x="285274" y="555308"/>
                  </a:lnTo>
                  <a:cubicBezTo>
                    <a:pt x="285274" y="561404"/>
                    <a:pt x="283559" y="566452"/>
                    <a:pt x="280130" y="570548"/>
                  </a:cubicBezTo>
                  <a:cubicBezTo>
                    <a:pt x="276701" y="574643"/>
                    <a:pt x="272510" y="576739"/>
                    <a:pt x="267462" y="576739"/>
                  </a:cubicBezTo>
                  <a:lnTo>
                    <a:pt x="153638" y="576739"/>
                  </a:lnTo>
                  <a:close/>
                </a:path>
              </a:pathLst>
            </a:custGeom>
            <a:solidFill>
              <a:srgbClr val="783EF3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6" name="Google Shape;206;p25"/>
            <p:cNvSpPr/>
            <p:nvPr/>
          </p:nvSpPr>
          <p:spPr>
            <a:xfrm>
              <a:off x="2655837" y="2329112"/>
              <a:ext cx="642556" cy="586168"/>
            </a:xfrm>
            <a:custGeom>
              <a:avLst/>
              <a:gdLst/>
              <a:ahLst/>
              <a:cxnLst/>
              <a:rect l="l" t="t" r="r" b="b"/>
              <a:pathLst>
                <a:path w="642556" h="586168" extrusionOk="0">
                  <a:moveTo>
                    <a:pt x="635318" y="23908"/>
                  </a:moveTo>
                  <a:cubicBezTo>
                    <a:pt x="640080" y="29813"/>
                    <a:pt x="642557" y="37624"/>
                    <a:pt x="642557" y="47244"/>
                  </a:cubicBezTo>
                  <a:cubicBezTo>
                    <a:pt x="642557" y="78772"/>
                    <a:pt x="625602" y="93440"/>
                    <a:pt x="591788" y="91154"/>
                  </a:cubicBezTo>
                  <a:lnTo>
                    <a:pt x="567785" y="89059"/>
                  </a:lnTo>
                  <a:cubicBezTo>
                    <a:pt x="540830" y="86773"/>
                    <a:pt x="513969" y="84963"/>
                    <a:pt x="487204" y="83534"/>
                  </a:cubicBezTo>
                  <a:cubicBezTo>
                    <a:pt x="460438" y="82106"/>
                    <a:pt x="432435" y="81439"/>
                    <a:pt x="403193" y="81439"/>
                  </a:cubicBezTo>
                  <a:lnTo>
                    <a:pt x="372332" y="81439"/>
                  </a:lnTo>
                  <a:cubicBezTo>
                    <a:pt x="366808" y="149066"/>
                    <a:pt x="361093" y="210788"/>
                    <a:pt x="355187" y="266605"/>
                  </a:cubicBezTo>
                  <a:lnTo>
                    <a:pt x="473107" y="264509"/>
                  </a:lnTo>
                  <a:cubicBezTo>
                    <a:pt x="490061" y="264509"/>
                    <a:pt x="501301" y="267462"/>
                    <a:pt x="507016" y="273463"/>
                  </a:cubicBezTo>
                  <a:cubicBezTo>
                    <a:pt x="512731" y="279368"/>
                    <a:pt x="515588" y="287369"/>
                    <a:pt x="515588" y="297466"/>
                  </a:cubicBezTo>
                  <a:cubicBezTo>
                    <a:pt x="515588" y="312992"/>
                    <a:pt x="511016" y="325279"/>
                    <a:pt x="501872" y="334137"/>
                  </a:cubicBezTo>
                  <a:cubicBezTo>
                    <a:pt x="492728" y="343091"/>
                    <a:pt x="479679" y="347472"/>
                    <a:pt x="462820" y="347472"/>
                  </a:cubicBezTo>
                  <a:lnTo>
                    <a:pt x="345567" y="347472"/>
                  </a:lnTo>
                  <a:lnTo>
                    <a:pt x="341471" y="377000"/>
                  </a:lnTo>
                  <a:cubicBezTo>
                    <a:pt x="331851" y="452438"/>
                    <a:pt x="311372" y="506159"/>
                    <a:pt x="280130" y="538163"/>
                  </a:cubicBezTo>
                  <a:cubicBezTo>
                    <a:pt x="248793" y="570167"/>
                    <a:pt x="205740" y="586169"/>
                    <a:pt x="150876" y="586169"/>
                  </a:cubicBezTo>
                  <a:cubicBezTo>
                    <a:pt x="119825" y="586169"/>
                    <a:pt x="91250" y="579406"/>
                    <a:pt x="65151" y="565976"/>
                  </a:cubicBezTo>
                  <a:cubicBezTo>
                    <a:pt x="39053" y="552450"/>
                    <a:pt x="19907" y="536162"/>
                    <a:pt x="7525" y="516922"/>
                  </a:cubicBezTo>
                  <a:cubicBezTo>
                    <a:pt x="2476" y="509111"/>
                    <a:pt x="0" y="499777"/>
                    <a:pt x="0" y="488823"/>
                  </a:cubicBezTo>
                  <a:cubicBezTo>
                    <a:pt x="0" y="477869"/>
                    <a:pt x="2667" y="468249"/>
                    <a:pt x="7906" y="460057"/>
                  </a:cubicBezTo>
                  <a:cubicBezTo>
                    <a:pt x="13145" y="451866"/>
                    <a:pt x="19717" y="447675"/>
                    <a:pt x="27432" y="447675"/>
                  </a:cubicBezTo>
                  <a:cubicBezTo>
                    <a:pt x="32957" y="447675"/>
                    <a:pt x="38291" y="449485"/>
                    <a:pt x="43529" y="453200"/>
                  </a:cubicBezTo>
                  <a:cubicBezTo>
                    <a:pt x="48768" y="456819"/>
                    <a:pt x="55531" y="463963"/>
                    <a:pt x="63722" y="474440"/>
                  </a:cubicBezTo>
                  <a:cubicBezTo>
                    <a:pt x="85630" y="503206"/>
                    <a:pt x="112871" y="517684"/>
                    <a:pt x="145351" y="517684"/>
                  </a:cubicBezTo>
                  <a:cubicBezTo>
                    <a:pt x="171450" y="517684"/>
                    <a:pt x="193262" y="507016"/>
                    <a:pt x="210884" y="485775"/>
                  </a:cubicBezTo>
                  <a:cubicBezTo>
                    <a:pt x="228505" y="464534"/>
                    <a:pt x="239840" y="431006"/>
                    <a:pt x="244792" y="385286"/>
                  </a:cubicBezTo>
                  <a:lnTo>
                    <a:pt x="248888" y="347567"/>
                  </a:lnTo>
                  <a:lnTo>
                    <a:pt x="215932" y="347567"/>
                  </a:lnTo>
                  <a:cubicBezTo>
                    <a:pt x="205454" y="347567"/>
                    <a:pt x="196405" y="344615"/>
                    <a:pt x="188881" y="338614"/>
                  </a:cubicBezTo>
                  <a:cubicBezTo>
                    <a:pt x="181356" y="332708"/>
                    <a:pt x="177546" y="324231"/>
                    <a:pt x="177546" y="313277"/>
                  </a:cubicBezTo>
                  <a:cubicBezTo>
                    <a:pt x="177546" y="299085"/>
                    <a:pt x="181166" y="288227"/>
                    <a:pt x="188500" y="280702"/>
                  </a:cubicBezTo>
                  <a:cubicBezTo>
                    <a:pt x="195834" y="273177"/>
                    <a:pt x="206597" y="269367"/>
                    <a:pt x="220694" y="269367"/>
                  </a:cubicBezTo>
                  <a:cubicBezTo>
                    <a:pt x="233458" y="269367"/>
                    <a:pt x="246031" y="269177"/>
                    <a:pt x="258413" y="268700"/>
                  </a:cubicBezTo>
                  <a:cubicBezTo>
                    <a:pt x="263938" y="218408"/>
                    <a:pt x="269843" y="157353"/>
                    <a:pt x="276225" y="85630"/>
                  </a:cubicBezTo>
                  <a:cubicBezTo>
                    <a:pt x="226886" y="90202"/>
                    <a:pt x="192119" y="98203"/>
                    <a:pt x="172021" y="109633"/>
                  </a:cubicBezTo>
                  <a:cubicBezTo>
                    <a:pt x="151924" y="121063"/>
                    <a:pt x="141827" y="138017"/>
                    <a:pt x="141827" y="160401"/>
                  </a:cubicBezTo>
                  <a:cubicBezTo>
                    <a:pt x="141827" y="175927"/>
                    <a:pt x="146399" y="190786"/>
                    <a:pt x="155543" y="204978"/>
                  </a:cubicBezTo>
                  <a:cubicBezTo>
                    <a:pt x="158305" y="209074"/>
                    <a:pt x="159639" y="213170"/>
                    <a:pt x="159639" y="217361"/>
                  </a:cubicBezTo>
                  <a:cubicBezTo>
                    <a:pt x="159639" y="225552"/>
                    <a:pt x="155067" y="232791"/>
                    <a:pt x="145923" y="238982"/>
                  </a:cubicBezTo>
                  <a:cubicBezTo>
                    <a:pt x="136779" y="245174"/>
                    <a:pt x="126492" y="248222"/>
                    <a:pt x="115062" y="248222"/>
                  </a:cubicBezTo>
                  <a:cubicBezTo>
                    <a:pt x="102679" y="248222"/>
                    <a:pt x="92202" y="244602"/>
                    <a:pt x="83534" y="237268"/>
                  </a:cubicBezTo>
                  <a:cubicBezTo>
                    <a:pt x="78010" y="232696"/>
                    <a:pt x="72771" y="223361"/>
                    <a:pt x="67723" y="209169"/>
                  </a:cubicBezTo>
                  <a:cubicBezTo>
                    <a:pt x="62675" y="194977"/>
                    <a:pt x="60198" y="179261"/>
                    <a:pt x="60198" y="161830"/>
                  </a:cubicBezTo>
                  <a:cubicBezTo>
                    <a:pt x="60198" y="105156"/>
                    <a:pt x="89345" y="64008"/>
                    <a:pt x="147638" y="38386"/>
                  </a:cubicBezTo>
                  <a:cubicBezTo>
                    <a:pt x="205930" y="12764"/>
                    <a:pt x="291084" y="0"/>
                    <a:pt x="403098" y="0"/>
                  </a:cubicBezTo>
                  <a:cubicBezTo>
                    <a:pt x="480822" y="0"/>
                    <a:pt x="549402" y="4096"/>
                    <a:pt x="608838" y="12383"/>
                  </a:cubicBezTo>
                  <a:cubicBezTo>
                    <a:pt x="621601" y="14192"/>
                    <a:pt x="630460" y="18097"/>
                    <a:pt x="635222" y="2400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7" name="Google Shape;207;p25"/>
            <p:cNvSpPr/>
            <p:nvPr/>
          </p:nvSpPr>
          <p:spPr>
            <a:xfrm>
              <a:off x="3178950" y="2590288"/>
              <a:ext cx="374427" cy="323088"/>
            </a:xfrm>
            <a:custGeom>
              <a:avLst/>
              <a:gdLst/>
              <a:ahLst/>
              <a:cxnLst/>
              <a:rect l="l" t="t" r="r" b="b"/>
              <a:pathLst>
                <a:path w="374427" h="323088" extrusionOk="0">
                  <a:moveTo>
                    <a:pt x="10668" y="295561"/>
                  </a:moveTo>
                  <a:cubicBezTo>
                    <a:pt x="3620" y="277273"/>
                    <a:pt x="0" y="248031"/>
                    <a:pt x="0" y="207740"/>
                  </a:cubicBezTo>
                  <a:cubicBezTo>
                    <a:pt x="0" y="148304"/>
                    <a:pt x="8477" y="91821"/>
                    <a:pt x="25337" y="38386"/>
                  </a:cubicBezTo>
                  <a:cubicBezTo>
                    <a:pt x="29432" y="25146"/>
                    <a:pt x="36195" y="15430"/>
                    <a:pt x="45529" y="9239"/>
                  </a:cubicBezTo>
                  <a:cubicBezTo>
                    <a:pt x="54864" y="3048"/>
                    <a:pt x="68008" y="0"/>
                    <a:pt x="84963" y="0"/>
                  </a:cubicBezTo>
                  <a:cubicBezTo>
                    <a:pt x="94107" y="0"/>
                    <a:pt x="100489" y="1143"/>
                    <a:pt x="104204" y="3429"/>
                  </a:cubicBezTo>
                  <a:cubicBezTo>
                    <a:pt x="107823" y="5715"/>
                    <a:pt x="109728" y="10096"/>
                    <a:pt x="109728" y="16478"/>
                  </a:cubicBezTo>
                  <a:cubicBezTo>
                    <a:pt x="109728" y="23813"/>
                    <a:pt x="106299" y="40291"/>
                    <a:pt x="99441" y="65818"/>
                  </a:cubicBezTo>
                  <a:cubicBezTo>
                    <a:pt x="94869" y="84106"/>
                    <a:pt x="91250" y="100108"/>
                    <a:pt x="88487" y="113824"/>
                  </a:cubicBezTo>
                  <a:cubicBezTo>
                    <a:pt x="85725" y="127540"/>
                    <a:pt x="83439" y="144494"/>
                    <a:pt x="81629" y="164592"/>
                  </a:cubicBezTo>
                  <a:cubicBezTo>
                    <a:pt x="96679" y="125254"/>
                    <a:pt x="113633" y="93250"/>
                    <a:pt x="132398" y="68580"/>
                  </a:cubicBezTo>
                  <a:cubicBezTo>
                    <a:pt x="151162" y="43910"/>
                    <a:pt x="169545" y="26289"/>
                    <a:pt x="187642" y="15811"/>
                  </a:cubicBezTo>
                  <a:cubicBezTo>
                    <a:pt x="205740" y="5334"/>
                    <a:pt x="222313" y="0"/>
                    <a:pt x="237363" y="0"/>
                  </a:cubicBezTo>
                  <a:cubicBezTo>
                    <a:pt x="267081" y="0"/>
                    <a:pt x="281940" y="14859"/>
                    <a:pt x="281940" y="44577"/>
                  </a:cubicBezTo>
                  <a:cubicBezTo>
                    <a:pt x="281940" y="50482"/>
                    <a:pt x="279845" y="64960"/>
                    <a:pt x="275749" y="87820"/>
                  </a:cubicBezTo>
                  <a:cubicBezTo>
                    <a:pt x="272129" y="106108"/>
                    <a:pt x="270224" y="117539"/>
                    <a:pt x="270224" y="122111"/>
                  </a:cubicBezTo>
                  <a:cubicBezTo>
                    <a:pt x="270224" y="138113"/>
                    <a:pt x="275939" y="146114"/>
                    <a:pt x="287369" y="146114"/>
                  </a:cubicBezTo>
                  <a:cubicBezTo>
                    <a:pt x="300133" y="146114"/>
                    <a:pt x="316611" y="136017"/>
                    <a:pt x="336709" y="115919"/>
                  </a:cubicBezTo>
                  <a:cubicBezTo>
                    <a:pt x="342614" y="110014"/>
                    <a:pt x="348806" y="106966"/>
                    <a:pt x="355187" y="106966"/>
                  </a:cubicBezTo>
                  <a:cubicBezTo>
                    <a:pt x="361093" y="106966"/>
                    <a:pt x="365855" y="109633"/>
                    <a:pt x="369284" y="114871"/>
                  </a:cubicBezTo>
                  <a:cubicBezTo>
                    <a:pt x="372713" y="120110"/>
                    <a:pt x="374428" y="127159"/>
                    <a:pt x="374428" y="135826"/>
                  </a:cubicBezTo>
                  <a:cubicBezTo>
                    <a:pt x="374428" y="152781"/>
                    <a:pt x="369856" y="166021"/>
                    <a:pt x="360712" y="175641"/>
                  </a:cubicBezTo>
                  <a:cubicBezTo>
                    <a:pt x="347948" y="188881"/>
                    <a:pt x="332899" y="200216"/>
                    <a:pt x="315754" y="209550"/>
                  </a:cubicBezTo>
                  <a:cubicBezTo>
                    <a:pt x="298609" y="218885"/>
                    <a:pt x="280416" y="223647"/>
                    <a:pt x="261271" y="223647"/>
                  </a:cubicBezTo>
                  <a:cubicBezTo>
                    <a:pt x="237077" y="223647"/>
                    <a:pt x="218599" y="217456"/>
                    <a:pt x="206026" y="205168"/>
                  </a:cubicBezTo>
                  <a:cubicBezTo>
                    <a:pt x="193453" y="192786"/>
                    <a:pt x="187166" y="176117"/>
                    <a:pt x="187166" y="155067"/>
                  </a:cubicBezTo>
                  <a:cubicBezTo>
                    <a:pt x="187166" y="148209"/>
                    <a:pt x="187833" y="141351"/>
                    <a:pt x="189262" y="134493"/>
                  </a:cubicBezTo>
                  <a:cubicBezTo>
                    <a:pt x="190214" y="125349"/>
                    <a:pt x="190595" y="119158"/>
                    <a:pt x="190595" y="116015"/>
                  </a:cubicBezTo>
                  <a:cubicBezTo>
                    <a:pt x="190595" y="108680"/>
                    <a:pt x="188119" y="105061"/>
                    <a:pt x="183071" y="105061"/>
                  </a:cubicBezTo>
                  <a:cubicBezTo>
                    <a:pt x="176213" y="105061"/>
                    <a:pt x="167164" y="112681"/>
                    <a:pt x="156020" y="128016"/>
                  </a:cubicBezTo>
                  <a:cubicBezTo>
                    <a:pt x="144780" y="143351"/>
                    <a:pt x="133731" y="163544"/>
                    <a:pt x="122777" y="188690"/>
                  </a:cubicBezTo>
                  <a:cubicBezTo>
                    <a:pt x="111824" y="213836"/>
                    <a:pt x="102870" y="240316"/>
                    <a:pt x="96012" y="268224"/>
                  </a:cubicBezTo>
                  <a:cubicBezTo>
                    <a:pt x="90964" y="289751"/>
                    <a:pt x="85154" y="304229"/>
                    <a:pt x="78486" y="311753"/>
                  </a:cubicBezTo>
                  <a:cubicBezTo>
                    <a:pt x="71819" y="319278"/>
                    <a:pt x="61436" y="323088"/>
                    <a:pt x="47244" y="323088"/>
                  </a:cubicBezTo>
                  <a:cubicBezTo>
                    <a:pt x="29908" y="323088"/>
                    <a:pt x="17621" y="313944"/>
                    <a:pt x="10573" y="295656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" name="Google Shape;208;p25"/>
            <p:cNvSpPr/>
            <p:nvPr/>
          </p:nvSpPr>
          <p:spPr>
            <a:xfrm>
              <a:off x="3479369" y="2590478"/>
              <a:ext cx="335375" cy="322897"/>
            </a:xfrm>
            <a:custGeom>
              <a:avLst/>
              <a:gdLst/>
              <a:ahLst/>
              <a:cxnLst/>
              <a:rect l="l" t="t" r="r" b="b"/>
              <a:pathLst>
                <a:path w="335375" h="322897" extrusionOk="0">
                  <a:moveTo>
                    <a:pt x="330232" y="174689"/>
                  </a:moveTo>
                  <a:cubicBezTo>
                    <a:pt x="333661" y="180213"/>
                    <a:pt x="335375" y="187738"/>
                    <a:pt x="335375" y="197358"/>
                  </a:cubicBezTo>
                  <a:cubicBezTo>
                    <a:pt x="335375" y="215646"/>
                    <a:pt x="330994" y="229838"/>
                    <a:pt x="322326" y="239840"/>
                  </a:cubicBezTo>
                  <a:cubicBezTo>
                    <a:pt x="305371" y="260414"/>
                    <a:pt x="281559" y="279368"/>
                    <a:pt x="250698" y="296799"/>
                  </a:cubicBezTo>
                  <a:cubicBezTo>
                    <a:pt x="219837" y="314134"/>
                    <a:pt x="186785" y="322898"/>
                    <a:pt x="151638" y="322898"/>
                  </a:cubicBezTo>
                  <a:cubicBezTo>
                    <a:pt x="103632" y="322898"/>
                    <a:pt x="66389" y="309848"/>
                    <a:pt x="39814" y="283845"/>
                  </a:cubicBezTo>
                  <a:cubicBezTo>
                    <a:pt x="13335" y="257746"/>
                    <a:pt x="0" y="222123"/>
                    <a:pt x="0" y="176879"/>
                  </a:cubicBezTo>
                  <a:cubicBezTo>
                    <a:pt x="0" y="145351"/>
                    <a:pt x="6667" y="115919"/>
                    <a:pt x="19907" y="88773"/>
                  </a:cubicBezTo>
                  <a:cubicBezTo>
                    <a:pt x="33147" y="61627"/>
                    <a:pt x="51530" y="40005"/>
                    <a:pt x="75152" y="24003"/>
                  </a:cubicBezTo>
                  <a:cubicBezTo>
                    <a:pt x="98679" y="8001"/>
                    <a:pt x="125349" y="0"/>
                    <a:pt x="155067" y="0"/>
                  </a:cubicBezTo>
                  <a:cubicBezTo>
                    <a:pt x="181546" y="0"/>
                    <a:pt x="202882" y="7906"/>
                    <a:pt x="218884" y="23622"/>
                  </a:cubicBezTo>
                  <a:cubicBezTo>
                    <a:pt x="234886" y="39433"/>
                    <a:pt x="242888" y="60769"/>
                    <a:pt x="242888" y="87725"/>
                  </a:cubicBezTo>
                  <a:cubicBezTo>
                    <a:pt x="242888" y="119253"/>
                    <a:pt x="231553" y="146399"/>
                    <a:pt x="208979" y="168973"/>
                  </a:cubicBezTo>
                  <a:cubicBezTo>
                    <a:pt x="186404" y="191548"/>
                    <a:pt x="148018" y="209550"/>
                    <a:pt x="94107" y="222790"/>
                  </a:cubicBezTo>
                  <a:cubicBezTo>
                    <a:pt x="105537" y="243840"/>
                    <a:pt x="127254" y="254317"/>
                    <a:pt x="159258" y="254317"/>
                  </a:cubicBezTo>
                  <a:cubicBezTo>
                    <a:pt x="179832" y="254317"/>
                    <a:pt x="203263" y="247078"/>
                    <a:pt x="229552" y="232696"/>
                  </a:cubicBezTo>
                  <a:cubicBezTo>
                    <a:pt x="255842" y="218313"/>
                    <a:pt x="278606" y="199453"/>
                    <a:pt x="297752" y="176117"/>
                  </a:cubicBezTo>
                  <a:cubicBezTo>
                    <a:pt x="303276" y="169736"/>
                    <a:pt x="309372" y="166497"/>
                    <a:pt x="316230" y="166497"/>
                  </a:cubicBezTo>
                  <a:cubicBezTo>
                    <a:pt x="322136" y="166497"/>
                    <a:pt x="326898" y="169259"/>
                    <a:pt x="330327" y="174689"/>
                  </a:cubicBezTo>
                  <a:close/>
                  <a:moveTo>
                    <a:pt x="100489" y="96488"/>
                  </a:moveTo>
                  <a:cubicBezTo>
                    <a:pt x="88868" y="116110"/>
                    <a:pt x="82963" y="139922"/>
                    <a:pt x="82963" y="167830"/>
                  </a:cubicBezTo>
                  <a:lnTo>
                    <a:pt x="82963" y="169164"/>
                  </a:lnTo>
                  <a:cubicBezTo>
                    <a:pt x="109918" y="162782"/>
                    <a:pt x="131159" y="153162"/>
                    <a:pt x="146780" y="140398"/>
                  </a:cubicBezTo>
                  <a:cubicBezTo>
                    <a:pt x="162306" y="127635"/>
                    <a:pt x="170117" y="112776"/>
                    <a:pt x="170117" y="95821"/>
                  </a:cubicBezTo>
                  <a:cubicBezTo>
                    <a:pt x="170117" y="87154"/>
                    <a:pt x="167735" y="80200"/>
                    <a:pt x="162877" y="74866"/>
                  </a:cubicBezTo>
                  <a:cubicBezTo>
                    <a:pt x="158115" y="69628"/>
                    <a:pt x="151543" y="66961"/>
                    <a:pt x="143351" y="66961"/>
                  </a:cubicBezTo>
                  <a:cubicBezTo>
                    <a:pt x="126397" y="66961"/>
                    <a:pt x="112109" y="76771"/>
                    <a:pt x="100489" y="9648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" name="Google Shape;209;p25"/>
            <p:cNvSpPr/>
            <p:nvPr/>
          </p:nvSpPr>
          <p:spPr>
            <a:xfrm>
              <a:off x="3748831" y="2590478"/>
              <a:ext cx="335375" cy="322897"/>
            </a:xfrm>
            <a:custGeom>
              <a:avLst/>
              <a:gdLst/>
              <a:ahLst/>
              <a:cxnLst/>
              <a:rect l="l" t="t" r="r" b="b"/>
              <a:pathLst>
                <a:path w="335375" h="322897" extrusionOk="0">
                  <a:moveTo>
                    <a:pt x="330232" y="174689"/>
                  </a:moveTo>
                  <a:cubicBezTo>
                    <a:pt x="333661" y="180213"/>
                    <a:pt x="335375" y="187738"/>
                    <a:pt x="335375" y="197358"/>
                  </a:cubicBezTo>
                  <a:cubicBezTo>
                    <a:pt x="335375" y="215646"/>
                    <a:pt x="330994" y="229838"/>
                    <a:pt x="322326" y="239840"/>
                  </a:cubicBezTo>
                  <a:cubicBezTo>
                    <a:pt x="305371" y="260414"/>
                    <a:pt x="281559" y="279368"/>
                    <a:pt x="250698" y="296799"/>
                  </a:cubicBezTo>
                  <a:cubicBezTo>
                    <a:pt x="219837" y="314134"/>
                    <a:pt x="186785" y="322898"/>
                    <a:pt x="151638" y="322898"/>
                  </a:cubicBezTo>
                  <a:cubicBezTo>
                    <a:pt x="103632" y="322898"/>
                    <a:pt x="66389" y="309848"/>
                    <a:pt x="39814" y="283845"/>
                  </a:cubicBezTo>
                  <a:cubicBezTo>
                    <a:pt x="13335" y="257746"/>
                    <a:pt x="0" y="222123"/>
                    <a:pt x="0" y="176879"/>
                  </a:cubicBezTo>
                  <a:cubicBezTo>
                    <a:pt x="0" y="145351"/>
                    <a:pt x="6667" y="115919"/>
                    <a:pt x="19907" y="88773"/>
                  </a:cubicBezTo>
                  <a:cubicBezTo>
                    <a:pt x="33147" y="61627"/>
                    <a:pt x="51530" y="40005"/>
                    <a:pt x="75152" y="24003"/>
                  </a:cubicBezTo>
                  <a:cubicBezTo>
                    <a:pt x="98679" y="8001"/>
                    <a:pt x="125349" y="0"/>
                    <a:pt x="155067" y="0"/>
                  </a:cubicBezTo>
                  <a:cubicBezTo>
                    <a:pt x="181546" y="0"/>
                    <a:pt x="202787" y="7906"/>
                    <a:pt x="218884" y="23622"/>
                  </a:cubicBezTo>
                  <a:cubicBezTo>
                    <a:pt x="234886" y="39433"/>
                    <a:pt x="242888" y="60769"/>
                    <a:pt x="242888" y="87725"/>
                  </a:cubicBezTo>
                  <a:cubicBezTo>
                    <a:pt x="242888" y="119253"/>
                    <a:pt x="231553" y="146399"/>
                    <a:pt x="208978" y="168973"/>
                  </a:cubicBezTo>
                  <a:cubicBezTo>
                    <a:pt x="186404" y="191548"/>
                    <a:pt x="148018" y="209550"/>
                    <a:pt x="94107" y="222790"/>
                  </a:cubicBezTo>
                  <a:cubicBezTo>
                    <a:pt x="105537" y="243840"/>
                    <a:pt x="127254" y="254317"/>
                    <a:pt x="159258" y="254317"/>
                  </a:cubicBezTo>
                  <a:cubicBezTo>
                    <a:pt x="179832" y="254317"/>
                    <a:pt x="203263" y="247078"/>
                    <a:pt x="229552" y="232696"/>
                  </a:cubicBezTo>
                  <a:cubicBezTo>
                    <a:pt x="255841" y="218313"/>
                    <a:pt x="278606" y="199453"/>
                    <a:pt x="297751" y="176117"/>
                  </a:cubicBezTo>
                  <a:cubicBezTo>
                    <a:pt x="303276" y="169736"/>
                    <a:pt x="309372" y="166497"/>
                    <a:pt x="316230" y="166497"/>
                  </a:cubicBezTo>
                  <a:cubicBezTo>
                    <a:pt x="322135" y="166497"/>
                    <a:pt x="326898" y="169259"/>
                    <a:pt x="330327" y="174689"/>
                  </a:cubicBezTo>
                  <a:close/>
                  <a:moveTo>
                    <a:pt x="100489" y="96488"/>
                  </a:moveTo>
                  <a:cubicBezTo>
                    <a:pt x="88868" y="116110"/>
                    <a:pt x="82963" y="139922"/>
                    <a:pt x="82963" y="167830"/>
                  </a:cubicBezTo>
                  <a:lnTo>
                    <a:pt x="82963" y="169164"/>
                  </a:lnTo>
                  <a:cubicBezTo>
                    <a:pt x="109918" y="162782"/>
                    <a:pt x="131159" y="153162"/>
                    <a:pt x="146780" y="140398"/>
                  </a:cubicBezTo>
                  <a:cubicBezTo>
                    <a:pt x="162306" y="127635"/>
                    <a:pt x="170116" y="112776"/>
                    <a:pt x="170116" y="95821"/>
                  </a:cubicBezTo>
                  <a:cubicBezTo>
                    <a:pt x="170116" y="87154"/>
                    <a:pt x="167735" y="80200"/>
                    <a:pt x="162877" y="74866"/>
                  </a:cubicBezTo>
                  <a:cubicBezTo>
                    <a:pt x="158115" y="69628"/>
                    <a:pt x="151543" y="66961"/>
                    <a:pt x="143351" y="66961"/>
                  </a:cubicBezTo>
                  <a:cubicBezTo>
                    <a:pt x="126397" y="66961"/>
                    <a:pt x="112109" y="76771"/>
                    <a:pt x="100489" y="9648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0" name="Google Shape;210;p25"/>
            <p:cNvSpPr/>
            <p:nvPr/>
          </p:nvSpPr>
          <p:spPr>
            <a:xfrm>
              <a:off x="4033629" y="2265104"/>
              <a:ext cx="378428" cy="648176"/>
            </a:xfrm>
            <a:custGeom>
              <a:avLst/>
              <a:gdLst/>
              <a:ahLst/>
              <a:cxnLst/>
              <a:rect l="l" t="t" r="r" b="b"/>
              <a:pathLst>
                <a:path w="378428" h="648176" extrusionOk="0">
                  <a:moveTo>
                    <a:pt x="373666" y="443103"/>
                  </a:moveTo>
                  <a:cubicBezTo>
                    <a:pt x="376809" y="449009"/>
                    <a:pt x="378428" y="456629"/>
                    <a:pt x="378428" y="465773"/>
                  </a:cubicBezTo>
                  <a:cubicBezTo>
                    <a:pt x="378428" y="477203"/>
                    <a:pt x="376809" y="485965"/>
                    <a:pt x="373666" y="492157"/>
                  </a:cubicBezTo>
                  <a:cubicBezTo>
                    <a:pt x="370427" y="498348"/>
                    <a:pt x="365474" y="502539"/>
                    <a:pt x="358616" y="504825"/>
                  </a:cubicBezTo>
                  <a:cubicBezTo>
                    <a:pt x="331184" y="514445"/>
                    <a:pt x="300990" y="519875"/>
                    <a:pt x="268129" y="521303"/>
                  </a:cubicBezTo>
                  <a:cubicBezTo>
                    <a:pt x="258985" y="559213"/>
                    <a:pt x="241745" y="589883"/>
                    <a:pt x="216313" y="613220"/>
                  </a:cubicBezTo>
                  <a:cubicBezTo>
                    <a:pt x="190976" y="636556"/>
                    <a:pt x="162973" y="648176"/>
                    <a:pt x="132302" y="648176"/>
                  </a:cubicBezTo>
                  <a:cubicBezTo>
                    <a:pt x="86106" y="648176"/>
                    <a:pt x="52483" y="630555"/>
                    <a:pt x="31528" y="595408"/>
                  </a:cubicBezTo>
                  <a:cubicBezTo>
                    <a:pt x="10478" y="560165"/>
                    <a:pt x="0" y="509207"/>
                    <a:pt x="0" y="442436"/>
                  </a:cubicBezTo>
                  <a:cubicBezTo>
                    <a:pt x="0" y="383477"/>
                    <a:pt x="7334" y="319373"/>
                    <a:pt x="21907" y="250031"/>
                  </a:cubicBezTo>
                  <a:cubicBezTo>
                    <a:pt x="36576" y="180785"/>
                    <a:pt x="57912" y="121825"/>
                    <a:pt x="86011" y="73057"/>
                  </a:cubicBezTo>
                  <a:cubicBezTo>
                    <a:pt x="114109" y="24384"/>
                    <a:pt x="147638" y="0"/>
                    <a:pt x="186499" y="0"/>
                  </a:cubicBezTo>
                  <a:cubicBezTo>
                    <a:pt x="207550" y="0"/>
                    <a:pt x="224409" y="9049"/>
                    <a:pt x="237268" y="27051"/>
                  </a:cubicBezTo>
                  <a:cubicBezTo>
                    <a:pt x="250031" y="45149"/>
                    <a:pt x="256508" y="68580"/>
                    <a:pt x="256508" y="97346"/>
                  </a:cubicBezTo>
                  <a:cubicBezTo>
                    <a:pt x="256508" y="134874"/>
                    <a:pt x="249364" y="172117"/>
                    <a:pt x="235267" y="209169"/>
                  </a:cubicBezTo>
                  <a:cubicBezTo>
                    <a:pt x="221075" y="246221"/>
                    <a:pt x="197548" y="285083"/>
                    <a:pt x="164592" y="325755"/>
                  </a:cubicBezTo>
                  <a:cubicBezTo>
                    <a:pt x="195167" y="328041"/>
                    <a:pt x="220123" y="340709"/>
                    <a:pt x="239363" y="363855"/>
                  </a:cubicBezTo>
                  <a:cubicBezTo>
                    <a:pt x="258604" y="386906"/>
                    <a:pt x="269938" y="415385"/>
                    <a:pt x="273653" y="449199"/>
                  </a:cubicBezTo>
                  <a:cubicBezTo>
                    <a:pt x="295180" y="447865"/>
                    <a:pt x="320707" y="443294"/>
                    <a:pt x="350425" y="435483"/>
                  </a:cubicBezTo>
                  <a:cubicBezTo>
                    <a:pt x="353187" y="434531"/>
                    <a:pt x="356330" y="434150"/>
                    <a:pt x="360045" y="434150"/>
                  </a:cubicBezTo>
                  <a:cubicBezTo>
                    <a:pt x="365950" y="434150"/>
                    <a:pt x="370522" y="437102"/>
                    <a:pt x="373761" y="443103"/>
                  </a:cubicBezTo>
                  <a:close/>
                  <a:moveTo>
                    <a:pt x="172688" y="557689"/>
                  </a:moveTo>
                  <a:cubicBezTo>
                    <a:pt x="183642" y="545783"/>
                    <a:pt x="190976" y="528638"/>
                    <a:pt x="194596" y="506254"/>
                  </a:cubicBezTo>
                  <a:cubicBezTo>
                    <a:pt x="180404" y="496634"/>
                    <a:pt x="169545" y="484061"/>
                    <a:pt x="162020" y="468535"/>
                  </a:cubicBezTo>
                  <a:cubicBezTo>
                    <a:pt x="154496" y="453009"/>
                    <a:pt x="150686" y="436531"/>
                    <a:pt x="150686" y="419195"/>
                  </a:cubicBezTo>
                  <a:cubicBezTo>
                    <a:pt x="150686" y="412814"/>
                    <a:pt x="151638" y="404146"/>
                    <a:pt x="153448" y="393097"/>
                  </a:cubicBezTo>
                  <a:lnTo>
                    <a:pt x="151352" y="393097"/>
                  </a:lnTo>
                  <a:cubicBezTo>
                    <a:pt x="132588" y="393097"/>
                    <a:pt x="116967" y="402336"/>
                    <a:pt x="104394" y="420910"/>
                  </a:cubicBezTo>
                  <a:cubicBezTo>
                    <a:pt x="91821" y="439388"/>
                    <a:pt x="85534" y="464249"/>
                    <a:pt x="85534" y="495300"/>
                  </a:cubicBezTo>
                  <a:cubicBezTo>
                    <a:pt x="85534" y="521399"/>
                    <a:pt x="90392" y="541211"/>
                    <a:pt x="100298" y="554927"/>
                  </a:cubicBezTo>
                  <a:cubicBezTo>
                    <a:pt x="110109" y="568643"/>
                    <a:pt x="121634" y="575501"/>
                    <a:pt x="134969" y="575501"/>
                  </a:cubicBezTo>
                  <a:cubicBezTo>
                    <a:pt x="149162" y="575501"/>
                    <a:pt x="161734" y="569595"/>
                    <a:pt x="172688" y="557689"/>
                  </a:cubicBezTo>
                  <a:close/>
                  <a:moveTo>
                    <a:pt x="140779" y="108776"/>
                  </a:moveTo>
                  <a:cubicBezTo>
                    <a:pt x="130016" y="136017"/>
                    <a:pt x="120110" y="172879"/>
                    <a:pt x="110966" y="219551"/>
                  </a:cubicBezTo>
                  <a:cubicBezTo>
                    <a:pt x="101822" y="266224"/>
                    <a:pt x="94964" y="317183"/>
                    <a:pt x="90392" y="372523"/>
                  </a:cubicBezTo>
                  <a:cubicBezTo>
                    <a:pt x="120587" y="317183"/>
                    <a:pt x="144685" y="268415"/>
                    <a:pt x="162782" y="226124"/>
                  </a:cubicBezTo>
                  <a:cubicBezTo>
                    <a:pt x="180880" y="183833"/>
                    <a:pt x="189833" y="146209"/>
                    <a:pt x="189833" y="113348"/>
                  </a:cubicBezTo>
                  <a:cubicBezTo>
                    <a:pt x="189833" y="98679"/>
                    <a:pt x="188119" y="87535"/>
                    <a:pt x="184690" y="79724"/>
                  </a:cubicBezTo>
                  <a:cubicBezTo>
                    <a:pt x="181261" y="71914"/>
                    <a:pt x="176593" y="68104"/>
                    <a:pt x="170593" y="68104"/>
                  </a:cubicBezTo>
                  <a:cubicBezTo>
                    <a:pt x="161449" y="68104"/>
                    <a:pt x="151543" y="81725"/>
                    <a:pt x="140779" y="10887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1" name="Google Shape;211;p25"/>
            <p:cNvSpPr/>
            <p:nvPr/>
          </p:nvSpPr>
          <p:spPr>
            <a:xfrm>
              <a:off x="4352431" y="2438078"/>
              <a:ext cx="224885" cy="475106"/>
            </a:xfrm>
            <a:custGeom>
              <a:avLst/>
              <a:gdLst/>
              <a:ahLst/>
              <a:cxnLst/>
              <a:rect l="l" t="t" r="r" b="b"/>
              <a:pathLst>
                <a:path w="224885" h="475106" extrusionOk="0">
                  <a:moveTo>
                    <a:pt x="20193" y="443675"/>
                  </a:moveTo>
                  <a:cubicBezTo>
                    <a:pt x="6667" y="422624"/>
                    <a:pt x="0" y="394716"/>
                    <a:pt x="0" y="360045"/>
                  </a:cubicBezTo>
                  <a:cubicBezTo>
                    <a:pt x="0" y="339471"/>
                    <a:pt x="2667" y="313087"/>
                    <a:pt x="7906" y="280797"/>
                  </a:cubicBezTo>
                  <a:cubicBezTo>
                    <a:pt x="13145" y="248603"/>
                    <a:pt x="19907" y="218504"/>
                    <a:pt x="28099" y="190595"/>
                  </a:cubicBezTo>
                  <a:cubicBezTo>
                    <a:pt x="32195" y="175927"/>
                    <a:pt x="37719" y="165926"/>
                    <a:pt x="44577" y="160401"/>
                  </a:cubicBezTo>
                  <a:cubicBezTo>
                    <a:pt x="51435" y="154877"/>
                    <a:pt x="62389" y="152210"/>
                    <a:pt x="77533" y="152210"/>
                  </a:cubicBezTo>
                  <a:cubicBezTo>
                    <a:pt x="100870" y="152210"/>
                    <a:pt x="112490" y="160020"/>
                    <a:pt x="112490" y="175546"/>
                  </a:cubicBezTo>
                  <a:cubicBezTo>
                    <a:pt x="112490" y="186976"/>
                    <a:pt x="108109" y="213455"/>
                    <a:pt x="99441" y="255080"/>
                  </a:cubicBezTo>
                  <a:cubicBezTo>
                    <a:pt x="88487" y="305372"/>
                    <a:pt x="82963" y="339471"/>
                    <a:pt x="82963" y="357283"/>
                  </a:cubicBezTo>
                  <a:cubicBezTo>
                    <a:pt x="82963" y="370999"/>
                    <a:pt x="84772" y="381476"/>
                    <a:pt x="88487" y="388811"/>
                  </a:cubicBezTo>
                  <a:cubicBezTo>
                    <a:pt x="92107" y="396145"/>
                    <a:pt x="98298" y="399764"/>
                    <a:pt x="106966" y="399764"/>
                  </a:cubicBezTo>
                  <a:cubicBezTo>
                    <a:pt x="115157" y="399764"/>
                    <a:pt x="125444" y="394049"/>
                    <a:pt x="137827" y="382619"/>
                  </a:cubicBezTo>
                  <a:cubicBezTo>
                    <a:pt x="150209" y="371189"/>
                    <a:pt x="166592" y="353092"/>
                    <a:pt x="187166" y="328422"/>
                  </a:cubicBezTo>
                  <a:cubicBezTo>
                    <a:pt x="192691" y="322040"/>
                    <a:pt x="198787" y="318802"/>
                    <a:pt x="205645" y="318802"/>
                  </a:cubicBezTo>
                  <a:cubicBezTo>
                    <a:pt x="211550" y="318802"/>
                    <a:pt x="216313" y="321564"/>
                    <a:pt x="219742" y="326993"/>
                  </a:cubicBezTo>
                  <a:cubicBezTo>
                    <a:pt x="223171" y="332518"/>
                    <a:pt x="224885" y="340043"/>
                    <a:pt x="224885" y="349663"/>
                  </a:cubicBezTo>
                  <a:cubicBezTo>
                    <a:pt x="224885" y="367951"/>
                    <a:pt x="220504" y="382143"/>
                    <a:pt x="211836" y="392144"/>
                  </a:cubicBezTo>
                  <a:cubicBezTo>
                    <a:pt x="166592" y="447484"/>
                    <a:pt x="124301" y="475107"/>
                    <a:pt x="84963" y="475107"/>
                  </a:cubicBezTo>
                  <a:cubicBezTo>
                    <a:pt x="55245" y="475107"/>
                    <a:pt x="33623" y="464630"/>
                    <a:pt x="20193" y="443579"/>
                  </a:cubicBezTo>
                  <a:close/>
                  <a:moveTo>
                    <a:pt x="47244" y="93536"/>
                  </a:moveTo>
                  <a:cubicBezTo>
                    <a:pt x="37624" y="84582"/>
                    <a:pt x="32861" y="72200"/>
                    <a:pt x="32861" y="56197"/>
                  </a:cubicBezTo>
                  <a:cubicBezTo>
                    <a:pt x="32861" y="40196"/>
                    <a:pt x="39148" y="26860"/>
                    <a:pt x="51721" y="16097"/>
                  </a:cubicBezTo>
                  <a:cubicBezTo>
                    <a:pt x="64294" y="5334"/>
                    <a:pt x="79915" y="0"/>
                    <a:pt x="98679" y="0"/>
                  </a:cubicBezTo>
                  <a:cubicBezTo>
                    <a:pt x="115633" y="0"/>
                    <a:pt x="129254" y="4096"/>
                    <a:pt x="139827" y="12383"/>
                  </a:cubicBezTo>
                  <a:cubicBezTo>
                    <a:pt x="150304" y="20574"/>
                    <a:pt x="155638" y="32290"/>
                    <a:pt x="155638" y="47339"/>
                  </a:cubicBezTo>
                  <a:cubicBezTo>
                    <a:pt x="155638" y="65627"/>
                    <a:pt x="149733" y="80105"/>
                    <a:pt x="137827" y="90869"/>
                  </a:cubicBezTo>
                  <a:cubicBezTo>
                    <a:pt x="125921" y="101632"/>
                    <a:pt x="110204" y="106966"/>
                    <a:pt x="90488" y="106966"/>
                  </a:cubicBezTo>
                  <a:cubicBezTo>
                    <a:pt x="70771" y="106966"/>
                    <a:pt x="56864" y="102489"/>
                    <a:pt x="47244" y="9363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2" name="Google Shape;212;p25"/>
            <p:cNvSpPr/>
            <p:nvPr/>
          </p:nvSpPr>
          <p:spPr>
            <a:xfrm>
              <a:off x="4511498" y="2590478"/>
              <a:ext cx="335375" cy="322897"/>
            </a:xfrm>
            <a:custGeom>
              <a:avLst/>
              <a:gdLst/>
              <a:ahLst/>
              <a:cxnLst/>
              <a:rect l="l" t="t" r="r" b="b"/>
              <a:pathLst>
                <a:path w="335375" h="322897" extrusionOk="0">
                  <a:moveTo>
                    <a:pt x="330232" y="174689"/>
                  </a:moveTo>
                  <a:cubicBezTo>
                    <a:pt x="333661" y="180213"/>
                    <a:pt x="335375" y="187738"/>
                    <a:pt x="335375" y="197358"/>
                  </a:cubicBezTo>
                  <a:cubicBezTo>
                    <a:pt x="335375" y="215646"/>
                    <a:pt x="330994" y="229838"/>
                    <a:pt x="322326" y="239840"/>
                  </a:cubicBezTo>
                  <a:cubicBezTo>
                    <a:pt x="305371" y="260414"/>
                    <a:pt x="281559" y="279368"/>
                    <a:pt x="250698" y="296799"/>
                  </a:cubicBezTo>
                  <a:cubicBezTo>
                    <a:pt x="219837" y="314134"/>
                    <a:pt x="186785" y="322898"/>
                    <a:pt x="151638" y="322898"/>
                  </a:cubicBezTo>
                  <a:cubicBezTo>
                    <a:pt x="103632" y="322898"/>
                    <a:pt x="66389" y="309848"/>
                    <a:pt x="39815" y="283845"/>
                  </a:cubicBezTo>
                  <a:cubicBezTo>
                    <a:pt x="13335" y="257746"/>
                    <a:pt x="0" y="222123"/>
                    <a:pt x="0" y="176879"/>
                  </a:cubicBezTo>
                  <a:cubicBezTo>
                    <a:pt x="0" y="145351"/>
                    <a:pt x="6668" y="115919"/>
                    <a:pt x="19907" y="88773"/>
                  </a:cubicBezTo>
                  <a:cubicBezTo>
                    <a:pt x="33147" y="61627"/>
                    <a:pt x="51530" y="40005"/>
                    <a:pt x="75152" y="24003"/>
                  </a:cubicBezTo>
                  <a:cubicBezTo>
                    <a:pt x="98679" y="8001"/>
                    <a:pt x="125349" y="0"/>
                    <a:pt x="155067" y="0"/>
                  </a:cubicBezTo>
                  <a:cubicBezTo>
                    <a:pt x="181546" y="0"/>
                    <a:pt x="202883" y="7906"/>
                    <a:pt x="218885" y="23622"/>
                  </a:cubicBezTo>
                  <a:cubicBezTo>
                    <a:pt x="234887" y="39433"/>
                    <a:pt x="242888" y="60769"/>
                    <a:pt x="242888" y="87725"/>
                  </a:cubicBezTo>
                  <a:cubicBezTo>
                    <a:pt x="242888" y="119253"/>
                    <a:pt x="231553" y="146399"/>
                    <a:pt x="208979" y="168973"/>
                  </a:cubicBezTo>
                  <a:cubicBezTo>
                    <a:pt x="186404" y="191548"/>
                    <a:pt x="148019" y="209550"/>
                    <a:pt x="94107" y="222790"/>
                  </a:cubicBezTo>
                  <a:cubicBezTo>
                    <a:pt x="105537" y="243840"/>
                    <a:pt x="127254" y="254317"/>
                    <a:pt x="159258" y="254317"/>
                  </a:cubicBezTo>
                  <a:cubicBezTo>
                    <a:pt x="179832" y="254317"/>
                    <a:pt x="203263" y="247078"/>
                    <a:pt x="229553" y="232696"/>
                  </a:cubicBezTo>
                  <a:cubicBezTo>
                    <a:pt x="255842" y="218313"/>
                    <a:pt x="278606" y="199453"/>
                    <a:pt x="297752" y="176117"/>
                  </a:cubicBezTo>
                  <a:cubicBezTo>
                    <a:pt x="303276" y="169736"/>
                    <a:pt x="309372" y="166497"/>
                    <a:pt x="316230" y="166497"/>
                  </a:cubicBezTo>
                  <a:cubicBezTo>
                    <a:pt x="322136" y="166497"/>
                    <a:pt x="326898" y="169259"/>
                    <a:pt x="330327" y="174689"/>
                  </a:cubicBezTo>
                  <a:close/>
                  <a:moveTo>
                    <a:pt x="100489" y="96488"/>
                  </a:moveTo>
                  <a:cubicBezTo>
                    <a:pt x="88868" y="116110"/>
                    <a:pt x="82963" y="139922"/>
                    <a:pt x="82963" y="167830"/>
                  </a:cubicBezTo>
                  <a:lnTo>
                    <a:pt x="82963" y="169164"/>
                  </a:lnTo>
                  <a:cubicBezTo>
                    <a:pt x="109919" y="162782"/>
                    <a:pt x="131159" y="153162"/>
                    <a:pt x="146780" y="140398"/>
                  </a:cubicBezTo>
                  <a:cubicBezTo>
                    <a:pt x="162306" y="127635"/>
                    <a:pt x="170117" y="112776"/>
                    <a:pt x="170117" y="95821"/>
                  </a:cubicBezTo>
                  <a:cubicBezTo>
                    <a:pt x="170117" y="87154"/>
                    <a:pt x="167735" y="80200"/>
                    <a:pt x="162878" y="74866"/>
                  </a:cubicBezTo>
                  <a:cubicBezTo>
                    <a:pt x="158115" y="69628"/>
                    <a:pt x="151543" y="66961"/>
                    <a:pt x="143351" y="66961"/>
                  </a:cubicBezTo>
                  <a:cubicBezTo>
                    <a:pt x="126397" y="66961"/>
                    <a:pt x="112109" y="76771"/>
                    <a:pt x="100489" y="96488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3" name="Google Shape;213;p25"/>
            <p:cNvSpPr/>
            <p:nvPr/>
          </p:nvSpPr>
          <p:spPr>
            <a:xfrm>
              <a:off x="4750766" y="2582858"/>
              <a:ext cx="273748" cy="345662"/>
            </a:xfrm>
            <a:custGeom>
              <a:avLst/>
              <a:gdLst/>
              <a:ahLst/>
              <a:cxnLst/>
              <a:rect l="l" t="t" r="r" b="b"/>
              <a:pathLst>
                <a:path w="273748" h="345662" extrusionOk="0">
                  <a:moveTo>
                    <a:pt x="113538" y="329089"/>
                  </a:moveTo>
                  <a:cubicBezTo>
                    <a:pt x="100965" y="318135"/>
                    <a:pt x="94679" y="305753"/>
                    <a:pt x="94679" y="292037"/>
                  </a:cubicBezTo>
                  <a:cubicBezTo>
                    <a:pt x="94679" y="280130"/>
                    <a:pt x="99060" y="269843"/>
                    <a:pt x="107728" y="261176"/>
                  </a:cubicBezTo>
                  <a:cubicBezTo>
                    <a:pt x="116396" y="252508"/>
                    <a:pt x="129159" y="248126"/>
                    <a:pt x="146114" y="248126"/>
                  </a:cubicBezTo>
                  <a:cubicBezTo>
                    <a:pt x="152019" y="248126"/>
                    <a:pt x="159068" y="248698"/>
                    <a:pt x="167069" y="249841"/>
                  </a:cubicBezTo>
                  <a:cubicBezTo>
                    <a:pt x="175070" y="250984"/>
                    <a:pt x="181166" y="251841"/>
                    <a:pt x="185261" y="252222"/>
                  </a:cubicBezTo>
                  <a:cubicBezTo>
                    <a:pt x="184785" y="240316"/>
                    <a:pt x="182213" y="229172"/>
                    <a:pt x="177356" y="218599"/>
                  </a:cubicBezTo>
                  <a:cubicBezTo>
                    <a:pt x="172593" y="208121"/>
                    <a:pt x="166497" y="197930"/>
                    <a:pt x="159163" y="188119"/>
                  </a:cubicBezTo>
                  <a:cubicBezTo>
                    <a:pt x="151829" y="178308"/>
                    <a:pt x="144971" y="169736"/>
                    <a:pt x="138589" y="162401"/>
                  </a:cubicBezTo>
                  <a:cubicBezTo>
                    <a:pt x="124397" y="189357"/>
                    <a:pt x="110395" y="211741"/>
                    <a:pt x="96393" y="229648"/>
                  </a:cubicBezTo>
                  <a:cubicBezTo>
                    <a:pt x="82487" y="247460"/>
                    <a:pt x="67247" y="264414"/>
                    <a:pt x="50768" y="280416"/>
                  </a:cubicBezTo>
                  <a:cubicBezTo>
                    <a:pt x="42577" y="288608"/>
                    <a:pt x="33814" y="292798"/>
                    <a:pt x="24670" y="292798"/>
                  </a:cubicBezTo>
                  <a:cubicBezTo>
                    <a:pt x="17336" y="292798"/>
                    <a:pt x="11430" y="290132"/>
                    <a:pt x="6858" y="284893"/>
                  </a:cubicBezTo>
                  <a:cubicBezTo>
                    <a:pt x="2286" y="279654"/>
                    <a:pt x="0" y="273177"/>
                    <a:pt x="0" y="265367"/>
                  </a:cubicBezTo>
                  <a:cubicBezTo>
                    <a:pt x="0" y="256223"/>
                    <a:pt x="3239" y="247745"/>
                    <a:pt x="9620" y="240030"/>
                  </a:cubicBezTo>
                  <a:lnTo>
                    <a:pt x="18574" y="229076"/>
                  </a:lnTo>
                  <a:cubicBezTo>
                    <a:pt x="43720" y="198025"/>
                    <a:pt x="62675" y="172403"/>
                    <a:pt x="75533" y="152305"/>
                  </a:cubicBezTo>
                  <a:cubicBezTo>
                    <a:pt x="83725" y="139065"/>
                    <a:pt x="92107" y="123254"/>
                    <a:pt x="100584" y="104966"/>
                  </a:cubicBezTo>
                  <a:cubicBezTo>
                    <a:pt x="109061" y="86678"/>
                    <a:pt x="120110" y="61722"/>
                    <a:pt x="133826" y="30194"/>
                  </a:cubicBezTo>
                  <a:cubicBezTo>
                    <a:pt x="142494" y="10097"/>
                    <a:pt x="160592" y="0"/>
                    <a:pt x="188024" y="0"/>
                  </a:cubicBezTo>
                  <a:cubicBezTo>
                    <a:pt x="200787" y="0"/>
                    <a:pt x="209741" y="1143"/>
                    <a:pt x="214789" y="3429"/>
                  </a:cubicBezTo>
                  <a:cubicBezTo>
                    <a:pt x="219837" y="5715"/>
                    <a:pt x="222314" y="9335"/>
                    <a:pt x="222314" y="14383"/>
                  </a:cubicBezTo>
                  <a:cubicBezTo>
                    <a:pt x="222314" y="17145"/>
                    <a:pt x="221361" y="21431"/>
                    <a:pt x="219551" y="27432"/>
                  </a:cubicBezTo>
                  <a:cubicBezTo>
                    <a:pt x="217742" y="33338"/>
                    <a:pt x="215170" y="39338"/>
                    <a:pt x="212027" y="45244"/>
                  </a:cubicBezTo>
                  <a:cubicBezTo>
                    <a:pt x="203835" y="61722"/>
                    <a:pt x="199644" y="75629"/>
                    <a:pt x="199644" y="87059"/>
                  </a:cubicBezTo>
                  <a:cubicBezTo>
                    <a:pt x="199644" y="93917"/>
                    <a:pt x="202025" y="101441"/>
                    <a:pt x="206883" y="109728"/>
                  </a:cubicBezTo>
                  <a:cubicBezTo>
                    <a:pt x="211646" y="117920"/>
                    <a:pt x="219075" y="128207"/>
                    <a:pt x="229172" y="140589"/>
                  </a:cubicBezTo>
                  <a:cubicBezTo>
                    <a:pt x="243840" y="159830"/>
                    <a:pt x="254889" y="176117"/>
                    <a:pt x="262414" y="189643"/>
                  </a:cubicBezTo>
                  <a:cubicBezTo>
                    <a:pt x="269939" y="203168"/>
                    <a:pt x="273749" y="217837"/>
                    <a:pt x="273749" y="233839"/>
                  </a:cubicBezTo>
                  <a:cubicBezTo>
                    <a:pt x="273749" y="253079"/>
                    <a:pt x="269272" y="271177"/>
                    <a:pt x="260414" y="288322"/>
                  </a:cubicBezTo>
                  <a:cubicBezTo>
                    <a:pt x="251460" y="305467"/>
                    <a:pt x="239078" y="319278"/>
                    <a:pt x="223076" y="329851"/>
                  </a:cubicBezTo>
                  <a:cubicBezTo>
                    <a:pt x="207074" y="340328"/>
                    <a:pt x="188786" y="345662"/>
                    <a:pt x="168212" y="345662"/>
                  </a:cubicBezTo>
                  <a:cubicBezTo>
                    <a:pt x="144399" y="345662"/>
                    <a:pt x="126302" y="340138"/>
                    <a:pt x="113729" y="32918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14" name="Google Shape;214;p25">
            <a:hlinkClick r:id="rId5"/>
          </p:cNvPr>
          <p:cNvSpPr/>
          <p:nvPr/>
        </p:nvSpPr>
        <p:spPr>
          <a:xfrm>
            <a:off x="3720200" y="523200"/>
            <a:ext cx="5033600" cy="114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89">
              <a:latin typeface="Chivo"/>
              <a:ea typeface="Chivo"/>
              <a:cs typeface="Chivo"/>
              <a:sym typeface="Chivo"/>
            </a:endParaRPr>
          </a:p>
        </p:txBody>
      </p:sp>
    </p:spTree>
    <p:extLst>
      <p:ext uri="{BB962C8B-B14F-4D97-AF65-F5344CB8AC3E}">
        <p14:creationId xmlns:p14="http://schemas.microsoft.com/office/powerpoint/2010/main" val="82482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53F426-6B9E-4C31-8CDE-EE3FAD606977}" type="datetimeFigureOut">
              <a:rPr lang="en-US" smtClean="0"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C1D32F-8837-42FB-8F10-22F520D324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16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AF84A6-4027-772F-50C0-5B023060B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ID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56EAB1-6691-E8AA-08DB-D42043FC54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B8771-B957-C67D-B236-5FDD06ECD3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9A5E1C-0989-4BC6-909D-96ED81622B22}" type="datetimeFigureOut">
              <a:rPr lang="en-ID" smtClean="0"/>
              <a:t>01/11/2025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42972-FF93-DCD0-502E-5EE0664E61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797EF-E407-E0BE-384A-581424AE26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57FB64-E378-476E-95E0-6E572E23E6A4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741736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8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rbucks.com/responsibility" TargetMode="Externa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8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careers.starbucks.com/" TargetMode="Externa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8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careers.starbucks.com/" TargetMode="External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svg"/><Relationship Id="rId18" Type="http://schemas.openxmlformats.org/officeDocument/2006/relationships/image" Target="../media/image36.png"/><Relationship Id="rId3" Type="http://schemas.openxmlformats.org/officeDocument/2006/relationships/image" Target="../media/image21.svg"/><Relationship Id="rId7" Type="http://schemas.openxmlformats.org/officeDocument/2006/relationships/image" Target="../media/image25.svg"/><Relationship Id="rId12" Type="http://schemas.openxmlformats.org/officeDocument/2006/relationships/image" Target="../media/image30.png"/><Relationship Id="rId17" Type="http://schemas.openxmlformats.org/officeDocument/2006/relationships/image" Target="../media/image35.svg"/><Relationship Id="rId2" Type="http://schemas.openxmlformats.org/officeDocument/2006/relationships/image" Target="../media/image20.png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4.png"/><Relationship Id="rId11" Type="http://schemas.openxmlformats.org/officeDocument/2006/relationships/image" Target="../media/image29.svg"/><Relationship Id="rId5" Type="http://schemas.openxmlformats.org/officeDocument/2006/relationships/image" Target="../media/image23.svg"/><Relationship Id="rId15" Type="http://schemas.openxmlformats.org/officeDocument/2006/relationships/image" Target="../media/image33.svg"/><Relationship Id="rId10" Type="http://schemas.openxmlformats.org/officeDocument/2006/relationships/image" Target="../media/image28.png"/><Relationship Id="rId19" Type="http://schemas.openxmlformats.org/officeDocument/2006/relationships/image" Target="../media/image37.svg"/><Relationship Id="rId4" Type="http://schemas.openxmlformats.org/officeDocument/2006/relationships/image" Target="../media/image22.png"/><Relationship Id="rId9" Type="http://schemas.openxmlformats.org/officeDocument/2006/relationships/image" Target="../media/image27.svg"/><Relationship Id="rId14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sv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45.svg"/><Relationship Id="rId4" Type="http://schemas.openxmlformats.org/officeDocument/2006/relationships/image" Target="../media/image4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4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defynd.com/IQ/starbucks-using-ai-case-study/?utm_source=chatgpt.com" TargetMode="External"/><Relationship Id="rId2" Type="http://schemas.openxmlformats.org/officeDocument/2006/relationships/hyperlink" Target="https://adviserplus.com/our-story/our-clients/starbucks-uk-hr-transformation-cuts-absence-costs/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tmi.org/blogs/inside-starbucks-a-case-study-on-talent-management" TargetMode="External"/><Relationship Id="rId5" Type="http://schemas.openxmlformats.org/officeDocument/2006/relationships/hyperlink" Target="https://www.hrdive.com/news/starbucks-brewing-fresh-approach-to-employee-engagement/403850/?utm_source=chatgpt.com" TargetMode="External"/><Relationship Id="rId4" Type="http://schemas.openxmlformats.org/officeDocument/2006/relationships/hyperlink" Target="https://www.restaurantdive.com/news/starbucks-will-use-analytics-to-track-promotion-decisions-in-diversity-push/597791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400DD8F6-6897-BE65-0067-9CB2FAD58057}"/>
              </a:ext>
            </a:extLst>
          </p:cNvPr>
          <p:cNvGrpSpPr/>
          <p:nvPr/>
        </p:nvGrpSpPr>
        <p:grpSpPr>
          <a:xfrm>
            <a:off x="2648496" y="1"/>
            <a:ext cx="9543505" cy="6858000"/>
            <a:chOff x="2648496" y="1"/>
            <a:chExt cx="9543505" cy="6858000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2766B08-CB21-DE08-F8A3-E1176448F11C}"/>
                </a:ext>
              </a:extLst>
            </p:cNvPr>
            <p:cNvSpPr/>
            <p:nvPr/>
          </p:nvSpPr>
          <p:spPr>
            <a:xfrm>
              <a:off x="2648496" y="1"/>
              <a:ext cx="9543505" cy="6858000"/>
            </a:xfrm>
            <a:custGeom>
              <a:avLst/>
              <a:gdLst>
                <a:gd name="connsiteX0" fmla="*/ 988574 w 9543505"/>
                <a:gd name="connsiteY0" fmla="*/ 0 h 6858000"/>
                <a:gd name="connsiteX1" fmla="*/ 9543505 w 9543505"/>
                <a:gd name="connsiteY1" fmla="*/ 0 h 6858000"/>
                <a:gd name="connsiteX2" fmla="*/ 9543505 w 9543505"/>
                <a:gd name="connsiteY2" fmla="*/ 6858000 h 6858000"/>
                <a:gd name="connsiteX3" fmla="*/ 988576 w 9543505"/>
                <a:gd name="connsiteY3" fmla="*/ 6858000 h 6858000"/>
                <a:gd name="connsiteX4" fmla="*/ 933284 w 9543505"/>
                <a:gd name="connsiteY4" fmla="*/ 6771754 h 6858000"/>
                <a:gd name="connsiteX5" fmla="*/ 0 w 9543505"/>
                <a:gd name="connsiteY5" fmla="*/ 3428999 h 6858000"/>
                <a:gd name="connsiteX6" fmla="*/ 933284 w 9543505"/>
                <a:gd name="connsiteY6" fmla="*/ 8624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43505" h="6858000">
                  <a:moveTo>
                    <a:pt x="988574" y="0"/>
                  </a:moveTo>
                  <a:lnTo>
                    <a:pt x="9543505" y="0"/>
                  </a:lnTo>
                  <a:lnTo>
                    <a:pt x="9543505" y="6858000"/>
                  </a:lnTo>
                  <a:lnTo>
                    <a:pt x="988576" y="6858000"/>
                  </a:lnTo>
                  <a:lnTo>
                    <a:pt x="933284" y="6771754"/>
                  </a:lnTo>
                  <a:cubicBezTo>
                    <a:pt x="341046" y="5797060"/>
                    <a:pt x="0" y="4652858"/>
                    <a:pt x="0" y="3428999"/>
                  </a:cubicBezTo>
                  <a:cubicBezTo>
                    <a:pt x="0" y="2205141"/>
                    <a:pt x="341046" y="1060938"/>
                    <a:pt x="933284" y="8624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ID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F04F0F0-64BF-BA28-81F6-DB1C8FE09D42}"/>
                </a:ext>
              </a:extLst>
            </p:cNvPr>
            <p:cNvSpPr/>
            <p:nvPr/>
          </p:nvSpPr>
          <p:spPr>
            <a:xfrm>
              <a:off x="11795760" y="198120"/>
              <a:ext cx="121920" cy="19812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D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0DC945A0-6A17-6AC6-3C13-C39EEA50261B}"/>
              </a:ext>
            </a:extLst>
          </p:cNvPr>
          <p:cNvSpPr txBox="1"/>
          <p:nvPr/>
        </p:nvSpPr>
        <p:spPr>
          <a:xfrm>
            <a:off x="5454015" y="374783"/>
            <a:ext cx="6402705" cy="1077218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+mj-lt"/>
                <a:cs typeface="Poppins Black" panose="00000A00000000000000" pitchFamily="2" charset="0"/>
              </a:rPr>
              <a:t>Human Capital Management Practices in Starbucks</a:t>
            </a:r>
            <a:endParaRPr lang="en-ID" sz="3200" b="1" dirty="0">
              <a:solidFill>
                <a:schemeClr val="bg1"/>
              </a:solidFill>
              <a:latin typeface="+mj-lt"/>
              <a:cs typeface="Poppins Black" panose="00000A00000000000000" pitchFamily="2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46F59AB-2B60-0BFD-546B-86AB7DAE5B14}"/>
              </a:ext>
            </a:extLst>
          </p:cNvPr>
          <p:cNvGrpSpPr/>
          <p:nvPr/>
        </p:nvGrpSpPr>
        <p:grpSpPr>
          <a:xfrm>
            <a:off x="628320" y="1317384"/>
            <a:ext cx="4223232" cy="4223232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39FB3D2-3027-2509-B286-53E8B979B658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D"/>
            </a:p>
          </p:txBody>
        </p:sp>
        <p:sp>
          <p:nvSpPr>
            <p:cNvPr id="12" name="Graphic 4">
              <a:extLst>
                <a:ext uri="{FF2B5EF4-FFF2-40B4-BE49-F238E27FC236}">
                  <a16:creationId xmlns:a16="http://schemas.microsoft.com/office/drawing/2014/main" id="{78434DFB-EE20-E217-BA7F-9A0C1FC3E2EC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598658" y="1697256"/>
            <a:ext cx="6197102" cy="4665380"/>
          </a:xfrm>
          <a:prstGeom prst="rect">
            <a:avLst/>
          </a:prstGeom>
          <a:solidFill>
            <a:schemeClr val="accent2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/>
              <a:t>Module</a:t>
            </a:r>
            <a:r>
              <a:rPr lang="en-US" sz="2000" dirty="0"/>
              <a:t>: Human Capital Management (LCMB7023)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Assessment</a:t>
            </a:r>
            <a:r>
              <a:rPr lang="en-US" sz="2000" dirty="0"/>
              <a:t>: Group Presentation – Component 2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Group Members</a:t>
            </a:r>
            <a:r>
              <a:rPr lang="en-US" sz="2000" dirty="0"/>
              <a:t>: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Tarikul Islam Tarek (2435183)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Sabbir Ahmed (2438312)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MD Nuruzzaman (2438310)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Alima Niva (2431109)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Lecturer: Ejike Udeogu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57" y="0"/>
            <a:ext cx="3572505" cy="142470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112175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578600" y="163268"/>
            <a:ext cx="5499100" cy="95410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Diversity, Equity &amp; Inclusion (DEI) at Starbucks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59600" y="2898246"/>
            <a:ext cx="4737100" cy="830997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Presenter: Tarikul Islam Tarek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Student ID: 2435183</a:t>
            </a:r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26839" r="26839"/>
          <a:stretch>
            <a:fillRect/>
          </a:stretch>
        </p:blipFill>
        <p:spPr>
          <a:xfrm>
            <a:off x="0" y="-1874"/>
            <a:ext cx="6286500" cy="685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707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26">
            <a:extLst>
              <a:ext uri="{FF2B5EF4-FFF2-40B4-BE49-F238E27FC236}">
                <a16:creationId xmlns:a16="http://schemas.microsoft.com/office/drawing/2014/main" id="{C38BAC0E-6505-6A52-BA88-C95FD7D39018}"/>
              </a:ext>
            </a:extLst>
          </p:cNvPr>
          <p:cNvSpPr/>
          <p:nvPr/>
        </p:nvSpPr>
        <p:spPr>
          <a:xfrm flipH="1">
            <a:off x="0" y="0"/>
            <a:ext cx="954350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46ABFD5-0F98-3CBD-4309-E6C28174F836}"/>
              </a:ext>
            </a:extLst>
          </p:cNvPr>
          <p:cNvSpPr txBox="1"/>
          <p:nvPr/>
        </p:nvSpPr>
        <p:spPr>
          <a:xfrm>
            <a:off x="371202" y="709769"/>
            <a:ext cx="8086724" cy="646331"/>
          </a:xfrm>
          <a:prstGeom prst="rect">
            <a:avLst/>
          </a:prstGeom>
          <a:solidFill>
            <a:schemeClr val="tx1">
              <a:lumMod val="90000"/>
              <a:lumOff val="10000"/>
            </a:schemeClr>
          </a:solidFill>
          <a:effectLst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chemeClr val="bg2"/>
                </a:solidFill>
                <a:latin typeface="+mj-lt"/>
              </a:rPr>
              <a:t>Overview of the Group Presentation</a:t>
            </a:r>
            <a:endParaRPr lang="en-ID" sz="3600" b="1" dirty="0">
              <a:solidFill>
                <a:schemeClr val="bg2"/>
              </a:solidFill>
              <a:latin typeface="+mj-lt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71202" y="1997838"/>
            <a:ext cx="6169298" cy="4247317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</a:rPr>
              <a:t>Each presenter covers a strategic HR area within Starbucks.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2"/>
                </a:solidFill>
              </a:rPr>
              <a:t>Topics</a:t>
            </a:r>
            <a:r>
              <a:rPr lang="en-US" sz="2000" dirty="0">
                <a:solidFill>
                  <a:schemeClr val="bg2"/>
                </a:solidFill>
              </a:rPr>
              <a:t>: DEI | Performance Management | Training &amp; Development |HR Technology and Digital Transformation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2"/>
                </a:solidFill>
              </a:rPr>
              <a:t>Objective</a:t>
            </a:r>
            <a:r>
              <a:rPr lang="en-US" sz="2000" dirty="0">
                <a:solidFill>
                  <a:schemeClr val="bg2"/>
                </a:solidFill>
              </a:rPr>
              <a:t>: Show alignment between HR practice and business mission.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/>
                </a:solidFill>
              </a:rPr>
              <a:t>Underpinned by Soft HRM and employee-centric values.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372422163"/>
              </p:ext>
            </p:extLst>
          </p:nvPr>
        </p:nvGraphicFramePr>
        <p:xfrm>
          <a:off x="8699500" y="1997839"/>
          <a:ext cx="4419326" cy="3785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3" name="Group 32">
            <a:extLst>
              <a:ext uri="{FF2B5EF4-FFF2-40B4-BE49-F238E27FC236}">
                <a16:creationId xmlns:a16="http://schemas.microsoft.com/office/drawing/2014/main" id="{DAE97005-723F-7899-DB0A-F1D04914169E}"/>
              </a:ext>
            </a:extLst>
          </p:cNvPr>
          <p:cNvGrpSpPr/>
          <p:nvPr/>
        </p:nvGrpSpPr>
        <p:grpSpPr>
          <a:xfrm>
            <a:off x="7019988" y="2853095"/>
            <a:ext cx="2044029" cy="1965493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9D019745-C3B6-A309-10CB-BD4F6C905331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D"/>
            </a:p>
          </p:txBody>
        </p:sp>
        <p:sp>
          <p:nvSpPr>
            <p:cNvPr id="35" name="Graphic 4">
              <a:extLst>
                <a:ext uri="{FF2B5EF4-FFF2-40B4-BE49-F238E27FC236}">
                  <a16:creationId xmlns:a16="http://schemas.microsoft.com/office/drawing/2014/main" id="{DF68592B-C89D-12A7-F737-4DF89279B42D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D"/>
            </a:p>
          </p:txBody>
        </p:sp>
      </p:grpSp>
    </p:spTree>
    <p:extLst>
      <p:ext uri="{BB962C8B-B14F-4D97-AF65-F5344CB8AC3E}">
        <p14:creationId xmlns:p14="http://schemas.microsoft.com/office/powerpoint/2010/main" val="1227871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BCCAE946-D969-35A4-169A-74A11DEA27A2}"/>
              </a:ext>
            </a:extLst>
          </p:cNvPr>
          <p:cNvSpPr/>
          <p:nvPr/>
        </p:nvSpPr>
        <p:spPr>
          <a:xfrm flipH="1">
            <a:off x="-1905000" y="0"/>
            <a:ext cx="954350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/>
          </a:p>
        </p:txBody>
      </p:sp>
      <p:sp>
        <p:nvSpPr>
          <p:cNvPr id="6" name="TextBox 5"/>
          <p:cNvSpPr txBox="1"/>
          <p:nvPr/>
        </p:nvSpPr>
        <p:spPr>
          <a:xfrm>
            <a:off x="-325711" y="1829369"/>
            <a:ext cx="6384925" cy="2585323"/>
          </a:xfrm>
          <a:prstGeom prst="rect">
            <a:avLst/>
          </a:prstGeom>
          <a:solidFill>
            <a:schemeClr val="bg1">
              <a:lumMod val="1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bg2"/>
                </a:solidFill>
              </a:rPr>
              <a:t>Diversity</a:t>
            </a:r>
            <a:r>
              <a:rPr lang="en-US" dirty="0">
                <a:solidFill>
                  <a:schemeClr val="bg2"/>
                </a:solidFill>
              </a:rPr>
              <a:t>: The members of the different people and views are represented.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bg2"/>
                </a:solidFill>
              </a:rPr>
              <a:t>Equity</a:t>
            </a:r>
            <a:r>
              <a:rPr lang="en-US" dirty="0">
                <a:solidFill>
                  <a:schemeClr val="bg2"/>
                </a:solidFill>
              </a:rPr>
              <a:t>: Equitable access to resources and opportunities.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>
                <a:solidFill>
                  <a:schemeClr val="bg2"/>
                </a:solidFill>
              </a:rPr>
              <a:t>Inclusion</a:t>
            </a:r>
            <a:r>
              <a:rPr lang="en-US" dirty="0">
                <a:solidFill>
                  <a:schemeClr val="bg2"/>
                </a:solidFill>
              </a:rPr>
              <a:t>: Representation and belonging to all.</a:t>
            </a:r>
          </a:p>
          <a:p>
            <a:endParaRPr lang="en-US" dirty="0">
              <a:solidFill>
                <a:schemeClr val="bg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bg2"/>
                </a:solidFill>
              </a:rPr>
              <a:t>HRM Connections: Soft HRM values; Ulrich's "Employee Champion"; multicultural team effectiveness.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2"/>
                </a:solidFill>
              </a:rPr>
              <a:t>Develops cultural awareness and ethical superiority within world HRM.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157820566"/>
              </p:ext>
            </p:extLst>
          </p:nvPr>
        </p:nvGraphicFramePr>
        <p:xfrm>
          <a:off x="7102475" y="1487633"/>
          <a:ext cx="5969000" cy="35856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44E4E950-E6D8-FC9D-43EA-7B27E02295CD}"/>
              </a:ext>
            </a:extLst>
          </p:cNvPr>
          <p:cNvSpPr txBox="1"/>
          <p:nvPr/>
        </p:nvSpPr>
        <p:spPr>
          <a:xfrm>
            <a:off x="-325711" y="148815"/>
            <a:ext cx="6593161" cy="1200329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accent1"/>
                </a:solidFill>
                <a:latin typeface="+mj-lt"/>
              </a:rPr>
              <a:t>Understanding Diversity, Equity &amp; Inclusion (DEI)</a:t>
            </a:r>
            <a:endParaRPr lang="en-ID" sz="3600" b="1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06875" y="4894917"/>
            <a:ext cx="2377646" cy="1963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4791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A3D8670D-BB44-0AB2-BC55-D64E72757906}"/>
              </a:ext>
            </a:extLst>
          </p:cNvPr>
          <p:cNvGrpSpPr/>
          <p:nvPr/>
        </p:nvGrpSpPr>
        <p:grpSpPr>
          <a:xfrm>
            <a:off x="0" y="0"/>
            <a:ext cx="12192000" cy="3333509"/>
            <a:chOff x="0" y="-4300348"/>
            <a:chExt cx="12192000" cy="3333509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A1D8D70-ED6B-142C-111D-AAAF5F32071B}"/>
                </a:ext>
              </a:extLst>
            </p:cNvPr>
            <p:cNvSpPr/>
            <p:nvPr/>
          </p:nvSpPr>
          <p:spPr>
            <a:xfrm flipV="1">
              <a:off x="0" y="-4300348"/>
              <a:ext cx="12192000" cy="3333509"/>
            </a:xfrm>
            <a:custGeom>
              <a:avLst/>
              <a:gdLst>
                <a:gd name="connsiteX0" fmla="*/ 5866617 w 12192000"/>
                <a:gd name="connsiteY0" fmla="*/ 0 h 5317684"/>
                <a:gd name="connsiteX1" fmla="*/ 12171311 w 12192000"/>
                <a:gd name="connsiteY1" fmla="*/ 2611490 h 5317684"/>
                <a:gd name="connsiteX2" fmla="*/ 12192000 w 12192000"/>
                <a:gd name="connsiteY2" fmla="*/ 2633190 h 5317684"/>
                <a:gd name="connsiteX3" fmla="*/ 12192000 w 12192000"/>
                <a:gd name="connsiteY3" fmla="*/ 5317684 h 5317684"/>
                <a:gd name="connsiteX4" fmla="*/ 0 w 12192000"/>
                <a:gd name="connsiteY4" fmla="*/ 5317684 h 5317684"/>
                <a:gd name="connsiteX5" fmla="*/ 0 w 12192000"/>
                <a:gd name="connsiteY5" fmla="*/ 2205020 h 5317684"/>
                <a:gd name="connsiteX6" fmla="*/ 195096 w 12192000"/>
                <a:gd name="connsiteY6" fmla="*/ 2036023 h 5317684"/>
                <a:gd name="connsiteX7" fmla="*/ 5866617 w 12192000"/>
                <a:gd name="connsiteY7" fmla="*/ 0 h 531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92000" h="5317684">
                  <a:moveTo>
                    <a:pt x="5866617" y="0"/>
                  </a:moveTo>
                  <a:cubicBezTo>
                    <a:pt x="8328753" y="0"/>
                    <a:pt x="10557799" y="997978"/>
                    <a:pt x="12171311" y="2611490"/>
                  </a:cubicBezTo>
                  <a:lnTo>
                    <a:pt x="12192000" y="2633190"/>
                  </a:lnTo>
                  <a:lnTo>
                    <a:pt x="12192000" y="5317684"/>
                  </a:lnTo>
                  <a:lnTo>
                    <a:pt x="0" y="5317684"/>
                  </a:lnTo>
                  <a:lnTo>
                    <a:pt x="0" y="2205020"/>
                  </a:lnTo>
                  <a:lnTo>
                    <a:pt x="195096" y="2036023"/>
                  </a:lnTo>
                  <a:cubicBezTo>
                    <a:pt x="1736339" y="764077"/>
                    <a:pt x="3712248" y="0"/>
                    <a:pt x="5866617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ID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6FFB57B-BB6F-A6CF-8ED1-2CC96E5AC9FC}"/>
                </a:ext>
              </a:extLst>
            </p:cNvPr>
            <p:cNvSpPr/>
            <p:nvPr/>
          </p:nvSpPr>
          <p:spPr>
            <a:xfrm>
              <a:off x="1870124" y="-3861247"/>
              <a:ext cx="484369" cy="232204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D"/>
            </a:p>
          </p:txBody>
        </p:sp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2429" y="3877704"/>
            <a:ext cx="2377646" cy="196308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354493" y="201260"/>
            <a:ext cx="69800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accent1"/>
                </a:solidFill>
              </a:rPr>
              <a:t>How Starbucks Embeds DEI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628096" y="1705829"/>
            <a:ext cx="8935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1"/>
                </a:solidFill>
              </a:rPr>
              <a:t>Global vision: “Culture of warmth and belonging for all.”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accent1"/>
                </a:solidFill>
              </a:rPr>
              <a:t>Supports talent retention and brand trust.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42509383"/>
              </p:ext>
            </p:extLst>
          </p:nvPr>
        </p:nvGraphicFramePr>
        <p:xfrm>
          <a:off x="2209800" y="2997199"/>
          <a:ext cx="6974789" cy="3701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3670300" y="3772610"/>
            <a:ext cx="33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1"/>
                </a:solidFill>
              </a:rPr>
              <a:t>1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670300" y="4368033"/>
            <a:ext cx="33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1"/>
                </a:solidFill>
              </a:rPr>
              <a:t>2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670300" y="4990362"/>
            <a:ext cx="33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1"/>
                </a:solidFill>
              </a:rPr>
              <a:t>3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3670300" y="5574764"/>
            <a:ext cx="33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1"/>
                </a:solidFill>
              </a:rPr>
              <a:t>4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3670300" y="6223000"/>
            <a:ext cx="33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accent1"/>
                </a:solidFill>
              </a:rPr>
              <a:t>5</a:t>
            </a:r>
            <a:endParaRPr lang="en-US" b="1" dirty="0">
              <a:solidFill>
                <a:schemeClr val="accent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13644" y="3716708"/>
            <a:ext cx="2366683" cy="2285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8032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9166E5-47FD-86EE-BD0A-BF10A386D4A7}"/>
              </a:ext>
            </a:extLst>
          </p:cNvPr>
          <p:cNvSpPr txBox="1"/>
          <p:nvPr/>
        </p:nvSpPr>
        <p:spPr>
          <a:xfrm>
            <a:off x="1120033" y="229865"/>
            <a:ext cx="9284027" cy="7078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+mj-lt"/>
              </a:rPr>
              <a:t>Inclusive Hiring and Representation</a:t>
            </a:r>
            <a:endParaRPr lang="en-ID" sz="4000" b="1" dirty="0">
              <a:latin typeface="+mj-lt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040C2A4-3607-17CE-594F-0C4452EC2AD1}"/>
              </a:ext>
            </a:extLst>
          </p:cNvPr>
          <p:cNvSpPr/>
          <p:nvPr/>
        </p:nvSpPr>
        <p:spPr>
          <a:xfrm>
            <a:off x="10202401" y="-1682317"/>
            <a:ext cx="4732799" cy="473279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9A9ADAC-2CF2-1737-95AA-A237E515634B}"/>
              </a:ext>
            </a:extLst>
          </p:cNvPr>
          <p:cNvSpPr/>
          <p:nvPr/>
        </p:nvSpPr>
        <p:spPr>
          <a:xfrm>
            <a:off x="-2705508" y="3942325"/>
            <a:ext cx="4732799" cy="473279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12" name="TextBox 11"/>
          <p:cNvSpPr txBox="1"/>
          <p:nvPr/>
        </p:nvSpPr>
        <p:spPr>
          <a:xfrm>
            <a:off x="507673" y="1452590"/>
            <a:ext cx="5143827" cy="300082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accent1"/>
                </a:solidFill>
              </a:rPr>
              <a:t>Partnerships with veteran, refugee, and disability networks.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accent1"/>
                </a:solidFill>
              </a:rPr>
              <a:t>Targets for representation in leadership (&gt;45% women).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accent1"/>
                </a:solidFill>
              </a:rPr>
              <a:t>Community-based recruitment promotes local diversity.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chemeClr val="accent1"/>
                </a:solidFill>
              </a:rPr>
              <a:t>Supports “fit with values,” not uniformity.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5145" y="4775201"/>
            <a:ext cx="2153805" cy="20828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3" t="1101" b="1941"/>
          <a:stretch/>
        </p:blipFill>
        <p:spPr>
          <a:xfrm>
            <a:off x="6292767" y="1452589"/>
            <a:ext cx="5143828" cy="300082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654800" y="4673600"/>
            <a:ext cx="465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Figure: Diversity Analysis Comparison: Starbucks vs. Retail Industry (</a:t>
            </a:r>
            <a:r>
              <a:rPr lang="en-US" sz="1400" dirty="0" err="1"/>
              <a:t>Minenko</a:t>
            </a:r>
            <a:r>
              <a:rPr lang="en-US" sz="1400" dirty="0"/>
              <a:t> and </a:t>
            </a:r>
            <a:r>
              <a:rPr lang="en-US" sz="1400" dirty="0" err="1"/>
              <a:t>Mujtaba</a:t>
            </a:r>
            <a:r>
              <a:rPr lang="en-US" sz="1400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6620273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400DD8F6-6897-BE65-0067-9CB2FAD58057}"/>
              </a:ext>
            </a:extLst>
          </p:cNvPr>
          <p:cNvGrpSpPr/>
          <p:nvPr/>
        </p:nvGrpSpPr>
        <p:grpSpPr>
          <a:xfrm>
            <a:off x="2648496" y="1"/>
            <a:ext cx="9543505" cy="6858000"/>
            <a:chOff x="2648496" y="1"/>
            <a:chExt cx="9543505" cy="6858000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2766B08-CB21-DE08-F8A3-E1176448F11C}"/>
                </a:ext>
              </a:extLst>
            </p:cNvPr>
            <p:cNvSpPr/>
            <p:nvPr/>
          </p:nvSpPr>
          <p:spPr>
            <a:xfrm>
              <a:off x="2648496" y="1"/>
              <a:ext cx="9543505" cy="6858000"/>
            </a:xfrm>
            <a:custGeom>
              <a:avLst/>
              <a:gdLst>
                <a:gd name="connsiteX0" fmla="*/ 988574 w 9543505"/>
                <a:gd name="connsiteY0" fmla="*/ 0 h 6858000"/>
                <a:gd name="connsiteX1" fmla="*/ 9543505 w 9543505"/>
                <a:gd name="connsiteY1" fmla="*/ 0 h 6858000"/>
                <a:gd name="connsiteX2" fmla="*/ 9543505 w 9543505"/>
                <a:gd name="connsiteY2" fmla="*/ 6858000 h 6858000"/>
                <a:gd name="connsiteX3" fmla="*/ 988576 w 9543505"/>
                <a:gd name="connsiteY3" fmla="*/ 6858000 h 6858000"/>
                <a:gd name="connsiteX4" fmla="*/ 933284 w 9543505"/>
                <a:gd name="connsiteY4" fmla="*/ 6771754 h 6858000"/>
                <a:gd name="connsiteX5" fmla="*/ 0 w 9543505"/>
                <a:gd name="connsiteY5" fmla="*/ 3428999 h 6858000"/>
                <a:gd name="connsiteX6" fmla="*/ 933284 w 9543505"/>
                <a:gd name="connsiteY6" fmla="*/ 8624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43505" h="6858000">
                  <a:moveTo>
                    <a:pt x="988574" y="0"/>
                  </a:moveTo>
                  <a:lnTo>
                    <a:pt x="9543505" y="0"/>
                  </a:lnTo>
                  <a:lnTo>
                    <a:pt x="9543505" y="6858000"/>
                  </a:lnTo>
                  <a:lnTo>
                    <a:pt x="988576" y="6858000"/>
                  </a:lnTo>
                  <a:lnTo>
                    <a:pt x="933284" y="6771754"/>
                  </a:lnTo>
                  <a:cubicBezTo>
                    <a:pt x="341046" y="5797060"/>
                    <a:pt x="0" y="4652858"/>
                    <a:pt x="0" y="3428999"/>
                  </a:cubicBezTo>
                  <a:cubicBezTo>
                    <a:pt x="0" y="2205141"/>
                    <a:pt x="341046" y="1060938"/>
                    <a:pt x="933284" y="8624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F04F0F0-64BF-BA28-81F6-DB1C8FE09D42}"/>
                </a:ext>
              </a:extLst>
            </p:cNvPr>
            <p:cNvSpPr/>
            <p:nvPr/>
          </p:nvSpPr>
          <p:spPr>
            <a:xfrm>
              <a:off x="11795760" y="198120"/>
              <a:ext cx="121920" cy="19812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0DC945A0-6A17-6AC6-3C13-C39EEA50261B}"/>
              </a:ext>
            </a:extLst>
          </p:cNvPr>
          <p:cNvSpPr txBox="1"/>
          <p:nvPr/>
        </p:nvSpPr>
        <p:spPr>
          <a:xfrm>
            <a:off x="5454015" y="297180"/>
            <a:ext cx="6402705" cy="1077218"/>
          </a:xfrm>
          <a:prstGeom prst="rect">
            <a:avLst/>
          </a:prstGeom>
          <a:ln>
            <a:solidFill>
              <a:schemeClr val="accent3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Raleway ExtraBold"/>
                <a:ea typeface="+mn-ea"/>
                <a:cs typeface="Poppins Black" panose="00000A00000000000000" pitchFamily="2" charset="0"/>
              </a:rPr>
              <a:t>Human Capital Management Practices in Starbucks</a:t>
            </a:r>
            <a:endParaRPr kumimoji="0" lang="en-ID" sz="3200" b="1" i="0" u="none" strike="noStrike" kern="1200" cap="none" spc="0" normalizeH="0" baseline="0" noProof="0" dirty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Raleway ExtraBold"/>
              <a:ea typeface="+mn-ea"/>
              <a:cs typeface="Poppins Black" panose="00000A00000000000000" pitchFamily="2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46F59AB-2B60-0BFD-546B-86AB7DAE5B14}"/>
              </a:ext>
            </a:extLst>
          </p:cNvPr>
          <p:cNvGrpSpPr/>
          <p:nvPr/>
        </p:nvGrpSpPr>
        <p:grpSpPr>
          <a:xfrm>
            <a:off x="628320" y="1317384"/>
            <a:ext cx="4223232" cy="4223232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39FB3D2-3027-2509-B286-53E8B979B658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12" name="Graphic 4">
              <a:extLst>
                <a:ext uri="{FF2B5EF4-FFF2-40B4-BE49-F238E27FC236}">
                  <a16:creationId xmlns:a16="http://schemas.microsoft.com/office/drawing/2014/main" id="{78434DFB-EE20-E217-BA7F-9A0C1FC3E2EC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588000" y="1879600"/>
            <a:ext cx="6207760" cy="452431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b="1" dirty="0">
                <a:solidFill>
                  <a:schemeClr val="accent1"/>
                </a:solidFill>
              </a:rPr>
              <a:t>Driving Equity Across the Workforce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chemeClr val="accent1"/>
                </a:solidFill>
              </a:rPr>
              <a:t>Achieved 100% pay equity in US and UK.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chemeClr val="accent1"/>
                </a:solidFill>
              </a:rPr>
              <a:t>Transparent career-progression pathways.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chemeClr val="accent1"/>
                </a:solidFill>
              </a:rPr>
              <a:t>Equity audits to identify gaps globally.</a:t>
            </a:r>
          </a:p>
          <a:p>
            <a:pPr marL="742950" lvl="1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chemeClr val="accent1"/>
                </a:solidFill>
              </a:rPr>
              <a:t>Links to ethical HRM and justice principles.</a:t>
            </a:r>
          </a:p>
        </p:txBody>
      </p:sp>
    </p:spTree>
    <p:extLst>
      <p:ext uri="{BB962C8B-B14F-4D97-AF65-F5344CB8AC3E}">
        <p14:creationId xmlns:p14="http://schemas.microsoft.com/office/powerpoint/2010/main" val="3906023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49732" y="216599"/>
            <a:ext cx="8553168" cy="76944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0">
              <a:defRPr/>
            </a:pPr>
            <a:r>
              <a:rPr lang="en-US" sz="4400" b="1" dirty="0">
                <a:solidFill>
                  <a:srgbClr val="D7E8E2"/>
                </a:solidFill>
              </a:rPr>
              <a:t>Inclusion Culture and Learning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95382" y="5156868"/>
            <a:ext cx="2197546" cy="21250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504348" y="1555882"/>
            <a:ext cx="5067300" cy="360098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chemeClr val="accent1"/>
                </a:solidFill>
              </a:rPr>
              <a:t>Creating Belonging Through Learning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accent1"/>
                </a:solidFill>
              </a:rPr>
              <a:t>Mandatory anti-bias &amp; </a:t>
            </a:r>
            <a:r>
              <a:rPr lang="en-US" sz="2000" dirty="0" err="1">
                <a:solidFill>
                  <a:schemeClr val="accent1"/>
                </a:solidFill>
              </a:rPr>
              <a:t>allyship</a:t>
            </a:r>
            <a:r>
              <a:rPr lang="en-US" sz="2000" dirty="0">
                <a:solidFill>
                  <a:schemeClr val="accent1"/>
                </a:solidFill>
              </a:rPr>
              <a:t> training for partners.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accent1"/>
                </a:solidFill>
              </a:rPr>
              <a:t>“Third Place Training” to strengthen inclusiveness.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accent1"/>
                </a:solidFill>
              </a:rPr>
              <a:t>Peer support and Employee Resource Groups (ERGs).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000" dirty="0">
                <a:solidFill>
                  <a:schemeClr val="accent1"/>
                </a:solidFill>
              </a:rPr>
              <a:t>Reflects Kolb’s Experiential Learning Cycle – learn by doing and reflection.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06" y="1555883"/>
            <a:ext cx="5567324" cy="3600986"/>
          </a:xfrm>
          <a:prstGeom prst="rect">
            <a:avLst/>
          </a:prstGeom>
          <a:ln>
            <a:solidFill>
              <a:srgbClr val="FFFF00"/>
            </a:solidFill>
          </a:ln>
        </p:spPr>
      </p:pic>
      <p:sp>
        <p:nvSpPr>
          <p:cNvPr id="13" name="TextBox 12"/>
          <p:cNvSpPr txBox="1"/>
          <p:nvPr/>
        </p:nvSpPr>
        <p:spPr>
          <a:xfrm>
            <a:off x="730306" y="5296353"/>
            <a:ext cx="50354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accent1"/>
                </a:solidFill>
              </a:rPr>
              <a:t>Figure: Workforce at Starbucks by job level in the US (Starbucks, 2024)</a:t>
            </a:r>
          </a:p>
        </p:txBody>
      </p:sp>
    </p:spTree>
    <p:extLst>
      <p:ext uri="{BB962C8B-B14F-4D97-AF65-F5344CB8AC3E}">
        <p14:creationId xmlns:p14="http://schemas.microsoft.com/office/powerpoint/2010/main" val="32072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F509F4-63E3-B8F1-46D7-B846DE9914BC}"/>
              </a:ext>
            </a:extLst>
          </p:cNvPr>
          <p:cNvSpPr txBox="1"/>
          <p:nvPr/>
        </p:nvSpPr>
        <p:spPr>
          <a:xfrm>
            <a:off x="2102904" y="312082"/>
            <a:ext cx="8206923" cy="707886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Challenges &amp; Recommendations</a:t>
            </a:r>
            <a:endParaRPr kumimoji="0" lang="en-ID" sz="4000" b="1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Raleway ExtraBold"/>
              <a:ea typeface="+mn-ea"/>
              <a:cs typeface="+mn-cs"/>
            </a:endParaRPr>
          </a:p>
        </p:txBody>
      </p:sp>
      <p:sp>
        <p:nvSpPr>
          <p:cNvPr id="32" name="Graphic 25">
            <a:extLst>
              <a:ext uri="{FF2B5EF4-FFF2-40B4-BE49-F238E27FC236}">
                <a16:creationId xmlns:a16="http://schemas.microsoft.com/office/drawing/2014/main" id="{4D838C5E-E042-8882-4489-D67BC8299593}"/>
              </a:ext>
            </a:extLst>
          </p:cNvPr>
          <p:cNvSpPr/>
          <p:nvPr/>
        </p:nvSpPr>
        <p:spPr>
          <a:xfrm>
            <a:off x="1870124" y="2510706"/>
            <a:ext cx="674502" cy="683622"/>
          </a:xfrm>
          <a:custGeom>
            <a:avLst/>
            <a:gdLst>
              <a:gd name="connsiteX0" fmla="*/ 2385124 w 6180471"/>
              <a:gd name="connsiteY0" fmla="*/ 32 h 6264038"/>
              <a:gd name="connsiteX1" fmla="*/ 2034281 w 6180471"/>
              <a:gd name="connsiteY1" fmla="*/ 51909 h 6264038"/>
              <a:gd name="connsiteX2" fmla="*/ 1722054 w 6180471"/>
              <a:gd name="connsiteY2" fmla="*/ 197467 h 6264038"/>
              <a:gd name="connsiteX3" fmla="*/ 2395397 w 6180471"/>
              <a:gd name="connsiteY3" fmla="*/ 1078734 h 6264038"/>
              <a:gd name="connsiteX4" fmla="*/ 3317410 w 6180471"/>
              <a:gd name="connsiteY4" fmla="*/ 1742728 h 6264038"/>
              <a:gd name="connsiteX5" fmla="*/ 3320182 w 6180471"/>
              <a:gd name="connsiteY5" fmla="*/ 1744067 h 6264038"/>
              <a:gd name="connsiteX6" fmla="*/ 3322901 w 6180471"/>
              <a:gd name="connsiteY6" fmla="*/ 1745446 h 6264038"/>
              <a:gd name="connsiteX7" fmla="*/ 3782870 w 6180471"/>
              <a:gd name="connsiteY7" fmla="*/ 2226632 h 6264038"/>
              <a:gd name="connsiteX8" fmla="*/ 3892799 w 6180471"/>
              <a:gd name="connsiteY8" fmla="*/ 2615073 h 6264038"/>
              <a:gd name="connsiteX9" fmla="*/ 4437099 w 6180471"/>
              <a:gd name="connsiteY9" fmla="*/ 2291555 h 6264038"/>
              <a:gd name="connsiteX10" fmla="*/ 4270685 w 6180471"/>
              <a:gd name="connsiteY10" fmla="*/ 1531616 h 6264038"/>
              <a:gd name="connsiteX11" fmla="*/ 3296970 w 6180471"/>
              <a:gd name="connsiteY11" fmla="*/ 291604 h 6264038"/>
              <a:gd name="connsiteX12" fmla="*/ 2385110 w 6180471"/>
              <a:gd name="connsiteY12" fmla="*/ 32 h 6264038"/>
              <a:gd name="connsiteX13" fmla="*/ 1361674 w 6180471"/>
              <a:gd name="connsiteY13" fmla="*/ 566688 h 6264038"/>
              <a:gd name="connsiteX14" fmla="*/ 1194350 w 6180471"/>
              <a:gd name="connsiteY14" fmla="*/ 920129 h 6264038"/>
              <a:gd name="connsiteX15" fmla="*/ 1269493 w 6180471"/>
              <a:gd name="connsiteY15" fmla="*/ 2428755 h 6264038"/>
              <a:gd name="connsiteX16" fmla="*/ 1789335 w 6180471"/>
              <a:gd name="connsiteY16" fmla="*/ 3279308 h 6264038"/>
              <a:gd name="connsiteX17" fmla="*/ 2404412 w 6180471"/>
              <a:gd name="connsiteY17" fmla="*/ 3572005 h 6264038"/>
              <a:gd name="connsiteX18" fmla="*/ 2807386 w 6180471"/>
              <a:gd name="connsiteY18" fmla="*/ 3918281 h 6264038"/>
              <a:gd name="connsiteX19" fmla="*/ 2921776 w 6180471"/>
              <a:gd name="connsiteY19" fmla="*/ 3941668 h 6264038"/>
              <a:gd name="connsiteX20" fmla="*/ 3204722 w 6180471"/>
              <a:gd name="connsiteY20" fmla="*/ 3381107 h 6264038"/>
              <a:gd name="connsiteX21" fmla="*/ 3435241 w 6180471"/>
              <a:gd name="connsiteY21" fmla="*/ 3062893 h 6264038"/>
              <a:gd name="connsiteX22" fmla="*/ 3432335 w 6180471"/>
              <a:gd name="connsiteY22" fmla="*/ 2861626 h 6264038"/>
              <a:gd name="connsiteX23" fmla="*/ 3344467 w 6180471"/>
              <a:gd name="connsiteY23" fmla="*/ 2427456 h 6264038"/>
              <a:gd name="connsiteX24" fmla="*/ 3102562 w 6180471"/>
              <a:gd name="connsiteY24" fmla="*/ 2174380 h 6264038"/>
              <a:gd name="connsiteX25" fmla="*/ 3108054 w 6180471"/>
              <a:gd name="connsiteY25" fmla="*/ 2177085 h 6264038"/>
              <a:gd name="connsiteX26" fmla="*/ 2066762 w 6180471"/>
              <a:gd name="connsiteY26" fmla="*/ 1431613 h 6264038"/>
              <a:gd name="connsiteX27" fmla="*/ 1361674 w 6180471"/>
              <a:gd name="connsiteY27" fmla="*/ 566674 h 6264038"/>
              <a:gd name="connsiteX28" fmla="*/ 5108821 w 6180471"/>
              <a:gd name="connsiteY28" fmla="*/ 2384660 h 6264038"/>
              <a:gd name="connsiteX29" fmla="*/ 4542876 w 6180471"/>
              <a:gd name="connsiteY29" fmla="*/ 2508533 h 6264038"/>
              <a:gd name="connsiteX30" fmla="*/ 3408225 w 6180471"/>
              <a:gd name="connsiteY30" fmla="*/ 3510404 h 6264038"/>
              <a:gd name="connsiteX31" fmla="*/ 3068379 w 6180471"/>
              <a:gd name="connsiteY31" fmla="*/ 4267503 h 6264038"/>
              <a:gd name="connsiteX32" fmla="*/ 3212946 w 6180471"/>
              <a:gd name="connsiteY32" fmla="*/ 5705299 h 6264038"/>
              <a:gd name="connsiteX33" fmla="*/ 3319915 w 6180471"/>
              <a:gd name="connsiteY33" fmla="*/ 5834060 h 6264038"/>
              <a:gd name="connsiteX34" fmla="*/ 4181397 w 6180471"/>
              <a:gd name="connsiteY34" fmla="*/ 5163959 h 6264038"/>
              <a:gd name="connsiteX35" fmla="*/ 4464076 w 6180471"/>
              <a:gd name="connsiteY35" fmla="*/ 4822934 h 6264038"/>
              <a:gd name="connsiteX36" fmla="*/ 4509081 w 6180471"/>
              <a:gd name="connsiteY36" fmla="*/ 4475708 h 6264038"/>
              <a:gd name="connsiteX37" fmla="*/ 4507420 w 6180471"/>
              <a:gd name="connsiteY37" fmla="*/ 4467738 h 6264038"/>
              <a:gd name="connsiteX38" fmla="*/ 4506322 w 6180471"/>
              <a:gd name="connsiteY38" fmla="*/ 4459701 h 6264038"/>
              <a:gd name="connsiteX39" fmla="*/ 4863474 w 6180471"/>
              <a:gd name="connsiteY39" fmla="*/ 2939288 h 6264038"/>
              <a:gd name="connsiteX40" fmla="*/ 5458258 w 6180471"/>
              <a:gd name="connsiteY40" fmla="*/ 2437770 h 6264038"/>
              <a:gd name="connsiteX41" fmla="*/ 5108821 w 6180471"/>
              <a:gd name="connsiteY41" fmla="*/ 2384660 h 6264038"/>
              <a:gd name="connsiteX42" fmla="*/ 5868907 w 6180471"/>
              <a:gd name="connsiteY42" fmla="*/ 2705500 h 6264038"/>
              <a:gd name="connsiteX43" fmla="*/ 5207445 w 6180471"/>
              <a:gd name="connsiteY43" fmla="*/ 3277258 h 6264038"/>
              <a:gd name="connsiteX44" fmla="*/ 4983556 w 6180471"/>
              <a:gd name="connsiteY44" fmla="*/ 4390398 h 6264038"/>
              <a:gd name="connsiteX45" fmla="*/ 4895714 w 6180471"/>
              <a:gd name="connsiteY45" fmla="*/ 5037916 h 6264038"/>
              <a:gd name="connsiteX46" fmla="*/ 4503188 w 6180471"/>
              <a:gd name="connsiteY46" fmla="*/ 5523093 h 6264038"/>
              <a:gd name="connsiteX47" fmla="*/ 3767480 w 6180471"/>
              <a:gd name="connsiteY47" fmla="*/ 6092093 h 6264038"/>
              <a:gd name="connsiteX48" fmla="*/ 4618903 w 6180471"/>
              <a:gd name="connsiteY48" fmla="*/ 6002443 h 6264038"/>
              <a:gd name="connsiteX49" fmla="*/ 5753554 w 6180471"/>
              <a:gd name="connsiteY49" fmla="*/ 5000572 h 6264038"/>
              <a:gd name="connsiteX50" fmla="*/ 6178535 w 6180471"/>
              <a:gd name="connsiteY50" fmla="*/ 3547761 h 6264038"/>
              <a:gd name="connsiteX51" fmla="*/ 5868921 w 6180471"/>
              <a:gd name="connsiteY51" fmla="*/ 2705513 h 6264038"/>
              <a:gd name="connsiteX52" fmla="*/ 4983556 w 6180471"/>
              <a:gd name="connsiteY52" fmla="*/ 4390398 h 6264038"/>
              <a:gd name="connsiteX53" fmla="*/ 4981225 w 6180471"/>
              <a:gd name="connsiteY53" fmla="*/ 4377767 h 6264038"/>
              <a:gd name="connsiteX54" fmla="*/ 4984011 w 6180471"/>
              <a:gd name="connsiteY54" fmla="*/ 4393746 h 6264038"/>
              <a:gd name="connsiteX55" fmla="*/ 4983569 w 6180471"/>
              <a:gd name="connsiteY55" fmla="*/ 4390398 h 6264038"/>
              <a:gd name="connsiteX56" fmla="*/ 1230100 w 6180471"/>
              <a:gd name="connsiteY56" fmla="*/ 3433707 h 6264038"/>
              <a:gd name="connsiteX57" fmla="*/ 556690 w 6180471"/>
              <a:gd name="connsiteY57" fmla="*/ 3591856 h 6264038"/>
              <a:gd name="connsiteX58" fmla="*/ 560534 w 6180471"/>
              <a:gd name="connsiteY58" fmla="*/ 3592030 h 6264038"/>
              <a:gd name="connsiteX59" fmla="*/ 988328 w 6180471"/>
              <a:gd name="connsiteY59" fmla="*/ 3605291 h 6264038"/>
              <a:gd name="connsiteX60" fmla="*/ 1499383 w 6180471"/>
              <a:gd name="connsiteY60" fmla="*/ 3871748 h 6264038"/>
              <a:gd name="connsiteX61" fmla="*/ 1820142 w 6180471"/>
              <a:gd name="connsiteY61" fmla="*/ 4618895 h 6264038"/>
              <a:gd name="connsiteX62" fmla="*/ 1821817 w 6180471"/>
              <a:gd name="connsiteY62" fmla="*/ 4626852 h 6264038"/>
              <a:gd name="connsiteX63" fmla="*/ 1822915 w 6180471"/>
              <a:gd name="connsiteY63" fmla="*/ 4634915 h 6264038"/>
              <a:gd name="connsiteX64" fmla="*/ 2270748 w 6180471"/>
              <a:gd name="connsiteY64" fmla="*/ 5140184 h 6264038"/>
              <a:gd name="connsiteX65" fmla="*/ 3057234 w 6180471"/>
              <a:gd name="connsiteY65" fmla="*/ 5409052 h 6264038"/>
              <a:gd name="connsiteX66" fmla="*/ 2269502 w 6180471"/>
              <a:gd name="connsiteY66" fmla="*/ 3771838 h 6264038"/>
              <a:gd name="connsiteX67" fmla="*/ 1230127 w 6180471"/>
              <a:gd name="connsiteY67" fmla="*/ 3433707 h 6264038"/>
              <a:gd name="connsiteX68" fmla="*/ 144098 w 6180471"/>
              <a:gd name="connsiteY68" fmla="*/ 3988870 h 6264038"/>
              <a:gd name="connsiteX69" fmla="*/ 815244 w 6180471"/>
              <a:gd name="connsiteY69" fmla="*/ 5925880 h 6264038"/>
              <a:gd name="connsiteX70" fmla="*/ 2842373 w 6180471"/>
              <a:gd name="connsiteY70" fmla="*/ 5849531 h 6264038"/>
              <a:gd name="connsiteX71" fmla="*/ 2058391 w 6180471"/>
              <a:gd name="connsiteY71" fmla="*/ 5573148 h 6264038"/>
              <a:gd name="connsiteX72" fmla="*/ 1347141 w 6180471"/>
              <a:gd name="connsiteY72" fmla="*/ 4712925 h 6264038"/>
              <a:gd name="connsiteX73" fmla="*/ 1138053 w 6180471"/>
              <a:gd name="connsiteY73" fmla="*/ 4191074 h 6264038"/>
              <a:gd name="connsiteX74" fmla="*/ 923070 w 6180471"/>
              <a:gd name="connsiteY74" fmla="*/ 4083114 h 6264038"/>
              <a:gd name="connsiteX75" fmla="*/ 543563 w 6180471"/>
              <a:gd name="connsiteY75" fmla="*/ 4073965 h 6264038"/>
              <a:gd name="connsiteX76" fmla="*/ 144098 w 6180471"/>
              <a:gd name="connsiteY76" fmla="*/ 3988883 h 6264038"/>
              <a:gd name="connsiteX77" fmla="*/ 1347155 w 6180471"/>
              <a:gd name="connsiteY77" fmla="*/ 4712911 h 6264038"/>
              <a:gd name="connsiteX78" fmla="*/ 1348025 w 6180471"/>
              <a:gd name="connsiteY78" fmla="*/ 4716836 h 6264038"/>
              <a:gd name="connsiteX79" fmla="*/ 1345253 w 6180471"/>
              <a:gd name="connsiteY79" fmla="*/ 4700816 h 6264038"/>
              <a:gd name="connsiteX80" fmla="*/ 1347168 w 6180471"/>
              <a:gd name="connsiteY80" fmla="*/ 4712925 h 6264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6180471" h="6264038">
                <a:moveTo>
                  <a:pt x="2385124" y="32"/>
                </a:moveTo>
                <a:cubicBezTo>
                  <a:pt x="2266006" y="862"/>
                  <a:pt x="2148416" y="17793"/>
                  <a:pt x="2034281" y="51909"/>
                </a:cubicBezTo>
                <a:cubicBezTo>
                  <a:pt x="1921043" y="85797"/>
                  <a:pt x="1816727" y="134915"/>
                  <a:pt x="1722054" y="197467"/>
                </a:cubicBezTo>
                <a:cubicBezTo>
                  <a:pt x="1825487" y="460295"/>
                  <a:pt x="2089533" y="793926"/>
                  <a:pt x="2395397" y="1078734"/>
                </a:cubicBezTo>
                <a:cubicBezTo>
                  <a:pt x="2714750" y="1376119"/>
                  <a:pt x="3080929" y="1628780"/>
                  <a:pt x="3317410" y="1742728"/>
                </a:cubicBezTo>
                <a:lnTo>
                  <a:pt x="3320182" y="1744067"/>
                </a:lnTo>
                <a:lnTo>
                  <a:pt x="3322901" y="1745446"/>
                </a:lnTo>
                <a:cubicBezTo>
                  <a:pt x="3540214" y="1857090"/>
                  <a:pt x="3694064" y="2032799"/>
                  <a:pt x="3782870" y="2226632"/>
                </a:cubicBezTo>
                <a:cubicBezTo>
                  <a:pt x="3840065" y="2351442"/>
                  <a:pt x="3873377" y="2482173"/>
                  <a:pt x="3892799" y="2615073"/>
                </a:cubicBezTo>
                <a:cubicBezTo>
                  <a:pt x="4066927" y="2479253"/>
                  <a:pt x="4250486" y="2370489"/>
                  <a:pt x="4437099" y="2291555"/>
                </a:cubicBezTo>
                <a:cubicBezTo>
                  <a:pt x="4422901" y="2046301"/>
                  <a:pt x="4368948" y="1789126"/>
                  <a:pt x="4270685" y="1531616"/>
                </a:cubicBezTo>
                <a:cubicBezTo>
                  <a:pt x="4064597" y="991549"/>
                  <a:pt x="3704632" y="556762"/>
                  <a:pt x="3296970" y="291604"/>
                </a:cubicBezTo>
                <a:cubicBezTo>
                  <a:pt x="3003964" y="101027"/>
                  <a:pt x="2689528" y="-2084"/>
                  <a:pt x="2385110" y="32"/>
                </a:cubicBezTo>
                <a:close/>
                <a:moveTo>
                  <a:pt x="1361674" y="566688"/>
                </a:moveTo>
                <a:cubicBezTo>
                  <a:pt x="1293188" y="672960"/>
                  <a:pt x="1237025" y="791448"/>
                  <a:pt x="1194350" y="920129"/>
                </a:cubicBezTo>
                <a:cubicBezTo>
                  <a:pt x="1051832" y="1349745"/>
                  <a:pt x="1063391" y="1888661"/>
                  <a:pt x="1269493" y="2428755"/>
                </a:cubicBezTo>
                <a:cubicBezTo>
                  <a:pt x="1394223" y="2755622"/>
                  <a:pt x="1575384" y="3043832"/>
                  <a:pt x="1789335" y="3279308"/>
                </a:cubicBezTo>
                <a:cubicBezTo>
                  <a:pt x="2000111" y="3342370"/>
                  <a:pt x="2208584" y="3439801"/>
                  <a:pt x="2404412" y="3572005"/>
                </a:cubicBezTo>
                <a:cubicBezTo>
                  <a:pt x="2555717" y="3674165"/>
                  <a:pt x="2690546" y="3791099"/>
                  <a:pt x="2807386" y="3918281"/>
                </a:cubicBezTo>
                <a:cubicBezTo>
                  <a:pt x="2845520" y="3927550"/>
                  <a:pt x="2883668" y="3935452"/>
                  <a:pt x="2921776" y="3941668"/>
                </a:cubicBezTo>
                <a:cubicBezTo>
                  <a:pt x="2994374" y="3752296"/>
                  <a:pt x="3088604" y="3563888"/>
                  <a:pt x="3204722" y="3381107"/>
                </a:cubicBezTo>
                <a:cubicBezTo>
                  <a:pt x="3276422" y="3268271"/>
                  <a:pt x="3353615" y="3162052"/>
                  <a:pt x="3435241" y="3062893"/>
                </a:cubicBezTo>
                <a:cubicBezTo>
                  <a:pt x="3436206" y="2993348"/>
                  <a:pt x="3435643" y="2925960"/>
                  <a:pt x="3432335" y="2861626"/>
                </a:cubicBezTo>
                <a:cubicBezTo>
                  <a:pt x="3423360" y="2687631"/>
                  <a:pt x="3395500" y="2538818"/>
                  <a:pt x="3344467" y="2427456"/>
                </a:cubicBezTo>
                <a:cubicBezTo>
                  <a:pt x="3293460" y="2316094"/>
                  <a:pt x="3226997" y="2238299"/>
                  <a:pt x="3102562" y="2174380"/>
                </a:cubicBezTo>
                <a:lnTo>
                  <a:pt x="3108054" y="2177085"/>
                </a:lnTo>
                <a:cubicBezTo>
                  <a:pt x="2801613" y="2029411"/>
                  <a:pt x="2418945" y="1759551"/>
                  <a:pt x="2066762" y="1431613"/>
                </a:cubicBezTo>
                <a:cubicBezTo>
                  <a:pt x="1786817" y="1170955"/>
                  <a:pt x="1527124" y="878981"/>
                  <a:pt x="1361674" y="566674"/>
                </a:cubicBezTo>
                <a:close/>
                <a:moveTo>
                  <a:pt x="5108821" y="2384660"/>
                </a:moveTo>
                <a:cubicBezTo>
                  <a:pt x="4927901" y="2386134"/>
                  <a:pt x="4736507" y="2428153"/>
                  <a:pt x="4542876" y="2508533"/>
                </a:cubicBezTo>
                <a:cubicBezTo>
                  <a:pt x="4129788" y="2680010"/>
                  <a:pt x="3715013" y="3027571"/>
                  <a:pt x="3408225" y="3510404"/>
                </a:cubicBezTo>
                <a:cubicBezTo>
                  <a:pt x="3251281" y="3757426"/>
                  <a:pt x="3138499" y="4014976"/>
                  <a:pt x="3068379" y="4267503"/>
                </a:cubicBezTo>
                <a:cubicBezTo>
                  <a:pt x="3343636" y="4729320"/>
                  <a:pt x="3411238" y="5259797"/>
                  <a:pt x="3212946" y="5705299"/>
                </a:cubicBezTo>
                <a:cubicBezTo>
                  <a:pt x="3245320" y="5751430"/>
                  <a:pt x="3280990" y="5794466"/>
                  <a:pt x="3319915" y="5834060"/>
                </a:cubicBezTo>
                <a:cubicBezTo>
                  <a:pt x="3609826" y="5583931"/>
                  <a:pt x="3943939" y="5376731"/>
                  <a:pt x="4181397" y="5163959"/>
                </a:cubicBezTo>
                <a:cubicBezTo>
                  <a:pt x="4311191" y="5047694"/>
                  <a:pt x="4409466" y="4932568"/>
                  <a:pt x="4464076" y="4822934"/>
                </a:cubicBezTo>
                <a:cubicBezTo>
                  <a:pt x="4518685" y="4713273"/>
                  <a:pt x="4537478" y="4612680"/>
                  <a:pt x="4509081" y="4475708"/>
                </a:cubicBezTo>
                <a:lnTo>
                  <a:pt x="4507420" y="4467738"/>
                </a:lnTo>
                <a:lnTo>
                  <a:pt x="4506322" y="4459701"/>
                </a:lnTo>
                <a:cubicBezTo>
                  <a:pt x="4398456" y="3678880"/>
                  <a:pt x="4587694" y="3220010"/>
                  <a:pt x="4863474" y="2939288"/>
                </a:cubicBezTo>
                <a:cubicBezTo>
                  <a:pt x="5085234" y="2713590"/>
                  <a:pt x="5305975" y="2594714"/>
                  <a:pt x="5458258" y="2437770"/>
                </a:cubicBezTo>
                <a:cubicBezTo>
                  <a:pt x="5348235" y="2401203"/>
                  <a:pt x="5230926" y="2383656"/>
                  <a:pt x="5108821" y="2384660"/>
                </a:cubicBezTo>
                <a:close/>
                <a:moveTo>
                  <a:pt x="5868907" y="2705500"/>
                </a:moveTo>
                <a:cubicBezTo>
                  <a:pt x="5646156" y="2982365"/>
                  <a:pt x="5371528" y="3110242"/>
                  <a:pt x="5207445" y="3277258"/>
                </a:cubicBezTo>
                <a:cubicBezTo>
                  <a:pt x="5018904" y="3469175"/>
                  <a:pt x="4888749" y="3700191"/>
                  <a:pt x="4983556" y="4390398"/>
                </a:cubicBezTo>
                <a:cubicBezTo>
                  <a:pt x="5029204" y="4625070"/>
                  <a:pt x="4989088" y="4850446"/>
                  <a:pt x="4895714" y="5037916"/>
                </a:cubicBezTo>
                <a:cubicBezTo>
                  <a:pt x="4800653" y="5228748"/>
                  <a:pt x="4658497" y="5383924"/>
                  <a:pt x="4503188" y="5523093"/>
                </a:cubicBezTo>
                <a:cubicBezTo>
                  <a:pt x="4267270" y="5734485"/>
                  <a:pt x="3995133" y="5915499"/>
                  <a:pt x="3767480" y="6092093"/>
                </a:cubicBezTo>
                <a:cubicBezTo>
                  <a:pt x="4025659" y="6159159"/>
                  <a:pt x="4319602" y="6126704"/>
                  <a:pt x="4618903" y="6002443"/>
                </a:cubicBezTo>
                <a:cubicBezTo>
                  <a:pt x="5031990" y="5830993"/>
                  <a:pt x="5446792" y="5483405"/>
                  <a:pt x="5753554" y="5000572"/>
                </a:cubicBezTo>
                <a:cubicBezTo>
                  <a:pt x="6060355" y="4517726"/>
                  <a:pt x="6198788" y="3994549"/>
                  <a:pt x="6178535" y="3547761"/>
                </a:cubicBezTo>
                <a:cubicBezTo>
                  <a:pt x="6163051" y="3206067"/>
                  <a:pt x="6057516" y="2913289"/>
                  <a:pt x="5868921" y="2705513"/>
                </a:cubicBezTo>
                <a:close/>
                <a:moveTo>
                  <a:pt x="4983556" y="4390398"/>
                </a:moveTo>
                <a:cubicBezTo>
                  <a:pt x="4982752" y="4386178"/>
                  <a:pt x="4982109" y="4381986"/>
                  <a:pt x="4981225" y="4377767"/>
                </a:cubicBezTo>
                <a:lnTo>
                  <a:pt x="4984011" y="4393746"/>
                </a:lnTo>
                <a:cubicBezTo>
                  <a:pt x="4983877" y="4392608"/>
                  <a:pt x="4983743" y="4391537"/>
                  <a:pt x="4983569" y="4390398"/>
                </a:cubicBezTo>
                <a:close/>
                <a:moveTo>
                  <a:pt x="1230100" y="3433707"/>
                </a:moveTo>
                <a:cubicBezTo>
                  <a:pt x="983868" y="3431483"/>
                  <a:pt x="751915" y="3485477"/>
                  <a:pt x="556690" y="3591856"/>
                </a:cubicBezTo>
                <a:cubicBezTo>
                  <a:pt x="558029" y="3591896"/>
                  <a:pt x="559194" y="3591990"/>
                  <a:pt x="560534" y="3592030"/>
                </a:cubicBezTo>
                <a:cubicBezTo>
                  <a:pt x="676129" y="3596116"/>
                  <a:pt x="821245" y="3582480"/>
                  <a:pt x="988328" y="3605291"/>
                </a:cubicBezTo>
                <a:cubicBezTo>
                  <a:pt x="1155398" y="3628115"/>
                  <a:pt x="1351119" y="3703981"/>
                  <a:pt x="1499383" y="3871748"/>
                </a:cubicBezTo>
                <a:cubicBezTo>
                  <a:pt x="1647661" y="4039501"/>
                  <a:pt x="1749325" y="4277335"/>
                  <a:pt x="1820142" y="4618895"/>
                </a:cubicBezTo>
                <a:lnTo>
                  <a:pt x="1821817" y="4626852"/>
                </a:lnTo>
                <a:lnTo>
                  <a:pt x="1822915" y="4634915"/>
                </a:lnTo>
                <a:cubicBezTo>
                  <a:pt x="1855772" y="4873230"/>
                  <a:pt x="2007572" y="5011100"/>
                  <a:pt x="2270748" y="5140184"/>
                </a:cubicBezTo>
                <a:cubicBezTo>
                  <a:pt x="2495294" y="5250327"/>
                  <a:pt x="2783584" y="5328980"/>
                  <a:pt x="3057234" y="5409052"/>
                </a:cubicBezTo>
                <a:cubicBezTo>
                  <a:pt x="3179794" y="4859876"/>
                  <a:pt x="2888999" y="4190069"/>
                  <a:pt x="2269502" y="3771838"/>
                </a:cubicBezTo>
                <a:cubicBezTo>
                  <a:pt x="1935469" y="3546328"/>
                  <a:pt x="1569316" y="3436774"/>
                  <a:pt x="1230127" y="3433707"/>
                </a:cubicBezTo>
                <a:close/>
                <a:moveTo>
                  <a:pt x="144098" y="3988870"/>
                </a:moveTo>
                <a:cubicBezTo>
                  <a:pt x="-194382" y="4571934"/>
                  <a:pt x="77072" y="5427510"/>
                  <a:pt x="815244" y="5925880"/>
                </a:cubicBezTo>
                <a:cubicBezTo>
                  <a:pt x="1541563" y="6416254"/>
                  <a:pt x="2419722" y="6358202"/>
                  <a:pt x="2842373" y="5849531"/>
                </a:cubicBezTo>
                <a:cubicBezTo>
                  <a:pt x="2595431" y="5779156"/>
                  <a:pt x="2315485" y="5699244"/>
                  <a:pt x="2058391" y="5573148"/>
                </a:cubicBezTo>
                <a:cubicBezTo>
                  <a:pt x="1726876" y="5410539"/>
                  <a:pt x="1410899" y="5137290"/>
                  <a:pt x="1347141" y="4712925"/>
                </a:cubicBezTo>
                <a:cubicBezTo>
                  <a:pt x="1286424" y="4422263"/>
                  <a:pt x="1205293" y="4267155"/>
                  <a:pt x="1138053" y="4191074"/>
                </a:cubicBezTo>
                <a:cubicBezTo>
                  <a:pt x="1070544" y="4114631"/>
                  <a:pt x="1017904" y="4096040"/>
                  <a:pt x="923070" y="4083114"/>
                </a:cubicBezTo>
                <a:cubicBezTo>
                  <a:pt x="828237" y="4070148"/>
                  <a:pt x="697908" y="4079404"/>
                  <a:pt x="543563" y="4073965"/>
                </a:cubicBezTo>
                <a:cubicBezTo>
                  <a:pt x="423280" y="4069733"/>
                  <a:pt x="282155" y="4052467"/>
                  <a:pt x="144098" y="3988883"/>
                </a:cubicBezTo>
                <a:close/>
                <a:moveTo>
                  <a:pt x="1347155" y="4712911"/>
                </a:moveTo>
                <a:cubicBezTo>
                  <a:pt x="1347449" y="4714251"/>
                  <a:pt x="1347744" y="4715483"/>
                  <a:pt x="1348025" y="4716836"/>
                </a:cubicBezTo>
                <a:lnTo>
                  <a:pt x="1345253" y="4700816"/>
                </a:lnTo>
                <a:cubicBezTo>
                  <a:pt x="1345815" y="4704888"/>
                  <a:pt x="1346552" y="4708853"/>
                  <a:pt x="1347168" y="4712925"/>
                </a:cubicBezTo>
                <a:close/>
              </a:path>
            </a:pathLst>
          </a:custGeom>
          <a:solidFill>
            <a:schemeClr val="bg1"/>
          </a:solidFill>
          <a:ln w="1339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B8DB1F4-A3E5-92F4-4664-938A9087A7DF}"/>
              </a:ext>
            </a:extLst>
          </p:cNvPr>
          <p:cNvGrpSpPr/>
          <p:nvPr/>
        </p:nvGrpSpPr>
        <p:grpSpPr>
          <a:xfrm>
            <a:off x="5866492" y="2581013"/>
            <a:ext cx="459016" cy="543008"/>
            <a:chOff x="3197383" y="0"/>
            <a:chExt cx="5797206" cy="6857999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5269236-123D-4CE6-1CCB-39E656E210F3}"/>
                </a:ext>
              </a:extLst>
            </p:cNvPr>
            <p:cNvSpPr/>
            <p:nvPr/>
          </p:nvSpPr>
          <p:spPr>
            <a:xfrm>
              <a:off x="3197383" y="5841783"/>
              <a:ext cx="5676187" cy="1016216"/>
            </a:xfrm>
            <a:custGeom>
              <a:avLst/>
              <a:gdLst>
                <a:gd name="connsiteX0" fmla="*/ 0 w 5676187"/>
                <a:gd name="connsiteY0" fmla="*/ 0 h 1016216"/>
                <a:gd name="connsiteX1" fmla="*/ 0 w 5676187"/>
                <a:gd name="connsiteY1" fmla="*/ 795943 h 1016216"/>
                <a:gd name="connsiteX2" fmla="*/ 220273 w 5676187"/>
                <a:gd name="connsiteY2" fmla="*/ 1016216 h 1016216"/>
                <a:gd name="connsiteX3" fmla="*/ 4472769 w 5676187"/>
                <a:gd name="connsiteY3" fmla="*/ 1016216 h 1016216"/>
                <a:gd name="connsiteX4" fmla="*/ 5676187 w 5676187"/>
                <a:gd name="connsiteY4" fmla="*/ 0 h 1016216"/>
                <a:gd name="connsiteX5" fmla="*/ 0 w 5676187"/>
                <a:gd name="connsiteY5" fmla="*/ 0 h 101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76187" h="1016216">
                  <a:moveTo>
                    <a:pt x="0" y="0"/>
                  </a:moveTo>
                  <a:lnTo>
                    <a:pt x="0" y="795943"/>
                  </a:lnTo>
                  <a:cubicBezTo>
                    <a:pt x="0" y="917592"/>
                    <a:pt x="98624" y="1016216"/>
                    <a:pt x="220273" y="1016216"/>
                  </a:cubicBezTo>
                  <a:lnTo>
                    <a:pt x="4472769" y="1016216"/>
                  </a:lnTo>
                  <a:cubicBezTo>
                    <a:pt x="5076220" y="1016216"/>
                    <a:pt x="5578501" y="576059"/>
                    <a:pt x="56761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9BB0659-A730-E288-F917-5BE34925C3C4}"/>
                </a:ext>
              </a:extLst>
            </p:cNvPr>
            <p:cNvSpPr/>
            <p:nvPr/>
          </p:nvSpPr>
          <p:spPr>
            <a:xfrm>
              <a:off x="6035175" y="3666337"/>
              <a:ext cx="2909385" cy="1734873"/>
            </a:xfrm>
            <a:custGeom>
              <a:avLst/>
              <a:gdLst>
                <a:gd name="connsiteX0" fmla="*/ 2461165 w 2909385"/>
                <a:gd name="connsiteY0" fmla="*/ 0 h 1734873"/>
                <a:gd name="connsiteX1" fmla="*/ 2099539 w 2909385"/>
                <a:gd name="connsiteY1" fmla="*/ 0 h 1734873"/>
                <a:gd name="connsiteX2" fmla="*/ 220286 w 2909385"/>
                <a:gd name="connsiteY2" fmla="*/ 0 h 1734873"/>
                <a:gd name="connsiteX3" fmla="*/ 0 w 2909385"/>
                <a:gd name="connsiteY3" fmla="*/ 220273 h 1734873"/>
                <a:gd name="connsiteX4" fmla="*/ 0 w 2909385"/>
                <a:gd name="connsiteY4" fmla="*/ 812834 h 1734873"/>
                <a:gd name="connsiteX5" fmla="*/ 732225 w 2909385"/>
                <a:gd name="connsiteY5" fmla="*/ 1734873 h 1734873"/>
                <a:gd name="connsiteX6" fmla="*/ 1587587 w 2909385"/>
                <a:gd name="connsiteY6" fmla="*/ 1734873 h 1734873"/>
                <a:gd name="connsiteX7" fmla="*/ 2294363 w 2909385"/>
                <a:gd name="connsiteY7" fmla="*/ 1030093 h 1734873"/>
                <a:gd name="connsiteX8" fmla="*/ 2461165 w 2909385"/>
                <a:gd name="connsiteY8" fmla="*/ 1030093 h 1734873"/>
                <a:gd name="connsiteX9" fmla="*/ 2909386 w 2909385"/>
                <a:gd name="connsiteY9" fmla="*/ 581872 h 1734873"/>
                <a:gd name="connsiteX10" fmla="*/ 2909386 w 2909385"/>
                <a:gd name="connsiteY10" fmla="*/ 448208 h 1734873"/>
                <a:gd name="connsiteX11" fmla="*/ 2461165 w 2909385"/>
                <a:gd name="connsiteY11" fmla="*/ 0 h 173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9385" h="1734873">
                  <a:moveTo>
                    <a:pt x="2461165" y="0"/>
                  </a:moveTo>
                  <a:lnTo>
                    <a:pt x="2099539" y="0"/>
                  </a:lnTo>
                  <a:lnTo>
                    <a:pt x="220286" y="0"/>
                  </a:lnTo>
                  <a:cubicBezTo>
                    <a:pt x="98637" y="0"/>
                    <a:pt x="0" y="98624"/>
                    <a:pt x="0" y="220273"/>
                  </a:cubicBezTo>
                  <a:lnTo>
                    <a:pt x="0" y="812834"/>
                  </a:lnTo>
                  <a:cubicBezTo>
                    <a:pt x="0" y="1261095"/>
                    <a:pt x="313218" y="1637334"/>
                    <a:pt x="732225" y="1734873"/>
                  </a:cubicBezTo>
                  <a:lnTo>
                    <a:pt x="1587587" y="1734873"/>
                  </a:lnTo>
                  <a:cubicBezTo>
                    <a:pt x="1936689" y="1653595"/>
                    <a:pt x="2212120" y="1378847"/>
                    <a:pt x="2294363" y="1030093"/>
                  </a:cubicBezTo>
                  <a:lnTo>
                    <a:pt x="2461165" y="1030093"/>
                  </a:lnTo>
                  <a:cubicBezTo>
                    <a:pt x="2708321" y="1030093"/>
                    <a:pt x="2909386" y="829028"/>
                    <a:pt x="2909386" y="581872"/>
                  </a:cubicBezTo>
                  <a:lnTo>
                    <a:pt x="2909386" y="448208"/>
                  </a:lnTo>
                  <a:cubicBezTo>
                    <a:pt x="2909386" y="201079"/>
                    <a:pt x="2708321" y="0"/>
                    <a:pt x="2461165" y="0"/>
                  </a:cubicBez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A91BC95-DA01-5752-2A99-C1E8240D7A62}"/>
                </a:ext>
              </a:extLst>
            </p:cNvPr>
            <p:cNvSpPr/>
            <p:nvPr/>
          </p:nvSpPr>
          <p:spPr>
            <a:xfrm>
              <a:off x="3197383" y="0"/>
              <a:ext cx="5797206" cy="5401224"/>
            </a:xfrm>
            <a:custGeom>
              <a:avLst/>
              <a:gdLst>
                <a:gd name="connsiteX0" fmla="*/ 5004666 w 5797206"/>
                <a:gd name="connsiteY0" fmla="*/ 0 h 5401224"/>
                <a:gd name="connsiteX1" fmla="*/ 792554 w 5797206"/>
                <a:gd name="connsiteY1" fmla="*/ 0 h 5401224"/>
                <a:gd name="connsiteX2" fmla="*/ 0 w 5797206"/>
                <a:gd name="connsiteY2" fmla="*/ 792554 h 5401224"/>
                <a:gd name="connsiteX3" fmla="*/ 0 w 5797206"/>
                <a:gd name="connsiteY3" fmla="*/ 5401224 h 5401224"/>
                <a:gd name="connsiteX4" fmla="*/ 2346722 w 5797206"/>
                <a:gd name="connsiteY4" fmla="*/ 5401224 h 5401224"/>
                <a:gd name="connsiteX5" fmla="*/ 2346722 w 5797206"/>
                <a:gd name="connsiteY5" fmla="*/ 1924258 h 5401224"/>
                <a:gd name="connsiteX6" fmla="*/ 3016663 w 5797206"/>
                <a:gd name="connsiteY6" fmla="*/ 1924258 h 5401224"/>
                <a:gd name="connsiteX7" fmla="*/ 3016663 w 5797206"/>
                <a:gd name="connsiteY7" fmla="*/ 2522592 h 5401224"/>
                <a:gd name="connsiteX8" fmla="*/ 3591489 w 5797206"/>
                <a:gd name="connsiteY8" fmla="*/ 3097418 h 5401224"/>
                <a:gd name="connsiteX9" fmla="*/ 3795300 w 5797206"/>
                <a:gd name="connsiteY9" fmla="*/ 3097418 h 5401224"/>
                <a:gd name="connsiteX10" fmla="*/ 3795300 w 5797206"/>
                <a:gd name="connsiteY10" fmla="*/ 3216764 h 5401224"/>
                <a:gd name="connsiteX11" fmla="*/ 4015574 w 5797206"/>
                <a:gd name="connsiteY11" fmla="*/ 3437037 h 5401224"/>
                <a:gd name="connsiteX12" fmla="*/ 4235847 w 5797206"/>
                <a:gd name="connsiteY12" fmla="*/ 3216764 h 5401224"/>
                <a:gd name="connsiteX13" fmla="*/ 4235847 w 5797206"/>
                <a:gd name="connsiteY13" fmla="*/ 3097418 h 5401224"/>
                <a:gd name="connsiteX14" fmla="*/ 4439685 w 5797206"/>
                <a:gd name="connsiteY14" fmla="*/ 3097418 h 5401224"/>
                <a:gd name="connsiteX15" fmla="*/ 5014511 w 5797206"/>
                <a:gd name="connsiteY15" fmla="*/ 2522592 h 5401224"/>
                <a:gd name="connsiteX16" fmla="*/ 5014511 w 5797206"/>
                <a:gd name="connsiteY16" fmla="*/ 1924258 h 5401224"/>
                <a:gd name="connsiteX17" fmla="*/ 5576934 w 5797206"/>
                <a:gd name="connsiteY17" fmla="*/ 1924258 h 5401224"/>
                <a:gd name="connsiteX18" fmla="*/ 5797207 w 5797206"/>
                <a:gd name="connsiteY18" fmla="*/ 1703985 h 5401224"/>
                <a:gd name="connsiteX19" fmla="*/ 5797207 w 5797206"/>
                <a:gd name="connsiteY19" fmla="*/ 792554 h 5401224"/>
                <a:gd name="connsiteX20" fmla="*/ 5004666 w 5797206"/>
                <a:gd name="connsiteY20" fmla="*/ 0 h 5401224"/>
                <a:gd name="connsiteX21" fmla="*/ 923432 w 5797206"/>
                <a:gd name="connsiteY21" fmla="*/ 1204182 h 5401224"/>
                <a:gd name="connsiteX22" fmla="*/ 673785 w 5797206"/>
                <a:gd name="connsiteY22" fmla="*/ 954535 h 5401224"/>
                <a:gd name="connsiteX23" fmla="*/ 923432 w 5797206"/>
                <a:gd name="connsiteY23" fmla="*/ 704887 h 5401224"/>
                <a:gd name="connsiteX24" fmla="*/ 1173080 w 5797206"/>
                <a:gd name="connsiteY24" fmla="*/ 954535 h 5401224"/>
                <a:gd name="connsiteX25" fmla="*/ 923432 w 5797206"/>
                <a:gd name="connsiteY25" fmla="*/ 1204182 h 5401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797206" h="5401224">
                  <a:moveTo>
                    <a:pt x="5004666" y="0"/>
                  </a:moveTo>
                  <a:lnTo>
                    <a:pt x="792554" y="0"/>
                  </a:lnTo>
                  <a:cubicBezTo>
                    <a:pt x="355531" y="0"/>
                    <a:pt x="0" y="355531"/>
                    <a:pt x="0" y="792554"/>
                  </a:cubicBezTo>
                  <a:lnTo>
                    <a:pt x="0" y="5401224"/>
                  </a:lnTo>
                  <a:lnTo>
                    <a:pt x="2346722" y="5401224"/>
                  </a:lnTo>
                  <a:lnTo>
                    <a:pt x="2346722" y="1924258"/>
                  </a:lnTo>
                  <a:lnTo>
                    <a:pt x="3016663" y="1924258"/>
                  </a:lnTo>
                  <a:lnTo>
                    <a:pt x="3016663" y="2522592"/>
                  </a:lnTo>
                  <a:cubicBezTo>
                    <a:pt x="3016663" y="2839547"/>
                    <a:pt x="3274534" y="3097418"/>
                    <a:pt x="3591489" y="3097418"/>
                  </a:cubicBezTo>
                  <a:lnTo>
                    <a:pt x="3795300" y="3097418"/>
                  </a:lnTo>
                  <a:lnTo>
                    <a:pt x="3795300" y="3216764"/>
                  </a:lnTo>
                  <a:cubicBezTo>
                    <a:pt x="3795300" y="3338413"/>
                    <a:pt x="3893924" y="3437037"/>
                    <a:pt x="4015574" y="3437037"/>
                  </a:cubicBezTo>
                  <a:cubicBezTo>
                    <a:pt x="4137223" y="3437037"/>
                    <a:pt x="4235847" y="3338413"/>
                    <a:pt x="4235847" y="3216764"/>
                  </a:cubicBezTo>
                  <a:lnTo>
                    <a:pt x="4235847" y="3097418"/>
                  </a:lnTo>
                  <a:lnTo>
                    <a:pt x="4439685" y="3097418"/>
                  </a:lnTo>
                  <a:cubicBezTo>
                    <a:pt x="4756639" y="3097418"/>
                    <a:pt x="5014511" y="2839547"/>
                    <a:pt x="5014511" y="2522592"/>
                  </a:cubicBezTo>
                  <a:lnTo>
                    <a:pt x="5014511" y="1924258"/>
                  </a:lnTo>
                  <a:lnTo>
                    <a:pt x="5576934" y="1924258"/>
                  </a:lnTo>
                  <a:cubicBezTo>
                    <a:pt x="5698583" y="1924258"/>
                    <a:pt x="5797207" y="1825634"/>
                    <a:pt x="5797207" y="1703985"/>
                  </a:cubicBezTo>
                  <a:lnTo>
                    <a:pt x="5797207" y="792554"/>
                  </a:lnTo>
                  <a:cubicBezTo>
                    <a:pt x="5797193" y="355531"/>
                    <a:pt x="5441676" y="0"/>
                    <a:pt x="5004666" y="0"/>
                  </a:cubicBezTo>
                  <a:close/>
                  <a:moveTo>
                    <a:pt x="923432" y="1204182"/>
                  </a:moveTo>
                  <a:cubicBezTo>
                    <a:pt x="785549" y="1204182"/>
                    <a:pt x="673785" y="1092418"/>
                    <a:pt x="673785" y="954535"/>
                  </a:cubicBezTo>
                  <a:cubicBezTo>
                    <a:pt x="673785" y="816651"/>
                    <a:pt x="785549" y="704887"/>
                    <a:pt x="923432" y="704887"/>
                  </a:cubicBezTo>
                  <a:cubicBezTo>
                    <a:pt x="1061316" y="704887"/>
                    <a:pt x="1173080" y="816651"/>
                    <a:pt x="1173080" y="954535"/>
                  </a:cubicBezTo>
                  <a:cubicBezTo>
                    <a:pt x="1173080" y="1092418"/>
                    <a:pt x="1061316" y="1204182"/>
                    <a:pt x="923432" y="1204182"/>
                  </a:cubicBez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grpSp>
        <p:nvGrpSpPr>
          <p:cNvPr id="44" name="Graphic 42">
            <a:extLst>
              <a:ext uri="{FF2B5EF4-FFF2-40B4-BE49-F238E27FC236}">
                <a16:creationId xmlns:a16="http://schemas.microsoft.com/office/drawing/2014/main" id="{FBED0214-496D-6E33-20E6-8D8967560D29}"/>
              </a:ext>
            </a:extLst>
          </p:cNvPr>
          <p:cNvGrpSpPr>
            <a:grpSpLocks noChangeAspect="1"/>
          </p:cNvGrpSpPr>
          <p:nvPr/>
        </p:nvGrpSpPr>
        <p:grpSpPr>
          <a:xfrm>
            <a:off x="9696625" y="2538337"/>
            <a:ext cx="576000" cy="628360"/>
            <a:chOff x="3860796" y="990600"/>
            <a:chExt cx="4470396" cy="4876800"/>
          </a:xfrm>
          <a:solidFill>
            <a:schemeClr val="bg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42C85F7-2FD0-5986-DAEB-24D4CB925F19}"/>
                </a:ext>
              </a:extLst>
            </p:cNvPr>
            <p:cNvSpPr/>
            <p:nvPr/>
          </p:nvSpPr>
          <p:spPr>
            <a:xfrm>
              <a:off x="3860796" y="990600"/>
              <a:ext cx="4470396" cy="4876800"/>
            </a:xfrm>
            <a:custGeom>
              <a:avLst/>
              <a:gdLst>
                <a:gd name="connsiteX0" fmla="*/ 4436269 w 4470396"/>
                <a:gd name="connsiteY0" fmla="*/ 903227 h 4876800"/>
                <a:gd name="connsiteX1" fmla="*/ 4064003 w 4470396"/>
                <a:gd name="connsiteY1" fmla="*/ 344834 h 4876800"/>
                <a:gd name="connsiteX2" fmla="*/ 4064003 w 4470396"/>
                <a:gd name="connsiteY2" fmla="*/ 203197 h 4876800"/>
                <a:gd name="connsiteX3" fmla="*/ 3860806 w 4470396"/>
                <a:gd name="connsiteY3" fmla="*/ 0 h 4876800"/>
                <a:gd name="connsiteX4" fmla="*/ 609600 w 4470396"/>
                <a:gd name="connsiteY4" fmla="*/ 0 h 4876800"/>
                <a:gd name="connsiteX5" fmla="*/ 406403 w 4470396"/>
                <a:gd name="connsiteY5" fmla="*/ 203197 h 4876800"/>
                <a:gd name="connsiteX6" fmla="*/ 406403 w 4470396"/>
                <a:gd name="connsiteY6" fmla="*/ 344824 h 4876800"/>
                <a:gd name="connsiteX7" fmla="*/ 34138 w 4470396"/>
                <a:gd name="connsiteY7" fmla="*/ 903227 h 4876800"/>
                <a:gd name="connsiteX8" fmla="*/ 0 w 4470396"/>
                <a:gd name="connsiteY8" fmla="*/ 1016003 h 4876800"/>
                <a:gd name="connsiteX9" fmla="*/ 0 w 4470396"/>
                <a:gd name="connsiteY9" fmla="*/ 1422406 h 4876800"/>
                <a:gd name="connsiteX10" fmla="*/ 203197 w 4470396"/>
                <a:gd name="connsiteY10" fmla="*/ 1873510 h 4876800"/>
                <a:gd name="connsiteX11" fmla="*/ 203197 w 4470396"/>
                <a:gd name="connsiteY11" fmla="*/ 4673603 h 4876800"/>
                <a:gd name="connsiteX12" fmla="*/ 406403 w 4470396"/>
                <a:gd name="connsiteY12" fmla="*/ 4876800 h 4876800"/>
                <a:gd name="connsiteX13" fmla="*/ 1016003 w 4470396"/>
                <a:gd name="connsiteY13" fmla="*/ 4876800 h 4876800"/>
                <a:gd name="connsiteX14" fmla="*/ 1016003 w 4470396"/>
                <a:gd name="connsiteY14" fmla="*/ 2844803 h 4876800"/>
                <a:gd name="connsiteX15" fmla="*/ 1219200 w 4470396"/>
                <a:gd name="connsiteY15" fmla="*/ 2641607 h 4876800"/>
                <a:gd name="connsiteX16" fmla="*/ 2235203 w 4470396"/>
                <a:gd name="connsiteY16" fmla="*/ 2641607 h 4876800"/>
                <a:gd name="connsiteX17" fmla="*/ 2438400 w 4470396"/>
                <a:gd name="connsiteY17" fmla="*/ 2844803 h 4876800"/>
                <a:gd name="connsiteX18" fmla="*/ 2438400 w 4470396"/>
                <a:gd name="connsiteY18" fmla="*/ 4876800 h 4876800"/>
                <a:gd name="connsiteX19" fmla="*/ 4064003 w 4470396"/>
                <a:gd name="connsiteY19" fmla="*/ 4876800 h 4876800"/>
                <a:gd name="connsiteX20" fmla="*/ 4267200 w 4470396"/>
                <a:gd name="connsiteY20" fmla="*/ 4673603 h 4876800"/>
                <a:gd name="connsiteX21" fmla="*/ 4267200 w 4470396"/>
                <a:gd name="connsiteY21" fmla="*/ 1873501 h 4876800"/>
                <a:gd name="connsiteX22" fmla="*/ 4470397 w 4470396"/>
                <a:gd name="connsiteY22" fmla="*/ 1422397 h 4876800"/>
                <a:gd name="connsiteX23" fmla="*/ 4470397 w 4470396"/>
                <a:gd name="connsiteY23" fmla="*/ 1015994 h 4876800"/>
                <a:gd name="connsiteX24" fmla="*/ 4436269 w 4470396"/>
                <a:gd name="connsiteY24" fmla="*/ 903227 h 4876800"/>
                <a:gd name="connsiteX25" fmla="*/ 4064003 w 4470396"/>
                <a:gd name="connsiteY25" fmla="*/ 1422397 h 4876800"/>
                <a:gd name="connsiteX26" fmla="*/ 3955495 w 4470396"/>
                <a:gd name="connsiteY26" fmla="*/ 1599181 h 4876800"/>
                <a:gd name="connsiteX27" fmla="*/ 3920547 w 4470396"/>
                <a:gd name="connsiteY27" fmla="*/ 1613611 h 4876800"/>
                <a:gd name="connsiteX28" fmla="*/ 3877875 w 4470396"/>
                <a:gd name="connsiteY28" fmla="*/ 1622146 h 4876800"/>
                <a:gd name="connsiteX29" fmla="*/ 3855930 w 4470396"/>
                <a:gd name="connsiteY29" fmla="*/ 1624584 h 4876800"/>
                <a:gd name="connsiteX30" fmla="*/ 3793141 w 4470396"/>
                <a:gd name="connsiteY30" fmla="*/ 1611982 h 4876800"/>
                <a:gd name="connsiteX31" fmla="*/ 3769366 w 4470396"/>
                <a:gd name="connsiteY31" fmla="*/ 1601210 h 4876800"/>
                <a:gd name="connsiteX32" fmla="*/ 3731981 w 4470396"/>
                <a:gd name="connsiteY32" fmla="*/ 1576016 h 4876800"/>
                <a:gd name="connsiteX33" fmla="*/ 3710035 w 4470396"/>
                <a:gd name="connsiteY33" fmla="*/ 1555490 h 4876800"/>
                <a:gd name="connsiteX34" fmla="*/ 3679965 w 4470396"/>
                <a:gd name="connsiteY34" fmla="*/ 1510789 h 4876800"/>
                <a:gd name="connsiteX35" fmla="*/ 3671630 w 4470396"/>
                <a:gd name="connsiteY35" fmla="*/ 1491082 h 4876800"/>
                <a:gd name="connsiteX36" fmla="*/ 3657610 w 4470396"/>
                <a:gd name="connsiteY36" fmla="*/ 1422397 h 4876800"/>
                <a:gd name="connsiteX37" fmla="*/ 3657610 w 4470396"/>
                <a:gd name="connsiteY37" fmla="*/ 1015994 h 4876800"/>
                <a:gd name="connsiteX38" fmla="*/ 3454413 w 4470396"/>
                <a:gd name="connsiteY38" fmla="*/ 812797 h 4876800"/>
                <a:gd name="connsiteX39" fmla="*/ 3251216 w 4470396"/>
                <a:gd name="connsiteY39" fmla="*/ 1015994 h 4876800"/>
                <a:gd name="connsiteX40" fmla="*/ 3251216 w 4470396"/>
                <a:gd name="connsiteY40" fmla="*/ 1422397 h 4876800"/>
                <a:gd name="connsiteX41" fmla="*/ 3048019 w 4470396"/>
                <a:gd name="connsiteY41" fmla="*/ 1625594 h 4876800"/>
                <a:gd name="connsiteX42" fmla="*/ 2844822 w 4470396"/>
                <a:gd name="connsiteY42" fmla="*/ 1422397 h 4876800"/>
                <a:gd name="connsiteX43" fmla="*/ 2844822 w 4470396"/>
                <a:gd name="connsiteY43" fmla="*/ 1015994 h 4876800"/>
                <a:gd name="connsiteX44" fmla="*/ 2641626 w 4470396"/>
                <a:gd name="connsiteY44" fmla="*/ 812797 h 4876800"/>
                <a:gd name="connsiteX45" fmla="*/ 2438429 w 4470396"/>
                <a:gd name="connsiteY45" fmla="*/ 1015994 h 4876800"/>
                <a:gd name="connsiteX46" fmla="*/ 2438429 w 4470396"/>
                <a:gd name="connsiteY46" fmla="*/ 1422397 h 4876800"/>
                <a:gd name="connsiteX47" fmla="*/ 2235232 w 4470396"/>
                <a:gd name="connsiteY47" fmla="*/ 1625594 h 4876800"/>
                <a:gd name="connsiteX48" fmla="*/ 2032035 w 4470396"/>
                <a:gd name="connsiteY48" fmla="*/ 1422397 h 4876800"/>
                <a:gd name="connsiteX49" fmla="*/ 2032035 w 4470396"/>
                <a:gd name="connsiteY49" fmla="*/ 1015994 h 4876800"/>
                <a:gd name="connsiteX50" fmla="*/ 1828838 w 4470396"/>
                <a:gd name="connsiteY50" fmla="*/ 812797 h 4876800"/>
                <a:gd name="connsiteX51" fmla="*/ 1625641 w 4470396"/>
                <a:gd name="connsiteY51" fmla="*/ 1015994 h 4876800"/>
                <a:gd name="connsiteX52" fmla="*/ 1625641 w 4470396"/>
                <a:gd name="connsiteY52" fmla="*/ 1422397 h 4876800"/>
                <a:gd name="connsiteX53" fmla="*/ 1422445 w 4470396"/>
                <a:gd name="connsiteY53" fmla="*/ 1625594 h 4876800"/>
                <a:gd name="connsiteX54" fmla="*/ 1219248 w 4470396"/>
                <a:gd name="connsiteY54" fmla="*/ 1422397 h 4876800"/>
                <a:gd name="connsiteX55" fmla="*/ 1219248 w 4470396"/>
                <a:gd name="connsiteY55" fmla="*/ 1015994 h 4876800"/>
                <a:gd name="connsiteX56" fmla="*/ 1016051 w 4470396"/>
                <a:gd name="connsiteY56" fmla="*/ 812797 h 4876800"/>
                <a:gd name="connsiteX57" fmla="*/ 812854 w 4470396"/>
                <a:gd name="connsiteY57" fmla="*/ 1015994 h 4876800"/>
                <a:gd name="connsiteX58" fmla="*/ 812854 w 4470396"/>
                <a:gd name="connsiteY58" fmla="*/ 1422397 h 4876800"/>
                <a:gd name="connsiteX59" fmla="*/ 799243 w 4470396"/>
                <a:gd name="connsiteY59" fmla="*/ 1490472 h 4876800"/>
                <a:gd name="connsiteX60" fmla="*/ 790299 w 4470396"/>
                <a:gd name="connsiteY60" fmla="*/ 1511199 h 4876800"/>
                <a:gd name="connsiteX61" fmla="*/ 761648 w 4470396"/>
                <a:gd name="connsiteY61" fmla="*/ 1553870 h 4876800"/>
                <a:gd name="connsiteX62" fmla="*/ 737673 w 4470396"/>
                <a:gd name="connsiteY62" fmla="*/ 1576626 h 4876800"/>
                <a:gd name="connsiteX63" fmla="*/ 701707 w 4470396"/>
                <a:gd name="connsiteY63" fmla="*/ 1601010 h 4876800"/>
                <a:gd name="connsiteX64" fmla="*/ 677323 w 4470396"/>
                <a:gd name="connsiteY64" fmla="*/ 1611982 h 4876800"/>
                <a:gd name="connsiteX65" fmla="*/ 614534 w 4470396"/>
                <a:gd name="connsiteY65" fmla="*/ 1624584 h 4876800"/>
                <a:gd name="connsiteX66" fmla="*/ 593398 w 4470396"/>
                <a:gd name="connsiteY66" fmla="*/ 1622346 h 4876800"/>
                <a:gd name="connsiteX67" fmla="*/ 549707 w 4470396"/>
                <a:gd name="connsiteY67" fmla="*/ 1613402 h 4876800"/>
                <a:gd name="connsiteX68" fmla="*/ 515160 w 4470396"/>
                <a:gd name="connsiteY68" fmla="*/ 1599181 h 4876800"/>
                <a:gd name="connsiteX69" fmla="*/ 406403 w 4470396"/>
                <a:gd name="connsiteY69" fmla="*/ 1422397 h 4876800"/>
                <a:gd name="connsiteX70" fmla="*/ 406403 w 4470396"/>
                <a:gd name="connsiteY70" fmla="*/ 1077563 h 4876800"/>
                <a:gd name="connsiteX71" fmla="*/ 778669 w 4470396"/>
                <a:gd name="connsiteY71" fmla="*/ 519170 h 4876800"/>
                <a:gd name="connsiteX72" fmla="*/ 812806 w 4470396"/>
                <a:gd name="connsiteY72" fmla="*/ 406394 h 4876800"/>
                <a:gd name="connsiteX73" fmla="*/ 3657610 w 4470396"/>
                <a:gd name="connsiteY73" fmla="*/ 406394 h 4876800"/>
                <a:gd name="connsiteX74" fmla="*/ 3691747 w 4470396"/>
                <a:gd name="connsiteY74" fmla="*/ 519170 h 4876800"/>
                <a:gd name="connsiteX75" fmla="*/ 4064003 w 4470396"/>
                <a:gd name="connsiteY75" fmla="*/ 1077573 h 4876800"/>
                <a:gd name="connsiteX76" fmla="*/ 4064003 w 4470396"/>
                <a:gd name="connsiteY76" fmla="*/ 1422397 h 4876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4470396" h="4876800">
                  <a:moveTo>
                    <a:pt x="4436269" y="903227"/>
                  </a:moveTo>
                  <a:lnTo>
                    <a:pt x="4064003" y="344834"/>
                  </a:lnTo>
                  <a:lnTo>
                    <a:pt x="4064003" y="203197"/>
                  </a:lnTo>
                  <a:cubicBezTo>
                    <a:pt x="4064003" y="91030"/>
                    <a:pt x="3973173" y="0"/>
                    <a:pt x="3860806" y="0"/>
                  </a:cubicBezTo>
                  <a:lnTo>
                    <a:pt x="609600" y="0"/>
                  </a:lnTo>
                  <a:cubicBezTo>
                    <a:pt x="497434" y="0"/>
                    <a:pt x="406403" y="91030"/>
                    <a:pt x="406403" y="203197"/>
                  </a:cubicBezTo>
                  <a:lnTo>
                    <a:pt x="406403" y="344824"/>
                  </a:lnTo>
                  <a:lnTo>
                    <a:pt x="34138" y="903227"/>
                  </a:lnTo>
                  <a:cubicBezTo>
                    <a:pt x="11992" y="936555"/>
                    <a:pt x="0" y="975970"/>
                    <a:pt x="0" y="1016003"/>
                  </a:cubicBezTo>
                  <a:lnTo>
                    <a:pt x="0" y="1422406"/>
                  </a:lnTo>
                  <a:cubicBezTo>
                    <a:pt x="0" y="1601829"/>
                    <a:pt x="79448" y="1761754"/>
                    <a:pt x="203197" y="1873510"/>
                  </a:cubicBezTo>
                  <a:lnTo>
                    <a:pt x="203197" y="4673603"/>
                  </a:lnTo>
                  <a:cubicBezTo>
                    <a:pt x="203206" y="4785770"/>
                    <a:pt x="294237" y="4876800"/>
                    <a:pt x="406403" y="4876800"/>
                  </a:cubicBezTo>
                  <a:lnTo>
                    <a:pt x="1016003" y="4876800"/>
                  </a:lnTo>
                  <a:lnTo>
                    <a:pt x="1016003" y="2844803"/>
                  </a:lnTo>
                  <a:cubicBezTo>
                    <a:pt x="1016003" y="2732637"/>
                    <a:pt x="1107034" y="2641607"/>
                    <a:pt x="1219200" y="2641607"/>
                  </a:cubicBezTo>
                  <a:lnTo>
                    <a:pt x="2235203" y="2641607"/>
                  </a:lnTo>
                  <a:cubicBezTo>
                    <a:pt x="2347570" y="2641607"/>
                    <a:pt x="2438400" y="2732637"/>
                    <a:pt x="2438400" y="2844803"/>
                  </a:cubicBezTo>
                  <a:lnTo>
                    <a:pt x="2438400" y="4876800"/>
                  </a:lnTo>
                  <a:lnTo>
                    <a:pt x="4064003" y="4876800"/>
                  </a:lnTo>
                  <a:cubicBezTo>
                    <a:pt x="4176370" y="4876800"/>
                    <a:pt x="4267200" y="4785770"/>
                    <a:pt x="4267200" y="4673603"/>
                  </a:cubicBezTo>
                  <a:lnTo>
                    <a:pt x="4267200" y="1873501"/>
                  </a:lnTo>
                  <a:cubicBezTo>
                    <a:pt x="4391149" y="1761744"/>
                    <a:pt x="4470397" y="1601819"/>
                    <a:pt x="4470397" y="1422397"/>
                  </a:cubicBezTo>
                  <a:lnTo>
                    <a:pt x="4470397" y="1015994"/>
                  </a:lnTo>
                  <a:cubicBezTo>
                    <a:pt x="4470407" y="975970"/>
                    <a:pt x="4458615" y="936546"/>
                    <a:pt x="4436269" y="903227"/>
                  </a:cubicBezTo>
                  <a:close/>
                  <a:moveTo>
                    <a:pt x="4064003" y="1422397"/>
                  </a:moveTo>
                  <a:cubicBezTo>
                    <a:pt x="4064003" y="1499616"/>
                    <a:pt x="4019093" y="1564843"/>
                    <a:pt x="3955495" y="1599181"/>
                  </a:cubicBezTo>
                  <a:cubicBezTo>
                    <a:pt x="3943912" y="1605477"/>
                    <a:pt x="3932330" y="1609744"/>
                    <a:pt x="3920547" y="1613611"/>
                  </a:cubicBezTo>
                  <a:cubicBezTo>
                    <a:pt x="3906936" y="1617878"/>
                    <a:pt x="3892706" y="1620926"/>
                    <a:pt x="3877875" y="1622146"/>
                  </a:cubicBezTo>
                  <a:cubicBezTo>
                    <a:pt x="3870560" y="1622755"/>
                    <a:pt x="3863045" y="1624784"/>
                    <a:pt x="3855930" y="1624584"/>
                  </a:cubicBezTo>
                  <a:cubicBezTo>
                    <a:pt x="3833784" y="1623974"/>
                    <a:pt x="3812848" y="1619098"/>
                    <a:pt x="3793141" y="1611982"/>
                  </a:cubicBezTo>
                  <a:cubicBezTo>
                    <a:pt x="3784806" y="1608935"/>
                    <a:pt x="3777091" y="1605077"/>
                    <a:pt x="3769366" y="1601210"/>
                  </a:cubicBezTo>
                  <a:cubicBezTo>
                    <a:pt x="3755755" y="1594094"/>
                    <a:pt x="3743563" y="1585560"/>
                    <a:pt x="3731981" y="1576016"/>
                  </a:cubicBezTo>
                  <a:cubicBezTo>
                    <a:pt x="3724256" y="1569511"/>
                    <a:pt x="3716941" y="1563014"/>
                    <a:pt x="3710035" y="1555490"/>
                  </a:cubicBezTo>
                  <a:cubicBezTo>
                    <a:pt x="3698253" y="1541878"/>
                    <a:pt x="3687890" y="1527039"/>
                    <a:pt x="3679965" y="1510789"/>
                  </a:cubicBezTo>
                  <a:cubicBezTo>
                    <a:pt x="3676717" y="1504283"/>
                    <a:pt x="3674069" y="1497787"/>
                    <a:pt x="3671630" y="1491082"/>
                  </a:cubicBezTo>
                  <a:cubicBezTo>
                    <a:pt x="3663706" y="1469336"/>
                    <a:pt x="3657610" y="1446781"/>
                    <a:pt x="3657610" y="1422397"/>
                  </a:cubicBezTo>
                  <a:lnTo>
                    <a:pt x="3657610" y="1015994"/>
                  </a:lnTo>
                  <a:cubicBezTo>
                    <a:pt x="3657610" y="903827"/>
                    <a:pt x="3566779" y="812797"/>
                    <a:pt x="3454413" y="812797"/>
                  </a:cubicBezTo>
                  <a:cubicBezTo>
                    <a:pt x="3342246" y="812797"/>
                    <a:pt x="3251216" y="903827"/>
                    <a:pt x="3251216" y="1015994"/>
                  </a:cubicBezTo>
                  <a:lnTo>
                    <a:pt x="3251216" y="1422397"/>
                  </a:lnTo>
                  <a:cubicBezTo>
                    <a:pt x="3251216" y="1534363"/>
                    <a:pt x="3160186" y="1625594"/>
                    <a:pt x="3048019" y="1625594"/>
                  </a:cubicBezTo>
                  <a:cubicBezTo>
                    <a:pt x="2936053" y="1625594"/>
                    <a:pt x="2844822" y="1534354"/>
                    <a:pt x="2844822" y="1422397"/>
                  </a:cubicBezTo>
                  <a:lnTo>
                    <a:pt x="2844822" y="1015994"/>
                  </a:lnTo>
                  <a:cubicBezTo>
                    <a:pt x="2844822" y="903827"/>
                    <a:pt x="2753992" y="812797"/>
                    <a:pt x="2641626" y="812797"/>
                  </a:cubicBezTo>
                  <a:cubicBezTo>
                    <a:pt x="2529459" y="812797"/>
                    <a:pt x="2438429" y="903827"/>
                    <a:pt x="2438429" y="1015994"/>
                  </a:cubicBezTo>
                  <a:lnTo>
                    <a:pt x="2438429" y="1422397"/>
                  </a:lnTo>
                  <a:cubicBezTo>
                    <a:pt x="2438429" y="1534363"/>
                    <a:pt x="2347398" y="1625594"/>
                    <a:pt x="2235232" y="1625594"/>
                  </a:cubicBezTo>
                  <a:cubicBezTo>
                    <a:pt x="2123266" y="1625594"/>
                    <a:pt x="2032035" y="1534354"/>
                    <a:pt x="2032035" y="1422397"/>
                  </a:cubicBezTo>
                  <a:lnTo>
                    <a:pt x="2032035" y="1015994"/>
                  </a:lnTo>
                  <a:cubicBezTo>
                    <a:pt x="2032035" y="903827"/>
                    <a:pt x="1941205" y="812797"/>
                    <a:pt x="1828838" y="812797"/>
                  </a:cubicBezTo>
                  <a:cubicBezTo>
                    <a:pt x="1716672" y="812797"/>
                    <a:pt x="1625641" y="903827"/>
                    <a:pt x="1625641" y="1015994"/>
                  </a:cubicBezTo>
                  <a:lnTo>
                    <a:pt x="1625641" y="1422397"/>
                  </a:lnTo>
                  <a:cubicBezTo>
                    <a:pt x="1625641" y="1534363"/>
                    <a:pt x="1534611" y="1625594"/>
                    <a:pt x="1422445" y="1625594"/>
                  </a:cubicBezTo>
                  <a:cubicBezTo>
                    <a:pt x="1310478" y="1625594"/>
                    <a:pt x="1219248" y="1534354"/>
                    <a:pt x="1219248" y="1422397"/>
                  </a:cubicBezTo>
                  <a:lnTo>
                    <a:pt x="1219248" y="1015994"/>
                  </a:lnTo>
                  <a:cubicBezTo>
                    <a:pt x="1219248" y="903827"/>
                    <a:pt x="1128417" y="812797"/>
                    <a:pt x="1016051" y="812797"/>
                  </a:cubicBezTo>
                  <a:cubicBezTo>
                    <a:pt x="903884" y="812797"/>
                    <a:pt x="812854" y="903827"/>
                    <a:pt x="812854" y="1015994"/>
                  </a:cubicBezTo>
                  <a:lnTo>
                    <a:pt x="812854" y="1422397"/>
                  </a:lnTo>
                  <a:cubicBezTo>
                    <a:pt x="812854" y="1446581"/>
                    <a:pt x="806958" y="1469136"/>
                    <a:pt x="799243" y="1490472"/>
                  </a:cubicBezTo>
                  <a:cubicBezTo>
                    <a:pt x="796604" y="1497587"/>
                    <a:pt x="793756" y="1504493"/>
                    <a:pt x="790299" y="1511199"/>
                  </a:cubicBezTo>
                  <a:cubicBezTo>
                    <a:pt x="782574" y="1526638"/>
                    <a:pt x="772820" y="1540869"/>
                    <a:pt x="761648" y="1553870"/>
                  </a:cubicBezTo>
                  <a:cubicBezTo>
                    <a:pt x="754332" y="1562205"/>
                    <a:pt x="746208" y="1569520"/>
                    <a:pt x="737673" y="1576626"/>
                  </a:cubicBezTo>
                  <a:cubicBezTo>
                    <a:pt x="726500" y="1585970"/>
                    <a:pt x="714508" y="1594304"/>
                    <a:pt x="701707" y="1601010"/>
                  </a:cubicBezTo>
                  <a:cubicBezTo>
                    <a:pt x="693782" y="1605077"/>
                    <a:pt x="685657" y="1608935"/>
                    <a:pt x="677323" y="1611982"/>
                  </a:cubicBezTo>
                  <a:cubicBezTo>
                    <a:pt x="657406" y="1619098"/>
                    <a:pt x="636680" y="1624174"/>
                    <a:pt x="614534" y="1624584"/>
                  </a:cubicBezTo>
                  <a:cubicBezTo>
                    <a:pt x="607628" y="1624784"/>
                    <a:pt x="600313" y="1622955"/>
                    <a:pt x="593398" y="1622346"/>
                  </a:cubicBezTo>
                  <a:cubicBezTo>
                    <a:pt x="578158" y="1620926"/>
                    <a:pt x="563728" y="1617878"/>
                    <a:pt x="549707" y="1613402"/>
                  </a:cubicBezTo>
                  <a:cubicBezTo>
                    <a:pt x="538124" y="1609744"/>
                    <a:pt x="526542" y="1605277"/>
                    <a:pt x="515160" y="1599181"/>
                  </a:cubicBezTo>
                  <a:cubicBezTo>
                    <a:pt x="451514" y="1564843"/>
                    <a:pt x="406403" y="1499616"/>
                    <a:pt x="406403" y="1422397"/>
                  </a:cubicBezTo>
                  <a:lnTo>
                    <a:pt x="406403" y="1077563"/>
                  </a:lnTo>
                  <a:lnTo>
                    <a:pt x="778669" y="519170"/>
                  </a:lnTo>
                  <a:cubicBezTo>
                    <a:pt x="801024" y="485842"/>
                    <a:pt x="812806" y="446427"/>
                    <a:pt x="812806" y="406394"/>
                  </a:cubicBezTo>
                  <a:lnTo>
                    <a:pt x="3657610" y="406394"/>
                  </a:lnTo>
                  <a:cubicBezTo>
                    <a:pt x="3657610" y="446427"/>
                    <a:pt x="3669602" y="485842"/>
                    <a:pt x="3691747" y="519170"/>
                  </a:cubicBezTo>
                  <a:lnTo>
                    <a:pt x="4064003" y="1077573"/>
                  </a:lnTo>
                  <a:lnTo>
                    <a:pt x="4064003" y="14223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9090CE4-1B80-3EFC-053E-8416C32B4549}"/>
                </a:ext>
              </a:extLst>
            </p:cNvPr>
            <p:cNvSpPr/>
            <p:nvPr/>
          </p:nvSpPr>
          <p:spPr>
            <a:xfrm>
              <a:off x="5283203" y="4038600"/>
              <a:ext cx="609600" cy="1828800"/>
            </a:xfrm>
            <a:custGeom>
              <a:avLst/>
              <a:gdLst>
                <a:gd name="connsiteX0" fmla="*/ 0 w 609600"/>
                <a:gd name="connsiteY0" fmla="*/ 0 h 1828800"/>
                <a:gd name="connsiteX1" fmla="*/ 609600 w 609600"/>
                <a:gd name="connsiteY1" fmla="*/ 0 h 1828800"/>
                <a:gd name="connsiteX2" fmla="*/ 609600 w 609600"/>
                <a:gd name="connsiteY2" fmla="*/ 1828800 h 1828800"/>
                <a:gd name="connsiteX3" fmla="*/ 0 w 609600"/>
                <a:gd name="connsiteY3" fmla="*/ 182880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9600" h="1828800">
                  <a:moveTo>
                    <a:pt x="0" y="0"/>
                  </a:moveTo>
                  <a:lnTo>
                    <a:pt x="609600" y="0"/>
                  </a:lnTo>
                  <a:lnTo>
                    <a:pt x="609600" y="1828800"/>
                  </a:lnTo>
                  <a:lnTo>
                    <a:pt x="0" y="182880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4A1ACE9-98EE-A2B2-FB47-025CF8E9C02B}"/>
              </a:ext>
            </a:extLst>
          </p:cNvPr>
          <p:cNvSpPr/>
          <p:nvPr/>
        </p:nvSpPr>
        <p:spPr>
          <a:xfrm>
            <a:off x="0" y="1540316"/>
            <a:ext cx="12192000" cy="5317684"/>
          </a:xfrm>
          <a:custGeom>
            <a:avLst/>
            <a:gdLst>
              <a:gd name="connsiteX0" fmla="*/ 5866617 w 12192000"/>
              <a:gd name="connsiteY0" fmla="*/ 0 h 5317684"/>
              <a:gd name="connsiteX1" fmla="*/ 12171311 w 12192000"/>
              <a:gd name="connsiteY1" fmla="*/ 2611490 h 5317684"/>
              <a:gd name="connsiteX2" fmla="*/ 12192000 w 12192000"/>
              <a:gd name="connsiteY2" fmla="*/ 2633190 h 5317684"/>
              <a:gd name="connsiteX3" fmla="*/ 12192000 w 12192000"/>
              <a:gd name="connsiteY3" fmla="*/ 5317684 h 5317684"/>
              <a:gd name="connsiteX4" fmla="*/ 0 w 12192000"/>
              <a:gd name="connsiteY4" fmla="*/ 5317684 h 5317684"/>
              <a:gd name="connsiteX5" fmla="*/ 0 w 12192000"/>
              <a:gd name="connsiteY5" fmla="*/ 2205020 h 5317684"/>
              <a:gd name="connsiteX6" fmla="*/ 195096 w 12192000"/>
              <a:gd name="connsiteY6" fmla="*/ 2036023 h 5317684"/>
              <a:gd name="connsiteX7" fmla="*/ 5866617 w 12192000"/>
              <a:gd name="connsiteY7" fmla="*/ 0 h 531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317684">
                <a:moveTo>
                  <a:pt x="5866617" y="0"/>
                </a:moveTo>
                <a:cubicBezTo>
                  <a:pt x="8328753" y="0"/>
                  <a:pt x="10557799" y="997978"/>
                  <a:pt x="12171311" y="2611490"/>
                </a:cubicBezTo>
                <a:lnTo>
                  <a:pt x="12192000" y="2633190"/>
                </a:lnTo>
                <a:lnTo>
                  <a:pt x="12192000" y="5317684"/>
                </a:lnTo>
                <a:lnTo>
                  <a:pt x="0" y="5317684"/>
                </a:lnTo>
                <a:lnTo>
                  <a:pt x="0" y="2205020"/>
                </a:lnTo>
                <a:lnTo>
                  <a:pt x="195096" y="2036023"/>
                </a:lnTo>
                <a:cubicBezTo>
                  <a:pt x="1736339" y="764077"/>
                  <a:pt x="3712248" y="0"/>
                  <a:pt x="5866617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2636329"/>
              </p:ext>
            </p:extLst>
          </p:nvPr>
        </p:nvGraphicFramePr>
        <p:xfrm>
          <a:off x="675033" y="2461532"/>
          <a:ext cx="5347246" cy="3539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7317822" y="1362857"/>
            <a:ext cx="4135490" cy="58477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Recommendations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51744" y="2450089"/>
            <a:ext cx="4792606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  <a:defRPr/>
            </a:pPr>
            <a:r>
              <a:rPr lang="en-US" sz="2400" dirty="0">
                <a:solidFill>
                  <a:srgbClr val="000000"/>
                </a:solidFill>
              </a:rPr>
              <a:t>Global DEI dashboard for metrics.</a:t>
            </a:r>
          </a:p>
          <a:p>
            <a:pPr marL="342900" lvl="0" indent="-342900">
              <a:buFont typeface="+mj-lt"/>
              <a:buAutoNum type="arabicPeriod"/>
              <a:defRPr/>
            </a:pPr>
            <a:r>
              <a:rPr lang="en-US" sz="2400" dirty="0">
                <a:solidFill>
                  <a:srgbClr val="000000"/>
                </a:solidFill>
              </a:rPr>
              <a:t>Cultural-intelligence training for managers.</a:t>
            </a:r>
          </a:p>
          <a:p>
            <a:pPr marL="342900" lvl="0" indent="-342900">
              <a:buFont typeface="+mj-lt"/>
              <a:buAutoNum type="arabicPeriod"/>
              <a:defRPr/>
            </a:pPr>
            <a:r>
              <a:rPr lang="en-US" sz="2400" dirty="0">
                <a:solidFill>
                  <a:srgbClr val="000000"/>
                </a:solidFill>
              </a:rPr>
              <a:t>Embed DEI KPIs in appraisals.</a:t>
            </a:r>
          </a:p>
          <a:p>
            <a:pPr marL="342900" lvl="0" indent="-342900">
              <a:buFont typeface="+mj-lt"/>
              <a:buAutoNum type="arabicPeriod"/>
              <a:defRPr/>
            </a:pPr>
            <a:r>
              <a:rPr lang="en-US" sz="2400" dirty="0">
                <a:solidFill>
                  <a:srgbClr val="000000"/>
                </a:solidFill>
              </a:rPr>
              <a:t>Local Inclusion Councils for contextual adaptation.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Poppin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51090" y="5080493"/>
            <a:ext cx="2241577" cy="1854312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923803" y="1362858"/>
            <a:ext cx="4472789" cy="58477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Current Challenges</a:t>
            </a:r>
          </a:p>
        </p:txBody>
      </p:sp>
      <p:sp>
        <p:nvSpPr>
          <p:cNvPr id="4" name="Down Arrow 3"/>
          <p:cNvSpPr/>
          <p:nvPr/>
        </p:nvSpPr>
        <p:spPr>
          <a:xfrm>
            <a:off x="2967051" y="1922232"/>
            <a:ext cx="501378" cy="564214"/>
          </a:xfrm>
          <a:prstGeom prst="downArrow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19" name="Down Arrow 18"/>
          <p:cNvSpPr/>
          <p:nvPr/>
        </p:nvSpPr>
        <p:spPr>
          <a:xfrm>
            <a:off x="9236484" y="1950991"/>
            <a:ext cx="460141" cy="506696"/>
          </a:xfrm>
          <a:prstGeom prst="downArrow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19923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04A3674-DC3B-E46C-CE25-13F3044C4074}"/>
              </a:ext>
            </a:extLst>
          </p:cNvPr>
          <p:cNvSpPr/>
          <p:nvPr/>
        </p:nvSpPr>
        <p:spPr>
          <a:xfrm flipH="1">
            <a:off x="-1" y="1"/>
            <a:ext cx="1160462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FAE5DF0-D5D0-5B45-BCF3-02FFD0E35956}"/>
              </a:ext>
            </a:extLst>
          </p:cNvPr>
          <p:cNvGrpSpPr/>
          <p:nvPr/>
        </p:nvGrpSpPr>
        <p:grpSpPr>
          <a:xfrm flipH="1">
            <a:off x="10130879" y="1317384"/>
            <a:ext cx="4223232" cy="4223232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9B5584D-D0E6-7190-424A-35CDF8F49CBB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8" name="Graphic 4">
              <a:extLst>
                <a:ext uri="{FF2B5EF4-FFF2-40B4-BE49-F238E27FC236}">
                  <a16:creationId xmlns:a16="http://schemas.microsoft.com/office/drawing/2014/main" id="{F898E991-7B1D-5146-44E8-F77B7F5BDD8B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7F509F4-63E3-B8F1-46D7-B846DE9914BC}"/>
              </a:ext>
            </a:extLst>
          </p:cNvPr>
          <p:cNvSpPr txBox="1"/>
          <p:nvPr/>
        </p:nvSpPr>
        <p:spPr>
          <a:xfrm>
            <a:off x="713616" y="98416"/>
            <a:ext cx="3011540" cy="7232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10000"/>
                    <a:lumOff val="90000"/>
                  </a:schemeClr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References</a:t>
            </a:r>
            <a:endParaRPr kumimoji="0" lang="en-ID" sz="4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10000"/>
                  <a:lumOff val="90000"/>
                </a:schemeClr>
              </a:solidFill>
              <a:effectLst/>
              <a:uLnTx/>
              <a:uFillTx/>
              <a:latin typeface="Raleway ExtraBold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13616" y="948690"/>
            <a:ext cx="9250247" cy="554619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Armstrong, M. (2023) Armstrong’s Handbook of Human Resource Management Practice. 16th ed. London: </a:t>
            </a:r>
            <a:r>
              <a:rPr lang="en-US" sz="1400" dirty="0" err="1">
                <a:solidFill>
                  <a:schemeClr val="bg1"/>
                </a:solidFill>
              </a:rPr>
              <a:t>Kogan</a:t>
            </a:r>
            <a:r>
              <a:rPr lang="en-US" sz="1400" dirty="0">
                <a:solidFill>
                  <a:schemeClr val="bg1"/>
                </a:solidFill>
              </a:rPr>
              <a:t> Page.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Fuller, A. and Unwin, L. (2004) Workplace Learning in Context. London: Routledge.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Hofstede, G. (2001) Culture’s Consequences: Comparing Values, Behaviors, Institutions and Organizations Across Nations. 2nd ed. Thousand Oaks: Sage Publications.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Kolb, D.A. (1974) Experiential Learning: Experience as the Source of Learning and Development. Englewood Cliffs, NJ: Prentice Hall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Ulrich, D. (1997) Human Resource Champions: The Next Agenda for Adding Value and Delivering Results. Boston, MA: Harvard Business School Press.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chemeClr val="bg1"/>
                </a:solidFill>
              </a:rPr>
              <a:t>Minenko</a:t>
            </a:r>
            <a:r>
              <a:rPr lang="en-US" sz="1400" dirty="0">
                <a:solidFill>
                  <a:schemeClr val="bg1"/>
                </a:solidFill>
              </a:rPr>
              <a:t>, M. and </a:t>
            </a:r>
            <a:r>
              <a:rPr lang="en-US" sz="1400" dirty="0" err="1">
                <a:solidFill>
                  <a:schemeClr val="bg1"/>
                </a:solidFill>
              </a:rPr>
              <a:t>Mujtaba</a:t>
            </a:r>
            <a:r>
              <a:rPr lang="en-US" sz="1400" dirty="0">
                <a:solidFill>
                  <a:schemeClr val="bg1"/>
                </a:solidFill>
              </a:rPr>
              <a:t>, B.G. (2024) ‘Diversity Audit at Starbucks: Assessment of Workforce Demography, Inclusion Initiatives, and Corporate Culture,’ Business Ethics and Leadership, 8(3), pp. 173–183. </a:t>
            </a:r>
            <a:r>
              <a:rPr lang="en-US" sz="1400" dirty="0" err="1">
                <a:solidFill>
                  <a:schemeClr val="bg1"/>
                </a:solidFill>
              </a:rPr>
              <a:t>doi</a:t>
            </a:r>
            <a:r>
              <a:rPr lang="en-US" sz="1400" dirty="0">
                <a:solidFill>
                  <a:schemeClr val="bg1"/>
                </a:solidFill>
              </a:rPr>
              <a:t>: https://doi.org/10.61093/bel.8(3).173-183.2024. —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Starbucks (2024) Workforce Diversity at Starbucks. [online] Available at: https://about.starbucks.com/stories/2024/workforce-diversity-at-starbucks/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Starbucks Corporation (2024) Global Environmental and Social Impact Report 2024. [online] Available at: </a:t>
            </a:r>
            <a:r>
              <a:rPr lang="en-US" sz="1400" dirty="0">
                <a:solidFill>
                  <a:schemeClr val="bg1"/>
                </a:solidFill>
                <a:hlinkClick r:id="rId2"/>
              </a:rPr>
              <a:t>https://www.starbucks.com/responsibility</a:t>
            </a:r>
            <a:r>
              <a:rPr lang="en-US" sz="1400" dirty="0">
                <a:solidFill>
                  <a:schemeClr val="bg1"/>
                </a:solidFill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</a:rPr>
              <a:t>Building an Inclusive Future for Partners Everywhere. [online] Available at: https://stories.starbucks.com</a:t>
            </a:r>
          </a:p>
        </p:txBody>
      </p:sp>
    </p:spTree>
    <p:extLst>
      <p:ext uri="{BB962C8B-B14F-4D97-AF65-F5344CB8AC3E}">
        <p14:creationId xmlns:p14="http://schemas.microsoft.com/office/powerpoint/2010/main" val="37270239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AE635B35-6D6B-B25A-E3A5-2C49089AB358}"/>
              </a:ext>
            </a:extLst>
          </p:cNvPr>
          <p:cNvGrpSpPr/>
          <p:nvPr/>
        </p:nvGrpSpPr>
        <p:grpSpPr>
          <a:xfrm rot="10800000">
            <a:off x="-2" y="-1"/>
            <a:ext cx="7632442" cy="6877049"/>
            <a:chOff x="2648496" y="1"/>
            <a:chExt cx="9543505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97861AA-F31C-F597-BF99-BC0C426AB94D}"/>
                </a:ext>
              </a:extLst>
            </p:cNvPr>
            <p:cNvSpPr/>
            <p:nvPr/>
          </p:nvSpPr>
          <p:spPr>
            <a:xfrm>
              <a:off x="2648496" y="1"/>
              <a:ext cx="9543505" cy="6858000"/>
            </a:xfrm>
            <a:custGeom>
              <a:avLst/>
              <a:gdLst>
                <a:gd name="connsiteX0" fmla="*/ 988574 w 9543505"/>
                <a:gd name="connsiteY0" fmla="*/ 0 h 6858000"/>
                <a:gd name="connsiteX1" fmla="*/ 9543505 w 9543505"/>
                <a:gd name="connsiteY1" fmla="*/ 0 h 6858000"/>
                <a:gd name="connsiteX2" fmla="*/ 9543505 w 9543505"/>
                <a:gd name="connsiteY2" fmla="*/ 6858000 h 6858000"/>
                <a:gd name="connsiteX3" fmla="*/ 988576 w 9543505"/>
                <a:gd name="connsiteY3" fmla="*/ 6858000 h 6858000"/>
                <a:gd name="connsiteX4" fmla="*/ 933284 w 9543505"/>
                <a:gd name="connsiteY4" fmla="*/ 6771754 h 6858000"/>
                <a:gd name="connsiteX5" fmla="*/ 0 w 9543505"/>
                <a:gd name="connsiteY5" fmla="*/ 3428999 h 6858000"/>
                <a:gd name="connsiteX6" fmla="*/ 933284 w 9543505"/>
                <a:gd name="connsiteY6" fmla="*/ 8624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43505" h="6858000">
                  <a:moveTo>
                    <a:pt x="988574" y="0"/>
                  </a:moveTo>
                  <a:lnTo>
                    <a:pt x="9543505" y="0"/>
                  </a:lnTo>
                  <a:lnTo>
                    <a:pt x="9543505" y="6858000"/>
                  </a:lnTo>
                  <a:lnTo>
                    <a:pt x="988576" y="6858000"/>
                  </a:lnTo>
                  <a:lnTo>
                    <a:pt x="933284" y="6771754"/>
                  </a:lnTo>
                  <a:cubicBezTo>
                    <a:pt x="341046" y="5797060"/>
                    <a:pt x="0" y="4652858"/>
                    <a:pt x="0" y="3428999"/>
                  </a:cubicBezTo>
                  <a:cubicBezTo>
                    <a:pt x="0" y="2205141"/>
                    <a:pt x="341046" y="1060938"/>
                    <a:pt x="933284" y="8624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10B248E-F46B-91C8-2FA6-437F30B61E78}"/>
                </a:ext>
              </a:extLst>
            </p:cNvPr>
            <p:cNvSpPr/>
            <p:nvPr/>
          </p:nvSpPr>
          <p:spPr>
            <a:xfrm>
              <a:off x="11795760" y="198120"/>
              <a:ext cx="121920" cy="19812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46ABFD5-0F98-3CBD-4309-E6C28174F836}"/>
              </a:ext>
            </a:extLst>
          </p:cNvPr>
          <p:cNvSpPr txBox="1"/>
          <p:nvPr/>
        </p:nvSpPr>
        <p:spPr>
          <a:xfrm>
            <a:off x="268140" y="269134"/>
            <a:ext cx="11832653" cy="707886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STARBUCKS: PERFORMANCE MANAGEMENT</a:t>
            </a:r>
            <a:endParaRPr kumimoji="0" lang="en-ID" sz="4000" b="1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Raleway ExtraBold"/>
              <a:ea typeface="+mn-ea"/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E97005-723F-7899-DB0A-F1D04914169E}"/>
              </a:ext>
            </a:extLst>
          </p:cNvPr>
          <p:cNvGrpSpPr/>
          <p:nvPr/>
        </p:nvGrpSpPr>
        <p:grpSpPr>
          <a:xfrm>
            <a:off x="1127951" y="2217651"/>
            <a:ext cx="4182996" cy="4039466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D019745-C3B6-A309-10CB-BD4F6C905331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25" name="Graphic 4">
              <a:extLst>
                <a:ext uri="{FF2B5EF4-FFF2-40B4-BE49-F238E27FC236}">
                  <a16:creationId xmlns:a16="http://schemas.microsoft.com/office/drawing/2014/main" id="{DF68592B-C89D-12A7-F737-4DF89279B42D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2126" y="3210157"/>
            <a:ext cx="4019036" cy="83099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Presenter: Sabbir</a:t>
            </a:r>
            <a:r>
              <a:rPr lang="en-US" sz="2400" dirty="0">
                <a:solidFill>
                  <a:srgbClr val="002060"/>
                </a:solidFill>
                <a:latin typeface="Poppin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Ahmed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Student ID: 2438312</a:t>
            </a:r>
          </a:p>
        </p:txBody>
      </p:sp>
    </p:spTree>
    <p:extLst>
      <p:ext uri="{BB962C8B-B14F-4D97-AF65-F5344CB8AC3E}">
        <p14:creationId xmlns:p14="http://schemas.microsoft.com/office/powerpoint/2010/main" val="14565917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9910" r="1991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035800" y="939800"/>
            <a:ext cx="4343400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Presentation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21500" y="1879600"/>
            <a:ext cx="52705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Definition &amp; Role of Performance Management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Starbucks’ Performance Management Approach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Key Tools &amp; Practices (Appraisal, Feedback, Development)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Managerial Involvement &amp; Cultural Alignment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Challenges &amp; Recommendations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5094127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4D9D876-D7DD-A7C3-F3C4-A9C5118B56B9}"/>
              </a:ext>
            </a:extLst>
          </p:cNvPr>
          <p:cNvSpPr/>
          <p:nvPr/>
        </p:nvSpPr>
        <p:spPr>
          <a:xfrm flipH="1">
            <a:off x="0" y="1"/>
            <a:ext cx="954350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4BB28E8-E3BE-71BB-D867-40A318E00D50}"/>
              </a:ext>
            </a:extLst>
          </p:cNvPr>
          <p:cNvSpPr/>
          <p:nvPr/>
        </p:nvSpPr>
        <p:spPr>
          <a:xfrm>
            <a:off x="7607293" y="1321923"/>
            <a:ext cx="4289700" cy="5481448"/>
          </a:xfrm>
          <a:prstGeom prst="roundRect">
            <a:avLst>
              <a:gd name="adj" fmla="val 12283"/>
            </a:avLst>
          </a:prstGeom>
          <a:solidFill>
            <a:schemeClr val="bg1"/>
          </a:solidFill>
          <a:ln>
            <a:noFill/>
          </a:ln>
          <a:effectLst>
            <a:outerShdw blurRad="152400" dist="127000" algn="l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4391F-5680-8B0E-6701-253FAE22B0C6}"/>
              </a:ext>
            </a:extLst>
          </p:cNvPr>
          <p:cNvSpPr txBox="1"/>
          <p:nvPr/>
        </p:nvSpPr>
        <p:spPr>
          <a:xfrm>
            <a:off x="342900" y="285484"/>
            <a:ext cx="8432800" cy="1323439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Understanding Performance Management</a:t>
            </a:r>
          </a:p>
        </p:txBody>
      </p:sp>
      <p:pic>
        <p:nvPicPr>
          <p:cNvPr id="17" name="Picture Placeholder 16" descr="A person sitting at a table outside a building&#10;&#10;Description automatically generated">
            <a:extLst>
              <a:ext uri="{FF2B5EF4-FFF2-40B4-BE49-F238E27FC236}">
                <a16:creationId xmlns:a16="http://schemas.microsoft.com/office/drawing/2014/main" id="{22299C32-AB3D-92AB-8C9B-67FE480F9D8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639763" y="1359958"/>
            <a:ext cx="4224760" cy="5405377"/>
          </a:xfrm>
        </p:spPr>
      </p:pic>
      <p:sp>
        <p:nvSpPr>
          <p:cNvPr id="11" name="TextBox 10"/>
          <p:cNvSpPr txBox="1"/>
          <p:nvPr/>
        </p:nvSpPr>
        <p:spPr>
          <a:xfrm>
            <a:off x="176168" y="1986693"/>
            <a:ext cx="6787661" cy="4662815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Definition: Continuous process of reviewing, direction and refining of employee performance in order to meet strategic objectives.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Exceeds yearly review - incorporates coaching, feedback, and recognition.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Role: To align personal objectives and the Starbucks mission to inspire and nurture the human spirit.</a:t>
            </a: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philosophy of Starbucks: performance through partnership: manager-partner collaboration.</a:t>
            </a:r>
          </a:p>
          <a:p>
            <a:pPr marL="742950" marR="0" lvl="1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performance management applied in the company is both the evaluation and development instrument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721368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648200" y="178383"/>
            <a:ext cx="7043057" cy="1077218"/>
          </a:xfrm>
          <a:prstGeom prst="rect">
            <a:avLst/>
          </a:prstGeom>
          <a:solidFill>
            <a:schemeClr val="tx2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Starbucks’ Performance Management Approach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48200" y="1574800"/>
            <a:ext cx="5054600" cy="4524315"/>
          </a:xfrm>
          <a:prstGeom prst="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Continuous feedback model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Real-time coaching conversations rather than once-a-year appraisals.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Manager–Partner Dialogue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Regular “Check-In Conversations” focus on goals, personal development, and well-being.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Goal Setting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SMART goals set collaboratively between store manager and partners.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Performance Reviews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Semi-annual evaluations linked to leadership competencies — “Creating Inspired Moments” and “Delivering Results.”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Rewards Integration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Performance outcomes inform pay progression and recognition awards.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25331661"/>
              </p:ext>
            </p:extLst>
          </p:nvPr>
        </p:nvGraphicFramePr>
        <p:xfrm>
          <a:off x="9855200" y="1574800"/>
          <a:ext cx="2235200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Oval 6">
            <a:extLst>
              <a:ext uri="{FF2B5EF4-FFF2-40B4-BE49-F238E27FC236}">
                <a16:creationId xmlns:a16="http://schemas.microsoft.com/office/drawing/2014/main" id="{69A9ADAC-2CF2-1737-95AA-A237E515634B}"/>
              </a:ext>
            </a:extLst>
          </p:cNvPr>
          <p:cNvSpPr/>
          <p:nvPr/>
        </p:nvSpPr>
        <p:spPr>
          <a:xfrm>
            <a:off x="-2705508" y="3942325"/>
            <a:ext cx="4732799" cy="473279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0"/>
          </p:nvPr>
        </p:nvPicPr>
        <p:blipFill>
          <a:blip r:embed="rId7"/>
          <a:srcRect t="1184" b="1184"/>
          <a:stretch>
            <a:fillRect/>
          </a:stretch>
        </p:blipFill>
        <p:spPr>
          <a:xfrm>
            <a:off x="0" y="1574800"/>
            <a:ext cx="3990975" cy="4524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01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562351" y="165100"/>
            <a:ext cx="50355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Tools and Practices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336800" y="1204316"/>
            <a:ext cx="8115300" cy="409342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Appraisal Process: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 Two-way meeting with manager, peer observation and feedback.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Technology Support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Chart of goals, training and accomplishments named Partner Hub.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Recognition Culture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Partner of the Quarter and Coffee Master are the names that Idaho State gives to recognition and connect it with performance and learning.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Training Integration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The lack of performance that is solved by offering specific coaching or reskilling (associated with Training and Development topic).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Ethical Foundations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: Feedback focuses on respect, equitability, and development instead of punishment - which is in line with the inclusive culture of Starbucks.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5114" y="3081505"/>
            <a:ext cx="3687465" cy="38677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96135" y="4152203"/>
            <a:ext cx="2991729" cy="289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4609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6FBFD3F9-E639-62A0-4469-B6DDDF808515}"/>
              </a:ext>
            </a:extLst>
          </p:cNvPr>
          <p:cNvSpPr/>
          <p:nvPr/>
        </p:nvSpPr>
        <p:spPr>
          <a:xfrm flipH="1">
            <a:off x="-6631321" y="-13777"/>
            <a:ext cx="9543505" cy="6858001"/>
          </a:xfrm>
          <a:custGeom>
            <a:avLst/>
            <a:gdLst>
              <a:gd name="connsiteX0" fmla="*/ 5118857 w 9543505"/>
              <a:gd name="connsiteY0" fmla="*/ 0 h 6858001"/>
              <a:gd name="connsiteX1" fmla="*/ 1235697 w 9543505"/>
              <a:gd name="connsiteY1" fmla="*/ 0 h 6858001"/>
              <a:gd name="connsiteX2" fmla="*/ 1235696 w 9543505"/>
              <a:gd name="connsiteY2" fmla="*/ 1 h 6858001"/>
              <a:gd name="connsiteX3" fmla="*/ 988574 w 9543505"/>
              <a:gd name="connsiteY3" fmla="*/ 1 h 6858001"/>
              <a:gd name="connsiteX4" fmla="*/ 933284 w 9543505"/>
              <a:gd name="connsiteY4" fmla="*/ 86245 h 6858001"/>
              <a:gd name="connsiteX5" fmla="*/ 0 w 9543505"/>
              <a:gd name="connsiteY5" fmla="*/ 3429000 h 6858001"/>
              <a:gd name="connsiteX6" fmla="*/ 933284 w 9543505"/>
              <a:gd name="connsiteY6" fmla="*/ 6771755 h 6858001"/>
              <a:gd name="connsiteX7" fmla="*/ 988576 w 9543505"/>
              <a:gd name="connsiteY7" fmla="*/ 6858001 h 6858001"/>
              <a:gd name="connsiteX8" fmla="*/ 9543505 w 9543505"/>
              <a:gd name="connsiteY8" fmla="*/ 6858001 h 6858001"/>
              <a:gd name="connsiteX9" fmla="*/ 9543505 w 9543505"/>
              <a:gd name="connsiteY9" fmla="*/ 1 h 6858001"/>
              <a:gd name="connsiteX10" fmla="*/ 5118857 w 9543505"/>
              <a:gd name="connsiteY10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43505" h="6858001">
                <a:moveTo>
                  <a:pt x="5118857" y="0"/>
                </a:moveTo>
                <a:lnTo>
                  <a:pt x="1235697" y="0"/>
                </a:lnTo>
                <a:lnTo>
                  <a:pt x="1235696" y="1"/>
                </a:lnTo>
                <a:lnTo>
                  <a:pt x="988574" y="1"/>
                </a:lnTo>
                <a:lnTo>
                  <a:pt x="933284" y="86245"/>
                </a:lnTo>
                <a:cubicBezTo>
                  <a:pt x="341046" y="1060939"/>
                  <a:pt x="0" y="2205142"/>
                  <a:pt x="0" y="3429000"/>
                </a:cubicBezTo>
                <a:cubicBezTo>
                  <a:pt x="0" y="4652859"/>
                  <a:pt x="341046" y="5797061"/>
                  <a:pt x="933284" y="6771755"/>
                </a:cubicBezTo>
                <a:lnTo>
                  <a:pt x="988576" y="6858001"/>
                </a:lnTo>
                <a:lnTo>
                  <a:pt x="9543505" y="6858001"/>
                </a:lnTo>
                <a:lnTo>
                  <a:pt x="9543505" y="1"/>
                </a:lnTo>
                <a:lnTo>
                  <a:pt x="5118857" y="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55037EDC-2D1D-F5CC-538A-C2B0B0EB44A4}"/>
              </a:ext>
            </a:extLst>
          </p:cNvPr>
          <p:cNvSpPr/>
          <p:nvPr/>
        </p:nvSpPr>
        <p:spPr>
          <a:xfrm>
            <a:off x="8840142" y="17974"/>
            <a:ext cx="5648431" cy="6858000"/>
          </a:xfrm>
          <a:custGeom>
            <a:avLst/>
            <a:gdLst>
              <a:gd name="connsiteX0" fmla="*/ 988574 w 5648431"/>
              <a:gd name="connsiteY0" fmla="*/ 0 h 6858000"/>
              <a:gd name="connsiteX1" fmla="*/ 5648431 w 5648431"/>
              <a:gd name="connsiteY1" fmla="*/ 0 h 6858000"/>
              <a:gd name="connsiteX2" fmla="*/ 5648431 w 5648431"/>
              <a:gd name="connsiteY2" fmla="*/ 6858000 h 6858000"/>
              <a:gd name="connsiteX3" fmla="*/ 988576 w 5648431"/>
              <a:gd name="connsiteY3" fmla="*/ 6858000 h 6858000"/>
              <a:gd name="connsiteX4" fmla="*/ 933283 w 5648431"/>
              <a:gd name="connsiteY4" fmla="*/ 6771754 h 6858000"/>
              <a:gd name="connsiteX5" fmla="*/ 0 w 5648431"/>
              <a:gd name="connsiteY5" fmla="*/ 3428999 h 6858000"/>
              <a:gd name="connsiteX6" fmla="*/ 933283 w 5648431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48431" h="6858000">
                <a:moveTo>
                  <a:pt x="988574" y="0"/>
                </a:moveTo>
                <a:lnTo>
                  <a:pt x="5648431" y="0"/>
                </a:lnTo>
                <a:lnTo>
                  <a:pt x="5648431" y="6858000"/>
                </a:lnTo>
                <a:lnTo>
                  <a:pt x="988576" y="6858000"/>
                </a:lnTo>
                <a:lnTo>
                  <a:pt x="933283" y="6771754"/>
                </a:lnTo>
                <a:cubicBezTo>
                  <a:pt x="341045" y="5797060"/>
                  <a:pt x="0" y="4652858"/>
                  <a:pt x="0" y="3428999"/>
                </a:cubicBezTo>
                <a:cubicBezTo>
                  <a:pt x="0" y="2205141"/>
                  <a:pt x="341045" y="1060938"/>
                  <a:pt x="933283" y="8624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096101" y="70872"/>
            <a:ext cx="5984527" cy="120032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Role of Line Managers &amp; Organizational Culture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334500" y="1930400"/>
            <a:ext cx="2425700" cy="749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41707" y="1752600"/>
            <a:ext cx="8394700" cy="300082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Line managers act as coaches, not controllers.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Expected to lead by Starbucks’ values — inclusion, empathy, accountability.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Regular feedback conversations foster engagement and trust.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HR provides training for managers to deliver fair evaluations and manage bias.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Aligns with Soft HRM approach — focusing on motivation, commitment, and employee voice rather than mere control.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8242" y="4864120"/>
            <a:ext cx="2432515" cy="2011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8256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F509F4-63E3-B8F1-46D7-B846DE9914BC}"/>
              </a:ext>
            </a:extLst>
          </p:cNvPr>
          <p:cNvSpPr txBox="1"/>
          <p:nvPr/>
        </p:nvSpPr>
        <p:spPr>
          <a:xfrm>
            <a:off x="1489702" y="147356"/>
            <a:ext cx="9202965" cy="707886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Challenges &amp; Recommendations</a:t>
            </a:r>
            <a:endParaRPr kumimoji="0" lang="en-ID" sz="4000" b="1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Raleway ExtraBold"/>
              <a:ea typeface="+mn-ea"/>
              <a:cs typeface="+mn-cs"/>
            </a:endParaRPr>
          </a:p>
        </p:txBody>
      </p:sp>
      <p:sp>
        <p:nvSpPr>
          <p:cNvPr id="32" name="Graphic 25">
            <a:extLst>
              <a:ext uri="{FF2B5EF4-FFF2-40B4-BE49-F238E27FC236}">
                <a16:creationId xmlns:a16="http://schemas.microsoft.com/office/drawing/2014/main" id="{4D838C5E-E042-8882-4489-D67BC8299593}"/>
              </a:ext>
            </a:extLst>
          </p:cNvPr>
          <p:cNvSpPr/>
          <p:nvPr/>
        </p:nvSpPr>
        <p:spPr>
          <a:xfrm>
            <a:off x="1870124" y="2510706"/>
            <a:ext cx="674502" cy="683622"/>
          </a:xfrm>
          <a:custGeom>
            <a:avLst/>
            <a:gdLst>
              <a:gd name="connsiteX0" fmla="*/ 2385124 w 6180471"/>
              <a:gd name="connsiteY0" fmla="*/ 32 h 6264038"/>
              <a:gd name="connsiteX1" fmla="*/ 2034281 w 6180471"/>
              <a:gd name="connsiteY1" fmla="*/ 51909 h 6264038"/>
              <a:gd name="connsiteX2" fmla="*/ 1722054 w 6180471"/>
              <a:gd name="connsiteY2" fmla="*/ 197467 h 6264038"/>
              <a:gd name="connsiteX3" fmla="*/ 2395397 w 6180471"/>
              <a:gd name="connsiteY3" fmla="*/ 1078734 h 6264038"/>
              <a:gd name="connsiteX4" fmla="*/ 3317410 w 6180471"/>
              <a:gd name="connsiteY4" fmla="*/ 1742728 h 6264038"/>
              <a:gd name="connsiteX5" fmla="*/ 3320182 w 6180471"/>
              <a:gd name="connsiteY5" fmla="*/ 1744067 h 6264038"/>
              <a:gd name="connsiteX6" fmla="*/ 3322901 w 6180471"/>
              <a:gd name="connsiteY6" fmla="*/ 1745446 h 6264038"/>
              <a:gd name="connsiteX7" fmla="*/ 3782870 w 6180471"/>
              <a:gd name="connsiteY7" fmla="*/ 2226632 h 6264038"/>
              <a:gd name="connsiteX8" fmla="*/ 3892799 w 6180471"/>
              <a:gd name="connsiteY8" fmla="*/ 2615073 h 6264038"/>
              <a:gd name="connsiteX9" fmla="*/ 4437099 w 6180471"/>
              <a:gd name="connsiteY9" fmla="*/ 2291555 h 6264038"/>
              <a:gd name="connsiteX10" fmla="*/ 4270685 w 6180471"/>
              <a:gd name="connsiteY10" fmla="*/ 1531616 h 6264038"/>
              <a:gd name="connsiteX11" fmla="*/ 3296970 w 6180471"/>
              <a:gd name="connsiteY11" fmla="*/ 291604 h 6264038"/>
              <a:gd name="connsiteX12" fmla="*/ 2385110 w 6180471"/>
              <a:gd name="connsiteY12" fmla="*/ 32 h 6264038"/>
              <a:gd name="connsiteX13" fmla="*/ 1361674 w 6180471"/>
              <a:gd name="connsiteY13" fmla="*/ 566688 h 6264038"/>
              <a:gd name="connsiteX14" fmla="*/ 1194350 w 6180471"/>
              <a:gd name="connsiteY14" fmla="*/ 920129 h 6264038"/>
              <a:gd name="connsiteX15" fmla="*/ 1269493 w 6180471"/>
              <a:gd name="connsiteY15" fmla="*/ 2428755 h 6264038"/>
              <a:gd name="connsiteX16" fmla="*/ 1789335 w 6180471"/>
              <a:gd name="connsiteY16" fmla="*/ 3279308 h 6264038"/>
              <a:gd name="connsiteX17" fmla="*/ 2404412 w 6180471"/>
              <a:gd name="connsiteY17" fmla="*/ 3572005 h 6264038"/>
              <a:gd name="connsiteX18" fmla="*/ 2807386 w 6180471"/>
              <a:gd name="connsiteY18" fmla="*/ 3918281 h 6264038"/>
              <a:gd name="connsiteX19" fmla="*/ 2921776 w 6180471"/>
              <a:gd name="connsiteY19" fmla="*/ 3941668 h 6264038"/>
              <a:gd name="connsiteX20" fmla="*/ 3204722 w 6180471"/>
              <a:gd name="connsiteY20" fmla="*/ 3381107 h 6264038"/>
              <a:gd name="connsiteX21" fmla="*/ 3435241 w 6180471"/>
              <a:gd name="connsiteY21" fmla="*/ 3062893 h 6264038"/>
              <a:gd name="connsiteX22" fmla="*/ 3432335 w 6180471"/>
              <a:gd name="connsiteY22" fmla="*/ 2861626 h 6264038"/>
              <a:gd name="connsiteX23" fmla="*/ 3344467 w 6180471"/>
              <a:gd name="connsiteY23" fmla="*/ 2427456 h 6264038"/>
              <a:gd name="connsiteX24" fmla="*/ 3102562 w 6180471"/>
              <a:gd name="connsiteY24" fmla="*/ 2174380 h 6264038"/>
              <a:gd name="connsiteX25" fmla="*/ 3108054 w 6180471"/>
              <a:gd name="connsiteY25" fmla="*/ 2177085 h 6264038"/>
              <a:gd name="connsiteX26" fmla="*/ 2066762 w 6180471"/>
              <a:gd name="connsiteY26" fmla="*/ 1431613 h 6264038"/>
              <a:gd name="connsiteX27" fmla="*/ 1361674 w 6180471"/>
              <a:gd name="connsiteY27" fmla="*/ 566674 h 6264038"/>
              <a:gd name="connsiteX28" fmla="*/ 5108821 w 6180471"/>
              <a:gd name="connsiteY28" fmla="*/ 2384660 h 6264038"/>
              <a:gd name="connsiteX29" fmla="*/ 4542876 w 6180471"/>
              <a:gd name="connsiteY29" fmla="*/ 2508533 h 6264038"/>
              <a:gd name="connsiteX30" fmla="*/ 3408225 w 6180471"/>
              <a:gd name="connsiteY30" fmla="*/ 3510404 h 6264038"/>
              <a:gd name="connsiteX31" fmla="*/ 3068379 w 6180471"/>
              <a:gd name="connsiteY31" fmla="*/ 4267503 h 6264038"/>
              <a:gd name="connsiteX32" fmla="*/ 3212946 w 6180471"/>
              <a:gd name="connsiteY32" fmla="*/ 5705299 h 6264038"/>
              <a:gd name="connsiteX33" fmla="*/ 3319915 w 6180471"/>
              <a:gd name="connsiteY33" fmla="*/ 5834060 h 6264038"/>
              <a:gd name="connsiteX34" fmla="*/ 4181397 w 6180471"/>
              <a:gd name="connsiteY34" fmla="*/ 5163959 h 6264038"/>
              <a:gd name="connsiteX35" fmla="*/ 4464076 w 6180471"/>
              <a:gd name="connsiteY35" fmla="*/ 4822934 h 6264038"/>
              <a:gd name="connsiteX36" fmla="*/ 4509081 w 6180471"/>
              <a:gd name="connsiteY36" fmla="*/ 4475708 h 6264038"/>
              <a:gd name="connsiteX37" fmla="*/ 4507420 w 6180471"/>
              <a:gd name="connsiteY37" fmla="*/ 4467738 h 6264038"/>
              <a:gd name="connsiteX38" fmla="*/ 4506322 w 6180471"/>
              <a:gd name="connsiteY38" fmla="*/ 4459701 h 6264038"/>
              <a:gd name="connsiteX39" fmla="*/ 4863474 w 6180471"/>
              <a:gd name="connsiteY39" fmla="*/ 2939288 h 6264038"/>
              <a:gd name="connsiteX40" fmla="*/ 5458258 w 6180471"/>
              <a:gd name="connsiteY40" fmla="*/ 2437770 h 6264038"/>
              <a:gd name="connsiteX41" fmla="*/ 5108821 w 6180471"/>
              <a:gd name="connsiteY41" fmla="*/ 2384660 h 6264038"/>
              <a:gd name="connsiteX42" fmla="*/ 5868907 w 6180471"/>
              <a:gd name="connsiteY42" fmla="*/ 2705500 h 6264038"/>
              <a:gd name="connsiteX43" fmla="*/ 5207445 w 6180471"/>
              <a:gd name="connsiteY43" fmla="*/ 3277258 h 6264038"/>
              <a:gd name="connsiteX44" fmla="*/ 4983556 w 6180471"/>
              <a:gd name="connsiteY44" fmla="*/ 4390398 h 6264038"/>
              <a:gd name="connsiteX45" fmla="*/ 4895714 w 6180471"/>
              <a:gd name="connsiteY45" fmla="*/ 5037916 h 6264038"/>
              <a:gd name="connsiteX46" fmla="*/ 4503188 w 6180471"/>
              <a:gd name="connsiteY46" fmla="*/ 5523093 h 6264038"/>
              <a:gd name="connsiteX47" fmla="*/ 3767480 w 6180471"/>
              <a:gd name="connsiteY47" fmla="*/ 6092093 h 6264038"/>
              <a:gd name="connsiteX48" fmla="*/ 4618903 w 6180471"/>
              <a:gd name="connsiteY48" fmla="*/ 6002443 h 6264038"/>
              <a:gd name="connsiteX49" fmla="*/ 5753554 w 6180471"/>
              <a:gd name="connsiteY49" fmla="*/ 5000572 h 6264038"/>
              <a:gd name="connsiteX50" fmla="*/ 6178535 w 6180471"/>
              <a:gd name="connsiteY50" fmla="*/ 3547761 h 6264038"/>
              <a:gd name="connsiteX51" fmla="*/ 5868921 w 6180471"/>
              <a:gd name="connsiteY51" fmla="*/ 2705513 h 6264038"/>
              <a:gd name="connsiteX52" fmla="*/ 4983556 w 6180471"/>
              <a:gd name="connsiteY52" fmla="*/ 4390398 h 6264038"/>
              <a:gd name="connsiteX53" fmla="*/ 4981225 w 6180471"/>
              <a:gd name="connsiteY53" fmla="*/ 4377767 h 6264038"/>
              <a:gd name="connsiteX54" fmla="*/ 4984011 w 6180471"/>
              <a:gd name="connsiteY54" fmla="*/ 4393746 h 6264038"/>
              <a:gd name="connsiteX55" fmla="*/ 4983569 w 6180471"/>
              <a:gd name="connsiteY55" fmla="*/ 4390398 h 6264038"/>
              <a:gd name="connsiteX56" fmla="*/ 1230100 w 6180471"/>
              <a:gd name="connsiteY56" fmla="*/ 3433707 h 6264038"/>
              <a:gd name="connsiteX57" fmla="*/ 556690 w 6180471"/>
              <a:gd name="connsiteY57" fmla="*/ 3591856 h 6264038"/>
              <a:gd name="connsiteX58" fmla="*/ 560534 w 6180471"/>
              <a:gd name="connsiteY58" fmla="*/ 3592030 h 6264038"/>
              <a:gd name="connsiteX59" fmla="*/ 988328 w 6180471"/>
              <a:gd name="connsiteY59" fmla="*/ 3605291 h 6264038"/>
              <a:gd name="connsiteX60" fmla="*/ 1499383 w 6180471"/>
              <a:gd name="connsiteY60" fmla="*/ 3871748 h 6264038"/>
              <a:gd name="connsiteX61" fmla="*/ 1820142 w 6180471"/>
              <a:gd name="connsiteY61" fmla="*/ 4618895 h 6264038"/>
              <a:gd name="connsiteX62" fmla="*/ 1821817 w 6180471"/>
              <a:gd name="connsiteY62" fmla="*/ 4626852 h 6264038"/>
              <a:gd name="connsiteX63" fmla="*/ 1822915 w 6180471"/>
              <a:gd name="connsiteY63" fmla="*/ 4634915 h 6264038"/>
              <a:gd name="connsiteX64" fmla="*/ 2270748 w 6180471"/>
              <a:gd name="connsiteY64" fmla="*/ 5140184 h 6264038"/>
              <a:gd name="connsiteX65" fmla="*/ 3057234 w 6180471"/>
              <a:gd name="connsiteY65" fmla="*/ 5409052 h 6264038"/>
              <a:gd name="connsiteX66" fmla="*/ 2269502 w 6180471"/>
              <a:gd name="connsiteY66" fmla="*/ 3771838 h 6264038"/>
              <a:gd name="connsiteX67" fmla="*/ 1230127 w 6180471"/>
              <a:gd name="connsiteY67" fmla="*/ 3433707 h 6264038"/>
              <a:gd name="connsiteX68" fmla="*/ 144098 w 6180471"/>
              <a:gd name="connsiteY68" fmla="*/ 3988870 h 6264038"/>
              <a:gd name="connsiteX69" fmla="*/ 815244 w 6180471"/>
              <a:gd name="connsiteY69" fmla="*/ 5925880 h 6264038"/>
              <a:gd name="connsiteX70" fmla="*/ 2842373 w 6180471"/>
              <a:gd name="connsiteY70" fmla="*/ 5849531 h 6264038"/>
              <a:gd name="connsiteX71" fmla="*/ 2058391 w 6180471"/>
              <a:gd name="connsiteY71" fmla="*/ 5573148 h 6264038"/>
              <a:gd name="connsiteX72" fmla="*/ 1347141 w 6180471"/>
              <a:gd name="connsiteY72" fmla="*/ 4712925 h 6264038"/>
              <a:gd name="connsiteX73" fmla="*/ 1138053 w 6180471"/>
              <a:gd name="connsiteY73" fmla="*/ 4191074 h 6264038"/>
              <a:gd name="connsiteX74" fmla="*/ 923070 w 6180471"/>
              <a:gd name="connsiteY74" fmla="*/ 4083114 h 6264038"/>
              <a:gd name="connsiteX75" fmla="*/ 543563 w 6180471"/>
              <a:gd name="connsiteY75" fmla="*/ 4073965 h 6264038"/>
              <a:gd name="connsiteX76" fmla="*/ 144098 w 6180471"/>
              <a:gd name="connsiteY76" fmla="*/ 3988883 h 6264038"/>
              <a:gd name="connsiteX77" fmla="*/ 1347155 w 6180471"/>
              <a:gd name="connsiteY77" fmla="*/ 4712911 h 6264038"/>
              <a:gd name="connsiteX78" fmla="*/ 1348025 w 6180471"/>
              <a:gd name="connsiteY78" fmla="*/ 4716836 h 6264038"/>
              <a:gd name="connsiteX79" fmla="*/ 1345253 w 6180471"/>
              <a:gd name="connsiteY79" fmla="*/ 4700816 h 6264038"/>
              <a:gd name="connsiteX80" fmla="*/ 1347168 w 6180471"/>
              <a:gd name="connsiteY80" fmla="*/ 4712925 h 6264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6180471" h="6264038">
                <a:moveTo>
                  <a:pt x="2385124" y="32"/>
                </a:moveTo>
                <a:cubicBezTo>
                  <a:pt x="2266006" y="862"/>
                  <a:pt x="2148416" y="17793"/>
                  <a:pt x="2034281" y="51909"/>
                </a:cubicBezTo>
                <a:cubicBezTo>
                  <a:pt x="1921043" y="85797"/>
                  <a:pt x="1816727" y="134915"/>
                  <a:pt x="1722054" y="197467"/>
                </a:cubicBezTo>
                <a:cubicBezTo>
                  <a:pt x="1825487" y="460295"/>
                  <a:pt x="2089533" y="793926"/>
                  <a:pt x="2395397" y="1078734"/>
                </a:cubicBezTo>
                <a:cubicBezTo>
                  <a:pt x="2714750" y="1376119"/>
                  <a:pt x="3080929" y="1628780"/>
                  <a:pt x="3317410" y="1742728"/>
                </a:cubicBezTo>
                <a:lnTo>
                  <a:pt x="3320182" y="1744067"/>
                </a:lnTo>
                <a:lnTo>
                  <a:pt x="3322901" y="1745446"/>
                </a:lnTo>
                <a:cubicBezTo>
                  <a:pt x="3540214" y="1857090"/>
                  <a:pt x="3694064" y="2032799"/>
                  <a:pt x="3782870" y="2226632"/>
                </a:cubicBezTo>
                <a:cubicBezTo>
                  <a:pt x="3840065" y="2351442"/>
                  <a:pt x="3873377" y="2482173"/>
                  <a:pt x="3892799" y="2615073"/>
                </a:cubicBezTo>
                <a:cubicBezTo>
                  <a:pt x="4066927" y="2479253"/>
                  <a:pt x="4250486" y="2370489"/>
                  <a:pt x="4437099" y="2291555"/>
                </a:cubicBezTo>
                <a:cubicBezTo>
                  <a:pt x="4422901" y="2046301"/>
                  <a:pt x="4368948" y="1789126"/>
                  <a:pt x="4270685" y="1531616"/>
                </a:cubicBezTo>
                <a:cubicBezTo>
                  <a:pt x="4064597" y="991549"/>
                  <a:pt x="3704632" y="556762"/>
                  <a:pt x="3296970" y="291604"/>
                </a:cubicBezTo>
                <a:cubicBezTo>
                  <a:pt x="3003964" y="101027"/>
                  <a:pt x="2689528" y="-2084"/>
                  <a:pt x="2385110" y="32"/>
                </a:cubicBezTo>
                <a:close/>
                <a:moveTo>
                  <a:pt x="1361674" y="566688"/>
                </a:moveTo>
                <a:cubicBezTo>
                  <a:pt x="1293188" y="672960"/>
                  <a:pt x="1237025" y="791448"/>
                  <a:pt x="1194350" y="920129"/>
                </a:cubicBezTo>
                <a:cubicBezTo>
                  <a:pt x="1051832" y="1349745"/>
                  <a:pt x="1063391" y="1888661"/>
                  <a:pt x="1269493" y="2428755"/>
                </a:cubicBezTo>
                <a:cubicBezTo>
                  <a:pt x="1394223" y="2755622"/>
                  <a:pt x="1575384" y="3043832"/>
                  <a:pt x="1789335" y="3279308"/>
                </a:cubicBezTo>
                <a:cubicBezTo>
                  <a:pt x="2000111" y="3342370"/>
                  <a:pt x="2208584" y="3439801"/>
                  <a:pt x="2404412" y="3572005"/>
                </a:cubicBezTo>
                <a:cubicBezTo>
                  <a:pt x="2555717" y="3674165"/>
                  <a:pt x="2690546" y="3791099"/>
                  <a:pt x="2807386" y="3918281"/>
                </a:cubicBezTo>
                <a:cubicBezTo>
                  <a:pt x="2845520" y="3927550"/>
                  <a:pt x="2883668" y="3935452"/>
                  <a:pt x="2921776" y="3941668"/>
                </a:cubicBezTo>
                <a:cubicBezTo>
                  <a:pt x="2994374" y="3752296"/>
                  <a:pt x="3088604" y="3563888"/>
                  <a:pt x="3204722" y="3381107"/>
                </a:cubicBezTo>
                <a:cubicBezTo>
                  <a:pt x="3276422" y="3268271"/>
                  <a:pt x="3353615" y="3162052"/>
                  <a:pt x="3435241" y="3062893"/>
                </a:cubicBezTo>
                <a:cubicBezTo>
                  <a:pt x="3436206" y="2993348"/>
                  <a:pt x="3435643" y="2925960"/>
                  <a:pt x="3432335" y="2861626"/>
                </a:cubicBezTo>
                <a:cubicBezTo>
                  <a:pt x="3423360" y="2687631"/>
                  <a:pt x="3395500" y="2538818"/>
                  <a:pt x="3344467" y="2427456"/>
                </a:cubicBezTo>
                <a:cubicBezTo>
                  <a:pt x="3293460" y="2316094"/>
                  <a:pt x="3226997" y="2238299"/>
                  <a:pt x="3102562" y="2174380"/>
                </a:cubicBezTo>
                <a:lnTo>
                  <a:pt x="3108054" y="2177085"/>
                </a:lnTo>
                <a:cubicBezTo>
                  <a:pt x="2801613" y="2029411"/>
                  <a:pt x="2418945" y="1759551"/>
                  <a:pt x="2066762" y="1431613"/>
                </a:cubicBezTo>
                <a:cubicBezTo>
                  <a:pt x="1786817" y="1170955"/>
                  <a:pt x="1527124" y="878981"/>
                  <a:pt x="1361674" y="566674"/>
                </a:cubicBezTo>
                <a:close/>
                <a:moveTo>
                  <a:pt x="5108821" y="2384660"/>
                </a:moveTo>
                <a:cubicBezTo>
                  <a:pt x="4927901" y="2386134"/>
                  <a:pt x="4736507" y="2428153"/>
                  <a:pt x="4542876" y="2508533"/>
                </a:cubicBezTo>
                <a:cubicBezTo>
                  <a:pt x="4129788" y="2680010"/>
                  <a:pt x="3715013" y="3027571"/>
                  <a:pt x="3408225" y="3510404"/>
                </a:cubicBezTo>
                <a:cubicBezTo>
                  <a:pt x="3251281" y="3757426"/>
                  <a:pt x="3138499" y="4014976"/>
                  <a:pt x="3068379" y="4267503"/>
                </a:cubicBezTo>
                <a:cubicBezTo>
                  <a:pt x="3343636" y="4729320"/>
                  <a:pt x="3411238" y="5259797"/>
                  <a:pt x="3212946" y="5705299"/>
                </a:cubicBezTo>
                <a:cubicBezTo>
                  <a:pt x="3245320" y="5751430"/>
                  <a:pt x="3280990" y="5794466"/>
                  <a:pt x="3319915" y="5834060"/>
                </a:cubicBezTo>
                <a:cubicBezTo>
                  <a:pt x="3609826" y="5583931"/>
                  <a:pt x="3943939" y="5376731"/>
                  <a:pt x="4181397" y="5163959"/>
                </a:cubicBezTo>
                <a:cubicBezTo>
                  <a:pt x="4311191" y="5047694"/>
                  <a:pt x="4409466" y="4932568"/>
                  <a:pt x="4464076" y="4822934"/>
                </a:cubicBezTo>
                <a:cubicBezTo>
                  <a:pt x="4518685" y="4713273"/>
                  <a:pt x="4537478" y="4612680"/>
                  <a:pt x="4509081" y="4475708"/>
                </a:cubicBezTo>
                <a:lnTo>
                  <a:pt x="4507420" y="4467738"/>
                </a:lnTo>
                <a:lnTo>
                  <a:pt x="4506322" y="4459701"/>
                </a:lnTo>
                <a:cubicBezTo>
                  <a:pt x="4398456" y="3678880"/>
                  <a:pt x="4587694" y="3220010"/>
                  <a:pt x="4863474" y="2939288"/>
                </a:cubicBezTo>
                <a:cubicBezTo>
                  <a:pt x="5085234" y="2713590"/>
                  <a:pt x="5305975" y="2594714"/>
                  <a:pt x="5458258" y="2437770"/>
                </a:cubicBezTo>
                <a:cubicBezTo>
                  <a:pt x="5348235" y="2401203"/>
                  <a:pt x="5230926" y="2383656"/>
                  <a:pt x="5108821" y="2384660"/>
                </a:cubicBezTo>
                <a:close/>
                <a:moveTo>
                  <a:pt x="5868907" y="2705500"/>
                </a:moveTo>
                <a:cubicBezTo>
                  <a:pt x="5646156" y="2982365"/>
                  <a:pt x="5371528" y="3110242"/>
                  <a:pt x="5207445" y="3277258"/>
                </a:cubicBezTo>
                <a:cubicBezTo>
                  <a:pt x="5018904" y="3469175"/>
                  <a:pt x="4888749" y="3700191"/>
                  <a:pt x="4983556" y="4390398"/>
                </a:cubicBezTo>
                <a:cubicBezTo>
                  <a:pt x="5029204" y="4625070"/>
                  <a:pt x="4989088" y="4850446"/>
                  <a:pt x="4895714" y="5037916"/>
                </a:cubicBezTo>
                <a:cubicBezTo>
                  <a:pt x="4800653" y="5228748"/>
                  <a:pt x="4658497" y="5383924"/>
                  <a:pt x="4503188" y="5523093"/>
                </a:cubicBezTo>
                <a:cubicBezTo>
                  <a:pt x="4267270" y="5734485"/>
                  <a:pt x="3995133" y="5915499"/>
                  <a:pt x="3767480" y="6092093"/>
                </a:cubicBezTo>
                <a:cubicBezTo>
                  <a:pt x="4025659" y="6159159"/>
                  <a:pt x="4319602" y="6126704"/>
                  <a:pt x="4618903" y="6002443"/>
                </a:cubicBezTo>
                <a:cubicBezTo>
                  <a:pt x="5031990" y="5830993"/>
                  <a:pt x="5446792" y="5483405"/>
                  <a:pt x="5753554" y="5000572"/>
                </a:cubicBezTo>
                <a:cubicBezTo>
                  <a:pt x="6060355" y="4517726"/>
                  <a:pt x="6198788" y="3994549"/>
                  <a:pt x="6178535" y="3547761"/>
                </a:cubicBezTo>
                <a:cubicBezTo>
                  <a:pt x="6163051" y="3206067"/>
                  <a:pt x="6057516" y="2913289"/>
                  <a:pt x="5868921" y="2705513"/>
                </a:cubicBezTo>
                <a:close/>
                <a:moveTo>
                  <a:pt x="4983556" y="4390398"/>
                </a:moveTo>
                <a:cubicBezTo>
                  <a:pt x="4982752" y="4386178"/>
                  <a:pt x="4982109" y="4381986"/>
                  <a:pt x="4981225" y="4377767"/>
                </a:cubicBezTo>
                <a:lnTo>
                  <a:pt x="4984011" y="4393746"/>
                </a:lnTo>
                <a:cubicBezTo>
                  <a:pt x="4983877" y="4392608"/>
                  <a:pt x="4983743" y="4391537"/>
                  <a:pt x="4983569" y="4390398"/>
                </a:cubicBezTo>
                <a:close/>
                <a:moveTo>
                  <a:pt x="1230100" y="3433707"/>
                </a:moveTo>
                <a:cubicBezTo>
                  <a:pt x="983868" y="3431483"/>
                  <a:pt x="751915" y="3485477"/>
                  <a:pt x="556690" y="3591856"/>
                </a:cubicBezTo>
                <a:cubicBezTo>
                  <a:pt x="558029" y="3591896"/>
                  <a:pt x="559194" y="3591990"/>
                  <a:pt x="560534" y="3592030"/>
                </a:cubicBezTo>
                <a:cubicBezTo>
                  <a:pt x="676129" y="3596116"/>
                  <a:pt x="821245" y="3582480"/>
                  <a:pt x="988328" y="3605291"/>
                </a:cubicBezTo>
                <a:cubicBezTo>
                  <a:pt x="1155398" y="3628115"/>
                  <a:pt x="1351119" y="3703981"/>
                  <a:pt x="1499383" y="3871748"/>
                </a:cubicBezTo>
                <a:cubicBezTo>
                  <a:pt x="1647661" y="4039501"/>
                  <a:pt x="1749325" y="4277335"/>
                  <a:pt x="1820142" y="4618895"/>
                </a:cubicBezTo>
                <a:lnTo>
                  <a:pt x="1821817" y="4626852"/>
                </a:lnTo>
                <a:lnTo>
                  <a:pt x="1822915" y="4634915"/>
                </a:lnTo>
                <a:cubicBezTo>
                  <a:pt x="1855772" y="4873230"/>
                  <a:pt x="2007572" y="5011100"/>
                  <a:pt x="2270748" y="5140184"/>
                </a:cubicBezTo>
                <a:cubicBezTo>
                  <a:pt x="2495294" y="5250327"/>
                  <a:pt x="2783584" y="5328980"/>
                  <a:pt x="3057234" y="5409052"/>
                </a:cubicBezTo>
                <a:cubicBezTo>
                  <a:pt x="3179794" y="4859876"/>
                  <a:pt x="2888999" y="4190069"/>
                  <a:pt x="2269502" y="3771838"/>
                </a:cubicBezTo>
                <a:cubicBezTo>
                  <a:pt x="1935469" y="3546328"/>
                  <a:pt x="1569316" y="3436774"/>
                  <a:pt x="1230127" y="3433707"/>
                </a:cubicBezTo>
                <a:close/>
                <a:moveTo>
                  <a:pt x="144098" y="3988870"/>
                </a:moveTo>
                <a:cubicBezTo>
                  <a:pt x="-194382" y="4571934"/>
                  <a:pt x="77072" y="5427510"/>
                  <a:pt x="815244" y="5925880"/>
                </a:cubicBezTo>
                <a:cubicBezTo>
                  <a:pt x="1541563" y="6416254"/>
                  <a:pt x="2419722" y="6358202"/>
                  <a:pt x="2842373" y="5849531"/>
                </a:cubicBezTo>
                <a:cubicBezTo>
                  <a:pt x="2595431" y="5779156"/>
                  <a:pt x="2315485" y="5699244"/>
                  <a:pt x="2058391" y="5573148"/>
                </a:cubicBezTo>
                <a:cubicBezTo>
                  <a:pt x="1726876" y="5410539"/>
                  <a:pt x="1410899" y="5137290"/>
                  <a:pt x="1347141" y="4712925"/>
                </a:cubicBezTo>
                <a:cubicBezTo>
                  <a:pt x="1286424" y="4422263"/>
                  <a:pt x="1205293" y="4267155"/>
                  <a:pt x="1138053" y="4191074"/>
                </a:cubicBezTo>
                <a:cubicBezTo>
                  <a:pt x="1070544" y="4114631"/>
                  <a:pt x="1017904" y="4096040"/>
                  <a:pt x="923070" y="4083114"/>
                </a:cubicBezTo>
                <a:cubicBezTo>
                  <a:pt x="828237" y="4070148"/>
                  <a:pt x="697908" y="4079404"/>
                  <a:pt x="543563" y="4073965"/>
                </a:cubicBezTo>
                <a:cubicBezTo>
                  <a:pt x="423280" y="4069733"/>
                  <a:pt x="282155" y="4052467"/>
                  <a:pt x="144098" y="3988883"/>
                </a:cubicBezTo>
                <a:close/>
                <a:moveTo>
                  <a:pt x="1347155" y="4712911"/>
                </a:moveTo>
                <a:cubicBezTo>
                  <a:pt x="1347449" y="4714251"/>
                  <a:pt x="1347744" y="4715483"/>
                  <a:pt x="1348025" y="4716836"/>
                </a:cubicBezTo>
                <a:lnTo>
                  <a:pt x="1345253" y="4700816"/>
                </a:lnTo>
                <a:cubicBezTo>
                  <a:pt x="1345815" y="4704888"/>
                  <a:pt x="1346552" y="4708853"/>
                  <a:pt x="1347168" y="4712925"/>
                </a:cubicBezTo>
                <a:close/>
              </a:path>
            </a:pathLst>
          </a:custGeom>
          <a:solidFill>
            <a:schemeClr val="bg1"/>
          </a:solidFill>
          <a:ln w="1339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B8DB1F4-A3E5-92F4-4664-938A9087A7DF}"/>
              </a:ext>
            </a:extLst>
          </p:cNvPr>
          <p:cNvGrpSpPr/>
          <p:nvPr/>
        </p:nvGrpSpPr>
        <p:grpSpPr>
          <a:xfrm>
            <a:off x="5866492" y="2581013"/>
            <a:ext cx="459016" cy="543008"/>
            <a:chOff x="3197383" y="0"/>
            <a:chExt cx="5797206" cy="6857999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5269236-123D-4CE6-1CCB-39E656E210F3}"/>
                </a:ext>
              </a:extLst>
            </p:cNvPr>
            <p:cNvSpPr/>
            <p:nvPr/>
          </p:nvSpPr>
          <p:spPr>
            <a:xfrm>
              <a:off x="3197383" y="5841783"/>
              <a:ext cx="5676187" cy="1016216"/>
            </a:xfrm>
            <a:custGeom>
              <a:avLst/>
              <a:gdLst>
                <a:gd name="connsiteX0" fmla="*/ 0 w 5676187"/>
                <a:gd name="connsiteY0" fmla="*/ 0 h 1016216"/>
                <a:gd name="connsiteX1" fmla="*/ 0 w 5676187"/>
                <a:gd name="connsiteY1" fmla="*/ 795943 h 1016216"/>
                <a:gd name="connsiteX2" fmla="*/ 220273 w 5676187"/>
                <a:gd name="connsiteY2" fmla="*/ 1016216 h 1016216"/>
                <a:gd name="connsiteX3" fmla="*/ 4472769 w 5676187"/>
                <a:gd name="connsiteY3" fmla="*/ 1016216 h 1016216"/>
                <a:gd name="connsiteX4" fmla="*/ 5676187 w 5676187"/>
                <a:gd name="connsiteY4" fmla="*/ 0 h 1016216"/>
                <a:gd name="connsiteX5" fmla="*/ 0 w 5676187"/>
                <a:gd name="connsiteY5" fmla="*/ 0 h 101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76187" h="1016216">
                  <a:moveTo>
                    <a:pt x="0" y="0"/>
                  </a:moveTo>
                  <a:lnTo>
                    <a:pt x="0" y="795943"/>
                  </a:lnTo>
                  <a:cubicBezTo>
                    <a:pt x="0" y="917592"/>
                    <a:pt x="98624" y="1016216"/>
                    <a:pt x="220273" y="1016216"/>
                  </a:cubicBezTo>
                  <a:lnTo>
                    <a:pt x="4472769" y="1016216"/>
                  </a:lnTo>
                  <a:cubicBezTo>
                    <a:pt x="5076220" y="1016216"/>
                    <a:pt x="5578501" y="576059"/>
                    <a:pt x="56761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9BB0659-A730-E288-F917-5BE34925C3C4}"/>
                </a:ext>
              </a:extLst>
            </p:cNvPr>
            <p:cNvSpPr/>
            <p:nvPr/>
          </p:nvSpPr>
          <p:spPr>
            <a:xfrm>
              <a:off x="6035175" y="3666337"/>
              <a:ext cx="2909385" cy="1734873"/>
            </a:xfrm>
            <a:custGeom>
              <a:avLst/>
              <a:gdLst>
                <a:gd name="connsiteX0" fmla="*/ 2461165 w 2909385"/>
                <a:gd name="connsiteY0" fmla="*/ 0 h 1734873"/>
                <a:gd name="connsiteX1" fmla="*/ 2099539 w 2909385"/>
                <a:gd name="connsiteY1" fmla="*/ 0 h 1734873"/>
                <a:gd name="connsiteX2" fmla="*/ 220286 w 2909385"/>
                <a:gd name="connsiteY2" fmla="*/ 0 h 1734873"/>
                <a:gd name="connsiteX3" fmla="*/ 0 w 2909385"/>
                <a:gd name="connsiteY3" fmla="*/ 220273 h 1734873"/>
                <a:gd name="connsiteX4" fmla="*/ 0 w 2909385"/>
                <a:gd name="connsiteY4" fmla="*/ 812834 h 1734873"/>
                <a:gd name="connsiteX5" fmla="*/ 732225 w 2909385"/>
                <a:gd name="connsiteY5" fmla="*/ 1734873 h 1734873"/>
                <a:gd name="connsiteX6" fmla="*/ 1587587 w 2909385"/>
                <a:gd name="connsiteY6" fmla="*/ 1734873 h 1734873"/>
                <a:gd name="connsiteX7" fmla="*/ 2294363 w 2909385"/>
                <a:gd name="connsiteY7" fmla="*/ 1030093 h 1734873"/>
                <a:gd name="connsiteX8" fmla="*/ 2461165 w 2909385"/>
                <a:gd name="connsiteY8" fmla="*/ 1030093 h 1734873"/>
                <a:gd name="connsiteX9" fmla="*/ 2909386 w 2909385"/>
                <a:gd name="connsiteY9" fmla="*/ 581872 h 1734873"/>
                <a:gd name="connsiteX10" fmla="*/ 2909386 w 2909385"/>
                <a:gd name="connsiteY10" fmla="*/ 448208 h 1734873"/>
                <a:gd name="connsiteX11" fmla="*/ 2461165 w 2909385"/>
                <a:gd name="connsiteY11" fmla="*/ 0 h 173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9385" h="1734873">
                  <a:moveTo>
                    <a:pt x="2461165" y="0"/>
                  </a:moveTo>
                  <a:lnTo>
                    <a:pt x="2099539" y="0"/>
                  </a:lnTo>
                  <a:lnTo>
                    <a:pt x="220286" y="0"/>
                  </a:lnTo>
                  <a:cubicBezTo>
                    <a:pt x="98637" y="0"/>
                    <a:pt x="0" y="98624"/>
                    <a:pt x="0" y="220273"/>
                  </a:cubicBezTo>
                  <a:lnTo>
                    <a:pt x="0" y="812834"/>
                  </a:lnTo>
                  <a:cubicBezTo>
                    <a:pt x="0" y="1261095"/>
                    <a:pt x="313218" y="1637334"/>
                    <a:pt x="732225" y="1734873"/>
                  </a:cubicBezTo>
                  <a:lnTo>
                    <a:pt x="1587587" y="1734873"/>
                  </a:lnTo>
                  <a:cubicBezTo>
                    <a:pt x="1936689" y="1653595"/>
                    <a:pt x="2212120" y="1378847"/>
                    <a:pt x="2294363" y="1030093"/>
                  </a:cubicBezTo>
                  <a:lnTo>
                    <a:pt x="2461165" y="1030093"/>
                  </a:lnTo>
                  <a:cubicBezTo>
                    <a:pt x="2708321" y="1030093"/>
                    <a:pt x="2909386" y="829028"/>
                    <a:pt x="2909386" y="581872"/>
                  </a:cubicBezTo>
                  <a:lnTo>
                    <a:pt x="2909386" y="448208"/>
                  </a:lnTo>
                  <a:cubicBezTo>
                    <a:pt x="2909386" y="201079"/>
                    <a:pt x="2708321" y="0"/>
                    <a:pt x="2461165" y="0"/>
                  </a:cubicBez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A91BC95-DA01-5752-2A99-C1E8240D7A62}"/>
                </a:ext>
              </a:extLst>
            </p:cNvPr>
            <p:cNvSpPr/>
            <p:nvPr/>
          </p:nvSpPr>
          <p:spPr>
            <a:xfrm>
              <a:off x="3197383" y="0"/>
              <a:ext cx="5797206" cy="5401224"/>
            </a:xfrm>
            <a:custGeom>
              <a:avLst/>
              <a:gdLst>
                <a:gd name="connsiteX0" fmla="*/ 5004666 w 5797206"/>
                <a:gd name="connsiteY0" fmla="*/ 0 h 5401224"/>
                <a:gd name="connsiteX1" fmla="*/ 792554 w 5797206"/>
                <a:gd name="connsiteY1" fmla="*/ 0 h 5401224"/>
                <a:gd name="connsiteX2" fmla="*/ 0 w 5797206"/>
                <a:gd name="connsiteY2" fmla="*/ 792554 h 5401224"/>
                <a:gd name="connsiteX3" fmla="*/ 0 w 5797206"/>
                <a:gd name="connsiteY3" fmla="*/ 5401224 h 5401224"/>
                <a:gd name="connsiteX4" fmla="*/ 2346722 w 5797206"/>
                <a:gd name="connsiteY4" fmla="*/ 5401224 h 5401224"/>
                <a:gd name="connsiteX5" fmla="*/ 2346722 w 5797206"/>
                <a:gd name="connsiteY5" fmla="*/ 1924258 h 5401224"/>
                <a:gd name="connsiteX6" fmla="*/ 3016663 w 5797206"/>
                <a:gd name="connsiteY6" fmla="*/ 1924258 h 5401224"/>
                <a:gd name="connsiteX7" fmla="*/ 3016663 w 5797206"/>
                <a:gd name="connsiteY7" fmla="*/ 2522592 h 5401224"/>
                <a:gd name="connsiteX8" fmla="*/ 3591489 w 5797206"/>
                <a:gd name="connsiteY8" fmla="*/ 3097418 h 5401224"/>
                <a:gd name="connsiteX9" fmla="*/ 3795300 w 5797206"/>
                <a:gd name="connsiteY9" fmla="*/ 3097418 h 5401224"/>
                <a:gd name="connsiteX10" fmla="*/ 3795300 w 5797206"/>
                <a:gd name="connsiteY10" fmla="*/ 3216764 h 5401224"/>
                <a:gd name="connsiteX11" fmla="*/ 4015574 w 5797206"/>
                <a:gd name="connsiteY11" fmla="*/ 3437037 h 5401224"/>
                <a:gd name="connsiteX12" fmla="*/ 4235847 w 5797206"/>
                <a:gd name="connsiteY12" fmla="*/ 3216764 h 5401224"/>
                <a:gd name="connsiteX13" fmla="*/ 4235847 w 5797206"/>
                <a:gd name="connsiteY13" fmla="*/ 3097418 h 5401224"/>
                <a:gd name="connsiteX14" fmla="*/ 4439685 w 5797206"/>
                <a:gd name="connsiteY14" fmla="*/ 3097418 h 5401224"/>
                <a:gd name="connsiteX15" fmla="*/ 5014511 w 5797206"/>
                <a:gd name="connsiteY15" fmla="*/ 2522592 h 5401224"/>
                <a:gd name="connsiteX16" fmla="*/ 5014511 w 5797206"/>
                <a:gd name="connsiteY16" fmla="*/ 1924258 h 5401224"/>
                <a:gd name="connsiteX17" fmla="*/ 5576934 w 5797206"/>
                <a:gd name="connsiteY17" fmla="*/ 1924258 h 5401224"/>
                <a:gd name="connsiteX18" fmla="*/ 5797207 w 5797206"/>
                <a:gd name="connsiteY18" fmla="*/ 1703985 h 5401224"/>
                <a:gd name="connsiteX19" fmla="*/ 5797207 w 5797206"/>
                <a:gd name="connsiteY19" fmla="*/ 792554 h 5401224"/>
                <a:gd name="connsiteX20" fmla="*/ 5004666 w 5797206"/>
                <a:gd name="connsiteY20" fmla="*/ 0 h 5401224"/>
                <a:gd name="connsiteX21" fmla="*/ 923432 w 5797206"/>
                <a:gd name="connsiteY21" fmla="*/ 1204182 h 5401224"/>
                <a:gd name="connsiteX22" fmla="*/ 673785 w 5797206"/>
                <a:gd name="connsiteY22" fmla="*/ 954535 h 5401224"/>
                <a:gd name="connsiteX23" fmla="*/ 923432 w 5797206"/>
                <a:gd name="connsiteY23" fmla="*/ 704887 h 5401224"/>
                <a:gd name="connsiteX24" fmla="*/ 1173080 w 5797206"/>
                <a:gd name="connsiteY24" fmla="*/ 954535 h 5401224"/>
                <a:gd name="connsiteX25" fmla="*/ 923432 w 5797206"/>
                <a:gd name="connsiteY25" fmla="*/ 1204182 h 5401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797206" h="5401224">
                  <a:moveTo>
                    <a:pt x="5004666" y="0"/>
                  </a:moveTo>
                  <a:lnTo>
                    <a:pt x="792554" y="0"/>
                  </a:lnTo>
                  <a:cubicBezTo>
                    <a:pt x="355531" y="0"/>
                    <a:pt x="0" y="355531"/>
                    <a:pt x="0" y="792554"/>
                  </a:cubicBezTo>
                  <a:lnTo>
                    <a:pt x="0" y="5401224"/>
                  </a:lnTo>
                  <a:lnTo>
                    <a:pt x="2346722" y="5401224"/>
                  </a:lnTo>
                  <a:lnTo>
                    <a:pt x="2346722" y="1924258"/>
                  </a:lnTo>
                  <a:lnTo>
                    <a:pt x="3016663" y="1924258"/>
                  </a:lnTo>
                  <a:lnTo>
                    <a:pt x="3016663" y="2522592"/>
                  </a:lnTo>
                  <a:cubicBezTo>
                    <a:pt x="3016663" y="2839547"/>
                    <a:pt x="3274534" y="3097418"/>
                    <a:pt x="3591489" y="3097418"/>
                  </a:cubicBezTo>
                  <a:lnTo>
                    <a:pt x="3795300" y="3097418"/>
                  </a:lnTo>
                  <a:lnTo>
                    <a:pt x="3795300" y="3216764"/>
                  </a:lnTo>
                  <a:cubicBezTo>
                    <a:pt x="3795300" y="3338413"/>
                    <a:pt x="3893924" y="3437037"/>
                    <a:pt x="4015574" y="3437037"/>
                  </a:cubicBezTo>
                  <a:cubicBezTo>
                    <a:pt x="4137223" y="3437037"/>
                    <a:pt x="4235847" y="3338413"/>
                    <a:pt x="4235847" y="3216764"/>
                  </a:cubicBezTo>
                  <a:lnTo>
                    <a:pt x="4235847" y="3097418"/>
                  </a:lnTo>
                  <a:lnTo>
                    <a:pt x="4439685" y="3097418"/>
                  </a:lnTo>
                  <a:cubicBezTo>
                    <a:pt x="4756639" y="3097418"/>
                    <a:pt x="5014511" y="2839547"/>
                    <a:pt x="5014511" y="2522592"/>
                  </a:cubicBezTo>
                  <a:lnTo>
                    <a:pt x="5014511" y="1924258"/>
                  </a:lnTo>
                  <a:lnTo>
                    <a:pt x="5576934" y="1924258"/>
                  </a:lnTo>
                  <a:cubicBezTo>
                    <a:pt x="5698583" y="1924258"/>
                    <a:pt x="5797207" y="1825634"/>
                    <a:pt x="5797207" y="1703985"/>
                  </a:cubicBezTo>
                  <a:lnTo>
                    <a:pt x="5797207" y="792554"/>
                  </a:lnTo>
                  <a:cubicBezTo>
                    <a:pt x="5797193" y="355531"/>
                    <a:pt x="5441676" y="0"/>
                    <a:pt x="5004666" y="0"/>
                  </a:cubicBezTo>
                  <a:close/>
                  <a:moveTo>
                    <a:pt x="923432" y="1204182"/>
                  </a:moveTo>
                  <a:cubicBezTo>
                    <a:pt x="785549" y="1204182"/>
                    <a:pt x="673785" y="1092418"/>
                    <a:pt x="673785" y="954535"/>
                  </a:cubicBezTo>
                  <a:cubicBezTo>
                    <a:pt x="673785" y="816651"/>
                    <a:pt x="785549" y="704887"/>
                    <a:pt x="923432" y="704887"/>
                  </a:cubicBezTo>
                  <a:cubicBezTo>
                    <a:pt x="1061316" y="704887"/>
                    <a:pt x="1173080" y="816651"/>
                    <a:pt x="1173080" y="954535"/>
                  </a:cubicBezTo>
                  <a:cubicBezTo>
                    <a:pt x="1173080" y="1092418"/>
                    <a:pt x="1061316" y="1204182"/>
                    <a:pt x="923432" y="1204182"/>
                  </a:cubicBez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grpSp>
        <p:nvGrpSpPr>
          <p:cNvPr id="44" name="Graphic 42">
            <a:extLst>
              <a:ext uri="{FF2B5EF4-FFF2-40B4-BE49-F238E27FC236}">
                <a16:creationId xmlns:a16="http://schemas.microsoft.com/office/drawing/2014/main" id="{FBED0214-496D-6E33-20E6-8D8967560D29}"/>
              </a:ext>
            </a:extLst>
          </p:cNvPr>
          <p:cNvGrpSpPr>
            <a:grpSpLocks noChangeAspect="1"/>
          </p:cNvGrpSpPr>
          <p:nvPr/>
        </p:nvGrpSpPr>
        <p:grpSpPr>
          <a:xfrm>
            <a:off x="9696625" y="2538337"/>
            <a:ext cx="576000" cy="628360"/>
            <a:chOff x="3860796" y="990600"/>
            <a:chExt cx="4470396" cy="4876800"/>
          </a:xfrm>
          <a:solidFill>
            <a:schemeClr val="bg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42C85F7-2FD0-5986-DAEB-24D4CB925F19}"/>
                </a:ext>
              </a:extLst>
            </p:cNvPr>
            <p:cNvSpPr/>
            <p:nvPr/>
          </p:nvSpPr>
          <p:spPr>
            <a:xfrm>
              <a:off x="3860796" y="990600"/>
              <a:ext cx="4470396" cy="4876800"/>
            </a:xfrm>
            <a:custGeom>
              <a:avLst/>
              <a:gdLst>
                <a:gd name="connsiteX0" fmla="*/ 4436269 w 4470396"/>
                <a:gd name="connsiteY0" fmla="*/ 903227 h 4876800"/>
                <a:gd name="connsiteX1" fmla="*/ 4064003 w 4470396"/>
                <a:gd name="connsiteY1" fmla="*/ 344834 h 4876800"/>
                <a:gd name="connsiteX2" fmla="*/ 4064003 w 4470396"/>
                <a:gd name="connsiteY2" fmla="*/ 203197 h 4876800"/>
                <a:gd name="connsiteX3" fmla="*/ 3860806 w 4470396"/>
                <a:gd name="connsiteY3" fmla="*/ 0 h 4876800"/>
                <a:gd name="connsiteX4" fmla="*/ 609600 w 4470396"/>
                <a:gd name="connsiteY4" fmla="*/ 0 h 4876800"/>
                <a:gd name="connsiteX5" fmla="*/ 406403 w 4470396"/>
                <a:gd name="connsiteY5" fmla="*/ 203197 h 4876800"/>
                <a:gd name="connsiteX6" fmla="*/ 406403 w 4470396"/>
                <a:gd name="connsiteY6" fmla="*/ 344824 h 4876800"/>
                <a:gd name="connsiteX7" fmla="*/ 34138 w 4470396"/>
                <a:gd name="connsiteY7" fmla="*/ 903227 h 4876800"/>
                <a:gd name="connsiteX8" fmla="*/ 0 w 4470396"/>
                <a:gd name="connsiteY8" fmla="*/ 1016003 h 4876800"/>
                <a:gd name="connsiteX9" fmla="*/ 0 w 4470396"/>
                <a:gd name="connsiteY9" fmla="*/ 1422406 h 4876800"/>
                <a:gd name="connsiteX10" fmla="*/ 203197 w 4470396"/>
                <a:gd name="connsiteY10" fmla="*/ 1873510 h 4876800"/>
                <a:gd name="connsiteX11" fmla="*/ 203197 w 4470396"/>
                <a:gd name="connsiteY11" fmla="*/ 4673603 h 4876800"/>
                <a:gd name="connsiteX12" fmla="*/ 406403 w 4470396"/>
                <a:gd name="connsiteY12" fmla="*/ 4876800 h 4876800"/>
                <a:gd name="connsiteX13" fmla="*/ 1016003 w 4470396"/>
                <a:gd name="connsiteY13" fmla="*/ 4876800 h 4876800"/>
                <a:gd name="connsiteX14" fmla="*/ 1016003 w 4470396"/>
                <a:gd name="connsiteY14" fmla="*/ 2844803 h 4876800"/>
                <a:gd name="connsiteX15" fmla="*/ 1219200 w 4470396"/>
                <a:gd name="connsiteY15" fmla="*/ 2641607 h 4876800"/>
                <a:gd name="connsiteX16" fmla="*/ 2235203 w 4470396"/>
                <a:gd name="connsiteY16" fmla="*/ 2641607 h 4876800"/>
                <a:gd name="connsiteX17" fmla="*/ 2438400 w 4470396"/>
                <a:gd name="connsiteY17" fmla="*/ 2844803 h 4876800"/>
                <a:gd name="connsiteX18" fmla="*/ 2438400 w 4470396"/>
                <a:gd name="connsiteY18" fmla="*/ 4876800 h 4876800"/>
                <a:gd name="connsiteX19" fmla="*/ 4064003 w 4470396"/>
                <a:gd name="connsiteY19" fmla="*/ 4876800 h 4876800"/>
                <a:gd name="connsiteX20" fmla="*/ 4267200 w 4470396"/>
                <a:gd name="connsiteY20" fmla="*/ 4673603 h 4876800"/>
                <a:gd name="connsiteX21" fmla="*/ 4267200 w 4470396"/>
                <a:gd name="connsiteY21" fmla="*/ 1873501 h 4876800"/>
                <a:gd name="connsiteX22" fmla="*/ 4470397 w 4470396"/>
                <a:gd name="connsiteY22" fmla="*/ 1422397 h 4876800"/>
                <a:gd name="connsiteX23" fmla="*/ 4470397 w 4470396"/>
                <a:gd name="connsiteY23" fmla="*/ 1015994 h 4876800"/>
                <a:gd name="connsiteX24" fmla="*/ 4436269 w 4470396"/>
                <a:gd name="connsiteY24" fmla="*/ 903227 h 4876800"/>
                <a:gd name="connsiteX25" fmla="*/ 4064003 w 4470396"/>
                <a:gd name="connsiteY25" fmla="*/ 1422397 h 4876800"/>
                <a:gd name="connsiteX26" fmla="*/ 3955495 w 4470396"/>
                <a:gd name="connsiteY26" fmla="*/ 1599181 h 4876800"/>
                <a:gd name="connsiteX27" fmla="*/ 3920547 w 4470396"/>
                <a:gd name="connsiteY27" fmla="*/ 1613611 h 4876800"/>
                <a:gd name="connsiteX28" fmla="*/ 3877875 w 4470396"/>
                <a:gd name="connsiteY28" fmla="*/ 1622146 h 4876800"/>
                <a:gd name="connsiteX29" fmla="*/ 3855930 w 4470396"/>
                <a:gd name="connsiteY29" fmla="*/ 1624584 h 4876800"/>
                <a:gd name="connsiteX30" fmla="*/ 3793141 w 4470396"/>
                <a:gd name="connsiteY30" fmla="*/ 1611982 h 4876800"/>
                <a:gd name="connsiteX31" fmla="*/ 3769366 w 4470396"/>
                <a:gd name="connsiteY31" fmla="*/ 1601210 h 4876800"/>
                <a:gd name="connsiteX32" fmla="*/ 3731981 w 4470396"/>
                <a:gd name="connsiteY32" fmla="*/ 1576016 h 4876800"/>
                <a:gd name="connsiteX33" fmla="*/ 3710035 w 4470396"/>
                <a:gd name="connsiteY33" fmla="*/ 1555490 h 4876800"/>
                <a:gd name="connsiteX34" fmla="*/ 3679965 w 4470396"/>
                <a:gd name="connsiteY34" fmla="*/ 1510789 h 4876800"/>
                <a:gd name="connsiteX35" fmla="*/ 3671630 w 4470396"/>
                <a:gd name="connsiteY35" fmla="*/ 1491082 h 4876800"/>
                <a:gd name="connsiteX36" fmla="*/ 3657610 w 4470396"/>
                <a:gd name="connsiteY36" fmla="*/ 1422397 h 4876800"/>
                <a:gd name="connsiteX37" fmla="*/ 3657610 w 4470396"/>
                <a:gd name="connsiteY37" fmla="*/ 1015994 h 4876800"/>
                <a:gd name="connsiteX38" fmla="*/ 3454413 w 4470396"/>
                <a:gd name="connsiteY38" fmla="*/ 812797 h 4876800"/>
                <a:gd name="connsiteX39" fmla="*/ 3251216 w 4470396"/>
                <a:gd name="connsiteY39" fmla="*/ 1015994 h 4876800"/>
                <a:gd name="connsiteX40" fmla="*/ 3251216 w 4470396"/>
                <a:gd name="connsiteY40" fmla="*/ 1422397 h 4876800"/>
                <a:gd name="connsiteX41" fmla="*/ 3048019 w 4470396"/>
                <a:gd name="connsiteY41" fmla="*/ 1625594 h 4876800"/>
                <a:gd name="connsiteX42" fmla="*/ 2844822 w 4470396"/>
                <a:gd name="connsiteY42" fmla="*/ 1422397 h 4876800"/>
                <a:gd name="connsiteX43" fmla="*/ 2844822 w 4470396"/>
                <a:gd name="connsiteY43" fmla="*/ 1015994 h 4876800"/>
                <a:gd name="connsiteX44" fmla="*/ 2641626 w 4470396"/>
                <a:gd name="connsiteY44" fmla="*/ 812797 h 4876800"/>
                <a:gd name="connsiteX45" fmla="*/ 2438429 w 4470396"/>
                <a:gd name="connsiteY45" fmla="*/ 1015994 h 4876800"/>
                <a:gd name="connsiteX46" fmla="*/ 2438429 w 4470396"/>
                <a:gd name="connsiteY46" fmla="*/ 1422397 h 4876800"/>
                <a:gd name="connsiteX47" fmla="*/ 2235232 w 4470396"/>
                <a:gd name="connsiteY47" fmla="*/ 1625594 h 4876800"/>
                <a:gd name="connsiteX48" fmla="*/ 2032035 w 4470396"/>
                <a:gd name="connsiteY48" fmla="*/ 1422397 h 4876800"/>
                <a:gd name="connsiteX49" fmla="*/ 2032035 w 4470396"/>
                <a:gd name="connsiteY49" fmla="*/ 1015994 h 4876800"/>
                <a:gd name="connsiteX50" fmla="*/ 1828838 w 4470396"/>
                <a:gd name="connsiteY50" fmla="*/ 812797 h 4876800"/>
                <a:gd name="connsiteX51" fmla="*/ 1625641 w 4470396"/>
                <a:gd name="connsiteY51" fmla="*/ 1015994 h 4876800"/>
                <a:gd name="connsiteX52" fmla="*/ 1625641 w 4470396"/>
                <a:gd name="connsiteY52" fmla="*/ 1422397 h 4876800"/>
                <a:gd name="connsiteX53" fmla="*/ 1422445 w 4470396"/>
                <a:gd name="connsiteY53" fmla="*/ 1625594 h 4876800"/>
                <a:gd name="connsiteX54" fmla="*/ 1219248 w 4470396"/>
                <a:gd name="connsiteY54" fmla="*/ 1422397 h 4876800"/>
                <a:gd name="connsiteX55" fmla="*/ 1219248 w 4470396"/>
                <a:gd name="connsiteY55" fmla="*/ 1015994 h 4876800"/>
                <a:gd name="connsiteX56" fmla="*/ 1016051 w 4470396"/>
                <a:gd name="connsiteY56" fmla="*/ 812797 h 4876800"/>
                <a:gd name="connsiteX57" fmla="*/ 812854 w 4470396"/>
                <a:gd name="connsiteY57" fmla="*/ 1015994 h 4876800"/>
                <a:gd name="connsiteX58" fmla="*/ 812854 w 4470396"/>
                <a:gd name="connsiteY58" fmla="*/ 1422397 h 4876800"/>
                <a:gd name="connsiteX59" fmla="*/ 799243 w 4470396"/>
                <a:gd name="connsiteY59" fmla="*/ 1490472 h 4876800"/>
                <a:gd name="connsiteX60" fmla="*/ 790299 w 4470396"/>
                <a:gd name="connsiteY60" fmla="*/ 1511199 h 4876800"/>
                <a:gd name="connsiteX61" fmla="*/ 761648 w 4470396"/>
                <a:gd name="connsiteY61" fmla="*/ 1553870 h 4876800"/>
                <a:gd name="connsiteX62" fmla="*/ 737673 w 4470396"/>
                <a:gd name="connsiteY62" fmla="*/ 1576626 h 4876800"/>
                <a:gd name="connsiteX63" fmla="*/ 701707 w 4470396"/>
                <a:gd name="connsiteY63" fmla="*/ 1601010 h 4876800"/>
                <a:gd name="connsiteX64" fmla="*/ 677323 w 4470396"/>
                <a:gd name="connsiteY64" fmla="*/ 1611982 h 4876800"/>
                <a:gd name="connsiteX65" fmla="*/ 614534 w 4470396"/>
                <a:gd name="connsiteY65" fmla="*/ 1624584 h 4876800"/>
                <a:gd name="connsiteX66" fmla="*/ 593398 w 4470396"/>
                <a:gd name="connsiteY66" fmla="*/ 1622346 h 4876800"/>
                <a:gd name="connsiteX67" fmla="*/ 549707 w 4470396"/>
                <a:gd name="connsiteY67" fmla="*/ 1613402 h 4876800"/>
                <a:gd name="connsiteX68" fmla="*/ 515160 w 4470396"/>
                <a:gd name="connsiteY68" fmla="*/ 1599181 h 4876800"/>
                <a:gd name="connsiteX69" fmla="*/ 406403 w 4470396"/>
                <a:gd name="connsiteY69" fmla="*/ 1422397 h 4876800"/>
                <a:gd name="connsiteX70" fmla="*/ 406403 w 4470396"/>
                <a:gd name="connsiteY70" fmla="*/ 1077563 h 4876800"/>
                <a:gd name="connsiteX71" fmla="*/ 778669 w 4470396"/>
                <a:gd name="connsiteY71" fmla="*/ 519170 h 4876800"/>
                <a:gd name="connsiteX72" fmla="*/ 812806 w 4470396"/>
                <a:gd name="connsiteY72" fmla="*/ 406394 h 4876800"/>
                <a:gd name="connsiteX73" fmla="*/ 3657610 w 4470396"/>
                <a:gd name="connsiteY73" fmla="*/ 406394 h 4876800"/>
                <a:gd name="connsiteX74" fmla="*/ 3691747 w 4470396"/>
                <a:gd name="connsiteY74" fmla="*/ 519170 h 4876800"/>
                <a:gd name="connsiteX75" fmla="*/ 4064003 w 4470396"/>
                <a:gd name="connsiteY75" fmla="*/ 1077573 h 4876800"/>
                <a:gd name="connsiteX76" fmla="*/ 4064003 w 4470396"/>
                <a:gd name="connsiteY76" fmla="*/ 1422397 h 4876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4470396" h="4876800">
                  <a:moveTo>
                    <a:pt x="4436269" y="903227"/>
                  </a:moveTo>
                  <a:lnTo>
                    <a:pt x="4064003" y="344834"/>
                  </a:lnTo>
                  <a:lnTo>
                    <a:pt x="4064003" y="203197"/>
                  </a:lnTo>
                  <a:cubicBezTo>
                    <a:pt x="4064003" y="91030"/>
                    <a:pt x="3973173" y="0"/>
                    <a:pt x="3860806" y="0"/>
                  </a:cubicBezTo>
                  <a:lnTo>
                    <a:pt x="609600" y="0"/>
                  </a:lnTo>
                  <a:cubicBezTo>
                    <a:pt x="497434" y="0"/>
                    <a:pt x="406403" y="91030"/>
                    <a:pt x="406403" y="203197"/>
                  </a:cubicBezTo>
                  <a:lnTo>
                    <a:pt x="406403" y="344824"/>
                  </a:lnTo>
                  <a:lnTo>
                    <a:pt x="34138" y="903227"/>
                  </a:lnTo>
                  <a:cubicBezTo>
                    <a:pt x="11992" y="936555"/>
                    <a:pt x="0" y="975970"/>
                    <a:pt x="0" y="1016003"/>
                  </a:cubicBezTo>
                  <a:lnTo>
                    <a:pt x="0" y="1422406"/>
                  </a:lnTo>
                  <a:cubicBezTo>
                    <a:pt x="0" y="1601829"/>
                    <a:pt x="79448" y="1761754"/>
                    <a:pt x="203197" y="1873510"/>
                  </a:cubicBezTo>
                  <a:lnTo>
                    <a:pt x="203197" y="4673603"/>
                  </a:lnTo>
                  <a:cubicBezTo>
                    <a:pt x="203206" y="4785770"/>
                    <a:pt x="294237" y="4876800"/>
                    <a:pt x="406403" y="4876800"/>
                  </a:cubicBezTo>
                  <a:lnTo>
                    <a:pt x="1016003" y="4876800"/>
                  </a:lnTo>
                  <a:lnTo>
                    <a:pt x="1016003" y="2844803"/>
                  </a:lnTo>
                  <a:cubicBezTo>
                    <a:pt x="1016003" y="2732637"/>
                    <a:pt x="1107034" y="2641607"/>
                    <a:pt x="1219200" y="2641607"/>
                  </a:cubicBezTo>
                  <a:lnTo>
                    <a:pt x="2235203" y="2641607"/>
                  </a:lnTo>
                  <a:cubicBezTo>
                    <a:pt x="2347570" y="2641607"/>
                    <a:pt x="2438400" y="2732637"/>
                    <a:pt x="2438400" y="2844803"/>
                  </a:cubicBezTo>
                  <a:lnTo>
                    <a:pt x="2438400" y="4876800"/>
                  </a:lnTo>
                  <a:lnTo>
                    <a:pt x="4064003" y="4876800"/>
                  </a:lnTo>
                  <a:cubicBezTo>
                    <a:pt x="4176370" y="4876800"/>
                    <a:pt x="4267200" y="4785770"/>
                    <a:pt x="4267200" y="4673603"/>
                  </a:cubicBezTo>
                  <a:lnTo>
                    <a:pt x="4267200" y="1873501"/>
                  </a:lnTo>
                  <a:cubicBezTo>
                    <a:pt x="4391149" y="1761744"/>
                    <a:pt x="4470397" y="1601819"/>
                    <a:pt x="4470397" y="1422397"/>
                  </a:cubicBezTo>
                  <a:lnTo>
                    <a:pt x="4470397" y="1015994"/>
                  </a:lnTo>
                  <a:cubicBezTo>
                    <a:pt x="4470407" y="975970"/>
                    <a:pt x="4458615" y="936546"/>
                    <a:pt x="4436269" y="903227"/>
                  </a:cubicBezTo>
                  <a:close/>
                  <a:moveTo>
                    <a:pt x="4064003" y="1422397"/>
                  </a:moveTo>
                  <a:cubicBezTo>
                    <a:pt x="4064003" y="1499616"/>
                    <a:pt x="4019093" y="1564843"/>
                    <a:pt x="3955495" y="1599181"/>
                  </a:cubicBezTo>
                  <a:cubicBezTo>
                    <a:pt x="3943912" y="1605477"/>
                    <a:pt x="3932330" y="1609744"/>
                    <a:pt x="3920547" y="1613611"/>
                  </a:cubicBezTo>
                  <a:cubicBezTo>
                    <a:pt x="3906936" y="1617878"/>
                    <a:pt x="3892706" y="1620926"/>
                    <a:pt x="3877875" y="1622146"/>
                  </a:cubicBezTo>
                  <a:cubicBezTo>
                    <a:pt x="3870560" y="1622755"/>
                    <a:pt x="3863045" y="1624784"/>
                    <a:pt x="3855930" y="1624584"/>
                  </a:cubicBezTo>
                  <a:cubicBezTo>
                    <a:pt x="3833784" y="1623974"/>
                    <a:pt x="3812848" y="1619098"/>
                    <a:pt x="3793141" y="1611982"/>
                  </a:cubicBezTo>
                  <a:cubicBezTo>
                    <a:pt x="3784806" y="1608935"/>
                    <a:pt x="3777091" y="1605077"/>
                    <a:pt x="3769366" y="1601210"/>
                  </a:cubicBezTo>
                  <a:cubicBezTo>
                    <a:pt x="3755755" y="1594094"/>
                    <a:pt x="3743563" y="1585560"/>
                    <a:pt x="3731981" y="1576016"/>
                  </a:cubicBezTo>
                  <a:cubicBezTo>
                    <a:pt x="3724256" y="1569511"/>
                    <a:pt x="3716941" y="1563014"/>
                    <a:pt x="3710035" y="1555490"/>
                  </a:cubicBezTo>
                  <a:cubicBezTo>
                    <a:pt x="3698253" y="1541878"/>
                    <a:pt x="3687890" y="1527039"/>
                    <a:pt x="3679965" y="1510789"/>
                  </a:cubicBezTo>
                  <a:cubicBezTo>
                    <a:pt x="3676717" y="1504283"/>
                    <a:pt x="3674069" y="1497787"/>
                    <a:pt x="3671630" y="1491082"/>
                  </a:cubicBezTo>
                  <a:cubicBezTo>
                    <a:pt x="3663706" y="1469336"/>
                    <a:pt x="3657610" y="1446781"/>
                    <a:pt x="3657610" y="1422397"/>
                  </a:cubicBezTo>
                  <a:lnTo>
                    <a:pt x="3657610" y="1015994"/>
                  </a:lnTo>
                  <a:cubicBezTo>
                    <a:pt x="3657610" y="903827"/>
                    <a:pt x="3566779" y="812797"/>
                    <a:pt x="3454413" y="812797"/>
                  </a:cubicBezTo>
                  <a:cubicBezTo>
                    <a:pt x="3342246" y="812797"/>
                    <a:pt x="3251216" y="903827"/>
                    <a:pt x="3251216" y="1015994"/>
                  </a:cubicBezTo>
                  <a:lnTo>
                    <a:pt x="3251216" y="1422397"/>
                  </a:lnTo>
                  <a:cubicBezTo>
                    <a:pt x="3251216" y="1534363"/>
                    <a:pt x="3160186" y="1625594"/>
                    <a:pt x="3048019" y="1625594"/>
                  </a:cubicBezTo>
                  <a:cubicBezTo>
                    <a:pt x="2936053" y="1625594"/>
                    <a:pt x="2844822" y="1534354"/>
                    <a:pt x="2844822" y="1422397"/>
                  </a:cubicBezTo>
                  <a:lnTo>
                    <a:pt x="2844822" y="1015994"/>
                  </a:lnTo>
                  <a:cubicBezTo>
                    <a:pt x="2844822" y="903827"/>
                    <a:pt x="2753992" y="812797"/>
                    <a:pt x="2641626" y="812797"/>
                  </a:cubicBezTo>
                  <a:cubicBezTo>
                    <a:pt x="2529459" y="812797"/>
                    <a:pt x="2438429" y="903827"/>
                    <a:pt x="2438429" y="1015994"/>
                  </a:cubicBezTo>
                  <a:lnTo>
                    <a:pt x="2438429" y="1422397"/>
                  </a:lnTo>
                  <a:cubicBezTo>
                    <a:pt x="2438429" y="1534363"/>
                    <a:pt x="2347398" y="1625594"/>
                    <a:pt x="2235232" y="1625594"/>
                  </a:cubicBezTo>
                  <a:cubicBezTo>
                    <a:pt x="2123266" y="1625594"/>
                    <a:pt x="2032035" y="1534354"/>
                    <a:pt x="2032035" y="1422397"/>
                  </a:cubicBezTo>
                  <a:lnTo>
                    <a:pt x="2032035" y="1015994"/>
                  </a:lnTo>
                  <a:cubicBezTo>
                    <a:pt x="2032035" y="903827"/>
                    <a:pt x="1941205" y="812797"/>
                    <a:pt x="1828838" y="812797"/>
                  </a:cubicBezTo>
                  <a:cubicBezTo>
                    <a:pt x="1716672" y="812797"/>
                    <a:pt x="1625641" y="903827"/>
                    <a:pt x="1625641" y="1015994"/>
                  </a:cubicBezTo>
                  <a:lnTo>
                    <a:pt x="1625641" y="1422397"/>
                  </a:lnTo>
                  <a:cubicBezTo>
                    <a:pt x="1625641" y="1534363"/>
                    <a:pt x="1534611" y="1625594"/>
                    <a:pt x="1422445" y="1625594"/>
                  </a:cubicBezTo>
                  <a:cubicBezTo>
                    <a:pt x="1310478" y="1625594"/>
                    <a:pt x="1219248" y="1534354"/>
                    <a:pt x="1219248" y="1422397"/>
                  </a:cubicBezTo>
                  <a:lnTo>
                    <a:pt x="1219248" y="1015994"/>
                  </a:lnTo>
                  <a:cubicBezTo>
                    <a:pt x="1219248" y="903827"/>
                    <a:pt x="1128417" y="812797"/>
                    <a:pt x="1016051" y="812797"/>
                  </a:cubicBezTo>
                  <a:cubicBezTo>
                    <a:pt x="903884" y="812797"/>
                    <a:pt x="812854" y="903827"/>
                    <a:pt x="812854" y="1015994"/>
                  </a:cubicBezTo>
                  <a:lnTo>
                    <a:pt x="812854" y="1422397"/>
                  </a:lnTo>
                  <a:cubicBezTo>
                    <a:pt x="812854" y="1446581"/>
                    <a:pt x="806958" y="1469136"/>
                    <a:pt x="799243" y="1490472"/>
                  </a:cubicBezTo>
                  <a:cubicBezTo>
                    <a:pt x="796604" y="1497587"/>
                    <a:pt x="793756" y="1504493"/>
                    <a:pt x="790299" y="1511199"/>
                  </a:cubicBezTo>
                  <a:cubicBezTo>
                    <a:pt x="782574" y="1526638"/>
                    <a:pt x="772820" y="1540869"/>
                    <a:pt x="761648" y="1553870"/>
                  </a:cubicBezTo>
                  <a:cubicBezTo>
                    <a:pt x="754332" y="1562205"/>
                    <a:pt x="746208" y="1569520"/>
                    <a:pt x="737673" y="1576626"/>
                  </a:cubicBezTo>
                  <a:cubicBezTo>
                    <a:pt x="726500" y="1585970"/>
                    <a:pt x="714508" y="1594304"/>
                    <a:pt x="701707" y="1601010"/>
                  </a:cubicBezTo>
                  <a:cubicBezTo>
                    <a:pt x="693782" y="1605077"/>
                    <a:pt x="685657" y="1608935"/>
                    <a:pt x="677323" y="1611982"/>
                  </a:cubicBezTo>
                  <a:cubicBezTo>
                    <a:pt x="657406" y="1619098"/>
                    <a:pt x="636680" y="1624174"/>
                    <a:pt x="614534" y="1624584"/>
                  </a:cubicBezTo>
                  <a:cubicBezTo>
                    <a:pt x="607628" y="1624784"/>
                    <a:pt x="600313" y="1622955"/>
                    <a:pt x="593398" y="1622346"/>
                  </a:cubicBezTo>
                  <a:cubicBezTo>
                    <a:pt x="578158" y="1620926"/>
                    <a:pt x="563728" y="1617878"/>
                    <a:pt x="549707" y="1613402"/>
                  </a:cubicBezTo>
                  <a:cubicBezTo>
                    <a:pt x="538124" y="1609744"/>
                    <a:pt x="526542" y="1605277"/>
                    <a:pt x="515160" y="1599181"/>
                  </a:cubicBezTo>
                  <a:cubicBezTo>
                    <a:pt x="451514" y="1564843"/>
                    <a:pt x="406403" y="1499616"/>
                    <a:pt x="406403" y="1422397"/>
                  </a:cubicBezTo>
                  <a:lnTo>
                    <a:pt x="406403" y="1077563"/>
                  </a:lnTo>
                  <a:lnTo>
                    <a:pt x="778669" y="519170"/>
                  </a:lnTo>
                  <a:cubicBezTo>
                    <a:pt x="801024" y="485842"/>
                    <a:pt x="812806" y="446427"/>
                    <a:pt x="812806" y="406394"/>
                  </a:cubicBezTo>
                  <a:lnTo>
                    <a:pt x="3657610" y="406394"/>
                  </a:lnTo>
                  <a:cubicBezTo>
                    <a:pt x="3657610" y="446427"/>
                    <a:pt x="3669602" y="485842"/>
                    <a:pt x="3691747" y="519170"/>
                  </a:cubicBezTo>
                  <a:lnTo>
                    <a:pt x="4064003" y="1077573"/>
                  </a:lnTo>
                  <a:lnTo>
                    <a:pt x="4064003" y="14223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9090CE4-1B80-3EFC-053E-8416C32B4549}"/>
                </a:ext>
              </a:extLst>
            </p:cNvPr>
            <p:cNvSpPr/>
            <p:nvPr/>
          </p:nvSpPr>
          <p:spPr>
            <a:xfrm>
              <a:off x="5283203" y="4038600"/>
              <a:ext cx="609600" cy="1828800"/>
            </a:xfrm>
            <a:custGeom>
              <a:avLst/>
              <a:gdLst>
                <a:gd name="connsiteX0" fmla="*/ 0 w 609600"/>
                <a:gd name="connsiteY0" fmla="*/ 0 h 1828800"/>
                <a:gd name="connsiteX1" fmla="*/ 609600 w 609600"/>
                <a:gd name="connsiteY1" fmla="*/ 0 h 1828800"/>
                <a:gd name="connsiteX2" fmla="*/ 609600 w 609600"/>
                <a:gd name="connsiteY2" fmla="*/ 1828800 h 1828800"/>
                <a:gd name="connsiteX3" fmla="*/ 0 w 609600"/>
                <a:gd name="connsiteY3" fmla="*/ 182880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9600" h="1828800">
                  <a:moveTo>
                    <a:pt x="0" y="0"/>
                  </a:moveTo>
                  <a:lnTo>
                    <a:pt x="609600" y="0"/>
                  </a:lnTo>
                  <a:lnTo>
                    <a:pt x="609600" y="1828800"/>
                  </a:lnTo>
                  <a:lnTo>
                    <a:pt x="0" y="182880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4A1ACE9-98EE-A2B2-FB47-025CF8E9C02B}"/>
              </a:ext>
            </a:extLst>
          </p:cNvPr>
          <p:cNvSpPr/>
          <p:nvPr/>
        </p:nvSpPr>
        <p:spPr>
          <a:xfrm>
            <a:off x="0" y="1540316"/>
            <a:ext cx="12192000" cy="5317684"/>
          </a:xfrm>
          <a:custGeom>
            <a:avLst/>
            <a:gdLst>
              <a:gd name="connsiteX0" fmla="*/ 5866617 w 12192000"/>
              <a:gd name="connsiteY0" fmla="*/ 0 h 5317684"/>
              <a:gd name="connsiteX1" fmla="*/ 12171311 w 12192000"/>
              <a:gd name="connsiteY1" fmla="*/ 2611490 h 5317684"/>
              <a:gd name="connsiteX2" fmla="*/ 12192000 w 12192000"/>
              <a:gd name="connsiteY2" fmla="*/ 2633190 h 5317684"/>
              <a:gd name="connsiteX3" fmla="*/ 12192000 w 12192000"/>
              <a:gd name="connsiteY3" fmla="*/ 5317684 h 5317684"/>
              <a:gd name="connsiteX4" fmla="*/ 0 w 12192000"/>
              <a:gd name="connsiteY4" fmla="*/ 5317684 h 5317684"/>
              <a:gd name="connsiteX5" fmla="*/ 0 w 12192000"/>
              <a:gd name="connsiteY5" fmla="*/ 2205020 h 5317684"/>
              <a:gd name="connsiteX6" fmla="*/ 195096 w 12192000"/>
              <a:gd name="connsiteY6" fmla="*/ 2036023 h 5317684"/>
              <a:gd name="connsiteX7" fmla="*/ 5866617 w 12192000"/>
              <a:gd name="connsiteY7" fmla="*/ 0 h 531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317684">
                <a:moveTo>
                  <a:pt x="5866617" y="0"/>
                </a:moveTo>
                <a:cubicBezTo>
                  <a:pt x="8328753" y="0"/>
                  <a:pt x="10557799" y="997978"/>
                  <a:pt x="12171311" y="2611490"/>
                </a:cubicBezTo>
                <a:lnTo>
                  <a:pt x="12192000" y="2633190"/>
                </a:lnTo>
                <a:lnTo>
                  <a:pt x="12192000" y="5317684"/>
                </a:lnTo>
                <a:lnTo>
                  <a:pt x="0" y="5317684"/>
                </a:lnTo>
                <a:lnTo>
                  <a:pt x="0" y="2205020"/>
                </a:lnTo>
                <a:lnTo>
                  <a:pt x="195096" y="2036023"/>
                </a:lnTo>
                <a:cubicBezTo>
                  <a:pt x="1736339" y="764077"/>
                  <a:pt x="3712248" y="0"/>
                  <a:pt x="5866617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752314" y="2125091"/>
          <a:ext cx="5141269" cy="3834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TextBox 17"/>
          <p:cNvSpPr txBox="1"/>
          <p:nvPr/>
        </p:nvSpPr>
        <p:spPr>
          <a:xfrm>
            <a:off x="7317822" y="1362857"/>
            <a:ext cx="4135490" cy="58477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Recommendations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077248" y="2461532"/>
            <a:ext cx="5045846" cy="31393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Develop cultural intelligence training for managers to tailor feedback styles globally.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Strengthen consistency via digital performance analytics (track frequency and quality of Check-Ins).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Integrate career development pathways more clearly with performance data to motivate retention.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Reinforce Starbucks’ “expansive learning culture” (Fuller &amp; Unwin, 2004) — link evaluation to learning opportunities.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57984" y="5020889"/>
            <a:ext cx="2374442" cy="1964223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923803" y="1362858"/>
            <a:ext cx="4472789" cy="58477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Current Challenges</a:t>
            </a:r>
          </a:p>
        </p:txBody>
      </p:sp>
      <p:sp>
        <p:nvSpPr>
          <p:cNvPr id="4" name="Down Arrow 3"/>
          <p:cNvSpPr/>
          <p:nvPr/>
        </p:nvSpPr>
        <p:spPr>
          <a:xfrm>
            <a:off x="2967051" y="2005150"/>
            <a:ext cx="386291" cy="506696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19" name="Down Arrow 18"/>
          <p:cNvSpPr/>
          <p:nvPr/>
        </p:nvSpPr>
        <p:spPr>
          <a:xfrm>
            <a:off x="9236484" y="1947632"/>
            <a:ext cx="386291" cy="506696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2032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04A3674-DC3B-E46C-CE25-13F3044C4074}"/>
              </a:ext>
            </a:extLst>
          </p:cNvPr>
          <p:cNvSpPr/>
          <p:nvPr/>
        </p:nvSpPr>
        <p:spPr>
          <a:xfrm flipH="1">
            <a:off x="-1" y="-114300"/>
            <a:ext cx="11604625" cy="69723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FAE5DF0-D5D0-5B45-BCF3-02FFD0E35956}"/>
              </a:ext>
            </a:extLst>
          </p:cNvPr>
          <p:cNvGrpSpPr/>
          <p:nvPr/>
        </p:nvGrpSpPr>
        <p:grpSpPr>
          <a:xfrm flipH="1">
            <a:off x="10130879" y="1317384"/>
            <a:ext cx="4223232" cy="4223232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9B5584D-D0E6-7190-424A-35CDF8F49CBB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8" name="Graphic 4">
              <a:extLst>
                <a:ext uri="{FF2B5EF4-FFF2-40B4-BE49-F238E27FC236}">
                  <a16:creationId xmlns:a16="http://schemas.microsoft.com/office/drawing/2014/main" id="{F898E991-7B1D-5146-44E8-F77B7F5BDD8B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6167CC2A-CA65-B4BB-D8CA-AECFE0F2FB33}"/>
              </a:ext>
            </a:extLst>
          </p:cNvPr>
          <p:cNvSpPr txBox="1"/>
          <p:nvPr/>
        </p:nvSpPr>
        <p:spPr>
          <a:xfrm>
            <a:off x="131761" y="0"/>
            <a:ext cx="9215439" cy="5847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Summary &amp; References</a:t>
            </a:r>
          </a:p>
        </p:txBody>
      </p:sp>
      <p:sp>
        <p:nvSpPr>
          <p:cNvPr id="6" name="Google Shape;548;p49">
            <a:extLst>
              <a:ext uri="{FF2B5EF4-FFF2-40B4-BE49-F238E27FC236}">
                <a16:creationId xmlns:a16="http://schemas.microsoft.com/office/drawing/2014/main" id="{736B71FD-42D1-9F9F-4CAE-7B5021CDBE69}"/>
              </a:ext>
            </a:extLst>
          </p:cNvPr>
          <p:cNvSpPr txBox="1"/>
          <p:nvPr/>
        </p:nvSpPr>
        <p:spPr>
          <a:xfrm>
            <a:off x="121930" y="933196"/>
            <a:ext cx="9887019" cy="2354795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spcFirstLastPara="1" wrap="square" lIns="121900" tIns="121900" rIns="121900" bIns="121900" anchor="t" anchorCtr="0">
            <a:noAutofit/>
          </a:bodyPr>
          <a:lstStyle/>
          <a:p>
            <a:pPr marL="609585" marR="0" lvl="0" indent="-40639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86043"/>
              </a:buClr>
              <a:buSzPts val="1200"/>
              <a:buFont typeface="Montserrat" pitchFamily="2" charset="0"/>
              <a:buChar char="▶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Roboto"/>
                <a:cs typeface="Roboto"/>
                <a:sym typeface="Roboto"/>
              </a:rPr>
              <a:t>Starbucks has a performance management system that is continuous, developmental and value-based and is based on feedback.</a:t>
            </a:r>
          </a:p>
          <a:p>
            <a:pPr marL="609585" marR="0" lvl="0" indent="-40639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86043"/>
              </a:buClr>
              <a:buSzPts val="1200"/>
              <a:buFont typeface="Montserrat" pitchFamily="2" charset="0"/>
              <a:buChar char="▶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Roboto"/>
                <a:cs typeface="Roboto"/>
                <a:sym typeface="Roboto"/>
              </a:rPr>
              <a:t>Close co-ordination of business objectives, partner development and culture.</a:t>
            </a:r>
          </a:p>
          <a:p>
            <a:pPr marL="609585" marR="0" lvl="0" indent="-40639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86043"/>
              </a:buClr>
              <a:buSzPts val="1200"/>
              <a:buFont typeface="Montserrat" pitchFamily="2" charset="0"/>
              <a:buChar char="▶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Roboto"/>
                <a:cs typeface="Roboto"/>
                <a:sym typeface="Roboto"/>
              </a:rPr>
              <a:t>Continued dilemma: how to remain global and at the same time be sensitive locally.</a:t>
            </a:r>
          </a:p>
          <a:p>
            <a:pPr marL="609585" marR="0" lvl="0" indent="-40639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286043"/>
              </a:buClr>
              <a:buSzPts val="1200"/>
              <a:buFont typeface="Montserrat" pitchFamily="2" charset="0"/>
              <a:buChar char="▶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Roboto"/>
                <a:cs typeface="Roboto"/>
                <a:sym typeface="Roboto"/>
              </a:rPr>
              <a:t>Best performance management in Starbucks represents soft HRM, as well as strategic combination of HR and operations.</a:t>
            </a: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Roboto"/>
              <a:cs typeface="Roboto"/>
              <a:sym typeface="Roboto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31761" y="4210628"/>
            <a:ext cx="9887019" cy="23145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Armstrong, M. (2023) Armstrong’s Handbook of Performance Management.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Kogan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 Page.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Ulrich, D. (1997) Human Resource Champions. Harvard Business Press.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Fuller, J. &amp; Unwin, L. (2004) Expansive Learning Environments. Routledge.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Starbucks Corporation (2025) Partner Hub &amp; Culture Resources. Available at: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  <a:hlinkClick r:id="rId2"/>
              </a:rPr>
              <a:t>https://careers.starbucks.com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Talent Management Institute (2024). Inside Starbucks: A Case Study on Talent Management. [online] www.tmi.org. Available at: https://www.tmi.org/blogs/inside-starbucks-a-case-study-on-talent-management.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HRE Executive (2024) What Starbucks is Doing to Elevate the Employee Experience Journey.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1761" y="3636412"/>
            <a:ext cx="191770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7182265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AE635B35-6D6B-B25A-E3A5-2C49089AB358}"/>
              </a:ext>
            </a:extLst>
          </p:cNvPr>
          <p:cNvGrpSpPr/>
          <p:nvPr/>
        </p:nvGrpSpPr>
        <p:grpSpPr>
          <a:xfrm rot="10800000">
            <a:off x="-2" y="-1"/>
            <a:ext cx="7632442" cy="6877049"/>
            <a:chOff x="2648496" y="1"/>
            <a:chExt cx="9543505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97861AA-F31C-F597-BF99-BC0C426AB94D}"/>
                </a:ext>
              </a:extLst>
            </p:cNvPr>
            <p:cNvSpPr/>
            <p:nvPr/>
          </p:nvSpPr>
          <p:spPr>
            <a:xfrm>
              <a:off x="2648496" y="1"/>
              <a:ext cx="9543505" cy="6858000"/>
            </a:xfrm>
            <a:custGeom>
              <a:avLst/>
              <a:gdLst>
                <a:gd name="connsiteX0" fmla="*/ 988574 w 9543505"/>
                <a:gd name="connsiteY0" fmla="*/ 0 h 6858000"/>
                <a:gd name="connsiteX1" fmla="*/ 9543505 w 9543505"/>
                <a:gd name="connsiteY1" fmla="*/ 0 h 6858000"/>
                <a:gd name="connsiteX2" fmla="*/ 9543505 w 9543505"/>
                <a:gd name="connsiteY2" fmla="*/ 6858000 h 6858000"/>
                <a:gd name="connsiteX3" fmla="*/ 988576 w 9543505"/>
                <a:gd name="connsiteY3" fmla="*/ 6858000 h 6858000"/>
                <a:gd name="connsiteX4" fmla="*/ 933284 w 9543505"/>
                <a:gd name="connsiteY4" fmla="*/ 6771754 h 6858000"/>
                <a:gd name="connsiteX5" fmla="*/ 0 w 9543505"/>
                <a:gd name="connsiteY5" fmla="*/ 3428999 h 6858000"/>
                <a:gd name="connsiteX6" fmla="*/ 933284 w 9543505"/>
                <a:gd name="connsiteY6" fmla="*/ 8624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43505" h="6858000">
                  <a:moveTo>
                    <a:pt x="988574" y="0"/>
                  </a:moveTo>
                  <a:lnTo>
                    <a:pt x="9543505" y="0"/>
                  </a:lnTo>
                  <a:lnTo>
                    <a:pt x="9543505" y="6858000"/>
                  </a:lnTo>
                  <a:lnTo>
                    <a:pt x="988576" y="6858000"/>
                  </a:lnTo>
                  <a:lnTo>
                    <a:pt x="933284" y="6771754"/>
                  </a:lnTo>
                  <a:cubicBezTo>
                    <a:pt x="341046" y="5797060"/>
                    <a:pt x="0" y="4652858"/>
                    <a:pt x="0" y="3428999"/>
                  </a:cubicBezTo>
                  <a:cubicBezTo>
                    <a:pt x="0" y="2205141"/>
                    <a:pt x="341046" y="1060938"/>
                    <a:pt x="933284" y="8624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10B248E-F46B-91C8-2FA6-437F30B61E78}"/>
                </a:ext>
              </a:extLst>
            </p:cNvPr>
            <p:cNvSpPr/>
            <p:nvPr/>
          </p:nvSpPr>
          <p:spPr>
            <a:xfrm>
              <a:off x="11795760" y="198120"/>
              <a:ext cx="121920" cy="19812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46ABFD5-0F98-3CBD-4309-E6C28174F836}"/>
              </a:ext>
            </a:extLst>
          </p:cNvPr>
          <p:cNvSpPr txBox="1"/>
          <p:nvPr/>
        </p:nvSpPr>
        <p:spPr>
          <a:xfrm>
            <a:off x="587375" y="549275"/>
            <a:ext cx="11017249" cy="7232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Training and Development at Starbucks</a:t>
            </a:r>
            <a:endParaRPr kumimoji="0" lang="en-ID" sz="4100" b="1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Raleway ExtraBold"/>
              <a:ea typeface="+mn-ea"/>
              <a:cs typeface="+mn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AE97005-723F-7899-DB0A-F1D04914169E}"/>
              </a:ext>
            </a:extLst>
          </p:cNvPr>
          <p:cNvGrpSpPr/>
          <p:nvPr/>
        </p:nvGrpSpPr>
        <p:grpSpPr>
          <a:xfrm>
            <a:off x="1127951" y="2217651"/>
            <a:ext cx="4182996" cy="4039466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9D019745-C3B6-A309-10CB-BD4F6C905331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25" name="Graphic 4">
              <a:extLst>
                <a:ext uri="{FF2B5EF4-FFF2-40B4-BE49-F238E27FC236}">
                  <a16:creationId xmlns:a16="http://schemas.microsoft.com/office/drawing/2014/main" id="{DF68592B-C89D-12A7-F737-4DF89279B42D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797864" y="2382851"/>
            <a:ext cx="4394135" cy="83099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Presenter: MD. Nuruzzaman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Student ID: 2438310</a:t>
            </a:r>
          </a:p>
        </p:txBody>
      </p:sp>
    </p:spTree>
    <p:extLst>
      <p:ext uri="{BB962C8B-B14F-4D97-AF65-F5344CB8AC3E}">
        <p14:creationId xmlns:p14="http://schemas.microsoft.com/office/powerpoint/2010/main" val="40079227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035800" y="939800"/>
            <a:ext cx="4343400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Presentation 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21500" y="1879600"/>
            <a:ext cx="5270500" cy="3365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223B35"/>
                </a:solidFill>
              </a:rPr>
              <a:t>Definition &amp; Role of Performance Management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223B35"/>
                </a:solidFill>
              </a:rPr>
              <a:t>Starbucks’ Performance Management Approach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223B35"/>
                </a:solidFill>
              </a:rPr>
              <a:t>Key Tools &amp; Practices (Appraisal, Feedback, Development)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223B35"/>
                </a:solidFill>
              </a:rPr>
              <a:t>Managerial Involvement &amp; Cultural Alignment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223B35"/>
                </a:solidFill>
              </a:rPr>
              <a:t>Challenges &amp; Recommendations</a:t>
            </a: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References</a:t>
            </a:r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6546" r="1654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5356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4D9D876-D7DD-A7C3-F3C4-A9C5118B56B9}"/>
              </a:ext>
            </a:extLst>
          </p:cNvPr>
          <p:cNvSpPr/>
          <p:nvPr/>
        </p:nvSpPr>
        <p:spPr>
          <a:xfrm flipH="1">
            <a:off x="0" y="1"/>
            <a:ext cx="954350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4BB28E8-E3BE-71BB-D867-40A318E00D50}"/>
              </a:ext>
            </a:extLst>
          </p:cNvPr>
          <p:cNvSpPr/>
          <p:nvPr/>
        </p:nvSpPr>
        <p:spPr>
          <a:xfrm>
            <a:off x="7542353" y="650241"/>
            <a:ext cx="4289700" cy="5481448"/>
          </a:xfrm>
          <a:prstGeom prst="roundRect">
            <a:avLst>
              <a:gd name="adj" fmla="val 12283"/>
            </a:avLst>
          </a:prstGeom>
          <a:solidFill>
            <a:schemeClr val="bg1"/>
          </a:solidFill>
          <a:ln>
            <a:noFill/>
          </a:ln>
          <a:effectLst>
            <a:outerShdw blurRad="152400" dist="127000" algn="l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4391F-5680-8B0E-6701-253FAE22B0C6}"/>
              </a:ext>
            </a:extLst>
          </p:cNvPr>
          <p:cNvSpPr txBox="1"/>
          <p:nvPr/>
        </p:nvSpPr>
        <p:spPr>
          <a:xfrm>
            <a:off x="342900" y="285484"/>
            <a:ext cx="6856554" cy="1354217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00" b="1" i="0" u="none" strike="noStrike" kern="1200" cap="none" spc="0" normalizeH="0" baseline="0" noProof="0" dirty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Role of Training &amp; Development at Starbucks</a:t>
            </a:r>
          </a:p>
        </p:txBody>
      </p:sp>
      <p:pic>
        <p:nvPicPr>
          <p:cNvPr id="17" name="Picture Placeholder 16" descr="A person sitting at a table outside a building&#10;&#10;Description automatically generated">
            <a:extLst>
              <a:ext uri="{FF2B5EF4-FFF2-40B4-BE49-F238E27FC236}">
                <a16:creationId xmlns:a16="http://schemas.microsoft.com/office/drawing/2014/main" id="{22299C32-AB3D-92AB-8C9B-67FE480F9D8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607293" y="726312"/>
            <a:ext cx="4224760" cy="5405377"/>
          </a:xfrm>
        </p:spPr>
      </p:pic>
      <p:sp>
        <p:nvSpPr>
          <p:cNvPr id="11" name="TextBox 10"/>
          <p:cNvSpPr txBox="1"/>
          <p:nvPr/>
        </p:nvSpPr>
        <p:spPr>
          <a:xfrm>
            <a:off x="176168" y="1986693"/>
            <a:ext cx="6787661" cy="452431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Training: systematic learning of job skills; </a:t>
            </a:r>
            <a:b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</a:b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Development: long term employee development.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Starbucks refers to the workers as Partners, which encourages the culture of never-ending learning.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The Starbucks Experience is based on training- consistency in 35k+ stores.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Strategic objective: "Inspirational and caring the human spirit, one individual, one cup, one neighborhood at a time.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Training is consistent with customer-focused approach and empowerment of partners.</a:t>
            </a:r>
          </a:p>
        </p:txBody>
      </p:sp>
    </p:spTree>
    <p:extLst>
      <p:ext uri="{BB962C8B-B14F-4D97-AF65-F5344CB8AC3E}">
        <p14:creationId xmlns:p14="http://schemas.microsoft.com/office/powerpoint/2010/main" val="20397766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F509F4-63E3-B8F1-46D7-B846DE9914BC}"/>
              </a:ext>
            </a:extLst>
          </p:cNvPr>
          <p:cNvSpPr txBox="1"/>
          <p:nvPr/>
        </p:nvSpPr>
        <p:spPr>
          <a:xfrm>
            <a:off x="493660" y="127494"/>
            <a:ext cx="11017250" cy="1354217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lvl="0" algn="ctr"/>
            <a:r>
              <a:rPr lang="en-US" sz="4000" b="1" dirty="0">
                <a:solidFill>
                  <a:srgbClr val="223B35"/>
                </a:solidFill>
                <a:latin typeface="Raleway ExtraBold"/>
              </a:rPr>
              <a:t>Training Implementation: Cycle &amp; On-the-Job Learning</a:t>
            </a:r>
            <a:endParaRPr kumimoji="0" lang="en-ID" sz="4000" b="1" i="0" u="none" strike="noStrike" kern="1200" cap="none" spc="0" normalizeH="0" baseline="0" noProof="0" dirty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Raleway ExtraBold"/>
            </a:endParaRPr>
          </a:p>
        </p:txBody>
      </p:sp>
      <p:sp>
        <p:nvSpPr>
          <p:cNvPr id="32" name="Graphic 25">
            <a:extLst>
              <a:ext uri="{FF2B5EF4-FFF2-40B4-BE49-F238E27FC236}">
                <a16:creationId xmlns:a16="http://schemas.microsoft.com/office/drawing/2014/main" id="{4D838C5E-E042-8882-4489-D67BC8299593}"/>
              </a:ext>
            </a:extLst>
          </p:cNvPr>
          <p:cNvSpPr/>
          <p:nvPr/>
        </p:nvSpPr>
        <p:spPr>
          <a:xfrm>
            <a:off x="1870124" y="2510706"/>
            <a:ext cx="674502" cy="683622"/>
          </a:xfrm>
          <a:custGeom>
            <a:avLst/>
            <a:gdLst>
              <a:gd name="connsiteX0" fmla="*/ 2385124 w 6180471"/>
              <a:gd name="connsiteY0" fmla="*/ 32 h 6264038"/>
              <a:gd name="connsiteX1" fmla="*/ 2034281 w 6180471"/>
              <a:gd name="connsiteY1" fmla="*/ 51909 h 6264038"/>
              <a:gd name="connsiteX2" fmla="*/ 1722054 w 6180471"/>
              <a:gd name="connsiteY2" fmla="*/ 197467 h 6264038"/>
              <a:gd name="connsiteX3" fmla="*/ 2395397 w 6180471"/>
              <a:gd name="connsiteY3" fmla="*/ 1078734 h 6264038"/>
              <a:gd name="connsiteX4" fmla="*/ 3317410 w 6180471"/>
              <a:gd name="connsiteY4" fmla="*/ 1742728 h 6264038"/>
              <a:gd name="connsiteX5" fmla="*/ 3320182 w 6180471"/>
              <a:gd name="connsiteY5" fmla="*/ 1744067 h 6264038"/>
              <a:gd name="connsiteX6" fmla="*/ 3322901 w 6180471"/>
              <a:gd name="connsiteY6" fmla="*/ 1745446 h 6264038"/>
              <a:gd name="connsiteX7" fmla="*/ 3782870 w 6180471"/>
              <a:gd name="connsiteY7" fmla="*/ 2226632 h 6264038"/>
              <a:gd name="connsiteX8" fmla="*/ 3892799 w 6180471"/>
              <a:gd name="connsiteY8" fmla="*/ 2615073 h 6264038"/>
              <a:gd name="connsiteX9" fmla="*/ 4437099 w 6180471"/>
              <a:gd name="connsiteY9" fmla="*/ 2291555 h 6264038"/>
              <a:gd name="connsiteX10" fmla="*/ 4270685 w 6180471"/>
              <a:gd name="connsiteY10" fmla="*/ 1531616 h 6264038"/>
              <a:gd name="connsiteX11" fmla="*/ 3296970 w 6180471"/>
              <a:gd name="connsiteY11" fmla="*/ 291604 h 6264038"/>
              <a:gd name="connsiteX12" fmla="*/ 2385110 w 6180471"/>
              <a:gd name="connsiteY12" fmla="*/ 32 h 6264038"/>
              <a:gd name="connsiteX13" fmla="*/ 1361674 w 6180471"/>
              <a:gd name="connsiteY13" fmla="*/ 566688 h 6264038"/>
              <a:gd name="connsiteX14" fmla="*/ 1194350 w 6180471"/>
              <a:gd name="connsiteY14" fmla="*/ 920129 h 6264038"/>
              <a:gd name="connsiteX15" fmla="*/ 1269493 w 6180471"/>
              <a:gd name="connsiteY15" fmla="*/ 2428755 h 6264038"/>
              <a:gd name="connsiteX16" fmla="*/ 1789335 w 6180471"/>
              <a:gd name="connsiteY16" fmla="*/ 3279308 h 6264038"/>
              <a:gd name="connsiteX17" fmla="*/ 2404412 w 6180471"/>
              <a:gd name="connsiteY17" fmla="*/ 3572005 h 6264038"/>
              <a:gd name="connsiteX18" fmla="*/ 2807386 w 6180471"/>
              <a:gd name="connsiteY18" fmla="*/ 3918281 h 6264038"/>
              <a:gd name="connsiteX19" fmla="*/ 2921776 w 6180471"/>
              <a:gd name="connsiteY19" fmla="*/ 3941668 h 6264038"/>
              <a:gd name="connsiteX20" fmla="*/ 3204722 w 6180471"/>
              <a:gd name="connsiteY20" fmla="*/ 3381107 h 6264038"/>
              <a:gd name="connsiteX21" fmla="*/ 3435241 w 6180471"/>
              <a:gd name="connsiteY21" fmla="*/ 3062893 h 6264038"/>
              <a:gd name="connsiteX22" fmla="*/ 3432335 w 6180471"/>
              <a:gd name="connsiteY22" fmla="*/ 2861626 h 6264038"/>
              <a:gd name="connsiteX23" fmla="*/ 3344467 w 6180471"/>
              <a:gd name="connsiteY23" fmla="*/ 2427456 h 6264038"/>
              <a:gd name="connsiteX24" fmla="*/ 3102562 w 6180471"/>
              <a:gd name="connsiteY24" fmla="*/ 2174380 h 6264038"/>
              <a:gd name="connsiteX25" fmla="*/ 3108054 w 6180471"/>
              <a:gd name="connsiteY25" fmla="*/ 2177085 h 6264038"/>
              <a:gd name="connsiteX26" fmla="*/ 2066762 w 6180471"/>
              <a:gd name="connsiteY26" fmla="*/ 1431613 h 6264038"/>
              <a:gd name="connsiteX27" fmla="*/ 1361674 w 6180471"/>
              <a:gd name="connsiteY27" fmla="*/ 566674 h 6264038"/>
              <a:gd name="connsiteX28" fmla="*/ 5108821 w 6180471"/>
              <a:gd name="connsiteY28" fmla="*/ 2384660 h 6264038"/>
              <a:gd name="connsiteX29" fmla="*/ 4542876 w 6180471"/>
              <a:gd name="connsiteY29" fmla="*/ 2508533 h 6264038"/>
              <a:gd name="connsiteX30" fmla="*/ 3408225 w 6180471"/>
              <a:gd name="connsiteY30" fmla="*/ 3510404 h 6264038"/>
              <a:gd name="connsiteX31" fmla="*/ 3068379 w 6180471"/>
              <a:gd name="connsiteY31" fmla="*/ 4267503 h 6264038"/>
              <a:gd name="connsiteX32" fmla="*/ 3212946 w 6180471"/>
              <a:gd name="connsiteY32" fmla="*/ 5705299 h 6264038"/>
              <a:gd name="connsiteX33" fmla="*/ 3319915 w 6180471"/>
              <a:gd name="connsiteY33" fmla="*/ 5834060 h 6264038"/>
              <a:gd name="connsiteX34" fmla="*/ 4181397 w 6180471"/>
              <a:gd name="connsiteY34" fmla="*/ 5163959 h 6264038"/>
              <a:gd name="connsiteX35" fmla="*/ 4464076 w 6180471"/>
              <a:gd name="connsiteY35" fmla="*/ 4822934 h 6264038"/>
              <a:gd name="connsiteX36" fmla="*/ 4509081 w 6180471"/>
              <a:gd name="connsiteY36" fmla="*/ 4475708 h 6264038"/>
              <a:gd name="connsiteX37" fmla="*/ 4507420 w 6180471"/>
              <a:gd name="connsiteY37" fmla="*/ 4467738 h 6264038"/>
              <a:gd name="connsiteX38" fmla="*/ 4506322 w 6180471"/>
              <a:gd name="connsiteY38" fmla="*/ 4459701 h 6264038"/>
              <a:gd name="connsiteX39" fmla="*/ 4863474 w 6180471"/>
              <a:gd name="connsiteY39" fmla="*/ 2939288 h 6264038"/>
              <a:gd name="connsiteX40" fmla="*/ 5458258 w 6180471"/>
              <a:gd name="connsiteY40" fmla="*/ 2437770 h 6264038"/>
              <a:gd name="connsiteX41" fmla="*/ 5108821 w 6180471"/>
              <a:gd name="connsiteY41" fmla="*/ 2384660 h 6264038"/>
              <a:gd name="connsiteX42" fmla="*/ 5868907 w 6180471"/>
              <a:gd name="connsiteY42" fmla="*/ 2705500 h 6264038"/>
              <a:gd name="connsiteX43" fmla="*/ 5207445 w 6180471"/>
              <a:gd name="connsiteY43" fmla="*/ 3277258 h 6264038"/>
              <a:gd name="connsiteX44" fmla="*/ 4983556 w 6180471"/>
              <a:gd name="connsiteY44" fmla="*/ 4390398 h 6264038"/>
              <a:gd name="connsiteX45" fmla="*/ 4895714 w 6180471"/>
              <a:gd name="connsiteY45" fmla="*/ 5037916 h 6264038"/>
              <a:gd name="connsiteX46" fmla="*/ 4503188 w 6180471"/>
              <a:gd name="connsiteY46" fmla="*/ 5523093 h 6264038"/>
              <a:gd name="connsiteX47" fmla="*/ 3767480 w 6180471"/>
              <a:gd name="connsiteY47" fmla="*/ 6092093 h 6264038"/>
              <a:gd name="connsiteX48" fmla="*/ 4618903 w 6180471"/>
              <a:gd name="connsiteY48" fmla="*/ 6002443 h 6264038"/>
              <a:gd name="connsiteX49" fmla="*/ 5753554 w 6180471"/>
              <a:gd name="connsiteY49" fmla="*/ 5000572 h 6264038"/>
              <a:gd name="connsiteX50" fmla="*/ 6178535 w 6180471"/>
              <a:gd name="connsiteY50" fmla="*/ 3547761 h 6264038"/>
              <a:gd name="connsiteX51" fmla="*/ 5868921 w 6180471"/>
              <a:gd name="connsiteY51" fmla="*/ 2705513 h 6264038"/>
              <a:gd name="connsiteX52" fmla="*/ 4983556 w 6180471"/>
              <a:gd name="connsiteY52" fmla="*/ 4390398 h 6264038"/>
              <a:gd name="connsiteX53" fmla="*/ 4981225 w 6180471"/>
              <a:gd name="connsiteY53" fmla="*/ 4377767 h 6264038"/>
              <a:gd name="connsiteX54" fmla="*/ 4984011 w 6180471"/>
              <a:gd name="connsiteY54" fmla="*/ 4393746 h 6264038"/>
              <a:gd name="connsiteX55" fmla="*/ 4983569 w 6180471"/>
              <a:gd name="connsiteY55" fmla="*/ 4390398 h 6264038"/>
              <a:gd name="connsiteX56" fmla="*/ 1230100 w 6180471"/>
              <a:gd name="connsiteY56" fmla="*/ 3433707 h 6264038"/>
              <a:gd name="connsiteX57" fmla="*/ 556690 w 6180471"/>
              <a:gd name="connsiteY57" fmla="*/ 3591856 h 6264038"/>
              <a:gd name="connsiteX58" fmla="*/ 560534 w 6180471"/>
              <a:gd name="connsiteY58" fmla="*/ 3592030 h 6264038"/>
              <a:gd name="connsiteX59" fmla="*/ 988328 w 6180471"/>
              <a:gd name="connsiteY59" fmla="*/ 3605291 h 6264038"/>
              <a:gd name="connsiteX60" fmla="*/ 1499383 w 6180471"/>
              <a:gd name="connsiteY60" fmla="*/ 3871748 h 6264038"/>
              <a:gd name="connsiteX61" fmla="*/ 1820142 w 6180471"/>
              <a:gd name="connsiteY61" fmla="*/ 4618895 h 6264038"/>
              <a:gd name="connsiteX62" fmla="*/ 1821817 w 6180471"/>
              <a:gd name="connsiteY62" fmla="*/ 4626852 h 6264038"/>
              <a:gd name="connsiteX63" fmla="*/ 1822915 w 6180471"/>
              <a:gd name="connsiteY63" fmla="*/ 4634915 h 6264038"/>
              <a:gd name="connsiteX64" fmla="*/ 2270748 w 6180471"/>
              <a:gd name="connsiteY64" fmla="*/ 5140184 h 6264038"/>
              <a:gd name="connsiteX65" fmla="*/ 3057234 w 6180471"/>
              <a:gd name="connsiteY65" fmla="*/ 5409052 h 6264038"/>
              <a:gd name="connsiteX66" fmla="*/ 2269502 w 6180471"/>
              <a:gd name="connsiteY66" fmla="*/ 3771838 h 6264038"/>
              <a:gd name="connsiteX67" fmla="*/ 1230127 w 6180471"/>
              <a:gd name="connsiteY67" fmla="*/ 3433707 h 6264038"/>
              <a:gd name="connsiteX68" fmla="*/ 144098 w 6180471"/>
              <a:gd name="connsiteY68" fmla="*/ 3988870 h 6264038"/>
              <a:gd name="connsiteX69" fmla="*/ 815244 w 6180471"/>
              <a:gd name="connsiteY69" fmla="*/ 5925880 h 6264038"/>
              <a:gd name="connsiteX70" fmla="*/ 2842373 w 6180471"/>
              <a:gd name="connsiteY70" fmla="*/ 5849531 h 6264038"/>
              <a:gd name="connsiteX71" fmla="*/ 2058391 w 6180471"/>
              <a:gd name="connsiteY71" fmla="*/ 5573148 h 6264038"/>
              <a:gd name="connsiteX72" fmla="*/ 1347141 w 6180471"/>
              <a:gd name="connsiteY72" fmla="*/ 4712925 h 6264038"/>
              <a:gd name="connsiteX73" fmla="*/ 1138053 w 6180471"/>
              <a:gd name="connsiteY73" fmla="*/ 4191074 h 6264038"/>
              <a:gd name="connsiteX74" fmla="*/ 923070 w 6180471"/>
              <a:gd name="connsiteY74" fmla="*/ 4083114 h 6264038"/>
              <a:gd name="connsiteX75" fmla="*/ 543563 w 6180471"/>
              <a:gd name="connsiteY75" fmla="*/ 4073965 h 6264038"/>
              <a:gd name="connsiteX76" fmla="*/ 144098 w 6180471"/>
              <a:gd name="connsiteY76" fmla="*/ 3988883 h 6264038"/>
              <a:gd name="connsiteX77" fmla="*/ 1347155 w 6180471"/>
              <a:gd name="connsiteY77" fmla="*/ 4712911 h 6264038"/>
              <a:gd name="connsiteX78" fmla="*/ 1348025 w 6180471"/>
              <a:gd name="connsiteY78" fmla="*/ 4716836 h 6264038"/>
              <a:gd name="connsiteX79" fmla="*/ 1345253 w 6180471"/>
              <a:gd name="connsiteY79" fmla="*/ 4700816 h 6264038"/>
              <a:gd name="connsiteX80" fmla="*/ 1347168 w 6180471"/>
              <a:gd name="connsiteY80" fmla="*/ 4712925 h 6264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</a:cxnLst>
            <a:rect l="l" t="t" r="r" b="b"/>
            <a:pathLst>
              <a:path w="6180471" h="6264038">
                <a:moveTo>
                  <a:pt x="2385124" y="32"/>
                </a:moveTo>
                <a:cubicBezTo>
                  <a:pt x="2266006" y="862"/>
                  <a:pt x="2148416" y="17793"/>
                  <a:pt x="2034281" y="51909"/>
                </a:cubicBezTo>
                <a:cubicBezTo>
                  <a:pt x="1921043" y="85797"/>
                  <a:pt x="1816727" y="134915"/>
                  <a:pt x="1722054" y="197467"/>
                </a:cubicBezTo>
                <a:cubicBezTo>
                  <a:pt x="1825487" y="460295"/>
                  <a:pt x="2089533" y="793926"/>
                  <a:pt x="2395397" y="1078734"/>
                </a:cubicBezTo>
                <a:cubicBezTo>
                  <a:pt x="2714750" y="1376119"/>
                  <a:pt x="3080929" y="1628780"/>
                  <a:pt x="3317410" y="1742728"/>
                </a:cubicBezTo>
                <a:lnTo>
                  <a:pt x="3320182" y="1744067"/>
                </a:lnTo>
                <a:lnTo>
                  <a:pt x="3322901" y="1745446"/>
                </a:lnTo>
                <a:cubicBezTo>
                  <a:pt x="3540214" y="1857090"/>
                  <a:pt x="3694064" y="2032799"/>
                  <a:pt x="3782870" y="2226632"/>
                </a:cubicBezTo>
                <a:cubicBezTo>
                  <a:pt x="3840065" y="2351442"/>
                  <a:pt x="3873377" y="2482173"/>
                  <a:pt x="3892799" y="2615073"/>
                </a:cubicBezTo>
                <a:cubicBezTo>
                  <a:pt x="4066927" y="2479253"/>
                  <a:pt x="4250486" y="2370489"/>
                  <a:pt x="4437099" y="2291555"/>
                </a:cubicBezTo>
                <a:cubicBezTo>
                  <a:pt x="4422901" y="2046301"/>
                  <a:pt x="4368948" y="1789126"/>
                  <a:pt x="4270685" y="1531616"/>
                </a:cubicBezTo>
                <a:cubicBezTo>
                  <a:pt x="4064597" y="991549"/>
                  <a:pt x="3704632" y="556762"/>
                  <a:pt x="3296970" y="291604"/>
                </a:cubicBezTo>
                <a:cubicBezTo>
                  <a:pt x="3003964" y="101027"/>
                  <a:pt x="2689528" y="-2084"/>
                  <a:pt x="2385110" y="32"/>
                </a:cubicBezTo>
                <a:close/>
                <a:moveTo>
                  <a:pt x="1361674" y="566688"/>
                </a:moveTo>
                <a:cubicBezTo>
                  <a:pt x="1293188" y="672960"/>
                  <a:pt x="1237025" y="791448"/>
                  <a:pt x="1194350" y="920129"/>
                </a:cubicBezTo>
                <a:cubicBezTo>
                  <a:pt x="1051832" y="1349745"/>
                  <a:pt x="1063391" y="1888661"/>
                  <a:pt x="1269493" y="2428755"/>
                </a:cubicBezTo>
                <a:cubicBezTo>
                  <a:pt x="1394223" y="2755622"/>
                  <a:pt x="1575384" y="3043832"/>
                  <a:pt x="1789335" y="3279308"/>
                </a:cubicBezTo>
                <a:cubicBezTo>
                  <a:pt x="2000111" y="3342370"/>
                  <a:pt x="2208584" y="3439801"/>
                  <a:pt x="2404412" y="3572005"/>
                </a:cubicBezTo>
                <a:cubicBezTo>
                  <a:pt x="2555717" y="3674165"/>
                  <a:pt x="2690546" y="3791099"/>
                  <a:pt x="2807386" y="3918281"/>
                </a:cubicBezTo>
                <a:cubicBezTo>
                  <a:pt x="2845520" y="3927550"/>
                  <a:pt x="2883668" y="3935452"/>
                  <a:pt x="2921776" y="3941668"/>
                </a:cubicBezTo>
                <a:cubicBezTo>
                  <a:pt x="2994374" y="3752296"/>
                  <a:pt x="3088604" y="3563888"/>
                  <a:pt x="3204722" y="3381107"/>
                </a:cubicBezTo>
                <a:cubicBezTo>
                  <a:pt x="3276422" y="3268271"/>
                  <a:pt x="3353615" y="3162052"/>
                  <a:pt x="3435241" y="3062893"/>
                </a:cubicBezTo>
                <a:cubicBezTo>
                  <a:pt x="3436206" y="2993348"/>
                  <a:pt x="3435643" y="2925960"/>
                  <a:pt x="3432335" y="2861626"/>
                </a:cubicBezTo>
                <a:cubicBezTo>
                  <a:pt x="3423360" y="2687631"/>
                  <a:pt x="3395500" y="2538818"/>
                  <a:pt x="3344467" y="2427456"/>
                </a:cubicBezTo>
                <a:cubicBezTo>
                  <a:pt x="3293460" y="2316094"/>
                  <a:pt x="3226997" y="2238299"/>
                  <a:pt x="3102562" y="2174380"/>
                </a:cubicBezTo>
                <a:lnTo>
                  <a:pt x="3108054" y="2177085"/>
                </a:lnTo>
                <a:cubicBezTo>
                  <a:pt x="2801613" y="2029411"/>
                  <a:pt x="2418945" y="1759551"/>
                  <a:pt x="2066762" y="1431613"/>
                </a:cubicBezTo>
                <a:cubicBezTo>
                  <a:pt x="1786817" y="1170955"/>
                  <a:pt x="1527124" y="878981"/>
                  <a:pt x="1361674" y="566674"/>
                </a:cubicBezTo>
                <a:close/>
                <a:moveTo>
                  <a:pt x="5108821" y="2384660"/>
                </a:moveTo>
                <a:cubicBezTo>
                  <a:pt x="4927901" y="2386134"/>
                  <a:pt x="4736507" y="2428153"/>
                  <a:pt x="4542876" y="2508533"/>
                </a:cubicBezTo>
                <a:cubicBezTo>
                  <a:pt x="4129788" y="2680010"/>
                  <a:pt x="3715013" y="3027571"/>
                  <a:pt x="3408225" y="3510404"/>
                </a:cubicBezTo>
                <a:cubicBezTo>
                  <a:pt x="3251281" y="3757426"/>
                  <a:pt x="3138499" y="4014976"/>
                  <a:pt x="3068379" y="4267503"/>
                </a:cubicBezTo>
                <a:cubicBezTo>
                  <a:pt x="3343636" y="4729320"/>
                  <a:pt x="3411238" y="5259797"/>
                  <a:pt x="3212946" y="5705299"/>
                </a:cubicBezTo>
                <a:cubicBezTo>
                  <a:pt x="3245320" y="5751430"/>
                  <a:pt x="3280990" y="5794466"/>
                  <a:pt x="3319915" y="5834060"/>
                </a:cubicBezTo>
                <a:cubicBezTo>
                  <a:pt x="3609826" y="5583931"/>
                  <a:pt x="3943939" y="5376731"/>
                  <a:pt x="4181397" y="5163959"/>
                </a:cubicBezTo>
                <a:cubicBezTo>
                  <a:pt x="4311191" y="5047694"/>
                  <a:pt x="4409466" y="4932568"/>
                  <a:pt x="4464076" y="4822934"/>
                </a:cubicBezTo>
                <a:cubicBezTo>
                  <a:pt x="4518685" y="4713273"/>
                  <a:pt x="4537478" y="4612680"/>
                  <a:pt x="4509081" y="4475708"/>
                </a:cubicBezTo>
                <a:lnTo>
                  <a:pt x="4507420" y="4467738"/>
                </a:lnTo>
                <a:lnTo>
                  <a:pt x="4506322" y="4459701"/>
                </a:lnTo>
                <a:cubicBezTo>
                  <a:pt x="4398456" y="3678880"/>
                  <a:pt x="4587694" y="3220010"/>
                  <a:pt x="4863474" y="2939288"/>
                </a:cubicBezTo>
                <a:cubicBezTo>
                  <a:pt x="5085234" y="2713590"/>
                  <a:pt x="5305975" y="2594714"/>
                  <a:pt x="5458258" y="2437770"/>
                </a:cubicBezTo>
                <a:cubicBezTo>
                  <a:pt x="5348235" y="2401203"/>
                  <a:pt x="5230926" y="2383656"/>
                  <a:pt x="5108821" y="2384660"/>
                </a:cubicBezTo>
                <a:close/>
                <a:moveTo>
                  <a:pt x="5868907" y="2705500"/>
                </a:moveTo>
                <a:cubicBezTo>
                  <a:pt x="5646156" y="2982365"/>
                  <a:pt x="5371528" y="3110242"/>
                  <a:pt x="5207445" y="3277258"/>
                </a:cubicBezTo>
                <a:cubicBezTo>
                  <a:pt x="5018904" y="3469175"/>
                  <a:pt x="4888749" y="3700191"/>
                  <a:pt x="4983556" y="4390398"/>
                </a:cubicBezTo>
                <a:cubicBezTo>
                  <a:pt x="5029204" y="4625070"/>
                  <a:pt x="4989088" y="4850446"/>
                  <a:pt x="4895714" y="5037916"/>
                </a:cubicBezTo>
                <a:cubicBezTo>
                  <a:pt x="4800653" y="5228748"/>
                  <a:pt x="4658497" y="5383924"/>
                  <a:pt x="4503188" y="5523093"/>
                </a:cubicBezTo>
                <a:cubicBezTo>
                  <a:pt x="4267270" y="5734485"/>
                  <a:pt x="3995133" y="5915499"/>
                  <a:pt x="3767480" y="6092093"/>
                </a:cubicBezTo>
                <a:cubicBezTo>
                  <a:pt x="4025659" y="6159159"/>
                  <a:pt x="4319602" y="6126704"/>
                  <a:pt x="4618903" y="6002443"/>
                </a:cubicBezTo>
                <a:cubicBezTo>
                  <a:pt x="5031990" y="5830993"/>
                  <a:pt x="5446792" y="5483405"/>
                  <a:pt x="5753554" y="5000572"/>
                </a:cubicBezTo>
                <a:cubicBezTo>
                  <a:pt x="6060355" y="4517726"/>
                  <a:pt x="6198788" y="3994549"/>
                  <a:pt x="6178535" y="3547761"/>
                </a:cubicBezTo>
                <a:cubicBezTo>
                  <a:pt x="6163051" y="3206067"/>
                  <a:pt x="6057516" y="2913289"/>
                  <a:pt x="5868921" y="2705513"/>
                </a:cubicBezTo>
                <a:close/>
                <a:moveTo>
                  <a:pt x="4983556" y="4390398"/>
                </a:moveTo>
                <a:cubicBezTo>
                  <a:pt x="4982752" y="4386178"/>
                  <a:pt x="4982109" y="4381986"/>
                  <a:pt x="4981225" y="4377767"/>
                </a:cubicBezTo>
                <a:lnTo>
                  <a:pt x="4984011" y="4393746"/>
                </a:lnTo>
                <a:cubicBezTo>
                  <a:pt x="4983877" y="4392608"/>
                  <a:pt x="4983743" y="4391537"/>
                  <a:pt x="4983569" y="4390398"/>
                </a:cubicBezTo>
                <a:close/>
                <a:moveTo>
                  <a:pt x="1230100" y="3433707"/>
                </a:moveTo>
                <a:cubicBezTo>
                  <a:pt x="983868" y="3431483"/>
                  <a:pt x="751915" y="3485477"/>
                  <a:pt x="556690" y="3591856"/>
                </a:cubicBezTo>
                <a:cubicBezTo>
                  <a:pt x="558029" y="3591896"/>
                  <a:pt x="559194" y="3591990"/>
                  <a:pt x="560534" y="3592030"/>
                </a:cubicBezTo>
                <a:cubicBezTo>
                  <a:pt x="676129" y="3596116"/>
                  <a:pt x="821245" y="3582480"/>
                  <a:pt x="988328" y="3605291"/>
                </a:cubicBezTo>
                <a:cubicBezTo>
                  <a:pt x="1155398" y="3628115"/>
                  <a:pt x="1351119" y="3703981"/>
                  <a:pt x="1499383" y="3871748"/>
                </a:cubicBezTo>
                <a:cubicBezTo>
                  <a:pt x="1647661" y="4039501"/>
                  <a:pt x="1749325" y="4277335"/>
                  <a:pt x="1820142" y="4618895"/>
                </a:cubicBezTo>
                <a:lnTo>
                  <a:pt x="1821817" y="4626852"/>
                </a:lnTo>
                <a:lnTo>
                  <a:pt x="1822915" y="4634915"/>
                </a:lnTo>
                <a:cubicBezTo>
                  <a:pt x="1855772" y="4873230"/>
                  <a:pt x="2007572" y="5011100"/>
                  <a:pt x="2270748" y="5140184"/>
                </a:cubicBezTo>
                <a:cubicBezTo>
                  <a:pt x="2495294" y="5250327"/>
                  <a:pt x="2783584" y="5328980"/>
                  <a:pt x="3057234" y="5409052"/>
                </a:cubicBezTo>
                <a:cubicBezTo>
                  <a:pt x="3179794" y="4859876"/>
                  <a:pt x="2888999" y="4190069"/>
                  <a:pt x="2269502" y="3771838"/>
                </a:cubicBezTo>
                <a:cubicBezTo>
                  <a:pt x="1935469" y="3546328"/>
                  <a:pt x="1569316" y="3436774"/>
                  <a:pt x="1230127" y="3433707"/>
                </a:cubicBezTo>
                <a:close/>
                <a:moveTo>
                  <a:pt x="144098" y="3988870"/>
                </a:moveTo>
                <a:cubicBezTo>
                  <a:pt x="-194382" y="4571934"/>
                  <a:pt x="77072" y="5427510"/>
                  <a:pt x="815244" y="5925880"/>
                </a:cubicBezTo>
                <a:cubicBezTo>
                  <a:pt x="1541563" y="6416254"/>
                  <a:pt x="2419722" y="6358202"/>
                  <a:pt x="2842373" y="5849531"/>
                </a:cubicBezTo>
                <a:cubicBezTo>
                  <a:pt x="2595431" y="5779156"/>
                  <a:pt x="2315485" y="5699244"/>
                  <a:pt x="2058391" y="5573148"/>
                </a:cubicBezTo>
                <a:cubicBezTo>
                  <a:pt x="1726876" y="5410539"/>
                  <a:pt x="1410899" y="5137290"/>
                  <a:pt x="1347141" y="4712925"/>
                </a:cubicBezTo>
                <a:cubicBezTo>
                  <a:pt x="1286424" y="4422263"/>
                  <a:pt x="1205293" y="4267155"/>
                  <a:pt x="1138053" y="4191074"/>
                </a:cubicBezTo>
                <a:cubicBezTo>
                  <a:pt x="1070544" y="4114631"/>
                  <a:pt x="1017904" y="4096040"/>
                  <a:pt x="923070" y="4083114"/>
                </a:cubicBezTo>
                <a:cubicBezTo>
                  <a:pt x="828237" y="4070148"/>
                  <a:pt x="697908" y="4079404"/>
                  <a:pt x="543563" y="4073965"/>
                </a:cubicBezTo>
                <a:cubicBezTo>
                  <a:pt x="423280" y="4069733"/>
                  <a:pt x="282155" y="4052467"/>
                  <a:pt x="144098" y="3988883"/>
                </a:cubicBezTo>
                <a:close/>
                <a:moveTo>
                  <a:pt x="1347155" y="4712911"/>
                </a:moveTo>
                <a:cubicBezTo>
                  <a:pt x="1347449" y="4714251"/>
                  <a:pt x="1347744" y="4715483"/>
                  <a:pt x="1348025" y="4716836"/>
                </a:cubicBezTo>
                <a:lnTo>
                  <a:pt x="1345253" y="4700816"/>
                </a:lnTo>
                <a:cubicBezTo>
                  <a:pt x="1345815" y="4704888"/>
                  <a:pt x="1346552" y="4708853"/>
                  <a:pt x="1347168" y="4712925"/>
                </a:cubicBezTo>
                <a:close/>
              </a:path>
            </a:pathLst>
          </a:custGeom>
          <a:solidFill>
            <a:schemeClr val="bg1"/>
          </a:solidFill>
          <a:ln w="1339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223B35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B8DB1F4-A3E5-92F4-4664-938A9087A7DF}"/>
              </a:ext>
            </a:extLst>
          </p:cNvPr>
          <p:cNvGrpSpPr/>
          <p:nvPr/>
        </p:nvGrpSpPr>
        <p:grpSpPr>
          <a:xfrm>
            <a:off x="5866492" y="2581013"/>
            <a:ext cx="459016" cy="543008"/>
            <a:chOff x="3197383" y="0"/>
            <a:chExt cx="5797206" cy="6857999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5269236-123D-4CE6-1CCB-39E656E210F3}"/>
                </a:ext>
              </a:extLst>
            </p:cNvPr>
            <p:cNvSpPr/>
            <p:nvPr/>
          </p:nvSpPr>
          <p:spPr>
            <a:xfrm>
              <a:off x="3197383" y="5841783"/>
              <a:ext cx="5676187" cy="1016216"/>
            </a:xfrm>
            <a:custGeom>
              <a:avLst/>
              <a:gdLst>
                <a:gd name="connsiteX0" fmla="*/ 0 w 5676187"/>
                <a:gd name="connsiteY0" fmla="*/ 0 h 1016216"/>
                <a:gd name="connsiteX1" fmla="*/ 0 w 5676187"/>
                <a:gd name="connsiteY1" fmla="*/ 795943 h 1016216"/>
                <a:gd name="connsiteX2" fmla="*/ 220273 w 5676187"/>
                <a:gd name="connsiteY2" fmla="*/ 1016216 h 1016216"/>
                <a:gd name="connsiteX3" fmla="*/ 4472769 w 5676187"/>
                <a:gd name="connsiteY3" fmla="*/ 1016216 h 1016216"/>
                <a:gd name="connsiteX4" fmla="*/ 5676187 w 5676187"/>
                <a:gd name="connsiteY4" fmla="*/ 0 h 1016216"/>
                <a:gd name="connsiteX5" fmla="*/ 0 w 5676187"/>
                <a:gd name="connsiteY5" fmla="*/ 0 h 10162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676187" h="1016216">
                  <a:moveTo>
                    <a:pt x="0" y="0"/>
                  </a:moveTo>
                  <a:lnTo>
                    <a:pt x="0" y="795943"/>
                  </a:lnTo>
                  <a:cubicBezTo>
                    <a:pt x="0" y="917592"/>
                    <a:pt x="98624" y="1016216"/>
                    <a:pt x="220273" y="1016216"/>
                  </a:cubicBezTo>
                  <a:lnTo>
                    <a:pt x="4472769" y="1016216"/>
                  </a:lnTo>
                  <a:cubicBezTo>
                    <a:pt x="5076220" y="1016216"/>
                    <a:pt x="5578501" y="576059"/>
                    <a:pt x="567618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9BB0659-A730-E288-F917-5BE34925C3C4}"/>
                </a:ext>
              </a:extLst>
            </p:cNvPr>
            <p:cNvSpPr/>
            <p:nvPr/>
          </p:nvSpPr>
          <p:spPr>
            <a:xfrm>
              <a:off x="6035175" y="3666337"/>
              <a:ext cx="2909385" cy="1734873"/>
            </a:xfrm>
            <a:custGeom>
              <a:avLst/>
              <a:gdLst>
                <a:gd name="connsiteX0" fmla="*/ 2461165 w 2909385"/>
                <a:gd name="connsiteY0" fmla="*/ 0 h 1734873"/>
                <a:gd name="connsiteX1" fmla="*/ 2099539 w 2909385"/>
                <a:gd name="connsiteY1" fmla="*/ 0 h 1734873"/>
                <a:gd name="connsiteX2" fmla="*/ 220286 w 2909385"/>
                <a:gd name="connsiteY2" fmla="*/ 0 h 1734873"/>
                <a:gd name="connsiteX3" fmla="*/ 0 w 2909385"/>
                <a:gd name="connsiteY3" fmla="*/ 220273 h 1734873"/>
                <a:gd name="connsiteX4" fmla="*/ 0 w 2909385"/>
                <a:gd name="connsiteY4" fmla="*/ 812834 h 1734873"/>
                <a:gd name="connsiteX5" fmla="*/ 732225 w 2909385"/>
                <a:gd name="connsiteY5" fmla="*/ 1734873 h 1734873"/>
                <a:gd name="connsiteX6" fmla="*/ 1587587 w 2909385"/>
                <a:gd name="connsiteY6" fmla="*/ 1734873 h 1734873"/>
                <a:gd name="connsiteX7" fmla="*/ 2294363 w 2909385"/>
                <a:gd name="connsiteY7" fmla="*/ 1030093 h 1734873"/>
                <a:gd name="connsiteX8" fmla="*/ 2461165 w 2909385"/>
                <a:gd name="connsiteY8" fmla="*/ 1030093 h 1734873"/>
                <a:gd name="connsiteX9" fmla="*/ 2909386 w 2909385"/>
                <a:gd name="connsiteY9" fmla="*/ 581872 h 1734873"/>
                <a:gd name="connsiteX10" fmla="*/ 2909386 w 2909385"/>
                <a:gd name="connsiteY10" fmla="*/ 448208 h 1734873"/>
                <a:gd name="connsiteX11" fmla="*/ 2461165 w 2909385"/>
                <a:gd name="connsiteY11" fmla="*/ 0 h 1734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09385" h="1734873">
                  <a:moveTo>
                    <a:pt x="2461165" y="0"/>
                  </a:moveTo>
                  <a:lnTo>
                    <a:pt x="2099539" y="0"/>
                  </a:lnTo>
                  <a:lnTo>
                    <a:pt x="220286" y="0"/>
                  </a:lnTo>
                  <a:cubicBezTo>
                    <a:pt x="98637" y="0"/>
                    <a:pt x="0" y="98624"/>
                    <a:pt x="0" y="220273"/>
                  </a:cubicBezTo>
                  <a:lnTo>
                    <a:pt x="0" y="812834"/>
                  </a:lnTo>
                  <a:cubicBezTo>
                    <a:pt x="0" y="1261095"/>
                    <a:pt x="313218" y="1637334"/>
                    <a:pt x="732225" y="1734873"/>
                  </a:cubicBezTo>
                  <a:lnTo>
                    <a:pt x="1587587" y="1734873"/>
                  </a:lnTo>
                  <a:cubicBezTo>
                    <a:pt x="1936689" y="1653595"/>
                    <a:pt x="2212120" y="1378847"/>
                    <a:pt x="2294363" y="1030093"/>
                  </a:cubicBezTo>
                  <a:lnTo>
                    <a:pt x="2461165" y="1030093"/>
                  </a:lnTo>
                  <a:cubicBezTo>
                    <a:pt x="2708321" y="1030093"/>
                    <a:pt x="2909386" y="829028"/>
                    <a:pt x="2909386" y="581872"/>
                  </a:cubicBezTo>
                  <a:lnTo>
                    <a:pt x="2909386" y="448208"/>
                  </a:lnTo>
                  <a:cubicBezTo>
                    <a:pt x="2909386" y="201079"/>
                    <a:pt x="2708321" y="0"/>
                    <a:pt x="2461165" y="0"/>
                  </a:cubicBez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A91BC95-DA01-5752-2A99-C1E8240D7A62}"/>
                </a:ext>
              </a:extLst>
            </p:cNvPr>
            <p:cNvSpPr/>
            <p:nvPr/>
          </p:nvSpPr>
          <p:spPr>
            <a:xfrm>
              <a:off x="3197383" y="0"/>
              <a:ext cx="5797206" cy="5401224"/>
            </a:xfrm>
            <a:custGeom>
              <a:avLst/>
              <a:gdLst>
                <a:gd name="connsiteX0" fmla="*/ 5004666 w 5797206"/>
                <a:gd name="connsiteY0" fmla="*/ 0 h 5401224"/>
                <a:gd name="connsiteX1" fmla="*/ 792554 w 5797206"/>
                <a:gd name="connsiteY1" fmla="*/ 0 h 5401224"/>
                <a:gd name="connsiteX2" fmla="*/ 0 w 5797206"/>
                <a:gd name="connsiteY2" fmla="*/ 792554 h 5401224"/>
                <a:gd name="connsiteX3" fmla="*/ 0 w 5797206"/>
                <a:gd name="connsiteY3" fmla="*/ 5401224 h 5401224"/>
                <a:gd name="connsiteX4" fmla="*/ 2346722 w 5797206"/>
                <a:gd name="connsiteY4" fmla="*/ 5401224 h 5401224"/>
                <a:gd name="connsiteX5" fmla="*/ 2346722 w 5797206"/>
                <a:gd name="connsiteY5" fmla="*/ 1924258 h 5401224"/>
                <a:gd name="connsiteX6" fmla="*/ 3016663 w 5797206"/>
                <a:gd name="connsiteY6" fmla="*/ 1924258 h 5401224"/>
                <a:gd name="connsiteX7" fmla="*/ 3016663 w 5797206"/>
                <a:gd name="connsiteY7" fmla="*/ 2522592 h 5401224"/>
                <a:gd name="connsiteX8" fmla="*/ 3591489 w 5797206"/>
                <a:gd name="connsiteY8" fmla="*/ 3097418 h 5401224"/>
                <a:gd name="connsiteX9" fmla="*/ 3795300 w 5797206"/>
                <a:gd name="connsiteY9" fmla="*/ 3097418 h 5401224"/>
                <a:gd name="connsiteX10" fmla="*/ 3795300 w 5797206"/>
                <a:gd name="connsiteY10" fmla="*/ 3216764 h 5401224"/>
                <a:gd name="connsiteX11" fmla="*/ 4015574 w 5797206"/>
                <a:gd name="connsiteY11" fmla="*/ 3437037 h 5401224"/>
                <a:gd name="connsiteX12" fmla="*/ 4235847 w 5797206"/>
                <a:gd name="connsiteY12" fmla="*/ 3216764 h 5401224"/>
                <a:gd name="connsiteX13" fmla="*/ 4235847 w 5797206"/>
                <a:gd name="connsiteY13" fmla="*/ 3097418 h 5401224"/>
                <a:gd name="connsiteX14" fmla="*/ 4439685 w 5797206"/>
                <a:gd name="connsiteY14" fmla="*/ 3097418 h 5401224"/>
                <a:gd name="connsiteX15" fmla="*/ 5014511 w 5797206"/>
                <a:gd name="connsiteY15" fmla="*/ 2522592 h 5401224"/>
                <a:gd name="connsiteX16" fmla="*/ 5014511 w 5797206"/>
                <a:gd name="connsiteY16" fmla="*/ 1924258 h 5401224"/>
                <a:gd name="connsiteX17" fmla="*/ 5576934 w 5797206"/>
                <a:gd name="connsiteY17" fmla="*/ 1924258 h 5401224"/>
                <a:gd name="connsiteX18" fmla="*/ 5797207 w 5797206"/>
                <a:gd name="connsiteY18" fmla="*/ 1703985 h 5401224"/>
                <a:gd name="connsiteX19" fmla="*/ 5797207 w 5797206"/>
                <a:gd name="connsiteY19" fmla="*/ 792554 h 5401224"/>
                <a:gd name="connsiteX20" fmla="*/ 5004666 w 5797206"/>
                <a:gd name="connsiteY20" fmla="*/ 0 h 5401224"/>
                <a:gd name="connsiteX21" fmla="*/ 923432 w 5797206"/>
                <a:gd name="connsiteY21" fmla="*/ 1204182 h 5401224"/>
                <a:gd name="connsiteX22" fmla="*/ 673785 w 5797206"/>
                <a:gd name="connsiteY22" fmla="*/ 954535 h 5401224"/>
                <a:gd name="connsiteX23" fmla="*/ 923432 w 5797206"/>
                <a:gd name="connsiteY23" fmla="*/ 704887 h 5401224"/>
                <a:gd name="connsiteX24" fmla="*/ 1173080 w 5797206"/>
                <a:gd name="connsiteY24" fmla="*/ 954535 h 5401224"/>
                <a:gd name="connsiteX25" fmla="*/ 923432 w 5797206"/>
                <a:gd name="connsiteY25" fmla="*/ 1204182 h 54012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797206" h="5401224">
                  <a:moveTo>
                    <a:pt x="5004666" y="0"/>
                  </a:moveTo>
                  <a:lnTo>
                    <a:pt x="792554" y="0"/>
                  </a:lnTo>
                  <a:cubicBezTo>
                    <a:pt x="355531" y="0"/>
                    <a:pt x="0" y="355531"/>
                    <a:pt x="0" y="792554"/>
                  </a:cubicBezTo>
                  <a:lnTo>
                    <a:pt x="0" y="5401224"/>
                  </a:lnTo>
                  <a:lnTo>
                    <a:pt x="2346722" y="5401224"/>
                  </a:lnTo>
                  <a:lnTo>
                    <a:pt x="2346722" y="1924258"/>
                  </a:lnTo>
                  <a:lnTo>
                    <a:pt x="3016663" y="1924258"/>
                  </a:lnTo>
                  <a:lnTo>
                    <a:pt x="3016663" y="2522592"/>
                  </a:lnTo>
                  <a:cubicBezTo>
                    <a:pt x="3016663" y="2839547"/>
                    <a:pt x="3274534" y="3097418"/>
                    <a:pt x="3591489" y="3097418"/>
                  </a:cubicBezTo>
                  <a:lnTo>
                    <a:pt x="3795300" y="3097418"/>
                  </a:lnTo>
                  <a:lnTo>
                    <a:pt x="3795300" y="3216764"/>
                  </a:lnTo>
                  <a:cubicBezTo>
                    <a:pt x="3795300" y="3338413"/>
                    <a:pt x="3893924" y="3437037"/>
                    <a:pt x="4015574" y="3437037"/>
                  </a:cubicBezTo>
                  <a:cubicBezTo>
                    <a:pt x="4137223" y="3437037"/>
                    <a:pt x="4235847" y="3338413"/>
                    <a:pt x="4235847" y="3216764"/>
                  </a:cubicBezTo>
                  <a:lnTo>
                    <a:pt x="4235847" y="3097418"/>
                  </a:lnTo>
                  <a:lnTo>
                    <a:pt x="4439685" y="3097418"/>
                  </a:lnTo>
                  <a:cubicBezTo>
                    <a:pt x="4756639" y="3097418"/>
                    <a:pt x="5014511" y="2839547"/>
                    <a:pt x="5014511" y="2522592"/>
                  </a:cubicBezTo>
                  <a:lnTo>
                    <a:pt x="5014511" y="1924258"/>
                  </a:lnTo>
                  <a:lnTo>
                    <a:pt x="5576934" y="1924258"/>
                  </a:lnTo>
                  <a:cubicBezTo>
                    <a:pt x="5698583" y="1924258"/>
                    <a:pt x="5797207" y="1825634"/>
                    <a:pt x="5797207" y="1703985"/>
                  </a:cubicBezTo>
                  <a:lnTo>
                    <a:pt x="5797207" y="792554"/>
                  </a:lnTo>
                  <a:cubicBezTo>
                    <a:pt x="5797193" y="355531"/>
                    <a:pt x="5441676" y="0"/>
                    <a:pt x="5004666" y="0"/>
                  </a:cubicBezTo>
                  <a:close/>
                  <a:moveTo>
                    <a:pt x="923432" y="1204182"/>
                  </a:moveTo>
                  <a:cubicBezTo>
                    <a:pt x="785549" y="1204182"/>
                    <a:pt x="673785" y="1092418"/>
                    <a:pt x="673785" y="954535"/>
                  </a:cubicBezTo>
                  <a:cubicBezTo>
                    <a:pt x="673785" y="816651"/>
                    <a:pt x="785549" y="704887"/>
                    <a:pt x="923432" y="704887"/>
                  </a:cubicBezTo>
                  <a:cubicBezTo>
                    <a:pt x="1061316" y="704887"/>
                    <a:pt x="1173080" y="816651"/>
                    <a:pt x="1173080" y="954535"/>
                  </a:cubicBezTo>
                  <a:cubicBezTo>
                    <a:pt x="1173080" y="1092418"/>
                    <a:pt x="1061316" y="1204182"/>
                    <a:pt x="923432" y="1204182"/>
                  </a:cubicBezTo>
                  <a:close/>
                </a:path>
              </a:pathLst>
            </a:custGeom>
            <a:solidFill>
              <a:schemeClr val="bg1"/>
            </a:solidFill>
            <a:ln w="1339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grpSp>
        <p:nvGrpSpPr>
          <p:cNvPr id="44" name="Graphic 42">
            <a:extLst>
              <a:ext uri="{FF2B5EF4-FFF2-40B4-BE49-F238E27FC236}">
                <a16:creationId xmlns:a16="http://schemas.microsoft.com/office/drawing/2014/main" id="{FBED0214-496D-6E33-20E6-8D8967560D29}"/>
              </a:ext>
            </a:extLst>
          </p:cNvPr>
          <p:cNvGrpSpPr>
            <a:grpSpLocks noChangeAspect="1"/>
          </p:cNvGrpSpPr>
          <p:nvPr/>
        </p:nvGrpSpPr>
        <p:grpSpPr>
          <a:xfrm>
            <a:off x="9696625" y="2538337"/>
            <a:ext cx="576000" cy="628360"/>
            <a:chOff x="3860796" y="990600"/>
            <a:chExt cx="4470396" cy="4876800"/>
          </a:xfrm>
          <a:solidFill>
            <a:schemeClr val="bg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42C85F7-2FD0-5986-DAEB-24D4CB925F19}"/>
                </a:ext>
              </a:extLst>
            </p:cNvPr>
            <p:cNvSpPr/>
            <p:nvPr/>
          </p:nvSpPr>
          <p:spPr>
            <a:xfrm>
              <a:off x="3860796" y="990600"/>
              <a:ext cx="4470396" cy="4876800"/>
            </a:xfrm>
            <a:custGeom>
              <a:avLst/>
              <a:gdLst>
                <a:gd name="connsiteX0" fmla="*/ 4436269 w 4470396"/>
                <a:gd name="connsiteY0" fmla="*/ 903227 h 4876800"/>
                <a:gd name="connsiteX1" fmla="*/ 4064003 w 4470396"/>
                <a:gd name="connsiteY1" fmla="*/ 344834 h 4876800"/>
                <a:gd name="connsiteX2" fmla="*/ 4064003 w 4470396"/>
                <a:gd name="connsiteY2" fmla="*/ 203197 h 4876800"/>
                <a:gd name="connsiteX3" fmla="*/ 3860806 w 4470396"/>
                <a:gd name="connsiteY3" fmla="*/ 0 h 4876800"/>
                <a:gd name="connsiteX4" fmla="*/ 609600 w 4470396"/>
                <a:gd name="connsiteY4" fmla="*/ 0 h 4876800"/>
                <a:gd name="connsiteX5" fmla="*/ 406403 w 4470396"/>
                <a:gd name="connsiteY5" fmla="*/ 203197 h 4876800"/>
                <a:gd name="connsiteX6" fmla="*/ 406403 w 4470396"/>
                <a:gd name="connsiteY6" fmla="*/ 344824 h 4876800"/>
                <a:gd name="connsiteX7" fmla="*/ 34138 w 4470396"/>
                <a:gd name="connsiteY7" fmla="*/ 903227 h 4876800"/>
                <a:gd name="connsiteX8" fmla="*/ 0 w 4470396"/>
                <a:gd name="connsiteY8" fmla="*/ 1016003 h 4876800"/>
                <a:gd name="connsiteX9" fmla="*/ 0 w 4470396"/>
                <a:gd name="connsiteY9" fmla="*/ 1422406 h 4876800"/>
                <a:gd name="connsiteX10" fmla="*/ 203197 w 4470396"/>
                <a:gd name="connsiteY10" fmla="*/ 1873510 h 4876800"/>
                <a:gd name="connsiteX11" fmla="*/ 203197 w 4470396"/>
                <a:gd name="connsiteY11" fmla="*/ 4673603 h 4876800"/>
                <a:gd name="connsiteX12" fmla="*/ 406403 w 4470396"/>
                <a:gd name="connsiteY12" fmla="*/ 4876800 h 4876800"/>
                <a:gd name="connsiteX13" fmla="*/ 1016003 w 4470396"/>
                <a:gd name="connsiteY13" fmla="*/ 4876800 h 4876800"/>
                <a:gd name="connsiteX14" fmla="*/ 1016003 w 4470396"/>
                <a:gd name="connsiteY14" fmla="*/ 2844803 h 4876800"/>
                <a:gd name="connsiteX15" fmla="*/ 1219200 w 4470396"/>
                <a:gd name="connsiteY15" fmla="*/ 2641607 h 4876800"/>
                <a:gd name="connsiteX16" fmla="*/ 2235203 w 4470396"/>
                <a:gd name="connsiteY16" fmla="*/ 2641607 h 4876800"/>
                <a:gd name="connsiteX17" fmla="*/ 2438400 w 4470396"/>
                <a:gd name="connsiteY17" fmla="*/ 2844803 h 4876800"/>
                <a:gd name="connsiteX18" fmla="*/ 2438400 w 4470396"/>
                <a:gd name="connsiteY18" fmla="*/ 4876800 h 4876800"/>
                <a:gd name="connsiteX19" fmla="*/ 4064003 w 4470396"/>
                <a:gd name="connsiteY19" fmla="*/ 4876800 h 4876800"/>
                <a:gd name="connsiteX20" fmla="*/ 4267200 w 4470396"/>
                <a:gd name="connsiteY20" fmla="*/ 4673603 h 4876800"/>
                <a:gd name="connsiteX21" fmla="*/ 4267200 w 4470396"/>
                <a:gd name="connsiteY21" fmla="*/ 1873501 h 4876800"/>
                <a:gd name="connsiteX22" fmla="*/ 4470397 w 4470396"/>
                <a:gd name="connsiteY22" fmla="*/ 1422397 h 4876800"/>
                <a:gd name="connsiteX23" fmla="*/ 4470397 w 4470396"/>
                <a:gd name="connsiteY23" fmla="*/ 1015994 h 4876800"/>
                <a:gd name="connsiteX24" fmla="*/ 4436269 w 4470396"/>
                <a:gd name="connsiteY24" fmla="*/ 903227 h 4876800"/>
                <a:gd name="connsiteX25" fmla="*/ 4064003 w 4470396"/>
                <a:gd name="connsiteY25" fmla="*/ 1422397 h 4876800"/>
                <a:gd name="connsiteX26" fmla="*/ 3955495 w 4470396"/>
                <a:gd name="connsiteY26" fmla="*/ 1599181 h 4876800"/>
                <a:gd name="connsiteX27" fmla="*/ 3920547 w 4470396"/>
                <a:gd name="connsiteY27" fmla="*/ 1613611 h 4876800"/>
                <a:gd name="connsiteX28" fmla="*/ 3877875 w 4470396"/>
                <a:gd name="connsiteY28" fmla="*/ 1622146 h 4876800"/>
                <a:gd name="connsiteX29" fmla="*/ 3855930 w 4470396"/>
                <a:gd name="connsiteY29" fmla="*/ 1624584 h 4876800"/>
                <a:gd name="connsiteX30" fmla="*/ 3793141 w 4470396"/>
                <a:gd name="connsiteY30" fmla="*/ 1611982 h 4876800"/>
                <a:gd name="connsiteX31" fmla="*/ 3769366 w 4470396"/>
                <a:gd name="connsiteY31" fmla="*/ 1601210 h 4876800"/>
                <a:gd name="connsiteX32" fmla="*/ 3731981 w 4470396"/>
                <a:gd name="connsiteY32" fmla="*/ 1576016 h 4876800"/>
                <a:gd name="connsiteX33" fmla="*/ 3710035 w 4470396"/>
                <a:gd name="connsiteY33" fmla="*/ 1555490 h 4876800"/>
                <a:gd name="connsiteX34" fmla="*/ 3679965 w 4470396"/>
                <a:gd name="connsiteY34" fmla="*/ 1510789 h 4876800"/>
                <a:gd name="connsiteX35" fmla="*/ 3671630 w 4470396"/>
                <a:gd name="connsiteY35" fmla="*/ 1491082 h 4876800"/>
                <a:gd name="connsiteX36" fmla="*/ 3657610 w 4470396"/>
                <a:gd name="connsiteY36" fmla="*/ 1422397 h 4876800"/>
                <a:gd name="connsiteX37" fmla="*/ 3657610 w 4470396"/>
                <a:gd name="connsiteY37" fmla="*/ 1015994 h 4876800"/>
                <a:gd name="connsiteX38" fmla="*/ 3454413 w 4470396"/>
                <a:gd name="connsiteY38" fmla="*/ 812797 h 4876800"/>
                <a:gd name="connsiteX39" fmla="*/ 3251216 w 4470396"/>
                <a:gd name="connsiteY39" fmla="*/ 1015994 h 4876800"/>
                <a:gd name="connsiteX40" fmla="*/ 3251216 w 4470396"/>
                <a:gd name="connsiteY40" fmla="*/ 1422397 h 4876800"/>
                <a:gd name="connsiteX41" fmla="*/ 3048019 w 4470396"/>
                <a:gd name="connsiteY41" fmla="*/ 1625594 h 4876800"/>
                <a:gd name="connsiteX42" fmla="*/ 2844822 w 4470396"/>
                <a:gd name="connsiteY42" fmla="*/ 1422397 h 4876800"/>
                <a:gd name="connsiteX43" fmla="*/ 2844822 w 4470396"/>
                <a:gd name="connsiteY43" fmla="*/ 1015994 h 4876800"/>
                <a:gd name="connsiteX44" fmla="*/ 2641626 w 4470396"/>
                <a:gd name="connsiteY44" fmla="*/ 812797 h 4876800"/>
                <a:gd name="connsiteX45" fmla="*/ 2438429 w 4470396"/>
                <a:gd name="connsiteY45" fmla="*/ 1015994 h 4876800"/>
                <a:gd name="connsiteX46" fmla="*/ 2438429 w 4470396"/>
                <a:gd name="connsiteY46" fmla="*/ 1422397 h 4876800"/>
                <a:gd name="connsiteX47" fmla="*/ 2235232 w 4470396"/>
                <a:gd name="connsiteY47" fmla="*/ 1625594 h 4876800"/>
                <a:gd name="connsiteX48" fmla="*/ 2032035 w 4470396"/>
                <a:gd name="connsiteY48" fmla="*/ 1422397 h 4876800"/>
                <a:gd name="connsiteX49" fmla="*/ 2032035 w 4470396"/>
                <a:gd name="connsiteY49" fmla="*/ 1015994 h 4876800"/>
                <a:gd name="connsiteX50" fmla="*/ 1828838 w 4470396"/>
                <a:gd name="connsiteY50" fmla="*/ 812797 h 4876800"/>
                <a:gd name="connsiteX51" fmla="*/ 1625641 w 4470396"/>
                <a:gd name="connsiteY51" fmla="*/ 1015994 h 4876800"/>
                <a:gd name="connsiteX52" fmla="*/ 1625641 w 4470396"/>
                <a:gd name="connsiteY52" fmla="*/ 1422397 h 4876800"/>
                <a:gd name="connsiteX53" fmla="*/ 1422445 w 4470396"/>
                <a:gd name="connsiteY53" fmla="*/ 1625594 h 4876800"/>
                <a:gd name="connsiteX54" fmla="*/ 1219248 w 4470396"/>
                <a:gd name="connsiteY54" fmla="*/ 1422397 h 4876800"/>
                <a:gd name="connsiteX55" fmla="*/ 1219248 w 4470396"/>
                <a:gd name="connsiteY55" fmla="*/ 1015994 h 4876800"/>
                <a:gd name="connsiteX56" fmla="*/ 1016051 w 4470396"/>
                <a:gd name="connsiteY56" fmla="*/ 812797 h 4876800"/>
                <a:gd name="connsiteX57" fmla="*/ 812854 w 4470396"/>
                <a:gd name="connsiteY57" fmla="*/ 1015994 h 4876800"/>
                <a:gd name="connsiteX58" fmla="*/ 812854 w 4470396"/>
                <a:gd name="connsiteY58" fmla="*/ 1422397 h 4876800"/>
                <a:gd name="connsiteX59" fmla="*/ 799243 w 4470396"/>
                <a:gd name="connsiteY59" fmla="*/ 1490472 h 4876800"/>
                <a:gd name="connsiteX60" fmla="*/ 790299 w 4470396"/>
                <a:gd name="connsiteY60" fmla="*/ 1511199 h 4876800"/>
                <a:gd name="connsiteX61" fmla="*/ 761648 w 4470396"/>
                <a:gd name="connsiteY61" fmla="*/ 1553870 h 4876800"/>
                <a:gd name="connsiteX62" fmla="*/ 737673 w 4470396"/>
                <a:gd name="connsiteY62" fmla="*/ 1576626 h 4876800"/>
                <a:gd name="connsiteX63" fmla="*/ 701707 w 4470396"/>
                <a:gd name="connsiteY63" fmla="*/ 1601010 h 4876800"/>
                <a:gd name="connsiteX64" fmla="*/ 677323 w 4470396"/>
                <a:gd name="connsiteY64" fmla="*/ 1611982 h 4876800"/>
                <a:gd name="connsiteX65" fmla="*/ 614534 w 4470396"/>
                <a:gd name="connsiteY65" fmla="*/ 1624584 h 4876800"/>
                <a:gd name="connsiteX66" fmla="*/ 593398 w 4470396"/>
                <a:gd name="connsiteY66" fmla="*/ 1622346 h 4876800"/>
                <a:gd name="connsiteX67" fmla="*/ 549707 w 4470396"/>
                <a:gd name="connsiteY67" fmla="*/ 1613402 h 4876800"/>
                <a:gd name="connsiteX68" fmla="*/ 515160 w 4470396"/>
                <a:gd name="connsiteY68" fmla="*/ 1599181 h 4876800"/>
                <a:gd name="connsiteX69" fmla="*/ 406403 w 4470396"/>
                <a:gd name="connsiteY69" fmla="*/ 1422397 h 4876800"/>
                <a:gd name="connsiteX70" fmla="*/ 406403 w 4470396"/>
                <a:gd name="connsiteY70" fmla="*/ 1077563 h 4876800"/>
                <a:gd name="connsiteX71" fmla="*/ 778669 w 4470396"/>
                <a:gd name="connsiteY71" fmla="*/ 519170 h 4876800"/>
                <a:gd name="connsiteX72" fmla="*/ 812806 w 4470396"/>
                <a:gd name="connsiteY72" fmla="*/ 406394 h 4876800"/>
                <a:gd name="connsiteX73" fmla="*/ 3657610 w 4470396"/>
                <a:gd name="connsiteY73" fmla="*/ 406394 h 4876800"/>
                <a:gd name="connsiteX74" fmla="*/ 3691747 w 4470396"/>
                <a:gd name="connsiteY74" fmla="*/ 519170 h 4876800"/>
                <a:gd name="connsiteX75" fmla="*/ 4064003 w 4470396"/>
                <a:gd name="connsiteY75" fmla="*/ 1077573 h 4876800"/>
                <a:gd name="connsiteX76" fmla="*/ 4064003 w 4470396"/>
                <a:gd name="connsiteY76" fmla="*/ 1422397 h 4876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4470396" h="4876800">
                  <a:moveTo>
                    <a:pt x="4436269" y="903227"/>
                  </a:moveTo>
                  <a:lnTo>
                    <a:pt x="4064003" y="344834"/>
                  </a:lnTo>
                  <a:lnTo>
                    <a:pt x="4064003" y="203197"/>
                  </a:lnTo>
                  <a:cubicBezTo>
                    <a:pt x="4064003" y="91030"/>
                    <a:pt x="3973173" y="0"/>
                    <a:pt x="3860806" y="0"/>
                  </a:cubicBezTo>
                  <a:lnTo>
                    <a:pt x="609600" y="0"/>
                  </a:lnTo>
                  <a:cubicBezTo>
                    <a:pt x="497434" y="0"/>
                    <a:pt x="406403" y="91030"/>
                    <a:pt x="406403" y="203197"/>
                  </a:cubicBezTo>
                  <a:lnTo>
                    <a:pt x="406403" y="344824"/>
                  </a:lnTo>
                  <a:lnTo>
                    <a:pt x="34138" y="903227"/>
                  </a:lnTo>
                  <a:cubicBezTo>
                    <a:pt x="11992" y="936555"/>
                    <a:pt x="0" y="975970"/>
                    <a:pt x="0" y="1016003"/>
                  </a:cubicBezTo>
                  <a:lnTo>
                    <a:pt x="0" y="1422406"/>
                  </a:lnTo>
                  <a:cubicBezTo>
                    <a:pt x="0" y="1601829"/>
                    <a:pt x="79448" y="1761754"/>
                    <a:pt x="203197" y="1873510"/>
                  </a:cubicBezTo>
                  <a:lnTo>
                    <a:pt x="203197" y="4673603"/>
                  </a:lnTo>
                  <a:cubicBezTo>
                    <a:pt x="203206" y="4785770"/>
                    <a:pt x="294237" y="4876800"/>
                    <a:pt x="406403" y="4876800"/>
                  </a:cubicBezTo>
                  <a:lnTo>
                    <a:pt x="1016003" y="4876800"/>
                  </a:lnTo>
                  <a:lnTo>
                    <a:pt x="1016003" y="2844803"/>
                  </a:lnTo>
                  <a:cubicBezTo>
                    <a:pt x="1016003" y="2732637"/>
                    <a:pt x="1107034" y="2641607"/>
                    <a:pt x="1219200" y="2641607"/>
                  </a:cubicBezTo>
                  <a:lnTo>
                    <a:pt x="2235203" y="2641607"/>
                  </a:lnTo>
                  <a:cubicBezTo>
                    <a:pt x="2347570" y="2641607"/>
                    <a:pt x="2438400" y="2732637"/>
                    <a:pt x="2438400" y="2844803"/>
                  </a:cubicBezTo>
                  <a:lnTo>
                    <a:pt x="2438400" y="4876800"/>
                  </a:lnTo>
                  <a:lnTo>
                    <a:pt x="4064003" y="4876800"/>
                  </a:lnTo>
                  <a:cubicBezTo>
                    <a:pt x="4176370" y="4876800"/>
                    <a:pt x="4267200" y="4785770"/>
                    <a:pt x="4267200" y="4673603"/>
                  </a:cubicBezTo>
                  <a:lnTo>
                    <a:pt x="4267200" y="1873501"/>
                  </a:lnTo>
                  <a:cubicBezTo>
                    <a:pt x="4391149" y="1761744"/>
                    <a:pt x="4470397" y="1601819"/>
                    <a:pt x="4470397" y="1422397"/>
                  </a:cubicBezTo>
                  <a:lnTo>
                    <a:pt x="4470397" y="1015994"/>
                  </a:lnTo>
                  <a:cubicBezTo>
                    <a:pt x="4470407" y="975970"/>
                    <a:pt x="4458615" y="936546"/>
                    <a:pt x="4436269" y="903227"/>
                  </a:cubicBezTo>
                  <a:close/>
                  <a:moveTo>
                    <a:pt x="4064003" y="1422397"/>
                  </a:moveTo>
                  <a:cubicBezTo>
                    <a:pt x="4064003" y="1499616"/>
                    <a:pt x="4019093" y="1564843"/>
                    <a:pt x="3955495" y="1599181"/>
                  </a:cubicBezTo>
                  <a:cubicBezTo>
                    <a:pt x="3943912" y="1605477"/>
                    <a:pt x="3932330" y="1609744"/>
                    <a:pt x="3920547" y="1613611"/>
                  </a:cubicBezTo>
                  <a:cubicBezTo>
                    <a:pt x="3906936" y="1617878"/>
                    <a:pt x="3892706" y="1620926"/>
                    <a:pt x="3877875" y="1622146"/>
                  </a:cubicBezTo>
                  <a:cubicBezTo>
                    <a:pt x="3870560" y="1622755"/>
                    <a:pt x="3863045" y="1624784"/>
                    <a:pt x="3855930" y="1624584"/>
                  </a:cubicBezTo>
                  <a:cubicBezTo>
                    <a:pt x="3833784" y="1623974"/>
                    <a:pt x="3812848" y="1619098"/>
                    <a:pt x="3793141" y="1611982"/>
                  </a:cubicBezTo>
                  <a:cubicBezTo>
                    <a:pt x="3784806" y="1608935"/>
                    <a:pt x="3777091" y="1605077"/>
                    <a:pt x="3769366" y="1601210"/>
                  </a:cubicBezTo>
                  <a:cubicBezTo>
                    <a:pt x="3755755" y="1594094"/>
                    <a:pt x="3743563" y="1585560"/>
                    <a:pt x="3731981" y="1576016"/>
                  </a:cubicBezTo>
                  <a:cubicBezTo>
                    <a:pt x="3724256" y="1569511"/>
                    <a:pt x="3716941" y="1563014"/>
                    <a:pt x="3710035" y="1555490"/>
                  </a:cubicBezTo>
                  <a:cubicBezTo>
                    <a:pt x="3698253" y="1541878"/>
                    <a:pt x="3687890" y="1527039"/>
                    <a:pt x="3679965" y="1510789"/>
                  </a:cubicBezTo>
                  <a:cubicBezTo>
                    <a:pt x="3676717" y="1504283"/>
                    <a:pt x="3674069" y="1497787"/>
                    <a:pt x="3671630" y="1491082"/>
                  </a:cubicBezTo>
                  <a:cubicBezTo>
                    <a:pt x="3663706" y="1469336"/>
                    <a:pt x="3657610" y="1446781"/>
                    <a:pt x="3657610" y="1422397"/>
                  </a:cubicBezTo>
                  <a:lnTo>
                    <a:pt x="3657610" y="1015994"/>
                  </a:lnTo>
                  <a:cubicBezTo>
                    <a:pt x="3657610" y="903827"/>
                    <a:pt x="3566779" y="812797"/>
                    <a:pt x="3454413" y="812797"/>
                  </a:cubicBezTo>
                  <a:cubicBezTo>
                    <a:pt x="3342246" y="812797"/>
                    <a:pt x="3251216" y="903827"/>
                    <a:pt x="3251216" y="1015994"/>
                  </a:cubicBezTo>
                  <a:lnTo>
                    <a:pt x="3251216" y="1422397"/>
                  </a:lnTo>
                  <a:cubicBezTo>
                    <a:pt x="3251216" y="1534363"/>
                    <a:pt x="3160186" y="1625594"/>
                    <a:pt x="3048019" y="1625594"/>
                  </a:cubicBezTo>
                  <a:cubicBezTo>
                    <a:pt x="2936053" y="1625594"/>
                    <a:pt x="2844822" y="1534354"/>
                    <a:pt x="2844822" y="1422397"/>
                  </a:cubicBezTo>
                  <a:lnTo>
                    <a:pt x="2844822" y="1015994"/>
                  </a:lnTo>
                  <a:cubicBezTo>
                    <a:pt x="2844822" y="903827"/>
                    <a:pt x="2753992" y="812797"/>
                    <a:pt x="2641626" y="812797"/>
                  </a:cubicBezTo>
                  <a:cubicBezTo>
                    <a:pt x="2529459" y="812797"/>
                    <a:pt x="2438429" y="903827"/>
                    <a:pt x="2438429" y="1015994"/>
                  </a:cubicBezTo>
                  <a:lnTo>
                    <a:pt x="2438429" y="1422397"/>
                  </a:lnTo>
                  <a:cubicBezTo>
                    <a:pt x="2438429" y="1534363"/>
                    <a:pt x="2347398" y="1625594"/>
                    <a:pt x="2235232" y="1625594"/>
                  </a:cubicBezTo>
                  <a:cubicBezTo>
                    <a:pt x="2123266" y="1625594"/>
                    <a:pt x="2032035" y="1534354"/>
                    <a:pt x="2032035" y="1422397"/>
                  </a:cubicBezTo>
                  <a:lnTo>
                    <a:pt x="2032035" y="1015994"/>
                  </a:lnTo>
                  <a:cubicBezTo>
                    <a:pt x="2032035" y="903827"/>
                    <a:pt x="1941205" y="812797"/>
                    <a:pt x="1828838" y="812797"/>
                  </a:cubicBezTo>
                  <a:cubicBezTo>
                    <a:pt x="1716672" y="812797"/>
                    <a:pt x="1625641" y="903827"/>
                    <a:pt x="1625641" y="1015994"/>
                  </a:cubicBezTo>
                  <a:lnTo>
                    <a:pt x="1625641" y="1422397"/>
                  </a:lnTo>
                  <a:cubicBezTo>
                    <a:pt x="1625641" y="1534363"/>
                    <a:pt x="1534611" y="1625594"/>
                    <a:pt x="1422445" y="1625594"/>
                  </a:cubicBezTo>
                  <a:cubicBezTo>
                    <a:pt x="1310478" y="1625594"/>
                    <a:pt x="1219248" y="1534354"/>
                    <a:pt x="1219248" y="1422397"/>
                  </a:cubicBezTo>
                  <a:lnTo>
                    <a:pt x="1219248" y="1015994"/>
                  </a:lnTo>
                  <a:cubicBezTo>
                    <a:pt x="1219248" y="903827"/>
                    <a:pt x="1128417" y="812797"/>
                    <a:pt x="1016051" y="812797"/>
                  </a:cubicBezTo>
                  <a:cubicBezTo>
                    <a:pt x="903884" y="812797"/>
                    <a:pt x="812854" y="903827"/>
                    <a:pt x="812854" y="1015994"/>
                  </a:cubicBezTo>
                  <a:lnTo>
                    <a:pt x="812854" y="1422397"/>
                  </a:lnTo>
                  <a:cubicBezTo>
                    <a:pt x="812854" y="1446581"/>
                    <a:pt x="806958" y="1469136"/>
                    <a:pt x="799243" y="1490472"/>
                  </a:cubicBezTo>
                  <a:cubicBezTo>
                    <a:pt x="796604" y="1497587"/>
                    <a:pt x="793756" y="1504493"/>
                    <a:pt x="790299" y="1511199"/>
                  </a:cubicBezTo>
                  <a:cubicBezTo>
                    <a:pt x="782574" y="1526638"/>
                    <a:pt x="772820" y="1540869"/>
                    <a:pt x="761648" y="1553870"/>
                  </a:cubicBezTo>
                  <a:cubicBezTo>
                    <a:pt x="754332" y="1562205"/>
                    <a:pt x="746208" y="1569520"/>
                    <a:pt x="737673" y="1576626"/>
                  </a:cubicBezTo>
                  <a:cubicBezTo>
                    <a:pt x="726500" y="1585970"/>
                    <a:pt x="714508" y="1594304"/>
                    <a:pt x="701707" y="1601010"/>
                  </a:cubicBezTo>
                  <a:cubicBezTo>
                    <a:pt x="693782" y="1605077"/>
                    <a:pt x="685657" y="1608935"/>
                    <a:pt x="677323" y="1611982"/>
                  </a:cubicBezTo>
                  <a:cubicBezTo>
                    <a:pt x="657406" y="1619098"/>
                    <a:pt x="636680" y="1624174"/>
                    <a:pt x="614534" y="1624584"/>
                  </a:cubicBezTo>
                  <a:cubicBezTo>
                    <a:pt x="607628" y="1624784"/>
                    <a:pt x="600313" y="1622955"/>
                    <a:pt x="593398" y="1622346"/>
                  </a:cubicBezTo>
                  <a:cubicBezTo>
                    <a:pt x="578158" y="1620926"/>
                    <a:pt x="563728" y="1617878"/>
                    <a:pt x="549707" y="1613402"/>
                  </a:cubicBezTo>
                  <a:cubicBezTo>
                    <a:pt x="538124" y="1609744"/>
                    <a:pt x="526542" y="1605277"/>
                    <a:pt x="515160" y="1599181"/>
                  </a:cubicBezTo>
                  <a:cubicBezTo>
                    <a:pt x="451514" y="1564843"/>
                    <a:pt x="406403" y="1499616"/>
                    <a:pt x="406403" y="1422397"/>
                  </a:cubicBezTo>
                  <a:lnTo>
                    <a:pt x="406403" y="1077563"/>
                  </a:lnTo>
                  <a:lnTo>
                    <a:pt x="778669" y="519170"/>
                  </a:lnTo>
                  <a:cubicBezTo>
                    <a:pt x="801024" y="485842"/>
                    <a:pt x="812806" y="446427"/>
                    <a:pt x="812806" y="406394"/>
                  </a:cubicBezTo>
                  <a:lnTo>
                    <a:pt x="3657610" y="406394"/>
                  </a:lnTo>
                  <a:cubicBezTo>
                    <a:pt x="3657610" y="446427"/>
                    <a:pt x="3669602" y="485842"/>
                    <a:pt x="3691747" y="519170"/>
                  </a:cubicBezTo>
                  <a:lnTo>
                    <a:pt x="4064003" y="1077573"/>
                  </a:lnTo>
                  <a:lnTo>
                    <a:pt x="4064003" y="1422397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9090CE4-1B80-3EFC-053E-8416C32B4549}"/>
                </a:ext>
              </a:extLst>
            </p:cNvPr>
            <p:cNvSpPr/>
            <p:nvPr/>
          </p:nvSpPr>
          <p:spPr>
            <a:xfrm>
              <a:off x="5283203" y="4038600"/>
              <a:ext cx="609600" cy="1828800"/>
            </a:xfrm>
            <a:custGeom>
              <a:avLst/>
              <a:gdLst>
                <a:gd name="connsiteX0" fmla="*/ 0 w 609600"/>
                <a:gd name="connsiteY0" fmla="*/ 0 h 1828800"/>
                <a:gd name="connsiteX1" fmla="*/ 609600 w 609600"/>
                <a:gd name="connsiteY1" fmla="*/ 0 h 1828800"/>
                <a:gd name="connsiteX2" fmla="*/ 609600 w 609600"/>
                <a:gd name="connsiteY2" fmla="*/ 1828800 h 1828800"/>
                <a:gd name="connsiteX3" fmla="*/ 0 w 609600"/>
                <a:gd name="connsiteY3" fmla="*/ 1828800 h 1828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09600" h="1828800">
                  <a:moveTo>
                    <a:pt x="0" y="0"/>
                  </a:moveTo>
                  <a:lnTo>
                    <a:pt x="609600" y="0"/>
                  </a:lnTo>
                  <a:lnTo>
                    <a:pt x="609600" y="1828800"/>
                  </a:lnTo>
                  <a:lnTo>
                    <a:pt x="0" y="182880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4A1ACE9-98EE-A2B2-FB47-025CF8E9C02B}"/>
              </a:ext>
            </a:extLst>
          </p:cNvPr>
          <p:cNvSpPr/>
          <p:nvPr/>
        </p:nvSpPr>
        <p:spPr>
          <a:xfrm>
            <a:off x="0" y="1540316"/>
            <a:ext cx="12192000" cy="5317684"/>
          </a:xfrm>
          <a:custGeom>
            <a:avLst/>
            <a:gdLst>
              <a:gd name="connsiteX0" fmla="*/ 5866617 w 12192000"/>
              <a:gd name="connsiteY0" fmla="*/ 0 h 5317684"/>
              <a:gd name="connsiteX1" fmla="*/ 12171311 w 12192000"/>
              <a:gd name="connsiteY1" fmla="*/ 2611490 h 5317684"/>
              <a:gd name="connsiteX2" fmla="*/ 12192000 w 12192000"/>
              <a:gd name="connsiteY2" fmla="*/ 2633190 h 5317684"/>
              <a:gd name="connsiteX3" fmla="*/ 12192000 w 12192000"/>
              <a:gd name="connsiteY3" fmla="*/ 5317684 h 5317684"/>
              <a:gd name="connsiteX4" fmla="*/ 0 w 12192000"/>
              <a:gd name="connsiteY4" fmla="*/ 5317684 h 5317684"/>
              <a:gd name="connsiteX5" fmla="*/ 0 w 12192000"/>
              <a:gd name="connsiteY5" fmla="*/ 2205020 h 5317684"/>
              <a:gd name="connsiteX6" fmla="*/ 195096 w 12192000"/>
              <a:gd name="connsiteY6" fmla="*/ 2036023 h 5317684"/>
              <a:gd name="connsiteX7" fmla="*/ 5866617 w 12192000"/>
              <a:gd name="connsiteY7" fmla="*/ 0 h 53176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317684">
                <a:moveTo>
                  <a:pt x="5866617" y="0"/>
                </a:moveTo>
                <a:cubicBezTo>
                  <a:pt x="8328753" y="0"/>
                  <a:pt x="10557799" y="997978"/>
                  <a:pt x="12171311" y="2611490"/>
                </a:cubicBezTo>
                <a:lnTo>
                  <a:pt x="12192000" y="2633190"/>
                </a:lnTo>
                <a:lnTo>
                  <a:pt x="12192000" y="5317684"/>
                </a:lnTo>
                <a:lnTo>
                  <a:pt x="0" y="5317684"/>
                </a:lnTo>
                <a:lnTo>
                  <a:pt x="0" y="2205020"/>
                </a:lnTo>
                <a:lnTo>
                  <a:pt x="195096" y="2036023"/>
                </a:lnTo>
                <a:cubicBezTo>
                  <a:pt x="1736339" y="764077"/>
                  <a:pt x="3712248" y="0"/>
                  <a:pt x="5866617" y="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06900982"/>
              </p:ext>
            </p:extLst>
          </p:nvPr>
        </p:nvGraphicFramePr>
        <p:xfrm>
          <a:off x="582560" y="2385829"/>
          <a:ext cx="6199240" cy="4347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82560" y="1865412"/>
            <a:ext cx="6199240" cy="52322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6"/>
                </a:solidFill>
              </a:rPr>
              <a:t>Training Cycle in Practice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533000" y="1862609"/>
            <a:ext cx="4135490" cy="52322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accent6"/>
                </a:solidFill>
              </a:rPr>
              <a:t>On-the-Job Learning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33000" y="2385829"/>
            <a:ext cx="4135490" cy="20313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Tell–Show–Do” coaching method by store mentors.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New baristas receive ~24 hours initial training + shadowing.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Reinforced by Starbucks Global Academy and “Coffee Master” certification.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3776" y="4475759"/>
            <a:ext cx="2766247" cy="2288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4582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A3D8670D-BB44-0AB2-BC55-D64E72757906}"/>
              </a:ext>
            </a:extLst>
          </p:cNvPr>
          <p:cNvGrpSpPr/>
          <p:nvPr/>
        </p:nvGrpSpPr>
        <p:grpSpPr>
          <a:xfrm>
            <a:off x="0" y="-3592"/>
            <a:ext cx="12192000" cy="3333509"/>
            <a:chOff x="0" y="-4300348"/>
            <a:chExt cx="12192000" cy="3333509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A1D8D70-ED6B-142C-111D-AAAF5F32071B}"/>
                </a:ext>
              </a:extLst>
            </p:cNvPr>
            <p:cNvSpPr/>
            <p:nvPr/>
          </p:nvSpPr>
          <p:spPr>
            <a:xfrm flipV="1">
              <a:off x="0" y="-4300348"/>
              <a:ext cx="12192000" cy="3333509"/>
            </a:xfrm>
            <a:custGeom>
              <a:avLst/>
              <a:gdLst>
                <a:gd name="connsiteX0" fmla="*/ 5866617 w 12192000"/>
                <a:gd name="connsiteY0" fmla="*/ 0 h 5317684"/>
                <a:gd name="connsiteX1" fmla="*/ 12171311 w 12192000"/>
                <a:gd name="connsiteY1" fmla="*/ 2611490 h 5317684"/>
                <a:gd name="connsiteX2" fmla="*/ 12192000 w 12192000"/>
                <a:gd name="connsiteY2" fmla="*/ 2633190 h 5317684"/>
                <a:gd name="connsiteX3" fmla="*/ 12192000 w 12192000"/>
                <a:gd name="connsiteY3" fmla="*/ 5317684 h 5317684"/>
                <a:gd name="connsiteX4" fmla="*/ 0 w 12192000"/>
                <a:gd name="connsiteY4" fmla="*/ 5317684 h 5317684"/>
                <a:gd name="connsiteX5" fmla="*/ 0 w 12192000"/>
                <a:gd name="connsiteY5" fmla="*/ 2205020 h 5317684"/>
                <a:gd name="connsiteX6" fmla="*/ 195096 w 12192000"/>
                <a:gd name="connsiteY6" fmla="*/ 2036023 h 5317684"/>
                <a:gd name="connsiteX7" fmla="*/ 5866617 w 12192000"/>
                <a:gd name="connsiteY7" fmla="*/ 0 h 53176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192000" h="5317684">
                  <a:moveTo>
                    <a:pt x="5866617" y="0"/>
                  </a:moveTo>
                  <a:cubicBezTo>
                    <a:pt x="8328753" y="0"/>
                    <a:pt x="10557799" y="997978"/>
                    <a:pt x="12171311" y="2611490"/>
                  </a:cubicBezTo>
                  <a:lnTo>
                    <a:pt x="12192000" y="2633190"/>
                  </a:lnTo>
                  <a:lnTo>
                    <a:pt x="12192000" y="5317684"/>
                  </a:lnTo>
                  <a:lnTo>
                    <a:pt x="0" y="5317684"/>
                  </a:lnTo>
                  <a:lnTo>
                    <a:pt x="0" y="2205020"/>
                  </a:lnTo>
                  <a:lnTo>
                    <a:pt x="195096" y="2036023"/>
                  </a:lnTo>
                  <a:cubicBezTo>
                    <a:pt x="1736339" y="764077"/>
                    <a:pt x="3712248" y="0"/>
                    <a:pt x="5866617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6FFB57B-BB6F-A6CF-8ED1-2CC96E5AC9FC}"/>
                </a:ext>
              </a:extLst>
            </p:cNvPr>
            <p:cNvSpPr/>
            <p:nvPr/>
          </p:nvSpPr>
          <p:spPr>
            <a:xfrm>
              <a:off x="1870124" y="-3861247"/>
              <a:ext cx="484369" cy="232204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16" name="Oval 15">
            <a:extLst>
              <a:ext uri="{FF2B5EF4-FFF2-40B4-BE49-F238E27FC236}">
                <a16:creationId xmlns:a16="http://schemas.microsoft.com/office/drawing/2014/main" id="{BB34A844-DB8C-7066-8AC9-BC31CCBB191E}"/>
              </a:ext>
            </a:extLst>
          </p:cNvPr>
          <p:cNvSpPr/>
          <p:nvPr/>
        </p:nvSpPr>
        <p:spPr>
          <a:xfrm>
            <a:off x="10154871" y="-821855"/>
            <a:ext cx="4732799" cy="473279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BE9C6EE-3860-D6B2-C901-33D4B1DD3AB6}"/>
              </a:ext>
            </a:extLst>
          </p:cNvPr>
          <p:cNvSpPr/>
          <p:nvPr/>
        </p:nvSpPr>
        <p:spPr>
          <a:xfrm>
            <a:off x="-1672099" y="3685517"/>
            <a:ext cx="4732799" cy="4732799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911" y="4654238"/>
            <a:ext cx="2430218" cy="2009188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4500" y="197668"/>
            <a:ext cx="9906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accent6"/>
                </a:solidFill>
              </a:rPr>
              <a:t>Training Budget &amp; Domains of Learning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0572" y="1702685"/>
            <a:ext cx="11388528" cy="181588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0000"/>
                </a:solidFill>
              </a:rPr>
              <a:t>Starbucks invests heavily: U.S. ≈ $1,000 per partner annually (estimate, TMI 2024).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000000"/>
                </a:solidFill>
              </a:rPr>
              <a:t>Global programs include Barista Basics, Coffee Academy, and Leadership Pathways.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13100" y="4127048"/>
            <a:ext cx="8750300" cy="2677656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dirty="0"/>
              <a:t>Bloom’s Domains (1956)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Cognitive – product knowledge &amp; recipes.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Affective – customer empathy &amp; brand values.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Psychomotor – espresso skills &amp; equipment use.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Balanced development builds technical &amp; emotional intelligence critical to service.</a:t>
            </a:r>
          </a:p>
        </p:txBody>
      </p:sp>
    </p:spTree>
    <p:extLst>
      <p:ext uri="{BB962C8B-B14F-4D97-AF65-F5344CB8AC3E}">
        <p14:creationId xmlns:p14="http://schemas.microsoft.com/office/powerpoint/2010/main" val="8124630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6FBFD3F9-E639-62A0-4469-B6DDDF808515}"/>
              </a:ext>
            </a:extLst>
          </p:cNvPr>
          <p:cNvSpPr/>
          <p:nvPr/>
        </p:nvSpPr>
        <p:spPr>
          <a:xfrm flipH="1">
            <a:off x="-8024360" y="1"/>
            <a:ext cx="9543505" cy="6858001"/>
          </a:xfrm>
          <a:custGeom>
            <a:avLst/>
            <a:gdLst>
              <a:gd name="connsiteX0" fmla="*/ 5118857 w 9543505"/>
              <a:gd name="connsiteY0" fmla="*/ 0 h 6858001"/>
              <a:gd name="connsiteX1" fmla="*/ 1235697 w 9543505"/>
              <a:gd name="connsiteY1" fmla="*/ 0 h 6858001"/>
              <a:gd name="connsiteX2" fmla="*/ 1235696 w 9543505"/>
              <a:gd name="connsiteY2" fmla="*/ 1 h 6858001"/>
              <a:gd name="connsiteX3" fmla="*/ 988574 w 9543505"/>
              <a:gd name="connsiteY3" fmla="*/ 1 h 6858001"/>
              <a:gd name="connsiteX4" fmla="*/ 933284 w 9543505"/>
              <a:gd name="connsiteY4" fmla="*/ 86245 h 6858001"/>
              <a:gd name="connsiteX5" fmla="*/ 0 w 9543505"/>
              <a:gd name="connsiteY5" fmla="*/ 3429000 h 6858001"/>
              <a:gd name="connsiteX6" fmla="*/ 933284 w 9543505"/>
              <a:gd name="connsiteY6" fmla="*/ 6771755 h 6858001"/>
              <a:gd name="connsiteX7" fmla="*/ 988576 w 9543505"/>
              <a:gd name="connsiteY7" fmla="*/ 6858001 h 6858001"/>
              <a:gd name="connsiteX8" fmla="*/ 9543505 w 9543505"/>
              <a:gd name="connsiteY8" fmla="*/ 6858001 h 6858001"/>
              <a:gd name="connsiteX9" fmla="*/ 9543505 w 9543505"/>
              <a:gd name="connsiteY9" fmla="*/ 1 h 6858001"/>
              <a:gd name="connsiteX10" fmla="*/ 5118857 w 9543505"/>
              <a:gd name="connsiteY10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43505" h="6858001">
                <a:moveTo>
                  <a:pt x="5118857" y="0"/>
                </a:moveTo>
                <a:lnTo>
                  <a:pt x="1235697" y="0"/>
                </a:lnTo>
                <a:lnTo>
                  <a:pt x="1235696" y="1"/>
                </a:lnTo>
                <a:lnTo>
                  <a:pt x="988574" y="1"/>
                </a:lnTo>
                <a:lnTo>
                  <a:pt x="933284" y="86245"/>
                </a:lnTo>
                <a:cubicBezTo>
                  <a:pt x="341046" y="1060939"/>
                  <a:pt x="0" y="2205142"/>
                  <a:pt x="0" y="3429000"/>
                </a:cubicBezTo>
                <a:cubicBezTo>
                  <a:pt x="0" y="4652859"/>
                  <a:pt x="341046" y="5797061"/>
                  <a:pt x="933284" y="6771755"/>
                </a:cubicBezTo>
                <a:lnTo>
                  <a:pt x="988576" y="6858001"/>
                </a:lnTo>
                <a:lnTo>
                  <a:pt x="9543505" y="6858001"/>
                </a:lnTo>
                <a:lnTo>
                  <a:pt x="9543505" y="1"/>
                </a:lnTo>
                <a:lnTo>
                  <a:pt x="5118857" y="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55037EDC-2D1D-F5CC-538A-C2B0B0EB44A4}"/>
              </a:ext>
            </a:extLst>
          </p:cNvPr>
          <p:cNvSpPr/>
          <p:nvPr/>
        </p:nvSpPr>
        <p:spPr>
          <a:xfrm>
            <a:off x="12574885" y="-254000"/>
            <a:ext cx="5648431" cy="6858000"/>
          </a:xfrm>
          <a:custGeom>
            <a:avLst/>
            <a:gdLst>
              <a:gd name="connsiteX0" fmla="*/ 988574 w 5648431"/>
              <a:gd name="connsiteY0" fmla="*/ 0 h 6858000"/>
              <a:gd name="connsiteX1" fmla="*/ 5648431 w 5648431"/>
              <a:gd name="connsiteY1" fmla="*/ 0 h 6858000"/>
              <a:gd name="connsiteX2" fmla="*/ 5648431 w 5648431"/>
              <a:gd name="connsiteY2" fmla="*/ 6858000 h 6858000"/>
              <a:gd name="connsiteX3" fmla="*/ 988576 w 5648431"/>
              <a:gd name="connsiteY3" fmla="*/ 6858000 h 6858000"/>
              <a:gd name="connsiteX4" fmla="*/ 933283 w 5648431"/>
              <a:gd name="connsiteY4" fmla="*/ 6771754 h 6858000"/>
              <a:gd name="connsiteX5" fmla="*/ 0 w 5648431"/>
              <a:gd name="connsiteY5" fmla="*/ 3428999 h 6858000"/>
              <a:gd name="connsiteX6" fmla="*/ 933283 w 5648431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48431" h="6858000">
                <a:moveTo>
                  <a:pt x="988574" y="0"/>
                </a:moveTo>
                <a:lnTo>
                  <a:pt x="5648431" y="0"/>
                </a:lnTo>
                <a:lnTo>
                  <a:pt x="5648431" y="6858000"/>
                </a:lnTo>
                <a:lnTo>
                  <a:pt x="988576" y="6858000"/>
                </a:lnTo>
                <a:lnTo>
                  <a:pt x="933283" y="6771754"/>
                </a:lnTo>
                <a:cubicBezTo>
                  <a:pt x="341045" y="5797060"/>
                  <a:pt x="0" y="4652858"/>
                  <a:pt x="0" y="3428999"/>
                </a:cubicBezTo>
                <a:cubicBezTo>
                  <a:pt x="0" y="2205141"/>
                  <a:pt x="341045" y="1060938"/>
                  <a:pt x="933283" y="8624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159000" y="139701"/>
            <a:ext cx="7264400" cy="646331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Evaluating Training Outcomes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334500" y="1930400"/>
            <a:ext cx="2425700" cy="749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1519144" y="1193800"/>
            <a:ext cx="10241055" cy="206210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dirty="0"/>
              <a:t>Kolb’s Experiential Learning (1974):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Starbucks measures success by how partners apply learning through real-world practice and reflection.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Partners experience real customer service tasks (Concrete Experience).Reflect with mentors on what went well or not (Reflective Observation).Identify better service responses (Abstract Conceptualization).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Test improvements in future shifts (Active Experimentation).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519144" y="3606800"/>
            <a:ext cx="10241055" cy="147732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Workplace Learning Environment (Fuller &amp; Unwin, 2004):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Starbucks fosters an expansive learning culture — coaching, peer support, and growth pathways.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dirty="0"/>
              <a:t>Evaluation happens daily through observation, feedback, and customer metrics, not only formal tests.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519143" y="5321300"/>
            <a:ext cx="10241055" cy="923330"/>
          </a:xfrm>
          <a:prstGeom prst="rect">
            <a:avLst/>
          </a:prstGeom>
          <a:solidFill>
            <a:schemeClr val="bg1">
              <a:lumMod val="10000"/>
            </a:schemeClr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Results observed: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 internal promotion rates and consistent service delivery.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Partners show confidence, teamwork, and problem-solving growth.</a:t>
            </a:r>
          </a:p>
        </p:txBody>
      </p:sp>
    </p:spTree>
    <p:extLst>
      <p:ext uri="{BB962C8B-B14F-4D97-AF65-F5344CB8AC3E}">
        <p14:creationId xmlns:p14="http://schemas.microsoft.com/office/powerpoint/2010/main" val="28761833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736600" y="139700"/>
            <a:ext cx="1066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Critical Issues &amp; Recommendations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79399" y="1485900"/>
            <a:ext cx="7930271" cy="233910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000" b="1" dirty="0"/>
              <a:t>Critical Issues: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/>
              <a:t>Unequal access to training</a:t>
            </a:r>
            <a:r>
              <a:rPr lang="en-US" dirty="0"/>
              <a:t> (</a:t>
            </a:r>
            <a:r>
              <a:rPr lang="en-US" dirty="0" err="1"/>
              <a:t>Grugulis</a:t>
            </a:r>
            <a:r>
              <a:rPr lang="en-US" dirty="0"/>
              <a:t>, 2007): variation across regions and franchise stores.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/>
              <a:t>“Modern Myth”</a:t>
            </a:r>
            <a:r>
              <a:rPr lang="en-US" dirty="0"/>
              <a:t> (Noon &amp; Blyton, 1997): challenges the belief that training alone solves performance problems — Starbucks must combine training with supportive culture, fair pay, and career progression.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b="1" dirty="0"/>
              <a:t>Workplace learning </a:t>
            </a:r>
            <a:r>
              <a:rPr lang="en-US" dirty="0"/>
              <a:t>(Fuller &amp; Unwin, 2004): Starbucks encourages expansive learning through peer mentoring and experiential reflection.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9715" y="3145005"/>
            <a:ext cx="3687465" cy="38677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8784" y="1294261"/>
            <a:ext cx="2991729" cy="28931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914650" y="4695592"/>
            <a:ext cx="8934450" cy="200054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800" b="1" dirty="0"/>
              <a:t>Recommendations: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Expand e-learning globally to reduce regional disparities.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Link training metrics to KPIs (customer NPS, turnover).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Introduce peer-mentorship cross-market.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400" dirty="0"/>
              <a:t>Increase transparency of training investment by region.</a:t>
            </a:r>
          </a:p>
        </p:txBody>
      </p:sp>
    </p:spTree>
    <p:extLst>
      <p:ext uri="{BB962C8B-B14F-4D97-AF65-F5344CB8AC3E}">
        <p14:creationId xmlns:p14="http://schemas.microsoft.com/office/powerpoint/2010/main" val="5688058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04A3674-DC3B-E46C-CE25-13F3044C4074}"/>
              </a:ext>
            </a:extLst>
          </p:cNvPr>
          <p:cNvSpPr/>
          <p:nvPr/>
        </p:nvSpPr>
        <p:spPr>
          <a:xfrm flipH="1">
            <a:off x="-1" y="1"/>
            <a:ext cx="1160462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9FAE5DF0-D5D0-5B45-BCF3-02FFD0E35956}"/>
              </a:ext>
            </a:extLst>
          </p:cNvPr>
          <p:cNvGrpSpPr/>
          <p:nvPr/>
        </p:nvGrpSpPr>
        <p:grpSpPr>
          <a:xfrm flipH="1">
            <a:off x="10130879" y="1317384"/>
            <a:ext cx="4223232" cy="4223232"/>
            <a:chOff x="2899844" y="542142"/>
            <a:chExt cx="5546868" cy="5546868"/>
          </a:xfrm>
          <a:effectLst>
            <a:outerShdw blurRad="127000" dist="127000" dir="10800000" algn="r" rotWithShape="0">
              <a:schemeClr val="tx1">
                <a:alpha val="30000"/>
              </a:schemeClr>
            </a:outerShdw>
          </a:effectLst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89B5584D-D0E6-7190-424A-35CDF8F49CBB}"/>
                </a:ext>
              </a:extLst>
            </p:cNvPr>
            <p:cNvSpPr/>
            <p:nvPr/>
          </p:nvSpPr>
          <p:spPr>
            <a:xfrm>
              <a:off x="2899844" y="542142"/>
              <a:ext cx="5546868" cy="554686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D7E8E2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  <p:sp>
          <p:nvSpPr>
            <p:cNvPr id="8" name="Graphic 4">
              <a:extLst>
                <a:ext uri="{FF2B5EF4-FFF2-40B4-BE49-F238E27FC236}">
                  <a16:creationId xmlns:a16="http://schemas.microsoft.com/office/drawing/2014/main" id="{F898E991-7B1D-5146-44E8-F77B7F5BDD8B}"/>
                </a:ext>
              </a:extLst>
            </p:cNvPr>
            <p:cNvSpPr/>
            <p:nvPr/>
          </p:nvSpPr>
          <p:spPr>
            <a:xfrm>
              <a:off x="3119205" y="768990"/>
              <a:ext cx="5108146" cy="5093172"/>
            </a:xfrm>
            <a:custGeom>
              <a:avLst/>
              <a:gdLst>
                <a:gd name="connsiteX0" fmla="*/ 3783441 w 6881616"/>
                <a:gd name="connsiteY0" fmla="*/ 1493354 h 6861442"/>
                <a:gd name="connsiteX1" fmla="*/ 3437908 w 6881616"/>
                <a:gd name="connsiteY1" fmla="*/ 1464243 h 6861442"/>
                <a:gd name="connsiteX2" fmla="*/ 3092375 w 6881616"/>
                <a:gd name="connsiteY2" fmla="*/ 1493354 h 6861442"/>
                <a:gd name="connsiteX3" fmla="*/ 3080749 w 6881616"/>
                <a:gd name="connsiteY3" fmla="*/ 1470066 h 6861442"/>
                <a:gd name="connsiteX4" fmla="*/ 3437908 w 6881616"/>
                <a:gd name="connsiteY4" fmla="*/ 1196424 h 6861442"/>
                <a:gd name="connsiteX5" fmla="*/ 3795068 w 6881616"/>
                <a:gd name="connsiteY5" fmla="*/ 1470066 h 6861442"/>
                <a:gd name="connsiteX6" fmla="*/ 3783441 w 6881616"/>
                <a:gd name="connsiteY6" fmla="*/ 1493354 h 6861442"/>
                <a:gd name="connsiteX7" fmla="*/ 3185280 w 6881616"/>
                <a:gd name="connsiteY7" fmla="*/ 3205077 h 6861442"/>
                <a:gd name="connsiteX8" fmla="*/ 3162054 w 6881616"/>
                <a:gd name="connsiteY8" fmla="*/ 3228363 h 6861442"/>
                <a:gd name="connsiteX9" fmla="*/ 3434995 w 6881616"/>
                <a:gd name="connsiteY9" fmla="*/ 3411756 h 6861442"/>
                <a:gd name="connsiteX10" fmla="*/ 3707937 w 6881616"/>
                <a:gd name="connsiteY10" fmla="*/ 3228363 h 6861442"/>
                <a:gd name="connsiteX11" fmla="*/ 3684710 w 6881616"/>
                <a:gd name="connsiteY11" fmla="*/ 3205077 h 6861442"/>
                <a:gd name="connsiteX12" fmla="*/ 3434995 w 6881616"/>
                <a:gd name="connsiteY12" fmla="*/ 3228363 h 6861442"/>
                <a:gd name="connsiteX13" fmla="*/ 3185280 w 6881616"/>
                <a:gd name="connsiteY13" fmla="*/ 3205077 h 6861442"/>
                <a:gd name="connsiteX14" fmla="*/ 3434995 w 6881616"/>
                <a:gd name="connsiteY14" fmla="*/ 2992558 h 6861442"/>
                <a:gd name="connsiteX15" fmla="*/ 3356603 w 6881616"/>
                <a:gd name="connsiteY15" fmla="*/ 2978007 h 6861442"/>
                <a:gd name="connsiteX16" fmla="*/ 3263698 w 6881616"/>
                <a:gd name="connsiteY16" fmla="*/ 3018764 h 6861442"/>
                <a:gd name="connsiteX17" fmla="*/ 3275298 w 6881616"/>
                <a:gd name="connsiteY17" fmla="*/ 3044970 h 6861442"/>
                <a:gd name="connsiteX18" fmla="*/ 3434995 w 6881616"/>
                <a:gd name="connsiteY18" fmla="*/ 3088622 h 6861442"/>
                <a:gd name="connsiteX19" fmla="*/ 3594718 w 6881616"/>
                <a:gd name="connsiteY19" fmla="*/ 3044970 h 6861442"/>
                <a:gd name="connsiteX20" fmla="*/ 3606318 w 6881616"/>
                <a:gd name="connsiteY20" fmla="*/ 3018764 h 6861442"/>
                <a:gd name="connsiteX21" fmla="*/ 3513413 w 6881616"/>
                <a:gd name="connsiteY21" fmla="*/ 2978007 h 6861442"/>
                <a:gd name="connsiteX22" fmla="*/ 3434995 w 6881616"/>
                <a:gd name="connsiteY22" fmla="*/ 2992558 h 6861442"/>
                <a:gd name="connsiteX23" fmla="*/ 6878729 w 6881616"/>
                <a:gd name="connsiteY23" fmla="*/ 3644641 h 6861442"/>
                <a:gd name="connsiteX24" fmla="*/ 6858390 w 6881616"/>
                <a:gd name="connsiteY24" fmla="*/ 3889182 h 6861442"/>
                <a:gd name="connsiteX25" fmla="*/ 5929234 w 6881616"/>
                <a:gd name="connsiteY25" fmla="*/ 3621355 h 6861442"/>
                <a:gd name="connsiteX26" fmla="*/ 5987313 w 6881616"/>
                <a:gd name="connsiteY26" fmla="*/ 3880447 h 6861442"/>
                <a:gd name="connsiteX27" fmla="*/ 6817738 w 6881616"/>
                <a:gd name="connsiteY27" fmla="*/ 4142459 h 6861442"/>
                <a:gd name="connsiteX28" fmla="*/ 6748059 w 6881616"/>
                <a:gd name="connsiteY28" fmla="*/ 4421916 h 6861442"/>
                <a:gd name="connsiteX29" fmla="*/ 6019252 w 6881616"/>
                <a:gd name="connsiteY29" fmla="*/ 4168639 h 6861442"/>
                <a:gd name="connsiteX30" fmla="*/ 6022139 w 6881616"/>
                <a:gd name="connsiteY30" fmla="*/ 4314196 h 6861442"/>
                <a:gd name="connsiteX31" fmla="*/ 6019252 w 6881616"/>
                <a:gd name="connsiteY31" fmla="*/ 4395710 h 6861442"/>
                <a:gd name="connsiteX32" fmla="*/ 6672554 w 6881616"/>
                <a:gd name="connsiteY32" fmla="*/ 4646066 h 6861442"/>
                <a:gd name="connsiteX33" fmla="*/ 6559309 w 6881616"/>
                <a:gd name="connsiteY33" fmla="*/ 4919708 h 6861442"/>
                <a:gd name="connsiteX34" fmla="*/ 5998913 w 6881616"/>
                <a:gd name="connsiteY34" fmla="*/ 4678087 h 6861442"/>
                <a:gd name="connsiteX35" fmla="*/ 5964087 w 6881616"/>
                <a:gd name="connsiteY35" fmla="*/ 4870216 h 6861442"/>
                <a:gd name="connsiteX36" fmla="*/ 6463491 w 6881616"/>
                <a:gd name="connsiteY36" fmla="*/ 5108942 h 6861442"/>
                <a:gd name="connsiteX37" fmla="*/ 6312507 w 6881616"/>
                <a:gd name="connsiteY37" fmla="*/ 5362192 h 6861442"/>
                <a:gd name="connsiteX38" fmla="*/ 5900208 w 6881616"/>
                <a:gd name="connsiteY38" fmla="*/ 5114757 h 6861442"/>
                <a:gd name="connsiteX39" fmla="*/ 5955373 w 6881616"/>
                <a:gd name="connsiteY39" fmla="*/ 4913893 h 6861442"/>
                <a:gd name="connsiteX40" fmla="*/ 5383351 w 6881616"/>
                <a:gd name="connsiteY40" fmla="*/ 4681008 h 6861442"/>
                <a:gd name="connsiteX41" fmla="*/ 4933286 w 6881616"/>
                <a:gd name="connsiteY41" fmla="*/ 3778568 h 6861442"/>
                <a:gd name="connsiteX42" fmla="*/ 5063957 w 6881616"/>
                <a:gd name="connsiteY42" fmla="*/ 3021684 h 6861442"/>
                <a:gd name="connsiteX43" fmla="*/ 4747450 w 6881616"/>
                <a:gd name="connsiteY43" fmla="*/ 2285167 h 6861442"/>
                <a:gd name="connsiteX44" fmla="*/ 4628405 w 6881616"/>
                <a:gd name="connsiteY44" fmla="*/ 2189102 h 6861442"/>
                <a:gd name="connsiteX45" fmla="*/ 4939087 w 6881616"/>
                <a:gd name="connsiteY45" fmla="*/ 2963457 h 6861442"/>
                <a:gd name="connsiteX46" fmla="*/ 4785189 w 6881616"/>
                <a:gd name="connsiteY46" fmla="*/ 3775647 h 6861442"/>
                <a:gd name="connsiteX47" fmla="*/ 5232367 w 6881616"/>
                <a:gd name="connsiteY47" fmla="*/ 4660616 h 6861442"/>
                <a:gd name="connsiteX48" fmla="*/ 5063957 w 6881616"/>
                <a:gd name="connsiteY48" fmla="*/ 5143857 h 6861442"/>
                <a:gd name="connsiteX49" fmla="*/ 5694032 w 6881616"/>
                <a:gd name="connsiteY49" fmla="*/ 5452441 h 6861442"/>
                <a:gd name="connsiteX50" fmla="*/ 5798564 w 6881616"/>
                <a:gd name="connsiteY50" fmla="*/ 5394213 h 6861442"/>
                <a:gd name="connsiteX51" fmla="*/ 5845016 w 6881616"/>
                <a:gd name="connsiteY51" fmla="*/ 5280679 h 6861442"/>
                <a:gd name="connsiteX52" fmla="*/ 6207976 w 6881616"/>
                <a:gd name="connsiteY52" fmla="*/ 5519405 h 6861442"/>
                <a:gd name="connsiteX53" fmla="*/ 6033766 w 6881616"/>
                <a:gd name="connsiteY53" fmla="*/ 5734819 h 6861442"/>
                <a:gd name="connsiteX54" fmla="*/ 5743398 w 6881616"/>
                <a:gd name="connsiteY54" fmla="*/ 5499013 h 6861442"/>
                <a:gd name="connsiteX55" fmla="*/ 5667893 w 6881616"/>
                <a:gd name="connsiteY55" fmla="*/ 5635834 h 6861442"/>
                <a:gd name="connsiteX56" fmla="*/ 5920521 w 6881616"/>
                <a:gd name="connsiteY56" fmla="*/ 5857089 h 6861442"/>
                <a:gd name="connsiteX57" fmla="*/ 5717258 w 6881616"/>
                <a:gd name="connsiteY57" fmla="*/ 6052112 h 6861442"/>
                <a:gd name="connsiteX58" fmla="*/ 5528535 w 6881616"/>
                <a:gd name="connsiteY58" fmla="*/ 5848354 h 6861442"/>
                <a:gd name="connsiteX59" fmla="*/ 5441430 w 6881616"/>
                <a:gd name="connsiteY59" fmla="*/ 5961889 h 6861442"/>
                <a:gd name="connsiteX60" fmla="*/ 5601127 w 6881616"/>
                <a:gd name="connsiteY60" fmla="*/ 6151097 h 6861442"/>
                <a:gd name="connsiteX61" fmla="*/ 5348499 w 6881616"/>
                <a:gd name="connsiteY61" fmla="*/ 6337410 h 6861442"/>
                <a:gd name="connsiteX62" fmla="*/ 4956513 w 6881616"/>
                <a:gd name="connsiteY62" fmla="*/ 5338907 h 6861442"/>
                <a:gd name="connsiteX63" fmla="*/ 4863607 w 6881616"/>
                <a:gd name="connsiteY63" fmla="*/ 5609628 h 6861442"/>
                <a:gd name="connsiteX64" fmla="*/ 5200428 w 6881616"/>
                <a:gd name="connsiteY64" fmla="*/ 6430554 h 6861442"/>
                <a:gd name="connsiteX65" fmla="*/ 5000078 w 6881616"/>
                <a:gd name="connsiteY65" fmla="*/ 6541195 h 6861442"/>
                <a:gd name="connsiteX66" fmla="*/ 4657432 w 6881616"/>
                <a:gd name="connsiteY66" fmla="*/ 5603813 h 6861442"/>
                <a:gd name="connsiteX67" fmla="*/ 5043618 w 6881616"/>
                <a:gd name="connsiteY67" fmla="*/ 4663537 h 6861442"/>
                <a:gd name="connsiteX68" fmla="*/ 4599353 w 6881616"/>
                <a:gd name="connsiteY68" fmla="*/ 3766912 h 6861442"/>
                <a:gd name="connsiteX69" fmla="*/ 4788102 w 6881616"/>
                <a:gd name="connsiteY69" fmla="*/ 2893599 h 6861442"/>
                <a:gd name="connsiteX70" fmla="*/ 4442569 w 6881616"/>
                <a:gd name="connsiteY70" fmla="*/ 2130875 h 6861442"/>
                <a:gd name="connsiteX71" fmla="*/ 4323525 w 6881616"/>
                <a:gd name="connsiteY71" fmla="*/ 2049361 h 6861442"/>
                <a:gd name="connsiteX72" fmla="*/ 4637119 w 6881616"/>
                <a:gd name="connsiteY72" fmla="*/ 2832451 h 6861442"/>
                <a:gd name="connsiteX73" fmla="*/ 4419343 w 6881616"/>
                <a:gd name="connsiteY73" fmla="*/ 3766912 h 6861442"/>
                <a:gd name="connsiteX74" fmla="*/ 4854895 w 6881616"/>
                <a:gd name="connsiteY74" fmla="*/ 4663537 h 6861442"/>
                <a:gd name="connsiteX75" fmla="*/ 4448369 w 6881616"/>
                <a:gd name="connsiteY75" fmla="*/ 5630019 h 6861442"/>
                <a:gd name="connsiteX76" fmla="*/ 4811329 w 6881616"/>
                <a:gd name="connsiteY76" fmla="*/ 6631444 h 6861442"/>
                <a:gd name="connsiteX77" fmla="*/ 4573240 w 6881616"/>
                <a:gd name="connsiteY77" fmla="*/ 6724587 h 6861442"/>
                <a:gd name="connsiteX78" fmla="*/ 4216080 w 6881616"/>
                <a:gd name="connsiteY78" fmla="*/ 5650385 h 6861442"/>
                <a:gd name="connsiteX79" fmla="*/ 4637119 w 6881616"/>
                <a:gd name="connsiteY79" fmla="*/ 4663537 h 6861442"/>
                <a:gd name="connsiteX80" fmla="*/ 4210280 w 6881616"/>
                <a:gd name="connsiteY80" fmla="*/ 3761097 h 6861442"/>
                <a:gd name="connsiteX81" fmla="*/ 4474509 w 6881616"/>
                <a:gd name="connsiteY81" fmla="*/ 2771328 h 6861442"/>
                <a:gd name="connsiteX82" fmla="*/ 4085409 w 6881616"/>
                <a:gd name="connsiteY82" fmla="*/ 1985318 h 6861442"/>
                <a:gd name="connsiteX83" fmla="*/ 4070896 w 6881616"/>
                <a:gd name="connsiteY83" fmla="*/ 1973688 h 6861442"/>
                <a:gd name="connsiteX84" fmla="*/ 4047670 w 6881616"/>
                <a:gd name="connsiteY84" fmla="*/ 1996974 h 6861442"/>
                <a:gd name="connsiteX85" fmla="*/ 4297385 w 6881616"/>
                <a:gd name="connsiteY85" fmla="*/ 2713100 h 6861442"/>
                <a:gd name="connsiteX86" fmla="*/ 3995417 w 6881616"/>
                <a:gd name="connsiteY86" fmla="*/ 3758176 h 6861442"/>
                <a:gd name="connsiteX87" fmla="*/ 4401917 w 6881616"/>
                <a:gd name="connsiteY87" fmla="*/ 4663537 h 6861442"/>
                <a:gd name="connsiteX88" fmla="*/ 3966365 w 6881616"/>
                <a:gd name="connsiteY88" fmla="*/ 5673671 h 6861442"/>
                <a:gd name="connsiteX89" fmla="*/ 4306098 w 6881616"/>
                <a:gd name="connsiteY89" fmla="*/ 6806101 h 6861442"/>
                <a:gd name="connsiteX90" fmla="*/ 4056383 w 6881616"/>
                <a:gd name="connsiteY90" fmla="*/ 6861408 h 6861442"/>
                <a:gd name="connsiteX91" fmla="*/ 3731189 w 6881616"/>
                <a:gd name="connsiteY91" fmla="*/ 5676591 h 6861442"/>
                <a:gd name="connsiteX92" fmla="*/ 4181228 w 6881616"/>
                <a:gd name="connsiteY92" fmla="*/ 4663537 h 6861442"/>
                <a:gd name="connsiteX93" fmla="*/ 3815381 w 6881616"/>
                <a:gd name="connsiteY93" fmla="*/ 3897918 h 6861442"/>
                <a:gd name="connsiteX94" fmla="*/ 3722476 w 6881616"/>
                <a:gd name="connsiteY94" fmla="*/ 3828060 h 6861442"/>
                <a:gd name="connsiteX95" fmla="*/ 3440821 w 6881616"/>
                <a:gd name="connsiteY95" fmla="*/ 3883368 h 6861442"/>
                <a:gd name="connsiteX96" fmla="*/ 3159167 w 6881616"/>
                <a:gd name="connsiteY96" fmla="*/ 3828060 h 6861442"/>
                <a:gd name="connsiteX97" fmla="*/ 3066235 w 6881616"/>
                <a:gd name="connsiteY97" fmla="*/ 3897918 h 6861442"/>
                <a:gd name="connsiteX98" fmla="*/ 2700389 w 6881616"/>
                <a:gd name="connsiteY98" fmla="*/ 4663537 h 6861442"/>
                <a:gd name="connsiteX99" fmla="*/ 3150453 w 6881616"/>
                <a:gd name="connsiteY99" fmla="*/ 5676591 h 6861442"/>
                <a:gd name="connsiteX100" fmla="*/ 2825233 w 6881616"/>
                <a:gd name="connsiteY100" fmla="*/ 6861408 h 6861442"/>
                <a:gd name="connsiteX101" fmla="*/ 2575528 w 6881616"/>
                <a:gd name="connsiteY101" fmla="*/ 6806101 h 6861442"/>
                <a:gd name="connsiteX102" fmla="*/ 2915251 w 6881616"/>
                <a:gd name="connsiteY102" fmla="*/ 5673671 h 6861442"/>
                <a:gd name="connsiteX103" fmla="*/ 2479708 w 6881616"/>
                <a:gd name="connsiteY103" fmla="*/ 4663537 h 6861442"/>
                <a:gd name="connsiteX104" fmla="*/ 2886225 w 6881616"/>
                <a:gd name="connsiteY104" fmla="*/ 3758176 h 6861442"/>
                <a:gd name="connsiteX105" fmla="*/ 2584239 w 6881616"/>
                <a:gd name="connsiteY105" fmla="*/ 2713100 h 6861442"/>
                <a:gd name="connsiteX106" fmla="*/ 2833946 w 6881616"/>
                <a:gd name="connsiteY106" fmla="*/ 1996974 h 6861442"/>
                <a:gd name="connsiteX107" fmla="*/ 2810720 w 6881616"/>
                <a:gd name="connsiteY107" fmla="*/ 1973688 h 6861442"/>
                <a:gd name="connsiteX108" fmla="*/ 2796207 w 6881616"/>
                <a:gd name="connsiteY108" fmla="*/ 1985318 h 6861442"/>
                <a:gd name="connsiteX109" fmla="*/ 2407116 w 6881616"/>
                <a:gd name="connsiteY109" fmla="*/ 2771328 h 6861442"/>
                <a:gd name="connsiteX110" fmla="*/ 2671336 w 6881616"/>
                <a:gd name="connsiteY110" fmla="*/ 3761097 h 6861442"/>
                <a:gd name="connsiteX111" fmla="*/ 2244513 w 6881616"/>
                <a:gd name="connsiteY111" fmla="*/ 4663537 h 6861442"/>
                <a:gd name="connsiteX112" fmla="*/ 2665536 w 6881616"/>
                <a:gd name="connsiteY112" fmla="*/ 5650385 h 6861442"/>
                <a:gd name="connsiteX113" fmla="*/ 2308392 w 6881616"/>
                <a:gd name="connsiteY113" fmla="*/ 6724587 h 6861442"/>
                <a:gd name="connsiteX114" fmla="*/ 2070295 w 6881616"/>
                <a:gd name="connsiteY114" fmla="*/ 6631444 h 6861442"/>
                <a:gd name="connsiteX115" fmla="*/ 2433250 w 6881616"/>
                <a:gd name="connsiteY115" fmla="*/ 5630019 h 6861442"/>
                <a:gd name="connsiteX116" fmla="*/ 2026740 w 6881616"/>
                <a:gd name="connsiteY116" fmla="*/ 4663537 h 6861442"/>
                <a:gd name="connsiteX117" fmla="*/ 2462287 w 6881616"/>
                <a:gd name="connsiteY117" fmla="*/ 3766912 h 6861442"/>
                <a:gd name="connsiteX118" fmla="*/ 2244513 w 6881616"/>
                <a:gd name="connsiteY118" fmla="*/ 2832451 h 6861442"/>
                <a:gd name="connsiteX119" fmla="*/ 2558107 w 6881616"/>
                <a:gd name="connsiteY119" fmla="*/ 2049361 h 6861442"/>
                <a:gd name="connsiteX120" fmla="*/ 2439058 w 6881616"/>
                <a:gd name="connsiteY120" fmla="*/ 2130875 h 6861442"/>
                <a:gd name="connsiteX121" fmla="*/ 2093524 w 6881616"/>
                <a:gd name="connsiteY121" fmla="*/ 2893599 h 6861442"/>
                <a:gd name="connsiteX122" fmla="*/ 2282261 w 6881616"/>
                <a:gd name="connsiteY122" fmla="*/ 3766912 h 6861442"/>
                <a:gd name="connsiteX123" fmla="*/ 1838004 w 6881616"/>
                <a:gd name="connsiteY123" fmla="*/ 4663537 h 6861442"/>
                <a:gd name="connsiteX124" fmla="*/ 2224187 w 6881616"/>
                <a:gd name="connsiteY124" fmla="*/ 5603813 h 6861442"/>
                <a:gd name="connsiteX125" fmla="*/ 1881559 w 6881616"/>
                <a:gd name="connsiteY125" fmla="*/ 6541195 h 6861442"/>
                <a:gd name="connsiteX126" fmla="*/ 1681207 w 6881616"/>
                <a:gd name="connsiteY126" fmla="*/ 6430554 h 6861442"/>
                <a:gd name="connsiteX127" fmla="*/ 2020932 w 6881616"/>
                <a:gd name="connsiteY127" fmla="*/ 5609628 h 6861442"/>
                <a:gd name="connsiteX128" fmla="*/ 1928017 w 6881616"/>
                <a:gd name="connsiteY128" fmla="*/ 5338907 h 6861442"/>
                <a:gd name="connsiteX129" fmla="*/ 1536026 w 6881616"/>
                <a:gd name="connsiteY129" fmla="*/ 6337410 h 6861442"/>
                <a:gd name="connsiteX130" fmla="*/ 1283408 w 6881616"/>
                <a:gd name="connsiteY130" fmla="*/ 6151097 h 6861442"/>
                <a:gd name="connsiteX131" fmla="*/ 1443110 w 6881616"/>
                <a:gd name="connsiteY131" fmla="*/ 5961889 h 6861442"/>
                <a:gd name="connsiteX132" fmla="*/ 1356000 w 6881616"/>
                <a:gd name="connsiteY132" fmla="*/ 5848354 h 6861442"/>
                <a:gd name="connsiteX133" fmla="*/ 1167263 w 6881616"/>
                <a:gd name="connsiteY133" fmla="*/ 6052112 h 6861442"/>
                <a:gd name="connsiteX134" fmla="*/ 964008 w 6881616"/>
                <a:gd name="connsiteY134" fmla="*/ 5857089 h 6861442"/>
                <a:gd name="connsiteX135" fmla="*/ 1216626 w 6881616"/>
                <a:gd name="connsiteY135" fmla="*/ 5635834 h 6861442"/>
                <a:gd name="connsiteX136" fmla="*/ 1141129 w 6881616"/>
                <a:gd name="connsiteY136" fmla="*/ 5499013 h 6861442"/>
                <a:gd name="connsiteX137" fmla="*/ 850766 w 6881616"/>
                <a:gd name="connsiteY137" fmla="*/ 5734819 h 6861442"/>
                <a:gd name="connsiteX138" fmla="*/ 676549 w 6881616"/>
                <a:gd name="connsiteY138" fmla="*/ 5519405 h 6861442"/>
                <a:gd name="connsiteX139" fmla="*/ 1042406 w 6881616"/>
                <a:gd name="connsiteY139" fmla="*/ 5280679 h 6861442"/>
                <a:gd name="connsiteX140" fmla="*/ 1088866 w 6881616"/>
                <a:gd name="connsiteY140" fmla="*/ 5394213 h 6861442"/>
                <a:gd name="connsiteX141" fmla="*/ 1193395 w 6881616"/>
                <a:gd name="connsiteY141" fmla="*/ 5452441 h 6861442"/>
                <a:gd name="connsiteX142" fmla="*/ 1823485 w 6881616"/>
                <a:gd name="connsiteY142" fmla="*/ 5143857 h 6861442"/>
                <a:gd name="connsiteX143" fmla="*/ 1655075 w 6881616"/>
                <a:gd name="connsiteY143" fmla="*/ 4660616 h 6861442"/>
                <a:gd name="connsiteX144" fmla="*/ 2102235 w 6881616"/>
                <a:gd name="connsiteY144" fmla="*/ 3775647 h 6861442"/>
                <a:gd name="connsiteX145" fmla="*/ 1948343 w 6881616"/>
                <a:gd name="connsiteY145" fmla="*/ 2963457 h 6861442"/>
                <a:gd name="connsiteX146" fmla="*/ 2259032 w 6881616"/>
                <a:gd name="connsiteY146" fmla="*/ 2189102 h 6861442"/>
                <a:gd name="connsiteX147" fmla="*/ 2139982 w 6881616"/>
                <a:gd name="connsiteY147" fmla="*/ 2285167 h 6861442"/>
                <a:gd name="connsiteX148" fmla="*/ 1823485 w 6881616"/>
                <a:gd name="connsiteY148" fmla="*/ 3021684 h 6861442"/>
                <a:gd name="connsiteX149" fmla="*/ 1954148 w 6881616"/>
                <a:gd name="connsiteY149" fmla="*/ 3778568 h 6861442"/>
                <a:gd name="connsiteX150" fmla="*/ 1504086 w 6881616"/>
                <a:gd name="connsiteY150" fmla="*/ 4681008 h 6861442"/>
                <a:gd name="connsiteX151" fmla="*/ 929164 w 6881616"/>
                <a:gd name="connsiteY151" fmla="*/ 4913893 h 6861442"/>
                <a:gd name="connsiteX152" fmla="*/ 984335 w 6881616"/>
                <a:gd name="connsiteY152" fmla="*/ 5114757 h 6861442"/>
                <a:gd name="connsiteX153" fmla="*/ 572017 w 6881616"/>
                <a:gd name="connsiteY153" fmla="*/ 5362192 h 6861442"/>
                <a:gd name="connsiteX154" fmla="*/ 421028 w 6881616"/>
                <a:gd name="connsiteY154" fmla="*/ 5108942 h 6861442"/>
                <a:gd name="connsiteX155" fmla="*/ 920453 w 6881616"/>
                <a:gd name="connsiteY155" fmla="*/ 4870216 h 6861442"/>
                <a:gd name="connsiteX156" fmla="*/ 885611 w 6881616"/>
                <a:gd name="connsiteY156" fmla="*/ 4678087 h 6861442"/>
                <a:gd name="connsiteX157" fmla="*/ 325207 w 6881616"/>
                <a:gd name="connsiteY157" fmla="*/ 4919708 h 6861442"/>
                <a:gd name="connsiteX158" fmla="*/ 211966 w 6881616"/>
                <a:gd name="connsiteY158" fmla="*/ 4646066 h 6861442"/>
                <a:gd name="connsiteX159" fmla="*/ 862380 w 6881616"/>
                <a:gd name="connsiteY159" fmla="*/ 4395710 h 6861442"/>
                <a:gd name="connsiteX160" fmla="*/ 862380 w 6881616"/>
                <a:gd name="connsiteY160" fmla="*/ 4314196 h 6861442"/>
                <a:gd name="connsiteX161" fmla="*/ 865285 w 6881616"/>
                <a:gd name="connsiteY161" fmla="*/ 4168639 h 6861442"/>
                <a:gd name="connsiteX162" fmla="*/ 136471 w 6881616"/>
                <a:gd name="connsiteY162" fmla="*/ 4421916 h 6861442"/>
                <a:gd name="connsiteX163" fmla="*/ 66784 w 6881616"/>
                <a:gd name="connsiteY163" fmla="*/ 4142459 h 6861442"/>
                <a:gd name="connsiteX164" fmla="*/ 897224 w 6881616"/>
                <a:gd name="connsiteY164" fmla="*/ 3880447 h 6861442"/>
                <a:gd name="connsiteX165" fmla="*/ 955298 w 6881616"/>
                <a:gd name="connsiteY165" fmla="*/ 3621355 h 6861442"/>
                <a:gd name="connsiteX166" fmla="*/ 26133 w 6881616"/>
                <a:gd name="connsiteY166" fmla="*/ 3889182 h 6861442"/>
                <a:gd name="connsiteX167" fmla="*/ 2904 w 6881616"/>
                <a:gd name="connsiteY167" fmla="*/ 3644641 h 6861442"/>
                <a:gd name="connsiteX168" fmla="*/ 1039503 w 6881616"/>
                <a:gd name="connsiteY168" fmla="*/ 3368105 h 6861442"/>
                <a:gd name="connsiteX169" fmla="*/ 1175974 w 6881616"/>
                <a:gd name="connsiteY169" fmla="*/ 3079912 h 6861442"/>
                <a:gd name="connsiteX170" fmla="*/ 0 w 6881616"/>
                <a:gd name="connsiteY170" fmla="*/ 3356449 h 6861442"/>
                <a:gd name="connsiteX171" fmla="*/ 3434995 w 6881616"/>
                <a:gd name="connsiteY171" fmla="*/ -34 h 6861442"/>
                <a:gd name="connsiteX172" fmla="*/ 6881617 w 6881616"/>
                <a:gd name="connsiteY172" fmla="*/ 3359369 h 6861442"/>
                <a:gd name="connsiteX173" fmla="*/ 5705658 w 6881616"/>
                <a:gd name="connsiteY173" fmla="*/ 3082807 h 6861442"/>
                <a:gd name="connsiteX174" fmla="*/ 5842129 w 6881616"/>
                <a:gd name="connsiteY174" fmla="*/ 3370999 h 6861442"/>
                <a:gd name="connsiteX175" fmla="*/ 6878729 w 6881616"/>
                <a:gd name="connsiteY175" fmla="*/ 3644641 h 6861442"/>
                <a:gd name="connsiteX176" fmla="*/ 1954148 w 6881616"/>
                <a:gd name="connsiteY176" fmla="*/ 2194917 h 6861442"/>
                <a:gd name="connsiteX177" fmla="*/ 1129516 w 6881616"/>
                <a:gd name="connsiteY177" fmla="*/ 2285167 h 6861442"/>
                <a:gd name="connsiteX178" fmla="*/ 766561 w 6881616"/>
                <a:gd name="connsiteY178" fmla="*/ 1691308 h 6861442"/>
                <a:gd name="connsiteX179" fmla="*/ 714296 w 6881616"/>
                <a:gd name="connsiteY179" fmla="*/ 1720419 h 6861442"/>
                <a:gd name="connsiteX180" fmla="*/ 81302 w 6881616"/>
                <a:gd name="connsiteY180" fmla="*/ 3082807 h 6861442"/>
                <a:gd name="connsiteX181" fmla="*/ 1283408 w 6881616"/>
                <a:gd name="connsiteY181" fmla="*/ 2876128 h 6861442"/>
                <a:gd name="connsiteX182" fmla="*/ 1954148 w 6881616"/>
                <a:gd name="connsiteY182" fmla="*/ 2194917 h 6861442"/>
                <a:gd name="connsiteX183" fmla="*/ 3434995 w 6881616"/>
                <a:gd name="connsiteY183" fmla="*/ 1883439 h 6861442"/>
                <a:gd name="connsiteX184" fmla="*/ 2775868 w 6881616"/>
                <a:gd name="connsiteY184" fmla="*/ 2299717 h 6861442"/>
                <a:gd name="connsiteX185" fmla="*/ 2799120 w 6881616"/>
                <a:gd name="connsiteY185" fmla="*/ 2320109 h 6861442"/>
                <a:gd name="connsiteX186" fmla="*/ 2993643 w 6881616"/>
                <a:gd name="connsiteY186" fmla="*/ 2282272 h 6861442"/>
                <a:gd name="connsiteX187" fmla="*/ 3307237 w 6881616"/>
                <a:gd name="connsiteY187" fmla="*/ 2413252 h 6861442"/>
                <a:gd name="connsiteX188" fmla="*/ 3304350 w 6881616"/>
                <a:gd name="connsiteY188" fmla="*/ 2739307 h 6861442"/>
                <a:gd name="connsiteX189" fmla="*/ 3179480 w 6881616"/>
                <a:gd name="connsiteY189" fmla="*/ 2686894 h 6861442"/>
                <a:gd name="connsiteX190" fmla="*/ 2996556 w 6881616"/>
                <a:gd name="connsiteY190" fmla="*/ 2724757 h 6861442"/>
                <a:gd name="connsiteX191" fmla="*/ 2839746 w 6881616"/>
                <a:gd name="connsiteY191" fmla="*/ 2681079 h 6861442"/>
                <a:gd name="connsiteX192" fmla="*/ 2758467 w 6881616"/>
                <a:gd name="connsiteY192" fmla="*/ 2832451 h 6861442"/>
                <a:gd name="connsiteX193" fmla="*/ 3434995 w 6881616"/>
                <a:gd name="connsiteY193" fmla="*/ 3682504 h 6861442"/>
                <a:gd name="connsiteX194" fmla="*/ 4111549 w 6881616"/>
                <a:gd name="connsiteY194" fmla="*/ 2832451 h 6861442"/>
                <a:gd name="connsiteX195" fmla="*/ 4024444 w 6881616"/>
                <a:gd name="connsiteY195" fmla="*/ 2675264 h 6861442"/>
                <a:gd name="connsiteX196" fmla="*/ 3873460 w 6881616"/>
                <a:gd name="connsiteY196" fmla="*/ 2724757 h 6861442"/>
                <a:gd name="connsiteX197" fmla="*/ 3707937 w 6881616"/>
                <a:gd name="connsiteY197" fmla="*/ 2686894 h 6861442"/>
                <a:gd name="connsiteX198" fmla="*/ 3574379 w 6881616"/>
                <a:gd name="connsiteY198" fmla="*/ 2829556 h 6861442"/>
                <a:gd name="connsiteX199" fmla="*/ 3562753 w 6881616"/>
                <a:gd name="connsiteY199" fmla="*/ 2416173 h 6861442"/>
                <a:gd name="connsiteX200" fmla="*/ 3876347 w 6881616"/>
                <a:gd name="connsiteY200" fmla="*/ 2285167 h 6861442"/>
                <a:gd name="connsiteX201" fmla="*/ 4070896 w 6881616"/>
                <a:gd name="connsiteY201" fmla="*/ 2323003 h 6861442"/>
                <a:gd name="connsiteX202" fmla="*/ 4094123 w 6881616"/>
                <a:gd name="connsiteY202" fmla="*/ 2302638 h 6861442"/>
                <a:gd name="connsiteX203" fmla="*/ 3434995 w 6881616"/>
                <a:gd name="connsiteY203" fmla="*/ 1883439 h 6861442"/>
                <a:gd name="connsiteX204" fmla="*/ 3946052 w 6881616"/>
                <a:gd name="connsiteY204" fmla="*/ 2395781 h 6861442"/>
                <a:gd name="connsiteX205" fmla="*/ 3722476 w 6881616"/>
                <a:gd name="connsiteY205" fmla="*/ 2483136 h 6861442"/>
                <a:gd name="connsiteX206" fmla="*/ 3725363 w 6881616"/>
                <a:gd name="connsiteY206" fmla="*/ 2541338 h 6861442"/>
                <a:gd name="connsiteX207" fmla="*/ 4047670 w 6881616"/>
                <a:gd name="connsiteY207" fmla="*/ 2558809 h 6861442"/>
                <a:gd name="connsiteX208" fmla="*/ 4088322 w 6881616"/>
                <a:gd name="connsiteY208" fmla="*/ 2474400 h 6861442"/>
                <a:gd name="connsiteX209" fmla="*/ 3946052 w 6881616"/>
                <a:gd name="connsiteY209" fmla="*/ 2395781 h 6861442"/>
                <a:gd name="connsiteX210" fmla="*/ 2825233 w 6881616"/>
                <a:gd name="connsiteY210" fmla="*/ 2558809 h 6861442"/>
                <a:gd name="connsiteX211" fmla="*/ 3179480 w 6881616"/>
                <a:gd name="connsiteY211" fmla="*/ 2547179 h 6861442"/>
                <a:gd name="connsiteX212" fmla="*/ 2923965 w 6881616"/>
                <a:gd name="connsiteY212" fmla="*/ 2392887 h 6861442"/>
                <a:gd name="connsiteX213" fmla="*/ 2781694 w 6881616"/>
                <a:gd name="connsiteY213" fmla="*/ 2471480 h 6861442"/>
                <a:gd name="connsiteX214" fmla="*/ 2825233 w 6881616"/>
                <a:gd name="connsiteY214" fmla="*/ 2558809 h 6861442"/>
                <a:gd name="connsiteX215" fmla="*/ 5032018 w 6881616"/>
                <a:gd name="connsiteY215" fmla="*/ 1347801 h 6861442"/>
                <a:gd name="connsiteX216" fmla="*/ 4381603 w 6881616"/>
                <a:gd name="connsiteY216" fmla="*/ 1598154 h 6861442"/>
                <a:gd name="connsiteX217" fmla="*/ 4674858 w 6881616"/>
                <a:gd name="connsiteY217" fmla="*/ 1015936 h 6861442"/>
                <a:gd name="connsiteX218" fmla="*/ 3887973 w 6881616"/>
                <a:gd name="connsiteY218" fmla="*/ 1371089 h 6861442"/>
                <a:gd name="connsiteX219" fmla="*/ 3734076 w 6881616"/>
                <a:gd name="connsiteY219" fmla="*/ 966446 h 6861442"/>
                <a:gd name="connsiteX220" fmla="*/ 4073809 w 6881616"/>
                <a:gd name="connsiteY220" fmla="*/ 663693 h 6861442"/>
                <a:gd name="connsiteX221" fmla="*/ 3617945 w 6881616"/>
                <a:gd name="connsiteY221" fmla="*/ 631671 h 6861442"/>
                <a:gd name="connsiteX222" fmla="*/ 3434995 w 6881616"/>
                <a:gd name="connsiteY222" fmla="*/ 206653 h 6861442"/>
                <a:gd name="connsiteX223" fmla="*/ 3252072 w 6881616"/>
                <a:gd name="connsiteY223" fmla="*/ 631671 h 6861442"/>
                <a:gd name="connsiteX224" fmla="*/ 2796207 w 6881616"/>
                <a:gd name="connsiteY224" fmla="*/ 663693 h 6861442"/>
                <a:gd name="connsiteX225" fmla="*/ 3135940 w 6881616"/>
                <a:gd name="connsiteY225" fmla="*/ 966446 h 6861442"/>
                <a:gd name="connsiteX226" fmla="*/ 2982043 w 6881616"/>
                <a:gd name="connsiteY226" fmla="*/ 1371089 h 6861442"/>
                <a:gd name="connsiteX227" fmla="*/ 2195150 w 6881616"/>
                <a:gd name="connsiteY227" fmla="*/ 1015936 h 6861442"/>
                <a:gd name="connsiteX228" fmla="*/ 2488418 w 6881616"/>
                <a:gd name="connsiteY228" fmla="*/ 1598154 h 6861442"/>
                <a:gd name="connsiteX229" fmla="*/ 1838004 w 6881616"/>
                <a:gd name="connsiteY229" fmla="*/ 1347801 h 6861442"/>
                <a:gd name="connsiteX230" fmla="*/ 2224187 w 6881616"/>
                <a:gd name="connsiteY230" fmla="*/ 1976609 h 6861442"/>
                <a:gd name="connsiteX231" fmla="*/ 2285163 w 6881616"/>
                <a:gd name="connsiteY231" fmla="*/ 1996974 h 6861442"/>
                <a:gd name="connsiteX232" fmla="*/ 3434995 w 6881616"/>
                <a:gd name="connsiteY232" fmla="*/ 1726253 h 6861442"/>
                <a:gd name="connsiteX233" fmla="*/ 4584840 w 6881616"/>
                <a:gd name="connsiteY233" fmla="*/ 1996974 h 6861442"/>
                <a:gd name="connsiteX234" fmla="*/ 4645832 w 6881616"/>
                <a:gd name="connsiteY234" fmla="*/ 1976609 h 6861442"/>
                <a:gd name="connsiteX235" fmla="*/ 5032018 w 6881616"/>
                <a:gd name="connsiteY235" fmla="*/ 1347801 h 6861442"/>
                <a:gd name="connsiteX236" fmla="*/ 5583701 w 6881616"/>
                <a:gd name="connsiteY236" fmla="*/ 2876128 h 6861442"/>
                <a:gd name="connsiteX237" fmla="*/ 6788711 w 6881616"/>
                <a:gd name="connsiteY237" fmla="*/ 3082807 h 6861442"/>
                <a:gd name="connsiteX238" fmla="*/ 6155723 w 6881616"/>
                <a:gd name="connsiteY238" fmla="*/ 1720419 h 6861442"/>
                <a:gd name="connsiteX239" fmla="*/ 6106357 w 6881616"/>
                <a:gd name="connsiteY239" fmla="*/ 1691308 h 6861442"/>
                <a:gd name="connsiteX240" fmla="*/ 5743398 w 6881616"/>
                <a:gd name="connsiteY240" fmla="*/ 2285167 h 6861442"/>
                <a:gd name="connsiteX241" fmla="*/ 4918773 w 6881616"/>
                <a:gd name="connsiteY241" fmla="*/ 2194917 h 6861442"/>
                <a:gd name="connsiteX242" fmla="*/ 5583701 w 6881616"/>
                <a:gd name="connsiteY242" fmla="*/ 2876128 h 68614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</a:cxnLst>
              <a:rect l="l" t="t" r="r" b="b"/>
              <a:pathLst>
                <a:path w="6881616" h="6861442">
                  <a:moveTo>
                    <a:pt x="3783441" y="1493354"/>
                  </a:moveTo>
                  <a:cubicBezTo>
                    <a:pt x="3754415" y="1487532"/>
                    <a:pt x="3609231" y="1464243"/>
                    <a:pt x="3437908" y="1464243"/>
                  </a:cubicBezTo>
                  <a:cubicBezTo>
                    <a:pt x="3266585" y="1464243"/>
                    <a:pt x="3121401" y="1487532"/>
                    <a:pt x="3092375" y="1493354"/>
                  </a:cubicBezTo>
                  <a:cubicBezTo>
                    <a:pt x="3074948" y="1496267"/>
                    <a:pt x="3069148" y="1478799"/>
                    <a:pt x="3080749" y="1470066"/>
                  </a:cubicBezTo>
                  <a:cubicBezTo>
                    <a:pt x="3092375" y="1461333"/>
                    <a:pt x="3437908" y="1196424"/>
                    <a:pt x="3437908" y="1196424"/>
                  </a:cubicBezTo>
                  <a:cubicBezTo>
                    <a:pt x="3437908" y="1196424"/>
                    <a:pt x="3783441" y="1461333"/>
                    <a:pt x="3795068" y="1470066"/>
                  </a:cubicBezTo>
                  <a:cubicBezTo>
                    <a:pt x="3806668" y="1478799"/>
                    <a:pt x="3800868" y="1496267"/>
                    <a:pt x="3783441" y="1493354"/>
                  </a:cubicBezTo>
                  <a:moveTo>
                    <a:pt x="3185280" y="3205077"/>
                  </a:moveTo>
                  <a:cubicBezTo>
                    <a:pt x="3185280" y="3205077"/>
                    <a:pt x="3167880" y="3210892"/>
                    <a:pt x="3162054" y="3228363"/>
                  </a:cubicBezTo>
                  <a:cubicBezTo>
                    <a:pt x="3234645" y="3283671"/>
                    <a:pt x="3284011" y="3411756"/>
                    <a:pt x="3434995" y="3411756"/>
                  </a:cubicBezTo>
                  <a:cubicBezTo>
                    <a:pt x="3586005" y="3411756"/>
                    <a:pt x="3635345" y="3283671"/>
                    <a:pt x="3707937" y="3228363"/>
                  </a:cubicBezTo>
                  <a:cubicBezTo>
                    <a:pt x="3702137" y="3210892"/>
                    <a:pt x="3684710" y="3205077"/>
                    <a:pt x="3684710" y="3205077"/>
                  </a:cubicBezTo>
                  <a:cubicBezTo>
                    <a:pt x="3684710" y="3205077"/>
                    <a:pt x="3588892" y="3228363"/>
                    <a:pt x="3434995" y="3228363"/>
                  </a:cubicBezTo>
                  <a:cubicBezTo>
                    <a:pt x="3281124" y="3228363"/>
                    <a:pt x="3185280" y="3205077"/>
                    <a:pt x="3185280" y="3205077"/>
                  </a:cubicBezTo>
                  <a:moveTo>
                    <a:pt x="3434995" y="2992558"/>
                  </a:moveTo>
                  <a:cubicBezTo>
                    <a:pt x="3394343" y="2992558"/>
                    <a:pt x="3382743" y="2978007"/>
                    <a:pt x="3356603" y="2978007"/>
                  </a:cubicBezTo>
                  <a:cubicBezTo>
                    <a:pt x="3330464" y="2978007"/>
                    <a:pt x="3275298" y="3001293"/>
                    <a:pt x="3263698" y="3018764"/>
                  </a:cubicBezTo>
                  <a:cubicBezTo>
                    <a:pt x="3263698" y="3027499"/>
                    <a:pt x="3269498" y="3036235"/>
                    <a:pt x="3275298" y="3044970"/>
                  </a:cubicBezTo>
                  <a:cubicBezTo>
                    <a:pt x="3336290" y="3053706"/>
                    <a:pt x="3365316" y="3088622"/>
                    <a:pt x="3434995" y="3088622"/>
                  </a:cubicBezTo>
                  <a:cubicBezTo>
                    <a:pt x="3504700" y="3088622"/>
                    <a:pt x="3533726" y="3053706"/>
                    <a:pt x="3594718" y="3044970"/>
                  </a:cubicBezTo>
                  <a:cubicBezTo>
                    <a:pt x="3603405" y="3036235"/>
                    <a:pt x="3606318" y="3027499"/>
                    <a:pt x="3606318" y="3018764"/>
                  </a:cubicBezTo>
                  <a:cubicBezTo>
                    <a:pt x="3594718" y="2998399"/>
                    <a:pt x="3542440" y="2978007"/>
                    <a:pt x="3513413" y="2978007"/>
                  </a:cubicBezTo>
                  <a:cubicBezTo>
                    <a:pt x="3487274" y="2975113"/>
                    <a:pt x="3478561" y="2992558"/>
                    <a:pt x="3434995" y="2992558"/>
                  </a:cubicBezTo>
                  <a:moveTo>
                    <a:pt x="6878729" y="3644641"/>
                  </a:moveTo>
                  <a:cubicBezTo>
                    <a:pt x="6872903" y="3726155"/>
                    <a:pt x="6867103" y="3810589"/>
                    <a:pt x="6858390" y="3889182"/>
                  </a:cubicBezTo>
                  <a:cubicBezTo>
                    <a:pt x="6469317" y="3953225"/>
                    <a:pt x="6329933" y="3606805"/>
                    <a:pt x="5929234" y="3621355"/>
                  </a:cubicBezTo>
                  <a:cubicBezTo>
                    <a:pt x="5952460" y="3705789"/>
                    <a:pt x="5972774" y="3793118"/>
                    <a:pt x="5987313" y="3880447"/>
                  </a:cubicBezTo>
                  <a:cubicBezTo>
                    <a:pt x="6318307" y="3880447"/>
                    <a:pt x="6448978" y="4189031"/>
                    <a:pt x="6817738" y="4142459"/>
                  </a:cubicBezTo>
                  <a:cubicBezTo>
                    <a:pt x="6797425" y="4235603"/>
                    <a:pt x="6774198" y="4328746"/>
                    <a:pt x="6748059" y="4421916"/>
                  </a:cubicBezTo>
                  <a:cubicBezTo>
                    <a:pt x="6457691" y="4451017"/>
                    <a:pt x="6356073" y="4162824"/>
                    <a:pt x="6019252" y="4168639"/>
                  </a:cubicBezTo>
                  <a:cubicBezTo>
                    <a:pt x="6022139" y="4218132"/>
                    <a:pt x="6022139" y="4264704"/>
                    <a:pt x="6022139" y="4314196"/>
                  </a:cubicBezTo>
                  <a:cubicBezTo>
                    <a:pt x="6022139" y="4340402"/>
                    <a:pt x="6022139" y="4369503"/>
                    <a:pt x="6019252" y="4395710"/>
                  </a:cubicBezTo>
                  <a:cubicBezTo>
                    <a:pt x="6306707" y="4392815"/>
                    <a:pt x="6399612" y="4657722"/>
                    <a:pt x="6672554" y="4646066"/>
                  </a:cubicBezTo>
                  <a:cubicBezTo>
                    <a:pt x="6637727" y="4739210"/>
                    <a:pt x="6599962" y="4829459"/>
                    <a:pt x="6559309" y="4919708"/>
                  </a:cubicBezTo>
                  <a:cubicBezTo>
                    <a:pt x="6361873" y="4908078"/>
                    <a:pt x="6295081" y="4657722"/>
                    <a:pt x="5998913" y="4678087"/>
                  </a:cubicBezTo>
                  <a:cubicBezTo>
                    <a:pt x="5990200" y="4742130"/>
                    <a:pt x="5978600" y="4806173"/>
                    <a:pt x="5964087" y="4870216"/>
                  </a:cubicBezTo>
                  <a:cubicBezTo>
                    <a:pt x="6222489" y="4852744"/>
                    <a:pt x="6277681" y="5091471"/>
                    <a:pt x="6463491" y="5108942"/>
                  </a:cubicBezTo>
                  <a:cubicBezTo>
                    <a:pt x="6417038" y="5196271"/>
                    <a:pt x="6364786" y="5280679"/>
                    <a:pt x="6312507" y="5362192"/>
                  </a:cubicBezTo>
                  <a:cubicBezTo>
                    <a:pt x="6202176" y="5303964"/>
                    <a:pt x="6106357" y="5126387"/>
                    <a:pt x="5900208" y="5114757"/>
                  </a:cubicBezTo>
                  <a:cubicBezTo>
                    <a:pt x="5920521" y="5047794"/>
                    <a:pt x="5940834" y="4980830"/>
                    <a:pt x="5955373" y="4913893"/>
                  </a:cubicBezTo>
                  <a:cubicBezTo>
                    <a:pt x="5769537" y="4913893"/>
                    <a:pt x="5560474" y="4841115"/>
                    <a:pt x="5383351" y="4681008"/>
                  </a:cubicBezTo>
                  <a:cubicBezTo>
                    <a:pt x="5441430" y="4352059"/>
                    <a:pt x="4933286" y="4020188"/>
                    <a:pt x="4933286" y="3778568"/>
                  </a:cubicBezTo>
                  <a:cubicBezTo>
                    <a:pt x="4933286" y="3519476"/>
                    <a:pt x="5063957" y="3373920"/>
                    <a:pt x="5063957" y="3021684"/>
                  </a:cubicBezTo>
                  <a:cubicBezTo>
                    <a:pt x="5063957" y="2759672"/>
                    <a:pt x="4936199" y="2477295"/>
                    <a:pt x="4747450" y="2285167"/>
                  </a:cubicBezTo>
                  <a:cubicBezTo>
                    <a:pt x="4709711" y="2247330"/>
                    <a:pt x="4671945" y="2218229"/>
                    <a:pt x="4628405" y="2189102"/>
                  </a:cubicBezTo>
                  <a:cubicBezTo>
                    <a:pt x="4802616" y="2407437"/>
                    <a:pt x="4939087" y="2663608"/>
                    <a:pt x="4939087" y="2963457"/>
                  </a:cubicBezTo>
                  <a:cubicBezTo>
                    <a:pt x="4939087" y="3295326"/>
                    <a:pt x="4785189" y="3469984"/>
                    <a:pt x="4785189" y="3775647"/>
                  </a:cubicBezTo>
                  <a:cubicBezTo>
                    <a:pt x="4785189" y="4081311"/>
                    <a:pt x="5232367" y="4346218"/>
                    <a:pt x="5232367" y="4660616"/>
                  </a:cubicBezTo>
                  <a:cubicBezTo>
                    <a:pt x="5232367" y="4785807"/>
                    <a:pt x="5191715" y="4905158"/>
                    <a:pt x="5063957" y="5143857"/>
                  </a:cubicBezTo>
                  <a:cubicBezTo>
                    <a:pt x="5264307" y="5344721"/>
                    <a:pt x="5525622" y="5452441"/>
                    <a:pt x="5694032" y="5452441"/>
                  </a:cubicBezTo>
                  <a:cubicBezTo>
                    <a:pt x="5749198" y="5452441"/>
                    <a:pt x="5778250" y="5434970"/>
                    <a:pt x="5798564" y="5394213"/>
                  </a:cubicBezTo>
                  <a:cubicBezTo>
                    <a:pt x="5815990" y="5356377"/>
                    <a:pt x="5830503" y="5318541"/>
                    <a:pt x="5845016" y="5280679"/>
                  </a:cubicBezTo>
                  <a:cubicBezTo>
                    <a:pt x="6025052" y="5286520"/>
                    <a:pt x="6109244" y="5452441"/>
                    <a:pt x="6207976" y="5519405"/>
                  </a:cubicBezTo>
                  <a:cubicBezTo>
                    <a:pt x="6152810" y="5592183"/>
                    <a:pt x="6094731" y="5664961"/>
                    <a:pt x="6033766" y="5734819"/>
                  </a:cubicBezTo>
                  <a:cubicBezTo>
                    <a:pt x="5966974" y="5659120"/>
                    <a:pt x="5876955" y="5533955"/>
                    <a:pt x="5743398" y="5499013"/>
                  </a:cubicBezTo>
                  <a:cubicBezTo>
                    <a:pt x="5720171" y="5545585"/>
                    <a:pt x="5694032" y="5589263"/>
                    <a:pt x="5667893" y="5635834"/>
                  </a:cubicBezTo>
                  <a:cubicBezTo>
                    <a:pt x="5781137" y="5667856"/>
                    <a:pt x="5859555" y="5781391"/>
                    <a:pt x="5920521" y="5857089"/>
                  </a:cubicBezTo>
                  <a:cubicBezTo>
                    <a:pt x="5856642" y="5924027"/>
                    <a:pt x="5786963" y="5988069"/>
                    <a:pt x="5717258" y="6052112"/>
                  </a:cubicBezTo>
                  <a:cubicBezTo>
                    <a:pt x="5673719" y="5985175"/>
                    <a:pt x="5604014" y="5897846"/>
                    <a:pt x="5528535" y="5848354"/>
                  </a:cubicBezTo>
                  <a:cubicBezTo>
                    <a:pt x="5499482" y="5886191"/>
                    <a:pt x="5470456" y="5924027"/>
                    <a:pt x="5441430" y="5961889"/>
                  </a:cubicBezTo>
                  <a:cubicBezTo>
                    <a:pt x="5508196" y="6005541"/>
                    <a:pt x="5563362" y="6087054"/>
                    <a:pt x="5601127" y="6151097"/>
                  </a:cubicBezTo>
                  <a:cubicBezTo>
                    <a:pt x="5519822" y="6218060"/>
                    <a:pt x="5435604" y="6279182"/>
                    <a:pt x="5348499" y="6337410"/>
                  </a:cubicBezTo>
                  <a:cubicBezTo>
                    <a:pt x="5304959" y="5985175"/>
                    <a:pt x="4828755" y="5746449"/>
                    <a:pt x="4956513" y="5338907"/>
                  </a:cubicBezTo>
                  <a:cubicBezTo>
                    <a:pt x="4912947" y="5411685"/>
                    <a:pt x="4863607" y="5501934"/>
                    <a:pt x="4863607" y="5609628"/>
                  </a:cubicBezTo>
                  <a:cubicBezTo>
                    <a:pt x="4863607" y="5903661"/>
                    <a:pt x="5177202" y="6139467"/>
                    <a:pt x="5200428" y="6430554"/>
                  </a:cubicBezTo>
                  <a:cubicBezTo>
                    <a:pt x="5136549" y="6468416"/>
                    <a:pt x="5069757" y="6506253"/>
                    <a:pt x="5000078" y="6541195"/>
                  </a:cubicBezTo>
                  <a:cubicBezTo>
                    <a:pt x="4988452" y="6218060"/>
                    <a:pt x="4657432" y="5865825"/>
                    <a:pt x="4657432" y="5603813"/>
                  </a:cubicBezTo>
                  <a:cubicBezTo>
                    <a:pt x="4657432" y="5309805"/>
                    <a:pt x="5043618" y="5012878"/>
                    <a:pt x="5043618" y="4663537"/>
                  </a:cubicBezTo>
                  <a:cubicBezTo>
                    <a:pt x="5043618" y="4314196"/>
                    <a:pt x="4599353" y="4072575"/>
                    <a:pt x="4599353" y="3766912"/>
                  </a:cubicBezTo>
                  <a:cubicBezTo>
                    <a:pt x="4599353" y="3461248"/>
                    <a:pt x="4788102" y="3286591"/>
                    <a:pt x="4788102" y="2893599"/>
                  </a:cubicBezTo>
                  <a:cubicBezTo>
                    <a:pt x="4788102" y="2605380"/>
                    <a:pt x="4651632" y="2317188"/>
                    <a:pt x="4442569" y="2130875"/>
                  </a:cubicBezTo>
                  <a:cubicBezTo>
                    <a:pt x="4404830" y="2098853"/>
                    <a:pt x="4369977" y="2072673"/>
                    <a:pt x="4323525" y="2049361"/>
                  </a:cubicBezTo>
                  <a:cubicBezTo>
                    <a:pt x="4520961" y="2288087"/>
                    <a:pt x="4637119" y="2503501"/>
                    <a:pt x="4637119" y="2832451"/>
                  </a:cubicBezTo>
                  <a:cubicBezTo>
                    <a:pt x="4637119" y="3202157"/>
                    <a:pt x="4419343" y="3405941"/>
                    <a:pt x="4419343" y="3766912"/>
                  </a:cubicBezTo>
                  <a:cubicBezTo>
                    <a:pt x="4419343" y="4127883"/>
                    <a:pt x="4854895" y="4328746"/>
                    <a:pt x="4854895" y="4663537"/>
                  </a:cubicBezTo>
                  <a:cubicBezTo>
                    <a:pt x="4854895" y="4998301"/>
                    <a:pt x="4448369" y="5283599"/>
                    <a:pt x="4448369" y="5630019"/>
                  </a:cubicBezTo>
                  <a:cubicBezTo>
                    <a:pt x="4448369" y="5944419"/>
                    <a:pt x="4805529" y="6258817"/>
                    <a:pt x="4811329" y="6631444"/>
                  </a:cubicBezTo>
                  <a:cubicBezTo>
                    <a:pt x="4732937" y="6666359"/>
                    <a:pt x="4654545" y="6698381"/>
                    <a:pt x="4573240" y="6724587"/>
                  </a:cubicBezTo>
                  <a:cubicBezTo>
                    <a:pt x="4619693" y="6349066"/>
                    <a:pt x="4216080" y="5958969"/>
                    <a:pt x="4216080" y="5650385"/>
                  </a:cubicBezTo>
                  <a:cubicBezTo>
                    <a:pt x="4216080" y="5315620"/>
                    <a:pt x="4637119" y="5024507"/>
                    <a:pt x="4637119" y="4663537"/>
                  </a:cubicBezTo>
                  <a:cubicBezTo>
                    <a:pt x="4637119" y="4302566"/>
                    <a:pt x="4210280" y="4133724"/>
                    <a:pt x="4210280" y="3761097"/>
                  </a:cubicBezTo>
                  <a:cubicBezTo>
                    <a:pt x="4210280" y="3388470"/>
                    <a:pt x="4474509" y="3181792"/>
                    <a:pt x="4474509" y="2771328"/>
                  </a:cubicBezTo>
                  <a:cubicBezTo>
                    <a:pt x="4474509" y="2451114"/>
                    <a:pt x="4317725" y="2162896"/>
                    <a:pt x="4085409" y="1985318"/>
                  </a:cubicBezTo>
                  <a:cubicBezTo>
                    <a:pt x="4079609" y="1982424"/>
                    <a:pt x="4076722" y="1976609"/>
                    <a:pt x="4070896" y="1973688"/>
                  </a:cubicBezTo>
                  <a:cubicBezTo>
                    <a:pt x="4050583" y="1956217"/>
                    <a:pt x="4030244" y="1976609"/>
                    <a:pt x="4047670" y="1996974"/>
                  </a:cubicBezTo>
                  <a:cubicBezTo>
                    <a:pt x="4210280" y="2200758"/>
                    <a:pt x="4297385" y="2407437"/>
                    <a:pt x="4297385" y="2713100"/>
                  </a:cubicBezTo>
                  <a:cubicBezTo>
                    <a:pt x="4297385" y="3088622"/>
                    <a:pt x="3995417" y="3394285"/>
                    <a:pt x="3995417" y="3758176"/>
                  </a:cubicBezTo>
                  <a:cubicBezTo>
                    <a:pt x="3995417" y="4189031"/>
                    <a:pt x="4401917" y="4311302"/>
                    <a:pt x="4401917" y="4663537"/>
                  </a:cubicBezTo>
                  <a:cubicBezTo>
                    <a:pt x="4401917" y="5015772"/>
                    <a:pt x="3966365" y="5298150"/>
                    <a:pt x="3966365" y="5673671"/>
                  </a:cubicBezTo>
                  <a:cubicBezTo>
                    <a:pt x="3966365" y="6020091"/>
                    <a:pt x="4378690" y="6407268"/>
                    <a:pt x="4306098" y="6806101"/>
                  </a:cubicBezTo>
                  <a:cubicBezTo>
                    <a:pt x="4224794" y="6826467"/>
                    <a:pt x="4140601" y="6846858"/>
                    <a:pt x="4056383" y="6861408"/>
                  </a:cubicBezTo>
                  <a:cubicBezTo>
                    <a:pt x="4134775" y="6363617"/>
                    <a:pt x="3731189" y="6002646"/>
                    <a:pt x="3731189" y="5676591"/>
                  </a:cubicBezTo>
                  <a:cubicBezTo>
                    <a:pt x="3731189" y="5324356"/>
                    <a:pt x="4181228" y="5007037"/>
                    <a:pt x="4181228" y="4663537"/>
                  </a:cubicBezTo>
                  <a:cubicBezTo>
                    <a:pt x="4181228" y="4337482"/>
                    <a:pt x="3858946" y="4232682"/>
                    <a:pt x="3815381" y="3897918"/>
                  </a:cubicBezTo>
                  <a:cubicBezTo>
                    <a:pt x="3809581" y="3851346"/>
                    <a:pt x="3771816" y="3819325"/>
                    <a:pt x="3722476" y="3828060"/>
                  </a:cubicBezTo>
                  <a:cubicBezTo>
                    <a:pt x="3655684" y="3839690"/>
                    <a:pt x="3571466" y="3883368"/>
                    <a:pt x="3440821" y="3883368"/>
                  </a:cubicBezTo>
                  <a:cubicBezTo>
                    <a:pt x="3307237" y="3883368"/>
                    <a:pt x="3225932" y="3839690"/>
                    <a:pt x="3159167" y="3828060"/>
                  </a:cubicBezTo>
                  <a:cubicBezTo>
                    <a:pt x="3109801" y="3819325"/>
                    <a:pt x="3072061" y="3854241"/>
                    <a:pt x="3066235" y="3897918"/>
                  </a:cubicBezTo>
                  <a:cubicBezTo>
                    <a:pt x="3022696" y="4232682"/>
                    <a:pt x="2700389" y="4337482"/>
                    <a:pt x="2700389" y="4663537"/>
                  </a:cubicBezTo>
                  <a:cubicBezTo>
                    <a:pt x="2700389" y="5009957"/>
                    <a:pt x="3150453" y="5324356"/>
                    <a:pt x="3150453" y="5676591"/>
                  </a:cubicBezTo>
                  <a:cubicBezTo>
                    <a:pt x="3150453" y="6002646"/>
                    <a:pt x="2746841" y="6360696"/>
                    <a:pt x="2825233" y="6861408"/>
                  </a:cubicBezTo>
                  <a:cubicBezTo>
                    <a:pt x="2741041" y="6846858"/>
                    <a:pt x="2656823" y="6826467"/>
                    <a:pt x="2575528" y="6806101"/>
                  </a:cubicBezTo>
                  <a:cubicBezTo>
                    <a:pt x="2505842" y="6404373"/>
                    <a:pt x="2915251" y="6020091"/>
                    <a:pt x="2915251" y="5673671"/>
                  </a:cubicBezTo>
                  <a:cubicBezTo>
                    <a:pt x="2915251" y="5298150"/>
                    <a:pt x="2479708" y="5015772"/>
                    <a:pt x="2479708" y="4663537"/>
                  </a:cubicBezTo>
                  <a:cubicBezTo>
                    <a:pt x="2479708" y="4311302"/>
                    <a:pt x="2886225" y="4189031"/>
                    <a:pt x="2886225" y="3758176"/>
                  </a:cubicBezTo>
                  <a:cubicBezTo>
                    <a:pt x="2886225" y="3394285"/>
                    <a:pt x="2584239" y="3088622"/>
                    <a:pt x="2584239" y="2713100"/>
                  </a:cubicBezTo>
                  <a:cubicBezTo>
                    <a:pt x="2584239" y="2407437"/>
                    <a:pt x="2671336" y="2200758"/>
                    <a:pt x="2833946" y="1996974"/>
                  </a:cubicBezTo>
                  <a:cubicBezTo>
                    <a:pt x="2848460" y="1976609"/>
                    <a:pt x="2831059" y="1959138"/>
                    <a:pt x="2810720" y="1973688"/>
                  </a:cubicBezTo>
                  <a:cubicBezTo>
                    <a:pt x="2804920" y="1976609"/>
                    <a:pt x="2802007" y="1982424"/>
                    <a:pt x="2796207" y="1985318"/>
                  </a:cubicBezTo>
                  <a:cubicBezTo>
                    <a:pt x="2566818" y="2162896"/>
                    <a:pt x="2407116" y="2451114"/>
                    <a:pt x="2407116" y="2771328"/>
                  </a:cubicBezTo>
                  <a:cubicBezTo>
                    <a:pt x="2407116" y="3181792"/>
                    <a:pt x="2671336" y="3388470"/>
                    <a:pt x="2671336" y="3761097"/>
                  </a:cubicBezTo>
                  <a:cubicBezTo>
                    <a:pt x="2671336" y="4133724"/>
                    <a:pt x="2244513" y="4302566"/>
                    <a:pt x="2244513" y="4663537"/>
                  </a:cubicBezTo>
                  <a:cubicBezTo>
                    <a:pt x="2244513" y="5024507"/>
                    <a:pt x="2665536" y="5315620"/>
                    <a:pt x="2665536" y="5650385"/>
                  </a:cubicBezTo>
                  <a:cubicBezTo>
                    <a:pt x="2665536" y="5958969"/>
                    <a:pt x="2261934" y="6346146"/>
                    <a:pt x="2308392" y="6724587"/>
                  </a:cubicBezTo>
                  <a:cubicBezTo>
                    <a:pt x="2227092" y="6695486"/>
                    <a:pt x="2148693" y="6666359"/>
                    <a:pt x="2070295" y="6631444"/>
                  </a:cubicBezTo>
                  <a:cubicBezTo>
                    <a:pt x="2076103" y="6258817"/>
                    <a:pt x="2433250" y="5944419"/>
                    <a:pt x="2433250" y="5630019"/>
                  </a:cubicBezTo>
                  <a:cubicBezTo>
                    <a:pt x="2433250" y="5283599"/>
                    <a:pt x="2026740" y="5001221"/>
                    <a:pt x="2026740" y="4663537"/>
                  </a:cubicBezTo>
                  <a:cubicBezTo>
                    <a:pt x="2026740" y="4325852"/>
                    <a:pt x="2462287" y="4127883"/>
                    <a:pt x="2462287" y="3766912"/>
                  </a:cubicBezTo>
                  <a:cubicBezTo>
                    <a:pt x="2462287" y="3405941"/>
                    <a:pt x="2244513" y="3202157"/>
                    <a:pt x="2244513" y="2832451"/>
                  </a:cubicBezTo>
                  <a:cubicBezTo>
                    <a:pt x="2244513" y="2503501"/>
                    <a:pt x="2360658" y="2288087"/>
                    <a:pt x="2558107" y="2049361"/>
                  </a:cubicBezTo>
                  <a:cubicBezTo>
                    <a:pt x="2514552" y="2072673"/>
                    <a:pt x="2476805" y="2098853"/>
                    <a:pt x="2439058" y="2130875"/>
                  </a:cubicBezTo>
                  <a:cubicBezTo>
                    <a:pt x="2229995" y="2317188"/>
                    <a:pt x="2093524" y="2608301"/>
                    <a:pt x="2093524" y="2893599"/>
                  </a:cubicBezTo>
                  <a:cubicBezTo>
                    <a:pt x="2093524" y="3286591"/>
                    <a:pt x="2282261" y="3461248"/>
                    <a:pt x="2282261" y="3766912"/>
                  </a:cubicBezTo>
                  <a:cubicBezTo>
                    <a:pt x="2282261" y="4072575"/>
                    <a:pt x="1838004" y="4314196"/>
                    <a:pt x="1838004" y="4663537"/>
                  </a:cubicBezTo>
                  <a:cubicBezTo>
                    <a:pt x="1838004" y="5012878"/>
                    <a:pt x="2224187" y="5306885"/>
                    <a:pt x="2224187" y="5603813"/>
                  </a:cubicBezTo>
                  <a:cubicBezTo>
                    <a:pt x="2224187" y="5868719"/>
                    <a:pt x="1893172" y="6220981"/>
                    <a:pt x="1881559" y="6541195"/>
                  </a:cubicBezTo>
                  <a:cubicBezTo>
                    <a:pt x="1814775" y="6506253"/>
                    <a:pt x="1747991" y="6471311"/>
                    <a:pt x="1681207" y="6430554"/>
                  </a:cubicBezTo>
                  <a:cubicBezTo>
                    <a:pt x="1707341" y="6136546"/>
                    <a:pt x="2020932" y="5903661"/>
                    <a:pt x="2020932" y="5609628"/>
                  </a:cubicBezTo>
                  <a:cubicBezTo>
                    <a:pt x="2020932" y="5501934"/>
                    <a:pt x="1971572" y="5411685"/>
                    <a:pt x="1928017" y="5338907"/>
                  </a:cubicBezTo>
                  <a:cubicBezTo>
                    <a:pt x="2055777" y="5746449"/>
                    <a:pt x="1579581" y="5988069"/>
                    <a:pt x="1536026" y="6337410"/>
                  </a:cubicBezTo>
                  <a:cubicBezTo>
                    <a:pt x="1448915" y="6279182"/>
                    <a:pt x="1364710" y="6218060"/>
                    <a:pt x="1283408" y="6151097"/>
                  </a:cubicBezTo>
                  <a:cubicBezTo>
                    <a:pt x="1321155" y="6087054"/>
                    <a:pt x="1379229" y="6005541"/>
                    <a:pt x="1443110" y="5961889"/>
                  </a:cubicBezTo>
                  <a:cubicBezTo>
                    <a:pt x="1414073" y="5924027"/>
                    <a:pt x="1382131" y="5889111"/>
                    <a:pt x="1356000" y="5848354"/>
                  </a:cubicBezTo>
                  <a:cubicBezTo>
                    <a:pt x="1277602" y="5894926"/>
                    <a:pt x="1210818" y="5982255"/>
                    <a:pt x="1167263" y="6052112"/>
                  </a:cubicBezTo>
                  <a:cubicBezTo>
                    <a:pt x="1097577" y="5990990"/>
                    <a:pt x="1027887" y="5924027"/>
                    <a:pt x="964008" y="5857089"/>
                  </a:cubicBezTo>
                  <a:cubicBezTo>
                    <a:pt x="1024985" y="5781391"/>
                    <a:pt x="1103382" y="5664961"/>
                    <a:pt x="1216626" y="5635834"/>
                  </a:cubicBezTo>
                  <a:cubicBezTo>
                    <a:pt x="1190492" y="5592183"/>
                    <a:pt x="1164361" y="5545585"/>
                    <a:pt x="1141129" y="5499013"/>
                  </a:cubicBezTo>
                  <a:cubicBezTo>
                    <a:pt x="1007564" y="5533955"/>
                    <a:pt x="917551" y="5659120"/>
                    <a:pt x="850766" y="5734819"/>
                  </a:cubicBezTo>
                  <a:cubicBezTo>
                    <a:pt x="789790" y="5664961"/>
                    <a:pt x="731717" y="5595077"/>
                    <a:pt x="676549" y="5519405"/>
                  </a:cubicBezTo>
                  <a:cubicBezTo>
                    <a:pt x="778175" y="5452441"/>
                    <a:pt x="859477" y="5289414"/>
                    <a:pt x="1042406" y="5280679"/>
                  </a:cubicBezTo>
                  <a:cubicBezTo>
                    <a:pt x="1056924" y="5318541"/>
                    <a:pt x="1074348" y="5356377"/>
                    <a:pt x="1088866" y="5394213"/>
                  </a:cubicBezTo>
                  <a:cubicBezTo>
                    <a:pt x="1109190" y="5437891"/>
                    <a:pt x="1138226" y="5452441"/>
                    <a:pt x="1193395" y="5452441"/>
                  </a:cubicBezTo>
                  <a:cubicBezTo>
                    <a:pt x="1361808" y="5452441"/>
                    <a:pt x="1623133" y="5341827"/>
                    <a:pt x="1823485" y="5143857"/>
                  </a:cubicBezTo>
                  <a:cubicBezTo>
                    <a:pt x="1692822" y="4905158"/>
                    <a:pt x="1655075" y="4785807"/>
                    <a:pt x="1655075" y="4660616"/>
                  </a:cubicBezTo>
                  <a:cubicBezTo>
                    <a:pt x="1655075" y="4346218"/>
                    <a:pt x="2102235" y="4081311"/>
                    <a:pt x="2102235" y="3775647"/>
                  </a:cubicBezTo>
                  <a:cubicBezTo>
                    <a:pt x="2102235" y="3469984"/>
                    <a:pt x="1948343" y="3295326"/>
                    <a:pt x="1948343" y="2963457"/>
                  </a:cubicBezTo>
                  <a:cubicBezTo>
                    <a:pt x="1948343" y="2663608"/>
                    <a:pt x="2081909" y="2407437"/>
                    <a:pt x="2259032" y="2189102"/>
                  </a:cubicBezTo>
                  <a:cubicBezTo>
                    <a:pt x="2215477" y="2215309"/>
                    <a:pt x="2177729" y="2247330"/>
                    <a:pt x="2139982" y="2285167"/>
                  </a:cubicBezTo>
                  <a:cubicBezTo>
                    <a:pt x="1948343" y="2477295"/>
                    <a:pt x="1823485" y="2762593"/>
                    <a:pt x="1823485" y="3021684"/>
                  </a:cubicBezTo>
                  <a:cubicBezTo>
                    <a:pt x="1823485" y="3373920"/>
                    <a:pt x="1954148" y="3516556"/>
                    <a:pt x="1954148" y="3778568"/>
                  </a:cubicBezTo>
                  <a:cubicBezTo>
                    <a:pt x="1954148" y="4020188"/>
                    <a:pt x="1446013" y="4352059"/>
                    <a:pt x="1504086" y="4681008"/>
                  </a:cubicBezTo>
                  <a:cubicBezTo>
                    <a:pt x="1326963" y="4844009"/>
                    <a:pt x="1114998" y="4913893"/>
                    <a:pt x="929164" y="4913893"/>
                  </a:cubicBezTo>
                  <a:cubicBezTo>
                    <a:pt x="946587" y="4980830"/>
                    <a:pt x="964008" y="5047794"/>
                    <a:pt x="984335" y="5114757"/>
                  </a:cubicBezTo>
                  <a:cubicBezTo>
                    <a:pt x="775272" y="5126387"/>
                    <a:pt x="679451" y="5303964"/>
                    <a:pt x="572017" y="5362192"/>
                  </a:cubicBezTo>
                  <a:cubicBezTo>
                    <a:pt x="516849" y="5280679"/>
                    <a:pt x="467486" y="5196271"/>
                    <a:pt x="421028" y="5108942"/>
                  </a:cubicBezTo>
                  <a:cubicBezTo>
                    <a:pt x="606862" y="5088550"/>
                    <a:pt x="662030" y="4849850"/>
                    <a:pt x="920453" y="4870216"/>
                  </a:cubicBezTo>
                  <a:cubicBezTo>
                    <a:pt x="905935" y="4806173"/>
                    <a:pt x="894322" y="4742130"/>
                    <a:pt x="885611" y="4678087"/>
                  </a:cubicBezTo>
                  <a:cubicBezTo>
                    <a:pt x="586536" y="4657722"/>
                    <a:pt x="519751" y="4910972"/>
                    <a:pt x="325207" y="4919708"/>
                  </a:cubicBezTo>
                  <a:cubicBezTo>
                    <a:pt x="284557" y="4829459"/>
                    <a:pt x="246809" y="4739210"/>
                    <a:pt x="211966" y="4646066"/>
                  </a:cubicBezTo>
                  <a:cubicBezTo>
                    <a:pt x="484907" y="4657722"/>
                    <a:pt x="577825" y="4392815"/>
                    <a:pt x="862380" y="4395710"/>
                  </a:cubicBezTo>
                  <a:cubicBezTo>
                    <a:pt x="862380" y="4369503"/>
                    <a:pt x="862380" y="4343323"/>
                    <a:pt x="862380" y="4314196"/>
                  </a:cubicBezTo>
                  <a:cubicBezTo>
                    <a:pt x="862380" y="4264704"/>
                    <a:pt x="865285" y="4218132"/>
                    <a:pt x="865285" y="4168639"/>
                  </a:cubicBezTo>
                  <a:cubicBezTo>
                    <a:pt x="528462" y="4159904"/>
                    <a:pt x="426836" y="4451017"/>
                    <a:pt x="136471" y="4421916"/>
                  </a:cubicBezTo>
                  <a:cubicBezTo>
                    <a:pt x="110338" y="4331667"/>
                    <a:pt x="87109" y="4238523"/>
                    <a:pt x="66784" y="4142459"/>
                  </a:cubicBezTo>
                  <a:cubicBezTo>
                    <a:pt x="432641" y="4189031"/>
                    <a:pt x="566209" y="3877527"/>
                    <a:pt x="897224" y="3880447"/>
                  </a:cubicBezTo>
                  <a:cubicBezTo>
                    <a:pt x="911743" y="3793118"/>
                    <a:pt x="932069" y="3705789"/>
                    <a:pt x="955298" y="3621355"/>
                  </a:cubicBezTo>
                  <a:cubicBezTo>
                    <a:pt x="554596" y="3603884"/>
                    <a:pt x="415220" y="3953225"/>
                    <a:pt x="26133" y="3889182"/>
                  </a:cubicBezTo>
                  <a:cubicBezTo>
                    <a:pt x="14518" y="3807669"/>
                    <a:pt x="8711" y="3726155"/>
                    <a:pt x="2904" y="3644641"/>
                  </a:cubicBezTo>
                  <a:cubicBezTo>
                    <a:pt x="455873" y="3694134"/>
                    <a:pt x="627185" y="3321533"/>
                    <a:pt x="1039503" y="3368105"/>
                  </a:cubicBezTo>
                  <a:cubicBezTo>
                    <a:pt x="1077250" y="3269120"/>
                    <a:pt x="1123708" y="3173056"/>
                    <a:pt x="1175974" y="3079912"/>
                  </a:cubicBezTo>
                  <a:cubicBezTo>
                    <a:pt x="659125" y="2989663"/>
                    <a:pt x="482004" y="3423412"/>
                    <a:pt x="0" y="3356449"/>
                  </a:cubicBezTo>
                  <a:cubicBezTo>
                    <a:pt x="40651" y="1493354"/>
                    <a:pt x="1565062" y="-34"/>
                    <a:pt x="3434995" y="-34"/>
                  </a:cubicBezTo>
                  <a:cubicBezTo>
                    <a:pt x="5307846" y="-34"/>
                    <a:pt x="6829364" y="1493354"/>
                    <a:pt x="6881617" y="3359369"/>
                  </a:cubicBezTo>
                  <a:cubicBezTo>
                    <a:pt x="6399612" y="3426333"/>
                    <a:pt x="6222489" y="2992558"/>
                    <a:pt x="5705658" y="3082807"/>
                  </a:cubicBezTo>
                  <a:cubicBezTo>
                    <a:pt x="5757911" y="3175976"/>
                    <a:pt x="5801477" y="3272041"/>
                    <a:pt x="5842129" y="3370999"/>
                  </a:cubicBezTo>
                  <a:cubicBezTo>
                    <a:pt x="6254428" y="3321533"/>
                    <a:pt x="6422839" y="3697054"/>
                    <a:pt x="6878729" y="3644641"/>
                  </a:cubicBezTo>
                  <a:moveTo>
                    <a:pt x="1954148" y="2194917"/>
                  </a:moveTo>
                  <a:cubicBezTo>
                    <a:pt x="1701533" y="2090118"/>
                    <a:pt x="1393747" y="2116324"/>
                    <a:pt x="1129516" y="2285167"/>
                  </a:cubicBezTo>
                  <a:cubicBezTo>
                    <a:pt x="1088866" y="2040651"/>
                    <a:pt x="955298" y="1822317"/>
                    <a:pt x="766561" y="1691308"/>
                  </a:cubicBezTo>
                  <a:cubicBezTo>
                    <a:pt x="740427" y="1673842"/>
                    <a:pt x="714296" y="1691308"/>
                    <a:pt x="714296" y="1720419"/>
                  </a:cubicBezTo>
                  <a:cubicBezTo>
                    <a:pt x="754946" y="2238595"/>
                    <a:pt x="452967" y="2686894"/>
                    <a:pt x="81302" y="3082807"/>
                  </a:cubicBezTo>
                  <a:cubicBezTo>
                    <a:pt x="464583" y="3199263"/>
                    <a:pt x="789790" y="2704365"/>
                    <a:pt x="1283408" y="2876128"/>
                  </a:cubicBezTo>
                  <a:cubicBezTo>
                    <a:pt x="1466339" y="2611221"/>
                    <a:pt x="1692822" y="2378336"/>
                    <a:pt x="1954148" y="2194917"/>
                  </a:cubicBezTo>
                  <a:moveTo>
                    <a:pt x="3434995" y="1883439"/>
                  </a:moveTo>
                  <a:cubicBezTo>
                    <a:pt x="3115601" y="1883439"/>
                    <a:pt x="2845573" y="2063937"/>
                    <a:pt x="2775868" y="2299717"/>
                  </a:cubicBezTo>
                  <a:cubicBezTo>
                    <a:pt x="2770068" y="2317188"/>
                    <a:pt x="2778781" y="2328844"/>
                    <a:pt x="2799120" y="2320109"/>
                  </a:cubicBezTo>
                  <a:cubicBezTo>
                    <a:pt x="2857173" y="2293902"/>
                    <a:pt x="2921051" y="2282272"/>
                    <a:pt x="2993643" y="2282272"/>
                  </a:cubicBezTo>
                  <a:cubicBezTo>
                    <a:pt x="3124314" y="2282272"/>
                    <a:pt x="3240472" y="2331738"/>
                    <a:pt x="3307237" y="2413252"/>
                  </a:cubicBezTo>
                  <a:cubicBezTo>
                    <a:pt x="3336290" y="2512237"/>
                    <a:pt x="3339177" y="2657793"/>
                    <a:pt x="3304350" y="2739307"/>
                  </a:cubicBezTo>
                  <a:cubicBezTo>
                    <a:pt x="3252072" y="2727651"/>
                    <a:pt x="3231758" y="2686894"/>
                    <a:pt x="3179480" y="2686894"/>
                  </a:cubicBezTo>
                  <a:cubicBezTo>
                    <a:pt x="3127227" y="2686894"/>
                    <a:pt x="3086575" y="2724757"/>
                    <a:pt x="2996556" y="2724757"/>
                  </a:cubicBezTo>
                  <a:cubicBezTo>
                    <a:pt x="2906538" y="2724757"/>
                    <a:pt x="2897825" y="2681079"/>
                    <a:pt x="2839746" y="2681079"/>
                  </a:cubicBezTo>
                  <a:cubicBezTo>
                    <a:pt x="2770068" y="2681079"/>
                    <a:pt x="2758467" y="2750937"/>
                    <a:pt x="2758467" y="2832451"/>
                  </a:cubicBezTo>
                  <a:cubicBezTo>
                    <a:pt x="2758467" y="3190527"/>
                    <a:pt x="3086575" y="3682504"/>
                    <a:pt x="3434995" y="3682504"/>
                  </a:cubicBezTo>
                  <a:cubicBezTo>
                    <a:pt x="3783441" y="3682504"/>
                    <a:pt x="4111549" y="3190527"/>
                    <a:pt x="4111549" y="2832451"/>
                  </a:cubicBezTo>
                  <a:cubicBezTo>
                    <a:pt x="4111549" y="2750937"/>
                    <a:pt x="4094123" y="2684000"/>
                    <a:pt x="4024444" y="2675264"/>
                  </a:cubicBezTo>
                  <a:cubicBezTo>
                    <a:pt x="3989591" y="2701471"/>
                    <a:pt x="3954765" y="2724757"/>
                    <a:pt x="3873460" y="2724757"/>
                  </a:cubicBezTo>
                  <a:cubicBezTo>
                    <a:pt x="3783441" y="2724757"/>
                    <a:pt x="3760215" y="2686894"/>
                    <a:pt x="3707937" y="2686894"/>
                  </a:cubicBezTo>
                  <a:cubicBezTo>
                    <a:pt x="3644058" y="2686894"/>
                    <a:pt x="3649884" y="2820821"/>
                    <a:pt x="3574379" y="2829556"/>
                  </a:cubicBezTo>
                  <a:cubicBezTo>
                    <a:pt x="3525013" y="2710180"/>
                    <a:pt x="3522126" y="2552993"/>
                    <a:pt x="3562753" y="2416173"/>
                  </a:cubicBezTo>
                  <a:cubicBezTo>
                    <a:pt x="3629545" y="2331738"/>
                    <a:pt x="3745702" y="2285167"/>
                    <a:pt x="3876347" y="2285167"/>
                  </a:cubicBezTo>
                  <a:cubicBezTo>
                    <a:pt x="3946052" y="2285167"/>
                    <a:pt x="4012817" y="2296822"/>
                    <a:pt x="4070896" y="2323003"/>
                  </a:cubicBezTo>
                  <a:cubicBezTo>
                    <a:pt x="4091235" y="2331738"/>
                    <a:pt x="4099949" y="2320109"/>
                    <a:pt x="4094123" y="2302638"/>
                  </a:cubicBezTo>
                  <a:cubicBezTo>
                    <a:pt x="4024444" y="2063937"/>
                    <a:pt x="3754415" y="1883439"/>
                    <a:pt x="3434995" y="1883439"/>
                  </a:cubicBezTo>
                  <a:moveTo>
                    <a:pt x="3946052" y="2395781"/>
                  </a:moveTo>
                  <a:cubicBezTo>
                    <a:pt x="3867660" y="2395781"/>
                    <a:pt x="3780528" y="2419093"/>
                    <a:pt x="3722476" y="2483136"/>
                  </a:cubicBezTo>
                  <a:cubicBezTo>
                    <a:pt x="3716650" y="2500581"/>
                    <a:pt x="3716650" y="2526787"/>
                    <a:pt x="3725363" y="2541338"/>
                  </a:cubicBezTo>
                  <a:cubicBezTo>
                    <a:pt x="3864747" y="2494766"/>
                    <a:pt x="3986704" y="2491871"/>
                    <a:pt x="4047670" y="2558809"/>
                  </a:cubicBezTo>
                  <a:cubicBezTo>
                    <a:pt x="4079609" y="2529708"/>
                    <a:pt x="4088322" y="2503501"/>
                    <a:pt x="4088322" y="2474400"/>
                  </a:cubicBezTo>
                  <a:cubicBezTo>
                    <a:pt x="4088322" y="2427803"/>
                    <a:pt x="4038957" y="2395781"/>
                    <a:pt x="3946052" y="2395781"/>
                  </a:cubicBezTo>
                  <a:moveTo>
                    <a:pt x="2825233" y="2558809"/>
                  </a:moveTo>
                  <a:cubicBezTo>
                    <a:pt x="2892025" y="2491871"/>
                    <a:pt x="3034296" y="2494766"/>
                    <a:pt x="3179480" y="2547179"/>
                  </a:cubicBezTo>
                  <a:cubicBezTo>
                    <a:pt x="3185280" y="2474400"/>
                    <a:pt x="3054635" y="2392887"/>
                    <a:pt x="2923965" y="2392887"/>
                  </a:cubicBezTo>
                  <a:cubicBezTo>
                    <a:pt x="2828146" y="2392887"/>
                    <a:pt x="2781694" y="2424908"/>
                    <a:pt x="2781694" y="2471480"/>
                  </a:cubicBezTo>
                  <a:cubicBezTo>
                    <a:pt x="2784581" y="2503501"/>
                    <a:pt x="2793294" y="2529708"/>
                    <a:pt x="2825233" y="2558809"/>
                  </a:cubicBezTo>
                  <a:moveTo>
                    <a:pt x="5032018" y="1347801"/>
                  </a:moveTo>
                  <a:cubicBezTo>
                    <a:pt x="4779390" y="1365266"/>
                    <a:pt x="4558727" y="1452600"/>
                    <a:pt x="4381603" y="1598154"/>
                  </a:cubicBezTo>
                  <a:cubicBezTo>
                    <a:pt x="4457082" y="1382735"/>
                    <a:pt x="4552900" y="1196424"/>
                    <a:pt x="4674858" y="1015936"/>
                  </a:cubicBezTo>
                  <a:cubicBezTo>
                    <a:pt x="4352551" y="1050870"/>
                    <a:pt x="4085409" y="1167313"/>
                    <a:pt x="3887973" y="1371089"/>
                  </a:cubicBezTo>
                  <a:lnTo>
                    <a:pt x="3734076" y="966446"/>
                  </a:lnTo>
                  <a:lnTo>
                    <a:pt x="4073809" y="663693"/>
                  </a:lnTo>
                  <a:lnTo>
                    <a:pt x="3617945" y="631671"/>
                  </a:lnTo>
                  <a:lnTo>
                    <a:pt x="3434995" y="206653"/>
                  </a:lnTo>
                  <a:lnTo>
                    <a:pt x="3252072" y="631671"/>
                  </a:lnTo>
                  <a:lnTo>
                    <a:pt x="2796207" y="663693"/>
                  </a:lnTo>
                  <a:lnTo>
                    <a:pt x="3135940" y="966446"/>
                  </a:lnTo>
                  <a:lnTo>
                    <a:pt x="2982043" y="1371089"/>
                  </a:lnTo>
                  <a:cubicBezTo>
                    <a:pt x="2784581" y="1170223"/>
                    <a:pt x="2517455" y="1050870"/>
                    <a:pt x="2195150" y="1015936"/>
                  </a:cubicBezTo>
                  <a:cubicBezTo>
                    <a:pt x="2317105" y="1196424"/>
                    <a:pt x="2412924" y="1385645"/>
                    <a:pt x="2488418" y="1598154"/>
                  </a:cubicBezTo>
                  <a:cubicBezTo>
                    <a:pt x="2311298" y="1452600"/>
                    <a:pt x="2090619" y="1365266"/>
                    <a:pt x="1838004" y="1347801"/>
                  </a:cubicBezTo>
                  <a:cubicBezTo>
                    <a:pt x="1988993" y="1542844"/>
                    <a:pt x="2122561" y="1752433"/>
                    <a:pt x="2224187" y="1976609"/>
                  </a:cubicBezTo>
                  <a:cubicBezTo>
                    <a:pt x="2235803" y="2002789"/>
                    <a:pt x="2259032" y="2011525"/>
                    <a:pt x="2285163" y="1996974"/>
                  </a:cubicBezTo>
                  <a:cubicBezTo>
                    <a:pt x="2630710" y="1825211"/>
                    <a:pt x="3019783" y="1726253"/>
                    <a:pt x="3434995" y="1726253"/>
                  </a:cubicBezTo>
                  <a:cubicBezTo>
                    <a:pt x="3847321" y="1726253"/>
                    <a:pt x="4236419" y="1822317"/>
                    <a:pt x="4584840" y="1996974"/>
                  </a:cubicBezTo>
                  <a:cubicBezTo>
                    <a:pt x="4610979" y="2011525"/>
                    <a:pt x="4634206" y="2002789"/>
                    <a:pt x="4645832" y="1976609"/>
                  </a:cubicBezTo>
                  <a:cubicBezTo>
                    <a:pt x="4744537" y="1752433"/>
                    <a:pt x="4881008" y="1542844"/>
                    <a:pt x="5032018" y="1347801"/>
                  </a:cubicBezTo>
                  <a:moveTo>
                    <a:pt x="5583701" y="2876128"/>
                  </a:moveTo>
                  <a:cubicBezTo>
                    <a:pt x="6080218" y="2704365"/>
                    <a:pt x="6405438" y="3196342"/>
                    <a:pt x="6788711" y="3082807"/>
                  </a:cubicBezTo>
                  <a:cubicBezTo>
                    <a:pt x="6417038" y="2686894"/>
                    <a:pt x="6115070" y="2238595"/>
                    <a:pt x="6155723" y="1720419"/>
                  </a:cubicBezTo>
                  <a:cubicBezTo>
                    <a:pt x="6158610" y="1691308"/>
                    <a:pt x="6129584" y="1673842"/>
                    <a:pt x="6106357" y="1691308"/>
                  </a:cubicBezTo>
                  <a:cubicBezTo>
                    <a:pt x="5917608" y="1822317"/>
                    <a:pt x="5784050" y="2040651"/>
                    <a:pt x="5743398" y="2285167"/>
                  </a:cubicBezTo>
                  <a:cubicBezTo>
                    <a:pt x="5482083" y="2116324"/>
                    <a:pt x="5174289" y="2093038"/>
                    <a:pt x="4918773" y="2194917"/>
                  </a:cubicBezTo>
                  <a:cubicBezTo>
                    <a:pt x="5180088" y="2378336"/>
                    <a:pt x="5403665" y="2611221"/>
                    <a:pt x="5583701" y="2876128"/>
                  </a:cubicBezTo>
                </a:path>
              </a:pathLst>
            </a:custGeom>
            <a:solidFill>
              <a:schemeClr val="tx1"/>
            </a:solidFill>
            <a:ln w="29012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ID" sz="1800" b="0" i="0" u="none" strike="noStrike" kern="1200" cap="none" spc="0" normalizeH="0" baseline="0" noProof="0">
                <a:ln>
                  <a:noFill/>
                </a:ln>
                <a:solidFill>
                  <a:srgbClr val="223B35"/>
                </a:solidFill>
                <a:effectLst/>
                <a:uLnTx/>
                <a:uFillTx/>
                <a:latin typeface="Poppins"/>
                <a:ea typeface="+mn-ea"/>
                <a:cs typeface="+mn-cs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7F509F4-63E3-B8F1-46D7-B846DE9914BC}"/>
              </a:ext>
            </a:extLst>
          </p:cNvPr>
          <p:cNvSpPr txBox="1"/>
          <p:nvPr/>
        </p:nvSpPr>
        <p:spPr>
          <a:xfrm>
            <a:off x="713616" y="98416"/>
            <a:ext cx="3011540" cy="7232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10000"/>
                    <a:lumOff val="90000"/>
                  </a:schemeClr>
                </a:solidFill>
                <a:effectLst/>
                <a:uLnTx/>
                <a:uFillTx/>
                <a:latin typeface="Raleway ExtraBold"/>
                <a:ea typeface="+mn-ea"/>
                <a:cs typeface="+mn-cs"/>
              </a:rPr>
              <a:t>References</a:t>
            </a:r>
            <a:endParaRPr kumimoji="0" lang="en-ID" sz="4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10000"/>
                  <a:lumOff val="90000"/>
                </a:schemeClr>
              </a:solidFill>
              <a:effectLst/>
              <a:uLnTx/>
              <a:uFillTx/>
              <a:latin typeface="Raleway ExtraBold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13616" y="948690"/>
            <a:ext cx="9250247" cy="5388610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Bloom, B.S. et al. (1956) Taxonomy of Educational Objectives. New York: McKay.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Fuller, J. &amp; Unwin, L. (2004) ‘Expansive learning environments’, in </a:t>
            </a:r>
            <a:r>
              <a:rPr lang="en-US" sz="1600" dirty="0" err="1">
                <a:solidFill>
                  <a:schemeClr val="bg1"/>
                </a:solidFill>
              </a:rPr>
              <a:t>Rainbird</a:t>
            </a:r>
            <a:r>
              <a:rPr lang="en-US" sz="1600" dirty="0">
                <a:solidFill>
                  <a:schemeClr val="bg1"/>
                </a:solidFill>
              </a:rPr>
              <a:t> et al. Workplace Learning in Context. Routledge.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Grugulis</a:t>
            </a:r>
            <a:r>
              <a:rPr lang="en-US" sz="1600" dirty="0">
                <a:solidFill>
                  <a:schemeClr val="bg1"/>
                </a:solidFill>
              </a:rPr>
              <a:t>, I. (2007) Skills, Training and Human Resource Development. </a:t>
            </a:r>
            <a:r>
              <a:rPr lang="en-US" sz="1600" dirty="0" err="1">
                <a:solidFill>
                  <a:schemeClr val="bg1"/>
                </a:solidFill>
              </a:rPr>
              <a:t>Palgrave.Kolb</a:t>
            </a:r>
            <a:r>
              <a:rPr lang="en-US" sz="1600" dirty="0">
                <a:solidFill>
                  <a:schemeClr val="bg1"/>
                </a:solidFill>
              </a:rPr>
              <a:t>, D. (1974) Experiential Learning. Prentice Hall.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Noon, M. &amp; Blyton, P. (1997) The Realities of Work. Macmillan.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Starbucks Corporation (2025) Careers &amp; Culture – Grow with Us. Available at: </a:t>
            </a:r>
            <a:r>
              <a:rPr lang="en-US" sz="1600" dirty="0">
                <a:solidFill>
                  <a:schemeClr val="bg1"/>
                </a:solidFill>
                <a:hlinkClick r:id="rId2"/>
              </a:rPr>
              <a:t>https://careers.starbucks.com</a:t>
            </a:r>
            <a:endParaRPr lang="en-US" sz="1600" dirty="0">
              <a:solidFill>
                <a:schemeClr val="bg1"/>
              </a:solidFill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bg1"/>
                </a:solidFill>
              </a:rPr>
              <a:t>Panopto</a:t>
            </a:r>
            <a:r>
              <a:rPr lang="en-US" sz="1600" dirty="0">
                <a:solidFill>
                  <a:schemeClr val="bg1"/>
                </a:solidFill>
              </a:rPr>
              <a:t> (2018). How Starbucks Does Training to Create an Unforgettable Experience. [online] </a:t>
            </a:r>
            <a:r>
              <a:rPr lang="en-US" sz="1600" dirty="0" err="1">
                <a:solidFill>
                  <a:schemeClr val="bg1"/>
                </a:solidFill>
              </a:rPr>
              <a:t>Panopto</a:t>
            </a:r>
            <a:r>
              <a:rPr lang="en-US" sz="1600" dirty="0">
                <a:solidFill>
                  <a:schemeClr val="bg1"/>
                </a:solidFill>
              </a:rPr>
              <a:t> Video Platform. Available at: https://www.panopto.com/blog/how-starbucks-does-training-to-create-an-unforgettable-customer-experience/.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Talent Management Institute (2024). Inside Starbucks: A Case Study on Talent Management. [online] www.tmi.org. Available at: https://www.tmi.org/blogs/inside-starbucks-a-case-study-on-talent-management.</a:t>
            </a:r>
          </a:p>
        </p:txBody>
      </p:sp>
    </p:spTree>
    <p:extLst>
      <p:ext uri="{BB962C8B-B14F-4D97-AF65-F5344CB8AC3E}">
        <p14:creationId xmlns:p14="http://schemas.microsoft.com/office/powerpoint/2010/main" val="10473682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4D9D876-D7DD-A7C3-F3C4-A9C5118B56B9}"/>
              </a:ext>
            </a:extLst>
          </p:cNvPr>
          <p:cNvSpPr/>
          <p:nvPr/>
        </p:nvSpPr>
        <p:spPr>
          <a:xfrm flipH="1">
            <a:off x="0" y="1"/>
            <a:ext cx="9543505" cy="6858000"/>
          </a:xfrm>
          <a:custGeom>
            <a:avLst/>
            <a:gdLst>
              <a:gd name="connsiteX0" fmla="*/ 988574 w 9543505"/>
              <a:gd name="connsiteY0" fmla="*/ 0 h 6858000"/>
              <a:gd name="connsiteX1" fmla="*/ 9543505 w 9543505"/>
              <a:gd name="connsiteY1" fmla="*/ 0 h 6858000"/>
              <a:gd name="connsiteX2" fmla="*/ 9543505 w 9543505"/>
              <a:gd name="connsiteY2" fmla="*/ 6858000 h 6858000"/>
              <a:gd name="connsiteX3" fmla="*/ 988576 w 9543505"/>
              <a:gd name="connsiteY3" fmla="*/ 6858000 h 6858000"/>
              <a:gd name="connsiteX4" fmla="*/ 933284 w 9543505"/>
              <a:gd name="connsiteY4" fmla="*/ 6771754 h 6858000"/>
              <a:gd name="connsiteX5" fmla="*/ 0 w 9543505"/>
              <a:gd name="connsiteY5" fmla="*/ 3428999 h 6858000"/>
              <a:gd name="connsiteX6" fmla="*/ 933284 w 9543505"/>
              <a:gd name="connsiteY6" fmla="*/ 8624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543505" h="6858000">
                <a:moveTo>
                  <a:pt x="988574" y="0"/>
                </a:moveTo>
                <a:lnTo>
                  <a:pt x="9543505" y="0"/>
                </a:lnTo>
                <a:lnTo>
                  <a:pt x="9543505" y="6858000"/>
                </a:lnTo>
                <a:lnTo>
                  <a:pt x="988576" y="6858000"/>
                </a:lnTo>
                <a:lnTo>
                  <a:pt x="933284" y="6771754"/>
                </a:lnTo>
                <a:cubicBezTo>
                  <a:pt x="341046" y="5797060"/>
                  <a:pt x="0" y="4652858"/>
                  <a:pt x="0" y="3428999"/>
                </a:cubicBezTo>
                <a:cubicBezTo>
                  <a:pt x="0" y="2205141"/>
                  <a:pt x="341046" y="1060938"/>
                  <a:pt x="933284" y="8624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4BB28E8-E3BE-71BB-D867-40A318E00D50}"/>
              </a:ext>
            </a:extLst>
          </p:cNvPr>
          <p:cNvSpPr/>
          <p:nvPr/>
        </p:nvSpPr>
        <p:spPr>
          <a:xfrm>
            <a:off x="7607293" y="1321923"/>
            <a:ext cx="4289700" cy="5481448"/>
          </a:xfrm>
          <a:prstGeom prst="roundRect">
            <a:avLst>
              <a:gd name="adj" fmla="val 12283"/>
            </a:avLst>
          </a:prstGeom>
          <a:solidFill>
            <a:schemeClr val="bg1"/>
          </a:solidFill>
          <a:ln>
            <a:noFill/>
          </a:ln>
          <a:effectLst>
            <a:outerShdw blurRad="152400" dist="127000" algn="l" rotWithShape="0">
              <a:schemeClr val="tx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D" sz="1800" b="0" i="0" u="none" strike="noStrike" kern="1200" cap="none" spc="0" normalizeH="0" baseline="0" noProof="0">
              <a:ln>
                <a:noFill/>
              </a:ln>
              <a:solidFill>
                <a:srgbClr val="D7E8E2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64391F-5680-8B0E-6701-253FAE22B0C6}"/>
              </a:ext>
            </a:extLst>
          </p:cNvPr>
          <p:cNvSpPr txBox="1"/>
          <p:nvPr/>
        </p:nvSpPr>
        <p:spPr>
          <a:xfrm>
            <a:off x="342900" y="285484"/>
            <a:ext cx="8432800" cy="1323439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US" sz="4000" b="1" dirty="0">
                <a:solidFill>
                  <a:srgbClr val="D7E8E2"/>
                </a:solidFill>
                <a:latin typeface="Raleway ExtraBold"/>
              </a:rPr>
              <a:t>Starbucks – HR Technology and Digital Transformation</a:t>
            </a:r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632" r="2632"/>
          <a:stretch>
            <a:fillRect/>
          </a:stretch>
        </p:blipFill>
        <p:spPr>
          <a:xfrm>
            <a:off x="7607293" y="1321923"/>
            <a:ext cx="4371089" cy="545766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chemeClr val="tx2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3" name="TextBox 9"/>
          <p:cNvSpPr txBox="1"/>
          <p:nvPr/>
        </p:nvSpPr>
        <p:spPr>
          <a:xfrm>
            <a:off x="706794" y="2185869"/>
            <a:ext cx="5675345" cy="276998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lIns="0" tIns="0" rIns="0" bIns="0" rtlCol="0" anchor="t">
            <a:spAutoFit/>
          </a:bodyPr>
          <a:lstStyle/>
          <a:p>
            <a:pPr marL="0" lvl="1">
              <a:lnSpc>
                <a:spcPct val="150000"/>
              </a:lnSpc>
              <a:buFont typeface="Arial"/>
              <a:buChar char="•"/>
            </a:pPr>
            <a:r>
              <a:rPr lang="en-US" sz="2800" b="1" spc="50" dirty="0">
                <a:solidFill>
                  <a:schemeClr val="accent1">
                    <a:alpha val="57647"/>
                  </a:schemeClr>
                </a:solidFill>
                <a:latin typeface="Avenir Bold"/>
                <a:ea typeface="Avenir Bold"/>
                <a:cs typeface="Avenir Bold"/>
                <a:sym typeface="Avenir Bold"/>
              </a:rPr>
              <a:t>Company Overview:</a:t>
            </a:r>
          </a:p>
          <a:p>
            <a:pPr marL="7429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Founded: </a:t>
            </a:r>
            <a:r>
              <a:rPr lang="en-US" sz="1400" b="1" spc="50" dirty="0">
                <a:solidFill>
                  <a:schemeClr val="accent1">
                    <a:alpha val="57647"/>
                  </a:schemeClr>
                </a:solidFill>
                <a:latin typeface="Avenir Bold"/>
                <a:ea typeface="Avenir Bold"/>
                <a:cs typeface="Avenir Bold"/>
                <a:sym typeface="Avenir Bold"/>
              </a:rPr>
              <a:t>1971</a:t>
            </a: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 – Seattle, Washington, USA</a:t>
            </a:r>
          </a:p>
          <a:p>
            <a:pPr marL="7429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Global presence: </a:t>
            </a:r>
            <a:r>
              <a:rPr lang="en-US" sz="1400" b="1" spc="50" dirty="0">
                <a:solidFill>
                  <a:schemeClr val="accent1">
                    <a:alpha val="57647"/>
                  </a:schemeClr>
                </a:solidFill>
                <a:latin typeface="Avenir Bold"/>
                <a:ea typeface="Avenir Bold"/>
                <a:cs typeface="Avenir Bold"/>
                <a:sym typeface="Avenir Bold"/>
              </a:rPr>
              <a:t>90+ countries</a:t>
            </a: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, </a:t>
            </a:r>
            <a:r>
              <a:rPr lang="en-US" sz="1400" b="1" spc="50" dirty="0">
                <a:solidFill>
                  <a:schemeClr val="accent1">
                    <a:alpha val="57647"/>
                  </a:schemeClr>
                </a:solidFill>
                <a:latin typeface="Avenir Bold"/>
                <a:ea typeface="Avenir Bold"/>
                <a:cs typeface="Avenir Bold"/>
                <a:sym typeface="Avenir Bold"/>
              </a:rPr>
              <a:t>40,000+ outlets</a:t>
            </a:r>
          </a:p>
          <a:p>
            <a:pPr marL="7429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Employees: </a:t>
            </a:r>
            <a:r>
              <a:rPr lang="en-US" sz="1400" b="1" spc="50" dirty="0">
                <a:solidFill>
                  <a:schemeClr val="accent1">
                    <a:alpha val="57647"/>
                  </a:schemeClr>
                </a:solidFill>
                <a:latin typeface="Avenir Bold"/>
                <a:ea typeface="Avenir Bold"/>
                <a:cs typeface="Avenir Bold"/>
                <a:sym typeface="Avenir Bold"/>
              </a:rPr>
              <a:t>≈450,000 partners</a:t>
            </a: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 globally (Marr, 2018)</a:t>
            </a:r>
          </a:p>
          <a:p>
            <a:pPr marL="7429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Annual revenue (2024): </a:t>
            </a:r>
            <a:r>
              <a:rPr lang="en-US" sz="1400" b="1" spc="50" dirty="0">
                <a:solidFill>
                  <a:schemeClr val="accent1">
                    <a:alpha val="57647"/>
                  </a:schemeClr>
                </a:solidFill>
                <a:latin typeface="Avenir Bold"/>
                <a:ea typeface="Avenir Bold"/>
                <a:cs typeface="Avenir Bold"/>
                <a:sym typeface="Avenir Bold"/>
              </a:rPr>
              <a:t>US $36 billion</a:t>
            </a:r>
          </a:p>
          <a:p>
            <a:pPr marL="742950" lvl="2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400" spc="50" dirty="0">
                <a:solidFill>
                  <a:schemeClr val="accent1">
                    <a:alpha val="57647"/>
                  </a:schemeClr>
                </a:solidFill>
                <a:latin typeface="Avenir"/>
                <a:ea typeface="Avenir"/>
                <a:cs typeface="Avenir"/>
                <a:sym typeface="Avenir"/>
              </a:rPr>
              <a:t>Mission: </a:t>
            </a:r>
            <a:r>
              <a:rPr lang="en-US" sz="1400" i="1" spc="50" dirty="0">
                <a:solidFill>
                  <a:schemeClr val="accent1">
                    <a:alpha val="57647"/>
                  </a:schemeClr>
                </a:solidFill>
                <a:latin typeface="Avenir Italics"/>
                <a:ea typeface="Avenir Italics"/>
                <a:cs typeface="Avenir Italics"/>
                <a:sym typeface="Avenir Italics"/>
              </a:rPr>
              <a:t>“To inspire and nurture the human spirit – one person, one cup, and one neighborhood at a time.”</a:t>
            </a:r>
          </a:p>
          <a:p>
            <a:pPr marL="0" lvl="1">
              <a:lnSpc>
                <a:spcPct val="150000"/>
              </a:lnSpc>
            </a:pPr>
            <a:endParaRPr lang="en-US" sz="800" i="1" spc="50" dirty="0">
              <a:solidFill>
                <a:schemeClr val="accent1">
                  <a:alpha val="57647"/>
                </a:schemeClr>
              </a:solidFill>
              <a:latin typeface="Avenir Italics"/>
              <a:ea typeface="Avenir Italics"/>
              <a:cs typeface="Avenir Italics"/>
              <a:sym typeface="Avenir Italic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76041" y="5372187"/>
            <a:ext cx="4993935" cy="830997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Presenter: </a:t>
            </a:r>
            <a:r>
              <a:rPr lang="en-US" sz="2400" dirty="0">
                <a:solidFill>
                  <a:schemeClr val="accent1"/>
                </a:solidFill>
                <a:latin typeface="Poppins"/>
              </a:rPr>
              <a:t>Alima Niva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  <a:p>
            <a:pPr lvl="0"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Poppins"/>
                <a:ea typeface="+mn-ea"/>
                <a:cs typeface="+mn-cs"/>
              </a:rPr>
              <a:t>Student ID: </a:t>
            </a:r>
            <a:r>
              <a:rPr lang="en-US" sz="2400" dirty="0">
                <a:solidFill>
                  <a:schemeClr val="accent1"/>
                </a:solidFill>
              </a:rPr>
              <a:t>2431109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Poppin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698306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017042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" name="AutoShape 6"/>
          <p:cNvSpPr/>
          <p:nvPr/>
        </p:nvSpPr>
        <p:spPr>
          <a:xfrm>
            <a:off x="500" y="1734458"/>
            <a:ext cx="12191501" cy="5123544"/>
          </a:xfrm>
          <a:prstGeom prst="rect">
            <a:avLst/>
          </a:prstGeom>
          <a:solidFill>
            <a:srgbClr val="017042"/>
          </a:solidFill>
        </p:spPr>
        <p:txBody>
          <a:bodyPr/>
          <a:lstStyle/>
          <a:p>
            <a:endParaRPr lang="en-US"/>
          </a:p>
        </p:txBody>
      </p:sp>
      <p:grpSp>
        <p:nvGrpSpPr>
          <p:cNvPr id="7" name="Group 7"/>
          <p:cNvGrpSpPr/>
          <p:nvPr/>
        </p:nvGrpSpPr>
        <p:grpSpPr>
          <a:xfrm>
            <a:off x="723671" y="3617913"/>
            <a:ext cx="1715589" cy="1435100"/>
            <a:chOff x="0" y="0"/>
            <a:chExt cx="3431178" cy="28702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431159" cy="2870200"/>
            </a:xfrm>
            <a:custGeom>
              <a:avLst/>
              <a:gdLst/>
              <a:ahLst/>
              <a:cxnLst/>
              <a:rect l="l" t="t" r="r" b="b"/>
              <a:pathLst>
                <a:path w="3431159" h="2870200">
                  <a:moveTo>
                    <a:pt x="0" y="478409"/>
                  </a:moveTo>
                  <a:cubicBezTo>
                    <a:pt x="0" y="214122"/>
                    <a:pt x="214122" y="0"/>
                    <a:pt x="478409" y="0"/>
                  </a:cubicBezTo>
                  <a:lnTo>
                    <a:pt x="2952750" y="0"/>
                  </a:lnTo>
                  <a:cubicBezTo>
                    <a:pt x="3216910" y="0"/>
                    <a:pt x="3431159" y="214122"/>
                    <a:pt x="3431159" y="478409"/>
                  </a:cubicBezTo>
                  <a:lnTo>
                    <a:pt x="3431159" y="2391791"/>
                  </a:lnTo>
                  <a:cubicBezTo>
                    <a:pt x="3431159" y="2655951"/>
                    <a:pt x="3217037" y="2870200"/>
                    <a:pt x="2952750" y="2870200"/>
                  </a:cubicBezTo>
                  <a:lnTo>
                    <a:pt x="478409" y="2870200"/>
                  </a:lnTo>
                  <a:cubicBezTo>
                    <a:pt x="214122" y="2870200"/>
                    <a:pt x="0" y="2656078"/>
                    <a:pt x="0" y="2391791"/>
                  </a:cubicBezTo>
                  <a:close/>
                </a:path>
              </a:pathLst>
            </a:custGeom>
            <a:gradFill rotWithShape="1">
              <a:gsLst>
                <a:gs pos="0">
                  <a:srgbClr val="E4DAE9">
                    <a:alpha val="100000"/>
                  </a:srgbClr>
                </a:gs>
                <a:gs pos="50000">
                  <a:srgbClr val="D5C6DD">
                    <a:alpha val="100000"/>
                  </a:srgbClr>
                </a:gs>
                <a:gs pos="100000">
                  <a:srgbClr val="CEBBD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525349" y="2541588"/>
            <a:ext cx="9119076" cy="3587750"/>
            <a:chOff x="0" y="0"/>
            <a:chExt cx="18238152" cy="71755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8238088" cy="7175500"/>
            </a:xfrm>
            <a:custGeom>
              <a:avLst/>
              <a:gdLst/>
              <a:ahLst/>
              <a:cxnLst/>
              <a:rect l="l" t="t" r="r" b="b"/>
              <a:pathLst>
                <a:path w="18238088" h="7175500">
                  <a:moveTo>
                    <a:pt x="0" y="1793875"/>
                  </a:moveTo>
                  <a:lnTo>
                    <a:pt x="14650338" y="1793875"/>
                  </a:lnTo>
                  <a:lnTo>
                    <a:pt x="14650338" y="0"/>
                  </a:lnTo>
                  <a:lnTo>
                    <a:pt x="18238088" y="3587750"/>
                  </a:lnTo>
                  <a:lnTo>
                    <a:pt x="14650338" y="7175500"/>
                  </a:lnTo>
                  <a:lnTo>
                    <a:pt x="14650338" y="5381625"/>
                  </a:lnTo>
                  <a:lnTo>
                    <a:pt x="0" y="5381625"/>
                  </a:lnTo>
                  <a:close/>
                </a:path>
              </a:pathLst>
            </a:custGeom>
            <a:solidFill>
              <a:srgbClr val="E5DDE9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90553" y="3684794"/>
            <a:ext cx="1581827" cy="1301338"/>
            <a:chOff x="0" y="0"/>
            <a:chExt cx="3163654" cy="260267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3163654" cy="2602676"/>
            </a:xfrm>
            <a:custGeom>
              <a:avLst/>
              <a:gdLst/>
              <a:ahLst/>
              <a:cxnLst/>
              <a:rect l="l" t="t" r="r" b="b"/>
              <a:pathLst>
                <a:path w="3163654" h="2602676">
                  <a:moveTo>
                    <a:pt x="0" y="0"/>
                  </a:moveTo>
                  <a:lnTo>
                    <a:pt x="3163654" y="0"/>
                  </a:lnTo>
                  <a:lnTo>
                    <a:pt x="3163654" y="2602676"/>
                  </a:lnTo>
                  <a:lnTo>
                    <a:pt x="0" y="2602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13" name="Group 13"/>
            <p:cNvGrpSpPr/>
            <p:nvPr/>
          </p:nvGrpSpPr>
          <p:grpSpPr>
            <a:xfrm>
              <a:off x="0" y="0"/>
              <a:ext cx="3163654" cy="2602676"/>
              <a:chOff x="0" y="0"/>
              <a:chExt cx="3163654" cy="2602676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3163654" cy="2602676"/>
              </a:xfrm>
              <a:custGeom>
                <a:avLst/>
                <a:gdLst/>
                <a:ahLst/>
                <a:cxnLst/>
                <a:rect l="l" t="t" r="r" b="b"/>
                <a:pathLst>
                  <a:path w="3163654" h="2602676">
                    <a:moveTo>
                      <a:pt x="0" y="0"/>
                    </a:moveTo>
                    <a:lnTo>
                      <a:pt x="3163654" y="0"/>
                    </a:lnTo>
                    <a:lnTo>
                      <a:pt x="3163654" y="2602676"/>
                    </a:lnTo>
                    <a:lnTo>
                      <a:pt x="0" y="260267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19050"/>
                <a:ext cx="3163654" cy="2621726"/>
              </a:xfrm>
              <a:prstGeom prst="rect">
                <a:avLst/>
              </a:prstGeom>
              <a:ln>
                <a:noFill/>
              </a:ln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080"/>
                  </a:lnSpc>
                </a:pPr>
                <a:r>
                  <a:rPr lang="en-US" sz="10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Pre-digital Era:</a:t>
                </a:r>
                <a:r>
                  <a:rPr lang="en-US" sz="10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Fragmented HR databases and regional practices before 2015 (AdviserPlus, 2024).</a:t>
                </a:r>
              </a:p>
            </p:txBody>
          </p:sp>
        </p:grpSp>
      </p:grpSp>
      <p:grpSp>
        <p:nvGrpSpPr>
          <p:cNvPr id="16" name="Group 16"/>
          <p:cNvGrpSpPr/>
          <p:nvPr/>
        </p:nvGrpSpPr>
        <p:grpSpPr>
          <a:xfrm>
            <a:off x="2525040" y="3617913"/>
            <a:ext cx="1715589" cy="1435100"/>
            <a:chOff x="0" y="0"/>
            <a:chExt cx="3431178" cy="28702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431159" cy="2870200"/>
            </a:xfrm>
            <a:custGeom>
              <a:avLst/>
              <a:gdLst/>
              <a:ahLst/>
              <a:cxnLst/>
              <a:rect l="l" t="t" r="r" b="b"/>
              <a:pathLst>
                <a:path w="3431159" h="2870200">
                  <a:moveTo>
                    <a:pt x="0" y="478409"/>
                  </a:moveTo>
                  <a:cubicBezTo>
                    <a:pt x="0" y="214122"/>
                    <a:pt x="214122" y="0"/>
                    <a:pt x="478409" y="0"/>
                  </a:cubicBezTo>
                  <a:lnTo>
                    <a:pt x="2952750" y="0"/>
                  </a:lnTo>
                  <a:cubicBezTo>
                    <a:pt x="3216910" y="0"/>
                    <a:pt x="3431159" y="214122"/>
                    <a:pt x="3431159" y="478409"/>
                  </a:cubicBezTo>
                  <a:lnTo>
                    <a:pt x="3431159" y="2391791"/>
                  </a:lnTo>
                  <a:cubicBezTo>
                    <a:pt x="3431159" y="2655951"/>
                    <a:pt x="3217037" y="2870200"/>
                    <a:pt x="2952750" y="2870200"/>
                  </a:cubicBezTo>
                  <a:lnTo>
                    <a:pt x="478409" y="2870200"/>
                  </a:lnTo>
                  <a:cubicBezTo>
                    <a:pt x="214122" y="2870200"/>
                    <a:pt x="0" y="2656078"/>
                    <a:pt x="0" y="2391791"/>
                  </a:cubicBezTo>
                  <a:close/>
                </a:path>
              </a:pathLst>
            </a:custGeom>
            <a:gradFill rotWithShape="1">
              <a:gsLst>
                <a:gs pos="0">
                  <a:srgbClr val="E4DAE9">
                    <a:alpha val="100000"/>
                  </a:srgbClr>
                </a:gs>
                <a:gs pos="50000">
                  <a:srgbClr val="D5C6DD">
                    <a:alpha val="100000"/>
                  </a:srgbClr>
                </a:gs>
                <a:gs pos="100000">
                  <a:srgbClr val="CEBBD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2591921" y="3684794"/>
            <a:ext cx="1581827" cy="1301338"/>
            <a:chOff x="0" y="0"/>
            <a:chExt cx="3163654" cy="260267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3163654" cy="2602676"/>
            </a:xfrm>
            <a:custGeom>
              <a:avLst/>
              <a:gdLst/>
              <a:ahLst/>
              <a:cxnLst/>
              <a:rect l="l" t="t" r="r" b="b"/>
              <a:pathLst>
                <a:path w="3163654" h="2602676">
                  <a:moveTo>
                    <a:pt x="0" y="0"/>
                  </a:moveTo>
                  <a:lnTo>
                    <a:pt x="3163654" y="0"/>
                  </a:lnTo>
                  <a:lnTo>
                    <a:pt x="3163654" y="2602676"/>
                  </a:lnTo>
                  <a:lnTo>
                    <a:pt x="0" y="2602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" name="Group 20"/>
            <p:cNvGrpSpPr/>
            <p:nvPr/>
          </p:nvGrpSpPr>
          <p:grpSpPr>
            <a:xfrm>
              <a:off x="0" y="0"/>
              <a:ext cx="3163654" cy="2602676"/>
              <a:chOff x="0" y="0"/>
              <a:chExt cx="3163654" cy="2602676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3163654" cy="2602676"/>
              </a:xfrm>
              <a:custGeom>
                <a:avLst/>
                <a:gdLst/>
                <a:ahLst/>
                <a:cxnLst/>
                <a:rect l="l" t="t" r="r" b="b"/>
                <a:pathLst>
                  <a:path w="3163654" h="2602676">
                    <a:moveTo>
                      <a:pt x="0" y="0"/>
                    </a:moveTo>
                    <a:lnTo>
                      <a:pt x="3163654" y="0"/>
                    </a:lnTo>
                    <a:lnTo>
                      <a:pt x="3163654" y="2602676"/>
                    </a:lnTo>
                    <a:lnTo>
                      <a:pt x="0" y="260267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>
                <a:noFill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TextBox 22"/>
              <p:cNvSpPr txBox="1"/>
              <p:nvPr/>
            </p:nvSpPr>
            <p:spPr>
              <a:xfrm>
                <a:off x="0" y="-19050"/>
                <a:ext cx="3163654" cy="2621726"/>
              </a:xfrm>
              <a:prstGeom prst="rect">
                <a:avLst/>
              </a:prstGeom>
              <a:ln>
                <a:noFill/>
              </a:ln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080"/>
                  </a:lnSpc>
                </a:pPr>
                <a:r>
                  <a:rPr lang="en-US" sz="10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Strategic HR Digitalization (2015):</a:t>
                </a:r>
                <a:r>
                  <a:rPr lang="en-US" sz="10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Initiated global cloud-based HR strategy.</a:t>
                </a:r>
              </a:p>
            </p:txBody>
          </p:sp>
        </p:grpSp>
      </p:grpSp>
      <p:grpSp>
        <p:nvGrpSpPr>
          <p:cNvPr id="23" name="Group 23"/>
          <p:cNvGrpSpPr/>
          <p:nvPr/>
        </p:nvGrpSpPr>
        <p:grpSpPr>
          <a:xfrm>
            <a:off x="4326408" y="3617913"/>
            <a:ext cx="1715589" cy="1435100"/>
            <a:chOff x="0" y="0"/>
            <a:chExt cx="3431178" cy="28702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431159" cy="2870200"/>
            </a:xfrm>
            <a:custGeom>
              <a:avLst/>
              <a:gdLst/>
              <a:ahLst/>
              <a:cxnLst/>
              <a:rect l="l" t="t" r="r" b="b"/>
              <a:pathLst>
                <a:path w="3431159" h="2870200">
                  <a:moveTo>
                    <a:pt x="0" y="478409"/>
                  </a:moveTo>
                  <a:cubicBezTo>
                    <a:pt x="0" y="214122"/>
                    <a:pt x="214122" y="0"/>
                    <a:pt x="478409" y="0"/>
                  </a:cubicBezTo>
                  <a:lnTo>
                    <a:pt x="2952750" y="0"/>
                  </a:lnTo>
                  <a:cubicBezTo>
                    <a:pt x="3216910" y="0"/>
                    <a:pt x="3431159" y="214122"/>
                    <a:pt x="3431159" y="478409"/>
                  </a:cubicBezTo>
                  <a:lnTo>
                    <a:pt x="3431159" y="2391791"/>
                  </a:lnTo>
                  <a:cubicBezTo>
                    <a:pt x="3431159" y="2655951"/>
                    <a:pt x="3217037" y="2870200"/>
                    <a:pt x="2952750" y="2870200"/>
                  </a:cubicBezTo>
                  <a:lnTo>
                    <a:pt x="478409" y="2870200"/>
                  </a:lnTo>
                  <a:cubicBezTo>
                    <a:pt x="214122" y="2870200"/>
                    <a:pt x="0" y="2656078"/>
                    <a:pt x="0" y="2391791"/>
                  </a:cubicBezTo>
                  <a:close/>
                </a:path>
              </a:pathLst>
            </a:custGeom>
            <a:gradFill rotWithShape="1">
              <a:gsLst>
                <a:gs pos="0">
                  <a:srgbClr val="E4DAE9">
                    <a:alpha val="100000"/>
                  </a:srgbClr>
                </a:gs>
                <a:gs pos="50000">
                  <a:srgbClr val="D5C6DD">
                    <a:alpha val="100000"/>
                  </a:srgbClr>
                </a:gs>
                <a:gs pos="100000">
                  <a:srgbClr val="CEBBD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393289" y="3684794"/>
            <a:ext cx="1581827" cy="1301338"/>
            <a:chOff x="0" y="0"/>
            <a:chExt cx="3163654" cy="260267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3163654" cy="2602676"/>
            </a:xfrm>
            <a:custGeom>
              <a:avLst/>
              <a:gdLst/>
              <a:ahLst/>
              <a:cxnLst/>
              <a:rect l="l" t="t" r="r" b="b"/>
              <a:pathLst>
                <a:path w="3163654" h="2602676">
                  <a:moveTo>
                    <a:pt x="0" y="0"/>
                  </a:moveTo>
                  <a:lnTo>
                    <a:pt x="3163654" y="0"/>
                  </a:lnTo>
                  <a:lnTo>
                    <a:pt x="3163654" y="2602676"/>
                  </a:lnTo>
                  <a:lnTo>
                    <a:pt x="0" y="2602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27" name="Group 27"/>
            <p:cNvGrpSpPr/>
            <p:nvPr/>
          </p:nvGrpSpPr>
          <p:grpSpPr>
            <a:xfrm>
              <a:off x="0" y="0"/>
              <a:ext cx="3163654" cy="2602676"/>
              <a:chOff x="0" y="0"/>
              <a:chExt cx="3163654" cy="2602676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3163654" cy="2602676"/>
              </a:xfrm>
              <a:custGeom>
                <a:avLst/>
                <a:gdLst/>
                <a:ahLst/>
                <a:cxnLst/>
                <a:rect l="l" t="t" r="r" b="b"/>
                <a:pathLst>
                  <a:path w="3163654" h="2602676">
                    <a:moveTo>
                      <a:pt x="0" y="0"/>
                    </a:moveTo>
                    <a:lnTo>
                      <a:pt x="3163654" y="0"/>
                    </a:lnTo>
                    <a:lnTo>
                      <a:pt x="3163654" y="2602676"/>
                    </a:lnTo>
                    <a:lnTo>
                      <a:pt x="0" y="260267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TextBox 29"/>
              <p:cNvSpPr txBox="1"/>
              <p:nvPr/>
            </p:nvSpPr>
            <p:spPr>
              <a:xfrm>
                <a:off x="0" y="-19050"/>
                <a:ext cx="3163654" cy="2621726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080"/>
                  </a:lnSpc>
                </a:pPr>
                <a:r>
                  <a:rPr lang="en-US" sz="10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Partnership with SAP SuccessFactors (2016):</a:t>
                </a:r>
                <a:r>
                  <a:rPr lang="en-US" sz="10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Integration of recruitment, learning, payroll (Littman, 2021).</a:t>
                </a:r>
              </a:p>
            </p:txBody>
          </p:sp>
        </p:grpSp>
      </p:grpSp>
      <p:grpSp>
        <p:nvGrpSpPr>
          <p:cNvPr id="30" name="Group 30"/>
          <p:cNvGrpSpPr/>
          <p:nvPr/>
        </p:nvGrpSpPr>
        <p:grpSpPr>
          <a:xfrm>
            <a:off x="6127778" y="3617913"/>
            <a:ext cx="1715589" cy="1435100"/>
            <a:chOff x="0" y="0"/>
            <a:chExt cx="3431178" cy="28702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3431159" cy="2870200"/>
            </a:xfrm>
            <a:custGeom>
              <a:avLst/>
              <a:gdLst/>
              <a:ahLst/>
              <a:cxnLst/>
              <a:rect l="l" t="t" r="r" b="b"/>
              <a:pathLst>
                <a:path w="3431159" h="2870200">
                  <a:moveTo>
                    <a:pt x="0" y="478409"/>
                  </a:moveTo>
                  <a:cubicBezTo>
                    <a:pt x="0" y="214122"/>
                    <a:pt x="214122" y="0"/>
                    <a:pt x="478409" y="0"/>
                  </a:cubicBezTo>
                  <a:lnTo>
                    <a:pt x="2952750" y="0"/>
                  </a:lnTo>
                  <a:cubicBezTo>
                    <a:pt x="3216910" y="0"/>
                    <a:pt x="3431159" y="214122"/>
                    <a:pt x="3431159" y="478409"/>
                  </a:cubicBezTo>
                  <a:lnTo>
                    <a:pt x="3431159" y="2391791"/>
                  </a:lnTo>
                  <a:cubicBezTo>
                    <a:pt x="3431159" y="2655951"/>
                    <a:pt x="3217037" y="2870200"/>
                    <a:pt x="2952750" y="2870200"/>
                  </a:cubicBezTo>
                  <a:lnTo>
                    <a:pt x="478409" y="2870200"/>
                  </a:lnTo>
                  <a:cubicBezTo>
                    <a:pt x="214122" y="2870200"/>
                    <a:pt x="0" y="2656078"/>
                    <a:pt x="0" y="2391791"/>
                  </a:cubicBezTo>
                  <a:close/>
                </a:path>
              </a:pathLst>
            </a:custGeom>
            <a:gradFill rotWithShape="1">
              <a:gsLst>
                <a:gs pos="0">
                  <a:srgbClr val="E4DAE9">
                    <a:alpha val="100000"/>
                  </a:srgbClr>
                </a:gs>
                <a:gs pos="50000">
                  <a:srgbClr val="D5C6DD">
                    <a:alpha val="100000"/>
                  </a:srgbClr>
                </a:gs>
                <a:gs pos="100000">
                  <a:srgbClr val="CEBBD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929146" y="3617913"/>
            <a:ext cx="1715589" cy="1435100"/>
            <a:chOff x="0" y="0"/>
            <a:chExt cx="3431178" cy="2870200"/>
          </a:xfrm>
        </p:grpSpPr>
        <p:sp>
          <p:nvSpPr>
            <p:cNvPr id="33" name="Freeform 33"/>
            <p:cNvSpPr/>
            <p:nvPr/>
          </p:nvSpPr>
          <p:spPr>
            <a:xfrm>
              <a:off x="0" y="0"/>
              <a:ext cx="3431159" cy="2870200"/>
            </a:xfrm>
            <a:custGeom>
              <a:avLst/>
              <a:gdLst/>
              <a:ahLst/>
              <a:cxnLst/>
              <a:rect l="l" t="t" r="r" b="b"/>
              <a:pathLst>
                <a:path w="3431159" h="2870200">
                  <a:moveTo>
                    <a:pt x="0" y="478409"/>
                  </a:moveTo>
                  <a:cubicBezTo>
                    <a:pt x="0" y="214122"/>
                    <a:pt x="214122" y="0"/>
                    <a:pt x="478409" y="0"/>
                  </a:cubicBezTo>
                  <a:lnTo>
                    <a:pt x="2952750" y="0"/>
                  </a:lnTo>
                  <a:cubicBezTo>
                    <a:pt x="3216910" y="0"/>
                    <a:pt x="3431159" y="214122"/>
                    <a:pt x="3431159" y="478409"/>
                  </a:cubicBezTo>
                  <a:lnTo>
                    <a:pt x="3431159" y="2391791"/>
                  </a:lnTo>
                  <a:cubicBezTo>
                    <a:pt x="3431159" y="2655951"/>
                    <a:pt x="3217037" y="2870200"/>
                    <a:pt x="2952750" y="2870200"/>
                  </a:cubicBezTo>
                  <a:lnTo>
                    <a:pt x="478409" y="2870200"/>
                  </a:lnTo>
                  <a:cubicBezTo>
                    <a:pt x="214122" y="2870200"/>
                    <a:pt x="0" y="2656078"/>
                    <a:pt x="0" y="2391791"/>
                  </a:cubicBezTo>
                  <a:close/>
                </a:path>
              </a:pathLst>
            </a:custGeom>
            <a:gradFill rotWithShape="1">
              <a:gsLst>
                <a:gs pos="0">
                  <a:srgbClr val="E4DAE9">
                    <a:alpha val="100000"/>
                  </a:srgbClr>
                </a:gs>
                <a:gs pos="50000">
                  <a:srgbClr val="D5C6DD">
                    <a:alpha val="100000"/>
                  </a:srgbClr>
                </a:gs>
                <a:gs pos="100000">
                  <a:srgbClr val="CEBBD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9730514" y="3617913"/>
            <a:ext cx="1715589" cy="1435100"/>
            <a:chOff x="0" y="0"/>
            <a:chExt cx="3431178" cy="28702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3431159" cy="2870200"/>
            </a:xfrm>
            <a:custGeom>
              <a:avLst/>
              <a:gdLst/>
              <a:ahLst/>
              <a:cxnLst/>
              <a:rect l="l" t="t" r="r" b="b"/>
              <a:pathLst>
                <a:path w="3431159" h="2870200">
                  <a:moveTo>
                    <a:pt x="0" y="478409"/>
                  </a:moveTo>
                  <a:cubicBezTo>
                    <a:pt x="0" y="214122"/>
                    <a:pt x="214122" y="0"/>
                    <a:pt x="478409" y="0"/>
                  </a:cubicBezTo>
                  <a:lnTo>
                    <a:pt x="2952750" y="0"/>
                  </a:lnTo>
                  <a:cubicBezTo>
                    <a:pt x="3216910" y="0"/>
                    <a:pt x="3431159" y="214122"/>
                    <a:pt x="3431159" y="478409"/>
                  </a:cubicBezTo>
                  <a:lnTo>
                    <a:pt x="3431159" y="2391791"/>
                  </a:lnTo>
                  <a:cubicBezTo>
                    <a:pt x="3431159" y="2655951"/>
                    <a:pt x="3217037" y="2870200"/>
                    <a:pt x="2952750" y="2870200"/>
                  </a:cubicBezTo>
                  <a:lnTo>
                    <a:pt x="478409" y="2870200"/>
                  </a:lnTo>
                  <a:cubicBezTo>
                    <a:pt x="214122" y="2870200"/>
                    <a:pt x="0" y="2656078"/>
                    <a:pt x="0" y="2391791"/>
                  </a:cubicBezTo>
                  <a:close/>
                </a:path>
              </a:pathLst>
            </a:custGeom>
            <a:gradFill rotWithShape="1">
              <a:gsLst>
                <a:gs pos="0">
                  <a:srgbClr val="E4DAE9">
                    <a:alpha val="100000"/>
                  </a:srgbClr>
                </a:gs>
                <a:gs pos="50000">
                  <a:srgbClr val="D5C6DD">
                    <a:alpha val="100000"/>
                  </a:srgbClr>
                </a:gs>
                <a:gs pos="100000">
                  <a:srgbClr val="CEBBD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" name="Freeform 36"/>
          <p:cNvSpPr/>
          <p:nvPr/>
        </p:nvSpPr>
        <p:spPr>
          <a:xfrm>
            <a:off x="3743863" y="-1733206"/>
            <a:ext cx="17287707" cy="10702238"/>
          </a:xfrm>
          <a:custGeom>
            <a:avLst/>
            <a:gdLst/>
            <a:ahLst/>
            <a:cxnLst/>
            <a:rect l="l" t="t" r="r" b="b"/>
            <a:pathLst>
              <a:path w="25931560" h="16053357">
                <a:moveTo>
                  <a:pt x="0" y="0"/>
                </a:moveTo>
                <a:lnTo>
                  <a:pt x="25931560" y="0"/>
                </a:lnTo>
                <a:lnTo>
                  <a:pt x="25931560" y="16053357"/>
                </a:lnTo>
                <a:lnTo>
                  <a:pt x="0" y="1605335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46000"/>
            </a:blip>
            <a:stretch>
              <a:fillRect l="-20817" t="-4888" b="-4888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7" name="Group 37"/>
          <p:cNvGrpSpPr/>
          <p:nvPr/>
        </p:nvGrpSpPr>
        <p:grpSpPr>
          <a:xfrm>
            <a:off x="9797395" y="3684794"/>
            <a:ext cx="1581827" cy="1301338"/>
            <a:chOff x="0" y="0"/>
            <a:chExt cx="3163654" cy="2602676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3163654" cy="2602676"/>
            </a:xfrm>
            <a:custGeom>
              <a:avLst/>
              <a:gdLst/>
              <a:ahLst/>
              <a:cxnLst/>
              <a:rect l="l" t="t" r="r" b="b"/>
              <a:pathLst>
                <a:path w="3163654" h="2602676">
                  <a:moveTo>
                    <a:pt x="0" y="0"/>
                  </a:moveTo>
                  <a:lnTo>
                    <a:pt x="3163654" y="0"/>
                  </a:lnTo>
                  <a:lnTo>
                    <a:pt x="3163654" y="2602676"/>
                  </a:lnTo>
                  <a:lnTo>
                    <a:pt x="0" y="2602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9" name="Group 39"/>
            <p:cNvGrpSpPr/>
            <p:nvPr/>
          </p:nvGrpSpPr>
          <p:grpSpPr>
            <a:xfrm>
              <a:off x="0" y="0"/>
              <a:ext cx="3163654" cy="2602676"/>
              <a:chOff x="0" y="0"/>
              <a:chExt cx="3163654" cy="2602676"/>
            </a:xfrm>
          </p:grpSpPr>
          <p:sp>
            <p:nvSpPr>
              <p:cNvPr id="40" name="Freeform 40"/>
              <p:cNvSpPr/>
              <p:nvPr/>
            </p:nvSpPr>
            <p:spPr>
              <a:xfrm>
                <a:off x="0" y="0"/>
                <a:ext cx="3163654" cy="2602676"/>
              </a:xfrm>
              <a:custGeom>
                <a:avLst/>
                <a:gdLst/>
                <a:ahLst/>
                <a:cxnLst/>
                <a:rect l="l" t="t" r="r" b="b"/>
                <a:pathLst>
                  <a:path w="3163654" h="2602676">
                    <a:moveTo>
                      <a:pt x="0" y="0"/>
                    </a:moveTo>
                    <a:lnTo>
                      <a:pt x="3163654" y="0"/>
                    </a:lnTo>
                    <a:lnTo>
                      <a:pt x="3163654" y="2602676"/>
                    </a:lnTo>
                    <a:lnTo>
                      <a:pt x="0" y="2602676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TextBox 41"/>
              <p:cNvSpPr txBox="1"/>
              <p:nvPr/>
            </p:nvSpPr>
            <p:spPr>
              <a:xfrm>
                <a:off x="0" y="-19050"/>
                <a:ext cx="3163654" cy="2621726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080"/>
                  </a:lnSpc>
                </a:pPr>
                <a:r>
                  <a:rPr lang="en-US" sz="10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Employee Access:</a:t>
                </a:r>
                <a:r>
                  <a:rPr lang="en-US" sz="10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HR self-service introduced across 80 + countries by 2023 (TMI, 2024).</a:t>
                </a:r>
              </a:p>
            </p:txBody>
          </p:sp>
        </p:grpSp>
      </p:grpSp>
      <p:grpSp>
        <p:nvGrpSpPr>
          <p:cNvPr id="42" name="Group 42"/>
          <p:cNvGrpSpPr/>
          <p:nvPr/>
        </p:nvGrpSpPr>
        <p:grpSpPr>
          <a:xfrm>
            <a:off x="7996026" y="3684794"/>
            <a:ext cx="1581827" cy="1301338"/>
            <a:chOff x="0" y="0"/>
            <a:chExt cx="3163654" cy="2602676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3163654" cy="2602676"/>
            </a:xfrm>
            <a:custGeom>
              <a:avLst/>
              <a:gdLst/>
              <a:ahLst/>
              <a:cxnLst/>
              <a:rect l="l" t="t" r="r" b="b"/>
              <a:pathLst>
                <a:path w="3163654" h="2602676">
                  <a:moveTo>
                    <a:pt x="0" y="0"/>
                  </a:moveTo>
                  <a:lnTo>
                    <a:pt x="3163654" y="0"/>
                  </a:lnTo>
                  <a:lnTo>
                    <a:pt x="3163654" y="2602676"/>
                  </a:lnTo>
                  <a:lnTo>
                    <a:pt x="0" y="2602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50800" y="31752"/>
              <a:ext cx="3062054" cy="14362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80"/>
                </a:lnSpc>
              </a:pPr>
              <a:r>
                <a:rPr lang="en-US" sz="1000" b="1">
                  <a:solidFill>
                    <a:srgbClr val="000000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Operational Benefits:</a:t>
              </a:r>
            </a:p>
            <a:p>
              <a:pPr marL="144787" lvl="2" indent="-48262">
                <a:lnSpc>
                  <a:spcPts val="864"/>
                </a:lnSpc>
                <a:buFont typeface="Arial"/>
                <a:buChar char="⚬"/>
              </a:pPr>
              <a:r>
                <a:rPr lang="en-US" sz="800">
                  <a:solidFill>
                    <a:srgbClr val="000000"/>
                  </a:solidFill>
                  <a:latin typeface="Avenir"/>
                  <a:ea typeface="Avenir"/>
                  <a:cs typeface="Avenir"/>
                  <a:sym typeface="Avenir"/>
                </a:rPr>
                <a:t>30 % reduction in HR administrative costs by 2020 (Marr, 2018).</a:t>
              </a:r>
            </a:p>
            <a:p>
              <a:pPr marL="144787" lvl="2" indent="-48262">
                <a:lnSpc>
                  <a:spcPts val="864"/>
                </a:lnSpc>
                <a:buFont typeface="Arial"/>
                <a:buChar char="⚬"/>
              </a:pPr>
              <a:r>
                <a:rPr lang="en-US" sz="800">
                  <a:solidFill>
                    <a:srgbClr val="000000"/>
                  </a:solidFill>
                  <a:latin typeface="Avenir"/>
                  <a:ea typeface="Avenir"/>
                  <a:cs typeface="Avenir"/>
                  <a:sym typeface="Avenir"/>
                </a:rPr>
                <a:t>Average HR service-request time cut by 40 %.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94658" y="3684794"/>
            <a:ext cx="1581827" cy="1301338"/>
            <a:chOff x="0" y="0"/>
            <a:chExt cx="3163654" cy="2602676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3163654" cy="2602676"/>
            </a:xfrm>
            <a:custGeom>
              <a:avLst/>
              <a:gdLst/>
              <a:ahLst/>
              <a:cxnLst/>
              <a:rect l="l" t="t" r="r" b="b"/>
              <a:pathLst>
                <a:path w="3163654" h="2602676">
                  <a:moveTo>
                    <a:pt x="0" y="0"/>
                  </a:moveTo>
                  <a:lnTo>
                    <a:pt x="3163654" y="0"/>
                  </a:lnTo>
                  <a:lnTo>
                    <a:pt x="3163654" y="2602676"/>
                  </a:lnTo>
                  <a:lnTo>
                    <a:pt x="0" y="260267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50800" y="31752"/>
              <a:ext cx="3062054" cy="19492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1080"/>
                </a:lnSpc>
              </a:pPr>
              <a:r>
                <a:rPr lang="en-US" sz="1000" b="1">
                  <a:solidFill>
                    <a:srgbClr val="000000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Implementation Milestones:</a:t>
              </a:r>
            </a:p>
            <a:p>
              <a:pPr marL="144787" lvl="2" indent="-48262">
                <a:lnSpc>
                  <a:spcPts val="864"/>
                </a:lnSpc>
                <a:buFont typeface="Arial"/>
                <a:buChar char="⚬"/>
              </a:pPr>
              <a:r>
                <a:rPr lang="en-US" sz="800">
                  <a:solidFill>
                    <a:srgbClr val="000000"/>
                  </a:solidFill>
                  <a:latin typeface="Avenir"/>
                  <a:ea typeface="Avenir"/>
                  <a:cs typeface="Avenir"/>
                  <a:sym typeface="Avenir"/>
                </a:rPr>
                <a:t>2017 – Online recruitment and digital onboarding launched.</a:t>
              </a:r>
            </a:p>
            <a:p>
              <a:pPr marL="144787" lvl="2" indent="-48262">
                <a:lnSpc>
                  <a:spcPts val="864"/>
                </a:lnSpc>
                <a:buFont typeface="Arial"/>
                <a:buChar char="⚬"/>
              </a:pPr>
              <a:r>
                <a:rPr lang="en-US" sz="800">
                  <a:solidFill>
                    <a:srgbClr val="000000"/>
                  </a:solidFill>
                  <a:latin typeface="Avenir"/>
                  <a:ea typeface="Avenir"/>
                  <a:cs typeface="Avenir"/>
                  <a:sym typeface="Avenir"/>
                </a:rPr>
                <a:t>2018 – Full U.S. payroll digitalization achieved.</a:t>
              </a:r>
            </a:p>
            <a:p>
              <a:pPr marL="144787" lvl="2" indent="-48262">
                <a:lnSpc>
                  <a:spcPts val="864"/>
                </a:lnSpc>
                <a:buFont typeface="Arial"/>
                <a:buChar char="⚬"/>
              </a:pPr>
              <a:r>
                <a:rPr lang="en-US" sz="800">
                  <a:solidFill>
                    <a:srgbClr val="000000"/>
                  </a:solidFill>
                  <a:latin typeface="Avenir"/>
                  <a:ea typeface="Avenir"/>
                  <a:cs typeface="Avenir"/>
                  <a:sym typeface="Avenir"/>
                </a:rPr>
                <a:t>2019 – 60 % of global stores using cloud HR portals.</a:t>
              </a:r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245578" y="532480"/>
            <a:ext cx="8541361" cy="1769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44"/>
              </a:lnSpc>
            </a:pPr>
            <a:r>
              <a:rPr lang="en-US" sz="5786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Evolution of Starbucks’ HR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26693558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017042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260361" y="729324"/>
            <a:ext cx="6188689" cy="554668"/>
            <a:chOff x="0" y="0"/>
            <a:chExt cx="12377378" cy="11093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767E37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Freeform 8"/>
          <p:cNvSpPr/>
          <p:nvPr/>
        </p:nvSpPr>
        <p:spPr>
          <a:xfrm>
            <a:off x="5428149" y="854124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0">
                <a:moveTo>
                  <a:pt x="0" y="0"/>
                </a:moveTo>
                <a:lnTo>
                  <a:pt x="457601" y="0"/>
                </a:lnTo>
                <a:lnTo>
                  <a:pt x="457601" y="457600"/>
                </a:lnTo>
                <a:lnTo>
                  <a:pt x="0" y="457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9" name="Group 9"/>
          <p:cNvGrpSpPr/>
          <p:nvPr/>
        </p:nvGrpSpPr>
        <p:grpSpPr>
          <a:xfrm>
            <a:off x="5897828" y="726150"/>
            <a:ext cx="5554397" cy="561018"/>
            <a:chOff x="0" y="0"/>
            <a:chExt cx="11108794" cy="112203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1. SAP SuccessFactors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Core HR modules for payroll, talent, and succession (Littman, 2021).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60361" y="1422659"/>
            <a:ext cx="6188689" cy="554668"/>
            <a:chOff x="0" y="0"/>
            <a:chExt cx="12377378" cy="110933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8FA3A3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" name="Freeform 14"/>
          <p:cNvSpPr/>
          <p:nvPr/>
        </p:nvSpPr>
        <p:spPr>
          <a:xfrm>
            <a:off x="5428149" y="1547459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1"/>
                </a:lnTo>
                <a:lnTo>
                  <a:pt x="0" y="4576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5" name="Group 15"/>
          <p:cNvGrpSpPr/>
          <p:nvPr/>
        </p:nvGrpSpPr>
        <p:grpSpPr>
          <a:xfrm>
            <a:off x="5897828" y="1419484"/>
            <a:ext cx="5554397" cy="561018"/>
            <a:chOff x="0" y="0"/>
            <a:chExt cx="11108794" cy="112203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2. Workday Analytics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Real-time dashboards for workforce metrics (Marr, 2018).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5260361" y="2115994"/>
            <a:ext cx="6188689" cy="554668"/>
            <a:chOff x="0" y="0"/>
            <a:chExt cx="12377378" cy="110933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CE7F0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" name="Freeform 20"/>
          <p:cNvSpPr/>
          <p:nvPr/>
        </p:nvSpPr>
        <p:spPr>
          <a:xfrm>
            <a:off x="5428149" y="2240795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1"/>
                </a:lnTo>
                <a:lnTo>
                  <a:pt x="0" y="45760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1" name="Group 21"/>
          <p:cNvGrpSpPr/>
          <p:nvPr/>
        </p:nvGrpSpPr>
        <p:grpSpPr>
          <a:xfrm>
            <a:off x="5897828" y="2112819"/>
            <a:ext cx="5554397" cy="561018"/>
            <a:chOff x="0" y="0"/>
            <a:chExt cx="11108794" cy="1122036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3. AI-based Recruitment Bots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Automated screening; hiring time reduced by ≈40 % (DigitalDefynd, 2025).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5260361" y="2809330"/>
            <a:ext cx="6188689" cy="554668"/>
            <a:chOff x="0" y="0"/>
            <a:chExt cx="12377378" cy="1109336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D15A29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6" name="Freeform 26"/>
          <p:cNvSpPr/>
          <p:nvPr/>
        </p:nvSpPr>
        <p:spPr>
          <a:xfrm>
            <a:off x="5428149" y="2934131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1"/>
                </a:lnTo>
                <a:lnTo>
                  <a:pt x="0" y="45760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27" name="Group 27"/>
          <p:cNvGrpSpPr/>
          <p:nvPr/>
        </p:nvGrpSpPr>
        <p:grpSpPr>
          <a:xfrm>
            <a:off x="5897828" y="2806155"/>
            <a:ext cx="5554397" cy="561018"/>
            <a:chOff x="0" y="0"/>
            <a:chExt cx="11108794" cy="1122036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4. MyPartnerHub App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Internal communication and engagement; &gt; 350 000 daily users (Starner, 2015).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5260361" y="3502665"/>
            <a:ext cx="6188689" cy="554668"/>
            <a:chOff x="0" y="0"/>
            <a:chExt cx="12377378" cy="1109336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B8847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2" name="Freeform 32"/>
          <p:cNvSpPr/>
          <p:nvPr/>
        </p:nvSpPr>
        <p:spPr>
          <a:xfrm>
            <a:off x="5428149" y="3627466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0"/>
                </a:lnTo>
                <a:lnTo>
                  <a:pt x="0" y="4576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3" name="Group 33"/>
          <p:cNvGrpSpPr/>
          <p:nvPr/>
        </p:nvGrpSpPr>
        <p:grpSpPr>
          <a:xfrm>
            <a:off x="5897828" y="3499490"/>
            <a:ext cx="5554397" cy="561018"/>
            <a:chOff x="0" y="0"/>
            <a:chExt cx="11108794" cy="1122036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5. Starbucks Global Academy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Digital learning platform; 1.2 million+ course completions (TMI, 2024).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5260361" y="4196000"/>
            <a:ext cx="6188689" cy="554668"/>
            <a:chOff x="0" y="0"/>
            <a:chExt cx="12377378" cy="1109336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767E37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" name="Freeform 38"/>
          <p:cNvSpPr/>
          <p:nvPr/>
        </p:nvSpPr>
        <p:spPr>
          <a:xfrm>
            <a:off x="5428149" y="4320801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1"/>
                </a:lnTo>
                <a:lnTo>
                  <a:pt x="0" y="45760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9" name="Group 39"/>
          <p:cNvGrpSpPr/>
          <p:nvPr/>
        </p:nvGrpSpPr>
        <p:grpSpPr>
          <a:xfrm>
            <a:off x="5897828" y="4192826"/>
            <a:ext cx="5554397" cy="561018"/>
            <a:chOff x="0" y="0"/>
            <a:chExt cx="11108794" cy="1122036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6. Mobile Scheduling Tools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Used in ≈ 85 % of U.S. stores (AdviserPlus, 2024).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260361" y="4889336"/>
            <a:ext cx="6188689" cy="554668"/>
            <a:chOff x="0" y="0"/>
            <a:chExt cx="12377378" cy="1109336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8FA3A3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44" name="Freeform 44"/>
          <p:cNvSpPr/>
          <p:nvPr/>
        </p:nvSpPr>
        <p:spPr>
          <a:xfrm>
            <a:off x="5428149" y="5014137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0"/>
                </a:lnTo>
                <a:lnTo>
                  <a:pt x="0" y="4576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45" name="Group 45"/>
          <p:cNvGrpSpPr/>
          <p:nvPr/>
        </p:nvGrpSpPr>
        <p:grpSpPr>
          <a:xfrm>
            <a:off x="5897828" y="4886162"/>
            <a:ext cx="5554397" cy="561018"/>
            <a:chOff x="0" y="0"/>
            <a:chExt cx="11108794" cy="1122036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7. Cloud Data Integration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Centralized reporting linking HR, finance, and operations (Marr, 2018).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5260361" y="5582671"/>
            <a:ext cx="6188689" cy="554668"/>
            <a:chOff x="0" y="0"/>
            <a:chExt cx="12377378" cy="1109336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2377293" cy="1109345"/>
            </a:xfrm>
            <a:custGeom>
              <a:avLst/>
              <a:gdLst/>
              <a:ahLst/>
              <a:cxnLst/>
              <a:rect l="l" t="t" r="r" b="b"/>
              <a:pathLst>
                <a:path w="12377293" h="1109345">
                  <a:moveTo>
                    <a:pt x="0" y="110871"/>
                  </a:moveTo>
                  <a:cubicBezTo>
                    <a:pt x="0" y="49657"/>
                    <a:pt x="49657" y="0"/>
                    <a:pt x="110871" y="0"/>
                  </a:cubicBezTo>
                  <a:lnTo>
                    <a:pt x="12266422" y="0"/>
                  </a:lnTo>
                  <a:cubicBezTo>
                    <a:pt x="12327636" y="0"/>
                    <a:pt x="12377293" y="49657"/>
                    <a:pt x="12377293" y="110871"/>
                  </a:cubicBezTo>
                  <a:lnTo>
                    <a:pt x="12377293" y="998347"/>
                  </a:lnTo>
                  <a:cubicBezTo>
                    <a:pt x="12377293" y="1059561"/>
                    <a:pt x="12327636" y="1109218"/>
                    <a:pt x="12266422" y="1109218"/>
                  </a:cubicBezTo>
                  <a:lnTo>
                    <a:pt x="110871" y="1109218"/>
                  </a:lnTo>
                  <a:cubicBezTo>
                    <a:pt x="49657" y="1109345"/>
                    <a:pt x="0" y="1059688"/>
                    <a:pt x="0" y="998347"/>
                  </a:cubicBezTo>
                  <a:close/>
                </a:path>
              </a:pathLst>
            </a:custGeom>
            <a:solidFill>
              <a:srgbClr val="CE7F01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0" name="Freeform 50"/>
          <p:cNvSpPr/>
          <p:nvPr/>
        </p:nvSpPr>
        <p:spPr>
          <a:xfrm>
            <a:off x="5428149" y="5707471"/>
            <a:ext cx="305067" cy="305067"/>
          </a:xfrm>
          <a:custGeom>
            <a:avLst/>
            <a:gdLst/>
            <a:ahLst/>
            <a:cxnLst/>
            <a:rect l="l" t="t" r="r" b="b"/>
            <a:pathLst>
              <a:path w="457601" h="457601">
                <a:moveTo>
                  <a:pt x="0" y="0"/>
                </a:moveTo>
                <a:lnTo>
                  <a:pt x="457601" y="0"/>
                </a:lnTo>
                <a:lnTo>
                  <a:pt x="457601" y="457601"/>
                </a:lnTo>
                <a:lnTo>
                  <a:pt x="0" y="457601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51" name="Group 51"/>
          <p:cNvGrpSpPr/>
          <p:nvPr/>
        </p:nvGrpSpPr>
        <p:grpSpPr>
          <a:xfrm>
            <a:off x="5897828" y="5579496"/>
            <a:ext cx="5554397" cy="561018"/>
            <a:chOff x="0" y="0"/>
            <a:chExt cx="11108794" cy="1122036"/>
          </a:xfrm>
        </p:grpSpPr>
        <p:sp>
          <p:nvSpPr>
            <p:cNvPr id="52" name="Freeform 52"/>
            <p:cNvSpPr/>
            <p:nvPr/>
          </p:nvSpPr>
          <p:spPr>
            <a:xfrm>
              <a:off x="0" y="0"/>
              <a:ext cx="11108794" cy="1122036"/>
            </a:xfrm>
            <a:custGeom>
              <a:avLst/>
              <a:gdLst/>
              <a:ahLst/>
              <a:cxnLst/>
              <a:rect l="l" t="t" r="r" b="b"/>
              <a:pathLst>
                <a:path w="11108794" h="1122036">
                  <a:moveTo>
                    <a:pt x="0" y="0"/>
                  </a:moveTo>
                  <a:lnTo>
                    <a:pt x="11108794" y="0"/>
                  </a:lnTo>
                  <a:lnTo>
                    <a:pt x="11108794" y="1122036"/>
                  </a:lnTo>
                  <a:lnTo>
                    <a:pt x="0" y="1122036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0" y="-19050"/>
              <a:ext cx="11108794" cy="114108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>
                <a:lnSpc>
                  <a:spcPts val="1620"/>
                </a:lnSpc>
              </a:pPr>
              <a:r>
                <a:rPr lang="en-US" sz="1500" b="1">
                  <a:solidFill>
                    <a:srgbClr val="FFFFFF"/>
                  </a:solidFill>
                  <a:latin typeface="Avenir Bold"/>
                  <a:ea typeface="Avenir Bold"/>
                  <a:cs typeface="Avenir Bold"/>
                  <a:sym typeface="Avenir Bold"/>
                </a:rPr>
                <a:t>8. Digital Recognition Systems</a:t>
              </a:r>
              <a:r>
                <a:rPr lang="en-US" sz="1500">
                  <a:solidFill>
                    <a:srgbClr val="FFFFFF"/>
                  </a:solidFill>
                  <a:latin typeface="Avenir"/>
                  <a:ea typeface="Avenir"/>
                  <a:cs typeface="Avenir"/>
                  <a:sym typeface="Avenir"/>
                </a:rPr>
                <a:t> – Peer-to-peer awards and gamified rewards (Littman, 2021).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0" y="-237418"/>
            <a:ext cx="7332836" cy="7332836"/>
          </a:xfrm>
          <a:custGeom>
            <a:avLst/>
            <a:gdLst/>
            <a:ahLst/>
            <a:cxnLst/>
            <a:rect l="l" t="t" r="r" b="b"/>
            <a:pathLst>
              <a:path w="10999254" h="10999254">
                <a:moveTo>
                  <a:pt x="0" y="0"/>
                </a:moveTo>
                <a:lnTo>
                  <a:pt x="10999254" y="0"/>
                </a:lnTo>
                <a:lnTo>
                  <a:pt x="10999254" y="10999254"/>
                </a:lnTo>
                <a:lnTo>
                  <a:pt x="0" y="10999254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alphaModFix amt="10999"/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5" name="TextBox 55"/>
          <p:cNvSpPr txBox="1"/>
          <p:nvPr/>
        </p:nvSpPr>
        <p:spPr>
          <a:xfrm>
            <a:off x="391821" y="2011443"/>
            <a:ext cx="4401547" cy="15072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44"/>
              </a:lnSpc>
            </a:pPr>
            <a:r>
              <a:rPr lang="en-US" sz="320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Key HR Technologies Implemented</a:t>
            </a:r>
          </a:p>
        </p:txBody>
      </p:sp>
    </p:spTree>
    <p:extLst>
      <p:ext uri="{BB962C8B-B14F-4D97-AF65-F5344CB8AC3E}">
        <p14:creationId xmlns:p14="http://schemas.microsoft.com/office/powerpoint/2010/main" val="18984391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25931"/>
            <a:ext cx="12192000" cy="6858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017042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260361" y="895331"/>
            <a:ext cx="6188689" cy="596700"/>
            <a:chOff x="0" y="0"/>
            <a:chExt cx="12377378" cy="11934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C3C6B4">
                    <a:alpha val="100000"/>
                  </a:srgbClr>
                </a:gs>
                <a:gs pos="50000">
                  <a:srgbClr val="B2B59D">
                    <a:alpha val="100000"/>
                  </a:srgbClr>
                </a:gs>
                <a:gs pos="100000">
                  <a:srgbClr val="A4A98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286315" y="921284"/>
            <a:ext cx="6136783" cy="544794"/>
            <a:chOff x="0" y="0"/>
            <a:chExt cx="12273566" cy="108958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Engagement: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Partner engagement up 22 % (2018–2023) via digital feedback tools (Starner, 2015).</a:t>
                </a:r>
              </a:p>
            </p:txBody>
          </p:sp>
        </p:grpSp>
      </p:grpSp>
      <p:grpSp>
        <p:nvGrpSpPr>
          <p:cNvPr id="13" name="Group 13"/>
          <p:cNvGrpSpPr/>
          <p:nvPr/>
        </p:nvGrpSpPr>
        <p:grpSpPr>
          <a:xfrm>
            <a:off x="5260361" y="1535231"/>
            <a:ext cx="6188689" cy="596700"/>
            <a:chOff x="0" y="0"/>
            <a:chExt cx="12377378" cy="11934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CBC0C8">
                    <a:alpha val="100000"/>
                  </a:srgbClr>
                </a:gs>
                <a:gs pos="50000">
                  <a:srgbClr val="BAABB5">
                    <a:alpha val="100000"/>
                  </a:srgbClr>
                </a:gs>
                <a:gs pos="100000">
                  <a:srgbClr val="AD97A6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286315" y="1561184"/>
            <a:ext cx="6136783" cy="544794"/>
            <a:chOff x="0" y="0"/>
            <a:chExt cx="12273566" cy="108958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Retention: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Voluntary turnover down from 65 % → 48 % in U.S. stores (Marr, 2018).</a:t>
                </a:r>
              </a:p>
            </p:txBody>
          </p:sp>
        </p:grpSp>
      </p:grpSp>
      <p:grpSp>
        <p:nvGrpSpPr>
          <p:cNvPr id="20" name="Group 20"/>
          <p:cNvGrpSpPr/>
          <p:nvPr/>
        </p:nvGrpSpPr>
        <p:grpSpPr>
          <a:xfrm>
            <a:off x="5260361" y="2175131"/>
            <a:ext cx="6188689" cy="596700"/>
            <a:chOff x="0" y="0"/>
            <a:chExt cx="12377378" cy="11934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CCCFD1">
                    <a:alpha val="100000"/>
                  </a:srgbClr>
                </a:gs>
                <a:gs pos="50000">
                  <a:srgbClr val="B7BBBF">
                    <a:alpha val="100000"/>
                  </a:srgbClr>
                </a:gs>
                <a:gs pos="100000">
                  <a:srgbClr val="A4ABB1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5286315" y="2201084"/>
            <a:ext cx="6136783" cy="544794"/>
            <a:chOff x="0" y="0"/>
            <a:chExt cx="12273566" cy="108958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Internal Mobility: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Promotions increased 25 % post career-path platform launch (TMI, 2024).</a:t>
                </a:r>
              </a:p>
            </p:txBody>
          </p:sp>
        </p:grpSp>
      </p:grpSp>
      <p:grpSp>
        <p:nvGrpSpPr>
          <p:cNvPr id="27" name="Group 27"/>
          <p:cNvGrpSpPr/>
          <p:nvPr/>
        </p:nvGrpSpPr>
        <p:grpSpPr>
          <a:xfrm>
            <a:off x="5260361" y="2815031"/>
            <a:ext cx="6188689" cy="596700"/>
            <a:chOff x="0" y="0"/>
            <a:chExt cx="12377378" cy="11934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D7D8D7">
                    <a:alpha val="100000"/>
                  </a:srgbClr>
                </a:gs>
                <a:gs pos="50000">
                  <a:srgbClr val="C4C5C3">
                    <a:alpha val="100000"/>
                  </a:srgbClr>
                </a:gs>
                <a:gs pos="100000">
                  <a:srgbClr val="B3B6B1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286315" y="2840984"/>
            <a:ext cx="6136783" cy="544794"/>
            <a:chOff x="0" y="0"/>
            <a:chExt cx="12273566" cy="108958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1" name="Group 31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Diversity: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43 % women &amp; 47 % BIPOC in corporate roles (2024) (Littman, 2021).</a:t>
                </a:r>
              </a:p>
            </p:txBody>
          </p:sp>
        </p:grpSp>
      </p:grpSp>
      <p:grpSp>
        <p:nvGrpSpPr>
          <p:cNvPr id="34" name="Group 34"/>
          <p:cNvGrpSpPr/>
          <p:nvPr/>
        </p:nvGrpSpPr>
        <p:grpSpPr>
          <a:xfrm>
            <a:off x="5260361" y="3454931"/>
            <a:ext cx="6188689" cy="596700"/>
            <a:chOff x="0" y="0"/>
            <a:chExt cx="12377378" cy="1193400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E0E0E0">
                    <a:alpha val="100000"/>
                  </a:srgbClr>
                </a:gs>
                <a:gs pos="50000">
                  <a:srgbClr val="CDCDCD">
                    <a:alpha val="100000"/>
                  </a:srgbClr>
                </a:gs>
                <a:gs pos="100000">
                  <a:srgbClr val="BCBCBC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5286315" y="3480884"/>
            <a:ext cx="6136783" cy="544794"/>
            <a:chOff x="0" y="0"/>
            <a:chExt cx="12273566" cy="1089588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8" name="Group 38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Data-Driven Leadership: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2,000 + managers use analytics dashboards daily (AdviserPlus, 2024).</a:t>
                </a:r>
              </a:p>
            </p:txBody>
          </p:sp>
        </p:grpSp>
      </p:grpSp>
      <p:grpSp>
        <p:nvGrpSpPr>
          <p:cNvPr id="41" name="Group 41"/>
          <p:cNvGrpSpPr/>
          <p:nvPr/>
        </p:nvGrpSpPr>
        <p:grpSpPr>
          <a:xfrm>
            <a:off x="5260361" y="4094832"/>
            <a:ext cx="6188689" cy="596700"/>
            <a:chOff x="0" y="0"/>
            <a:chExt cx="12377378" cy="1193400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E9E9E9">
                    <a:alpha val="100000"/>
                  </a:srgbClr>
                </a:gs>
                <a:gs pos="50000">
                  <a:srgbClr val="D6D6D6">
                    <a:alpha val="100000"/>
                  </a:srgbClr>
                </a:gs>
                <a:gs pos="100000">
                  <a:srgbClr val="C5C5C5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5286315" y="4120785"/>
            <a:ext cx="6136783" cy="544794"/>
            <a:chOff x="0" y="0"/>
            <a:chExt cx="12273566" cy="1089588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45" name="Group 45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 dirty="0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Learning &amp; Development:</a:t>
                </a:r>
                <a:r>
                  <a:rPr lang="en-US" sz="1500" dirty="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Over 12 million training hours delivered digitally (2022–2024).</a:t>
                </a:r>
              </a:p>
            </p:txBody>
          </p:sp>
        </p:grpSp>
      </p:grpSp>
      <p:grpSp>
        <p:nvGrpSpPr>
          <p:cNvPr id="48" name="Group 48"/>
          <p:cNvGrpSpPr/>
          <p:nvPr/>
        </p:nvGrpSpPr>
        <p:grpSpPr>
          <a:xfrm>
            <a:off x="5260361" y="4734732"/>
            <a:ext cx="6188689" cy="596700"/>
            <a:chOff x="0" y="0"/>
            <a:chExt cx="12377378" cy="1193400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F2F2F2">
                    <a:alpha val="100000"/>
                  </a:srgbClr>
                </a:gs>
                <a:gs pos="50000">
                  <a:srgbClr val="DFDFDF">
                    <a:alpha val="100000"/>
                  </a:srgbClr>
                </a:gs>
                <a:gs pos="100000">
                  <a:srgbClr val="CECECE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286315" y="4760686"/>
            <a:ext cx="6136783" cy="544794"/>
            <a:chOff x="0" y="0"/>
            <a:chExt cx="12273566" cy="1089588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52" name="Group 52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Customer Link: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Digitally engaged stores = +10 % higher sales productivity (Marr, 2018).</a:t>
                </a:r>
              </a:p>
            </p:txBody>
          </p:sp>
        </p:grpSp>
      </p:grpSp>
      <p:grpSp>
        <p:nvGrpSpPr>
          <p:cNvPr id="55" name="Group 55"/>
          <p:cNvGrpSpPr/>
          <p:nvPr/>
        </p:nvGrpSpPr>
        <p:grpSpPr>
          <a:xfrm>
            <a:off x="5260361" y="5374632"/>
            <a:ext cx="6188689" cy="596700"/>
            <a:chOff x="0" y="0"/>
            <a:chExt cx="12377378" cy="1193400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12377293" cy="1193419"/>
            </a:xfrm>
            <a:custGeom>
              <a:avLst/>
              <a:gdLst/>
              <a:ahLst/>
              <a:cxnLst/>
              <a:rect l="l" t="t" r="r" b="b"/>
              <a:pathLst>
                <a:path w="12377293" h="1193419">
                  <a:moveTo>
                    <a:pt x="0" y="198882"/>
                  </a:moveTo>
                  <a:cubicBezTo>
                    <a:pt x="0" y="89027"/>
                    <a:pt x="89027" y="0"/>
                    <a:pt x="198882" y="0"/>
                  </a:cubicBezTo>
                  <a:lnTo>
                    <a:pt x="12178411" y="0"/>
                  </a:lnTo>
                  <a:cubicBezTo>
                    <a:pt x="12288266" y="0"/>
                    <a:pt x="12377293" y="89027"/>
                    <a:pt x="12377293" y="198882"/>
                  </a:cubicBezTo>
                  <a:lnTo>
                    <a:pt x="12377293" y="994537"/>
                  </a:lnTo>
                  <a:cubicBezTo>
                    <a:pt x="12377293" y="1104392"/>
                    <a:pt x="12288266" y="1193419"/>
                    <a:pt x="12178411" y="1193419"/>
                  </a:cubicBezTo>
                  <a:lnTo>
                    <a:pt x="198882" y="1193419"/>
                  </a:lnTo>
                  <a:cubicBezTo>
                    <a:pt x="89027" y="1193419"/>
                    <a:pt x="0" y="1104392"/>
                    <a:pt x="0" y="994537"/>
                  </a:cubicBezTo>
                  <a:close/>
                </a:path>
              </a:pathLst>
            </a:custGeom>
            <a:gradFill rotWithShape="1">
              <a:gsLst>
                <a:gs pos="0">
                  <a:srgbClr val="FBFBFB">
                    <a:alpha val="100000"/>
                  </a:srgbClr>
                </a:gs>
                <a:gs pos="50000">
                  <a:srgbClr val="E8E8E8">
                    <a:alpha val="100000"/>
                  </a:srgbClr>
                </a:gs>
                <a:gs pos="100000">
                  <a:srgbClr val="D7D7D7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5286315" y="5400585"/>
            <a:ext cx="6136783" cy="544794"/>
            <a:chOff x="0" y="0"/>
            <a:chExt cx="12273566" cy="1089588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12273566" cy="1089588"/>
            </a:xfrm>
            <a:custGeom>
              <a:avLst/>
              <a:gdLst/>
              <a:ahLst/>
              <a:cxnLst/>
              <a:rect l="l" t="t" r="r" b="b"/>
              <a:pathLst>
                <a:path w="12273566" h="1089588">
                  <a:moveTo>
                    <a:pt x="0" y="0"/>
                  </a:moveTo>
                  <a:lnTo>
                    <a:pt x="12273566" y="0"/>
                  </a:lnTo>
                  <a:lnTo>
                    <a:pt x="12273566" y="1089588"/>
                  </a:lnTo>
                  <a:lnTo>
                    <a:pt x="0" y="108958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59" name="Group 59"/>
            <p:cNvGrpSpPr/>
            <p:nvPr/>
          </p:nvGrpSpPr>
          <p:grpSpPr>
            <a:xfrm>
              <a:off x="0" y="0"/>
              <a:ext cx="12273566" cy="1089588"/>
              <a:chOff x="0" y="0"/>
              <a:chExt cx="12273566" cy="1089588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12273566" cy="1089588"/>
              </a:xfrm>
              <a:custGeom>
                <a:avLst/>
                <a:gdLst/>
                <a:ahLst/>
                <a:cxnLst/>
                <a:rect l="l" t="t" r="r" b="b"/>
                <a:pathLst>
                  <a:path w="12273566" h="1089588">
                    <a:moveTo>
                      <a:pt x="0" y="0"/>
                    </a:moveTo>
                    <a:lnTo>
                      <a:pt x="12273566" y="0"/>
                    </a:lnTo>
                    <a:lnTo>
                      <a:pt x="12273566" y="1089588"/>
                    </a:lnTo>
                    <a:lnTo>
                      <a:pt x="0" y="1089588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1" name="TextBox 61"/>
              <p:cNvSpPr txBox="1"/>
              <p:nvPr/>
            </p:nvSpPr>
            <p:spPr>
              <a:xfrm>
                <a:off x="0" y="-19050"/>
                <a:ext cx="12273566" cy="1108638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Sustainability Tie-in: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E-learning incorporates ESG modules (TMI, 2024).</a:t>
                </a:r>
              </a:p>
            </p:txBody>
          </p:sp>
        </p:grpSp>
      </p:grpSp>
      <p:sp>
        <p:nvSpPr>
          <p:cNvPr id="62" name="TextBox 62"/>
          <p:cNvSpPr txBox="1"/>
          <p:nvPr/>
        </p:nvSpPr>
        <p:spPr>
          <a:xfrm>
            <a:off x="493327" y="2171700"/>
            <a:ext cx="4972187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574"/>
              </a:lnSpc>
            </a:pPr>
            <a:r>
              <a:rPr lang="en-US" sz="4644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Impact of Digital Transformation on HR Practices</a:t>
            </a:r>
          </a:p>
        </p:txBody>
      </p:sp>
      <p:sp>
        <p:nvSpPr>
          <p:cNvPr id="63" name="Freeform 63"/>
          <p:cNvSpPr/>
          <p:nvPr/>
        </p:nvSpPr>
        <p:spPr>
          <a:xfrm flipH="1">
            <a:off x="120928" y="632364"/>
            <a:ext cx="4962034" cy="4962034"/>
          </a:xfrm>
          <a:custGeom>
            <a:avLst/>
            <a:gdLst/>
            <a:ahLst/>
            <a:cxnLst/>
            <a:rect l="l" t="t" r="r" b="b"/>
            <a:pathLst>
              <a:path w="7443051" h="7443051">
                <a:moveTo>
                  <a:pt x="7443050" y="0"/>
                </a:moveTo>
                <a:lnTo>
                  <a:pt x="0" y="0"/>
                </a:lnTo>
                <a:lnTo>
                  <a:pt x="0" y="7443051"/>
                </a:lnTo>
                <a:lnTo>
                  <a:pt x="7443050" y="7443051"/>
                </a:lnTo>
                <a:lnTo>
                  <a:pt x="7443050" y="0"/>
                </a:lnTo>
                <a:close/>
              </a:path>
            </a:pathLst>
          </a:custGeom>
          <a:blipFill>
            <a:blip r:embed="rId4">
              <a:alphaModFix amt="9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0360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017042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24744" y="1415270"/>
            <a:ext cx="1785896" cy="1071537"/>
            <a:chOff x="0" y="0"/>
            <a:chExt cx="3571792" cy="214307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CC3BB">
                    <a:alpha val="100000"/>
                  </a:srgbClr>
                </a:gs>
                <a:gs pos="50000">
                  <a:srgbClr val="E4AA9F">
                    <a:alpha val="100000"/>
                  </a:srgbClr>
                </a:gs>
                <a:gs pos="100000">
                  <a:srgbClr val="E2988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21570" y="1412095"/>
            <a:ext cx="1792246" cy="1077887"/>
            <a:chOff x="0" y="0"/>
            <a:chExt cx="3584492" cy="215577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1. Financial Cost: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≈ US $120 million global system investment (AdviserPlus, 2024).</a:t>
                </a:r>
              </a:p>
            </p:txBody>
          </p:sp>
        </p:grpSp>
      </p:grpSp>
      <p:grpSp>
        <p:nvGrpSpPr>
          <p:cNvPr id="13" name="Group 13"/>
          <p:cNvGrpSpPr/>
          <p:nvPr/>
        </p:nvGrpSpPr>
        <p:grpSpPr>
          <a:xfrm>
            <a:off x="2921396" y="1415270"/>
            <a:ext cx="1785896" cy="1071537"/>
            <a:chOff x="0" y="0"/>
            <a:chExt cx="3571792" cy="214307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BC4C2">
                    <a:alpha val="100000"/>
                  </a:srgbClr>
                </a:gs>
                <a:gs pos="50000">
                  <a:srgbClr val="E3AAA7">
                    <a:alpha val="100000"/>
                  </a:srgbClr>
                </a:gs>
                <a:gs pos="100000">
                  <a:srgbClr val="E09590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2918222" y="1412095"/>
            <a:ext cx="1792246" cy="1077887"/>
            <a:chOff x="0" y="0"/>
            <a:chExt cx="3584492" cy="215577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2. Data Protection: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Compliance with GDPR, CCPA &amp; 80 + local laws (Littman, 2021).</a:t>
                </a:r>
              </a:p>
            </p:txBody>
          </p:sp>
        </p:grpSp>
      </p:grpSp>
      <p:grpSp>
        <p:nvGrpSpPr>
          <p:cNvPr id="20" name="Group 20"/>
          <p:cNvGrpSpPr/>
          <p:nvPr/>
        </p:nvGrpSpPr>
        <p:grpSpPr>
          <a:xfrm>
            <a:off x="5118048" y="1415270"/>
            <a:ext cx="1785896" cy="1071537"/>
            <a:chOff x="0" y="0"/>
            <a:chExt cx="3571792" cy="214307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BC9CB">
                    <a:alpha val="100000"/>
                  </a:srgbClr>
                </a:gs>
                <a:gs pos="50000">
                  <a:srgbClr val="E1AEB2">
                    <a:alpha val="100000"/>
                  </a:srgbClr>
                </a:gs>
                <a:gs pos="100000">
                  <a:srgbClr val="DE999D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5114874" y="1412095"/>
            <a:ext cx="1792246" cy="1077887"/>
            <a:chOff x="0" y="0"/>
            <a:chExt cx="3584492" cy="215577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3. Change Resistance: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20 % of managers reluctant to adopt digital tools (Starner, 2015).</a:t>
                </a:r>
              </a:p>
            </p:txBody>
          </p:sp>
        </p:grpSp>
      </p:grpSp>
      <p:grpSp>
        <p:nvGrpSpPr>
          <p:cNvPr id="27" name="Group 27"/>
          <p:cNvGrpSpPr/>
          <p:nvPr/>
        </p:nvGrpSpPr>
        <p:grpSpPr>
          <a:xfrm>
            <a:off x="724744" y="2897564"/>
            <a:ext cx="1785896" cy="1071537"/>
            <a:chOff x="0" y="0"/>
            <a:chExt cx="3571792" cy="2143074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BCFD5">
                    <a:alpha val="100000"/>
                  </a:srgbClr>
                </a:gs>
                <a:gs pos="50000">
                  <a:srgbClr val="E1B6BE">
                    <a:alpha val="100000"/>
                  </a:srgbClr>
                </a:gs>
                <a:gs pos="100000">
                  <a:srgbClr val="DDA1AB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21570" y="2894388"/>
            <a:ext cx="1792246" cy="1077887"/>
            <a:chOff x="0" y="0"/>
            <a:chExt cx="3584492" cy="2155774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1" name="Group 31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4. Legacy Migration: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Payroll errors during 2018 transition (Marr, 2018).</a:t>
                </a:r>
              </a:p>
            </p:txBody>
          </p:sp>
        </p:grpSp>
      </p:grpSp>
      <p:grpSp>
        <p:nvGrpSpPr>
          <p:cNvPr id="34" name="Group 34"/>
          <p:cNvGrpSpPr/>
          <p:nvPr/>
        </p:nvGrpSpPr>
        <p:grpSpPr>
          <a:xfrm>
            <a:off x="2921396" y="2897564"/>
            <a:ext cx="1785896" cy="1071537"/>
            <a:chOff x="0" y="0"/>
            <a:chExt cx="3571792" cy="2143074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CD5DC">
                    <a:alpha val="100000"/>
                  </a:srgbClr>
                </a:gs>
                <a:gs pos="50000">
                  <a:srgbClr val="E0BDC8">
                    <a:alpha val="100000"/>
                  </a:srgbClr>
                </a:gs>
                <a:gs pos="100000">
                  <a:srgbClr val="DCA8B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918222" y="2894388"/>
            <a:ext cx="1792246" cy="1077887"/>
            <a:chOff x="0" y="0"/>
            <a:chExt cx="3584492" cy="2155774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8" name="Group 38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5. Skill Gaps: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Digital literacy training ≈ US $5 million per year (TMI, 2024).</a:t>
                </a:r>
              </a:p>
            </p:txBody>
          </p:sp>
        </p:grpSp>
      </p:grpSp>
      <p:grpSp>
        <p:nvGrpSpPr>
          <p:cNvPr id="41" name="Group 41"/>
          <p:cNvGrpSpPr/>
          <p:nvPr/>
        </p:nvGrpSpPr>
        <p:grpSpPr>
          <a:xfrm>
            <a:off x="5118048" y="2897564"/>
            <a:ext cx="1785896" cy="1071537"/>
            <a:chOff x="0" y="0"/>
            <a:chExt cx="3571792" cy="2143074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CDBE3">
                    <a:alpha val="100000"/>
                  </a:srgbClr>
                </a:gs>
                <a:gs pos="50000">
                  <a:srgbClr val="E0C3D0">
                    <a:alpha val="100000"/>
                  </a:srgbClr>
                </a:gs>
                <a:gs pos="100000">
                  <a:srgbClr val="DBB0C2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5114874" y="2894388"/>
            <a:ext cx="1792246" cy="1077887"/>
            <a:chOff x="0" y="0"/>
            <a:chExt cx="3584492" cy="2155774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45" name="Group 45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6. System Overlap: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Tool duplication causing “tech fatigue” (DigitalDefynd, 2025).</a:t>
                </a:r>
              </a:p>
            </p:txBody>
          </p:sp>
        </p:grpSp>
      </p:grpSp>
      <p:grpSp>
        <p:nvGrpSpPr>
          <p:cNvPr id="48" name="Group 48"/>
          <p:cNvGrpSpPr/>
          <p:nvPr/>
        </p:nvGrpSpPr>
        <p:grpSpPr>
          <a:xfrm>
            <a:off x="724744" y="4379856"/>
            <a:ext cx="1785896" cy="1071537"/>
            <a:chOff x="0" y="0"/>
            <a:chExt cx="3571792" cy="2143074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EE1E8">
                    <a:alpha val="100000"/>
                  </a:srgbClr>
                </a:gs>
                <a:gs pos="50000">
                  <a:srgbClr val="E1CAD6">
                    <a:alpha val="100000"/>
                  </a:srgbClr>
                </a:gs>
                <a:gs pos="100000">
                  <a:srgbClr val="DAB7CA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721570" y="4376681"/>
            <a:ext cx="1792246" cy="1077887"/>
            <a:chOff x="0" y="0"/>
            <a:chExt cx="3584492" cy="2155774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52" name="Group 52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7. Connectivity Issues: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Inconsistent infrastructure in emerging markets.</a:t>
                </a:r>
              </a:p>
            </p:txBody>
          </p:sp>
        </p:grpSp>
      </p:grpSp>
      <p:grpSp>
        <p:nvGrpSpPr>
          <p:cNvPr id="55" name="Group 55"/>
          <p:cNvGrpSpPr/>
          <p:nvPr/>
        </p:nvGrpSpPr>
        <p:grpSpPr>
          <a:xfrm>
            <a:off x="2921396" y="4379856"/>
            <a:ext cx="1785896" cy="1071537"/>
            <a:chOff x="0" y="0"/>
            <a:chExt cx="3571792" cy="2143074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3571748" cy="2143125"/>
            </a:xfrm>
            <a:custGeom>
              <a:avLst/>
              <a:gdLst/>
              <a:ahLst/>
              <a:cxnLst/>
              <a:rect l="l" t="t" r="r" b="b"/>
              <a:pathLst>
                <a:path w="3571748" h="2143125">
                  <a:moveTo>
                    <a:pt x="0" y="0"/>
                  </a:moveTo>
                  <a:lnTo>
                    <a:pt x="3571748" y="0"/>
                  </a:lnTo>
                  <a:lnTo>
                    <a:pt x="3571748" y="2143125"/>
                  </a:lnTo>
                  <a:lnTo>
                    <a:pt x="0" y="2143125"/>
                  </a:lnTo>
                  <a:close/>
                </a:path>
              </a:pathLst>
            </a:custGeom>
            <a:gradFill rotWithShape="1">
              <a:gsLst>
                <a:gs pos="0">
                  <a:srgbClr val="EFE6EC">
                    <a:alpha val="100000"/>
                  </a:srgbClr>
                </a:gs>
                <a:gs pos="50000">
                  <a:srgbClr val="E1D0DB">
                    <a:alpha val="100000"/>
                  </a:srgbClr>
                </a:gs>
                <a:gs pos="100000">
                  <a:srgbClr val="DABED0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2918222" y="4376681"/>
            <a:ext cx="1792246" cy="1077887"/>
            <a:chOff x="0" y="0"/>
            <a:chExt cx="3584492" cy="2155774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3584492" cy="2155774"/>
            </a:xfrm>
            <a:custGeom>
              <a:avLst/>
              <a:gdLst/>
              <a:ahLst/>
              <a:cxnLst/>
              <a:rect l="l" t="t" r="r" b="b"/>
              <a:pathLst>
                <a:path w="3584492" h="2155774">
                  <a:moveTo>
                    <a:pt x="0" y="0"/>
                  </a:moveTo>
                  <a:lnTo>
                    <a:pt x="3584492" y="0"/>
                  </a:lnTo>
                  <a:lnTo>
                    <a:pt x="3584492" y="2155774"/>
                  </a:lnTo>
                  <a:lnTo>
                    <a:pt x="0" y="21557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59" name="Group 59"/>
            <p:cNvGrpSpPr/>
            <p:nvPr/>
          </p:nvGrpSpPr>
          <p:grpSpPr>
            <a:xfrm>
              <a:off x="0" y="0"/>
              <a:ext cx="3584492" cy="2155774"/>
              <a:chOff x="0" y="0"/>
              <a:chExt cx="3584492" cy="2155774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3584492" cy="2155774"/>
              </a:xfrm>
              <a:custGeom>
                <a:avLst/>
                <a:gdLst/>
                <a:ahLst/>
                <a:cxnLst/>
                <a:rect l="l" t="t" r="r" b="b"/>
                <a:pathLst>
                  <a:path w="3584492" h="2155774">
                    <a:moveTo>
                      <a:pt x="0" y="0"/>
                    </a:moveTo>
                    <a:lnTo>
                      <a:pt x="3584492" y="0"/>
                    </a:lnTo>
                    <a:lnTo>
                      <a:pt x="3584492" y="2155774"/>
                    </a:lnTo>
                    <a:lnTo>
                      <a:pt x="0" y="215577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1" name="TextBox 61"/>
              <p:cNvSpPr txBox="1"/>
              <p:nvPr/>
            </p:nvSpPr>
            <p:spPr>
              <a:xfrm>
                <a:off x="0" y="-19050"/>
                <a:ext cx="3584492" cy="217482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296"/>
                  </a:lnSpc>
                </a:pPr>
                <a:r>
                  <a:rPr lang="en-US" sz="12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8. Cultural Adaptation:</a:t>
                </a:r>
                <a:r>
                  <a:rPr lang="en-US" sz="12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Aligning tech use with local values and labour laws.</a:t>
                </a:r>
              </a:p>
            </p:txBody>
          </p:sp>
        </p:grpSp>
      </p:grpSp>
      <p:sp>
        <p:nvSpPr>
          <p:cNvPr id="62" name="Freeform 62"/>
          <p:cNvSpPr/>
          <p:nvPr/>
        </p:nvSpPr>
        <p:spPr>
          <a:xfrm>
            <a:off x="5623027" y="357958"/>
            <a:ext cx="6256239" cy="5771380"/>
          </a:xfrm>
          <a:custGeom>
            <a:avLst/>
            <a:gdLst/>
            <a:ahLst/>
            <a:cxnLst/>
            <a:rect l="l" t="t" r="r" b="b"/>
            <a:pathLst>
              <a:path w="9384358" h="8657070">
                <a:moveTo>
                  <a:pt x="0" y="0"/>
                </a:moveTo>
                <a:lnTo>
                  <a:pt x="9384357" y="0"/>
                </a:lnTo>
                <a:lnTo>
                  <a:pt x="9384357" y="8657070"/>
                </a:lnTo>
                <a:lnTo>
                  <a:pt x="0" y="865707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26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3" name="TextBox 63"/>
          <p:cNvSpPr txBox="1"/>
          <p:nvPr/>
        </p:nvSpPr>
        <p:spPr>
          <a:xfrm>
            <a:off x="8364538" y="2645492"/>
            <a:ext cx="3107463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600"/>
              </a:lnSpc>
            </a:pPr>
            <a:r>
              <a:rPr lang="en-US" sz="30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Challenges in HR Digital Transformation</a:t>
            </a:r>
          </a:p>
        </p:txBody>
      </p:sp>
    </p:spTree>
    <p:extLst>
      <p:ext uri="{BB962C8B-B14F-4D97-AF65-F5344CB8AC3E}">
        <p14:creationId xmlns:p14="http://schemas.microsoft.com/office/powerpoint/2010/main" val="28632140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017042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254238" y="732731"/>
            <a:ext cx="2000445" cy="1200267"/>
            <a:chOff x="0" y="0"/>
            <a:chExt cx="4000890" cy="2400534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C3C6B4">
                    <a:alpha val="100000"/>
                  </a:srgbClr>
                </a:gs>
                <a:gs pos="50000">
                  <a:srgbClr val="B2B59D">
                    <a:alpha val="100000"/>
                  </a:srgbClr>
                </a:gs>
                <a:gs pos="100000">
                  <a:srgbClr val="A4A988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51062" y="729555"/>
            <a:ext cx="2006795" cy="1206617"/>
            <a:chOff x="0" y="0"/>
            <a:chExt cx="4013590" cy="241323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10" name="Group 10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AI Forecasting: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Predictive staffing and attrition models by 2025 (Marr, 2018).</a:t>
                </a:r>
              </a:p>
            </p:txBody>
          </p:sp>
        </p:grpSp>
      </p:grpSp>
      <p:grpSp>
        <p:nvGrpSpPr>
          <p:cNvPr id="13" name="Group 13"/>
          <p:cNvGrpSpPr/>
          <p:nvPr/>
        </p:nvGrpSpPr>
        <p:grpSpPr>
          <a:xfrm>
            <a:off x="8454728" y="732731"/>
            <a:ext cx="2000445" cy="1200267"/>
            <a:chOff x="0" y="0"/>
            <a:chExt cx="4000890" cy="240053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CBC0C8">
                    <a:alpha val="100000"/>
                  </a:srgbClr>
                </a:gs>
                <a:gs pos="50000">
                  <a:srgbClr val="BAABB5">
                    <a:alpha val="100000"/>
                  </a:srgbClr>
                </a:gs>
                <a:gs pos="100000">
                  <a:srgbClr val="AD97A6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451552" y="729555"/>
            <a:ext cx="2006795" cy="1206617"/>
            <a:chOff x="0" y="0"/>
            <a:chExt cx="4013590" cy="241323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Attrition Goal: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Reduce turnover below 40 % by 2026 (DigitalDefynd, 2025).</a:t>
                </a:r>
              </a:p>
            </p:txBody>
          </p:sp>
        </p:grpSp>
      </p:grpSp>
      <p:grpSp>
        <p:nvGrpSpPr>
          <p:cNvPr id="20" name="Group 20"/>
          <p:cNvGrpSpPr/>
          <p:nvPr/>
        </p:nvGrpSpPr>
        <p:grpSpPr>
          <a:xfrm>
            <a:off x="6254238" y="2133043"/>
            <a:ext cx="2000445" cy="1200267"/>
            <a:chOff x="0" y="0"/>
            <a:chExt cx="4000890" cy="2400534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CCCFD1">
                    <a:alpha val="100000"/>
                  </a:srgbClr>
                </a:gs>
                <a:gs pos="50000">
                  <a:srgbClr val="B7BBBF">
                    <a:alpha val="100000"/>
                  </a:srgbClr>
                </a:gs>
                <a:gs pos="100000">
                  <a:srgbClr val="A4ABB1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6251062" y="2129867"/>
            <a:ext cx="2006795" cy="1206617"/>
            <a:chOff x="0" y="0"/>
            <a:chExt cx="4013590" cy="2413234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24" name="Group 24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25" name="Freeform 25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TextBox 26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Well-Being Platforms: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100 % global partner coverage by 2027 (TMI, 2024).</a:t>
                </a:r>
              </a:p>
            </p:txBody>
          </p:sp>
        </p:grpSp>
      </p:grpSp>
      <p:grpSp>
        <p:nvGrpSpPr>
          <p:cNvPr id="27" name="Group 27"/>
          <p:cNvGrpSpPr/>
          <p:nvPr/>
        </p:nvGrpSpPr>
        <p:grpSpPr>
          <a:xfrm>
            <a:off x="8454728" y="2133043"/>
            <a:ext cx="2000445" cy="1200267"/>
            <a:chOff x="0" y="0"/>
            <a:chExt cx="4000890" cy="2400534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D7D8D7">
                    <a:alpha val="100000"/>
                  </a:srgbClr>
                </a:gs>
                <a:gs pos="50000">
                  <a:srgbClr val="C4C5C3">
                    <a:alpha val="100000"/>
                  </a:srgbClr>
                </a:gs>
                <a:gs pos="100000">
                  <a:srgbClr val="B3B6B1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451552" y="2129867"/>
            <a:ext cx="2006795" cy="1206617"/>
            <a:chOff x="0" y="0"/>
            <a:chExt cx="4013590" cy="2413234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1" name="Group 31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Sustainability Metrics: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Link HR KPIs to ESG targets (AdviserPlus, 2024).</a:t>
                </a:r>
              </a:p>
            </p:txBody>
          </p:sp>
        </p:grpSp>
      </p:grpSp>
      <p:grpSp>
        <p:nvGrpSpPr>
          <p:cNvPr id="34" name="Group 34"/>
          <p:cNvGrpSpPr/>
          <p:nvPr/>
        </p:nvGrpSpPr>
        <p:grpSpPr>
          <a:xfrm>
            <a:off x="6254238" y="3533355"/>
            <a:ext cx="2000445" cy="1200267"/>
            <a:chOff x="0" y="0"/>
            <a:chExt cx="4000890" cy="2400534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E0E0E0">
                    <a:alpha val="100000"/>
                  </a:srgbClr>
                </a:gs>
                <a:gs pos="50000">
                  <a:srgbClr val="CDCDCD">
                    <a:alpha val="100000"/>
                  </a:srgbClr>
                </a:gs>
                <a:gs pos="100000">
                  <a:srgbClr val="BCBCBC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251062" y="3530179"/>
            <a:ext cx="2006795" cy="1206617"/>
            <a:chOff x="0" y="0"/>
            <a:chExt cx="4013590" cy="2413234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38" name="Group 38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39" name="Freeform 39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TextBox 40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Diversity Analytics: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45 % women in leadership by 2030 (Littman, 2021).</a:t>
                </a:r>
              </a:p>
            </p:txBody>
          </p:sp>
        </p:grpSp>
      </p:grpSp>
      <p:grpSp>
        <p:nvGrpSpPr>
          <p:cNvPr id="41" name="Group 41"/>
          <p:cNvGrpSpPr/>
          <p:nvPr/>
        </p:nvGrpSpPr>
        <p:grpSpPr>
          <a:xfrm>
            <a:off x="8454728" y="3533355"/>
            <a:ext cx="2000445" cy="1200267"/>
            <a:chOff x="0" y="0"/>
            <a:chExt cx="4000890" cy="2400534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E9E9E9">
                    <a:alpha val="100000"/>
                  </a:srgbClr>
                </a:gs>
                <a:gs pos="50000">
                  <a:srgbClr val="D6D6D6">
                    <a:alpha val="100000"/>
                  </a:srgbClr>
                </a:gs>
                <a:gs pos="100000">
                  <a:srgbClr val="C5C5C5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451552" y="3530179"/>
            <a:ext cx="2006795" cy="1206617"/>
            <a:chOff x="0" y="0"/>
            <a:chExt cx="4013590" cy="2413234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45" name="Group 45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46" name="Freeform 46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TextBox 47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Hybrid Work Tech: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Collaboration tools for 20 000 remote employees (Starner, 2015).</a:t>
                </a:r>
              </a:p>
            </p:txBody>
          </p:sp>
        </p:grpSp>
      </p:grpSp>
      <p:grpSp>
        <p:nvGrpSpPr>
          <p:cNvPr id="48" name="Group 48"/>
          <p:cNvGrpSpPr/>
          <p:nvPr/>
        </p:nvGrpSpPr>
        <p:grpSpPr>
          <a:xfrm>
            <a:off x="6254238" y="4933667"/>
            <a:ext cx="2000445" cy="1200267"/>
            <a:chOff x="0" y="0"/>
            <a:chExt cx="4000890" cy="2400534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F2F2F2">
                    <a:alpha val="100000"/>
                  </a:srgbClr>
                </a:gs>
                <a:gs pos="50000">
                  <a:srgbClr val="DFDFDF">
                    <a:alpha val="100000"/>
                  </a:srgbClr>
                </a:gs>
                <a:gs pos="100000">
                  <a:srgbClr val="CECECE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251062" y="4930492"/>
            <a:ext cx="2006795" cy="1206617"/>
            <a:chOff x="0" y="0"/>
            <a:chExt cx="4013590" cy="2413234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52" name="Group 52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53" name="Freeform 53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54" name="TextBox 54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AI Learning Coach: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Adaptive training recommendations based on skills gaps (Marr, 2018).</a:t>
                </a:r>
              </a:p>
            </p:txBody>
          </p:sp>
        </p:grpSp>
      </p:grpSp>
      <p:grpSp>
        <p:nvGrpSpPr>
          <p:cNvPr id="55" name="Group 55"/>
          <p:cNvGrpSpPr/>
          <p:nvPr/>
        </p:nvGrpSpPr>
        <p:grpSpPr>
          <a:xfrm>
            <a:off x="8454728" y="4933667"/>
            <a:ext cx="2000445" cy="1200267"/>
            <a:chOff x="0" y="0"/>
            <a:chExt cx="4000890" cy="2400534"/>
          </a:xfrm>
        </p:grpSpPr>
        <p:sp>
          <p:nvSpPr>
            <p:cNvPr id="56" name="Freeform 56"/>
            <p:cNvSpPr/>
            <p:nvPr/>
          </p:nvSpPr>
          <p:spPr>
            <a:xfrm>
              <a:off x="0" y="0"/>
              <a:ext cx="4000881" cy="2400554"/>
            </a:xfrm>
            <a:custGeom>
              <a:avLst/>
              <a:gdLst/>
              <a:ahLst/>
              <a:cxnLst/>
              <a:rect l="l" t="t" r="r" b="b"/>
              <a:pathLst>
                <a:path w="4000881" h="2400554">
                  <a:moveTo>
                    <a:pt x="0" y="0"/>
                  </a:moveTo>
                  <a:lnTo>
                    <a:pt x="4000881" y="0"/>
                  </a:lnTo>
                  <a:lnTo>
                    <a:pt x="4000881" y="2400554"/>
                  </a:lnTo>
                  <a:lnTo>
                    <a:pt x="0" y="2400554"/>
                  </a:lnTo>
                  <a:close/>
                </a:path>
              </a:pathLst>
            </a:custGeom>
            <a:gradFill rotWithShape="1">
              <a:gsLst>
                <a:gs pos="0">
                  <a:srgbClr val="FBFBFB">
                    <a:alpha val="100000"/>
                  </a:srgbClr>
                </a:gs>
                <a:gs pos="50000">
                  <a:srgbClr val="E8E8E8">
                    <a:alpha val="100000"/>
                  </a:srgbClr>
                </a:gs>
                <a:gs pos="100000">
                  <a:srgbClr val="D7D7D7">
                    <a:alpha val="100000"/>
                  </a:srgbClr>
                </a:gs>
              </a:gsLst>
              <a:lin ang="5400000"/>
            </a:gra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552" y="4930492"/>
            <a:ext cx="2006795" cy="1206617"/>
            <a:chOff x="0" y="0"/>
            <a:chExt cx="4013590" cy="2413234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4013590" cy="2413234"/>
            </a:xfrm>
            <a:custGeom>
              <a:avLst/>
              <a:gdLst/>
              <a:ahLst/>
              <a:cxnLst/>
              <a:rect l="l" t="t" r="r" b="b"/>
              <a:pathLst>
                <a:path w="4013590" h="2413234">
                  <a:moveTo>
                    <a:pt x="0" y="0"/>
                  </a:moveTo>
                  <a:lnTo>
                    <a:pt x="4013590" y="0"/>
                  </a:lnTo>
                  <a:lnTo>
                    <a:pt x="4013590" y="2413234"/>
                  </a:lnTo>
                  <a:lnTo>
                    <a:pt x="0" y="241323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  <p:grpSp>
          <p:nvGrpSpPr>
            <p:cNvPr id="59" name="Group 59"/>
            <p:cNvGrpSpPr/>
            <p:nvPr/>
          </p:nvGrpSpPr>
          <p:grpSpPr>
            <a:xfrm>
              <a:off x="0" y="0"/>
              <a:ext cx="4013590" cy="2413234"/>
              <a:chOff x="0" y="0"/>
              <a:chExt cx="4013590" cy="2413234"/>
            </a:xfrm>
          </p:grpSpPr>
          <p:sp>
            <p:nvSpPr>
              <p:cNvPr id="60" name="Freeform 60"/>
              <p:cNvSpPr/>
              <p:nvPr/>
            </p:nvSpPr>
            <p:spPr>
              <a:xfrm>
                <a:off x="0" y="0"/>
                <a:ext cx="4013590" cy="2413234"/>
              </a:xfrm>
              <a:custGeom>
                <a:avLst/>
                <a:gdLst/>
                <a:ahLst/>
                <a:cxnLst/>
                <a:rect l="l" t="t" r="r" b="b"/>
                <a:pathLst>
                  <a:path w="4013590" h="2413234">
                    <a:moveTo>
                      <a:pt x="0" y="0"/>
                    </a:moveTo>
                    <a:lnTo>
                      <a:pt x="4013590" y="0"/>
                    </a:lnTo>
                    <a:lnTo>
                      <a:pt x="4013590" y="2413234"/>
                    </a:lnTo>
                    <a:lnTo>
                      <a:pt x="0" y="2413234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61" name="TextBox 61"/>
              <p:cNvSpPr txBox="1"/>
              <p:nvPr/>
            </p:nvSpPr>
            <p:spPr>
              <a:xfrm>
                <a:off x="0" y="-19050"/>
                <a:ext cx="4013590" cy="2432284"/>
              </a:xfrm>
              <a:prstGeom prst="rect">
                <a:avLst/>
              </a:prstGeom>
            </p:spPr>
            <p:txBody>
              <a:bodyPr lIns="0" tIns="0" rIns="0" bIns="0" rtlCol="0" anchor="ctr"/>
              <a:lstStyle/>
              <a:p>
                <a:pPr algn="ctr">
                  <a:lnSpc>
                    <a:spcPts val="1620"/>
                  </a:lnSpc>
                </a:pPr>
                <a:r>
                  <a:rPr lang="en-US" sz="1500" b="1">
                    <a:solidFill>
                      <a:srgbClr val="000000"/>
                    </a:solidFill>
                    <a:latin typeface="Avenir Bold"/>
                    <a:ea typeface="Avenir Bold"/>
                    <a:cs typeface="Avenir Bold"/>
                    <a:sym typeface="Avenir Bold"/>
                  </a:rPr>
                  <a:t>Digital Ethics Framework:</a:t>
                </a:r>
                <a:r>
                  <a:rPr lang="en-US" sz="1500">
                    <a:solidFill>
                      <a:srgbClr val="000000"/>
                    </a:solidFill>
                    <a:latin typeface="Avenir"/>
                    <a:ea typeface="Avenir"/>
                    <a:cs typeface="Avenir"/>
                    <a:sym typeface="Avenir"/>
                  </a:rPr>
                  <a:t> Governance model for AI and data use.</a:t>
                </a:r>
              </a:p>
            </p:txBody>
          </p:sp>
        </p:grpSp>
      </p:grpSp>
      <p:sp>
        <p:nvSpPr>
          <p:cNvPr id="62" name="Freeform 62"/>
          <p:cNvSpPr/>
          <p:nvPr/>
        </p:nvSpPr>
        <p:spPr>
          <a:xfrm>
            <a:off x="0" y="2200721"/>
            <a:ext cx="5942653" cy="3971479"/>
          </a:xfrm>
          <a:custGeom>
            <a:avLst/>
            <a:gdLst/>
            <a:ahLst/>
            <a:cxnLst/>
            <a:rect l="l" t="t" r="r" b="b"/>
            <a:pathLst>
              <a:path w="8913980" h="5957219">
                <a:moveTo>
                  <a:pt x="0" y="0"/>
                </a:moveTo>
                <a:lnTo>
                  <a:pt x="8913980" y="0"/>
                </a:lnTo>
                <a:lnTo>
                  <a:pt x="8913980" y="5957219"/>
                </a:lnTo>
                <a:lnTo>
                  <a:pt x="0" y="59572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3" name="TextBox 63"/>
          <p:cNvSpPr txBox="1"/>
          <p:nvPr/>
        </p:nvSpPr>
        <p:spPr>
          <a:xfrm>
            <a:off x="497105" y="242841"/>
            <a:ext cx="5256853" cy="1272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63"/>
              </a:lnSpc>
            </a:pPr>
            <a:r>
              <a:rPr lang="en-US" sz="3600" b="1" dirty="0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Future HR Technology Trends at Starbucks</a:t>
            </a:r>
          </a:p>
        </p:txBody>
      </p:sp>
    </p:spTree>
    <p:extLst>
      <p:ext uri="{BB962C8B-B14F-4D97-AF65-F5344CB8AC3E}">
        <p14:creationId xmlns:p14="http://schemas.microsoft.com/office/powerpoint/2010/main" val="13830327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154C4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0" y="0"/>
            <a:ext cx="12192000" cy="6858000"/>
            <a:chOff x="0" y="0"/>
            <a:chExt cx="24384000" cy="13716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4384127" cy="13716000"/>
            </a:xfrm>
            <a:custGeom>
              <a:avLst/>
              <a:gdLst/>
              <a:ahLst/>
              <a:cxnLst/>
              <a:rect l="l" t="t" r="r" b="b"/>
              <a:pathLst>
                <a:path w="24384127" h="13716000">
                  <a:moveTo>
                    <a:pt x="0" y="0"/>
                  </a:moveTo>
                  <a:lnTo>
                    <a:pt x="20688173" y="0"/>
                  </a:lnTo>
                  <a:lnTo>
                    <a:pt x="21256117" y="363982"/>
                  </a:lnTo>
                  <a:cubicBezTo>
                    <a:pt x="21456777" y="510540"/>
                    <a:pt x="21633180" y="659511"/>
                    <a:pt x="21781643" y="808355"/>
                  </a:cubicBezTo>
                  <a:cubicBezTo>
                    <a:pt x="22895306" y="1925193"/>
                    <a:pt x="23776812" y="3274822"/>
                    <a:pt x="24281510" y="5002530"/>
                  </a:cubicBezTo>
                  <a:lnTo>
                    <a:pt x="24384127" y="5391023"/>
                  </a:lnTo>
                  <a:lnTo>
                    <a:pt x="24384127" y="11399266"/>
                  </a:lnTo>
                  <a:lnTo>
                    <a:pt x="24305895" y="11679555"/>
                  </a:lnTo>
                  <a:cubicBezTo>
                    <a:pt x="24083136" y="12349735"/>
                    <a:pt x="23776939" y="12936093"/>
                    <a:pt x="23387177" y="13438632"/>
                  </a:cubicBezTo>
                  <a:lnTo>
                    <a:pt x="23142956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017042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20000" y="606501"/>
            <a:ext cx="10595700" cy="4873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 b="1">
                <a:solidFill>
                  <a:srgbClr val="FFFFFF"/>
                </a:solidFill>
                <a:latin typeface="Arimo Bold"/>
                <a:ea typeface="Arimo Bold"/>
                <a:cs typeface="Arimo Bold"/>
                <a:sym typeface="Arimo Bold"/>
              </a:rPr>
              <a:t>References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4824" y="1326114"/>
            <a:ext cx="11301376" cy="4161204"/>
          </a:xfrm>
          <a:prstGeom prst="rect">
            <a:avLst/>
          </a:prstGeom>
          <a:ln>
            <a:solidFill>
              <a:srgbClr val="FFFF00"/>
            </a:solidFill>
          </a:ln>
        </p:spPr>
        <p:txBody>
          <a:bodyPr lIns="0" tIns="0" rIns="0" bIns="0" rtlCol="0" anchor="t">
            <a:spAutoFit/>
          </a:bodyPr>
          <a:lstStyle/>
          <a:p>
            <a:pPr marL="279499" lvl="1" indent="-139750">
              <a:lnSpc>
                <a:spcPct val="150000"/>
              </a:lnSpc>
              <a:buFont typeface="Arial"/>
              <a:buChar char="•"/>
            </a:pPr>
            <a:r>
              <a:rPr lang="en-US" sz="1400" spc="22" dirty="0" err="1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AdviserPlus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 (2024) ‘Starbucks UK: Strategic HR transformation cuts absence costs’, </a:t>
            </a:r>
            <a:r>
              <a:rPr lang="en-US" sz="1400" i="1" spc="22" dirty="0" err="1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AdviserPlus</a:t>
            </a:r>
            <a:r>
              <a:rPr lang="en-US" sz="1400" i="1" spc="22" dirty="0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 Case Study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US" sz="1400" u="sng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  <a:hlinkClick r:id="rId2" tooltip="https://adviserplus.com/our-story/our-clients/starbucks-uk-hr-transformation-cuts-absence-costs/"/>
              </a:rPr>
              <a:t>https://adviserplus.com/our-story/our-clients/starbucks-uk-hr-transformation-cuts-absence-costs/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279499" lvl="1" indent="-139750">
              <a:lnSpc>
                <a:spcPct val="150000"/>
              </a:lnSpc>
              <a:buFont typeface="Arial"/>
              <a:buChar char="•"/>
            </a:pPr>
            <a:r>
              <a:rPr lang="en-US" sz="1400" spc="22" dirty="0" err="1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DigitalDefynd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 (2025) ‘8 Ways Starbucks Is Using AI [Case Study]’, </a:t>
            </a:r>
            <a:r>
              <a:rPr lang="en-US" sz="1400" i="1" spc="22" dirty="0" err="1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DigitalDefynd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US" sz="1400" u="sng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  <a:hlinkClick r:id="rId3" tooltip="https://digitaldefynd.com/IQ/starbucks-using-ai-case-study/?utm_source=chatgpt.com"/>
              </a:rPr>
              <a:t>https://digitaldefynd.com/IQ/starbucks-using-ai-case-study/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279499" lvl="1" indent="-139750">
              <a:lnSpc>
                <a:spcPct val="150000"/>
              </a:lnSpc>
              <a:buFont typeface="Arial"/>
              <a:buChar char="•"/>
            </a:pP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Littman, J. (2021) ‘Starbucks will use analytics to track promotion decisions in diversity push’, </a:t>
            </a:r>
            <a:r>
              <a:rPr lang="en-US" sz="1400" i="1" spc="22" dirty="0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Restaurant Dive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, 5 Apr. Available at: </a:t>
            </a:r>
            <a:r>
              <a:rPr lang="en-US" sz="1400" u="sng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  <a:hlinkClick r:id="rId4" tooltip="https://www.restaurantdive.com/news/starbucks-will-use-analytics-to-track-promotion-decisions-in-diversity-push/597791/"/>
              </a:rPr>
              <a:t>https://www.restaurantdive.com/news/starbucks-will-use-analytics-to-track-promotion-decisions-in-diversity-push/597791/</a:t>
            </a:r>
            <a:endParaRPr lang="en-US" sz="1400" spc="22" dirty="0">
              <a:solidFill>
                <a:schemeClr val="bg2">
                  <a:alpha val="57647"/>
                </a:schemeClr>
              </a:solidFill>
              <a:latin typeface="Arial"/>
              <a:ea typeface="Arial"/>
              <a:cs typeface="Arial"/>
              <a:sym typeface="Arial"/>
            </a:endParaRPr>
          </a:p>
          <a:p>
            <a:pPr marL="279499" lvl="1" indent="-139750">
              <a:lnSpc>
                <a:spcPct val="150000"/>
              </a:lnSpc>
              <a:buFont typeface="Arial"/>
              <a:buChar char="•"/>
            </a:pP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Marr, B. (2018) ‘Starbucks: Using big data, analytics and artificial intelligence to boost performance’, </a:t>
            </a:r>
            <a:r>
              <a:rPr lang="en-US" sz="1400" i="1" spc="22" dirty="0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Forbes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, 28 May. Available at: https://www.forbes.com/sites/bernardmarr/2018/05/28/starbucks-using-big-data-analytics-and-artificial-intelligence-to-boost-performance/ (Accessed: 1 Nov 2025).</a:t>
            </a:r>
          </a:p>
          <a:p>
            <a:pPr marL="279499" lvl="1" indent="-139750">
              <a:lnSpc>
                <a:spcPct val="150000"/>
              </a:lnSpc>
              <a:buFont typeface="Arial"/>
              <a:buChar char="•"/>
            </a:pPr>
            <a:r>
              <a:rPr lang="en-US" sz="1400" spc="22" dirty="0" err="1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Starner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, T. (2015) ‘Starbucks brewing fresh approach to employee engagement’, </a:t>
            </a:r>
            <a:r>
              <a:rPr lang="en-US" sz="1400" i="1" spc="22" dirty="0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HR Dive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, 12 Aug. Available at: </a:t>
            </a:r>
            <a:r>
              <a:rPr lang="en-US" sz="1400" u="sng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  <a:hlinkClick r:id="rId5" tooltip="https://www.hrdive.com/news/starbucks-brewing-fresh-approach-to-employee-engagement/403850/?utm_source=chatgpt.com"/>
              </a:rPr>
              <a:t>https://www.hrdive.com/news/starbucks-brewing-fresh-approach-to-employee-engagement/403850/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279499" lvl="1" indent="-139750">
              <a:lnSpc>
                <a:spcPct val="150000"/>
              </a:lnSpc>
              <a:buFont typeface="Arial"/>
              <a:buChar char="•"/>
            </a:pP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Talent Management Institute (2024) ‘Inside Starbucks: A case study on talent management’, </a:t>
            </a:r>
            <a:r>
              <a:rPr lang="en-US" sz="1400" i="1" spc="22" dirty="0">
                <a:solidFill>
                  <a:schemeClr val="bg2">
                    <a:alpha val="57647"/>
                  </a:schemeClr>
                </a:solidFill>
                <a:latin typeface="Arial Italics"/>
                <a:ea typeface="Arial Italics"/>
                <a:cs typeface="Arial Italics"/>
                <a:sym typeface="Arial Italics"/>
              </a:rPr>
              <a:t>TMI Blog</a:t>
            </a:r>
            <a:r>
              <a:rPr lang="en-US" sz="1400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</a:rPr>
              <a:t>, 29 Mar. Available at: </a:t>
            </a:r>
            <a:r>
              <a:rPr lang="en-US" sz="1400" u="sng" spc="22" dirty="0">
                <a:solidFill>
                  <a:schemeClr val="bg2">
                    <a:alpha val="57647"/>
                  </a:schemeClr>
                </a:solidFill>
                <a:latin typeface="Arial"/>
                <a:ea typeface="Arial"/>
                <a:cs typeface="Arial"/>
                <a:sym typeface="Arial"/>
                <a:hlinkClick r:id="rId6" tooltip="https://www.tmi.org/blogs/inside-starbucks-a-case-study-on-talent-management"/>
              </a:rPr>
              <a:t>https://www.tmi.org/blogs/inside-starbucks-a-case-study-on-talent-management</a:t>
            </a:r>
            <a:endParaRPr lang="en-US" sz="1400" spc="22" dirty="0">
              <a:solidFill>
                <a:schemeClr val="bg2">
                  <a:alpha val="57647"/>
                </a:schemeClr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9356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0A822B5-7628-AE32-A23D-51A0DD0F12FB}"/>
              </a:ext>
            </a:extLst>
          </p:cNvPr>
          <p:cNvSpPr/>
          <p:nvPr/>
        </p:nvSpPr>
        <p:spPr>
          <a:xfrm flipH="1">
            <a:off x="0" y="0"/>
            <a:ext cx="9543505" cy="6858001"/>
          </a:xfrm>
          <a:custGeom>
            <a:avLst/>
            <a:gdLst>
              <a:gd name="connsiteX0" fmla="*/ 5118857 w 9543505"/>
              <a:gd name="connsiteY0" fmla="*/ 0 h 6858001"/>
              <a:gd name="connsiteX1" fmla="*/ 1235697 w 9543505"/>
              <a:gd name="connsiteY1" fmla="*/ 0 h 6858001"/>
              <a:gd name="connsiteX2" fmla="*/ 1235696 w 9543505"/>
              <a:gd name="connsiteY2" fmla="*/ 1 h 6858001"/>
              <a:gd name="connsiteX3" fmla="*/ 988574 w 9543505"/>
              <a:gd name="connsiteY3" fmla="*/ 1 h 6858001"/>
              <a:gd name="connsiteX4" fmla="*/ 933284 w 9543505"/>
              <a:gd name="connsiteY4" fmla="*/ 86245 h 6858001"/>
              <a:gd name="connsiteX5" fmla="*/ 0 w 9543505"/>
              <a:gd name="connsiteY5" fmla="*/ 3429000 h 6858001"/>
              <a:gd name="connsiteX6" fmla="*/ 933284 w 9543505"/>
              <a:gd name="connsiteY6" fmla="*/ 6771755 h 6858001"/>
              <a:gd name="connsiteX7" fmla="*/ 988576 w 9543505"/>
              <a:gd name="connsiteY7" fmla="*/ 6858001 h 6858001"/>
              <a:gd name="connsiteX8" fmla="*/ 9543505 w 9543505"/>
              <a:gd name="connsiteY8" fmla="*/ 6858001 h 6858001"/>
              <a:gd name="connsiteX9" fmla="*/ 9543505 w 9543505"/>
              <a:gd name="connsiteY9" fmla="*/ 1 h 6858001"/>
              <a:gd name="connsiteX10" fmla="*/ 5118857 w 9543505"/>
              <a:gd name="connsiteY10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43505" h="6858001">
                <a:moveTo>
                  <a:pt x="5118857" y="0"/>
                </a:moveTo>
                <a:lnTo>
                  <a:pt x="1235697" y="0"/>
                </a:lnTo>
                <a:lnTo>
                  <a:pt x="1235696" y="1"/>
                </a:lnTo>
                <a:lnTo>
                  <a:pt x="988574" y="1"/>
                </a:lnTo>
                <a:lnTo>
                  <a:pt x="933284" y="86245"/>
                </a:lnTo>
                <a:cubicBezTo>
                  <a:pt x="341046" y="1060939"/>
                  <a:pt x="0" y="2205142"/>
                  <a:pt x="0" y="3429000"/>
                </a:cubicBezTo>
                <a:cubicBezTo>
                  <a:pt x="0" y="4652859"/>
                  <a:pt x="341046" y="5797061"/>
                  <a:pt x="933284" y="6771755"/>
                </a:cubicBezTo>
                <a:lnTo>
                  <a:pt x="988576" y="6858001"/>
                </a:lnTo>
                <a:lnTo>
                  <a:pt x="9543505" y="6858001"/>
                </a:lnTo>
                <a:lnTo>
                  <a:pt x="9543505" y="1"/>
                </a:lnTo>
                <a:lnTo>
                  <a:pt x="5118857" y="1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2B369C-32E0-6537-667B-37F1A949EFAF}"/>
              </a:ext>
            </a:extLst>
          </p:cNvPr>
          <p:cNvSpPr txBox="1"/>
          <p:nvPr/>
        </p:nvSpPr>
        <p:spPr>
          <a:xfrm>
            <a:off x="581479" y="436130"/>
            <a:ext cx="3626627" cy="72327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+mj-lt"/>
              </a:rPr>
              <a:t>Conclusion</a:t>
            </a:r>
            <a:endParaRPr lang="en-ID" sz="4000" b="1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3C7BDA3-3BA8-227F-30B5-15DA03A00CC0}"/>
              </a:ext>
            </a:extLst>
          </p:cNvPr>
          <p:cNvGrpSpPr/>
          <p:nvPr/>
        </p:nvGrpSpPr>
        <p:grpSpPr>
          <a:xfrm>
            <a:off x="7331013" y="1952601"/>
            <a:ext cx="4424984" cy="3147453"/>
            <a:chOff x="7331013" y="2276692"/>
            <a:chExt cx="4424984" cy="3147453"/>
          </a:xfrm>
          <a:effectLst>
            <a:outerShdw blurRad="127000" dist="50800" dir="5400000" sx="101000" sy="101000" algn="t" rotWithShape="0">
              <a:schemeClr val="tx1">
                <a:alpha val="40000"/>
              </a:schemeClr>
            </a:outerShdw>
          </a:effectLst>
        </p:grpSpPr>
        <p:sp>
          <p:nvSpPr>
            <p:cNvPr id="6" name="Google Shape;500;p44">
              <a:extLst>
                <a:ext uri="{FF2B5EF4-FFF2-40B4-BE49-F238E27FC236}">
                  <a16:creationId xmlns:a16="http://schemas.microsoft.com/office/drawing/2014/main" id="{3FF9365E-4262-11D0-3A38-216AD91D7385}"/>
                </a:ext>
              </a:extLst>
            </p:cNvPr>
            <p:cNvSpPr/>
            <p:nvPr/>
          </p:nvSpPr>
          <p:spPr>
            <a:xfrm>
              <a:off x="7331013" y="2276692"/>
              <a:ext cx="4424984" cy="2629447"/>
            </a:xfrm>
            <a:prstGeom prst="roundRect">
              <a:avLst>
                <a:gd name="adj" fmla="val 4905"/>
              </a:avLst>
            </a:prstGeom>
            <a:solidFill>
              <a:schemeClr val="tx1"/>
            </a:solidFill>
            <a:ln>
              <a:noFill/>
            </a:ln>
            <a:effectLst/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7" name="Google Shape;501;p44">
              <a:extLst>
                <a:ext uri="{FF2B5EF4-FFF2-40B4-BE49-F238E27FC236}">
                  <a16:creationId xmlns:a16="http://schemas.microsoft.com/office/drawing/2014/main" id="{ADAA86F9-7994-3001-E965-48FF6A0757FF}"/>
                </a:ext>
              </a:extLst>
            </p:cNvPr>
            <p:cNvSpPr/>
            <p:nvPr/>
          </p:nvSpPr>
          <p:spPr>
            <a:xfrm>
              <a:off x="8771175" y="4906500"/>
              <a:ext cx="1544524" cy="385488"/>
            </a:xfrm>
            <a:prstGeom prst="trapezoid">
              <a:avLst>
                <a:gd name="adj" fmla="val 25000"/>
              </a:avLst>
            </a:prstGeom>
            <a:solidFill>
              <a:schemeClr val="tx1"/>
            </a:solidFill>
            <a:ln>
              <a:noFill/>
            </a:ln>
            <a:effectLst/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8" name="Google Shape;502;p44">
              <a:extLst>
                <a:ext uri="{FF2B5EF4-FFF2-40B4-BE49-F238E27FC236}">
                  <a16:creationId xmlns:a16="http://schemas.microsoft.com/office/drawing/2014/main" id="{ECC9DBFE-95C1-8C53-30A4-01AF84630066}"/>
                </a:ext>
              </a:extLst>
            </p:cNvPr>
            <p:cNvSpPr/>
            <p:nvPr/>
          </p:nvSpPr>
          <p:spPr>
            <a:xfrm>
              <a:off x="8499896" y="5284939"/>
              <a:ext cx="1989984" cy="13920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/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8349F57F-5116-F49C-6776-4AD6DACD9B3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3" b="4113"/>
          <a:stretch/>
        </p:blipFill>
        <p:spPr>
          <a:xfrm>
            <a:off x="7489781" y="2122489"/>
            <a:ext cx="4107441" cy="2120400"/>
          </a:xfrm>
        </p:spPr>
      </p:pic>
      <p:sp>
        <p:nvSpPr>
          <p:cNvPr id="16" name="Rectangle 15"/>
          <p:cNvSpPr/>
          <p:nvPr/>
        </p:nvSpPr>
        <p:spPr>
          <a:xfrm>
            <a:off x="9377265" y="3267324"/>
            <a:ext cx="1819470" cy="25470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451525" y="1595535"/>
            <a:ext cx="5321332" cy="286232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HR functions collectively align with the company’s global strategy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Integrated HR operations, training, DEI, and technology foster innovation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Shared goal: skilled, inclusive, and digitally capable workforce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Strategic HR alignment enhances retention and competitiveness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Continuous adaptation builds organizational resilience</a:t>
            </a:r>
          </a:p>
        </p:txBody>
      </p:sp>
    </p:spTree>
    <p:extLst>
      <p:ext uri="{BB962C8B-B14F-4D97-AF65-F5344CB8AC3E}">
        <p14:creationId xmlns:p14="http://schemas.microsoft.com/office/powerpoint/2010/main" val="36268446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Custom 34">
      <a:dk1>
        <a:srgbClr val="223B35"/>
      </a:dk1>
      <a:lt1>
        <a:srgbClr val="D7E8E2"/>
      </a:lt1>
      <a:dk2>
        <a:srgbClr val="286043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223B35"/>
      </a:hlink>
      <a:folHlink>
        <a:srgbClr val="223B35"/>
      </a:folHlink>
    </a:clrScheme>
    <a:fontScheme name="Custom 52">
      <a:majorFont>
        <a:latin typeface="Raleway ExtraBold"/>
        <a:ea typeface=""/>
        <a:cs typeface=""/>
      </a:majorFont>
      <a:minorFont>
        <a:latin typeface="Poppi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495</TotalTime>
  <Words>3215</Words>
  <Application>Microsoft Office PowerPoint</Application>
  <PresentationFormat>Widescreen</PresentationFormat>
  <Paragraphs>292</Paragraphs>
  <Slides>34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53" baseType="lpstr">
      <vt:lpstr>Aptos</vt:lpstr>
      <vt:lpstr>Arial</vt:lpstr>
      <vt:lpstr>Arial Italics</vt:lpstr>
      <vt:lpstr>Arimo Bold</vt:lpstr>
      <vt:lpstr>Avenir</vt:lpstr>
      <vt:lpstr>Avenir Bold</vt:lpstr>
      <vt:lpstr>Avenir Italics</vt:lpstr>
      <vt:lpstr>Calibri</vt:lpstr>
      <vt:lpstr>Calibri Light</vt:lpstr>
      <vt:lpstr>Chivo</vt:lpstr>
      <vt:lpstr>Chivo Light</vt:lpstr>
      <vt:lpstr>Courier New</vt:lpstr>
      <vt:lpstr>Montserrat</vt:lpstr>
      <vt:lpstr>Poppins</vt:lpstr>
      <vt:lpstr>Raleway ExtraBold</vt:lpstr>
      <vt:lpstr>Roboto</vt:lpstr>
      <vt:lpstr>Wingdings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malih</dc:creator>
  <cp:lastModifiedBy>Tarikul Islam Tarek</cp:lastModifiedBy>
  <cp:revision>56</cp:revision>
  <dcterms:created xsi:type="dcterms:W3CDTF">2025-10-30T19:31:43Z</dcterms:created>
  <dcterms:modified xsi:type="dcterms:W3CDTF">2025-11-01T11:58:46Z</dcterms:modified>
</cp:coreProperties>
</file>