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Helvetica World" panose="020B0604020202020204" charset="-128"/>
      <p:regular r:id="rId13"/>
    </p:embeddedFont>
    <p:embeddedFont>
      <p:font typeface="Helvetica World Bold" panose="020B0604020202020204" charset="-128"/>
      <p:regular r:id="rId14"/>
    </p:embeddedFont>
    <p:embeddedFont>
      <p:font typeface="Cy Grotesk V3 Grand Semi-Bold" panose="020B0604020202020204" charset="0"/>
      <p:regular r:id="rId15"/>
    </p:embeddedFont>
    <p:embeddedFont>
      <p:font typeface="Open Sauce" panose="020B0604020202020204" charset="0"/>
      <p:regular r:id="rId16"/>
    </p:embeddedFont>
    <p:embeddedFont>
      <p:font typeface="Open Sauce Bold" panose="020B0604020202020204" charset="0"/>
      <p:regular r:id="rId17"/>
    </p:embeddedFont>
    <p:embeddedFont>
      <p:font typeface="TT Interphases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94622" autoAdjust="0"/>
  </p:normalViewPr>
  <p:slideViewPr>
    <p:cSldViewPr>
      <p:cViewPr varScale="1">
        <p:scale>
          <a:sx n="69" d="100"/>
          <a:sy n="69" d="100"/>
        </p:scale>
        <p:origin x="186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Male" userId="caaf74f17080dad8" providerId="LiveId" clId="{F59BA61E-14CB-45A5-8152-E7E2C012F4EC}"/>
    <pc:docChg chg="custSel modSld">
      <pc:chgData name="Natalie Male" userId="caaf74f17080dad8" providerId="LiveId" clId="{F59BA61E-14CB-45A5-8152-E7E2C012F4EC}" dt="2026-09-18T15:40:37.324" v="24" actId="1076"/>
      <pc:docMkLst>
        <pc:docMk/>
      </pc:docMkLst>
      <pc:sldChg chg="modSp mod">
        <pc:chgData name="Natalie Male" userId="caaf74f17080dad8" providerId="LiveId" clId="{F59BA61E-14CB-45A5-8152-E7E2C012F4EC}" dt="2026-09-18T15:39:38.931" v="16" actId="14100"/>
        <pc:sldMkLst>
          <pc:docMk/>
          <pc:sldMk cId="0" sldId="257"/>
        </pc:sldMkLst>
        <pc:grpChg chg="mod">
          <ac:chgData name="Natalie Male" userId="caaf74f17080dad8" providerId="LiveId" clId="{F59BA61E-14CB-45A5-8152-E7E2C012F4EC}" dt="2026-09-18T15:39:38.931" v="16" actId="14100"/>
          <ac:grpSpMkLst>
            <pc:docMk/>
            <pc:sldMk cId="0" sldId="257"/>
            <ac:grpSpMk id="2" creationId="{00000000-0000-0000-0000-000000000000}"/>
          </ac:grpSpMkLst>
        </pc:grpChg>
      </pc:sldChg>
      <pc:sldChg chg="delSp modSp mod">
        <pc:chgData name="Natalie Male" userId="caaf74f17080dad8" providerId="LiveId" clId="{F59BA61E-14CB-45A5-8152-E7E2C012F4EC}" dt="2026-09-18T15:40:06.263" v="20" actId="14100"/>
        <pc:sldMkLst>
          <pc:docMk/>
          <pc:sldMk cId="0" sldId="258"/>
        </pc:sldMkLst>
        <pc:spChg chg="mod">
          <ac:chgData name="Natalie Male" userId="caaf74f17080dad8" providerId="LiveId" clId="{F59BA61E-14CB-45A5-8152-E7E2C012F4EC}" dt="2026-09-18T15:38:34.877" v="7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Natalie Male" userId="caaf74f17080dad8" providerId="LiveId" clId="{F59BA61E-14CB-45A5-8152-E7E2C012F4EC}" dt="2026-09-18T15:38:37.303" v="8" actId="1076"/>
          <ac:spMkLst>
            <pc:docMk/>
            <pc:sldMk cId="0" sldId="258"/>
            <ac:spMk id="9" creationId="{00000000-0000-0000-0000-000000000000}"/>
          </ac:spMkLst>
        </pc:spChg>
        <pc:grpChg chg="mod">
          <ac:chgData name="Natalie Male" userId="caaf74f17080dad8" providerId="LiveId" clId="{F59BA61E-14CB-45A5-8152-E7E2C012F4EC}" dt="2026-09-18T15:40:06.263" v="20" actId="14100"/>
          <ac:grpSpMkLst>
            <pc:docMk/>
            <pc:sldMk cId="0" sldId="258"/>
            <ac:grpSpMk id="2" creationId="{00000000-0000-0000-0000-000000000000}"/>
          </ac:grpSpMkLst>
        </pc:grpChg>
        <pc:grpChg chg="del">
          <ac:chgData name="Natalie Male" userId="caaf74f17080dad8" providerId="LiveId" clId="{F59BA61E-14CB-45A5-8152-E7E2C012F4EC}" dt="2026-09-18T15:38:29.585" v="5" actId="478"/>
          <ac:grpSpMkLst>
            <pc:docMk/>
            <pc:sldMk cId="0" sldId="258"/>
            <ac:grpSpMk id="5" creationId="{00000000-0000-0000-0000-000000000000}"/>
          </ac:grpSpMkLst>
        </pc:grpChg>
      </pc:sldChg>
      <pc:sldChg chg="modSp mod">
        <pc:chgData name="Natalie Male" userId="caaf74f17080dad8" providerId="LiveId" clId="{F59BA61E-14CB-45A5-8152-E7E2C012F4EC}" dt="2026-09-18T15:39:54.178" v="19" actId="1076"/>
        <pc:sldMkLst>
          <pc:docMk/>
          <pc:sldMk cId="0" sldId="259"/>
        </pc:sldMkLst>
        <pc:grpChg chg="mod">
          <ac:chgData name="Natalie Male" userId="caaf74f17080dad8" providerId="LiveId" clId="{F59BA61E-14CB-45A5-8152-E7E2C012F4EC}" dt="2026-09-18T15:39:54.178" v="19" actId="1076"/>
          <ac:grpSpMkLst>
            <pc:docMk/>
            <pc:sldMk cId="0" sldId="259"/>
            <ac:grpSpMk id="2" creationId="{00000000-0000-0000-0000-000000000000}"/>
          </ac:grpSpMkLst>
        </pc:grpChg>
      </pc:sldChg>
      <pc:sldChg chg="modSp mod">
        <pc:chgData name="Natalie Male" userId="caaf74f17080dad8" providerId="LiveId" clId="{F59BA61E-14CB-45A5-8152-E7E2C012F4EC}" dt="2026-09-18T15:40:24.645" v="22" actId="14100"/>
        <pc:sldMkLst>
          <pc:docMk/>
          <pc:sldMk cId="0" sldId="262"/>
        </pc:sldMkLst>
        <pc:grpChg chg="mod">
          <ac:chgData name="Natalie Male" userId="caaf74f17080dad8" providerId="LiveId" clId="{F59BA61E-14CB-45A5-8152-E7E2C012F4EC}" dt="2026-09-18T15:40:24.645" v="22" actId="14100"/>
          <ac:grpSpMkLst>
            <pc:docMk/>
            <pc:sldMk cId="0" sldId="262"/>
            <ac:grpSpMk id="2" creationId="{00000000-0000-0000-0000-000000000000}"/>
          </ac:grpSpMkLst>
        </pc:grpChg>
      </pc:sldChg>
      <pc:sldChg chg="modSp mod">
        <pc:chgData name="Natalie Male" userId="caaf74f17080dad8" providerId="LiveId" clId="{F59BA61E-14CB-45A5-8152-E7E2C012F4EC}" dt="2026-09-18T15:40:37.324" v="24" actId="1076"/>
        <pc:sldMkLst>
          <pc:docMk/>
          <pc:sldMk cId="0" sldId="263"/>
        </pc:sldMkLst>
        <pc:spChg chg="mod">
          <ac:chgData name="Natalie Male" userId="caaf74f17080dad8" providerId="LiveId" clId="{F59BA61E-14CB-45A5-8152-E7E2C012F4EC}" dt="2026-09-18T15:40:37.324" v="24" actId="1076"/>
          <ac:spMkLst>
            <pc:docMk/>
            <pc:sldMk cId="0" sldId="263"/>
            <ac:spMk id="3" creationId="{00000000-0000-0000-0000-000000000000}"/>
          </ac:spMkLst>
        </pc:spChg>
        <pc:grpChg chg="mod">
          <ac:chgData name="Natalie Male" userId="caaf74f17080dad8" providerId="LiveId" clId="{F59BA61E-14CB-45A5-8152-E7E2C012F4EC}" dt="2026-09-18T15:40:33.130" v="23" actId="1076"/>
          <ac:grpSpMkLst>
            <pc:docMk/>
            <pc:sldMk cId="0" sldId="263"/>
            <ac:grpSpMk id="2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17865" y="6057900"/>
            <a:ext cx="19665833" cy="1721643"/>
            <a:chOff x="0" y="0"/>
            <a:chExt cx="5179479" cy="4534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9478" cy="453437"/>
            </a:xfrm>
            <a:custGeom>
              <a:avLst/>
              <a:gdLst/>
              <a:ahLst/>
              <a:cxnLst/>
              <a:rect l="l" t="t" r="r" b="b"/>
              <a:pathLst>
                <a:path w="5179478" h="453437">
                  <a:moveTo>
                    <a:pt x="0" y="0"/>
                  </a:moveTo>
                  <a:lnTo>
                    <a:pt x="5179478" y="0"/>
                  </a:lnTo>
                  <a:lnTo>
                    <a:pt x="5179478" y="453437"/>
                  </a:lnTo>
                  <a:lnTo>
                    <a:pt x="0" y="453437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5179479" cy="4439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39951" y="3455862"/>
            <a:ext cx="12350203" cy="7142466"/>
            <a:chOff x="0" y="0"/>
            <a:chExt cx="3252728" cy="18811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252728" cy="1881143"/>
            </a:xfrm>
            <a:custGeom>
              <a:avLst/>
              <a:gdLst/>
              <a:ahLst/>
              <a:cxnLst/>
              <a:rect l="l" t="t" r="r" b="b"/>
              <a:pathLst>
                <a:path w="3252728" h="1881143">
                  <a:moveTo>
                    <a:pt x="48896" y="0"/>
                  </a:moveTo>
                  <a:lnTo>
                    <a:pt x="3203833" y="0"/>
                  </a:lnTo>
                  <a:cubicBezTo>
                    <a:pt x="3216801" y="0"/>
                    <a:pt x="3229237" y="5151"/>
                    <a:pt x="3238407" y="14321"/>
                  </a:cubicBezTo>
                  <a:cubicBezTo>
                    <a:pt x="3247577" y="23491"/>
                    <a:pt x="3252728" y="35928"/>
                    <a:pt x="3252728" y="48896"/>
                  </a:cubicBezTo>
                  <a:lnTo>
                    <a:pt x="3252728" y="1832248"/>
                  </a:lnTo>
                  <a:cubicBezTo>
                    <a:pt x="3252728" y="1845216"/>
                    <a:pt x="3247577" y="1857653"/>
                    <a:pt x="3238407" y="1866822"/>
                  </a:cubicBezTo>
                  <a:cubicBezTo>
                    <a:pt x="3229237" y="1875992"/>
                    <a:pt x="3216801" y="1881143"/>
                    <a:pt x="3203833" y="1881143"/>
                  </a:cubicBezTo>
                  <a:lnTo>
                    <a:pt x="48896" y="1881143"/>
                  </a:lnTo>
                  <a:cubicBezTo>
                    <a:pt x="21891" y="1881143"/>
                    <a:pt x="0" y="1859252"/>
                    <a:pt x="0" y="1832248"/>
                  </a:cubicBezTo>
                  <a:lnTo>
                    <a:pt x="0" y="48896"/>
                  </a:lnTo>
                  <a:cubicBezTo>
                    <a:pt x="0" y="35928"/>
                    <a:pt x="5151" y="23491"/>
                    <a:pt x="14321" y="14321"/>
                  </a:cubicBezTo>
                  <a:cubicBezTo>
                    <a:pt x="23491" y="5151"/>
                    <a:pt x="35928" y="0"/>
                    <a:pt x="48896" y="0"/>
                  </a:cubicBezTo>
                  <a:close/>
                </a:path>
              </a:pathLst>
            </a:custGeom>
            <a:solidFill>
              <a:srgbClr val="E8E6D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3252728" cy="18716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097397" y="4196975"/>
            <a:ext cx="8235310" cy="4391045"/>
            <a:chOff x="0" y="0"/>
            <a:chExt cx="1298535" cy="69237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98535" cy="692376"/>
            </a:xfrm>
            <a:custGeom>
              <a:avLst/>
              <a:gdLst/>
              <a:ahLst/>
              <a:cxnLst/>
              <a:rect l="l" t="t" r="r" b="b"/>
              <a:pathLst>
                <a:path w="1298535" h="692376">
                  <a:moveTo>
                    <a:pt x="47004" y="0"/>
                  </a:moveTo>
                  <a:lnTo>
                    <a:pt x="1251531" y="0"/>
                  </a:lnTo>
                  <a:cubicBezTo>
                    <a:pt x="1263997" y="0"/>
                    <a:pt x="1275953" y="4952"/>
                    <a:pt x="1284768" y="13767"/>
                  </a:cubicBezTo>
                  <a:cubicBezTo>
                    <a:pt x="1293583" y="22582"/>
                    <a:pt x="1298535" y="34538"/>
                    <a:pt x="1298535" y="47004"/>
                  </a:cubicBezTo>
                  <a:lnTo>
                    <a:pt x="1298535" y="645371"/>
                  </a:lnTo>
                  <a:cubicBezTo>
                    <a:pt x="1298535" y="671331"/>
                    <a:pt x="1277491" y="692376"/>
                    <a:pt x="1251531" y="692376"/>
                  </a:cubicBezTo>
                  <a:lnTo>
                    <a:pt x="47004" y="692376"/>
                  </a:lnTo>
                  <a:cubicBezTo>
                    <a:pt x="34538" y="692376"/>
                    <a:pt x="22582" y="687423"/>
                    <a:pt x="13767" y="678608"/>
                  </a:cubicBezTo>
                  <a:cubicBezTo>
                    <a:pt x="4952" y="669793"/>
                    <a:pt x="0" y="657838"/>
                    <a:pt x="0" y="645371"/>
                  </a:cubicBezTo>
                  <a:lnTo>
                    <a:pt x="0" y="47004"/>
                  </a:lnTo>
                  <a:cubicBezTo>
                    <a:pt x="0" y="34538"/>
                    <a:pt x="4952" y="22582"/>
                    <a:pt x="13767" y="13767"/>
                  </a:cubicBezTo>
                  <a:cubicBezTo>
                    <a:pt x="22582" y="4952"/>
                    <a:pt x="34538" y="0"/>
                    <a:pt x="47004" y="0"/>
                  </a:cubicBezTo>
                  <a:close/>
                </a:path>
              </a:pathLst>
            </a:custGeom>
            <a:blipFill>
              <a:blip r:embed="rId2"/>
              <a:stretch>
                <a:fillRect l="-736" r="-736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91848" y="677016"/>
            <a:ext cx="16246409" cy="2538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02"/>
              </a:lnSpc>
              <a:spcBef>
                <a:spcPct val="0"/>
              </a:spcBef>
            </a:pPr>
            <a:r>
              <a:rPr lang="en-US" sz="16093" b="1" spc="-1223">
                <a:solidFill>
                  <a:srgbClr val="386642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BIOMIMICRY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473198" y="9286875"/>
            <a:ext cx="7483708" cy="387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9"/>
              </a:lnSpc>
            </a:pPr>
            <a:r>
              <a:rPr lang="en-US" sz="2745" b="1" spc="1213">
                <a:solidFill>
                  <a:srgbClr val="38664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LESSONS FROM NATURE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428999" y="7867332"/>
            <a:ext cx="21717000" cy="799359"/>
            <a:chOff x="0" y="0"/>
            <a:chExt cx="5170706" cy="3442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0706" cy="344294"/>
            </a:xfrm>
            <a:custGeom>
              <a:avLst/>
              <a:gdLst/>
              <a:ahLst/>
              <a:cxnLst/>
              <a:rect l="l" t="t" r="r" b="b"/>
              <a:pathLst>
                <a:path w="5170706" h="344294">
                  <a:moveTo>
                    <a:pt x="0" y="0"/>
                  </a:moveTo>
                  <a:lnTo>
                    <a:pt x="5170706" y="0"/>
                  </a:lnTo>
                  <a:lnTo>
                    <a:pt x="5170706" y="344294"/>
                  </a:lnTo>
                  <a:lnTo>
                    <a:pt x="0" y="344294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5170706" cy="3347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793708" y="7673805"/>
            <a:ext cx="327314" cy="55499"/>
            <a:chOff x="0" y="0"/>
            <a:chExt cx="86206" cy="1461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6206" cy="14617"/>
            </a:xfrm>
            <a:custGeom>
              <a:avLst/>
              <a:gdLst/>
              <a:ahLst/>
              <a:cxnLst/>
              <a:rect l="l" t="t" r="r" b="b"/>
              <a:pathLst>
                <a:path w="86206" h="14617">
                  <a:moveTo>
                    <a:pt x="0" y="0"/>
                  </a:moveTo>
                  <a:lnTo>
                    <a:pt x="86206" y="0"/>
                  </a:lnTo>
                  <a:lnTo>
                    <a:pt x="86206" y="14617"/>
                  </a:lnTo>
                  <a:lnTo>
                    <a:pt x="0" y="14617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86206" cy="50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09600" y="2857500"/>
            <a:ext cx="10255252" cy="5947219"/>
          </a:xfrm>
          <a:prstGeom prst="roundRect">
            <a:avLst/>
          </a:prstGeom>
          <a:blipFill>
            <a:blip r:embed="rId2"/>
            <a:stretch>
              <a:fillRect r="-1643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766581" y="1173456"/>
            <a:ext cx="4554646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99"/>
              </a:lnSpc>
              <a:spcBef>
                <a:spcPct val="0"/>
              </a:spcBef>
            </a:pPr>
            <a:r>
              <a:rPr lang="en-US" sz="3999" b="1" spc="-11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PLANT INSPIRED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758895" y="3253095"/>
            <a:ext cx="5363157" cy="3371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0"/>
              </a:lnSpc>
            </a:pPr>
            <a:r>
              <a:rPr lang="en-US" sz="3000" b="1" spc="-8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AEROSPACE &amp; AVIATION</a:t>
            </a:r>
          </a:p>
          <a:p>
            <a:pPr algn="ctr">
              <a:lnSpc>
                <a:spcPts val="3300"/>
              </a:lnSpc>
            </a:pPr>
            <a:endParaRPr lang="en-US" sz="3000" b="1" spc="-89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300"/>
              </a:lnSpc>
            </a:pPr>
            <a:r>
              <a:rPr lang="en-US" sz="3000" b="1" spc="-8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ADAPTIVE CLOTHING </a:t>
            </a:r>
          </a:p>
          <a:p>
            <a:pPr algn="ctr">
              <a:lnSpc>
                <a:spcPts val="3300"/>
              </a:lnSpc>
            </a:pPr>
            <a:endParaRPr lang="en-US" sz="3000" b="1" spc="-89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300"/>
              </a:lnSpc>
            </a:pPr>
            <a:r>
              <a:rPr lang="en-US" sz="3000" b="1" spc="-8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CAR MANUFACTURE</a:t>
            </a:r>
          </a:p>
          <a:p>
            <a:pPr algn="ctr">
              <a:lnSpc>
                <a:spcPts val="3300"/>
              </a:lnSpc>
            </a:pPr>
            <a:endParaRPr lang="en-US" sz="3000" b="1" spc="-89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300"/>
              </a:lnSpc>
            </a:pPr>
            <a:r>
              <a:rPr lang="en-US" sz="3000" b="1" spc="-8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HEALTHCARE &amp; MEDICAL</a:t>
            </a:r>
          </a:p>
          <a:p>
            <a:pPr algn="l">
              <a:lnSpc>
                <a:spcPts val="3300"/>
              </a:lnSpc>
              <a:spcBef>
                <a:spcPct val="0"/>
              </a:spcBef>
            </a:pPr>
            <a:endParaRPr lang="en-US" sz="3000" b="1" spc="-89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3743417" y="9527884"/>
            <a:ext cx="4168754" cy="499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9"/>
              </a:lnSpc>
              <a:spcBef>
                <a:spcPct val="0"/>
              </a:spcBef>
            </a:pPr>
            <a:r>
              <a:rPr lang="en-US" sz="2199" b="1" spc="-65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(TALAJIYA, 2025)</a:t>
            </a:r>
          </a:p>
          <a:p>
            <a:pPr algn="ctr">
              <a:lnSpc>
                <a:spcPts val="1540"/>
              </a:lnSpc>
              <a:spcBef>
                <a:spcPct val="0"/>
              </a:spcBef>
            </a:pPr>
            <a:endParaRPr lang="en-US" sz="2199" b="1" spc="-65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200400" y="6577025"/>
            <a:ext cx="22633739" cy="700075"/>
            <a:chOff x="0" y="0"/>
            <a:chExt cx="5170706" cy="3442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0706" cy="344294"/>
            </a:xfrm>
            <a:custGeom>
              <a:avLst/>
              <a:gdLst/>
              <a:ahLst/>
              <a:cxnLst/>
              <a:rect l="l" t="t" r="r" b="b"/>
              <a:pathLst>
                <a:path w="5170706" h="344294">
                  <a:moveTo>
                    <a:pt x="0" y="0"/>
                  </a:moveTo>
                  <a:lnTo>
                    <a:pt x="5170706" y="0"/>
                  </a:lnTo>
                  <a:lnTo>
                    <a:pt x="5170706" y="344294"/>
                  </a:lnTo>
                  <a:lnTo>
                    <a:pt x="0" y="344294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5170706" cy="3347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97771" y="4495127"/>
            <a:ext cx="8658434" cy="4653374"/>
          </a:xfrm>
          <a:prstGeom prst="roundRect">
            <a:avLst/>
          </a:prstGeom>
          <a:blipFill>
            <a:blip r:embed="rId2"/>
            <a:stretch>
              <a:fillRect t="-154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744200" y="895902"/>
            <a:ext cx="6672449" cy="5076034"/>
          </a:xfrm>
          <a:prstGeom prst="roundRect">
            <a:avLst/>
          </a:prstGeom>
          <a:blipFill>
            <a:blip r:embed="rId3"/>
            <a:stretch>
              <a:fillRect l="-698" r="-69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3092104" y="9733676"/>
            <a:ext cx="4834965" cy="304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20"/>
              </a:lnSpc>
              <a:spcBef>
                <a:spcPct val="0"/>
              </a:spcBef>
            </a:pPr>
            <a:r>
              <a:rPr lang="en-US" sz="2200" b="1" spc="-66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(SUSTAINABILITY GLOBAL, 2025)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7771" y="1066800"/>
            <a:ext cx="4984705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9"/>
              </a:lnSpc>
              <a:spcBef>
                <a:spcPct val="0"/>
              </a:spcBef>
            </a:pPr>
            <a:r>
              <a:rPr lang="en-US" sz="3999" b="1" spc="-11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INSECT INSPIRED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3335000" y="7124700"/>
            <a:ext cx="32098843" cy="583345"/>
            <a:chOff x="0" y="-10035"/>
            <a:chExt cx="8454016" cy="354329"/>
          </a:xfrm>
        </p:grpSpPr>
        <p:sp>
          <p:nvSpPr>
            <p:cNvPr id="3" name="Freeform 3"/>
            <p:cNvSpPr/>
            <p:nvPr/>
          </p:nvSpPr>
          <p:spPr>
            <a:xfrm>
              <a:off x="0" y="-10035"/>
              <a:ext cx="8317281" cy="344294"/>
            </a:xfrm>
            <a:custGeom>
              <a:avLst/>
              <a:gdLst/>
              <a:ahLst/>
              <a:cxnLst/>
              <a:rect l="l" t="t" r="r" b="b"/>
              <a:pathLst>
                <a:path w="8454017" h="344294">
                  <a:moveTo>
                    <a:pt x="0" y="0"/>
                  </a:moveTo>
                  <a:lnTo>
                    <a:pt x="8454017" y="0"/>
                  </a:lnTo>
                  <a:lnTo>
                    <a:pt x="8454017" y="344294"/>
                  </a:lnTo>
                  <a:lnTo>
                    <a:pt x="0" y="344294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8454016" cy="3347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34155" y="2142228"/>
            <a:ext cx="9459781" cy="6651608"/>
            <a:chOff x="0" y="0"/>
            <a:chExt cx="794658" cy="55876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94658" cy="558761"/>
            </a:xfrm>
            <a:custGeom>
              <a:avLst/>
              <a:gdLst/>
              <a:ahLst/>
              <a:cxnLst/>
              <a:rect l="l" t="t" r="r" b="b"/>
              <a:pathLst>
                <a:path w="794658" h="558761">
                  <a:moveTo>
                    <a:pt x="40920" y="0"/>
                  </a:moveTo>
                  <a:lnTo>
                    <a:pt x="753738" y="0"/>
                  </a:lnTo>
                  <a:cubicBezTo>
                    <a:pt x="764590" y="0"/>
                    <a:pt x="774999" y="4311"/>
                    <a:pt x="782673" y="11985"/>
                  </a:cubicBezTo>
                  <a:cubicBezTo>
                    <a:pt x="790347" y="19659"/>
                    <a:pt x="794658" y="30067"/>
                    <a:pt x="794658" y="40920"/>
                  </a:cubicBezTo>
                  <a:lnTo>
                    <a:pt x="794658" y="517840"/>
                  </a:lnTo>
                  <a:cubicBezTo>
                    <a:pt x="794658" y="528693"/>
                    <a:pt x="790347" y="539101"/>
                    <a:pt x="782673" y="546775"/>
                  </a:cubicBezTo>
                  <a:cubicBezTo>
                    <a:pt x="774999" y="554449"/>
                    <a:pt x="764590" y="558761"/>
                    <a:pt x="753738" y="558761"/>
                  </a:cubicBezTo>
                  <a:lnTo>
                    <a:pt x="40920" y="558761"/>
                  </a:lnTo>
                  <a:cubicBezTo>
                    <a:pt x="18321" y="558761"/>
                    <a:pt x="0" y="540440"/>
                    <a:pt x="0" y="517840"/>
                  </a:cubicBezTo>
                  <a:lnTo>
                    <a:pt x="0" y="40920"/>
                  </a:lnTo>
                  <a:cubicBezTo>
                    <a:pt x="0" y="30067"/>
                    <a:pt x="4311" y="19659"/>
                    <a:pt x="11985" y="11985"/>
                  </a:cubicBezTo>
                  <a:cubicBezTo>
                    <a:pt x="19659" y="4311"/>
                    <a:pt x="30067" y="0"/>
                    <a:pt x="40920" y="0"/>
                  </a:cubicBezTo>
                  <a:close/>
                </a:path>
              </a:pathLst>
            </a:custGeom>
            <a:blipFill>
              <a:blip r:embed="rId2"/>
              <a:stretch>
                <a:fillRect l="-2735" r="-27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1719481" y="-650649"/>
            <a:ext cx="5413983" cy="13935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99"/>
              </a:lnSpc>
            </a:pPr>
            <a:endParaRPr dirty="0"/>
          </a:p>
          <a:p>
            <a:pPr algn="ctr">
              <a:lnSpc>
                <a:spcPts val="3299"/>
              </a:lnSpc>
            </a:pPr>
            <a:endParaRPr dirty="0"/>
          </a:p>
          <a:p>
            <a:pPr algn="ctr">
              <a:lnSpc>
                <a:spcPts val="3299"/>
              </a:lnSpc>
            </a:pPr>
            <a:endParaRPr dirty="0"/>
          </a:p>
          <a:p>
            <a:pPr algn="ctr">
              <a:lnSpc>
                <a:spcPts val="3299"/>
              </a:lnSpc>
            </a:pPr>
            <a:endParaRPr dirty="0"/>
          </a:p>
          <a:p>
            <a:pPr algn="ctr">
              <a:lnSpc>
                <a:spcPts val="3299"/>
              </a:lnSpc>
            </a:pPr>
            <a:endParaRPr dirty="0"/>
          </a:p>
          <a:p>
            <a:pPr algn="ctr">
              <a:lnSpc>
                <a:spcPts val="3299"/>
              </a:lnSpc>
            </a:pPr>
            <a:endParaRPr dirty="0"/>
          </a:p>
          <a:p>
            <a:pPr algn="ctr">
              <a:lnSpc>
                <a:spcPts val="3299"/>
              </a:lnSpc>
            </a:pPr>
            <a:r>
              <a:rPr lang="en-US" sz="2999" b="1" spc="-89" dirty="0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INTERNATIONAL SPACE STATION</a:t>
            </a:r>
          </a:p>
          <a:p>
            <a:pPr algn="ctr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299"/>
              </a:lnSpc>
            </a:pPr>
            <a:r>
              <a:rPr lang="en-US" sz="2999" b="1" spc="-89" dirty="0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CLOTHING</a:t>
            </a:r>
          </a:p>
          <a:p>
            <a:pPr algn="ctr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299"/>
              </a:lnSpc>
            </a:pPr>
            <a:r>
              <a:rPr lang="en-US" sz="2999" b="1" spc="-89" dirty="0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MILITARY</a:t>
            </a:r>
          </a:p>
          <a:p>
            <a:pPr algn="ctr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299"/>
              </a:lnSpc>
            </a:pPr>
            <a:r>
              <a:rPr lang="en-US" sz="2999" b="1" spc="-89" dirty="0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MANUFACTURING AND AUTOMATION</a:t>
            </a:r>
          </a:p>
          <a:p>
            <a:pPr algn="ctr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299"/>
              </a:lnSpc>
            </a:pPr>
            <a:r>
              <a:rPr lang="en-US" sz="2999" b="1" spc="-89" dirty="0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MEDICAL AND HEALTHCARE </a:t>
            </a:r>
          </a:p>
          <a:p>
            <a:pPr algn="ctr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3299"/>
              </a:lnSpc>
            </a:pPr>
            <a:endParaRPr lang="en-US" sz="2999" b="1" spc="-89" dirty="0">
              <a:solidFill>
                <a:srgbClr val="275E0D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3299"/>
              </a:lnSpc>
            </a:pPr>
            <a:r>
              <a:rPr lang="en-US" sz="2999" spc="-89" dirty="0">
                <a:solidFill>
                  <a:srgbClr val="275E0D"/>
                </a:solidFill>
                <a:latin typeface="Open Sauce"/>
                <a:ea typeface="Open Sauce"/>
                <a:cs typeface="Open Sauce"/>
                <a:sym typeface="Open Sauce"/>
              </a:rPr>
              <a:t>  </a:t>
            </a: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99"/>
              </a:lnSpc>
              <a:spcBef>
                <a:spcPct val="0"/>
              </a:spcBef>
            </a:pPr>
            <a:endParaRPr lang="en-US" sz="2999" spc="-89" dirty="0">
              <a:solidFill>
                <a:srgbClr val="275E0D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83783" y="915421"/>
            <a:ext cx="4692265" cy="56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9"/>
              </a:lnSpc>
              <a:spcBef>
                <a:spcPct val="0"/>
              </a:spcBef>
            </a:pPr>
            <a:r>
              <a:rPr lang="en-US" sz="3999" b="1" spc="-119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REPTILE INSPIRED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727972" y="9544922"/>
            <a:ext cx="3051959" cy="304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20"/>
              </a:lnSpc>
              <a:spcBef>
                <a:spcPct val="0"/>
              </a:spcBef>
            </a:pPr>
            <a:r>
              <a:rPr lang="en-US" sz="2200" b="1" spc="-66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(ACS, 2025)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681012" y="5623875"/>
            <a:ext cx="19665833" cy="1721643"/>
            <a:chOff x="0" y="0"/>
            <a:chExt cx="5179479" cy="4534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9478" cy="453437"/>
            </a:xfrm>
            <a:custGeom>
              <a:avLst/>
              <a:gdLst/>
              <a:ahLst/>
              <a:cxnLst/>
              <a:rect l="l" t="t" r="r" b="b"/>
              <a:pathLst>
                <a:path w="5179478" h="453437">
                  <a:moveTo>
                    <a:pt x="0" y="0"/>
                  </a:moveTo>
                  <a:lnTo>
                    <a:pt x="5179478" y="0"/>
                  </a:lnTo>
                  <a:lnTo>
                    <a:pt x="5179478" y="453437"/>
                  </a:lnTo>
                  <a:lnTo>
                    <a:pt x="0" y="453437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5179479" cy="4439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39863" y="2223017"/>
            <a:ext cx="12350203" cy="7142466"/>
            <a:chOff x="0" y="0"/>
            <a:chExt cx="3252728" cy="18811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252728" cy="1881143"/>
            </a:xfrm>
            <a:custGeom>
              <a:avLst/>
              <a:gdLst/>
              <a:ahLst/>
              <a:cxnLst/>
              <a:rect l="l" t="t" r="r" b="b"/>
              <a:pathLst>
                <a:path w="3252728" h="1881143">
                  <a:moveTo>
                    <a:pt x="48896" y="0"/>
                  </a:moveTo>
                  <a:lnTo>
                    <a:pt x="3203833" y="0"/>
                  </a:lnTo>
                  <a:cubicBezTo>
                    <a:pt x="3216801" y="0"/>
                    <a:pt x="3229237" y="5151"/>
                    <a:pt x="3238407" y="14321"/>
                  </a:cubicBezTo>
                  <a:cubicBezTo>
                    <a:pt x="3247577" y="23491"/>
                    <a:pt x="3252728" y="35928"/>
                    <a:pt x="3252728" y="48896"/>
                  </a:cubicBezTo>
                  <a:lnTo>
                    <a:pt x="3252728" y="1832248"/>
                  </a:lnTo>
                  <a:cubicBezTo>
                    <a:pt x="3252728" y="1845216"/>
                    <a:pt x="3247577" y="1857653"/>
                    <a:pt x="3238407" y="1866822"/>
                  </a:cubicBezTo>
                  <a:cubicBezTo>
                    <a:pt x="3229237" y="1875992"/>
                    <a:pt x="3216801" y="1881143"/>
                    <a:pt x="3203833" y="1881143"/>
                  </a:cubicBezTo>
                  <a:lnTo>
                    <a:pt x="48896" y="1881143"/>
                  </a:lnTo>
                  <a:cubicBezTo>
                    <a:pt x="21891" y="1881143"/>
                    <a:pt x="0" y="1859252"/>
                    <a:pt x="0" y="1832248"/>
                  </a:cubicBezTo>
                  <a:lnTo>
                    <a:pt x="0" y="48896"/>
                  </a:lnTo>
                  <a:cubicBezTo>
                    <a:pt x="0" y="35928"/>
                    <a:pt x="5151" y="23491"/>
                    <a:pt x="14321" y="14321"/>
                  </a:cubicBezTo>
                  <a:cubicBezTo>
                    <a:pt x="23491" y="5151"/>
                    <a:pt x="35928" y="0"/>
                    <a:pt x="48896" y="0"/>
                  </a:cubicBezTo>
                  <a:close/>
                </a:path>
              </a:pathLst>
            </a:custGeom>
            <a:solidFill>
              <a:srgbClr val="E8E6D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525"/>
              <a:ext cx="3252728" cy="18716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383816" y="3207667"/>
            <a:ext cx="9913970" cy="5475328"/>
            <a:chOff x="0" y="0"/>
            <a:chExt cx="1298535" cy="71716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98535" cy="717160"/>
            </a:xfrm>
            <a:custGeom>
              <a:avLst/>
              <a:gdLst/>
              <a:ahLst/>
              <a:cxnLst/>
              <a:rect l="l" t="t" r="r" b="b"/>
              <a:pathLst>
                <a:path w="1298535" h="717160">
                  <a:moveTo>
                    <a:pt x="39046" y="0"/>
                  </a:moveTo>
                  <a:lnTo>
                    <a:pt x="1259490" y="0"/>
                  </a:lnTo>
                  <a:cubicBezTo>
                    <a:pt x="1269845" y="0"/>
                    <a:pt x="1279777" y="4114"/>
                    <a:pt x="1287099" y="11436"/>
                  </a:cubicBezTo>
                  <a:cubicBezTo>
                    <a:pt x="1294422" y="18759"/>
                    <a:pt x="1298535" y="28690"/>
                    <a:pt x="1298535" y="39046"/>
                  </a:cubicBezTo>
                  <a:lnTo>
                    <a:pt x="1298535" y="678115"/>
                  </a:lnTo>
                  <a:cubicBezTo>
                    <a:pt x="1298535" y="699679"/>
                    <a:pt x="1281054" y="717160"/>
                    <a:pt x="1259490" y="717160"/>
                  </a:cubicBezTo>
                  <a:lnTo>
                    <a:pt x="39046" y="717160"/>
                  </a:lnTo>
                  <a:cubicBezTo>
                    <a:pt x="17481" y="717160"/>
                    <a:pt x="0" y="699679"/>
                    <a:pt x="0" y="678115"/>
                  </a:cubicBezTo>
                  <a:lnTo>
                    <a:pt x="0" y="39046"/>
                  </a:lnTo>
                  <a:cubicBezTo>
                    <a:pt x="0" y="17481"/>
                    <a:pt x="17481" y="0"/>
                    <a:pt x="39046" y="0"/>
                  </a:cubicBezTo>
                  <a:close/>
                </a:path>
              </a:pathLst>
            </a:custGeom>
            <a:blipFill>
              <a:blip r:embed="rId2"/>
              <a:stretch>
                <a:fillRect t="-10904" b="-10904"/>
              </a:stretch>
            </a:blip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687738" y="858402"/>
            <a:ext cx="15306127" cy="1364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9"/>
              </a:lnSpc>
              <a:spcBef>
                <a:spcPct val="0"/>
              </a:spcBef>
            </a:pPr>
            <a:r>
              <a:rPr lang="en-US" sz="3399" b="1" spc="-101">
                <a:solidFill>
                  <a:srgbClr val="38664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NATURE HAS BEEN SOLVING ITS OWN DESIGN CHALLENGES FOR BILLIONS OF YEARS. </a:t>
            </a:r>
          </a:p>
          <a:p>
            <a:pPr algn="ctr">
              <a:lnSpc>
                <a:spcPts val="3300"/>
              </a:lnSpc>
              <a:spcBef>
                <a:spcPct val="0"/>
              </a:spcBef>
            </a:pPr>
            <a:endParaRPr lang="en-US" sz="3399" b="1" spc="-101">
              <a:solidFill>
                <a:srgbClr val="386642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2415736" y="9611995"/>
            <a:ext cx="5725974" cy="675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40"/>
              </a:lnSpc>
            </a:pPr>
            <a:endParaRPr/>
          </a:p>
          <a:p>
            <a:pPr algn="ctr">
              <a:lnSpc>
                <a:spcPts val="2309"/>
              </a:lnSpc>
              <a:spcBef>
                <a:spcPct val="0"/>
              </a:spcBef>
            </a:pPr>
            <a:r>
              <a:rPr lang="en-US" sz="2099" b="1" spc="-62">
                <a:solidFill>
                  <a:srgbClr val="38664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(Petroleum SERVICE COMPANY, 2017)</a:t>
            </a:r>
          </a:p>
          <a:p>
            <a:pPr algn="l">
              <a:lnSpc>
                <a:spcPts val="1540"/>
              </a:lnSpc>
              <a:spcBef>
                <a:spcPct val="0"/>
              </a:spcBef>
            </a:pPr>
            <a:endParaRPr lang="en-US" sz="2099" b="1" spc="-62">
              <a:solidFill>
                <a:srgbClr val="386642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3334999" y="8115300"/>
            <a:ext cx="31623000" cy="609600"/>
            <a:chOff x="0" y="0"/>
            <a:chExt cx="8454016" cy="3442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454017" cy="344294"/>
            </a:xfrm>
            <a:custGeom>
              <a:avLst/>
              <a:gdLst/>
              <a:ahLst/>
              <a:cxnLst/>
              <a:rect l="l" t="t" r="r" b="b"/>
              <a:pathLst>
                <a:path w="8454017" h="344294">
                  <a:moveTo>
                    <a:pt x="0" y="0"/>
                  </a:moveTo>
                  <a:lnTo>
                    <a:pt x="8454017" y="0"/>
                  </a:lnTo>
                  <a:lnTo>
                    <a:pt x="8454017" y="344294"/>
                  </a:lnTo>
                  <a:lnTo>
                    <a:pt x="0" y="344294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8454016" cy="3347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381000" y="4759634"/>
            <a:ext cx="9372600" cy="4842347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134386" y="667701"/>
            <a:ext cx="7302791" cy="4109251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1001182"/>
            <a:ext cx="10673736" cy="1721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39"/>
              </a:lnSpc>
            </a:pPr>
            <a:r>
              <a:rPr lang="en-US" sz="7575" b="1" spc="-575">
                <a:solidFill>
                  <a:srgbClr val="386642"/>
                </a:solidFill>
                <a:latin typeface="Cy Grotesk V3 Grand Semi-Bold"/>
                <a:ea typeface="Cy Grotesk V3 Grand Semi-Bold"/>
                <a:cs typeface="Cy Grotesk V3 Grand Semi-Bold"/>
                <a:sym typeface="Cy Grotesk V3 Grand Semi-Bold"/>
              </a:rPr>
              <a:t>JAPANESE BULLET TRAIN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450489" y="9661233"/>
            <a:ext cx="4986688" cy="313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19"/>
              </a:lnSpc>
              <a:spcBef>
                <a:spcPct val="0"/>
              </a:spcBef>
            </a:pPr>
            <a:r>
              <a:rPr lang="en-US" sz="2199" b="1" spc="-65">
                <a:solidFill>
                  <a:srgbClr val="38664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(LIN,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3783134" y="7505701"/>
            <a:ext cx="32098843" cy="618490"/>
            <a:chOff x="0" y="0"/>
            <a:chExt cx="8454016" cy="34429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454017" cy="344294"/>
            </a:xfrm>
            <a:custGeom>
              <a:avLst/>
              <a:gdLst/>
              <a:ahLst/>
              <a:cxnLst/>
              <a:rect l="l" t="t" r="r" b="b"/>
              <a:pathLst>
                <a:path w="8454017" h="344294">
                  <a:moveTo>
                    <a:pt x="0" y="0"/>
                  </a:moveTo>
                  <a:lnTo>
                    <a:pt x="8454017" y="0"/>
                  </a:lnTo>
                  <a:lnTo>
                    <a:pt x="8454017" y="344294"/>
                  </a:lnTo>
                  <a:lnTo>
                    <a:pt x="0" y="344294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8454016" cy="3347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762000" y="3237554"/>
            <a:ext cx="9041843" cy="6374499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1196928" y="811553"/>
            <a:ext cx="6639382" cy="4424526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16676" y="680543"/>
            <a:ext cx="10673736" cy="905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39"/>
              </a:lnSpc>
            </a:pPr>
            <a:r>
              <a:rPr lang="en-US" sz="7575" b="1" spc="-575">
                <a:solidFill>
                  <a:srgbClr val="386642"/>
                </a:solidFill>
                <a:latin typeface="Cy Grotesk V3 Grand Semi-Bold"/>
                <a:ea typeface="Cy Grotesk V3 Grand Semi-Bold"/>
                <a:cs typeface="Cy Grotesk V3 Grand Semi-Bold"/>
                <a:sym typeface="Cy Grotesk V3 Grand Semi-Bold"/>
              </a:rPr>
              <a:t>WIND TURBINE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75161" y="9668510"/>
            <a:ext cx="3061150" cy="618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19"/>
              </a:lnSpc>
              <a:spcBef>
                <a:spcPct val="0"/>
              </a:spcBef>
            </a:pPr>
            <a:r>
              <a:rPr lang="en-US" sz="2199" b="1" spc="-65">
                <a:solidFill>
                  <a:srgbClr val="38664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(HAMILTON, 2008)</a:t>
            </a:r>
          </a:p>
          <a:p>
            <a:pPr algn="ctr">
              <a:lnSpc>
                <a:spcPts val="2419"/>
              </a:lnSpc>
              <a:spcBef>
                <a:spcPct val="0"/>
              </a:spcBef>
            </a:pPr>
            <a:endParaRPr lang="en-US" sz="2199" b="1" spc="-65">
              <a:solidFill>
                <a:srgbClr val="386642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0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801600" y="6603692"/>
            <a:ext cx="32860845" cy="2590163"/>
            <a:chOff x="0" y="9525"/>
            <a:chExt cx="8654708" cy="1990948"/>
          </a:xfrm>
        </p:grpSpPr>
        <p:sp>
          <p:nvSpPr>
            <p:cNvPr id="3" name="Freeform 3"/>
            <p:cNvSpPr/>
            <p:nvPr/>
          </p:nvSpPr>
          <p:spPr>
            <a:xfrm>
              <a:off x="200691" y="1656179"/>
              <a:ext cx="8454017" cy="344294"/>
            </a:xfrm>
            <a:custGeom>
              <a:avLst/>
              <a:gdLst/>
              <a:ahLst/>
              <a:cxnLst/>
              <a:rect l="l" t="t" r="r" b="b"/>
              <a:pathLst>
                <a:path w="8454017" h="344294">
                  <a:moveTo>
                    <a:pt x="0" y="0"/>
                  </a:moveTo>
                  <a:lnTo>
                    <a:pt x="8454017" y="0"/>
                  </a:lnTo>
                  <a:lnTo>
                    <a:pt x="8454017" y="344294"/>
                  </a:lnTo>
                  <a:lnTo>
                    <a:pt x="0" y="344294"/>
                  </a:lnTo>
                  <a:close/>
                </a:path>
              </a:pathLst>
            </a:custGeom>
            <a:solidFill>
              <a:srgbClr val="A7C8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8454016" cy="3347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27118" y="3924300"/>
            <a:ext cx="9995251" cy="4450092"/>
          </a:xfrm>
          <a:prstGeom prst="roundRect">
            <a:avLst/>
          </a:prstGeom>
          <a:blipFill>
            <a:blip r:embed="rId2"/>
            <a:stretch>
              <a:fillRect l="-10447" t="-8738" r="-150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1125200" y="1257300"/>
            <a:ext cx="6949537" cy="3991387"/>
          </a:xfrm>
          <a:prstGeom prst="roundRect">
            <a:avLst/>
          </a:prstGeom>
          <a:blipFill>
            <a:blip r:embed="rId3"/>
            <a:stretch>
              <a:fillRect t="-7325" b="-73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1001182"/>
            <a:ext cx="10673736" cy="9051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39"/>
              </a:lnSpc>
            </a:pPr>
            <a:r>
              <a:rPr lang="en-US" sz="7575" b="1" spc="-575">
                <a:solidFill>
                  <a:srgbClr val="386642"/>
                </a:solidFill>
                <a:latin typeface="Cy Grotesk V3 Grand Semi-Bold"/>
                <a:ea typeface="Cy Grotesk V3 Grand Semi-Bold"/>
                <a:cs typeface="Cy Grotesk V3 Grand Semi-Bold"/>
                <a:sym typeface="Cy Grotesk V3 Grand Semi-Bold"/>
              </a:rPr>
              <a:t>MEDICAL FILM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523489" y="9544922"/>
            <a:ext cx="3287902" cy="304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420"/>
              </a:lnSpc>
              <a:spcBef>
                <a:spcPct val="0"/>
              </a:spcBef>
            </a:pPr>
            <a:r>
              <a:rPr lang="en-US" sz="2200" b="1" spc="-66">
                <a:solidFill>
                  <a:srgbClr val="386642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(ASKNATURE,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E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142550"/>
            <a:ext cx="6983619" cy="5724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09"/>
              </a:lnSpc>
            </a:pPr>
            <a:r>
              <a:rPr lang="en-US" sz="7507">
                <a:solidFill>
                  <a:srgbClr val="275E0D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Thank You </a:t>
            </a:r>
          </a:p>
          <a:p>
            <a:pPr algn="l">
              <a:lnSpc>
                <a:spcPts val="9009"/>
              </a:lnSpc>
            </a:pPr>
            <a:r>
              <a:rPr lang="en-US" sz="7507">
                <a:solidFill>
                  <a:srgbClr val="275E0D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Diolch Yn Fawr</a:t>
            </a:r>
          </a:p>
          <a:p>
            <a:pPr algn="l">
              <a:lnSpc>
                <a:spcPts val="9009"/>
              </a:lnSpc>
            </a:pPr>
            <a:endParaRPr lang="en-US" sz="7507">
              <a:solidFill>
                <a:srgbClr val="275E0D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l">
              <a:lnSpc>
                <a:spcPts val="9009"/>
              </a:lnSpc>
            </a:pPr>
            <a:endParaRPr lang="en-US" sz="7507">
              <a:solidFill>
                <a:srgbClr val="275E0D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marL="0" lvl="0" indent="0" algn="l">
              <a:lnSpc>
                <a:spcPts val="9009"/>
              </a:lnSpc>
              <a:spcBef>
                <a:spcPct val="0"/>
              </a:spcBef>
            </a:pPr>
            <a:endParaRPr lang="en-US" sz="7507">
              <a:solidFill>
                <a:srgbClr val="275E0D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7443" y="9429610"/>
            <a:ext cx="4284296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59"/>
              </a:lnSpc>
              <a:spcBef>
                <a:spcPct val="0"/>
              </a:spcBef>
            </a:pPr>
            <a:r>
              <a:rPr lang="en-US" sz="2400">
                <a:solidFill>
                  <a:srgbClr val="275E0D"/>
                </a:solidFill>
                <a:latin typeface="TT Interphases"/>
                <a:ea typeface="TT Interphases"/>
                <a:cs typeface="TT Interphases"/>
                <a:sym typeface="TT Interphases"/>
              </a:rPr>
              <a:t>1702161@student.uwtsd.ac.uk</a:t>
            </a:r>
          </a:p>
        </p:txBody>
      </p:sp>
      <p:grpSp>
        <p:nvGrpSpPr>
          <p:cNvPr id="4" name="Group 4"/>
          <p:cNvGrpSpPr/>
          <p:nvPr/>
        </p:nvGrpSpPr>
        <p:grpSpPr>
          <a:xfrm rot="-5400000">
            <a:off x="8566349" y="-1537916"/>
            <a:ext cx="4562475" cy="4562475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19050" cap="sq">
              <a:solidFill>
                <a:srgbClr val="000000"/>
              </a:solidFill>
              <a:prstDash val="dash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 rot="-5400000">
            <a:off x="13725525" y="6820017"/>
            <a:ext cx="4562475" cy="4562475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19050" cap="sq">
              <a:solidFill>
                <a:srgbClr val="000000"/>
              </a:solidFill>
              <a:prstDash val="dash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706533" y="1465535"/>
            <a:ext cx="5916816" cy="8821465"/>
            <a:chOff x="0" y="0"/>
            <a:chExt cx="821868" cy="122533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21868" cy="1225334"/>
            </a:xfrm>
            <a:prstGeom prst="roundRect">
              <a:avLst/>
            </a:prstGeom>
            <a:blipFill>
              <a:blip r:embed="rId2"/>
              <a:stretch>
                <a:fillRect l="-77439" r="-76336" b="3366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508545" y="6371072"/>
            <a:ext cx="9667597" cy="877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09"/>
              </a:lnSpc>
              <a:spcBef>
                <a:spcPct val="0"/>
              </a:spcBef>
            </a:pPr>
            <a:r>
              <a:rPr lang="en-US" sz="3099" b="1" spc="-92">
                <a:solidFill>
                  <a:srgbClr val="275E0D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FURTHER INFORMATION:  BIOMIMICRY INSTITUTE  BIOMIMICRY.ORG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5836" y="1390478"/>
            <a:ext cx="18162164" cy="8088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0"/>
              </a:lnSpc>
              <a:spcBef>
                <a:spcPct val="0"/>
              </a:spcBef>
            </a:pPr>
            <a:r>
              <a:rPr lang="en-US" sz="3141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AskNature, 2010. Antibacterial film inspired by sharks. Available at: https://asknature.org/innovation/antibacterial-film-inspired-by-sharks/ [Accessed 18 September 2026].</a:t>
            </a:r>
          </a:p>
          <a:p>
            <a:pPr algn="ctr">
              <a:lnSpc>
                <a:spcPts val="3770"/>
              </a:lnSpc>
              <a:spcBef>
                <a:spcPct val="0"/>
              </a:spcBef>
            </a:pPr>
            <a:endParaRPr lang="en-US" sz="3141">
              <a:solidFill>
                <a:srgbClr val="000000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ctr">
              <a:lnSpc>
                <a:spcPts val="3770"/>
              </a:lnSpc>
              <a:spcBef>
                <a:spcPct val="0"/>
              </a:spcBef>
            </a:pPr>
            <a:r>
              <a:rPr lang="en-US" sz="3141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AskNature, n.d. Biomimicry: Copying Our Way to Conservation. Available at: https://asknature.org/resource/biomimicry-copying-our-way-to-conservation/ [Accessed 18 September 2026].</a:t>
            </a:r>
          </a:p>
          <a:p>
            <a:pPr algn="ctr">
              <a:lnSpc>
                <a:spcPts val="3770"/>
              </a:lnSpc>
              <a:spcBef>
                <a:spcPct val="0"/>
              </a:spcBef>
            </a:pPr>
            <a:r>
              <a:rPr lang="en-US" sz="3141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American Chemical Society (ACS), 2025. Walk like a gecko: Animal footpads inspire a polymer that sticks to ice. Available at: https://www.acs.org/pressroom/presspacs/2025/january/walk-like-a-gecko-animal-footpads-inspire-a-polymer-that-sticks-to-ice.html [Accessed 18 September 2026]</a:t>
            </a:r>
          </a:p>
          <a:p>
            <a:pPr algn="ctr">
              <a:lnSpc>
                <a:spcPts val="3770"/>
              </a:lnSpc>
              <a:spcBef>
                <a:spcPct val="0"/>
              </a:spcBef>
            </a:pPr>
            <a:r>
              <a:rPr lang="en-US" sz="3141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.</a:t>
            </a:r>
          </a:p>
          <a:p>
            <a:pPr algn="ctr">
              <a:lnSpc>
                <a:spcPts val="3770"/>
              </a:lnSpc>
              <a:spcBef>
                <a:spcPct val="0"/>
              </a:spcBef>
            </a:pPr>
            <a:r>
              <a:rPr lang="en-US" sz="3141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Gentle Giants, 2025. The pectoral fins of a humpback whale: Nature's marvels of movement and communication. Available at: https://gentlegiants.is/news/2025/08/03/the-pectoral-fins-of-a-humpback-whale-nature-s-marvels-of-movement-and-communication/ [Accessed 18 September 2026].</a:t>
            </a:r>
          </a:p>
          <a:p>
            <a:pPr algn="ctr">
              <a:lnSpc>
                <a:spcPts val="3770"/>
              </a:lnSpc>
              <a:spcBef>
                <a:spcPct val="0"/>
              </a:spcBef>
            </a:pPr>
            <a:endParaRPr lang="en-US" sz="3141">
              <a:solidFill>
                <a:srgbClr val="000000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ctr">
              <a:lnSpc>
                <a:spcPts val="3770"/>
              </a:lnSpc>
              <a:spcBef>
                <a:spcPct val="0"/>
              </a:spcBef>
            </a:pPr>
            <a:r>
              <a:rPr lang="en-US" sz="3141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Hamilton, T., 2008. Whale-inspired wind turbines. Available at: https://www.technologyreview.com/2008/03/06/221447/whale-inspired-wind-turbines/ [Accessed 18 September 2026].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56391" y="182549"/>
            <a:ext cx="8871874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89"/>
              </a:lnSpc>
              <a:spcBef>
                <a:spcPct val="0"/>
              </a:spcBef>
            </a:pPr>
            <a:r>
              <a:rPr lang="en-US" sz="39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REFERENCES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71462"/>
            <a:ext cx="18288000" cy="974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9"/>
              </a:lnSpc>
            </a:pPr>
            <a:endParaRPr/>
          </a:p>
          <a:p>
            <a:pPr algn="ctr">
              <a:lnSpc>
                <a:spcPts val="3849"/>
              </a:lnSpc>
              <a:spcBef>
                <a:spcPct val="0"/>
              </a:spcBef>
            </a:pPr>
            <a:r>
              <a:rPr lang="en-US" sz="32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Lin, V., 2018. Biomimicry: Design inspired by nature. Available at: https://www.guelphmercury.com/opinion/biomimicry-design-inspired-by-nature/article_4ca53eb8-7374-5eed-b14e-a26aa6ea5bc4.html [Accessed 18 September 2026].</a:t>
            </a:r>
          </a:p>
          <a:p>
            <a:pPr algn="ctr">
              <a:lnSpc>
                <a:spcPts val="3849"/>
              </a:lnSpc>
              <a:spcBef>
                <a:spcPct val="0"/>
              </a:spcBef>
            </a:pPr>
            <a:endParaRPr lang="en-US" sz="3207">
              <a:solidFill>
                <a:srgbClr val="000000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ctr">
              <a:lnSpc>
                <a:spcPts val="3849"/>
              </a:lnSpc>
              <a:spcBef>
                <a:spcPct val="0"/>
              </a:spcBef>
            </a:pPr>
            <a:r>
              <a:rPr lang="en-US" sz="32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Nottingham Spirk, n.d. Biomimicry is natural innovation. Available at: https://www.nottinghamspirk.com/musings/biomimicry-is-natural-innovation [Accessed 18 September 2026].</a:t>
            </a:r>
          </a:p>
          <a:p>
            <a:pPr algn="ctr">
              <a:lnSpc>
                <a:spcPts val="3849"/>
              </a:lnSpc>
              <a:spcBef>
                <a:spcPct val="0"/>
              </a:spcBef>
            </a:pPr>
            <a:endParaRPr lang="en-US" sz="3207">
              <a:solidFill>
                <a:srgbClr val="000000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ctr">
              <a:lnSpc>
                <a:spcPts val="3849"/>
              </a:lnSpc>
              <a:spcBef>
                <a:spcPct val="0"/>
              </a:spcBef>
            </a:pPr>
            <a:r>
              <a:rPr lang="en-US" sz="32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Petroleum Service Company, 2017. Biomimicry: When nature inspires technology. Available at: https://petroleumservicecompany.com/blog/biomimicry-when-nature-inspires-technology/ [Accessed 18 September 2026].</a:t>
            </a:r>
          </a:p>
          <a:p>
            <a:pPr algn="ctr">
              <a:lnSpc>
                <a:spcPts val="3849"/>
              </a:lnSpc>
              <a:spcBef>
                <a:spcPct val="0"/>
              </a:spcBef>
            </a:pPr>
            <a:endParaRPr lang="en-US" sz="3207">
              <a:solidFill>
                <a:srgbClr val="000000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ctr">
              <a:lnSpc>
                <a:spcPts val="3849"/>
              </a:lnSpc>
              <a:spcBef>
                <a:spcPct val="0"/>
              </a:spcBef>
            </a:pPr>
            <a:r>
              <a:rPr lang="en-US" sz="32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Sustainability Global, 2025. Bio-inspired cooling systems for skyscrapers. Available at: https://sustainabilityglobal.org/bio-inspired-cooling-systems-for-skyscrapers/ [Accessed 18 September 2026].</a:t>
            </a:r>
          </a:p>
          <a:p>
            <a:pPr algn="ctr">
              <a:lnSpc>
                <a:spcPts val="3849"/>
              </a:lnSpc>
              <a:spcBef>
                <a:spcPct val="0"/>
              </a:spcBef>
            </a:pPr>
            <a:endParaRPr lang="en-US" sz="3207">
              <a:solidFill>
                <a:srgbClr val="000000"/>
              </a:solidFill>
              <a:latin typeface="Helvetica World"/>
              <a:ea typeface="Helvetica World"/>
              <a:cs typeface="Helvetica World"/>
              <a:sym typeface="Helvetica World"/>
            </a:endParaRPr>
          </a:p>
          <a:p>
            <a:pPr algn="ctr">
              <a:lnSpc>
                <a:spcPts val="3849"/>
              </a:lnSpc>
              <a:spcBef>
                <a:spcPct val="0"/>
              </a:spcBef>
            </a:pPr>
            <a:r>
              <a:rPr lang="en-US" sz="32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Talajiya, R., 2025. Biomimicry in UX design.The Finch Design. Available at: https://thefinch.design/biomimicry-in-ux-design/ [Accessed 18 September 2026].</a:t>
            </a:r>
          </a:p>
          <a:p>
            <a:pPr algn="ctr">
              <a:lnSpc>
                <a:spcPts val="4089"/>
              </a:lnSpc>
              <a:spcBef>
                <a:spcPct val="0"/>
              </a:spcBef>
            </a:pPr>
            <a:r>
              <a:rPr lang="en-US" sz="3407">
                <a:solidFill>
                  <a:srgbClr val="000000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463</Words>
  <Application>Microsoft Office PowerPoint</Application>
  <PresentationFormat>Custom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Cy Grotesk V3 Grand Semi-Bold</vt:lpstr>
      <vt:lpstr>TT Interphases</vt:lpstr>
      <vt:lpstr>Helvetica World</vt:lpstr>
      <vt:lpstr>Arial</vt:lpstr>
      <vt:lpstr>Open Sauce</vt:lpstr>
      <vt:lpstr>Open Sauce Bold</vt:lpstr>
      <vt:lpstr>Calibri</vt:lpstr>
      <vt:lpstr>Helvetica World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Green White Modern Biomimicry Presentation</dc:title>
  <dc:creator>Natalie Male</dc:creator>
  <cp:lastModifiedBy>Natalie Male</cp:lastModifiedBy>
  <cp:revision>3</cp:revision>
  <dcterms:created xsi:type="dcterms:W3CDTF">2006-08-16T00:00:00Z</dcterms:created>
  <dcterms:modified xsi:type="dcterms:W3CDTF">2026-09-18T15:40:38Z</dcterms:modified>
  <dc:identifier>DAHVdYqDTbo</dc:identifier>
</cp:coreProperties>
</file>