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rts/chart1.xml" ContentType="application/vnd.openxmlformats-officedocument.drawingml.chart+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F1E0B5F7-0623-D4BE-007F-136807CA9982}">
          <p14:sldIdLst>
            <p14:sldId id="256"/>
            <p14:sldId id="257"/>
            <p14:sldId id="258"/>
          </p14:sldIdLst>
        </p14:section>
        <p14:section name="01 What is trust?" id="{ECEF3F74-1CB6-B611-E4C2-1B474CBBD17B}">
          <p14:sldIdLst>
            <p14:sldId id="259"/>
            <p14:sldId id="260"/>
            <p14:sldId id="261"/>
            <p14:sldId id="262"/>
          </p14:sldIdLst>
        </p14:section>
        <p14:section name="02 Trust across cultures" id="{D9BD794B-7724-DBB2-8B4D-0D8B264EE741}">
          <p14:sldIdLst>
            <p14:sldId id="263"/>
            <p14:sldId id="264"/>
            <p14:sldId id="265"/>
            <p14:sldId id="266"/>
            <p14:sldId id="267"/>
            <p14:sldId id="268"/>
            <p14:sldId id="269"/>
          </p14:sldIdLst>
        </p14:section>
        <p14:section name="03 Building trust" id="{4194C7D3-ACB1-001A-0566-FF556D41B2C8}">
          <p14:sldIdLst>
            <p14:sldId id="270"/>
            <p14:sldId id="271"/>
            <p14:sldId id="272"/>
            <p14:sldId id="273"/>
          </p14:sldIdLst>
        </p14:section>
        <p14:section name="04 Hierarchy across cultures" id="{2AF9A3AE-A893-840F-74D0-874F40BC48DB}">
          <p14:sldIdLst>
            <p14:sldId id="274"/>
            <p14:sldId id="275"/>
            <p14:sldId id="276"/>
            <p14:sldId id="277"/>
          </p14:sldIdLst>
        </p14:section>
        <p14:section name="Activity and review" id="{B1C8A847-8069-1E4D-9A87-8D547DFF850B}">
          <p14:sldIdLst>
            <p14:sldId id="278"/>
            <p14:sldId id="279"/>
            <p14:sldId id="280"/>
            <p14:sldId id="281"/>
          </p14:sldIdLst>
        </p14:section>
        <p14:section name="References" id="{61EC796D-9D63-B083-D35D-744508B45B24}">
          <p14:sldIdLst>
            <p14:sldId id="282"/>
            <p14:sldId id="28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27" d="100"/>
          <a:sy n="127" d="100"/>
        </p:scale>
        <p:origin x="192" y="5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00" b="0" i="0" u="none" strike="noStrike">
                <a:solidFill>
                  <a:srgbClr val="1B2A4A"/>
                </a:solidFill>
                <a:latin typeface="+mn-lt"/>
              </a:defRPr>
            </a:pPr>
            <a:r>
              <a:rPr sz="1200" b="0" i="0" u="none" strike="noStrike">
                <a:solidFill>
                  <a:srgbClr val="1B2A4A"/>
                </a:solidFill>
                <a:latin typeface="+mn-lt"/>
              </a:rPr>
              <a:t>Power distance index (selected countries)</a:t>
            </a:r>
          </a:p>
        </c:rich>
      </c:tx>
      <c:overlay val="0"/>
    </c:title>
    <c:autoTitleDeleted val="0"/>
    <c:plotArea>
      <c:layout/>
      <c:barChart>
        <c:barDir val="bar"/>
        <c:grouping val="clustered"/>
        <c:varyColors val="0"/>
        <c:ser>
          <c:idx val="0"/>
          <c:order val="0"/>
          <c:tx>
            <c:strRef>
              <c:f>Sheet1!$B$1</c:f>
              <c:strCache>
                <c:ptCount val="1"/>
                <c:pt idx="0">
                  <c:v>Power distance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Sheet1!$A$2:$A$10</c:f>
              <c:strCache>
                <c:ptCount val="9"/>
                <c:pt idx="0">
                  <c:v>Denmark</c:v>
                </c:pt>
                <c:pt idx="1">
                  <c:v>UK</c:v>
                </c:pt>
                <c:pt idx="2">
                  <c:v>Germany</c:v>
                </c:pt>
                <c:pt idx="3">
                  <c:v>USA</c:v>
                </c:pt>
                <c:pt idx="4">
                  <c:v>Japan</c:v>
                </c:pt>
                <c:pt idx="5">
                  <c:v>France</c:v>
                </c:pt>
                <c:pt idx="6">
                  <c:v>India</c:v>
                </c:pt>
                <c:pt idx="7">
                  <c:v>China</c:v>
                </c:pt>
                <c:pt idx="8">
                  <c:v>Malaysia</c:v>
                </c:pt>
              </c:strCache>
            </c:strRef>
          </c:cat>
          <c:val>
            <c:numRef>
              <c:f>Sheet1!$B$2:$B$10</c:f>
              <c:numCache>
                <c:formatCode>General</c:formatCode>
                <c:ptCount val="9"/>
                <c:pt idx="0">
                  <c:v>18</c:v>
                </c:pt>
                <c:pt idx="1">
                  <c:v>35</c:v>
                </c:pt>
                <c:pt idx="2">
                  <c:v>35</c:v>
                </c:pt>
                <c:pt idx="3">
                  <c:v>40</c:v>
                </c:pt>
                <c:pt idx="4">
                  <c:v>54</c:v>
                </c:pt>
                <c:pt idx="5">
                  <c:v>68</c:v>
                </c:pt>
                <c:pt idx="6">
                  <c:v>77</c:v>
                </c:pt>
                <c:pt idx="7">
                  <c:v>80</c:v>
                </c:pt>
                <c:pt idx="8">
                  <c:v>100</c:v>
                </c:pt>
              </c:numCache>
            </c:numRef>
          </c:val>
          <c:extLst>
            <c:ext xmlns:c16="http://schemas.microsoft.com/office/drawing/2014/chart" uri="{C3380CC4-5D6E-409C-BE32-E72D297353CC}">
              <c16:uniqueId val="{00000000-0162-4B41-9F6F-8C5039C9D356}"/>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0"/>
          <c:min val="0"/>
        </c:scaling>
        <c:delete val="1"/>
        <c:axPos val="b"/>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2565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students and introduce the theme for Week 4: trust in international business communication. Last week we looked at how culture shapes the way messages are sent and received. This week we ask a harder question: once the message is understood, why should anyone believe it and act on it? Trust is what turns communication into cooperation, and it is built very differently across cultures.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three aims. First, we explore what trust is and how it develops in international business communication. Second, we look at relationship building and networking across cultures, including guanxi, wasta and sviazi. Third, we discuss the role of hierarchy, because who is allowed to speak, challenge and decide strongly affects whether trust can grow. Each aim links to your analytical report, where you will need to apply frameworks to a real organisation.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about ten minutes in groups of three. Ask them to write a definition of trust in their own words before they see any academic definition, so they can compare later. Then ask for three reasons trust matters in international business. Expect answers such as reducing the cost of contracts and monitoring, speeding up decisions, encouraging information sharing, and supporting long term partnerships. Collect two or three definitions on the board to return to on the next slide. This slide repeats the class task, so you can use it to take feedback from the groups. Ask each group to read out its definition and one reason. Look for common themes: reliability, honesty, competence and goodwill. Point out that students from different cultural backgrounds may stress different elements, for example competence versus personal loyalty. Keep those differences in mind, because they set up the rest of the session.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first section defines trust and introduces two well known models that explain what people look for before they trust a partner.</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 the Boersma et al. (2003) definition with the students' own definitions. Highlight the three elements in bold: keeping agreements, performing competently and behaving honourably. The final phrase matters most: trust applies even where no explicit promises or guarantees exist. In other words, trust fills the gap that contracts cannot cover. Note that the slide reads 'exploit promises', which should read 'explicit promises' in the original source.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Mayer, Davis and Schoorman (1995) offer one of the most cited models of trust. We judge a partner on three qualities. Ability is whether they can do the job. Benevolence is whether they care about our interests and not just their own. Integrity is whether they stick to principles we both accept. When these perceptions are strong, we become willing to be vulnerable: to share information, sign the deal or invest before we have guarantees. A hospitality example: a hotel owner choosing a management company looks at ability through its brand performance, integrity through how transparently it reports fees, and benevolence through whether it protects the owner's asset during a downturn. Point out the overlap with Boersma: competence is ability, honourable behaviour is integrity.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McAllister (1995) separates cognitive trust, which comes from the head, from affective trust, which comes from the heart. Cognitive trust rests on evidence of reliability. Affective trust rests on emotional bonds and care. Meyer (2014) shows that business cultures differ in which one they lead with. In task focused cultures you prove yourself through work and friendship may follow. In relationship focused cultures you must be known as a person before business can begin. From hotel practice: a European corporate client may sign after a strong proposal and a site visit, whereas a Chinese or Gulf travel partner may want several dinners and introductions first. Ask students which type of trust they rely on with classmates.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looks at how different cultures build trust, from guanxi, sviazi and wasta to Western rules and contracts, and at the frameworks that explain these differences.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three callouts show that many cultures have a specific word for trust based networks. Guanxi in China, sviazi in Russia and wasta in the Arab Middle East all describe relationships where favours are exchanged and obligations are remembered. Stress that these are not simply corruption. They are long standing social systems that make business possible where formal institutions have been weak or slow. The next slide compares them side by side.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table to compare the networks systematically. Each has a different basis: guanxi rests on reciprocity and face (Luo, 2007), wasta on family and community standing (Hutchings and Weir, 2006), and blat or sviazi grew up to work around unpredictable institutions in the Soviet and post Soviet economy (Ledeneva, 1998; Berger et al., 2017). The final row is a reminder that Western professional networking is also a relationship system, only looser and more governed by contracts. Ask students how a relationship focused partner might view a networking event where people swap business cards for five minutes each.</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explains the logic behind the networks. Westerners tend to base trust on rules applied equally to all, which Trompenaars calls universalism. In many other places people trust friends and family because legal systems were or are unreliable. Emphasise the final box: treating friends differently may look unethical to a Westerner, yet in a particularist culture it is seen as morally correct, because loyalty to one's own people is a duty. Neither view is automatically superior.</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three frameworks that explain these differences: individualism and collectivism from Hofstede and Trompenaars, high and low context from Hall, and particularism and universalism from Trompenaars. Students met some of these in earlier weeks. The next slide shows how each one links directly to trust.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framework explains a different part of the puzzle. Individualism and collectivism explain who is trusted: an individual on merit, or a member of the in group. High and low context explains how trust is read: from explicit words and documents, or from status, relationships and silence. Universalism and particularism explain what is trusted: the rule or the person. Doney, Cannon and Mullen (1998) add that culture shapes the route people use to trust, for example calculating costs and benefits, or transferring trust from a respected third party. That last route is exactly how guanxi and wasta introductions work.</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Meyer's (2014) trusting scale places cultures between task based and relationship based trust. Stress that the positions are indicative and that individuals vary widely inside every country. In task based cultures trust is quick to build and quick to lose. In relationship based cultures it is slow to build but deep and durable. In hotel sales, a US meeting planner may confirm a large conference after one strong pitch, while an Indian or Saudi client may expect relationship meetings, hospitality and patience. Ask students where their own culture sits and whether they agree.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turns to practice: how to build trust with international partners, face to face and at a distance.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practical recommendations. Credibility comes from honesty and transparency. Setting the right expectations means never assuming understanding, especially in a second language, so confirm what has been promised in writing and verbally. Listening and adapting means answering the partner's question: what is in it for me? Link back to Mayer et al.: credibility is integrity, following through is ability, and adapting to the partner's goals shows benevolence.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Sharing knowledge signals goodwill and benevolence. Asking for referrals uses the transference route to trust, which is how guanxi and wasta introductions work, so Western firms do this too. The final point is that trust leads to repeat business over many years. In hospitality, long standing relationships with tour operators, airlines and corporate accounts are often worth far more than any single contract.</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Much international work now happens through screens. Meyerson, Weick and Kramer (1996) describe swift trust: temporary teams assume trust at the start and then confirm or withdraw it through behaviour. Jarvenpaa and Leidner (1999) studied global virtual student teams and found that high trust teams opened with social and enthusiastic messages, replied predictably and substantively, and moved quickly from social exchange to clear tasks. These four steps give students a practical checklist for their own group projects and for international hotel teams coordinating across properties.</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addresses the third aim on the agenda: the role of hierarchy in different cultures. Pose the opening question and take a few answers before moving on. Students often assume the silent colleague has nothing to say, or that the challenging colleague is rude. In fact both are following cultural norms about power and respect. Understanding those norms is essential, because people only trust those who communicate in ways they see as appropriate.</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Hofstede et al. (2010) define power distance as the extent to which less powerful members accept that power is distributed unequally. In lower power distance cultures, people use first names, challenge managers openly and expect to be consulted. In higher power distance cultures, titles matter, disagreement is expressed privately and managers are expected to decide. The chart shows scores for selected countries; please check current figures on the Hofstede Insights website before quoting them in assessments. A hotel example: a Danish manager who asks a Malaysian team to 'just tell me what you think' may be met with silence, not because the team has no ideas, but because offering them unasked would feel disrespectful.</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Meyer (2017) shows that how people lead and how they decide are separate dimensions. Japan has a strong respect for hierarchy, yet decisions are made slowly by consensus through processes such as ringi. The USA is informal and egalitarian in style, yet the boss often makes the final decision quickly. This explains a common frustration: Americans think the Japanese are slow, while the Japanese think Americans rush to decisions and then have to revisit them. For trust, the lesson is to understand who really decides and how long it will take, rather than judging by surface informality.</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practical lessons. First, silence is not agreement: in high power distance teams, staff may not report a guest complaint, a food safety risk or a mistake to a senior manager. Edmondson (1999) shows that psychological safety, the belief that it is safe to speak up, is essential for team learning. Second, match the level: sending a junior person to negotiate with a senior partner from a hierarchical culture can signal that the deal is not important. Third, adjust formality: with egalitarian partners, too much formality can seem cold. In a large international hotel, a kitchen or front office shift may include staff from all of these backgrounds, so managers need to adapt their style person by person.</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 fifteen minutes and then take feedback. For question one, expect relationship based and affective trust, particularism and high context, so the family will want to know the people before the contract. For question two, good answers include sending a senior executive, allowing time for hospitality and repeat visits, avoiding hard deadlines early on, and being careful with direct criticism in front of others. For question three, wasta may be used to speed up licences or approvals. Under the UK Bribery Act 2010, a UK company can be liable if an associated person pays or offers a bribe on its behalf, and failing to prevent bribery is itself an offence. Students should suggest due diligence, clear policies, transparent fees and training, while still respecting the value of genuine relationships.</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the key messages. Successful international relationships depend on trust. The basis of trust differs across cultures: rules and contracts in many Western contexts, and networks of relationships and favours in many others. Add that hierarchy also shapes trust, because people need to communicate in ways that respect expectations about power. These differences must be recognised and managed rather than judged.</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practice question mirrors the analytical skills needed for the assessment. A strong answer defines trust with a cited source, then applies two frameworks such as Trompenaars on universalism and particularism and Hall on high and low context to explain why a contract may carry less weight in some cultures. It then uses a hospitality example, such as a UK hotel company entering a joint venture in China, where guanxi and relationship building shape the deal more than the written terms. Finally, it evaluates the frameworks: they risk stereotyping, they ignore variation within countries, and they may be dated as younger, internationally educated managers and digital platforms change business practice. Remind students that critical evaluation, not description, gains the higher marks.</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questions and comments. If time allows, ask students to reflect on a time they trusted or distrusted someone from another culture, and what caused it. This reflection can feed directly into the reflective essay.</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references from the original slides. Encourage students to use the academic journal articles, such as Berger et al. (2017) and Boersma et al. (2003), rather than relying on web sources in their assessments. These references support the new slides added to this lecture. Mayer et al. (1995), McAllister (1995) and Jarvenpaa and Leidner (1999) are core sources for anyone writing about trust. Meyer (2014) is an accessible starting point for cultural comparisons but should be supported with peer reviewed sources in assessed work.</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references support the slides on trust models, cultural frameworks, hierarchy and virtual teams. Encourage students to use peer reviewed sources in assessed work.</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p:bg>
      <p:bgPr>
        <a:solidFill>
          <a:schemeClr val="tx2"/>
        </a:solidFill>
        <a:effectLst/>
      </p:bgPr>
    </p:bg>
    <p:spTree>
      <p:nvGrpSpPr>
        <p:cNvPr id="1" name=""/>
        <p:cNvGrpSpPr/>
        <p:nvPr/>
      </p:nvGrpSpPr>
      <p:grpSpPr>
        <a:xfrm>
          <a:off x="0" y="0"/>
          <a:ext cx="0" cy="0"/>
          <a:chOff x="0" y="0"/>
          <a:chExt cx="0" cy="0"/>
        </a:xfrm>
      </p:grpSpPr>
      <p:sp>
        <p:nvSpPr>
          <p:cNvPr id="2" name="Shape 0"/>
          <p:cNvSpPr/>
          <p:nvPr/>
        </p:nvSpPr>
        <p:spPr>
          <a:xfrm>
            <a:off x="0" y="4686300"/>
            <a:ext cx="9144000" cy="457200"/>
          </a:xfrm>
          <a:prstGeom prst="rect">
            <a:avLst/>
          </a:prstGeom>
          <a:solidFill>
            <a:srgbClr val="023B59"/>
          </a:solidFill>
          <a:ln w="12700">
            <a:solidFill>
              <a:srgbClr val="023B59"/>
            </a:solidFill>
            <a:prstDash val="solid"/>
          </a:ln>
        </p:spPr>
        <p:txBody>
          <a:bodyPr/>
          <a:lstStyle/>
          <a:p>
            <a:endParaRPr lang="en-GB"/>
          </a:p>
        </p:txBody>
      </p:sp>
      <p:pic>
        <p:nvPicPr>
          <p:cNvPr id="3" name="Image 0" descr="University of Wales Trinity Saint David logo"/>
          <p:cNvPicPr>
            <a:picLocks noChangeAspect="1"/>
          </p:cNvPicPr>
          <p:nvPr/>
        </p:nvPicPr>
        <p:blipFill>
          <a:blip r:embed="rId2"/>
          <a:stretch>
            <a:fillRect/>
          </a:stretch>
        </p:blipFill>
        <p:spPr>
          <a:xfrm>
            <a:off x="0" y="4686300"/>
            <a:ext cx="877186" cy="457200"/>
          </a:xfrm>
          <a:prstGeom prst="rect">
            <a:avLst/>
          </a:prstGeom>
        </p:spPr>
      </p:pic>
      <p:pic>
        <p:nvPicPr>
          <p:cNvPr id="4" name="Image 1" descr="Trawsnewid Addysg; Trawsnewid Bywydau. Transforming Education; Transforming Lives"/>
          <p:cNvPicPr>
            <a:picLocks noChangeAspect="1"/>
          </p:cNvPicPr>
          <p:nvPr/>
        </p:nvPicPr>
        <p:blipFill>
          <a:blip r:embed="rId3"/>
          <a:stretch>
            <a:fillRect/>
          </a:stretch>
        </p:blipFill>
        <p:spPr>
          <a:xfrm>
            <a:off x="6671930" y="4686300"/>
            <a:ext cx="2472070" cy="457200"/>
          </a:xfrm>
          <a:prstGeom prst="rect">
            <a:avLst/>
          </a:prstGeom>
        </p:spPr>
      </p:pic>
      <p:sp>
        <p:nvSpPr>
          <p:cNvPr id="5" name="Text 1"/>
          <p:cNvSpPr>
            <a:spLocks noGrp="1"/>
          </p:cNvSpPr>
          <p:nvPr>
            <p:ph type="title" idx="103" hasCustomPrompt="1"/>
          </p:nvPr>
        </p:nvSpPr>
        <p:spPr>
          <a:xfrm>
            <a:off x="640080" y="1417320"/>
            <a:ext cx="7863840" cy="1234440"/>
          </a:xfrm>
          <a:prstGeom prst="rect">
            <a:avLst/>
          </a:prstGeom>
          <a:noFill/>
          <a:ln/>
        </p:spPr>
        <p:txBody>
          <a:bodyPr wrap="square" rtlCol="0"/>
          <a:lstStyle>
            <a:lvl1pPr marL="0" indent="0" algn="l">
              <a:buNone/>
              <a:defRPr lang="en-US" sz="40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4000" dirty="0"/>
          </a:p>
        </p:txBody>
      </p:sp>
      <p:sp>
        <p:nvSpPr>
          <p:cNvPr id="6" name="Text 1"/>
          <p:cNvSpPr>
            <a:spLocks noGrp="1"/>
          </p:cNvSpPr>
          <p:nvPr>
            <p:ph type="body" idx="104" hasCustomPrompt="1"/>
          </p:nvPr>
        </p:nvSpPr>
        <p:spPr>
          <a:xfrm>
            <a:off x="640080" y="2743200"/>
            <a:ext cx="7863840" cy="457200"/>
          </a:xfrm>
          <a:prstGeom prst="rect">
            <a:avLst/>
          </a:prstGeom>
          <a:noFill/>
          <a:ln/>
        </p:spPr>
        <p:txBody>
          <a:bodyPr wrap="square" rtlCol="0"/>
          <a:lstStyle>
            <a:lvl1pPr marL="0" indent="0" algn="l">
              <a:buNone/>
              <a:defRPr lang="en-US" sz="1800" dirty="0">
                <a:solidFill>
                  <a:schemeClr val="accent1"/>
                </a:solidFill>
              </a:defRPr>
            </a:lvl1pPr>
          </a:lstStyle>
          <a:p>
            <a:pPr marL="0" indent="0" algn="l">
              <a:buNone/>
            </a:pPr>
            <a:endParaRPr lang="en-US" sz="18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p:bg>
      <p:bgPr>
        <a:solidFill>
          <a:schemeClr val="tx2"/>
        </a:solidFill>
        <a:effectLst/>
      </p:bgPr>
    </p:bg>
    <p:spTree>
      <p:nvGrpSpPr>
        <p:cNvPr id="1" name=""/>
        <p:cNvGrpSpPr/>
        <p:nvPr/>
      </p:nvGrpSpPr>
      <p:grpSpPr>
        <a:xfrm>
          <a:off x="0" y="0"/>
          <a:ext cx="0" cy="0"/>
          <a:chOff x="0" y="0"/>
          <a:chExt cx="0" cy="0"/>
        </a:xfrm>
      </p:grpSpPr>
      <p:sp>
        <p:nvSpPr>
          <p:cNvPr id="2" name="Shape 0"/>
          <p:cNvSpPr/>
          <p:nvPr/>
        </p:nvSpPr>
        <p:spPr>
          <a:xfrm>
            <a:off x="0" y="4686300"/>
            <a:ext cx="9144000" cy="457200"/>
          </a:xfrm>
          <a:prstGeom prst="rect">
            <a:avLst/>
          </a:prstGeom>
          <a:solidFill>
            <a:srgbClr val="023B59"/>
          </a:solidFill>
          <a:ln w="12700">
            <a:solidFill>
              <a:srgbClr val="023B59"/>
            </a:solidFill>
            <a:prstDash val="solid"/>
          </a:ln>
        </p:spPr>
      </p:sp>
      <p:pic>
        <p:nvPicPr>
          <p:cNvPr id="3" name="Image 0" descr="University of Wales Trinity Saint David logo"/>
          <p:cNvPicPr>
            <a:picLocks noChangeAspect="1"/>
          </p:cNvPicPr>
          <p:nvPr/>
        </p:nvPicPr>
        <p:blipFill>
          <a:blip r:embed="rId2"/>
          <a:stretch>
            <a:fillRect/>
          </a:stretch>
        </p:blipFill>
        <p:spPr>
          <a:xfrm>
            <a:off x="0" y="4686300"/>
            <a:ext cx="877186" cy="457200"/>
          </a:xfrm>
          <a:prstGeom prst="rect">
            <a:avLst/>
          </a:prstGeom>
        </p:spPr>
      </p:pic>
      <p:pic>
        <p:nvPicPr>
          <p:cNvPr id="4" name="Image 1" descr="Trawsnewid Addysg; Trawsnewid Bywydau. Transforming Education; Transforming Lives"/>
          <p:cNvPicPr>
            <a:picLocks noChangeAspect="1"/>
          </p:cNvPicPr>
          <p:nvPr/>
        </p:nvPicPr>
        <p:blipFill>
          <a:blip r:embed="rId3"/>
          <a:stretch>
            <a:fillRect/>
          </a:stretch>
        </p:blipFill>
        <p:spPr>
          <a:xfrm>
            <a:off x="6671930" y="4686300"/>
            <a:ext cx="2472070" cy="457200"/>
          </a:xfrm>
          <a:prstGeom prst="rect">
            <a:avLst/>
          </a:prstGeom>
        </p:spPr>
      </p:pic>
      <p:sp>
        <p:nvSpPr>
          <p:cNvPr id="5" name="Text 1"/>
          <p:cNvSpPr>
            <a:spLocks noGrp="1"/>
          </p:cNvSpPr>
          <p:nvPr>
            <p:ph type="title" idx="103" hasCustomPrompt="1"/>
          </p:nvPr>
        </p:nvSpPr>
        <p:spPr>
          <a:xfrm>
            <a:off x="731520" y="2331720"/>
            <a:ext cx="7680960" cy="1097280"/>
          </a:xfrm>
          <a:prstGeom prst="rect">
            <a:avLst/>
          </a:prstGeom>
          <a:noFill/>
          <a:ln/>
        </p:spPr>
        <p:txBody>
          <a:bodyPr wrap="square" rtlCol="0"/>
          <a:lstStyle>
            <a:lvl1pPr marL="0" indent="0" algn="l">
              <a:buNone/>
              <a:defRPr lang="en-US" sz="36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3600" dirty="0"/>
          </a:p>
        </p:txBody>
      </p:sp>
      <p:sp>
        <p:nvSpPr>
          <p:cNvPr id="6" name="Text 1"/>
          <p:cNvSpPr>
            <a:spLocks noGrp="1"/>
          </p:cNvSpPr>
          <p:nvPr>
            <p:ph type="body" idx="104" hasCustomPrompt="1"/>
          </p:nvPr>
        </p:nvSpPr>
        <p:spPr>
          <a:xfrm>
            <a:off x="731520" y="1234440"/>
            <a:ext cx="2743200" cy="1005840"/>
          </a:xfrm>
          <a:prstGeom prst="rect">
            <a:avLst/>
          </a:prstGeom>
          <a:noFill/>
          <a:ln/>
        </p:spPr>
        <p:txBody>
          <a:bodyPr wrap="square" rtlCol="0"/>
          <a:lstStyle>
            <a:lvl1pPr marL="0" indent="0" algn="l">
              <a:buNone/>
              <a:defRPr lang="en-US" sz="6000" b="1" dirty="0">
                <a:solidFill>
                  <a:schemeClr val="accent1"/>
                </a:solidFill>
                <a:latin typeface="Cambria" pitchFamily="34" charset="0"/>
                <a:ea typeface="Cambria" pitchFamily="34" charset="-122"/>
                <a:cs typeface="Cambria" pitchFamily="34" charset="-120"/>
              </a:defRPr>
            </a:lvl1pPr>
          </a:lstStyle>
          <a:p>
            <a:pPr marL="0" indent="0" algn="l">
              <a:buNone/>
            </a:pPr>
            <a:endParaRPr lang="en-US" sz="600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1"/>
        </a:solidFill>
        <a:effectLst/>
      </p:bgPr>
    </p:bg>
    <p:spTree>
      <p:nvGrpSpPr>
        <p:cNvPr id="1" name=""/>
        <p:cNvGrpSpPr/>
        <p:nvPr/>
      </p:nvGrpSpPr>
      <p:grpSpPr>
        <a:xfrm>
          <a:off x="0" y="0"/>
          <a:ext cx="0" cy="0"/>
          <a:chOff x="0" y="0"/>
          <a:chExt cx="0" cy="0"/>
        </a:xfrm>
      </p:grpSpPr>
      <p:sp>
        <p:nvSpPr>
          <p:cNvPr id="2" name="Shape 0"/>
          <p:cNvSpPr/>
          <p:nvPr/>
        </p:nvSpPr>
        <p:spPr>
          <a:xfrm>
            <a:off x="0" y="4686300"/>
            <a:ext cx="9144000" cy="457200"/>
          </a:xfrm>
          <a:prstGeom prst="rect">
            <a:avLst/>
          </a:prstGeom>
          <a:solidFill>
            <a:srgbClr val="023B59"/>
          </a:solidFill>
          <a:ln w="12700">
            <a:solidFill>
              <a:srgbClr val="023B59"/>
            </a:solidFill>
            <a:prstDash val="solid"/>
          </a:ln>
        </p:spPr>
      </p:sp>
      <p:pic>
        <p:nvPicPr>
          <p:cNvPr id="3" name="Image 0" descr="University of Wales Trinity Saint David logo"/>
          <p:cNvPicPr>
            <a:picLocks noChangeAspect="1"/>
          </p:cNvPicPr>
          <p:nvPr/>
        </p:nvPicPr>
        <p:blipFill>
          <a:blip r:embed="rId2"/>
          <a:stretch>
            <a:fillRect/>
          </a:stretch>
        </p:blipFill>
        <p:spPr>
          <a:xfrm>
            <a:off x="0" y="4686300"/>
            <a:ext cx="877186" cy="457200"/>
          </a:xfrm>
          <a:prstGeom prst="rect">
            <a:avLst/>
          </a:prstGeom>
        </p:spPr>
      </p:pic>
      <p:pic>
        <p:nvPicPr>
          <p:cNvPr id="4" name="Image 1" descr="Trawsnewid Addysg; Trawsnewid Bywydau. Transforming Education; Transforming Lives"/>
          <p:cNvPicPr>
            <a:picLocks noChangeAspect="1"/>
          </p:cNvPicPr>
          <p:nvPr/>
        </p:nvPicPr>
        <p:blipFill>
          <a:blip r:embed="rId3"/>
          <a:stretch>
            <a:fillRect/>
          </a:stretch>
        </p:blipFill>
        <p:spPr>
          <a:xfrm>
            <a:off x="6671930" y="4686300"/>
            <a:ext cx="2472070" cy="457200"/>
          </a:xfrm>
          <a:prstGeom prst="rect">
            <a:avLst/>
          </a:prstGeom>
        </p:spPr>
      </p:pic>
      <p:sp>
        <p:nvSpPr>
          <p:cNvPr id="5" name="Text 1"/>
          <p:cNvSpPr>
            <a:spLocks noGrp="1"/>
          </p:cNvSpPr>
          <p:nvPr>
            <p:ph type="title" idx="103" hasCustomPrompt="1"/>
          </p:nvPr>
        </p:nvSpPr>
        <p:spPr>
          <a:xfrm>
            <a:off x="457200" y="256032"/>
            <a:ext cx="8229600" cy="658368"/>
          </a:xfrm>
          <a:prstGeom prst="rect">
            <a:avLst/>
          </a:prstGeom>
          <a:noFill/>
          <a:ln/>
        </p:spPr>
        <p:txBody>
          <a:bodyPr wrap="square" rtlCol="0"/>
          <a:lstStyle>
            <a:lvl1pPr marL="0" indent="0" algn="l">
              <a:buNone/>
              <a:defRPr lang="en-US" sz="2600" b="1" dirty="0">
                <a:solidFill>
                  <a:schemeClr val="tx2"/>
                </a:solidFill>
                <a:latin typeface="Cambria" pitchFamily="34" charset="0"/>
                <a:ea typeface="Cambria" pitchFamily="34" charset="-122"/>
                <a:cs typeface="Cambria" pitchFamily="34" charset="-120"/>
              </a:defRPr>
            </a:lvl1pPr>
          </a:lstStyle>
          <a:p>
            <a:pPr marL="0" indent="0" algn="l">
              <a:buNone/>
            </a:pPr>
            <a:endParaRPr lang="en-US" sz="2600" dirty="0"/>
          </a:p>
        </p:txBody>
      </p:sp>
      <p:sp>
        <p:nvSpPr>
          <p:cNvPr id="6" name="Text 1"/>
          <p:cNvSpPr/>
          <p:nvPr/>
        </p:nvSpPr>
        <p:spPr>
          <a:xfrm>
            <a:off x="1097280" y="4686300"/>
            <a:ext cx="4480560" cy="457200"/>
          </a:xfrm>
          <a:prstGeom prst="rect">
            <a:avLst/>
          </a:prstGeom>
          <a:noFill/>
          <a:ln/>
        </p:spPr>
        <p:txBody>
          <a:bodyPr wrap="square" lIns="0" tIns="0" rIns="0" bIns="0" rtlCol="0" anchor="ctr"/>
          <a:lstStyle/>
          <a:p>
            <a:pPr marL="0" indent="0">
              <a:buNone/>
            </a:pPr>
            <a:r>
              <a:rPr lang="en-US" sz="900" dirty="0">
                <a:solidFill>
                  <a:srgbClr val="FFFFFF"/>
                </a:solidFill>
              </a:rPr>
              <a:t>BMBM6021 International Business Communication  |  Jaliya de Silva, UWTSD</a:t>
            </a:r>
            <a:endParaRPr lang="en-US" sz="9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QUESTION">
    <p:bg>
      <p:bgPr>
        <a:solidFill>
          <a:schemeClr val="tx2"/>
        </a:solidFill>
        <a:effectLst/>
      </p:bgPr>
    </p:bg>
    <p:spTree>
      <p:nvGrpSpPr>
        <p:cNvPr id="1" name=""/>
        <p:cNvGrpSpPr/>
        <p:nvPr/>
      </p:nvGrpSpPr>
      <p:grpSpPr>
        <a:xfrm>
          <a:off x="0" y="0"/>
          <a:ext cx="0" cy="0"/>
          <a:chOff x="0" y="0"/>
          <a:chExt cx="0" cy="0"/>
        </a:xfrm>
      </p:grpSpPr>
      <p:sp>
        <p:nvSpPr>
          <p:cNvPr id="2" name="Shape 0"/>
          <p:cNvSpPr/>
          <p:nvPr/>
        </p:nvSpPr>
        <p:spPr>
          <a:xfrm>
            <a:off x="0" y="4686300"/>
            <a:ext cx="9144000" cy="457200"/>
          </a:xfrm>
          <a:prstGeom prst="rect">
            <a:avLst/>
          </a:prstGeom>
          <a:solidFill>
            <a:srgbClr val="023B59"/>
          </a:solidFill>
          <a:ln w="12700">
            <a:solidFill>
              <a:srgbClr val="023B59"/>
            </a:solidFill>
            <a:prstDash val="solid"/>
          </a:ln>
        </p:spPr>
      </p:sp>
      <p:pic>
        <p:nvPicPr>
          <p:cNvPr id="3" name="Image 0" descr="University of Wales Trinity Saint David logo"/>
          <p:cNvPicPr>
            <a:picLocks noChangeAspect="1"/>
          </p:cNvPicPr>
          <p:nvPr/>
        </p:nvPicPr>
        <p:blipFill>
          <a:blip r:embed="rId2"/>
          <a:stretch>
            <a:fillRect/>
          </a:stretch>
        </p:blipFill>
        <p:spPr>
          <a:xfrm>
            <a:off x="0" y="4686300"/>
            <a:ext cx="877186" cy="457200"/>
          </a:xfrm>
          <a:prstGeom prst="rect">
            <a:avLst/>
          </a:prstGeom>
        </p:spPr>
      </p:pic>
      <p:pic>
        <p:nvPicPr>
          <p:cNvPr id="4" name="Image 1" descr="Trawsnewid Addysg; Trawsnewid Bywydau. Transforming Education; Transforming Lives"/>
          <p:cNvPicPr>
            <a:picLocks noChangeAspect="1"/>
          </p:cNvPicPr>
          <p:nvPr/>
        </p:nvPicPr>
        <p:blipFill>
          <a:blip r:embed="rId3"/>
          <a:stretch>
            <a:fillRect/>
          </a:stretch>
        </p:blipFill>
        <p:spPr>
          <a:xfrm>
            <a:off x="6671930" y="4686300"/>
            <a:ext cx="2472070" cy="457200"/>
          </a:xfrm>
          <a:prstGeom prst="rect">
            <a:avLst/>
          </a:prstGeom>
        </p:spPr>
      </p:pic>
      <p:sp>
        <p:nvSpPr>
          <p:cNvPr id="5" name="Text 1"/>
          <p:cNvSpPr>
            <a:spLocks noGrp="1"/>
          </p:cNvSpPr>
          <p:nvPr>
            <p:ph type="title" idx="103" hasCustomPrompt="1"/>
          </p:nvPr>
        </p:nvSpPr>
        <p:spPr>
          <a:xfrm>
            <a:off x="731520" y="2377440"/>
            <a:ext cx="7680960" cy="1463040"/>
          </a:xfrm>
          <a:prstGeom prst="rect">
            <a:avLst/>
          </a:prstGeom>
          <a:noFill/>
          <a:ln/>
        </p:spPr>
        <p:txBody>
          <a:bodyPr wrap="square" rtlCol="0"/>
          <a:lstStyle>
            <a:lvl1pPr marL="0" indent="0" algn="l">
              <a:buNone/>
              <a:defRPr lang="en-US" sz="34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34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26.jpg"/><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26.jpg"/><Relationship Id="rId5" Type="http://schemas.openxmlformats.org/officeDocument/2006/relationships/image" Target="../media/image8.pn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chart" Target="../charts/chart1.xml"/><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640080" y="1417320"/>
            <a:ext cx="7863840" cy="1234440"/>
          </a:xfrm>
          <a:prstGeom prst="rect">
            <a:avLst/>
          </a:prstGeom>
          <a:noFill/>
          <a:ln/>
        </p:spPr>
        <p:txBody>
          <a:bodyPr wrap="square" rtlCol="0" anchor="b"/>
          <a:lstStyle/>
          <a:p>
            <a:pPr marL="0" indent="0" algn="l">
              <a:buNone/>
            </a:pPr>
            <a:r>
              <a:rPr lang="en-US" sz="4000" b="1" dirty="0">
                <a:solidFill>
                  <a:schemeClr val="bg1"/>
                </a:solidFill>
                <a:latin typeface="Cambria" pitchFamily="34" charset="0"/>
                <a:ea typeface="Cambria" pitchFamily="34" charset="-122"/>
                <a:cs typeface="Cambria" pitchFamily="34" charset="-120"/>
              </a:rPr>
              <a:t>International Business Communication</a:t>
            </a:r>
            <a:endParaRPr lang="en-US" sz="4000" dirty="0"/>
          </a:p>
        </p:txBody>
      </p:sp>
      <p:sp>
        <p:nvSpPr>
          <p:cNvPr id="3" name="Text 1"/>
          <p:cNvSpPr>
            <a:spLocks noGrp="1"/>
          </p:cNvSpPr>
          <p:nvPr>
            <p:ph type="body" idx="104" hasCustomPrompt="1"/>
          </p:nvPr>
        </p:nvSpPr>
        <p:spPr>
          <a:xfrm>
            <a:off x="640080" y="2743200"/>
            <a:ext cx="7863840" cy="457200"/>
          </a:xfrm>
          <a:prstGeom prst="rect">
            <a:avLst/>
          </a:prstGeom>
          <a:noFill/>
          <a:ln/>
        </p:spPr>
        <p:txBody>
          <a:bodyPr wrap="square" rtlCol="0" anchor="t"/>
          <a:lstStyle/>
          <a:p>
            <a:pPr marL="0" indent="0" algn="l">
              <a:buNone/>
            </a:pPr>
            <a:r>
              <a:rPr lang="en-US" sz="1800" dirty="0">
                <a:solidFill>
                  <a:schemeClr val="accent1"/>
                </a:solidFill>
              </a:rPr>
              <a:t>BMBM6021  |  Week 4: Communication and Trust</a:t>
            </a:r>
            <a:endParaRPr lang="en-US" sz="1800" dirty="0"/>
          </a:p>
        </p:txBody>
      </p:sp>
      <p:sp>
        <p:nvSpPr>
          <p:cNvPr id="4" name="Lecturer details"/>
          <p:cNvSpPr txBox="1"/>
          <p:nvPr/>
        </p:nvSpPr>
        <p:spPr>
          <a:xfrm>
            <a:off x="640080" y="3383280"/>
            <a:ext cx="7863840" cy="1097280"/>
          </a:xfrm>
          <a:prstGeom prst="rect">
            <a:avLst/>
          </a:prstGeom>
          <a:noFill/>
          <a:ln/>
        </p:spPr>
        <p:txBody>
          <a:bodyPr wrap="square" lIns="0" tIns="0" rIns="0" bIns="0" rtlCol="0" anchor="t"/>
          <a:lstStyle/>
          <a:p>
            <a:pPr marL="0" indent="0">
              <a:buNone/>
            </a:pPr>
            <a:r>
              <a:rPr lang="en-US" sz="1600" b="1" dirty="0">
                <a:solidFill>
                  <a:schemeClr val="bg1"/>
                </a:solidFill>
              </a:rPr>
              <a:t>Jaliya de Silva</a:t>
            </a:r>
            <a:endParaRPr lang="en-US" sz="1600" dirty="0"/>
          </a:p>
          <a:p>
            <a:pPr marL="0" indent="0">
              <a:buNone/>
            </a:pPr>
            <a:r>
              <a:rPr lang="en-US" sz="1250" dirty="0">
                <a:solidFill>
                  <a:schemeClr val="bg1"/>
                </a:solidFill>
              </a:rPr>
              <a:t>Lecturer</a:t>
            </a:r>
            <a:endParaRPr lang="en-US" sz="1600" dirty="0"/>
          </a:p>
          <a:p>
            <a:pPr marL="0" indent="0">
              <a:buNone/>
            </a:pPr>
            <a:r>
              <a:rPr lang="en-US" sz="1150" dirty="0">
                <a:solidFill>
                  <a:schemeClr val="bg2"/>
                </a:solidFill>
              </a:rPr>
              <a:t>BA (Hons), MBA, MSc, PgCert HE, FHEA, MIH, AFRGS</a:t>
            </a:r>
            <a:endParaRPr lang="en-US" sz="1600" dirty="0"/>
          </a:p>
          <a:p>
            <a:pPr marL="0" indent="0">
              <a:buNone/>
            </a:pPr>
            <a:r>
              <a:rPr lang="en-US" sz="1150" dirty="0">
                <a:solidFill>
                  <a:schemeClr val="bg2"/>
                </a:solidFill>
              </a:rPr>
              <a:t>University of Wales Trinity Saint David</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This week, we will:</a:t>
            </a:r>
            <a:endParaRPr lang="en-US" sz="2600" dirty="0"/>
          </a:p>
        </p:txBody>
      </p:sp>
      <p:sp>
        <p:nvSpPr>
          <p:cNvPr id="4" name="Explore row"/>
          <p:cNvSpPr/>
          <p:nvPr/>
        </p:nvSpPr>
        <p:spPr>
          <a:xfrm>
            <a:off x="457200" y="1097280"/>
            <a:ext cx="8229600" cy="960120"/>
          </a:xfrm>
          <a:prstGeom prst="roundRect">
            <a:avLst>
              <a:gd name="adj" fmla="val 761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Explore icon circle"/>
          <p:cNvSpPr/>
          <p:nvPr/>
        </p:nvSpPr>
        <p:spPr>
          <a:xfrm>
            <a:off x="658368" y="1280160"/>
            <a:ext cx="594360" cy="594360"/>
          </a:xfrm>
          <a:prstGeom prst="ellipse">
            <a:avLst/>
          </a:prstGeom>
          <a:solidFill>
            <a:srgbClr val="1B2A4A"/>
          </a:solidFill>
          <a:ln w="12700">
            <a:solidFill>
              <a:srgbClr val="1B2A4A"/>
            </a:solidFill>
            <a:prstDash val="solid"/>
          </a:ln>
        </p:spPr>
        <p:txBody>
          <a:bodyPr/>
          <a:lstStyle/>
          <a:p>
            <a:endParaRPr lang="en-GB"/>
          </a:p>
        </p:txBody>
      </p:sp>
      <p:pic>
        <p:nvPicPr>
          <p:cNvPr id="6" name="Image 0" descr="Explore"/>
          <p:cNvPicPr>
            <a:picLocks noChangeAspect="1"/>
          </p:cNvPicPr>
          <p:nvPr/>
        </p:nvPicPr>
        <p:blipFill>
          <a:blip r:embed="rId3"/>
          <a:stretch>
            <a:fillRect/>
          </a:stretch>
        </p:blipFill>
        <p:spPr>
          <a:xfrm>
            <a:off x="801014" y="1422806"/>
            <a:ext cx="309067" cy="309067"/>
          </a:xfrm>
          <a:prstGeom prst="rect">
            <a:avLst/>
          </a:prstGeom>
        </p:spPr>
      </p:pic>
      <p:sp>
        <p:nvSpPr>
          <p:cNvPr id="7" name="Text 3"/>
          <p:cNvSpPr txBox="1"/>
          <p:nvPr/>
        </p:nvSpPr>
        <p:spPr>
          <a:xfrm>
            <a:off x="1463040" y="1207008"/>
            <a:ext cx="1463040" cy="731520"/>
          </a:xfrm>
          <a:prstGeom prst="rect">
            <a:avLst/>
          </a:prstGeom>
          <a:noFill/>
          <a:ln/>
        </p:spPr>
        <p:txBody>
          <a:bodyPr wrap="square" lIns="0" tIns="0" rIns="0" bIns="0" rtlCol="0" anchor="ctr"/>
          <a:lstStyle/>
          <a:p>
            <a:pPr marL="0" indent="0">
              <a:buNone/>
            </a:pPr>
            <a:r>
              <a:rPr lang="en-US" sz="2000" b="1" dirty="0">
                <a:solidFill>
                  <a:srgbClr val="1B2A4A"/>
                </a:solidFill>
                <a:latin typeface="Cambria" pitchFamily="34" charset="0"/>
                <a:ea typeface="Cambria" pitchFamily="34" charset="-122"/>
                <a:cs typeface="Cambria" pitchFamily="34" charset="-120"/>
              </a:rPr>
              <a:t>Explore</a:t>
            </a:r>
            <a:endParaRPr lang="en-US" sz="2000" dirty="0"/>
          </a:p>
        </p:txBody>
      </p:sp>
      <p:sp>
        <p:nvSpPr>
          <p:cNvPr id="8" name="Text 4"/>
          <p:cNvSpPr txBox="1"/>
          <p:nvPr/>
        </p:nvSpPr>
        <p:spPr>
          <a:xfrm>
            <a:off x="2926080" y="1207008"/>
            <a:ext cx="5577840" cy="731520"/>
          </a:xfrm>
          <a:prstGeom prst="rect">
            <a:avLst/>
          </a:prstGeom>
          <a:noFill/>
          <a:ln/>
        </p:spPr>
        <p:txBody>
          <a:bodyPr wrap="square" lIns="0" tIns="0" rIns="0" bIns="0" rtlCol="0" anchor="ctr"/>
          <a:lstStyle/>
          <a:p>
            <a:pPr marL="0" indent="0">
              <a:buNone/>
            </a:pPr>
            <a:r>
              <a:rPr lang="en-US" sz="1500" dirty="0">
                <a:solidFill>
                  <a:schemeClr val="tx1"/>
                </a:solidFill>
              </a:rPr>
              <a:t>Explore the development of ‘Trust’ on international business communications</a:t>
            </a:r>
            <a:endParaRPr lang="en-US" sz="1500" dirty="0"/>
          </a:p>
        </p:txBody>
      </p:sp>
      <p:sp>
        <p:nvSpPr>
          <p:cNvPr id="9" name="Look row"/>
          <p:cNvSpPr/>
          <p:nvPr/>
        </p:nvSpPr>
        <p:spPr>
          <a:xfrm>
            <a:off x="457200" y="2212848"/>
            <a:ext cx="8229600" cy="960120"/>
          </a:xfrm>
          <a:prstGeom prst="roundRect">
            <a:avLst>
              <a:gd name="adj" fmla="val 761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0" name="Look icon circle"/>
          <p:cNvSpPr/>
          <p:nvPr/>
        </p:nvSpPr>
        <p:spPr>
          <a:xfrm>
            <a:off x="658368" y="2395728"/>
            <a:ext cx="594360" cy="594360"/>
          </a:xfrm>
          <a:prstGeom prst="ellipse">
            <a:avLst/>
          </a:prstGeom>
          <a:solidFill>
            <a:srgbClr val="2E6F95"/>
          </a:solidFill>
          <a:ln w="12700">
            <a:solidFill>
              <a:srgbClr val="2E6F95"/>
            </a:solidFill>
            <a:prstDash val="solid"/>
          </a:ln>
        </p:spPr>
        <p:txBody>
          <a:bodyPr/>
          <a:lstStyle/>
          <a:p>
            <a:endParaRPr lang="en-GB"/>
          </a:p>
        </p:txBody>
      </p:sp>
      <p:pic>
        <p:nvPicPr>
          <p:cNvPr id="11" name="Image 1" descr="Look"/>
          <p:cNvPicPr>
            <a:picLocks noChangeAspect="1"/>
          </p:cNvPicPr>
          <p:nvPr/>
        </p:nvPicPr>
        <p:blipFill>
          <a:blip r:embed="rId4"/>
          <a:stretch>
            <a:fillRect/>
          </a:stretch>
        </p:blipFill>
        <p:spPr>
          <a:xfrm>
            <a:off x="801014" y="2538374"/>
            <a:ext cx="309067" cy="309067"/>
          </a:xfrm>
          <a:prstGeom prst="rect">
            <a:avLst/>
          </a:prstGeom>
        </p:spPr>
      </p:pic>
      <p:sp>
        <p:nvSpPr>
          <p:cNvPr id="12" name="Text 7"/>
          <p:cNvSpPr txBox="1"/>
          <p:nvPr/>
        </p:nvSpPr>
        <p:spPr>
          <a:xfrm>
            <a:off x="1463040" y="2322576"/>
            <a:ext cx="1463040" cy="731520"/>
          </a:xfrm>
          <a:prstGeom prst="rect">
            <a:avLst/>
          </a:prstGeom>
          <a:noFill/>
          <a:ln/>
        </p:spPr>
        <p:txBody>
          <a:bodyPr wrap="square" lIns="0" tIns="0" rIns="0" bIns="0" rtlCol="0" anchor="ctr"/>
          <a:lstStyle/>
          <a:p>
            <a:pPr marL="0" indent="0">
              <a:buNone/>
            </a:pPr>
            <a:r>
              <a:rPr lang="en-US" sz="2000" b="1" dirty="0">
                <a:solidFill>
                  <a:srgbClr val="2E6F95"/>
                </a:solidFill>
                <a:latin typeface="Cambria" pitchFamily="34" charset="0"/>
                <a:ea typeface="Cambria" pitchFamily="34" charset="-122"/>
                <a:cs typeface="Cambria" pitchFamily="34" charset="-120"/>
              </a:rPr>
              <a:t>Look</a:t>
            </a:r>
            <a:endParaRPr lang="en-US" sz="2000" dirty="0"/>
          </a:p>
        </p:txBody>
      </p:sp>
      <p:sp>
        <p:nvSpPr>
          <p:cNvPr id="13" name="Text 8"/>
          <p:cNvSpPr txBox="1"/>
          <p:nvPr/>
        </p:nvSpPr>
        <p:spPr>
          <a:xfrm>
            <a:off x="2926080" y="2322576"/>
            <a:ext cx="5577840" cy="731520"/>
          </a:xfrm>
          <a:prstGeom prst="rect">
            <a:avLst/>
          </a:prstGeom>
          <a:noFill/>
          <a:ln/>
        </p:spPr>
        <p:txBody>
          <a:bodyPr wrap="square" lIns="0" tIns="0" rIns="0" bIns="0" rtlCol="0" anchor="ctr"/>
          <a:lstStyle/>
          <a:p>
            <a:pPr marL="0" indent="0">
              <a:buNone/>
            </a:pPr>
            <a:r>
              <a:rPr lang="en-US" sz="1500" dirty="0">
                <a:solidFill>
                  <a:schemeClr val="tx1"/>
                </a:solidFill>
              </a:rPr>
              <a:t>Look at the importance of relationship building and networking across cultures</a:t>
            </a:r>
            <a:endParaRPr lang="en-US" sz="1500" dirty="0"/>
          </a:p>
        </p:txBody>
      </p:sp>
      <p:sp>
        <p:nvSpPr>
          <p:cNvPr id="14" name="Discuss row"/>
          <p:cNvSpPr/>
          <p:nvPr/>
        </p:nvSpPr>
        <p:spPr>
          <a:xfrm>
            <a:off x="457200" y="3328416"/>
            <a:ext cx="8229600" cy="960120"/>
          </a:xfrm>
          <a:prstGeom prst="roundRect">
            <a:avLst>
              <a:gd name="adj" fmla="val 761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5" name="Discuss icon circle"/>
          <p:cNvSpPr/>
          <p:nvPr/>
        </p:nvSpPr>
        <p:spPr>
          <a:xfrm>
            <a:off x="658368" y="3511296"/>
            <a:ext cx="594360" cy="594360"/>
          </a:xfrm>
          <a:prstGeom prst="ellipse">
            <a:avLst/>
          </a:prstGeom>
          <a:solidFill>
            <a:srgbClr val="B9771A"/>
          </a:solidFill>
          <a:ln w="12700">
            <a:solidFill>
              <a:srgbClr val="B9771A"/>
            </a:solidFill>
            <a:prstDash val="solid"/>
          </a:ln>
        </p:spPr>
        <p:txBody>
          <a:bodyPr/>
          <a:lstStyle/>
          <a:p>
            <a:endParaRPr lang="en-GB"/>
          </a:p>
        </p:txBody>
      </p:sp>
      <p:pic>
        <p:nvPicPr>
          <p:cNvPr id="16" name="Image 2" descr="Discuss"/>
          <p:cNvPicPr>
            <a:picLocks noChangeAspect="1"/>
          </p:cNvPicPr>
          <p:nvPr/>
        </p:nvPicPr>
        <p:blipFill>
          <a:blip r:embed="rId5"/>
          <a:stretch>
            <a:fillRect/>
          </a:stretch>
        </p:blipFill>
        <p:spPr>
          <a:xfrm>
            <a:off x="801014" y="3653942"/>
            <a:ext cx="309067" cy="309067"/>
          </a:xfrm>
          <a:prstGeom prst="rect">
            <a:avLst/>
          </a:prstGeom>
        </p:spPr>
      </p:pic>
      <p:sp>
        <p:nvSpPr>
          <p:cNvPr id="17" name="Text 11"/>
          <p:cNvSpPr txBox="1"/>
          <p:nvPr/>
        </p:nvSpPr>
        <p:spPr>
          <a:xfrm>
            <a:off x="1463040" y="3438144"/>
            <a:ext cx="1463040" cy="731520"/>
          </a:xfrm>
          <a:prstGeom prst="rect">
            <a:avLst/>
          </a:prstGeom>
          <a:noFill/>
          <a:ln/>
        </p:spPr>
        <p:txBody>
          <a:bodyPr wrap="square" lIns="0" tIns="0" rIns="0" bIns="0" rtlCol="0" anchor="ctr"/>
          <a:lstStyle/>
          <a:p>
            <a:pPr marL="0" indent="0">
              <a:buNone/>
            </a:pPr>
            <a:r>
              <a:rPr lang="en-US" sz="2000" b="1" dirty="0">
                <a:solidFill>
                  <a:srgbClr val="B9771A"/>
                </a:solidFill>
                <a:latin typeface="Cambria" pitchFamily="34" charset="0"/>
                <a:ea typeface="Cambria" pitchFamily="34" charset="-122"/>
                <a:cs typeface="Cambria" pitchFamily="34" charset="-120"/>
              </a:rPr>
              <a:t>Discuss</a:t>
            </a:r>
            <a:endParaRPr lang="en-US" sz="2000" dirty="0"/>
          </a:p>
        </p:txBody>
      </p:sp>
      <p:sp>
        <p:nvSpPr>
          <p:cNvPr id="18" name="Text 12"/>
          <p:cNvSpPr txBox="1"/>
          <p:nvPr/>
        </p:nvSpPr>
        <p:spPr>
          <a:xfrm>
            <a:off x="2926080" y="3438144"/>
            <a:ext cx="5577840" cy="731520"/>
          </a:xfrm>
          <a:prstGeom prst="rect">
            <a:avLst/>
          </a:prstGeom>
          <a:noFill/>
          <a:ln/>
        </p:spPr>
        <p:txBody>
          <a:bodyPr wrap="square" lIns="0" tIns="0" rIns="0" bIns="0" rtlCol="0" anchor="ctr"/>
          <a:lstStyle/>
          <a:p>
            <a:pPr marL="0" indent="0">
              <a:buNone/>
            </a:pPr>
            <a:r>
              <a:rPr lang="en-US" sz="1500" dirty="0">
                <a:solidFill>
                  <a:schemeClr val="tx1"/>
                </a:solidFill>
              </a:rPr>
              <a:t>Discuss the role of hierarchies in different cultures</a:t>
            </a:r>
            <a:endParaRPr lang="en-US" sz="15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Class Task: How would you define TRUST?</a:t>
            </a:r>
            <a:endParaRPr lang="en-US" sz="2600" dirty="0"/>
          </a:p>
        </p:txBody>
      </p:sp>
      <p:sp>
        <p:nvSpPr>
          <p:cNvPr id="4" name="Task card"/>
          <p:cNvSpPr/>
          <p:nvPr/>
        </p:nvSpPr>
        <p:spPr>
          <a:xfrm>
            <a:off x="457200" y="1097280"/>
            <a:ext cx="5120640" cy="3246120"/>
          </a:xfrm>
          <a:prstGeom prst="roundRect">
            <a:avLst>
              <a:gd name="adj" fmla="val 2254"/>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Group work icon circle"/>
          <p:cNvSpPr/>
          <p:nvPr/>
        </p:nvSpPr>
        <p:spPr>
          <a:xfrm>
            <a:off x="685800" y="1298448"/>
            <a:ext cx="566928" cy="566928"/>
          </a:xfrm>
          <a:prstGeom prst="ellipse">
            <a:avLst/>
          </a:prstGeom>
          <a:solidFill>
            <a:srgbClr val="1B2A4A"/>
          </a:solidFill>
          <a:ln w="12700">
            <a:solidFill>
              <a:srgbClr val="1B2A4A"/>
            </a:solidFill>
            <a:prstDash val="solid"/>
          </a:ln>
        </p:spPr>
        <p:txBody>
          <a:bodyPr/>
          <a:lstStyle/>
          <a:p>
            <a:endParaRPr lang="en-GB"/>
          </a:p>
        </p:txBody>
      </p:sp>
      <p:pic>
        <p:nvPicPr>
          <p:cNvPr id="6" name="Image 0" descr="Group work"/>
          <p:cNvPicPr>
            <a:picLocks noChangeAspect="1"/>
          </p:cNvPicPr>
          <p:nvPr/>
        </p:nvPicPr>
        <p:blipFill>
          <a:blip r:embed="rId3"/>
          <a:stretch>
            <a:fillRect/>
          </a:stretch>
        </p:blipFill>
        <p:spPr>
          <a:xfrm>
            <a:off x="821863" y="1434511"/>
            <a:ext cx="294803" cy="294803"/>
          </a:xfrm>
          <a:prstGeom prst="rect">
            <a:avLst/>
          </a:prstGeom>
        </p:spPr>
      </p:pic>
      <p:sp>
        <p:nvSpPr>
          <p:cNvPr id="7" name="Text 3"/>
          <p:cNvSpPr txBox="1"/>
          <p:nvPr/>
        </p:nvSpPr>
        <p:spPr>
          <a:xfrm>
            <a:off x="1417320" y="1298448"/>
            <a:ext cx="4023360" cy="566928"/>
          </a:xfrm>
          <a:prstGeom prst="rect">
            <a:avLst/>
          </a:prstGeom>
          <a:noFill/>
          <a:ln/>
        </p:spPr>
        <p:txBody>
          <a:bodyPr wrap="square" lIns="0" tIns="0" rIns="0" bIns="0" rtlCol="0" anchor="ctr"/>
          <a:lstStyle/>
          <a:p>
            <a:pPr marL="0" indent="0">
              <a:buNone/>
            </a:pPr>
            <a:r>
              <a:rPr lang="en-US" sz="1500" b="1" dirty="0">
                <a:solidFill>
                  <a:srgbClr val="1B2A4A"/>
                </a:solidFill>
              </a:rPr>
              <a:t>Work together with two other people:</a:t>
            </a:r>
            <a:endParaRPr lang="en-US" sz="1500" dirty="0"/>
          </a:p>
        </p:txBody>
      </p:sp>
      <p:sp>
        <p:nvSpPr>
          <p:cNvPr id="8" name="Text 4"/>
          <p:cNvSpPr txBox="1"/>
          <p:nvPr/>
        </p:nvSpPr>
        <p:spPr>
          <a:xfrm>
            <a:off x="731520" y="2103120"/>
            <a:ext cx="4663440" cy="2103120"/>
          </a:xfrm>
          <a:prstGeom prst="rect">
            <a:avLst/>
          </a:prstGeom>
          <a:noFill/>
          <a:ln/>
        </p:spPr>
        <p:txBody>
          <a:bodyPr wrap="square" lIns="0" tIns="0" rIns="0" bIns="0" rtlCol="0" anchor="t"/>
          <a:lstStyle/>
          <a:p>
            <a:pPr marL="0" indent="0">
              <a:buNone/>
            </a:pPr>
            <a:r>
              <a:rPr lang="en-US" sz="2200" b="1" dirty="0">
                <a:solidFill>
                  <a:srgbClr val="B9771A"/>
                </a:solidFill>
              </a:rPr>
              <a:t>1</a:t>
            </a:r>
            <a:r>
              <a:rPr lang="en-US" sz="1700" dirty="0">
                <a:solidFill>
                  <a:srgbClr val="1F2937"/>
                </a:solidFill>
              </a:rPr>
              <a:t>   Write your definition of trust on a piece of paper.</a:t>
            </a:r>
            <a:endParaRPr lang="en-US" sz="2200" dirty="0"/>
          </a:p>
          <a:p>
            <a:pPr marL="0" indent="0">
              <a:buNone/>
            </a:pPr>
            <a:r>
              <a:rPr lang="en-US" sz="800" dirty="0">
                <a:solidFill>
                  <a:srgbClr val="1F2937"/>
                </a:solidFill>
              </a:rPr>
              <a:t> </a:t>
            </a:r>
            <a:endParaRPr lang="en-US" sz="2200" dirty="0"/>
          </a:p>
          <a:p>
            <a:pPr marL="0" indent="0">
              <a:buNone/>
            </a:pPr>
            <a:r>
              <a:rPr lang="en-US" sz="2200" b="1" dirty="0">
                <a:solidFill>
                  <a:srgbClr val="B9771A"/>
                </a:solidFill>
              </a:rPr>
              <a:t>2</a:t>
            </a:r>
            <a:r>
              <a:rPr lang="en-US" sz="1700" dirty="0">
                <a:solidFill>
                  <a:srgbClr val="1F2937"/>
                </a:solidFill>
              </a:rPr>
              <a:t>   Identify three reasons why TRUST is important in international business communications</a:t>
            </a:r>
            <a:endParaRPr lang="en-US" sz="2200" dirty="0"/>
          </a:p>
        </p:txBody>
      </p:sp>
      <p:sp>
        <p:nvSpPr>
          <p:cNvPr id="9" name="Timer card"/>
          <p:cNvSpPr/>
          <p:nvPr/>
        </p:nvSpPr>
        <p:spPr>
          <a:xfrm>
            <a:off x="5852160" y="1097280"/>
            <a:ext cx="2834640" cy="3246120"/>
          </a:xfrm>
          <a:prstGeom prst="roundRect">
            <a:avLst>
              <a:gd name="adj" fmla="val 2581"/>
            </a:avLst>
          </a:prstGeom>
          <a:solidFill>
            <a:srgbClr val="1B2A4A"/>
          </a:solidFill>
          <a:ln w="12700">
            <a:solidFill>
              <a:srgbClr val="1B2A4A"/>
            </a:solidFill>
            <a:prstDash val="solid"/>
          </a:ln>
          <a:effectLst>
            <a:outerShdw blurRad="76200" dist="25400" dir="5400000" algn="bl" rotWithShape="0">
              <a:srgbClr val="000000">
                <a:alpha val="12000"/>
              </a:srgbClr>
            </a:outerShdw>
          </a:effectLst>
        </p:spPr>
        <p:txBody>
          <a:bodyPr/>
          <a:lstStyle/>
          <a:p>
            <a:endParaRPr lang="en-GB"/>
          </a:p>
        </p:txBody>
      </p:sp>
      <p:sp>
        <p:nvSpPr>
          <p:cNvPr id="10" name="Time icon circle"/>
          <p:cNvSpPr/>
          <p:nvPr/>
        </p:nvSpPr>
        <p:spPr>
          <a:xfrm>
            <a:off x="6858000" y="1463040"/>
            <a:ext cx="822960" cy="822960"/>
          </a:xfrm>
          <a:prstGeom prst="ellipse">
            <a:avLst/>
          </a:prstGeom>
          <a:solidFill>
            <a:srgbClr val="F2A541"/>
          </a:solidFill>
          <a:ln w="12700">
            <a:solidFill>
              <a:srgbClr val="F2A541"/>
            </a:solidFill>
            <a:prstDash val="solid"/>
          </a:ln>
        </p:spPr>
        <p:txBody>
          <a:bodyPr/>
          <a:lstStyle/>
          <a:p>
            <a:endParaRPr lang="en-GB"/>
          </a:p>
        </p:txBody>
      </p:sp>
      <p:pic>
        <p:nvPicPr>
          <p:cNvPr id="11" name="Image 1" descr="Time"/>
          <p:cNvPicPr>
            <a:picLocks noChangeAspect="1"/>
          </p:cNvPicPr>
          <p:nvPr/>
        </p:nvPicPr>
        <p:blipFill>
          <a:blip r:embed="rId4"/>
          <a:stretch>
            <a:fillRect/>
          </a:stretch>
        </p:blipFill>
        <p:spPr>
          <a:xfrm>
            <a:off x="7055510" y="1660550"/>
            <a:ext cx="427939" cy="427939"/>
          </a:xfrm>
          <a:prstGeom prst="rect">
            <a:avLst/>
          </a:prstGeom>
        </p:spPr>
      </p:pic>
      <p:sp>
        <p:nvSpPr>
          <p:cNvPr id="12" name="Text 7"/>
          <p:cNvSpPr txBox="1"/>
          <p:nvPr/>
        </p:nvSpPr>
        <p:spPr>
          <a:xfrm>
            <a:off x="5943600" y="2468880"/>
            <a:ext cx="2651760" cy="548640"/>
          </a:xfrm>
          <a:prstGeom prst="rect">
            <a:avLst/>
          </a:prstGeom>
          <a:noFill/>
          <a:ln/>
        </p:spPr>
        <p:txBody>
          <a:bodyPr wrap="square" lIns="0" tIns="0" rIns="0" bIns="0" rtlCol="0" anchor="t"/>
          <a:lstStyle/>
          <a:p>
            <a:pPr marL="0" indent="0" algn="ctr">
              <a:buNone/>
            </a:pPr>
            <a:r>
              <a:rPr lang="en-US" sz="2400" b="1" dirty="0">
                <a:solidFill>
                  <a:srgbClr val="FFFFFF"/>
                </a:solidFill>
                <a:latin typeface="Cambria" pitchFamily="34" charset="0"/>
                <a:ea typeface="Cambria" pitchFamily="34" charset="-122"/>
                <a:cs typeface="Cambria" pitchFamily="34" charset="-120"/>
              </a:rPr>
              <a:t>10 minutes</a:t>
            </a:r>
            <a:endParaRPr lang="en-US" sz="2400" dirty="0"/>
          </a:p>
        </p:txBody>
      </p:sp>
      <p:sp>
        <p:nvSpPr>
          <p:cNvPr id="13" name="Text 8"/>
          <p:cNvSpPr txBox="1"/>
          <p:nvPr/>
        </p:nvSpPr>
        <p:spPr>
          <a:xfrm>
            <a:off x="6126480" y="3063240"/>
            <a:ext cx="2286000" cy="914400"/>
          </a:xfrm>
          <a:prstGeom prst="rect">
            <a:avLst/>
          </a:prstGeom>
          <a:noFill/>
          <a:ln/>
        </p:spPr>
        <p:txBody>
          <a:bodyPr wrap="square" lIns="0" tIns="0" rIns="0" bIns="0" rtlCol="0" anchor="t"/>
          <a:lstStyle/>
          <a:p>
            <a:pPr marL="0" indent="0" algn="ctr">
              <a:buNone/>
            </a:pPr>
            <a:r>
              <a:rPr lang="en-US" sz="1200" dirty="0">
                <a:solidFill>
                  <a:srgbClr val="DCE8F5"/>
                </a:solidFill>
              </a:rPr>
              <a:t>Groups of three, then share one definition with the class</a:t>
            </a:r>
            <a:endParaRPr lang="en-US" sz="12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1"/>
          <p:cNvSpPr>
            <a:spLocks noGrp="1"/>
          </p:cNvSpPr>
          <p:nvPr>
            <p:ph type="body" idx="104"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01</a:t>
            </a:r>
            <a:endParaRPr lang="en-US" sz="6000" dirty="0"/>
          </a:p>
        </p:txBody>
      </p:sp>
      <p:sp>
        <p:nvSpPr>
          <p:cNvPr id="3" name="Text 1"/>
          <p:cNvSpPr>
            <a:spLocks noGrp="1"/>
          </p:cNvSpPr>
          <p:nvPr>
            <p:ph type="title" idx="103"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What is trust?</a:t>
            </a:r>
            <a:endParaRPr lang="en-US" sz="3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Trust</a:t>
            </a:r>
            <a:endParaRPr lang="en-US" sz="2600" dirty="0"/>
          </a:p>
        </p:txBody>
      </p:sp>
      <p:sp>
        <p:nvSpPr>
          <p:cNvPr id="4" name="Trust icon circle"/>
          <p:cNvSpPr/>
          <p:nvPr/>
        </p:nvSpPr>
        <p:spPr>
          <a:xfrm>
            <a:off x="548640" y="1234440"/>
            <a:ext cx="1188720" cy="1188720"/>
          </a:xfrm>
          <a:prstGeom prst="ellipse">
            <a:avLst/>
          </a:prstGeom>
          <a:solidFill>
            <a:srgbClr val="1B2A4A"/>
          </a:solidFill>
          <a:ln w="12700">
            <a:solidFill>
              <a:srgbClr val="1B2A4A"/>
            </a:solidFill>
            <a:prstDash val="solid"/>
          </a:ln>
        </p:spPr>
        <p:txBody>
          <a:bodyPr/>
          <a:lstStyle/>
          <a:p>
            <a:endParaRPr lang="en-GB"/>
          </a:p>
        </p:txBody>
      </p:sp>
      <p:pic>
        <p:nvPicPr>
          <p:cNvPr id="5" name="Image 0" descr="Trust"/>
          <p:cNvPicPr>
            <a:picLocks noChangeAspect="1"/>
          </p:cNvPicPr>
          <p:nvPr/>
        </p:nvPicPr>
        <p:blipFill>
          <a:blip r:embed="rId3"/>
          <a:stretch>
            <a:fillRect/>
          </a:stretch>
        </p:blipFill>
        <p:spPr>
          <a:xfrm>
            <a:off x="833933" y="1519733"/>
            <a:ext cx="618134" cy="618134"/>
          </a:xfrm>
          <a:prstGeom prst="rect">
            <a:avLst/>
          </a:prstGeom>
        </p:spPr>
      </p:pic>
      <p:sp>
        <p:nvSpPr>
          <p:cNvPr id="6" name="Definition card"/>
          <p:cNvSpPr/>
          <p:nvPr/>
        </p:nvSpPr>
        <p:spPr>
          <a:xfrm>
            <a:off x="2057400" y="1097280"/>
            <a:ext cx="6629400" cy="2834640"/>
          </a:xfrm>
          <a:prstGeom prst="roundRect">
            <a:avLst>
              <a:gd name="adj" fmla="val 2581"/>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7" name="Text 3"/>
          <p:cNvSpPr txBox="1"/>
          <p:nvPr/>
        </p:nvSpPr>
        <p:spPr>
          <a:xfrm>
            <a:off x="2286000" y="1280160"/>
            <a:ext cx="6217920" cy="2468880"/>
          </a:xfrm>
          <a:prstGeom prst="rect">
            <a:avLst/>
          </a:prstGeom>
          <a:noFill/>
          <a:ln/>
        </p:spPr>
        <p:txBody>
          <a:bodyPr wrap="square" lIns="0" tIns="0" rIns="0" bIns="0" rtlCol="0" anchor="ctr"/>
          <a:lstStyle/>
          <a:p>
            <a:pPr marL="0" indent="0">
              <a:buNone/>
            </a:pPr>
            <a:r>
              <a:rPr lang="en-US" sz="1800" dirty="0">
                <a:solidFill>
                  <a:srgbClr val="1F2937"/>
                </a:solidFill>
                <a:latin typeface="Cambria" pitchFamily="34" charset="0"/>
                <a:ea typeface="Cambria" pitchFamily="34" charset="-122"/>
                <a:cs typeface="Cambria" pitchFamily="34" charset="-120"/>
              </a:rPr>
              <a:t>“An expectation that a party can be relied on </a:t>
            </a:r>
            <a:r>
              <a:rPr lang="en-US" sz="1800" b="1" dirty="0">
                <a:solidFill>
                  <a:srgbClr val="1F2937"/>
                </a:solidFill>
                <a:latin typeface="Cambria" pitchFamily="34" charset="0"/>
                <a:ea typeface="Cambria" pitchFamily="34" charset="-122"/>
                <a:cs typeface="Cambria" pitchFamily="34" charset="-120"/>
              </a:rPr>
              <a:t>to keep to agreements</a:t>
            </a:r>
            <a:r>
              <a:rPr lang="en-US" sz="1800" dirty="0">
                <a:solidFill>
                  <a:srgbClr val="1F2937"/>
                </a:solidFill>
                <a:latin typeface="Cambria" pitchFamily="34" charset="0"/>
                <a:ea typeface="Cambria" pitchFamily="34" charset="-122"/>
                <a:cs typeface="Cambria" pitchFamily="34" charset="-120"/>
              </a:rPr>
              <a:t>, </a:t>
            </a:r>
            <a:r>
              <a:rPr lang="en-US" sz="1800" b="1" dirty="0">
                <a:solidFill>
                  <a:srgbClr val="1F2937"/>
                </a:solidFill>
                <a:latin typeface="Cambria" pitchFamily="34" charset="0"/>
                <a:ea typeface="Cambria" pitchFamily="34" charset="-122"/>
                <a:cs typeface="Cambria" pitchFamily="34" charset="-120"/>
              </a:rPr>
              <a:t>will perform its role competently </a:t>
            </a:r>
            <a:r>
              <a:rPr lang="en-US" sz="1800" dirty="0">
                <a:solidFill>
                  <a:srgbClr val="1F2937"/>
                </a:solidFill>
                <a:latin typeface="Cambria" pitchFamily="34" charset="0"/>
                <a:ea typeface="Cambria" pitchFamily="34" charset="-122"/>
                <a:cs typeface="Cambria" pitchFamily="34" charset="-120"/>
              </a:rPr>
              <a:t>and that the party </a:t>
            </a:r>
            <a:r>
              <a:rPr lang="en-US" sz="1800" b="1" dirty="0">
                <a:solidFill>
                  <a:srgbClr val="1F2937"/>
                </a:solidFill>
                <a:latin typeface="Cambria" pitchFamily="34" charset="0"/>
                <a:ea typeface="Cambria" pitchFamily="34" charset="-122"/>
                <a:cs typeface="Cambria" pitchFamily="34" charset="-120"/>
              </a:rPr>
              <a:t>will behave honourably </a:t>
            </a:r>
            <a:r>
              <a:rPr lang="en-US" sz="1800" dirty="0">
                <a:solidFill>
                  <a:srgbClr val="1F2937"/>
                </a:solidFill>
                <a:latin typeface="Cambria" pitchFamily="34" charset="0"/>
                <a:ea typeface="Cambria" pitchFamily="34" charset="-122"/>
                <a:cs typeface="Cambria" pitchFamily="34" charset="-120"/>
              </a:rPr>
              <a:t>even where no exploit promises or performance guarantees have been made.”</a:t>
            </a:r>
            <a:endParaRPr lang="en-US" sz="1800" dirty="0"/>
          </a:p>
        </p:txBody>
      </p:sp>
      <p:sp>
        <p:nvSpPr>
          <p:cNvPr id="8" name="Text 4"/>
          <p:cNvSpPr txBox="1"/>
          <p:nvPr/>
        </p:nvSpPr>
        <p:spPr>
          <a:xfrm>
            <a:off x="2057400" y="4069080"/>
            <a:ext cx="6629400" cy="457200"/>
          </a:xfrm>
          <a:prstGeom prst="rect">
            <a:avLst/>
          </a:prstGeom>
          <a:noFill/>
          <a:ln/>
        </p:spPr>
        <p:txBody>
          <a:bodyPr wrap="square" lIns="0" tIns="0" rIns="0" bIns="0" rtlCol="0" anchor="t"/>
          <a:lstStyle/>
          <a:p>
            <a:pPr marL="0" indent="0">
              <a:buNone/>
            </a:pPr>
            <a:r>
              <a:rPr lang="en-US" sz="1100" i="1" dirty="0">
                <a:solidFill>
                  <a:srgbClr val="5B6B82"/>
                </a:solidFill>
              </a:rPr>
              <a:t>Boersma et al, Trust in international joint venture relationships,Journal of Business Research 56 (2003) 1031 – 1042</a:t>
            </a:r>
            <a:endParaRPr lang="en-US" sz="11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What makes a partner trustworthy?</a:t>
            </a:r>
            <a:endParaRPr lang="en-US" sz="2600" dirty="0"/>
          </a:p>
        </p:txBody>
      </p:sp>
      <p:sp>
        <p:nvSpPr>
          <p:cNvPr id="4" name="Ability"/>
          <p:cNvSpPr/>
          <p:nvPr/>
        </p:nvSpPr>
        <p:spPr>
          <a:xfrm>
            <a:off x="457200" y="1051560"/>
            <a:ext cx="3291840" cy="960120"/>
          </a:xfrm>
          <a:prstGeom prst="roundRect">
            <a:avLst>
              <a:gd name="adj" fmla="val 761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Ability icon circle"/>
          <p:cNvSpPr/>
          <p:nvPr/>
        </p:nvSpPr>
        <p:spPr>
          <a:xfrm>
            <a:off x="594360" y="1252728"/>
            <a:ext cx="548640" cy="548640"/>
          </a:xfrm>
          <a:prstGeom prst="ellipse">
            <a:avLst/>
          </a:prstGeom>
          <a:solidFill>
            <a:srgbClr val="1B2A4A"/>
          </a:solidFill>
          <a:ln w="12700">
            <a:solidFill>
              <a:srgbClr val="1B2A4A"/>
            </a:solidFill>
            <a:prstDash val="solid"/>
          </a:ln>
        </p:spPr>
        <p:txBody>
          <a:bodyPr/>
          <a:lstStyle/>
          <a:p>
            <a:endParaRPr lang="en-GB"/>
          </a:p>
        </p:txBody>
      </p:sp>
      <p:pic>
        <p:nvPicPr>
          <p:cNvPr id="6" name="Image 0" descr="Ability"/>
          <p:cNvPicPr>
            <a:picLocks noChangeAspect="1"/>
          </p:cNvPicPr>
          <p:nvPr/>
        </p:nvPicPr>
        <p:blipFill>
          <a:blip r:embed="rId3"/>
          <a:stretch>
            <a:fillRect/>
          </a:stretch>
        </p:blipFill>
        <p:spPr>
          <a:xfrm>
            <a:off x="726034" y="1384402"/>
            <a:ext cx="285293" cy="285293"/>
          </a:xfrm>
          <a:prstGeom prst="rect">
            <a:avLst/>
          </a:prstGeom>
        </p:spPr>
      </p:pic>
      <p:sp>
        <p:nvSpPr>
          <p:cNvPr id="7" name="Text 3"/>
          <p:cNvSpPr txBox="1"/>
          <p:nvPr/>
        </p:nvSpPr>
        <p:spPr>
          <a:xfrm>
            <a:off x="1280160" y="1143000"/>
            <a:ext cx="2377440" cy="320040"/>
          </a:xfrm>
          <a:prstGeom prst="rect">
            <a:avLst/>
          </a:prstGeom>
          <a:noFill/>
          <a:ln/>
        </p:spPr>
        <p:txBody>
          <a:bodyPr wrap="square" lIns="0" tIns="0" rIns="0" bIns="0" rtlCol="0" anchor="t"/>
          <a:lstStyle/>
          <a:p>
            <a:pPr marL="0" indent="0">
              <a:buNone/>
            </a:pPr>
            <a:r>
              <a:rPr lang="en-US" sz="1400" b="1" dirty="0">
                <a:solidFill>
                  <a:srgbClr val="1B2A4A"/>
                </a:solidFill>
                <a:latin typeface="Cambria" pitchFamily="34" charset="0"/>
                <a:ea typeface="Cambria" pitchFamily="34" charset="-122"/>
                <a:cs typeface="Cambria" pitchFamily="34" charset="-120"/>
              </a:rPr>
              <a:t>Ability</a:t>
            </a:r>
            <a:endParaRPr lang="en-US" sz="1400" dirty="0"/>
          </a:p>
        </p:txBody>
      </p:sp>
      <p:sp>
        <p:nvSpPr>
          <p:cNvPr id="8" name="Text 4"/>
          <p:cNvSpPr txBox="1"/>
          <p:nvPr/>
        </p:nvSpPr>
        <p:spPr>
          <a:xfrm>
            <a:off x="1280160" y="1463040"/>
            <a:ext cx="2377440" cy="502920"/>
          </a:xfrm>
          <a:prstGeom prst="rect">
            <a:avLst/>
          </a:prstGeom>
          <a:noFill/>
          <a:ln/>
        </p:spPr>
        <p:txBody>
          <a:bodyPr wrap="square" lIns="0" tIns="0" rIns="0" bIns="0" rtlCol="0" anchor="t"/>
          <a:lstStyle/>
          <a:p>
            <a:pPr marL="0" indent="0">
              <a:buNone/>
            </a:pPr>
            <a:r>
              <a:rPr lang="en-US" sz="1150" dirty="0">
                <a:solidFill>
                  <a:schemeClr val="tx1"/>
                </a:solidFill>
              </a:rPr>
              <a:t>Skills and competence to deliver what is promised</a:t>
            </a:r>
            <a:endParaRPr lang="en-US" sz="1150" dirty="0"/>
          </a:p>
        </p:txBody>
      </p:sp>
      <p:sp>
        <p:nvSpPr>
          <p:cNvPr id="9" name="Benevolence"/>
          <p:cNvSpPr/>
          <p:nvPr/>
        </p:nvSpPr>
        <p:spPr>
          <a:xfrm>
            <a:off x="457200" y="2148840"/>
            <a:ext cx="3291840" cy="960120"/>
          </a:xfrm>
          <a:prstGeom prst="roundRect">
            <a:avLst>
              <a:gd name="adj" fmla="val 761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0" name="Benevolence icon circle"/>
          <p:cNvSpPr/>
          <p:nvPr/>
        </p:nvSpPr>
        <p:spPr>
          <a:xfrm>
            <a:off x="594360" y="2350008"/>
            <a:ext cx="548640" cy="548640"/>
          </a:xfrm>
          <a:prstGeom prst="ellipse">
            <a:avLst/>
          </a:prstGeom>
          <a:solidFill>
            <a:srgbClr val="1B2A4A"/>
          </a:solidFill>
          <a:ln w="12700">
            <a:solidFill>
              <a:srgbClr val="1B2A4A"/>
            </a:solidFill>
            <a:prstDash val="solid"/>
          </a:ln>
        </p:spPr>
        <p:txBody>
          <a:bodyPr/>
          <a:lstStyle/>
          <a:p>
            <a:endParaRPr lang="en-GB"/>
          </a:p>
        </p:txBody>
      </p:sp>
      <p:pic>
        <p:nvPicPr>
          <p:cNvPr id="11" name="Image 1" descr="Benevolence"/>
          <p:cNvPicPr>
            <a:picLocks noChangeAspect="1"/>
          </p:cNvPicPr>
          <p:nvPr/>
        </p:nvPicPr>
        <p:blipFill>
          <a:blip r:embed="rId4"/>
          <a:stretch>
            <a:fillRect/>
          </a:stretch>
        </p:blipFill>
        <p:spPr>
          <a:xfrm>
            <a:off x="726034" y="2481682"/>
            <a:ext cx="285293" cy="285293"/>
          </a:xfrm>
          <a:prstGeom prst="rect">
            <a:avLst/>
          </a:prstGeom>
        </p:spPr>
      </p:pic>
      <p:sp>
        <p:nvSpPr>
          <p:cNvPr id="12" name="Text 7"/>
          <p:cNvSpPr txBox="1"/>
          <p:nvPr/>
        </p:nvSpPr>
        <p:spPr>
          <a:xfrm>
            <a:off x="1280160" y="2240280"/>
            <a:ext cx="2377440" cy="320040"/>
          </a:xfrm>
          <a:prstGeom prst="rect">
            <a:avLst/>
          </a:prstGeom>
          <a:noFill/>
          <a:ln/>
        </p:spPr>
        <p:txBody>
          <a:bodyPr wrap="square" lIns="0" tIns="0" rIns="0" bIns="0" rtlCol="0" anchor="t"/>
          <a:lstStyle/>
          <a:p>
            <a:pPr marL="0" indent="0">
              <a:buNone/>
            </a:pPr>
            <a:r>
              <a:rPr lang="en-US" sz="1400" b="1" dirty="0">
                <a:solidFill>
                  <a:srgbClr val="1B2A4A"/>
                </a:solidFill>
                <a:latin typeface="Cambria" pitchFamily="34" charset="0"/>
                <a:ea typeface="Cambria" pitchFamily="34" charset="-122"/>
                <a:cs typeface="Cambria" pitchFamily="34" charset="-120"/>
              </a:rPr>
              <a:t>Benevolence</a:t>
            </a:r>
            <a:endParaRPr lang="en-US" sz="1400" dirty="0"/>
          </a:p>
        </p:txBody>
      </p:sp>
      <p:sp>
        <p:nvSpPr>
          <p:cNvPr id="13" name="Text 8"/>
          <p:cNvSpPr txBox="1"/>
          <p:nvPr/>
        </p:nvSpPr>
        <p:spPr>
          <a:xfrm>
            <a:off x="1280160" y="2560320"/>
            <a:ext cx="2377440" cy="502920"/>
          </a:xfrm>
          <a:prstGeom prst="rect">
            <a:avLst/>
          </a:prstGeom>
          <a:noFill/>
          <a:ln/>
        </p:spPr>
        <p:txBody>
          <a:bodyPr wrap="square" lIns="0" tIns="0" rIns="0" bIns="0" rtlCol="0" anchor="t"/>
          <a:lstStyle/>
          <a:p>
            <a:pPr marL="0" indent="0">
              <a:buNone/>
            </a:pPr>
            <a:r>
              <a:rPr lang="en-US" sz="1150" dirty="0">
                <a:solidFill>
                  <a:schemeClr val="tx1"/>
                </a:solidFill>
              </a:rPr>
              <a:t>Genuine care for the partner’s interests, beyond profit</a:t>
            </a:r>
            <a:endParaRPr lang="en-US" sz="1150" dirty="0"/>
          </a:p>
        </p:txBody>
      </p:sp>
      <p:sp>
        <p:nvSpPr>
          <p:cNvPr id="14" name="Integrity"/>
          <p:cNvSpPr/>
          <p:nvPr/>
        </p:nvSpPr>
        <p:spPr>
          <a:xfrm>
            <a:off x="457200" y="3246120"/>
            <a:ext cx="3291840" cy="960120"/>
          </a:xfrm>
          <a:prstGeom prst="roundRect">
            <a:avLst>
              <a:gd name="adj" fmla="val 761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5" name="Integrity icon circle"/>
          <p:cNvSpPr/>
          <p:nvPr/>
        </p:nvSpPr>
        <p:spPr>
          <a:xfrm>
            <a:off x="594360" y="3447288"/>
            <a:ext cx="548640" cy="548640"/>
          </a:xfrm>
          <a:prstGeom prst="ellipse">
            <a:avLst/>
          </a:prstGeom>
          <a:solidFill>
            <a:srgbClr val="1B2A4A"/>
          </a:solidFill>
          <a:ln w="12700">
            <a:solidFill>
              <a:srgbClr val="1B2A4A"/>
            </a:solidFill>
            <a:prstDash val="solid"/>
          </a:ln>
        </p:spPr>
        <p:txBody>
          <a:bodyPr/>
          <a:lstStyle/>
          <a:p>
            <a:endParaRPr lang="en-GB"/>
          </a:p>
        </p:txBody>
      </p:sp>
      <p:pic>
        <p:nvPicPr>
          <p:cNvPr id="16" name="Image 2" descr="Integrity"/>
          <p:cNvPicPr>
            <a:picLocks noChangeAspect="1"/>
          </p:cNvPicPr>
          <p:nvPr/>
        </p:nvPicPr>
        <p:blipFill>
          <a:blip r:embed="rId5"/>
          <a:stretch>
            <a:fillRect/>
          </a:stretch>
        </p:blipFill>
        <p:spPr>
          <a:xfrm>
            <a:off x="726034" y="3578962"/>
            <a:ext cx="285293" cy="285293"/>
          </a:xfrm>
          <a:prstGeom prst="rect">
            <a:avLst/>
          </a:prstGeom>
        </p:spPr>
      </p:pic>
      <p:sp>
        <p:nvSpPr>
          <p:cNvPr id="17" name="Text 11"/>
          <p:cNvSpPr txBox="1"/>
          <p:nvPr/>
        </p:nvSpPr>
        <p:spPr>
          <a:xfrm>
            <a:off x="1280160" y="3337560"/>
            <a:ext cx="2377440" cy="320040"/>
          </a:xfrm>
          <a:prstGeom prst="rect">
            <a:avLst/>
          </a:prstGeom>
          <a:noFill/>
          <a:ln/>
        </p:spPr>
        <p:txBody>
          <a:bodyPr wrap="square" lIns="0" tIns="0" rIns="0" bIns="0" rtlCol="0" anchor="t"/>
          <a:lstStyle/>
          <a:p>
            <a:pPr marL="0" indent="0">
              <a:buNone/>
            </a:pPr>
            <a:r>
              <a:rPr lang="en-US" sz="1400" b="1" dirty="0">
                <a:solidFill>
                  <a:srgbClr val="1B2A4A"/>
                </a:solidFill>
                <a:latin typeface="Cambria" pitchFamily="34" charset="0"/>
                <a:ea typeface="Cambria" pitchFamily="34" charset="-122"/>
                <a:cs typeface="Cambria" pitchFamily="34" charset="-120"/>
              </a:rPr>
              <a:t>Integrity</a:t>
            </a:r>
            <a:endParaRPr lang="en-US" sz="1400" dirty="0"/>
          </a:p>
        </p:txBody>
      </p:sp>
      <p:sp>
        <p:nvSpPr>
          <p:cNvPr id="18" name="Text 12"/>
          <p:cNvSpPr txBox="1"/>
          <p:nvPr/>
        </p:nvSpPr>
        <p:spPr>
          <a:xfrm>
            <a:off x="1280160" y="3657600"/>
            <a:ext cx="2377440" cy="502920"/>
          </a:xfrm>
          <a:prstGeom prst="rect">
            <a:avLst/>
          </a:prstGeom>
          <a:noFill/>
          <a:ln/>
        </p:spPr>
        <p:txBody>
          <a:bodyPr wrap="square" lIns="0" tIns="0" rIns="0" bIns="0" rtlCol="0" anchor="t"/>
          <a:lstStyle/>
          <a:p>
            <a:pPr marL="0" indent="0">
              <a:buNone/>
            </a:pPr>
            <a:r>
              <a:rPr lang="en-US" sz="1150" dirty="0">
                <a:solidFill>
                  <a:schemeClr val="tx1"/>
                </a:solidFill>
              </a:rPr>
              <a:t>Consistent adherence to principles both sides accept</a:t>
            </a:r>
            <a:endParaRPr lang="en-US" sz="1150" dirty="0"/>
          </a:p>
        </p:txBody>
      </p:sp>
      <p:sp>
        <p:nvSpPr>
          <p:cNvPr id="19" name="Shape 13"/>
          <p:cNvSpPr/>
          <p:nvPr/>
        </p:nvSpPr>
        <p:spPr>
          <a:xfrm>
            <a:off x="3886200" y="2331720"/>
            <a:ext cx="502920" cy="365760"/>
          </a:xfrm>
          <a:prstGeom prst="rightArrow">
            <a:avLst/>
          </a:prstGeom>
          <a:solidFill>
            <a:srgbClr val="7FA7C9"/>
          </a:solidFill>
          <a:ln w="12700">
            <a:solidFill>
              <a:srgbClr val="7FA7C9"/>
            </a:solidFill>
            <a:prstDash val="solid"/>
          </a:ln>
        </p:spPr>
        <p:txBody>
          <a:bodyPr/>
          <a:lstStyle/>
          <a:p>
            <a:endParaRPr lang="en-GB"/>
          </a:p>
        </p:txBody>
      </p:sp>
      <p:sp>
        <p:nvSpPr>
          <p:cNvPr id="20" name="Shape 14"/>
          <p:cNvSpPr/>
          <p:nvPr/>
        </p:nvSpPr>
        <p:spPr>
          <a:xfrm>
            <a:off x="4526280" y="1828800"/>
            <a:ext cx="1371600" cy="1371600"/>
          </a:xfrm>
          <a:prstGeom prst="ellipse">
            <a:avLst/>
          </a:prstGeom>
          <a:solidFill>
            <a:srgbClr val="F2A541"/>
          </a:solidFill>
          <a:ln w="12700">
            <a:solidFill>
              <a:srgbClr val="F2A541"/>
            </a:solidFill>
            <a:prstDash val="solid"/>
          </a:ln>
          <a:effectLst>
            <a:outerShdw blurRad="76200" dist="25400" dir="5400000" algn="bl" rotWithShape="0">
              <a:srgbClr val="000000">
                <a:alpha val="12000"/>
              </a:srgbClr>
            </a:outerShdw>
          </a:effectLst>
        </p:spPr>
        <p:txBody>
          <a:bodyPr/>
          <a:lstStyle/>
          <a:p>
            <a:endParaRPr lang="en-GB"/>
          </a:p>
        </p:txBody>
      </p:sp>
      <p:sp>
        <p:nvSpPr>
          <p:cNvPr id="21" name="Text 15"/>
          <p:cNvSpPr txBox="1"/>
          <p:nvPr/>
        </p:nvSpPr>
        <p:spPr>
          <a:xfrm>
            <a:off x="4526280" y="1828800"/>
            <a:ext cx="1371600" cy="1371600"/>
          </a:xfrm>
          <a:prstGeom prst="rect">
            <a:avLst/>
          </a:prstGeom>
          <a:noFill/>
          <a:ln/>
        </p:spPr>
        <p:txBody>
          <a:bodyPr wrap="square" lIns="0" tIns="0" rIns="0" bIns="0" rtlCol="0" anchor="ctr"/>
          <a:lstStyle/>
          <a:p>
            <a:pPr marL="0" indent="0" algn="ctr">
              <a:buNone/>
            </a:pPr>
            <a:r>
              <a:rPr lang="en-US" sz="1800" b="1" dirty="0">
                <a:solidFill>
                  <a:srgbClr val="1B2A4A"/>
                </a:solidFill>
                <a:latin typeface="Cambria" pitchFamily="34" charset="0"/>
                <a:ea typeface="Cambria" pitchFamily="34" charset="-122"/>
                <a:cs typeface="Cambria" pitchFamily="34" charset="-120"/>
              </a:rPr>
              <a:t>TRUST</a:t>
            </a:r>
            <a:endParaRPr lang="en-US" sz="1800" dirty="0"/>
          </a:p>
        </p:txBody>
      </p:sp>
      <p:sp>
        <p:nvSpPr>
          <p:cNvPr id="22" name="Shape 16"/>
          <p:cNvSpPr/>
          <p:nvPr/>
        </p:nvSpPr>
        <p:spPr>
          <a:xfrm>
            <a:off x="6035040" y="2331720"/>
            <a:ext cx="502920" cy="365760"/>
          </a:xfrm>
          <a:prstGeom prst="rightArrow">
            <a:avLst/>
          </a:prstGeom>
          <a:solidFill>
            <a:srgbClr val="7FA7C9"/>
          </a:solidFill>
          <a:ln w="12700">
            <a:solidFill>
              <a:srgbClr val="7FA7C9"/>
            </a:solidFill>
            <a:prstDash val="solid"/>
          </a:ln>
        </p:spPr>
        <p:txBody>
          <a:bodyPr/>
          <a:lstStyle/>
          <a:p>
            <a:endParaRPr lang="en-GB"/>
          </a:p>
        </p:txBody>
      </p:sp>
      <p:sp>
        <p:nvSpPr>
          <p:cNvPr id="23" name="Outcome"/>
          <p:cNvSpPr/>
          <p:nvPr/>
        </p:nvSpPr>
        <p:spPr>
          <a:xfrm>
            <a:off x="6675120" y="1417320"/>
            <a:ext cx="2011680" cy="2194560"/>
          </a:xfrm>
          <a:prstGeom prst="roundRect">
            <a:avLst>
              <a:gd name="adj" fmla="val 3636"/>
            </a:avLst>
          </a:prstGeom>
          <a:solidFill>
            <a:srgbClr val="1B2A4A"/>
          </a:solidFill>
          <a:ln w="12700">
            <a:solidFill>
              <a:srgbClr val="1B2A4A"/>
            </a:solidFill>
            <a:prstDash val="solid"/>
          </a:ln>
          <a:effectLst>
            <a:outerShdw blurRad="76200" dist="25400" dir="5400000" algn="bl" rotWithShape="0">
              <a:srgbClr val="000000">
                <a:alpha val="12000"/>
              </a:srgbClr>
            </a:outerShdw>
          </a:effectLst>
        </p:spPr>
        <p:txBody>
          <a:bodyPr/>
          <a:lstStyle/>
          <a:p>
            <a:endParaRPr lang="en-GB"/>
          </a:p>
        </p:txBody>
      </p:sp>
      <p:sp>
        <p:nvSpPr>
          <p:cNvPr id="24" name="Text 18"/>
          <p:cNvSpPr txBox="1"/>
          <p:nvPr/>
        </p:nvSpPr>
        <p:spPr>
          <a:xfrm>
            <a:off x="6812280" y="1554480"/>
            <a:ext cx="1737360" cy="548640"/>
          </a:xfrm>
          <a:prstGeom prst="rect">
            <a:avLst/>
          </a:prstGeom>
          <a:noFill/>
          <a:ln/>
        </p:spPr>
        <p:txBody>
          <a:bodyPr wrap="square" lIns="0" tIns="0" rIns="0" bIns="0" rtlCol="0" anchor="t"/>
          <a:lstStyle/>
          <a:p>
            <a:pPr marL="0" indent="0">
              <a:buNone/>
            </a:pPr>
            <a:r>
              <a:rPr lang="en-US" sz="1300" b="1" dirty="0">
                <a:solidFill>
                  <a:srgbClr val="F2A541"/>
                </a:solidFill>
                <a:latin typeface="Cambria" pitchFamily="34" charset="0"/>
                <a:ea typeface="Cambria" pitchFamily="34" charset="-122"/>
                <a:cs typeface="Cambria" pitchFamily="34" charset="-120"/>
              </a:rPr>
              <a:t>Willingness to be vulnerable</a:t>
            </a:r>
            <a:endParaRPr lang="en-US" sz="1300" dirty="0"/>
          </a:p>
        </p:txBody>
      </p:sp>
      <p:sp>
        <p:nvSpPr>
          <p:cNvPr id="25" name="Text 19"/>
          <p:cNvSpPr txBox="1"/>
          <p:nvPr/>
        </p:nvSpPr>
        <p:spPr>
          <a:xfrm>
            <a:off x="6812280" y="2148840"/>
            <a:ext cx="1737360" cy="1371600"/>
          </a:xfrm>
          <a:prstGeom prst="rect">
            <a:avLst/>
          </a:prstGeom>
          <a:noFill/>
          <a:ln/>
        </p:spPr>
        <p:txBody>
          <a:bodyPr wrap="square" lIns="0" tIns="0" rIns="0" bIns="0" rtlCol="0" anchor="t"/>
          <a:lstStyle/>
          <a:p>
            <a:pPr marL="0" indent="0">
              <a:buNone/>
            </a:pPr>
            <a:r>
              <a:rPr lang="en-US" sz="1150" dirty="0">
                <a:solidFill>
                  <a:srgbClr val="FFFFFF"/>
                </a:solidFill>
              </a:rPr>
              <a:t>Sharing information, signing the deal, investing before guarantees exist</a:t>
            </a:r>
            <a:endParaRPr lang="en-US" sz="1150" dirty="0"/>
          </a:p>
        </p:txBody>
      </p:sp>
      <p:sp>
        <p:nvSpPr>
          <p:cNvPr id="26" name="Text 20"/>
          <p:cNvSpPr txBox="1"/>
          <p:nvPr/>
        </p:nvSpPr>
        <p:spPr>
          <a:xfrm>
            <a:off x="3931920" y="3794760"/>
            <a:ext cx="4754880" cy="548640"/>
          </a:xfrm>
          <a:prstGeom prst="rect">
            <a:avLst/>
          </a:prstGeom>
          <a:noFill/>
          <a:ln/>
        </p:spPr>
        <p:txBody>
          <a:bodyPr wrap="square" lIns="0" tIns="0" rIns="0" bIns="0" rtlCol="0" anchor="t"/>
          <a:lstStyle/>
          <a:p>
            <a:pPr marL="0" indent="0">
              <a:buNone/>
            </a:pPr>
            <a:r>
              <a:rPr lang="en-US" sz="1150" b="1" dirty="0">
                <a:solidFill>
                  <a:schemeClr val="tx1"/>
                </a:solidFill>
              </a:rPr>
              <a:t>Link to Boersma et al. (2003): </a:t>
            </a:r>
            <a:r>
              <a:rPr lang="en-US" sz="1150" dirty="0">
                <a:solidFill>
                  <a:schemeClr val="tx1"/>
                </a:solidFill>
              </a:rPr>
              <a:t>“perform its role competently” is ability; “behave honourably” is integrity.</a:t>
            </a:r>
            <a:endParaRPr lang="en-US" sz="1150" dirty="0"/>
          </a:p>
        </p:txBody>
      </p:sp>
      <p:sp>
        <p:nvSpPr>
          <p:cNvPr id="27" name="Text 21"/>
          <p:cNvSpPr txBox="1"/>
          <p:nvPr/>
        </p:nvSpPr>
        <p:spPr>
          <a:xfrm>
            <a:off x="457200" y="4389120"/>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adapted from Mayer, Davis and Schoorman (1995).</a:t>
            </a:r>
            <a:endParaRPr lang="en-US" sz="950" dirty="0"/>
          </a:p>
        </p:txBody>
      </p:sp>
      <p:sp>
        <p:nvSpPr>
          <p:cNvPr id="3"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Trust from the head and trust from the heart</a:t>
            </a:r>
            <a:endParaRPr lang="en-US" sz="2600" dirty="0"/>
          </a:p>
        </p:txBody>
      </p:sp>
      <p:sp>
        <p:nvSpPr>
          <p:cNvPr id="4" name="Cognitive trust"/>
          <p:cNvSpPr/>
          <p:nvPr/>
        </p:nvSpPr>
        <p:spPr>
          <a:xfrm>
            <a:off x="457200" y="1051560"/>
            <a:ext cx="3977640" cy="3200400"/>
          </a:xfrm>
          <a:prstGeom prst="roundRect">
            <a:avLst>
              <a:gd name="adj" fmla="val 2286"/>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Cognitive trust icon circle"/>
          <p:cNvSpPr/>
          <p:nvPr/>
        </p:nvSpPr>
        <p:spPr>
          <a:xfrm>
            <a:off x="640080" y="1216152"/>
            <a:ext cx="548640" cy="548640"/>
          </a:xfrm>
          <a:prstGeom prst="ellipse">
            <a:avLst/>
          </a:prstGeom>
          <a:solidFill>
            <a:srgbClr val="1B2A4A"/>
          </a:solidFill>
          <a:ln w="12700">
            <a:solidFill>
              <a:srgbClr val="1B2A4A"/>
            </a:solidFill>
            <a:prstDash val="solid"/>
          </a:ln>
        </p:spPr>
        <p:txBody>
          <a:bodyPr/>
          <a:lstStyle/>
          <a:p>
            <a:endParaRPr lang="en-GB"/>
          </a:p>
        </p:txBody>
      </p:sp>
      <p:pic>
        <p:nvPicPr>
          <p:cNvPr id="6" name="Image 0" descr="Cognitive trust"/>
          <p:cNvPicPr>
            <a:picLocks noChangeAspect="1"/>
          </p:cNvPicPr>
          <p:nvPr/>
        </p:nvPicPr>
        <p:blipFill>
          <a:blip r:embed="rId3"/>
          <a:stretch>
            <a:fillRect/>
          </a:stretch>
        </p:blipFill>
        <p:spPr>
          <a:xfrm>
            <a:off x="771754" y="1347826"/>
            <a:ext cx="285293" cy="285293"/>
          </a:xfrm>
          <a:prstGeom prst="rect">
            <a:avLst/>
          </a:prstGeom>
        </p:spPr>
      </p:pic>
      <p:sp>
        <p:nvSpPr>
          <p:cNvPr id="7" name="Text 3"/>
          <p:cNvSpPr txBox="1"/>
          <p:nvPr/>
        </p:nvSpPr>
        <p:spPr>
          <a:xfrm>
            <a:off x="1325880" y="1216152"/>
            <a:ext cx="2926080" cy="548640"/>
          </a:xfrm>
          <a:prstGeom prst="rect">
            <a:avLst/>
          </a:prstGeom>
          <a:noFill/>
          <a:ln/>
        </p:spPr>
        <p:txBody>
          <a:bodyPr wrap="square" lIns="0" tIns="0" rIns="0" bIns="0" rtlCol="0" anchor="ctr"/>
          <a:lstStyle/>
          <a:p>
            <a:pPr marL="0" indent="0">
              <a:buNone/>
            </a:pPr>
            <a:r>
              <a:rPr lang="en-US" sz="1700" b="1" dirty="0">
                <a:solidFill>
                  <a:srgbClr val="1B2A4A"/>
                </a:solidFill>
                <a:latin typeface="Cambria" pitchFamily="34" charset="0"/>
                <a:ea typeface="Cambria" pitchFamily="34" charset="-122"/>
                <a:cs typeface="Cambria" pitchFamily="34" charset="-120"/>
              </a:rPr>
              <a:t>Cognitive trust</a:t>
            </a:r>
            <a:endParaRPr lang="en-US" sz="1700" dirty="0"/>
          </a:p>
        </p:txBody>
      </p:sp>
      <p:sp>
        <p:nvSpPr>
          <p:cNvPr id="8" name="Text 4"/>
          <p:cNvSpPr txBox="1"/>
          <p:nvPr/>
        </p:nvSpPr>
        <p:spPr>
          <a:xfrm>
            <a:off x="658368" y="1920240"/>
            <a:ext cx="3566160" cy="2286000"/>
          </a:xfrm>
          <a:prstGeom prst="rect">
            <a:avLst/>
          </a:prstGeom>
          <a:noFill/>
          <a:ln/>
        </p:spPr>
        <p:txBody>
          <a:bodyPr wrap="square" lIns="0" tIns="0" rIns="0" bIns="0" rtlCol="0" anchor="t"/>
          <a:lstStyle/>
          <a:p>
            <a:pPr marL="0" indent="0">
              <a:spcAft>
                <a:spcPts val="1000"/>
              </a:spcAft>
              <a:buNone/>
            </a:pPr>
            <a:r>
              <a:rPr lang="en-US" sz="1450" dirty="0">
                <a:solidFill>
                  <a:srgbClr val="1F2937"/>
                </a:solidFill>
              </a:rPr>
              <a:t>Confidence in a partner’s accomplishments, skills and reliability</a:t>
            </a:r>
            <a:endParaRPr lang="en-US" sz="1450" dirty="0"/>
          </a:p>
          <a:p>
            <a:pPr marL="0" indent="0">
              <a:buNone/>
            </a:pPr>
            <a:r>
              <a:rPr lang="en-US" sz="1450" b="1" dirty="0">
                <a:solidFill>
                  <a:srgbClr val="1F2937"/>
                </a:solidFill>
              </a:rPr>
              <a:t>Built through: </a:t>
            </a:r>
            <a:r>
              <a:rPr lang="en-US" sz="1450" dirty="0">
                <a:solidFill>
                  <a:srgbClr val="1F2937"/>
                </a:solidFill>
              </a:rPr>
              <a:t>Track record, credentials, meeting deadlines, clear contracts</a:t>
            </a:r>
            <a:endParaRPr lang="en-US" sz="1450" dirty="0"/>
          </a:p>
          <a:p>
            <a:pPr marL="0" indent="0">
              <a:buNone/>
            </a:pPr>
            <a:r>
              <a:rPr lang="en-US" sz="1450" b="1" dirty="0">
                <a:solidFill>
                  <a:srgbClr val="1F2937"/>
                </a:solidFill>
              </a:rPr>
              <a:t>Typical emphasis: </a:t>
            </a:r>
            <a:r>
              <a:rPr lang="en-US" sz="1450" dirty="0">
                <a:solidFill>
                  <a:srgbClr val="1F2937"/>
                </a:solidFill>
              </a:rPr>
              <a:t>Task focused business cultures such as the USA, the Netherlands and Germany</a:t>
            </a:r>
            <a:endParaRPr lang="en-US" sz="1450" dirty="0"/>
          </a:p>
        </p:txBody>
      </p:sp>
      <p:sp>
        <p:nvSpPr>
          <p:cNvPr id="9" name="Affective trust"/>
          <p:cNvSpPr/>
          <p:nvPr/>
        </p:nvSpPr>
        <p:spPr>
          <a:xfrm>
            <a:off x="4709160" y="1051560"/>
            <a:ext cx="3977640" cy="3200400"/>
          </a:xfrm>
          <a:prstGeom prst="roundRect">
            <a:avLst>
              <a:gd name="adj" fmla="val 2286"/>
            </a:avLst>
          </a:prstGeom>
          <a:solidFill>
            <a:srgbClr val="FDF0DC"/>
          </a:solidFill>
          <a:ln w="12700">
            <a:solidFill>
              <a:srgbClr val="FDF0DC"/>
            </a:solidFill>
            <a:prstDash val="solid"/>
          </a:ln>
          <a:effectLst>
            <a:outerShdw blurRad="76200" dist="25400" dir="5400000" algn="bl" rotWithShape="0">
              <a:srgbClr val="000000">
                <a:alpha val="12000"/>
              </a:srgbClr>
            </a:outerShdw>
          </a:effectLst>
        </p:spPr>
        <p:txBody>
          <a:bodyPr/>
          <a:lstStyle/>
          <a:p>
            <a:endParaRPr lang="en-GB"/>
          </a:p>
        </p:txBody>
      </p:sp>
      <p:sp>
        <p:nvSpPr>
          <p:cNvPr id="10" name="Affective trust icon circle"/>
          <p:cNvSpPr/>
          <p:nvPr/>
        </p:nvSpPr>
        <p:spPr>
          <a:xfrm>
            <a:off x="4892040" y="1216152"/>
            <a:ext cx="548640" cy="548640"/>
          </a:xfrm>
          <a:prstGeom prst="ellipse">
            <a:avLst/>
          </a:prstGeom>
          <a:solidFill>
            <a:srgbClr val="B9771A"/>
          </a:solidFill>
          <a:ln w="12700">
            <a:solidFill>
              <a:srgbClr val="B9771A"/>
            </a:solidFill>
            <a:prstDash val="solid"/>
          </a:ln>
        </p:spPr>
        <p:txBody>
          <a:bodyPr/>
          <a:lstStyle/>
          <a:p>
            <a:endParaRPr lang="en-GB"/>
          </a:p>
        </p:txBody>
      </p:sp>
      <p:pic>
        <p:nvPicPr>
          <p:cNvPr id="11" name="Image 1" descr="Affective trust"/>
          <p:cNvPicPr>
            <a:picLocks noChangeAspect="1"/>
          </p:cNvPicPr>
          <p:nvPr/>
        </p:nvPicPr>
        <p:blipFill>
          <a:blip r:embed="rId4"/>
          <a:stretch>
            <a:fillRect/>
          </a:stretch>
        </p:blipFill>
        <p:spPr>
          <a:xfrm>
            <a:off x="5023714" y="1347826"/>
            <a:ext cx="285293" cy="285293"/>
          </a:xfrm>
          <a:prstGeom prst="rect">
            <a:avLst/>
          </a:prstGeom>
        </p:spPr>
      </p:pic>
      <p:sp>
        <p:nvSpPr>
          <p:cNvPr id="12" name="Text 7"/>
          <p:cNvSpPr txBox="1"/>
          <p:nvPr/>
        </p:nvSpPr>
        <p:spPr>
          <a:xfrm>
            <a:off x="5577840" y="1216152"/>
            <a:ext cx="2926080" cy="548640"/>
          </a:xfrm>
          <a:prstGeom prst="rect">
            <a:avLst/>
          </a:prstGeom>
          <a:noFill/>
          <a:ln/>
        </p:spPr>
        <p:txBody>
          <a:bodyPr wrap="square" lIns="0" tIns="0" rIns="0" bIns="0" rtlCol="0" anchor="ctr"/>
          <a:lstStyle/>
          <a:p>
            <a:pPr marL="0" indent="0">
              <a:buNone/>
            </a:pPr>
            <a:r>
              <a:rPr lang="en-US" sz="1700" b="1" dirty="0">
                <a:solidFill>
                  <a:srgbClr val="B9771A"/>
                </a:solidFill>
                <a:latin typeface="Cambria" pitchFamily="34" charset="0"/>
                <a:ea typeface="Cambria" pitchFamily="34" charset="-122"/>
                <a:cs typeface="Cambria" pitchFamily="34" charset="-120"/>
              </a:rPr>
              <a:t>Affective trust</a:t>
            </a:r>
            <a:endParaRPr lang="en-US" sz="1700" dirty="0"/>
          </a:p>
        </p:txBody>
      </p:sp>
      <p:sp>
        <p:nvSpPr>
          <p:cNvPr id="13" name="Text 8"/>
          <p:cNvSpPr txBox="1"/>
          <p:nvPr/>
        </p:nvSpPr>
        <p:spPr>
          <a:xfrm>
            <a:off x="4910328" y="1920240"/>
            <a:ext cx="3566160" cy="2286000"/>
          </a:xfrm>
          <a:prstGeom prst="rect">
            <a:avLst/>
          </a:prstGeom>
          <a:noFill/>
          <a:ln/>
        </p:spPr>
        <p:txBody>
          <a:bodyPr wrap="square" lIns="0" tIns="0" rIns="0" bIns="0" rtlCol="0" anchor="t"/>
          <a:lstStyle/>
          <a:p>
            <a:pPr marL="0" indent="0">
              <a:spcAft>
                <a:spcPts val="1000"/>
              </a:spcAft>
              <a:buNone/>
            </a:pPr>
            <a:r>
              <a:rPr lang="en-US" sz="1450" dirty="0">
                <a:solidFill>
                  <a:srgbClr val="1F2937"/>
                </a:solidFill>
              </a:rPr>
              <a:t>Feelings of emotional closeness, empathy and mutual care</a:t>
            </a:r>
            <a:endParaRPr lang="en-US" sz="1450" dirty="0"/>
          </a:p>
          <a:p>
            <a:pPr marL="0" indent="0">
              <a:buNone/>
            </a:pPr>
            <a:r>
              <a:rPr lang="en-US" sz="1450" b="1" dirty="0">
                <a:solidFill>
                  <a:srgbClr val="1F2937"/>
                </a:solidFill>
              </a:rPr>
              <a:t>Built through: </a:t>
            </a:r>
            <a:r>
              <a:rPr lang="en-US" sz="1450" dirty="0">
                <a:solidFill>
                  <a:srgbClr val="1F2937"/>
                </a:solidFill>
              </a:rPr>
              <a:t>Shared meals, time together, personal conversation, loyalty over years</a:t>
            </a:r>
            <a:endParaRPr lang="en-US" sz="1450" dirty="0"/>
          </a:p>
          <a:p>
            <a:pPr marL="0" indent="0">
              <a:buNone/>
            </a:pPr>
            <a:r>
              <a:rPr lang="en-US" sz="1450" b="1" dirty="0">
                <a:solidFill>
                  <a:srgbClr val="1F2937"/>
                </a:solidFill>
              </a:rPr>
              <a:t>Typical emphasis: </a:t>
            </a:r>
            <a:r>
              <a:rPr lang="en-US" sz="1450" dirty="0">
                <a:solidFill>
                  <a:srgbClr val="1F2937"/>
                </a:solidFill>
              </a:rPr>
              <a:t>Relationship focused cultures such as China, Brazil, India and Saudi Arabia</a:t>
            </a:r>
            <a:endParaRPr lang="en-US" sz="1450" dirty="0"/>
          </a:p>
        </p:txBody>
      </p:sp>
      <p:sp>
        <p:nvSpPr>
          <p:cNvPr id="14" name="Text 9"/>
          <p:cNvSpPr txBox="1"/>
          <p:nvPr/>
        </p:nvSpPr>
        <p:spPr>
          <a:xfrm>
            <a:off x="457200" y="4389120"/>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Sources: McAllister (1995); Meyer (2014). Most relationships need both; cultures differ in which comes first.</a:t>
            </a:r>
            <a:endParaRPr lang="en-US" sz="9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1"/>
          <p:cNvSpPr>
            <a:spLocks noGrp="1"/>
          </p:cNvSpPr>
          <p:nvPr>
            <p:ph type="body" idx="104"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02</a:t>
            </a:r>
            <a:endParaRPr lang="en-US" sz="6000" dirty="0"/>
          </a:p>
        </p:txBody>
      </p:sp>
      <p:sp>
        <p:nvSpPr>
          <p:cNvPr id="3" name="Text 1"/>
          <p:cNvSpPr>
            <a:spLocks noGrp="1"/>
          </p:cNvSpPr>
          <p:nvPr>
            <p:ph type="title" idx="103"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Trust across cultures</a:t>
            </a:r>
            <a:endParaRPr lang="en-US" sz="3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Different types of trust?</a:t>
            </a:r>
            <a:endParaRPr lang="en-US" sz="2600" dirty="0"/>
          </a:p>
        </p:txBody>
      </p:sp>
      <p:sp>
        <p:nvSpPr>
          <p:cNvPr id="4" name="关系 / Guānxi (China)"/>
          <p:cNvSpPr/>
          <p:nvPr/>
        </p:nvSpPr>
        <p:spPr>
          <a:xfrm>
            <a:off x="457200" y="1051560"/>
            <a:ext cx="2615184" cy="333756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关系 / Guānxi (China) icon circle"/>
          <p:cNvSpPr/>
          <p:nvPr/>
        </p:nvSpPr>
        <p:spPr>
          <a:xfrm>
            <a:off x="640080" y="1216152"/>
            <a:ext cx="548640" cy="548640"/>
          </a:xfrm>
          <a:prstGeom prst="ellipse">
            <a:avLst/>
          </a:prstGeom>
          <a:solidFill>
            <a:srgbClr val="2E6F95"/>
          </a:solidFill>
          <a:ln w="12700">
            <a:solidFill>
              <a:srgbClr val="2E6F95"/>
            </a:solidFill>
            <a:prstDash val="solid"/>
          </a:ln>
        </p:spPr>
        <p:txBody>
          <a:bodyPr/>
          <a:lstStyle/>
          <a:p>
            <a:endParaRPr lang="en-GB"/>
          </a:p>
        </p:txBody>
      </p:sp>
      <p:pic>
        <p:nvPicPr>
          <p:cNvPr id="6" name="Image 0" descr="关系 / Guānxi (China)"/>
          <p:cNvPicPr>
            <a:picLocks noChangeAspect="1"/>
          </p:cNvPicPr>
          <p:nvPr/>
        </p:nvPicPr>
        <p:blipFill>
          <a:blip r:embed="rId3"/>
          <a:stretch>
            <a:fillRect/>
          </a:stretch>
        </p:blipFill>
        <p:spPr>
          <a:xfrm>
            <a:off x="771754" y="1347826"/>
            <a:ext cx="285293" cy="285293"/>
          </a:xfrm>
          <a:prstGeom prst="rect">
            <a:avLst/>
          </a:prstGeom>
        </p:spPr>
      </p:pic>
      <p:sp>
        <p:nvSpPr>
          <p:cNvPr id="7" name="Text 3"/>
          <p:cNvSpPr txBox="1"/>
          <p:nvPr/>
        </p:nvSpPr>
        <p:spPr>
          <a:xfrm>
            <a:off x="1280160" y="1216152"/>
            <a:ext cx="1700784" cy="548640"/>
          </a:xfrm>
          <a:prstGeom prst="rect">
            <a:avLst/>
          </a:prstGeom>
          <a:noFill/>
          <a:ln/>
        </p:spPr>
        <p:txBody>
          <a:bodyPr wrap="square" lIns="0" tIns="0" rIns="0" bIns="0" rtlCol="0" anchor="ctr"/>
          <a:lstStyle/>
          <a:p>
            <a:pPr marL="0" indent="0">
              <a:buNone/>
            </a:pPr>
            <a:r>
              <a:rPr lang="en-US" sz="1300" b="1" dirty="0">
                <a:solidFill>
                  <a:srgbClr val="2E6F95"/>
                </a:solidFill>
                <a:latin typeface="Cambria" pitchFamily="34" charset="0"/>
                <a:ea typeface="Cambria" pitchFamily="34" charset="-122"/>
                <a:cs typeface="Cambria" pitchFamily="34" charset="-120"/>
              </a:rPr>
              <a:t>关系 / Guānxi (China)</a:t>
            </a:r>
            <a:endParaRPr lang="en-US" sz="1300" dirty="0"/>
          </a:p>
        </p:txBody>
      </p:sp>
      <p:sp>
        <p:nvSpPr>
          <p:cNvPr id="8" name="Text 4"/>
          <p:cNvSpPr txBox="1"/>
          <p:nvPr/>
        </p:nvSpPr>
        <p:spPr>
          <a:xfrm>
            <a:off x="640080" y="1920240"/>
            <a:ext cx="2249424" cy="2377440"/>
          </a:xfrm>
          <a:prstGeom prst="rect">
            <a:avLst/>
          </a:prstGeom>
          <a:noFill/>
          <a:ln/>
        </p:spPr>
        <p:txBody>
          <a:bodyPr wrap="square" lIns="0" tIns="0" rIns="0" bIns="0" rtlCol="0" anchor="t"/>
          <a:lstStyle/>
          <a:p>
            <a:pPr marL="0" indent="0">
              <a:buNone/>
            </a:pPr>
            <a:r>
              <a:rPr lang="en-US" sz="1300" dirty="0">
                <a:solidFill>
                  <a:schemeClr val="tx1"/>
                </a:solidFill>
              </a:rPr>
              <a:t>“A general Chinese term used to describe relationships that may result in the exchanges of favors or "connections" that are beneficial for the parties involved” (World Learner Chinese)</a:t>
            </a:r>
            <a:endParaRPr lang="en-US" sz="1300" dirty="0"/>
          </a:p>
        </p:txBody>
      </p:sp>
      <p:sp>
        <p:nvSpPr>
          <p:cNvPr id="9" name="Sviazi (Russia)"/>
          <p:cNvSpPr/>
          <p:nvPr/>
        </p:nvSpPr>
        <p:spPr>
          <a:xfrm>
            <a:off x="3264408" y="1051560"/>
            <a:ext cx="2615184" cy="333756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0" name="Sviazi (Russia) icon circle"/>
          <p:cNvSpPr/>
          <p:nvPr/>
        </p:nvSpPr>
        <p:spPr>
          <a:xfrm>
            <a:off x="3447288" y="1216152"/>
            <a:ext cx="548640" cy="548640"/>
          </a:xfrm>
          <a:prstGeom prst="ellipse">
            <a:avLst/>
          </a:prstGeom>
          <a:solidFill>
            <a:srgbClr val="1B2A4A"/>
          </a:solidFill>
          <a:ln w="12700">
            <a:solidFill>
              <a:srgbClr val="1B2A4A"/>
            </a:solidFill>
            <a:prstDash val="solid"/>
          </a:ln>
        </p:spPr>
        <p:txBody>
          <a:bodyPr/>
          <a:lstStyle/>
          <a:p>
            <a:endParaRPr lang="en-GB"/>
          </a:p>
        </p:txBody>
      </p:sp>
      <p:pic>
        <p:nvPicPr>
          <p:cNvPr id="11" name="Image 1" descr="Sviazi (Russia)"/>
          <p:cNvPicPr>
            <a:picLocks noChangeAspect="1"/>
          </p:cNvPicPr>
          <p:nvPr/>
        </p:nvPicPr>
        <p:blipFill>
          <a:blip r:embed="rId4"/>
          <a:stretch>
            <a:fillRect/>
          </a:stretch>
        </p:blipFill>
        <p:spPr>
          <a:xfrm>
            <a:off x="3578962" y="1347826"/>
            <a:ext cx="285293" cy="285293"/>
          </a:xfrm>
          <a:prstGeom prst="rect">
            <a:avLst/>
          </a:prstGeom>
        </p:spPr>
      </p:pic>
      <p:sp>
        <p:nvSpPr>
          <p:cNvPr id="12" name="Text 7"/>
          <p:cNvSpPr txBox="1"/>
          <p:nvPr/>
        </p:nvSpPr>
        <p:spPr>
          <a:xfrm>
            <a:off x="4087368" y="1216152"/>
            <a:ext cx="1700784" cy="548640"/>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Sviazi (Russia)</a:t>
            </a:r>
            <a:endParaRPr lang="en-US" sz="1300" dirty="0"/>
          </a:p>
        </p:txBody>
      </p:sp>
      <p:sp>
        <p:nvSpPr>
          <p:cNvPr id="13" name="Text 8"/>
          <p:cNvSpPr txBox="1"/>
          <p:nvPr/>
        </p:nvSpPr>
        <p:spPr>
          <a:xfrm>
            <a:off x="3447288" y="1920240"/>
            <a:ext cx="2249424" cy="2377440"/>
          </a:xfrm>
          <a:prstGeom prst="rect">
            <a:avLst/>
          </a:prstGeom>
          <a:noFill/>
          <a:ln/>
        </p:spPr>
        <p:txBody>
          <a:bodyPr wrap="square" lIns="0" tIns="0" rIns="0" bIns="0" rtlCol="0" anchor="t"/>
          <a:lstStyle/>
          <a:p>
            <a:pPr marL="0" indent="0">
              <a:buNone/>
            </a:pPr>
            <a:r>
              <a:rPr lang="en-US" sz="1300" dirty="0">
                <a:solidFill>
                  <a:schemeClr val="tx1"/>
                </a:solidFill>
              </a:rPr>
              <a:t>“A social network that involves giving and receiving favors in order to get things done or to obtain access to funds or state property” (Berger et al, 2017)</a:t>
            </a:r>
            <a:endParaRPr lang="en-US" sz="1300" dirty="0"/>
          </a:p>
        </p:txBody>
      </p:sp>
      <p:sp>
        <p:nvSpPr>
          <p:cNvPr id="14" name="Wasta (Middle East)"/>
          <p:cNvSpPr/>
          <p:nvPr/>
        </p:nvSpPr>
        <p:spPr>
          <a:xfrm>
            <a:off x="6071616" y="1051560"/>
            <a:ext cx="2615184" cy="333756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5" name="Wasta (Middle East) icon circle"/>
          <p:cNvSpPr/>
          <p:nvPr/>
        </p:nvSpPr>
        <p:spPr>
          <a:xfrm>
            <a:off x="6254496" y="1216152"/>
            <a:ext cx="548640" cy="548640"/>
          </a:xfrm>
          <a:prstGeom prst="ellipse">
            <a:avLst/>
          </a:prstGeom>
          <a:solidFill>
            <a:srgbClr val="B9771A"/>
          </a:solidFill>
          <a:ln w="12700">
            <a:solidFill>
              <a:srgbClr val="B9771A"/>
            </a:solidFill>
            <a:prstDash val="solid"/>
          </a:ln>
        </p:spPr>
        <p:txBody>
          <a:bodyPr/>
          <a:lstStyle/>
          <a:p>
            <a:endParaRPr lang="en-GB"/>
          </a:p>
        </p:txBody>
      </p:sp>
      <p:pic>
        <p:nvPicPr>
          <p:cNvPr id="16" name="Image 2" descr="Wasta (Middle East)"/>
          <p:cNvPicPr>
            <a:picLocks noChangeAspect="1"/>
          </p:cNvPicPr>
          <p:nvPr/>
        </p:nvPicPr>
        <p:blipFill>
          <a:blip r:embed="rId5"/>
          <a:stretch>
            <a:fillRect/>
          </a:stretch>
        </p:blipFill>
        <p:spPr>
          <a:xfrm>
            <a:off x="6386170" y="1347826"/>
            <a:ext cx="285293" cy="285293"/>
          </a:xfrm>
          <a:prstGeom prst="rect">
            <a:avLst/>
          </a:prstGeom>
        </p:spPr>
      </p:pic>
      <p:sp>
        <p:nvSpPr>
          <p:cNvPr id="17" name="Text 11"/>
          <p:cNvSpPr txBox="1"/>
          <p:nvPr/>
        </p:nvSpPr>
        <p:spPr>
          <a:xfrm>
            <a:off x="6894576" y="1216152"/>
            <a:ext cx="1700784" cy="548640"/>
          </a:xfrm>
          <a:prstGeom prst="rect">
            <a:avLst/>
          </a:prstGeom>
          <a:noFill/>
          <a:ln/>
        </p:spPr>
        <p:txBody>
          <a:bodyPr wrap="square" lIns="0" tIns="0" rIns="0" bIns="0" rtlCol="0" anchor="ctr"/>
          <a:lstStyle/>
          <a:p>
            <a:pPr marL="0" indent="0">
              <a:buNone/>
            </a:pPr>
            <a:r>
              <a:rPr lang="en-US" sz="1300" b="1" dirty="0">
                <a:solidFill>
                  <a:srgbClr val="B9771A"/>
                </a:solidFill>
                <a:latin typeface="Cambria" pitchFamily="34" charset="0"/>
                <a:ea typeface="Cambria" pitchFamily="34" charset="-122"/>
                <a:cs typeface="Cambria" pitchFamily="34" charset="-120"/>
              </a:rPr>
              <a:t>Wasta (Middle East)</a:t>
            </a:r>
            <a:endParaRPr lang="en-US" sz="1300" dirty="0"/>
          </a:p>
        </p:txBody>
      </p:sp>
      <p:sp>
        <p:nvSpPr>
          <p:cNvPr id="18" name="Text 12"/>
          <p:cNvSpPr txBox="1"/>
          <p:nvPr/>
        </p:nvSpPr>
        <p:spPr>
          <a:xfrm>
            <a:off x="6254496" y="1920240"/>
            <a:ext cx="2249424" cy="2377440"/>
          </a:xfrm>
          <a:prstGeom prst="rect">
            <a:avLst/>
          </a:prstGeom>
          <a:noFill/>
          <a:ln/>
        </p:spPr>
        <p:txBody>
          <a:bodyPr wrap="square" lIns="0" tIns="0" rIns="0" bIns="0" rtlCol="0" anchor="t"/>
          <a:lstStyle/>
          <a:p>
            <a:pPr marL="0" indent="0">
              <a:buNone/>
            </a:pPr>
            <a:r>
              <a:rPr lang="en-US" sz="1300" dirty="0">
                <a:solidFill>
                  <a:schemeClr val="tx1"/>
                </a:solidFill>
              </a:rPr>
              <a:t>“Wasta refers to the advantage and benefits one gains from being part of a particular group or having connections. …Wasta is meant to forward the interests of the individual and contribute to the betterment of the whole group.” (Tashakova, 2015)</a:t>
            </a:r>
            <a:endParaRPr lang="en-US" sz="13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Relationship networks compared</a:t>
            </a:r>
            <a:endParaRPr lang="en-US" sz="2600" dirty="0"/>
          </a:p>
        </p:txBody>
      </p:sp>
      <p:graphicFrame>
        <p:nvGraphicFramePr>
          <p:cNvPr id="11" name="Table 0"/>
          <p:cNvGraphicFramePr>
            <a:graphicFrameLocks noGrp="1"/>
          </p:cNvGraphicFramePr>
          <p:nvPr>
            <p:extLst>
              <p:ext uri="{D42A27DB-BD31-4B8C-83A1-F6EECF244321}">
                <p14:modId xmlns:p14="http://schemas.microsoft.com/office/powerpoint/2010/main" val="1579011935"/>
              </p:ext>
            </p:extLst>
          </p:nvPr>
        </p:nvGraphicFramePr>
        <p:xfrm>
          <a:off x="457200" y="1051560"/>
          <a:ext cx="8229600" cy="914400"/>
        </p:xfrm>
        <a:graphic>
          <a:graphicData uri="http://schemas.openxmlformats.org/drawingml/2006/table">
            <a:tbl>
              <a:tblPr/>
              <a:tblGrid>
                <a:gridCol w="173736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37744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0">
                <a:tc>
                  <a:txBody>
                    <a:bodyPr/>
                    <a:lstStyle/>
                    <a:p>
                      <a:pPr marL="0" indent="0">
                        <a:buNone/>
                      </a:pPr>
                      <a:r>
                        <a:rPr lang="en-US" sz="1150" b="1" dirty="0">
                          <a:solidFill>
                            <a:srgbClr val="FFFFFF"/>
                          </a:solidFill>
                        </a:rPr>
                        <a:t>Network</a:t>
                      </a:r>
                      <a:endParaRPr lang="en-US" sz="115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1B2A4A"/>
                    </a:solidFill>
                  </a:tcPr>
                </a:tc>
                <a:tc>
                  <a:txBody>
                    <a:bodyPr/>
                    <a:lstStyle/>
                    <a:p>
                      <a:pPr marL="0" indent="0">
                        <a:buNone/>
                      </a:pPr>
                      <a:r>
                        <a:rPr lang="en-US" sz="1150" b="1" dirty="0">
                          <a:solidFill>
                            <a:srgbClr val="FFFFFF"/>
                          </a:solidFill>
                        </a:rPr>
                        <a:t>Basis</a:t>
                      </a:r>
                      <a:endParaRPr lang="en-US" sz="115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1B2A4A"/>
                    </a:solidFill>
                  </a:tcPr>
                </a:tc>
                <a:tc>
                  <a:txBody>
                    <a:bodyPr/>
                    <a:lstStyle/>
                    <a:p>
                      <a:pPr marL="0" indent="0">
                        <a:buNone/>
                      </a:pPr>
                      <a:r>
                        <a:rPr lang="en-US" sz="1150" b="1" dirty="0">
                          <a:solidFill>
                            <a:srgbClr val="FFFFFF"/>
                          </a:solidFill>
                        </a:rPr>
                        <a:t>How it works</a:t>
                      </a:r>
                      <a:endParaRPr lang="en-US" sz="115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1B2A4A"/>
                    </a:solidFill>
                  </a:tcPr>
                </a:tc>
                <a:tc>
                  <a:txBody>
                    <a:bodyPr/>
                    <a:lstStyle/>
                    <a:p>
                      <a:pPr marL="0" indent="0">
                        <a:buNone/>
                      </a:pPr>
                      <a:r>
                        <a:rPr lang="en-US" sz="1150" b="1" dirty="0">
                          <a:solidFill>
                            <a:srgbClr val="FFFFFF"/>
                          </a:solidFill>
                        </a:rPr>
                        <a:t>Risk to manage</a:t>
                      </a:r>
                      <a:endParaRPr lang="en-US" sz="115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1B2A4A"/>
                    </a:solidFill>
                  </a:tcPr>
                </a:tc>
                <a:extLst>
                  <a:ext uri="{0D108BD9-81ED-4DB2-BD59-A6C34878D82A}">
                    <a16:rowId xmlns:a16="http://schemas.microsoft.com/office/drawing/2014/main" val="10000"/>
                  </a:ext>
                </a:extLst>
              </a:tr>
              <a:tr h="0">
                <a:tc>
                  <a:txBody>
                    <a:bodyPr/>
                    <a:lstStyle/>
                    <a:p>
                      <a:pPr marL="0" indent="0">
                        <a:buNone/>
                      </a:pPr>
                      <a:r>
                        <a:rPr lang="en-US" sz="1100" b="1" dirty="0">
                          <a:solidFill>
                            <a:srgbClr val="1B2A4A"/>
                          </a:solidFill>
                        </a:rPr>
                        <a:t>Guanxi (China)</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EEF3F9"/>
                    </a:solidFill>
                  </a:tcPr>
                </a:tc>
                <a:tc>
                  <a:txBody>
                    <a:bodyPr/>
                    <a:lstStyle/>
                    <a:p>
                      <a:pPr marL="0" indent="0">
                        <a:buNone/>
                      </a:pPr>
                      <a:r>
                        <a:rPr lang="en-US" sz="1100" dirty="0">
                          <a:solidFill>
                            <a:srgbClr val="1F2937"/>
                          </a:solidFill>
                        </a:rPr>
                        <a:t>Personal ties, reciprocity and face</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EEF3F9"/>
                    </a:solidFill>
                  </a:tcPr>
                </a:tc>
                <a:tc>
                  <a:txBody>
                    <a:bodyPr/>
                    <a:lstStyle/>
                    <a:p>
                      <a:pPr marL="0" indent="0">
                        <a:buNone/>
                      </a:pPr>
                      <a:r>
                        <a:rPr lang="en-US" sz="1100" dirty="0">
                          <a:solidFill>
                            <a:srgbClr val="1F2937"/>
                          </a:solidFill>
                        </a:rPr>
                        <a:t>Long term exchange of favours; introductions through trusted intermediaries</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EEF3F9"/>
                    </a:solidFill>
                  </a:tcPr>
                </a:tc>
                <a:tc>
                  <a:txBody>
                    <a:bodyPr/>
                    <a:lstStyle/>
                    <a:p>
                      <a:pPr marL="0" indent="0">
                        <a:buNone/>
                      </a:pPr>
                      <a:r>
                        <a:rPr lang="en-US" sz="1100" dirty="0">
                          <a:solidFill>
                            <a:srgbClr val="1F2937"/>
                          </a:solidFill>
                        </a:rPr>
                        <a:t>Obligations accumulate; can drift into favouritism</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EEF3F9"/>
                    </a:solidFill>
                  </a:tcPr>
                </a:tc>
                <a:extLst>
                  <a:ext uri="{0D108BD9-81ED-4DB2-BD59-A6C34878D82A}">
                    <a16:rowId xmlns:a16="http://schemas.microsoft.com/office/drawing/2014/main" val="10001"/>
                  </a:ext>
                </a:extLst>
              </a:tr>
              <a:tr h="0">
                <a:tc>
                  <a:txBody>
                    <a:bodyPr/>
                    <a:lstStyle/>
                    <a:p>
                      <a:pPr marL="0" indent="0">
                        <a:buNone/>
                      </a:pPr>
                      <a:r>
                        <a:rPr lang="en-US" sz="1100" b="1" dirty="0">
                          <a:solidFill>
                            <a:srgbClr val="1B2A4A"/>
                          </a:solidFill>
                        </a:rPr>
                        <a:t>Wasta (Arab Middle East)</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FFFFFF"/>
                    </a:solidFill>
                  </a:tcPr>
                </a:tc>
                <a:tc>
                  <a:txBody>
                    <a:bodyPr/>
                    <a:lstStyle/>
                    <a:p>
                      <a:pPr marL="0" indent="0">
                        <a:buNone/>
                      </a:pPr>
                      <a:r>
                        <a:rPr lang="en-US" sz="1100" dirty="0">
                          <a:solidFill>
                            <a:srgbClr val="1F2937"/>
                          </a:solidFill>
                        </a:rPr>
                        <a:t>Family, tribal and community standing</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FFFFFF"/>
                    </a:solidFill>
                  </a:tcPr>
                </a:tc>
                <a:tc>
                  <a:txBody>
                    <a:bodyPr/>
                    <a:lstStyle/>
                    <a:p>
                      <a:pPr marL="0" indent="0">
                        <a:buNone/>
                      </a:pPr>
                      <a:r>
                        <a:rPr lang="en-US" sz="1100" dirty="0">
                          <a:solidFill>
                            <a:srgbClr val="1F2937"/>
                          </a:solidFill>
                        </a:rPr>
                        <a:t>An intermediary uses influence to open doors or speed up decisions</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FFFFFF"/>
                    </a:solidFill>
                  </a:tcPr>
                </a:tc>
                <a:tc>
                  <a:txBody>
                    <a:bodyPr/>
                    <a:lstStyle/>
                    <a:p>
                      <a:pPr marL="0" indent="0">
                        <a:buNone/>
                      </a:pPr>
                      <a:r>
                        <a:rPr lang="en-US" sz="1100" dirty="0">
                          <a:solidFill>
                            <a:srgbClr val="1F2937"/>
                          </a:solidFill>
                        </a:rPr>
                        <a:t>Perceived nepotism; outsiders face unequal access</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1100" b="1" dirty="0">
                          <a:solidFill>
                            <a:srgbClr val="1B2A4A"/>
                          </a:solidFill>
                        </a:rPr>
                        <a:t>Sviazi / blat (Russia)</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EEF3F9"/>
                    </a:solidFill>
                  </a:tcPr>
                </a:tc>
                <a:tc>
                  <a:txBody>
                    <a:bodyPr/>
                    <a:lstStyle/>
                    <a:p>
                      <a:pPr marL="0" indent="0">
                        <a:buNone/>
                      </a:pPr>
                      <a:r>
                        <a:rPr lang="en-US" sz="1100" dirty="0">
                          <a:solidFill>
                            <a:srgbClr val="1F2937"/>
                          </a:solidFill>
                        </a:rPr>
                        <a:t>Networks that work around weak or unpredictable institutions</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EEF3F9"/>
                    </a:solidFill>
                  </a:tcPr>
                </a:tc>
                <a:tc>
                  <a:txBody>
                    <a:bodyPr/>
                    <a:lstStyle/>
                    <a:p>
                      <a:pPr marL="0" indent="0">
                        <a:buNone/>
                      </a:pPr>
                      <a:r>
                        <a:rPr lang="en-US" sz="1100" dirty="0">
                          <a:solidFill>
                            <a:srgbClr val="1F2937"/>
                          </a:solidFill>
                        </a:rPr>
                        <a:t>Favours exchanged to obtain access, resources or faster approvals</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EEF3F9"/>
                    </a:solidFill>
                  </a:tcPr>
                </a:tc>
                <a:tc>
                  <a:txBody>
                    <a:bodyPr/>
                    <a:lstStyle/>
                    <a:p>
                      <a:pPr marL="0" indent="0">
                        <a:buNone/>
                      </a:pPr>
                      <a:r>
                        <a:rPr lang="en-US" sz="1100" dirty="0">
                          <a:solidFill>
                            <a:srgbClr val="1F2937"/>
                          </a:solidFill>
                        </a:rPr>
                        <a:t>Legal exposure when favours involve officials</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EEF3F9"/>
                    </a:solidFill>
                  </a:tcPr>
                </a:tc>
                <a:extLst>
                  <a:ext uri="{0D108BD9-81ED-4DB2-BD59-A6C34878D82A}">
                    <a16:rowId xmlns:a16="http://schemas.microsoft.com/office/drawing/2014/main" val="10003"/>
                  </a:ext>
                </a:extLst>
              </a:tr>
              <a:tr h="0">
                <a:tc>
                  <a:txBody>
                    <a:bodyPr/>
                    <a:lstStyle/>
                    <a:p>
                      <a:pPr marL="0" indent="0">
                        <a:buNone/>
                      </a:pPr>
                      <a:r>
                        <a:rPr lang="en-US" sz="1100" b="1" dirty="0">
                          <a:solidFill>
                            <a:srgbClr val="1B2A4A"/>
                          </a:solidFill>
                        </a:rPr>
                        <a:t>Professional networking (UK, USA)</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FFFFFF"/>
                    </a:solidFill>
                  </a:tcPr>
                </a:tc>
                <a:tc>
                  <a:txBody>
                    <a:bodyPr/>
                    <a:lstStyle/>
                    <a:p>
                      <a:pPr marL="0" indent="0">
                        <a:buNone/>
                      </a:pPr>
                      <a:r>
                        <a:rPr lang="en-US" sz="1100" dirty="0">
                          <a:solidFill>
                            <a:srgbClr val="1F2937"/>
                          </a:solidFill>
                        </a:rPr>
                        <a:t>Reputation, referrals and shared membership</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FFFFFF"/>
                    </a:solidFill>
                  </a:tcPr>
                </a:tc>
                <a:tc>
                  <a:txBody>
                    <a:bodyPr/>
                    <a:lstStyle/>
                    <a:p>
                      <a:pPr marL="0" indent="0">
                        <a:buNone/>
                      </a:pPr>
                      <a:r>
                        <a:rPr lang="en-US" sz="1100" dirty="0">
                          <a:solidFill>
                            <a:srgbClr val="1F2937"/>
                          </a:solidFill>
                        </a:rPr>
                        <a:t>Wide, looser ties; the contract still governs the deal</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FFFFFF"/>
                    </a:solidFill>
                  </a:tcPr>
                </a:tc>
                <a:tc>
                  <a:txBody>
                    <a:bodyPr/>
                    <a:lstStyle/>
                    <a:p>
                      <a:pPr marL="0" indent="0">
                        <a:buNone/>
                      </a:pPr>
                      <a:r>
                        <a:rPr lang="en-US" sz="1100" dirty="0">
                          <a:solidFill>
                            <a:srgbClr val="1F2937"/>
                          </a:solidFill>
                        </a:rPr>
                        <a:t>Can seem transactional to relationship focused partners</a:t>
                      </a:r>
                      <a:endParaRPr lang="en-US" sz="1100" dirty="0"/>
                    </a:p>
                  </a:txBody>
                  <a:tcPr marL="54864" marR="54864" marT="54864" marB="54864"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5" name="Text 1"/>
          <p:cNvSpPr txBox="1"/>
          <p:nvPr/>
        </p:nvSpPr>
        <p:spPr>
          <a:xfrm>
            <a:off x="457200" y="4389120"/>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Sources: Luo (2007); Hutchings and Weir (2006); Ledeneva (1998); Berger et al. (2017).</a:t>
            </a:r>
            <a:endParaRPr lang="en-US" sz="9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But:</a:t>
            </a:r>
            <a:endParaRPr lang="en-US" sz="2600" dirty="0"/>
          </a:p>
        </p:txBody>
      </p:sp>
      <p:sp>
        <p:nvSpPr>
          <p:cNvPr id="4" name="But point 1"/>
          <p:cNvSpPr/>
          <p:nvPr/>
        </p:nvSpPr>
        <p:spPr>
          <a:xfrm>
            <a:off x="457200" y="1051560"/>
            <a:ext cx="2615184" cy="1554480"/>
          </a:xfrm>
          <a:prstGeom prst="roundRect">
            <a:avLst>
              <a:gd name="adj" fmla="val 4706"/>
            </a:avLst>
          </a:prstGeom>
          <a:solidFill>
            <a:srgbClr val="DCE8F5"/>
          </a:solidFill>
          <a:ln w="12700">
            <a:solidFill>
              <a:srgbClr val="DCE8F5"/>
            </a:solidFill>
            <a:prstDash val="solid"/>
          </a:ln>
          <a:effectLst>
            <a:outerShdw blurRad="76200" dist="25400" dir="5400000" algn="bl" rotWithShape="0">
              <a:srgbClr val="000000">
                <a:alpha val="12000"/>
              </a:srgbClr>
            </a:outerShdw>
          </a:effectLst>
        </p:spPr>
        <p:txBody>
          <a:bodyPr/>
          <a:lstStyle/>
          <a:p>
            <a:endParaRPr lang="en-GB"/>
          </a:p>
        </p:txBody>
      </p:sp>
      <p:sp>
        <p:nvSpPr>
          <p:cNvPr id="5" name="Point 1 icon circle"/>
          <p:cNvSpPr/>
          <p:nvPr/>
        </p:nvSpPr>
        <p:spPr>
          <a:xfrm>
            <a:off x="594360" y="1188720"/>
            <a:ext cx="438912" cy="438912"/>
          </a:xfrm>
          <a:prstGeom prst="ellipse">
            <a:avLst/>
          </a:prstGeom>
          <a:solidFill>
            <a:srgbClr val="1B2A4A"/>
          </a:solidFill>
          <a:ln w="12700">
            <a:solidFill>
              <a:srgbClr val="1B2A4A"/>
            </a:solidFill>
            <a:prstDash val="solid"/>
          </a:ln>
        </p:spPr>
        <p:txBody>
          <a:bodyPr/>
          <a:lstStyle/>
          <a:p>
            <a:endParaRPr lang="en-GB"/>
          </a:p>
        </p:txBody>
      </p:sp>
      <p:pic>
        <p:nvPicPr>
          <p:cNvPr id="6" name="Image 0" descr="Point 1"/>
          <p:cNvPicPr>
            <a:picLocks noChangeAspect="1"/>
          </p:cNvPicPr>
          <p:nvPr/>
        </p:nvPicPr>
        <p:blipFill>
          <a:blip r:embed="rId3"/>
          <a:stretch>
            <a:fillRect/>
          </a:stretch>
        </p:blipFill>
        <p:spPr>
          <a:xfrm>
            <a:off x="699699" y="1294059"/>
            <a:ext cx="228234" cy="228234"/>
          </a:xfrm>
          <a:prstGeom prst="rect">
            <a:avLst/>
          </a:prstGeom>
        </p:spPr>
      </p:pic>
      <p:sp>
        <p:nvSpPr>
          <p:cNvPr id="7" name="Text 3"/>
          <p:cNvSpPr txBox="1"/>
          <p:nvPr/>
        </p:nvSpPr>
        <p:spPr>
          <a:xfrm>
            <a:off x="1143000" y="1188720"/>
            <a:ext cx="1792224" cy="1325880"/>
          </a:xfrm>
          <a:prstGeom prst="rect">
            <a:avLst/>
          </a:prstGeom>
          <a:noFill/>
          <a:ln/>
        </p:spPr>
        <p:txBody>
          <a:bodyPr wrap="square" lIns="0" tIns="0" rIns="0" bIns="0" rtlCol="0" anchor="ctr"/>
          <a:lstStyle/>
          <a:p>
            <a:pPr marL="0" indent="0">
              <a:buNone/>
            </a:pPr>
            <a:r>
              <a:rPr lang="en-US" sz="1150" dirty="0">
                <a:solidFill>
                  <a:schemeClr val="tx1"/>
                </a:solidFill>
              </a:rPr>
              <a:t>Westerners base trust on rules and regulations which are applied to all (Universalism)</a:t>
            </a:r>
            <a:endParaRPr lang="en-US" sz="1150" dirty="0"/>
          </a:p>
        </p:txBody>
      </p:sp>
      <p:sp>
        <p:nvSpPr>
          <p:cNvPr id="8" name="But point 2"/>
          <p:cNvSpPr/>
          <p:nvPr/>
        </p:nvSpPr>
        <p:spPr>
          <a:xfrm>
            <a:off x="3264408" y="1051560"/>
            <a:ext cx="2615184" cy="1554480"/>
          </a:xfrm>
          <a:prstGeom prst="roundRect">
            <a:avLst>
              <a:gd name="adj" fmla="val 4706"/>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9" name="Point 2 icon circle"/>
          <p:cNvSpPr/>
          <p:nvPr/>
        </p:nvSpPr>
        <p:spPr>
          <a:xfrm>
            <a:off x="3401568" y="1188720"/>
            <a:ext cx="438912" cy="438912"/>
          </a:xfrm>
          <a:prstGeom prst="ellipse">
            <a:avLst/>
          </a:prstGeom>
          <a:solidFill>
            <a:srgbClr val="1B2A4A"/>
          </a:solidFill>
          <a:ln w="12700">
            <a:solidFill>
              <a:srgbClr val="1B2A4A"/>
            </a:solidFill>
            <a:prstDash val="solid"/>
          </a:ln>
        </p:spPr>
        <p:txBody>
          <a:bodyPr/>
          <a:lstStyle/>
          <a:p>
            <a:endParaRPr lang="en-GB"/>
          </a:p>
        </p:txBody>
      </p:sp>
      <p:pic>
        <p:nvPicPr>
          <p:cNvPr id="10" name="Image 1" descr="Point 2"/>
          <p:cNvPicPr>
            <a:picLocks noChangeAspect="1"/>
          </p:cNvPicPr>
          <p:nvPr/>
        </p:nvPicPr>
        <p:blipFill>
          <a:blip r:embed="rId4"/>
          <a:stretch>
            <a:fillRect/>
          </a:stretch>
        </p:blipFill>
        <p:spPr>
          <a:xfrm>
            <a:off x="3506907" y="1294059"/>
            <a:ext cx="228234" cy="228234"/>
          </a:xfrm>
          <a:prstGeom prst="rect">
            <a:avLst/>
          </a:prstGeom>
        </p:spPr>
      </p:pic>
      <p:sp>
        <p:nvSpPr>
          <p:cNvPr id="11" name="Text 6"/>
          <p:cNvSpPr txBox="1"/>
          <p:nvPr/>
        </p:nvSpPr>
        <p:spPr>
          <a:xfrm>
            <a:off x="3950208" y="1188720"/>
            <a:ext cx="1792224" cy="1325880"/>
          </a:xfrm>
          <a:prstGeom prst="rect">
            <a:avLst/>
          </a:prstGeom>
          <a:noFill/>
          <a:ln/>
        </p:spPr>
        <p:txBody>
          <a:bodyPr wrap="square" lIns="0" tIns="0" rIns="0" bIns="0" rtlCol="0" anchor="ctr"/>
          <a:lstStyle/>
          <a:p>
            <a:pPr marL="0" indent="0">
              <a:buNone/>
            </a:pPr>
            <a:r>
              <a:rPr lang="en-US" sz="1150" dirty="0">
                <a:solidFill>
                  <a:schemeClr val="tx1"/>
                </a:solidFill>
              </a:rPr>
              <a:t>People in many other parts of the world trust their friends and family because legal systems were/are unreliable </a:t>
            </a:r>
            <a:endParaRPr lang="en-US" sz="1150" dirty="0"/>
          </a:p>
        </p:txBody>
      </p:sp>
      <p:sp>
        <p:nvSpPr>
          <p:cNvPr id="12" name="But point 3"/>
          <p:cNvSpPr/>
          <p:nvPr/>
        </p:nvSpPr>
        <p:spPr>
          <a:xfrm>
            <a:off x="6071616" y="1051560"/>
            <a:ext cx="2615184" cy="1554480"/>
          </a:xfrm>
          <a:prstGeom prst="roundRect">
            <a:avLst>
              <a:gd name="adj" fmla="val 4706"/>
            </a:avLst>
          </a:prstGeom>
          <a:solidFill>
            <a:srgbClr val="DCE8F5"/>
          </a:solidFill>
          <a:ln w="12700">
            <a:solidFill>
              <a:srgbClr val="DCE8F5"/>
            </a:solidFill>
            <a:prstDash val="solid"/>
          </a:ln>
          <a:effectLst>
            <a:outerShdw blurRad="76200" dist="25400" dir="5400000" algn="bl" rotWithShape="0">
              <a:srgbClr val="000000">
                <a:alpha val="12000"/>
              </a:srgbClr>
            </a:outerShdw>
          </a:effectLst>
        </p:spPr>
        <p:txBody>
          <a:bodyPr/>
          <a:lstStyle/>
          <a:p>
            <a:endParaRPr lang="en-GB"/>
          </a:p>
        </p:txBody>
      </p:sp>
      <p:sp>
        <p:nvSpPr>
          <p:cNvPr id="13" name="Point 3 icon circle"/>
          <p:cNvSpPr/>
          <p:nvPr/>
        </p:nvSpPr>
        <p:spPr>
          <a:xfrm>
            <a:off x="6208776" y="1188720"/>
            <a:ext cx="438912" cy="438912"/>
          </a:xfrm>
          <a:prstGeom prst="ellipse">
            <a:avLst/>
          </a:prstGeom>
          <a:solidFill>
            <a:srgbClr val="1B2A4A"/>
          </a:solidFill>
          <a:ln w="12700">
            <a:solidFill>
              <a:srgbClr val="1B2A4A"/>
            </a:solidFill>
            <a:prstDash val="solid"/>
          </a:ln>
        </p:spPr>
        <p:txBody>
          <a:bodyPr/>
          <a:lstStyle/>
          <a:p>
            <a:endParaRPr lang="en-GB"/>
          </a:p>
        </p:txBody>
      </p:sp>
      <p:pic>
        <p:nvPicPr>
          <p:cNvPr id="14" name="Image 2" descr="Point 3"/>
          <p:cNvPicPr>
            <a:picLocks noChangeAspect="1"/>
          </p:cNvPicPr>
          <p:nvPr/>
        </p:nvPicPr>
        <p:blipFill>
          <a:blip r:embed="rId5"/>
          <a:stretch>
            <a:fillRect/>
          </a:stretch>
        </p:blipFill>
        <p:spPr>
          <a:xfrm>
            <a:off x="6314115" y="1294059"/>
            <a:ext cx="228234" cy="228234"/>
          </a:xfrm>
          <a:prstGeom prst="rect">
            <a:avLst/>
          </a:prstGeom>
        </p:spPr>
      </p:pic>
      <p:sp>
        <p:nvSpPr>
          <p:cNvPr id="15" name="Text 9"/>
          <p:cNvSpPr txBox="1"/>
          <p:nvPr/>
        </p:nvSpPr>
        <p:spPr>
          <a:xfrm>
            <a:off x="6757416" y="1188720"/>
            <a:ext cx="1792224" cy="1325880"/>
          </a:xfrm>
          <a:prstGeom prst="rect">
            <a:avLst/>
          </a:prstGeom>
          <a:noFill/>
          <a:ln/>
        </p:spPr>
        <p:txBody>
          <a:bodyPr wrap="square" lIns="0" tIns="0" rIns="0" bIns="0" rtlCol="0" anchor="ctr"/>
          <a:lstStyle/>
          <a:p>
            <a:pPr marL="0" indent="0">
              <a:buNone/>
            </a:pPr>
            <a:r>
              <a:rPr lang="en-US" sz="1150" dirty="0">
                <a:solidFill>
                  <a:schemeClr val="tx1"/>
                </a:solidFill>
              </a:rPr>
              <a:t>Westerners base their business on formal deals that are written up as detailed contracts and enforced by a legal system. </a:t>
            </a:r>
            <a:endParaRPr lang="en-US" sz="1150" dirty="0"/>
          </a:p>
        </p:txBody>
      </p:sp>
      <p:sp>
        <p:nvSpPr>
          <p:cNvPr id="16" name="But point 4"/>
          <p:cNvSpPr/>
          <p:nvPr/>
        </p:nvSpPr>
        <p:spPr>
          <a:xfrm>
            <a:off x="457200" y="2743200"/>
            <a:ext cx="3081528" cy="1554480"/>
          </a:xfrm>
          <a:prstGeom prst="roundRect">
            <a:avLst>
              <a:gd name="adj" fmla="val 4706"/>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7" name="Point 4 icon circle"/>
          <p:cNvSpPr/>
          <p:nvPr/>
        </p:nvSpPr>
        <p:spPr>
          <a:xfrm>
            <a:off x="594360" y="2880360"/>
            <a:ext cx="438912" cy="438912"/>
          </a:xfrm>
          <a:prstGeom prst="ellipse">
            <a:avLst/>
          </a:prstGeom>
          <a:solidFill>
            <a:srgbClr val="1B2A4A"/>
          </a:solidFill>
          <a:ln w="12700">
            <a:solidFill>
              <a:srgbClr val="1B2A4A"/>
            </a:solidFill>
            <a:prstDash val="solid"/>
          </a:ln>
        </p:spPr>
        <p:txBody>
          <a:bodyPr/>
          <a:lstStyle/>
          <a:p>
            <a:endParaRPr lang="en-GB"/>
          </a:p>
        </p:txBody>
      </p:sp>
      <p:pic>
        <p:nvPicPr>
          <p:cNvPr id="18" name="Image 3" descr="Point 4"/>
          <p:cNvPicPr>
            <a:picLocks noChangeAspect="1"/>
          </p:cNvPicPr>
          <p:nvPr/>
        </p:nvPicPr>
        <p:blipFill>
          <a:blip r:embed="rId6"/>
          <a:stretch>
            <a:fillRect/>
          </a:stretch>
        </p:blipFill>
        <p:spPr>
          <a:xfrm>
            <a:off x="699699" y="2985699"/>
            <a:ext cx="228234" cy="228234"/>
          </a:xfrm>
          <a:prstGeom prst="rect">
            <a:avLst/>
          </a:prstGeom>
        </p:spPr>
      </p:pic>
      <p:sp>
        <p:nvSpPr>
          <p:cNvPr id="19" name="Text 12"/>
          <p:cNvSpPr txBox="1"/>
          <p:nvPr/>
        </p:nvSpPr>
        <p:spPr>
          <a:xfrm>
            <a:off x="1143000" y="2880360"/>
            <a:ext cx="2258568" cy="1325880"/>
          </a:xfrm>
          <a:prstGeom prst="rect">
            <a:avLst/>
          </a:prstGeom>
          <a:noFill/>
          <a:ln/>
        </p:spPr>
        <p:txBody>
          <a:bodyPr wrap="square" lIns="0" tIns="0" rIns="0" bIns="0" rtlCol="0" anchor="ctr"/>
          <a:lstStyle/>
          <a:p>
            <a:pPr marL="0" indent="0">
              <a:buNone/>
            </a:pPr>
            <a:r>
              <a:rPr lang="en-US" sz="1150" dirty="0">
                <a:solidFill>
                  <a:schemeClr val="tx1"/>
                </a:solidFill>
              </a:rPr>
              <a:t>Other cultures use human relationships as the foundation for business, and these relationships are based on personal honor, filial duty, friendship, or long-term mutually beneficial behaviour (favours).“</a:t>
            </a:r>
            <a:endParaRPr lang="en-US" sz="1150" dirty="0"/>
          </a:p>
        </p:txBody>
      </p:sp>
      <p:sp>
        <p:nvSpPr>
          <p:cNvPr id="20" name="But point 5"/>
          <p:cNvSpPr/>
          <p:nvPr/>
        </p:nvSpPr>
        <p:spPr>
          <a:xfrm>
            <a:off x="3721608" y="2743200"/>
            <a:ext cx="4965192" cy="1554480"/>
          </a:xfrm>
          <a:prstGeom prst="roundRect">
            <a:avLst>
              <a:gd name="adj" fmla="val 4706"/>
            </a:avLst>
          </a:prstGeom>
          <a:solidFill>
            <a:srgbClr val="DCE8F5"/>
          </a:solidFill>
          <a:ln w="12700">
            <a:solidFill>
              <a:srgbClr val="DCE8F5"/>
            </a:solidFill>
            <a:prstDash val="solid"/>
          </a:ln>
          <a:effectLst>
            <a:outerShdw blurRad="76200" dist="25400" dir="5400000" algn="bl" rotWithShape="0">
              <a:srgbClr val="000000">
                <a:alpha val="12000"/>
              </a:srgbClr>
            </a:outerShdw>
          </a:effectLst>
        </p:spPr>
        <p:txBody>
          <a:bodyPr/>
          <a:lstStyle/>
          <a:p>
            <a:endParaRPr lang="en-GB"/>
          </a:p>
        </p:txBody>
      </p:sp>
      <p:sp>
        <p:nvSpPr>
          <p:cNvPr id="21" name="Point 5 icon circle"/>
          <p:cNvSpPr/>
          <p:nvPr/>
        </p:nvSpPr>
        <p:spPr>
          <a:xfrm>
            <a:off x="3858768" y="2880360"/>
            <a:ext cx="438912" cy="438912"/>
          </a:xfrm>
          <a:prstGeom prst="ellipse">
            <a:avLst/>
          </a:prstGeom>
          <a:solidFill>
            <a:srgbClr val="1B2A4A"/>
          </a:solidFill>
          <a:ln w="12700">
            <a:solidFill>
              <a:srgbClr val="1B2A4A"/>
            </a:solidFill>
            <a:prstDash val="solid"/>
          </a:ln>
        </p:spPr>
        <p:txBody>
          <a:bodyPr/>
          <a:lstStyle/>
          <a:p>
            <a:endParaRPr lang="en-GB"/>
          </a:p>
        </p:txBody>
      </p:sp>
      <p:pic>
        <p:nvPicPr>
          <p:cNvPr id="22" name="Image 4" descr="Point 5"/>
          <p:cNvPicPr>
            <a:picLocks noChangeAspect="1"/>
          </p:cNvPicPr>
          <p:nvPr/>
        </p:nvPicPr>
        <p:blipFill>
          <a:blip r:embed="rId7"/>
          <a:stretch>
            <a:fillRect/>
          </a:stretch>
        </p:blipFill>
        <p:spPr>
          <a:xfrm>
            <a:off x="3964107" y="2985699"/>
            <a:ext cx="228234" cy="228234"/>
          </a:xfrm>
          <a:prstGeom prst="rect">
            <a:avLst/>
          </a:prstGeom>
        </p:spPr>
      </p:pic>
      <p:sp>
        <p:nvSpPr>
          <p:cNvPr id="23" name="Text 15"/>
          <p:cNvSpPr txBox="1"/>
          <p:nvPr/>
        </p:nvSpPr>
        <p:spPr>
          <a:xfrm>
            <a:off x="4407408" y="2880360"/>
            <a:ext cx="4142232" cy="1325880"/>
          </a:xfrm>
          <a:prstGeom prst="rect">
            <a:avLst/>
          </a:prstGeom>
          <a:noFill/>
          <a:ln/>
        </p:spPr>
        <p:txBody>
          <a:bodyPr wrap="square" lIns="0" tIns="0" rIns="0" bIns="0" rtlCol="0" anchor="ctr"/>
          <a:lstStyle/>
          <a:p>
            <a:pPr marL="0" indent="0">
              <a:buNone/>
            </a:pPr>
            <a:r>
              <a:rPr lang="en-US" sz="1150" dirty="0">
                <a:solidFill>
                  <a:schemeClr val="tx1"/>
                </a:solidFill>
              </a:rPr>
              <a:t>Using relationships with friends and family for business and treating them differently may seem unethical to a Westerner but is seen as morally correct in other cultures.</a:t>
            </a:r>
            <a:endParaRPr lang="en-US" sz="11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Where are these differences coming from?</a:t>
            </a:r>
            <a:endParaRPr lang="en-US" sz="2600" dirty="0"/>
          </a:p>
        </p:txBody>
      </p:sp>
      <p:sp>
        <p:nvSpPr>
          <p:cNvPr id="4" name="Individualism/Collectivism"/>
          <p:cNvSpPr/>
          <p:nvPr/>
        </p:nvSpPr>
        <p:spPr>
          <a:xfrm>
            <a:off x="457200" y="1188720"/>
            <a:ext cx="2615184" cy="301752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Individualism/Collectivism icon circle"/>
          <p:cNvSpPr/>
          <p:nvPr/>
        </p:nvSpPr>
        <p:spPr>
          <a:xfrm>
            <a:off x="1307592" y="1463040"/>
            <a:ext cx="914400" cy="914400"/>
          </a:xfrm>
          <a:prstGeom prst="ellipse">
            <a:avLst/>
          </a:prstGeom>
          <a:solidFill>
            <a:srgbClr val="1B2A4A"/>
          </a:solidFill>
          <a:ln w="12700">
            <a:solidFill>
              <a:srgbClr val="1B2A4A"/>
            </a:solidFill>
            <a:prstDash val="solid"/>
          </a:ln>
        </p:spPr>
        <p:txBody>
          <a:bodyPr/>
          <a:lstStyle/>
          <a:p>
            <a:endParaRPr lang="en-GB"/>
          </a:p>
        </p:txBody>
      </p:sp>
      <p:pic>
        <p:nvPicPr>
          <p:cNvPr id="6" name="Image 0" descr="Individualism/Collectivism"/>
          <p:cNvPicPr>
            <a:picLocks noChangeAspect="1"/>
          </p:cNvPicPr>
          <p:nvPr/>
        </p:nvPicPr>
        <p:blipFill>
          <a:blip r:embed="rId3"/>
          <a:stretch>
            <a:fillRect/>
          </a:stretch>
        </p:blipFill>
        <p:spPr>
          <a:xfrm>
            <a:off x="1527048" y="1682496"/>
            <a:ext cx="475488" cy="475488"/>
          </a:xfrm>
          <a:prstGeom prst="rect">
            <a:avLst/>
          </a:prstGeom>
        </p:spPr>
      </p:pic>
      <p:sp>
        <p:nvSpPr>
          <p:cNvPr id="7" name="Text 3"/>
          <p:cNvSpPr txBox="1"/>
          <p:nvPr/>
        </p:nvSpPr>
        <p:spPr>
          <a:xfrm>
            <a:off x="594360" y="2606040"/>
            <a:ext cx="2340864" cy="685800"/>
          </a:xfrm>
          <a:prstGeom prst="rect">
            <a:avLst/>
          </a:prstGeom>
          <a:noFill/>
          <a:ln/>
        </p:spPr>
        <p:txBody>
          <a:bodyPr wrap="square" lIns="0" tIns="0" rIns="0" bIns="0" rtlCol="0" anchor="ctr"/>
          <a:lstStyle/>
          <a:p>
            <a:pPr marL="0" indent="0" algn="ctr">
              <a:buNone/>
            </a:pPr>
            <a:r>
              <a:rPr lang="en-US" sz="1600" b="1" dirty="0">
                <a:solidFill>
                  <a:srgbClr val="1B2A4A"/>
                </a:solidFill>
                <a:latin typeface="Cambria" pitchFamily="34" charset="0"/>
                <a:ea typeface="Cambria" pitchFamily="34" charset="-122"/>
                <a:cs typeface="Cambria" pitchFamily="34" charset="-120"/>
              </a:rPr>
              <a:t>Individualism/Collectivism</a:t>
            </a:r>
            <a:endParaRPr lang="en-US" sz="1600" dirty="0"/>
          </a:p>
        </p:txBody>
      </p:sp>
      <p:sp>
        <p:nvSpPr>
          <p:cNvPr id="8" name="Text 4"/>
          <p:cNvSpPr txBox="1"/>
          <p:nvPr/>
        </p:nvSpPr>
        <p:spPr>
          <a:xfrm>
            <a:off x="594360" y="3337560"/>
            <a:ext cx="2340864" cy="457200"/>
          </a:xfrm>
          <a:prstGeom prst="rect">
            <a:avLst/>
          </a:prstGeom>
          <a:noFill/>
          <a:ln/>
        </p:spPr>
        <p:txBody>
          <a:bodyPr wrap="square" lIns="0" tIns="0" rIns="0" bIns="0" rtlCol="0" anchor="t"/>
          <a:lstStyle/>
          <a:p>
            <a:pPr marL="0" indent="0" algn="ctr">
              <a:buNone/>
            </a:pPr>
            <a:r>
              <a:rPr lang="en-US" sz="1300" dirty="0">
                <a:solidFill>
                  <a:srgbClr val="5B6B82"/>
                </a:solidFill>
              </a:rPr>
              <a:t>( Hofstede, Trompenaars)</a:t>
            </a:r>
            <a:endParaRPr lang="en-US" sz="1300" dirty="0"/>
          </a:p>
        </p:txBody>
      </p:sp>
      <p:sp>
        <p:nvSpPr>
          <p:cNvPr id="9" name="High context/low context"/>
          <p:cNvSpPr/>
          <p:nvPr/>
        </p:nvSpPr>
        <p:spPr>
          <a:xfrm>
            <a:off x="3264408" y="1188720"/>
            <a:ext cx="2615184" cy="301752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0" name="High context/low context icon circle"/>
          <p:cNvSpPr/>
          <p:nvPr/>
        </p:nvSpPr>
        <p:spPr>
          <a:xfrm>
            <a:off x="4114800" y="1463040"/>
            <a:ext cx="914400" cy="914400"/>
          </a:xfrm>
          <a:prstGeom prst="ellipse">
            <a:avLst/>
          </a:prstGeom>
          <a:solidFill>
            <a:srgbClr val="2E6F95"/>
          </a:solidFill>
          <a:ln w="12700">
            <a:solidFill>
              <a:srgbClr val="2E6F95"/>
            </a:solidFill>
            <a:prstDash val="solid"/>
          </a:ln>
        </p:spPr>
        <p:txBody>
          <a:bodyPr/>
          <a:lstStyle/>
          <a:p>
            <a:endParaRPr lang="en-GB"/>
          </a:p>
        </p:txBody>
      </p:sp>
      <p:pic>
        <p:nvPicPr>
          <p:cNvPr id="11" name="Image 1" descr="High context/low context"/>
          <p:cNvPicPr>
            <a:picLocks noChangeAspect="1"/>
          </p:cNvPicPr>
          <p:nvPr/>
        </p:nvPicPr>
        <p:blipFill>
          <a:blip r:embed="rId4"/>
          <a:stretch>
            <a:fillRect/>
          </a:stretch>
        </p:blipFill>
        <p:spPr>
          <a:xfrm>
            <a:off x="4334256" y="1682496"/>
            <a:ext cx="475488" cy="475488"/>
          </a:xfrm>
          <a:prstGeom prst="rect">
            <a:avLst/>
          </a:prstGeom>
        </p:spPr>
      </p:pic>
      <p:sp>
        <p:nvSpPr>
          <p:cNvPr id="12" name="Text 7"/>
          <p:cNvSpPr txBox="1"/>
          <p:nvPr/>
        </p:nvSpPr>
        <p:spPr>
          <a:xfrm>
            <a:off x="3401568" y="2606040"/>
            <a:ext cx="2340864" cy="685800"/>
          </a:xfrm>
          <a:prstGeom prst="rect">
            <a:avLst/>
          </a:prstGeom>
          <a:noFill/>
          <a:ln/>
        </p:spPr>
        <p:txBody>
          <a:bodyPr wrap="square" lIns="0" tIns="0" rIns="0" bIns="0" rtlCol="0" anchor="ctr"/>
          <a:lstStyle/>
          <a:p>
            <a:pPr marL="0" indent="0" algn="ctr">
              <a:buNone/>
            </a:pPr>
            <a:r>
              <a:rPr lang="en-US" sz="1600" b="1" dirty="0">
                <a:solidFill>
                  <a:srgbClr val="2E6F95"/>
                </a:solidFill>
                <a:latin typeface="Cambria" pitchFamily="34" charset="0"/>
                <a:ea typeface="Cambria" pitchFamily="34" charset="-122"/>
                <a:cs typeface="Cambria" pitchFamily="34" charset="-120"/>
              </a:rPr>
              <a:t>High context/low context</a:t>
            </a:r>
            <a:endParaRPr lang="en-US" sz="1600" dirty="0"/>
          </a:p>
        </p:txBody>
      </p:sp>
      <p:sp>
        <p:nvSpPr>
          <p:cNvPr id="13" name="Text 8"/>
          <p:cNvSpPr txBox="1"/>
          <p:nvPr/>
        </p:nvSpPr>
        <p:spPr>
          <a:xfrm>
            <a:off x="3401568" y="3337560"/>
            <a:ext cx="2340864" cy="457200"/>
          </a:xfrm>
          <a:prstGeom prst="rect">
            <a:avLst/>
          </a:prstGeom>
          <a:noFill/>
          <a:ln/>
        </p:spPr>
        <p:txBody>
          <a:bodyPr wrap="square" lIns="0" tIns="0" rIns="0" bIns="0" rtlCol="0" anchor="t"/>
          <a:lstStyle/>
          <a:p>
            <a:pPr marL="0" indent="0" algn="ctr">
              <a:buNone/>
            </a:pPr>
            <a:r>
              <a:rPr lang="en-US" sz="1300" dirty="0">
                <a:solidFill>
                  <a:srgbClr val="5B6B82"/>
                </a:solidFill>
              </a:rPr>
              <a:t>(Hall)</a:t>
            </a:r>
            <a:endParaRPr lang="en-US" sz="1300" dirty="0"/>
          </a:p>
        </p:txBody>
      </p:sp>
      <p:sp>
        <p:nvSpPr>
          <p:cNvPr id="14" name="Particularism/Universalism"/>
          <p:cNvSpPr/>
          <p:nvPr/>
        </p:nvSpPr>
        <p:spPr>
          <a:xfrm>
            <a:off x="6071616" y="1188720"/>
            <a:ext cx="2615184" cy="301752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5" name="Particularism/Universalism icon circle"/>
          <p:cNvSpPr/>
          <p:nvPr/>
        </p:nvSpPr>
        <p:spPr>
          <a:xfrm>
            <a:off x="6922008" y="1463040"/>
            <a:ext cx="914400" cy="914400"/>
          </a:xfrm>
          <a:prstGeom prst="ellipse">
            <a:avLst/>
          </a:prstGeom>
          <a:solidFill>
            <a:srgbClr val="B9771A"/>
          </a:solidFill>
          <a:ln w="12700">
            <a:solidFill>
              <a:srgbClr val="B9771A"/>
            </a:solidFill>
            <a:prstDash val="solid"/>
          </a:ln>
        </p:spPr>
        <p:txBody>
          <a:bodyPr/>
          <a:lstStyle/>
          <a:p>
            <a:endParaRPr lang="en-GB"/>
          </a:p>
        </p:txBody>
      </p:sp>
      <p:pic>
        <p:nvPicPr>
          <p:cNvPr id="16" name="Image 2" descr="Particularism/Universalism"/>
          <p:cNvPicPr>
            <a:picLocks noChangeAspect="1"/>
          </p:cNvPicPr>
          <p:nvPr/>
        </p:nvPicPr>
        <p:blipFill>
          <a:blip r:embed="rId5"/>
          <a:stretch>
            <a:fillRect/>
          </a:stretch>
        </p:blipFill>
        <p:spPr>
          <a:xfrm>
            <a:off x="7141464" y="1682496"/>
            <a:ext cx="475488" cy="475488"/>
          </a:xfrm>
          <a:prstGeom prst="rect">
            <a:avLst/>
          </a:prstGeom>
        </p:spPr>
      </p:pic>
      <p:sp>
        <p:nvSpPr>
          <p:cNvPr id="17" name="Text 11"/>
          <p:cNvSpPr txBox="1"/>
          <p:nvPr/>
        </p:nvSpPr>
        <p:spPr>
          <a:xfrm>
            <a:off x="6208776" y="2606040"/>
            <a:ext cx="2340864" cy="685800"/>
          </a:xfrm>
          <a:prstGeom prst="rect">
            <a:avLst/>
          </a:prstGeom>
          <a:noFill/>
          <a:ln/>
        </p:spPr>
        <p:txBody>
          <a:bodyPr wrap="square" lIns="0" tIns="0" rIns="0" bIns="0" rtlCol="0" anchor="ctr"/>
          <a:lstStyle/>
          <a:p>
            <a:pPr marL="0" indent="0" algn="ctr">
              <a:buNone/>
            </a:pPr>
            <a:r>
              <a:rPr lang="en-US" sz="1600" b="1" dirty="0">
                <a:solidFill>
                  <a:srgbClr val="B9771A"/>
                </a:solidFill>
                <a:latin typeface="Cambria" pitchFamily="34" charset="0"/>
                <a:ea typeface="Cambria" pitchFamily="34" charset="-122"/>
                <a:cs typeface="Cambria" pitchFamily="34" charset="-120"/>
              </a:rPr>
              <a:t>Particularism/Universalism</a:t>
            </a:r>
            <a:endParaRPr lang="en-US" sz="1600" dirty="0"/>
          </a:p>
        </p:txBody>
      </p:sp>
      <p:sp>
        <p:nvSpPr>
          <p:cNvPr id="18" name="Text 12"/>
          <p:cNvSpPr txBox="1"/>
          <p:nvPr/>
        </p:nvSpPr>
        <p:spPr>
          <a:xfrm>
            <a:off x="6208776" y="3337560"/>
            <a:ext cx="2340864" cy="457200"/>
          </a:xfrm>
          <a:prstGeom prst="rect">
            <a:avLst/>
          </a:prstGeom>
          <a:noFill/>
          <a:ln/>
        </p:spPr>
        <p:txBody>
          <a:bodyPr wrap="square" lIns="0" tIns="0" rIns="0" bIns="0" rtlCol="0" anchor="t"/>
          <a:lstStyle/>
          <a:p>
            <a:pPr marL="0" indent="0" algn="ctr">
              <a:buNone/>
            </a:pPr>
            <a:r>
              <a:rPr lang="en-US" sz="1300" dirty="0">
                <a:solidFill>
                  <a:srgbClr val="5B6B82"/>
                </a:solidFill>
              </a:rPr>
              <a:t>(Trompenaars)</a:t>
            </a:r>
            <a:endParaRPr lang="en-US" sz="13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Three lenses on the roots of trust</a:t>
            </a:r>
            <a:endParaRPr lang="en-US" sz="2600" dirty="0"/>
          </a:p>
        </p:txBody>
      </p:sp>
      <p:sp>
        <p:nvSpPr>
          <p:cNvPr id="4" name="Individualism and collectivism"/>
          <p:cNvSpPr/>
          <p:nvPr/>
        </p:nvSpPr>
        <p:spPr>
          <a:xfrm>
            <a:off x="457200" y="1051560"/>
            <a:ext cx="2615184" cy="274320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Individualism and collectivism icon circle"/>
          <p:cNvSpPr/>
          <p:nvPr/>
        </p:nvSpPr>
        <p:spPr>
          <a:xfrm>
            <a:off x="621792" y="1188720"/>
            <a:ext cx="502920" cy="502920"/>
          </a:xfrm>
          <a:prstGeom prst="ellipse">
            <a:avLst/>
          </a:prstGeom>
          <a:solidFill>
            <a:srgbClr val="1B2A4A"/>
          </a:solidFill>
          <a:ln w="12700">
            <a:solidFill>
              <a:srgbClr val="1B2A4A"/>
            </a:solidFill>
            <a:prstDash val="solid"/>
          </a:ln>
        </p:spPr>
        <p:txBody>
          <a:bodyPr/>
          <a:lstStyle/>
          <a:p>
            <a:endParaRPr lang="en-GB"/>
          </a:p>
        </p:txBody>
      </p:sp>
      <p:pic>
        <p:nvPicPr>
          <p:cNvPr id="6" name="Image 0" descr="Individualism and collectivism"/>
          <p:cNvPicPr>
            <a:picLocks noChangeAspect="1"/>
          </p:cNvPicPr>
          <p:nvPr/>
        </p:nvPicPr>
        <p:blipFill>
          <a:blip r:embed="rId3"/>
          <a:stretch>
            <a:fillRect/>
          </a:stretch>
        </p:blipFill>
        <p:spPr>
          <a:xfrm>
            <a:off x="742493" y="1309421"/>
            <a:ext cx="261518" cy="261518"/>
          </a:xfrm>
          <a:prstGeom prst="rect">
            <a:avLst/>
          </a:prstGeom>
        </p:spPr>
      </p:pic>
      <p:sp>
        <p:nvSpPr>
          <p:cNvPr id="7" name="Text 3"/>
          <p:cNvSpPr txBox="1"/>
          <p:nvPr/>
        </p:nvSpPr>
        <p:spPr>
          <a:xfrm>
            <a:off x="1234440" y="1170432"/>
            <a:ext cx="1737360" cy="548640"/>
          </a:xfrm>
          <a:prstGeom prst="rect">
            <a:avLst/>
          </a:prstGeom>
          <a:noFill/>
          <a:ln/>
        </p:spPr>
        <p:txBody>
          <a:bodyPr wrap="square" lIns="0" tIns="0" rIns="0" bIns="0" rtlCol="0" anchor="ctr"/>
          <a:lstStyle/>
          <a:p>
            <a:pPr marL="0" indent="0">
              <a:buNone/>
            </a:pPr>
            <a:r>
              <a:rPr lang="en-US" sz="1250" b="1" dirty="0">
                <a:solidFill>
                  <a:srgbClr val="1B2A4A"/>
                </a:solidFill>
                <a:latin typeface="Cambria" pitchFamily="34" charset="0"/>
                <a:ea typeface="Cambria" pitchFamily="34" charset="-122"/>
                <a:cs typeface="Cambria" pitchFamily="34" charset="-120"/>
              </a:rPr>
              <a:t>Individualism and collectivism</a:t>
            </a:r>
            <a:endParaRPr lang="en-US" sz="1250" dirty="0"/>
          </a:p>
        </p:txBody>
      </p:sp>
      <p:sp>
        <p:nvSpPr>
          <p:cNvPr id="8" name="Text 4"/>
          <p:cNvSpPr txBox="1"/>
          <p:nvPr/>
        </p:nvSpPr>
        <p:spPr>
          <a:xfrm>
            <a:off x="621792" y="1783080"/>
            <a:ext cx="2286000" cy="274320"/>
          </a:xfrm>
          <a:prstGeom prst="rect">
            <a:avLst/>
          </a:prstGeom>
          <a:noFill/>
          <a:ln/>
        </p:spPr>
        <p:txBody>
          <a:bodyPr wrap="square" lIns="0" tIns="0" rIns="0" bIns="0" rtlCol="0" anchor="t"/>
          <a:lstStyle/>
          <a:p>
            <a:pPr marL="0" indent="0">
              <a:buNone/>
            </a:pPr>
            <a:r>
              <a:rPr lang="en-US" sz="1000" i="1" dirty="0">
                <a:solidFill>
                  <a:srgbClr val="5B6B82"/>
                </a:solidFill>
              </a:rPr>
              <a:t>Hofstede et al. (2010)</a:t>
            </a:r>
            <a:endParaRPr lang="en-US" sz="1000" dirty="0"/>
          </a:p>
        </p:txBody>
      </p:sp>
      <p:sp>
        <p:nvSpPr>
          <p:cNvPr id="9" name="Text 5"/>
          <p:cNvSpPr txBox="1"/>
          <p:nvPr/>
        </p:nvSpPr>
        <p:spPr>
          <a:xfrm>
            <a:off x="621792" y="2103120"/>
            <a:ext cx="2286000" cy="1645920"/>
          </a:xfrm>
          <a:prstGeom prst="rect">
            <a:avLst/>
          </a:prstGeom>
          <a:noFill/>
          <a:ln/>
        </p:spPr>
        <p:txBody>
          <a:bodyPr wrap="square" lIns="0" tIns="0" rIns="0" bIns="0" rtlCol="0" anchor="t"/>
          <a:lstStyle/>
          <a:p>
            <a:pPr marL="0" indent="0">
              <a:buNone/>
            </a:pPr>
            <a:r>
              <a:rPr lang="en-US" sz="1250" dirty="0">
                <a:solidFill>
                  <a:schemeClr val="tx1"/>
                </a:solidFill>
              </a:rPr>
              <a:t>Individualists extend trust to a person based on their performance. Collectivists draw a firm line between in group and out group, so an outsider must first be brought inside.</a:t>
            </a:r>
            <a:endParaRPr lang="en-US" sz="1250" dirty="0"/>
          </a:p>
        </p:txBody>
      </p:sp>
      <p:sp>
        <p:nvSpPr>
          <p:cNvPr id="10" name="High and low context"/>
          <p:cNvSpPr/>
          <p:nvPr/>
        </p:nvSpPr>
        <p:spPr>
          <a:xfrm>
            <a:off x="3264408" y="1051560"/>
            <a:ext cx="2615184" cy="274320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1" name="High and low context icon circle"/>
          <p:cNvSpPr/>
          <p:nvPr/>
        </p:nvSpPr>
        <p:spPr>
          <a:xfrm>
            <a:off x="3429000" y="1188720"/>
            <a:ext cx="502920" cy="502920"/>
          </a:xfrm>
          <a:prstGeom prst="ellipse">
            <a:avLst/>
          </a:prstGeom>
          <a:solidFill>
            <a:srgbClr val="2E6F95"/>
          </a:solidFill>
          <a:ln w="12700">
            <a:solidFill>
              <a:srgbClr val="2E6F95"/>
            </a:solidFill>
            <a:prstDash val="solid"/>
          </a:ln>
        </p:spPr>
        <p:txBody>
          <a:bodyPr/>
          <a:lstStyle/>
          <a:p>
            <a:endParaRPr lang="en-GB"/>
          </a:p>
        </p:txBody>
      </p:sp>
      <p:pic>
        <p:nvPicPr>
          <p:cNvPr id="12" name="Image 1" descr="High and low context"/>
          <p:cNvPicPr>
            <a:picLocks noChangeAspect="1"/>
          </p:cNvPicPr>
          <p:nvPr/>
        </p:nvPicPr>
        <p:blipFill>
          <a:blip r:embed="rId4"/>
          <a:stretch>
            <a:fillRect/>
          </a:stretch>
        </p:blipFill>
        <p:spPr>
          <a:xfrm>
            <a:off x="3549701" y="1309421"/>
            <a:ext cx="261518" cy="261518"/>
          </a:xfrm>
          <a:prstGeom prst="rect">
            <a:avLst/>
          </a:prstGeom>
        </p:spPr>
      </p:pic>
      <p:sp>
        <p:nvSpPr>
          <p:cNvPr id="13" name="Text 8"/>
          <p:cNvSpPr txBox="1"/>
          <p:nvPr/>
        </p:nvSpPr>
        <p:spPr>
          <a:xfrm>
            <a:off x="4041648" y="1170432"/>
            <a:ext cx="1737360" cy="548640"/>
          </a:xfrm>
          <a:prstGeom prst="rect">
            <a:avLst/>
          </a:prstGeom>
          <a:noFill/>
          <a:ln/>
        </p:spPr>
        <p:txBody>
          <a:bodyPr wrap="square" lIns="0" tIns="0" rIns="0" bIns="0" rtlCol="0" anchor="ctr"/>
          <a:lstStyle/>
          <a:p>
            <a:pPr marL="0" indent="0">
              <a:buNone/>
            </a:pPr>
            <a:r>
              <a:rPr lang="en-US" sz="1250" b="1" dirty="0">
                <a:solidFill>
                  <a:srgbClr val="2E6F95"/>
                </a:solidFill>
                <a:latin typeface="Cambria" pitchFamily="34" charset="0"/>
                <a:ea typeface="Cambria" pitchFamily="34" charset="-122"/>
                <a:cs typeface="Cambria" pitchFamily="34" charset="-120"/>
              </a:rPr>
              <a:t>High and low context</a:t>
            </a:r>
            <a:endParaRPr lang="en-US" sz="1250" dirty="0"/>
          </a:p>
        </p:txBody>
      </p:sp>
      <p:sp>
        <p:nvSpPr>
          <p:cNvPr id="14" name="Text 9"/>
          <p:cNvSpPr txBox="1"/>
          <p:nvPr/>
        </p:nvSpPr>
        <p:spPr>
          <a:xfrm>
            <a:off x="3429000" y="1783080"/>
            <a:ext cx="2286000" cy="274320"/>
          </a:xfrm>
          <a:prstGeom prst="rect">
            <a:avLst/>
          </a:prstGeom>
          <a:noFill/>
          <a:ln/>
        </p:spPr>
        <p:txBody>
          <a:bodyPr wrap="square" lIns="0" tIns="0" rIns="0" bIns="0" rtlCol="0" anchor="t"/>
          <a:lstStyle/>
          <a:p>
            <a:pPr marL="0" indent="0">
              <a:buNone/>
            </a:pPr>
            <a:r>
              <a:rPr lang="en-US" sz="1000" i="1" dirty="0">
                <a:solidFill>
                  <a:srgbClr val="5B6B82"/>
                </a:solidFill>
              </a:rPr>
              <a:t>Hall (1976)</a:t>
            </a:r>
            <a:endParaRPr lang="en-US" sz="1000" dirty="0"/>
          </a:p>
        </p:txBody>
      </p:sp>
      <p:sp>
        <p:nvSpPr>
          <p:cNvPr id="15" name="Text 10"/>
          <p:cNvSpPr txBox="1"/>
          <p:nvPr/>
        </p:nvSpPr>
        <p:spPr>
          <a:xfrm>
            <a:off x="3429000" y="2103120"/>
            <a:ext cx="2286000" cy="1645920"/>
          </a:xfrm>
          <a:prstGeom prst="rect">
            <a:avLst/>
          </a:prstGeom>
          <a:noFill/>
          <a:ln/>
        </p:spPr>
        <p:txBody>
          <a:bodyPr wrap="square" lIns="0" tIns="0" rIns="0" bIns="0" rtlCol="0" anchor="t"/>
          <a:lstStyle/>
          <a:p>
            <a:pPr marL="0" indent="0">
              <a:buNone/>
            </a:pPr>
            <a:r>
              <a:rPr lang="en-US" sz="1250" dirty="0">
                <a:solidFill>
                  <a:schemeClr val="tx1"/>
                </a:solidFill>
              </a:rPr>
              <a:t>Low context communicators trust explicit, precise and written messages. High context communicators read trust from status, relationship and what is left unsaid.</a:t>
            </a:r>
            <a:endParaRPr lang="en-US" sz="1250" dirty="0"/>
          </a:p>
        </p:txBody>
      </p:sp>
      <p:sp>
        <p:nvSpPr>
          <p:cNvPr id="16" name="Universalism and particularism"/>
          <p:cNvSpPr/>
          <p:nvPr/>
        </p:nvSpPr>
        <p:spPr>
          <a:xfrm>
            <a:off x="6071616" y="1051560"/>
            <a:ext cx="2615184" cy="274320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7" name="Universalism and particularism icon circle"/>
          <p:cNvSpPr/>
          <p:nvPr/>
        </p:nvSpPr>
        <p:spPr>
          <a:xfrm>
            <a:off x="6236208" y="1188720"/>
            <a:ext cx="502920" cy="502920"/>
          </a:xfrm>
          <a:prstGeom prst="ellipse">
            <a:avLst/>
          </a:prstGeom>
          <a:solidFill>
            <a:srgbClr val="B9771A"/>
          </a:solidFill>
          <a:ln w="12700">
            <a:solidFill>
              <a:srgbClr val="B9771A"/>
            </a:solidFill>
            <a:prstDash val="solid"/>
          </a:ln>
        </p:spPr>
        <p:txBody>
          <a:bodyPr/>
          <a:lstStyle/>
          <a:p>
            <a:endParaRPr lang="en-GB"/>
          </a:p>
        </p:txBody>
      </p:sp>
      <p:pic>
        <p:nvPicPr>
          <p:cNvPr id="18" name="Image 2" descr="Universalism and particularism"/>
          <p:cNvPicPr>
            <a:picLocks noChangeAspect="1"/>
          </p:cNvPicPr>
          <p:nvPr/>
        </p:nvPicPr>
        <p:blipFill>
          <a:blip r:embed="rId5"/>
          <a:stretch>
            <a:fillRect/>
          </a:stretch>
        </p:blipFill>
        <p:spPr>
          <a:xfrm>
            <a:off x="6356909" y="1309421"/>
            <a:ext cx="261518" cy="261518"/>
          </a:xfrm>
          <a:prstGeom prst="rect">
            <a:avLst/>
          </a:prstGeom>
        </p:spPr>
      </p:pic>
      <p:sp>
        <p:nvSpPr>
          <p:cNvPr id="19" name="Text 13"/>
          <p:cNvSpPr txBox="1"/>
          <p:nvPr/>
        </p:nvSpPr>
        <p:spPr>
          <a:xfrm>
            <a:off x="6848856" y="1170432"/>
            <a:ext cx="1737360" cy="548640"/>
          </a:xfrm>
          <a:prstGeom prst="rect">
            <a:avLst/>
          </a:prstGeom>
          <a:noFill/>
          <a:ln/>
        </p:spPr>
        <p:txBody>
          <a:bodyPr wrap="square" lIns="0" tIns="0" rIns="0" bIns="0" rtlCol="0" anchor="ctr"/>
          <a:lstStyle/>
          <a:p>
            <a:pPr marL="0" indent="0">
              <a:buNone/>
            </a:pPr>
            <a:r>
              <a:rPr lang="en-US" sz="1250" b="1" dirty="0">
                <a:solidFill>
                  <a:srgbClr val="B9771A"/>
                </a:solidFill>
                <a:latin typeface="Cambria" pitchFamily="34" charset="0"/>
                <a:ea typeface="Cambria" pitchFamily="34" charset="-122"/>
                <a:cs typeface="Cambria" pitchFamily="34" charset="-120"/>
              </a:rPr>
              <a:t>Universalism and particularism</a:t>
            </a:r>
            <a:endParaRPr lang="en-US" sz="1250" dirty="0"/>
          </a:p>
        </p:txBody>
      </p:sp>
      <p:sp>
        <p:nvSpPr>
          <p:cNvPr id="20" name="Text 14"/>
          <p:cNvSpPr txBox="1"/>
          <p:nvPr/>
        </p:nvSpPr>
        <p:spPr>
          <a:xfrm>
            <a:off x="6236208" y="1783080"/>
            <a:ext cx="2286000" cy="274320"/>
          </a:xfrm>
          <a:prstGeom prst="rect">
            <a:avLst/>
          </a:prstGeom>
          <a:noFill/>
          <a:ln/>
        </p:spPr>
        <p:txBody>
          <a:bodyPr wrap="square" lIns="0" tIns="0" rIns="0" bIns="0" rtlCol="0" anchor="t"/>
          <a:lstStyle/>
          <a:p>
            <a:pPr marL="0" indent="0">
              <a:buNone/>
            </a:pPr>
            <a:r>
              <a:rPr lang="en-US" sz="1000" i="1" dirty="0">
                <a:solidFill>
                  <a:srgbClr val="5B6B82"/>
                </a:solidFill>
              </a:rPr>
              <a:t>Trompenaars and Hampden-Turner (2012)</a:t>
            </a:r>
            <a:endParaRPr lang="en-US" sz="1000" dirty="0"/>
          </a:p>
        </p:txBody>
      </p:sp>
      <p:sp>
        <p:nvSpPr>
          <p:cNvPr id="21" name="Text 15"/>
          <p:cNvSpPr txBox="1"/>
          <p:nvPr/>
        </p:nvSpPr>
        <p:spPr>
          <a:xfrm>
            <a:off x="6236208" y="2103120"/>
            <a:ext cx="2286000" cy="1645920"/>
          </a:xfrm>
          <a:prstGeom prst="rect">
            <a:avLst/>
          </a:prstGeom>
          <a:noFill/>
          <a:ln/>
        </p:spPr>
        <p:txBody>
          <a:bodyPr wrap="square" lIns="0" tIns="0" rIns="0" bIns="0" rtlCol="0" anchor="t"/>
          <a:lstStyle/>
          <a:p>
            <a:pPr marL="0" indent="0">
              <a:buNone/>
            </a:pPr>
            <a:r>
              <a:rPr lang="en-US" sz="1250" dirty="0">
                <a:solidFill>
                  <a:schemeClr val="tx1"/>
                </a:solidFill>
              </a:rPr>
              <a:t>Universalists trust rules and contracts that apply equally to all. Particularists trust the person and expect obligations to friends to come first.</a:t>
            </a:r>
            <a:endParaRPr lang="en-US" sz="1250" dirty="0"/>
          </a:p>
        </p:txBody>
      </p:sp>
      <p:sp>
        <p:nvSpPr>
          <p:cNvPr id="22" name="Text 16"/>
          <p:cNvSpPr txBox="1"/>
          <p:nvPr/>
        </p:nvSpPr>
        <p:spPr>
          <a:xfrm>
            <a:off x="457200" y="3931920"/>
            <a:ext cx="8229600" cy="548640"/>
          </a:xfrm>
          <a:prstGeom prst="rect">
            <a:avLst/>
          </a:prstGeom>
          <a:noFill/>
          <a:ln/>
        </p:spPr>
        <p:txBody>
          <a:bodyPr wrap="square" lIns="0" tIns="0" rIns="0" bIns="0" rtlCol="0" anchor="t"/>
          <a:lstStyle/>
          <a:p>
            <a:pPr marL="0" indent="0">
              <a:buNone/>
            </a:pPr>
            <a:r>
              <a:rPr lang="en-US" sz="1150" b="1" dirty="0">
                <a:solidFill>
                  <a:srgbClr val="1B2A4A"/>
                </a:solidFill>
              </a:rPr>
              <a:t>Going further: </a:t>
            </a:r>
            <a:r>
              <a:rPr lang="en-US" sz="1150" dirty="0">
                <a:solidFill>
                  <a:schemeClr val="tx1"/>
                </a:solidFill>
              </a:rPr>
              <a:t>Doney, Cannon and Mullen (1998) argue that culture shapes which route to trust people rely on: calculating costs, predicting behaviour, judging intentions, assessing capability or transferring trust from a third party.</a:t>
            </a:r>
            <a:endParaRPr lang="en-US" sz="11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Task based or relationship based trust?</a:t>
            </a:r>
            <a:endParaRPr lang="en-US" sz="2600" dirty="0"/>
          </a:p>
        </p:txBody>
      </p:sp>
      <p:sp>
        <p:nvSpPr>
          <p:cNvPr id="4" name="Text 1"/>
          <p:cNvSpPr txBox="1"/>
          <p:nvPr/>
        </p:nvSpPr>
        <p:spPr>
          <a:xfrm>
            <a:off x="457200" y="1005840"/>
            <a:ext cx="2743200" cy="274320"/>
          </a:xfrm>
          <a:prstGeom prst="rect">
            <a:avLst/>
          </a:prstGeom>
          <a:noFill/>
          <a:ln/>
        </p:spPr>
        <p:txBody>
          <a:bodyPr wrap="square" lIns="0" tIns="0" rIns="0" bIns="0" rtlCol="0" anchor="t"/>
          <a:lstStyle/>
          <a:p>
            <a:pPr marL="0" indent="0">
              <a:buNone/>
            </a:pPr>
            <a:r>
              <a:rPr lang="en-US" sz="1300" b="1" dirty="0">
                <a:solidFill>
                  <a:srgbClr val="1B2A4A"/>
                </a:solidFill>
              </a:rPr>
              <a:t>Task based</a:t>
            </a:r>
            <a:endParaRPr lang="en-US" sz="1300" dirty="0"/>
          </a:p>
        </p:txBody>
      </p:sp>
      <p:sp>
        <p:nvSpPr>
          <p:cNvPr id="5" name="Text 2"/>
          <p:cNvSpPr txBox="1"/>
          <p:nvPr/>
        </p:nvSpPr>
        <p:spPr>
          <a:xfrm>
            <a:off x="5943600" y="1005840"/>
            <a:ext cx="2743200" cy="274320"/>
          </a:xfrm>
          <a:prstGeom prst="rect">
            <a:avLst/>
          </a:prstGeom>
          <a:noFill/>
          <a:ln/>
        </p:spPr>
        <p:txBody>
          <a:bodyPr wrap="square" lIns="0" tIns="0" rIns="0" bIns="0" rtlCol="0" anchor="t"/>
          <a:lstStyle/>
          <a:p>
            <a:pPr marL="0" indent="0" algn="r">
              <a:buNone/>
            </a:pPr>
            <a:r>
              <a:rPr lang="en-US" sz="1300" b="1" dirty="0">
                <a:solidFill>
                  <a:srgbClr val="B9771A"/>
                </a:solidFill>
              </a:rPr>
              <a:t>Relationship based</a:t>
            </a:r>
            <a:endParaRPr lang="en-US" sz="1300" dirty="0"/>
          </a:p>
        </p:txBody>
      </p:sp>
      <p:sp>
        <p:nvSpPr>
          <p:cNvPr id="6" name="Shape 3"/>
          <p:cNvSpPr/>
          <p:nvPr/>
        </p:nvSpPr>
        <p:spPr>
          <a:xfrm>
            <a:off x="457200" y="1325880"/>
            <a:ext cx="8229600" cy="365760"/>
          </a:xfrm>
          <a:prstGeom prst="leftRightArrow">
            <a:avLst/>
          </a:prstGeom>
          <a:solidFill>
            <a:srgbClr val="1B2A4A"/>
          </a:solidFill>
          <a:ln w="12700">
            <a:solidFill>
              <a:srgbClr val="1B2A4A"/>
            </a:solidFill>
            <a:prstDash val="solid"/>
          </a:ln>
        </p:spPr>
        <p:txBody>
          <a:bodyPr/>
          <a:lstStyle/>
          <a:p>
            <a:endParaRPr lang="en-GB"/>
          </a:p>
        </p:txBody>
      </p:sp>
      <p:sp>
        <p:nvSpPr>
          <p:cNvPr id="7" name="Shape 4"/>
          <p:cNvSpPr/>
          <p:nvPr/>
        </p:nvSpPr>
        <p:spPr>
          <a:xfrm>
            <a:off x="79552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8" name="Text 5"/>
          <p:cNvSpPr txBox="1"/>
          <p:nvPr/>
        </p:nvSpPr>
        <p:spPr>
          <a:xfrm>
            <a:off x="41148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USA</a:t>
            </a:r>
            <a:endParaRPr lang="en-US" sz="1000" dirty="0"/>
          </a:p>
        </p:txBody>
      </p:sp>
      <p:sp>
        <p:nvSpPr>
          <p:cNvPr id="9" name="Shape 6"/>
          <p:cNvSpPr/>
          <p:nvPr/>
        </p:nvSpPr>
        <p:spPr>
          <a:xfrm>
            <a:off x="161848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10" name="Text 7"/>
          <p:cNvSpPr txBox="1"/>
          <p:nvPr/>
        </p:nvSpPr>
        <p:spPr>
          <a:xfrm>
            <a:off x="123444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Netherlands</a:t>
            </a:r>
            <a:endParaRPr lang="en-US" sz="1000" dirty="0"/>
          </a:p>
        </p:txBody>
      </p:sp>
      <p:sp>
        <p:nvSpPr>
          <p:cNvPr id="11" name="Shape 8"/>
          <p:cNvSpPr/>
          <p:nvPr/>
        </p:nvSpPr>
        <p:spPr>
          <a:xfrm>
            <a:off x="244144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12" name="Text 9"/>
          <p:cNvSpPr txBox="1"/>
          <p:nvPr/>
        </p:nvSpPr>
        <p:spPr>
          <a:xfrm>
            <a:off x="205740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Germany</a:t>
            </a:r>
            <a:endParaRPr lang="en-US" sz="1000" dirty="0"/>
          </a:p>
        </p:txBody>
      </p:sp>
      <p:sp>
        <p:nvSpPr>
          <p:cNvPr id="13" name="Shape 10"/>
          <p:cNvSpPr/>
          <p:nvPr/>
        </p:nvSpPr>
        <p:spPr>
          <a:xfrm>
            <a:off x="326440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14" name="Text 11"/>
          <p:cNvSpPr txBox="1"/>
          <p:nvPr/>
        </p:nvSpPr>
        <p:spPr>
          <a:xfrm>
            <a:off x="288036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UK</a:t>
            </a:r>
            <a:endParaRPr lang="en-US" sz="1000" dirty="0"/>
          </a:p>
        </p:txBody>
      </p:sp>
      <p:sp>
        <p:nvSpPr>
          <p:cNvPr id="15" name="Shape 12"/>
          <p:cNvSpPr/>
          <p:nvPr/>
        </p:nvSpPr>
        <p:spPr>
          <a:xfrm>
            <a:off x="408736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16" name="Text 13"/>
          <p:cNvSpPr txBox="1"/>
          <p:nvPr/>
        </p:nvSpPr>
        <p:spPr>
          <a:xfrm>
            <a:off x="370332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France</a:t>
            </a:r>
            <a:endParaRPr lang="en-US" sz="1000" dirty="0"/>
          </a:p>
        </p:txBody>
      </p:sp>
      <p:sp>
        <p:nvSpPr>
          <p:cNvPr id="17" name="Shape 14"/>
          <p:cNvSpPr/>
          <p:nvPr/>
        </p:nvSpPr>
        <p:spPr>
          <a:xfrm>
            <a:off x="491032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18" name="Text 15"/>
          <p:cNvSpPr txBox="1"/>
          <p:nvPr/>
        </p:nvSpPr>
        <p:spPr>
          <a:xfrm>
            <a:off x="452628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Japan</a:t>
            </a:r>
            <a:endParaRPr lang="en-US" sz="1000" dirty="0"/>
          </a:p>
        </p:txBody>
      </p:sp>
      <p:sp>
        <p:nvSpPr>
          <p:cNvPr id="19" name="Shape 16"/>
          <p:cNvSpPr/>
          <p:nvPr/>
        </p:nvSpPr>
        <p:spPr>
          <a:xfrm>
            <a:off x="573328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20" name="Text 17"/>
          <p:cNvSpPr txBox="1"/>
          <p:nvPr/>
        </p:nvSpPr>
        <p:spPr>
          <a:xfrm>
            <a:off x="534924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Brazil</a:t>
            </a:r>
            <a:endParaRPr lang="en-US" sz="1000" dirty="0"/>
          </a:p>
        </p:txBody>
      </p:sp>
      <p:sp>
        <p:nvSpPr>
          <p:cNvPr id="21" name="Shape 18"/>
          <p:cNvSpPr/>
          <p:nvPr/>
        </p:nvSpPr>
        <p:spPr>
          <a:xfrm>
            <a:off x="655624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22" name="Text 19"/>
          <p:cNvSpPr txBox="1"/>
          <p:nvPr/>
        </p:nvSpPr>
        <p:spPr>
          <a:xfrm>
            <a:off x="617220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India</a:t>
            </a:r>
            <a:endParaRPr lang="en-US" sz="1000" dirty="0"/>
          </a:p>
        </p:txBody>
      </p:sp>
      <p:sp>
        <p:nvSpPr>
          <p:cNvPr id="23" name="Shape 20"/>
          <p:cNvSpPr/>
          <p:nvPr/>
        </p:nvSpPr>
        <p:spPr>
          <a:xfrm>
            <a:off x="737920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24" name="Text 21"/>
          <p:cNvSpPr txBox="1"/>
          <p:nvPr/>
        </p:nvSpPr>
        <p:spPr>
          <a:xfrm>
            <a:off x="699516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China</a:t>
            </a:r>
            <a:endParaRPr lang="en-US" sz="1000" dirty="0"/>
          </a:p>
        </p:txBody>
      </p:sp>
      <p:sp>
        <p:nvSpPr>
          <p:cNvPr id="25" name="Shape 22"/>
          <p:cNvSpPr/>
          <p:nvPr/>
        </p:nvSpPr>
        <p:spPr>
          <a:xfrm>
            <a:off x="8202168" y="1435608"/>
            <a:ext cx="146304" cy="146304"/>
          </a:xfrm>
          <a:prstGeom prst="ellipse">
            <a:avLst/>
          </a:prstGeom>
          <a:solidFill>
            <a:srgbClr val="F2A541"/>
          </a:solidFill>
          <a:ln w="12700">
            <a:solidFill>
              <a:srgbClr val="F2A541"/>
            </a:solidFill>
            <a:prstDash val="solid"/>
          </a:ln>
        </p:spPr>
        <p:txBody>
          <a:bodyPr/>
          <a:lstStyle/>
          <a:p>
            <a:endParaRPr lang="en-GB"/>
          </a:p>
        </p:txBody>
      </p:sp>
      <p:sp>
        <p:nvSpPr>
          <p:cNvPr id="26" name="Text 23"/>
          <p:cNvSpPr txBox="1"/>
          <p:nvPr/>
        </p:nvSpPr>
        <p:spPr>
          <a:xfrm>
            <a:off x="7818120" y="1755648"/>
            <a:ext cx="914400" cy="256032"/>
          </a:xfrm>
          <a:prstGeom prst="rect">
            <a:avLst/>
          </a:prstGeom>
          <a:noFill/>
          <a:ln/>
        </p:spPr>
        <p:txBody>
          <a:bodyPr wrap="square" lIns="0" tIns="0" rIns="0" bIns="0" rtlCol="0" anchor="t"/>
          <a:lstStyle/>
          <a:p>
            <a:pPr marL="0" indent="0" algn="ctr">
              <a:buNone/>
            </a:pPr>
            <a:r>
              <a:rPr lang="en-US" sz="1000" dirty="0">
                <a:solidFill>
                  <a:srgbClr val="1F2937"/>
                </a:solidFill>
              </a:rPr>
              <a:t>Saudi Arabia</a:t>
            </a:r>
            <a:endParaRPr lang="en-US" sz="1000" dirty="0"/>
          </a:p>
        </p:txBody>
      </p:sp>
      <p:sp>
        <p:nvSpPr>
          <p:cNvPr id="27" name="Task based"/>
          <p:cNvSpPr/>
          <p:nvPr/>
        </p:nvSpPr>
        <p:spPr>
          <a:xfrm>
            <a:off x="457200" y="2194560"/>
            <a:ext cx="3977640" cy="2084832"/>
          </a:xfrm>
          <a:prstGeom prst="roundRect">
            <a:avLst>
              <a:gd name="adj" fmla="val 350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28" name="Task based icon circle"/>
          <p:cNvSpPr/>
          <p:nvPr/>
        </p:nvSpPr>
        <p:spPr>
          <a:xfrm>
            <a:off x="621792" y="2331720"/>
            <a:ext cx="457200" cy="457200"/>
          </a:xfrm>
          <a:prstGeom prst="ellipse">
            <a:avLst/>
          </a:prstGeom>
          <a:solidFill>
            <a:srgbClr val="1B2A4A"/>
          </a:solidFill>
          <a:ln w="12700">
            <a:solidFill>
              <a:srgbClr val="1B2A4A"/>
            </a:solidFill>
            <a:prstDash val="solid"/>
          </a:ln>
        </p:spPr>
        <p:txBody>
          <a:bodyPr/>
          <a:lstStyle/>
          <a:p>
            <a:endParaRPr lang="en-GB"/>
          </a:p>
        </p:txBody>
      </p:sp>
      <p:pic>
        <p:nvPicPr>
          <p:cNvPr id="29" name="Image 0" descr="Task based"/>
          <p:cNvPicPr>
            <a:picLocks noChangeAspect="1"/>
          </p:cNvPicPr>
          <p:nvPr/>
        </p:nvPicPr>
        <p:blipFill>
          <a:blip r:embed="rId3"/>
          <a:stretch>
            <a:fillRect/>
          </a:stretch>
        </p:blipFill>
        <p:spPr>
          <a:xfrm>
            <a:off x="731520" y="2441448"/>
            <a:ext cx="237744" cy="237744"/>
          </a:xfrm>
          <a:prstGeom prst="rect">
            <a:avLst/>
          </a:prstGeom>
        </p:spPr>
      </p:pic>
      <p:sp>
        <p:nvSpPr>
          <p:cNvPr id="30" name="Text 26"/>
          <p:cNvSpPr txBox="1"/>
          <p:nvPr/>
        </p:nvSpPr>
        <p:spPr>
          <a:xfrm>
            <a:off x="1188720" y="2331720"/>
            <a:ext cx="3108960" cy="457200"/>
          </a:xfrm>
          <a:prstGeom prst="rect">
            <a:avLst/>
          </a:prstGeom>
          <a:noFill/>
          <a:ln/>
        </p:spPr>
        <p:txBody>
          <a:bodyPr wrap="square" lIns="0" tIns="0" rIns="0" bIns="0" rtlCol="0" anchor="ctr"/>
          <a:lstStyle/>
          <a:p>
            <a:pPr marL="0" indent="0">
              <a:buNone/>
            </a:pPr>
            <a:r>
              <a:rPr lang="en-US" sz="1400" b="1" dirty="0">
                <a:solidFill>
                  <a:srgbClr val="1B2A4A"/>
                </a:solidFill>
                <a:latin typeface="Cambria" pitchFamily="34" charset="0"/>
                <a:ea typeface="Cambria" pitchFamily="34" charset="-122"/>
                <a:cs typeface="Cambria" pitchFamily="34" charset="-120"/>
              </a:rPr>
              <a:t>Task based</a:t>
            </a:r>
            <a:endParaRPr lang="en-US" sz="1400" dirty="0"/>
          </a:p>
        </p:txBody>
      </p:sp>
      <p:sp>
        <p:nvSpPr>
          <p:cNvPr id="31" name="Text 27"/>
          <p:cNvSpPr txBox="1"/>
          <p:nvPr/>
        </p:nvSpPr>
        <p:spPr>
          <a:xfrm>
            <a:off x="640080" y="2880360"/>
            <a:ext cx="3611880" cy="1463040"/>
          </a:xfrm>
          <a:prstGeom prst="rect">
            <a:avLst/>
          </a:prstGeom>
          <a:noFill/>
          <a:ln/>
        </p:spPr>
        <p:txBody>
          <a:bodyPr wrap="square" lIns="0" tIns="0" rIns="0" bIns="0" rtlCol="0" anchor="t"/>
          <a:lstStyle/>
          <a:p>
            <a:pPr marL="0" indent="0">
              <a:spcAft>
                <a:spcPts val="600"/>
              </a:spcAft>
              <a:buNone/>
            </a:pPr>
            <a:r>
              <a:rPr lang="en-US" sz="1150" dirty="0">
                <a:solidFill>
                  <a:srgbClr val="1F2937"/>
                </a:solidFill>
              </a:rPr>
              <a:t>Trust is earned through competent, reliable work. It is built quickly and dropped just as quickly. Business first; friendship may follow.</a:t>
            </a:r>
            <a:endParaRPr lang="en-US" sz="1150" dirty="0"/>
          </a:p>
          <a:p>
            <a:pPr marL="0" indent="0">
              <a:buNone/>
            </a:pPr>
            <a:r>
              <a:rPr lang="en-US" sz="1150" b="1" dirty="0">
                <a:solidFill>
                  <a:srgbClr val="1F2937"/>
                </a:solidFill>
              </a:rPr>
              <a:t>Signal trust by: </a:t>
            </a:r>
            <a:r>
              <a:rPr lang="en-US" sz="1150" dirty="0">
                <a:solidFill>
                  <a:srgbClr val="1F2937"/>
                </a:solidFill>
              </a:rPr>
              <a:t>Delivering on time, being well prepared, keeping to the agenda</a:t>
            </a:r>
            <a:endParaRPr lang="en-US" sz="1150" dirty="0"/>
          </a:p>
        </p:txBody>
      </p:sp>
      <p:sp>
        <p:nvSpPr>
          <p:cNvPr id="32" name="Relationship based"/>
          <p:cNvSpPr/>
          <p:nvPr/>
        </p:nvSpPr>
        <p:spPr>
          <a:xfrm>
            <a:off x="4709160" y="2194560"/>
            <a:ext cx="3977640" cy="2084832"/>
          </a:xfrm>
          <a:prstGeom prst="roundRect">
            <a:avLst>
              <a:gd name="adj" fmla="val 3509"/>
            </a:avLst>
          </a:prstGeom>
          <a:solidFill>
            <a:srgbClr val="FDF0DC"/>
          </a:solidFill>
          <a:ln w="12700">
            <a:solidFill>
              <a:srgbClr val="FDF0DC"/>
            </a:solidFill>
            <a:prstDash val="solid"/>
          </a:ln>
          <a:effectLst>
            <a:outerShdw blurRad="76200" dist="25400" dir="5400000" algn="bl" rotWithShape="0">
              <a:srgbClr val="000000">
                <a:alpha val="12000"/>
              </a:srgbClr>
            </a:outerShdw>
          </a:effectLst>
        </p:spPr>
        <p:txBody>
          <a:bodyPr/>
          <a:lstStyle/>
          <a:p>
            <a:endParaRPr lang="en-GB"/>
          </a:p>
        </p:txBody>
      </p:sp>
      <p:sp>
        <p:nvSpPr>
          <p:cNvPr id="33" name="Relationship based icon circle"/>
          <p:cNvSpPr/>
          <p:nvPr/>
        </p:nvSpPr>
        <p:spPr>
          <a:xfrm>
            <a:off x="4873752" y="2331720"/>
            <a:ext cx="457200" cy="457200"/>
          </a:xfrm>
          <a:prstGeom prst="ellipse">
            <a:avLst/>
          </a:prstGeom>
          <a:solidFill>
            <a:srgbClr val="B9771A"/>
          </a:solidFill>
          <a:ln w="12700">
            <a:solidFill>
              <a:srgbClr val="B9771A"/>
            </a:solidFill>
            <a:prstDash val="solid"/>
          </a:ln>
        </p:spPr>
        <p:txBody>
          <a:bodyPr/>
          <a:lstStyle/>
          <a:p>
            <a:endParaRPr lang="en-GB"/>
          </a:p>
        </p:txBody>
      </p:sp>
      <p:pic>
        <p:nvPicPr>
          <p:cNvPr id="34" name="Image 1" descr="Relationship based"/>
          <p:cNvPicPr>
            <a:picLocks noChangeAspect="1"/>
          </p:cNvPicPr>
          <p:nvPr/>
        </p:nvPicPr>
        <p:blipFill>
          <a:blip r:embed="rId4"/>
          <a:stretch>
            <a:fillRect/>
          </a:stretch>
        </p:blipFill>
        <p:spPr>
          <a:xfrm>
            <a:off x="4983480" y="2441448"/>
            <a:ext cx="237744" cy="237744"/>
          </a:xfrm>
          <a:prstGeom prst="rect">
            <a:avLst/>
          </a:prstGeom>
        </p:spPr>
      </p:pic>
      <p:sp>
        <p:nvSpPr>
          <p:cNvPr id="35" name="Text 30"/>
          <p:cNvSpPr txBox="1"/>
          <p:nvPr/>
        </p:nvSpPr>
        <p:spPr>
          <a:xfrm>
            <a:off x="5440680" y="2331720"/>
            <a:ext cx="3108960" cy="457200"/>
          </a:xfrm>
          <a:prstGeom prst="rect">
            <a:avLst/>
          </a:prstGeom>
          <a:noFill/>
          <a:ln/>
        </p:spPr>
        <p:txBody>
          <a:bodyPr wrap="square" lIns="0" tIns="0" rIns="0" bIns="0" rtlCol="0" anchor="ctr"/>
          <a:lstStyle/>
          <a:p>
            <a:pPr marL="0" indent="0">
              <a:buNone/>
            </a:pPr>
            <a:r>
              <a:rPr lang="en-US" sz="1400" b="1" dirty="0">
                <a:solidFill>
                  <a:srgbClr val="B9771A"/>
                </a:solidFill>
                <a:latin typeface="Cambria" pitchFamily="34" charset="0"/>
                <a:ea typeface="Cambria" pitchFamily="34" charset="-122"/>
                <a:cs typeface="Cambria" pitchFamily="34" charset="-120"/>
              </a:rPr>
              <a:t>Relationship based</a:t>
            </a:r>
            <a:endParaRPr lang="en-US" sz="1400" dirty="0"/>
          </a:p>
        </p:txBody>
      </p:sp>
      <p:sp>
        <p:nvSpPr>
          <p:cNvPr id="36" name="Text 31"/>
          <p:cNvSpPr txBox="1"/>
          <p:nvPr/>
        </p:nvSpPr>
        <p:spPr>
          <a:xfrm>
            <a:off x="4892040" y="2880360"/>
            <a:ext cx="3611880" cy="1463040"/>
          </a:xfrm>
          <a:prstGeom prst="rect">
            <a:avLst/>
          </a:prstGeom>
          <a:noFill/>
          <a:ln/>
        </p:spPr>
        <p:txBody>
          <a:bodyPr wrap="square" lIns="0" tIns="0" rIns="0" bIns="0" rtlCol="0" anchor="t"/>
          <a:lstStyle/>
          <a:p>
            <a:pPr marL="0" indent="0">
              <a:spcAft>
                <a:spcPts val="600"/>
              </a:spcAft>
              <a:buNone/>
            </a:pPr>
            <a:r>
              <a:rPr lang="en-US" sz="1150" dirty="0">
                <a:solidFill>
                  <a:srgbClr val="1F2937"/>
                </a:solidFill>
              </a:rPr>
              <a:t>Trust is woven slowly through shared time and personal connection. Once built, it is deep and durable. Friendship first; business follows.</a:t>
            </a:r>
            <a:endParaRPr lang="en-US" sz="1150" dirty="0"/>
          </a:p>
          <a:p>
            <a:pPr marL="0" indent="0">
              <a:buNone/>
            </a:pPr>
            <a:r>
              <a:rPr lang="en-US" sz="1150" b="1" dirty="0">
                <a:solidFill>
                  <a:srgbClr val="1F2937"/>
                </a:solidFill>
              </a:rPr>
              <a:t>Signal trust by: </a:t>
            </a:r>
            <a:r>
              <a:rPr lang="en-US" sz="1150" dirty="0">
                <a:solidFill>
                  <a:srgbClr val="1F2937"/>
                </a:solidFill>
              </a:rPr>
              <a:t>Accepting hospitality, investing time, showing interest in the person</a:t>
            </a:r>
            <a:endParaRPr lang="en-US" sz="1150" dirty="0"/>
          </a:p>
        </p:txBody>
      </p:sp>
      <p:sp>
        <p:nvSpPr>
          <p:cNvPr id="37" name="Text 32"/>
          <p:cNvSpPr txBox="1"/>
          <p:nvPr/>
        </p:nvSpPr>
        <p:spPr>
          <a:xfrm>
            <a:off x="457200" y="4389120"/>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Positions are indicative only, adapted from the Trusting scale in Meyer (2014). Individuals vary widely within every country.</a:t>
            </a:r>
            <a:endParaRPr lang="en-US" sz="950" dirty="0"/>
          </a:p>
        </p:txBody>
      </p:sp>
      <p:sp>
        <p:nvSpPr>
          <p:cNvPr id="3"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1"/>
          <p:cNvSpPr>
            <a:spLocks noGrp="1"/>
          </p:cNvSpPr>
          <p:nvPr>
            <p:ph type="body" idx="104"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03</a:t>
            </a:r>
            <a:endParaRPr lang="en-US" sz="6000" dirty="0"/>
          </a:p>
        </p:txBody>
      </p:sp>
      <p:sp>
        <p:nvSpPr>
          <p:cNvPr id="3" name="Text 1"/>
          <p:cNvSpPr>
            <a:spLocks noGrp="1"/>
          </p:cNvSpPr>
          <p:nvPr>
            <p:ph type="title" idx="103"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Building successful business relations</a:t>
            </a:r>
            <a:endParaRPr lang="en-US" sz="3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How to build successful business relations</a:t>
            </a:r>
            <a:endParaRPr lang="en-US" sz="2600" dirty="0"/>
          </a:p>
        </p:txBody>
      </p:sp>
      <p:sp>
        <p:nvSpPr>
          <p:cNvPr id="4" name="Point 1 icon circle"/>
          <p:cNvSpPr/>
          <p:nvPr/>
        </p:nvSpPr>
        <p:spPr>
          <a:xfrm>
            <a:off x="457200" y="1097280"/>
            <a:ext cx="548640" cy="548640"/>
          </a:xfrm>
          <a:prstGeom prst="ellipse">
            <a:avLst/>
          </a:prstGeom>
          <a:solidFill>
            <a:srgbClr val="1B2A4A"/>
          </a:solidFill>
          <a:ln w="12700">
            <a:solidFill>
              <a:srgbClr val="1B2A4A"/>
            </a:solidFill>
            <a:prstDash val="solid"/>
          </a:ln>
        </p:spPr>
        <p:txBody>
          <a:bodyPr/>
          <a:lstStyle/>
          <a:p>
            <a:endParaRPr lang="en-GB"/>
          </a:p>
        </p:txBody>
      </p:sp>
      <p:pic>
        <p:nvPicPr>
          <p:cNvPr id="5" name="Image 0" descr="Point 1"/>
          <p:cNvPicPr>
            <a:picLocks noChangeAspect="1"/>
          </p:cNvPicPr>
          <p:nvPr/>
        </p:nvPicPr>
        <p:blipFill>
          <a:blip r:embed="rId3"/>
          <a:stretch>
            <a:fillRect/>
          </a:stretch>
        </p:blipFill>
        <p:spPr>
          <a:xfrm>
            <a:off x="588874" y="1228954"/>
            <a:ext cx="285293" cy="285293"/>
          </a:xfrm>
          <a:prstGeom prst="rect">
            <a:avLst/>
          </a:prstGeom>
        </p:spPr>
      </p:pic>
      <p:sp>
        <p:nvSpPr>
          <p:cNvPr id="6" name="Text 2"/>
          <p:cNvSpPr txBox="1"/>
          <p:nvPr/>
        </p:nvSpPr>
        <p:spPr>
          <a:xfrm>
            <a:off x="1188720" y="1005840"/>
            <a:ext cx="4754880" cy="411480"/>
          </a:xfrm>
          <a:prstGeom prst="rect">
            <a:avLst/>
          </a:prstGeom>
          <a:noFill/>
          <a:ln/>
        </p:spPr>
        <p:txBody>
          <a:bodyPr wrap="square" lIns="0" tIns="0" rIns="0" bIns="0" rtlCol="0" anchor="t"/>
          <a:lstStyle/>
          <a:p>
            <a:pPr marL="0" indent="0">
              <a:buNone/>
            </a:pPr>
            <a:r>
              <a:rPr lang="en-US" sz="1300" b="1" dirty="0">
                <a:solidFill>
                  <a:srgbClr val="1B2A4A"/>
                </a:solidFill>
              </a:rPr>
              <a:t>Focus on building credibility with your global business partners</a:t>
            </a:r>
            <a:endParaRPr lang="en-US" sz="1300" dirty="0"/>
          </a:p>
        </p:txBody>
      </p:sp>
      <p:sp>
        <p:nvSpPr>
          <p:cNvPr id="7" name="Text 3"/>
          <p:cNvSpPr txBox="1"/>
          <p:nvPr/>
        </p:nvSpPr>
        <p:spPr>
          <a:xfrm>
            <a:off x="1188720" y="1417320"/>
            <a:ext cx="4754880" cy="640080"/>
          </a:xfrm>
          <a:prstGeom prst="rect">
            <a:avLst/>
          </a:prstGeom>
          <a:noFill/>
          <a:ln/>
        </p:spPr>
        <p:txBody>
          <a:bodyPr wrap="square" lIns="0" tIns="0" rIns="0" bIns="0" rtlCol="0" anchor="t"/>
          <a:lstStyle/>
          <a:p>
            <a:pPr marL="0" indent="0">
              <a:buNone/>
            </a:pPr>
            <a:r>
              <a:rPr lang="en-US" sz="1150" dirty="0">
                <a:solidFill>
                  <a:schemeClr val="tx1"/>
                </a:solidFill>
              </a:rPr>
              <a:t>You’re credible if you’re honest, transparent and tell it like it is.</a:t>
            </a:r>
            <a:endParaRPr lang="en-US" sz="1150" dirty="0"/>
          </a:p>
        </p:txBody>
      </p:sp>
      <p:sp>
        <p:nvSpPr>
          <p:cNvPr id="8" name="Point 2 icon circle"/>
          <p:cNvSpPr/>
          <p:nvPr/>
        </p:nvSpPr>
        <p:spPr>
          <a:xfrm>
            <a:off x="457200" y="2212848"/>
            <a:ext cx="548640" cy="548640"/>
          </a:xfrm>
          <a:prstGeom prst="ellipse">
            <a:avLst/>
          </a:prstGeom>
          <a:solidFill>
            <a:srgbClr val="1B2A4A"/>
          </a:solidFill>
          <a:ln w="12700">
            <a:solidFill>
              <a:srgbClr val="1B2A4A"/>
            </a:solidFill>
            <a:prstDash val="solid"/>
          </a:ln>
        </p:spPr>
        <p:txBody>
          <a:bodyPr/>
          <a:lstStyle/>
          <a:p>
            <a:endParaRPr lang="en-GB"/>
          </a:p>
        </p:txBody>
      </p:sp>
      <p:pic>
        <p:nvPicPr>
          <p:cNvPr id="9" name="Image 1" descr="Point 2"/>
          <p:cNvPicPr>
            <a:picLocks noChangeAspect="1"/>
          </p:cNvPicPr>
          <p:nvPr/>
        </p:nvPicPr>
        <p:blipFill>
          <a:blip r:embed="rId4"/>
          <a:stretch>
            <a:fillRect/>
          </a:stretch>
        </p:blipFill>
        <p:spPr>
          <a:xfrm>
            <a:off x="588874" y="2344522"/>
            <a:ext cx="285293" cy="285293"/>
          </a:xfrm>
          <a:prstGeom prst="rect">
            <a:avLst/>
          </a:prstGeom>
        </p:spPr>
      </p:pic>
      <p:sp>
        <p:nvSpPr>
          <p:cNvPr id="10" name="Text 5"/>
          <p:cNvSpPr txBox="1"/>
          <p:nvPr/>
        </p:nvSpPr>
        <p:spPr>
          <a:xfrm>
            <a:off x="1188720" y="2121408"/>
            <a:ext cx="4754880" cy="411480"/>
          </a:xfrm>
          <a:prstGeom prst="rect">
            <a:avLst/>
          </a:prstGeom>
          <a:noFill/>
          <a:ln/>
        </p:spPr>
        <p:txBody>
          <a:bodyPr wrap="square" lIns="0" tIns="0" rIns="0" bIns="0" rtlCol="0" anchor="t"/>
          <a:lstStyle/>
          <a:p>
            <a:pPr marL="0" indent="0">
              <a:buNone/>
            </a:pPr>
            <a:r>
              <a:rPr lang="en-US" sz="1300" b="1" dirty="0">
                <a:solidFill>
                  <a:srgbClr val="1B2A4A"/>
                </a:solidFill>
              </a:rPr>
              <a:t>Set the right expectations so you can always follow-through</a:t>
            </a:r>
            <a:endParaRPr lang="en-US" sz="1300" dirty="0"/>
          </a:p>
        </p:txBody>
      </p:sp>
      <p:sp>
        <p:nvSpPr>
          <p:cNvPr id="11" name="Text 6"/>
          <p:cNvSpPr txBox="1"/>
          <p:nvPr/>
        </p:nvSpPr>
        <p:spPr>
          <a:xfrm>
            <a:off x="1188720" y="2532888"/>
            <a:ext cx="4754880" cy="640080"/>
          </a:xfrm>
          <a:prstGeom prst="rect">
            <a:avLst/>
          </a:prstGeom>
          <a:noFill/>
          <a:ln/>
        </p:spPr>
        <p:txBody>
          <a:bodyPr wrap="square" lIns="0" tIns="0" rIns="0" bIns="0" rtlCol="0" anchor="t"/>
          <a:lstStyle/>
          <a:p>
            <a:pPr marL="0" indent="0">
              <a:buNone/>
            </a:pPr>
            <a:r>
              <a:rPr lang="en-US" sz="1150" dirty="0">
                <a:solidFill>
                  <a:schemeClr val="tx1"/>
                </a:solidFill>
              </a:rPr>
              <a:t>Don’t assume there’s understanding; ensure that everyone understands what is being promised.</a:t>
            </a:r>
            <a:endParaRPr lang="en-US" sz="1150" dirty="0"/>
          </a:p>
        </p:txBody>
      </p:sp>
      <p:sp>
        <p:nvSpPr>
          <p:cNvPr id="12" name="Point 3 icon circle"/>
          <p:cNvSpPr/>
          <p:nvPr/>
        </p:nvSpPr>
        <p:spPr>
          <a:xfrm>
            <a:off x="457200" y="3328416"/>
            <a:ext cx="548640" cy="548640"/>
          </a:xfrm>
          <a:prstGeom prst="ellipse">
            <a:avLst/>
          </a:prstGeom>
          <a:solidFill>
            <a:srgbClr val="1B2A4A"/>
          </a:solidFill>
          <a:ln w="12700">
            <a:solidFill>
              <a:srgbClr val="1B2A4A"/>
            </a:solidFill>
            <a:prstDash val="solid"/>
          </a:ln>
        </p:spPr>
        <p:txBody>
          <a:bodyPr/>
          <a:lstStyle/>
          <a:p>
            <a:endParaRPr lang="en-GB"/>
          </a:p>
        </p:txBody>
      </p:sp>
      <p:pic>
        <p:nvPicPr>
          <p:cNvPr id="13" name="Image 2" descr="Point 3"/>
          <p:cNvPicPr>
            <a:picLocks noChangeAspect="1"/>
          </p:cNvPicPr>
          <p:nvPr/>
        </p:nvPicPr>
        <p:blipFill>
          <a:blip r:embed="rId5"/>
          <a:stretch>
            <a:fillRect/>
          </a:stretch>
        </p:blipFill>
        <p:spPr>
          <a:xfrm>
            <a:off x="588874" y="3460090"/>
            <a:ext cx="285293" cy="285293"/>
          </a:xfrm>
          <a:prstGeom prst="rect">
            <a:avLst/>
          </a:prstGeom>
        </p:spPr>
      </p:pic>
      <p:sp>
        <p:nvSpPr>
          <p:cNvPr id="14" name="Text 8"/>
          <p:cNvSpPr txBox="1"/>
          <p:nvPr/>
        </p:nvSpPr>
        <p:spPr>
          <a:xfrm>
            <a:off x="1188720" y="3236976"/>
            <a:ext cx="4754880" cy="411480"/>
          </a:xfrm>
          <a:prstGeom prst="rect">
            <a:avLst/>
          </a:prstGeom>
          <a:noFill/>
          <a:ln/>
        </p:spPr>
        <p:txBody>
          <a:bodyPr wrap="square" lIns="0" tIns="0" rIns="0" bIns="0" rtlCol="0" anchor="t"/>
          <a:lstStyle/>
          <a:p>
            <a:pPr marL="0" indent="0">
              <a:buNone/>
            </a:pPr>
            <a:r>
              <a:rPr lang="en-US" sz="1300" b="1" dirty="0">
                <a:solidFill>
                  <a:srgbClr val="1B2A4A"/>
                </a:solidFill>
              </a:rPr>
              <a:t>Listen to your global business partners and adapt your offerings accordingly</a:t>
            </a:r>
            <a:endParaRPr lang="en-US" sz="1300" dirty="0"/>
          </a:p>
        </p:txBody>
      </p:sp>
      <p:sp>
        <p:nvSpPr>
          <p:cNvPr id="15" name="Text 9"/>
          <p:cNvSpPr txBox="1"/>
          <p:nvPr/>
        </p:nvSpPr>
        <p:spPr>
          <a:xfrm>
            <a:off x="1188720" y="3648456"/>
            <a:ext cx="4754880" cy="640080"/>
          </a:xfrm>
          <a:prstGeom prst="rect">
            <a:avLst/>
          </a:prstGeom>
          <a:noFill/>
          <a:ln/>
        </p:spPr>
        <p:txBody>
          <a:bodyPr wrap="square" lIns="0" tIns="0" rIns="0" bIns="0" rtlCol="0" anchor="t"/>
          <a:lstStyle/>
          <a:p>
            <a:pPr marL="0" indent="0">
              <a:buNone/>
            </a:pPr>
            <a:r>
              <a:rPr lang="en-US" sz="1150" dirty="0">
                <a:solidFill>
                  <a:schemeClr val="tx1"/>
                </a:solidFill>
              </a:rPr>
              <a:t>Listen to your global partners and ensure that you align your offerings with their goals. You have to be able to answer their question, “What’s in it for me?”.</a:t>
            </a:r>
            <a:endParaRPr lang="en-US" sz="1150" dirty="0"/>
          </a:p>
        </p:txBody>
      </p:sp>
      <p:pic>
        <p:nvPicPr>
          <p:cNvPr id="16" name="Image 3" descr="A stone engraved with the word trust"/>
          <p:cNvPicPr>
            <a:picLocks noChangeAspect="1"/>
          </p:cNvPicPr>
          <p:nvPr/>
        </p:nvPicPr>
        <p:blipFill>
          <a:blip r:embed="rId6"/>
          <a:srcRect/>
          <a:stretch/>
        </p:blipFill>
        <p:spPr>
          <a:xfrm>
            <a:off x="6217920" y="1005840"/>
            <a:ext cx="2468880" cy="3154680"/>
          </a:xfrm>
          <a:prstGeom prst="rect">
            <a:avLst/>
          </a:prstGeom>
        </p:spPr>
      </p:pic>
      <p:sp>
        <p:nvSpPr>
          <p:cNvPr id="17" name="Text 10"/>
          <p:cNvSpPr txBox="1"/>
          <p:nvPr/>
        </p:nvSpPr>
        <p:spPr>
          <a:xfrm>
            <a:off x="457200" y="4389120"/>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Adapted from: http://www.tradeready.ca/2015/trade-takeaways/5-considerations-building-strong-international-business-relationships/</a:t>
            </a:r>
            <a:endParaRPr lang="en-US" sz="9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How to build successful business relations (cont)</a:t>
            </a:r>
            <a:endParaRPr lang="en-US" sz="2600" dirty="0"/>
          </a:p>
        </p:txBody>
      </p:sp>
      <p:sp>
        <p:nvSpPr>
          <p:cNvPr id="4" name="Point 1"/>
          <p:cNvSpPr/>
          <p:nvPr/>
        </p:nvSpPr>
        <p:spPr>
          <a:xfrm>
            <a:off x="457200" y="1051560"/>
            <a:ext cx="5486400" cy="960120"/>
          </a:xfrm>
          <a:prstGeom prst="roundRect">
            <a:avLst>
              <a:gd name="adj" fmla="val 761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Point 1 icon circle"/>
          <p:cNvSpPr/>
          <p:nvPr/>
        </p:nvSpPr>
        <p:spPr>
          <a:xfrm>
            <a:off x="621792" y="1252728"/>
            <a:ext cx="548640" cy="548640"/>
          </a:xfrm>
          <a:prstGeom prst="ellipse">
            <a:avLst/>
          </a:prstGeom>
          <a:solidFill>
            <a:srgbClr val="1B2A4A"/>
          </a:solidFill>
          <a:ln w="12700">
            <a:solidFill>
              <a:srgbClr val="1B2A4A"/>
            </a:solidFill>
            <a:prstDash val="solid"/>
          </a:ln>
        </p:spPr>
        <p:txBody>
          <a:bodyPr/>
          <a:lstStyle/>
          <a:p>
            <a:endParaRPr lang="en-GB"/>
          </a:p>
        </p:txBody>
      </p:sp>
      <p:pic>
        <p:nvPicPr>
          <p:cNvPr id="6" name="Image 0" descr="Point 1"/>
          <p:cNvPicPr>
            <a:picLocks noChangeAspect="1"/>
          </p:cNvPicPr>
          <p:nvPr/>
        </p:nvPicPr>
        <p:blipFill>
          <a:blip r:embed="rId3"/>
          <a:stretch>
            <a:fillRect/>
          </a:stretch>
        </p:blipFill>
        <p:spPr>
          <a:xfrm>
            <a:off x="753466" y="1384402"/>
            <a:ext cx="285293" cy="285293"/>
          </a:xfrm>
          <a:prstGeom prst="rect">
            <a:avLst/>
          </a:prstGeom>
        </p:spPr>
      </p:pic>
      <p:sp>
        <p:nvSpPr>
          <p:cNvPr id="7" name="Text 3"/>
          <p:cNvSpPr txBox="1"/>
          <p:nvPr/>
        </p:nvSpPr>
        <p:spPr>
          <a:xfrm>
            <a:off x="1325880" y="1143000"/>
            <a:ext cx="4480560" cy="777240"/>
          </a:xfrm>
          <a:prstGeom prst="rect">
            <a:avLst/>
          </a:prstGeom>
          <a:noFill/>
          <a:ln/>
        </p:spPr>
        <p:txBody>
          <a:bodyPr wrap="square" lIns="0" tIns="0" rIns="0" bIns="0" rtlCol="0" anchor="ctr"/>
          <a:lstStyle/>
          <a:p>
            <a:pPr marL="0" indent="0">
              <a:buNone/>
            </a:pPr>
            <a:r>
              <a:rPr lang="en-US" sz="1250" dirty="0">
                <a:solidFill>
                  <a:schemeClr val="tx1"/>
                </a:solidFill>
              </a:rPr>
              <a:t>Share any knowledge that will help your partnerships succeed.</a:t>
            </a:r>
            <a:endParaRPr lang="en-US" sz="1250" dirty="0"/>
          </a:p>
        </p:txBody>
      </p:sp>
      <p:sp>
        <p:nvSpPr>
          <p:cNvPr id="8" name="Point 2"/>
          <p:cNvSpPr/>
          <p:nvPr/>
        </p:nvSpPr>
        <p:spPr>
          <a:xfrm>
            <a:off x="457200" y="2148840"/>
            <a:ext cx="5486400" cy="960120"/>
          </a:xfrm>
          <a:prstGeom prst="roundRect">
            <a:avLst>
              <a:gd name="adj" fmla="val 761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9" name="Point 2 icon circle"/>
          <p:cNvSpPr/>
          <p:nvPr/>
        </p:nvSpPr>
        <p:spPr>
          <a:xfrm>
            <a:off x="621792" y="2350008"/>
            <a:ext cx="548640" cy="548640"/>
          </a:xfrm>
          <a:prstGeom prst="ellipse">
            <a:avLst/>
          </a:prstGeom>
          <a:solidFill>
            <a:srgbClr val="1B2A4A"/>
          </a:solidFill>
          <a:ln w="12700">
            <a:solidFill>
              <a:srgbClr val="1B2A4A"/>
            </a:solidFill>
            <a:prstDash val="solid"/>
          </a:ln>
        </p:spPr>
        <p:txBody>
          <a:bodyPr/>
          <a:lstStyle/>
          <a:p>
            <a:endParaRPr lang="en-GB"/>
          </a:p>
        </p:txBody>
      </p:sp>
      <p:pic>
        <p:nvPicPr>
          <p:cNvPr id="10" name="Image 1" descr="Point 2"/>
          <p:cNvPicPr>
            <a:picLocks noChangeAspect="1"/>
          </p:cNvPicPr>
          <p:nvPr/>
        </p:nvPicPr>
        <p:blipFill>
          <a:blip r:embed="rId4"/>
          <a:stretch>
            <a:fillRect/>
          </a:stretch>
        </p:blipFill>
        <p:spPr>
          <a:xfrm>
            <a:off x="753466" y="2481682"/>
            <a:ext cx="285293" cy="285293"/>
          </a:xfrm>
          <a:prstGeom prst="rect">
            <a:avLst/>
          </a:prstGeom>
        </p:spPr>
      </p:pic>
      <p:sp>
        <p:nvSpPr>
          <p:cNvPr id="11" name="Text 6"/>
          <p:cNvSpPr txBox="1"/>
          <p:nvPr/>
        </p:nvSpPr>
        <p:spPr>
          <a:xfrm>
            <a:off x="1325880" y="2240280"/>
            <a:ext cx="4480560" cy="777240"/>
          </a:xfrm>
          <a:prstGeom prst="rect">
            <a:avLst/>
          </a:prstGeom>
          <a:noFill/>
          <a:ln/>
        </p:spPr>
        <p:txBody>
          <a:bodyPr wrap="square" lIns="0" tIns="0" rIns="0" bIns="0" rtlCol="0" anchor="ctr"/>
          <a:lstStyle/>
          <a:p>
            <a:pPr marL="0" indent="0">
              <a:buNone/>
            </a:pPr>
            <a:r>
              <a:rPr lang="en-US" sz="1250" dirty="0">
                <a:solidFill>
                  <a:schemeClr val="tx1"/>
                </a:solidFill>
              </a:rPr>
              <a:t>Ask for referrals from people you already trust. Recommendations can go a long way to establish an initial relationship</a:t>
            </a:r>
            <a:endParaRPr lang="en-US" sz="1250" dirty="0"/>
          </a:p>
        </p:txBody>
      </p:sp>
      <p:sp>
        <p:nvSpPr>
          <p:cNvPr id="12" name="Point 3"/>
          <p:cNvSpPr/>
          <p:nvPr/>
        </p:nvSpPr>
        <p:spPr>
          <a:xfrm>
            <a:off x="457200" y="3246120"/>
            <a:ext cx="5486400" cy="960120"/>
          </a:xfrm>
          <a:prstGeom prst="roundRect">
            <a:avLst>
              <a:gd name="adj" fmla="val 7619"/>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3" name="Point 3 icon circle"/>
          <p:cNvSpPr/>
          <p:nvPr/>
        </p:nvSpPr>
        <p:spPr>
          <a:xfrm>
            <a:off x="621792" y="3447288"/>
            <a:ext cx="548640" cy="548640"/>
          </a:xfrm>
          <a:prstGeom prst="ellipse">
            <a:avLst/>
          </a:prstGeom>
          <a:solidFill>
            <a:srgbClr val="1B2A4A"/>
          </a:solidFill>
          <a:ln w="12700">
            <a:solidFill>
              <a:srgbClr val="1B2A4A"/>
            </a:solidFill>
            <a:prstDash val="solid"/>
          </a:ln>
        </p:spPr>
        <p:txBody>
          <a:bodyPr/>
          <a:lstStyle/>
          <a:p>
            <a:endParaRPr lang="en-GB"/>
          </a:p>
        </p:txBody>
      </p:sp>
      <p:pic>
        <p:nvPicPr>
          <p:cNvPr id="14" name="Image 2" descr="Point 3"/>
          <p:cNvPicPr>
            <a:picLocks noChangeAspect="1"/>
          </p:cNvPicPr>
          <p:nvPr/>
        </p:nvPicPr>
        <p:blipFill>
          <a:blip r:embed="rId5"/>
          <a:stretch>
            <a:fillRect/>
          </a:stretch>
        </p:blipFill>
        <p:spPr>
          <a:xfrm>
            <a:off x="753466" y="3578962"/>
            <a:ext cx="285293" cy="285293"/>
          </a:xfrm>
          <a:prstGeom prst="rect">
            <a:avLst/>
          </a:prstGeom>
        </p:spPr>
      </p:pic>
      <p:sp>
        <p:nvSpPr>
          <p:cNvPr id="15" name="Text 9"/>
          <p:cNvSpPr txBox="1"/>
          <p:nvPr/>
        </p:nvSpPr>
        <p:spPr>
          <a:xfrm>
            <a:off x="1325880" y="3337560"/>
            <a:ext cx="4480560" cy="777240"/>
          </a:xfrm>
          <a:prstGeom prst="rect">
            <a:avLst/>
          </a:prstGeom>
          <a:noFill/>
          <a:ln/>
        </p:spPr>
        <p:txBody>
          <a:bodyPr wrap="square" lIns="0" tIns="0" rIns="0" bIns="0" rtlCol="0" anchor="ctr"/>
          <a:lstStyle/>
          <a:p>
            <a:pPr marL="0" indent="0">
              <a:buNone/>
            </a:pPr>
            <a:r>
              <a:rPr lang="en-US" sz="1250" dirty="0">
                <a:solidFill>
                  <a:schemeClr val="tx1"/>
                </a:solidFill>
              </a:rPr>
              <a:t>Build trust - it leads to successful business transactions which are repeated for many years. It is the foundation for long, lasting and fruitful relationships.</a:t>
            </a:r>
            <a:endParaRPr lang="en-US" sz="1250" dirty="0"/>
          </a:p>
        </p:txBody>
      </p:sp>
      <p:pic>
        <p:nvPicPr>
          <p:cNvPr id="16" name="Image 3" descr="A stone engraved with the word trust"/>
          <p:cNvPicPr>
            <a:picLocks noChangeAspect="1"/>
          </p:cNvPicPr>
          <p:nvPr/>
        </p:nvPicPr>
        <p:blipFill>
          <a:blip r:embed="rId6"/>
          <a:srcRect/>
          <a:stretch/>
        </p:blipFill>
        <p:spPr>
          <a:xfrm>
            <a:off x="6217920" y="1051560"/>
            <a:ext cx="2468880" cy="3154680"/>
          </a:xfrm>
          <a:prstGeom prst="rect">
            <a:avLst/>
          </a:prstGeom>
        </p:spPr>
      </p:pic>
      <p:sp>
        <p:nvSpPr>
          <p:cNvPr id="17" name="Text 10"/>
          <p:cNvSpPr txBox="1"/>
          <p:nvPr/>
        </p:nvSpPr>
        <p:spPr>
          <a:xfrm>
            <a:off x="457200" y="4389120"/>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Adapted from: http://www.tradeready.ca/2015/trade-takeaways/5-considerations-building-strong-international-business-relationships/</a:t>
            </a:r>
            <a:endParaRPr lang="en-US" sz="9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Building trust at a distance</a:t>
            </a:r>
            <a:endParaRPr lang="en-US" sz="2600" dirty="0"/>
          </a:p>
        </p:txBody>
      </p:sp>
      <p:sp>
        <p:nvSpPr>
          <p:cNvPr id="4" name="Swift trust"/>
          <p:cNvSpPr/>
          <p:nvPr/>
        </p:nvSpPr>
        <p:spPr>
          <a:xfrm>
            <a:off x="457200" y="1051560"/>
            <a:ext cx="3108960" cy="3291840"/>
          </a:xfrm>
          <a:prstGeom prst="roundRect">
            <a:avLst>
              <a:gd name="adj" fmla="val 2353"/>
            </a:avLst>
          </a:prstGeom>
          <a:solidFill>
            <a:srgbClr val="1B2A4A"/>
          </a:solidFill>
          <a:ln w="12700">
            <a:solidFill>
              <a:srgbClr val="1B2A4A"/>
            </a:solidFill>
            <a:prstDash val="solid"/>
          </a:ln>
          <a:effectLst>
            <a:outerShdw blurRad="76200" dist="25400" dir="5400000" algn="bl" rotWithShape="0">
              <a:srgbClr val="000000">
                <a:alpha val="12000"/>
              </a:srgbClr>
            </a:outerShdw>
          </a:effectLst>
        </p:spPr>
        <p:txBody>
          <a:bodyPr/>
          <a:lstStyle/>
          <a:p>
            <a:endParaRPr lang="en-GB"/>
          </a:p>
        </p:txBody>
      </p:sp>
      <p:sp>
        <p:nvSpPr>
          <p:cNvPr id="5" name="Swift trust icon circle"/>
          <p:cNvSpPr/>
          <p:nvPr/>
        </p:nvSpPr>
        <p:spPr>
          <a:xfrm>
            <a:off x="658368" y="1234440"/>
            <a:ext cx="548640" cy="548640"/>
          </a:xfrm>
          <a:prstGeom prst="ellipse">
            <a:avLst/>
          </a:prstGeom>
          <a:solidFill>
            <a:srgbClr val="F2A541"/>
          </a:solidFill>
          <a:ln w="12700">
            <a:solidFill>
              <a:srgbClr val="F2A541"/>
            </a:solidFill>
            <a:prstDash val="solid"/>
          </a:ln>
        </p:spPr>
        <p:txBody>
          <a:bodyPr/>
          <a:lstStyle/>
          <a:p>
            <a:endParaRPr lang="en-GB"/>
          </a:p>
        </p:txBody>
      </p:sp>
      <p:pic>
        <p:nvPicPr>
          <p:cNvPr id="6" name="Image 0" descr="Swift trust"/>
          <p:cNvPicPr>
            <a:picLocks noChangeAspect="1"/>
          </p:cNvPicPr>
          <p:nvPr/>
        </p:nvPicPr>
        <p:blipFill>
          <a:blip r:embed="rId3"/>
          <a:stretch>
            <a:fillRect/>
          </a:stretch>
        </p:blipFill>
        <p:spPr>
          <a:xfrm>
            <a:off x="790042" y="1366114"/>
            <a:ext cx="285293" cy="285293"/>
          </a:xfrm>
          <a:prstGeom prst="rect">
            <a:avLst/>
          </a:prstGeom>
        </p:spPr>
      </p:pic>
      <p:sp>
        <p:nvSpPr>
          <p:cNvPr id="7" name="Text 3"/>
          <p:cNvSpPr txBox="1"/>
          <p:nvPr/>
        </p:nvSpPr>
        <p:spPr>
          <a:xfrm>
            <a:off x="1325880" y="1234440"/>
            <a:ext cx="2103120" cy="548640"/>
          </a:xfrm>
          <a:prstGeom prst="rect">
            <a:avLst/>
          </a:prstGeom>
          <a:noFill/>
          <a:ln/>
        </p:spPr>
        <p:txBody>
          <a:bodyPr wrap="square" lIns="0" tIns="0" rIns="0" bIns="0" rtlCol="0" anchor="ctr"/>
          <a:lstStyle/>
          <a:p>
            <a:pPr marL="0" indent="0">
              <a:buNone/>
            </a:pPr>
            <a:r>
              <a:rPr lang="en-US" sz="1700" b="1" dirty="0">
                <a:solidFill>
                  <a:srgbClr val="F2A541"/>
                </a:solidFill>
                <a:latin typeface="Cambria" pitchFamily="34" charset="0"/>
                <a:ea typeface="Cambria" pitchFamily="34" charset="-122"/>
                <a:cs typeface="Cambria" pitchFamily="34" charset="-120"/>
              </a:rPr>
              <a:t>Swift trust</a:t>
            </a:r>
            <a:endParaRPr lang="en-US" sz="1700" dirty="0"/>
          </a:p>
        </p:txBody>
      </p:sp>
      <p:sp>
        <p:nvSpPr>
          <p:cNvPr id="8" name="Text 4"/>
          <p:cNvSpPr txBox="1"/>
          <p:nvPr/>
        </p:nvSpPr>
        <p:spPr>
          <a:xfrm>
            <a:off x="658368" y="1965960"/>
            <a:ext cx="2724912" cy="1737360"/>
          </a:xfrm>
          <a:prstGeom prst="rect">
            <a:avLst/>
          </a:prstGeom>
          <a:noFill/>
          <a:ln/>
        </p:spPr>
        <p:txBody>
          <a:bodyPr wrap="square" lIns="0" tIns="0" rIns="0" bIns="0" rtlCol="0" anchor="t"/>
          <a:lstStyle/>
          <a:p>
            <a:pPr marL="0" indent="0">
              <a:buNone/>
            </a:pPr>
            <a:r>
              <a:rPr lang="en-US" sz="1250" dirty="0">
                <a:solidFill>
                  <a:srgbClr val="FFFFFF"/>
                </a:solidFill>
              </a:rPr>
              <a:t>Temporary and virtual teams cannot wait years to build trust. Members assume trustworthiness at the start and then confirm or withdraw it through behaviour.</a:t>
            </a:r>
            <a:endParaRPr lang="en-US" sz="1250" dirty="0"/>
          </a:p>
        </p:txBody>
      </p:sp>
      <p:sp>
        <p:nvSpPr>
          <p:cNvPr id="9" name="Text 5"/>
          <p:cNvSpPr txBox="1"/>
          <p:nvPr/>
        </p:nvSpPr>
        <p:spPr>
          <a:xfrm>
            <a:off x="658368" y="3840480"/>
            <a:ext cx="2724912" cy="320040"/>
          </a:xfrm>
          <a:prstGeom prst="rect">
            <a:avLst/>
          </a:prstGeom>
          <a:noFill/>
          <a:ln/>
        </p:spPr>
        <p:txBody>
          <a:bodyPr wrap="square" lIns="0" tIns="0" rIns="0" bIns="0" rtlCol="0" anchor="t"/>
          <a:lstStyle/>
          <a:p>
            <a:pPr marL="0" indent="0">
              <a:buNone/>
            </a:pPr>
            <a:r>
              <a:rPr lang="en-US" sz="1000" i="1" dirty="0">
                <a:solidFill>
                  <a:srgbClr val="DCE8F5"/>
                </a:solidFill>
              </a:rPr>
              <a:t>Meyerson, Weick and Kramer (1996)</a:t>
            </a:r>
            <a:endParaRPr lang="en-US" sz="1000" dirty="0"/>
          </a:p>
        </p:txBody>
      </p:sp>
      <p:sp>
        <p:nvSpPr>
          <p:cNvPr id="10" name="Shape 6"/>
          <p:cNvSpPr/>
          <p:nvPr/>
        </p:nvSpPr>
        <p:spPr>
          <a:xfrm>
            <a:off x="3840480" y="1143000"/>
            <a:ext cx="502920" cy="502920"/>
          </a:xfrm>
          <a:prstGeom prst="ellipse">
            <a:avLst/>
          </a:prstGeom>
          <a:solidFill>
            <a:srgbClr val="F2A541"/>
          </a:solidFill>
          <a:ln w="12700">
            <a:solidFill>
              <a:srgbClr val="F2A541"/>
            </a:solidFill>
            <a:prstDash val="solid"/>
          </a:ln>
        </p:spPr>
        <p:txBody>
          <a:bodyPr/>
          <a:lstStyle/>
          <a:p>
            <a:endParaRPr lang="en-GB"/>
          </a:p>
        </p:txBody>
      </p:sp>
      <p:sp>
        <p:nvSpPr>
          <p:cNvPr id="11" name="Text 7"/>
          <p:cNvSpPr txBox="1"/>
          <p:nvPr/>
        </p:nvSpPr>
        <p:spPr>
          <a:xfrm>
            <a:off x="3840480" y="1143000"/>
            <a:ext cx="502920" cy="502920"/>
          </a:xfrm>
          <a:prstGeom prst="rect">
            <a:avLst/>
          </a:prstGeom>
          <a:noFill/>
          <a:ln/>
        </p:spPr>
        <p:txBody>
          <a:bodyPr wrap="square" lIns="0" tIns="0" rIns="0" bIns="0" rtlCol="0" anchor="ctr"/>
          <a:lstStyle/>
          <a:p>
            <a:pPr marL="0" indent="0" algn="ctr">
              <a:buNone/>
            </a:pPr>
            <a:r>
              <a:rPr lang="en-US" sz="1600" b="1" dirty="0">
                <a:solidFill>
                  <a:srgbClr val="1B2A4A"/>
                </a:solidFill>
                <a:latin typeface="Cambria" pitchFamily="34" charset="0"/>
                <a:ea typeface="Cambria" pitchFamily="34" charset="-122"/>
                <a:cs typeface="Cambria" pitchFamily="34" charset="-120"/>
              </a:rPr>
              <a:t>1</a:t>
            </a:r>
            <a:endParaRPr lang="en-US" sz="1600" dirty="0"/>
          </a:p>
        </p:txBody>
      </p:sp>
      <p:sp>
        <p:nvSpPr>
          <p:cNvPr id="12" name="Text 8"/>
          <p:cNvSpPr txBox="1"/>
          <p:nvPr/>
        </p:nvSpPr>
        <p:spPr>
          <a:xfrm>
            <a:off x="4526280" y="1069848"/>
            <a:ext cx="4114800" cy="320040"/>
          </a:xfrm>
          <a:prstGeom prst="rect">
            <a:avLst/>
          </a:prstGeom>
          <a:noFill/>
          <a:ln/>
        </p:spPr>
        <p:txBody>
          <a:bodyPr wrap="square" lIns="0" tIns="0" rIns="0" bIns="0" rtlCol="0" anchor="t"/>
          <a:lstStyle/>
          <a:p>
            <a:pPr marL="0" indent="0">
              <a:buNone/>
            </a:pPr>
            <a:r>
              <a:rPr lang="en-US" sz="1300" b="1" dirty="0">
                <a:solidFill>
                  <a:srgbClr val="1B2A4A"/>
                </a:solidFill>
              </a:rPr>
              <a:t>Open warmly</a:t>
            </a:r>
            <a:endParaRPr lang="en-US" sz="1300" dirty="0"/>
          </a:p>
        </p:txBody>
      </p:sp>
      <p:sp>
        <p:nvSpPr>
          <p:cNvPr id="13" name="Text 9"/>
          <p:cNvSpPr txBox="1"/>
          <p:nvPr/>
        </p:nvSpPr>
        <p:spPr>
          <a:xfrm>
            <a:off x="4526280" y="1399032"/>
            <a:ext cx="4114800" cy="365760"/>
          </a:xfrm>
          <a:prstGeom prst="rect">
            <a:avLst/>
          </a:prstGeom>
          <a:noFill/>
          <a:ln/>
        </p:spPr>
        <p:txBody>
          <a:bodyPr wrap="square" lIns="0" tIns="0" rIns="0" bIns="0" rtlCol="0" anchor="t"/>
          <a:lstStyle/>
          <a:p>
            <a:pPr marL="0" indent="0">
              <a:buNone/>
            </a:pPr>
            <a:r>
              <a:rPr lang="en-US" sz="1150" dirty="0">
                <a:solidFill>
                  <a:schemeClr val="tx1"/>
                </a:solidFill>
              </a:rPr>
              <a:t>Early social messages and enthusiasm set the tone</a:t>
            </a:r>
            <a:endParaRPr lang="en-US" sz="1150" dirty="0"/>
          </a:p>
        </p:txBody>
      </p:sp>
      <p:sp>
        <p:nvSpPr>
          <p:cNvPr id="14" name="Shape 10"/>
          <p:cNvSpPr/>
          <p:nvPr/>
        </p:nvSpPr>
        <p:spPr>
          <a:xfrm>
            <a:off x="3840480" y="1965960"/>
            <a:ext cx="502920" cy="502920"/>
          </a:xfrm>
          <a:prstGeom prst="ellipse">
            <a:avLst/>
          </a:prstGeom>
          <a:solidFill>
            <a:srgbClr val="F2A541"/>
          </a:solidFill>
          <a:ln w="12700">
            <a:solidFill>
              <a:srgbClr val="F2A541"/>
            </a:solidFill>
            <a:prstDash val="solid"/>
          </a:ln>
        </p:spPr>
        <p:txBody>
          <a:bodyPr/>
          <a:lstStyle/>
          <a:p>
            <a:endParaRPr lang="en-GB"/>
          </a:p>
        </p:txBody>
      </p:sp>
      <p:sp>
        <p:nvSpPr>
          <p:cNvPr id="15" name="Text 11"/>
          <p:cNvSpPr txBox="1"/>
          <p:nvPr/>
        </p:nvSpPr>
        <p:spPr>
          <a:xfrm>
            <a:off x="3840480" y="1965960"/>
            <a:ext cx="502920" cy="502920"/>
          </a:xfrm>
          <a:prstGeom prst="rect">
            <a:avLst/>
          </a:prstGeom>
          <a:noFill/>
          <a:ln/>
        </p:spPr>
        <p:txBody>
          <a:bodyPr wrap="square" lIns="0" tIns="0" rIns="0" bIns="0" rtlCol="0" anchor="ctr"/>
          <a:lstStyle/>
          <a:p>
            <a:pPr marL="0" indent="0" algn="ctr">
              <a:buNone/>
            </a:pPr>
            <a:r>
              <a:rPr lang="en-US" sz="1600" b="1" dirty="0">
                <a:solidFill>
                  <a:srgbClr val="1B2A4A"/>
                </a:solidFill>
                <a:latin typeface="Cambria" pitchFamily="34" charset="0"/>
                <a:ea typeface="Cambria" pitchFamily="34" charset="-122"/>
                <a:cs typeface="Cambria" pitchFamily="34" charset="-120"/>
              </a:rPr>
              <a:t>2</a:t>
            </a:r>
            <a:endParaRPr lang="en-US" sz="1600" dirty="0"/>
          </a:p>
        </p:txBody>
      </p:sp>
      <p:sp>
        <p:nvSpPr>
          <p:cNvPr id="16" name="Text 12"/>
          <p:cNvSpPr txBox="1"/>
          <p:nvPr/>
        </p:nvSpPr>
        <p:spPr>
          <a:xfrm>
            <a:off x="4526280" y="1892808"/>
            <a:ext cx="4114800" cy="320040"/>
          </a:xfrm>
          <a:prstGeom prst="rect">
            <a:avLst/>
          </a:prstGeom>
          <a:noFill/>
          <a:ln/>
        </p:spPr>
        <p:txBody>
          <a:bodyPr wrap="square" lIns="0" tIns="0" rIns="0" bIns="0" rtlCol="0" anchor="t"/>
          <a:lstStyle/>
          <a:p>
            <a:pPr marL="0" indent="0">
              <a:buNone/>
            </a:pPr>
            <a:r>
              <a:rPr lang="en-US" sz="1300" b="1" dirty="0">
                <a:solidFill>
                  <a:srgbClr val="1B2A4A"/>
                </a:solidFill>
              </a:rPr>
              <a:t>Respond predictably</a:t>
            </a:r>
            <a:endParaRPr lang="en-US" sz="1300" dirty="0"/>
          </a:p>
        </p:txBody>
      </p:sp>
      <p:sp>
        <p:nvSpPr>
          <p:cNvPr id="17" name="Text 13"/>
          <p:cNvSpPr txBox="1"/>
          <p:nvPr/>
        </p:nvSpPr>
        <p:spPr>
          <a:xfrm>
            <a:off x="4526280" y="2221992"/>
            <a:ext cx="4114800" cy="365760"/>
          </a:xfrm>
          <a:prstGeom prst="rect">
            <a:avLst/>
          </a:prstGeom>
          <a:noFill/>
          <a:ln/>
        </p:spPr>
        <p:txBody>
          <a:bodyPr wrap="square" lIns="0" tIns="0" rIns="0" bIns="0" rtlCol="0" anchor="t"/>
          <a:lstStyle/>
          <a:p>
            <a:pPr marL="0" indent="0">
              <a:buNone/>
            </a:pPr>
            <a:r>
              <a:rPr lang="en-US" sz="1150" dirty="0">
                <a:solidFill>
                  <a:schemeClr val="tx1"/>
                </a:solidFill>
              </a:rPr>
              <a:t>Acknowledge messages and agree reply times across time zones</a:t>
            </a:r>
            <a:endParaRPr lang="en-US" sz="1150" dirty="0"/>
          </a:p>
        </p:txBody>
      </p:sp>
      <p:sp>
        <p:nvSpPr>
          <p:cNvPr id="18" name="Shape 14"/>
          <p:cNvSpPr/>
          <p:nvPr/>
        </p:nvSpPr>
        <p:spPr>
          <a:xfrm>
            <a:off x="3840480" y="2788920"/>
            <a:ext cx="502920" cy="502920"/>
          </a:xfrm>
          <a:prstGeom prst="ellipse">
            <a:avLst/>
          </a:prstGeom>
          <a:solidFill>
            <a:srgbClr val="F2A541"/>
          </a:solidFill>
          <a:ln w="12700">
            <a:solidFill>
              <a:srgbClr val="F2A541"/>
            </a:solidFill>
            <a:prstDash val="solid"/>
          </a:ln>
        </p:spPr>
        <p:txBody>
          <a:bodyPr/>
          <a:lstStyle/>
          <a:p>
            <a:endParaRPr lang="en-GB"/>
          </a:p>
        </p:txBody>
      </p:sp>
      <p:sp>
        <p:nvSpPr>
          <p:cNvPr id="19" name="Text 15"/>
          <p:cNvSpPr txBox="1"/>
          <p:nvPr/>
        </p:nvSpPr>
        <p:spPr>
          <a:xfrm>
            <a:off x="3840480" y="2788920"/>
            <a:ext cx="502920" cy="502920"/>
          </a:xfrm>
          <a:prstGeom prst="rect">
            <a:avLst/>
          </a:prstGeom>
          <a:noFill/>
          <a:ln/>
        </p:spPr>
        <p:txBody>
          <a:bodyPr wrap="square" lIns="0" tIns="0" rIns="0" bIns="0" rtlCol="0" anchor="ctr"/>
          <a:lstStyle/>
          <a:p>
            <a:pPr marL="0" indent="0" algn="ctr">
              <a:buNone/>
            </a:pPr>
            <a:r>
              <a:rPr lang="en-US" sz="1600" b="1" dirty="0">
                <a:solidFill>
                  <a:srgbClr val="1B2A4A"/>
                </a:solidFill>
                <a:latin typeface="Cambria" pitchFamily="34" charset="0"/>
                <a:ea typeface="Cambria" pitchFamily="34" charset="-122"/>
                <a:cs typeface="Cambria" pitchFamily="34" charset="-120"/>
              </a:rPr>
              <a:t>3</a:t>
            </a:r>
            <a:endParaRPr lang="en-US" sz="1600" dirty="0"/>
          </a:p>
        </p:txBody>
      </p:sp>
      <p:sp>
        <p:nvSpPr>
          <p:cNvPr id="20" name="Text 16"/>
          <p:cNvSpPr txBox="1"/>
          <p:nvPr/>
        </p:nvSpPr>
        <p:spPr>
          <a:xfrm>
            <a:off x="4526280" y="2715768"/>
            <a:ext cx="4114800" cy="320040"/>
          </a:xfrm>
          <a:prstGeom prst="rect">
            <a:avLst/>
          </a:prstGeom>
          <a:noFill/>
          <a:ln/>
        </p:spPr>
        <p:txBody>
          <a:bodyPr wrap="square" lIns="0" tIns="0" rIns="0" bIns="0" rtlCol="0" anchor="t"/>
          <a:lstStyle/>
          <a:p>
            <a:pPr marL="0" indent="0">
              <a:buNone/>
            </a:pPr>
            <a:r>
              <a:rPr lang="en-US" sz="1300" b="1" dirty="0">
                <a:solidFill>
                  <a:srgbClr val="1B2A4A"/>
                </a:solidFill>
              </a:rPr>
              <a:t>Make roles explicit</a:t>
            </a:r>
            <a:endParaRPr lang="en-US" sz="1300" dirty="0"/>
          </a:p>
        </p:txBody>
      </p:sp>
      <p:sp>
        <p:nvSpPr>
          <p:cNvPr id="21" name="Text 17"/>
          <p:cNvSpPr txBox="1"/>
          <p:nvPr/>
        </p:nvSpPr>
        <p:spPr>
          <a:xfrm>
            <a:off x="4526280" y="3044952"/>
            <a:ext cx="4114800" cy="365760"/>
          </a:xfrm>
          <a:prstGeom prst="rect">
            <a:avLst/>
          </a:prstGeom>
          <a:noFill/>
          <a:ln/>
        </p:spPr>
        <p:txBody>
          <a:bodyPr wrap="square" lIns="0" tIns="0" rIns="0" bIns="0" rtlCol="0" anchor="t"/>
          <a:lstStyle/>
          <a:p>
            <a:pPr marL="0" indent="0">
              <a:buNone/>
            </a:pPr>
            <a:r>
              <a:rPr lang="en-US" sz="1150" dirty="0">
                <a:solidFill>
                  <a:schemeClr val="tx1"/>
                </a:solidFill>
              </a:rPr>
              <a:t>Who does what, by when, written down for everyone</a:t>
            </a:r>
            <a:endParaRPr lang="en-US" sz="1150" dirty="0"/>
          </a:p>
        </p:txBody>
      </p:sp>
      <p:sp>
        <p:nvSpPr>
          <p:cNvPr id="22" name="Shape 18"/>
          <p:cNvSpPr/>
          <p:nvPr/>
        </p:nvSpPr>
        <p:spPr>
          <a:xfrm>
            <a:off x="3840480" y="3611880"/>
            <a:ext cx="502920" cy="502920"/>
          </a:xfrm>
          <a:prstGeom prst="ellipse">
            <a:avLst/>
          </a:prstGeom>
          <a:solidFill>
            <a:srgbClr val="F2A541"/>
          </a:solidFill>
          <a:ln w="12700">
            <a:solidFill>
              <a:srgbClr val="F2A541"/>
            </a:solidFill>
            <a:prstDash val="solid"/>
          </a:ln>
        </p:spPr>
        <p:txBody>
          <a:bodyPr/>
          <a:lstStyle/>
          <a:p>
            <a:endParaRPr lang="en-GB"/>
          </a:p>
        </p:txBody>
      </p:sp>
      <p:sp>
        <p:nvSpPr>
          <p:cNvPr id="23" name="Text 19"/>
          <p:cNvSpPr txBox="1"/>
          <p:nvPr/>
        </p:nvSpPr>
        <p:spPr>
          <a:xfrm>
            <a:off x="3840480" y="3611880"/>
            <a:ext cx="502920" cy="502920"/>
          </a:xfrm>
          <a:prstGeom prst="rect">
            <a:avLst/>
          </a:prstGeom>
          <a:noFill/>
          <a:ln/>
        </p:spPr>
        <p:txBody>
          <a:bodyPr wrap="square" lIns="0" tIns="0" rIns="0" bIns="0" rtlCol="0" anchor="ctr"/>
          <a:lstStyle/>
          <a:p>
            <a:pPr marL="0" indent="0" algn="ctr">
              <a:buNone/>
            </a:pPr>
            <a:r>
              <a:rPr lang="en-US" sz="1600" b="1" dirty="0">
                <a:solidFill>
                  <a:srgbClr val="1B2A4A"/>
                </a:solidFill>
                <a:latin typeface="Cambria" pitchFamily="34" charset="0"/>
                <a:ea typeface="Cambria" pitchFamily="34" charset="-122"/>
                <a:cs typeface="Cambria" pitchFamily="34" charset="-120"/>
              </a:rPr>
              <a:t>4</a:t>
            </a:r>
            <a:endParaRPr lang="en-US" sz="1600" dirty="0"/>
          </a:p>
        </p:txBody>
      </p:sp>
      <p:sp>
        <p:nvSpPr>
          <p:cNvPr id="24" name="Text 20"/>
          <p:cNvSpPr txBox="1"/>
          <p:nvPr/>
        </p:nvSpPr>
        <p:spPr>
          <a:xfrm>
            <a:off x="4526280" y="3538728"/>
            <a:ext cx="4114800" cy="320040"/>
          </a:xfrm>
          <a:prstGeom prst="rect">
            <a:avLst/>
          </a:prstGeom>
          <a:noFill/>
          <a:ln/>
        </p:spPr>
        <p:txBody>
          <a:bodyPr wrap="square" lIns="0" tIns="0" rIns="0" bIns="0" rtlCol="0" anchor="t"/>
          <a:lstStyle/>
          <a:p>
            <a:pPr marL="0" indent="0">
              <a:buNone/>
            </a:pPr>
            <a:r>
              <a:rPr lang="en-US" sz="1300" b="1" dirty="0">
                <a:solidFill>
                  <a:srgbClr val="1B2A4A"/>
                </a:solidFill>
              </a:rPr>
              <a:t>Deliver early</a:t>
            </a:r>
            <a:endParaRPr lang="en-US" sz="1300" dirty="0"/>
          </a:p>
        </p:txBody>
      </p:sp>
      <p:sp>
        <p:nvSpPr>
          <p:cNvPr id="25" name="Text 21"/>
          <p:cNvSpPr txBox="1"/>
          <p:nvPr/>
        </p:nvSpPr>
        <p:spPr>
          <a:xfrm>
            <a:off x="4526280" y="3867912"/>
            <a:ext cx="4114800" cy="365760"/>
          </a:xfrm>
          <a:prstGeom prst="rect">
            <a:avLst/>
          </a:prstGeom>
          <a:noFill/>
          <a:ln/>
        </p:spPr>
        <p:txBody>
          <a:bodyPr wrap="square" lIns="0" tIns="0" rIns="0" bIns="0" rtlCol="0" anchor="t"/>
          <a:lstStyle/>
          <a:p>
            <a:pPr marL="0" indent="0">
              <a:buNone/>
            </a:pPr>
            <a:r>
              <a:rPr lang="en-US" sz="1150" dirty="0">
                <a:solidFill>
                  <a:schemeClr val="tx1"/>
                </a:solidFill>
              </a:rPr>
              <a:t>A first small promise kept turns assumed trust into earned trust</a:t>
            </a:r>
            <a:endParaRPr lang="en-US" sz="1150" dirty="0"/>
          </a:p>
        </p:txBody>
      </p:sp>
      <p:sp>
        <p:nvSpPr>
          <p:cNvPr id="26" name="Text 22"/>
          <p:cNvSpPr txBox="1"/>
          <p:nvPr/>
        </p:nvSpPr>
        <p:spPr>
          <a:xfrm>
            <a:off x="457200" y="4389120"/>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Adapted from Jarvenpaa and Leidner (1999) Communication and trust in global virtual teams.</a:t>
            </a:r>
            <a:endParaRPr lang="en-US" sz="950" dirty="0"/>
          </a:p>
        </p:txBody>
      </p:sp>
      <p:sp>
        <p:nvSpPr>
          <p:cNvPr id="3"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1"/>
          <p:cNvSpPr>
            <a:spLocks noGrp="1"/>
          </p:cNvSpPr>
          <p:nvPr>
            <p:ph type="body" idx="104"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04</a:t>
            </a:r>
            <a:endParaRPr lang="en-US" sz="6000" dirty="0"/>
          </a:p>
        </p:txBody>
      </p:sp>
      <p:sp>
        <p:nvSpPr>
          <p:cNvPr id="3" name="Text 1"/>
          <p:cNvSpPr>
            <a:spLocks noGrp="1"/>
          </p:cNvSpPr>
          <p:nvPr>
            <p:ph type="title" idx="103"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Hierarchy across cultures</a:t>
            </a:r>
            <a:endParaRPr lang="en-US" sz="3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Power distance</a:t>
            </a:r>
            <a:endParaRPr lang="en-US" sz="2600" dirty="0"/>
          </a:p>
        </p:txBody>
      </p:sp>
      <p:sp>
        <p:nvSpPr>
          <p:cNvPr id="4" name="Definition"/>
          <p:cNvSpPr/>
          <p:nvPr/>
        </p:nvSpPr>
        <p:spPr>
          <a:xfrm>
            <a:off x="457200" y="1051560"/>
            <a:ext cx="3931920" cy="1325880"/>
          </a:xfrm>
          <a:prstGeom prst="roundRect">
            <a:avLst>
              <a:gd name="adj" fmla="val 551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Text 2"/>
          <p:cNvSpPr txBox="1"/>
          <p:nvPr/>
        </p:nvSpPr>
        <p:spPr>
          <a:xfrm>
            <a:off x="640080" y="1143000"/>
            <a:ext cx="3566160" cy="914400"/>
          </a:xfrm>
          <a:prstGeom prst="rect">
            <a:avLst/>
          </a:prstGeom>
          <a:noFill/>
          <a:ln/>
        </p:spPr>
        <p:txBody>
          <a:bodyPr wrap="square" lIns="0" tIns="0" rIns="0" bIns="0" rtlCol="0" anchor="t"/>
          <a:lstStyle/>
          <a:p>
            <a:pPr marL="0" indent="0">
              <a:buNone/>
            </a:pPr>
            <a:r>
              <a:rPr lang="en-US" sz="1200" i="1" dirty="0">
                <a:solidFill>
                  <a:schemeClr val="tx1"/>
                </a:solidFill>
                <a:latin typeface="Cambria" pitchFamily="34" charset="0"/>
                <a:ea typeface="Cambria" pitchFamily="34" charset="-122"/>
                <a:cs typeface="Cambria" pitchFamily="34" charset="-120"/>
              </a:rPr>
              <a:t>“The extent to which the less powerful members of institutions and organizations within a country expect and accept that power is distributed unequally”</a:t>
            </a:r>
            <a:endParaRPr lang="en-US" sz="1200" dirty="0"/>
          </a:p>
        </p:txBody>
      </p:sp>
      <p:sp>
        <p:nvSpPr>
          <p:cNvPr id="6" name="Text 3"/>
          <p:cNvSpPr txBox="1"/>
          <p:nvPr/>
        </p:nvSpPr>
        <p:spPr>
          <a:xfrm>
            <a:off x="640080" y="2057400"/>
            <a:ext cx="3566160" cy="256032"/>
          </a:xfrm>
          <a:prstGeom prst="rect">
            <a:avLst/>
          </a:prstGeom>
          <a:noFill/>
          <a:ln/>
        </p:spPr>
        <p:txBody>
          <a:bodyPr wrap="square" lIns="0" tIns="0" rIns="0" bIns="0" rtlCol="0" anchor="t"/>
          <a:lstStyle/>
          <a:p>
            <a:pPr marL="0" indent="0">
              <a:buNone/>
            </a:pPr>
            <a:r>
              <a:rPr lang="en-US" sz="1000" dirty="0">
                <a:solidFill>
                  <a:srgbClr val="5B6B82"/>
                </a:solidFill>
              </a:rPr>
              <a:t>Hofstede et al. (2010, p. 61)</a:t>
            </a:r>
            <a:endParaRPr lang="en-US" sz="1000" dirty="0"/>
          </a:p>
        </p:txBody>
      </p:sp>
      <p:sp>
        <p:nvSpPr>
          <p:cNvPr id="7" name="Lower power distance icon circle"/>
          <p:cNvSpPr/>
          <p:nvPr/>
        </p:nvSpPr>
        <p:spPr>
          <a:xfrm>
            <a:off x="457200" y="2560320"/>
            <a:ext cx="457200" cy="457200"/>
          </a:xfrm>
          <a:prstGeom prst="ellipse">
            <a:avLst/>
          </a:prstGeom>
          <a:solidFill>
            <a:srgbClr val="1B2A4A"/>
          </a:solidFill>
          <a:ln w="12700">
            <a:solidFill>
              <a:srgbClr val="1B2A4A"/>
            </a:solidFill>
            <a:prstDash val="solid"/>
          </a:ln>
        </p:spPr>
        <p:txBody>
          <a:bodyPr/>
          <a:lstStyle/>
          <a:p>
            <a:endParaRPr lang="en-GB"/>
          </a:p>
        </p:txBody>
      </p:sp>
      <p:pic>
        <p:nvPicPr>
          <p:cNvPr id="8" name="Image 0" descr="Lower power distance"/>
          <p:cNvPicPr>
            <a:picLocks noChangeAspect="1"/>
          </p:cNvPicPr>
          <p:nvPr/>
        </p:nvPicPr>
        <p:blipFill>
          <a:blip r:embed="rId3"/>
          <a:stretch>
            <a:fillRect/>
          </a:stretch>
        </p:blipFill>
        <p:spPr>
          <a:xfrm>
            <a:off x="566928" y="2670048"/>
            <a:ext cx="237744" cy="237744"/>
          </a:xfrm>
          <a:prstGeom prst="rect">
            <a:avLst/>
          </a:prstGeom>
        </p:spPr>
      </p:pic>
      <p:sp>
        <p:nvSpPr>
          <p:cNvPr id="9" name="Text 5"/>
          <p:cNvSpPr txBox="1"/>
          <p:nvPr/>
        </p:nvSpPr>
        <p:spPr>
          <a:xfrm>
            <a:off x="1051560" y="2514600"/>
            <a:ext cx="3337560" cy="274320"/>
          </a:xfrm>
          <a:prstGeom prst="rect">
            <a:avLst/>
          </a:prstGeom>
          <a:noFill/>
          <a:ln/>
        </p:spPr>
        <p:txBody>
          <a:bodyPr wrap="square" lIns="0" tIns="0" rIns="0" bIns="0" rtlCol="0" anchor="t"/>
          <a:lstStyle/>
          <a:p>
            <a:pPr marL="0" indent="0">
              <a:buNone/>
            </a:pPr>
            <a:r>
              <a:rPr lang="en-US" sz="1250" b="1" dirty="0">
                <a:solidFill>
                  <a:srgbClr val="1B2A4A"/>
                </a:solidFill>
              </a:rPr>
              <a:t>Lower power distance</a:t>
            </a:r>
            <a:endParaRPr lang="en-US" sz="1250" dirty="0"/>
          </a:p>
        </p:txBody>
      </p:sp>
      <p:sp>
        <p:nvSpPr>
          <p:cNvPr id="10" name="Text 6"/>
          <p:cNvSpPr txBox="1"/>
          <p:nvPr/>
        </p:nvSpPr>
        <p:spPr>
          <a:xfrm>
            <a:off x="1051560" y="2788920"/>
            <a:ext cx="3337560" cy="548640"/>
          </a:xfrm>
          <a:prstGeom prst="rect">
            <a:avLst/>
          </a:prstGeom>
          <a:noFill/>
          <a:ln/>
        </p:spPr>
        <p:txBody>
          <a:bodyPr wrap="square" lIns="0" tIns="0" rIns="0" bIns="0" rtlCol="0" anchor="t"/>
          <a:lstStyle/>
          <a:p>
            <a:pPr marL="0" indent="0">
              <a:buNone/>
            </a:pPr>
            <a:r>
              <a:rPr lang="en-US" sz="1100" dirty="0">
                <a:solidFill>
                  <a:schemeClr val="tx1"/>
                </a:solidFill>
              </a:rPr>
              <a:t>First names, open challenge, information flows sideways, managers consult</a:t>
            </a:r>
            <a:endParaRPr lang="en-US" sz="1100" dirty="0"/>
          </a:p>
        </p:txBody>
      </p:sp>
      <p:sp>
        <p:nvSpPr>
          <p:cNvPr id="11" name="Higher power distance icon circle"/>
          <p:cNvSpPr/>
          <p:nvPr/>
        </p:nvSpPr>
        <p:spPr>
          <a:xfrm>
            <a:off x="457200" y="3474720"/>
            <a:ext cx="457200" cy="457200"/>
          </a:xfrm>
          <a:prstGeom prst="ellipse">
            <a:avLst/>
          </a:prstGeom>
          <a:solidFill>
            <a:srgbClr val="B9771A"/>
          </a:solidFill>
          <a:ln w="12700">
            <a:solidFill>
              <a:srgbClr val="B9771A"/>
            </a:solidFill>
            <a:prstDash val="solid"/>
          </a:ln>
        </p:spPr>
        <p:txBody>
          <a:bodyPr/>
          <a:lstStyle/>
          <a:p>
            <a:endParaRPr lang="en-GB"/>
          </a:p>
        </p:txBody>
      </p:sp>
      <p:pic>
        <p:nvPicPr>
          <p:cNvPr id="12" name="Image 1" descr="Higher power distance"/>
          <p:cNvPicPr>
            <a:picLocks noChangeAspect="1"/>
          </p:cNvPicPr>
          <p:nvPr/>
        </p:nvPicPr>
        <p:blipFill>
          <a:blip r:embed="rId4"/>
          <a:stretch>
            <a:fillRect/>
          </a:stretch>
        </p:blipFill>
        <p:spPr>
          <a:xfrm>
            <a:off x="566928" y="3584448"/>
            <a:ext cx="237744" cy="237744"/>
          </a:xfrm>
          <a:prstGeom prst="rect">
            <a:avLst/>
          </a:prstGeom>
        </p:spPr>
      </p:pic>
      <p:sp>
        <p:nvSpPr>
          <p:cNvPr id="13" name="Text 8"/>
          <p:cNvSpPr txBox="1"/>
          <p:nvPr/>
        </p:nvSpPr>
        <p:spPr>
          <a:xfrm>
            <a:off x="1051560" y="3429000"/>
            <a:ext cx="3337560" cy="274320"/>
          </a:xfrm>
          <a:prstGeom prst="rect">
            <a:avLst/>
          </a:prstGeom>
          <a:noFill/>
          <a:ln/>
        </p:spPr>
        <p:txBody>
          <a:bodyPr wrap="square" lIns="0" tIns="0" rIns="0" bIns="0" rtlCol="0" anchor="t"/>
          <a:lstStyle/>
          <a:p>
            <a:pPr marL="0" indent="0">
              <a:buNone/>
            </a:pPr>
            <a:r>
              <a:rPr lang="en-US" sz="1250" b="1" dirty="0">
                <a:solidFill>
                  <a:srgbClr val="B9771A"/>
                </a:solidFill>
              </a:rPr>
              <a:t>Higher power distance</a:t>
            </a:r>
            <a:endParaRPr lang="en-US" sz="1250" dirty="0"/>
          </a:p>
        </p:txBody>
      </p:sp>
      <p:sp>
        <p:nvSpPr>
          <p:cNvPr id="14" name="Text 9"/>
          <p:cNvSpPr txBox="1"/>
          <p:nvPr/>
        </p:nvSpPr>
        <p:spPr>
          <a:xfrm>
            <a:off x="1051560" y="3703320"/>
            <a:ext cx="3337560" cy="548640"/>
          </a:xfrm>
          <a:prstGeom prst="rect">
            <a:avLst/>
          </a:prstGeom>
          <a:noFill/>
          <a:ln/>
        </p:spPr>
        <p:txBody>
          <a:bodyPr wrap="square" lIns="0" tIns="0" rIns="0" bIns="0" rtlCol="0" anchor="t"/>
          <a:lstStyle/>
          <a:p>
            <a:pPr marL="0" indent="0">
              <a:buNone/>
            </a:pPr>
            <a:r>
              <a:rPr lang="en-US" sz="1100" dirty="0">
                <a:solidFill>
                  <a:schemeClr val="tx1"/>
                </a:solidFill>
              </a:rPr>
              <a:t>Titles matter, disagreement is private, information flows through the chain, managers decide</a:t>
            </a:r>
            <a:endParaRPr lang="en-US" sz="1100" dirty="0"/>
          </a:p>
        </p:txBody>
      </p:sp>
      <p:graphicFrame>
        <p:nvGraphicFramePr>
          <p:cNvPr id="15" name="Chart 0"/>
          <p:cNvGraphicFramePr/>
          <p:nvPr/>
        </p:nvGraphicFramePr>
        <p:xfrm>
          <a:off x="4663440" y="960120"/>
          <a:ext cx="4023360" cy="3474720"/>
        </p:xfrm>
        <a:graphic>
          <a:graphicData uri="http://schemas.openxmlformats.org/drawingml/2006/chart">
            <c:chart xmlns:c="http://schemas.openxmlformats.org/drawingml/2006/chart" xmlns:r="http://schemas.openxmlformats.org/officeDocument/2006/relationships" r:id="rId5"/>
          </a:graphicData>
        </a:graphic>
      </p:graphicFrame>
      <p:sp>
        <p:nvSpPr>
          <p:cNvPr id="16" name="Text 10"/>
          <p:cNvSpPr txBox="1"/>
          <p:nvPr/>
        </p:nvSpPr>
        <p:spPr>
          <a:xfrm>
            <a:off x="457200" y="4389120"/>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Scores from Hofstede et al. (2010); check current figures on the Hofstede Insights country comparison tool before quoting them.</a:t>
            </a:r>
            <a:endParaRPr lang="en-US" sz="9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Leading and deciding are not the same thing</a:t>
            </a:r>
            <a:endParaRPr lang="en-US" sz="2600" dirty="0"/>
          </a:p>
        </p:txBody>
      </p:sp>
      <p:sp>
        <p:nvSpPr>
          <p:cNvPr id="4" name="Egalitarian and consensual"/>
          <p:cNvSpPr/>
          <p:nvPr/>
        </p:nvSpPr>
        <p:spPr>
          <a:xfrm>
            <a:off x="2103120" y="1051560"/>
            <a:ext cx="3246120" cy="1481328"/>
          </a:xfrm>
          <a:prstGeom prst="roundRect">
            <a:avLst>
              <a:gd name="adj" fmla="val 4938"/>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Text 2"/>
          <p:cNvSpPr txBox="1"/>
          <p:nvPr/>
        </p:nvSpPr>
        <p:spPr>
          <a:xfrm>
            <a:off x="2240280" y="1161288"/>
            <a:ext cx="2971800" cy="320040"/>
          </a:xfrm>
          <a:prstGeom prst="rect">
            <a:avLst/>
          </a:prstGeom>
          <a:noFill/>
          <a:ln/>
        </p:spPr>
        <p:txBody>
          <a:bodyPr wrap="square" lIns="0" tIns="0" rIns="0" bIns="0" rtlCol="0" anchor="t"/>
          <a:lstStyle/>
          <a:p>
            <a:pPr marL="0" indent="0">
              <a:buNone/>
            </a:pPr>
            <a:r>
              <a:rPr lang="en-US" sz="1300" b="1" dirty="0">
                <a:solidFill>
                  <a:srgbClr val="2E6F95"/>
                </a:solidFill>
                <a:latin typeface="Cambria" pitchFamily="34" charset="0"/>
                <a:ea typeface="Cambria" pitchFamily="34" charset="-122"/>
                <a:cs typeface="Cambria" pitchFamily="34" charset="-120"/>
              </a:rPr>
              <a:t>Egalitarian and consensual</a:t>
            </a:r>
            <a:endParaRPr lang="en-US" sz="1300" dirty="0"/>
          </a:p>
        </p:txBody>
      </p:sp>
      <p:sp>
        <p:nvSpPr>
          <p:cNvPr id="6" name="Text 3"/>
          <p:cNvSpPr txBox="1"/>
          <p:nvPr/>
        </p:nvSpPr>
        <p:spPr>
          <a:xfrm>
            <a:off x="2240280" y="1508760"/>
            <a:ext cx="2971800" cy="274320"/>
          </a:xfrm>
          <a:prstGeom prst="rect">
            <a:avLst/>
          </a:prstGeom>
          <a:noFill/>
          <a:ln/>
        </p:spPr>
        <p:txBody>
          <a:bodyPr wrap="square" lIns="0" tIns="0" rIns="0" bIns="0" rtlCol="0" anchor="t"/>
          <a:lstStyle/>
          <a:p>
            <a:pPr marL="0" indent="0">
              <a:buNone/>
            </a:pPr>
            <a:r>
              <a:rPr lang="en-US" sz="1150" i="1" dirty="0">
                <a:solidFill>
                  <a:srgbClr val="5B6B82"/>
                </a:solidFill>
              </a:rPr>
              <a:t>Sweden, Netherlands, Denmark</a:t>
            </a:r>
            <a:endParaRPr lang="en-US" sz="1150" dirty="0"/>
          </a:p>
        </p:txBody>
      </p:sp>
      <p:sp>
        <p:nvSpPr>
          <p:cNvPr id="7" name="Text 4"/>
          <p:cNvSpPr txBox="1"/>
          <p:nvPr/>
        </p:nvSpPr>
        <p:spPr>
          <a:xfrm>
            <a:off x="2240280" y="1828800"/>
            <a:ext cx="2971800" cy="640080"/>
          </a:xfrm>
          <a:prstGeom prst="rect">
            <a:avLst/>
          </a:prstGeom>
          <a:noFill/>
          <a:ln/>
        </p:spPr>
        <p:txBody>
          <a:bodyPr wrap="square" lIns="0" tIns="0" rIns="0" bIns="0" rtlCol="0" anchor="t"/>
          <a:lstStyle/>
          <a:p>
            <a:pPr marL="0" indent="0">
              <a:buNone/>
            </a:pPr>
            <a:r>
              <a:rPr lang="en-US" sz="1150" dirty="0">
                <a:solidFill>
                  <a:schemeClr val="tx1"/>
                </a:solidFill>
              </a:rPr>
              <a:t>Flat structures; the group decides together</a:t>
            </a:r>
            <a:endParaRPr lang="en-US" sz="1150" dirty="0"/>
          </a:p>
        </p:txBody>
      </p:sp>
      <p:sp>
        <p:nvSpPr>
          <p:cNvPr id="8" name="Hierarchical and consensual"/>
          <p:cNvSpPr/>
          <p:nvPr/>
        </p:nvSpPr>
        <p:spPr>
          <a:xfrm>
            <a:off x="5440680" y="1051560"/>
            <a:ext cx="3246120" cy="1481328"/>
          </a:xfrm>
          <a:prstGeom prst="roundRect">
            <a:avLst>
              <a:gd name="adj" fmla="val 4938"/>
            </a:avLst>
          </a:prstGeom>
          <a:solidFill>
            <a:srgbClr val="DCE8F5"/>
          </a:solidFill>
          <a:ln w="12700">
            <a:solidFill>
              <a:srgbClr val="DCE8F5"/>
            </a:solidFill>
            <a:prstDash val="solid"/>
          </a:ln>
          <a:effectLst>
            <a:outerShdw blurRad="76200" dist="25400" dir="5400000" algn="bl" rotWithShape="0">
              <a:srgbClr val="000000">
                <a:alpha val="12000"/>
              </a:srgbClr>
            </a:outerShdw>
          </a:effectLst>
        </p:spPr>
        <p:txBody>
          <a:bodyPr/>
          <a:lstStyle/>
          <a:p>
            <a:endParaRPr lang="en-GB"/>
          </a:p>
        </p:txBody>
      </p:sp>
      <p:sp>
        <p:nvSpPr>
          <p:cNvPr id="9" name="Text 6"/>
          <p:cNvSpPr txBox="1"/>
          <p:nvPr/>
        </p:nvSpPr>
        <p:spPr>
          <a:xfrm>
            <a:off x="5577840" y="1161288"/>
            <a:ext cx="2971800" cy="320040"/>
          </a:xfrm>
          <a:prstGeom prst="rect">
            <a:avLst/>
          </a:prstGeom>
          <a:noFill/>
          <a:ln/>
        </p:spPr>
        <p:txBody>
          <a:bodyPr wrap="square" lIns="0" tIns="0" rIns="0" bIns="0" rtlCol="0" anchor="t"/>
          <a:lstStyle/>
          <a:p>
            <a:pPr marL="0" indent="0">
              <a:buNone/>
            </a:pPr>
            <a:r>
              <a:rPr lang="en-US" sz="1300" b="1" dirty="0">
                <a:solidFill>
                  <a:srgbClr val="1B2A4A"/>
                </a:solidFill>
                <a:latin typeface="Cambria" pitchFamily="34" charset="0"/>
                <a:ea typeface="Cambria" pitchFamily="34" charset="-122"/>
                <a:cs typeface="Cambria" pitchFamily="34" charset="-120"/>
              </a:rPr>
              <a:t>Hierarchical and consensual</a:t>
            </a:r>
            <a:endParaRPr lang="en-US" sz="1300" dirty="0"/>
          </a:p>
        </p:txBody>
      </p:sp>
      <p:sp>
        <p:nvSpPr>
          <p:cNvPr id="10" name="Text 7"/>
          <p:cNvSpPr txBox="1"/>
          <p:nvPr/>
        </p:nvSpPr>
        <p:spPr>
          <a:xfrm>
            <a:off x="5577840" y="1508760"/>
            <a:ext cx="2971800" cy="274320"/>
          </a:xfrm>
          <a:prstGeom prst="rect">
            <a:avLst/>
          </a:prstGeom>
          <a:noFill/>
          <a:ln/>
        </p:spPr>
        <p:txBody>
          <a:bodyPr wrap="square" lIns="0" tIns="0" rIns="0" bIns="0" rtlCol="0" anchor="t"/>
          <a:lstStyle/>
          <a:p>
            <a:pPr marL="0" indent="0">
              <a:buNone/>
            </a:pPr>
            <a:r>
              <a:rPr lang="en-US" sz="1150" i="1" dirty="0">
                <a:solidFill>
                  <a:srgbClr val="5B6B82"/>
                </a:solidFill>
              </a:rPr>
              <a:t>Japan, Germany</a:t>
            </a:r>
            <a:endParaRPr lang="en-US" sz="1150" dirty="0"/>
          </a:p>
        </p:txBody>
      </p:sp>
      <p:sp>
        <p:nvSpPr>
          <p:cNvPr id="11" name="Text 8"/>
          <p:cNvSpPr txBox="1"/>
          <p:nvPr/>
        </p:nvSpPr>
        <p:spPr>
          <a:xfrm>
            <a:off x="5577840" y="1828800"/>
            <a:ext cx="2971800" cy="640080"/>
          </a:xfrm>
          <a:prstGeom prst="rect">
            <a:avLst/>
          </a:prstGeom>
          <a:noFill/>
          <a:ln/>
        </p:spPr>
        <p:txBody>
          <a:bodyPr wrap="square" lIns="0" tIns="0" rIns="0" bIns="0" rtlCol="0" anchor="t"/>
          <a:lstStyle/>
          <a:p>
            <a:pPr marL="0" indent="0">
              <a:buNone/>
            </a:pPr>
            <a:r>
              <a:rPr lang="en-US" sz="1150" dirty="0">
                <a:solidFill>
                  <a:schemeClr val="tx1"/>
                </a:solidFill>
              </a:rPr>
              <a:t>Respect for rank, yet decisions built slowly by consensus</a:t>
            </a:r>
            <a:endParaRPr lang="en-US" sz="1150" dirty="0"/>
          </a:p>
        </p:txBody>
      </p:sp>
      <p:sp>
        <p:nvSpPr>
          <p:cNvPr id="12" name="Egalitarian and top down"/>
          <p:cNvSpPr/>
          <p:nvPr/>
        </p:nvSpPr>
        <p:spPr>
          <a:xfrm>
            <a:off x="2103120" y="2624328"/>
            <a:ext cx="3246120" cy="1481328"/>
          </a:xfrm>
          <a:prstGeom prst="roundRect">
            <a:avLst>
              <a:gd name="adj" fmla="val 4938"/>
            </a:avLst>
          </a:prstGeom>
          <a:solidFill>
            <a:srgbClr val="FDF0DC"/>
          </a:solidFill>
          <a:ln w="12700">
            <a:solidFill>
              <a:srgbClr val="FDF0DC"/>
            </a:solidFill>
            <a:prstDash val="solid"/>
          </a:ln>
          <a:effectLst>
            <a:outerShdw blurRad="76200" dist="25400" dir="5400000" algn="bl" rotWithShape="0">
              <a:srgbClr val="000000">
                <a:alpha val="12000"/>
              </a:srgbClr>
            </a:outerShdw>
          </a:effectLst>
        </p:spPr>
        <p:txBody>
          <a:bodyPr/>
          <a:lstStyle/>
          <a:p>
            <a:endParaRPr lang="en-GB"/>
          </a:p>
        </p:txBody>
      </p:sp>
      <p:sp>
        <p:nvSpPr>
          <p:cNvPr id="13" name="Text 10"/>
          <p:cNvSpPr txBox="1"/>
          <p:nvPr/>
        </p:nvSpPr>
        <p:spPr>
          <a:xfrm>
            <a:off x="2240280" y="2734056"/>
            <a:ext cx="2971800" cy="320040"/>
          </a:xfrm>
          <a:prstGeom prst="rect">
            <a:avLst/>
          </a:prstGeom>
          <a:noFill/>
          <a:ln/>
        </p:spPr>
        <p:txBody>
          <a:bodyPr wrap="square" lIns="0" tIns="0" rIns="0" bIns="0" rtlCol="0" anchor="t"/>
          <a:lstStyle/>
          <a:p>
            <a:pPr marL="0" indent="0">
              <a:buNone/>
            </a:pPr>
            <a:r>
              <a:rPr lang="en-US" sz="1300" b="1" dirty="0">
                <a:solidFill>
                  <a:srgbClr val="B9771A"/>
                </a:solidFill>
                <a:latin typeface="Cambria" pitchFamily="34" charset="0"/>
                <a:ea typeface="Cambria" pitchFamily="34" charset="-122"/>
                <a:cs typeface="Cambria" pitchFamily="34" charset="-120"/>
              </a:rPr>
              <a:t>Egalitarian and top down</a:t>
            </a:r>
            <a:endParaRPr lang="en-US" sz="1300" dirty="0"/>
          </a:p>
        </p:txBody>
      </p:sp>
      <p:sp>
        <p:nvSpPr>
          <p:cNvPr id="14" name="Text 11"/>
          <p:cNvSpPr txBox="1"/>
          <p:nvPr/>
        </p:nvSpPr>
        <p:spPr>
          <a:xfrm>
            <a:off x="2240280" y="3081528"/>
            <a:ext cx="2971800" cy="274320"/>
          </a:xfrm>
          <a:prstGeom prst="rect">
            <a:avLst/>
          </a:prstGeom>
          <a:noFill/>
          <a:ln/>
        </p:spPr>
        <p:txBody>
          <a:bodyPr wrap="square" lIns="0" tIns="0" rIns="0" bIns="0" rtlCol="0" anchor="t"/>
          <a:lstStyle/>
          <a:p>
            <a:pPr marL="0" indent="0">
              <a:buNone/>
            </a:pPr>
            <a:r>
              <a:rPr lang="en-US" sz="1150" i="1" dirty="0">
                <a:solidFill>
                  <a:srgbClr val="5B6B82"/>
                </a:solidFill>
              </a:rPr>
              <a:t>USA</a:t>
            </a:r>
            <a:endParaRPr lang="en-US" sz="1150" dirty="0"/>
          </a:p>
        </p:txBody>
      </p:sp>
      <p:sp>
        <p:nvSpPr>
          <p:cNvPr id="15" name="Text 12"/>
          <p:cNvSpPr txBox="1"/>
          <p:nvPr/>
        </p:nvSpPr>
        <p:spPr>
          <a:xfrm>
            <a:off x="2240280" y="3401568"/>
            <a:ext cx="2971800" cy="640080"/>
          </a:xfrm>
          <a:prstGeom prst="rect">
            <a:avLst/>
          </a:prstGeom>
          <a:noFill/>
          <a:ln/>
        </p:spPr>
        <p:txBody>
          <a:bodyPr wrap="square" lIns="0" tIns="0" rIns="0" bIns="0" rtlCol="0" anchor="t"/>
          <a:lstStyle/>
          <a:p>
            <a:pPr marL="0" indent="0">
              <a:buNone/>
            </a:pPr>
            <a:r>
              <a:rPr lang="en-US" sz="1150" dirty="0">
                <a:solidFill>
                  <a:schemeClr val="tx1"/>
                </a:solidFill>
              </a:rPr>
              <a:t>Informal with the boss, but the boss makes the call quickly</a:t>
            </a:r>
            <a:endParaRPr lang="en-US" sz="1150" dirty="0"/>
          </a:p>
        </p:txBody>
      </p:sp>
      <p:sp>
        <p:nvSpPr>
          <p:cNvPr id="16" name="Hierarchical and top down"/>
          <p:cNvSpPr/>
          <p:nvPr/>
        </p:nvSpPr>
        <p:spPr>
          <a:xfrm>
            <a:off x="5440680" y="2624328"/>
            <a:ext cx="3246120" cy="1481328"/>
          </a:xfrm>
          <a:prstGeom prst="roundRect">
            <a:avLst>
              <a:gd name="adj" fmla="val 4938"/>
            </a:avLst>
          </a:prstGeom>
          <a:solidFill>
            <a:srgbClr val="F3E1DC"/>
          </a:solidFill>
          <a:ln w="12700">
            <a:solidFill>
              <a:srgbClr val="F3E1DC"/>
            </a:solidFill>
            <a:prstDash val="solid"/>
          </a:ln>
          <a:effectLst>
            <a:outerShdw blurRad="76200" dist="25400" dir="5400000" algn="bl" rotWithShape="0">
              <a:srgbClr val="000000">
                <a:alpha val="12000"/>
              </a:srgbClr>
            </a:outerShdw>
          </a:effectLst>
        </p:spPr>
        <p:txBody>
          <a:bodyPr/>
          <a:lstStyle/>
          <a:p>
            <a:endParaRPr lang="en-GB"/>
          </a:p>
        </p:txBody>
      </p:sp>
      <p:sp>
        <p:nvSpPr>
          <p:cNvPr id="17" name="Text 14"/>
          <p:cNvSpPr txBox="1"/>
          <p:nvPr/>
        </p:nvSpPr>
        <p:spPr>
          <a:xfrm>
            <a:off x="5577840" y="2734056"/>
            <a:ext cx="2971800" cy="320040"/>
          </a:xfrm>
          <a:prstGeom prst="rect">
            <a:avLst/>
          </a:prstGeom>
          <a:noFill/>
          <a:ln/>
        </p:spPr>
        <p:txBody>
          <a:bodyPr wrap="square" lIns="0" tIns="0" rIns="0" bIns="0" rtlCol="0" anchor="t"/>
          <a:lstStyle/>
          <a:p>
            <a:pPr marL="0" indent="0">
              <a:buNone/>
            </a:pPr>
            <a:r>
              <a:rPr lang="en-US" sz="1300" b="1" dirty="0">
                <a:solidFill>
                  <a:srgbClr val="C8553D"/>
                </a:solidFill>
                <a:latin typeface="Cambria" pitchFamily="34" charset="0"/>
                <a:ea typeface="Cambria" pitchFamily="34" charset="-122"/>
                <a:cs typeface="Cambria" pitchFamily="34" charset="-120"/>
              </a:rPr>
              <a:t>Hierarchical and top down</a:t>
            </a:r>
            <a:endParaRPr lang="en-US" sz="1300" dirty="0"/>
          </a:p>
        </p:txBody>
      </p:sp>
      <p:sp>
        <p:nvSpPr>
          <p:cNvPr id="18" name="Text 15"/>
          <p:cNvSpPr txBox="1"/>
          <p:nvPr/>
        </p:nvSpPr>
        <p:spPr>
          <a:xfrm>
            <a:off x="5577840" y="3081528"/>
            <a:ext cx="2971800" cy="274320"/>
          </a:xfrm>
          <a:prstGeom prst="rect">
            <a:avLst/>
          </a:prstGeom>
          <a:noFill/>
          <a:ln/>
        </p:spPr>
        <p:txBody>
          <a:bodyPr wrap="square" lIns="0" tIns="0" rIns="0" bIns="0" rtlCol="0" anchor="t"/>
          <a:lstStyle/>
          <a:p>
            <a:pPr marL="0" indent="0">
              <a:buNone/>
            </a:pPr>
            <a:r>
              <a:rPr lang="en-US" sz="1150" i="1" dirty="0">
                <a:solidFill>
                  <a:srgbClr val="5B6B82"/>
                </a:solidFill>
              </a:rPr>
              <a:t>China, India, Russia</a:t>
            </a:r>
            <a:endParaRPr lang="en-US" sz="1150" dirty="0"/>
          </a:p>
        </p:txBody>
      </p:sp>
      <p:sp>
        <p:nvSpPr>
          <p:cNvPr id="19" name="Text 16"/>
          <p:cNvSpPr txBox="1"/>
          <p:nvPr/>
        </p:nvSpPr>
        <p:spPr>
          <a:xfrm>
            <a:off x="5577840" y="3401568"/>
            <a:ext cx="2971800" cy="640080"/>
          </a:xfrm>
          <a:prstGeom prst="rect">
            <a:avLst/>
          </a:prstGeom>
          <a:noFill/>
          <a:ln/>
        </p:spPr>
        <p:txBody>
          <a:bodyPr wrap="square" lIns="0" tIns="0" rIns="0" bIns="0" rtlCol="0" anchor="t"/>
          <a:lstStyle/>
          <a:p>
            <a:pPr marL="0" indent="0">
              <a:buNone/>
            </a:pPr>
            <a:r>
              <a:rPr lang="en-US" sz="1150" dirty="0">
                <a:solidFill>
                  <a:schemeClr val="tx1"/>
                </a:solidFill>
              </a:rPr>
              <a:t>Clear authority; the leader decides and others implement</a:t>
            </a:r>
            <a:endParaRPr lang="en-US" sz="1150" dirty="0"/>
          </a:p>
        </p:txBody>
      </p:sp>
      <p:sp>
        <p:nvSpPr>
          <p:cNvPr id="20" name="Text 17"/>
          <p:cNvSpPr txBox="1"/>
          <p:nvPr/>
        </p:nvSpPr>
        <p:spPr>
          <a:xfrm>
            <a:off x="457200" y="1051560"/>
            <a:ext cx="1554480" cy="1481328"/>
          </a:xfrm>
          <a:prstGeom prst="rect">
            <a:avLst/>
          </a:prstGeom>
          <a:noFill/>
          <a:ln/>
        </p:spPr>
        <p:txBody>
          <a:bodyPr wrap="square" lIns="0" tIns="0" rIns="0" bIns="0" rtlCol="0" anchor="ctr"/>
          <a:lstStyle/>
          <a:p>
            <a:pPr marL="0" indent="0" algn="r">
              <a:buNone/>
            </a:pPr>
            <a:r>
              <a:rPr lang="en-US" sz="1200" b="1" dirty="0">
                <a:solidFill>
                  <a:srgbClr val="2E6F95"/>
                </a:solidFill>
              </a:rPr>
              <a:t>Consensual decisions</a:t>
            </a:r>
            <a:endParaRPr lang="en-US" sz="1200" dirty="0"/>
          </a:p>
        </p:txBody>
      </p:sp>
      <p:sp>
        <p:nvSpPr>
          <p:cNvPr id="21" name="Text 18"/>
          <p:cNvSpPr txBox="1"/>
          <p:nvPr/>
        </p:nvSpPr>
        <p:spPr>
          <a:xfrm>
            <a:off x="457200" y="2624328"/>
            <a:ext cx="1554480" cy="1481328"/>
          </a:xfrm>
          <a:prstGeom prst="rect">
            <a:avLst/>
          </a:prstGeom>
          <a:noFill/>
          <a:ln/>
        </p:spPr>
        <p:txBody>
          <a:bodyPr wrap="square" lIns="0" tIns="0" rIns="0" bIns="0" rtlCol="0" anchor="ctr"/>
          <a:lstStyle/>
          <a:p>
            <a:pPr marL="0" indent="0" algn="r">
              <a:buNone/>
            </a:pPr>
            <a:r>
              <a:rPr lang="en-US" sz="1200" b="1" dirty="0">
                <a:solidFill>
                  <a:srgbClr val="B9771A"/>
                </a:solidFill>
              </a:rPr>
              <a:t>Top down decisions</a:t>
            </a:r>
            <a:endParaRPr lang="en-US" sz="1200" dirty="0"/>
          </a:p>
        </p:txBody>
      </p:sp>
      <p:sp>
        <p:nvSpPr>
          <p:cNvPr id="22" name="Text 19"/>
          <p:cNvSpPr txBox="1"/>
          <p:nvPr/>
        </p:nvSpPr>
        <p:spPr>
          <a:xfrm>
            <a:off x="2103120" y="4160520"/>
            <a:ext cx="3246120" cy="256032"/>
          </a:xfrm>
          <a:prstGeom prst="rect">
            <a:avLst/>
          </a:prstGeom>
          <a:noFill/>
          <a:ln/>
        </p:spPr>
        <p:txBody>
          <a:bodyPr wrap="square" lIns="0" tIns="0" rIns="0" bIns="0" rtlCol="0" anchor="t"/>
          <a:lstStyle/>
          <a:p>
            <a:pPr marL="0" indent="0" algn="ctr">
              <a:buNone/>
            </a:pPr>
            <a:r>
              <a:rPr lang="en-US" sz="1200" b="1" dirty="0">
                <a:solidFill>
                  <a:srgbClr val="1B2A4A"/>
                </a:solidFill>
              </a:rPr>
              <a:t>Egalitarian leading</a:t>
            </a:r>
            <a:endParaRPr lang="en-US" sz="1200" dirty="0"/>
          </a:p>
        </p:txBody>
      </p:sp>
      <p:sp>
        <p:nvSpPr>
          <p:cNvPr id="23" name="Text 20"/>
          <p:cNvSpPr txBox="1"/>
          <p:nvPr/>
        </p:nvSpPr>
        <p:spPr>
          <a:xfrm>
            <a:off x="5440680" y="4160520"/>
            <a:ext cx="3246120" cy="256032"/>
          </a:xfrm>
          <a:prstGeom prst="rect">
            <a:avLst/>
          </a:prstGeom>
          <a:noFill/>
          <a:ln/>
        </p:spPr>
        <p:txBody>
          <a:bodyPr wrap="square" lIns="0" tIns="0" rIns="0" bIns="0" rtlCol="0" anchor="t"/>
          <a:lstStyle/>
          <a:p>
            <a:pPr marL="0" indent="0" algn="ctr">
              <a:buNone/>
            </a:pPr>
            <a:r>
              <a:rPr lang="en-US" sz="1200" b="1" dirty="0">
                <a:solidFill>
                  <a:srgbClr val="1B2A4A"/>
                </a:solidFill>
              </a:rPr>
              <a:t>Hierarchical leading</a:t>
            </a:r>
            <a:endParaRPr lang="en-US" sz="1200" dirty="0"/>
          </a:p>
        </p:txBody>
      </p:sp>
      <p:sp>
        <p:nvSpPr>
          <p:cNvPr id="24" name="Text 21"/>
          <p:cNvSpPr txBox="1"/>
          <p:nvPr/>
        </p:nvSpPr>
        <p:spPr>
          <a:xfrm>
            <a:off x="457200" y="4389120"/>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Adapted from Meyer (2017) Being the boss in Brussels, Boston, and Beijing. Placements are indicative.</a:t>
            </a:r>
            <a:endParaRPr lang="en-US" sz="9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Hierarchy, voice and trust in practice</a:t>
            </a:r>
            <a:endParaRPr lang="en-US" sz="2600" dirty="0"/>
          </a:p>
        </p:txBody>
      </p:sp>
      <p:sp>
        <p:nvSpPr>
          <p:cNvPr id="4" name="Silence is not agreement card"/>
          <p:cNvSpPr/>
          <p:nvPr/>
        </p:nvSpPr>
        <p:spPr>
          <a:xfrm>
            <a:off x="457200" y="1051560"/>
            <a:ext cx="2615184" cy="292608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Silence is not agreement icon circle"/>
          <p:cNvSpPr/>
          <p:nvPr/>
        </p:nvSpPr>
        <p:spPr>
          <a:xfrm>
            <a:off x="621792" y="1216152"/>
            <a:ext cx="457200" cy="457200"/>
          </a:xfrm>
          <a:prstGeom prst="ellipse">
            <a:avLst/>
          </a:prstGeom>
          <a:solidFill>
            <a:srgbClr val="1B2A4A"/>
          </a:solidFill>
          <a:ln w="12700">
            <a:solidFill>
              <a:srgbClr val="1B2A4A"/>
            </a:solidFill>
            <a:prstDash val="solid"/>
          </a:ln>
        </p:spPr>
        <p:txBody>
          <a:bodyPr/>
          <a:lstStyle/>
          <a:p>
            <a:endParaRPr lang="en-GB"/>
          </a:p>
        </p:txBody>
      </p:sp>
      <p:pic>
        <p:nvPicPr>
          <p:cNvPr id="6" name="Image 0" descr="Silence is not agreement"/>
          <p:cNvPicPr>
            <a:picLocks noChangeAspect="1"/>
          </p:cNvPicPr>
          <p:nvPr/>
        </p:nvPicPr>
        <p:blipFill>
          <a:blip r:embed="rId3"/>
          <a:stretch>
            <a:fillRect/>
          </a:stretch>
        </p:blipFill>
        <p:spPr>
          <a:xfrm>
            <a:off x="731520" y="1325880"/>
            <a:ext cx="237744" cy="237744"/>
          </a:xfrm>
          <a:prstGeom prst="rect">
            <a:avLst/>
          </a:prstGeom>
        </p:spPr>
      </p:pic>
      <p:sp>
        <p:nvSpPr>
          <p:cNvPr id="7" name="Text 3"/>
          <p:cNvSpPr txBox="1"/>
          <p:nvPr/>
        </p:nvSpPr>
        <p:spPr>
          <a:xfrm>
            <a:off x="1188720" y="1216152"/>
            <a:ext cx="1746504" cy="457200"/>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Silence is not agreement</a:t>
            </a:r>
            <a:endParaRPr lang="en-US" sz="1300" dirty="0"/>
          </a:p>
        </p:txBody>
      </p:sp>
      <p:sp>
        <p:nvSpPr>
          <p:cNvPr id="8" name="Text 4"/>
          <p:cNvSpPr txBox="1"/>
          <p:nvPr/>
        </p:nvSpPr>
        <p:spPr>
          <a:xfrm>
            <a:off x="621792" y="1783080"/>
            <a:ext cx="2286000" cy="2057400"/>
          </a:xfrm>
          <a:prstGeom prst="rect">
            <a:avLst/>
          </a:prstGeom>
          <a:noFill/>
          <a:ln/>
        </p:spPr>
        <p:txBody>
          <a:bodyPr wrap="square" lIns="0" tIns="0" rIns="0" bIns="0" rtlCol="0" anchor="t"/>
          <a:lstStyle/>
          <a:p>
            <a:pPr marL="0" indent="0">
              <a:buNone/>
            </a:pPr>
            <a:r>
              <a:rPr lang="en-US" sz="1300" dirty="0">
                <a:solidFill>
                  <a:srgbClr val="1F2937"/>
                </a:solidFill>
              </a:rPr>
              <a:t>In higher power distance teams, a junior colleague may not report a guest complaint or a safety risk to a senior manager. Leaders need safe channels for speaking up (Edmondson, 1999).</a:t>
            </a:r>
            <a:endParaRPr lang="en-US" sz="1300" dirty="0"/>
          </a:p>
        </p:txBody>
      </p:sp>
      <p:sp>
        <p:nvSpPr>
          <p:cNvPr id="9" name="Match the level card"/>
          <p:cNvSpPr/>
          <p:nvPr/>
        </p:nvSpPr>
        <p:spPr>
          <a:xfrm>
            <a:off x="3264408" y="1051560"/>
            <a:ext cx="2615184" cy="292608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0" name="Match the level icon circle"/>
          <p:cNvSpPr/>
          <p:nvPr/>
        </p:nvSpPr>
        <p:spPr>
          <a:xfrm>
            <a:off x="3429000" y="1216152"/>
            <a:ext cx="457200" cy="457200"/>
          </a:xfrm>
          <a:prstGeom prst="ellipse">
            <a:avLst/>
          </a:prstGeom>
          <a:solidFill>
            <a:srgbClr val="2E6F95"/>
          </a:solidFill>
          <a:ln w="12700">
            <a:solidFill>
              <a:srgbClr val="2E6F95"/>
            </a:solidFill>
            <a:prstDash val="solid"/>
          </a:ln>
        </p:spPr>
        <p:txBody>
          <a:bodyPr/>
          <a:lstStyle/>
          <a:p>
            <a:endParaRPr lang="en-GB"/>
          </a:p>
        </p:txBody>
      </p:sp>
      <p:pic>
        <p:nvPicPr>
          <p:cNvPr id="11" name="Image 1" descr="Match the level"/>
          <p:cNvPicPr>
            <a:picLocks noChangeAspect="1"/>
          </p:cNvPicPr>
          <p:nvPr/>
        </p:nvPicPr>
        <p:blipFill>
          <a:blip r:embed="rId4"/>
          <a:stretch>
            <a:fillRect/>
          </a:stretch>
        </p:blipFill>
        <p:spPr>
          <a:xfrm>
            <a:off x="3538728" y="1325880"/>
            <a:ext cx="237744" cy="237744"/>
          </a:xfrm>
          <a:prstGeom prst="rect">
            <a:avLst/>
          </a:prstGeom>
        </p:spPr>
      </p:pic>
      <p:sp>
        <p:nvSpPr>
          <p:cNvPr id="12" name="Text 7"/>
          <p:cNvSpPr txBox="1"/>
          <p:nvPr/>
        </p:nvSpPr>
        <p:spPr>
          <a:xfrm>
            <a:off x="3995928" y="1216152"/>
            <a:ext cx="1746504" cy="457200"/>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Match the level</a:t>
            </a:r>
            <a:endParaRPr lang="en-US" sz="1300" dirty="0"/>
          </a:p>
        </p:txBody>
      </p:sp>
      <p:sp>
        <p:nvSpPr>
          <p:cNvPr id="13" name="Text 8"/>
          <p:cNvSpPr txBox="1"/>
          <p:nvPr/>
        </p:nvSpPr>
        <p:spPr>
          <a:xfrm>
            <a:off x="3429000" y="1783080"/>
            <a:ext cx="2286000" cy="2057400"/>
          </a:xfrm>
          <a:prstGeom prst="rect">
            <a:avLst/>
          </a:prstGeom>
          <a:noFill/>
          <a:ln/>
        </p:spPr>
        <p:txBody>
          <a:bodyPr wrap="square" lIns="0" tIns="0" rIns="0" bIns="0" rtlCol="0" anchor="t"/>
          <a:lstStyle/>
          <a:p>
            <a:pPr marL="0" indent="0">
              <a:buNone/>
            </a:pPr>
            <a:r>
              <a:rPr lang="en-US" sz="1300" dirty="0">
                <a:solidFill>
                  <a:srgbClr val="1F2937"/>
                </a:solidFill>
              </a:rPr>
              <a:t>Partners from hierarchical cultures may read a junior negotiator as a sign the deal is unimportant. Send someone of equal rank and route requests through the right level.</a:t>
            </a:r>
            <a:endParaRPr lang="en-US" sz="1300" dirty="0"/>
          </a:p>
        </p:txBody>
      </p:sp>
      <p:sp>
        <p:nvSpPr>
          <p:cNvPr id="14" name="Adjust formality card"/>
          <p:cNvSpPr/>
          <p:nvPr/>
        </p:nvSpPr>
        <p:spPr>
          <a:xfrm>
            <a:off x="6071616" y="1051560"/>
            <a:ext cx="2615184" cy="2926080"/>
          </a:xfrm>
          <a:prstGeom prst="roundRect">
            <a:avLst>
              <a:gd name="adj" fmla="val 2797"/>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5" name="Adjust formality icon circle"/>
          <p:cNvSpPr/>
          <p:nvPr/>
        </p:nvSpPr>
        <p:spPr>
          <a:xfrm>
            <a:off x="6236208" y="1216152"/>
            <a:ext cx="457200" cy="457200"/>
          </a:xfrm>
          <a:prstGeom prst="ellipse">
            <a:avLst/>
          </a:prstGeom>
          <a:solidFill>
            <a:srgbClr val="B9771A"/>
          </a:solidFill>
          <a:ln w="12700">
            <a:solidFill>
              <a:srgbClr val="B9771A"/>
            </a:solidFill>
            <a:prstDash val="solid"/>
          </a:ln>
        </p:spPr>
        <p:txBody>
          <a:bodyPr/>
          <a:lstStyle/>
          <a:p>
            <a:endParaRPr lang="en-GB"/>
          </a:p>
        </p:txBody>
      </p:sp>
      <p:pic>
        <p:nvPicPr>
          <p:cNvPr id="16" name="Image 2" descr="Adjust formality"/>
          <p:cNvPicPr>
            <a:picLocks noChangeAspect="1"/>
          </p:cNvPicPr>
          <p:nvPr/>
        </p:nvPicPr>
        <p:blipFill>
          <a:blip r:embed="rId5"/>
          <a:stretch>
            <a:fillRect/>
          </a:stretch>
        </p:blipFill>
        <p:spPr>
          <a:xfrm>
            <a:off x="6345936" y="1325880"/>
            <a:ext cx="237744" cy="237744"/>
          </a:xfrm>
          <a:prstGeom prst="rect">
            <a:avLst/>
          </a:prstGeom>
        </p:spPr>
      </p:pic>
      <p:sp>
        <p:nvSpPr>
          <p:cNvPr id="17" name="Text 11"/>
          <p:cNvSpPr txBox="1"/>
          <p:nvPr/>
        </p:nvSpPr>
        <p:spPr>
          <a:xfrm>
            <a:off x="6803136" y="1216152"/>
            <a:ext cx="1746504" cy="457200"/>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Adjust formality</a:t>
            </a:r>
            <a:endParaRPr lang="en-US" sz="1300" dirty="0"/>
          </a:p>
        </p:txBody>
      </p:sp>
      <p:sp>
        <p:nvSpPr>
          <p:cNvPr id="18" name="Text 12"/>
          <p:cNvSpPr txBox="1"/>
          <p:nvPr/>
        </p:nvSpPr>
        <p:spPr>
          <a:xfrm>
            <a:off x="6236208" y="1783080"/>
            <a:ext cx="2286000" cy="2057400"/>
          </a:xfrm>
          <a:prstGeom prst="rect">
            <a:avLst/>
          </a:prstGeom>
          <a:noFill/>
          <a:ln/>
        </p:spPr>
        <p:txBody>
          <a:bodyPr wrap="square" lIns="0" tIns="0" rIns="0" bIns="0" rtlCol="0" anchor="t"/>
          <a:lstStyle/>
          <a:p>
            <a:pPr marL="0" indent="0">
              <a:buNone/>
            </a:pPr>
            <a:r>
              <a:rPr lang="en-US" sz="1300" dirty="0">
                <a:solidFill>
                  <a:srgbClr val="1F2937"/>
                </a:solidFill>
              </a:rPr>
              <a:t>With egalitarian partners, heavy formality can feel cold and distant. First names, direct access and open debate often build trust faster.</a:t>
            </a:r>
            <a:endParaRPr lang="en-US" sz="1300" dirty="0"/>
          </a:p>
        </p:txBody>
      </p:sp>
      <p:sp>
        <p:nvSpPr>
          <p:cNvPr id="19" name="Hospitality link icon circle"/>
          <p:cNvSpPr/>
          <p:nvPr/>
        </p:nvSpPr>
        <p:spPr>
          <a:xfrm>
            <a:off x="457200" y="4069080"/>
            <a:ext cx="365760" cy="365760"/>
          </a:xfrm>
          <a:prstGeom prst="ellipse">
            <a:avLst/>
          </a:prstGeom>
          <a:solidFill>
            <a:srgbClr val="1B2A4A"/>
          </a:solidFill>
          <a:ln w="12700">
            <a:solidFill>
              <a:srgbClr val="1B2A4A"/>
            </a:solidFill>
            <a:prstDash val="solid"/>
          </a:ln>
        </p:spPr>
        <p:txBody>
          <a:bodyPr/>
          <a:lstStyle/>
          <a:p>
            <a:endParaRPr lang="en-GB"/>
          </a:p>
        </p:txBody>
      </p:sp>
      <p:pic>
        <p:nvPicPr>
          <p:cNvPr id="20" name="Image 3" descr="Hospitality link"/>
          <p:cNvPicPr>
            <a:picLocks noChangeAspect="1"/>
          </p:cNvPicPr>
          <p:nvPr/>
        </p:nvPicPr>
        <p:blipFill>
          <a:blip r:embed="rId6"/>
          <a:stretch>
            <a:fillRect/>
          </a:stretch>
        </p:blipFill>
        <p:spPr>
          <a:xfrm>
            <a:off x="544982" y="4156862"/>
            <a:ext cx="190195" cy="190195"/>
          </a:xfrm>
          <a:prstGeom prst="rect">
            <a:avLst/>
          </a:prstGeom>
        </p:spPr>
      </p:pic>
      <p:sp>
        <p:nvSpPr>
          <p:cNvPr id="21" name="Text 14"/>
          <p:cNvSpPr txBox="1"/>
          <p:nvPr/>
        </p:nvSpPr>
        <p:spPr>
          <a:xfrm>
            <a:off x="914400" y="4069080"/>
            <a:ext cx="7772400" cy="365760"/>
          </a:xfrm>
          <a:prstGeom prst="rect">
            <a:avLst/>
          </a:prstGeom>
          <a:noFill/>
          <a:ln/>
        </p:spPr>
        <p:txBody>
          <a:bodyPr wrap="square" lIns="0" tIns="0" rIns="0" bIns="0" rtlCol="0" anchor="ctr"/>
          <a:lstStyle/>
          <a:p>
            <a:pPr marL="0" indent="0">
              <a:buNone/>
            </a:pPr>
            <a:r>
              <a:rPr lang="en-US" sz="1150" b="1" dirty="0">
                <a:solidFill>
                  <a:srgbClr val="1B2A4A"/>
                </a:solidFill>
              </a:rPr>
              <a:t>Hospitality link: </a:t>
            </a:r>
            <a:r>
              <a:rPr lang="en-US" sz="1150" dirty="0">
                <a:solidFill>
                  <a:schemeClr val="tx1"/>
                </a:solidFill>
              </a:rPr>
              <a:t>international hotel teams often mix staff from both ends of the power distance scale on the same shift.</a:t>
            </a:r>
            <a:endParaRPr lang="en-US" sz="11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Class Task: Opening a hotel in partnership</a:t>
            </a:r>
            <a:endParaRPr lang="en-US" sz="2600" dirty="0"/>
          </a:p>
        </p:txBody>
      </p:sp>
      <p:sp>
        <p:nvSpPr>
          <p:cNvPr id="4" name="Case card"/>
          <p:cNvSpPr/>
          <p:nvPr/>
        </p:nvSpPr>
        <p:spPr>
          <a:xfrm>
            <a:off x="457200" y="1051560"/>
            <a:ext cx="3017520" cy="3291840"/>
          </a:xfrm>
          <a:prstGeom prst="roundRect">
            <a:avLst>
              <a:gd name="adj" fmla="val 2424"/>
            </a:avLst>
          </a:prstGeom>
          <a:solidFill>
            <a:srgbClr val="1B2A4A"/>
          </a:solidFill>
          <a:ln w="12700">
            <a:solidFill>
              <a:srgbClr val="1B2A4A"/>
            </a:solidFill>
            <a:prstDash val="solid"/>
          </a:ln>
          <a:effectLst>
            <a:outerShdw blurRad="76200" dist="25400" dir="5400000" algn="bl" rotWithShape="0">
              <a:srgbClr val="000000">
                <a:alpha val="12000"/>
              </a:srgbClr>
            </a:outerShdw>
          </a:effectLst>
        </p:spPr>
        <p:txBody>
          <a:bodyPr/>
          <a:lstStyle/>
          <a:p>
            <a:endParaRPr lang="en-GB"/>
          </a:p>
        </p:txBody>
      </p:sp>
      <p:sp>
        <p:nvSpPr>
          <p:cNvPr id="5" name="Case icon circle"/>
          <p:cNvSpPr/>
          <p:nvPr/>
        </p:nvSpPr>
        <p:spPr>
          <a:xfrm>
            <a:off x="658368" y="1234440"/>
            <a:ext cx="548640" cy="548640"/>
          </a:xfrm>
          <a:prstGeom prst="ellipse">
            <a:avLst/>
          </a:prstGeom>
          <a:solidFill>
            <a:srgbClr val="F2A541"/>
          </a:solidFill>
          <a:ln w="12700">
            <a:solidFill>
              <a:srgbClr val="F2A541"/>
            </a:solidFill>
            <a:prstDash val="solid"/>
          </a:ln>
        </p:spPr>
        <p:txBody>
          <a:bodyPr/>
          <a:lstStyle/>
          <a:p>
            <a:endParaRPr lang="en-GB"/>
          </a:p>
        </p:txBody>
      </p:sp>
      <p:pic>
        <p:nvPicPr>
          <p:cNvPr id="6" name="Image 0" descr="Case"/>
          <p:cNvPicPr>
            <a:picLocks noChangeAspect="1"/>
          </p:cNvPicPr>
          <p:nvPr/>
        </p:nvPicPr>
        <p:blipFill>
          <a:blip r:embed="rId3"/>
          <a:stretch>
            <a:fillRect/>
          </a:stretch>
        </p:blipFill>
        <p:spPr>
          <a:xfrm>
            <a:off x="790042" y="1366114"/>
            <a:ext cx="285293" cy="285293"/>
          </a:xfrm>
          <a:prstGeom prst="rect">
            <a:avLst/>
          </a:prstGeom>
        </p:spPr>
      </p:pic>
      <p:sp>
        <p:nvSpPr>
          <p:cNvPr id="7" name="Text 3"/>
          <p:cNvSpPr txBox="1"/>
          <p:nvPr/>
        </p:nvSpPr>
        <p:spPr>
          <a:xfrm>
            <a:off x="1325880" y="1234440"/>
            <a:ext cx="2011680" cy="548640"/>
          </a:xfrm>
          <a:prstGeom prst="rect">
            <a:avLst/>
          </a:prstGeom>
          <a:noFill/>
          <a:ln/>
        </p:spPr>
        <p:txBody>
          <a:bodyPr wrap="square" lIns="0" tIns="0" rIns="0" bIns="0" rtlCol="0" anchor="ctr"/>
          <a:lstStyle/>
          <a:p>
            <a:pPr marL="0" indent="0">
              <a:buNone/>
            </a:pPr>
            <a:r>
              <a:rPr lang="en-US" sz="1600" b="1" dirty="0">
                <a:solidFill>
                  <a:srgbClr val="F2A541"/>
                </a:solidFill>
                <a:latin typeface="Cambria" pitchFamily="34" charset="0"/>
                <a:ea typeface="Cambria" pitchFamily="34" charset="-122"/>
                <a:cs typeface="Cambria" pitchFamily="34" charset="-120"/>
              </a:rPr>
              <a:t>The case</a:t>
            </a:r>
            <a:endParaRPr lang="en-US" sz="1600" dirty="0"/>
          </a:p>
        </p:txBody>
      </p:sp>
      <p:sp>
        <p:nvSpPr>
          <p:cNvPr id="8" name="Text 4"/>
          <p:cNvSpPr txBox="1"/>
          <p:nvPr/>
        </p:nvSpPr>
        <p:spPr>
          <a:xfrm>
            <a:off x="658368" y="1920240"/>
            <a:ext cx="2651760" cy="2286000"/>
          </a:xfrm>
          <a:prstGeom prst="rect">
            <a:avLst/>
          </a:prstGeom>
          <a:noFill/>
          <a:ln/>
        </p:spPr>
        <p:txBody>
          <a:bodyPr wrap="square" lIns="0" tIns="0" rIns="0" bIns="0" rtlCol="0" anchor="t"/>
          <a:lstStyle/>
          <a:p>
            <a:pPr marL="0" indent="0">
              <a:buNone/>
            </a:pPr>
            <a:r>
              <a:rPr lang="en-US" sz="1200" dirty="0">
                <a:solidFill>
                  <a:srgbClr val="FFFFFF"/>
                </a:solidFill>
              </a:rPr>
              <a:t>A UK hotel management company is negotiating a management contract with a family owned hotel group in Riyadh. The family has run its business through personal networks for three generations.</a:t>
            </a:r>
            <a:endParaRPr lang="en-US" sz="1200" dirty="0"/>
          </a:p>
        </p:txBody>
      </p:sp>
      <p:sp>
        <p:nvSpPr>
          <p:cNvPr id="9" name="Text 5"/>
          <p:cNvSpPr txBox="1"/>
          <p:nvPr/>
        </p:nvSpPr>
        <p:spPr>
          <a:xfrm>
            <a:off x="3749040" y="1051560"/>
            <a:ext cx="4937760" cy="320040"/>
          </a:xfrm>
          <a:prstGeom prst="rect">
            <a:avLst/>
          </a:prstGeom>
          <a:noFill/>
          <a:ln/>
        </p:spPr>
        <p:txBody>
          <a:bodyPr wrap="square" lIns="0" tIns="0" rIns="0" bIns="0" rtlCol="0" anchor="t"/>
          <a:lstStyle/>
          <a:p>
            <a:pPr marL="0" indent="0">
              <a:buNone/>
            </a:pPr>
            <a:r>
              <a:rPr lang="en-US" sz="1300" b="1" dirty="0">
                <a:solidFill>
                  <a:srgbClr val="1B2A4A"/>
                </a:solidFill>
              </a:rPr>
              <a:t>In groups of three (15 minutes):</a:t>
            </a:r>
            <a:endParaRPr lang="en-US" sz="1300" dirty="0"/>
          </a:p>
        </p:txBody>
      </p:sp>
      <p:sp>
        <p:nvSpPr>
          <p:cNvPr id="10" name="Question 1"/>
          <p:cNvSpPr/>
          <p:nvPr/>
        </p:nvSpPr>
        <p:spPr>
          <a:xfrm>
            <a:off x="3749040" y="1463040"/>
            <a:ext cx="4937760" cy="841248"/>
          </a:xfrm>
          <a:prstGeom prst="roundRect">
            <a:avLst>
              <a:gd name="adj" fmla="val 8696"/>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1" name="Text 7"/>
          <p:cNvSpPr txBox="1"/>
          <p:nvPr/>
        </p:nvSpPr>
        <p:spPr>
          <a:xfrm>
            <a:off x="3886200" y="1463040"/>
            <a:ext cx="365760" cy="841248"/>
          </a:xfrm>
          <a:prstGeom prst="rect">
            <a:avLst/>
          </a:prstGeom>
          <a:noFill/>
          <a:ln/>
        </p:spPr>
        <p:txBody>
          <a:bodyPr wrap="square" lIns="0" tIns="0" rIns="0" bIns="0" rtlCol="0" anchor="ctr"/>
          <a:lstStyle/>
          <a:p>
            <a:pPr marL="0" indent="0">
              <a:buNone/>
            </a:pPr>
            <a:r>
              <a:rPr lang="en-US" sz="2000" b="1" dirty="0">
                <a:solidFill>
                  <a:srgbClr val="B9771A"/>
                </a:solidFill>
                <a:latin typeface="Cambria" pitchFamily="34" charset="0"/>
                <a:ea typeface="Cambria" pitchFamily="34" charset="-122"/>
                <a:cs typeface="Cambria" pitchFamily="34" charset="-120"/>
              </a:rPr>
              <a:t>1</a:t>
            </a:r>
            <a:endParaRPr lang="en-US" sz="2000" dirty="0"/>
          </a:p>
        </p:txBody>
      </p:sp>
      <p:sp>
        <p:nvSpPr>
          <p:cNvPr id="12" name="Text 8"/>
          <p:cNvSpPr txBox="1"/>
          <p:nvPr/>
        </p:nvSpPr>
        <p:spPr>
          <a:xfrm>
            <a:off x="4297680" y="1536192"/>
            <a:ext cx="4251960" cy="713232"/>
          </a:xfrm>
          <a:prstGeom prst="rect">
            <a:avLst/>
          </a:prstGeom>
          <a:noFill/>
          <a:ln/>
        </p:spPr>
        <p:txBody>
          <a:bodyPr wrap="square" lIns="0" tIns="0" rIns="0" bIns="0" rtlCol="0" anchor="ctr"/>
          <a:lstStyle/>
          <a:p>
            <a:pPr marL="0" indent="0">
              <a:buNone/>
            </a:pPr>
            <a:r>
              <a:rPr lang="en-US" sz="1150" dirty="0">
                <a:solidFill>
                  <a:schemeClr val="tx1"/>
                </a:solidFill>
              </a:rPr>
              <a:t>Which type of trust is the family likely to prioritise, and why? Use at least one framework from today.</a:t>
            </a:r>
            <a:endParaRPr lang="en-US" sz="1150" dirty="0"/>
          </a:p>
        </p:txBody>
      </p:sp>
      <p:sp>
        <p:nvSpPr>
          <p:cNvPr id="13" name="Question 2"/>
          <p:cNvSpPr/>
          <p:nvPr/>
        </p:nvSpPr>
        <p:spPr>
          <a:xfrm>
            <a:off x="3749040" y="2423160"/>
            <a:ext cx="4937760" cy="841248"/>
          </a:xfrm>
          <a:prstGeom prst="roundRect">
            <a:avLst>
              <a:gd name="adj" fmla="val 8696"/>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4" name="Text 10"/>
          <p:cNvSpPr txBox="1"/>
          <p:nvPr/>
        </p:nvSpPr>
        <p:spPr>
          <a:xfrm>
            <a:off x="3886200" y="2423160"/>
            <a:ext cx="365760" cy="841248"/>
          </a:xfrm>
          <a:prstGeom prst="rect">
            <a:avLst/>
          </a:prstGeom>
          <a:noFill/>
          <a:ln/>
        </p:spPr>
        <p:txBody>
          <a:bodyPr wrap="square" lIns="0" tIns="0" rIns="0" bIns="0" rtlCol="0" anchor="ctr"/>
          <a:lstStyle/>
          <a:p>
            <a:pPr marL="0" indent="0">
              <a:buNone/>
            </a:pPr>
            <a:r>
              <a:rPr lang="en-US" sz="2000" b="1" dirty="0">
                <a:solidFill>
                  <a:srgbClr val="B9771A"/>
                </a:solidFill>
                <a:latin typeface="Cambria" pitchFamily="34" charset="0"/>
                <a:ea typeface="Cambria" pitchFamily="34" charset="-122"/>
                <a:cs typeface="Cambria" pitchFamily="34" charset="-120"/>
              </a:rPr>
              <a:t>2</a:t>
            </a:r>
            <a:endParaRPr lang="en-US" sz="2000" dirty="0"/>
          </a:p>
        </p:txBody>
      </p:sp>
      <p:sp>
        <p:nvSpPr>
          <p:cNvPr id="15" name="Text 11"/>
          <p:cNvSpPr txBox="1"/>
          <p:nvPr/>
        </p:nvSpPr>
        <p:spPr>
          <a:xfrm>
            <a:off x="4297680" y="2496312"/>
            <a:ext cx="4251960" cy="713232"/>
          </a:xfrm>
          <a:prstGeom prst="rect">
            <a:avLst/>
          </a:prstGeom>
          <a:noFill/>
          <a:ln/>
        </p:spPr>
        <p:txBody>
          <a:bodyPr wrap="square" lIns="0" tIns="0" rIns="0" bIns="0" rtlCol="0" anchor="ctr"/>
          <a:lstStyle/>
          <a:p>
            <a:pPr marL="0" indent="0">
              <a:buNone/>
            </a:pPr>
            <a:r>
              <a:rPr lang="en-US" sz="1150" dirty="0">
                <a:solidFill>
                  <a:schemeClr val="tx1"/>
                </a:solidFill>
              </a:rPr>
              <a:t>How should the UK team adapt who attends, how they communicate and how quickly they push for a signed contract?</a:t>
            </a:r>
            <a:endParaRPr lang="en-US" sz="1150" dirty="0"/>
          </a:p>
        </p:txBody>
      </p:sp>
      <p:sp>
        <p:nvSpPr>
          <p:cNvPr id="16" name="Question 3"/>
          <p:cNvSpPr/>
          <p:nvPr/>
        </p:nvSpPr>
        <p:spPr>
          <a:xfrm>
            <a:off x="3749040" y="3383280"/>
            <a:ext cx="4937760" cy="841248"/>
          </a:xfrm>
          <a:prstGeom prst="roundRect">
            <a:avLst>
              <a:gd name="adj" fmla="val 8696"/>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7" name="Text 13"/>
          <p:cNvSpPr txBox="1"/>
          <p:nvPr/>
        </p:nvSpPr>
        <p:spPr>
          <a:xfrm>
            <a:off x="3886200" y="3383280"/>
            <a:ext cx="365760" cy="841248"/>
          </a:xfrm>
          <a:prstGeom prst="rect">
            <a:avLst/>
          </a:prstGeom>
          <a:noFill/>
          <a:ln/>
        </p:spPr>
        <p:txBody>
          <a:bodyPr wrap="square" lIns="0" tIns="0" rIns="0" bIns="0" rtlCol="0" anchor="ctr"/>
          <a:lstStyle/>
          <a:p>
            <a:pPr marL="0" indent="0">
              <a:buNone/>
            </a:pPr>
            <a:r>
              <a:rPr lang="en-US" sz="2000" b="1" dirty="0">
                <a:solidFill>
                  <a:srgbClr val="B9771A"/>
                </a:solidFill>
                <a:latin typeface="Cambria" pitchFamily="34" charset="0"/>
                <a:ea typeface="Cambria" pitchFamily="34" charset="-122"/>
                <a:cs typeface="Cambria" pitchFamily="34" charset="-120"/>
              </a:rPr>
              <a:t>3</a:t>
            </a:r>
            <a:endParaRPr lang="en-US" sz="2000" dirty="0"/>
          </a:p>
        </p:txBody>
      </p:sp>
      <p:sp>
        <p:nvSpPr>
          <p:cNvPr id="18" name="Text 14"/>
          <p:cNvSpPr txBox="1"/>
          <p:nvPr/>
        </p:nvSpPr>
        <p:spPr>
          <a:xfrm>
            <a:off x="4297680" y="3456432"/>
            <a:ext cx="4251960" cy="713232"/>
          </a:xfrm>
          <a:prstGeom prst="rect">
            <a:avLst/>
          </a:prstGeom>
          <a:noFill/>
          <a:ln/>
        </p:spPr>
        <p:txBody>
          <a:bodyPr wrap="square" lIns="0" tIns="0" rIns="0" bIns="0" rtlCol="0" anchor="ctr"/>
          <a:lstStyle/>
          <a:p>
            <a:pPr marL="0" indent="0">
              <a:buNone/>
            </a:pPr>
            <a:r>
              <a:rPr lang="en-US" sz="1150" dirty="0">
                <a:solidFill>
                  <a:schemeClr val="tx1"/>
                </a:solidFill>
              </a:rPr>
              <a:t>Where could wasta create an ethical or legal risk for the UK company under the Bribery Act 2010, and how would you manage it?</a:t>
            </a:r>
            <a:endParaRPr lang="en-US" sz="115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In summary</a:t>
            </a:r>
            <a:endParaRPr lang="en-US" sz="2600" dirty="0"/>
          </a:p>
        </p:txBody>
      </p:sp>
      <p:sp>
        <p:nvSpPr>
          <p:cNvPr id="4" name="Summary 1"/>
          <p:cNvSpPr/>
          <p:nvPr/>
        </p:nvSpPr>
        <p:spPr>
          <a:xfrm>
            <a:off x="457200" y="1051560"/>
            <a:ext cx="4023360" cy="1554480"/>
          </a:xfrm>
          <a:prstGeom prst="roundRect">
            <a:avLst>
              <a:gd name="adj" fmla="val 4706"/>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5" name="Summary 1 icon circle"/>
          <p:cNvSpPr/>
          <p:nvPr/>
        </p:nvSpPr>
        <p:spPr>
          <a:xfrm>
            <a:off x="640080" y="1554480"/>
            <a:ext cx="548640" cy="548640"/>
          </a:xfrm>
          <a:prstGeom prst="ellipse">
            <a:avLst/>
          </a:prstGeom>
          <a:solidFill>
            <a:srgbClr val="1B2A4A"/>
          </a:solidFill>
          <a:ln w="12700">
            <a:solidFill>
              <a:srgbClr val="1B2A4A"/>
            </a:solidFill>
            <a:prstDash val="solid"/>
          </a:ln>
        </p:spPr>
        <p:txBody>
          <a:bodyPr/>
          <a:lstStyle/>
          <a:p>
            <a:endParaRPr lang="en-GB"/>
          </a:p>
        </p:txBody>
      </p:sp>
      <p:pic>
        <p:nvPicPr>
          <p:cNvPr id="6" name="Image 0" descr="Summary 1"/>
          <p:cNvPicPr>
            <a:picLocks noChangeAspect="1"/>
          </p:cNvPicPr>
          <p:nvPr/>
        </p:nvPicPr>
        <p:blipFill>
          <a:blip r:embed="rId3"/>
          <a:stretch>
            <a:fillRect/>
          </a:stretch>
        </p:blipFill>
        <p:spPr>
          <a:xfrm>
            <a:off x="771754" y="1686154"/>
            <a:ext cx="285293" cy="285293"/>
          </a:xfrm>
          <a:prstGeom prst="rect">
            <a:avLst/>
          </a:prstGeom>
        </p:spPr>
      </p:pic>
      <p:sp>
        <p:nvSpPr>
          <p:cNvPr id="7" name="Text 3"/>
          <p:cNvSpPr txBox="1"/>
          <p:nvPr/>
        </p:nvSpPr>
        <p:spPr>
          <a:xfrm>
            <a:off x="1371600" y="1188720"/>
            <a:ext cx="2971800" cy="1280160"/>
          </a:xfrm>
          <a:prstGeom prst="rect">
            <a:avLst/>
          </a:prstGeom>
          <a:noFill/>
          <a:ln/>
        </p:spPr>
        <p:txBody>
          <a:bodyPr wrap="square" lIns="0" tIns="0" rIns="0" bIns="0" rtlCol="0" anchor="ctr"/>
          <a:lstStyle/>
          <a:p>
            <a:pPr marL="0" indent="0">
              <a:buNone/>
            </a:pPr>
            <a:r>
              <a:rPr lang="en-US" sz="1300" dirty="0">
                <a:solidFill>
                  <a:schemeClr val="tx1"/>
                </a:solidFill>
              </a:rPr>
              <a:t>Successful international business relationships depend on the development of trust</a:t>
            </a:r>
            <a:endParaRPr lang="en-US" sz="1300" dirty="0"/>
          </a:p>
        </p:txBody>
      </p:sp>
      <p:sp>
        <p:nvSpPr>
          <p:cNvPr id="8" name="Summary 2"/>
          <p:cNvSpPr/>
          <p:nvPr/>
        </p:nvSpPr>
        <p:spPr>
          <a:xfrm>
            <a:off x="4663440" y="1051560"/>
            <a:ext cx="4023360" cy="1554480"/>
          </a:xfrm>
          <a:prstGeom prst="roundRect">
            <a:avLst>
              <a:gd name="adj" fmla="val 4706"/>
            </a:avLst>
          </a:prstGeom>
          <a:solidFill>
            <a:srgbClr val="DCE8F5"/>
          </a:solidFill>
          <a:ln w="12700">
            <a:solidFill>
              <a:srgbClr val="DCE8F5"/>
            </a:solidFill>
            <a:prstDash val="solid"/>
          </a:ln>
          <a:effectLst>
            <a:outerShdw blurRad="76200" dist="25400" dir="5400000" algn="bl" rotWithShape="0">
              <a:srgbClr val="000000">
                <a:alpha val="12000"/>
              </a:srgbClr>
            </a:outerShdw>
          </a:effectLst>
        </p:spPr>
        <p:txBody>
          <a:bodyPr/>
          <a:lstStyle/>
          <a:p>
            <a:endParaRPr lang="en-GB"/>
          </a:p>
        </p:txBody>
      </p:sp>
      <p:sp>
        <p:nvSpPr>
          <p:cNvPr id="9" name="Summary 2 icon circle"/>
          <p:cNvSpPr/>
          <p:nvPr/>
        </p:nvSpPr>
        <p:spPr>
          <a:xfrm>
            <a:off x="4846320" y="1554480"/>
            <a:ext cx="548640" cy="548640"/>
          </a:xfrm>
          <a:prstGeom prst="ellipse">
            <a:avLst/>
          </a:prstGeom>
          <a:solidFill>
            <a:srgbClr val="1B2A4A"/>
          </a:solidFill>
          <a:ln w="12700">
            <a:solidFill>
              <a:srgbClr val="1B2A4A"/>
            </a:solidFill>
            <a:prstDash val="solid"/>
          </a:ln>
        </p:spPr>
        <p:txBody>
          <a:bodyPr/>
          <a:lstStyle/>
          <a:p>
            <a:endParaRPr lang="en-GB"/>
          </a:p>
        </p:txBody>
      </p:sp>
      <p:pic>
        <p:nvPicPr>
          <p:cNvPr id="10" name="Image 1" descr="Summary 2"/>
          <p:cNvPicPr>
            <a:picLocks noChangeAspect="1"/>
          </p:cNvPicPr>
          <p:nvPr/>
        </p:nvPicPr>
        <p:blipFill>
          <a:blip r:embed="rId4"/>
          <a:stretch>
            <a:fillRect/>
          </a:stretch>
        </p:blipFill>
        <p:spPr>
          <a:xfrm>
            <a:off x="4977994" y="1686154"/>
            <a:ext cx="285293" cy="285293"/>
          </a:xfrm>
          <a:prstGeom prst="rect">
            <a:avLst/>
          </a:prstGeom>
        </p:spPr>
      </p:pic>
      <p:sp>
        <p:nvSpPr>
          <p:cNvPr id="11" name="Text 6"/>
          <p:cNvSpPr txBox="1"/>
          <p:nvPr/>
        </p:nvSpPr>
        <p:spPr>
          <a:xfrm>
            <a:off x="5577840" y="1188720"/>
            <a:ext cx="2971800" cy="1280160"/>
          </a:xfrm>
          <a:prstGeom prst="rect">
            <a:avLst/>
          </a:prstGeom>
          <a:noFill/>
          <a:ln/>
        </p:spPr>
        <p:txBody>
          <a:bodyPr wrap="square" lIns="0" tIns="0" rIns="0" bIns="0" rtlCol="0" anchor="ctr"/>
          <a:lstStyle/>
          <a:p>
            <a:pPr marL="0" indent="0">
              <a:buNone/>
            </a:pPr>
            <a:r>
              <a:rPr lang="en-US" sz="1300" dirty="0">
                <a:solidFill>
                  <a:schemeClr val="tx1"/>
                </a:solidFill>
              </a:rPr>
              <a:t>The basis of trust is culturally different. In Western contexts, rules and regulations applied to all form the basis of business relationships.</a:t>
            </a:r>
            <a:endParaRPr lang="en-US" sz="1300" dirty="0"/>
          </a:p>
        </p:txBody>
      </p:sp>
      <p:sp>
        <p:nvSpPr>
          <p:cNvPr id="12" name="Summary 3"/>
          <p:cNvSpPr/>
          <p:nvPr/>
        </p:nvSpPr>
        <p:spPr>
          <a:xfrm>
            <a:off x="457200" y="2743200"/>
            <a:ext cx="4023360" cy="1554480"/>
          </a:xfrm>
          <a:prstGeom prst="roundRect">
            <a:avLst>
              <a:gd name="adj" fmla="val 4706"/>
            </a:avLst>
          </a:prstGeom>
          <a:solidFill>
            <a:srgbClr val="DCE8F5"/>
          </a:solidFill>
          <a:ln w="12700">
            <a:solidFill>
              <a:srgbClr val="DCE8F5"/>
            </a:solidFill>
            <a:prstDash val="solid"/>
          </a:ln>
          <a:effectLst>
            <a:outerShdw blurRad="76200" dist="25400" dir="5400000" algn="bl" rotWithShape="0">
              <a:srgbClr val="000000">
                <a:alpha val="12000"/>
              </a:srgbClr>
            </a:outerShdw>
          </a:effectLst>
        </p:spPr>
        <p:txBody>
          <a:bodyPr/>
          <a:lstStyle/>
          <a:p>
            <a:endParaRPr lang="en-GB"/>
          </a:p>
        </p:txBody>
      </p:sp>
      <p:sp>
        <p:nvSpPr>
          <p:cNvPr id="13" name="Summary 3 icon circle"/>
          <p:cNvSpPr/>
          <p:nvPr/>
        </p:nvSpPr>
        <p:spPr>
          <a:xfrm>
            <a:off x="640080" y="3246120"/>
            <a:ext cx="548640" cy="548640"/>
          </a:xfrm>
          <a:prstGeom prst="ellipse">
            <a:avLst/>
          </a:prstGeom>
          <a:solidFill>
            <a:srgbClr val="1B2A4A"/>
          </a:solidFill>
          <a:ln w="12700">
            <a:solidFill>
              <a:srgbClr val="1B2A4A"/>
            </a:solidFill>
            <a:prstDash val="solid"/>
          </a:ln>
        </p:spPr>
        <p:txBody>
          <a:bodyPr/>
          <a:lstStyle/>
          <a:p>
            <a:endParaRPr lang="en-GB"/>
          </a:p>
        </p:txBody>
      </p:sp>
      <p:pic>
        <p:nvPicPr>
          <p:cNvPr id="14" name="Image 2" descr="Summary 3"/>
          <p:cNvPicPr>
            <a:picLocks noChangeAspect="1"/>
          </p:cNvPicPr>
          <p:nvPr/>
        </p:nvPicPr>
        <p:blipFill>
          <a:blip r:embed="rId5"/>
          <a:stretch>
            <a:fillRect/>
          </a:stretch>
        </p:blipFill>
        <p:spPr>
          <a:xfrm>
            <a:off x="771754" y="3377794"/>
            <a:ext cx="285293" cy="285293"/>
          </a:xfrm>
          <a:prstGeom prst="rect">
            <a:avLst/>
          </a:prstGeom>
        </p:spPr>
      </p:pic>
      <p:sp>
        <p:nvSpPr>
          <p:cNvPr id="15" name="Text 9"/>
          <p:cNvSpPr txBox="1"/>
          <p:nvPr/>
        </p:nvSpPr>
        <p:spPr>
          <a:xfrm>
            <a:off x="1371600" y="2880360"/>
            <a:ext cx="2971800" cy="1280160"/>
          </a:xfrm>
          <a:prstGeom prst="rect">
            <a:avLst/>
          </a:prstGeom>
          <a:noFill/>
          <a:ln/>
        </p:spPr>
        <p:txBody>
          <a:bodyPr wrap="square" lIns="0" tIns="0" rIns="0" bIns="0" rtlCol="0" anchor="ctr"/>
          <a:lstStyle/>
          <a:p>
            <a:pPr marL="0" indent="0">
              <a:buNone/>
            </a:pPr>
            <a:r>
              <a:rPr lang="en-US" sz="1300" dirty="0">
                <a:solidFill>
                  <a:schemeClr val="tx1"/>
                </a:solidFill>
              </a:rPr>
              <a:t>In many other cultures, relationship networks based on the exchange of favours are a key element of trust building.</a:t>
            </a:r>
            <a:endParaRPr lang="en-US" sz="1300" dirty="0"/>
          </a:p>
        </p:txBody>
      </p:sp>
      <p:sp>
        <p:nvSpPr>
          <p:cNvPr id="16" name="Summary 4"/>
          <p:cNvSpPr/>
          <p:nvPr/>
        </p:nvSpPr>
        <p:spPr>
          <a:xfrm>
            <a:off x="4663440" y="2743200"/>
            <a:ext cx="4023360" cy="1554480"/>
          </a:xfrm>
          <a:prstGeom prst="roundRect">
            <a:avLst>
              <a:gd name="adj" fmla="val 4706"/>
            </a:avLst>
          </a:prstGeom>
          <a:solidFill>
            <a:srgbClr val="EEF3F9"/>
          </a:solidFill>
          <a:ln w="12700">
            <a:solidFill>
              <a:srgbClr val="EEF3F9"/>
            </a:solidFill>
            <a:prstDash val="solid"/>
          </a:ln>
          <a:effectLst>
            <a:outerShdw blurRad="76200" dist="25400" dir="5400000" algn="bl" rotWithShape="0">
              <a:srgbClr val="000000">
                <a:alpha val="12000"/>
              </a:srgbClr>
            </a:outerShdw>
          </a:effectLst>
        </p:spPr>
        <p:txBody>
          <a:bodyPr/>
          <a:lstStyle/>
          <a:p>
            <a:endParaRPr lang="en-GB"/>
          </a:p>
        </p:txBody>
      </p:sp>
      <p:sp>
        <p:nvSpPr>
          <p:cNvPr id="17" name="Summary 4 icon circle"/>
          <p:cNvSpPr/>
          <p:nvPr/>
        </p:nvSpPr>
        <p:spPr>
          <a:xfrm>
            <a:off x="4846320" y="3246120"/>
            <a:ext cx="548640" cy="548640"/>
          </a:xfrm>
          <a:prstGeom prst="ellipse">
            <a:avLst/>
          </a:prstGeom>
          <a:solidFill>
            <a:srgbClr val="1B2A4A"/>
          </a:solidFill>
          <a:ln w="12700">
            <a:solidFill>
              <a:srgbClr val="1B2A4A"/>
            </a:solidFill>
            <a:prstDash val="solid"/>
          </a:ln>
        </p:spPr>
        <p:txBody>
          <a:bodyPr/>
          <a:lstStyle/>
          <a:p>
            <a:endParaRPr lang="en-GB"/>
          </a:p>
        </p:txBody>
      </p:sp>
      <p:pic>
        <p:nvPicPr>
          <p:cNvPr id="18" name="Image 3" descr="Summary 4"/>
          <p:cNvPicPr>
            <a:picLocks noChangeAspect="1"/>
          </p:cNvPicPr>
          <p:nvPr/>
        </p:nvPicPr>
        <p:blipFill>
          <a:blip r:embed="rId6"/>
          <a:stretch>
            <a:fillRect/>
          </a:stretch>
        </p:blipFill>
        <p:spPr>
          <a:xfrm>
            <a:off x="4977994" y="3377794"/>
            <a:ext cx="285293" cy="285293"/>
          </a:xfrm>
          <a:prstGeom prst="rect">
            <a:avLst/>
          </a:prstGeom>
        </p:spPr>
      </p:pic>
      <p:sp>
        <p:nvSpPr>
          <p:cNvPr id="19" name="Text 12"/>
          <p:cNvSpPr txBox="1"/>
          <p:nvPr/>
        </p:nvSpPr>
        <p:spPr>
          <a:xfrm>
            <a:off x="5577840" y="2880360"/>
            <a:ext cx="2971800" cy="1280160"/>
          </a:xfrm>
          <a:prstGeom prst="rect">
            <a:avLst/>
          </a:prstGeom>
          <a:noFill/>
          <a:ln/>
        </p:spPr>
        <p:txBody>
          <a:bodyPr wrap="square" lIns="0" tIns="0" rIns="0" bIns="0" rtlCol="0" anchor="ctr"/>
          <a:lstStyle/>
          <a:p>
            <a:pPr marL="0" indent="0">
              <a:buNone/>
            </a:pPr>
            <a:r>
              <a:rPr lang="en-US" sz="1300" dirty="0">
                <a:solidFill>
                  <a:schemeClr val="tx1"/>
                </a:solidFill>
              </a:rPr>
              <a:t> These cultural differences need to be acknowledged and managed in order to build trust between business partners</a:t>
            </a:r>
            <a:endParaRPr lang="en-US" sz="13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731520" y="2377440"/>
            <a:ext cx="7680960" cy="1463040"/>
          </a:xfrm>
          <a:prstGeom prst="rect">
            <a:avLst/>
          </a:prstGeom>
          <a:noFill/>
          <a:ln/>
        </p:spPr>
        <p:txBody>
          <a:bodyPr wrap="square" rtlCol="0" anchor="t"/>
          <a:lstStyle/>
          <a:p>
            <a:pPr marL="0" indent="0" algn="l">
              <a:buNone/>
            </a:pPr>
            <a:r>
              <a:rPr lang="en-US" sz="3400" b="1" dirty="0">
                <a:solidFill>
                  <a:schemeClr val="bg1"/>
                </a:solidFill>
                <a:latin typeface="Cambria" pitchFamily="34" charset="0"/>
                <a:ea typeface="Cambria" pitchFamily="34" charset="-122"/>
                <a:cs typeface="Cambria" pitchFamily="34" charset="-120"/>
              </a:rPr>
              <a:t>Practice question</a:t>
            </a:r>
            <a:endParaRPr lang="en-US" sz="3400" dirty="0"/>
          </a:p>
        </p:txBody>
      </p:sp>
      <p:sp>
        <p:nvSpPr>
          <p:cNvPr id="4" name="Text 1"/>
          <p:cNvSpPr txBox="1"/>
          <p:nvPr/>
        </p:nvSpPr>
        <p:spPr>
          <a:xfrm>
            <a:off x="731520" y="502920"/>
            <a:ext cx="7680960" cy="1600200"/>
          </a:xfrm>
          <a:prstGeom prst="rect">
            <a:avLst/>
          </a:prstGeom>
          <a:noFill/>
          <a:ln/>
        </p:spPr>
        <p:txBody>
          <a:bodyPr wrap="square" lIns="0" tIns="0" rIns="0" bIns="0" rtlCol="0" anchor="ctr"/>
          <a:lstStyle/>
          <a:p>
            <a:pPr marL="0" indent="0">
              <a:buNone/>
            </a:pPr>
            <a:r>
              <a:rPr lang="en-US" sz="1700" i="1" dirty="0">
                <a:solidFill>
                  <a:srgbClr val="FFFFFF"/>
                </a:solidFill>
                <a:latin typeface="Cambria" pitchFamily="34" charset="0"/>
                <a:ea typeface="Cambria" pitchFamily="34" charset="-122"/>
                <a:cs typeface="Cambria" pitchFamily="34" charset="-120"/>
              </a:rPr>
              <a:t>“Using at least two cultural frameworks, critically evaluate why a written contract alone may be insufficient to build trust with an international business partner. Illustrate your answer with an example from the hospitality or tourism industry.”</a:t>
            </a:r>
            <a:endParaRPr lang="en-US" sz="1700" dirty="0"/>
          </a:p>
        </p:txBody>
      </p:sp>
      <p:sp>
        <p:nvSpPr>
          <p:cNvPr id="5" name="Shape 2"/>
          <p:cNvSpPr/>
          <p:nvPr/>
        </p:nvSpPr>
        <p:spPr>
          <a:xfrm>
            <a:off x="731520" y="3291840"/>
            <a:ext cx="1810512" cy="1188720"/>
          </a:xfrm>
          <a:prstGeom prst="roundRect">
            <a:avLst>
              <a:gd name="adj" fmla="val 6154"/>
            </a:avLst>
          </a:prstGeom>
          <a:solidFill>
            <a:srgbClr val="FFFFFF">
              <a:alpha val="12000"/>
            </a:srgbClr>
          </a:solidFill>
          <a:ln w="12700">
            <a:solidFill>
              <a:srgbClr val="F2A541"/>
            </a:solidFill>
            <a:prstDash val="solid"/>
          </a:ln>
        </p:spPr>
        <p:txBody>
          <a:bodyPr/>
          <a:lstStyle/>
          <a:p>
            <a:endParaRPr lang="en-GB"/>
          </a:p>
        </p:txBody>
      </p:sp>
      <p:sp>
        <p:nvSpPr>
          <p:cNvPr id="6" name="Text 3"/>
          <p:cNvSpPr txBox="1"/>
          <p:nvPr/>
        </p:nvSpPr>
        <p:spPr>
          <a:xfrm>
            <a:off x="841248" y="3364992"/>
            <a:ext cx="1591056" cy="320040"/>
          </a:xfrm>
          <a:prstGeom prst="rect">
            <a:avLst/>
          </a:prstGeom>
          <a:noFill/>
          <a:ln/>
        </p:spPr>
        <p:txBody>
          <a:bodyPr wrap="square" lIns="0" tIns="0" rIns="0" bIns="0" rtlCol="0" anchor="t"/>
          <a:lstStyle/>
          <a:p>
            <a:pPr marL="0" indent="0">
              <a:buNone/>
            </a:pPr>
            <a:r>
              <a:rPr lang="en-US" sz="1300" b="1" dirty="0">
                <a:solidFill>
                  <a:srgbClr val="F2A541"/>
                </a:solidFill>
                <a:latin typeface="Cambria" pitchFamily="34" charset="0"/>
                <a:ea typeface="Cambria" pitchFamily="34" charset="-122"/>
                <a:cs typeface="Cambria" pitchFamily="34" charset="-120"/>
              </a:rPr>
              <a:t>Define</a:t>
            </a:r>
            <a:endParaRPr lang="en-US" sz="1300" dirty="0"/>
          </a:p>
        </p:txBody>
      </p:sp>
      <p:sp>
        <p:nvSpPr>
          <p:cNvPr id="7" name="Text 4"/>
          <p:cNvSpPr txBox="1"/>
          <p:nvPr/>
        </p:nvSpPr>
        <p:spPr>
          <a:xfrm>
            <a:off x="841248" y="3703320"/>
            <a:ext cx="1591056" cy="731520"/>
          </a:xfrm>
          <a:prstGeom prst="rect">
            <a:avLst/>
          </a:prstGeom>
          <a:noFill/>
          <a:ln/>
        </p:spPr>
        <p:txBody>
          <a:bodyPr wrap="square" lIns="0" tIns="0" rIns="0" bIns="0" rtlCol="0" anchor="t"/>
          <a:lstStyle/>
          <a:p>
            <a:pPr marL="0" indent="0">
              <a:buNone/>
            </a:pPr>
            <a:r>
              <a:rPr lang="en-US" sz="1200" dirty="0">
                <a:solidFill>
                  <a:srgbClr val="FFFFFF"/>
                </a:solidFill>
              </a:rPr>
              <a:t>Trust, with a cited definition</a:t>
            </a:r>
            <a:endParaRPr lang="en-US" sz="1200" dirty="0"/>
          </a:p>
        </p:txBody>
      </p:sp>
      <p:sp>
        <p:nvSpPr>
          <p:cNvPr id="8" name="Shape 5"/>
          <p:cNvSpPr/>
          <p:nvPr/>
        </p:nvSpPr>
        <p:spPr>
          <a:xfrm>
            <a:off x="2679192" y="3291840"/>
            <a:ext cx="1810512" cy="1188720"/>
          </a:xfrm>
          <a:prstGeom prst="roundRect">
            <a:avLst>
              <a:gd name="adj" fmla="val 6154"/>
            </a:avLst>
          </a:prstGeom>
          <a:solidFill>
            <a:srgbClr val="FFFFFF">
              <a:alpha val="12000"/>
            </a:srgbClr>
          </a:solidFill>
          <a:ln w="12700">
            <a:solidFill>
              <a:srgbClr val="F2A541"/>
            </a:solidFill>
            <a:prstDash val="solid"/>
          </a:ln>
        </p:spPr>
        <p:txBody>
          <a:bodyPr/>
          <a:lstStyle/>
          <a:p>
            <a:endParaRPr lang="en-GB"/>
          </a:p>
        </p:txBody>
      </p:sp>
      <p:sp>
        <p:nvSpPr>
          <p:cNvPr id="9" name="Text 6"/>
          <p:cNvSpPr txBox="1"/>
          <p:nvPr/>
        </p:nvSpPr>
        <p:spPr>
          <a:xfrm>
            <a:off x="2788920" y="3364992"/>
            <a:ext cx="1591056" cy="320040"/>
          </a:xfrm>
          <a:prstGeom prst="rect">
            <a:avLst/>
          </a:prstGeom>
          <a:noFill/>
          <a:ln/>
        </p:spPr>
        <p:txBody>
          <a:bodyPr wrap="square" lIns="0" tIns="0" rIns="0" bIns="0" rtlCol="0" anchor="t"/>
          <a:lstStyle/>
          <a:p>
            <a:pPr marL="0" indent="0">
              <a:buNone/>
            </a:pPr>
            <a:r>
              <a:rPr lang="en-US" sz="1300" b="1" dirty="0">
                <a:solidFill>
                  <a:srgbClr val="F2A541"/>
                </a:solidFill>
                <a:latin typeface="Cambria" pitchFamily="34" charset="0"/>
                <a:ea typeface="Cambria" pitchFamily="34" charset="-122"/>
                <a:cs typeface="Cambria" pitchFamily="34" charset="-120"/>
              </a:rPr>
              <a:t>Apply</a:t>
            </a:r>
            <a:endParaRPr lang="en-US" sz="1300" dirty="0"/>
          </a:p>
        </p:txBody>
      </p:sp>
      <p:sp>
        <p:nvSpPr>
          <p:cNvPr id="10" name="Text 7"/>
          <p:cNvSpPr txBox="1"/>
          <p:nvPr/>
        </p:nvSpPr>
        <p:spPr>
          <a:xfrm>
            <a:off x="2788920" y="3703320"/>
            <a:ext cx="1591056" cy="731520"/>
          </a:xfrm>
          <a:prstGeom prst="rect">
            <a:avLst/>
          </a:prstGeom>
          <a:noFill/>
          <a:ln/>
        </p:spPr>
        <p:txBody>
          <a:bodyPr wrap="square" lIns="0" tIns="0" rIns="0" bIns="0" rtlCol="0" anchor="t"/>
          <a:lstStyle/>
          <a:p>
            <a:pPr marL="0" indent="0">
              <a:buNone/>
            </a:pPr>
            <a:r>
              <a:rPr lang="en-US" sz="1200" dirty="0">
                <a:solidFill>
                  <a:srgbClr val="FFFFFF"/>
                </a:solidFill>
              </a:rPr>
              <a:t>Two frameworks, such as Trompenaars and Hall</a:t>
            </a:r>
            <a:endParaRPr lang="en-US" sz="1200" dirty="0"/>
          </a:p>
        </p:txBody>
      </p:sp>
      <p:sp>
        <p:nvSpPr>
          <p:cNvPr id="11" name="Shape 8"/>
          <p:cNvSpPr/>
          <p:nvPr/>
        </p:nvSpPr>
        <p:spPr>
          <a:xfrm>
            <a:off x="4626864" y="3291840"/>
            <a:ext cx="1810512" cy="1188720"/>
          </a:xfrm>
          <a:prstGeom prst="roundRect">
            <a:avLst>
              <a:gd name="adj" fmla="val 6154"/>
            </a:avLst>
          </a:prstGeom>
          <a:solidFill>
            <a:srgbClr val="FFFFFF">
              <a:alpha val="12000"/>
            </a:srgbClr>
          </a:solidFill>
          <a:ln w="12700">
            <a:solidFill>
              <a:srgbClr val="F2A541"/>
            </a:solidFill>
            <a:prstDash val="solid"/>
          </a:ln>
        </p:spPr>
        <p:txBody>
          <a:bodyPr/>
          <a:lstStyle/>
          <a:p>
            <a:endParaRPr lang="en-GB"/>
          </a:p>
        </p:txBody>
      </p:sp>
      <p:sp>
        <p:nvSpPr>
          <p:cNvPr id="12" name="Text 9"/>
          <p:cNvSpPr txBox="1"/>
          <p:nvPr/>
        </p:nvSpPr>
        <p:spPr>
          <a:xfrm>
            <a:off x="4736592" y="3364992"/>
            <a:ext cx="1591056" cy="320040"/>
          </a:xfrm>
          <a:prstGeom prst="rect">
            <a:avLst/>
          </a:prstGeom>
          <a:noFill/>
          <a:ln/>
        </p:spPr>
        <p:txBody>
          <a:bodyPr wrap="square" lIns="0" tIns="0" rIns="0" bIns="0" rtlCol="0" anchor="t"/>
          <a:lstStyle/>
          <a:p>
            <a:pPr marL="0" indent="0">
              <a:buNone/>
            </a:pPr>
            <a:r>
              <a:rPr lang="en-US" sz="1300" b="1" dirty="0">
                <a:solidFill>
                  <a:srgbClr val="F2A541"/>
                </a:solidFill>
                <a:latin typeface="Cambria" pitchFamily="34" charset="0"/>
                <a:ea typeface="Cambria" pitchFamily="34" charset="-122"/>
                <a:cs typeface="Cambria" pitchFamily="34" charset="-120"/>
              </a:rPr>
              <a:t>Illustrate</a:t>
            </a:r>
            <a:endParaRPr lang="en-US" sz="1300" dirty="0"/>
          </a:p>
        </p:txBody>
      </p:sp>
      <p:sp>
        <p:nvSpPr>
          <p:cNvPr id="13" name="Text 10"/>
          <p:cNvSpPr txBox="1"/>
          <p:nvPr/>
        </p:nvSpPr>
        <p:spPr>
          <a:xfrm>
            <a:off x="4736592" y="3703320"/>
            <a:ext cx="1591056" cy="731520"/>
          </a:xfrm>
          <a:prstGeom prst="rect">
            <a:avLst/>
          </a:prstGeom>
          <a:noFill/>
          <a:ln/>
        </p:spPr>
        <p:txBody>
          <a:bodyPr wrap="square" lIns="0" tIns="0" rIns="0" bIns="0" rtlCol="0" anchor="t"/>
          <a:lstStyle/>
          <a:p>
            <a:pPr marL="0" indent="0">
              <a:buNone/>
            </a:pPr>
            <a:r>
              <a:rPr lang="en-US" sz="1200" dirty="0">
                <a:solidFill>
                  <a:srgbClr val="FFFFFF"/>
                </a:solidFill>
              </a:rPr>
              <a:t>A hotel, tour operator or supplier case</a:t>
            </a:r>
            <a:endParaRPr lang="en-US" sz="1200" dirty="0"/>
          </a:p>
        </p:txBody>
      </p:sp>
      <p:sp>
        <p:nvSpPr>
          <p:cNvPr id="14" name="Shape 11"/>
          <p:cNvSpPr/>
          <p:nvPr/>
        </p:nvSpPr>
        <p:spPr>
          <a:xfrm>
            <a:off x="6574536" y="3291840"/>
            <a:ext cx="1810512" cy="1188720"/>
          </a:xfrm>
          <a:prstGeom prst="roundRect">
            <a:avLst>
              <a:gd name="adj" fmla="val 6154"/>
            </a:avLst>
          </a:prstGeom>
          <a:solidFill>
            <a:srgbClr val="FFFFFF">
              <a:alpha val="12000"/>
            </a:srgbClr>
          </a:solidFill>
          <a:ln w="12700">
            <a:solidFill>
              <a:srgbClr val="F2A541"/>
            </a:solidFill>
            <a:prstDash val="solid"/>
          </a:ln>
        </p:spPr>
        <p:txBody>
          <a:bodyPr/>
          <a:lstStyle/>
          <a:p>
            <a:endParaRPr lang="en-GB"/>
          </a:p>
        </p:txBody>
      </p:sp>
      <p:sp>
        <p:nvSpPr>
          <p:cNvPr id="15" name="Text 12"/>
          <p:cNvSpPr txBox="1"/>
          <p:nvPr/>
        </p:nvSpPr>
        <p:spPr>
          <a:xfrm>
            <a:off x="6684264" y="3364992"/>
            <a:ext cx="1591056" cy="320040"/>
          </a:xfrm>
          <a:prstGeom prst="rect">
            <a:avLst/>
          </a:prstGeom>
          <a:noFill/>
          <a:ln/>
        </p:spPr>
        <p:txBody>
          <a:bodyPr wrap="square" lIns="0" tIns="0" rIns="0" bIns="0" rtlCol="0" anchor="t"/>
          <a:lstStyle/>
          <a:p>
            <a:pPr marL="0" indent="0">
              <a:buNone/>
            </a:pPr>
            <a:r>
              <a:rPr lang="en-US" sz="1300" b="1" dirty="0">
                <a:solidFill>
                  <a:srgbClr val="F2A541"/>
                </a:solidFill>
                <a:latin typeface="Cambria" pitchFamily="34" charset="0"/>
                <a:ea typeface="Cambria" pitchFamily="34" charset="-122"/>
                <a:cs typeface="Cambria" pitchFamily="34" charset="-120"/>
              </a:rPr>
              <a:t>Evaluate</a:t>
            </a:r>
            <a:endParaRPr lang="en-US" sz="1300" dirty="0"/>
          </a:p>
        </p:txBody>
      </p:sp>
      <p:sp>
        <p:nvSpPr>
          <p:cNvPr id="16" name="Text 13"/>
          <p:cNvSpPr txBox="1"/>
          <p:nvPr/>
        </p:nvSpPr>
        <p:spPr>
          <a:xfrm>
            <a:off x="6684264" y="3703320"/>
            <a:ext cx="1591056" cy="731520"/>
          </a:xfrm>
          <a:prstGeom prst="rect">
            <a:avLst/>
          </a:prstGeom>
          <a:noFill/>
          <a:ln/>
        </p:spPr>
        <p:txBody>
          <a:bodyPr wrap="square" lIns="0" tIns="0" rIns="0" bIns="0" rtlCol="0" anchor="t"/>
          <a:lstStyle/>
          <a:p>
            <a:pPr marL="0" indent="0">
              <a:buNone/>
            </a:pPr>
            <a:r>
              <a:rPr lang="en-US" sz="1200" dirty="0">
                <a:solidFill>
                  <a:srgbClr val="FFFFFF"/>
                </a:solidFill>
              </a:rPr>
              <a:t>Stereotyping, variation within countries, change over time</a:t>
            </a:r>
            <a:endParaRPr lang="en-US" sz="12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731520" y="2377440"/>
            <a:ext cx="7680960" cy="1463040"/>
          </a:xfrm>
          <a:prstGeom prst="rect">
            <a:avLst/>
          </a:prstGeom>
          <a:noFill/>
          <a:ln/>
        </p:spPr>
        <p:txBody>
          <a:bodyPr wrap="square" rtlCol="0" anchor="t"/>
          <a:lstStyle/>
          <a:p>
            <a:pPr marL="0" indent="0" algn="l">
              <a:buNone/>
            </a:pPr>
            <a:r>
              <a:rPr lang="en-US" sz="3400" b="1" dirty="0">
                <a:solidFill>
                  <a:schemeClr val="bg1"/>
                </a:solidFill>
                <a:latin typeface="Cambria" pitchFamily="34" charset="0"/>
                <a:ea typeface="Cambria" pitchFamily="34" charset="-122"/>
                <a:cs typeface="Cambria" pitchFamily="34" charset="-120"/>
              </a:rPr>
              <a:t>Any Questions?</a:t>
            </a:r>
            <a:endParaRPr lang="en-US" sz="3400" dirty="0"/>
          </a:p>
        </p:txBody>
      </p:sp>
      <p:pic>
        <p:nvPicPr>
          <p:cNvPr id="4" name="Image 0" descr="A yellow question mark among black question marks"/>
          <p:cNvPicPr>
            <a:picLocks noChangeAspect="1"/>
          </p:cNvPicPr>
          <p:nvPr/>
        </p:nvPicPr>
        <p:blipFill>
          <a:blip r:embed="rId3"/>
          <a:stretch>
            <a:fillRect/>
          </a:stretch>
        </p:blipFill>
        <p:spPr>
          <a:xfrm>
            <a:off x="4937760" y="1280160"/>
            <a:ext cx="3749040" cy="2249424"/>
          </a:xfrm>
          <a:prstGeom prst="rect">
            <a:avLst/>
          </a:prstGeom>
        </p:spPr>
      </p:pic>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References</a:t>
            </a:r>
            <a:endParaRPr lang="en-US" sz="2600" dirty="0"/>
          </a:p>
        </p:txBody>
      </p:sp>
      <p:sp>
        <p:nvSpPr>
          <p:cNvPr id="4" name="Text 1"/>
          <p:cNvSpPr txBox="1"/>
          <p:nvPr/>
        </p:nvSpPr>
        <p:spPr>
          <a:xfrm>
            <a:off x="457200" y="1005840"/>
            <a:ext cx="4023360" cy="3566160"/>
          </a:xfrm>
          <a:prstGeom prst="rect">
            <a:avLst/>
          </a:prstGeom>
          <a:noFill/>
          <a:ln/>
        </p:spPr>
        <p:txBody>
          <a:bodyPr wrap="square" lIns="0" tIns="0" rIns="0" bIns="0" rtlCol="0" anchor="t"/>
          <a:lstStyle/>
          <a:p>
            <a:pPr marL="0" indent="0">
              <a:spcAft>
                <a:spcPts val="400"/>
              </a:spcAft>
              <a:buNone/>
            </a:pPr>
            <a:r>
              <a:rPr lang="en-US" sz="1100" dirty="0">
                <a:solidFill>
                  <a:schemeClr val="tx1"/>
                </a:solidFill>
              </a:rPr>
              <a:t>BERGER, Ron, HERSTEIN, Ram, SILBIGER, Avi and BARNES, Bradley (2017). Developing international business relationships in a Russian context. Management International Review, 57 (3), 441-471.</a:t>
            </a:r>
            <a:endParaRPr lang="en-US" sz="1100" dirty="0"/>
          </a:p>
          <a:p>
            <a:pPr marL="0" indent="0">
              <a:spcAft>
                <a:spcPts val="400"/>
              </a:spcAft>
              <a:buNone/>
            </a:pPr>
            <a:r>
              <a:rPr lang="en-US" sz="1100" dirty="0">
                <a:solidFill>
                  <a:schemeClr val="tx1"/>
                </a:solidFill>
              </a:rPr>
              <a:t>Boersma et al, Trust in international joint venture relationships,Journal of Business Research 56 (2003) 1031 – 1042</a:t>
            </a:r>
            <a:endParaRPr lang="en-US" sz="1100" dirty="0"/>
          </a:p>
          <a:p>
            <a:pPr marL="0" indent="0">
              <a:spcAft>
                <a:spcPts val="400"/>
              </a:spcAft>
              <a:buNone/>
            </a:pPr>
            <a:r>
              <a:rPr lang="en-US" sz="1100" dirty="0">
                <a:solidFill>
                  <a:schemeClr val="tx1"/>
                </a:solidFill>
              </a:rPr>
              <a:t>Doney, P.M., Cannon, J.P. and Mullen, M.R. (1998) 'Understanding the influence of national culture on the development of trust', Academy of Management Review, 23(3), pp. 601-620.</a:t>
            </a:r>
            <a:endParaRPr lang="en-US" sz="1100" dirty="0"/>
          </a:p>
          <a:p>
            <a:pPr marL="0" indent="0">
              <a:spcAft>
                <a:spcPts val="400"/>
              </a:spcAft>
              <a:buNone/>
            </a:pPr>
            <a:r>
              <a:rPr lang="en-US" sz="1100" dirty="0">
                <a:solidFill>
                  <a:schemeClr val="tx1"/>
                </a:solidFill>
              </a:rPr>
              <a:t>Edmondson, A. (1999) 'Psychological safety and learning behavior in work teams', Administrative Science Quarterly, 44(2), pp. 350-383.</a:t>
            </a:r>
            <a:endParaRPr lang="en-US" sz="1100" dirty="0"/>
          </a:p>
          <a:p>
            <a:pPr marL="0" indent="0">
              <a:spcAft>
                <a:spcPts val="400"/>
              </a:spcAft>
              <a:buNone/>
            </a:pPr>
            <a:r>
              <a:rPr lang="en-US" sz="1100" dirty="0">
                <a:solidFill>
                  <a:schemeClr val="tx1"/>
                </a:solidFill>
              </a:rPr>
              <a:t>Hall, E.T. (1976) Beyond Culture. New York: Anchor Press.</a:t>
            </a:r>
            <a:endParaRPr lang="en-US" sz="1100" dirty="0"/>
          </a:p>
        </p:txBody>
      </p:sp>
      <p:sp>
        <p:nvSpPr>
          <p:cNvPr id="5" name="Text 2"/>
          <p:cNvSpPr txBox="1"/>
          <p:nvPr/>
        </p:nvSpPr>
        <p:spPr>
          <a:xfrm>
            <a:off x="4663440" y="1005840"/>
            <a:ext cx="4023360" cy="3566160"/>
          </a:xfrm>
          <a:prstGeom prst="rect">
            <a:avLst/>
          </a:prstGeom>
          <a:noFill/>
          <a:ln/>
        </p:spPr>
        <p:txBody>
          <a:bodyPr wrap="square" lIns="0" tIns="0" rIns="0" bIns="0" rtlCol="0" anchor="t"/>
          <a:lstStyle/>
          <a:p>
            <a:pPr marL="0" indent="0">
              <a:spcAft>
                <a:spcPts val="400"/>
              </a:spcAft>
              <a:buNone/>
            </a:pPr>
            <a:r>
              <a:rPr lang="en-US" sz="1100" dirty="0">
                <a:solidFill>
                  <a:schemeClr val="tx1"/>
                </a:solidFill>
              </a:rPr>
              <a:t>Hofstede, G., Hofstede, G.J. and Minkov, M. (2010) Cultures and Organizations: Software of the Mind. 3rd edn. New York: McGraw-Hill.</a:t>
            </a:r>
            <a:endParaRPr lang="en-US" sz="1100" dirty="0"/>
          </a:p>
          <a:p>
            <a:pPr marL="0" indent="0">
              <a:spcAft>
                <a:spcPts val="400"/>
              </a:spcAft>
              <a:buNone/>
            </a:pPr>
            <a:r>
              <a:rPr lang="en-US" sz="1100" dirty="0">
                <a:solidFill>
                  <a:schemeClr val="tx1"/>
                </a:solidFill>
              </a:rPr>
              <a:t>Hutchings, K. and Weir, D. (2006) 'Guanxi and wasta: a comparison', Thunderbird International Business Review, 48(1), pp. 141-156.</a:t>
            </a:r>
            <a:endParaRPr lang="en-US" sz="1100" dirty="0"/>
          </a:p>
          <a:p>
            <a:pPr marL="0" indent="0">
              <a:spcAft>
                <a:spcPts val="400"/>
              </a:spcAft>
              <a:buNone/>
            </a:pPr>
            <a:r>
              <a:rPr lang="en-US" sz="1100" dirty="0">
                <a:solidFill>
                  <a:schemeClr val="tx1"/>
                </a:solidFill>
              </a:rPr>
              <a:t>Jarvenpaa, S.L. and Leidner, D.E. (1999) 'Communication and trust in global virtual teams', Organization Science, 10(6), pp. 791-815.</a:t>
            </a:r>
            <a:endParaRPr lang="en-US" sz="1100" dirty="0"/>
          </a:p>
          <a:p>
            <a:pPr marL="0" indent="0">
              <a:spcAft>
                <a:spcPts val="400"/>
              </a:spcAft>
              <a:buNone/>
            </a:pPr>
            <a:r>
              <a:rPr lang="en-US" sz="1100" dirty="0">
                <a:solidFill>
                  <a:schemeClr val="tx1"/>
                </a:solidFill>
              </a:rPr>
              <a:t>Ledeneva, A.V. (1998) Russia's Economy of Favours: Blat, Networking and Informal Exchange. Cambridge: Cambridge University Press.</a:t>
            </a:r>
            <a:endParaRPr lang="en-US" sz="1100" dirty="0"/>
          </a:p>
          <a:p>
            <a:pPr marL="0" indent="0">
              <a:spcAft>
                <a:spcPts val="400"/>
              </a:spcAft>
              <a:buNone/>
            </a:pPr>
            <a:r>
              <a:rPr lang="en-US" sz="1100" dirty="0">
                <a:solidFill>
                  <a:schemeClr val="tx1"/>
                </a:solidFill>
              </a:rPr>
              <a:t>Luo, Y. (2007) Guanxi and Business. 2nd edn. Singapore: World Scientific.</a:t>
            </a:r>
            <a:endParaRPr lang="en-US" sz="11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References (continued)</a:t>
            </a:r>
            <a:endParaRPr lang="en-US" sz="2600" dirty="0"/>
          </a:p>
        </p:txBody>
      </p:sp>
      <p:sp>
        <p:nvSpPr>
          <p:cNvPr id="4" name="Text 1"/>
          <p:cNvSpPr txBox="1"/>
          <p:nvPr/>
        </p:nvSpPr>
        <p:spPr>
          <a:xfrm>
            <a:off x="457200" y="1005840"/>
            <a:ext cx="4023360" cy="3566160"/>
          </a:xfrm>
          <a:prstGeom prst="rect">
            <a:avLst/>
          </a:prstGeom>
          <a:noFill/>
          <a:ln/>
        </p:spPr>
        <p:txBody>
          <a:bodyPr wrap="square" lIns="0" tIns="0" rIns="0" bIns="0" rtlCol="0" anchor="t"/>
          <a:lstStyle/>
          <a:p>
            <a:pPr marL="0" indent="0">
              <a:spcAft>
                <a:spcPts val="400"/>
              </a:spcAft>
              <a:buNone/>
            </a:pPr>
            <a:r>
              <a:rPr lang="en-US" sz="1100" dirty="0">
                <a:solidFill>
                  <a:schemeClr val="tx1"/>
                </a:solidFill>
              </a:rPr>
              <a:t>Mayer, R.C., Davis, J.H. and Schoorman, F.D. (1995) 'An integrative model of organizational trust', Academy of Management Review, 20(3), pp. 709-734.</a:t>
            </a:r>
            <a:endParaRPr lang="en-US" sz="1100" dirty="0"/>
          </a:p>
          <a:p>
            <a:pPr marL="0" indent="0">
              <a:spcAft>
                <a:spcPts val="400"/>
              </a:spcAft>
              <a:buNone/>
            </a:pPr>
            <a:r>
              <a:rPr lang="en-US" sz="1100" dirty="0">
                <a:solidFill>
                  <a:schemeClr val="tx1"/>
                </a:solidFill>
              </a:rPr>
              <a:t>McAllister, D.J. (1995) 'Affect and cognition based trust as foundations for interpersonal cooperation in organizations', Academy of Management Journal, 38(1), pp. 24-59.</a:t>
            </a:r>
            <a:endParaRPr lang="en-US" sz="1100" dirty="0"/>
          </a:p>
          <a:p>
            <a:pPr marL="0" indent="0">
              <a:spcAft>
                <a:spcPts val="400"/>
              </a:spcAft>
              <a:buNone/>
            </a:pPr>
            <a:r>
              <a:rPr lang="en-US" sz="1100" dirty="0">
                <a:solidFill>
                  <a:schemeClr val="tx1"/>
                </a:solidFill>
              </a:rPr>
              <a:t>Meyer, E. (2014) The Culture Map. New York: PublicAffairs.</a:t>
            </a:r>
            <a:endParaRPr lang="en-US" sz="1100" dirty="0"/>
          </a:p>
          <a:p>
            <a:pPr marL="0" indent="0">
              <a:spcAft>
                <a:spcPts val="400"/>
              </a:spcAft>
              <a:buNone/>
            </a:pPr>
            <a:r>
              <a:rPr lang="en-US" sz="1100" dirty="0">
                <a:solidFill>
                  <a:schemeClr val="tx1"/>
                </a:solidFill>
              </a:rPr>
              <a:t>Meyer, E. (2017) 'Being the boss in Brussels, Boston, and Beijing', Harvard Business Review, 95(4), pp. 70-77.</a:t>
            </a:r>
            <a:endParaRPr lang="en-US" sz="1100" dirty="0"/>
          </a:p>
          <a:p>
            <a:pPr marL="0" indent="0">
              <a:spcAft>
                <a:spcPts val="400"/>
              </a:spcAft>
              <a:buNone/>
            </a:pPr>
            <a:r>
              <a:rPr lang="en-US" sz="1100" dirty="0">
                <a:solidFill>
                  <a:schemeClr val="tx1"/>
                </a:solidFill>
              </a:rPr>
              <a:t>Meyerson, D., Weick, K.E. and Kramer, R.M. (1996) 'Swift trust and temporary groups', in Kramer, R.M. and Tyler, T.R. (eds) Trust in Organizations. Thousand Oaks, CA: Sage, pp. 166-195.</a:t>
            </a:r>
            <a:endParaRPr lang="en-US" sz="1100" dirty="0"/>
          </a:p>
        </p:txBody>
      </p:sp>
      <p:sp>
        <p:nvSpPr>
          <p:cNvPr id="5" name="Text 2"/>
          <p:cNvSpPr txBox="1"/>
          <p:nvPr/>
        </p:nvSpPr>
        <p:spPr>
          <a:xfrm>
            <a:off x="4663440" y="1005840"/>
            <a:ext cx="4023360" cy="3566160"/>
          </a:xfrm>
          <a:prstGeom prst="rect">
            <a:avLst/>
          </a:prstGeom>
          <a:noFill/>
          <a:ln/>
        </p:spPr>
        <p:txBody>
          <a:bodyPr wrap="square" lIns="0" tIns="0" rIns="0" bIns="0" rtlCol="0" anchor="t"/>
          <a:lstStyle/>
          <a:p>
            <a:pPr marL="0" indent="0">
              <a:spcAft>
                <a:spcPts val="400"/>
              </a:spcAft>
              <a:buNone/>
            </a:pPr>
            <a:r>
              <a:rPr lang="en-US" sz="1100" dirty="0">
                <a:solidFill>
                  <a:schemeClr val="tx1"/>
                </a:solidFill>
              </a:rPr>
              <a:t>Tashakova (2015) Nepotism versus wasta in business globalisation https://www.khaleejtimes.com/business/nepotism-versus-wasta-in-business-globalisation</a:t>
            </a:r>
            <a:endParaRPr lang="en-US" sz="1100" dirty="0"/>
          </a:p>
          <a:p>
            <a:pPr marL="0" indent="0">
              <a:spcAft>
                <a:spcPts val="400"/>
              </a:spcAft>
              <a:buNone/>
            </a:pPr>
            <a:r>
              <a:rPr lang="en-US" sz="1100" dirty="0">
                <a:solidFill>
                  <a:schemeClr val="tx1"/>
                </a:solidFill>
              </a:rPr>
              <a:t>Trompenaars, F. and Hampden-Turner, C. (2012) Riding the Waves of Culture. 3rd edn. London: Nicholas Brealey.</a:t>
            </a:r>
            <a:endParaRPr lang="en-US" sz="1100" dirty="0"/>
          </a:p>
          <a:p>
            <a:pPr marL="0" indent="0">
              <a:spcAft>
                <a:spcPts val="400"/>
              </a:spcAft>
              <a:buNone/>
            </a:pPr>
            <a:r>
              <a:rPr lang="en-US" sz="1100" dirty="0">
                <a:solidFill>
                  <a:schemeClr val="tx1"/>
                </a:solidFill>
              </a:rPr>
              <a:t>UK Government (2010) Bribery Act 2010. London: The Stationery Office.</a:t>
            </a:r>
            <a:endParaRPr lang="en-US" sz="1100" dirty="0"/>
          </a:p>
          <a:p>
            <a:pPr marL="0" indent="0">
              <a:spcAft>
                <a:spcPts val="400"/>
              </a:spcAft>
              <a:buNone/>
            </a:pPr>
            <a:r>
              <a:rPr lang="en-US" sz="1100" dirty="0">
                <a:solidFill>
                  <a:schemeClr val="tx1"/>
                </a:solidFill>
              </a:rPr>
              <a:t>http://www.tradeready.ca/2015/trade-takeaways/5-considerations-building-strong-international-business-relationships/</a:t>
            </a:r>
            <a:endParaRPr lang="en-US" sz="1100" dirty="0"/>
          </a:p>
          <a:p>
            <a:pPr marL="0" indent="0">
              <a:spcAft>
                <a:spcPts val="400"/>
              </a:spcAft>
              <a:buNone/>
            </a:pPr>
            <a:r>
              <a:rPr lang="en-US" sz="1100" dirty="0">
                <a:solidFill>
                  <a:schemeClr val="tx1"/>
                </a:solidFill>
              </a:rPr>
              <a:t>World Learner Chinese http://www.worldlearnerchinese.com/content/what-guanxi</a:t>
            </a:r>
            <a:endParaRPr lang="en-US" sz="1100" dirty="0"/>
          </a:p>
        </p:txBody>
      </p:sp>
      <p:sp>
        <p:nvSpPr>
          <p:cNvPr id="25" name="Slide Number Placeholder 0"/>
          <p:cNvSpPr>
            <a:spLocks noGrp="1"/>
          </p:cNvSpPr>
          <p:nvPr>
            <p:ph type="sldNum" sz="quarter" idx="4294967295"/>
          </p:nvPr>
        </p:nvSpPr>
        <p:spPr>
          <a:xfrm>
            <a:off x="5715000" y="4686300"/>
            <a:ext cx="548640" cy="457200"/>
          </a:xfrm>
          <a:prstGeom prst="rect">
            <a:avLst/>
          </a:prstGeom>
          <a:extLst>
            <a:ext uri="{C572A759-6A51-4108-AA02-DFA0A04FC94B}">
              <ma14:wrappingTextBoxFlag xmlns:ma14="http://schemas.microsoft.com/office/mac/drawingml/2011/main" xmlns="" val="0"/>
            </a:ext>
          </a:extLst>
        </p:spPr>
        <p:txBody>
          <a:bodyPr anchor="ctr"/>
          <a:lstStyle>
            <a:lvl1pPr>
              <a:defRPr sz="900">
                <a:solidFill>
                  <a:srgbClr val="FFFFFF"/>
                </a:solidFill>
              </a:defRPr>
            </a:lvl1pPr>
          </a:lstStyle>
          <a:p>
            <a:pPr algn="ctr"/>
            <a:fld id="{F7021451-1387-4CA6-816F-3879F97B5CBC}" type="slidenum">
              <a:rPr lang="en-US" b="0"/>
              <a:t>28</a:t>
            </a:fld>
            <a:endParaRPr lang="en-US"/>
          </a:p>
        </p:txBody>
      </p:sp>
    </p:spTree>
  </p:cSld>
  <p:clrMapOvr>
    <a:masterClrMapping/>
  </p:clrMapOvr>
</p:sld>
</file>

<file path=ppt/theme/theme1.xml><?xml version="1.0" encoding="utf-8"?>
<a:theme xmlns:a="http://schemas.openxmlformats.org/drawingml/2006/main" name="BMBM6021 Communication and Trust">
  <a:themeElements>
    <a:clrScheme name="BMBM6021 Communication and Trust">
      <a:dk1>
        <a:srgbClr val="1F2937"/>
      </a:dk1>
      <a:lt1>
        <a:srgbClr val="FFFFFF"/>
      </a:lt1>
      <a:dk2>
        <a:srgbClr val="1B2A4A"/>
      </a:dk2>
      <a:lt2>
        <a:srgbClr val="DCE8F5"/>
      </a:lt2>
      <a:accent1>
        <a:srgbClr val="F2A541"/>
      </a:accent1>
      <a:accent2>
        <a:srgbClr val="2E6F95"/>
      </a:accent2>
      <a:accent3>
        <a:srgbClr val="5B6B82"/>
      </a:accent3>
      <a:accent4>
        <a:srgbClr val="C8553D"/>
      </a:accent4>
      <a:accent5>
        <a:srgbClr val="7FA7C9"/>
      </a:accent5>
      <a:accent6>
        <a:srgbClr val="EEF3F9"/>
      </a:accent6>
      <a:hlink>
        <a:srgbClr val="2E6F95"/>
      </a:hlink>
      <a:folHlink>
        <a:srgbClr val="5B6B82"/>
      </a:folHlink>
    </a:clrScheme>
    <a:fontScheme name="BMBM6021 Communication and Trust">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5213</Words>
  <Application>Microsoft Office PowerPoint</Application>
  <PresentationFormat>On-screen Show (16:9)</PresentationFormat>
  <Paragraphs>318</Paragraphs>
  <Slides>28</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Cambria</vt:lpstr>
      <vt:lpstr>BMBM6021 Communication and Trust</vt:lpstr>
      <vt:lpstr>International Business Communication</vt:lpstr>
      <vt:lpstr>This week, we will:</vt:lpstr>
      <vt:lpstr>Class Task: How would you define TRUST?</vt:lpstr>
      <vt:lpstr>What is trust?</vt:lpstr>
      <vt:lpstr>Trust</vt:lpstr>
      <vt:lpstr>What makes a partner trustworthy?</vt:lpstr>
      <vt:lpstr>Trust from the head and trust from the heart</vt:lpstr>
      <vt:lpstr>Trust across cultures</vt:lpstr>
      <vt:lpstr>Different types of trust?</vt:lpstr>
      <vt:lpstr>Relationship networks compared</vt:lpstr>
      <vt:lpstr>But:</vt:lpstr>
      <vt:lpstr>Where are these differences coming from?</vt:lpstr>
      <vt:lpstr>Three lenses on the roots of trust</vt:lpstr>
      <vt:lpstr>Task based or relationship based trust?</vt:lpstr>
      <vt:lpstr>Building successful business relations</vt:lpstr>
      <vt:lpstr>How to build successful business relations</vt:lpstr>
      <vt:lpstr>How to build successful business relations (cont)</vt:lpstr>
      <vt:lpstr>Building trust at a distance</vt:lpstr>
      <vt:lpstr>Hierarchy across cultures</vt:lpstr>
      <vt:lpstr>Power distance</vt:lpstr>
      <vt:lpstr>Leading and deciding are not the same thing</vt:lpstr>
      <vt:lpstr>Hierarchy, voice and trust in practice</vt:lpstr>
      <vt:lpstr>Class Task: Opening a hotel in partnership</vt:lpstr>
      <vt:lpstr>In summary</vt:lpstr>
      <vt:lpstr>Practice question</vt:lpstr>
      <vt:lpstr>Any Questions?</vt:lpstr>
      <vt:lpstr>References</vt:lpstr>
      <vt:lpstr>References (continued)</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BMBM6021 International Business Communication: Week 4 Communication and Trust</dc:title>
  <dc:subject>PptxGenJS Presentation</dc:subject>
  <dc:creator>Jaliya de Silva</dc:creator>
  <cp:lastModifiedBy>Jaliya De Silva</cp:lastModifiedBy>
  <cp:revision>2</cp:revision>
  <dcterms:created xsi:type="dcterms:W3CDTF">2026-10-21T15:32:47Z</dcterms:created>
  <dcterms:modified xsi:type="dcterms:W3CDTF">2026-10-21T15:39:07Z</dcterms:modified>
</cp:coreProperties>
</file>