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1" r:id="rId1"/>
  </p:sldMasterIdLst>
  <p:sldIdLst>
    <p:sldId id="256" r:id="rId2"/>
    <p:sldId id="258" r:id="rId3"/>
    <p:sldId id="259" r:id="rId4"/>
    <p:sldId id="260" r:id="rId5"/>
    <p:sldId id="261" r:id="rId6"/>
    <p:sldId id="269" r:id="rId7"/>
    <p:sldId id="265" r:id="rId8"/>
    <p:sldId id="262" r:id="rId9"/>
    <p:sldId id="263" r:id="rId10"/>
    <p:sldId id="264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257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586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8832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858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1167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4293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72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9062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345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075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046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7156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4110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77705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8268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63661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9483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2379BDC-0554-4230-8C4E-017A6CF33509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4CC53DE-DBD9-4806-AE8F-B1C8DD1ED5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255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  <p:sldLayoutId id="2147483893" r:id="rId12"/>
    <p:sldLayoutId id="2147483894" r:id="rId13"/>
    <p:sldLayoutId id="2147483895" r:id="rId14"/>
    <p:sldLayoutId id="2147483896" r:id="rId15"/>
    <p:sldLayoutId id="2147483897" r:id="rId16"/>
    <p:sldLayoutId id="214748389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Boundaries of Humanitarianism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282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Resource: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Adapted from:</a:t>
            </a:r>
          </a:p>
          <a:p>
            <a:r>
              <a:rPr lang="en-GB" i="1" dirty="0" smtClean="0"/>
              <a:t>Wilson</a:t>
            </a:r>
            <a:r>
              <a:rPr lang="en-GB" i="1" dirty="0"/>
              <a:t>, Richard Ashby </a:t>
            </a:r>
            <a:r>
              <a:rPr lang="en-GB" i="1" dirty="0" smtClean="0"/>
              <a:t>,. </a:t>
            </a:r>
            <a:r>
              <a:rPr lang="en-GB" i="1" dirty="0"/>
              <a:t>Brown, &amp; Richard D </a:t>
            </a:r>
            <a:r>
              <a:rPr lang="en-GB" i="1" dirty="0" smtClean="0"/>
              <a:t>eds., 2008. </a:t>
            </a:r>
            <a:r>
              <a:rPr lang="en-GB" i="1" dirty="0"/>
              <a:t>HUMANITARIANISM AND SUFFERING: THE MOBILIZATION OF </a:t>
            </a:r>
            <a:r>
              <a:rPr lang="en-GB" i="1" dirty="0" smtClean="0"/>
              <a:t>EMPATHY. Cambridge </a:t>
            </a:r>
            <a:r>
              <a:rPr lang="en-GB" i="1" dirty="0"/>
              <a:t>University Press,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09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raised by the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Why have individuals been concerned with the suffering of others</a:t>
            </a:r>
            <a:r>
              <a:rPr lang="en-GB" sz="2800" dirty="0" smtClean="0"/>
              <a:t>, especially </a:t>
            </a:r>
            <a:r>
              <a:rPr lang="en-GB" sz="2800" dirty="0"/>
              <a:t>distant others who are not members of their own family, race</a:t>
            </a:r>
            <a:r>
              <a:rPr lang="en-GB" sz="2800" dirty="0" smtClean="0"/>
              <a:t>, gender</a:t>
            </a:r>
            <a:r>
              <a:rPr lang="en-GB" sz="2800" dirty="0"/>
              <a:t>, social class, or religious community, </a:t>
            </a:r>
            <a:r>
              <a:rPr lang="en-GB" sz="2800" dirty="0" smtClean="0"/>
              <a:t>people </a:t>
            </a:r>
            <a:r>
              <a:rPr lang="en-GB" sz="2800" dirty="0"/>
              <a:t>with whom they </a:t>
            </a:r>
            <a:r>
              <a:rPr lang="en-GB" sz="2800" dirty="0" smtClean="0"/>
              <a:t>share no </a:t>
            </a:r>
            <a:r>
              <a:rPr lang="en-GB" sz="2800" dirty="0"/>
              <a:t>apparent social connections or moral obligations?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840139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number </a:t>
            </a:r>
            <a:r>
              <a:rPr lang="en-GB" dirty="0"/>
              <a:t>of world religions have encouraged assisting others in dire need</a:t>
            </a:r>
            <a:r>
              <a:rPr lang="en-GB" dirty="0" smtClean="0"/>
              <a:t>; Judaism</a:t>
            </a:r>
            <a:r>
              <a:rPr lang="en-GB" dirty="0"/>
              <a:t>, Christianity, and Islam, for example, justify helping others </a:t>
            </a:r>
            <a:r>
              <a:rPr lang="en-GB" dirty="0" smtClean="0"/>
              <a:t>based on </a:t>
            </a:r>
            <a:r>
              <a:rPr lang="en-GB" dirty="0"/>
              <a:t>charity and their belief that all humans are created in God’s image.</a:t>
            </a:r>
          </a:p>
          <a:p>
            <a:r>
              <a:rPr lang="en-GB" dirty="0"/>
              <a:t>That people have joined in large numbers on expressly </a:t>
            </a:r>
            <a:r>
              <a:rPr lang="en-GB" dirty="0" smtClean="0"/>
              <a:t>secular  grounds to </a:t>
            </a:r>
            <a:r>
              <a:rPr lang="en-GB" dirty="0"/>
              <a:t>alleviate the suffering of others near and far, and sought to </a:t>
            </a:r>
            <a:r>
              <a:rPr lang="en-GB" dirty="0" smtClean="0"/>
              <a:t>coordinate relief </a:t>
            </a:r>
            <a:r>
              <a:rPr lang="en-GB" dirty="0"/>
              <a:t>by establishing local, state, and transnational institutions, is </a:t>
            </a:r>
            <a:r>
              <a:rPr lang="en-GB" dirty="0" smtClean="0"/>
              <a:t>recent in </a:t>
            </a:r>
            <a:r>
              <a:rPr lang="en-GB" dirty="0"/>
              <a:t>world history, a phenomenon that only emerged fully in Europe </a:t>
            </a:r>
            <a:r>
              <a:rPr lang="en-GB" dirty="0" smtClean="0"/>
              <a:t>and the </a:t>
            </a:r>
            <a:r>
              <a:rPr lang="en-GB" dirty="0"/>
              <a:t>Americas in the late eighteenth century.</a:t>
            </a:r>
          </a:p>
        </p:txBody>
      </p:sp>
    </p:spTree>
    <p:extLst>
      <p:ext uri="{BB962C8B-B14F-4D97-AF65-F5344CB8AC3E}">
        <p14:creationId xmlns:p14="http://schemas.microsoft.com/office/powerpoint/2010/main" val="2013721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shift </a:t>
            </a:r>
            <a:r>
              <a:rPr lang="en-GB" dirty="0" smtClean="0"/>
              <a:t>in public </a:t>
            </a:r>
            <a:r>
              <a:rPr lang="en-GB" dirty="0"/>
              <a:t>consciousness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as </a:t>
            </a:r>
            <a:r>
              <a:rPr lang="en-GB" sz="3200" dirty="0"/>
              <a:t>it emerged in the eighteenth century and </a:t>
            </a:r>
            <a:r>
              <a:rPr lang="en-GB" sz="3200" dirty="0" smtClean="0"/>
              <a:t>by describing </a:t>
            </a:r>
            <a:r>
              <a:rPr lang="en-GB" sz="3200" dirty="0"/>
              <a:t>the boundaries between humanitarianism and the adjacent</a:t>
            </a:r>
            <a:r>
              <a:rPr lang="en-GB" sz="3200" dirty="0" smtClean="0"/>
              <a:t>, overlapping </a:t>
            </a:r>
            <a:r>
              <a:rPr lang="en-GB" sz="3200" dirty="0"/>
              <a:t>concept of human rights. </a:t>
            </a:r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4114876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Empathy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Faced with the suffering of others, humanitarians maintain that their ethical response arises from emotions:</a:t>
            </a:r>
          </a:p>
          <a:p>
            <a:r>
              <a:rPr lang="en-GB" sz="2800" dirty="0">
                <a:solidFill>
                  <a:schemeClr val="tx1"/>
                </a:solidFill>
              </a:rPr>
              <a:t>compassion, sympathy (in the nineteenth century), and, more recently, empathy.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In its secular form, humanitarianism usually asserts the ideal </a:t>
            </a:r>
            <a:r>
              <a:rPr lang="en-GB" sz="2800" dirty="0" smtClean="0">
                <a:solidFill>
                  <a:schemeClr val="tx1"/>
                </a:solidFill>
              </a:rPr>
              <a:t>of the </a:t>
            </a:r>
            <a:r>
              <a:rPr lang="en-GB" sz="2800" dirty="0">
                <a:solidFill>
                  <a:schemeClr val="tx1"/>
                </a:solidFill>
              </a:rPr>
              <a:t>realization of individual potential,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046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Humanitarian sentiments have motivated a variety of manifestations </a:t>
            </a:r>
            <a:r>
              <a:rPr lang="en-GB" sz="2800" dirty="0" smtClean="0"/>
              <a:t>of pity</a:t>
            </a:r>
            <a:r>
              <a:rPr lang="en-GB" sz="2800" dirty="0"/>
              <a:t>, from nineteenth-century movements to end slavery to the creation </a:t>
            </a:r>
            <a:r>
              <a:rPr lang="en-GB" sz="2800" dirty="0" smtClean="0"/>
              <a:t>of international </a:t>
            </a:r>
            <a:r>
              <a:rPr lang="en-GB" sz="2800" dirty="0"/>
              <a:t>humanitarian law. </a:t>
            </a:r>
            <a:endParaRPr lang="en-GB" sz="2800" dirty="0" smtClean="0"/>
          </a:p>
          <a:p>
            <a:r>
              <a:rPr lang="en-GB" sz="2800" dirty="0" smtClean="0"/>
              <a:t>While </a:t>
            </a:r>
            <a:r>
              <a:rPr lang="en-GB" sz="2800" dirty="0"/>
              <a:t>humanitarianism is clearly </a:t>
            </a:r>
            <a:r>
              <a:rPr lang="en-GB" sz="2800" dirty="0" smtClean="0"/>
              <a:t>political in </a:t>
            </a:r>
            <a:r>
              <a:rPr lang="en-GB" sz="2800" dirty="0"/>
              <a:t>its implications of solidarity, </a:t>
            </a:r>
            <a:r>
              <a:rPr lang="en-GB" sz="2800" dirty="0" smtClean="0"/>
              <a:t>it is </a:t>
            </a:r>
            <a:r>
              <a:rPr lang="en-GB" sz="2800" dirty="0"/>
              <a:t>also an ethos embedded in civil society, </a:t>
            </a:r>
            <a:r>
              <a:rPr lang="en-GB" sz="2800" dirty="0" smtClean="0"/>
              <a:t>one </a:t>
            </a:r>
            <a:r>
              <a:rPr lang="en-GB" sz="2800" dirty="0"/>
              <a:t>that drives secular </a:t>
            </a:r>
            <a:r>
              <a:rPr lang="en-GB" sz="2800" dirty="0" smtClean="0"/>
              <a:t>and religious </a:t>
            </a:r>
            <a:r>
              <a:rPr lang="en-GB" sz="2800" dirty="0"/>
              <a:t>social and cultural movements, not just legal and political institutions.</a:t>
            </a:r>
          </a:p>
        </p:txBody>
      </p:sp>
    </p:spTree>
    <p:extLst>
      <p:ext uri="{BB962C8B-B14F-4D97-AF65-F5344CB8AC3E}">
        <p14:creationId xmlns:p14="http://schemas.microsoft.com/office/powerpoint/2010/main" val="2050088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As an ethos, humanitarianism has a strong narrative and </a:t>
            </a:r>
            <a:r>
              <a:rPr lang="en-GB" sz="3200" dirty="0" smtClean="0"/>
              <a:t>representational dimension </a:t>
            </a:r>
            <a:r>
              <a:rPr lang="en-GB" sz="3200" dirty="0"/>
              <a:t>that can generate humanitarian constituencies </a:t>
            </a:r>
            <a:r>
              <a:rPr lang="en-GB" sz="3200" dirty="0" smtClean="0"/>
              <a:t>for </a:t>
            </a:r>
            <a:r>
              <a:rPr lang="en-GB" sz="3200" dirty="0"/>
              <a:t>particular causes. The emotional nature of </a:t>
            </a:r>
            <a:r>
              <a:rPr lang="en-GB" sz="3200" dirty="0" smtClean="0"/>
              <a:t>compassion </a:t>
            </a:r>
            <a:r>
              <a:rPr lang="en-GB" sz="3200" dirty="0"/>
              <a:t>is closely linked </a:t>
            </a:r>
            <a:r>
              <a:rPr lang="en-GB" sz="3200" dirty="0" smtClean="0"/>
              <a:t>to visual </a:t>
            </a:r>
            <a:r>
              <a:rPr lang="en-GB" sz="3200" dirty="0"/>
              <a:t>and literary images of suffering and innocence,</a:t>
            </a:r>
          </a:p>
        </p:txBody>
      </p:sp>
    </p:spTree>
    <p:extLst>
      <p:ext uri="{BB962C8B-B14F-4D97-AF65-F5344CB8AC3E}">
        <p14:creationId xmlns:p14="http://schemas.microsoft.com/office/powerpoint/2010/main" val="383215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Direct Action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David </a:t>
            </a:r>
            <a:r>
              <a:rPr lang="en-GB" sz="2800" dirty="0" err="1" smtClean="0"/>
              <a:t>Forsy</a:t>
            </a:r>
            <a:r>
              <a:rPr lang="en-GB" sz="2800" dirty="0" smtClean="0"/>
              <a:t> </a:t>
            </a:r>
            <a:r>
              <a:rPr lang="en-GB" sz="2800" dirty="0"/>
              <a:t>defines </a:t>
            </a:r>
            <a:r>
              <a:rPr lang="en-GB" sz="2800" dirty="0" smtClean="0"/>
              <a:t>international humanitarianism </a:t>
            </a:r>
            <a:r>
              <a:rPr lang="en-GB" sz="2800" dirty="0"/>
              <a:t>as “the transnational concern to help persons in </a:t>
            </a:r>
            <a:r>
              <a:rPr lang="en-GB" sz="2800" dirty="0" smtClean="0"/>
              <a:t>exceptional distress</a:t>
            </a:r>
            <a:r>
              <a:rPr lang="en-GB" sz="2800" dirty="0"/>
              <a:t>,” and argues that humanitarianism’s declaration of </a:t>
            </a:r>
            <a:r>
              <a:rPr lang="en-GB" sz="2800" dirty="0" smtClean="0"/>
              <a:t>secular universalism </a:t>
            </a:r>
            <a:r>
              <a:rPr lang="en-GB" sz="2800" dirty="0"/>
              <a:t>allows it to transcend boundaries such as race, class, religion</a:t>
            </a:r>
            <a:r>
              <a:rPr lang="en-GB" sz="2800" dirty="0" smtClean="0"/>
              <a:t>, gender</a:t>
            </a:r>
            <a:r>
              <a:rPr lang="en-GB" sz="2800" dirty="0"/>
              <a:t>, and nation. </a:t>
            </a:r>
            <a:endParaRPr lang="en-GB" sz="2800" dirty="0" smtClean="0"/>
          </a:p>
          <a:p>
            <a:r>
              <a:rPr lang="en-GB" sz="2800" dirty="0" smtClean="0"/>
              <a:t>We </a:t>
            </a:r>
            <a:r>
              <a:rPr lang="en-GB" sz="2800" dirty="0"/>
              <a:t>are not dealing here with </a:t>
            </a:r>
            <a:r>
              <a:rPr lang="en-GB" sz="2800" dirty="0" smtClean="0"/>
              <a:t>hesitant values </a:t>
            </a:r>
            <a:r>
              <a:rPr lang="en-GB" sz="2800" dirty="0"/>
              <a:t>characterized by passive contemplation, but a belief that </a:t>
            </a:r>
            <a:r>
              <a:rPr lang="en-GB" sz="2800" dirty="0" smtClean="0"/>
              <a:t>promotes immediate </a:t>
            </a:r>
            <a:r>
              <a:rPr lang="en-GB" sz="2800" dirty="0"/>
              <a:t>action to end suffering across the globe. </a:t>
            </a:r>
          </a:p>
        </p:txBody>
      </p:sp>
    </p:spTree>
    <p:extLst>
      <p:ext uri="{BB962C8B-B14F-4D97-AF65-F5344CB8AC3E}">
        <p14:creationId xmlns:p14="http://schemas.microsoft.com/office/powerpoint/2010/main" val="2541614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Denial </a:t>
            </a:r>
            <a:r>
              <a:rPr lang="en-GB" dirty="0" smtClean="0"/>
              <a:t>of Responsibility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</a:t>
            </a:r>
            <a:r>
              <a:rPr lang="en-GB" dirty="0"/>
              <a:t>are </a:t>
            </a:r>
            <a:r>
              <a:rPr lang="en-GB" dirty="0" smtClean="0"/>
              <a:t>many modern </a:t>
            </a:r>
            <a:r>
              <a:rPr lang="en-GB" dirty="0"/>
              <a:t>instances of state calculation of interest that leads to inaction </a:t>
            </a:r>
            <a:r>
              <a:rPr lang="en-GB" dirty="0" smtClean="0"/>
              <a:t>or disregard </a:t>
            </a:r>
            <a:r>
              <a:rPr lang="en-GB" dirty="0"/>
              <a:t>for the suffering of distant others. The 1994 British </a:t>
            </a:r>
            <a:r>
              <a:rPr lang="en-GB" dirty="0" smtClean="0"/>
              <a:t>television documentary </a:t>
            </a:r>
            <a:r>
              <a:rPr lang="en-GB" dirty="0"/>
              <a:t>on East Timor, called The Death of a Nation, included </a:t>
            </a:r>
            <a:r>
              <a:rPr lang="en-GB" dirty="0" smtClean="0"/>
              <a:t>an interview </a:t>
            </a:r>
            <a:r>
              <a:rPr lang="en-GB" dirty="0"/>
              <a:t>regarding the sale of ground attack aircraft to the </a:t>
            </a:r>
            <a:r>
              <a:rPr lang="en-GB" dirty="0" smtClean="0"/>
              <a:t>Suharto regime </a:t>
            </a:r>
            <a:r>
              <a:rPr lang="en-GB" dirty="0"/>
              <a:t>with the minister responsible for </a:t>
            </a:r>
            <a:r>
              <a:rPr lang="en-GB" dirty="0" err="1"/>
              <a:t>defense</a:t>
            </a:r>
            <a:r>
              <a:rPr lang="en-GB" dirty="0"/>
              <a:t> procurement in </a:t>
            </a:r>
            <a:r>
              <a:rPr lang="en-GB" dirty="0" smtClean="0"/>
              <a:t>Margaret Thatcher’s </a:t>
            </a:r>
            <a:r>
              <a:rPr lang="en-GB" dirty="0"/>
              <a:t>cabinet.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6707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notoriously controversial Alan Clarke remarked,</a:t>
            </a:r>
          </a:p>
          <a:p>
            <a:r>
              <a:rPr lang="en-GB" dirty="0"/>
              <a:t>“Does anyone know where East Timor is?” adding, “I don’t really fill </a:t>
            </a:r>
            <a:r>
              <a:rPr lang="en-GB" dirty="0" smtClean="0"/>
              <a:t>my mind </a:t>
            </a:r>
            <a:r>
              <a:rPr lang="en-GB" dirty="0"/>
              <a:t>much with what one set of foreigners is doing to another” (</a:t>
            </a:r>
            <a:r>
              <a:rPr lang="en-GB" dirty="0" err="1" smtClean="0"/>
              <a:t>Pilger</a:t>
            </a:r>
            <a:r>
              <a:rPr lang="en-GB" dirty="0" smtClean="0"/>
              <a:t> 2007</a:t>
            </a:r>
            <a:r>
              <a:rPr lang="en-GB" dirty="0"/>
              <a:t>). </a:t>
            </a:r>
            <a:endParaRPr lang="en-GB" dirty="0" smtClean="0"/>
          </a:p>
          <a:p>
            <a:r>
              <a:rPr lang="en-GB" dirty="0" smtClean="0"/>
              <a:t>Yet </a:t>
            </a:r>
            <a:r>
              <a:rPr lang="en-GB" dirty="0"/>
              <a:t>hundreds of millions of pounds of British-made arms, </a:t>
            </a:r>
            <a:r>
              <a:rPr lang="en-GB" dirty="0" smtClean="0"/>
              <a:t>the documentary </a:t>
            </a:r>
            <a:r>
              <a:rPr lang="en-GB" dirty="0"/>
              <a:t>reported, were used by the Indonesian military in </a:t>
            </a:r>
            <a:r>
              <a:rPr lang="en-GB" dirty="0" smtClean="0"/>
              <a:t>the invasion </a:t>
            </a:r>
            <a:r>
              <a:rPr lang="en-GB" dirty="0"/>
              <a:t>of East Timor and the massacre of approximately </a:t>
            </a:r>
            <a:r>
              <a:rPr lang="en-GB" dirty="0" smtClean="0"/>
              <a:t>200,000 Timorese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697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defining what humanitarianism stands for and against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careful </a:t>
            </a:r>
            <a:r>
              <a:rPr lang="en-GB" dirty="0"/>
              <a:t>not to </a:t>
            </a:r>
            <a:r>
              <a:rPr lang="en-GB" dirty="0" smtClean="0"/>
              <a:t>over systematize </a:t>
            </a:r>
            <a:r>
              <a:rPr lang="en-GB" dirty="0"/>
              <a:t>this loosely bounded ethic of moral </a:t>
            </a:r>
            <a:r>
              <a:rPr lang="en-GB" dirty="0" smtClean="0"/>
              <a:t>and political </a:t>
            </a:r>
            <a:r>
              <a:rPr lang="en-GB" dirty="0"/>
              <a:t>action. </a:t>
            </a:r>
            <a:endParaRPr lang="en-GB" dirty="0" smtClean="0"/>
          </a:p>
          <a:p>
            <a:r>
              <a:rPr lang="en-GB" dirty="0" smtClean="0"/>
              <a:t>While </a:t>
            </a:r>
            <a:r>
              <a:rPr lang="en-GB" dirty="0"/>
              <a:t>secular humanitarianism has clear roots in </a:t>
            </a:r>
            <a:r>
              <a:rPr lang="en-GB" dirty="0" smtClean="0"/>
              <a:t>the politics </a:t>
            </a:r>
            <a:r>
              <a:rPr lang="en-GB" dirty="0"/>
              <a:t>and philosophy of eighteenth-century liberalism, </a:t>
            </a:r>
            <a:r>
              <a:rPr lang="en-GB" dirty="0" smtClean="0"/>
              <a:t>humanitarian movements </a:t>
            </a:r>
            <a:r>
              <a:rPr lang="en-GB" dirty="0"/>
              <a:t>are remarkably diverse and may be motivated by </a:t>
            </a:r>
            <a:r>
              <a:rPr lang="en-GB" dirty="0" smtClean="0"/>
              <a:t>radically different </a:t>
            </a:r>
            <a:r>
              <a:rPr lang="en-GB" dirty="0"/>
              <a:t>principles.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18493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Diversity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Humanitarianism</a:t>
            </a:r>
            <a:r>
              <a:rPr lang="en-GB" dirty="0"/>
              <a:t>, as an ethic, cuts </a:t>
            </a:r>
            <a:r>
              <a:rPr lang="en-GB" dirty="0" smtClean="0"/>
              <a:t>across political </a:t>
            </a:r>
            <a:r>
              <a:rPr lang="en-GB" dirty="0"/>
              <a:t>orientations and can be associated with religious and </a:t>
            </a:r>
            <a:r>
              <a:rPr lang="en-GB" dirty="0" smtClean="0"/>
              <a:t>political projects </a:t>
            </a:r>
            <a:r>
              <a:rPr lang="en-GB" dirty="0"/>
              <a:t>as diverse as Quaker pacifism, Protestant evangelicalism</a:t>
            </a:r>
            <a:r>
              <a:rPr lang="en-GB" dirty="0" smtClean="0"/>
              <a:t>, Great </a:t>
            </a:r>
            <a:r>
              <a:rPr lang="en-GB" dirty="0"/>
              <a:t>Power imperialism, Catholic social democracy, and </a:t>
            </a:r>
            <a:r>
              <a:rPr lang="en-GB" dirty="0" smtClean="0"/>
              <a:t>grassroots democratic </a:t>
            </a:r>
            <a:r>
              <a:rPr lang="en-GB" dirty="0"/>
              <a:t>socialism.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array of activities included under the </a:t>
            </a:r>
            <a:r>
              <a:rPr lang="en-GB" dirty="0" smtClean="0"/>
              <a:t>label “</a:t>
            </a:r>
            <a:r>
              <a:rPr lang="en-GB" dirty="0"/>
              <a:t>humanitarian practices” are similarly diverse and range from food aid </a:t>
            </a:r>
            <a:r>
              <a:rPr lang="en-GB" dirty="0" smtClean="0"/>
              <a:t>to refugee </a:t>
            </a:r>
            <a:r>
              <a:rPr lang="en-GB" dirty="0"/>
              <a:t>resettlement from immigration reform laws to full-scale </a:t>
            </a:r>
            <a:r>
              <a:rPr lang="en-GB" dirty="0" smtClean="0"/>
              <a:t>military intervention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007026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263</TotalTime>
  <Words>708</Words>
  <Application>Microsoft Office PowerPoint</Application>
  <PresentationFormat>Widescreen</PresentationFormat>
  <Paragraphs>32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Garamond</vt:lpstr>
      <vt:lpstr>Organic</vt:lpstr>
      <vt:lpstr>The Boundaries of Humanitarianism</vt:lpstr>
      <vt:lpstr> Resource:</vt:lpstr>
      <vt:lpstr>Questions raised by the authors</vt:lpstr>
      <vt:lpstr>Historically</vt:lpstr>
      <vt:lpstr>shift in public consciousness</vt:lpstr>
      <vt:lpstr>Empathy</vt:lpstr>
      <vt:lpstr>PowerPoint Presentation</vt:lpstr>
      <vt:lpstr>PowerPoint Presentation</vt:lpstr>
      <vt:lpstr>Direct Action </vt:lpstr>
      <vt:lpstr>Denial of Responsibility</vt:lpstr>
      <vt:lpstr>PowerPoint Presentation</vt:lpstr>
      <vt:lpstr>defining what humanitarianism stands for and against</vt:lpstr>
      <vt:lpstr>Diversity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Officiasse of the therapeutic modalities of anxiety</dc:title>
  <dc:creator>Nerys Jones</dc:creator>
  <cp:lastModifiedBy>Catherine Slade</cp:lastModifiedBy>
  <cp:revision>36</cp:revision>
  <dcterms:created xsi:type="dcterms:W3CDTF">2015-03-17T12:36:15Z</dcterms:created>
  <dcterms:modified xsi:type="dcterms:W3CDTF">2016-03-08T11:00:19Z</dcterms:modified>
</cp:coreProperties>
</file>