
<file path=[Content_Types].xml><?xml version="1.0" encoding="utf-8"?>
<Types xmlns="http://schemas.openxmlformats.org/package/2006/content-types">
  <Default Extension="bin" ContentType="application/vnd.openxmlformats-officedocument.oleObject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embeddedFontLst>
    <p:embeddedFont>
      <p:font typeface="Open Sans" panose="020B0606030504020204" pitchFamily="34" charset="0"/>
      <p:regular r:id="rId3"/>
    </p:embeddedFont>
    <p:embeddedFont>
      <p:font typeface="Open Sans Bold" panose="020B0806030504020204" charset="0"/>
      <p:regular r:id="rId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25" d="100"/>
          <a:sy n="25" d="100"/>
        </p:scale>
        <p:origin x="2635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font" Target="fonts/font1.fntdata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1.sv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9.png"/><Relationship Id="rId5" Type="http://schemas.openxmlformats.org/officeDocument/2006/relationships/image" Target="../media/image4.png"/><Relationship Id="rId10" Type="http://schemas.openxmlformats.org/officeDocument/2006/relationships/oleObject" Target="../embeddings/oleObject1.bin"/><Relationship Id="rId4" Type="http://schemas.openxmlformats.org/officeDocument/2006/relationships/image" Target="../media/image3.jpe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0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962721" y="6164152"/>
            <a:ext cx="7415459" cy="3590363"/>
            <a:chOff x="0" y="0"/>
            <a:chExt cx="1342189" cy="64985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42189" cy="649851"/>
            </a:xfrm>
            <a:custGeom>
              <a:avLst/>
              <a:gdLst/>
              <a:ahLst/>
              <a:cxnLst/>
              <a:rect l="l" t="t" r="r" b="b"/>
              <a:pathLst>
                <a:path w="1342189" h="649851">
                  <a:moveTo>
                    <a:pt x="13572" y="0"/>
                  </a:moveTo>
                  <a:lnTo>
                    <a:pt x="1328616" y="0"/>
                  </a:lnTo>
                  <a:cubicBezTo>
                    <a:pt x="1332216" y="0"/>
                    <a:pt x="1335668" y="1430"/>
                    <a:pt x="1338213" y="3975"/>
                  </a:cubicBezTo>
                  <a:cubicBezTo>
                    <a:pt x="1340759" y="6521"/>
                    <a:pt x="1342189" y="9973"/>
                    <a:pt x="1342189" y="13572"/>
                  </a:cubicBezTo>
                  <a:lnTo>
                    <a:pt x="1342189" y="636279"/>
                  </a:lnTo>
                  <a:cubicBezTo>
                    <a:pt x="1342189" y="643774"/>
                    <a:pt x="1336112" y="649851"/>
                    <a:pt x="1328616" y="649851"/>
                  </a:cubicBezTo>
                  <a:lnTo>
                    <a:pt x="13572" y="649851"/>
                  </a:lnTo>
                  <a:cubicBezTo>
                    <a:pt x="6077" y="649851"/>
                    <a:pt x="0" y="643774"/>
                    <a:pt x="0" y="636279"/>
                  </a:cubicBezTo>
                  <a:lnTo>
                    <a:pt x="0" y="13572"/>
                  </a:lnTo>
                  <a:cubicBezTo>
                    <a:pt x="0" y="6077"/>
                    <a:pt x="6077" y="0"/>
                    <a:pt x="13572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1342189" cy="668901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2224784" y="6014041"/>
            <a:ext cx="10187505" cy="3590363"/>
            <a:chOff x="0" y="0"/>
            <a:chExt cx="1843925" cy="64985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43925" cy="649851"/>
            </a:xfrm>
            <a:custGeom>
              <a:avLst/>
              <a:gdLst/>
              <a:ahLst/>
              <a:cxnLst/>
              <a:rect l="l" t="t" r="r" b="b"/>
              <a:pathLst>
                <a:path w="1843925" h="649851">
                  <a:moveTo>
                    <a:pt x="9879" y="0"/>
                  </a:moveTo>
                  <a:lnTo>
                    <a:pt x="1834046" y="0"/>
                  </a:lnTo>
                  <a:cubicBezTo>
                    <a:pt x="1836666" y="0"/>
                    <a:pt x="1839179" y="1041"/>
                    <a:pt x="1841032" y="2894"/>
                  </a:cubicBezTo>
                  <a:cubicBezTo>
                    <a:pt x="1842884" y="4746"/>
                    <a:pt x="1843925" y="7259"/>
                    <a:pt x="1843925" y="9879"/>
                  </a:cubicBezTo>
                  <a:lnTo>
                    <a:pt x="1843925" y="639972"/>
                  </a:lnTo>
                  <a:cubicBezTo>
                    <a:pt x="1843925" y="645428"/>
                    <a:pt x="1839502" y="649851"/>
                    <a:pt x="1834046" y="649851"/>
                  </a:cubicBezTo>
                  <a:lnTo>
                    <a:pt x="9879" y="649851"/>
                  </a:lnTo>
                  <a:cubicBezTo>
                    <a:pt x="4423" y="649851"/>
                    <a:pt x="0" y="645428"/>
                    <a:pt x="0" y="639972"/>
                  </a:cubicBezTo>
                  <a:lnTo>
                    <a:pt x="0" y="9879"/>
                  </a:lnTo>
                  <a:cubicBezTo>
                    <a:pt x="0" y="4423"/>
                    <a:pt x="4423" y="0"/>
                    <a:pt x="9879" y="0"/>
                  </a:cubicBezTo>
                  <a:close/>
                </a:path>
              </a:pathLst>
            </a:custGeom>
            <a:solidFill>
              <a:srgbClr val="1D234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1843925" cy="668901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22688" y="6778703"/>
            <a:ext cx="224430" cy="224430"/>
          </a:xfrm>
          <a:custGeom>
            <a:avLst/>
            <a:gdLst/>
            <a:ahLst/>
            <a:cxnLst/>
            <a:rect l="l" t="t" r="r" b="b"/>
            <a:pathLst>
              <a:path w="224430" h="224430">
                <a:moveTo>
                  <a:pt x="0" y="0"/>
                </a:moveTo>
                <a:lnTo>
                  <a:pt x="224430" y="0"/>
                </a:lnTo>
                <a:lnTo>
                  <a:pt x="224430" y="224430"/>
                </a:lnTo>
                <a:lnTo>
                  <a:pt x="0" y="2244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2688" y="7703302"/>
            <a:ext cx="224430" cy="224430"/>
          </a:xfrm>
          <a:custGeom>
            <a:avLst/>
            <a:gdLst/>
            <a:ahLst/>
            <a:cxnLst/>
            <a:rect l="l" t="t" r="r" b="b"/>
            <a:pathLst>
              <a:path w="224430" h="224430">
                <a:moveTo>
                  <a:pt x="0" y="0"/>
                </a:moveTo>
                <a:lnTo>
                  <a:pt x="224430" y="0"/>
                </a:lnTo>
                <a:lnTo>
                  <a:pt x="224430" y="224430"/>
                </a:lnTo>
                <a:lnTo>
                  <a:pt x="0" y="2244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2688" y="8793299"/>
            <a:ext cx="224430" cy="224430"/>
          </a:xfrm>
          <a:custGeom>
            <a:avLst/>
            <a:gdLst/>
            <a:ahLst/>
            <a:cxnLst/>
            <a:rect l="l" t="t" r="r" b="b"/>
            <a:pathLst>
              <a:path w="224430" h="224430">
                <a:moveTo>
                  <a:pt x="0" y="0"/>
                </a:moveTo>
                <a:lnTo>
                  <a:pt x="224430" y="0"/>
                </a:lnTo>
                <a:lnTo>
                  <a:pt x="224430" y="224430"/>
                </a:lnTo>
                <a:lnTo>
                  <a:pt x="0" y="2244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8485645" y="7003133"/>
            <a:ext cx="224430" cy="224430"/>
          </a:xfrm>
          <a:custGeom>
            <a:avLst/>
            <a:gdLst/>
            <a:ahLst/>
            <a:cxnLst/>
            <a:rect l="l" t="t" r="r" b="b"/>
            <a:pathLst>
              <a:path w="224430" h="224430">
                <a:moveTo>
                  <a:pt x="0" y="0"/>
                </a:moveTo>
                <a:lnTo>
                  <a:pt x="224430" y="0"/>
                </a:lnTo>
                <a:lnTo>
                  <a:pt x="224430" y="224430"/>
                </a:lnTo>
                <a:lnTo>
                  <a:pt x="0" y="2244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485645" y="7734903"/>
            <a:ext cx="224430" cy="224430"/>
          </a:xfrm>
          <a:custGeom>
            <a:avLst/>
            <a:gdLst/>
            <a:ahLst/>
            <a:cxnLst/>
            <a:rect l="l" t="t" r="r" b="b"/>
            <a:pathLst>
              <a:path w="224430" h="224430">
                <a:moveTo>
                  <a:pt x="0" y="0"/>
                </a:moveTo>
                <a:lnTo>
                  <a:pt x="224430" y="0"/>
                </a:lnTo>
                <a:lnTo>
                  <a:pt x="224430" y="224431"/>
                </a:lnTo>
                <a:lnTo>
                  <a:pt x="0" y="2244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8485645" y="8491155"/>
            <a:ext cx="224430" cy="224430"/>
          </a:xfrm>
          <a:custGeom>
            <a:avLst/>
            <a:gdLst/>
            <a:ahLst/>
            <a:cxnLst/>
            <a:rect l="l" t="t" r="r" b="b"/>
            <a:pathLst>
              <a:path w="224430" h="224430">
                <a:moveTo>
                  <a:pt x="0" y="0"/>
                </a:moveTo>
                <a:lnTo>
                  <a:pt x="224430" y="0"/>
                </a:lnTo>
                <a:lnTo>
                  <a:pt x="224430" y="224430"/>
                </a:lnTo>
                <a:lnTo>
                  <a:pt x="0" y="2244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4701145" y="10149979"/>
            <a:ext cx="2754444" cy="518392"/>
            <a:chOff x="0" y="0"/>
            <a:chExt cx="498551" cy="9382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98551" cy="93828"/>
            </a:xfrm>
            <a:custGeom>
              <a:avLst/>
              <a:gdLst/>
              <a:ahLst/>
              <a:cxnLst/>
              <a:rect l="l" t="t" r="r" b="b"/>
              <a:pathLst>
                <a:path w="498551" h="93828">
                  <a:moveTo>
                    <a:pt x="46914" y="0"/>
                  </a:moveTo>
                  <a:lnTo>
                    <a:pt x="451637" y="0"/>
                  </a:lnTo>
                  <a:cubicBezTo>
                    <a:pt x="464079" y="0"/>
                    <a:pt x="476012" y="4943"/>
                    <a:pt x="484810" y="13741"/>
                  </a:cubicBezTo>
                  <a:cubicBezTo>
                    <a:pt x="493608" y="22539"/>
                    <a:pt x="498551" y="34472"/>
                    <a:pt x="498551" y="46914"/>
                  </a:cubicBezTo>
                  <a:lnTo>
                    <a:pt x="498551" y="46914"/>
                  </a:lnTo>
                  <a:cubicBezTo>
                    <a:pt x="498551" y="59357"/>
                    <a:pt x="493608" y="71289"/>
                    <a:pt x="484810" y="80087"/>
                  </a:cubicBezTo>
                  <a:cubicBezTo>
                    <a:pt x="476012" y="88886"/>
                    <a:pt x="464079" y="93828"/>
                    <a:pt x="451637" y="93828"/>
                  </a:cubicBezTo>
                  <a:lnTo>
                    <a:pt x="46914" y="93828"/>
                  </a:lnTo>
                  <a:cubicBezTo>
                    <a:pt x="34472" y="93828"/>
                    <a:pt x="22539" y="88886"/>
                    <a:pt x="13741" y="80087"/>
                  </a:cubicBezTo>
                  <a:cubicBezTo>
                    <a:pt x="4943" y="71289"/>
                    <a:pt x="0" y="59357"/>
                    <a:pt x="0" y="46914"/>
                  </a:cubicBezTo>
                  <a:lnTo>
                    <a:pt x="0" y="46914"/>
                  </a:lnTo>
                  <a:cubicBezTo>
                    <a:pt x="0" y="34472"/>
                    <a:pt x="4943" y="22539"/>
                    <a:pt x="13741" y="13741"/>
                  </a:cubicBezTo>
                  <a:cubicBezTo>
                    <a:pt x="22539" y="4943"/>
                    <a:pt x="34472" y="0"/>
                    <a:pt x="46914" y="0"/>
                  </a:cubicBezTo>
                  <a:close/>
                </a:path>
              </a:pathLst>
            </a:custGeom>
            <a:solidFill>
              <a:srgbClr val="B9C1F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19050"/>
              <a:ext cx="498551" cy="112878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00716" y="13852737"/>
            <a:ext cx="3447840" cy="6293883"/>
            <a:chOff x="0" y="0"/>
            <a:chExt cx="624054" cy="113918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24054" cy="1139185"/>
            </a:xfrm>
            <a:custGeom>
              <a:avLst/>
              <a:gdLst/>
              <a:ahLst/>
              <a:cxnLst/>
              <a:rect l="l" t="t" r="r" b="b"/>
              <a:pathLst>
                <a:path w="624054" h="1139185">
                  <a:moveTo>
                    <a:pt x="29191" y="0"/>
                  </a:moveTo>
                  <a:lnTo>
                    <a:pt x="594864" y="0"/>
                  </a:lnTo>
                  <a:cubicBezTo>
                    <a:pt x="602606" y="0"/>
                    <a:pt x="610030" y="3075"/>
                    <a:pt x="615505" y="8550"/>
                  </a:cubicBezTo>
                  <a:cubicBezTo>
                    <a:pt x="620979" y="14024"/>
                    <a:pt x="624054" y="21449"/>
                    <a:pt x="624054" y="29191"/>
                  </a:cubicBezTo>
                  <a:lnTo>
                    <a:pt x="624054" y="1109994"/>
                  </a:lnTo>
                  <a:cubicBezTo>
                    <a:pt x="624054" y="1126115"/>
                    <a:pt x="610985" y="1139185"/>
                    <a:pt x="594864" y="1139185"/>
                  </a:cubicBezTo>
                  <a:lnTo>
                    <a:pt x="29191" y="1139185"/>
                  </a:lnTo>
                  <a:cubicBezTo>
                    <a:pt x="21449" y="1139185"/>
                    <a:pt x="14024" y="1136109"/>
                    <a:pt x="8550" y="1130635"/>
                  </a:cubicBezTo>
                  <a:cubicBezTo>
                    <a:pt x="3075" y="1125160"/>
                    <a:pt x="0" y="1117736"/>
                    <a:pt x="0" y="1109994"/>
                  </a:cubicBezTo>
                  <a:lnTo>
                    <a:pt x="0" y="29191"/>
                  </a:lnTo>
                  <a:cubicBezTo>
                    <a:pt x="0" y="21449"/>
                    <a:pt x="3075" y="14024"/>
                    <a:pt x="8550" y="8550"/>
                  </a:cubicBezTo>
                  <a:cubicBezTo>
                    <a:pt x="14024" y="3075"/>
                    <a:pt x="21449" y="0"/>
                    <a:pt x="2919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19050"/>
              <a:ext cx="624054" cy="1158235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7747642" y="10170983"/>
            <a:ext cx="3166748" cy="518392"/>
            <a:chOff x="0" y="0"/>
            <a:chExt cx="573177" cy="93828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573177" cy="93828"/>
            </a:xfrm>
            <a:custGeom>
              <a:avLst/>
              <a:gdLst/>
              <a:ahLst/>
              <a:cxnLst/>
              <a:rect l="l" t="t" r="r" b="b"/>
              <a:pathLst>
                <a:path w="573177" h="93828">
                  <a:moveTo>
                    <a:pt x="46914" y="0"/>
                  </a:moveTo>
                  <a:lnTo>
                    <a:pt x="526263" y="0"/>
                  </a:lnTo>
                  <a:cubicBezTo>
                    <a:pt x="538706" y="0"/>
                    <a:pt x="550638" y="4943"/>
                    <a:pt x="559436" y="13741"/>
                  </a:cubicBezTo>
                  <a:cubicBezTo>
                    <a:pt x="568235" y="22539"/>
                    <a:pt x="573177" y="34472"/>
                    <a:pt x="573177" y="46914"/>
                  </a:cubicBezTo>
                  <a:lnTo>
                    <a:pt x="573177" y="46914"/>
                  </a:lnTo>
                  <a:cubicBezTo>
                    <a:pt x="573177" y="59357"/>
                    <a:pt x="568235" y="71289"/>
                    <a:pt x="559436" y="80087"/>
                  </a:cubicBezTo>
                  <a:cubicBezTo>
                    <a:pt x="550638" y="88886"/>
                    <a:pt x="538706" y="93828"/>
                    <a:pt x="526263" y="93828"/>
                  </a:cubicBezTo>
                  <a:lnTo>
                    <a:pt x="46914" y="93828"/>
                  </a:lnTo>
                  <a:cubicBezTo>
                    <a:pt x="34472" y="93828"/>
                    <a:pt x="22539" y="88886"/>
                    <a:pt x="13741" y="80087"/>
                  </a:cubicBezTo>
                  <a:cubicBezTo>
                    <a:pt x="4943" y="71289"/>
                    <a:pt x="0" y="59357"/>
                    <a:pt x="0" y="46914"/>
                  </a:cubicBezTo>
                  <a:lnTo>
                    <a:pt x="0" y="46914"/>
                  </a:lnTo>
                  <a:cubicBezTo>
                    <a:pt x="0" y="34472"/>
                    <a:pt x="4943" y="22539"/>
                    <a:pt x="13741" y="13741"/>
                  </a:cubicBezTo>
                  <a:cubicBezTo>
                    <a:pt x="22539" y="4943"/>
                    <a:pt x="34472" y="0"/>
                    <a:pt x="46914" y="0"/>
                  </a:cubicBezTo>
                  <a:close/>
                </a:path>
              </a:pathLst>
            </a:custGeom>
            <a:solidFill>
              <a:srgbClr val="B9C1F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19050"/>
              <a:ext cx="573177" cy="112878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1187137" y="10248167"/>
            <a:ext cx="2596278" cy="518392"/>
            <a:chOff x="0" y="0"/>
            <a:chExt cx="469923" cy="9382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469923" cy="93828"/>
            </a:xfrm>
            <a:custGeom>
              <a:avLst/>
              <a:gdLst/>
              <a:ahLst/>
              <a:cxnLst/>
              <a:rect l="l" t="t" r="r" b="b"/>
              <a:pathLst>
                <a:path w="469923" h="93828">
                  <a:moveTo>
                    <a:pt x="46914" y="0"/>
                  </a:moveTo>
                  <a:lnTo>
                    <a:pt x="423009" y="0"/>
                  </a:lnTo>
                  <a:cubicBezTo>
                    <a:pt x="435451" y="0"/>
                    <a:pt x="447384" y="4943"/>
                    <a:pt x="456182" y="13741"/>
                  </a:cubicBezTo>
                  <a:cubicBezTo>
                    <a:pt x="464980" y="22539"/>
                    <a:pt x="469923" y="34472"/>
                    <a:pt x="469923" y="46914"/>
                  </a:cubicBezTo>
                  <a:lnTo>
                    <a:pt x="469923" y="46914"/>
                  </a:lnTo>
                  <a:cubicBezTo>
                    <a:pt x="469923" y="59357"/>
                    <a:pt x="464980" y="71289"/>
                    <a:pt x="456182" y="80087"/>
                  </a:cubicBezTo>
                  <a:cubicBezTo>
                    <a:pt x="447384" y="88886"/>
                    <a:pt x="435451" y="93828"/>
                    <a:pt x="423009" y="93828"/>
                  </a:cubicBezTo>
                  <a:lnTo>
                    <a:pt x="46914" y="93828"/>
                  </a:lnTo>
                  <a:cubicBezTo>
                    <a:pt x="34472" y="93828"/>
                    <a:pt x="22539" y="88886"/>
                    <a:pt x="13741" y="80087"/>
                  </a:cubicBezTo>
                  <a:cubicBezTo>
                    <a:pt x="4943" y="71289"/>
                    <a:pt x="0" y="59357"/>
                    <a:pt x="0" y="46914"/>
                  </a:cubicBezTo>
                  <a:lnTo>
                    <a:pt x="0" y="46914"/>
                  </a:lnTo>
                  <a:cubicBezTo>
                    <a:pt x="0" y="34472"/>
                    <a:pt x="4943" y="22539"/>
                    <a:pt x="13741" y="13741"/>
                  </a:cubicBezTo>
                  <a:cubicBezTo>
                    <a:pt x="22539" y="4943"/>
                    <a:pt x="34472" y="0"/>
                    <a:pt x="46914" y="0"/>
                  </a:cubicBezTo>
                  <a:close/>
                </a:path>
              </a:pathLst>
            </a:custGeom>
            <a:solidFill>
              <a:srgbClr val="B9C1F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19050"/>
              <a:ext cx="469923" cy="112878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735561" y="14200046"/>
            <a:ext cx="2868967" cy="518392"/>
            <a:chOff x="0" y="0"/>
            <a:chExt cx="519279" cy="93828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519279" cy="93828"/>
            </a:xfrm>
            <a:custGeom>
              <a:avLst/>
              <a:gdLst/>
              <a:ahLst/>
              <a:cxnLst/>
              <a:rect l="l" t="t" r="r" b="b"/>
              <a:pathLst>
                <a:path w="519279" h="93828">
                  <a:moveTo>
                    <a:pt x="46914" y="0"/>
                  </a:moveTo>
                  <a:lnTo>
                    <a:pt x="472365" y="0"/>
                  </a:lnTo>
                  <a:cubicBezTo>
                    <a:pt x="484808" y="0"/>
                    <a:pt x="496740" y="4943"/>
                    <a:pt x="505538" y="13741"/>
                  </a:cubicBezTo>
                  <a:cubicBezTo>
                    <a:pt x="514337" y="22539"/>
                    <a:pt x="519279" y="34472"/>
                    <a:pt x="519279" y="46914"/>
                  </a:cubicBezTo>
                  <a:lnTo>
                    <a:pt x="519279" y="46914"/>
                  </a:lnTo>
                  <a:cubicBezTo>
                    <a:pt x="519279" y="59357"/>
                    <a:pt x="514337" y="71289"/>
                    <a:pt x="505538" y="80087"/>
                  </a:cubicBezTo>
                  <a:cubicBezTo>
                    <a:pt x="496740" y="88886"/>
                    <a:pt x="484808" y="93828"/>
                    <a:pt x="472365" y="93828"/>
                  </a:cubicBezTo>
                  <a:lnTo>
                    <a:pt x="46914" y="93828"/>
                  </a:lnTo>
                  <a:cubicBezTo>
                    <a:pt x="34472" y="93828"/>
                    <a:pt x="22539" y="88886"/>
                    <a:pt x="13741" y="80087"/>
                  </a:cubicBezTo>
                  <a:cubicBezTo>
                    <a:pt x="4943" y="71289"/>
                    <a:pt x="0" y="59357"/>
                    <a:pt x="0" y="46914"/>
                  </a:cubicBezTo>
                  <a:lnTo>
                    <a:pt x="0" y="46914"/>
                  </a:lnTo>
                  <a:cubicBezTo>
                    <a:pt x="0" y="34472"/>
                    <a:pt x="4943" y="22539"/>
                    <a:pt x="13741" y="13741"/>
                  </a:cubicBezTo>
                  <a:cubicBezTo>
                    <a:pt x="22539" y="4943"/>
                    <a:pt x="34472" y="0"/>
                    <a:pt x="46914" y="0"/>
                  </a:cubicBezTo>
                  <a:close/>
                </a:path>
              </a:pathLst>
            </a:custGeom>
            <a:solidFill>
              <a:srgbClr val="B9C1F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19050"/>
              <a:ext cx="519279" cy="112878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52653" y="14173132"/>
            <a:ext cx="2868967" cy="518392"/>
            <a:chOff x="0" y="0"/>
            <a:chExt cx="519279" cy="93828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519279" cy="93828"/>
            </a:xfrm>
            <a:custGeom>
              <a:avLst/>
              <a:gdLst/>
              <a:ahLst/>
              <a:cxnLst/>
              <a:rect l="l" t="t" r="r" b="b"/>
              <a:pathLst>
                <a:path w="519279" h="93828">
                  <a:moveTo>
                    <a:pt x="46914" y="0"/>
                  </a:moveTo>
                  <a:lnTo>
                    <a:pt x="472365" y="0"/>
                  </a:lnTo>
                  <a:cubicBezTo>
                    <a:pt x="484808" y="0"/>
                    <a:pt x="496740" y="4943"/>
                    <a:pt x="505538" y="13741"/>
                  </a:cubicBezTo>
                  <a:cubicBezTo>
                    <a:pt x="514337" y="22539"/>
                    <a:pt x="519279" y="34472"/>
                    <a:pt x="519279" y="46914"/>
                  </a:cubicBezTo>
                  <a:lnTo>
                    <a:pt x="519279" y="46914"/>
                  </a:lnTo>
                  <a:cubicBezTo>
                    <a:pt x="519279" y="59357"/>
                    <a:pt x="514337" y="71289"/>
                    <a:pt x="505538" y="80087"/>
                  </a:cubicBezTo>
                  <a:cubicBezTo>
                    <a:pt x="496740" y="88886"/>
                    <a:pt x="484808" y="93828"/>
                    <a:pt x="472365" y="93828"/>
                  </a:cubicBezTo>
                  <a:lnTo>
                    <a:pt x="46914" y="93828"/>
                  </a:lnTo>
                  <a:cubicBezTo>
                    <a:pt x="34472" y="93828"/>
                    <a:pt x="22539" y="88886"/>
                    <a:pt x="13741" y="80087"/>
                  </a:cubicBezTo>
                  <a:cubicBezTo>
                    <a:pt x="4943" y="71289"/>
                    <a:pt x="0" y="59357"/>
                    <a:pt x="0" y="46914"/>
                  </a:cubicBezTo>
                  <a:lnTo>
                    <a:pt x="0" y="46914"/>
                  </a:lnTo>
                  <a:cubicBezTo>
                    <a:pt x="0" y="34472"/>
                    <a:pt x="4943" y="22539"/>
                    <a:pt x="13741" y="13741"/>
                  </a:cubicBezTo>
                  <a:cubicBezTo>
                    <a:pt x="22539" y="4943"/>
                    <a:pt x="34472" y="0"/>
                    <a:pt x="46914" y="0"/>
                  </a:cubicBezTo>
                  <a:close/>
                </a:path>
              </a:pathLst>
            </a:custGeom>
            <a:solidFill>
              <a:srgbClr val="B9C1F5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19050"/>
              <a:ext cx="519279" cy="112878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548581" y="9509154"/>
            <a:ext cx="9617860" cy="7744029"/>
            <a:chOff x="0" y="0"/>
            <a:chExt cx="1740820" cy="1401659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1740820" cy="1401659"/>
            </a:xfrm>
            <a:custGeom>
              <a:avLst/>
              <a:gdLst/>
              <a:ahLst/>
              <a:cxnLst/>
              <a:rect l="l" t="t" r="r" b="b"/>
              <a:pathLst>
                <a:path w="1740820" h="1401659">
                  <a:moveTo>
                    <a:pt x="10464" y="0"/>
                  </a:moveTo>
                  <a:lnTo>
                    <a:pt x="1730356" y="0"/>
                  </a:lnTo>
                  <a:cubicBezTo>
                    <a:pt x="1733131" y="0"/>
                    <a:pt x="1735793" y="1102"/>
                    <a:pt x="1737755" y="3065"/>
                  </a:cubicBezTo>
                  <a:cubicBezTo>
                    <a:pt x="1739718" y="5027"/>
                    <a:pt x="1740820" y="7689"/>
                    <a:pt x="1740820" y="10464"/>
                  </a:cubicBezTo>
                  <a:lnTo>
                    <a:pt x="1740820" y="1391195"/>
                  </a:lnTo>
                  <a:cubicBezTo>
                    <a:pt x="1740820" y="1393970"/>
                    <a:pt x="1739718" y="1396632"/>
                    <a:pt x="1737755" y="1398594"/>
                  </a:cubicBezTo>
                  <a:cubicBezTo>
                    <a:pt x="1735793" y="1400557"/>
                    <a:pt x="1733131" y="1401659"/>
                    <a:pt x="1730356" y="1401659"/>
                  </a:cubicBezTo>
                  <a:lnTo>
                    <a:pt x="10464" y="1401659"/>
                  </a:lnTo>
                  <a:cubicBezTo>
                    <a:pt x="7689" y="1401659"/>
                    <a:pt x="5027" y="1400557"/>
                    <a:pt x="3065" y="1398594"/>
                  </a:cubicBezTo>
                  <a:cubicBezTo>
                    <a:pt x="1102" y="1396632"/>
                    <a:pt x="0" y="1393970"/>
                    <a:pt x="0" y="1391195"/>
                  </a:cubicBezTo>
                  <a:lnTo>
                    <a:pt x="0" y="10464"/>
                  </a:lnTo>
                  <a:cubicBezTo>
                    <a:pt x="0" y="7689"/>
                    <a:pt x="1102" y="5027"/>
                    <a:pt x="3065" y="3065"/>
                  </a:cubicBezTo>
                  <a:cubicBezTo>
                    <a:pt x="5027" y="1102"/>
                    <a:pt x="7689" y="0"/>
                    <a:pt x="10464" y="0"/>
                  </a:cubicBezTo>
                  <a:close/>
                </a:path>
              </a:pathLst>
            </a:custGeom>
            <a:solidFill>
              <a:srgbClr val="B9C1F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-19050"/>
              <a:ext cx="1740820" cy="1420709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71557" y="10162408"/>
            <a:ext cx="3227492" cy="3841095"/>
            <a:chOff x="0" y="0"/>
            <a:chExt cx="584172" cy="695233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584172" cy="695233"/>
            </a:xfrm>
            <a:custGeom>
              <a:avLst/>
              <a:gdLst/>
              <a:ahLst/>
              <a:cxnLst/>
              <a:rect l="l" t="t" r="r" b="b"/>
              <a:pathLst>
                <a:path w="584172" h="695233">
                  <a:moveTo>
                    <a:pt x="31184" y="0"/>
                  </a:moveTo>
                  <a:lnTo>
                    <a:pt x="552988" y="0"/>
                  </a:lnTo>
                  <a:cubicBezTo>
                    <a:pt x="570210" y="0"/>
                    <a:pt x="584172" y="13961"/>
                    <a:pt x="584172" y="31184"/>
                  </a:cubicBezTo>
                  <a:lnTo>
                    <a:pt x="584172" y="664050"/>
                  </a:lnTo>
                  <a:cubicBezTo>
                    <a:pt x="584172" y="681272"/>
                    <a:pt x="570210" y="695233"/>
                    <a:pt x="552988" y="695233"/>
                  </a:cubicBezTo>
                  <a:lnTo>
                    <a:pt x="31184" y="695233"/>
                  </a:lnTo>
                  <a:cubicBezTo>
                    <a:pt x="13961" y="695233"/>
                    <a:pt x="0" y="681272"/>
                    <a:pt x="0" y="664050"/>
                  </a:cubicBezTo>
                  <a:lnTo>
                    <a:pt x="0" y="31184"/>
                  </a:lnTo>
                  <a:cubicBezTo>
                    <a:pt x="0" y="13961"/>
                    <a:pt x="13961" y="0"/>
                    <a:pt x="3118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0" y="-19050"/>
              <a:ext cx="584172" cy="714283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649188" y="10162408"/>
            <a:ext cx="3102571" cy="3841095"/>
            <a:chOff x="0" y="0"/>
            <a:chExt cx="561561" cy="695233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561561" cy="695233"/>
            </a:xfrm>
            <a:custGeom>
              <a:avLst/>
              <a:gdLst/>
              <a:ahLst/>
              <a:cxnLst/>
              <a:rect l="l" t="t" r="r" b="b"/>
              <a:pathLst>
                <a:path w="561561" h="695233">
                  <a:moveTo>
                    <a:pt x="32439" y="0"/>
                  </a:moveTo>
                  <a:lnTo>
                    <a:pt x="529122" y="0"/>
                  </a:lnTo>
                  <a:cubicBezTo>
                    <a:pt x="537726" y="0"/>
                    <a:pt x="545977" y="3418"/>
                    <a:pt x="552060" y="9501"/>
                  </a:cubicBezTo>
                  <a:cubicBezTo>
                    <a:pt x="558144" y="15585"/>
                    <a:pt x="561561" y="23836"/>
                    <a:pt x="561561" y="32439"/>
                  </a:cubicBezTo>
                  <a:lnTo>
                    <a:pt x="561561" y="662794"/>
                  </a:lnTo>
                  <a:cubicBezTo>
                    <a:pt x="561561" y="680710"/>
                    <a:pt x="547038" y="695233"/>
                    <a:pt x="529122" y="695233"/>
                  </a:cubicBezTo>
                  <a:lnTo>
                    <a:pt x="32439" y="695233"/>
                  </a:lnTo>
                  <a:cubicBezTo>
                    <a:pt x="23836" y="695233"/>
                    <a:pt x="15585" y="691816"/>
                    <a:pt x="9501" y="685732"/>
                  </a:cubicBezTo>
                  <a:cubicBezTo>
                    <a:pt x="3418" y="679648"/>
                    <a:pt x="0" y="671397"/>
                    <a:pt x="0" y="662794"/>
                  </a:cubicBezTo>
                  <a:lnTo>
                    <a:pt x="0" y="32439"/>
                  </a:lnTo>
                  <a:cubicBezTo>
                    <a:pt x="0" y="23836"/>
                    <a:pt x="3418" y="15585"/>
                    <a:pt x="9501" y="9501"/>
                  </a:cubicBezTo>
                  <a:cubicBezTo>
                    <a:pt x="15585" y="3418"/>
                    <a:pt x="23836" y="0"/>
                    <a:pt x="32439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0" y="-19050"/>
              <a:ext cx="561561" cy="714283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802539" y="10162408"/>
            <a:ext cx="3111851" cy="3841095"/>
            <a:chOff x="0" y="0"/>
            <a:chExt cx="563241" cy="695233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563241" cy="695233"/>
            </a:xfrm>
            <a:custGeom>
              <a:avLst/>
              <a:gdLst/>
              <a:ahLst/>
              <a:cxnLst/>
              <a:rect l="l" t="t" r="r" b="b"/>
              <a:pathLst>
                <a:path w="563241" h="695233">
                  <a:moveTo>
                    <a:pt x="32342" y="0"/>
                  </a:moveTo>
                  <a:lnTo>
                    <a:pt x="530899" y="0"/>
                  </a:lnTo>
                  <a:cubicBezTo>
                    <a:pt x="539476" y="0"/>
                    <a:pt x="547703" y="3408"/>
                    <a:pt x="553768" y="9473"/>
                  </a:cubicBezTo>
                  <a:cubicBezTo>
                    <a:pt x="559834" y="15538"/>
                    <a:pt x="563241" y="23765"/>
                    <a:pt x="563241" y="32342"/>
                  </a:cubicBezTo>
                  <a:lnTo>
                    <a:pt x="563241" y="662891"/>
                  </a:lnTo>
                  <a:cubicBezTo>
                    <a:pt x="563241" y="680753"/>
                    <a:pt x="548761" y="695233"/>
                    <a:pt x="530899" y="695233"/>
                  </a:cubicBezTo>
                  <a:lnTo>
                    <a:pt x="32342" y="695233"/>
                  </a:lnTo>
                  <a:cubicBezTo>
                    <a:pt x="23765" y="695233"/>
                    <a:pt x="15538" y="691826"/>
                    <a:pt x="9473" y="685760"/>
                  </a:cubicBezTo>
                  <a:cubicBezTo>
                    <a:pt x="3408" y="679695"/>
                    <a:pt x="0" y="671469"/>
                    <a:pt x="0" y="662891"/>
                  </a:cubicBezTo>
                  <a:lnTo>
                    <a:pt x="0" y="32342"/>
                  </a:lnTo>
                  <a:cubicBezTo>
                    <a:pt x="0" y="23765"/>
                    <a:pt x="3408" y="15538"/>
                    <a:pt x="9473" y="9473"/>
                  </a:cubicBezTo>
                  <a:cubicBezTo>
                    <a:pt x="15538" y="3408"/>
                    <a:pt x="23765" y="0"/>
                    <a:pt x="32342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0" y="-19050"/>
              <a:ext cx="563241" cy="714283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4649188" y="14079787"/>
            <a:ext cx="4590329" cy="2902247"/>
            <a:chOff x="0" y="0"/>
            <a:chExt cx="830844" cy="525303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830843" cy="525303"/>
            </a:xfrm>
            <a:custGeom>
              <a:avLst/>
              <a:gdLst/>
              <a:ahLst/>
              <a:cxnLst/>
              <a:rect l="l" t="t" r="r" b="b"/>
              <a:pathLst>
                <a:path w="830843" h="525303">
                  <a:moveTo>
                    <a:pt x="21925" y="0"/>
                  </a:moveTo>
                  <a:lnTo>
                    <a:pt x="808918" y="0"/>
                  </a:lnTo>
                  <a:cubicBezTo>
                    <a:pt x="814733" y="0"/>
                    <a:pt x="820310" y="2310"/>
                    <a:pt x="824422" y="6422"/>
                  </a:cubicBezTo>
                  <a:cubicBezTo>
                    <a:pt x="828533" y="10534"/>
                    <a:pt x="830843" y="16110"/>
                    <a:pt x="830843" y="21925"/>
                  </a:cubicBezTo>
                  <a:lnTo>
                    <a:pt x="830843" y="503378"/>
                  </a:lnTo>
                  <a:cubicBezTo>
                    <a:pt x="830843" y="509193"/>
                    <a:pt x="828533" y="514769"/>
                    <a:pt x="824422" y="518881"/>
                  </a:cubicBezTo>
                  <a:cubicBezTo>
                    <a:pt x="820310" y="522993"/>
                    <a:pt x="814733" y="525303"/>
                    <a:pt x="808918" y="525303"/>
                  </a:cubicBezTo>
                  <a:lnTo>
                    <a:pt x="21925" y="525303"/>
                  </a:lnTo>
                  <a:cubicBezTo>
                    <a:pt x="16110" y="525303"/>
                    <a:pt x="10534" y="522993"/>
                    <a:pt x="6422" y="518881"/>
                  </a:cubicBezTo>
                  <a:cubicBezTo>
                    <a:pt x="2310" y="514769"/>
                    <a:pt x="0" y="509193"/>
                    <a:pt x="0" y="503378"/>
                  </a:cubicBezTo>
                  <a:lnTo>
                    <a:pt x="0" y="21925"/>
                  </a:lnTo>
                  <a:cubicBezTo>
                    <a:pt x="0" y="16110"/>
                    <a:pt x="2310" y="10534"/>
                    <a:pt x="6422" y="6422"/>
                  </a:cubicBezTo>
                  <a:cubicBezTo>
                    <a:pt x="10534" y="2310"/>
                    <a:pt x="16110" y="0"/>
                    <a:pt x="21925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0" y="-19050"/>
              <a:ext cx="830844" cy="544353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9284419" y="14096848"/>
            <a:ext cx="4792529" cy="2875577"/>
            <a:chOff x="0" y="0"/>
            <a:chExt cx="867442" cy="520476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867442" cy="520476"/>
            </a:xfrm>
            <a:custGeom>
              <a:avLst/>
              <a:gdLst/>
              <a:ahLst/>
              <a:cxnLst/>
              <a:rect l="l" t="t" r="r" b="b"/>
              <a:pathLst>
                <a:path w="867442" h="520476">
                  <a:moveTo>
                    <a:pt x="21000" y="0"/>
                  </a:moveTo>
                  <a:lnTo>
                    <a:pt x="846441" y="0"/>
                  </a:lnTo>
                  <a:cubicBezTo>
                    <a:pt x="858039" y="0"/>
                    <a:pt x="867442" y="9402"/>
                    <a:pt x="867442" y="21000"/>
                  </a:cubicBezTo>
                  <a:lnTo>
                    <a:pt x="867442" y="499475"/>
                  </a:lnTo>
                  <a:cubicBezTo>
                    <a:pt x="867442" y="511074"/>
                    <a:pt x="858039" y="520476"/>
                    <a:pt x="846441" y="520476"/>
                  </a:cubicBezTo>
                  <a:lnTo>
                    <a:pt x="21000" y="520476"/>
                  </a:lnTo>
                  <a:cubicBezTo>
                    <a:pt x="9402" y="520476"/>
                    <a:pt x="0" y="511074"/>
                    <a:pt x="0" y="499475"/>
                  </a:cubicBezTo>
                  <a:lnTo>
                    <a:pt x="0" y="21000"/>
                  </a:lnTo>
                  <a:cubicBezTo>
                    <a:pt x="0" y="9402"/>
                    <a:pt x="9402" y="0"/>
                    <a:pt x="21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0" y="-19050"/>
              <a:ext cx="867442" cy="539526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4491486" y="17193651"/>
            <a:ext cx="4748031" cy="2686269"/>
            <a:chOff x="0" y="0"/>
            <a:chExt cx="859387" cy="486211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859387" cy="486211"/>
            </a:xfrm>
            <a:custGeom>
              <a:avLst/>
              <a:gdLst/>
              <a:ahLst/>
              <a:cxnLst/>
              <a:rect l="l" t="t" r="r" b="b"/>
              <a:pathLst>
                <a:path w="859387" h="486211">
                  <a:moveTo>
                    <a:pt x="21197" y="0"/>
                  </a:moveTo>
                  <a:lnTo>
                    <a:pt x="838190" y="0"/>
                  </a:lnTo>
                  <a:cubicBezTo>
                    <a:pt x="849897" y="0"/>
                    <a:pt x="859387" y="9490"/>
                    <a:pt x="859387" y="21197"/>
                  </a:cubicBezTo>
                  <a:lnTo>
                    <a:pt x="859387" y="465014"/>
                  </a:lnTo>
                  <a:cubicBezTo>
                    <a:pt x="859387" y="476721"/>
                    <a:pt x="849897" y="486211"/>
                    <a:pt x="838190" y="486211"/>
                  </a:cubicBezTo>
                  <a:lnTo>
                    <a:pt x="21197" y="486211"/>
                  </a:lnTo>
                  <a:cubicBezTo>
                    <a:pt x="9490" y="486211"/>
                    <a:pt x="0" y="476721"/>
                    <a:pt x="0" y="465014"/>
                  </a:cubicBezTo>
                  <a:lnTo>
                    <a:pt x="0" y="21197"/>
                  </a:lnTo>
                  <a:cubicBezTo>
                    <a:pt x="0" y="9490"/>
                    <a:pt x="9490" y="0"/>
                    <a:pt x="21197" y="0"/>
                  </a:cubicBezTo>
                  <a:close/>
                </a:path>
              </a:pathLst>
            </a:custGeom>
            <a:solidFill>
              <a:srgbClr val="1D234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0" y="-19050"/>
              <a:ext cx="859387" cy="505261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sp>
        <p:nvSpPr>
          <p:cNvPr id="53" name="Freeform 53"/>
          <p:cNvSpPr/>
          <p:nvPr/>
        </p:nvSpPr>
        <p:spPr>
          <a:xfrm>
            <a:off x="4644711" y="17890417"/>
            <a:ext cx="211143" cy="211143"/>
          </a:xfrm>
          <a:custGeom>
            <a:avLst/>
            <a:gdLst/>
            <a:ahLst/>
            <a:cxnLst/>
            <a:rect l="l" t="t" r="r" b="b"/>
            <a:pathLst>
              <a:path w="211143" h="211143">
                <a:moveTo>
                  <a:pt x="0" y="0"/>
                </a:moveTo>
                <a:lnTo>
                  <a:pt x="211143" y="0"/>
                </a:lnTo>
                <a:lnTo>
                  <a:pt x="211143" y="211143"/>
                </a:lnTo>
                <a:lnTo>
                  <a:pt x="0" y="2111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4" name="Freeform 54"/>
          <p:cNvSpPr/>
          <p:nvPr/>
        </p:nvSpPr>
        <p:spPr>
          <a:xfrm>
            <a:off x="4595573" y="19384657"/>
            <a:ext cx="211143" cy="211143"/>
          </a:xfrm>
          <a:custGeom>
            <a:avLst/>
            <a:gdLst/>
            <a:ahLst/>
            <a:cxnLst/>
            <a:rect l="l" t="t" r="r" b="b"/>
            <a:pathLst>
              <a:path w="211143" h="211143">
                <a:moveTo>
                  <a:pt x="0" y="0"/>
                </a:moveTo>
                <a:lnTo>
                  <a:pt x="211143" y="0"/>
                </a:lnTo>
                <a:lnTo>
                  <a:pt x="211143" y="211142"/>
                </a:lnTo>
                <a:lnTo>
                  <a:pt x="0" y="2111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5" name="Group 55"/>
          <p:cNvGrpSpPr/>
          <p:nvPr/>
        </p:nvGrpSpPr>
        <p:grpSpPr>
          <a:xfrm>
            <a:off x="9359532" y="17193651"/>
            <a:ext cx="5760468" cy="2857719"/>
            <a:chOff x="0" y="0"/>
            <a:chExt cx="1042637" cy="517243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1042637" cy="517243"/>
            </a:xfrm>
            <a:custGeom>
              <a:avLst/>
              <a:gdLst/>
              <a:ahLst/>
              <a:cxnLst/>
              <a:rect l="l" t="t" r="r" b="b"/>
              <a:pathLst>
                <a:path w="1042637" h="517243">
                  <a:moveTo>
                    <a:pt x="17472" y="0"/>
                  </a:moveTo>
                  <a:lnTo>
                    <a:pt x="1025166" y="0"/>
                  </a:lnTo>
                  <a:cubicBezTo>
                    <a:pt x="1034815" y="0"/>
                    <a:pt x="1042637" y="7822"/>
                    <a:pt x="1042637" y="17472"/>
                  </a:cubicBezTo>
                  <a:lnTo>
                    <a:pt x="1042637" y="499772"/>
                  </a:lnTo>
                  <a:cubicBezTo>
                    <a:pt x="1042637" y="509421"/>
                    <a:pt x="1034815" y="517243"/>
                    <a:pt x="1025166" y="517243"/>
                  </a:cubicBezTo>
                  <a:lnTo>
                    <a:pt x="17472" y="517243"/>
                  </a:lnTo>
                  <a:cubicBezTo>
                    <a:pt x="7822" y="517243"/>
                    <a:pt x="0" y="509421"/>
                    <a:pt x="0" y="499772"/>
                  </a:cubicBezTo>
                  <a:lnTo>
                    <a:pt x="0" y="17472"/>
                  </a:lnTo>
                  <a:cubicBezTo>
                    <a:pt x="0" y="7822"/>
                    <a:pt x="7822" y="0"/>
                    <a:pt x="17472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0" y="-19050"/>
              <a:ext cx="1042637" cy="536293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900716" y="11137135"/>
            <a:ext cx="3508333" cy="2638888"/>
            <a:chOff x="0" y="0"/>
            <a:chExt cx="635004" cy="477635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635004" cy="477635"/>
            </a:xfrm>
            <a:custGeom>
              <a:avLst/>
              <a:gdLst/>
              <a:ahLst/>
              <a:cxnLst/>
              <a:rect l="l" t="t" r="r" b="b"/>
              <a:pathLst>
                <a:path w="635004" h="477635">
                  <a:moveTo>
                    <a:pt x="28687" y="0"/>
                  </a:moveTo>
                  <a:lnTo>
                    <a:pt x="606316" y="0"/>
                  </a:lnTo>
                  <a:cubicBezTo>
                    <a:pt x="622160" y="0"/>
                    <a:pt x="635004" y="12844"/>
                    <a:pt x="635004" y="28687"/>
                  </a:cubicBezTo>
                  <a:lnTo>
                    <a:pt x="635004" y="448948"/>
                  </a:lnTo>
                  <a:cubicBezTo>
                    <a:pt x="635004" y="464792"/>
                    <a:pt x="622160" y="477635"/>
                    <a:pt x="606316" y="477635"/>
                  </a:cubicBezTo>
                  <a:lnTo>
                    <a:pt x="28687" y="477635"/>
                  </a:lnTo>
                  <a:cubicBezTo>
                    <a:pt x="12844" y="477635"/>
                    <a:pt x="0" y="464792"/>
                    <a:pt x="0" y="448948"/>
                  </a:cubicBezTo>
                  <a:lnTo>
                    <a:pt x="0" y="28687"/>
                  </a:lnTo>
                  <a:cubicBezTo>
                    <a:pt x="0" y="12844"/>
                    <a:pt x="12844" y="0"/>
                    <a:pt x="28687" y="0"/>
                  </a:cubicBezTo>
                  <a:close/>
                </a:path>
              </a:pathLst>
            </a:custGeom>
            <a:solidFill>
              <a:srgbClr val="1D234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19050"/>
              <a:ext cx="635004" cy="496685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900716" y="9532545"/>
            <a:ext cx="3508333" cy="2098319"/>
            <a:chOff x="0" y="0"/>
            <a:chExt cx="1140542" cy="682153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1140542" cy="682153"/>
            </a:xfrm>
            <a:custGeom>
              <a:avLst/>
              <a:gdLst/>
              <a:ahLst/>
              <a:cxnLst/>
              <a:rect l="l" t="t" r="r" b="b"/>
              <a:pathLst>
                <a:path w="1140542" h="682153">
                  <a:moveTo>
                    <a:pt x="28687" y="0"/>
                  </a:moveTo>
                  <a:lnTo>
                    <a:pt x="1111854" y="0"/>
                  </a:lnTo>
                  <a:cubicBezTo>
                    <a:pt x="1127698" y="0"/>
                    <a:pt x="1140542" y="12844"/>
                    <a:pt x="1140542" y="28687"/>
                  </a:cubicBezTo>
                  <a:lnTo>
                    <a:pt x="1140542" y="653466"/>
                  </a:lnTo>
                  <a:cubicBezTo>
                    <a:pt x="1140542" y="669309"/>
                    <a:pt x="1127698" y="682153"/>
                    <a:pt x="1111854" y="682153"/>
                  </a:cubicBezTo>
                  <a:lnTo>
                    <a:pt x="28687" y="682153"/>
                  </a:lnTo>
                  <a:cubicBezTo>
                    <a:pt x="12844" y="682153"/>
                    <a:pt x="0" y="669309"/>
                    <a:pt x="0" y="653466"/>
                  </a:cubicBezTo>
                  <a:lnTo>
                    <a:pt x="0" y="28687"/>
                  </a:lnTo>
                  <a:cubicBezTo>
                    <a:pt x="0" y="12844"/>
                    <a:pt x="12844" y="0"/>
                    <a:pt x="28687" y="0"/>
                  </a:cubicBezTo>
                  <a:close/>
                </a:path>
              </a:pathLst>
            </a:custGeom>
            <a:blipFill>
              <a:blip r:embed="rId4"/>
              <a:stretch>
                <a:fillRect t="-5697" b="-5697"/>
              </a:stretch>
            </a:blipFill>
            <a:ln w="19050" cap="sq">
              <a:solidFill>
                <a:srgbClr val="1D2348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-258180" y="20146620"/>
            <a:ext cx="15636360" cy="1500865"/>
            <a:chOff x="0" y="0"/>
            <a:chExt cx="2830161" cy="271655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2830161" cy="271655"/>
            </a:xfrm>
            <a:custGeom>
              <a:avLst/>
              <a:gdLst/>
              <a:ahLst/>
              <a:cxnLst/>
              <a:rect l="l" t="t" r="r" b="b"/>
              <a:pathLst>
                <a:path w="2830161" h="271655">
                  <a:moveTo>
                    <a:pt x="6437" y="0"/>
                  </a:moveTo>
                  <a:lnTo>
                    <a:pt x="2823724" y="0"/>
                  </a:lnTo>
                  <a:cubicBezTo>
                    <a:pt x="2825431" y="0"/>
                    <a:pt x="2827069" y="678"/>
                    <a:pt x="2828276" y="1885"/>
                  </a:cubicBezTo>
                  <a:cubicBezTo>
                    <a:pt x="2829483" y="3092"/>
                    <a:pt x="2830161" y="4730"/>
                    <a:pt x="2830161" y="6437"/>
                  </a:cubicBezTo>
                  <a:lnTo>
                    <a:pt x="2830161" y="265218"/>
                  </a:lnTo>
                  <a:cubicBezTo>
                    <a:pt x="2830161" y="268773"/>
                    <a:pt x="2827279" y="271655"/>
                    <a:pt x="2823724" y="271655"/>
                  </a:cubicBezTo>
                  <a:lnTo>
                    <a:pt x="6437" y="271655"/>
                  </a:lnTo>
                  <a:cubicBezTo>
                    <a:pt x="2882" y="271655"/>
                    <a:pt x="0" y="268773"/>
                    <a:pt x="0" y="265218"/>
                  </a:cubicBezTo>
                  <a:lnTo>
                    <a:pt x="0" y="6437"/>
                  </a:lnTo>
                  <a:cubicBezTo>
                    <a:pt x="0" y="2882"/>
                    <a:pt x="2882" y="0"/>
                    <a:pt x="6437" y="0"/>
                  </a:cubicBezTo>
                  <a:close/>
                </a:path>
              </a:pathLst>
            </a:custGeom>
            <a:solidFill>
              <a:srgbClr val="B9C1F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0" y="-19050"/>
              <a:ext cx="2830161" cy="290705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sp>
        <p:nvSpPr>
          <p:cNvPr id="66" name="AutoShape 66"/>
          <p:cNvSpPr/>
          <p:nvPr/>
        </p:nvSpPr>
        <p:spPr>
          <a:xfrm>
            <a:off x="9897041" y="18530867"/>
            <a:ext cx="3848377" cy="0"/>
          </a:xfrm>
          <a:prstGeom prst="line">
            <a:avLst/>
          </a:prstGeom>
          <a:ln w="19050" cap="flat">
            <a:solidFill>
              <a:srgbClr val="EFF0FE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67" name="Group 67"/>
          <p:cNvGrpSpPr/>
          <p:nvPr/>
        </p:nvGrpSpPr>
        <p:grpSpPr>
          <a:xfrm>
            <a:off x="-1288589" y="-841607"/>
            <a:ext cx="5754521" cy="2142509"/>
            <a:chOff x="0" y="0"/>
            <a:chExt cx="1041561" cy="387791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1041561" cy="387791"/>
            </a:xfrm>
            <a:custGeom>
              <a:avLst/>
              <a:gdLst/>
              <a:ahLst/>
              <a:cxnLst/>
              <a:rect l="l" t="t" r="r" b="b"/>
              <a:pathLst>
                <a:path w="1041561" h="387791">
                  <a:moveTo>
                    <a:pt x="118392" y="0"/>
                  </a:moveTo>
                  <a:lnTo>
                    <a:pt x="923169" y="0"/>
                  </a:lnTo>
                  <a:cubicBezTo>
                    <a:pt x="988555" y="0"/>
                    <a:pt x="1041561" y="53006"/>
                    <a:pt x="1041561" y="118392"/>
                  </a:cubicBezTo>
                  <a:lnTo>
                    <a:pt x="1041561" y="269399"/>
                  </a:lnTo>
                  <a:cubicBezTo>
                    <a:pt x="1041561" y="300799"/>
                    <a:pt x="1029087" y="330912"/>
                    <a:pt x="1006885" y="353115"/>
                  </a:cubicBezTo>
                  <a:cubicBezTo>
                    <a:pt x="984682" y="375318"/>
                    <a:pt x="954568" y="387791"/>
                    <a:pt x="923169" y="387791"/>
                  </a:cubicBezTo>
                  <a:lnTo>
                    <a:pt x="118392" y="387791"/>
                  </a:lnTo>
                  <a:cubicBezTo>
                    <a:pt x="86992" y="387791"/>
                    <a:pt x="56879" y="375318"/>
                    <a:pt x="34676" y="353115"/>
                  </a:cubicBezTo>
                  <a:cubicBezTo>
                    <a:pt x="12473" y="330912"/>
                    <a:pt x="0" y="300799"/>
                    <a:pt x="0" y="269399"/>
                  </a:cubicBezTo>
                  <a:lnTo>
                    <a:pt x="0" y="118392"/>
                  </a:lnTo>
                  <a:cubicBezTo>
                    <a:pt x="0" y="86992"/>
                    <a:pt x="12473" y="56879"/>
                    <a:pt x="34676" y="34676"/>
                  </a:cubicBezTo>
                  <a:cubicBezTo>
                    <a:pt x="56879" y="12473"/>
                    <a:pt x="86992" y="0"/>
                    <a:pt x="118392" y="0"/>
                  </a:cubicBezTo>
                  <a:close/>
                </a:path>
              </a:pathLst>
            </a:custGeom>
            <a:solidFill>
              <a:srgbClr val="B9C1F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TextBox 69"/>
            <p:cNvSpPr txBox="1"/>
            <p:nvPr/>
          </p:nvSpPr>
          <p:spPr>
            <a:xfrm>
              <a:off x="0" y="-19050"/>
              <a:ext cx="1041561" cy="406841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957600" y="1604880"/>
            <a:ext cx="7067772" cy="5131553"/>
            <a:chOff x="0" y="0"/>
            <a:chExt cx="1189034" cy="863298"/>
          </a:xfrm>
        </p:grpSpPr>
        <p:sp>
          <p:nvSpPr>
            <p:cNvPr id="71" name="Freeform 71"/>
            <p:cNvSpPr/>
            <p:nvPr/>
          </p:nvSpPr>
          <p:spPr>
            <a:xfrm>
              <a:off x="0" y="0"/>
              <a:ext cx="1189034" cy="863298"/>
            </a:xfrm>
            <a:custGeom>
              <a:avLst/>
              <a:gdLst/>
              <a:ahLst/>
              <a:cxnLst/>
              <a:rect l="l" t="t" r="r" b="b"/>
              <a:pathLst>
                <a:path w="1189034" h="863298">
                  <a:moveTo>
                    <a:pt x="14240" y="0"/>
                  </a:moveTo>
                  <a:lnTo>
                    <a:pt x="1174794" y="0"/>
                  </a:lnTo>
                  <a:cubicBezTo>
                    <a:pt x="1182659" y="0"/>
                    <a:pt x="1189034" y="6375"/>
                    <a:pt x="1189034" y="14240"/>
                  </a:cubicBezTo>
                  <a:lnTo>
                    <a:pt x="1189034" y="849058"/>
                  </a:lnTo>
                  <a:cubicBezTo>
                    <a:pt x="1189034" y="852835"/>
                    <a:pt x="1187534" y="856457"/>
                    <a:pt x="1184863" y="859127"/>
                  </a:cubicBezTo>
                  <a:cubicBezTo>
                    <a:pt x="1182193" y="861798"/>
                    <a:pt x="1178571" y="863298"/>
                    <a:pt x="1174794" y="863298"/>
                  </a:cubicBezTo>
                  <a:lnTo>
                    <a:pt x="14240" y="863298"/>
                  </a:lnTo>
                  <a:cubicBezTo>
                    <a:pt x="6375" y="863298"/>
                    <a:pt x="0" y="856922"/>
                    <a:pt x="0" y="849058"/>
                  </a:cubicBezTo>
                  <a:lnTo>
                    <a:pt x="0" y="14240"/>
                  </a:lnTo>
                  <a:cubicBezTo>
                    <a:pt x="0" y="6375"/>
                    <a:pt x="6375" y="0"/>
                    <a:pt x="14240" y="0"/>
                  </a:cubicBezTo>
                  <a:close/>
                </a:path>
              </a:pathLst>
            </a:custGeom>
            <a:blipFill>
              <a:blip r:embed="rId5"/>
              <a:stretch>
                <a:fillRect t="-9138" b="-9138"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-108690" y="5751314"/>
            <a:ext cx="4270556" cy="1104387"/>
            <a:chOff x="0" y="0"/>
            <a:chExt cx="772965" cy="199893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772965" cy="199893"/>
            </a:xfrm>
            <a:custGeom>
              <a:avLst/>
              <a:gdLst/>
              <a:ahLst/>
              <a:cxnLst/>
              <a:rect l="l" t="t" r="r" b="b"/>
              <a:pathLst>
                <a:path w="772965" h="199893">
                  <a:moveTo>
                    <a:pt x="23567" y="0"/>
                  </a:moveTo>
                  <a:lnTo>
                    <a:pt x="749398" y="0"/>
                  </a:lnTo>
                  <a:cubicBezTo>
                    <a:pt x="755648" y="0"/>
                    <a:pt x="761643" y="2483"/>
                    <a:pt x="766062" y="6903"/>
                  </a:cubicBezTo>
                  <a:cubicBezTo>
                    <a:pt x="770482" y="11322"/>
                    <a:pt x="772965" y="17317"/>
                    <a:pt x="772965" y="23567"/>
                  </a:cubicBezTo>
                  <a:lnTo>
                    <a:pt x="772965" y="176325"/>
                  </a:lnTo>
                  <a:cubicBezTo>
                    <a:pt x="772965" y="189341"/>
                    <a:pt x="762414" y="199893"/>
                    <a:pt x="749398" y="199893"/>
                  </a:cubicBezTo>
                  <a:lnTo>
                    <a:pt x="23567" y="199893"/>
                  </a:lnTo>
                  <a:cubicBezTo>
                    <a:pt x="10551" y="199893"/>
                    <a:pt x="0" y="189341"/>
                    <a:pt x="0" y="176325"/>
                  </a:cubicBezTo>
                  <a:lnTo>
                    <a:pt x="0" y="23567"/>
                  </a:lnTo>
                  <a:cubicBezTo>
                    <a:pt x="0" y="10551"/>
                    <a:pt x="10551" y="0"/>
                    <a:pt x="23567" y="0"/>
                  </a:cubicBezTo>
                  <a:close/>
                </a:path>
              </a:pathLst>
            </a:custGeom>
            <a:solidFill>
              <a:srgbClr val="1D234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0" y="-19050"/>
              <a:ext cx="772965" cy="218943"/>
            </a:xfrm>
            <a:prstGeom prst="rect">
              <a:avLst/>
            </a:prstGeom>
          </p:spPr>
          <p:txBody>
            <a:bodyPr lIns="71120" tIns="71120" rIns="71120" bIns="71120" rtlCol="0" anchor="ctr"/>
            <a:lstStyle/>
            <a:p>
              <a:pPr algn="ctr">
                <a:lnSpc>
                  <a:spcPts val="2575"/>
                </a:lnSpc>
              </a:pPr>
              <a:endParaRPr/>
            </a:p>
          </p:txBody>
        </p:sp>
      </p:grpSp>
      <p:sp>
        <p:nvSpPr>
          <p:cNvPr id="75" name="Freeform 75"/>
          <p:cNvSpPr/>
          <p:nvPr/>
        </p:nvSpPr>
        <p:spPr>
          <a:xfrm>
            <a:off x="1018093" y="628801"/>
            <a:ext cx="508225" cy="352061"/>
          </a:xfrm>
          <a:custGeom>
            <a:avLst/>
            <a:gdLst/>
            <a:ahLst/>
            <a:cxnLst/>
            <a:rect l="l" t="t" r="r" b="b"/>
            <a:pathLst>
              <a:path w="508225" h="352061">
                <a:moveTo>
                  <a:pt x="0" y="0"/>
                </a:moveTo>
                <a:lnTo>
                  <a:pt x="508225" y="0"/>
                </a:lnTo>
                <a:lnTo>
                  <a:pt x="508225" y="352061"/>
                </a:lnTo>
                <a:lnTo>
                  <a:pt x="0" y="35206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6" name="AutoShape 76"/>
          <p:cNvSpPr/>
          <p:nvPr/>
        </p:nvSpPr>
        <p:spPr>
          <a:xfrm flipV="1">
            <a:off x="5122667" y="15713018"/>
            <a:ext cx="3958774" cy="0"/>
          </a:xfrm>
          <a:prstGeom prst="line">
            <a:avLst/>
          </a:prstGeom>
          <a:ln w="19050" cap="flat">
            <a:solidFill>
              <a:srgbClr val="EFF0FE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7" name="AutoShape 77"/>
          <p:cNvSpPr/>
          <p:nvPr/>
        </p:nvSpPr>
        <p:spPr>
          <a:xfrm flipV="1">
            <a:off x="10004765" y="15925330"/>
            <a:ext cx="3836925" cy="0"/>
          </a:xfrm>
          <a:prstGeom prst="line">
            <a:avLst/>
          </a:prstGeom>
          <a:ln w="19050" cap="flat">
            <a:solidFill>
              <a:srgbClr val="EFF0FE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8" name="AutoShape 78"/>
          <p:cNvSpPr/>
          <p:nvPr/>
        </p:nvSpPr>
        <p:spPr>
          <a:xfrm>
            <a:off x="11422623" y="11983981"/>
            <a:ext cx="2409661" cy="0"/>
          </a:xfrm>
          <a:prstGeom prst="line">
            <a:avLst/>
          </a:prstGeom>
          <a:ln w="19050" cap="flat">
            <a:solidFill>
              <a:srgbClr val="EFF0FE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9" name="Freeform 79"/>
          <p:cNvSpPr/>
          <p:nvPr/>
        </p:nvSpPr>
        <p:spPr>
          <a:xfrm>
            <a:off x="11110738" y="720462"/>
            <a:ext cx="277658" cy="421856"/>
          </a:xfrm>
          <a:custGeom>
            <a:avLst/>
            <a:gdLst/>
            <a:ahLst/>
            <a:cxnLst/>
            <a:rect l="l" t="t" r="r" b="b"/>
            <a:pathLst>
              <a:path w="277658" h="421856">
                <a:moveTo>
                  <a:pt x="0" y="0"/>
                </a:moveTo>
                <a:lnTo>
                  <a:pt x="277658" y="0"/>
                </a:lnTo>
                <a:lnTo>
                  <a:pt x="277658" y="421856"/>
                </a:lnTo>
                <a:lnTo>
                  <a:pt x="0" y="42185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0" name="Freeform 80"/>
          <p:cNvSpPr/>
          <p:nvPr/>
        </p:nvSpPr>
        <p:spPr>
          <a:xfrm>
            <a:off x="13554625" y="1604880"/>
            <a:ext cx="277658" cy="421856"/>
          </a:xfrm>
          <a:custGeom>
            <a:avLst/>
            <a:gdLst/>
            <a:ahLst/>
            <a:cxnLst/>
            <a:rect l="l" t="t" r="r" b="b"/>
            <a:pathLst>
              <a:path w="277658" h="421856">
                <a:moveTo>
                  <a:pt x="0" y="0"/>
                </a:moveTo>
                <a:lnTo>
                  <a:pt x="277658" y="0"/>
                </a:lnTo>
                <a:lnTo>
                  <a:pt x="277658" y="421856"/>
                </a:lnTo>
                <a:lnTo>
                  <a:pt x="0" y="42185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1" name="Freeform 81"/>
          <p:cNvSpPr/>
          <p:nvPr/>
        </p:nvSpPr>
        <p:spPr>
          <a:xfrm>
            <a:off x="9519711" y="1427217"/>
            <a:ext cx="277658" cy="421856"/>
          </a:xfrm>
          <a:custGeom>
            <a:avLst/>
            <a:gdLst/>
            <a:ahLst/>
            <a:cxnLst/>
            <a:rect l="l" t="t" r="r" b="b"/>
            <a:pathLst>
              <a:path w="277658" h="421856">
                <a:moveTo>
                  <a:pt x="0" y="0"/>
                </a:moveTo>
                <a:lnTo>
                  <a:pt x="277659" y="0"/>
                </a:lnTo>
                <a:lnTo>
                  <a:pt x="277659" y="421856"/>
                </a:lnTo>
                <a:lnTo>
                  <a:pt x="0" y="42185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aphicFrame>
        <p:nvGraphicFramePr>
          <p:cNvPr id="82" name="Object 82"/>
          <p:cNvGraphicFramePr/>
          <p:nvPr/>
        </p:nvGraphicFramePr>
        <p:xfrm>
          <a:off x="8485645" y="1429829"/>
          <a:ext cx="7586157" cy="4274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10" imgW="9105900" imgH="5791200" progId="Excel.Sheet.12">
                  <p:embed/>
                </p:oleObj>
              </mc:Choice>
              <mc:Fallback>
                <p:oleObj name="Worksheet" r:id="rId10" imgW="9105900" imgH="579120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8485645" y="1429829"/>
                        <a:ext cx="7586157" cy="4274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3" name="Freeform 83"/>
          <p:cNvSpPr/>
          <p:nvPr/>
        </p:nvSpPr>
        <p:spPr>
          <a:xfrm>
            <a:off x="13368265" y="121467"/>
            <a:ext cx="1661568" cy="1661568"/>
          </a:xfrm>
          <a:custGeom>
            <a:avLst/>
            <a:gdLst/>
            <a:ahLst/>
            <a:cxnLst/>
            <a:rect l="l" t="t" r="r" b="b"/>
            <a:pathLst>
              <a:path w="1661568" h="1661568">
                <a:moveTo>
                  <a:pt x="0" y="0"/>
                </a:moveTo>
                <a:lnTo>
                  <a:pt x="1661568" y="0"/>
                </a:lnTo>
                <a:lnTo>
                  <a:pt x="1661568" y="1661568"/>
                </a:lnTo>
                <a:lnTo>
                  <a:pt x="0" y="166156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4" name="TextBox 84"/>
          <p:cNvSpPr txBox="1"/>
          <p:nvPr/>
        </p:nvSpPr>
        <p:spPr>
          <a:xfrm>
            <a:off x="1633797" y="583018"/>
            <a:ext cx="2323872" cy="690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44"/>
              </a:lnSpc>
            </a:pPr>
            <a:r>
              <a:rPr lang="en-US" sz="1960" b="1">
                <a:solidFill>
                  <a:srgbClr val="1D2348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University Trinity Saint David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4851483" y="570145"/>
            <a:ext cx="5962045" cy="5903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32"/>
              </a:lnSpc>
            </a:pPr>
            <a:r>
              <a:rPr lang="en-US" sz="364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Is CLT the way Forward?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122688" y="5819811"/>
            <a:ext cx="2398670" cy="344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44"/>
              </a:lnSpc>
            </a:pPr>
            <a:r>
              <a:rPr lang="en-US" sz="196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Introduction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44583" y="6615862"/>
            <a:ext cx="6076547" cy="755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2"/>
              </a:lnSpc>
            </a:pPr>
            <a:r>
              <a:rPr lang="en-US" sz="154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Sustainability and Carbon Reduction:</a:t>
            </a:r>
          </a:p>
          <a:p>
            <a:pPr algn="l">
              <a:lnSpc>
                <a:spcPts val="2002"/>
              </a:lnSpc>
            </a:pPr>
            <a:r>
              <a:rPr lang="en-US" sz="154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CLT is sustainable construction material that can reduce carbon emissions whilst supporting Wales’ net zero goal by 2050.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644583" y="7608176"/>
            <a:ext cx="6076547" cy="1007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2"/>
              </a:lnSpc>
            </a:pPr>
            <a:r>
              <a:rPr lang="en-US" sz="154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Precision and Prefabrication:</a:t>
            </a:r>
          </a:p>
          <a:p>
            <a:pPr algn="l">
              <a:lnSpc>
                <a:spcPts val="2002"/>
              </a:lnSpc>
            </a:pPr>
            <a:r>
              <a:rPr lang="en-US" sz="154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CLT is manufactured off-site made to fit which requires high design accuracy which also means structural modifications cannot be made on site.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644583" y="8677462"/>
            <a:ext cx="6076547" cy="755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2"/>
              </a:lnSpc>
            </a:pPr>
            <a:r>
              <a:rPr lang="en-US" sz="154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Emerging in Wales:</a:t>
            </a:r>
          </a:p>
          <a:p>
            <a:pPr algn="l">
              <a:lnSpc>
                <a:spcPts val="2002"/>
              </a:lnSpc>
            </a:pPr>
            <a:r>
              <a:rPr lang="en-US" sz="154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The use of CLT in Wales is limited due to a lack of local testing data and regulations, this highlights the need for further research.</a:t>
            </a:r>
          </a:p>
        </p:txBody>
      </p:sp>
      <p:sp>
        <p:nvSpPr>
          <p:cNvPr id="90" name="TextBox 90"/>
          <p:cNvSpPr txBox="1"/>
          <p:nvPr/>
        </p:nvSpPr>
        <p:spPr>
          <a:xfrm>
            <a:off x="8485645" y="6423380"/>
            <a:ext cx="3528421" cy="344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44"/>
              </a:lnSpc>
              <a:spcBef>
                <a:spcPct val="0"/>
              </a:spcBef>
            </a:pPr>
            <a:r>
              <a:rPr lang="en-US" sz="1960" b="1" u="none" strike="noStrike">
                <a:solidFill>
                  <a:srgbClr val="3E51C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Research Objectives</a:t>
            </a:r>
          </a:p>
        </p:txBody>
      </p:sp>
      <p:sp>
        <p:nvSpPr>
          <p:cNvPr id="91" name="TextBox 91"/>
          <p:cNvSpPr txBox="1"/>
          <p:nvPr/>
        </p:nvSpPr>
        <p:spPr>
          <a:xfrm>
            <a:off x="8830090" y="6984083"/>
            <a:ext cx="5246858" cy="503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2002"/>
              </a:lnSpc>
              <a:spcBef>
                <a:spcPct val="0"/>
              </a:spcBef>
            </a:pPr>
            <a:r>
              <a:rPr lang="en-US" sz="154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To identify potential barriers to the adaptation of CLT in the Construction Industry.</a:t>
            </a:r>
          </a:p>
        </p:txBody>
      </p:sp>
      <p:sp>
        <p:nvSpPr>
          <p:cNvPr id="92" name="TextBox 92"/>
          <p:cNvSpPr txBox="1"/>
          <p:nvPr/>
        </p:nvSpPr>
        <p:spPr>
          <a:xfrm>
            <a:off x="8830090" y="7684252"/>
            <a:ext cx="5246858" cy="503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2002"/>
              </a:lnSpc>
              <a:spcBef>
                <a:spcPct val="0"/>
              </a:spcBef>
            </a:pPr>
            <a:r>
              <a:rPr lang="en-US" sz="154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To assess the environmental sustainability of CLT, focusing on carbon emissions and resource efficiency. 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8830090" y="8409676"/>
            <a:ext cx="5246858" cy="503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2002"/>
              </a:lnSpc>
              <a:spcBef>
                <a:spcPct val="0"/>
              </a:spcBef>
            </a:pPr>
            <a:r>
              <a:rPr lang="en-US" sz="154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To evaluate the cost-effectiveness of CLT in comparison to steel and concrete.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1322023" y="11640389"/>
            <a:ext cx="2759833" cy="344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44"/>
              </a:lnSpc>
            </a:pPr>
            <a:r>
              <a:rPr lang="en-US" sz="196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Research Question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1322023" y="12107380"/>
            <a:ext cx="2759833" cy="251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1"/>
              </a:lnSpc>
            </a:pPr>
            <a:r>
              <a:rPr lang="en-US" sz="153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Is CLT the way forward?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7781375" y="9604404"/>
            <a:ext cx="3177355" cy="344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44"/>
              </a:lnSpc>
              <a:spcBef>
                <a:spcPct val="0"/>
              </a:spcBef>
            </a:pPr>
            <a:r>
              <a:rPr lang="en-US" sz="1960" b="1" u="none" strike="noStrike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Result &amp; Discussion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1363030" y="13744583"/>
            <a:ext cx="1952719" cy="344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44"/>
              </a:lnSpc>
              <a:spcBef>
                <a:spcPct val="0"/>
              </a:spcBef>
            </a:pPr>
            <a:r>
              <a:rPr lang="en-US" sz="1960" b="1">
                <a:solidFill>
                  <a:srgbClr val="3E51C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Methodology</a:t>
            </a:r>
          </a:p>
        </p:txBody>
      </p:sp>
      <p:sp>
        <p:nvSpPr>
          <p:cNvPr id="98" name="TextBox 98"/>
          <p:cNvSpPr txBox="1"/>
          <p:nvPr/>
        </p:nvSpPr>
        <p:spPr>
          <a:xfrm>
            <a:off x="1363030" y="14235912"/>
            <a:ext cx="2135343" cy="228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48"/>
              </a:lnSpc>
            </a:pPr>
            <a:r>
              <a:rPr lang="en-US" sz="154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Research Design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1363030" y="14506111"/>
            <a:ext cx="2798835" cy="1007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1"/>
              </a:lnSpc>
            </a:pPr>
            <a:r>
              <a:rPr lang="en-US" sz="153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Mixed-method approach combining quantitative and qualitative data will be used to analyse CLT.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1363030" y="15586579"/>
            <a:ext cx="1952719" cy="228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48"/>
              </a:lnSpc>
            </a:pPr>
            <a:r>
              <a:rPr lang="en-US" sz="154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Participants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1363030" y="15906280"/>
            <a:ext cx="2798835" cy="251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1"/>
              </a:lnSpc>
            </a:pPr>
            <a:r>
              <a:rPr lang="en-US" sz="153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Construction professionals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1272206" y="16440352"/>
            <a:ext cx="2226168" cy="228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48"/>
              </a:lnSpc>
            </a:pPr>
            <a:r>
              <a:rPr lang="en-US" sz="154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Qualitative Research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1245803" y="16811602"/>
            <a:ext cx="2508939" cy="990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67"/>
              </a:lnSpc>
            </a:pPr>
            <a:r>
              <a:rPr lang="en-US" sz="163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Qualitative research does not include numerical research, it involves audio and text analysis.</a:t>
            </a:r>
          </a:p>
        </p:txBody>
      </p:sp>
      <p:sp>
        <p:nvSpPr>
          <p:cNvPr id="104" name="TextBox 104"/>
          <p:cNvSpPr txBox="1"/>
          <p:nvPr/>
        </p:nvSpPr>
        <p:spPr>
          <a:xfrm>
            <a:off x="1245803" y="18059377"/>
            <a:ext cx="2391711" cy="228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48"/>
              </a:lnSpc>
            </a:pPr>
            <a:r>
              <a:rPr lang="en-US" sz="154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Quantitative Research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1225218" y="18554452"/>
            <a:ext cx="2798835" cy="10650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31"/>
              </a:lnSpc>
            </a:pPr>
            <a:r>
              <a:rPr lang="en-US" sz="163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Quantitative research involves collecting numerical data which can be used to find patterns and averages.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4715419" y="10954286"/>
            <a:ext cx="3065955" cy="1007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2"/>
              </a:lnSpc>
            </a:pPr>
            <a:r>
              <a:rPr lang="en-US" sz="154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To provide context, identify research gaps, justify new research and critically evaluate existing studies.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4735561" y="10613264"/>
            <a:ext cx="1363340" cy="228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48"/>
              </a:lnSpc>
            </a:pPr>
            <a:r>
              <a:rPr lang="en-US" sz="154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Purpose: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4750283" y="12592506"/>
            <a:ext cx="2839525" cy="1259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2"/>
              </a:lnSpc>
            </a:pPr>
            <a:r>
              <a:rPr lang="en-US" sz="154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CLT’s moisture intake in Wales is a concern due to the wet climate, which will require protection throughout construction phase.</a:t>
            </a:r>
          </a:p>
        </p:txBody>
      </p:sp>
      <p:sp>
        <p:nvSpPr>
          <p:cNvPr id="109" name="TextBox 109"/>
          <p:cNvSpPr txBox="1"/>
          <p:nvPr/>
        </p:nvSpPr>
        <p:spPr>
          <a:xfrm>
            <a:off x="4735561" y="12040506"/>
            <a:ext cx="2668075" cy="456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48"/>
              </a:lnSpc>
            </a:pPr>
            <a:r>
              <a:rPr lang="en-US" sz="154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Performance Challenges in Wales:</a:t>
            </a:r>
          </a:p>
        </p:txBody>
      </p:sp>
      <p:sp>
        <p:nvSpPr>
          <p:cNvPr id="110" name="TextBox 110"/>
          <p:cNvSpPr txBox="1"/>
          <p:nvPr/>
        </p:nvSpPr>
        <p:spPr>
          <a:xfrm>
            <a:off x="4851483" y="10334955"/>
            <a:ext cx="2453767" cy="228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48"/>
              </a:lnSpc>
            </a:pPr>
            <a:r>
              <a:rPr lang="en-US" sz="1540" b="1">
                <a:solidFill>
                  <a:srgbClr val="3E51C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Literature Review</a:t>
            </a:r>
          </a:p>
        </p:txBody>
      </p:sp>
      <p:sp>
        <p:nvSpPr>
          <p:cNvPr id="111" name="TextBox 111"/>
          <p:cNvSpPr txBox="1"/>
          <p:nvPr/>
        </p:nvSpPr>
        <p:spPr>
          <a:xfrm>
            <a:off x="11225463" y="10334955"/>
            <a:ext cx="2387165" cy="228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48"/>
              </a:lnSpc>
            </a:pPr>
            <a:r>
              <a:rPr lang="en-US" sz="1540" b="1">
                <a:solidFill>
                  <a:srgbClr val="3E51C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Expected Outcomes</a:t>
            </a:r>
          </a:p>
        </p:txBody>
      </p:sp>
      <p:sp>
        <p:nvSpPr>
          <p:cNvPr id="112" name="TextBox 112"/>
          <p:cNvSpPr txBox="1"/>
          <p:nvPr/>
        </p:nvSpPr>
        <p:spPr>
          <a:xfrm>
            <a:off x="4715419" y="14842263"/>
            <a:ext cx="4158162" cy="273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75666" lvl="1" indent="-187833" algn="l">
              <a:lnSpc>
                <a:spcPts val="2261"/>
              </a:lnSpc>
              <a:spcBef>
                <a:spcPct val="0"/>
              </a:spcBef>
              <a:buFont typeface="Arial"/>
              <a:buChar char="•"/>
            </a:pPr>
            <a:r>
              <a:rPr lang="en-US" sz="173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Surveys </a:t>
            </a:r>
          </a:p>
        </p:txBody>
      </p:sp>
      <p:sp>
        <p:nvSpPr>
          <p:cNvPr id="113" name="TextBox 113"/>
          <p:cNvSpPr txBox="1"/>
          <p:nvPr/>
        </p:nvSpPr>
        <p:spPr>
          <a:xfrm>
            <a:off x="4701145" y="15176369"/>
            <a:ext cx="4158162" cy="273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75666" lvl="1" indent="-187833" algn="l">
              <a:lnSpc>
                <a:spcPts val="2261"/>
              </a:lnSpc>
              <a:spcBef>
                <a:spcPct val="0"/>
              </a:spcBef>
              <a:buFont typeface="Arial"/>
              <a:buChar char="•"/>
            </a:pPr>
            <a:r>
              <a:rPr lang="en-US" sz="173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Interviews</a:t>
            </a:r>
          </a:p>
        </p:txBody>
      </p:sp>
      <p:sp>
        <p:nvSpPr>
          <p:cNvPr id="114" name="TextBox 114"/>
          <p:cNvSpPr txBox="1"/>
          <p:nvPr/>
        </p:nvSpPr>
        <p:spPr>
          <a:xfrm>
            <a:off x="4905864" y="14319003"/>
            <a:ext cx="2637891" cy="228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48"/>
              </a:lnSpc>
            </a:pPr>
            <a:r>
              <a:rPr lang="en-US" sz="1540" b="1">
                <a:solidFill>
                  <a:srgbClr val="3E51C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Data Collection Methods</a:t>
            </a:r>
          </a:p>
        </p:txBody>
      </p:sp>
      <p:sp>
        <p:nvSpPr>
          <p:cNvPr id="115" name="TextBox 115"/>
          <p:cNvSpPr txBox="1"/>
          <p:nvPr/>
        </p:nvSpPr>
        <p:spPr>
          <a:xfrm>
            <a:off x="9678144" y="14319003"/>
            <a:ext cx="2637891" cy="228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48"/>
              </a:lnSpc>
            </a:pPr>
            <a:r>
              <a:rPr lang="en-US" sz="1540" b="1">
                <a:solidFill>
                  <a:srgbClr val="3E51C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What is CLT?</a:t>
            </a:r>
          </a:p>
        </p:txBody>
      </p:sp>
      <p:sp>
        <p:nvSpPr>
          <p:cNvPr id="116" name="TextBox 116"/>
          <p:cNvSpPr txBox="1"/>
          <p:nvPr/>
        </p:nvSpPr>
        <p:spPr>
          <a:xfrm>
            <a:off x="4715419" y="17412726"/>
            <a:ext cx="2389510" cy="344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44"/>
              </a:lnSpc>
              <a:spcBef>
                <a:spcPct val="0"/>
              </a:spcBef>
            </a:pPr>
            <a:r>
              <a:rPr lang="en-US" sz="1960" b="1" u="none" strike="noStrike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Conclusion</a:t>
            </a:r>
          </a:p>
        </p:txBody>
      </p:sp>
      <p:sp>
        <p:nvSpPr>
          <p:cNvPr id="117" name="TextBox 117"/>
          <p:cNvSpPr txBox="1"/>
          <p:nvPr/>
        </p:nvSpPr>
        <p:spPr>
          <a:xfrm>
            <a:off x="9388432" y="17124825"/>
            <a:ext cx="2389510" cy="344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44"/>
              </a:lnSpc>
              <a:spcBef>
                <a:spcPct val="0"/>
              </a:spcBef>
            </a:pPr>
            <a:r>
              <a:rPr lang="en-US" sz="1960" b="1">
                <a:solidFill>
                  <a:srgbClr val="3E51C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References</a:t>
            </a:r>
          </a:p>
        </p:txBody>
      </p:sp>
      <p:sp>
        <p:nvSpPr>
          <p:cNvPr id="118" name="TextBox 118"/>
          <p:cNvSpPr txBox="1"/>
          <p:nvPr/>
        </p:nvSpPr>
        <p:spPr>
          <a:xfrm>
            <a:off x="1526318" y="20444670"/>
            <a:ext cx="2431351" cy="2471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1"/>
              </a:lnSpc>
            </a:pPr>
            <a:r>
              <a:rPr lang="en-US" sz="1539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Tutor: </a:t>
            </a:r>
            <a:r>
              <a:rPr lang="en-US" sz="153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Hannah Williams</a:t>
            </a:r>
          </a:p>
        </p:txBody>
      </p:sp>
      <p:sp>
        <p:nvSpPr>
          <p:cNvPr id="119" name="TextBox 119"/>
          <p:cNvSpPr txBox="1"/>
          <p:nvPr/>
        </p:nvSpPr>
        <p:spPr>
          <a:xfrm>
            <a:off x="5960574" y="20444670"/>
            <a:ext cx="2525071" cy="2471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1"/>
              </a:lnSpc>
            </a:pPr>
            <a:r>
              <a:rPr lang="en-US" sz="1539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Student: </a:t>
            </a:r>
            <a:r>
              <a:rPr lang="en-US" sz="153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Caitlyn Moore</a:t>
            </a:r>
          </a:p>
        </p:txBody>
      </p:sp>
      <p:sp>
        <p:nvSpPr>
          <p:cNvPr id="120" name="TextBox 120"/>
          <p:cNvSpPr txBox="1"/>
          <p:nvPr/>
        </p:nvSpPr>
        <p:spPr>
          <a:xfrm>
            <a:off x="5960574" y="20739437"/>
            <a:ext cx="2200378" cy="2471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1"/>
              </a:lnSpc>
            </a:pPr>
            <a:r>
              <a:rPr lang="en-US" sz="1539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Student ID:</a:t>
            </a:r>
            <a:r>
              <a:rPr lang="en-US" sz="153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2318510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1526318" y="20716504"/>
            <a:ext cx="936750" cy="251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1"/>
              </a:lnSpc>
            </a:pPr>
            <a:r>
              <a:rPr lang="en-US" sz="1539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Timeline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2500272" y="20716504"/>
            <a:ext cx="2365169" cy="251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1"/>
              </a:lnSpc>
            </a:pPr>
            <a:r>
              <a:rPr lang="en-US" sz="153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January–May 2025</a:t>
            </a:r>
          </a:p>
        </p:txBody>
      </p:sp>
      <p:sp>
        <p:nvSpPr>
          <p:cNvPr id="123" name="TextBox 123"/>
          <p:cNvSpPr txBox="1"/>
          <p:nvPr/>
        </p:nvSpPr>
        <p:spPr>
          <a:xfrm>
            <a:off x="10366051" y="1033352"/>
            <a:ext cx="1990175" cy="815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49"/>
              </a:lnSpc>
              <a:spcBef>
                <a:spcPct val="0"/>
              </a:spcBef>
            </a:pPr>
            <a:r>
              <a:rPr lang="en-US" sz="2499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Timeline</a:t>
            </a:r>
          </a:p>
          <a:p>
            <a:pPr algn="ctr">
              <a:lnSpc>
                <a:spcPts val="3249"/>
              </a:lnSpc>
              <a:spcBef>
                <a:spcPct val="0"/>
              </a:spcBef>
            </a:pPr>
            <a:endParaRPr lang="en-US" sz="2499" b="1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124" name="TextBox 124"/>
          <p:cNvSpPr txBox="1"/>
          <p:nvPr/>
        </p:nvSpPr>
        <p:spPr>
          <a:xfrm>
            <a:off x="4721599" y="15588558"/>
            <a:ext cx="1629073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27" lvl="1" indent="-183514" algn="ctr">
              <a:lnSpc>
                <a:spcPts val="2209"/>
              </a:lnSpc>
              <a:buFont typeface="Arial"/>
              <a:buChar char="•"/>
            </a:pPr>
            <a:r>
              <a:rPr lang="en-US" sz="16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Experiments</a:t>
            </a:r>
          </a:p>
        </p:txBody>
      </p:sp>
      <p:sp>
        <p:nvSpPr>
          <p:cNvPr id="125" name="TextBox 125"/>
          <p:cNvSpPr txBox="1"/>
          <p:nvPr/>
        </p:nvSpPr>
        <p:spPr>
          <a:xfrm>
            <a:off x="4626527" y="15957493"/>
            <a:ext cx="4590329" cy="826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09"/>
              </a:lnSpc>
              <a:spcBef>
                <a:spcPct val="0"/>
              </a:spcBef>
            </a:pPr>
            <a:r>
              <a:rPr lang="en-US" sz="16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By using a combination of all of the above methods it ensures more valid and reliable data.</a:t>
            </a:r>
          </a:p>
        </p:txBody>
      </p:sp>
      <p:sp>
        <p:nvSpPr>
          <p:cNvPr id="126" name="TextBox 126"/>
          <p:cNvSpPr txBox="1"/>
          <p:nvPr/>
        </p:nvSpPr>
        <p:spPr>
          <a:xfrm>
            <a:off x="11110738" y="10717926"/>
            <a:ext cx="2497262" cy="22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49"/>
              </a:lnSpc>
              <a:spcBef>
                <a:spcPct val="0"/>
              </a:spcBef>
            </a:pPr>
            <a:r>
              <a:rPr lang="en-US" sz="1499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Cost &amp; Economic Impact: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10997090" y="11012777"/>
            <a:ext cx="2930393" cy="1408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9445" lvl="1" indent="-154723" algn="ctr">
              <a:lnSpc>
                <a:spcPts val="1863"/>
              </a:lnSpc>
              <a:buFont typeface="Arial"/>
              <a:buChar char="•"/>
            </a:pPr>
            <a:r>
              <a:rPr lang="en-US" sz="143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Identify potential job opportunities related to CLT.</a:t>
            </a:r>
          </a:p>
          <a:p>
            <a:pPr marL="309445" lvl="1" indent="-154723" algn="ctr">
              <a:lnSpc>
                <a:spcPts val="1863"/>
              </a:lnSpc>
              <a:buFont typeface="Arial"/>
              <a:buChar char="•"/>
            </a:pPr>
            <a:r>
              <a:rPr lang="en-US" sz="143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Assess whether CLT offers long-term savings  compared to traditional materials</a:t>
            </a:r>
          </a:p>
          <a:p>
            <a:pPr algn="ctr">
              <a:lnSpc>
                <a:spcPts val="2234"/>
              </a:lnSpc>
            </a:pPr>
            <a:endParaRPr lang="en-US" sz="1433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28" name="TextBox 128"/>
          <p:cNvSpPr txBox="1"/>
          <p:nvPr/>
        </p:nvSpPr>
        <p:spPr>
          <a:xfrm>
            <a:off x="11127163" y="12203056"/>
            <a:ext cx="1446758" cy="246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79"/>
              </a:lnSpc>
              <a:spcBef>
                <a:spcPct val="0"/>
              </a:spcBef>
            </a:pPr>
            <a:r>
              <a:rPr lang="en-US" sz="1599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Sustainability </a:t>
            </a:r>
          </a:p>
        </p:txBody>
      </p:sp>
      <p:sp>
        <p:nvSpPr>
          <p:cNvPr id="129" name="TextBox 129"/>
          <p:cNvSpPr txBox="1"/>
          <p:nvPr/>
        </p:nvSpPr>
        <p:spPr>
          <a:xfrm>
            <a:off x="10914390" y="12630412"/>
            <a:ext cx="3227492" cy="1372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02259" lvl="1" indent="-151129" algn="ctr">
              <a:lnSpc>
                <a:spcPts val="181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Assess whether CLT reduces carbon emissions compared to concrete &amp; steel.</a:t>
            </a:r>
          </a:p>
          <a:p>
            <a:pPr marL="302259" lvl="1" indent="-151129" algn="ctr">
              <a:lnSpc>
                <a:spcPts val="1819"/>
              </a:lnSpc>
              <a:buFont typeface="Arial"/>
              <a:buChar char="•"/>
            </a:pPr>
            <a:r>
              <a:rPr lang="en-US" sz="13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Evaluate its role in helping Wales reach Net Zero carbon goals by 2050.</a:t>
            </a:r>
          </a:p>
        </p:txBody>
      </p:sp>
      <p:sp>
        <p:nvSpPr>
          <p:cNvPr id="130" name="TextBox 130"/>
          <p:cNvSpPr txBox="1"/>
          <p:nvPr/>
        </p:nvSpPr>
        <p:spPr>
          <a:xfrm>
            <a:off x="4997751" y="17871690"/>
            <a:ext cx="3949427" cy="229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9"/>
              </a:lnSpc>
              <a:spcBef>
                <a:spcPct val="0"/>
              </a:spcBef>
            </a:pPr>
            <a:r>
              <a:rPr lang="en-US" sz="1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Identify key barriers to the adaptation to CLT.</a:t>
            </a:r>
          </a:p>
        </p:txBody>
      </p:sp>
      <p:sp>
        <p:nvSpPr>
          <p:cNvPr id="131" name="TextBox 131"/>
          <p:cNvSpPr txBox="1"/>
          <p:nvPr/>
        </p:nvSpPr>
        <p:spPr>
          <a:xfrm>
            <a:off x="4964456" y="18258166"/>
            <a:ext cx="3959793" cy="458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9"/>
              </a:lnSpc>
              <a:spcBef>
                <a:spcPct val="0"/>
              </a:spcBef>
            </a:pPr>
            <a:r>
              <a:rPr lang="en-US" sz="1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Provide solutions and strategies to overcome challenges.</a:t>
            </a:r>
          </a:p>
        </p:txBody>
      </p:sp>
      <p:sp>
        <p:nvSpPr>
          <p:cNvPr id="132" name="TextBox 132"/>
          <p:cNvSpPr txBox="1"/>
          <p:nvPr/>
        </p:nvSpPr>
        <p:spPr>
          <a:xfrm>
            <a:off x="5074108" y="18811887"/>
            <a:ext cx="4061642" cy="458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9"/>
              </a:lnSpc>
              <a:spcBef>
                <a:spcPct val="0"/>
              </a:spcBef>
            </a:pPr>
            <a:r>
              <a:rPr lang="en-US" sz="1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Provides a guide for construction professionals who consider using CLT.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4905864" y="19365607"/>
            <a:ext cx="4179987" cy="229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9"/>
              </a:lnSpc>
              <a:spcBef>
                <a:spcPct val="0"/>
              </a:spcBef>
            </a:pPr>
            <a:r>
              <a:rPr lang="en-US" sz="1399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Aims to provide growth in CLT usage across Wales.</a:t>
            </a:r>
          </a:p>
        </p:txBody>
      </p:sp>
      <p:sp>
        <p:nvSpPr>
          <p:cNvPr id="134" name="Freeform 134"/>
          <p:cNvSpPr/>
          <p:nvPr/>
        </p:nvSpPr>
        <p:spPr>
          <a:xfrm>
            <a:off x="4644711" y="18277216"/>
            <a:ext cx="211143" cy="211143"/>
          </a:xfrm>
          <a:custGeom>
            <a:avLst/>
            <a:gdLst/>
            <a:ahLst/>
            <a:cxnLst/>
            <a:rect l="l" t="t" r="r" b="b"/>
            <a:pathLst>
              <a:path w="211143" h="211143">
                <a:moveTo>
                  <a:pt x="0" y="0"/>
                </a:moveTo>
                <a:lnTo>
                  <a:pt x="211143" y="0"/>
                </a:lnTo>
                <a:lnTo>
                  <a:pt x="211143" y="211143"/>
                </a:lnTo>
                <a:lnTo>
                  <a:pt x="0" y="2111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5" name="Freeform 135"/>
          <p:cNvSpPr/>
          <p:nvPr/>
        </p:nvSpPr>
        <p:spPr>
          <a:xfrm>
            <a:off x="4626527" y="18806052"/>
            <a:ext cx="211143" cy="211143"/>
          </a:xfrm>
          <a:custGeom>
            <a:avLst/>
            <a:gdLst/>
            <a:ahLst/>
            <a:cxnLst/>
            <a:rect l="l" t="t" r="r" b="b"/>
            <a:pathLst>
              <a:path w="211143" h="211143">
                <a:moveTo>
                  <a:pt x="0" y="0"/>
                </a:moveTo>
                <a:lnTo>
                  <a:pt x="211143" y="0"/>
                </a:lnTo>
                <a:lnTo>
                  <a:pt x="211143" y="211142"/>
                </a:lnTo>
                <a:lnTo>
                  <a:pt x="0" y="2111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6" name="TextBox 136"/>
          <p:cNvSpPr txBox="1"/>
          <p:nvPr/>
        </p:nvSpPr>
        <p:spPr>
          <a:xfrm>
            <a:off x="7985651" y="10335324"/>
            <a:ext cx="2597536" cy="246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79"/>
              </a:lnSpc>
              <a:spcBef>
                <a:spcPct val="0"/>
              </a:spcBef>
            </a:pPr>
            <a:r>
              <a:rPr lang="en-US" sz="1599" b="1">
                <a:solidFill>
                  <a:srgbClr val="3E51C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Types of Research Gaps</a:t>
            </a:r>
          </a:p>
        </p:txBody>
      </p:sp>
      <p:sp>
        <p:nvSpPr>
          <p:cNvPr id="137" name="TextBox 137"/>
          <p:cNvSpPr txBox="1"/>
          <p:nvPr/>
        </p:nvSpPr>
        <p:spPr>
          <a:xfrm>
            <a:off x="7962721" y="10757034"/>
            <a:ext cx="2597536" cy="1789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38" lvl="1" indent="-172719" algn="ctr">
              <a:lnSpc>
                <a:spcPts val="207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Knowledge Gap </a:t>
            </a:r>
          </a:p>
          <a:p>
            <a:pPr marL="345438" lvl="1" indent="-172719" algn="ctr">
              <a:lnSpc>
                <a:spcPts val="207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Evidence Gap</a:t>
            </a:r>
          </a:p>
          <a:p>
            <a:pPr marL="345438" lvl="1" indent="-172719" algn="ctr">
              <a:lnSpc>
                <a:spcPts val="207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Methodological gap</a:t>
            </a:r>
          </a:p>
          <a:p>
            <a:pPr marL="345438" lvl="1" indent="-172719" algn="ctr">
              <a:lnSpc>
                <a:spcPts val="207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Contextual Gap</a:t>
            </a:r>
          </a:p>
          <a:p>
            <a:pPr marL="345438" lvl="1" indent="-172719" algn="ctr">
              <a:lnSpc>
                <a:spcPts val="207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Theoretical Gap</a:t>
            </a:r>
          </a:p>
          <a:p>
            <a:pPr marL="345438" lvl="1" indent="-172719" algn="ctr">
              <a:lnSpc>
                <a:spcPts val="207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Practice Gap</a:t>
            </a:r>
          </a:p>
          <a:p>
            <a:pPr marL="345438" lvl="1" indent="-172719" algn="ctr">
              <a:lnSpc>
                <a:spcPts val="2079"/>
              </a:lnSpc>
              <a:buFont typeface="Arial"/>
              <a:buChar char="•"/>
            </a:pPr>
            <a:r>
              <a:rPr lang="en-US" sz="15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Population Gap</a:t>
            </a:r>
          </a:p>
        </p:txBody>
      </p:sp>
      <p:sp>
        <p:nvSpPr>
          <p:cNvPr id="138" name="TextBox 138"/>
          <p:cNvSpPr txBox="1"/>
          <p:nvPr/>
        </p:nvSpPr>
        <p:spPr>
          <a:xfrm>
            <a:off x="7847938" y="12775064"/>
            <a:ext cx="3023187" cy="687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9"/>
              </a:lnSpc>
              <a:spcBef>
                <a:spcPct val="0"/>
              </a:spcBef>
            </a:pPr>
            <a:r>
              <a:rPr lang="en-US" sz="1399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Research gaps refer to unexplored or underexplored areas within a field of research.</a:t>
            </a:r>
          </a:p>
        </p:txBody>
      </p:sp>
      <p:sp>
        <p:nvSpPr>
          <p:cNvPr id="139" name="TextBox 139"/>
          <p:cNvSpPr txBox="1"/>
          <p:nvPr/>
        </p:nvSpPr>
        <p:spPr>
          <a:xfrm>
            <a:off x="9456757" y="20460945"/>
            <a:ext cx="1461790" cy="22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49"/>
              </a:lnSpc>
              <a:spcBef>
                <a:spcPct val="0"/>
              </a:spcBef>
            </a:pPr>
            <a:r>
              <a:rPr lang="en-US" sz="1499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Date:  </a:t>
            </a:r>
            <a:r>
              <a:rPr lang="en-US" sz="1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May 2025</a:t>
            </a:r>
          </a:p>
        </p:txBody>
      </p:sp>
      <p:sp>
        <p:nvSpPr>
          <p:cNvPr id="140" name="TextBox 140"/>
          <p:cNvSpPr txBox="1"/>
          <p:nvPr/>
        </p:nvSpPr>
        <p:spPr>
          <a:xfrm>
            <a:off x="9456757" y="20775270"/>
            <a:ext cx="2899470" cy="22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49"/>
              </a:lnSpc>
              <a:spcBef>
                <a:spcPct val="0"/>
              </a:spcBef>
            </a:pPr>
            <a:r>
              <a:rPr lang="en-US" sz="1499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Course: </a:t>
            </a:r>
            <a:r>
              <a:rPr lang="en-US" sz="14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Research Project Design</a:t>
            </a:r>
          </a:p>
        </p:txBody>
      </p:sp>
      <p:sp>
        <p:nvSpPr>
          <p:cNvPr id="141" name="TextBox 141"/>
          <p:cNvSpPr txBox="1"/>
          <p:nvPr/>
        </p:nvSpPr>
        <p:spPr>
          <a:xfrm>
            <a:off x="9563341" y="14781895"/>
            <a:ext cx="4268942" cy="1614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06"/>
              </a:lnSpc>
              <a:spcBef>
                <a:spcPct val="0"/>
              </a:spcBef>
            </a:pPr>
            <a:r>
              <a:rPr lang="en-US" sz="1697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Cross Laminated Timber (CLT) is a sustainable and versatile wood product used in construction. it is created by stacking layers of solid wood at right angles and then bonding them together using an adhesive and pressure.</a:t>
            </a:r>
          </a:p>
        </p:txBody>
      </p:sp>
      <p:sp>
        <p:nvSpPr>
          <p:cNvPr id="142" name="TextBox 142"/>
          <p:cNvSpPr txBox="1"/>
          <p:nvPr/>
        </p:nvSpPr>
        <p:spPr>
          <a:xfrm>
            <a:off x="9261489" y="17520785"/>
            <a:ext cx="5962494" cy="26107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25"/>
              </a:lnSpc>
            </a:pPr>
            <a:r>
              <a:rPr lang="en-US" sz="109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Guide to Experimental Design Overview, 5 Steps &amp; Examples (2019) Rebecca Bevans . </a:t>
            </a:r>
          </a:p>
          <a:p>
            <a:pPr algn="ctr">
              <a:lnSpc>
                <a:spcPts val="1425"/>
              </a:lnSpc>
            </a:pPr>
            <a:r>
              <a:rPr lang="en-US" sz="109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How to Write a Literature Review Guide, Examples &amp; Templates (2023) Shona McCombes. </a:t>
            </a:r>
          </a:p>
          <a:p>
            <a:pPr algn="ctr">
              <a:lnSpc>
                <a:spcPts val="1425"/>
              </a:lnSpc>
              <a:spcBef>
                <a:spcPct val="0"/>
              </a:spcBef>
            </a:pPr>
            <a:r>
              <a:rPr lang="en-US" sz="109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Langstone Construction Group, 2024. Personal Report. Cardiff: LCG.</a:t>
            </a:r>
          </a:p>
          <a:p>
            <a:pPr algn="ctr">
              <a:lnSpc>
                <a:spcPts val="1425"/>
              </a:lnSpc>
              <a:spcBef>
                <a:spcPct val="0"/>
              </a:spcBef>
            </a:pPr>
            <a:r>
              <a:rPr lang="en-US" sz="109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Liz Grove , 2022. What are the sustainability benefits of using cross laminated timber in construction?, s.l.: Greengage Sustainability Matters .</a:t>
            </a:r>
          </a:p>
          <a:p>
            <a:pPr algn="ctr">
              <a:lnSpc>
                <a:spcPts val="1425"/>
              </a:lnSpc>
              <a:spcBef>
                <a:spcPct val="0"/>
              </a:spcBef>
            </a:pPr>
            <a:r>
              <a:rPr lang="en-US" sz="109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MD Riasat Azim, 2014. Numerical and Experimental Investigations of Connection of Timber-Steel Hybrid System, Washington: Azim .</a:t>
            </a:r>
          </a:p>
          <a:p>
            <a:pPr algn="ctr">
              <a:lnSpc>
                <a:spcPts val="1425"/>
              </a:lnSpc>
              <a:spcBef>
                <a:spcPct val="0"/>
              </a:spcBef>
            </a:pPr>
            <a:r>
              <a:rPr lang="en-US" sz="109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Mixed Methods Research Definition, Guide &amp; Examples (2021) Tegan George . </a:t>
            </a:r>
          </a:p>
          <a:p>
            <a:pPr algn="ctr">
              <a:lnSpc>
                <a:spcPts val="1425"/>
              </a:lnSpc>
              <a:spcBef>
                <a:spcPct val="0"/>
              </a:spcBef>
            </a:pPr>
            <a:r>
              <a:rPr lang="en-US" sz="109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Research Gap - Types, Examples and How to Identify (2024) Muhammad Hassan. </a:t>
            </a:r>
          </a:p>
          <a:p>
            <a:pPr algn="ctr">
              <a:lnSpc>
                <a:spcPts val="1425"/>
              </a:lnSpc>
              <a:spcBef>
                <a:spcPct val="0"/>
              </a:spcBef>
            </a:pPr>
            <a:r>
              <a:rPr lang="en-US" sz="109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Richard Falk, 2016. Reimagining Climate Change. 1st ed. London: Paul Wapner.</a:t>
            </a:r>
          </a:p>
          <a:p>
            <a:pPr algn="ctr">
              <a:lnSpc>
                <a:spcPts val="1425"/>
              </a:lnSpc>
              <a:spcBef>
                <a:spcPct val="0"/>
              </a:spcBef>
            </a:pPr>
            <a:r>
              <a:rPr lang="en-US" sz="109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Survey Research Definition, Examples &amp; Methods (2019) Shona McCombes. </a:t>
            </a:r>
          </a:p>
          <a:p>
            <a:pPr algn="ctr">
              <a:lnSpc>
                <a:spcPts val="1425"/>
              </a:lnSpc>
              <a:spcBef>
                <a:spcPct val="0"/>
              </a:spcBef>
            </a:pPr>
            <a:r>
              <a:rPr lang="en-US" sz="109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Types of Interviews in Research Guide &amp; Examples (2022) Tegan George. </a:t>
            </a:r>
          </a:p>
          <a:p>
            <a:pPr algn="ctr">
              <a:lnSpc>
                <a:spcPts val="1425"/>
              </a:lnSpc>
              <a:spcBef>
                <a:spcPct val="0"/>
              </a:spcBef>
            </a:pPr>
            <a:r>
              <a:rPr lang="en-US" sz="109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What is Qualitative Research? Methods &amp; Examples (2020) Pritha Bhandari . </a:t>
            </a:r>
          </a:p>
          <a:p>
            <a:pPr algn="ctr">
              <a:lnSpc>
                <a:spcPts val="1425"/>
              </a:lnSpc>
              <a:spcBef>
                <a:spcPct val="0"/>
              </a:spcBef>
            </a:pPr>
            <a:r>
              <a:rPr lang="en-US" sz="109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What is Quantitative Research? Definition, Uses &amp; Methods (2020) Pritha Bhandari. </a:t>
            </a:r>
          </a:p>
          <a:p>
            <a:pPr algn="ctr">
              <a:lnSpc>
                <a:spcPts val="1425"/>
              </a:lnSpc>
              <a:spcBef>
                <a:spcPct val="0"/>
              </a:spcBef>
            </a:pPr>
            <a:endParaRPr lang="en-US" sz="1096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669</Words>
  <Application>Microsoft Office PowerPoint</Application>
  <PresentationFormat>Custom</PresentationFormat>
  <Paragraphs>79</Paragraphs>
  <Slides>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Open Sans Bold</vt:lpstr>
      <vt:lpstr>Arial</vt:lpstr>
      <vt:lpstr>Open Sans</vt:lpstr>
      <vt:lpstr>Calibri</vt:lpstr>
      <vt:lpstr>Office Theme</vt:lpstr>
      <vt:lpstr>Worksheet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White and Blue Modern College Academic Research Poster</dc:title>
  <dc:creator>Caitlyn Moore</dc:creator>
  <cp:lastModifiedBy>Caitlyn Moore</cp:lastModifiedBy>
  <cp:revision>1</cp:revision>
  <dcterms:created xsi:type="dcterms:W3CDTF">2006-08-16T00:00:00Z</dcterms:created>
  <dcterms:modified xsi:type="dcterms:W3CDTF">2025-05-15T13:44:16Z</dcterms:modified>
  <dc:identifier>DAGngvfprU8</dc:identifier>
</cp:coreProperties>
</file>