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media/image15.jpg" ContentType="image/png"/>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94" r:id="rId2"/>
    <p:sldId id="297" r:id="rId3"/>
    <p:sldId id="314" r:id="rId4"/>
    <p:sldId id="315" r:id="rId5"/>
    <p:sldId id="316" r:id="rId6"/>
    <p:sldId id="298" r:id="rId7"/>
    <p:sldId id="299" r:id="rId8"/>
    <p:sldId id="300" r:id="rId9"/>
    <p:sldId id="301" r:id="rId10"/>
    <p:sldId id="302" r:id="rId11"/>
    <p:sldId id="303" r:id="rId12"/>
    <p:sldId id="304" r:id="rId13"/>
    <p:sldId id="305" r:id="rId14"/>
    <p:sldId id="310" r:id="rId15"/>
    <p:sldId id="311"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8" d="100"/>
          <a:sy n="68" d="100"/>
        </p:scale>
        <p:origin x="228" y="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A16C3EF-1E2E-4E8E-A8D3-9645EECC4387}" type="datetimeFigureOut">
              <a:rPr lang="en-GB" smtClean="0"/>
              <a:t>05/11/2018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20BCAB0-F652-4A03-9C9E-B318306DA958}" type="slidenum">
              <a:rPr lang="en-GB" smtClean="0"/>
              <a:t>‹#›</a:t>
            </a:fld>
            <a:endParaRPr lang="en-GB"/>
          </a:p>
        </p:txBody>
      </p:sp>
    </p:spTree>
    <p:extLst>
      <p:ext uri="{BB962C8B-B14F-4D97-AF65-F5344CB8AC3E}">
        <p14:creationId xmlns:p14="http://schemas.microsoft.com/office/powerpoint/2010/main" val="36629155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A16C3EF-1E2E-4E8E-A8D3-9645EECC4387}" type="datetimeFigureOut">
              <a:rPr lang="en-GB" smtClean="0"/>
              <a:t>05/11/2018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20BCAB0-F652-4A03-9C9E-B318306DA958}" type="slidenum">
              <a:rPr lang="en-GB" smtClean="0"/>
              <a:t>‹#›</a:t>
            </a:fld>
            <a:endParaRPr lang="en-GB"/>
          </a:p>
        </p:txBody>
      </p:sp>
    </p:spTree>
    <p:extLst>
      <p:ext uri="{BB962C8B-B14F-4D97-AF65-F5344CB8AC3E}">
        <p14:creationId xmlns:p14="http://schemas.microsoft.com/office/powerpoint/2010/main" val="18110681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A16C3EF-1E2E-4E8E-A8D3-9645EECC4387}" type="datetimeFigureOut">
              <a:rPr lang="en-GB" smtClean="0"/>
              <a:t>05/11/2018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20BCAB0-F652-4A03-9C9E-B318306DA958}" type="slidenum">
              <a:rPr lang="en-GB" smtClean="0"/>
              <a:t>‹#›</a:t>
            </a:fld>
            <a:endParaRPr lang="en-GB"/>
          </a:p>
        </p:txBody>
      </p:sp>
    </p:spTree>
    <p:extLst>
      <p:ext uri="{BB962C8B-B14F-4D97-AF65-F5344CB8AC3E}">
        <p14:creationId xmlns:p14="http://schemas.microsoft.com/office/powerpoint/2010/main" val="3600669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A16C3EF-1E2E-4E8E-A8D3-9645EECC4387}" type="datetimeFigureOut">
              <a:rPr lang="en-GB" smtClean="0"/>
              <a:t>05/11/2018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20BCAB0-F652-4A03-9C9E-B318306DA958}" type="slidenum">
              <a:rPr lang="en-GB" smtClean="0"/>
              <a:t>‹#›</a:t>
            </a:fld>
            <a:endParaRPr lang="en-GB"/>
          </a:p>
        </p:txBody>
      </p:sp>
    </p:spTree>
    <p:extLst>
      <p:ext uri="{BB962C8B-B14F-4D97-AF65-F5344CB8AC3E}">
        <p14:creationId xmlns:p14="http://schemas.microsoft.com/office/powerpoint/2010/main" val="10900726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A16C3EF-1E2E-4E8E-A8D3-9645EECC4387}" type="datetimeFigureOut">
              <a:rPr lang="en-GB" smtClean="0"/>
              <a:t>05/11/2018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20BCAB0-F652-4A03-9C9E-B318306DA958}" type="slidenum">
              <a:rPr lang="en-GB" smtClean="0"/>
              <a:t>‹#›</a:t>
            </a:fld>
            <a:endParaRPr lang="en-GB"/>
          </a:p>
        </p:txBody>
      </p:sp>
    </p:spTree>
    <p:extLst>
      <p:ext uri="{BB962C8B-B14F-4D97-AF65-F5344CB8AC3E}">
        <p14:creationId xmlns:p14="http://schemas.microsoft.com/office/powerpoint/2010/main" val="34906150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A16C3EF-1E2E-4E8E-A8D3-9645EECC4387}" type="datetimeFigureOut">
              <a:rPr lang="en-GB" smtClean="0"/>
              <a:t>05/11/2018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20BCAB0-F652-4A03-9C9E-B318306DA958}" type="slidenum">
              <a:rPr lang="en-GB" smtClean="0"/>
              <a:t>‹#›</a:t>
            </a:fld>
            <a:endParaRPr lang="en-GB"/>
          </a:p>
        </p:txBody>
      </p:sp>
    </p:spTree>
    <p:extLst>
      <p:ext uri="{BB962C8B-B14F-4D97-AF65-F5344CB8AC3E}">
        <p14:creationId xmlns:p14="http://schemas.microsoft.com/office/powerpoint/2010/main" val="13016305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A16C3EF-1E2E-4E8E-A8D3-9645EECC4387}" type="datetimeFigureOut">
              <a:rPr lang="en-GB" smtClean="0"/>
              <a:t>05/11/2018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20BCAB0-F652-4A03-9C9E-B318306DA958}" type="slidenum">
              <a:rPr lang="en-GB" smtClean="0"/>
              <a:t>‹#›</a:t>
            </a:fld>
            <a:endParaRPr lang="en-GB"/>
          </a:p>
        </p:txBody>
      </p:sp>
    </p:spTree>
    <p:extLst>
      <p:ext uri="{BB962C8B-B14F-4D97-AF65-F5344CB8AC3E}">
        <p14:creationId xmlns:p14="http://schemas.microsoft.com/office/powerpoint/2010/main" val="7439112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A16C3EF-1E2E-4E8E-A8D3-9645EECC4387}" type="datetimeFigureOut">
              <a:rPr lang="en-GB" smtClean="0"/>
              <a:t>05/11/2018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20BCAB0-F652-4A03-9C9E-B318306DA958}" type="slidenum">
              <a:rPr lang="en-GB" smtClean="0"/>
              <a:t>‹#›</a:t>
            </a:fld>
            <a:endParaRPr lang="en-GB"/>
          </a:p>
        </p:txBody>
      </p:sp>
    </p:spTree>
    <p:extLst>
      <p:ext uri="{BB962C8B-B14F-4D97-AF65-F5344CB8AC3E}">
        <p14:creationId xmlns:p14="http://schemas.microsoft.com/office/powerpoint/2010/main" val="42068442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A16C3EF-1E2E-4E8E-A8D3-9645EECC4387}" type="datetimeFigureOut">
              <a:rPr lang="en-GB" smtClean="0"/>
              <a:t>05/11/2018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20BCAB0-F652-4A03-9C9E-B318306DA958}" type="slidenum">
              <a:rPr lang="en-GB" smtClean="0"/>
              <a:t>‹#›</a:t>
            </a:fld>
            <a:endParaRPr lang="en-GB"/>
          </a:p>
        </p:txBody>
      </p:sp>
    </p:spTree>
    <p:extLst>
      <p:ext uri="{BB962C8B-B14F-4D97-AF65-F5344CB8AC3E}">
        <p14:creationId xmlns:p14="http://schemas.microsoft.com/office/powerpoint/2010/main" val="42021630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A16C3EF-1E2E-4E8E-A8D3-9645EECC4387}" type="datetimeFigureOut">
              <a:rPr lang="en-GB" smtClean="0"/>
              <a:t>05/11/2018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20BCAB0-F652-4A03-9C9E-B318306DA958}" type="slidenum">
              <a:rPr lang="en-GB" smtClean="0"/>
              <a:t>‹#›</a:t>
            </a:fld>
            <a:endParaRPr lang="en-GB"/>
          </a:p>
        </p:txBody>
      </p:sp>
    </p:spTree>
    <p:extLst>
      <p:ext uri="{BB962C8B-B14F-4D97-AF65-F5344CB8AC3E}">
        <p14:creationId xmlns:p14="http://schemas.microsoft.com/office/powerpoint/2010/main" val="10206109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A16C3EF-1E2E-4E8E-A8D3-9645EECC4387}" type="datetimeFigureOut">
              <a:rPr lang="en-GB" smtClean="0"/>
              <a:t>05/11/2018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20BCAB0-F652-4A03-9C9E-B318306DA958}" type="slidenum">
              <a:rPr lang="en-GB" smtClean="0"/>
              <a:t>‹#›</a:t>
            </a:fld>
            <a:endParaRPr lang="en-GB"/>
          </a:p>
        </p:txBody>
      </p:sp>
    </p:spTree>
    <p:extLst>
      <p:ext uri="{BB962C8B-B14F-4D97-AF65-F5344CB8AC3E}">
        <p14:creationId xmlns:p14="http://schemas.microsoft.com/office/powerpoint/2010/main" val="9583251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A16C3EF-1E2E-4E8E-A8D3-9645EECC4387}" type="datetimeFigureOut">
              <a:rPr lang="en-GB" smtClean="0"/>
              <a:t>05/11/2018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20BCAB0-F652-4A03-9C9E-B318306DA958}" type="slidenum">
              <a:rPr lang="en-GB" smtClean="0"/>
              <a:t>‹#›</a:t>
            </a:fld>
            <a:endParaRPr lang="en-GB"/>
          </a:p>
        </p:txBody>
      </p:sp>
    </p:spTree>
    <p:extLst>
      <p:ext uri="{BB962C8B-B14F-4D97-AF65-F5344CB8AC3E}">
        <p14:creationId xmlns:p14="http://schemas.microsoft.com/office/powerpoint/2010/main" val="1480927466"/>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es.wikipedia.org/wiki/Dise%C3%B1o_de_moda" TargetMode="External"/><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hyperlink" Target="http://fabiusmaximus.com/2012/12/31/internet-communities-47427/" TargetMode="External"/><Relationship Id="rId2" Type="http://schemas.openxmlformats.org/officeDocument/2006/relationships/image" Target="../media/image2.jpg"/><Relationship Id="rId1" Type="http://schemas.openxmlformats.org/officeDocument/2006/relationships/slideLayout" Target="../slideLayouts/slideLayout6.xml"/><Relationship Id="rId5" Type="http://schemas.openxmlformats.org/officeDocument/2006/relationships/hyperlink" Target="http://www.myklogica.es/tag/desarrollo/" TargetMode="Externa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hyperlink" Target="http://www.myklogica.es/tag/desarrollo/" TargetMode="External"/><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hyperlink" Target="http://tscpl.org/weddings/wedding-bridal-gown" TargetMode="External"/><Relationship Id="rId2" Type="http://schemas.openxmlformats.org/officeDocument/2006/relationships/image" Target="../media/image4.jpg"/><Relationship Id="rId1" Type="http://schemas.openxmlformats.org/officeDocument/2006/relationships/slideLayout" Target="../slideLayouts/slideLayout6.xml"/><Relationship Id="rId5" Type="http://schemas.openxmlformats.org/officeDocument/2006/relationships/hyperlink" Target="http://fashionpoint360.blogspot.com/2012/12/bridal-dress.html" TargetMode="External"/><Relationship Id="rId4" Type="http://schemas.openxmlformats.org/officeDocument/2006/relationships/image" Target="../media/image5.jpg"/></Relationships>
</file>

<file path=ppt/slides/_rels/slide5.xml.rels><?xml version="1.0" encoding="UTF-8" standalone="yes"?>
<Relationships xmlns="http://schemas.openxmlformats.org/package/2006/relationships"><Relationship Id="rId3" Type="http://schemas.openxmlformats.org/officeDocument/2006/relationships/hyperlink" Target="http://certifiablyfit.blogspot.com/2010_04_01_archive.html" TargetMode="External"/><Relationship Id="rId2" Type="http://schemas.openxmlformats.org/officeDocument/2006/relationships/image" Target="../media/image6.jp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hyperlink" Target="http://www.keithmcmean.co.uk/take-stock-and-plan-ahead/" TargetMode="External"/><Relationship Id="rId2" Type="http://schemas.openxmlformats.org/officeDocument/2006/relationships/image" Target="../media/image7.jpg"/><Relationship Id="rId1" Type="http://schemas.openxmlformats.org/officeDocument/2006/relationships/slideLayout" Target="../slideLayouts/slideLayout6.xml"/><Relationship Id="rId5" Type="http://schemas.openxmlformats.org/officeDocument/2006/relationships/hyperlink" Target="http://sherylsever.com/" TargetMode="Externa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hyperlink" Target="http://www.pngall.com/business-growth-chart-png" TargetMode="External"/><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hyperlink" Target="http://shantellmullen.wikidot.com/" TargetMode="External"/><Relationship Id="rId2" Type="http://schemas.openxmlformats.org/officeDocument/2006/relationships/image" Target="../media/image10.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hyperlink" Target="http://reflexionesdeunimperativocategorico.blogspot.com/" TargetMode="External"/><Relationship Id="rId2" Type="http://schemas.openxmlformats.org/officeDocument/2006/relationships/image" Target="../media/image11.jp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hyperlink" Target="http://jobgi.tistory.com/92" TargetMode="External"/><Relationship Id="rId7" Type="http://schemas.openxmlformats.org/officeDocument/2006/relationships/hyperlink" Target="https://es.wikipedia.org/wiki/Dise%C3%B1o_de_moda" TargetMode="External"/><Relationship Id="rId2" Type="http://schemas.openxmlformats.org/officeDocument/2006/relationships/image" Target="../media/image12.jpeg"/><Relationship Id="rId1" Type="http://schemas.openxmlformats.org/officeDocument/2006/relationships/slideLayout" Target="../slideLayouts/slideLayout6.xml"/><Relationship Id="rId6" Type="http://schemas.openxmlformats.org/officeDocument/2006/relationships/image" Target="../media/image1.jpg"/><Relationship Id="rId5" Type="http://schemas.openxmlformats.org/officeDocument/2006/relationships/hyperlink" Target="http://basicblogtips.com/visme-review.html" TargetMode="External"/><Relationship Id="rId4" Type="http://schemas.openxmlformats.org/officeDocument/2006/relationships/image" Target="../media/image13.jpg"/></Relationships>
</file>

<file path=ppt/slides/_rels/slide11.xml.rels><?xml version="1.0" encoding="UTF-8" standalone="yes"?>
<Relationships xmlns="http://schemas.openxmlformats.org/package/2006/relationships"><Relationship Id="rId3" Type="http://schemas.openxmlformats.org/officeDocument/2006/relationships/hyperlink" Target="http://craftclefojrwnj.wikidot.com/blog:_start/date/2015.8" TargetMode="External"/><Relationship Id="rId2" Type="http://schemas.openxmlformats.org/officeDocument/2006/relationships/image" Target="../media/image14.jpg"/><Relationship Id="rId1" Type="http://schemas.openxmlformats.org/officeDocument/2006/relationships/slideLayout" Target="../slideLayouts/slideLayout6.xml"/><Relationship Id="rId5" Type="http://schemas.openxmlformats.org/officeDocument/2006/relationships/hyperlink" Target="http://laboutiquedeilibri.blogspot.com/2016/01/boutique-advertising-1.html" TargetMode="External"/><Relationship Id="rId4" Type="http://schemas.openxmlformats.org/officeDocument/2006/relationships/image" Target="../media/image15.jpg"/></Relationships>
</file>

<file path=ppt/slides/_rels/slide12.xml.rels><?xml version="1.0" encoding="UTF-8" standalone="yes"?>
<Relationships xmlns="http://schemas.openxmlformats.org/package/2006/relationships"><Relationship Id="rId3" Type="http://schemas.openxmlformats.org/officeDocument/2006/relationships/hyperlink" Target="https://italiaeoisagunt.blogspot.com/2014_04_01_archive.html" TargetMode="External"/><Relationship Id="rId2" Type="http://schemas.openxmlformats.org/officeDocument/2006/relationships/image" Target="../media/image16.jp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hyperlink" Target="http://www.bethsnotesplus.com/2011/02/first-second-grade-music-programs.html" TargetMode="External"/><Relationship Id="rId2" Type="http://schemas.openxmlformats.org/officeDocument/2006/relationships/image" Target="../media/image17.pn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8" Type="http://schemas.openxmlformats.org/officeDocument/2006/relationships/image" Target="../media/image18.jpg"/><Relationship Id="rId3" Type="http://schemas.openxmlformats.org/officeDocument/2006/relationships/hyperlink" Target="https://www.fibre2fashion.com/" TargetMode="External"/><Relationship Id="rId7" Type="http://schemas.openxmlformats.org/officeDocument/2006/relationships/hyperlink" Target="https://nationalcareersservice.direct.gov.uk,/" TargetMode="External"/><Relationship Id="rId2" Type="http://schemas.openxmlformats.org/officeDocument/2006/relationships/hyperlink" Target="https://www.europages.co.uk/" TargetMode="External"/><Relationship Id="rId1" Type="http://schemas.openxmlformats.org/officeDocument/2006/relationships/slideLayout" Target="../slideLayouts/slideLayout6.xml"/><Relationship Id="rId6" Type="http://schemas.openxmlformats.org/officeDocument/2006/relationships/hyperlink" Target="https://www.wordstream.com/" TargetMode="External"/><Relationship Id="rId11" Type="http://schemas.openxmlformats.org/officeDocument/2006/relationships/hyperlink" Target="http://www.redehumanizasus.net/tags/suicidio" TargetMode="External"/><Relationship Id="rId5" Type="http://schemas.openxmlformats.org/officeDocument/2006/relationships/hyperlink" Target="http://www.lkfabcart.com/" TargetMode="External"/><Relationship Id="rId10" Type="http://schemas.openxmlformats.org/officeDocument/2006/relationships/image" Target="../media/image19.jpg"/><Relationship Id="rId4" Type="http://schemas.openxmlformats.org/officeDocument/2006/relationships/hyperlink" Target="http://dir.indiamart.com/" TargetMode="External"/><Relationship Id="rId9" Type="http://schemas.openxmlformats.org/officeDocument/2006/relationships/hyperlink" Target="http://www.tonybates.ca/2014/11/21/a-starter-bibliography-on-moocs/" TargetMode="External"/></Relationships>
</file>

<file path=ppt/slides/_rels/slide15.xml.rels><?xml version="1.0" encoding="UTF-8" standalone="yes"?>
<Relationships xmlns="http://schemas.openxmlformats.org/package/2006/relationships"><Relationship Id="rId8" Type="http://schemas.openxmlformats.org/officeDocument/2006/relationships/hyperlink" Target="http://www.tonybates.ca/2014/11/21/a-starter-bibliography-on-moocs/" TargetMode="External"/><Relationship Id="rId3" Type="http://schemas.openxmlformats.org/officeDocument/2006/relationships/hyperlink" Target="https://www.prospects.ac.uk/" TargetMode="External"/><Relationship Id="rId7" Type="http://schemas.openxmlformats.org/officeDocument/2006/relationships/image" Target="../media/image18.jpg"/><Relationship Id="rId2" Type="http://schemas.openxmlformats.org/officeDocument/2006/relationships/hyperlink" Target="https://www.americanexpress.com/" TargetMode="External"/><Relationship Id="rId1" Type="http://schemas.openxmlformats.org/officeDocument/2006/relationships/slideLayout" Target="../slideLayouts/slideLayout6.xml"/><Relationship Id="rId6" Type="http://schemas.openxmlformats.org/officeDocument/2006/relationships/hyperlink" Target="https://www.wix.com/" TargetMode="External"/><Relationship Id="rId5" Type="http://schemas.openxmlformats.org/officeDocument/2006/relationships/hyperlink" Target="https://www.study.com/" TargetMode="External"/><Relationship Id="rId10" Type="http://schemas.openxmlformats.org/officeDocument/2006/relationships/hyperlink" Target="http://www.redehumanizasus.net/tags/suicidio" TargetMode="External"/><Relationship Id="rId4" Type="http://schemas.openxmlformats.org/officeDocument/2006/relationships/hyperlink" Target="https://www.jarrang.com/" TargetMode="External"/><Relationship Id="rId9" Type="http://schemas.openxmlformats.org/officeDocument/2006/relationships/image" Target="../media/image19.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CB3199EF-6B0B-4926-9500-C2F143B36C37}"/>
              </a:ext>
            </a:extLst>
          </p:cNvPr>
          <p:cNvSpPr>
            <a:spLocks noGrp="1"/>
          </p:cNvSpPr>
          <p:nvPr>
            <p:ph sz="half" idx="4294967295"/>
          </p:nvPr>
        </p:nvSpPr>
        <p:spPr>
          <a:xfrm>
            <a:off x="0" y="1873250"/>
            <a:ext cx="5181600" cy="4351338"/>
          </a:xfrm>
        </p:spPr>
        <p:txBody>
          <a:bodyPr>
            <a:normAutofit fontScale="25000" lnSpcReduction="20000"/>
          </a:bodyPr>
          <a:lstStyle/>
          <a:p>
            <a:pPr>
              <a:buClr>
                <a:srgbClr val="EFBFE9"/>
              </a:buClr>
              <a:buFont typeface="Wingdings" panose="05000000000000000000" pitchFamily="2" charset="2"/>
              <a:buChar char="Ø"/>
            </a:pPr>
            <a:r>
              <a:rPr lang="en-GB" sz="11200" dirty="0">
                <a:solidFill>
                  <a:srgbClr val="EFBFE9"/>
                </a:solidFill>
              </a:rPr>
              <a:t>Partnership/ Introduction</a:t>
            </a:r>
          </a:p>
          <a:p>
            <a:pPr>
              <a:buClr>
                <a:srgbClr val="EFBFE9"/>
              </a:buClr>
              <a:buFont typeface="Wingdings" panose="05000000000000000000" pitchFamily="2" charset="2"/>
              <a:buChar char="Ø"/>
            </a:pPr>
            <a:endParaRPr lang="en-GB" sz="11200" dirty="0">
              <a:solidFill>
                <a:srgbClr val="EFBFE9"/>
              </a:solidFill>
            </a:endParaRPr>
          </a:p>
          <a:p>
            <a:pPr>
              <a:buClr>
                <a:srgbClr val="EFBFE9"/>
              </a:buClr>
              <a:buFont typeface="Wingdings" panose="05000000000000000000" pitchFamily="2" charset="2"/>
              <a:buChar char="Ø"/>
            </a:pPr>
            <a:r>
              <a:rPr lang="en-GB" sz="11200" dirty="0">
                <a:solidFill>
                  <a:srgbClr val="EFBFE9"/>
                </a:solidFill>
              </a:rPr>
              <a:t>Benefits of partnership</a:t>
            </a:r>
          </a:p>
          <a:p>
            <a:pPr>
              <a:buClr>
                <a:srgbClr val="EFBFE9"/>
              </a:buClr>
              <a:buFont typeface="Wingdings" panose="05000000000000000000" pitchFamily="2" charset="2"/>
              <a:buChar char="Ø"/>
            </a:pPr>
            <a:endParaRPr lang="en-GB" sz="11200" dirty="0">
              <a:solidFill>
                <a:srgbClr val="EFBFE9"/>
              </a:solidFill>
            </a:endParaRPr>
          </a:p>
          <a:p>
            <a:pPr>
              <a:buClr>
                <a:srgbClr val="EFBFE9"/>
              </a:buClr>
              <a:buFont typeface="Wingdings" panose="05000000000000000000" pitchFamily="2" charset="2"/>
              <a:buChar char="Ø"/>
            </a:pPr>
            <a:r>
              <a:rPr lang="en-GB" sz="11200" dirty="0">
                <a:solidFill>
                  <a:srgbClr val="EFBFE9"/>
                </a:solidFill>
              </a:rPr>
              <a:t>Type of Business</a:t>
            </a:r>
          </a:p>
          <a:p>
            <a:pPr>
              <a:buClr>
                <a:srgbClr val="EFBFE9"/>
              </a:buClr>
              <a:buFont typeface="Wingdings" panose="05000000000000000000" pitchFamily="2" charset="2"/>
              <a:buChar char="Ø"/>
            </a:pPr>
            <a:endParaRPr lang="en-GB" sz="11200" dirty="0">
              <a:solidFill>
                <a:srgbClr val="EFBFE9"/>
              </a:solidFill>
            </a:endParaRPr>
          </a:p>
          <a:p>
            <a:pPr>
              <a:buClr>
                <a:srgbClr val="EFBFE9"/>
              </a:buClr>
              <a:buFont typeface="Wingdings" panose="05000000000000000000" pitchFamily="2" charset="2"/>
              <a:buChar char="Ø"/>
            </a:pPr>
            <a:r>
              <a:rPr lang="en-GB" sz="11200" dirty="0">
                <a:solidFill>
                  <a:srgbClr val="EFBFE9"/>
                </a:solidFill>
              </a:rPr>
              <a:t>Mission Statement</a:t>
            </a:r>
          </a:p>
          <a:p>
            <a:pPr marL="0" indent="0">
              <a:buClr>
                <a:srgbClr val="EFBFE9"/>
              </a:buClr>
              <a:buNone/>
            </a:pPr>
            <a:endParaRPr lang="en-GB" sz="11200" dirty="0">
              <a:solidFill>
                <a:srgbClr val="EFBFE9"/>
              </a:solidFill>
            </a:endParaRPr>
          </a:p>
          <a:p>
            <a:pPr>
              <a:buClr>
                <a:srgbClr val="EFBFE9"/>
              </a:buClr>
              <a:buFont typeface="Wingdings" panose="05000000000000000000" pitchFamily="2" charset="2"/>
              <a:buChar char="Ø"/>
            </a:pPr>
            <a:r>
              <a:rPr lang="en-GB" sz="11200" dirty="0">
                <a:solidFill>
                  <a:srgbClr val="EFBFE9"/>
                </a:solidFill>
              </a:rPr>
              <a:t>Aim</a:t>
            </a:r>
          </a:p>
          <a:p>
            <a:pPr marL="0" indent="0">
              <a:buClr>
                <a:srgbClr val="EFBFE9"/>
              </a:buClr>
              <a:buNone/>
            </a:pPr>
            <a:endParaRPr lang="en-GB" sz="11200" dirty="0">
              <a:solidFill>
                <a:srgbClr val="EFBFE9"/>
              </a:solidFill>
            </a:endParaRPr>
          </a:p>
          <a:p>
            <a:pPr>
              <a:buClr>
                <a:srgbClr val="EFBFE9"/>
              </a:buClr>
              <a:buFont typeface="Wingdings" panose="05000000000000000000" pitchFamily="2" charset="2"/>
              <a:buChar char="Ø"/>
            </a:pPr>
            <a:r>
              <a:rPr lang="en-GB" sz="11200" dirty="0">
                <a:solidFill>
                  <a:srgbClr val="EFBFE9"/>
                </a:solidFill>
              </a:rPr>
              <a:t>Objectives</a:t>
            </a:r>
          </a:p>
          <a:p>
            <a:endParaRPr lang="en-GB" dirty="0"/>
          </a:p>
        </p:txBody>
      </p:sp>
      <p:sp>
        <p:nvSpPr>
          <p:cNvPr id="2" name="Title 1">
            <a:extLst>
              <a:ext uri="{FF2B5EF4-FFF2-40B4-BE49-F238E27FC236}">
                <a16:creationId xmlns:a16="http://schemas.microsoft.com/office/drawing/2014/main" id="{76F76CD3-6C05-4A01-BC38-D3D7F994681B}"/>
              </a:ext>
            </a:extLst>
          </p:cNvPr>
          <p:cNvSpPr>
            <a:spLocks noGrp="1"/>
          </p:cNvSpPr>
          <p:nvPr>
            <p:ph type="title" idx="4294967295"/>
          </p:nvPr>
        </p:nvSpPr>
        <p:spPr>
          <a:xfrm>
            <a:off x="2236788" y="165100"/>
            <a:ext cx="9955212" cy="1325563"/>
          </a:xfrm>
        </p:spPr>
        <p:txBody>
          <a:bodyPr/>
          <a:lstStyle/>
          <a:p>
            <a:r>
              <a:rPr lang="en-GB" b="1" i="1" dirty="0">
                <a:solidFill>
                  <a:schemeClr val="accent2">
                    <a:lumMod val="40000"/>
                    <a:lumOff val="60000"/>
                  </a:schemeClr>
                </a:solidFill>
              </a:rPr>
              <a:t>Speaker notes for Business Proposal         Mehek Sayeed 1709656</a:t>
            </a:r>
          </a:p>
        </p:txBody>
      </p:sp>
      <p:sp>
        <p:nvSpPr>
          <p:cNvPr id="3" name="TextBox 2">
            <a:extLst>
              <a:ext uri="{FF2B5EF4-FFF2-40B4-BE49-F238E27FC236}">
                <a16:creationId xmlns:a16="http://schemas.microsoft.com/office/drawing/2014/main" id="{5855F4AE-4E0D-46F2-B20C-CE67AF104781}"/>
              </a:ext>
            </a:extLst>
          </p:cNvPr>
          <p:cNvSpPr txBox="1"/>
          <p:nvPr/>
        </p:nvSpPr>
        <p:spPr>
          <a:xfrm>
            <a:off x="5368027" y="786136"/>
            <a:ext cx="6607404" cy="5847755"/>
          </a:xfrm>
          <a:prstGeom prst="rect">
            <a:avLst/>
          </a:prstGeom>
          <a:noFill/>
        </p:spPr>
        <p:txBody>
          <a:bodyPr wrap="square" rtlCol="0">
            <a:spAutoFit/>
          </a:bodyPr>
          <a:lstStyle/>
          <a:p>
            <a:endParaRPr lang="en-GB" sz="2400" dirty="0"/>
          </a:p>
          <a:p>
            <a:endParaRPr lang="en-GB" sz="2400" dirty="0"/>
          </a:p>
          <a:p>
            <a:pPr>
              <a:buClr>
                <a:srgbClr val="EFBFE9"/>
              </a:buClr>
            </a:pPr>
            <a:endParaRPr lang="en-GB" sz="2800" dirty="0">
              <a:solidFill>
                <a:srgbClr val="EFBFE9"/>
              </a:solidFill>
            </a:endParaRPr>
          </a:p>
          <a:p>
            <a:pPr marL="457200" indent="-457200">
              <a:buClr>
                <a:srgbClr val="EFBFE9"/>
              </a:buClr>
              <a:buFont typeface="Wingdings" panose="05000000000000000000" pitchFamily="2" charset="2"/>
              <a:buChar char="Ø"/>
            </a:pPr>
            <a:r>
              <a:rPr lang="en-GB" sz="2800" dirty="0">
                <a:solidFill>
                  <a:srgbClr val="EFBFE9"/>
                </a:solidFill>
              </a:rPr>
              <a:t>Manufacturers/ Suppliers </a:t>
            </a:r>
          </a:p>
          <a:p>
            <a:pPr marL="457200" indent="-457200">
              <a:buClr>
                <a:srgbClr val="EFBFE9"/>
              </a:buClr>
              <a:buFont typeface="Wingdings" panose="05000000000000000000" pitchFamily="2" charset="2"/>
              <a:buChar char="Ø"/>
            </a:pPr>
            <a:endParaRPr lang="en-GB" sz="2800" dirty="0">
              <a:solidFill>
                <a:srgbClr val="EFBFE9"/>
              </a:solidFill>
            </a:endParaRPr>
          </a:p>
          <a:p>
            <a:pPr marL="457200" indent="-457200">
              <a:buClr>
                <a:srgbClr val="EFBFE9"/>
              </a:buClr>
              <a:buFont typeface="Wingdings" panose="05000000000000000000" pitchFamily="2" charset="2"/>
              <a:buChar char="Ø"/>
            </a:pPr>
            <a:r>
              <a:rPr lang="en-GB" sz="2800" dirty="0">
                <a:solidFill>
                  <a:srgbClr val="EFBFE9"/>
                </a:solidFill>
              </a:rPr>
              <a:t>Fashion Designer/ Qualification/Skills/Role</a:t>
            </a:r>
          </a:p>
          <a:p>
            <a:pPr marL="457200" indent="-457200">
              <a:buClr>
                <a:srgbClr val="EFBFE9"/>
              </a:buClr>
              <a:buFont typeface="Wingdings" panose="05000000000000000000" pitchFamily="2" charset="2"/>
              <a:buChar char="Ø"/>
            </a:pPr>
            <a:endParaRPr lang="en-GB" sz="2800" dirty="0">
              <a:solidFill>
                <a:srgbClr val="EFBFE9"/>
              </a:solidFill>
            </a:endParaRPr>
          </a:p>
          <a:p>
            <a:pPr marL="457200" indent="-457200">
              <a:buClr>
                <a:srgbClr val="EFBFE9"/>
              </a:buClr>
              <a:buFont typeface="Wingdings" panose="05000000000000000000" pitchFamily="2" charset="2"/>
              <a:buChar char="Ø"/>
            </a:pPr>
            <a:r>
              <a:rPr lang="en-GB" sz="2800" dirty="0">
                <a:solidFill>
                  <a:srgbClr val="EFBFE9"/>
                </a:solidFill>
              </a:rPr>
              <a:t>Market Advertisement/ Website</a:t>
            </a:r>
          </a:p>
          <a:p>
            <a:pPr>
              <a:buClr>
                <a:srgbClr val="EFBFE9"/>
              </a:buClr>
            </a:pPr>
            <a:endParaRPr lang="en-GB" sz="2800" dirty="0">
              <a:solidFill>
                <a:srgbClr val="EFBFE9"/>
              </a:solidFill>
            </a:endParaRPr>
          </a:p>
          <a:p>
            <a:pPr marL="457200" indent="-457200">
              <a:buClr>
                <a:srgbClr val="EFBFE9"/>
              </a:buClr>
              <a:buFont typeface="Wingdings" panose="05000000000000000000" pitchFamily="2" charset="2"/>
              <a:buChar char="Ø"/>
            </a:pPr>
            <a:r>
              <a:rPr lang="en-GB" sz="2800" dirty="0">
                <a:solidFill>
                  <a:srgbClr val="EFBFE9"/>
                </a:solidFill>
              </a:rPr>
              <a:t>Market Advertisement/ Social Media</a:t>
            </a:r>
          </a:p>
          <a:p>
            <a:pPr marL="457200" indent="-457200">
              <a:buClr>
                <a:srgbClr val="EFBFE9"/>
              </a:buClr>
              <a:buFont typeface="Wingdings" panose="05000000000000000000" pitchFamily="2" charset="2"/>
              <a:buChar char="Ø"/>
            </a:pPr>
            <a:endParaRPr lang="en-GB" sz="2800" dirty="0">
              <a:solidFill>
                <a:srgbClr val="EFBFE9"/>
              </a:solidFill>
            </a:endParaRPr>
          </a:p>
          <a:p>
            <a:pPr marL="457200" indent="-457200">
              <a:buClr>
                <a:srgbClr val="EFBFE9"/>
              </a:buClr>
              <a:buFont typeface="Wingdings" panose="05000000000000000000" pitchFamily="2" charset="2"/>
              <a:buChar char="Ø"/>
            </a:pPr>
            <a:r>
              <a:rPr lang="en-GB" sz="2800" dirty="0">
                <a:solidFill>
                  <a:srgbClr val="EFBFE9"/>
                </a:solidFill>
              </a:rPr>
              <a:t>Market Advertisement/ Family &amp; Friends</a:t>
            </a:r>
          </a:p>
          <a:p>
            <a:endParaRPr lang="en-GB" dirty="0"/>
          </a:p>
        </p:txBody>
      </p:sp>
      <p:pic>
        <p:nvPicPr>
          <p:cNvPr id="6" name="Picture 5" descr="A picture containing text&#10;&#10;Description generated with high confidence">
            <a:extLst>
              <a:ext uri="{FF2B5EF4-FFF2-40B4-BE49-F238E27FC236}">
                <a16:creationId xmlns:a16="http://schemas.microsoft.com/office/drawing/2014/main" id="{A651F618-9255-4B45-B862-143DC360461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0521933" y="224109"/>
            <a:ext cx="1453498" cy="1739298"/>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Tree>
    <p:extLst>
      <p:ext uri="{BB962C8B-B14F-4D97-AF65-F5344CB8AC3E}">
        <p14:creationId xmlns:p14="http://schemas.microsoft.com/office/powerpoint/2010/main" val="471252541"/>
      </p:ext>
    </p:extLst>
  </p:cSld>
  <p:clrMapOvr>
    <a:masterClrMapping/>
  </p:clrMapOvr>
  <p:transition spd="slow">
    <p:randomBar dir="vert"/>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23304B-C6A9-474C-BF16-4911B7EFC5E5}"/>
              </a:ext>
            </a:extLst>
          </p:cNvPr>
          <p:cNvSpPr>
            <a:spLocks noGrp="1"/>
          </p:cNvSpPr>
          <p:nvPr>
            <p:ph type="title"/>
          </p:nvPr>
        </p:nvSpPr>
        <p:spPr>
          <a:xfrm>
            <a:off x="2035404" y="135592"/>
            <a:ext cx="10515600" cy="1325563"/>
          </a:xfrm>
        </p:spPr>
        <p:txBody>
          <a:bodyPr/>
          <a:lstStyle/>
          <a:p>
            <a:r>
              <a:rPr lang="en-GB" b="1" u="sng" dirty="0">
                <a:solidFill>
                  <a:schemeClr val="accent2">
                    <a:lumMod val="40000"/>
                    <a:lumOff val="60000"/>
                  </a:schemeClr>
                </a:solidFill>
                <a:latin typeface="Algerian" panose="04020705040A02060702" pitchFamily="82" charset="0"/>
              </a:rPr>
              <a:t>Partnership/ Introduction</a:t>
            </a:r>
            <a:endParaRPr lang="en-GB" u="sng" dirty="0"/>
          </a:p>
        </p:txBody>
      </p:sp>
      <p:sp>
        <p:nvSpPr>
          <p:cNvPr id="3" name="TextBox 2">
            <a:extLst>
              <a:ext uri="{FF2B5EF4-FFF2-40B4-BE49-F238E27FC236}">
                <a16:creationId xmlns:a16="http://schemas.microsoft.com/office/drawing/2014/main" id="{CD5849BD-C81E-47FF-B246-9971A85FDE93}"/>
              </a:ext>
            </a:extLst>
          </p:cNvPr>
          <p:cNvSpPr txBox="1"/>
          <p:nvPr/>
        </p:nvSpPr>
        <p:spPr>
          <a:xfrm>
            <a:off x="1008668" y="1451728"/>
            <a:ext cx="10218656" cy="4524315"/>
          </a:xfrm>
          <a:prstGeom prst="rect">
            <a:avLst/>
          </a:prstGeom>
          <a:noFill/>
        </p:spPr>
        <p:txBody>
          <a:bodyPr wrap="square" rtlCol="0">
            <a:spAutoFit/>
          </a:bodyPr>
          <a:lstStyle/>
          <a:p>
            <a:r>
              <a:rPr lang="en-GB" sz="2400" i="1" dirty="0">
                <a:solidFill>
                  <a:srgbClr val="EFBFE9"/>
                </a:solidFill>
              </a:rPr>
              <a:t>Good morning, I would like to start by introducing myself. My name is Mehek Sayeed and I am a Fashion Designer, these are my partners Fulmodina Hannan who is a Quality Control as well as a Tailor, Sultana Islam who is also a Tailor, Friha Nawaz who works in Admin and who deals with Customer Service and lastly Papia Russell who is an Accountant. As Partners, we have a business proposal for a clothing boutique which we have named, Blush Boutique.</a:t>
            </a:r>
            <a:endParaRPr lang="en-GB" sz="2400" dirty="0">
              <a:solidFill>
                <a:srgbClr val="EFBFE9"/>
              </a:solidFill>
            </a:endParaRPr>
          </a:p>
          <a:p>
            <a:r>
              <a:rPr lang="en-GB" sz="2400" i="1" dirty="0">
                <a:solidFill>
                  <a:srgbClr val="EFBFE9"/>
                </a:solidFill>
              </a:rPr>
              <a:t> </a:t>
            </a:r>
          </a:p>
          <a:p>
            <a:r>
              <a:rPr lang="en-GB" sz="2400" i="1" dirty="0">
                <a:solidFill>
                  <a:srgbClr val="EFBFE9"/>
                </a:solidFill>
              </a:rPr>
              <a:t>The benefits of being in a partnership mean, less financial burden and more contribution costs towards our business. We individually will be reliable for any profit or loss, as well as dealing with less paperwork. Each partner has a different type of skills and knowledge that can be very useful, which can be beneficial to build growth in our business, this is suggested by Open Forum, (2018). </a:t>
            </a:r>
            <a:endParaRPr lang="en-GB" sz="2400" dirty="0">
              <a:solidFill>
                <a:srgbClr val="EFBFE9"/>
              </a:solidFill>
            </a:endParaRPr>
          </a:p>
        </p:txBody>
      </p:sp>
      <p:pic>
        <p:nvPicPr>
          <p:cNvPr id="4" name="Picture 3">
            <a:extLst>
              <a:ext uri="{FF2B5EF4-FFF2-40B4-BE49-F238E27FC236}">
                <a16:creationId xmlns:a16="http://schemas.microsoft.com/office/drawing/2014/main" id="{0290FD07-B418-477A-AFD5-3B92BC75920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95402" y="179851"/>
            <a:ext cx="1386265" cy="1227619"/>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5" name="Picture 4" descr="A picture containing LEGO, toy, photo&#10;&#10;Description generated with very high confidence">
            <a:extLst>
              <a:ext uri="{FF2B5EF4-FFF2-40B4-BE49-F238E27FC236}">
                <a16:creationId xmlns:a16="http://schemas.microsoft.com/office/drawing/2014/main" id="{1FED20DF-4316-483F-B4CE-725DFF6F0191}"/>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9436230" y="5276598"/>
            <a:ext cx="2755769" cy="1581402"/>
          </a:xfrm>
          <a:prstGeom prst="rect">
            <a:avLst/>
          </a:prstGeom>
        </p:spPr>
      </p:pic>
    </p:spTree>
    <p:extLst>
      <p:ext uri="{BB962C8B-B14F-4D97-AF65-F5344CB8AC3E}">
        <p14:creationId xmlns:p14="http://schemas.microsoft.com/office/powerpoint/2010/main" val="412616255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450F5-D795-4393-AC2C-8B13460E9B2F}"/>
              </a:ext>
            </a:extLst>
          </p:cNvPr>
          <p:cNvSpPr>
            <a:spLocks noGrp="1"/>
          </p:cNvSpPr>
          <p:nvPr>
            <p:ph type="title"/>
          </p:nvPr>
        </p:nvSpPr>
        <p:spPr>
          <a:xfrm>
            <a:off x="2469037" y="101174"/>
            <a:ext cx="10515600" cy="1325563"/>
          </a:xfrm>
        </p:spPr>
        <p:txBody>
          <a:bodyPr/>
          <a:lstStyle/>
          <a:p>
            <a:r>
              <a:rPr lang="en-GB">
                <a:solidFill>
                  <a:schemeClr val="accent2">
                    <a:lumMod val="40000"/>
                    <a:lumOff val="60000"/>
                  </a:schemeClr>
                </a:solidFill>
                <a:latin typeface="Algerian" panose="04020705040A02060702" pitchFamily="82" charset="0"/>
              </a:rPr>
              <a:t>Benefits of Partnership</a:t>
            </a:r>
            <a:endParaRPr lang="en-GB" dirty="0"/>
          </a:p>
        </p:txBody>
      </p:sp>
      <p:sp>
        <p:nvSpPr>
          <p:cNvPr id="3" name="TextBox 2">
            <a:extLst>
              <a:ext uri="{FF2B5EF4-FFF2-40B4-BE49-F238E27FC236}">
                <a16:creationId xmlns:a16="http://schemas.microsoft.com/office/drawing/2014/main" id="{2EBB3419-1895-4B5B-AFDB-2CCAAB272ECE}"/>
              </a:ext>
            </a:extLst>
          </p:cNvPr>
          <p:cNvSpPr txBox="1"/>
          <p:nvPr/>
        </p:nvSpPr>
        <p:spPr>
          <a:xfrm>
            <a:off x="1536569" y="1715678"/>
            <a:ext cx="9172280" cy="4524315"/>
          </a:xfrm>
          <a:prstGeom prst="rect">
            <a:avLst/>
          </a:prstGeom>
          <a:noFill/>
        </p:spPr>
        <p:txBody>
          <a:bodyPr wrap="square" rtlCol="0">
            <a:spAutoFit/>
          </a:bodyPr>
          <a:lstStyle/>
          <a:p>
            <a:r>
              <a:rPr lang="en-GB" sz="3200" i="1">
                <a:solidFill>
                  <a:srgbClr val="EFBFE9"/>
                </a:solidFill>
                <a:latin typeface="Cambria" panose="02040503050406030204" pitchFamily="18" charset="0"/>
                <a:ea typeface="Cambria" panose="02040503050406030204" pitchFamily="18" charset="0"/>
              </a:rPr>
              <a:t>The benefits of being in a partnership mean, less financial burden and more contribution costs towards our business. We individually will be reliable for any profit or loss, as well as dealing with less paperwork. Each partner has a different type of skills and knowledge that can be very useful, which can be beneficial to build growth in our business, this is suggested by Open Forum, (2018). </a:t>
            </a:r>
            <a:endParaRPr lang="en-GB" sz="3200">
              <a:solidFill>
                <a:srgbClr val="EFBFE9"/>
              </a:solidFill>
              <a:latin typeface="Cambria" panose="02040503050406030204" pitchFamily="18" charset="0"/>
              <a:ea typeface="Cambria" panose="02040503050406030204" pitchFamily="18" charset="0"/>
            </a:endParaRPr>
          </a:p>
          <a:p>
            <a:r>
              <a:rPr lang="en-GB" sz="3200" i="1">
                <a:solidFill>
                  <a:srgbClr val="EFBFE9"/>
                </a:solidFill>
                <a:latin typeface="Cambria" panose="02040503050406030204" pitchFamily="18" charset="0"/>
                <a:ea typeface="Cambria" panose="02040503050406030204" pitchFamily="18" charset="0"/>
              </a:rPr>
              <a:t> </a:t>
            </a:r>
            <a:endParaRPr lang="en-GB" sz="3200" dirty="0">
              <a:solidFill>
                <a:srgbClr val="EFBFE9"/>
              </a:solidFill>
              <a:latin typeface="Cambria" panose="02040503050406030204" pitchFamily="18" charset="0"/>
              <a:ea typeface="Cambria" panose="02040503050406030204" pitchFamily="18" charset="0"/>
            </a:endParaRPr>
          </a:p>
        </p:txBody>
      </p:sp>
      <p:pic>
        <p:nvPicPr>
          <p:cNvPr id="4" name="Picture 3" descr="A picture containing LEGO, toy, photo&#10;&#10;Description generated with very high confidence">
            <a:extLst>
              <a:ext uri="{FF2B5EF4-FFF2-40B4-BE49-F238E27FC236}">
                <a16:creationId xmlns:a16="http://schemas.microsoft.com/office/drawing/2014/main" id="{BA50EB7F-F753-4DC9-9F62-A06625BDF89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722963" y="101174"/>
            <a:ext cx="2351674" cy="1581402"/>
          </a:xfrm>
          <a:prstGeom prst="rect">
            <a:avLst/>
          </a:prstGeom>
        </p:spPr>
      </p:pic>
    </p:spTree>
    <p:extLst>
      <p:ext uri="{BB962C8B-B14F-4D97-AF65-F5344CB8AC3E}">
        <p14:creationId xmlns:p14="http://schemas.microsoft.com/office/powerpoint/2010/main" val="226093236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AA946F-950E-49D5-A8A1-CD05725143C4}"/>
              </a:ext>
            </a:extLst>
          </p:cNvPr>
          <p:cNvSpPr>
            <a:spLocks noGrp="1"/>
          </p:cNvSpPr>
          <p:nvPr>
            <p:ph type="title"/>
          </p:nvPr>
        </p:nvSpPr>
        <p:spPr>
          <a:xfrm>
            <a:off x="2996937" y="186016"/>
            <a:ext cx="10515600" cy="1325563"/>
          </a:xfrm>
        </p:spPr>
        <p:txBody>
          <a:bodyPr>
            <a:normAutofit/>
          </a:bodyPr>
          <a:lstStyle/>
          <a:p>
            <a:r>
              <a:rPr lang="en-GB" sz="5400" u="sng" dirty="0">
                <a:solidFill>
                  <a:schemeClr val="accent2">
                    <a:lumMod val="40000"/>
                    <a:lumOff val="60000"/>
                  </a:schemeClr>
                </a:solidFill>
                <a:latin typeface="Algerian" panose="04020705040A02060702" pitchFamily="82" charset="0"/>
              </a:rPr>
              <a:t>Type of business</a:t>
            </a:r>
            <a:endParaRPr lang="en-GB" sz="5400" dirty="0"/>
          </a:p>
        </p:txBody>
      </p:sp>
      <p:sp>
        <p:nvSpPr>
          <p:cNvPr id="3" name="TextBox 2">
            <a:extLst>
              <a:ext uri="{FF2B5EF4-FFF2-40B4-BE49-F238E27FC236}">
                <a16:creationId xmlns:a16="http://schemas.microsoft.com/office/drawing/2014/main" id="{87151BEE-A8C9-4211-9599-B43C612ECE2F}"/>
              </a:ext>
            </a:extLst>
          </p:cNvPr>
          <p:cNvSpPr txBox="1"/>
          <p:nvPr/>
        </p:nvSpPr>
        <p:spPr>
          <a:xfrm>
            <a:off x="1282046" y="1511579"/>
            <a:ext cx="9841584" cy="5016758"/>
          </a:xfrm>
          <a:prstGeom prst="rect">
            <a:avLst/>
          </a:prstGeom>
          <a:noFill/>
        </p:spPr>
        <p:txBody>
          <a:bodyPr wrap="square" rtlCol="0">
            <a:spAutoFit/>
          </a:bodyPr>
          <a:lstStyle/>
          <a:p>
            <a:r>
              <a:rPr lang="en-GB" i="1" dirty="0"/>
              <a:t> </a:t>
            </a:r>
            <a:r>
              <a:rPr lang="en-GB" sz="3200" i="1" dirty="0">
                <a:solidFill>
                  <a:srgbClr val="EFBFE9"/>
                </a:solidFill>
              </a:rPr>
              <a:t>It is a custom made to wear, Asian and Western designer wear, casual wear and for seasonal occasions clothing for women. Our Boutique includes all shapes and size that come to fitting for different types of appearance. </a:t>
            </a:r>
            <a:endParaRPr lang="en-GB" sz="3200" dirty="0">
              <a:solidFill>
                <a:srgbClr val="EFBFE9"/>
              </a:solidFill>
            </a:endParaRPr>
          </a:p>
          <a:p>
            <a:endParaRPr lang="en-GB" sz="3200" i="1" dirty="0">
              <a:solidFill>
                <a:srgbClr val="EFBFE9"/>
              </a:solidFill>
            </a:endParaRPr>
          </a:p>
          <a:p>
            <a:r>
              <a:rPr lang="en-GB" sz="3200" i="1" dirty="0">
                <a:solidFill>
                  <a:srgbClr val="EFBFE9"/>
                </a:solidFill>
              </a:rPr>
              <a:t>The reason why we chose this service is that as partners we have the same ambition but different skills, qualifications and experience based on this type of industry. We believe with these attributes we can go develop the business further. </a:t>
            </a:r>
            <a:endParaRPr lang="en-GB" sz="3200" dirty="0">
              <a:solidFill>
                <a:srgbClr val="EFBFE9"/>
              </a:solidFill>
            </a:endParaRPr>
          </a:p>
        </p:txBody>
      </p:sp>
      <p:pic>
        <p:nvPicPr>
          <p:cNvPr id="4" name="Picture 3" descr="A person in a wedding dress&#10;&#10;Description generated with very high confidence">
            <a:extLst>
              <a:ext uri="{FF2B5EF4-FFF2-40B4-BE49-F238E27FC236}">
                <a16:creationId xmlns:a16="http://schemas.microsoft.com/office/drawing/2014/main" id="{C2198205-5290-46FB-9587-ADBFD447942F}"/>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2" b="14617"/>
          <a:stretch/>
        </p:blipFill>
        <p:spPr>
          <a:xfrm>
            <a:off x="9661734" y="121624"/>
            <a:ext cx="1584444" cy="1416541"/>
          </a:xfrm>
          <a:prstGeom prst="rect">
            <a:avLst/>
          </a:prstGeom>
          <a:ln>
            <a:noFill/>
          </a:ln>
          <a:effectLst>
            <a:softEdge rad="112500"/>
          </a:effectLst>
        </p:spPr>
      </p:pic>
      <p:pic>
        <p:nvPicPr>
          <p:cNvPr id="5" name="Picture 4" descr="A girl in a dress standing in front of a building&#10;&#10;Description generated with very high confidence">
            <a:extLst>
              <a:ext uri="{FF2B5EF4-FFF2-40B4-BE49-F238E27FC236}">
                <a16:creationId xmlns:a16="http://schemas.microsoft.com/office/drawing/2014/main" id="{7672DEAB-7846-4D93-A1E6-797920726C71}"/>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97031" y="186016"/>
            <a:ext cx="1857082" cy="1352149"/>
          </a:xfrm>
          <a:prstGeom prst="rect">
            <a:avLst/>
          </a:prstGeom>
          <a:ln>
            <a:noFill/>
          </a:ln>
          <a:effectLst>
            <a:softEdge rad="112500"/>
          </a:effectLst>
        </p:spPr>
      </p:pic>
    </p:spTree>
    <p:extLst>
      <p:ext uri="{BB962C8B-B14F-4D97-AF65-F5344CB8AC3E}">
        <p14:creationId xmlns:p14="http://schemas.microsoft.com/office/powerpoint/2010/main" val="361313219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C9CA89-57AA-46A2-ABB5-E2D98F1C8C16}"/>
              </a:ext>
            </a:extLst>
          </p:cNvPr>
          <p:cNvSpPr>
            <a:spLocks noGrp="1"/>
          </p:cNvSpPr>
          <p:nvPr>
            <p:ph type="title"/>
          </p:nvPr>
        </p:nvSpPr>
        <p:spPr>
          <a:xfrm>
            <a:off x="3298595" y="197963"/>
            <a:ext cx="10515600" cy="1325563"/>
          </a:xfrm>
        </p:spPr>
        <p:txBody>
          <a:bodyPr/>
          <a:lstStyle/>
          <a:p>
            <a:r>
              <a:rPr lang="en-GB" b="1" u="sng">
                <a:solidFill>
                  <a:schemeClr val="accent2">
                    <a:lumMod val="40000"/>
                    <a:lumOff val="60000"/>
                  </a:schemeClr>
                </a:solidFill>
                <a:latin typeface="Algerian" panose="04020705040A02060702" pitchFamily="82" charset="0"/>
              </a:rPr>
              <a:t>Mission statement</a:t>
            </a:r>
            <a:endParaRPr lang="en-GB" dirty="0"/>
          </a:p>
        </p:txBody>
      </p:sp>
      <p:sp>
        <p:nvSpPr>
          <p:cNvPr id="3" name="TextBox 2">
            <a:extLst>
              <a:ext uri="{FF2B5EF4-FFF2-40B4-BE49-F238E27FC236}">
                <a16:creationId xmlns:a16="http://schemas.microsoft.com/office/drawing/2014/main" id="{C4A1A8F8-BD50-460C-BF0C-A0BC26F60793}"/>
              </a:ext>
            </a:extLst>
          </p:cNvPr>
          <p:cNvSpPr txBox="1"/>
          <p:nvPr/>
        </p:nvSpPr>
        <p:spPr>
          <a:xfrm>
            <a:off x="1677972" y="1772238"/>
            <a:ext cx="8993170" cy="4524315"/>
          </a:xfrm>
          <a:prstGeom prst="rect">
            <a:avLst/>
          </a:prstGeom>
          <a:noFill/>
        </p:spPr>
        <p:txBody>
          <a:bodyPr wrap="square" rtlCol="0">
            <a:spAutoFit/>
          </a:bodyPr>
          <a:lstStyle/>
          <a:p>
            <a:pPr fontAlgn="base"/>
            <a:r>
              <a:rPr lang="en-GB" sz="3200" i="1" dirty="0">
                <a:solidFill>
                  <a:srgbClr val="EFBFE9"/>
                </a:solidFill>
              </a:rPr>
              <a:t>Our Boutique’s purpose is to design womenswear clothing. To deal with our customers with high priority and with a view to serve them better and meet their expectations. Be able to understand their way of life, experience and desires, this is suggested by Prospects, (2018). However, to achieve our goals we also aim to provide men and children wear clothing to expand our business in the future, to be a well-known Boutique throughout the Country.</a:t>
            </a:r>
            <a:endParaRPr lang="en-GB" sz="3200" dirty="0">
              <a:solidFill>
                <a:srgbClr val="EFBFE9"/>
              </a:solidFill>
            </a:endParaRPr>
          </a:p>
        </p:txBody>
      </p:sp>
      <p:pic>
        <p:nvPicPr>
          <p:cNvPr id="4" name="Picture 3" descr="A close up of a sign&#10;&#10;Description generated with very high confidence">
            <a:extLst>
              <a:ext uri="{FF2B5EF4-FFF2-40B4-BE49-F238E27FC236}">
                <a16:creationId xmlns:a16="http://schemas.microsoft.com/office/drawing/2014/main" id="{A5C9CC89-6CD7-49A1-BC92-242854B81D4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294828" y="111649"/>
            <a:ext cx="2782477" cy="141187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12983466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F8816F-7158-4FF7-A961-366C665D48CB}"/>
              </a:ext>
            </a:extLst>
          </p:cNvPr>
          <p:cNvSpPr>
            <a:spLocks noGrp="1"/>
          </p:cNvSpPr>
          <p:nvPr>
            <p:ph type="title"/>
          </p:nvPr>
        </p:nvSpPr>
        <p:spPr>
          <a:xfrm>
            <a:off x="4920006" y="157736"/>
            <a:ext cx="10515600" cy="1325563"/>
          </a:xfrm>
        </p:spPr>
        <p:txBody>
          <a:bodyPr>
            <a:normAutofit/>
          </a:bodyPr>
          <a:lstStyle/>
          <a:p>
            <a:r>
              <a:rPr lang="en-GB" sz="6000" u="sng" dirty="0">
                <a:solidFill>
                  <a:schemeClr val="accent2">
                    <a:lumMod val="40000"/>
                    <a:lumOff val="60000"/>
                  </a:schemeClr>
                </a:solidFill>
                <a:latin typeface="Algerian" panose="04020705040A02060702" pitchFamily="82" charset="0"/>
              </a:rPr>
              <a:t>Aim</a:t>
            </a:r>
            <a:r>
              <a:rPr lang="en-GB" sz="6000" u="sng" dirty="0">
                <a:solidFill>
                  <a:schemeClr val="accent2">
                    <a:lumMod val="40000"/>
                    <a:lumOff val="60000"/>
                  </a:schemeClr>
                </a:solidFill>
              </a:rPr>
              <a:t> </a:t>
            </a:r>
            <a:endParaRPr lang="en-GB" sz="6000" u="sng" dirty="0"/>
          </a:p>
        </p:txBody>
      </p:sp>
      <p:sp>
        <p:nvSpPr>
          <p:cNvPr id="3" name="TextBox 2">
            <a:extLst>
              <a:ext uri="{FF2B5EF4-FFF2-40B4-BE49-F238E27FC236}">
                <a16:creationId xmlns:a16="http://schemas.microsoft.com/office/drawing/2014/main" id="{93AC9BF3-4B2F-4604-AC8B-A069E6843583}"/>
              </a:ext>
            </a:extLst>
          </p:cNvPr>
          <p:cNvSpPr txBox="1"/>
          <p:nvPr/>
        </p:nvSpPr>
        <p:spPr>
          <a:xfrm>
            <a:off x="838201" y="1762812"/>
            <a:ext cx="10426830" cy="4401205"/>
          </a:xfrm>
          <a:prstGeom prst="rect">
            <a:avLst/>
          </a:prstGeom>
          <a:noFill/>
        </p:spPr>
        <p:txBody>
          <a:bodyPr wrap="square" rtlCol="0">
            <a:spAutoFit/>
          </a:bodyPr>
          <a:lstStyle/>
          <a:p>
            <a:pPr marL="457200" indent="-457200">
              <a:buClr>
                <a:srgbClr val="EFBFE9"/>
              </a:buClr>
              <a:buFont typeface="Wingdings" panose="05000000000000000000" pitchFamily="2" charset="2"/>
              <a:buChar char="Ø"/>
            </a:pPr>
            <a:r>
              <a:rPr lang="en-GB" sz="2800" i="1" dirty="0">
                <a:solidFill>
                  <a:srgbClr val="EFBFE9"/>
                </a:solidFill>
              </a:rPr>
              <a:t>We strive to be the top choice for women’s clothing by inspiring our customers to feel great about their appearance (Prospects, 2018). </a:t>
            </a:r>
            <a:endParaRPr lang="en-GB" sz="2800" dirty="0">
              <a:solidFill>
                <a:srgbClr val="EFBFE9"/>
              </a:solidFill>
            </a:endParaRPr>
          </a:p>
          <a:p>
            <a:pPr marL="457200" indent="-457200">
              <a:buClr>
                <a:srgbClr val="EFBFE9"/>
              </a:buClr>
              <a:buFont typeface="Wingdings" panose="05000000000000000000" pitchFamily="2" charset="2"/>
              <a:buChar char="Ø"/>
            </a:pPr>
            <a:r>
              <a:rPr lang="en-GB" sz="2800" i="1" dirty="0">
                <a:solidFill>
                  <a:srgbClr val="EFBFE9"/>
                </a:solidFill>
              </a:rPr>
              <a:t>To keep an up to date records for women’s trends and fashion.</a:t>
            </a:r>
            <a:endParaRPr lang="en-GB" sz="2800" dirty="0">
              <a:solidFill>
                <a:srgbClr val="EFBFE9"/>
              </a:solidFill>
            </a:endParaRPr>
          </a:p>
          <a:p>
            <a:pPr marL="457200" indent="-457200">
              <a:buClr>
                <a:srgbClr val="EFBFE9"/>
              </a:buClr>
              <a:buFont typeface="Wingdings" panose="05000000000000000000" pitchFamily="2" charset="2"/>
              <a:buChar char="Ø"/>
            </a:pPr>
            <a:r>
              <a:rPr lang="en-GB" sz="2800" i="1" dirty="0">
                <a:solidFill>
                  <a:srgbClr val="EFBFE9"/>
                </a:solidFill>
              </a:rPr>
              <a:t>Do market research from time to time to note changes in the latest fashion.</a:t>
            </a:r>
            <a:endParaRPr lang="en-GB" sz="2800" dirty="0">
              <a:solidFill>
                <a:srgbClr val="EFBFE9"/>
              </a:solidFill>
            </a:endParaRPr>
          </a:p>
          <a:p>
            <a:pPr marL="457200" indent="-457200">
              <a:buClr>
                <a:srgbClr val="EFBFE9"/>
              </a:buClr>
              <a:buFont typeface="Wingdings" panose="05000000000000000000" pitchFamily="2" charset="2"/>
              <a:buChar char="Ø"/>
            </a:pPr>
            <a:r>
              <a:rPr lang="en-GB" sz="2800" i="1" dirty="0">
                <a:solidFill>
                  <a:srgbClr val="EFBFE9"/>
                </a:solidFill>
              </a:rPr>
              <a:t>To have clothing for every season, as well as unique fashion clothing’s.</a:t>
            </a:r>
            <a:endParaRPr lang="en-GB" sz="2800" dirty="0">
              <a:solidFill>
                <a:srgbClr val="EFBFE9"/>
              </a:solidFill>
            </a:endParaRPr>
          </a:p>
          <a:p>
            <a:pPr marL="457200" indent="-457200">
              <a:buClr>
                <a:srgbClr val="EFBFE9"/>
              </a:buClr>
              <a:buFont typeface="Wingdings" panose="05000000000000000000" pitchFamily="2" charset="2"/>
              <a:buChar char="Ø"/>
            </a:pPr>
            <a:r>
              <a:rPr lang="en-GB" sz="2800" i="1" dirty="0">
                <a:solidFill>
                  <a:srgbClr val="EFBFE9"/>
                </a:solidFill>
              </a:rPr>
              <a:t>To plan ahead on different varieties such as men and children wear.</a:t>
            </a:r>
            <a:endParaRPr lang="en-GB" sz="2800" dirty="0">
              <a:solidFill>
                <a:srgbClr val="EFBFE9"/>
              </a:solidFill>
            </a:endParaRPr>
          </a:p>
          <a:p>
            <a:pPr marL="457200" indent="-457200">
              <a:buClr>
                <a:srgbClr val="EFBFE9"/>
              </a:buClr>
              <a:buFont typeface="Wingdings" panose="05000000000000000000" pitchFamily="2" charset="2"/>
              <a:buChar char="Ø"/>
            </a:pPr>
            <a:r>
              <a:rPr lang="en-GB" sz="2800" i="1" dirty="0">
                <a:solidFill>
                  <a:srgbClr val="EFBFE9"/>
                </a:solidFill>
              </a:rPr>
              <a:t>To expand our business and build growth (Prospects, 2018).</a:t>
            </a:r>
            <a:endParaRPr lang="en-GB" sz="2800" dirty="0">
              <a:solidFill>
                <a:srgbClr val="EFBFE9"/>
              </a:solidFill>
            </a:endParaRPr>
          </a:p>
          <a:p>
            <a:pPr marL="457200" indent="-457200">
              <a:buClr>
                <a:srgbClr val="EFBFE9"/>
              </a:buClr>
              <a:buFont typeface="Wingdings" panose="05000000000000000000" pitchFamily="2" charset="2"/>
              <a:buChar char="Ø"/>
            </a:pPr>
            <a:r>
              <a:rPr lang="en-GB" sz="2800" i="1" dirty="0">
                <a:solidFill>
                  <a:srgbClr val="EFBFE9"/>
                </a:solidFill>
              </a:rPr>
              <a:t>To be successful and to achieve our goals (Prospects, 2018). </a:t>
            </a:r>
            <a:endParaRPr lang="en-GB" sz="2800" dirty="0">
              <a:solidFill>
                <a:srgbClr val="EFBFE9"/>
              </a:solidFill>
            </a:endParaRPr>
          </a:p>
        </p:txBody>
      </p:sp>
      <p:pic>
        <p:nvPicPr>
          <p:cNvPr id="4" name="Picture 3" descr="A picture containing tableware, plate&#10;&#10;Description generated with very high confidence">
            <a:extLst>
              <a:ext uri="{FF2B5EF4-FFF2-40B4-BE49-F238E27FC236}">
                <a16:creationId xmlns:a16="http://schemas.microsoft.com/office/drawing/2014/main" id="{4182F7EC-3D17-4E8A-93DB-785EFD39180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016316" y="297492"/>
            <a:ext cx="2838450" cy="1325563"/>
          </a:xfrm>
          <a:prstGeom prst="rect">
            <a:avLst/>
          </a:prstGeom>
          <a:ln>
            <a:noFill/>
          </a:ln>
          <a:effectLst>
            <a:softEdge rad="112500"/>
          </a:effectLst>
        </p:spPr>
      </p:pic>
      <p:pic>
        <p:nvPicPr>
          <p:cNvPr id="5" name="Picture 4">
            <a:extLst>
              <a:ext uri="{FF2B5EF4-FFF2-40B4-BE49-F238E27FC236}">
                <a16:creationId xmlns:a16="http://schemas.microsoft.com/office/drawing/2014/main" id="{B82AA691-A5BA-4CB4-8231-A73F7C2D12DF}"/>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838201" y="349562"/>
            <a:ext cx="3061711" cy="1133737"/>
          </a:xfrm>
          <a:prstGeom prst="rect">
            <a:avLst/>
          </a:prstGeom>
          <a:ln>
            <a:noFill/>
          </a:ln>
          <a:effectLst>
            <a:softEdge rad="112500"/>
          </a:effectLst>
        </p:spPr>
      </p:pic>
    </p:spTree>
    <p:extLst>
      <p:ext uri="{BB962C8B-B14F-4D97-AF65-F5344CB8AC3E}">
        <p14:creationId xmlns:p14="http://schemas.microsoft.com/office/powerpoint/2010/main" val="45867025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791DC9-28FF-4444-9718-8F441E29875E}"/>
              </a:ext>
            </a:extLst>
          </p:cNvPr>
          <p:cNvSpPr>
            <a:spLocks noGrp="1"/>
          </p:cNvSpPr>
          <p:nvPr>
            <p:ph type="title"/>
          </p:nvPr>
        </p:nvSpPr>
        <p:spPr>
          <a:xfrm>
            <a:off x="3534266" y="-257044"/>
            <a:ext cx="10515600" cy="1325563"/>
          </a:xfrm>
        </p:spPr>
        <p:txBody>
          <a:bodyPr>
            <a:normAutofit/>
          </a:bodyPr>
          <a:lstStyle/>
          <a:p>
            <a:r>
              <a:rPr lang="en-GB" sz="6000" u="sng" dirty="0">
                <a:solidFill>
                  <a:schemeClr val="accent2">
                    <a:lumMod val="40000"/>
                    <a:lumOff val="60000"/>
                  </a:schemeClr>
                </a:solidFill>
                <a:latin typeface="Algerian" panose="04020705040A02060702" pitchFamily="82" charset="0"/>
              </a:rPr>
              <a:t>Objectives</a:t>
            </a:r>
            <a:r>
              <a:rPr lang="en-GB" sz="6000" u="sng" dirty="0">
                <a:solidFill>
                  <a:schemeClr val="accent2">
                    <a:lumMod val="60000"/>
                    <a:lumOff val="40000"/>
                  </a:schemeClr>
                </a:solidFill>
                <a:latin typeface="Algerian" panose="04020705040A02060702" pitchFamily="82" charset="0"/>
              </a:rPr>
              <a:t> </a:t>
            </a:r>
            <a:endParaRPr lang="en-GB" sz="6000" u="sng" dirty="0"/>
          </a:p>
        </p:txBody>
      </p:sp>
      <p:sp>
        <p:nvSpPr>
          <p:cNvPr id="3" name="TextBox 2">
            <a:extLst>
              <a:ext uri="{FF2B5EF4-FFF2-40B4-BE49-F238E27FC236}">
                <a16:creationId xmlns:a16="http://schemas.microsoft.com/office/drawing/2014/main" id="{8974C297-235E-4263-85C5-3635EAEB26C3}"/>
              </a:ext>
            </a:extLst>
          </p:cNvPr>
          <p:cNvSpPr txBox="1"/>
          <p:nvPr/>
        </p:nvSpPr>
        <p:spPr>
          <a:xfrm>
            <a:off x="595460" y="917912"/>
            <a:ext cx="11001080" cy="5940088"/>
          </a:xfrm>
          <a:prstGeom prst="rect">
            <a:avLst/>
          </a:prstGeom>
          <a:noFill/>
        </p:spPr>
        <p:txBody>
          <a:bodyPr wrap="square" rtlCol="0">
            <a:spAutoFit/>
          </a:bodyPr>
          <a:lstStyle/>
          <a:p>
            <a:pPr marL="342900" indent="-342900">
              <a:buFont typeface="Wingdings" panose="05000000000000000000" pitchFamily="2" charset="2"/>
              <a:buChar char="Ø"/>
            </a:pPr>
            <a:r>
              <a:rPr lang="en-GB" sz="2000" i="1" dirty="0">
                <a:solidFill>
                  <a:srgbClr val="EFBFE9"/>
                </a:solidFill>
              </a:rPr>
              <a:t>We will design and make outfits for women as well as any alterations to their fittings in order to meet expectations. Moreover, inspire our customers by providing them with a variety of choice of clothing’s that suits their personality (Prospects, 2018).</a:t>
            </a:r>
            <a:endParaRPr lang="en-GB" sz="2000" dirty="0">
              <a:solidFill>
                <a:srgbClr val="EFBFE9"/>
              </a:solidFill>
            </a:endParaRPr>
          </a:p>
          <a:p>
            <a:pPr marL="342900" indent="-342900">
              <a:buFont typeface="Wingdings" panose="05000000000000000000" pitchFamily="2" charset="2"/>
              <a:buChar char="Ø"/>
            </a:pPr>
            <a:endParaRPr lang="en-GB" sz="2000" i="1" dirty="0">
              <a:solidFill>
                <a:srgbClr val="EFBFE9"/>
              </a:solidFill>
            </a:endParaRPr>
          </a:p>
          <a:p>
            <a:pPr marL="342900" indent="-342900">
              <a:buFont typeface="Wingdings" panose="05000000000000000000" pitchFamily="2" charset="2"/>
              <a:buChar char="Ø"/>
            </a:pPr>
            <a:r>
              <a:rPr lang="en-GB" sz="2000" i="1" dirty="0">
                <a:solidFill>
                  <a:srgbClr val="EFBFE9"/>
                </a:solidFill>
              </a:rPr>
              <a:t>We will research on all types of trend and fashions by checking online and looking out for any latest fashions from other stores. We will design and make a different style of clothing for each seasonal occasion.</a:t>
            </a:r>
            <a:endParaRPr lang="en-GB" sz="2000" dirty="0">
              <a:solidFill>
                <a:srgbClr val="EFBFE9"/>
              </a:solidFill>
            </a:endParaRPr>
          </a:p>
          <a:p>
            <a:pPr marL="342900" indent="-342900">
              <a:buFont typeface="Wingdings" panose="05000000000000000000" pitchFamily="2" charset="2"/>
              <a:buChar char="Ø"/>
            </a:pPr>
            <a:endParaRPr lang="en-GB" sz="2000" i="1" dirty="0">
              <a:solidFill>
                <a:srgbClr val="EFBFE9"/>
              </a:solidFill>
            </a:endParaRPr>
          </a:p>
          <a:p>
            <a:pPr marL="342900" indent="-342900">
              <a:buFont typeface="Wingdings" panose="05000000000000000000" pitchFamily="2" charset="2"/>
              <a:buChar char="Ø"/>
            </a:pPr>
            <a:r>
              <a:rPr lang="en-GB" sz="2000" i="1" dirty="0">
                <a:solidFill>
                  <a:srgbClr val="EFBFE9"/>
                </a:solidFill>
              </a:rPr>
              <a:t>To help develop and expand our business in future we aim to provide men and children wear, as well as handbags, accessories and shoes. To keep our regular customers happy by providing them with good service and always try our best to keep up with their expectations. This way we will get more and more customers and gradually begin to be known as a well-known and reputable boutique.</a:t>
            </a:r>
            <a:endParaRPr lang="en-GB" sz="2000" dirty="0">
              <a:solidFill>
                <a:srgbClr val="EFBFE9"/>
              </a:solidFill>
            </a:endParaRPr>
          </a:p>
          <a:p>
            <a:pPr marL="342900" indent="-342900">
              <a:buFont typeface="Wingdings" panose="05000000000000000000" pitchFamily="2" charset="2"/>
              <a:buChar char="Ø"/>
            </a:pPr>
            <a:endParaRPr lang="en-GB" sz="2000" i="1" dirty="0">
              <a:solidFill>
                <a:srgbClr val="EFBFE9"/>
              </a:solidFill>
            </a:endParaRPr>
          </a:p>
          <a:p>
            <a:pPr marL="342900" indent="-342900">
              <a:buFont typeface="Wingdings" panose="05000000000000000000" pitchFamily="2" charset="2"/>
              <a:buChar char="Ø"/>
            </a:pPr>
            <a:r>
              <a:rPr lang="en-GB" sz="2000" i="1" dirty="0">
                <a:solidFill>
                  <a:srgbClr val="EFBFE9"/>
                </a:solidFill>
              </a:rPr>
              <a:t>We plan to advertise our boutique through social media, online by creating a website and give out business cards to every customer that comes to our boutique. Moreover, keep them updated with the latest fashions and any deals that come up. To do that we will make a database for records of our customers, by signing them up with our website link, to convince our customers, we will be putting up new deals every now and then. To achieve and make a success of our boutique and to achieve our goals. </a:t>
            </a:r>
            <a:endParaRPr lang="en-GB" sz="2000" dirty="0">
              <a:solidFill>
                <a:srgbClr val="EFBFE9"/>
              </a:solidFill>
            </a:endParaRPr>
          </a:p>
        </p:txBody>
      </p:sp>
      <p:pic>
        <p:nvPicPr>
          <p:cNvPr id="4" name="Picture 3">
            <a:extLst>
              <a:ext uri="{FF2B5EF4-FFF2-40B4-BE49-F238E27FC236}">
                <a16:creationId xmlns:a16="http://schemas.microsoft.com/office/drawing/2014/main" id="{8E328EE7-F5C2-4905-8024-C6FA6B52969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616097" y="-40270"/>
            <a:ext cx="2255809" cy="958182"/>
          </a:xfrm>
          <a:prstGeom prst="rect">
            <a:avLst/>
          </a:prstGeom>
        </p:spPr>
      </p:pic>
    </p:spTree>
    <p:extLst>
      <p:ext uri="{BB962C8B-B14F-4D97-AF65-F5344CB8AC3E}">
        <p14:creationId xmlns:p14="http://schemas.microsoft.com/office/powerpoint/2010/main" val="38265947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479217-C09D-414C-B2F7-5D104514378A}"/>
              </a:ext>
            </a:extLst>
          </p:cNvPr>
          <p:cNvSpPr>
            <a:spLocks noGrp="1"/>
          </p:cNvSpPr>
          <p:nvPr>
            <p:ph type="title"/>
          </p:nvPr>
        </p:nvSpPr>
        <p:spPr>
          <a:xfrm>
            <a:off x="2211067" y="-289784"/>
            <a:ext cx="10515600" cy="1325563"/>
          </a:xfrm>
        </p:spPr>
        <p:txBody>
          <a:bodyPr/>
          <a:lstStyle/>
          <a:p>
            <a:r>
              <a:rPr lang="en-GB" u="sng" dirty="0">
                <a:solidFill>
                  <a:schemeClr val="accent2">
                    <a:lumMod val="40000"/>
                    <a:lumOff val="60000"/>
                  </a:schemeClr>
                </a:solidFill>
                <a:latin typeface="Algerian" panose="04020705040A02060702" pitchFamily="82" charset="0"/>
              </a:rPr>
              <a:t>Manufacturer/supplier</a:t>
            </a:r>
            <a:endParaRPr lang="en-GB" u="sng" dirty="0"/>
          </a:p>
        </p:txBody>
      </p:sp>
      <p:sp>
        <p:nvSpPr>
          <p:cNvPr id="4" name="TextBox 3">
            <a:extLst>
              <a:ext uri="{FF2B5EF4-FFF2-40B4-BE49-F238E27FC236}">
                <a16:creationId xmlns:a16="http://schemas.microsoft.com/office/drawing/2014/main" id="{D8A9B9AC-17FD-41A6-915A-E8003C8C31A4}"/>
              </a:ext>
            </a:extLst>
          </p:cNvPr>
          <p:cNvSpPr txBox="1"/>
          <p:nvPr/>
        </p:nvSpPr>
        <p:spPr>
          <a:xfrm>
            <a:off x="570270" y="845575"/>
            <a:ext cx="11208775" cy="5940088"/>
          </a:xfrm>
          <a:prstGeom prst="rect">
            <a:avLst/>
          </a:prstGeom>
          <a:noFill/>
        </p:spPr>
        <p:txBody>
          <a:bodyPr wrap="square" rtlCol="0">
            <a:spAutoFit/>
          </a:bodyPr>
          <a:lstStyle/>
          <a:p>
            <a:r>
              <a:rPr lang="en-GB" sz="2000" i="1" dirty="0">
                <a:solidFill>
                  <a:srgbClr val="EFBFE9"/>
                </a:solidFill>
              </a:rPr>
              <a:t>We have done market research on various importers and exporters outside of the United Kingdom, where there are more options that we can choose from. As we feel it is a better opportunity to find cheaper suppliers that suits our criteria. After our search, we have found two manufacturers in India, who sell all types of materials, which are very cheap and have a good quality of fabrics (Europages, 2018).</a:t>
            </a:r>
            <a:endParaRPr lang="en-GB" sz="2000" dirty="0">
              <a:solidFill>
                <a:srgbClr val="EFBFE9"/>
              </a:solidFill>
            </a:endParaRPr>
          </a:p>
          <a:p>
            <a:r>
              <a:rPr lang="en-GB" sz="2000" i="1" dirty="0">
                <a:solidFill>
                  <a:srgbClr val="EFBFE9"/>
                </a:solidFill>
              </a:rPr>
              <a:t> </a:t>
            </a:r>
            <a:endParaRPr lang="en-GB" sz="2000" dirty="0">
              <a:solidFill>
                <a:srgbClr val="EFBFE9"/>
              </a:solidFill>
            </a:endParaRPr>
          </a:p>
          <a:p>
            <a:r>
              <a:rPr lang="en-GB" sz="2000" i="1" dirty="0">
                <a:solidFill>
                  <a:srgbClr val="EFBFE9"/>
                </a:solidFill>
              </a:rPr>
              <a:t>One of the manufacturers involves fabrics that are designed for Asian wear, the name of that company are called the Aspiration Traders, they are based in Mumbai. They supply traditional types of fabrics, for what we will be using to design and make Asian designer and casual wear for women (IndiaMart, 2018).</a:t>
            </a:r>
            <a:endParaRPr lang="en-GB" sz="2000" dirty="0">
              <a:solidFill>
                <a:srgbClr val="EFBFE9"/>
              </a:solidFill>
            </a:endParaRPr>
          </a:p>
          <a:p>
            <a:r>
              <a:rPr lang="en-GB" sz="2000" i="1" dirty="0">
                <a:solidFill>
                  <a:srgbClr val="EFBFE9"/>
                </a:solidFill>
              </a:rPr>
              <a:t> </a:t>
            </a:r>
            <a:endParaRPr lang="en-GB" sz="2000" dirty="0">
              <a:solidFill>
                <a:srgbClr val="EFBFE9"/>
              </a:solidFill>
            </a:endParaRPr>
          </a:p>
          <a:p>
            <a:r>
              <a:rPr lang="en-GB" sz="2000" i="1" dirty="0">
                <a:solidFill>
                  <a:srgbClr val="EFBFE9"/>
                </a:solidFill>
              </a:rPr>
              <a:t>Another trade manufacturer who supplies fabric for the Western type of clothing, the company is called LKfabcart supplier, they are based in Gujarat. This supplier has many types of different fabrics, such as viscose, elastane, rayon, polyester, chiffon and lycra. These type of fabrics will be suitable to design the Western clothing (LKfabcart, 2018).</a:t>
            </a:r>
            <a:endParaRPr lang="en-GB" sz="2000" dirty="0">
              <a:solidFill>
                <a:srgbClr val="EFBFE9"/>
              </a:solidFill>
            </a:endParaRPr>
          </a:p>
          <a:p>
            <a:endParaRPr lang="en-GB" sz="2000" i="1" dirty="0">
              <a:solidFill>
                <a:srgbClr val="EFBFE9"/>
              </a:solidFill>
            </a:endParaRPr>
          </a:p>
          <a:p>
            <a:r>
              <a:rPr lang="en-GB" sz="2000" i="1" dirty="0">
                <a:solidFill>
                  <a:srgbClr val="EFBFE9"/>
                </a:solidFill>
              </a:rPr>
              <a:t>Both Suppliers are 100% secured payment which includes PayPal, this site is always secured. They have regular updates on their collections as well as on-time delivery. Therefore,</a:t>
            </a:r>
            <a:r>
              <a:rPr lang="en-GB" sz="2000" dirty="0">
                <a:solidFill>
                  <a:srgbClr val="EFBFE9"/>
                </a:solidFill>
              </a:rPr>
              <a:t> </a:t>
            </a:r>
            <a:r>
              <a:rPr lang="en-GB" sz="2000" i="1" dirty="0">
                <a:solidFill>
                  <a:srgbClr val="EFBFE9"/>
                </a:solidFill>
              </a:rPr>
              <a:t>we have decided to go ahead with both manufacturers, as it will be beneficial for our business and cost-effective. However, we will be making more profit by purchasing our products at such a cheap price. </a:t>
            </a:r>
            <a:endParaRPr lang="en-GB" sz="2000" dirty="0">
              <a:solidFill>
                <a:srgbClr val="EFBFE9"/>
              </a:solidFill>
            </a:endParaRPr>
          </a:p>
          <a:p>
            <a:r>
              <a:rPr lang="en-GB" sz="2000" i="1" dirty="0">
                <a:solidFill>
                  <a:srgbClr val="EFBFE9"/>
                </a:solidFill>
              </a:rPr>
              <a:t> </a:t>
            </a:r>
            <a:endParaRPr lang="en-GB" sz="2000" dirty="0">
              <a:solidFill>
                <a:srgbClr val="EFBFE9"/>
              </a:solidFill>
            </a:endParaRPr>
          </a:p>
        </p:txBody>
      </p:sp>
      <p:pic>
        <p:nvPicPr>
          <p:cNvPr id="5" name="Picture 4" descr="A close up of a logo&#10;&#10;Description generated with high confidence">
            <a:extLst>
              <a:ext uri="{FF2B5EF4-FFF2-40B4-BE49-F238E27FC236}">
                <a16:creationId xmlns:a16="http://schemas.microsoft.com/office/drawing/2014/main" id="{766B8527-7080-418E-A091-4408B2E8862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980933" y="0"/>
            <a:ext cx="1613766" cy="958697"/>
          </a:xfrm>
          <a:prstGeom prst="rect">
            <a:avLst/>
          </a:prstGeom>
        </p:spPr>
      </p:pic>
    </p:spTree>
    <p:extLst>
      <p:ext uri="{BB962C8B-B14F-4D97-AF65-F5344CB8AC3E}">
        <p14:creationId xmlns:p14="http://schemas.microsoft.com/office/powerpoint/2010/main" val="58854268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6E8A8A-9167-46C6-A000-AA5FABC1F2C8}"/>
              </a:ext>
            </a:extLst>
          </p:cNvPr>
          <p:cNvSpPr>
            <a:spLocks noGrp="1"/>
          </p:cNvSpPr>
          <p:nvPr>
            <p:ph type="title"/>
          </p:nvPr>
        </p:nvSpPr>
        <p:spPr>
          <a:xfrm>
            <a:off x="3745887" y="472165"/>
            <a:ext cx="12371896" cy="1325563"/>
          </a:xfrm>
        </p:spPr>
        <p:txBody>
          <a:bodyPr>
            <a:normAutofit/>
          </a:bodyPr>
          <a:lstStyle/>
          <a:p>
            <a:r>
              <a:rPr lang="en-GB" b="1" u="sng" dirty="0">
                <a:solidFill>
                  <a:schemeClr val="accent2">
                    <a:lumMod val="40000"/>
                    <a:lumOff val="60000"/>
                  </a:schemeClr>
                </a:solidFill>
                <a:latin typeface="Algerian" panose="04020705040A02060702" pitchFamily="82" charset="0"/>
              </a:rPr>
              <a:t>Fashion  Designer</a:t>
            </a:r>
            <a:br>
              <a:rPr lang="en-GB" b="1" u="sng" dirty="0">
                <a:solidFill>
                  <a:schemeClr val="accent2">
                    <a:lumMod val="40000"/>
                    <a:lumOff val="60000"/>
                  </a:schemeClr>
                </a:solidFill>
                <a:latin typeface="Algerian" panose="04020705040A02060702" pitchFamily="82" charset="0"/>
              </a:rPr>
            </a:br>
            <a:r>
              <a:rPr lang="en-GB" b="1" u="sng" dirty="0">
                <a:solidFill>
                  <a:schemeClr val="accent2">
                    <a:lumMod val="40000"/>
                    <a:lumOff val="60000"/>
                  </a:schemeClr>
                </a:solidFill>
                <a:latin typeface="Algerian" panose="04020705040A02060702" pitchFamily="82" charset="0"/>
              </a:rPr>
              <a:t>    Mehek Sayeed</a:t>
            </a:r>
            <a:endParaRPr lang="en-GB" u="sng" dirty="0"/>
          </a:p>
        </p:txBody>
      </p:sp>
      <p:sp>
        <p:nvSpPr>
          <p:cNvPr id="3" name="TextBox 2">
            <a:extLst>
              <a:ext uri="{FF2B5EF4-FFF2-40B4-BE49-F238E27FC236}">
                <a16:creationId xmlns:a16="http://schemas.microsoft.com/office/drawing/2014/main" id="{ACDD9105-5FA4-4C90-8898-A8D411BC0F06}"/>
              </a:ext>
            </a:extLst>
          </p:cNvPr>
          <p:cNvSpPr txBox="1"/>
          <p:nvPr/>
        </p:nvSpPr>
        <p:spPr>
          <a:xfrm>
            <a:off x="633167" y="1830742"/>
            <a:ext cx="10925665" cy="4555093"/>
          </a:xfrm>
          <a:prstGeom prst="rect">
            <a:avLst/>
          </a:prstGeom>
          <a:noFill/>
        </p:spPr>
        <p:txBody>
          <a:bodyPr wrap="square" rtlCol="0">
            <a:spAutoFit/>
          </a:bodyPr>
          <a:lstStyle/>
          <a:p>
            <a:r>
              <a:rPr lang="en-GB" sz="3200" b="1" i="1" u="sng" dirty="0">
                <a:solidFill>
                  <a:schemeClr val="accent2">
                    <a:lumMod val="40000"/>
                    <a:lumOff val="60000"/>
                  </a:schemeClr>
                </a:solidFill>
              </a:rPr>
              <a:t>Qualifications </a:t>
            </a:r>
            <a:r>
              <a:rPr lang="en-GB" b="1" i="1" u="sng" dirty="0"/>
              <a:t> </a:t>
            </a:r>
            <a:endParaRPr lang="en-GB" dirty="0"/>
          </a:p>
          <a:p>
            <a:endParaRPr lang="en-GB" i="1" dirty="0"/>
          </a:p>
          <a:p>
            <a:r>
              <a:rPr lang="en-GB" sz="2000" i="1" dirty="0">
                <a:solidFill>
                  <a:srgbClr val="EFBFE9"/>
                </a:solidFill>
              </a:rPr>
              <a:t>I am a qualified fashion designer and have undertaken a course which is the bachelor’s degree programme at the University of South Wales. I have been four years in this course and completed my degree (Springsteel, 2013). T</a:t>
            </a:r>
            <a:r>
              <a:rPr lang="en-GB" sz="2000" i="1">
                <a:solidFill>
                  <a:srgbClr val="EFBFE9"/>
                </a:solidFill>
              </a:rPr>
              <a:t>he </a:t>
            </a:r>
            <a:r>
              <a:rPr lang="en-GB" sz="2000" i="1" dirty="0">
                <a:solidFill>
                  <a:srgbClr val="EFBFE9"/>
                </a:solidFill>
              </a:rPr>
              <a:t>course offered me an extensive career training, combining technical coursework with artistic and conceptual instruction (Study.com, 2018). </a:t>
            </a:r>
            <a:endParaRPr lang="en-GB" sz="2000" dirty="0">
              <a:solidFill>
                <a:srgbClr val="EFBFE9"/>
              </a:solidFill>
            </a:endParaRPr>
          </a:p>
          <a:p>
            <a:endParaRPr lang="en-GB" sz="2000" i="1" dirty="0">
              <a:solidFill>
                <a:srgbClr val="EFBFE9"/>
              </a:solidFill>
            </a:endParaRPr>
          </a:p>
          <a:p>
            <a:r>
              <a:rPr lang="en-GB" sz="2000" i="1" dirty="0">
                <a:solidFill>
                  <a:srgbClr val="EFBFE9"/>
                </a:solidFill>
              </a:rPr>
              <a:t>The training took place in the University which I undertook, it included fashion drawing, 3-D design, colour theory, textiles and Computer-Aided Design (CAD), (Study.com, 2018). I have gained experience and knowledge on how to use the Computer Aided Design, by completing this training. </a:t>
            </a:r>
            <a:endParaRPr lang="en-GB" sz="2000" dirty="0">
              <a:solidFill>
                <a:srgbClr val="EFBFE9"/>
              </a:solidFill>
            </a:endParaRPr>
          </a:p>
          <a:p>
            <a:endParaRPr lang="en-GB" sz="2000" i="1" dirty="0">
              <a:solidFill>
                <a:srgbClr val="EFBFE9"/>
              </a:solidFill>
            </a:endParaRPr>
          </a:p>
          <a:p>
            <a:r>
              <a:rPr lang="en-GB" sz="2000" i="1" dirty="0">
                <a:solidFill>
                  <a:srgbClr val="EFBFE9"/>
                </a:solidFill>
              </a:rPr>
              <a:t>Prior to this course, I have done arts and textiles as well as IT for my GCSE’s and have achieved high grades, this was undertaken in Cathays High School. However, I have a creative mind and I am full of ideas as well as very passionate about my role. </a:t>
            </a:r>
            <a:endParaRPr lang="en-GB" sz="2000" dirty="0">
              <a:solidFill>
                <a:srgbClr val="EFBFE9"/>
              </a:solidFill>
            </a:endParaRPr>
          </a:p>
        </p:txBody>
      </p:sp>
      <p:pic>
        <p:nvPicPr>
          <p:cNvPr id="4" name="Picture 3" descr="A close up of a logo&#10;&#10;Description generated with high confidence">
            <a:extLst>
              <a:ext uri="{FF2B5EF4-FFF2-40B4-BE49-F238E27FC236}">
                <a16:creationId xmlns:a16="http://schemas.microsoft.com/office/drawing/2014/main" id="{0C99EECE-7125-446B-A363-7AACE0A017C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529087" y="472165"/>
            <a:ext cx="2128068" cy="1826519"/>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3155436477"/>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A65AB0-46DE-4117-B496-C0A6E25C741C}"/>
              </a:ext>
            </a:extLst>
          </p:cNvPr>
          <p:cNvSpPr>
            <a:spLocks noGrp="1"/>
          </p:cNvSpPr>
          <p:nvPr>
            <p:ph type="title"/>
          </p:nvPr>
        </p:nvSpPr>
        <p:spPr>
          <a:xfrm>
            <a:off x="3892486" y="-87362"/>
            <a:ext cx="10515600" cy="1325563"/>
          </a:xfrm>
        </p:spPr>
        <p:txBody>
          <a:bodyPr>
            <a:normAutofit/>
          </a:bodyPr>
          <a:lstStyle/>
          <a:p>
            <a:r>
              <a:rPr lang="en-GB" sz="3600" b="1" u="sng" dirty="0">
                <a:solidFill>
                  <a:schemeClr val="accent2">
                    <a:lumMod val="40000"/>
                    <a:lumOff val="60000"/>
                  </a:schemeClr>
                </a:solidFill>
                <a:latin typeface="Algerian" panose="04020705040A02060702" pitchFamily="82" charset="0"/>
              </a:rPr>
              <a:t>Fashion  Designer</a:t>
            </a:r>
            <a:br>
              <a:rPr lang="en-GB" sz="3600" b="1" u="sng" dirty="0">
                <a:solidFill>
                  <a:schemeClr val="accent2">
                    <a:lumMod val="40000"/>
                    <a:lumOff val="60000"/>
                  </a:schemeClr>
                </a:solidFill>
                <a:latin typeface="Algerian" panose="04020705040A02060702" pitchFamily="82" charset="0"/>
              </a:rPr>
            </a:br>
            <a:r>
              <a:rPr lang="en-GB" sz="3600" b="1" u="sng" dirty="0">
                <a:solidFill>
                  <a:schemeClr val="accent2">
                    <a:lumMod val="40000"/>
                    <a:lumOff val="60000"/>
                  </a:schemeClr>
                </a:solidFill>
                <a:latin typeface="Algerian" panose="04020705040A02060702" pitchFamily="82" charset="0"/>
              </a:rPr>
              <a:t>    Mehek Sayeed</a:t>
            </a:r>
            <a:endParaRPr lang="en-GB" sz="3600" u="sng" dirty="0"/>
          </a:p>
        </p:txBody>
      </p:sp>
      <p:sp>
        <p:nvSpPr>
          <p:cNvPr id="3" name="TextBox 2">
            <a:extLst>
              <a:ext uri="{FF2B5EF4-FFF2-40B4-BE49-F238E27FC236}">
                <a16:creationId xmlns:a16="http://schemas.microsoft.com/office/drawing/2014/main" id="{DDB40280-B59C-4516-9968-296A13BBB49D}"/>
              </a:ext>
            </a:extLst>
          </p:cNvPr>
          <p:cNvSpPr txBox="1"/>
          <p:nvPr/>
        </p:nvSpPr>
        <p:spPr>
          <a:xfrm>
            <a:off x="187273" y="931209"/>
            <a:ext cx="10048973" cy="6463308"/>
          </a:xfrm>
          <a:prstGeom prst="rect">
            <a:avLst/>
          </a:prstGeom>
          <a:noFill/>
        </p:spPr>
        <p:txBody>
          <a:bodyPr wrap="square" rtlCol="0">
            <a:spAutoFit/>
          </a:bodyPr>
          <a:lstStyle/>
          <a:p>
            <a:r>
              <a:rPr lang="en-GB" sz="2800" b="1" i="1" u="sng" dirty="0">
                <a:solidFill>
                  <a:schemeClr val="accent2">
                    <a:lumMod val="40000"/>
                    <a:lumOff val="60000"/>
                  </a:schemeClr>
                </a:solidFill>
              </a:rPr>
              <a:t>Skills </a:t>
            </a:r>
            <a:endParaRPr lang="en-GB" sz="2800" dirty="0">
              <a:solidFill>
                <a:schemeClr val="accent2">
                  <a:lumMod val="40000"/>
                  <a:lumOff val="60000"/>
                </a:schemeClr>
              </a:solidFill>
            </a:endParaRPr>
          </a:p>
          <a:p>
            <a:r>
              <a:rPr lang="en-GB" sz="2000" i="1" dirty="0">
                <a:solidFill>
                  <a:srgbClr val="EFBFE9"/>
                </a:solidFill>
              </a:rPr>
              <a:t>My skills are I have a clear vision of colours, texture and shape, as well as technical skills such as pattern cutting and sewing. I can spot and develop trends also, have ideas on drawing skills and the ability to solve problems by adjusting the designs (National Career Service, 2018). </a:t>
            </a:r>
            <a:endParaRPr lang="en-GB" sz="2000" dirty="0">
              <a:solidFill>
                <a:srgbClr val="EFBFE9"/>
              </a:solidFill>
            </a:endParaRPr>
          </a:p>
          <a:p>
            <a:endParaRPr lang="en-GB" sz="2000" i="1" dirty="0">
              <a:solidFill>
                <a:srgbClr val="EFBFE9"/>
              </a:solidFill>
            </a:endParaRPr>
          </a:p>
          <a:p>
            <a:r>
              <a:rPr lang="en-GB" sz="2800" b="1" i="1" u="sng" dirty="0">
                <a:solidFill>
                  <a:schemeClr val="accent2">
                    <a:lumMod val="40000"/>
                    <a:lumOff val="60000"/>
                  </a:schemeClr>
                </a:solidFill>
              </a:rPr>
              <a:t>Role </a:t>
            </a:r>
            <a:r>
              <a:rPr lang="en-GB" sz="2800" i="1" dirty="0">
                <a:solidFill>
                  <a:schemeClr val="accent2">
                    <a:lumMod val="40000"/>
                    <a:lumOff val="60000"/>
                  </a:schemeClr>
                </a:solidFill>
              </a:rPr>
              <a:t> </a:t>
            </a:r>
            <a:endParaRPr lang="en-GB" sz="2800" dirty="0">
              <a:solidFill>
                <a:schemeClr val="accent2">
                  <a:lumMod val="40000"/>
                  <a:lumOff val="60000"/>
                </a:schemeClr>
              </a:solidFill>
            </a:endParaRPr>
          </a:p>
          <a:p>
            <a:pPr lvl="0"/>
            <a:endParaRPr lang="en-GB" i="1" dirty="0"/>
          </a:p>
          <a:p>
            <a:pPr marL="342900" lvl="0" indent="-342900">
              <a:buFont typeface="Wingdings" panose="05000000000000000000" pitchFamily="2" charset="2"/>
              <a:buChar char="Ø"/>
            </a:pPr>
            <a:r>
              <a:rPr lang="en-GB" sz="2000" i="1" dirty="0">
                <a:solidFill>
                  <a:srgbClr val="EFBFE9"/>
                </a:solidFill>
              </a:rPr>
              <a:t>My role will be to create and visualise ideas and to produce designs by using computer-aided design (CAD) (National career service, 2018). </a:t>
            </a:r>
            <a:endParaRPr lang="en-GB" sz="2000" dirty="0">
              <a:solidFill>
                <a:srgbClr val="EFBFE9"/>
              </a:solidFill>
            </a:endParaRPr>
          </a:p>
          <a:p>
            <a:pPr marL="342900" lvl="0" indent="-342900">
              <a:buFont typeface="Wingdings" panose="05000000000000000000" pitchFamily="2" charset="2"/>
              <a:buChar char="Ø"/>
            </a:pPr>
            <a:r>
              <a:rPr lang="en-GB" sz="2000" i="1" dirty="0">
                <a:solidFill>
                  <a:srgbClr val="EFBFE9"/>
                </a:solidFill>
              </a:rPr>
              <a:t>Being up to date with fashion trends which relate to fabric, colour and shapes.</a:t>
            </a:r>
            <a:endParaRPr lang="en-GB" sz="2000" dirty="0">
              <a:solidFill>
                <a:srgbClr val="EFBFE9"/>
              </a:solidFill>
            </a:endParaRPr>
          </a:p>
          <a:p>
            <a:pPr marL="342900" lvl="0" indent="-342900">
              <a:buFont typeface="Wingdings" panose="05000000000000000000" pitchFamily="2" charset="2"/>
              <a:buChar char="Ø"/>
            </a:pPr>
            <a:r>
              <a:rPr lang="en-GB" sz="2000" i="1" dirty="0">
                <a:solidFill>
                  <a:srgbClr val="EFBFE9"/>
                </a:solidFill>
              </a:rPr>
              <a:t>Design clothing that is comfortable and suitable for all sizes.</a:t>
            </a:r>
            <a:endParaRPr lang="en-GB" sz="2000" dirty="0">
              <a:solidFill>
                <a:srgbClr val="EFBFE9"/>
              </a:solidFill>
            </a:endParaRPr>
          </a:p>
          <a:p>
            <a:pPr marL="342900" indent="-342900">
              <a:buFont typeface="Wingdings" panose="05000000000000000000" pitchFamily="2" charset="2"/>
              <a:buChar char="Ø"/>
            </a:pPr>
            <a:r>
              <a:rPr lang="en-GB" sz="2000" i="1" dirty="0">
                <a:solidFill>
                  <a:srgbClr val="EFBFE9"/>
                </a:solidFill>
              </a:rPr>
              <a:t>Design Asian and Western types of clothing such as casual wear, designer and for all seasonal occasions.</a:t>
            </a:r>
            <a:r>
              <a:rPr lang="en-GB" sz="2000" b="1" i="1" u="sng" dirty="0">
                <a:solidFill>
                  <a:srgbClr val="EFBFE9"/>
                </a:solidFill>
              </a:rPr>
              <a:t> </a:t>
            </a:r>
          </a:p>
          <a:p>
            <a:pPr marL="342900" indent="-342900">
              <a:buFont typeface="Wingdings" panose="05000000000000000000" pitchFamily="2" charset="2"/>
              <a:buChar char="Ø"/>
            </a:pPr>
            <a:endParaRPr lang="en-GB" sz="2000" b="1" i="1" u="sng" dirty="0">
              <a:solidFill>
                <a:srgbClr val="EFBFE9"/>
              </a:solidFill>
            </a:endParaRPr>
          </a:p>
          <a:p>
            <a:r>
              <a:rPr lang="en-GB" sz="2000" i="1" dirty="0">
                <a:solidFill>
                  <a:srgbClr val="EFBFE9"/>
                </a:solidFill>
              </a:rPr>
              <a:t>Nowadays majority works are done using technology, it is an easier and quicker way to choose from and make any amendments to our designs. CAD allows designers to view designs of clothing on virtual models and in various colours and shapes, saving time and adjusting of the samples, this is suggested by Gaur, (2018).</a:t>
            </a:r>
            <a:endParaRPr lang="en-GB" sz="2000" dirty="0">
              <a:solidFill>
                <a:srgbClr val="EFBFE9"/>
              </a:solidFill>
            </a:endParaRPr>
          </a:p>
          <a:p>
            <a:pPr marL="342900" lvl="0" indent="-342900">
              <a:buFont typeface="Wingdings" panose="05000000000000000000" pitchFamily="2" charset="2"/>
              <a:buChar char="Ø"/>
            </a:pPr>
            <a:endParaRPr lang="en-GB" sz="2000" b="1" i="1" u="sng" dirty="0">
              <a:solidFill>
                <a:srgbClr val="EFBFE9"/>
              </a:solidFill>
            </a:endParaRPr>
          </a:p>
          <a:p>
            <a:pPr lvl="0"/>
            <a:endParaRPr lang="en-GB" sz="2000" dirty="0">
              <a:solidFill>
                <a:srgbClr val="EFBFE9"/>
              </a:solidFill>
            </a:endParaRPr>
          </a:p>
        </p:txBody>
      </p:sp>
      <p:pic>
        <p:nvPicPr>
          <p:cNvPr id="4" name="Picture 3" descr="A person standing in front of a computer&#10;&#10;Description generated with very high confidence">
            <a:extLst>
              <a:ext uri="{FF2B5EF4-FFF2-40B4-BE49-F238E27FC236}">
                <a16:creationId xmlns:a16="http://schemas.microsoft.com/office/drawing/2014/main" id="{6F1281A1-D5E2-44BC-A608-A61FB50C47B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031161" y="178107"/>
            <a:ext cx="2410171" cy="1110278"/>
          </a:xfrm>
          <a:prstGeom prst="rect">
            <a:avLst/>
          </a:prstGeom>
          <a:ln>
            <a:noFill/>
          </a:ln>
          <a:effectLst>
            <a:softEdge rad="112500"/>
          </a:effectLst>
        </p:spPr>
      </p:pic>
      <p:pic>
        <p:nvPicPr>
          <p:cNvPr id="5" name="Picture 4" descr="A person holding a sign&#10;&#10;Description generated with high confidence">
            <a:extLst>
              <a:ext uri="{FF2B5EF4-FFF2-40B4-BE49-F238E27FC236}">
                <a16:creationId xmlns:a16="http://schemas.microsoft.com/office/drawing/2014/main" id="{3CCF0EEA-49BC-40E0-A11C-F587332A7A3C}"/>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0455461" y="2108993"/>
            <a:ext cx="1453498" cy="139157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6" name="Picture 5" descr="A picture containing text&#10;&#10;Description generated with high confidence">
            <a:extLst>
              <a:ext uri="{FF2B5EF4-FFF2-40B4-BE49-F238E27FC236}">
                <a16:creationId xmlns:a16="http://schemas.microsoft.com/office/drawing/2014/main" id="{0289F26A-7E77-4EBC-A9AE-7E439EE27EDC}"/>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10394956" y="4810925"/>
            <a:ext cx="1453498" cy="1739298"/>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Tree>
    <p:extLst>
      <p:ext uri="{BB962C8B-B14F-4D97-AF65-F5344CB8AC3E}">
        <p14:creationId xmlns:p14="http://schemas.microsoft.com/office/powerpoint/2010/main" val="4227917534"/>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48D84F-1479-46A6-9FFB-F2F20D17367D}"/>
              </a:ext>
            </a:extLst>
          </p:cNvPr>
          <p:cNvSpPr>
            <a:spLocks noGrp="1"/>
          </p:cNvSpPr>
          <p:nvPr>
            <p:ph type="title"/>
          </p:nvPr>
        </p:nvSpPr>
        <p:spPr>
          <a:xfrm>
            <a:off x="2374769" y="0"/>
            <a:ext cx="10515600" cy="1325563"/>
          </a:xfrm>
        </p:spPr>
        <p:txBody>
          <a:bodyPr/>
          <a:lstStyle/>
          <a:p>
            <a:r>
              <a:rPr lang="en-GB" dirty="0">
                <a:solidFill>
                  <a:schemeClr val="accent2">
                    <a:lumMod val="60000"/>
                    <a:lumOff val="40000"/>
                  </a:schemeClr>
                </a:solidFill>
                <a:latin typeface="Algerian" panose="04020705040A02060702" pitchFamily="82" charset="0"/>
              </a:rPr>
              <a:t> </a:t>
            </a:r>
            <a:r>
              <a:rPr lang="en-GB" u="sng" dirty="0">
                <a:solidFill>
                  <a:schemeClr val="accent2">
                    <a:lumMod val="40000"/>
                    <a:lumOff val="60000"/>
                  </a:schemeClr>
                </a:solidFill>
                <a:latin typeface="Algerian" panose="04020705040A02060702" pitchFamily="82" charset="0"/>
              </a:rPr>
              <a:t>Market/advertisement</a:t>
            </a:r>
            <a:endParaRPr lang="en-GB" u="sng" dirty="0"/>
          </a:p>
        </p:txBody>
      </p:sp>
      <p:sp>
        <p:nvSpPr>
          <p:cNvPr id="3" name="TextBox 2">
            <a:extLst>
              <a:ext uri="{FF2B5EF4-FFF2-40B4-BE49-F238E27FC236}">
                <a16:creationId xmlns:a16="http://schemas.microsoft.com/office/drawing/2014/main" id="{4FE18E06-6F27-42C4-A4DA-BF682B1CB8C9}"/>
              </a:ext>
            </a:extLst>
          </p:cNvPr>
          <p:cNvSpPr txBox="1"/>
          <p:nvPr/>
        </p:nvSpPr>
        <p:spPr>
          <a:xfrm>
            <a:off x="1055803" y="1325563"/>
            <a:ext cx="10058400" cy="4555093"/>
          </a:xfrm>
          <a:prstGeom prst="rect">
            <a:avLst/>
          </a:prstGeom>
          <a:noFill/>
        </p:spPr>
        <p:txBody>
          <a:bodyPr wrap="square" rtlCol="0">
            <a:spAutoFit/>
          </a:bodyPr>
          <a:lstStyle/>
          <a:p>
            <a:r>
              <a:rPr lang="en-GB" sz="3200" b="1" i="1" u="sng" dirty="0">
                <a:solidFill>
                  <a:schemeClr val="accent2">
                    <a:lumMod val="40000"/>
                    <a:lumOff val="60000"/>
                  </a:schemeClr>
                </a:solidFill>
              </a:rPr>
              <a:t>Website </a:t>
            </a:r>
            <a:endParaRPr lang="en-GB" sz="3200" dirty="0">
              <a:solidFill>
                <a:schemeClr val="accent2">
                  <a:lumMod val="40000"/>
                  <a:lumOff val="60000"/>
                </a:schemeClr>
              </a:solidFill>
            </a:endParaRPr>
          </a:p>
          <a:p>
            <a:endParaRPr lang="en-GB" i="1" dirty="0"/>
          </a:p>
          <a:p>
            <a:r>
              <a:rPr lang="en-GB" sz="2000" i="1" dirty="0">
                <a:solidFill>
                  <a:srgbClr val="EFBFE9"/>
                </a:solidFill>
              </a:rPr>
              <a:t>We will advertise our Boutique, online on a website which we will create by following the Wix Editor guide. Wix Editor is a website builder that guides you to build your own website. However, it also helps you to create your own store online (Wix, 2018). This is something we will be planning ahead to expand our business.</a:t>
            </a:r>
            <a:endParaRPr lang="en-GB" sz="2000" dirty="0">
              <a:solidFill>
                <a:srgbClr val="EFBFE9"/>
              </a:solidFill>
            </a:endParaRPr>
          </a:p>
          <a:p>
            <a:endParaRPr lang="en-GB" sz="2000" i="1" dirty="0">
              <a:solidFill>
                <a:srgbClr val="EFBFE9"/>
              </a:solidFill>
            </a:endParaRPr>
          </a:p>
          <a:p>
            <a:r>
              <a:rPr lang="en-GB" sz="2000" i="1" dirty="0">
                <a:solidFill>
                  <a:srgbClr val="EFBFE9"/>
                </a:solidFill>
              </a:rPr>
              <a:t>We will be updating our records on a regular basis with new trends and fashion clothes. Moreover, create a database to keep track of our customers. To do so, we would ask our customers to sign up to our website, so that the customers will have an account with us. However, we will be giving our customers 10% off discount, for the first purchase they make in our store just by signing up. Therefore, it will attract our customers to purchase their first item. Being linked with our customers, we can email them with the latest collection or any upcoming seasonal clothing which they might be interested in. </a:t>
            </a:r>
            <a:endParaRPr lang="en-GB" sz="2000" dirty="0">
              <a:solidFill>
                <a:srgbClr val="EFBFE9"/>
              </a:solidFill>
            </a:endParaRPr>
          </a:p>
        </p:txBody>
      </p:sp>
      <p:pic>
        <p:nvPicPr>
          <p:cNvPr id="4" name="Picture 3">
            <a:extLst>
              <a:ext uri="{FF2B5EF4-FFF2-40B4-BE49-F238E27FC236}">
                <a16:creationId xmlns:a16="http://schemas.microsoft.com/office/drawing/2014/main" id="{B0BCFC3E-06DD-419A-BE39-A70E5F4C404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982986" y="366485"/>
            <a:ext cx="2019300" cy="1221717"/>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5" name="Picture 4" descr="A fabric surface&#10;&#10;Description generated with high confidence">
            <a:extLst>
              <a:ext uri="{FF2B5EF4-FFF2-40B4-BE49-F238E27FC236}">
                <a16:creationId xmlns:a16="http://schemas.microsoft.com/office/drawing/2014/main" id="{41736302-A089-49C5-89DB-E129064957B6}"/>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rot="20577918">
            <a:off x="9475564" y="5586924"/>
            <a:ext cx="2424514" cy="1060879"/>
          </a:xfrm>
          <a:prstGeom prst="rect">
            <a:avLst/>
          </a:prstGeom>
        </p:spPr>
      </p:pic>
    </p:spTree>
    <p:extLst>
      <p:ext uri="{BB962C8B-B14F-4D97-AF65-F5344CB8AC3E}">
        <p14:creationId xmlns:p14="http://schemas.microsoft.com/office/powerpoint/2010/main" val="46630814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11C46A-57BF-47DD-AC6F-7C0E30DF5226}"/>
              </a:ext>
            </a:extLst>
          </p:cNvPr>
          <p:cNvSpPr>
            <a:spLocks noGrp="1"/>
          </p:cNvSpPr>
          <p:nvPr>
            <p:ph type="title"/>
          </p:nvPr>
        </p:nvSpPr>
        <p:spPr>
          <a:xfrm>
            <a:off x="2535025" y="0"/>
            <a:ext cx="10515600" cy="1325563"/>
          </a:xfrm>
        </p:spPr>
        <p:txBody>
          <a:bodyPr/>
          <a:lstStyle/>
          <a:p>
            <a:r>
              <a:rPr lang="en-GB" dirty="0">
                <a:solidFill>
                  <a:schemeClr val="accent2">
                    <a:lumMod val="60000"/>
                    <a:lumOff val="40000"/>
                  </a:schemeClr>
                </a:solidFill>
                <a:latin typeface="Algerian" panose="04020705040A02060702" pitchFamily="82" charset="0"/>
              </a:rPr>
              <a:t> </a:t>
            </a:r>
            <a:r>
              <a:rPr lang="en-GB" u="sng" dirty="0">
                <a:solidFill>
                  <a:schemeClr val="accent2">
                    <a:lumMod val="40000"/>
                    <a:lumOff val="60000"/>
                  </a:schemeClr>
                </a:solidFill>
                <a:latin typeface="Algerian" panose="04020705040A02060702" pitchFamily="82" charset="0"/>
              </a:rPr>
              <a:t>Market/advertisement</a:t>
            </a:r>
            <a:endParaRPr lang="en-GB" u="sng" dirty="0"/>
          </a:p>
        </p:txBody>
      </p:sp>
      <p:sp>
        <p:nvSpPr>
          <p:cNvPr id="3" name="TextBox 2">
            <a:extLst>
              <a:ext uri="{FF2B5EF4-FFF2-40B4-BE49-F238E27FC236}">
                <a16:creationId xmlns:a16="http://schemas.microsoft.com/office/drawing/2014/main" id="{F260EFD1-7216-4B24-A064-A7CE7033FEC7}"/>
              </a:ext>
            </a:extLst>
          </p:cNvPr>
          <p:cNvSpPr txBox="1"/>
          <p:nvPr/>
        </p:nvSpPr>
        <p:spPr>
          <a:xfrm>
            <a:off x="1104507" y="1133356"/>
            <a:ext cx="9982986" cy="5724644"/>
          </a:xfrm>
          <a:prstGeom prst="rect">
            <a:avLst/>
          </a:prstGeom>
          <a:noFill/>
        </p:spPr>
        <p:txBody>
          <a:bodyPr wrap="square" rtlCol="0">
            <a:spAutoFit/>
          </a:bodyPr>
          <a:lstStyle/>
          <a:p>
            <a:r>
              <a:rPr lang="en-GB" sz="2800" b="1" i="1" u="sng" dirty="0">
                <a:solidFill>
                  <a:schemeClr val="accent2">
                    <a:lumMod val="40000"/>
                    <a:lumOff val="60000"/>
                  </a:schemeClr>
                </a:solidFill>
              </a:rPr>
              <a:t>Social media</a:t>
            </a:r>
            <a:endParaRPr lang="en-GB" sz="2800" dirty="0">
              <a:solidFill>
                <a:schemeClr val="accent2">
                  <a:lumMod val="40000"/>
                  <a:lumOff val="60000"/>
                </a:schemeClr>
              </a:solidFill>
            </a:endParaRPr>
          </a:p>
          <a:p>
            <a:endParaRPr lang="en-GB" i="1" dirty="0"/>
          </a:p>
          <a:p>
            <a:r>
              <a:rPr lang="en-GB" sz="2000" i="1" dirty="0">
                <a:solidFill>
                  <a:srgbClr val="EFBFE9"/>
                </a:solidFill>
              </a:rPr>
              <a:t>Social media is one of the best opportunities to advertise our Boutique, as there are millions of users who have a smartphone these days. Majority of people has social media apps, such as Snapchat, Facebook, Instagram and Twitter, this is suggested by Quesenberry, (2015). </a:t>
            </a:r>
            <a:endParaRPr lang="en-GB" sz="2000" dirty="0">
              <a:solidFill>
                <a:srgbClr val="EFBFE9"/>
              </a:solidFill>
            </a:endParaRPr>
          </a:p>
          <a:p>
            <a:endParaRPr lang="en-GB" sz="2000" i="1" dirty="0">
              <a:solidFill>
                <a:srgbClr val="EFBFE9"/>
              </a:solidFill>
            </a:endParaRPr>
          </a:p>
          <a:p>
            <a:r>
              <a:rPr lang="en-GB" sz="2000" i="1" dirty="0">
                <a:solidFill>
                  <a:srgbClr val="EFBFE9"/>
                </a:solidFill>
              </a:rPr>
              <a:t>Snapchat is a popular social media networking site and the one that the younger generation uses more than the others, this is suggested by Rajasooriar, (2015). We will be advertising via Snapchat to attract young customers to our Boutique, by uploading new images and putting up new stories every day. The advantages of Snapchat are, we will be able to follow users and friends of friends by interacting with them regularly, to increase our growth as a business.   </a:t>
            </a:r>
            <a:endParaRPr lang="en-GB" sz="2000" dirty="0">
              <a:solidFill>
                <a:srgbClr val="EFBFE9"/>
              </a:solidFill>
            </a:endParaRPr>
          </a:p>
          <a:p>
            <a:endParaRPr lang="en-GB" sz="2000" i="1" dirty="0">
              <a:solidFill>
                <a:srgbClr val="EFBFE9"/>
              </a:solidFill>
            </a:endParaRPr>
          </a:p>
          <a:p>
            <a:r>
              <a:rPr lang="en-GB" sz="2000" i="1" dirty="0">
                <a:solidFill>
                  <a:srgbClr val="EFBFE9"/>
                </a:solidFill>
              </a:rPr>
              <a:t>Facebook is also known as a popular networking site to advertise our Boutique. According to Marrs, (2018), Facebook has a marketing site where we can upload as many images of our latest fashion clothing’s, which can also be viewed by viewers to buy and collect from the store. We will be posting new trends and new collections on Facebook regularly, to attract more people who are interested in our products. </a:t>
            </a:r>
            <a:endParaRPr lang="en-GB" sz="2000" dirty="0">
              <a:solidFill>
                <a:srgbClr val="EFBFE9"/>
              </a:solidFill>
            </a:endParaRPr>
          </a:p>
          <a:p>
            <a:r>
              <a:rPr lang="en-GB" sz="2000" b="1" i="1" dirty="0">
                <a:solidFill>
                  <a:srgbClr val="EFBFE9"/>
                </a:solidFill>
              </a:rPr>
              <a:t> </a:t>
            </a:r>
            <a:endParaRPr lang="en-GB" sz="2000" dirty="0">
              <a:solidFill>
                <a:srgbClr val="EFBFE9"/>
              </a:solidFill>
            </a:endParaRPr>
          </a:p>
        </p:txBody>
      </p:sp>
      <p:pic>
        <p:nvPicPr>
          <p:cNvPr id="5" name="Picture 4">
            <a:extLst>
              <a:ext uri="{FF2B5EF4-FFF2-40B4-BE49-F238E27FC236}">
                <a16:creationId xmlns:a16="http://schemas.microsoft.com/office/drawing/2014/main" id="{A94DA6A1-D0E3-4A20-8939-A9B27058531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0085896" y="198970"/>
            <a:ext cx="1743958" cy="1285447"/>
          </a:xfrm>
          <a:prstGeom prst="rect">
            <a:avLst/>
          </a:prstGeom>
          <a:ln>
            <a:noFill/>
          </a:ln>
          <a:effectLst>
            <a:softEdge rad="112500"/>
          </a:effectLst>
        </p:spPr>
      </p:pic>
    </p:spTree>
    <p:extLst>
      <p:ext uri="{BB962C8B-B14F-4D97-AF65-F5344CB8AC3E}">
        <p14:creationId xmlns:p14="http://schemas.microsoft.com/office/powerpoint/2010/main" val="263524196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085970-5F3E-473D-AB34-D453C4582021}"/>
              </a:ext>
            </a:extLst>
          </p:cNvPr>
          <p:cNvSpPr>
            <a:spLocks noGrp="1"/>
          </p:cNvSpPr>
          <p:nvPr>
            <p:ph type="title"/>
          </p:nvPr>
        </p:nvSpPr>
        <p:spPr>
          <a:xfrm>
            <a:off x="2450184" y="0"/>
            <a:ext cx="10515600" cy="1325563"/>
          </a:xfrm>
        </p:spPr>
        <p:txBody>
          <a:bodyPr/>
          <a:lstStyle/>
          <a:p>
            <a:r>
              <a:rPr lang="en-GB" dirty="0">
                <a:solidFill>
                  <a:schemeClr val="accent2">
                    <a:lumMod val="60000"/>
                    <a:lumOff val="40000"/>
                  </a:schemeClr>
                </a:solidFill>
                <a:latin typeface="Algerian" panose="04020705040A02060702" pitchFamily="82" charset="0"/>
              </a:rPr>
              <a:t> </a:t>
            </a:r>
            <a:r>
              <a:rPr lang="en-GB" u="sng" dirty="0">
                <a:solidFill>
                  <a:schemeClr val="accent2">
                    <a:lumMod val="40000"/>
                    <a:lumOff val="60000"/>
                  </a:schemeClr>
                </a:solidFill>
                <a:latin typeface="Algerian" panose="04020705040A02060702" pitchFamily="82" charset="0"/>
              </a:rPr>
              <a:t>Market/advertisement</a:t>
            </a:r>
            <a:endParaRPr lang="en-GB" u="sng" dirty="0"/>
          </a:p>
        </p:txBody>
      </p:sp>
      <p:sp>
        <p:nvSpPr>
          <p:cNvPr id="3" name="TextBox 2">
            <a:extLst>
              <a:ext uri="{FF2B5EF4-FFF2-40B4-BE49-F238E27FC236}">
                <a16:creationId xmlns:a16="http://schemas.microsoft.com/office/drawing/2014/main" id="{050BA49B-A77C-4337-A77A-B3418CF48AE0}"/>
              </a:ext>
            </a:extLst>
          </p:cNvPr>
          <p:cNvSpPr txBox="1"/>
          <p:nvPr/>
        </p:nvSpPr>
        <p:spPr>
          <a:xfrm>
            <a:off x="980388" y="1517715"/>
            <a:ext cx="10133814" cy="4555093"/>
          </a:xfrm>
          <a:prstGeom prst="rect">
            <a:avLst/>
          </a:prstGeom>
          <a:noFill/>
        </p:spPr>
        <p:txBody>
          <a:bodyPr wrap="square" rtlCol="0">
            <a:spAutoFit/>
          </a:bodyPr>
          <a:lstStyle/>
          <a:p>
            <a:r>
              <a:rPr lang="en-GB" sz="3200" b="1" i="1" u="sng" dirty="0">
                <a:solidFill>
                  <a:schemeClr val="accent2">
                    <a:lumMod val="40000"/>
                    <a:lumOff val="60000"/>
                  </a:schemeClr>
                </a:solidFill>
              </a:rPr>
              <a:t>Family and friends</a:t>
            </a:r>
            <a:endParaRPr lang="en-GB" sz="3200" dirty="0">
              <a:solidFill>
                <a:schemeClr val="accent2">
                  <a:lumMod val="40000"/>
                  <a:lumOff val="60000"/>
                </a:schemeClr>
              </a:solidFill>
            </a:endParaRPr>
          </a:p>
          <a:p>
            <a:endParaRPr lang="en-GB" i="1" dirty="0"/>
          </a:p>
          <a:p>
            <a:r>
              <a:rPr lang="en-GB" sz="2400" i="1" dirty="0">
                <a:solidFill>
                  <a:srgbClr val="EFBFE9"/>
                </a:solidFill>
              </a:rPr>
              <a:t>We will be advertising to our friends and families to join us in our Boutique, to be able to see what is in store for them. To attract friends and families with our varieties and the qualities of our products, which then they can share with their friends and families. </a:t>
            </a:r>
          </a:p>
          <a:p>
            <a:endParaRPr lang="en-GB" sz="2400" i="1" dirty="0">
              <a:solidFill>
                <a:srgbClr val="EFBFE9"/>
              </a:solidFill>
            </a:endParaRPr>
          </a:p>
          <a:p>
            <a:r>
              <a:rPr lang="en-GB" sz="2400" i="1" dirty="0">
                <a:solidFill>
                  <a:srgbClr val="EFBFE9"/>
                </a:solidFill>
              </a:rPr>
              <a:t>We will be doing a Grand opening on the day we open and inviting all friends and families. Moreover, we will be keeping a signboard outside offering free refreshments for the public to invite themselves into our Boutique. This will be a good opportunity for us to build up a clientele of our customers, by providing them with good deals and better service.</a:t>
            </a:r>
            <a:endParaRPr lang="en-GB" sz="2400" dirty="0">
              <a:solidFill>
                <a:srgbClr val="EFBFE9"/>
              </a:solidFill>
            </a:endParaRPr>
          </a:p>
        </p:txBody>
      </p:sp>
      <p:pic>
        <p:nvPicPr>
          <p:cNvPr id="4" name="Picture 3">
            <a:extLst>
              <a:ext uri="{FF2B5EF4-FFF2-40B4-BE49-F238E27FC236}">
                <a16:creationId xmlns:a16="http://schemas.microsoft.com/office/drawing/2014/main" id="{E08BE790-E8DD-4AC6-9323-3C081B426DD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0158560" y="306076"/>
            <a:ext cx="1905000" cy="1974884"/>
          </a:xfrm>
          <a:prstGeom prst="rect">
            <a:avLst/>
          </a:prstGeom>
          <a:ln>
            <a:noFill/>
          </a:ln>
          <a:effectLst>
            <a:softEdge rad="112500"/>
          </a:effectLst>
        </p:spPr>
      </p:pic>
    </p:spTree>
    <p:extLst>
      <p:ext uri="{BB962C8B-B14F-4D97-AF65-F5344CB8AC3E}">
        <p14:creationId xmlns:p14="http://schemas.microsoft.com/office/powerpoint/2010/main" val="137919062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0EA260-E1FC-49F1-866B-0DC73A042A37}"/>
              </a:ext>
            </a:extLst>
          </p:cNvPr>
          <p:cNvSpPr>
            <a:spLocks noGrp="1"/>
          </p:cNvSpPr>
          <p:nvPr>
            <p:ph type="title"/>
          </p:nvPr>
        </p:nvSpPr>
        <p:spPr>
          <a:xfrm>
            <a:off x="4005606" y="204869"/>
            <a:ext cx="10515600" cy="1325563"/>
          </a:xfrm>
        </p:spPr>
        <p:txBody>
          <a:bodyPr/>
          <a:lstStyle/>
          <a:p>
            <a:r>
              <a:rPr lang="en-GB" dirty="0">
                <a:solidFill>
                  <a:schemeClr val="accent2">
                    <a:lumMod val="60000"/>
                    <a:lumOff val="40000"/>
                  </a:schemeClr>
                </a:solidFill>
                <a:latin typeface="Algerian" panose="04020705040A02060702" pitchFamily="82" charset="0"/>
              </a:rPr>
              <a:t> </a:t>
            </a:r>
            <a:r>
              <a:rPr lang="en-GB" dirty="0">
                <a:solidFill>
                  <a:schemeClr val="accent2">
                    <a:lumMod val="40000"/>
                    <a:lumOff val="60000"/>
                  </a:schemeClr>
                </a:solidFill>
                <a:latin typeface="Algerian" panose="04020705040A02060702" pitchFamily="82" charset="0"/>
              </a:rPr>
              <a:t>References </a:t>
            </a:r>
            <a:endParaRPr lang="en-GB" dirty="0"/>
          </a:p>
        </p:txBody>
      </p:sp>
      <p:sp>
        <p:nvSpPr>
          <p:cNvPr id="4" name="TextBox 3">
            <a:extLst>
              <a:ext uri="{FF2B5EF4-FFF2-40B4-BE49-F238E27FC236}">
                <a16:creationId xmlns:a16="http://schemas.microsoft.com/office/drawing/2014/main" id="{E0FB2636-DAEF-43F0-BC3F-F7AF0576AC43}"/>
              </a:ext>
            </a:extLst>
          </p:cNvPr>
          <p:cNvSpPr txBox="1"/>
          <p:nvPr/>
        </p:nvSpPr>
        <p:spPr>
          <a:xfrm>
            <a:off x="793030" y="1639550"/>
            <a:ext cx="10605939" cy="4801314"/>
          </a:xfrm>
          <a:prstGeom prst="rect">
            <a:avLst/>
          </a:prstGeom>
          <a:noFill/>
        </p:spPr>
        <p:txBody>
          <a:bodyPr wrap="square" rtlCol="0">
            <a:spAutoFit/>
          </a:bodyPr>
          <a:lstStyle/>
          <a:p>
            <a:r>
              <a:rPr lang="en-GB" i="1" dirty="0"/>
              <a:t>Europages. (2018) ‘Import-Export Textile and Clothing’ [Online] </a:t>
            </a:r>
            <a:r>
              <a:rPr lang="en-GB" i="1" u="sng" dirty="0">
                <a:hlinkClick r:id="rId2"/>
              </a:rPr>
              <a:t>https://www.europages.co.uk</a:t>
            </a:r>
            <a:r>
              <a:rPr lang="en-GB" i="1" dirty="0"/>
              <a:t>, Accessed Date 4th October 2018.</a:t>
            </a:r>
            <a:endParaRPr lang="en-GB" dirty="0"/>
          </a:p>
          <a:p>
            <a:r>
              <a:rPr lang="en-GB" i="1" dirty="0"/>
              <a:t> </a:t>
            </a:r>
          </a:p>
          <a:p>
            <a:r>
              <a:rPr lang="en-GB" i="1" dirty="0"/>
              <a:t>Gaur, P. (2018) ‘Importance of computers in fashion design’ [Online] </a:t>
            </a:r>
            <a:r>
              <a:rPr lang="en-GB" i="1" u="sng" dirty="0">
                <a:hlinkClick r:id="rId3"/>
              </a:rPr>
              <a:t>https://www.fibre2fashion.com</a:t>
            </a:r>
            <a:r>
              <a:rPr lang="en-GB" i="1" dirty="0"/>
              <a:t>, Accessed Date 14</a:t>
            </a:r>
            <a:r>
              <a:rPr lang="en-GB" i="1" baseline="30000" dirty="0"/>
              <a:t>th</a:t>
            </a:r>
            <a:r>
              <a:rPr lang="en-GB" i="1" dirty="0"/>
              <a:t> October 2018.</a:t>
            </a:r>
            <a:endParaRPr lang="en-GB" dirty="0"/>
          </a:p>
          <a:p>
            <a:r>
              <a:rPr lang="en-GB" i="1" dirty="0"/>
              <a:t> </a:t>
            </a:r>
          </a:p>
          <a:p>
            <a:r>
              <a:rPr lang="en-GB" i="1" dirty="0"/>
              <a:t>IndiaMart. (2018) ‘IndiaMart’ [Online] </a:t>
            </a:r>
            <a:r>
              <a:rPr lang="en-GB" i="1" u="sng" dirty="0">
                <a:hlinkClick r:id="rId4"/>
              </a:rPr>
              <a:t>http://dir.indiamart.com</a:t>
            </a:r>
            <a:r>
              <a:rPr lang="en-GB" i="1" dirty="0"/>
              <a:t>, Accessed Date 6</a:t>
            </a:r>
            <a:r>
              <a:rPr lang="en-GB" i="1" baseline="30000" dirty="0"/>
              <a:t>th</a:t>
            </a:r>
            <a:r>
              <a:rPr lang="en-GB" i="1" dirty="0"/>
              <a:t> October 2018.</a:t>
            </a:r>
            <a:endParaRPr lang="en-GB" dirty="0"/>
          </a:p>
          <a:p>
            <a:r>
              <a:rPr lang="en-GB" i="1" dirty="0"/>
              <a:t> </a:t>
            </a:r>
          </a:p>
          <a:p>
            <a:r>
              <a:rPr lang="en-GB" i="1" dirty="0"/>
              <a:t>LKfabcart. (2018) ‘Indian Textiles B2B Marketplace Worldwide’ [Online] </a:t>
            </a:r>
            <a:r>
              <a:rPr lang="en-GB" i="1" u="sng" dirty="0">
                <a:hlinkClick r:id="rId5"/>
              </a:rPr>
              <a:t>http://www.lkfabcart.com</a:t>
            </a:r>
            <a:r>
              <a:rPr lang="en-GB" i="1" dirty="0"/>
              <a:t>, Accessed Date 6</a:t>
            </a:r>
            <a:r>
              <a:rPr lang="en-GB" i="1" baseline="30000" dirty="0"/>
              <a:t>th</a:t>
            </a:r>
            <a:r>
              <a:rPr lang="en-GB" i="1" dirty="0"/>
              <a:t> October 2018. </a:t>
            </a:r>
            <a:endParaRPr lang="en-GB" dirty="0"/>
          </a:p>
          <a:p>
            <a:endParaRPr lang="en-GB" i="1" dirty="0"/>
          </a:p>
          <a:p>
            <a:r>
              <a:rPr lang="en-GB" i="1" dirty="0"/>
              <a:t> Marrs, M. (2018) ‘7 Ways to use Facebook for Marketing’ [Online] </a:t>
            </a:r>
            <a:r>
              <a:rPr lang="en-GB" i="1" u="sng" dirty="0">
                <a:hlinkClick r:id="rId6"/>
              </a:rPr>
              <a:t>https://www.wordstream.com</a:t>
            </a:r>
            <a:r>
              <a:rPr lang="en-GB" i="1" dirty="0"/>
              <a:t>, Accessed Date 30</a:t>
            </a:r>
            <a:r>
              <a:rPr lang="en-GB" i="1" baseline="30000" dirty="0"/>
              <a:t>th</a:t>
            </a:r>
            <a:r>
              <a:rPr lang="en-GB" i="1" dirty="0"/>
              <a:t> October 2018.</a:t>
            </a:r>
            <a:endParaRPr lang="en-GB" dirty="0"/>
          </a:p>
          <a:p>
            <a:r>
              <a:rPr lang="en-GB" i="1" dirty="0"/>
              <a:t> </a:t>
            </a:r>
          </a:p>
          <a:p>
            <a:r>
              <a:rPr lang="en-GB" i="1" dirty="0"/>
              <a:t>National career service. (2018) ‘fashion designer’ [Online] </a:t>
            </a:r>
            <a:r>
              <a:rPr lang="en-GB" i="1" u="sng" dirty="0">
                <a:hlinkClick r:id="rId7"/>
              </a:rPr>
              <a:t>https://nationalcareersservice.direct.gov.uk,</a:t>
            </a:r>
            <a:r>
              <a:rPr lang="en-GB" i="1" dirty="0"/>
              <a:t> Accessed Date 12</a:t>
            </a:r>
            <a:r>
              <a:rPr lang="en-GB" i="1" baseline="30000" dirty="0"/>
              <a:t>th</a:t>
            </a:r>
            <a:r>
              <a:rPr lang="en-GB" i="1" dirty="0"/>
              <a:t> October 2018. </a:t>
            </a:r>
            <a:endParaRPr lang="en-GB" dirty="0"/>
          </a:p>
          <a:p>
            <a:r>
              <a:rPr lang="en-GB" i="1" dirty="0"/>
              <a:t> </a:t>
            </a:r>
            <a:endParaRPr lang="en-GB" dirty="0"/>
          </a:p>
        </p:txBody>
      </p:sp>
      <p:pic>
        <p:nvPicPr>
          <p:cNvPr id="5" name="Picture 4">
            <a:extLst>
              <a:ext uri="{FF2B5EF4-FFF2-40B4-BE49-F238E27FC236}">
                <a16:creationId xmlns:a16="http://schemas.microsoft.com/office/drawing/2014/main" id="{F5FE8873-61AA-4E97-86DE-A65880030A60}"/>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706225" y="165709"/>
            <a:ext cx="2361197" cy="1239625"/>
          </a:xfrm>
          <a:prstGeom prst="rect">
            <a:avLst/>
          </a:prstGeom>
          <a:ln>
            <a:noFill/>
          </a:ln>
          <a:effectLst>
            <a:softEdge rad="112500"/>
          </a:effectLst>
        </p:spPr>
      </p:pic>
      <p:pic>
        <p:nvPicPr>
          <p:cNvPr id="6" name="Picture 5">
            <a:extLst>
              <a:ext uri="{FF2B5EF4-FFF2-40B4-BE49-F238E27FC236}">
                <a16:creationId xmlns:a16="http://schemas.microsoft.com/office/drawing/2014/main" id="{512C712C-EA4F-4973-A3E6-ECB5B7BF30D7}"/>
              </a:ext>
            </a:extLst>
          </p:cNvPr>
          <p:cNvPicPr>
            <a:picLocks noChangeAspect="1"/>
          </p:cNvPicPr>
          <p:nvPr/>
        </p:nvPicPr>
        <p:blipFill>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a:fillRect/>
          </a:stretch>
        </p:blipFill>
        <p:spPr>
          <a:xfrm>
            <a:off x="9049732" y="155731"/>
            <a:ext cx="2349237" cy="1423838"/>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414170651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6F9D77-F70D-4EAC-B459-F4062B360E7F}"/>
              </a:ext>
            </a:extLst>
          </p:cNvPr>
          <p:cNvSpPr>
            <a:spLocks noGrp="1"/>
          </p:cNvSpPr>
          <p:nvPr>
            <p:ph type="title"/>
          </p:nvPr>
        </p:nvSpPr>
        <p:spPr>
          <a:xfrm>
            <a:off x="3967898" y="242576"/>
            <a:ext cx="10515600" cy="1325563"/>
          </a:xfrm>
        </p:spPr>
        <p:txBody>
          <a:bodyPr/>
          <a:lstStyle/>
          <a:p>
            <a:r>
              <a:rPr lang="en-GB" dirty="0">
                <a:solidFill>
                  <a:schemeClr val="accent2">
                    <a:lumMod val="60000"/>
                    <a:lumOff val="40000"/>
                  </a:schemeClr>
                </a:solidFill>
                <a:latin typeface="Algerian" panose="04020705040A02060702" pitchFamily="82" charset="0"/>
              </a:rPr>
              <a:t> </a:t>
            </a:r>
            <a:r>
              <a:rPr lang="en-GB" dirty="0">
                <a:solidFill>
                  <a:schemeClr val="accent2">
                    <a:lumMod val="40000"/>
                    <a:lumOff val="60000"/>
                  </a:schemeClr>
                </a:solidFill>
                <a:latin typeface="Algerian" panose="04020705040A02060702" pitchFamily="82" charset="0"/>
              </a:rPr>
              <a:t>References </a:t>
            </a:r>
            <a:endParaRPr lang="en-GB" dirty="0"/>
          </a:p>
        </p:txBody>
      </p:sp>
      <p:sp>
        <p:nvSpPr>
          <p:cNvPr id="3" name="TextBox 2">
            <a:extLst>
              <a:ext uri="{FF2B5EF4-FFF2-40B4-BE49-F238E27FC236}">
                <a16:creationId xmlns:a16="http://schemas.microsoft.com/office/drawing/2014/main" id="{2E91B320-27CB-4192-A21A-990DC1A4A888}"/>
              </a:ext>
            </a:extLst>
          </p:cNvPr>
          <p:cNvSpPr txBox="1"/>
          <p:nvPr/>
        </p:nvSpPr>
        <p:spPr>
          <a:xfrm>
            <a:off x="970960" y="1568139"/>
            <a:ext cx="10515600" cy="5632311"/>
          </a:xfrm>
          <a:prstGeom prst="rect">
            <a:avLst/>
          </a:prstGeom>
          <a:noFill/>
        </p:spPr>
        <p:txBody>
          <a:bodyPr wrap="square" rtlCol="0">
            <a:spAutoFit/>
          </a:bodyPr>
          <a:lstStyle/>
          <a:p>
            <a:r>
              <a:rPr lang="en-GB" i="1" dirty="0"/>
              <a:t>Open Forum. (2018) ‘What are The Advantages and Disadvantages of a Partnership’ [Online] </a:t>
            </a:r>
            <a:r>
              <a:rPr lang="en-GB" i="1" u="sng" dirty="0">
                <a:hlinkClick r:id="rId2"/>
              </a:rPr>
              <a:t>https://www.americanexpress.com</a:t>
            </a:r>
            <a:r>
              <a:rPr lang="en-GB" i="1" dirty="0"/>
              <a:t>, Accessed Date 31</a:t>
            </a:r>
            <a:r>
              <a:rPr lang="en-GB" i="1" baseline="30000" dirty="0"/>
              <a:t>st</a:t>
            </a:r>
            <a:r>
              <a:rPr lang="en-GB" i="1" dirty="0"/>
              <a:t> October 2018.</a:t>
            </a:r>
            <a:endParaRPr lang="en-GB" dirty="0"/>
          </a:p>
          <a:p>
            <a:r>
              <a:rPr lang="en-GB" i="1" dirty="0"/>
              <a:t> </a:t>
            </a:r>
          </a:p>
          <a:p>
            <a:r>
              <a:rPr lang="en-GB" i="1" dirty="0"/>
              <a:t>Prospects. (2018) ‘Fashion Designer’ [Online] </a:t>
            </a:r>
            <a:r>
              <a:rPr lang="en-GB" i="1" u="sng" dirty="0">
                <a:hlinkClick r:id="rId3"/>
              </a:rPr>
              <a:t>https://www.prospects.ac.uk</a:t>
            </a:r>
            <a:r>
              <a:rPr lang="en-GB" i="1" u="sng" dirty="0"/>
              <a:t>, </a:t>
            </a:r>
            <a:r>
              <a:rPr lang="en-GB" i="1" dirty="0"/>
              <a:t>Accessed Date 14</a:t>
            </a:r>
            <a:r>
              <a:rPr lang="en-GB" i="1" baseline="30000" dirty="0"/>
              <a:t>th</a:t>
            </a:r>
            <a:r>
              <a:rPr lang="en-GB" i="1" dirty="0"/>
              <a:t> October 2018.</a:t>
            </a:r>
            <a:endParaRPr lang="en-GB" dirty="0"/>
          </a:p>
          <a:p>
            <a:endParaRPr lang="en-GB" i="1" dirty="0"/>
          </a:p>
          <a:p>
            <a:r>
              <a:rPr lang="en-GB" i="1" dirty="0"/>
              <a:t> Quesenberry, K.A. (2015),</a:t>
            </a:r>
            <a:r>
              <a:rPr lang="en-GB" dirty="0"/>
              <a:t> </a:t>
            </a:r>
            <a:r>
              <a:rPr lang="en-GB" i="1" u="sng" dirty="0"/>
              <a:t>Social Media Strategy: Marketing and Advertising in the Consumer Revolution,</a:t>
            </a:r>
            <a:r>
              <a:rPr lang="en-GB" i="1" dirty="0"/>
              <a:t> Maryland: Rowman &amp; Littlefield.</a:t>
            </a:r>
            <a:r>
              <a:rPr lang="en-GB" i="1" u="sng" dirty="0"/>
              <a:t> </a:t>
            </a:r>
            <a:endParaRPr lang="en-GB" dirty="0"/>
          </a:p>
          <a:p>
            <a:r>
              <a:rPr lang="en-GB" i="1" dirty="0"/>
              <a:t> </a:t>
            </a:r>
          </a:p>
          <a:p>
            <a:r>
              <a:rPr lang="en-GB" i="1" dirty="0"/>
              <a:t>Rajasooriar, M. (2015) ‘Jarrang’ [Online] </a:t>
            </a:r>
            <a:r>
              <a:rPr lang="en-GB" i="1" u="sng" dirty="0">
                <a:hlinkClick r:id="rId4"/>
              </a:rPr>
              <a:t>https://www.jarrang.com</a:t>
            </a:r>
            <a:r>
              <a:rPr lang="en-GB" i="1" dirty="0"/>
              <a:t>, Accessed Date 25</a:t>
            </a:r>
            <a:r>
              <a:rPr lang="en-GB" i="1" baseline="30000" dirty="0"/>
              <a:t>th</a:t>
            </a:r>
            <a:r>
              <a:rPr lang="en-GB" i="1" dirty="0"/>
              <a:t> October 2018.</a:t>
            </a:r>
            <a:endParaRPr lang="en-GB" dirty="0"/>
          </a:p>
          <a:p>
            <a:r>
              <a:rPr lang="en-GB" i="1" dirty="0"/>
              <a:t> </a:t>
            </a:r>
            <a:endParaRPr lang="en-GB" dirty="0"/>
          </a:p>
          <a:p>
            <a:r>
              <a:rPr lang="en-GB" i="1" dirty="0"/>
              <a:t>Springsteel, L. (2013), </a:t>
            </a:r>
            <a:r>
              <a:rPr lang="en-GB" i="1" u="sng" dirty="0"/>
              <a:t>Becoming A Fashion Designer</a:t>
            </a:r>
            <a:r>
              <a:rPr lang="en-GB" i="1" dirty="0"/>
              <a:t>, (Eleventh Edition), New York: John Wiley &amp; Sons.</a:t>
            </a:r>
            <a:endParaRPr lang="en-GB" dirty="0"/>
          </a:p>
          <a:p>
            <a:r>
              <a:rPr lang="en-GB" i="1" dirty="0"/>
              <a:t> </a:t>
            </a:r>
            <a:endParaRPr lang="en-GB" dirty="0"/>
          </a:p>
          <a:p>
            <a:r>
              <a:rPr lang="en-GB" i="1" dirty="0"/>
              <a:t>Study.com. (2018) ‘fashion designer education requirements &amp; career info’ [Online] </a:t>
            </a:r>
            <a:r>
              <a:rPr lang="en-GB" i="1" u="sng" dirty="0">
                <a:hlinkClick r:id="rId5"/>
              </a:rPr>
              <a:t>https://www.study.com</a:t>
            </a:r>
            <a:r>
              <a:rPr lang="en-GB" i="1" u="sng" dirty="0"/>
              <a:t>,</a:t>
            </a:r>
            <a:r>
              <a:rPr lang="en-GB" i="1" dirty="0"/>
              <a:t> Accessed Date 12</a:t>
            </a:r>
            <a:r>
              <a:rPr lang="en-GB" i="1" baseline="30000" dirty="0"/>
              <a:t>th</a:t>
            </a:r>
            <a:r>
              <a:rPr lang="en-GB" i="1" dirty="0"/>
              <a:t> October 2018.</a:t>
            </a:r>
            <a:endParaRPr lang="en-GB" dirty="0"/>
          </a:p>
          <a:p>
            <a:r>
              <a:rPr lang="en-GB" i="1" dirty="0"/>
              <a:t> </a:t>
            </a:r>
            <a:endParaRPr lang="en-GB" dirty="0"/>
          </a:p>
          <a:p>
            <a:r>
              <a:rPr lang="en-GB" i="1" dirty="0"/>
              <a:t>Wix. (2018) ‘Create the website you want’ [Online] </a:t>
            </a:r>
            <a:r>
              <a:rPr lang="en-GB" i="1" u="sng" dirty="0">
                <a:hlinkClick r:id="rId6"/>
              </a:rPr>
              <a:t>https://www.wix.com</a:t>
            </a:r>
            <a:r>
              <a:rPr lang="en-GB" i="1" dirty="0"/>
              <a:t>, Accessed Date 21</a:t>
            </a:r>
            <a:r>
              <a:rPr lang="en-GB" i="1" baseline="30000" dirty="0"/>
              <a:t>st</a:t>
            </a:r>
            <a:r>
              <a:rPr lang="en-GB" i="1" dirty="0"/>
              <a:t> October 2018.</a:t>
            </a:r>
            <a:endParaRPr lang="en-GB" dirty="0"/>
          </a:p>
          <a:p>
            <a:r>
              <a:rPr lang="en-GB" i="1" dirty="0"/>
              <a:t> </a:t>
            </a:r>
            <a:endParaRPr lang="en-GB" dirty="0"/>
          </a:p>
          <a:p>
            <a:r>
              <a:rPr lang="en-GB" i="1" dirty="0"/>
              <a:t> </a:t>
            </a:r>
            <a:endParaRPr lang="en-GB" dirty="0"/>
          </a:p>
          <a:p>
            <a:r>
              <a:rPr lang="en-GB" i="1" dirty="0"/>
              <a:t> </a:t>
            </a:r>
            <a:endParaRPr lang="en-GB" dirty="0"/>
          </a:p>
          <a:p>
            <a:r>
              <a:rPr lang="en-GB" dirty="0"/>
              <a:t> </a:t>
            </a:r>
          </a:p>
        </p:txBody>
      </p:sp>
      <p:pic>
        <p:nvPicPr>
          <p:cNvPr id="5" name="Picture 4">
            <a:extLst>
              <a:ext uri="{FF2B5EF4-FFF2-40B4-BE49-F238E27FC236}">
                <a16:creationId xmlns:a16="http://schemas.microsoft.com/office/drawing/2014/main" id="{C709E0D8-00C5-4EEC-9AE1-97BD6412EEAE}"/>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659877" y="242576"/>
            <a:ext cx="2361197" cy="1239625"/>
          </a:xfrm>
          <a:prstGeom prst="rect">
            <a:avLst/>
          </a:prstGeom>
          <a:ln>
            <a:noFill/>
          </a:ln>
          <a:effectLst>
            <a:softEdge rad="112500"/>
          </a:effectLst>
        </p:spPr>
      </p:pic>
      <p:pic>
        <p:nvPicPr>
          <p:cNvPr id="8" name="Picture 7">
            <a:extLst>
              <a:ext uri="{FF2B5EF4-FFF2-40B4-BE49-F238E27FC236}">
                <a16:creationId xmlns:a16="http://schemas.microsoft.com/office/drawing/2014/main" id="{1B10FEA1-9DCE-41AF-8411-9C8C547BCBC5}"/>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9631312" y="114943"/>
            <a:ext cx="1768835" cy="158083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373236977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docProps/app.xml><?xml version="1.0" encoding="utf-8"?>
<Properties xmlns="http://schemas.openxmlformats.org/officeDocument/2006/extended-properties" xmlns:vt="http://schemas.openxmlformats.org/officeDocument/2006/docPropsVTypes">
  <Template>Office Theme</Template>
  <TotalTime>8</TotalTime>
  <Words>1780</Words>
  <Application>Microsoft Office PowerPoint</Application>
  <PresentationFormat>Widescreen</PresentationFormat>
  <Paragraphs>134</Paragraphs>
  <Slides>15</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Algerian</vt:lpstr>
      <vt:lpstr>Arial</vt:lpstr>
      <vt:lpstr>Calibri</vt:lpstr>
      <vt:lpstr>Calibri Light</vt:lpstr>
      <vt:lpstr>Cambria</vt:lpstr>
      <vt:lpstr>Wingdings</vt:lpstr>
      <vt:lpstr>Office Theme</vt:lpstr>
      <vt:lpstr>Speaker notes for Business Proposal         Mehek Sayeed 1709656</vt:lpstr>
      <vt:lpstr>Partnership/ Introduction</vt:lpstr>
      <vt:lpstr>Benefits of Partnership</vt:lpstr>
      <vt:lpstr>Type of business</vt:lpstr>
      <vt:lpstr>Mission statement</vt:lpstr>
      <vt:lpstr>Aim </vt:lpstr>
      <vt:lpstr>Objectives </vt:lpstr>
      <vt:lpstr>Manufacturer/supplier</vt:lpstr>
      <vt:lpstr>Fashion  Designer     Mehek Sayeed</vt:lpstr>
      <vt:lpstr>Fashion  Designer     Mehek Sayeed</vt:lpstr>
      <vt:lpstr> Market/advertisement</vt:lpstr>
      <vt:lpstr> Market/advertisement</vt:lpstr>
      <vt:lpstr> Market/advertisement</vt:lpstr>
      <vt:lpstr> References </vt:lpstr>
      <vt:lpstr> 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Speaker notes for Business Proposal         Mehek Sayeed 1709656</dc:title>
  <dc:creator>Mehek Sayeed</dc:creator>
  <cp:lastModifiedBy>Mehek Sayeed</cp:lastModifiedBy>
  <cp:revision>2</cp:revision>
  <dcterms:created xsi:type="dcterms:W3CDTF">2018-11-05T01:07:01Z</dcterms:created>
  <dcterms:modified xsi:type="dcterms:W3CDTF">2018-11-05T01:15:47Z</dcterms:modified>
</cp:coreProperties>
</file>