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303" r:id="rId3"/>
    <p:sldId id="285" r:id="rId4"/>
    <p:sldId id="284" r:id="rId5"/>
    <p:sldId id="270" r:id="rId6"/>
    <p:sldId id="274" r:id="rId7"/>
    <p:sldId id="277" r:id="rId8"/>
    <p:sldId id="286" r:id="rId9"/>
    <p:sldId id="298" r:id="rId10"/>
    <p:sldId id="276" r:id="rId11"/>
    <p:sldId id="287" r:id="rId12"/>
    <p:sldId id="288" r:id="rId13"/>
    <p:sldId id="264" r:id="rId14"/>
    <p:sldId id="297" r:id="rId15"/>
    <p:sldId id="304" r:id="rId16"/>
    <p:sldId id="300" r:id="rId17"/>
    <p:sldId id="299" r:id="rId18"/>
    <p:sldId id="292" r:id="rId19"/>
    <p:sldId id="295" r:id="rId20"/>
    <p:sldId id="293" r:id="rId21"/>
    <p:sldId id="294" r:id="rId22"/>
    <p:sldId id="301" r:id="rId23"/>
    <p:sldId id="302" r:id="rId24"/>
    <p:sldId id="290" r:id="rId25"/>
    <p:sldId id="296" r:id="rId26"/>
    <p:sldId id="289" r:id="rId27"/>
    <p:sldId id="268" r:id="rId28"/>
    <p:sldId id="291" r:id="rId29"/>
    <p:sldId id="279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907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131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628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767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03/11/2019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666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03/11/2019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781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03/11/2019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660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740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188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481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03/11/2019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610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BE4872-4323-4216-883B-8B40846C49F2}" type="datetimeFigureOut">
              <a:rPr lang="en-GB" smtClean="0"/>
              <a:t>03/11/2019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199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2006019"/>
          </a:xfrm>
        </p:spPr>
        <p:txBody>
          <a:bodyPr>
            <a:normAutofit/>
          </a:bodyPr>
          <a:lstStyle/>
          <a:p>
            <a:pPr algn="ctr"/>
            <a:r>
              <a:rPr lang="en-GB" sz="6600" b="1" dirty="0"/>
              <a:t>PRACTICUM ASSIGNMENT 1 </a:t>
            </a:r>
            <a:br>
              <a:rPr lang="en-GB" sz="6600" b="1" dirty="0"/>
            </a:br>
            <a:r>
              <a:rPr lang="en-GB" sz="6600" b="1" dirty="0"/>
              <a:t>4</a:t>
            </a:r>
            <a:r>
              <a:rPr lang="en-GB" sz="6600" b="1" baseline="30000" dirty="0"/>
              <a:t>th</a:t>
            </a:r>
            <a:r>
              <a:rPr lang="en-GB" sz="6600" b="1" dirty="0"/>
              <a:t> November 2019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4743" y="2779039"/>
            <a:ext cx="6357258" cy="40930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/>
          <p:cNvSpPr/>
          <p:nvPr/>
        </p:nvSpPr>
        <p:spPr>
          <a:xfrm>
            <a:off x="5834743" y="3429000"/>
            <a:ext cx="429806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/>
              <a:t>Assignment 1</a:t>
            </a:r>
          </a:p>
          <a:p>
            <a:pPr algn="ctr"/>
            <a:r>
              <a:rPr lang="en-GB" sz="4400" b="1" dirty="0"/>
              <a:t>Workshop</a:t>
            </a:r>
          </a:p>
        </p:txBody>
      </p:sp>
    </p:spTree>
    <p:extLst>
      <p:ext uri="{BB962C8B-B14F-4D97-AF65-F5344CB8AC3E}">
        <p14:creationId xmlns:p14="http://schemas.microsoft.com/office/powerpoint/2010/main" val="26477432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B5851-9DE1-46B1-B703-9924D029C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warning …   …   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C06830-581F-42CA-A75F-BA18E2372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553029"/>
            <a:ext cx="5181600" cy="4818742"/>
          </a:xfrm>
        </p:spPr>
        <p:txBody>
          <a:bodyPr/>
          <a:lstStyle/>
          <a:p>
            <a:endParaRPr lang="en-GB" dirty="0"/>
          </a:p>
          <a:p>
            <a:r>
              <a:rPr lang="en-GB" sz="3600" dirty="0"/>
              <a:t>These are ideas only</a:t>
            </a:r>
          </a:p>
          <a:p>
            <a:endParaRPr lang="en-GB" sz="3600" dirty="0"/>
          </a:p>
          <a:p>
            <a:r>
              <a:rPr lang="en-GB" sz="3600" dirty="0"/>
              <a:t>This is YOUR case study</a:t>
            </a:r>
          </a:p>
          <a:p>
            <a:endParaRPr lang="en-GB" sz="3600" dirty="0"/>
          </a:p>
          <a:p>
            <a:r>
              <a:rPr lang="en-GB" sz="3600" dirty="0"/>
              <a:t>The ideas here are to get you started and are not prescriptive</a:t>
            </a:r>
          </a:p>
        </p:txBody>
      </p:sp>
      <p:pic>
        <p:nvPicPr>
          <p:cNvPr id="7" name="Content Placeholder 6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12A425A0-F5D0-40F1-930B-FC3E67BB117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0" y="1553029"/>
            <a:ext cx="4953000" cy="4818742"/>
          </a:xfrm>
        </p:spPr>
      </p:pic>
    </p:spTree>
    <p:extLst>
      <p:ext uri="{BB962C8B-B14F-4D97-AF65-F5344CB8AC3E}">
        <p14:creationId xmlns:p14="http://schemas.microsoft.com/office/powerpoint/2010/main" val="989129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A58D87-0476-4B5E-B530-66AC3F7F9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Assignment 1 … … …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E865FE9-1F98-492E-9F30-71F07216582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A twenty minute recording of practice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31CDA6-9DD2-4EA5-8B01-FB696CA97FD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A 4,000 word case study</a:t>
            </a:r>
          </a:p>
        </p:txBody>
      </p:sp>
    </p:spTree>
    <p:extLst>
      <p:ext uri="{BB962C8B-B14F-4D97-AF65-F5344CB8AC3E}">
        <p14:creationId xmlns:p14="http://schemas.microsoft.com/office/powerpoint/2010/main" val="2574659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EB8D8-F4C7-4B84-B19C-8C6EB2980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 dirty="0"/>
              <a:t>Overview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4BB2B-B289-4B67-9FAE-8A29AC6B5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2192000" cy="5008034"/>
          </a:xfrm>
        </p:spPr>
        <p:txBody>
          <a:bodyPr>
            <a:normAutofit/>
          </a:bodyPr>
          <a:lstStyle/>
          <a:p>
            <a:endParaRPr lang="en-GB" b="1" dirty="0"/>
          </a:p>
          <a:p>
            <a:r>
              <a:rPr lang="en-GB" sz="4000" b="1" dirty="0"/>
              <a:t>This is an ACADEMIC theoretical assignment = REFERENCING and WRITTEN IN THE THIRD PERSON</a:t>
            </a:r>
          </a:p>
          <a:p>
            <a:r>
              <a:rPr lang="en-GB" sz="4000" b="1" dirty="0"/>
              <a:t>The primary aim of this assignment is reflective practice</a:t>
            </a:r>
          </a:p>
          <a:p>
            <a:r>
              <a:rPr lang="en-GB" sz="4000" b="1" dirty="0"/>
              <a:t>The experience of you and your client</a:t>
            </a:r>
          </a:p>
          <a:p>
            <a:r>
              <a:rPr lang="en-GB" sz="4000" b="1" dirty="0"/>
              <a:t>The input of the observer and impact of supervision also need to be taken into account – how these concepts impact your internal reflective dialogue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A615E6-4AF9-4A30-91FF-7AAB19A3D60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8434" y="24341"/>
            <a:ext cx="3223566" cy="1861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088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</p:spPr>
        <p:txBody>
          <a:bodyPr/>
          <a:lstStyle/>
          <a:p>
            <a:r>
              <a:rPr lang="en-GB" b="1" dirty="0"/>
              <a:t>CRITIQUE A TWENTY MINUTE RECORDING … …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971" y="1988910"/>
            <a:ext cx="6226629" cy="4869089"/>
          </a:xfrm>
        </p:spPr>
        <p:txBody>
          <a:bodyPr>
            <a:normAutofit/>
          </a:bodyPr>
          <a:lstStyle/>
          <a:p>
            <a:r>
              <a:rPr lang="en-GB" sz="3200" b="1" dirty="0"/>
              <a:t>Undertake reflective practice on the therapeutic process</a:t>
            </a:r>
          </a:p>
          <a:p>
            <a:r>
              <a:rPr lang="en-GB" sz="3200" b="1" dirty="0"/>
              <a:t>Gain deeper understanding of the internal process of you as a counsellor</a:t>
            </a:r>
          </a:p>
          <a:p>
            <a:r>
              <a:rPr lang="en-GB" sz="3200" b="1" dirty="0"/>
              <a:t>Identify areas of relational depth</a:t>
            </a:r>
          </a:p>
          <a:p>
            <a:r>
              <a:rPr lang="en-GB" sz="3200" b="1" dirty="0"/>
              <a:t>Reflect on the use and impact of counselling skills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743" y="2753749"/>
            <a:ext cx="3886201" cy="274462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58743" y="2168974"/>
            <a:ext cx="388620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3200" dirty="0"/>
              <a:t> Evaluate… … …</a:t>
            </a:r>
          </a:p>
        </p:txBody>
      </p:sp>
    </p:spTree>
    <p:extLst>
      <p:ext uri="{BB962C8B-B14F-4D97-AF65-F5344CB8AC3E}">
        <p14:creationId xmlns:p14="http://schemas.microsoft.com/office/powerpoint/2010/main" val="647806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12542"/>
            <a:ext cx="8981049" cy="5985817"/>
          </a:xfrm>
        </p:spPr>
        <p:txBody>
          <a:bodyPr>
            <a:noAutofit/>
          </a:bodyPr>
          <a:lstStyle/>
          <a:p>
            <a:r>
              <a:rPr lang="en-GB" sz="4000" b="1" dirty="0"/>
              <a:t>Evidence and explore therapeutic presence</a:t>
            </a:r>
          </a:p>
          <a:p>
            <a:r>
              <a:rPr lang="en-GB" sz="4000" b="1" dirty="0"/>
              <a:t>Evidence and reflect upon theoretical concepts apparent in the session </a:t>
            </a:r>
          </a:p>
          <a:p>
            <a:r>
              <a:rPr lang="en-GB" sz="4000" b="1" dirty="0"/>
              <a:t>Any ethical issues which emerge during the session will also need to be covered</a:t>
            </a:r>
          </a:p>
          <a:p>
            <a:r>
              <a:rPr lang="en-GB" sz="4000" b="1" dirty="0"/>
              <a:t>Reflect professionally and personally on the session, critiquing things that went well and areas for improvement</a:t>
            </a:r>
          </a:p>
          <a:p>
            <a:r>
              <a:rPr lang="en-GB" sz="4000" b="1" dirty="0"/>
              <a:t>Identify your growing edge!!!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6351" y="-34017"/>
            <a:ext cx="2165649" cy="172470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931" y="4528305"/>
            <a:ext cx="2165229" cy="2329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108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our work 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 </a:t>
            </a:r>
          </a:p>
          <a:p>
            <a:r>
              <a:rPr lang="en-GB" sz="5400" b="1" dirty="0"/>
              <a:t>Gibbs Model of reflection</a:t>
            </a:r>
          </a:p>
          <a:p>
            <a:endParaRPr lang="en-GB" sz="5400" b="1" dirty="0"/>
          </a:p>
          <a:p>
            <a:r>
              <a:rPr lang="en-GB" sz="5400" b="1" dirty="0"/>
              <a:t>IPR</a:t>
            </a:r>
          </a:p>
          <a:p>
            <a:endParaRPr lang="en-GB" sz="5400" b="1" dirty="0"/>
          </a:p>
          <a:p>
            <a:r>
              <a:rPr lang="en-GB" sz="5400" b="1" dirty="0"/>
              <a:t>Supervision</a:t>
            </a:r>
            <a:endParaRPr lang="en-GB" sz="5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D52A14-C428-4882-B8EB-B919D58192C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5800" b="1" dirty="0"/>
              <a:t>AND OTHER MODELS –</a:t>
            </a:r>
          </a:p>
          <a:p>
            <a:endParaRPr lang="en-GB" dirty="0"/>
          </a:p>
          <a:p>
            <a:r>
              <a:rPr lang="en-GB" sz="5800" dirty="0"/>
              <a:t>To promote deeper insight and REFLECTION regarding this session</a:t>
            </a:r>
          </a:p>
        </p:txBody>
      </p:sp>
    </p:spTree>
    <p:extLst>
      <p:ext uri="{BB962C8B-B14F-4D97-AF65-F5344CB8AC3E}">
        <p14:creationId xmlns:p14="http://schemas.microsoft.com/office/powerpoint/2010/main" val="2621696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7AD52-3397-4255-BC7C-58BFD9C68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DA40F-3AD1-4620-AC89-6D60213BF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/>
          </a:p>
          <a:p>
            <a:r>
              <a:rPr lang="en-GB" sz="3600" dirty="0"/>
              <a:t>Set the scene by providing a background to your case study</a:t>
            </a:r>
          </a:p>
          <a:p>
            <a:r>
              <a:rPr lang="en-GB" sz="3600" dirty="0"/>
              <a:t>Explain what you are going to do and how</a:t>
            </a:r>
          </a:p>
          <a:p>
            <a:r>
              <a:rPr lang="en-GB" sz="3600" dirty="0"/>
              <a:t>Describe your client – Gender???, age band, occupation, etc.</a:t>
            </a:r>
          </a:p>
          <a:p>
            <a:r>
              <a:rPr lang="en-GB" sz="3600" dirty="0"/>
              <a:t>Pseudonym or ‘The client’</a:t>
            </a:r>
          </a:p>
          <a:p>
            <a:r>
              <a:rPr lang="en-GB" sz="3600" dirty="0"/>
              <a:t>Session number </a:t>
            </a:r>
          </a:p>
          <a:p>
            <a:r>
              <a:rPr lang="en-GB" sz="3600" dirty="0"/>
              <a:t>Give brief details or overview of your client’s presenting issue</a:t>
            </a:r>
          </a:p>
          <a:p>
            <a:r>
              <a:rPr lang="en-GB" sz="3600" dirty="0"/>
              <a:t>Describe and evaluate the process of counselling </a:t>
            </a:r>
          </a:p>
        </p:txBody>
      </p:sp>
    </p:spTree>
    <p:extLst>
      <p:ext uri="{BB962C8B-B14F-4D97-AF65-F5344CB8AC3E}">
        <p14:creationId xmlns:p14="http://schemas.microsoft.com/office/powerpoint/2010/main" val="1780632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F55D9-7BC2-4D1E-AEE1-9F3F5AB74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CD9BA-BE5B-4759-9BA8-D614128686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5"/>
          </a:xfrm>
        </p:spPr>
        <p:txBody>
          <a:bodyPr>
            <a:normAutofit fontScale="92500"/>
          </a:bodyPr>
          <a:lstStyle/>
          <a:p>
            <a:endParaRPr lang="en-GB" dirty="0"/>
          </a:p>
          <a:p>
            <a:r>
              <a:rPr lang="en-GB" dirty="0"/>
              <a:t>The objective of this case study is to …….   </a:t>
            </a:r>
          </a:p>
          <a:p>
            <a:endParaRPr lang="en-GB" dirty="0"/>
          </a:p>
          <a:p>
            <a:r>
              <a:rPr lang="en-GB" dirty="0"/>
              <a:t>The focus will therefore be on … … …</a:t>
            </a:r>
          </a:p>
          <a:p>
            <a:endParaRPr lang="en-GB" dirty="0"/>
          </a:p>
          <a:p>
            <a:r>
              <a:rPr lang="en-GB" dirty="0"/>
              <a:t>Primary themes are ethical, reflective practice and implementation of theory to practice</a:t>
            </a:r>
          </a:p>
          <a:p>
            <a:endParaRPr lang="en-GB" dirty="0"/>
          </a:p>
          <a:p>
            <a:r>
              <a:rPr lang="en-GB" dirty="0"/>
              <a:t>Evidence of theoretical application</a:t>
            </a:r>
          </a:p>
          <a:p>
            <a:endParaRPr lang="en-GB" dirty="0"/>
          </a:p>
          <a:p>
            <a:r>
              <a:rPr lang="en-GB" dirty="0"/>
              <a:t>A critical and reflective account of my process with this client as a trainee counsellor</a:t>
            </a:r>
          </a:p>
        </p:txBody>
      </p:sp>
    </p:spTree>
    <p:extLst>
      <p:ext uri="{BB962C8B-B14F-4D97-AF65-F5344CB8AC3E}">
        <p14:creationId xmlns:p14="http://schemas.microsoft.com/office/powerpoint/2010/main" val="25885943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316" y="495754"/>
            <a:ext cx="9274625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0000"/>
                </a:solidFill>
              </a:rPr>
              <a:t> Moving on … … … Also consider … … …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11085"/>
            <a:ext cx="12192000" cy="552994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2700" dirty="0"/>
          </a:p>
          <a:p>
            <a:pPr marL="0" indent="0">
              <a:buNone/>
            </a:pPr>
            <a:r>
              <a:rPr lang="en-GB" sz="2700" b="1" dirty="0"/>
              <a:t>What was the role of assessment with this client?</a:t>
            </a:r>
          </a:p>
          <a:p>
            <a:pPr marL="0" indent="0">
              <a:buNone/>
            </a:pPr>
            <a:r>
              <a:rPr lang="en-GB" sz="2700" i="1" dirty="0"/>
              <a:t>[Good practice would dictate that….]</a:t>
            </a:r>
          </a:p>
          <a:p>
            <a:pPr marL="0" indent="0">
              <a:buNone/>
            </a:pPr>
            <a:r>
              <a:rPr lang="en-GB" sz="2700" i="1" dirty="0"/>
              <a:t>[Evaluate CORE, why good to use this, or why didn’t]</a:t>
            </a:r>
          </a:p>
          <a:p>
            <a:pPr marL="0" indent="0">
              <a:buNone/>
            </a:pPr>
            <a:r>
              <a:rPr lang="en-GB" sz="2700" dirty="0">
                <a:solidFill>
                  <a:srgbClr val="FF0000"/>
                </a:solidFill>
              </a:rPr>
              <a:t>{Relate to theory}</a:t>
            </a:r>
          </a:p>
          <a:p>
            <a:pPr marL="0" indent="0">
              <a:buNone/>
            </a:pPr>
            <a:r>
              <a:rPr lang="en-GB" sz="2700" dirty="0">
                <a:solidFill>
                  <a:srgbClr val="FF0000"/>
                </a:solidFill>
              </a:rPr>
              <a:t>{How did you feel?} </a:t>
            </a:r>
          </a:p>
          <a:p>
            <a:pPr marL="0" indent="0">
              <a:buNone/>
            </a:pPr>
            <a:r>
              <a:rPr lang="en-GB" sz="2700" dirty="0">
                <a:solidFill>
                  <a:srgbClr val="FF0000"/>
                </a:solidFill>
              </a:rPr>
              <a:t>{What did you notice in your client?} </a:t>
            </a:r>
          </a:p>
          <a:p>
            <a:pPr marL="0" indent="0">
              <a:buNone/>
            </a:pPr>
            <a:r>
              <a:rPr lang="en-GB" sz="2700" dirty="0">
                <a:solidFill>
                  <a:srgbClr val="FF0000"/>
                </a:solidFill>
              </a:rPr>
              <a:t>{Areas for improvement?}</a:t>
            </a:r>
          </a:p>
          <a:p>
            <a:pPr marL="0" indent="0">
              <a:buNone/>
            </a:pPr>
            <a:r>
              <a:rPr lang="en-GB" sz="2700" b="1" dirty="0"/>
              <a:t>How did you contract at the start of your work together?</a:t>
            </a:r>
          </a:p>
          <a:p>
            <a:pPr marL="0" indent="0">
              <a:buNone/>
            </a:pPr>
            <a:r>
              <a:rPr lang="en-GB" sz="2700" i="1" dirty="0"/>
              <a:t>[Why did you contract?] </a:t>
            </a:r>
          </a:p>
          <a:p>
            <a:pPr marL="0" indent="0">
              <a:buNone/>
            </a:pPr>
            <a:r>
              <a:rPr lang="en-GB" sz="2700" i="1" dirty="0"/>
              <a:t>[How had you ensured Gillick competence and informed consent]</a:t>
            </a:r>
          </a:p>
          <a:p>
            <a:pPr marL="0" indent="0">
              <a:buNone/>
            </a:pPr>
            <a:r>
              <a:rPr lang="en-GB" sz="2700" dirty="0">
                <a:solidFill>
                  <a:srgbClr val="FF0000"/>
                </a:solidFill>
              </a:rPr>
              <a:t>{Relate to theory}</a:t>
            </a:r>
            <a:endParaRPr lang="en-GB" sz="2700" dirty="0"/>
          </a:p>
          <a:p>
            <a:pPr marL="0" indent="0">
              <a:buNone/>
            </a:pPr>
            <a:r>
              <a:rPr lang="en-GB" sz="2700" dirty="0">
                <a:solidFill>
                  <a:srgbClr val="FF0000"/>
                </a:solidFill>
              </a:rPr>
              <a:t>{How did you feel?} </a:t>
            </a:r>
          </a:p>
          <a:p>
            <a:pPr marL="0" indent="0">
              <a:buNone/>
            </a:pPr>
            <a:r>
              <a:rPr lang="en-GB" sz="2700" dirty="0">
                <a:solidFill>
                  <a:srgbClr val="FF0000"/>
                </a:solidFill>
              </a:rPr>
              <a:t>{What did you notice in your client?} </a:t>
            </a:r>
          </a:p>
          <a:p>
            <a:pPr marL="0" indent="0">
              <a:buNone/>
            </a:pPr>
            <a:r>
              <a:rPr lang="en-GB" sz="2700" dirty="0">
                <a:solidFill>
                  <a:srgbClr val="FF0000"/>
                </a:solidFill>
              </a:rPr>
              <a:t>{Areas for improvement?}</a:t>
            </a:r>
          </a:p>
          <a:p>
            <a:pPr marL="0" indent="0">
              <a:buNone/>
            </a:pPr>
            <a:endParaRPr lang="en-GB" sz="27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7859750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9A8C4-9A5F-40C0-8D34-ADA3E2775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1353800" cy="1325563"/>
          </a:xfrm>
        </p:spPr>
        <p:txBody>
          <a:bodyPr/>
          <a:lstStyle/>
          <a:p>
            <a:pPr algn="ctr"/>
            <a:r>
              <a:rPr lang="en-GB" dirty="0"/>
              <a:t>Pay attention to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42032-735E-4383-BC7D-7455AE20B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5"/>
          </a:xfrm>
        </p:spPr>
        <p:txBody>
          <a:bodyPr>
            <a:normAutofit/>
          </a:bodyPr>
          <a:lstStyle/>
          <a:p>
            <a:r>
              <a:rPr lang="en-GB" dirty="0"/>
              <a:t>Phenomenological noticing</a:t>
            </a:r>
          </a:p>
          <a:p>
            <a:r>
              <a:rPr lang="en-GB" dirty="0"/>
              <a:t>Your processing</a:t>
            </a:r>
          </a:p>
          <a:p>
            <a:r>
              <a:rPr lang="en-GB" dirty="0"/>
              <a:t>Your client’s processing</a:t>
            </a:r>
          </a:p>
          <a:p>
            <a:r>
              <a:rPr lang="en-GB" dirty="0"/>
              <a:t>Intersubjectivity of the session</a:t>
            </a:r>
          </a:p>
          <a:p>
            <a:r>
              <a:rPr lang="en-GB" dirty="0"/>
              <a:t>Any ethical issues</a:t>
            </a:r>
          </a:p>
          <a:p>
            <a:pPr marL="1082675" indent="-365125">
              <a:buFont typeface="Wingdings" panose="05000000000000000000" pitchFamily="2" charset="2"/>
              <a:buChar char="q"/>
              <a:tabLst>
                <a:tab pos="717550" algn="l"/>
              </a:tabLst>
            </a:pPr>
            <a:r>
              <a:rPr lang="en-GB" i="1" dirty="0"/>
              <a:t>This fits into … … …</a:t>
            </a:r>
          </a:p>
          <a:p>
            <a:pPr marL="1082675" indent="-365125">
              <a:buFont typeface="Wingdings" panose="05000000000000000000" pitchFamily="2" charset="2"/>
              <a:buChar char="q"/>
              <a:tabLst>
                <a:tab pos="717550" algn="l"/>
              </a:tabLst>
            </a:pPr>
            <a:r>
              <a:rPr lang="en-GB" i="1" dirty="0"/>
              <a:t>This aligns with … … ...</a:t>
            </a:r>
          </a:p>
          <a:p>
            <a:pPr marL="1082675" indent="-365125">
              <a:buFont typeface="Wingdings" panose="05000000000000000000" pitchFamily="2" charset="2"/>
              <a:buChar char="q"/>
              <a:tabLst>
                <a:tab pos="717550" algn="l"/>
              </a:tabLst>
            </a:pPr>
            <a:r>
              <a:rPr lang="en-GB" i="1" dirty="0"/>
              <a:t>According to … there is a contrary view to this</a:t>
            </a:r>
          </a:p>
          <a:p>
            <a:r>
              <a:rPr lang="en-GB" dirty="0"/>
              <a:t>Boundary issues – boundaries held, broken</a:t>
            </a:r>
          </a:p>
        </p:txBody>
      </p:sp>
    </p:spTree>
    <p:extLst>
      <p:ext uri="{BB962C8B-B14F-4D97-AF65-F5344CB8AC3E}">
        <p14:creationId xmlns:p14="http://schemas.microsoft.com/office/powerpoint/2010/main" val="42123143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3ACC7-FA9A-4F4A-BA8D-1D21E0641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Concentrate on presence and relational depth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8C884-47F3-499D-852B-684E3F788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1353800" cy="435133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4000" dirty="0"/>
              <a:t>Relational depth was evidenced when … … …</a:t>
            </a:r>
          </a:p>
          <a:p>
            <a:r>
              <a:rPr lang="en-GB" sz="4000" dirty="0"/>
              <a:t>Deeper processing and further reflection … … …</a:t>
            </a:r>
          </a:p>
          <a:p>
            <a:pPr marL="365125" indent="-365125">
              <a:buNone/>
            </a:pPr>
            <a:r>
              <a:rPr lang="en-GB" sz="4000" dirty="0"/>
              <a:t>  [Why I felt challenged/uncomfortable when … ...]</a:t>
            </a:r>
          </a:p>
          <a:p>
            <a:r>
              <a:rPr lang="en-GB" sz="4000" dirty="0"/>
              <a:t>Any equal opportunities or diversity issues?</a:t>
            </a:r>
          </a:p>
          <a:p>
            <a:r>
              <a:rPr lang="en-GB" sz="4000" dirty="0"/>
              <a:t>Any experiential tensions?</a:t>
            </a:r>
          </a:p>
        </p:txBody>
      </p:sp>
    </p:spTree>
    <p:extLst>
      <p:ext uri="{BB962C8B-B14F-4D97-AF65-F5344CB8AC3E}">
        <p14:creationId xmlns:p14="http://schemas.microsoft.com/office/powerpoint/2010/main" val="19339339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 …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2702" y="1981200"/>
            <a:ext cx="9929949" cy="378992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sz="6600" dirty="0"/>
              <a:t>Relate what </a:t>
            </a:r>
          </a:p>
          <a:p>
            <a:pPr marL="0" indent="0">
              <a:buNone/>
            </a:pPr>
            <a:r>
              <a:rPr lang="en-GB" sz="6600" dirty="0"/>
              <a:t>happened in the </a:t>
            </a:r>
          </a:p>
          <a:p>
            <a:pPr marL="0" indent="0">
              <a:buNone/>
            </a:pPr>
            <a:r>
              <a:rPr lang="en-GB" sz="6600" dirty="0"/>
              <a:t>session and your</a:t>
            </a:r>
          </a:p>
          <a:p>
            <a:pPr marL="0" indent="0">
              <a:buNone/>
            </a:pPr>
            <a:r>
              <a:rPr lang="en-GB" sz="6600" dirty="0"/>
              <a:t>relating of your</a:t>
            </a:r>
          </a:p>
          <a:p>
            <a:pPr marL="0" indent="0">
              <a:buNone/>
            </a:pPr>
            <a:r>
              <a:rPr lang="en-GB" sz="6600" dirty="0"/>
              <a:t>skills to THEORY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0971" y="2153163"/>
            <a:ext cx="2011680" cy="3009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7105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45A11-30F9-41B8-921D-B005751B2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example … … …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81F57-ABC6-4FD3-BC88-04B59B24C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50498"/>
            <a:ext cx="12192000" cy="5507502"/>
          </a:xfrm>
        </p:spPr>
        <p:txBody>
          <a:bodyPr>
            <a:noAutofit/>
          </a:bodyPr>
          <a:lstStyle/>
          <a:p>
            <a:r>
              <a:rPr lang="en-GB" sz="4000" dirty="0"/>
              <a:t>This proved to be good use of  a minimal encourager = How? Theory?</a:t>
            </a:r>
          </a:p>
          <a:p>
            <a:r>
              <a:rPr lang="en-GB" sz="4000" dirty="0"/>
              <a:t>Creation of a safe space = How? Theory?</a:t>
            </a:r>
          </a:p>
          <a:p>
            <a:r>
              <a:rPr lang="en-GB" sz="4000" dirty="0"/>
              <a:t>The theory behind this interaction is derived from/links to …..</a:t>
            </a:r>
          </a:p>
          <a:p>
            <a:r>
              <a:rPr lang="en-GB" sz="4000" dirty="0"/>
              <a:t>Note and comment on any metaphors, relating to theory </a:t>
            </a:r>
          </a:p>
          <a:p>
            <a:r>
              <a:rPr lang="en-GB" sz="4000" dirty="0"/>
              <a:t>What told you this was the right moment for a sensitive challenge/immediacy, etc.?</a:t>
            </a:r>
          </a:p>
          <a:p>
            <a:r>
              <a:rPr lang="en-GB" sz="4000" dirty="0"/>
              <a:t>There was immediacy evidenced here = How? Theory?</a:t>
            </a:r>
          </a:p>
        </p:txBody>
      </p:sp>
    </p:spTree>
    <p:extLst>
      <p:ext uri="{BB962C8B-B14F-4D97-AF65-F5344CB8AC3E}">
        <p14:creationId xmlns:p14="http://schemas.microsoft.com/office/powerpoint/2010/main" val="24801179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99B06-E3ED-4ABF-B094-14B01A0A0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example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CAC5F-069E-4595-8A94-742D147D30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/>
              <a:t>Any mirroring evidenced – evaluate and theorise</a:t>
            </a:r>
          </a:p>
          <a:p>
            <a:r>
              <a:rPr lang="en-GB" sz="4000" dirty="0"/>
              <a:t>Any evidence of parallel process?</a:t>
            </a:r>
          </a:p>
          <a:p>
            <a:r>
              <a:rPr lang="en-GB" sz="4000" dirty="0"/>
              <a:t>The theory behind this interaction relates to … … …</a:t>
            </a:r>
          </a:p>
          <a:p>
            <a:r>
              <a:rPr lang="en-GB" sz="4000" dirty="0"/>
              <a:t>INCLUDE ANY OPPOSING VIEWS – CRITIQUE  [In an opposing view …; However, it is suggested by …. that …this was/was not evidenced 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8240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473D6-CF21-4EAA-A481-A7D177A4C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examples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F8134-2C2F-4E9F-989F-5DFF083764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Autofit/>
          </a:bodyPr>
          <a:lstStyle/>
          <a:p>
            <a:r>
              <a:rPr lang="en-GB" sz="3600" dirty="0"/>
              <a:t>“The client’s difficulties suggested attachment issues” [link to theory, give opposing view on attachment]</a:t>
            </a:r>
          </a:p>
          <a:p>
            <a:r>
              <a:rPr lang="en-GB" sz="3600" dirty="0"/>
              <a:t>“It can be seen here how introjected values are present” [link to theory, give opposing view on introjected values]</a:t>
            </a:r>
          </a:p>
          <a:p>
            <a:r>
              <a:rPr lang="en-GB" sz="3600" dirty="0"/>
              <a:t>“The client’s comments here can be related to low self esteem” [link to theory, give opposing view on low/high self esteem]</a:t>
            </a:r>
          </a:p>
          <a:p>
            <a:r>
              <a:rPr lang="en-GB" sz="3600" dirty="0"/>
              <a:t>What does recent research say on these issues?</a:t>
            </a:r>
          </a:p>
        </p:txBody>
      </p:sp>
    </p:spTree>
    <p:extLst>
      <p:ext uri="{BB962C8B-B14F-4D97-AF65-F5344CB8AC3E}">
        <p14:creationId xmlns:p14="http://schemas.microsoft.com/office/powerpoint/2010/main" val="5092167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E4EC8-80E8-4E01-ACDE-F64DBE777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examples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2CCBF-097F-4D89-8393-CC277D160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20838"/>
            <a:ext cx="11353800" cy="5437162"/>
          </a:xfrm>
        </p:spPr>
        <p:txBody>
          <a:bodyPr>
            <a:normAutofit fontScale="92500" lnSpcReduction="10000"/>
          </a:bodyPr>
          <a:lstStyle/>
          <a:p>
            <a:r>
              <a:rPr lang="en-GB" sz="3500" dirty="0"/>
              <a:t>Were you aware of any internal bias?</a:t>
            </a:r>
          </a:p>
          <a:p>
            <a:pPr marL="0" indent="0">
              <a:buNone/>
            </a:pPr>
            <a:r>
              <a:rPr lang="en-GB" sz="3500" dirty="0">
                <a:solidFill>
                  <a:srgbClr val="FF0000"/>
                </a:solidFill>
              </a:rPr>
              <a:t>{Relate to theory}</a:t>
            </a:r>
          </a:p>
          <a:p>
            <a:pPr marL="0" indent="0">
              <a:buNone/>
            </a:pPr>
            <a:r>
              <a:rPr lang="en-GB" sz="3500" dirty="0">
                <a:solidFill>
                  <a:srgbClr val="FF0000"/>
                </a:solidFill>
              </a:rPr>
              <a:t>{How did you feel?} </a:t>
            </a:r>
          </a:p>
          <a:p>
            <a:pPr marL="0" indent="0">
              <a:buNone/>
            </a:pPr>
            <a:r>
              <a:rPr lang="en-GB" sz="3500" dirty="0">
                <a:solidFill>
                  <a:srgbClr val="FF0000"/>
                </a:solidFill>
              </a:rPr>
              <a:t>{What did you notice in your client?} </a:t>
            </a:r>
          </a:p>
          <a:p>
            <a:pPr marL="0" indent="0">
              <a:buNone/>
            </a:pPr>
            <a:r>
              <a:rPr lang="en-GB" sz="3500" dirty="0">
                <a:solidFill>
                  <a:srgbClr val="FF0000"/>
                </a:solidFill>
              </a:rPr>
              <a:t>{Areas for improvement?}</a:t>
            </a:r>
            <a:endParaRPr lang="en-GB" sz="3500" dirty="0"/>
          </a:p>
          <a:p>
            <a:r>
              <a:rPr lang="en-GB" sz="3500" dirty="0"/>
              <a:t>Were any ‘soft spots’ identified?</a:t>
            </a:r>
          </a:p>
          <a:p>
            <a:pPr marL="0" indent="0">
              <a:buNone/>
            </a:pPr>
            <a:r>
              <a:rPr lang="en-GB" sz="3500" dirty="0">
                <a:solidFill>
                  <a:srgbClr val="FF0000"/>
                </a:solidFill>
              </a:rPr>
              <a:t>{Relate to theory}</a:t>
            </a:r>
          </a:p>
          <a:p>
            <a:pPr marL="0" indent="0">
              <a:buNone/>
            </a:pPr>
            <a:r>
              <a:rPr lang="en-GB" sz="3500" dirty="0">
                <a:solidFill>
                  <a:srgbClr val="FF0000"/>
                </a:solidFill>
              </a:rPr>
              <a:t>{How did you feel?} </a:t>
            </a:r>
          </a:p>
          <a:p>
            <a:pPr marL="0" indent="0">
              <a:buNone/>
            </a:pPr>
            <a:r>
              <a:rPr lang="en-GB" sz="3500" dirty="0">
                <a:solidFill>
                  <a:srgbClr val="FF0000"/>
                </a:solidFill>
              </a:rPr>
              <a:t>{What did you notice in your client?} </a:t>
            </a:r>
          </a:p>
          <a:p>
            <a:pPr marL="0" indent="0">
              <a:buNone/>
            </a:pPr>
            <a:r>
              <a:rPr lang="en-GB" sz="3500" dirty="0">
                <a:solidFill>
                  <a:srgbClr val="FF0000"/>
                </a:solidFill>
              </a:rPr>
              <a:t>{Areas for improvement?}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0283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E44C3-59FF-4B1E-B6C7-D3A002595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ending process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51D71-435E-4981-8FE4-DD570995DD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How did you end the session?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{Relate to theory}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{How did you feel?}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{What did you notice in your client?}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{Areas for improvement?}</a:t>
            </a:r>
            <a:endParaRPr lang="en-GB" dirty="0"/>
          </a:p>
          <a:p>
            <a:r>
              <a:rPr lang="en-GB" dirty="0"/>
              <a:t>How was your pacing / time keeping / management of session?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{Relate to theory}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{How did you feel?}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{What did you notice in your client?}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{Areas for improvement?}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4401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8B024-45C4-4CD8-93CC-E15C892F4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Identify and analyse patterns and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4A2A7-32E0-4116-A114-27B17C5E01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5400" dirty="0"/>
              <a:t>What was the prominent theme of the session …?</a:t>
            </a:r>
          </a:p>
          <a:p>
            <a:pPr>
              <a:lnSpc>
                <a:spcPct val="150000"/>
              </a:lnSpc>
            </a:pPr>
            <a:r>
              <a:rPr lang="en-GB" sz="5400" dirty="0"/>
              <a:t>Any sub-themes?</a:t>
            </a:r>
          </a:p>
          <a:p>
            <a:pPr>
              <a:lnSpc>
                <a:spcPct val="150000"/>
              </a:lnSpc>
            </a:pPr>
            <a:r>
              <a:rPr lang="en-GB" sz="5400" dirty="0"/>
              <a:t>Make links … … 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85804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1D2CD-D693-4D37-83D0-9F1B8CEA9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which went well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65BD5-A2C9-4981-ABD8-6CAA91EF4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48972"/>
            <a:ext cx="12192000" cy="5409028"/>
          </a:xfrm>
        </p:spPr>
        <p:txBody>
          <a:bodyPr>
            <a:normAutofit fontScale="62500" lnSpcReduction="20000"/>
          </a:bodyPr>
          <a:lstStyle/>
          <a:p>
            <a:r>
              <a:rPr lang="en-GB" sz="5000" dirty="0"/>
              <a:t>A particularly competent moment was when … … …</a:t>
            </a:r>
          </a:p>
          <a:p>
            <a:pPr marL="0" indent="0">
              <a:buNone/>
            </a:pPr>
            <a:r>
              <a:rPr lang="en-GB" sz="5000" dirty="0">
                <a:solidFill>
                  <a:srgbClr val="FF0000"/>
                </a:solidFill>
              </a:rPr>
              <a:t>{Relate to theory}</a:t>
            </a:r>
          </a:p>
          <a:p>
            <a:pPr marL="0" indent="0">
              <a:buNone/>
            </a:pPr>
            <a:r>
              <a:rPr lang="en-GB" sz="5000" dirty="0">
                <a:solidFill>
                  <a:srgbClr val="FF0000"/>
                </a:solidFill>
              </a:rPr>
              <a:t>{How did you feel?} </a:t>
            </a:r>
          </a:p>
          <a:p>
            <a:pPr marL="0" indent="0">
              <a:buNone/>
            </a:pPr>
            <a:r>
              <a:rPr lang="en-GB" sz="5000" dirty="0">
                <a:solidFill>
                  <a:srgbClr val="FF0000"/>
                </a:solidFill>
              </a:rPr>
              <a:t>{What did you notice in your client?} </a:t>
            </a:r>
          </a:p>
          <a:p>
            <a:pPr marL="0" indent="0">
              <a:buNone/>
            </a:pPr>
            <a:r>
              <a:rPr lang="en-GB" sz="5000" dirty="0">
                <a:solidFill>
                  <a:srgbClr val="FF0000"/>
                </a:solidFill>
              </a:rPr>
              <a:t>{Areas for improvement?}</a:t>
            </a:r>
          </a:p>
          <a:p>
            <a:endParaRPr lang="en-GB" sz="5000" dirty="0"/>
          </a:p>
          <a:p>
            <a:r>
              <a:rPr lang="en-GB" sz="5000" dirty="0"/>
              <a:t>Relational depth was evidenced by … … …</a:t>
            </a:r>
          </a:p>
          <a:p>
            <a:pPr marL="0" indent="0">
              <a:buNone/>
            </a:pPr>
            <a:r>
              <a:rPr lang="en-GB" sz="5000" dirty="0">
                <a:solidFill>
                  <a:srgbClr val="FF0000"/>
                </a:solidFill>
              </a:rPr>
              <a:t>{Relate to theory}</a:t>
            </a:r>
          </a:p>
          <a:p>
            <a:pPr marL="0" indent="0">
              <a:buNone/>
            </a:pPr>
            <a:r>
              <a:rPr lang="en-GB" sz="5000" dirty="0">
                <a:solidFill>
                  <a:srgbClr val="FF0000"/>
                </a:solidFill>
              </a:rPr>
              <a:t>{How did you feel?} </a:t>
            </a:r>
          </a:p>
          <a:p>
            <a:pPr marL="0" indent="0">
              <a:buNone/>
            </a:pPr>
            <a:r>
              <a:rPr lang="en-GB" sz="5000" dirty="0">
                <a:solidFill>
                  <a:srgbClr val="FF0000"/>
                </a:solidFill>
              </a:rPr>
              <a:t>{What did you notice in your client?} </a:t>
            </a:r>
          </a:p>
          <a:p>
            <a:pPr marL="0" indent="0">
              <a:buNone/>
            </a:pPr>
            <a:r>
              <a:rPr lang="en-GB" sz="5000" dirty="0">
                <a:solidFill>
                  <a:srgbClr val="FF0000"/>
                </a:solidFill>
              </a:rPr>
              <a:t>{Areas for improvement?}</a:t>
            </a:r>
          </a:p>
          <a:p>
            <a:endParaRPr lang="en-GB" sz="5000" dirty="0"/>
          </a:p>
          <a:p>
            <a:endParaRPr lang="en-GB" sz="5000" dirty="0"/>
          </a:p>
          <a:p>
            <a:endParaRPr lang="en-GB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808D6E4A-E0D0-476E-ADC1-6EEE2E6536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1714" y="-3590"/>
            <a:ext cx="2830286" cy="1452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963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BE447-AD75-4592-B505-B8A831E1F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which went well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8158D-DB54-47DE-927F-F0CA194A30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Therapeutic movement can be seen within my client when … … …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{Relate to theory}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{How did you feel?}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{What did you notice in your client?}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{Areas for improvement?}</a:t>
            </a:r>
            <a:endParaRPr lang="en-GB" dirty="0"/>
          </a:p>
          <a:p>
            <a:r>
              <a:rPr lang="en-GB" dirty="0"/>
              <a:t>There was an epiphany when …..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{Relate to theory}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{How did you feel?}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{What did you notice in your client?}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{Areas for improvement?}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0BEC562C-D0F1-4F13-8309-0E78E405A2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1714" y="-3590"/>
            <a:ext cx="2830286" cy="1452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4004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EF4E5B-82C1-4AA2-8ECC-D04747ADF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Areas which did not go well … … …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D8A0792-AA2E-4DD1-9FE7-DD2046A9050B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82" y="720993"/>
            <a:ext cx="4047843" cy="4047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5493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07B93CA-9E02-42AF-9B52-1C56D6338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</p:spPr>
        <p:txBody>
          <a:bodyPr/>
          <a:lstStyle/>
          <a:p>
            <a:r>
              <a:rPr lang="en-GB" dirty="0"/>
              <a:t>Areas which did not go well … … 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0C087C-3BEF-4E1E-BC0A-87DA035EA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5"/>
          </a:xfrm>
        </p:spPr>
        <p:txBody>
          <a:bodyPr/>
          <a:lstStyle/>
          <a:p>
            <a:r>
              <a:rPr lang="en-GB" dirty="0"/>
              <a:t>Did you realise that this was an area which did not go well - during the session, following reflection, from observation, from supervision? How did this play out?</a:t>
            </a:r>
          </a:p>
          <a:p>
            <a:pPr marL="182563" indent="0">
              <a:buNone/>
            </a:pPr>
            <a:r>
              <a:rPr lang="en-GB" dirty="0">
                <a:solidFill>
                  <a:srgbClr val="FF0000"/>
                </a:solidFill>
              </a:rPr>
              <a:t>{Relate to theory}</a:t>
            </a:r>
          </a:p>
          <a:p>
            <a:pPr marL="182563" indent="0">
              <a:buNone/>
              <a:tabLst>
                <a:tab pos="182563" algn="l"/>
              </a:tabLst>
            </a:pPr>
            <a:r>
              <a:rPr lang="en-GB" dirty="0">
                <a:solidFill>
                  <a:srgbClr val="FF0000"/>
                </a:solidFill>
              </a:rPr>
              <a:t>{How did you feel?} </a:t>
            </a:r>
          </a:p>
          <a:p>
            <a:pPr marL="182563" indent="0">
              <a:buNone/>
            </a:pPr>
            <a:r>
              <a:rPr lang="en-GB" dirty="0">
                <a:solidFill>
                  <a:srgbClr val="FF0000"/>
                </a:solidFill>
              </a:rPr>
              <a:t>{What did you notice in your client?} </a:t>
            </a:r>
          </a:p>
          <a:p>
            <a:pPr marL="182563" indent="0">
              <a:buNone/>
            </a:pPr>
            <a:r>
              <a:rPr lang="en-GB" dirty="0">
                <a:solidFill>
                  <a:srgbClr val="FF0000"/>
                </a:solidFill>
              </a:rPr>
              <a:t>{Areas for improvement?}</a:t>
            </a:r>
          </a:p>
          <a:p>
            <a:r>
              <a:rPr lang="en-GB" dirty="0"/>
              <a:t>Describe the interaction, the theory, how you felt, the impact on your client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What might you have done differently / better?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   {Relate to theory}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0700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6DB1B-33C6-46F4-95E0-6088F6FD6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Be able to discuss 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96A23-381D-45CA-96FD-F7CF5A5E1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/>
          </a:bodyPr>
          <a:lstStyle/>
          <a:p>
            <a:r>
              <a:rPr lang="en-GB" sz="3600" dirty="0"/>
              <a:t>WHAT you were doing throughout this session</a:t>
            </a:r>
          </a:p>
          <a:p>
            <a:r>
              <a:rPr lang="en-GB" sz="3600" dirty="0"/>
              <a:t>WHAT you did well / WHAT could have been better</a:t>
            </a:r>
          </a:p>
          <a:p>
            <a:r>
              <a:rPr lang="en-GB" sz="3600" dirty="0"/>
              <a:t>WHY you were doing what you were doing </a:t>
            </a:r>
          </a:p>
          <a:p>
            <a:r>
              <a:rPr lang="en-GB" sz="3600" dirty="0"/>
              <a:t>HOW you were doing this = theoretical approach, lens, skills</a:t>
            </a:r>
          </a:p>
          <a:p>
            <a:r>
              <a:rPr lang="en-GB" sz="3600" dirty="0"/>
              <a:t>IMPACT on self and client</a:t>
            </a:r>
          </a:p>
          <a:p>
            <a:r>
              <a:rPr lang="en-GB" sz="3600" dirty="0"/>
              <a:t>IMPACT of observation and supervision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2898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0400BB-92DF-4B81-85DE-9DFED4A88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from this session … … …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66C643-78D4-42C3-B7B0-B7DC36F44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6600"/>
              <a:t>You … … … </a:t>
            </a:r>
          </a:p>
          <a:p>
            <a:endParaRPr lang="en-GB" sz="6600" dirty="0"/>
          </a:p>
          <a:p>
            <a:r>
              <a:rPr lang="en-GB" sz="6600" dirty="0"/>
              <a:t>Your client … … …</a:t>
            </a:r>
          </a:p>
        </p:txBody>
      </p:sp>
    </p:spTree>
    <p:extLst>
      <p:ext uri="{BB962C8B-B14F-4D97-AF65-F5344CB8AC3E}">
        <p14:creationId xmlns:p14="http://schemas.microsoft.com/office/powerpoint/2010/main" val="12276667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01012-7BD3-4A12-B181-4EFD70E64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 your observer’s feedback: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BB317-89E3-41FF-97F5-9777F505C2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Immediately after this session, observer feedback was provided, which revealed … …</a:t>
            </a:r>
          </a:p>
          <a:p>
            <a:pPr marL="182563" indent="84138">
              <a:buNone/>
            </a:pPr>
            <a:r>
              <a:rPr lang="en-GB" dirty="0">
                <a:solidFill>
                  <a:srgbClr val="FF0000"/>
                </a:solidFill>
              </a:rPr>
              <a:t>{Relate to theory}</a:t>
            </a:r>
          </a:p>
          <a:p>
            <a:pPr marL="182563" indent="84138">
              <a:buNone/>
            </a:pPr>
            <a:r>
              <a:rPr lang="en-GB" dirty="0">
                <a:solidFill>
                  <a:srgbClr val="FF0000"/>
                </a:solidFill>
              </a:rPr>
              <a:t>{How did you feel?} </a:t>
            </a:r>
          </a:p>
          <a:p>
            <a:pPr marL="182563" indent="84138">
              <a:buNone/>
            </a:pPr>
            <a:r>
              <a:rPr lang="en-GB" dirty="0">
                <a:solidFill>
                  <a:srgbClr val="FF0000"/>
                </a:solidFill>
              </a:rPr>
              <a:t>{Agree / disagree?}</a:t>
            </a:r>
          </a:p>
          <a:p>
            <a:pPr marL="182563" indent="84138">
              <a:buNone/>
            </a:pPr>
            <a:r>
              <a:rPr lang="en-GB" dirty="0">
                <a:solidFill>
                  <a:srgbClr val="FF0000"/>
                </a:solidFill>
              </a:rPr>
              <a:t>{How did you relate this to your client?} </a:t>
            </a:r>
          </a:p>
          <a:p>
            <a:pPr marL="182563" indent="84138">
              <a:buNone/>
            </a:pPr>
            <a:r>
              <a:rPr lang="en-GB" dirty="0">
                <a:solidFill>
                  <a:srgbClr val="FF0000"/>
                </a:solidFill>
              </a:rPr>
              <a:t>{Areas for improvement?}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2C445D-FE69-4F03-91AC-24B0F2A5F9E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1286" y="4304715"/>
            <a:ext cx="1942514" cy="1729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1421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THE ROLE OF SUPERVISION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33599"/>
            <a:ext cx="10058400" cy="3702837"/>
          </a:xfrm>
        </p:spPr>
        <p:txBody>
          <a:bodyPr/>
          <a:lstStyle/>
          <a:p>
            <a:pPr marL="266700" indent="-266700" defTabSz="900113">
              <a:buFont typeface="Arial" panose="020B0604020202020204" pitchFamily="34" charset="0"/>
              <a:buChar char="•"/>
            </a:pPr>
            <a:r>
              <a:rPr lang="en-GB" dirty="0"/>
              <a:t>After critiquing this session one element that I would take to  supervision is … … 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did you work with this with your supervisor?</a:t>
            </a:r>
          </a:p>
          <a:p>
            <a:pPr marL="182563" indent="0">
              <a:buNone/>
            </a:pPr>
            <a:r>
              <a:rPr lang="en-GB" dirty="0">
                <a:solidFill>
                  <a:srgbClr val="FF0000"/>
                </a:solidFill>
              </a:rPr>
              <a:t> {Relate to theory}</a:t>
            </a:r>
          </a:p>
          <a:p>
            <a:pPr marL="182563" indent="0">
              <a:buNone/>
            </a:pPr>
            <a:r>
              <a:rPr lang="en-GB" dirty="0">
                <a:solidFill>
                  <a:srgbClr val="FF0000"/>
                </a:solidFill>
              </a:rPr>
              <a:t> {How did you feel?} </a:t>
            </a:r>
          </a:p>
          <a:p>
            <a:pPr marL="182563" indent="0">
              <a:buNone/>
            </a:pPr>
            <a:r>
              <a:rPr lang="en-GB" dirty="0">
                <a:solidFill>
                  <a:srgbClr val="FF0000"/>
                </a:solidFill>
              </a:rPr>
              <a:t> {What did you notice in your client?} </a:t>
            </a:r>
          </a:p>
          <a:p>
            <a:pPr marL="182563" indent="0">
              <a:buNone/>
            </a:pPr>
            <a:r>
              <a:rPr lang="en-GB" dirty="0">
                <a:solidFill>
                  <a:srgbClr val="FF0000"/>
                </a:solidFill>
              </a:rPr>
              <a:t> {Areas for improvement?}</a:t>
            </a:r>
          </a:p>
          <a:p>
            <a:pPr marL="182563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6889" y="3355630"/>
            <a:ext cx="2441448" cy="2715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6853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FE09F-1314-41B4-8374-10AA0C206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conclusion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EA937-F75B-4554-BE25-419A19D37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5"/>
          </a:xfrm>
        </p:spPr>
        <p:txBody>
          <a:bodyPr>
            <a:normAutofit/>
          </a:bodyPr>
          <a:lstStyle/>
          <a:p>
            <a:r>
              <a:rPr lang="en-GB" dirty="0"/>
              <a:t>This case study has  … … …</a:t>
            </a:r>
          </a:p>
          <a:p>
            <a:r>
              <a:rPr lang="en-GB" dirty="0"/>
              <a:t>In evaluating this session it was noted that … … …</a:t>
            </a:r>
          </a:p>
          <a:p>
            <a:r>
              <a:rPr lang="en-GB" dirty="0"/>
              <a:t>The impact on: self / client / observer / supervision process</a:t>
            </a:r>
          </a:p>
          <a:p>
            <a:r>
              <a:rPr lang="en-GB" dirty="0"/>
              <a:t>Moving on to the assimilation of this learning into practice … … …</a:t>
            </a:r>
          </a:p>
          <a:p>
            <a:r>
              <a:rPr lang="en-GB" dirty="0"/>
              <a:t>Pull all the threads together</a:t>
            </a:r>
          </a:p>
          <a:p>
            <a:r>
              <a:rPr lang="en-GB" dirty="0"/>
              <a:t>The impact and consequence the topic and the therapeutic relationship had for the counsellor and the client</a:t>
            </a:r>
          </a:p>
          <a:p>
            <a:r>
              <a:rPr lang="en-GB" dirty="0"/>
              <a:t>Your ‘take away’ learning</a:t>
            </a:r>
          </a:p>
          <a:p>
            <a:r>
              <a:rPr lang="en-GB" dirty="0"/>
              <a:t>The theory behind observation of sessions, tape recording of sessions, etc., and how you experienced this</a:t>
            </a:r>
          </a:p>
        </p:txBody>
      </p:sp>
    </p:spTree>
    <p:extLst>
      <p:ext uri="{BB962C8B-B14F-4D97-AF65-F5344CB8AC3E}">
        <p14:creationId xmlns:p14="http://schemas.microsoft.com/office/powerpoint/2010/main" val="26375455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IMPACT OF OBSERVATION </a:t>
            </a:r>
            <a:r>
              <a:rPr lang="en-GB" b="1"/>
              <a:t>AND SUPERVISION …   …   …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2961" y="1836511"/>
            <a:ext cx="3106077" cy="43513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335325" y="1836511"/>
            <a:ext cx="500742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/>
              <a:t> Your assimilation of this feedback</a:t>
            </a:r>
          </a:p>
        </p:txBody>
      </p:sp>
    </p:spTree>
    <p:extLst>
      <p:ext uri="{BB962C8B-B14F-4D97-AF65-F5344CB8AC3E}">
        <p14:creationId xmlns:p14="http://schemas.microsoft.com/office/powerpoint/2010/main" val="8419572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455F51"/>
      </a:dk2>
      <a:lt2>
        <a:srgbClr val="678A26"/>
      </a:lt2>
      <a:accent1>
        <a:srgbClr val="678A26"/>
      </a:accent1>
      <a:accent2>
        <a:srgbClr val="678A26"/>
      </a:accent2>
      <a:accent3>
        <a:srgbClr val="678A26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10931</TotalTime>
  <Words>1512</Words>
  <Application>Microsoft Office PowerPoint</Application>
  <PresentationFormat>Widescreen</PresentationFormat>
  <Paragraphs>215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Calibri Light</vt:lpstr>
      <vt:lpstr>Wingdings</vt:lpstr>
      <vt:lpstr>Office Theme</vt:lpstr>
      <vt:lpstr>PRACTICUM ASSIGNMENT 1  4th November 2019 </vt:lpstr>
      <vt:lpstr>Health warning …   …   …</vt:lpstr>
      <vt:lpstr>Assignment 1 … … …</vt:lpstr>
      <vt:lpstr>Overview … … …</vt:lpstr>
      <vt:lpstr>CRITIQUE A TWENTY MINUTE RECORDING … … …</vt:lpstr>
      <vt:lpstr> </vt:lpstr>
      <vt:lpstr>Remember our work on:</vt:lpstr>
      <vt:lpstr>INTRODUCTION … … …</vt:lpstr>
      <vt:lpstr>Aims and objectives …</vt:lpstr>
      <vt:lpstr> Moving on … … … Also consider … … …</vt:lpstr>
      <vt:lpstr>Pay attention to … … …</vt:lpstr>
      <vt:lpstr>Concentrate on presence and relational depth </vt:lpstr>
      <vt:lpstr>Remember … … …</vt:lpstr>
      <vt:lpstr>For example … … … </vt:lpstr>
      <vt:lpstr>For example … … …</vt:lpstr>
      <vt:lpstr>Further examples … … …</vt:lpstr>
      <vt:lpstr>Further examples … … …</vt:lpstr>
      <vt:lpstr>The ending process … … …</vt:lpstr>
      <vt:lpstr>Identify and analyse patterns and themes</vt:lpstr>
      <vt:lpstr>Areas which went well … … …</vt:lpstr>
      <vt:lpstr>Areas which went well … … …</vt:lpstr>
      <vt:lpstr>Areas which did not go well … … …</vt:lpstr>
      <vt:lpstr>Areas which did not go well … … …</vt:lpstr>
      <vt:lpstr>Be able to discuss  …</vt:lpstr>
      <vt:lpstr>Learning from this session … … …</vt:lpstr>
      <vt:lpstr>Discuss your observer’s feedback:</vt:lpstr>
      <vt:lpstr>CONSIDER THE ROLE OF SUPERVISION</vt:lpstr>
      <vt:lpstr>The conclusion … … …</vt:lpstr>
      <vt:lpstr>THE IMPACT OF OBSERVATION AND SUPERVISION …   …   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Empirical Research Methods</dc:title>
  <dc:creator>Melody Cranbourne</dc:creator>
  <cp:lastModifiedBy>Beverly Cole</cp:lastModifiedBy>
  <cp:revision>210</cp:revision>
  <dcterms:created xsi:type="dcterms:W3CDTF">2015-09-21T19:01:22Z</dcterms:created>
  <dcterms:modified xsi:type="dcterms:W3CDTF">2019-11-03T19:00:30Z</dcterms:modified>
</cp:coreProperties>
</file>