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364" r:id="rId2"/>
    <p:sldId id="383" r:id="rId3"/>
    <p:sldId id="380" r:id="rId4"/>
    <p:sldId id="365" r:id="rId5"/>
    <p:sldId id="381" r:id="rId6"/>
    <p:sldId id="378" r:id="rId7"/>
    <p:sldId id="379" r:id="rId8"/>
    <p:sldId id="38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89"/>
  </p:normalViewPr>
  <p:slideViewPr>
    <p:cSldViewPr snapToGrid="0" showGuides="1">
      <p:cViewPr varScale="1">
        <p:scale>
          <a:sx n="106" d="100"/>
          <a:sy n="106" d="100"/>
        </p:scale>
        <p:origin x="756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11/07/2025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11/07/2025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11/07/2025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11/07/2025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11/07/2025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11/07/2025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11/07/2025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11/07/2025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11/07/2025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11/07/2025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11/07/2025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11/07/2025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11/07/2025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rPr lang="en-GB" altLang="en-US"/>
              <a:t>Module Title: </a:t>
            </a:r>
            <a:r>
              <a:rPr lang="en-GB" altLang="en-US" b="1" i="1"/>
              <a:t>Professional Career Development within H&amp;SC</a:t>
            </a:r>
          </a:p>
          <a:p>
            <a:r>
              <a:rPr lang="en-GB" altLang="en-US" u="sng"/>
              <a:t>Module Number</a:t>
            </a:r>
            <a:r>
              <a:rPr lang="en-GB" altLang="en-US"/>
              <a:t>: </a:t>
            </a:r>
            <a:r>
              <a:rPr lang="en-GB" altLang="en-US" b="1" i="1"/>
              <a:t>LCHS 4009 (LON)</a:t>
            </a:r>
          </a:p>
          <a:p>
            <a:r>
              <a:rPr lang="en-GB" altLang="en-US" u="sng"/>
              <a:t>Assignment No</a:t>
            </a:r>
            <a:r>
              <a:rPr lang="en-GB" altLang="en-US" b="1" i="1"/>
              <a:t>:     ASSIGNMENT 1</a:t>
            </a:r>
          </a:p>
          <a:p>
            <a:r>
              <a:rPr lang="en-GB" altLang="en-US" u="sng"/>
              <a:t>Student Name</a:t>
            </a:r>
            <a:r>
              <a:rPr lang="en-GB" altLang="en-US" b="1" i="1"/>
              <a:t>:</a:t>
            </a:r>
          </a:p>
          <a:p>
            <a:r>
              <a:rPr lang="en-GB" altLang="en-US" u="sng"/>
              <a:t>Student ID: </a:t>
            </a:r>
            <a:endParaRPr lang="en-GB" altLang="en-US" b="1" i="1"/>
          </a:p>
          <a:p>
            <a:r>
              <a:rPr lang="en-GB" altLang="en-US" u="sng"/>
              <a:t>Lecturer’s Name</a:t>
            </a:r>
            <a:r>
              <a:rPr lang="en-GB" altLang="en-US" b="1" i="1"/>
              <a:t>: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On this page state whether you have or have not used AI. Include the AI source if you have!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11/07/2025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437CAAEC-4CD3-D3A1-CC31-1121EF7CC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Overview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5FF0828E-3873-85A7-99B1-9569FFB07C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4060825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altLang="en-US" dirty="0"/>
              <a:t>Introduction </a:t>
            </a:r>
          </a:p>
          <a:p>
            <a:pPr marL="0" indent="0">
              <a:buNone/>
              <a:defRPr/>
            </a:pPr>
            <a:endParaRPr lang="en-GB" altLang="en-US" dirty="0"/>
          </a:p>
          <a:p>
            <a:pPr marL="0" indent="0">
              <a:buNone/>
              <a:defRPr/>
            </a:pPr>
            <a:r>
              <a:rPr lang="en-GB" altLang="en-US" i="1" dirty="0"/>
              <a:t>Create your own overview …  </a:t>
            </a:r>
          </a:p>
          <a:p>
            <a:pPr marL="0" indent="0">
              <a:buNone/>
              <a:defRPr/>
            </a:pPr>
            <a:endParaRPr lang="en-GB" altLang="en-US" dirty="0"/>
          </a:p>
          <a:p>
            <a:pPr marL="0" indent="0">
              <a:buNone/>
              <a:defRPr/>
            </a:pPr>
            <a:r>
              <a:rPr lang="en-GB" altLang="en-US" dirty="0"/>
              <a:t>Conclusion </a:t>
            </a:r>
          </a:p>
          <a:p>
            <a:pPr marL="0" indent="0">
              <a:buNone/>
              <a:defRPr/>
            </a:pPr>
            <a:r>
              <a:rPr lang="en-GB" altLang="en-US" dirty="0"/>
              <a:t>References </a:t>
            </a: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6534C0-F26B-E03E-B6DE-F41139592B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 smtClean="0"/>
              <a:pPr>
                <a:defRPr/>
              </a:pPr>
              <a:t>11/07/2025</a:t>
            </a:fld>
            <a:endParaRPr lang="en-GB" altLang="en-US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BF6032E4-8687-CDA8-6A56-B310EB9F7A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3F62C13-3DF8-4B55-9E1B-D07C54478AE3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FF99867-3357-4233-5905-8EE9CCE8E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GB" altLang="en-US" b="1" dirty="0"/>
              <a:t>Introduction</a:t>
            </a:r>
            <a:endParaRPr lang="en-US" altLang="en-US" b="1" i="1" dirty="0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53B14B-BF33-2508-AD1A-B195373A476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11/07/2025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8196" name="Slide Number Placeholder 4">
            <a:extLst>
              <a:ext uri="{FF2B5EF4-FFF2-40B4-BE49-F238E27FC236}">
                <a16:creationId xmlns:a16="http://schemas.microsoft.com/office/drawing/2014/main" id="{886431FF-65F4-96D9-3AC1-A1CF78A656A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ED4D28C-0A3F-4416-BB82-3A291C9C4B3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7D47917-3C8A-D3F7-6E1D-4C05B4122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412875"/>
            <a:ext cx="8229600" cy="4103688"/>
          </a:xfrm>
        </p:spPr>
        <p:txBody>
          <a:bodyPr/>
          <a:lstStyle/>
          <a:p>
            <a:pPr marL="0" indent="0" algn="ctr">
              <a:buNone/>
              <a:defRPr/>
            </a:pPr>
            <a:r>
              <a:rPr lang="en-GB" dirty="0"/>
              <a:t>Tell us about yourself and why you chose to do this course.</a:t>
            </a:r>
          </a:p>
          <a:p>
            <a:pPr marL="0" indent="0" algn="ctr">
              <a:buNone/>
              <a:defRPr/>
            </a:pPr>
            <a:endParaRPr lang="en-GB" dirty="0"/>
          </a:p>
          <a:p>
            <a:pPr marL="0" indent="0" algn="ctr">
              <a:buNone/>
              <a:defRPr/>
            </a:pPr>
            <a:r>
              <a:rPr lang="en-GB" dirty="0"/>
              <a:t>What this presentation is about. Don’t write essay </a:t>
            </a:r>
          </a:p>
          <a:p>
            <a:pPr marL="0" indent="0">
              <a:buNone/>
              <a:defRPr/>
            </a:pPr>
            <a:endParaRPr lang="en-GB" b="1" dirty="0"/>
          </a:p>
          <a:p>
            <a:pPr>
              <a:defRPr/>
            </a:pPr>
            <a:endParaRPr lang="en-GB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172" y="509752"/>
            <a:ext cx="10972800" cy="1266496"/>
          </a:xfrm>
        </p:spPr>
        <p:txBody>
          <a:bodyPr/>
          <a:lstStyle/>
          <a:p>
            <a:r>
              <a:rPr lang="en-GB" dirty="0"/>
              <a:t>Care home, Hospital, or GP practice) </a:t>
            </a:r>
            <a:endParaRPr lang="en-GB" altLang="en-US" b="1" i="1" dirty="0">
              <a:solidFill>
                <a:srgbClr val="FF0000"/>
              </a:solidFill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1048" y="2025870"/>
            <a:ext cx="8875986" cy="2010102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Identify a long-term problem in the health &amp; social sector (Care home, Hospital, or GP practice). Use bullet point – don’t write essay </a:t>
            </a:r>
          </a:p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11/07/2025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11/07/2025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6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752" y="310897"/>
            <a:ext cx="10972800" cy="859535"/>
          </a:xfrm>
        </p:spPr>
        <p:txBody>
          <a:bodyPr/>
          <a:lstStyle/>
          <a:p>
            <a:r>
              <a:rPr lang="en-GB" sz="2000" dirty="0"/>
              <a:t>Using the fishbone model, identify the major problems, causes and effects of the problems and suggest solutions to the problems. You may use fishbone diagram</a:t>
            </a:r>
            <a:endParaRPr lang="en-GB" sz="3200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E6D86FC-4A3E-6173-D8D8-FD370BDE3508}"/>
              </a:ext>
            </a:extLst>
          </p:cNvPr>
          <p:cNvCxnSpPr>
            <a:cxnSpLocks/>
          </p:cNvCxnSpPr>
          <p:nvPr/>
        </p:nvCxnSpPr>
        <p:spPr>
          <a:xfrm>
            <a:off x="1062182" y="3364992"/>
            <a:ext cx="9892330" cy="0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FA5B681-544A-0520-FCF2-D5723E9EE053}"/>
              </a:ext>
            </a:extLst>
          </p:cNvPr>
          <p:cNvCxnSpPr/>
          <p:nvPr/>
        </p:nvCxnSpPr>
        <p:spPr>
          <a:xfrm flipH="1" flipV="1">
            <a:off x="1856232" y="2221992"/>
            <a:ext cx="1508760" cy="1143000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ED0A35B-0378-4A23-6E8E-0B01671357FF}"/>
              </a:ext>
            </a:extLst>
          </p:cNvPr>
          <p:cNvSpPr txBox="1"/>
          <p:nvPr/>
        </p:nvSpPr>
        <p:spPr>
          <a:xfrm>
            <a:off x="416729" y="1739114"/>
            <a:ext cx="1439503" cy="9657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9050">
            <a:solidFill>
              <a:srgbClr val="4BACC6"/>
            </a:solidFill>
          </a:ln>
        </p:spPr>
        <p:txBody>
          <a:bodyPr wrap="square" rtlCol="0">
            <a:noAutofit/>
          </a:bodyPr>
          <a:lstStyle/>
          <a:p>
            <a:r>
              <a:rPr lang="en-GB" sz="1400" dirty="0"/>
              <a:t>Text Here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55124C3-9EA2-67EE-3B13-13C9C2D830B7}"/>
              </a:ext>
            </a:extLst>
          </p:cNvPr>
          <p:cNvCxnSpPr>
            <a:cxnSpLocks/>
          </p:cNvCxnSpPr>
          <p:nvPr/>
        </p:nvCxnSpPr>
        <p:spPr>
          <a:xfrm flipV="1">
            <a:off x="1856232" y="3364992"/>
            <a:ext cx="1508760" cy="1143000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247F0D70-B671-24FC-1C28-0AC251FFAFDB}"/>
              </a:ext>
            </a:extLst>
          </p:cNvPr>
          <p:cNvSpPr txBox="1"/>
          <p:nvPr/>
        </p:nvSpPr>
        <p:spPr>
          <a:xfrm>
            <a:off x="416728" y="4025116"/>
            <a:ext cx="1439503" cy="9657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9050">
            <a:solidFill>
              <a:srgbClr val="4BACC6"/>
            </a:solidFill>
          </a:ln>
        </p:spPr>
        <p:txBody>
          <a:bodyPr wrap="square" rtlCol="0">
            <a:noAutofit/>
          </a:bodyPr>
          <a:lstStyle/>
          <a:p>
            <a:r>
              <a:rPr lang="en-GB" sz="1400" dirty="0"/>
              <a:t>Text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3008021-8EC2-B6A1-08E7-2272C28E8164}"/>
              </a:ext>
            </a:extLst>
          </p:cNvPr>
          <p:cNvCxnSpPr/>
          <p:nvPr/>
        </p:nvCxnSpPr>
        <p:spPr>
          <a:xfrm flipH="1" flipV="1">
            <a:off x="5019686" y="2221992"/>
            <a:ext cx="1508760" cy="1143000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DD5B5C6C-F017-8397-2E73-1BB02E154877}"/>
              </a:ext>
            </a:extLst>
          </p:cNvPr>
          <p:cNvSpPr txBox="1"/>
          <p:nvPr/>
        </p:nvSpPr>
        <p:spPr>
          <a:xfrm>
            <a:off x="3580183" y="1739114"/>
            <a:ext cx="1439503" cy="9657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9050">
            <a:solidFill>
              <a:srgbClr val="4BACC6"/>
            </a:solidFill>
          </a:ln>
        </p:spPr>
        <p:txBody>
          <a:bodyPr wrap="square" rtlCol="0">
            <a:noAutofit/>
          </a:bodyPr>
          <a:lstStyle/>
          <a:p>
            <a:r>
              <a:rPr lang="en-GB" sz="1400" dirty="0"/>
              <a:t>Text Here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AABA22D-CD56-C376-9595-6CF1241FD073}"/>
              </a:ext>
            </a:extLst>
          </p:cNvPr>
          <p:cNvCxnSpPr>
            <a:cxnSpLocks/>
          </p:cNvCxnSpPr>
          <p:nvPr/>
        </p:nvCxnSpPr>
        <p:spPr>
          <a:xfrm flipV="1">
            <a:off x="5019686" y="3364992"/>
            <a:ext cx="1508760" cy="1143000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4AB0F87B-96C6-3AFC-675C-51088E81171B}"/>
              </a:ext>
            </a:extLst>
          </p:cNvPr>
          <p:cNvSpPr txBox="1"/>
          <p:nvPr/>
        </p:nvSpPr>
        <p:spPr>
          <a:xfrm>
            <a:off x="3580182" y="4025116"/>
            <a:ext cx="1439503" cy="9657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9050">
            <a:solidFill>
              <a:srgbClr val="4BACC6"/>
            </a:solidFill>
          </a:ln>
        </p:spPr>
        <p:txBody>
          <a:bodyPr wrap="square" rtlCol="0">
            <a:noAutofit/>
          </a:bodyPr>
          <a:lstStyle/>
          <a:p>
            <a:r>
              <a:rPr lang="en-GB" sz="1400" dirty="0"/>
              <a:t>Text Here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9C2A95CF-FE38-67A8-97BC-D16A226C1C8D}"/>
              </a:ext>
            </a:extLst>
          </p:cNvPr>
          <p:cNvCxnSpPr/>
          <p:nvPr/>
        </p:nvCxnSpPr>
        <p:spPr>
          <a:xfrm flipH="1" flipV="1">
            <a:off x="8079215" y="2221992"/>
            <a:ext cx="1508760" cy="1143000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7759AD3F-722F-432E-A96B-2ADBD728E3E1}"/>
              </a:ext>
            </a:extLst>
          </p:cNvPr>
          <p:cNvSpPr txBox="1"/>
          <p:nvPr/>
        </p:nvSpPr>
        <p:spPr>
          <a:xfrm>
            <a:off x="6639712" y="1739114"/>
            <a:ext cx="1439503" cy="9657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9050">
            <a:solidFill>
              <a:srgbClr val="4BACC6"/>
            </a:solidFill>
          </a:ln>
        </p:spPr>
        <p:txBody>
          <a:bodyPr wrap="square" rtlCol="0">
            <a:noAutofit/>
          </a:bodyPr>
          <a:lstStyle/>
          <a:p>
            <a:r>
              <a:rPr lang="en-GB" sz="1400" dirty="0"/>
              <a:t>Text Here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F751B29-FECC-31EF-CB56-A9812ED1E81E}"/>
              </a:ext>
            </a:extLst>
          </p:cNvPr>
          <p:cNvCxnSpPr>
            <a:cxnSpLocks/>
          </p:cNvCxnSpPr>
          <p:nvPr/>
        </p:nvCxnSpPr>
        <p:spPr>
          <a:xfrm flipV="1">
            <a:off x="8079215" y="3364992"/>
            <a:ext cx="1508760" cy="1143000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DCCE5826-D83B-F2FE-FC7A-D28313352F54}"/>
              </a:ext>
            </a:extLst>
          </p:cNvPr>
          <p:cNvSpPr txBox="1"/>
          <p:nvPr/>
        </p:nvSpPr>
        <p:spPr>
          <a:xfrm>
            <a:off x="6639711" y="4025116"/>
            <a:ext cx="1439503" cy="96575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9050">
            <a:solidFill>
              <a:srgbClr val="4BACC6"/>
            </a:solidFill>
          </a:ln>
        </p:spPr>
        <p:txBody>
          <a:bodyPr wrap="square" rtlCol="0">
            <a:noAutofit/>
          </a:bodyPr>
          <a:lstStyle/>
          <a:p>
            <a:r>
              <a:rPr lang="en-GB" sz="1400" dirty="0"/>
              <a:t>Text Here</a:t>
            </a:r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0AD12893-1776-E1A8-84B4-095F46EEC0F4}"/>
              </a:ext>
            </a:extLst>
          </p:cNvPr>
          <p:cNvSpPr/>
          <p:nvPr/>
        </p:nvSpPr>
        <p:spPr>
          <a:xfrm rot="5400000">
            <a:off x="9691604" y="2367678"/>
            <a:ext cx="2807922" cy="1994629"/>
          </a:xfrm>
          <a:prstGeom prst="triangl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4BACC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lIns="72000" tIns="36000" rIns="72000" bIns="36000" rtlCol="0" anchor="ctr"/>
          <a:lstStyle/>
          <a:p>
            <a:pPr algn="ctr"/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E3575D8-D492-39A8-0818-B9213AD19B8A}"/>
              </a:ext>
            </a:extLst>
          </p:cNvPr>
          <p:cNvSpPr txBox="1"/>
          <p:nvPr/>
        </p:nvSpPr>
        <p:spPr>
          <a:xfrm>
            <a:off x="10107588" y="2704868"/>
            <a:ext cx="2024603" cy="1143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GB" sz="1400" dirty="0"/>
              <a:t>Text Here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28600"/>
            <a:ext cx="8229600" cy="1143000"/>
          </a:xfrm>
        </p:spPr>
        <p:txBody>
          <a:bodyPr/>
          <a:lstStyle/>
          <a:p>
            <a:r>
              <a:rPr lang="en-GB" altLang="en-US" b="1"/>
              <a:t>Conclusion</a:t>
            </a:r>
            <a:endParaRPr lang="en-GB" altLang="en-US" b="1" i="1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3916363"/>
          </a:xfrm>
        </p:spPr>
        <p:txBody>
          <a:bodyPr/>
          <a:lstStyle/>
          <a:p>
            <a:pPr marL="0" indent="0" algn="ctr">
              <a:buNone/>
            </a:pPr>
            <a:r>
              <a:rPr lang="en-GB" altLang="en-US" dirty="0"/>
              <a:t>A short summary of what you have presented.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11/07/2025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7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</a:rPr>
              <a:t>References List</a:t>
            </a: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1889233"/>
          </a:xfrm>
        </p:spPr>
        <p:txBody>
          <a:bodyPr/>
          <a:lstStyle/>
          <a:p>
            <a:pPr marL="0" indent="0" algn="ctr">
              <a:buNone/>
            </a:pPr>
            <a:r>
              <a:rPr lang="en-GB" altLang="en-US" dirty="0"/>
              <a:t>In the Harvard style, you must show at 2 or more references, which you have cited in your slides.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11/07/2025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8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217</Words>
  <Application>Microsoft Office PowerPoint</Application>
  <PresentationFormat>Widescreen</PresentationFormat>
  <Paragraphs>49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Myriad Pro</vt:lpstr>
      <vt:lpstr>Arial</vt:lpstr>
      <vt:lpstr>20140311PresentationUWTSDTemplate</vt:lpstr>
      <vt:lpstr>PowerPoint Presentation</vt:lpstr>
      <vt:lpstr>Acknowledge use of AI</vt:lpstr>
      <vt:lpstr>Overview</vt:lpstr>
      <vt:lpstr>Introduction</vt:lpstr>
      <vt:lpstr>Care home, Hospital, or GP practice) </vt:lpstr>
      <vt:lpstr>Using the fishbone model, identify the major problems, causes and effects of the problems and suggest solutions to the problems. You may use fishbone diagram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Amitave Banik (UWTSD London)</cp:lastModifiedBy>
  <cp:revision>23</cp:revision>
  <dcterms:created xsi:type="dcterms:W3CDTF">2025-02-21T18:28:54Z</dcterms:created>
  <dcterms:modified xsi:type="dcterms:W3CDTF">2025-07-11T09:07:43Z</dcterms:modified>
</cp:coreProperties>
</file>