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ppt/changesInfos/changesInfo1.xml" ContentType="application/vnd.ms-powerpoint.changesinfo+xml"/>
  <Override PartName="/ppt/revisionInfo.xml" ContentType="application/vnd.ms-powerpoint.revisioninfo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13"/>
  </p:notesMasterIdLst>
  <p:sldIdLst>
    <p:sldId id="256" r:id="rId2"/>
    <p:sldId id="257" r:id="rId3"/>
    <p:sldId id="258" r:id="rId4"/>
    <p:sldId id="259" r:id="rId5"/>
    <p:sldId id="260" r:id="rId6"/>
    <p:sldId id="262" r:id="rId7"/>
    <p:sldId id="267" r:id="rId8"/>
    <p:sldId id="268" r:id="rId9"/>
    <p:sldId id="264" r:id="rId10"/>
    <p:sldId id="265" r:id="rId11"/>
    <p:sldId id="266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480BBD2-7ADB-1B1E-E573-C03A1FB6646A}" v="874" dt="2026-03-14T16:44:50.346"/>
    <p1510:client id="{D61FC40F-47D2-CD2E-12DA-33B2E34C1A9B}" v="33" dt="2026-03-15T21:27:06.33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198" autoAdjust="0"/>
  </p:normalViewPr>
  <p:slideViewPr>
    <p:cSldViewPr snapToGrid="0">
      <p:cViewPr>
        <p:scale>
          <a:sx n="50" d="100"/>
          <a:sy n="50" d="100"/>
        </p:scale>
        <p:origin x="36" y="52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tephen Otema (2508302)" userId="S::2508302@student.uwtsd.ac.uk::7566730f-91f4-4b1c-9eea-5ab494995afe" providerId="AD" clId="Web-{D61FC40F-47D2-CD2E-12DA-33B2E34C1A9B}"/>
    <pc:docChg chg="modSld">
      <pc:chgData name="Stephen Otema (2508302)" userId="S::2508302@student.uwtsd.ac.uk::7566730f-91f4-4b1c-9eea-5ab494995afe" providerId="AD" clId="Web-{D61FC40F-47D2-CD2E-12DA-33B2E34C1A9B}" dt="2026-03-15T21:27:06.339" v="34" actId="14100"/>
      <pc:docMkLst>
        <pc:docMk/>
      </pc:docMkLst>
      <pc:sldChg chg="modSp">
        <pc:chgData name="Stephen Otema (2508302)" userId="S::2508302@student.uwtsd.ac.uk::7566730f-91f4-4b1c-9eea-5ab494995afe" providerId="AD" clId="Web-{D61FC40F-47D2-CD2E-12DA-33B2E34C1A9B}" dt="2026-03-15T21:21:10.787" v="20" actId="20577"/>
        <pc:sldMkLst>
          <pc:docMk/>
          <pc:sldMk cId="2563627717" sldId="256"/>
        </pc:sldMkLst>
        <pc:spChg chg="mod">
          <ac:chgData name="Stephen Otema (2508302)" userId="S::2508302@student.uwtsd.ac.uk::7566730f-91f4-4b1c-9eea-5ab494995afe" providerId="AD" clId="Web-{D61FC40F-47D2-CD2E-12DA-33B2E34C1A9B}" dt="2026-03-15T21:21:10.787" v="20" actId="20577"/>
          <ac:spMkLst>
            <pc:docMk/>
            <pc:sldMk cId="2563627717" sldId="256"/>
            <ac:spMk id="2" creationId="{13877589-7B87-1810-7D1A-B5A2048E3490}"/>
          </ac:spMkLst>
        </pc:spChg>
      </pc:sldChg>
      <pc:sldChg chg="modSp">
        <pc:chgData name="Stephen Otema (2508302)" userId="S::2508302@student.uwtsd.ac.uk::7566730f-91f4-4b1c-9eea-5ab494995afe" providerId="AD" clId="Web-{D61FC40F-47D2-CD2E-12DA-33B2E34C1A9B}" dt="2026-03-15T21:21:02.334" v="19" actId="20577"/>
        <pc:sldMkLst>
          <pc:docMk/>
          <pc:sldMk cId="2715806010" sldId="257"/>
        </pc:sldMkLst>
        <pc:spChg chg="mod">
          <ac:chgData name="Stephen Otema (2508302)" userId="S::2508302@student.uwtsd.ac.uk::7566730f-91f4-4b1c-9eea-5ab494995afe" providerId="AD" clId="Web-{D61FC40F-47D2-CD2E-12DA-33B2E34C1A9B}" dt="2026-03-15T21:21:02.334" v="19" actId="20577"/>
          <ac:spMkLst>
            <pc:docMk/>
            <pc:sldMk cId="2715806010" sldId="257"/>
            <ac:spMk id="3" creationId="{3986ECFC-4802-880F-CAC4-59F9E04E17F0}"/>
          </ac:spMkLst>
        </pc:spChg>
      </pc:sldChg>
      <pc:sldChg chg="modSp">
        <pc:chgData name="Stephen Otema (2508302)" userId="S::2508302@student.uwtsd.ac.uk::7566730f-91f4-4b1c-9eea-5ab494995afe" providerId="AD" clId="Web-{D61FC40F-47D2-CD2E-12DA-33B2E34C1A9B}" dt="2026-03-15T21:26:23.165" v="27" actId="20577"/>
        <pc:sldMkLst>
          <pc:docMk/>
          <pc:sldMk cId="2897957523" sldId="258"/>
        </pc:sldMkLst>
        <pc:spChg chg="mod">
          <ac:chgData name="Stephen Otema (2508302)" userId="S::2508302@student.uwtsd.ac.uk::7566730f-91f4-4b1c-9eea-5ab494995afe" providerId="AD" clId="Web-{D61FC40F-47D2-CD2E-12DA-33B2E34C1A9B}" dt="2026-03-15T21:26:23.165" v="27" actId="20577"/>
          <ac:spMkLst>
            <pc:docMk/>
            <pc:sldMk cId="2897957523" sldId="258"/>
            <ac:spMk id="3" creationId="{028A8359-438A-7EDF-F235-AE5BAE7FB208}"/>
          </ac:spMkLst>
        </pc:spChg>
      </pc:sldChg>
      <pc:sldChg chg="modSp">
        <pc:chgData name="Stephen Otema (2508302)" userId="S::2508302@student.uwtsd.ac.uk::7566730f-91f4-4b1c-9eea-5ab494995afe" providerId="AD" clId="Web-{D61FC40F-47D2-CD2E-12DA-33B2E34C1A9B}" dt="2026-03-15T21:20:45.004" v="17" actId="20577"/>
        <pc:sldMkLst>
          <pc:docMk/>
          <pc:sldMk cId="1748499028" sldId="259"/>
        </pc:sldMkLst>
        <pc:spChg chg="mod">
          <ac:chgData name="Stephen Otema (2508302)" userId="S::2508302@student.uwtsd.ac.uk::7566730f-91f4-4b1c-9eea-5ab494995afe" providerId="AD" clId="Web-{D61FC40F-47D2-CD2E-12DA-33B2E34C1A9B}" dt="2026-03-15T21:20:45.004" v="17" actId="20577"/>
          <ac:spMkLst>
            <pc:docMk/>
            <pc:sldMk cId="1748499028" sldId="259"/>
            <ac:spMk id="3" creationId="{F9C1CCB3-874D-5E4A-629C-E7AA4A8AB46C}"/>
          </ac:spMkLst>
        </pc:spChg>
      </pc:sldChg>
      <pc:sldChg chg="modSp">
        <pc:chgData name="Stephen Otema (2508302)" userId="S::2508302@student.uwtsd.ac.uk::7566730f-91f4-4b1c-9eea-5ab494995afe" providerId="AD" clId="Web-{D61FC40F-47D2-CD2E-12DA-33B2E34C1A9B}" dt="2026-03-15T21:20:38.426" v="16" actId="20577"/>
        <pc:sldMkLst>
          <pc:docMk/>
          <pc:sldMk cId="1424087263" sldId="260"/>
        </pc:sldMkLst>
        <pc:spChg chg="mod">
          <ac:chgData name="Stephen Otema (2508302)" userId="S::2508302@student.uwtsd.ac.uk::7566730f-91f4-4b1c-9eea-5ab494995afe" providerId="AD" clId="Web-{D61FC40F-47D2-CD2E-12DA-33B2E34C1A9B}" dt="2026-03-15T21:20:38.426" v="16" actId="20577"/>
          <ac:spMkLst>
            <pc:docMk/>
            <pc:sldMk cId="1424087263" sldId="260"/>
            <ac:spMk id="3" creationId="{E73EC453-8E6E-AAA5-639A-7F2EB8FCDBC5}"/>
          </ac:spMkLst>
        </pc:spChg>
      </pc:sldChg>
      <pc:sldChg chg="modSp">
        <pc:chgData name="Stephen Otema (2508302)" userId="S::2508302@student.uwtsd.ac.uk::7566730f-91f4-4b1c-9eea-5ab494995afe" providerId="AD" clId="Web-{D61FC40F-47D2-CD2E-12DA-33B2E34C1A9B}" dt="2026-03-15T21:20:19.612" v="14" actId="20577"/>
        <pc:sldMkLst>
          <pc:docMk/>
          <pc:sldMk cId="1382716628" sldId="262"/>
        </pc:sldMkLst>
        <pc:spChg chg="mod">
          <ac:chgData name="Stephen Otema (2508302)" userId="S::2508302@student.uwtsd.ac.uk::7566730f-91f4-4b1c-9eea-5ab494995afe" providerId="AD" clId="Web-{D61FC40F-47D2-CD2E-12DA-33B2E34C1A9B}" dt="2026-03-15T21:20:19.612" v="14" actId="20577"/>
          <ac:spMkLst>
            <pc:docMk/>
            <pc:sldMk cId="1382716628" sldId="262"/>
            <ac:spMk id="3" creationId="{87B96C4E-C633-AD44-2B5D-616D8D99EE4D}"/>
          </ac:spMkLst>
        </pc:spChg>
      </pc:sldChg>
      <pc:sldChg chg="modSp">
        <pc:chgData name="Stephen Otema (2508302)" userId="S::2508302@student.uwtsd.ac.uk::7566730f-91f4-4b1c-9eea-5ab494995afe" providerId="AD" clId="Web-{D61FC40F-47D2-CD2E-12DA-33B2E34C1A9B}" dt="2026-03-15T21:19:58.485" v="11" actId="20577"/>
        <pc:sldMkLst>
          <pc:docMk/>
          <pc:sldMk cId="3970473306" sldId="264"/>
        </pc:sldMkLst>
        <pc:spChg chg="mod">
          <ac:chgData name="Stephen Otema (2508302)" userId="S::2508302@student.uwtsd.ac.uk::7566730f-91f4-4b1c-9eea-5ab494995afe" providerId="AD" clId="Web-{D61FC40F-47D2-CD2E-12DA-33B2E34C1A9B}" dt="2026-03-15T21:19:58.485" v="11" actId="20577"/>
          <ac:spMkLst>
            <pc:docMk/>
            <pc:sldMk cId="3970473306" sldId="264"/>
            <ac:spMk id="3" creationId="{4A53051C-8483-F6FD-7AB5-FC885653EC99}"/>
          </ac:spMkLst>
        </pc:spChg>
      </pc:sldChg>
      <pc:sldChg chg="modSp">
        <pc:chgData name="Stephen Otema (2508302)" userId="S::2508302@student.uwtsd.ac.uk::7566730f-91f4-4b1c-9eea-5ab494995afe" providerId="AD" clId="Web-{D61FC40F-47D2-CD2E-12DA-33B2E34C1A9B}" dt="2026-03-15T21:19:44.842" v="9" actId="20577"/>
        <pc:sldMkLst>
          <pc:docMk/>
          <pc:sldMk cId="359125969" sldId="265"/>
        </pc:sldMkLst>
        <pc:spChg chg="mod">
          <ac:chgData name="Stephen Otema (2508302)" userId="S::2508302@student.uwtsd.ac.uk::7566730f-91f4-4b1c-9eea-5ab494995afe" providerId="AD" clId="Web-{D61FC40F-47D2-CD2E-12DA-33B2E34C1A9B}" dt="2026-03-15T21:19:44.842" v="9" actId="20577"/>
          <ac:spMkLst>
            <pc:docMk/>
            <pc:sldMk cId="359125969" sldId="265"/>
            <ac:spMk id="3" creationId="{5F8D0C3B-0DFC-3E5A-28D7-AC7CD95B6A10}"/>
          </ac:spMkLst>
        </pc:spChg>
      </pc:sldChg>
      <pc:sldChg chg="modSp">
        <pc:chgData name="Stephen Otema (2508302)" userId="S::2508302@student.uwtsd.ac.uk::7566730f-91f4-4b1c-9eea-5ab494995afe" providerId="AD" clId="Web-{D61FC40F-47D2-CD2E-12DA-33B2E34C1A9B}" dt="2026-03-15T21:20:11.893" v="13" actId="20577"/>
        <pc:sldMkLst>
          <pc:docMk/>
          <pc:sldMk cId="1917974163" sldId="267"/>
        </pc:sldMkLst>
        <pc:spChg chg="mod">
          <ac:chgData name="Stephen Otema (2508302)" userId="S::2508302@student.uwtsd.ac.uk::7566730f-91f4-4b1c-9eea-5ab494995afe" providerId="AD" clId="Web-{D61FC40F-47D2-CD2E-12DA-33B2E34C1A9B}" dt="2026-03-15T21:20:11.893" v="13" actId="20577"/>
          <ac:spMkLst>
            <pc:docMk/>
            <pc:sldMk cId="1917974163" sldId="267"/>
            <ac:spMk id="3" creationId="{C71705AF-A114-46D3-808C-4A69D3AE5A69}"/>
          </ac:spMkLst>
        </pc:spChg>
      </pc:sldChg>
      <pc:sldChg chg="modSp">
        <pc:chgData name="Stephen Otema (2508302)" userId="S::2508302@student.uwtsd.ac.uk::7566730f-91f4-4b1c-9eea-5ab494995afe" providerId="AD" clId="Web-{D61FC40F-47D2-CD2E-12DA-33B2E34C1A9B}" dt="2026-03-15T21:27:06.339" v="34" actId="14100"/>
        <pc:sldMkLst>
          <pc:docMk/>
          <pc:sldMk cId="3645478630" sldId="268"/>
        </pc:sldMkLst>
        <pc:picChg chg="mod modCrop">
          <ac:chgData name="Stephen Otema (2508302)" userId="S::2508302@student.uwtsd.ac.uk::7566730f-91f4-4b1c-9eea-5ab494995afe" providerId="AD" clId="Web-{D61FC40F-47D2-CD2E-12DA-33B2E34C1A9B}" dt="2026-03-15T21:27:06.339" v="34" actId="14100"/>
          <ac:picMkLst>
            <pc:docMk/>
            <pc:sldMk cId="3645478630" sldId="268"/>
            <ac:picMk id="3" creationId="{6E970651-3C2F-4CA2-66DE-975EDADA7C42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A1A13E7-E6BF-4181-9F9D-F98164CE5C15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EAD5EB9-B321-4627-A96C-408748FB76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139236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AD5EB9-B321-4627-A96C-408748FB7616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528478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726981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207538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849684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967513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14850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815943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862108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80043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63824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954514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63332533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872519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4321706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007008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131156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68049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8C18859-9320-47B1-B84A-5AD18E8F8F05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01005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  <p:sldLayoutId id="2147483708" r:id="rId12"/>
    <p:sldLayoutId id="2147483709" r:id="rId13"/>
    <p:sldLayoutId id="2147483710" r:id="rId14"/>
    <p:sldLayoutId id="2147483711" r:id="rId15"/>
    <p:sldLayoutId id="2147483712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s://britwealth.com/" TargetMode="External"/><Relationship Id="rId3" Type="http://schemas.openxmlformats.org/officeDocument/2006/relationships/hyperlink" Target="https://www.ibisworld.com/" TargetMode="External"/><Relationship Id="rId7" Type="http://schemas.openxmlformats.org/officeDocument/2006/relationships/hyperlink" Target="https://www.bloomandsong.com/" TargetMode="External"/><Relationship Id="rId2" Type="http://schemas.openxmlformats.org/officeDocument/2006/relationships/hyperlink" Target="https://calculatorultra.com/en/tool/drop-in-sales-calculator.html#google_vignette" TargetMode="External"/><Relationship Id="rId1" Type="http://schemas.openxmlformats.org/officeDocument/2006/relationships/slideLayout" Target="../slideLayouts/slideLayout3.xml"/><Relationship Id="rId6" Type="http://schemas.openxmlformats.org/officeDocument/2006/relationships/hyperlink" Target="https://www.clickthrough-marketing.com/" TargetMode="External"/><Relationship Id="rId5" Type="http://schemas.openxmlformats.org/officeDocument/2006/relationships/hyperlink" Target="https://www.statista.com/" TargetMode="External"/><Relationship Id="rId4" Type="http://schemas.openxmlformats.org/officeDocument/2006/relationships/hyperlink" Target="https://salience.co.uk/" TargetMode="Externa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877589-7B87-1810-7D1A-B5A2048E349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240280" y="1122363"/>
            <a:ext cx="8427720" cy="3586798"/>
          </a:xfrm>
        </p:spPr>
        <p:txBody>
          <a:bodyPr>
            <a:normAutofit/>
          </a:bodyPr>
          <a:lstStyle/>
          <a:p>
            <a:r>
              <a:rPr lang="en-US" sz="3200" b="1" dirty="0"/>
              <a:t>MODULE NAME Problem solving and decision </a:t>
            </a:r>
            <a:r>
              <a:rPr lang="en-US" sz="3200" b="1" dirty="0" smtClean="0"/>
              <a:t>making</a:t>
            </a:r>
            <a:br>
              <a:rPr lang="en-US" sz="3200" b="1" dirty="0" smtClean="0"/>
            </a:br>
            <a:r>
              <a:rPr lang="en-US" sz="3200" b="1" dirty="0" smtClean="0"/>
              <a:t> </a:t>
            </a:r>
            <a:r>
              <a:rPr lang="en-US" sz="3200" b="1" dirty="0"/>
              <a:t>MODULE CODE LCLM4004 </a:t>
            </a:r>
            <a:r>
              <a:rPr lang="en-US" sz="3200" b="1" dirty="0" smtClean="0"/>
              <a:t/>
            </a:r>
            <a:br>
              <a:rPr lang="en-US" sz="3200" b="1" dirty="0" smtClean="0"/>
            </a:br>
            <a:r>
              <a:rPr lang="en-US" sz="3200" b="1" dirty="0" smtClean="0"/>
              <a:t>STUDENT </a:t>
            </a:r>
            <a:r>
              <a:rPr lang="en-US" sz="3200" b="1" dirty="0"/>
              <a:t>NAME Stephen Otema </a:t>
            </a:r>
            <a:r>
              <a:rPr lang="en-US" sz="3200" b="1" dirty="0" smtClean="0"/>
              <a:t/>
            </a:r>
            <a:br>
              <a:rPr lang="en-US" sz="3200" b="1" dirty="0" smtClean="0"/>
            </a:br>
            <a:r>
              <a:rPr lang="en-US" sz="3200" b="1" dirty="0" smtClean="0"/>
              <a:t>STUDENT ID: 2508302 </a:t>
            </a:r>
            <a:br>
              <a:rPr lang="en-US" sz="3200" b="1" dirty="0" smtClean="0"/>
            </a:br>
            <a:r>
              <a:rPr lang="en-US" sz="3200" b="1" dirty="0" smtClean="0"/>
              <a:t>LECTURER</a:t>
            </a:r>
            <a:r>
              <a:rPr lang="en-US" sz="3200" b="1" dirty="0"/>
              <a:t>: </a:t>
            </a:r>
            <a:r>
              <a:rPr lang="en-US" sz="3200" b="1" dirty="0" err="1" smtClean="0"/>
              <a:t>Nerys</a:t>
            </a:r>
            <a:r>
              <a:rPr lang="en-US" sz="3200" b="1" dirty="0" smtClean="0"/>
              <a:t> </a:t>
            </a:r>
            <a:r>
              <a:rPr lang="en-US" sz="3200" b="1" dirty="0" err="1" smtClean="0"/>
              <a:t>Dosseh</a:t>
            </a:r>
            <a:r>
              <a:rPr lang="en-US" sz="3200" b="1" dirty="0" smtClean="0"/>
              <a:t/>
            </a:r>
            <a:br>
              <a:rPr lang="en-US" sz="3200" b="1" dirty="0" smtClean="0"/>
            </a:br>
            <a:r>
              <a:rPr lang="en-US" sz="3200" b="1" dirty="0" smtClean="0"/>
              <a:t>Assignment </a:t>
            </a:r>
            <a:r>
              <a:rPr lang="en-US" sz="3200" b="1" dirty="0"/>
              <a:t>1: Presentation</a:t>
            </a:r>
            <a:endParaRPr lang="en-GB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6362771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E262C7-2C0D-83A7-4B68-88CCFBE724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4213" y="650530"/>
            <a:ext cx="8534401" cy="868680"/>
          </a:xfrm>
        </p:spPr>
        <p:txBody>
          <a:bodyPr/>
          <a:lstStyle/>
          <a:p>
            <a:pPr algn="ctr"/>
            <a:r>
              <a:rPr lang="en-GB" b="1"/>
              <a:t>OVERVIEW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986ECFC-4802-880F-CAC4-59F9E04E17F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614569" y="1901952"/>
            <a:ext cx="7604044" cy="4092448"/>
          </a:xfrm>
        </p:spPr>
        <p:txBody>
          <a:bodyPr>
            <a:normAutofit/>
          </a:bodyPr>
          <a:lstStyle/>
          <a:p>
            <a:r>
              <a:rPr lang="en-GB" sz="2400" b="1" dirty="0">
                <a:solidFill>
                  <a:schemeClr val="tx1"/>
                </a:solidFill>
              </a:rPr>
              <a:t>Introduction </a:t>
            </a:r>
          </a:p>
          <a:p>
            <a:r>
              <a:rPr lang="en-GB" sz="2400" b="1" dirty="0">
                <a:solidFill>
                  <a:schemeClr val="tx1"/>
                </a:solidFill>
              </a:rPr>
              <a:t>Company background</a:t>
            </a:r>
          </a:p>
          <a:p>
            <a:r>
              <a:rPr lang="en-GB" sz="2400" b="1" dirty="0">
                <a:solidFill>
                  <a:schemeClr val="tx1"/>
                </a:solidFill>
              </a:rPr>
              <a:t>Problem: nature and scope</a:t>
            </a:r>
          </a:p>
          <a:p>
            <a:r>
              <a:rPr lang="en-GB" sz="2400" b="1" dirty="0">
                <a:solidFill>
                  <a:schemeClr val="tx1"/>
                </a:solidFill>
              </a:rPr>
              <a:t>PESTLE ANALYSIS: Green Haven Florists</a:t>
            </a:r>
          </a:p>
          <a:p>
            <a:r>
              <a:rPr lang="en-GB" sz="2400" b="1" dirty="0">
                <a:solidFill>
                  <a:schemeClr val="tx1"/>
                </a:solidFill>
              </a:rPr>
              <a:t>Cause and effect analysis: Fishbone diagram</a:t>
            </a:r>
          </a:p>
          <a:p>
            <a:r>
              <a:rPr lang="en-GB" sz="2400" b="1" dirty="0">
                <a:solidFill>
                  <a:schemeClr val="tx1"/>
                </a:solidFill>
              </a:rPr>
              <a:t>Conclusion</a:t>
            </a:r>
          </a:p>
          <a:p>
            <a:r>
              <a:rPr lang="en-GB" sz="2400" b="1" dirty="0">
                <a:solidFill>
                  <a:schemeClr val="tx1"/>
                </a:solidFill>
              </a:rPr>
              <a:t>References</a:t>
            </a:r>
          </a:p>
          <a:p>
            <a:endParaRPr lang="en-GB" sz="2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1580601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51C092-CB50-5179-72FB-94CBECED54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484632"/>
            <a:ext cx="8915399" cy="557784"/>
          </a:xfrm>
        </p:spPr>
        <p:txBody>
          <a:bodyPr>
            <a:noAutofit/>
          </a:bodyPr>
          <a:lstStyle/>
          <a:p>
            <a:r>
              <a:rPr lang="en-GB" b="1"/>
              <a:t>Introduction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28A8359-438A-7EDF-F235-AE5BAE7FB20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752599" y="1589314"/>
            <a:ext cx="10232571" cy="4491446"/>
          </a:xfrm>
        </p:spPr>
        <p:txBody>
          <a:bodyPr>
            <a:normAutofit fontScale="55000" lnSpcReduction="20000"/>
          </a:bodyPr>
          <a:lstStyle/>
          <a:p>
            <a:pPr marL="285750" indent="-285750">
              <a:buFont typeface="Arial"/>
              <a:buChar char="•"/>
            </a:pPr>
            <a:r>
              <a:rPr lang="en-GB" sz="3200" b="1" dirty="0">
                <a:solidFill>
                  <a:schemeClr val="tx1"/>
                </a:solidFill>
                <a:ea typeface="+mn-lt"/>
                <a:cs typeface="+mn-lt"/>
              </a:rPr>
              <a:t>Location: Norwich, United Kingdom</a:t>
            </a:r>
            <a:endParaRPr lang="en-US" b="1" dirty="0">
              <a:solidFill>
                <a:schemeClr val="tx1"/>
              </a:solidFill>
              <a:ea typeface="+mn-lt"/>
              <a:cs typeface="+mn-lt"/>
            </a:endParaRPr>
          </a:p>
          <a:p>
            <a:pPr marL="285750" indent="-285750">
              <a:buFont typeface="Arial"/>
              <a:buChar char="•"/>
            </a:pPr>
            <a:r>
              <a:rPr lang="en-GB" sz="3200" b="1" dirty="0">
                <a:solidFill>
                  <a:schemeClr val="tx1"/>
                </a:solidFill>
                <a:ea typeface="+mn-lt"/>
                <a:cs typeface="+mn-lt"/>
              </a:rPr>
              <a:t>Type of Business: Small floral shop</a:t>
            </a:r>
            <a:endParaRPr lang="en-GB" b="1" dirty="0">
              <a:solidFill>
                <a:schemeClr val="tx1"/>
              </a:solidFill>
            </a:endParaRPr>
          </a:p>
          <a:p>
            <a:pPr marL="285750" indent="-285750">
              <a:buFont typeface="Arial"/>
              <a:buChar char="•"/>
            </a:pPr>
            <a:r>
              <a:rPr lang="en-GB" sz="3200" b="1" dirty="0">
                <a:solidFill>
                  <a:schemeClr val="tx1"/>
                </a:solidFill>
                <a:ea typeface="+mn-lt"/>
                <a:cs typeface="+mn-lt"/>
              </a:rPr>
              <a:t>Founded: 2016</a:t>
            </a:r>
            <a:endParaRPr lang="en-GB" b="1" dirty="0">
              <a:solidFill>
                <a:schemeClr val="tx1"/>
              </a:solidFill>
              <a:ea typeface="+mn-lt"/>
              <a:cs typeface="+mn-lt"/>
            </a:endParaRPr>
          </a:p>
          <a:p>
            <a:pPr marL="285750" indent="-285750">
              <a:buFont typeface="Arial"/>
              <a:buChar char="•"/>
            </a:pPr>
            <a:r>
              <a:rPr lang="en-GB" sz="3200" b="1" dirty="0">
                <a:solidFill>
                  <a:schemeClr val="tx1"/>
                </a:solidFill>
                <a:ea typeface="+mn-lt"/>
                <a:cs typeface="+mn-lt"/>
              </a:rPr>
              <a:t>Founders: Business partners Liam and </a:t>
            </a:r>
            <a:r>
              <a:rPr lang="en-GB" sz="3200" b="1" dirty="0" err="1">
                <a:solidFill>
                  <a:schemeClr val="tx1"/>
                </a:solidFill>
                <a:ea typeface="+mn-lt"/>
                <a:cs typeface="+mn-lt"/>
              </a:rPr>
              <a:t>Priya</a:t>
            </a:r>
            <a:r>
              <a:rPr lang="en-GB" sz="3200" b="1" dirty="0">
                <a:solidFill>
                  <a:schemeClr val="tx1"/>
                </a:solidFill>
                <a:ea typeface="+mn-lt"/>
                <a:cs typeface="+mn-lt"/>
              </a:rPr>
              <a:t> Patel</a:t>
            </a:r>
            <a:endParaRPr lang="en-GB" b="1" dirty="0">
              <a:solidFill>
                <a:schemeClr val="tx1"/>
              </a:solidFill>
              <a:ea typeface="+mn-lt"/>
              <a:cs typeface="+mn-lt"/>
            </a:endParaRPr>
          </a:p>
          <a:p>
            <a:pPr marL="285750" indent="-285750">
              <a:buFont typeface="Arial"/>
              <a:buChar char="•"/>
            </a:pPr>
            <a:r>
              <a:rPr lang="en-GB" sz="3200" b="1" dirty="0">
                <a:solidFill>
                  <a:schemeClr val="tx1"/>
                </a:solidFill>
                <a:ea typeface="+mn-lt"/>
                <a:cs typeface="+mn-lt"/>
              </a:rPr>
              <a:t>Products and Services:</a:t>
            </a:r>
            <a:endParaRPr lang="en-GB" b="1" dirty="0">
              <a:solidFill>
                <a:schemeClr val="tx1"/>
              </a:solidFill>
            </a:endParaRPr>
          </a:p>
          <a:p>
            <a:pPr marL="285750" indent="-285750">
              <a:buFont typeface="Arial"/>
              <a:buChar char="•"/>
            </a:pPr>
            <a:r>
              <a:rPr lang="en-GB" sz="3200" b="1" dirty="0" smtClean="0">
                <a:solidFill>
                  <a:schemeClr val="tx1"/>
                </a:solidFill>
                <a:ea typeface="+mn-lt"/>
                <a:cs typeface="+mn-lt"/>
              </a:rPr>
              <a:t>Flowers </a:t>
            </a:r>
            <a:r>
              <a:rPr lang="en-GB" sz="3200" b="1" dirty="0">
                <a:solidFill>
                  <a:schemeClr val="tx1"/>
                </a:solidFill>
                <a:ea typeface="+mn-lt"/>
                <a:cs typeface="+mn-lt"/>
              </a:rPr>
              <a:t>for walk-in customers</a:t>
            </a:r>
            <a:endParaRPr lang="en-GB" b="1" dirty="0">
              <a:solidFill>
                <a:schemeClr val="tx1"/>
              </a:solidFill>
            </a:endParaRPr>
          </a:p>
          <a:p>
            <a:pPr marL="285750" indent="-285750">
              <a:buFont typeface="Arial"/>
              <a:buChar char="•"/>
            </a:pPr>
            <a:r>
              <a:rPr lang="en-GB" sz="3200" b="1" dirty="0">
                <a:solidFill>
                  <a:schemeClr val="tx1"/>
                </a:solidFill>
                <a:ea typeface="+mn-lt"/>
                <a:cs typeface="+mn-lt"/>
              </a:rPr>
              <a:t>Floral services for corporate businesses</a:t>
            </a:r>
            <a:endParaRPr lang="en-GB" b="1" dirty="0">
              <a:solidFill>
                <a:schemeClr val="tx1"/>
              </a:solidFill>
              <a:ea typeface="+mn-lt"/>
              <a:cs typeface="+mn-lt"/>
            </a:endParaRPr>
          </a:p>
          <a:p>
            <a:pPr marL="285750" indent="-285750">
              <a:buFont typeface="Arial"/>
              <a:buChar char="•"/>
            </a:pPr>
            <a:r>
              <a:rPr lang="en-GB" sz="3200" b="1" dirty="0">
                <a:solidFill>
                  <a:schemeClr val="tx1"/>
                </a:solidFill>
                <a:ea typeface="+mn-lt"/>
                <a:cs typeface="+mn-lt"/>
              </a:rPr>
              <a:t>Floral arrangements for special occasions such as weddings</a:t>
            </a:r>
            <a:endParaRPr lang="en-GB" b="1" dirty="0">
              <a:solidFill>
                <a:schemeClr val="tx1"/>
              </a:solidFill>
              <a:ea typeface="+mn-lt"/>
              <a:cs typeface="+mn-lt"/>
            </a:endParaRPr>
          </a:p>
          <a:p>
            <a:pPr marL="285750" indent="-285750">
              <a:buFont typeface="Arial"/>
              <a:buChar char="•"/>
            </a:pPr>
            <a:r>
              <a:rPr lang="en-GB" sz="3200" b="1" dirty="0">
                <a:solidFill>
                  <a:schemeClr val="tx1"/>
                </a:solidFill>
                <a:ea typeface="+mn-lt"/>
                <a:cs typeface="+mn-lt"/>
              </a:rPr>
              <a:t>Reputation:</a:t>
            </a:r>
            <a:endParaRPr lang="en-GB" b="1" dirty="0">
              <a:solidFill>
                <a:schemeClr val="tx1"/>
              </a:solidFill>
            </a:endParaRPr>
          </a:p>
          <a:p>
            <a:pPr marL="285750" indent="-285750">
              <a:buFont typeface="Arial"/>
              <a:buChar char="•"/>
            </a:pPr>
            <a:r>
              <a:rPr lang="en-GB" sz="3200" b="1" dirty="0">
                <a:solidFill>
                  <a:schemeClr val="tx1"/>
                </a:solidFill>
                <a:ea typeface="+mn-lt"/>
                <a:cs typeface="+mn-lt"/>
              </a:rPr>
              <a:t>Positive feedback from the local Norwich community</a:t>
            </a:r>
            <a:endParaRPr lang="en-GB" b="1" dirty="0">
              <a:solidFill>
                <a:schemeClr val="tx1"/>
              </a:solidFill>
              <a:ea typeface="+mn-lt"/>
              <a:cs typeface="+mn-lt"/>
            </a:endParaRPr>
          </a:p>
          <a:p>
            <a:pPr marL="285750" indent="-285750">
              <a:buFont typeface="Arial"/>
              <a:buChar char="•"/>
            </a:pPr>
            <a:r>
              <a:rPr lang="en-GB" sz="3200" b="1" dirty="0">
                <a:solidFill>
                  <a:schemeClr val="tx1"/>
                </a:solidFill>
                <a:ea typeface="+mn-lt"/>
                <a:cs typeface="+mn-lt"/>
              </a:rPr>
              <a:t>Known for creative flower designs</a:t>
            </a:r>
            <a:endParaRPr lang="en-GB" b="1" dirty="0">
              <a:solidFill>
                <a:schemeClr val="tx1"/>
              </a:solidFill>
              <a:ea typeface="+mn-lt"/>
              <a:cs typeface="+mn-lt"/>
            </a:endParaRPr>
          </a:p>
          <a:p>
            <a:pPr marL="285750" indent="-285750">
              <a:buFont typeface="Arial"/>
              <a:buChar char="•"/>
            </a:pPr>
            <a:r>
              <a:rPr lang="en-GB" sz="3200" b="1" dirty="0">
                <a:solidFill>
                  <a:schemeClr val="tx1"/>
                </a:solidFill>
                <a:ea typeface="+mn-lt"/>
                <a:cs typeface="+mn-lt"/>
              </a:rPr>
              <a:t>Sustainability:</a:t>
            </a:r>
            <a:endParaRPr lang="en-GB" b="1" dirty="0">
              <a:solidFill>
                <a:schemeClr val="tx1"/>
              </a:solidFill>
            </a:endParaRPr>
          </a:p>
          <a:p>
            <a:pPr marL="285750" indent="-285750">
              <a:buFont typeface="Arial"/>
              <a:buChar char="•"/>
            </a:pPr>
            <a:r>
              <a:rPr lang="en-GB" sz="3200" b="1" dirty="0">
                <a:solidFill>
                  <a:schemeClr val="tx1"/>
                </a:solidFill>
                <a:ea typeface="+mn-lt"/>
                <a:cs typeface="+mn-lt"/>
              </a:rPr>
              <a:t>Focus on using sustainable and environmentally friendly materials</a:t>
            </a:r>
            <a:endParaRPr lang="en-GB" b="1" dirty="0">
              <a:solidFill>
                <a:schemeClr val="tx1"/>
              </a:solidFill>
              <a:ea typeface="+mn-lt"/>
              <a:cs typeface="+mn-lt"/>
            </a:endParaRPr>
          </a:p>
          <a:p>
            <a:endParaRPr lang="en-GB" sz="3200" b="1" dirty="0">
              <a:solidFill>
                <a:schemeClr val="tx1"/>
              </a:solidFill>
            </a:endParaRPr>
          </a:p>
          <a:p>
            <a:endParaRPr lang="en-GB" sz="3200" b="1" dirty="0">
              <a:solidFill>
                <a:schemeClr val="tx1"/>
              </a:solidFill>
              <a:latin typeface="Century Gothic"/>
              <a:ea typeface="Roboto"/>
              <a:cs typeface="Roboto"/>
            </a:endParaRPr>
          </a:p>
          <a:p>
            <a:endParaRPr lang="en-GB" sz="3200" b="1" dirty="0">
              <a:solidFill>
                <a:schemeClr val="tx1"/>
              </a:solidFill>
              <a:latin typeface="Roboto"/>
              <a:ea typeface="Roboto"/>
              <a:cs typeface="Roboto"/>
            </a:endParaRPr>
          </a:p>
        </p:txBody>
      </p:sp>
    </p:spTree>
    <p:extLst>
      <p:ext uri="{BB962C8B-B14F-4D97-AF65-F5344CB8AC3E}">
        <p14:creationId xmlns:p14="http://schemas.microsoft.com/office/powerpoint/2010/main" val="289795752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C7DAA2-C26F-4546-8B0F-C81CFB47F8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320040"/>
            <a:ext cx="8915399" cy="756339"/>
          </a:xfrm>
        </p:spPr>
        <p:txBody>
          <a:bodyPr/>
          <a:lstStyle/>
          <a:p>
            <a:r>
              <a:rPr lang="en-GB" b="1"/>
              <a:t>Company background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9C1CCB3-874D-5E4A-629C-E7AA4A8AB46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414016" y="1892808"/>
            <a:ext cx="9090595" cy="4078224"/>
          </a:xfrm>
        </p:spPr>
        <p:txBody>
          <a:bodyPr>
            <a:normAutofit lnSpcReduction="10000"/>
          </a:bodyPr>
          <a:lstStyle/>
          <a:p>
            <a:r>
              <a:rPr lang="en-US" sz="2400" b="1" dirty="0">
                <a:solidFill>
                  <a:schemeClr val="tx1"/>
                </a:solidFill>
              </a:rPr>
              <a:t>Green Haven Florists </a:t>
            </a:r>
            <a:endParaRPr lang="en-US" sz="2400" b="1" dirty="0" smtClean="0">
              <a:solidFill>
                <a:schemeClr val="tx1"/>
              </a:solidFill>
            </a:endParaRPr>
          </a:p>
          <a:p>
            <a:r>
              <a:rPr lang="en-US" sz="2400" b="1" dirty="0" smtClean="0">
                <a:solidFill>
                  <a:schemeClr val="tx1"/>
                </a:solidFill>
              </a:rPr>
              <a:t>• </a:t>
            </a:r>
            <a:r>
              <a:rPr lang="en-US" sz="2400" b="1" dirty="0">
                <a:solidFill>
                  <a:schemeClr val="tx1"/>
                </a:solidFill>
              </a:rPr>
              <a:t>Founded in 2016 </a:t>
            </a:r>
            <a:endParaRPr lang="en-US" sz="2400" b="1" dirty="0" smtClean="0">
              <a:solidFill>
                <a:schemeClr val="tx1"/>
              </a:solidFill>
            </a:endParaRPr>
          </a:p>
          <a:p>
            <a:r>
              <a:rPr lang="en-US" sz="2400" b="1" dirty="0" smtClean="0">
                <a:solidFill>
                  <a:schemeClr val="tx1"/>
                </a:solidFill>
              </a:rPr>
              <a:t>• </a:t>
            </a:r>
            <a:r>
              <a:rPr lang="en-US" sz="2400" b="1" dirty="0">
                <a:solidFill>
                  <a:schemeClr val="tx1"/>
                </a:solidFill>
              </a:rPr>
              <a:t>Owners: Liam and </a:t>
            </a:r>
            <a:r>
              <a:rPr lang="en-US" sz="2400" b="1" dirty="0" err="1">
                <a:solidFill>
                  <a:schemeClr val="tx1"/>
                </a:solidFill>
              </a:rPr>
              <a:t>Priya</a:t>
            </a:r>
            <a:r>
              <a:rPr lang="en-US" sz="2400" b="1" dirty="0">
                <a:solidFill>
                  <a:schemeClr val="tx1"/>
                </a:solidFill>
              </a:rPr>
              <a:t> Patel </a:t>
            </a:r>
            <a:endParaRPr lang="en-US" sz="2400" b="1" dirty="0" smtClean="0">
              <a:solidFill>
                <a:schemeClr val="tx1"/>
              </a:solidFill>
            </a:endParaRPr>
          </a:p>
          <a:p>
            <a:r>
              <a:rPr lang="en-US" sz="2400" b="1" dirty="0" smtClean="0">
                <a:solidFill>
                  <a:schemeClr val="tx1"/>
                </a:solidFill>
              </a:rPr>
              <a:t>• </a:t>
            </a:r>
            <a:r>
              <a:rPr lang="en-US" sz="2400" b="1" dirty="0">
                <a:solidFill>
                  <a:schemeClr val="tx1"/>
                </a:solidFill>
              </a:rPr>
              <a:t>Sells high quality floral arrangements and special events such as weddings, using eco-friendly packaging whenever </a:t>
            </a:r>
            <a:r>
              <a:rPr lang="en-US" sz="2400" b="1" dirty="0" smtClean="0">
                <a:solidFill>
                  <a:schemeClr val="tx1"/>
                </a:solidFill>
              </a:rPr>
              <a:t>possible</a:t>
            </a:r>
          </a:p>
          <a:p>
            <a:r>
              <a:rPr lang="en-US" sz="2400" b="1" dirty="0" smtClean="0">
                <a:solidFill>
                  <a:schemeClr val="tx1"/>
                </a:solidFill>
              </a:rPr>
              <a:t>• </a:t>
            </a:r>
            <a:r>
              <a:rPr lang="en-US" sz="2400" b="1" dirty="0">
                <a:solidFill>
                  <a:schemeClr val="tx1"/>
                </a:solidFill>
              </a:rPr>
              <a:t>strong community ties due to </a:t>
            </a:r>
            <a:r>
              <a:rPr lang="en-US" sz="2400" b="1" dirty="0" err="1">
                <a:solidFill>
                  <a:schemeClr val="tx1"/>
                </a:solidFill>
              </a:rPr>
              <a:t>personalised</a:t>
            </a:r>
            <a:r>
              <a:rPr lang="en-US" sz="2400" b="1" dirty="0">
                <a:solidFill>
                  <a:schemeClr val="tx1"/>
                </a:solidFill>
              </a:rPr>
              <a:t> customer service, original designs and renewable </a:t>
            </a:r>
            <a:r>
              <a:rPr lang="en-US" sz="2400" b="1" dirty="0" smtClean="0">
                <a:solidFill>
                  <a:schemeClr val="tx1"/>
                </a:solidFill>
              </a:rPr>
              <a:t>materials</a:t>
            </a:r>
          </a:p>
          <a:p>
            <a:r>
              <a:rPr lang="en-US" sz="2400" b="1" dirty="0" smtClean="0">
                <a:solidFill>
                  <a:schemeClr val="tx1"/>
                </a:solidFill>
              </a:rPr>
              <a:t>• </a:t>
            </a:r>
            <a:r>
              <a:rPr lang="en-US" sz="2400" b="1" dirty="0">
                <a:solidFill>
                  <a:schemeClr val="tx1"/>
                </a:solidFill>
              </a:rPr>
              <a:t>The business is trying to adapt to the new trends and grow according to the decline of in sales purchases</a:t>
            </a:r>
            <a:endParaRPr lang="en-GB" b="1" dirty="0">
              <a:solidFill>
                <a:schemeClr val="tx1"/>
              </a:solidFill>
              <a:ea typeface="+mn-lt"/>
              <a:cs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174849902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D839E5-539A-6BA2-F020-0AEF28846A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3" y="389273"/>
            <a:ext cx="8915399" cy="713232"/>
          </a:xfrm>
        </p:spPr>
        <p:txBody>
          <a:bodyPr/>
          <a:lstStyle/>
          <a:p>
            <a:r>
              <a:rPr lang="en-GB" b="1"/>
              <a:t>Problem: nature and scope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73EC453-8E6E-AAA5-639A-7F2EB8FCDBC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694329" y="1488141"/>
            <a:ext cx="10065503" cy="4509247"/>
          </a:xfrm>
        </p:spPr>
        <p:txBody>
          <a:bodyPr>
            <a:normAutofit fontScale="62500" lnSpcReduction="20000"/>
          </a:bodyPr>
          <a:lstStyle/>
          <a:p>
            <a:r>
              <a:rPr lang="en-US" sz="2800" b="1" dirty="0">
                <a:solidFill>
                  <a:schemeClr val="tx1"/>
                </a:solidFill>
              </a:rPr>
              <a:t>5W2H</a:t>
            </a:r>
            <a:r>
              <a:rPr lang="en-US" sz="2800" dirty="0">
                <a:solidFill>
                  <a:schemeClr val="tx1"/>
                </a:solidFill>
              </a:rPr>
              <a:t> </a:t>
            </a:r>
            <a:endParaRPr lang="en-US" sz="2800" dirty="0" smtClean="0">
              <a:solidFill>
                <a:schemeClr val="tx1"/>
              </a:solidFill>
            </a:endParaRPr>
          </a:p>
          <a:p>
            <a:r>
              <a:rPr lang="en-US" sz="2800" b="1" dirty="0">
                <a:solidFill>
                  <a:schemeClr val="tx1"/>
                </a:solidFill>
              </a:rPr>
              <a:t>Who: Liam and </a:t>
            </a:r>
            <a:r>
              <a:rPr lang="en-US" sz="2800" b="1" dirty="0" err="1">
                <a:solidFill>
                  <a:schemeClr val="tx1"/>
                </a:solidFill>
              </a:rPr>
              <a:t>Priya</a:t>
            </a:r>
            <a:r>
              <a:rPr lang="en-US" sz="2800" b="1" dirty="0">
                <a:solidFill>
                  <a:schemeClr val="tx1"/>
                </a:solidFill>
              </a:rPr>
              <a:t> Patel</a:t>
            </a:r>
          </a:p>
          <a:p>
            <a:r>
              <a:rPr lang="en-US" sz="2800" b="1" dirty="0">
                <a:solidFill>
                  <a:schemeClr val="tx1"/>
                </a:solidFill>
              </a:rPr>
              <a:t>What: business had a decline in sales of 30% for in store sales due to</a:t>
            </a:r>
          </a:p>
          <a:p>
            <a:r>
              <a:rPr lang="en-US" sz="2800" b="1" dirty="0">
                <a:solidFill>
                  <a:schemeClr val="tx1"/>
                </a:solidFill>
              </a:rPr>
              <a:t>changing of customer </a:t>
            </a:r>
            <a:r>
              <a:rPr lang="en-US" sz="2800" b="1" dirty="0" err="1">
                <a:solidFill>
                  <a:schemeClr val="tx1"/>
                </a:solidFill>
              </a:rPr>
              <a:t>behaviour</a:t>
            </a:r>
            <a:endParaRPr lang="en-US" sz="2800" b="1" dirty="0">
              <a:solidFill>
                <a:schemeClr val="tx1"/>
              </a:solidFill>
            </a:endParaRPr>
          </a:p>
          <a:p>
            <a:r>
              <a:rPr lang="en-US" sz="2800" b="1" dirty="0">
                <a:solidFill>
                  <a:schemeClr val="tx1"/>
                </a:solidFill>
              </a:rPr>
              <a:t>Where: Downtown area of Norwich high street, United Kingdom</a:t>
            </a:r>
          </a:p>
          <a:p>
            <a:r>
              <a:rPr lang="en-US" sz="2800" b="1" dirty="0">
                <a:solidFill>
                  <a:schemeClr val="tx1"/>
                </a:solidFill>
              </a:rPr>
              <a:t>When: within the next 6 – 12 months</a:t>
            </a:r>
          </a:p>
          <a:p>
            <a:r>
              <a:rPr lang="en-US" sz="2800" b="1" dirty="0">
                <a:solidFill>
                  <a:schemeClr val="tx1"/>
                </a:solidFill>
              </a:rPr>
              <a:t>How: by finding a new online customers, updating the store website,</a:t>
            </a:r>
          </a:p>
          <a:p>
            <a:r>
              <a:rPr lang="en-US" sz="2800" b="1" dirty="0">
                <a:solidFill>
                  <a:schemeClr val="tx1"/>
                </a:solidFill>
              </a:rPr>
              <a:t>more flexible delivery options and subscription services and stop relying</a:t>
            </a:r>
          </a:p>
          <a:p>
            <a:r>
              <a:rPr lang="en-US" sz="2800" b="1" dirty="0">
                <a:solidFill>
                  <a:schemeClr val="tx1"/>
                </a:solidFill>
              </a:rPr>
              <a:t>on word of mouth and having a more engaged activity on social media</a:t>
            </a:r>
          </a:p>
          <a:p>
            <a:r>
              <a:rPr lang="en-US" sz="2800" b="1" dirty="0">
                <a:solidFill>
                  <a:schemeClr val="tx1"/>
                </a:solidFill>
              </a:rPr>
              <a:t>Why: Many long-time customer prefer the convenience of lower priced</a:t>
            </a:r>
          </a:p>
          <a:p>
            <a:r>
              <a:rPr lang="en-US" sz="2800" b="1" dirty="0">
                <a:solidFill>
                  <a:schemeClr val="tx1"/>
                </a:solidFill>
              </a:rPr>
              <a:t>of large online flower retailers, which may offer same day delivery and</a:t>
            </a:r>
          </a:p>
          <a:p>
            <a:r>
              <a:rPr lang="en-US" sz="2800" b="1" dirty="0">
                <a:solidFill>
                  <a:schemeClr val="tx1"/>
                </a:solidFill>
              </a:rPr>
              <a:t>frequent discounts, rising cost of fresh flowers, supply chain disruptions</a:t>
            </a:r>
          </a:p>
          <a:p>
            <a:r>
              <a:rPr lang="en-US" sz="2800" b="1" dirty="0">
                <a:solidFill>
                  <a:schemeClr val="tx1"/>
                </a:solidFill>
              </a:rPr>
              <a:t>inflation and two new competitors have entered the local market</a:t>
            </a:r>
            <a:endParaRPr lang="en-GB" sz="28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2408726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6300BE-D96C-22F6-553D-690EEFFC5D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9314" y="870857"/>
            <a:ext cx="9988449" cy="479400"/>
          </a:xfrm>
        </p:spPr>
        <p:txBody>
          <a:bodyPr>
            <a:normAutofit fontScale="90000"/>
          </a:bodyPr>
          <a:lstStyle/>
          <a:p>
            <a:r>
              <a:rPr lang="en-GB" b="1"/>
              <a:t>PESTLE ANALYSIS: Green Haven Florists</a:t>
            </a:r>
            <a:r>
              <a:rPr lang="en-GB">
                <a:solidFill>
                  <a:srgbClr val="000000"/>
                </a:solidFill>
              </a:rPr>
              <a:t/>
            </a:r>
            <a:br>
              <a:rPr lang="en-GB">
                <a:solidFill>
                  <a:srgbClr val="000000"/>
                </a:solidFill>
              </a:rPr>
            </a:br>
            <a:endParaRPr lang="en-GB" b="1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7B96C4E-C633-AD44-2B5D-616D8D99EE4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095282" y="1219200"/>
            <a:ext cx="9409329" cy="4623816"/>
          </a:xfrm>
        </p:spPr>
        <p:txBody>
          <a:bodyPr>
            <a:normAutofit fontScale="92500" lnSpcReduction="20000"/>
          </a:bodyPr>
          <a:lstStyle/>
          <a:p>
            <a:r>
              <a:rPr lang="en-US" b="1" dirty="0">
                <a:solidFill>
                  <a:schemeClr val="tx1"/>
                </a:solidFill>
              </a:rPr>
              <a:t>POLITICAL </a:t>
            </a:r>
            <a:endParaRPr lang="en-US" b="1" dirty="0" smtClean="0">
              <a:solidFill>
                <a:schemeClr val="tx1"/>
              </a:solidFill>
            </a:endParaRPr>
          </a:p>
          <a:p>
            <a:pPr marL="342900" indent="-342900">
              <a:buFontTx/>
              <a:buChar char="-"/>
            </a:pPr>
            <a:r>
              <a:rPr lang="en-US" b="1" dirty="0" smtClean="0">
                <a:solidFill>
                  <a:schemeClr val="tx1"/>
                </a:solidFill>
              </a:rPr>
              <a:t>Changes </a:t>
            </a:r>
            <a:r>
              <a:rPr lang="en-US" b="1" dirty="0">
                <a:solidFill>
                  <a:schemeClr val="tx1"/>
                </a:solidFill>
              </a:rPr>
              <a:t>in trade regulation and import policies can affect the availability of flowers such as orchids and tulips </a:t>
            </a:r>
            <a:endParaRPr lang="en-US" b="1" dirty="0" smtClean="0">
              <a:solidFill>
                <a:schemeClr val="tx1"/>
              </a:solidFill>
            </a:endParaRPr>
          </a:p>
          <a:p>
            <a:pPr marL="342900" indent="-342900">
              <a:buFontTx/>
              <a:buChar char="-"/>
            </a:pPr>
            <a:r>
              <a:rPr lang="en-US" b="1" dirty="0" smtClean="0">
                <a:solidFill>
                  <a:schemeClr val="tx1"/>
                </a:solidFill>
              </a:rPr>
              <a:t>- </a:t>
            </a:r>
            <a:r>
              <a:rPr lang="en-US" b="1" dirty="0">
                <a:solidFill>
                  <a:schemeClr val="tx1"/>
                </a:solidFill>
              </a:rPr>
              <a:t>Government policies related to small business could influence operating costs with tax relieves </a:t>
            </a:r>
            <a:endParaRPr lang="en-US" b="1" dirty="0" smtClean="0">
              <a:solidFill>
                <a:schemeClr val="tx1"/>
              </a:solidFill>
            </a:endParaRPr>
          </a:p>
          <a:p>
            <a:r>
              <a:rPr lang="en-US" b="1" dirty="0" smtClean="0">
                <a:solidFill>
                  <a:schemeClr val="tx1"/>
                </a:solidFill>
              </a:rPr>
              <a:t>ECONOMIC </a:t>
            </a:r>
          </a:p>
          <a:p>
            <a:pPr marL="342900" indent="-342900">
              <a:buFontTx/>
              <a:buChar char="-"/>
            </a:pPr>
            <a:r>
              <a:rPr lang="en-US" b="1" dirty="0" smtClean="0">
                <a:solidFill>
                  <a:schemeClr val="tx1"/>
                </a:solidFill>
              </a:rPr>
              <a:t>- </a:t>
            </a:r>
            <a:r>
              <a:rPr lang="en-US" b="1" dirty="0">
                <a:solidFill>
                  <a:schemeClr val="tx1"/>
                </a:solidFill>
              </a:rPr>
              <a:t>Rising cost due to inflation and supply chain disruptions have increase the cost of fresh flowers </a:t>
            </a:r>
            <a:endParaRPr lang="en-US" b="1" dirty="0" smtClean="0">
              <a:solidFill>
                <a:schemeClr val="tx1"/>
              </a:solidFill>
            </a:endParaRPr>
          </a:p>
          <a:p>
            <a:pPr marL="342900" indent="-342900">
              <a:buFontTx/>
              <a:buChar char="-"/>
            </a:pPr>
            <a:r>
              <a:rPr lang="en-US" b="1" dirty="0" smtClean="0">
                <a:solidFill>
                  <a:schemeClr val="tx1"/>
                </a:solidFill>
              </a:rPr>
              <a:t>- </a:t>
            </a:r>
            <a:r>
              <a:rPr lang="en-US" b="1" dirty="0">
                <a:solidFill>
                  <a:schemeClr val="tx1"/>
                </a:solidFill>
              </a:rPr>
              <a:t>During economic hardships customers may reduce spending on items like flowers affecting sales </a:t>
            </a:r>
            <a:endParaRPr lang="en-US" b="1" dirty="0" smtClean="0">
              <a:solidFill>
                <a:schemeClr val="tx1"/>
              </a:solidFill>
            </a:endParaRPr>
          </a:p>
          <a:p>
            <a:r>
              <a:rPr lang="en-US" b="1" dirty="0" smtClean="0">
                <a:solidFill>
                  <a:schemeClr val="tx1"/>
                </a:solidFill>
              </a:rPr>
              <a:t>SOCIAL </a:t>
            </a:r>
          </a:p>
          <a:p>
            <a:pPr marL="342900" indent="-342900">
              <a:buFontTx/>
              <a:buChar char="-"/>
            </a:pPr>
            <a:r>
              <a:rPr lang="en-US" b="1" dirty="0" smtClean="0">
                <a:solidFill>
                  <a:schemeClr val="tx1"/>
                </a:solidFill>
              </a:rPr>
              <a:t>Many </a:t>
            </a:r>
            <a:r>
              <a:rPr lang="en-US" b="1" dirty="0">
                <a:solidFill>
                  <a:schemeClr val="tx1"/>
                </a:solidFill>
              </a:rPr>
              <a:t>customer prefer the convenience of online purchases with delivery options </a:t>
            </a:r>
            <a:endParaRPr lang="en-US" b="1" dirty="0" smtClean="0">
              <a:solidFill>
                <a:schemeClr val="tx1"/>
              </a:solidFill>
            </a:endParaRPr>
          </a:p>
          <a:p>
            <a:pPr marL="342900" indent="-342900">
              <a:buFontTx/>
              <a:buChar char="-"/>
            </a:pPr>
            <a:r>
              <a:rPr lang="en-US" b="1" dirty="0" smtClean="0">
                <a:solidFill>
                  <a:schemeClr val="tx1"/>
                </a:solidFill>
              </a:rPr>
              <a:t>- </a:t>
            </a:r>
            <a:r>
              <a:rPr lang="en-US" b="1" dirty="0">
                <a:solidFill>
                  <a:schemeClr val="tx1"/>
                </a:solidFill>
              </a:rPr>
              <a:t>Costumer prefer growing awareness of </a:t>
            </a:r>
            <a:r>
              <a:rPr lang="en-US" b="1" dirty="0" smtClean="0">
                <a:solidFill>
                  <a:schemeClr val="tx1"/>
                </a:solidFill>
              </a:rPr>
              <a:t>environmental </a:t>
            </a:r>
            <a:r>
              <a:rPr lang="en-US" b="1" dirty="0">
                <a:solidFill>
                  <a:schemeClr val="tx1"/>
                </a:solidFill>
              </a:rPr>
              <a:t>issues and prefer business that promote </a:t>
            </a:r>
            <a:r>
              <a:rPr lang="en-US" b="1" dirty="0" smtClean="0">
                <a:solidFill>
                  <a:schemeClr val="tx1"/>
                </a:solidFill>
              </a:rPr>
              <a:t>sustainability</a:t>
            </a:r>
            <a:endParaRPr lang="en-GB" b="1" dirty="0">
              <a:solidFill>
                <a:schemeClr val="tx1"/>
              </a:solidFill>
            </a:endParaRPr>
          </a:p>
          <a:p>
            <a:pPr marL="342900" indent="-342900">
              <a:buFont typeface="Calibri" charset="2"/>
              <a:buChar char="-"/>
            </a:pPr>
            <a:endParaRPr lang="en-GB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8271662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1727AA-2A4B-7459-64F6-8CB68974F0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3219" y="624110"/>
            <a:ext cx="9921394" cy="1280890"/>
          </a:xfrm>
        </p:spPr>
        <p:txBody>
          <a:bodyPr/>
          <a:lstStyle/>
          <a:p>
            <a:r>
              <a:rPr lang="en-GB" b="1"/>
              <a:t>PESTLE ANALYSIS: Green Haven Florists</a:t>
            </a:r>
            <a:r>
              <a:rPr lang="en-GB">
                <a:solidFill>
                  <a:srgbClr val="000000"/>
                </a:solidFill>
              </a:rPr>
              <a:t/>
            </a:r>
            <a:br>
              <a:rPr lang="en-GB">
                <a:solidFill>
                  <a:srgbClr val="000000"/>
                </a:solidFill>
              </a:rPr>
            </a:b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1705AF-A114-46D3-808C-4A69D3AE5A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86998" y="1705138"/>
            <a:ext cx="9634011" cy="3777622"/>
          </a:xfrm>
        </p:spPr>
        <p:txBody>
          <a:bodyPr vert="horz" lIns="91440" tIns="45720" rIns="91440" bIns="45720" rtlCol="0" anchor="t">
            <a:normAutofit fontScale="85000" lnSpcReduction="10000"/>
          </a:bodyPr>
          <a:lstStyle/>
          <a:p>
            <a:endParaRPr lang="en-GB" b="1" dirty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en-US" b="1" dirty="0" smtClean="0">
                <a:solidFill>
                  <a:schemeClr val="tx1"/>
                </a:solidFill>
              </a:rPr>
              <a:t> </a:t>
            </a:r>
            <a:r>
              <a:rPr lang="en-US" b="1" dirty="0">
                <a:solidFill>
                  <a:schemeClr val="tx1"/>
                </a:solidFill>
              </a:rPr>
              <a:t>TECHNOLOGICAL</a:t>
            </a:r>
          </a:p>
          <a:p>
            <a:r>
              <a:rPr lang="en-US" b="1" dirty="0" smtClean="0">
                <a:solidFill>
                  <a:schemeClr val="tx1"/>
                </a:solidFill>
              </a:rPr>
              <a:t> </a:t>
            </a:r>
            <a:r>
              <a:rPr lang="en-US" b="1" dirty="0">
                <a:solidFill>
                  <a:schemeClr val="tx1"/>
                </a:solidFill>
              </a:rPr>
              <a:t>The business has an outdated website and limited digital marketing and social media presence</a:t>
            </a:r>
          </a:p>
          <a:p>
            <a:r>
              <a:rPr lang="en-US" b="1" dirty="0" smtClean="0">
                <a:solidFill>
                  <a:schemeClr val="tx1"/>
                </a:solidFill>
              </a:rPr>
              <a:t> </a:t>
            </a:r>
            <a:r>
              <a:rPr lang="en-US" b="1" dirty="0">
                <a:solidFill>
                  <a:schemeClr val="tx1"/>
                </a:solidFill>
              </a:rPr>
              <a:t>Using new online software and tools will make it easier to promote and manage sales</a:t>
            </a:r>
          </a:p>
          <a:p>
            <a:pPr marL="0" indent="0">
              <a:buNone/>
            </a:pPr>
            <a:r>
              <a:rPr lang="en-US" b="1" dirty="0" smtClean="0">
                <a:solidFill>
                  <a:schemeClr val="tx1"/>
                </a:solidFill>
              </a:rPr>
              <a:t> </a:t>
            </a:r>
            <a:r>
              <a:rPr lang="en-US" b="1" dirty="0">
                <a:solidFill>
                  <a:schemeClr val="tx1"/>
                </a:solidFill>
              </a:rPr>
              <a:t>LEGAL</a:t>
            </a:r>
          </a:p>
          <a:p>
            <a:r>
              <a:rPr lang="en-US" b="1" dirty="0" smtClean="0">
                <a:solidFill>
                  <a:schemeClr val="tx1"/>
                </a:solidFill>
              </a:rPr>
              <a:t> </a:t>
            </a:r>
            <a:r>
              <a:rPr lang="en-US" b="1" dirty="0">
                <a:solidFill>
                  <a:schemeClr val="tx1"/>
                </a:solidFill>
              </a:rPr>
              <a:t>The business must follow local regulation health and safety regulations.</a:t>
            </a:r>
          </a:p>
          <a:p>
            <a:r>
              <a:rPr lang="en-US" b="1" dirty="0" smtClean="0">
                <a:solidFill>
                  <a:schemeClr val="tx1"/>
                </a:solidFill>
              </a:rPr>
              <a:t> </a:t>
            </a:r>
            <a:r>
              <a:rPr lang="en-US" b="1" dirty="0">
                <a:solidFill>
                  <a:schemeClr val="tx1"/>
                </a:solidFill>
              </a:rPr>
              <a:t>Green Haven Florist must comply with environmental regulations because it promotes sustainable practices </a:t>
            </a:r>
            <a:r>
              <a:rPr lang="en-US" b="1" dirty="0" smtClean="0">
                <a:solidFill>
                  <a:schemeClr val="tx1"/>
                </a:solidFill>
              </a:rPr>
              <a:t>and materials</a:t>
            </a:r>
            <a:endParaRPr lang="en-US" b="1" dirty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en-US" b="1" dirty="0" smtClean="0">
                <a:solidFill>
                  <a:schemeClr val="tx1"/>
                </a:solidFill>
              </a:rPr>
              <a:t> </a:t>
            </a:r>
            <a:r>
              <a:rPr lang="en-US" b="1" dirty="0">
                <a:solidFill>
                  <a:schemeClr val="tx1"/>
                </a:solidFill>
              </a:rPr>
              <a:t>ENVIRONMENTAL</a:t>
            </a:r>
          </a:p>
          <a:p>
            <a:r>
              <a:rPr lang="en-US" b="1" dirty="0" smtClean="0">
                <a:solidFill>
                  <a:schemeClr val="tx1"/>
                </a:solidFill>
              </a:rPr>
              <a:t>Climate </a:t>
            </a:r>
            <a:r>
              <a:rPr lang="en-US" b="1" dirty="0">
                <a:solidFill>
                  <a:schemeClr val="tx1"/>
                </a:solidFill>
              </a:rPr>
              <a:t>change can affect flower production leading to shortages and higher prices</a:t>
            </a:r>
          </a:p>
          <a:p>
            <a:r>
              <a:rPr lang="en-US" b="1" dirty="0" smtClean="0">
                <a:solidFill>
                  <a:schemeClr val="tx1"/>
                </a:solidFill>
              </a:rPr>
              <a:t> </a:t>
            </a:r>
            <a:r>
              <a:rPr lang="en-US" b="1" dirty="0">
                <a:solidFill>
                  <a:schemeClr val="tx1"/>
                </a:solidFill>
              </a:rPr>
              <a:t>The business commitment to eco-friendly practices can provide a huge advantages in competitive market</a:t>
            </a:r>
            <a:endParaRPr lang="en-GB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1797416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C915AA-9AD6-9DEC-20C0-9E11999F2E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16904" y="651981"/>
            <a:ext cx="10087707" cy="741969"/>
          </a:xfrm>
        </p:spPr>
        <p:txBody>
          <a:bodyPr/>
          <a:lstStyle/>
          <a:p>
            <a:r>
              <a:rPr lang="en-GB" sz="3200" b="1"/>
              <a:t>Cause and effect analysis: Fishbone diagram</a:t>
            </a:r>
            <a:endParaRPr lang="en-US" sz="3200">
              <a:solidFill>
                <a:srgbClr val="000000"/>
              </a:solidFill>
            </a:endParaRPr>
          </a:p>
          <a:p>
            <a:endParaRPr lang="en-US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CE403CA7-490C-C567-2C04-BA3F0A554A9F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28750" y="1428750"/>
            <a:ext cx="8029575" cy="19050"/>
          </a:xfrm>
          <a:prstGeom prst="rect">
            <a:avLst/>
          </a:prstGeom>
        </p:spPr>
      </p:pic>
      <p:sp>
        <p:nvSpPr>
          <p:cNvPr id="47" name="Text Placeholder 46">
            <a:extLst>
              <a:ext uri="{FF2B5EF4-FFF2-40B4-BE49-F238E27FC236}">
                <a16:creationId xmlns:a16="http://schemas.microsoft.com/office/drawing/2014/main" id="{722E963D-E75A-42D9-99E7-A0AF1C734C0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E970651-3C2F-4CA2-66DE-975EDADA7C42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429" r="13970" b="23453"/>
          <a:stretch>
            <a:fillRect/>
          </a:stretch>
        </p:blipFill>
        <p:spPr>
          <a:xfrm>
            <a:off x="2823533" y="1447800"/>
            <a:ext cx="6634792" cy="32958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4547863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D99987-98D1-706D-2E63-5B8DDBF317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338328"/>
            <a:ext cx="8915399" cy="932688"/>
          </a:xfrm>
        </p:spPr>
        <p:txBody>
          <a:bodyPr/>
          <a:lstStyle/>
          <a:p>
            <a:r>
              <a:rPr lang="en-GB" b="1" dirty="0"/>
              <a:t>Conclusion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53051C-8483-F6FD-7AB5-FC885653EC9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589212" y="1856232"/>
            <a:ext cx="8915399" cy="4160520"/>
          </a:xfrm>
        </p:spPr>
        <p:txBody>
          <a:bodyPr>
            <a:normAutofit fontScale="77500" lnSpcReduction="20000"/>
          </a:bodyPr>
          <a:lstStyle/>
          <a:p>
            <a:r>
              <a:rPr lang="en-US" b="1" dirty="0" smtClean="0">
                <a:solidFill>
                  <a:schemeClr val="tx1"/>
                </a:solidFill>
              </a:rPr>
              <a:t>Concrete </a:t>
            </a:r>
            <a:r>
              <a:rPr lang="en-US" b="1" dirty="0">
                <a:solidFill>
                  <a:schemeClr val="tx1"/>
                </a:solidFill>
              </a:rPr>
              <a:t>Actions the Business Could Take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b="1" dirty="0" smtClean="0">
                <a:solidFill>
                  <a:schemeClr val="tx1"/>
                </a:solidFill>
              </a:rPr>
              <a:t>Create </a:t>
            </a:r>
            <a:r>
              <a:rPr lang="en-US" b="1" dirty="0">
                <a:solidFill>
                  <a:schemeClr val="tx1"/>
                </a:solidFill>
              </a:rPr>
              <a:t>active accounts </a:t>
            </a:r>
            <a:r>
              <a:rPr lang="en-US" b="1" dirty="0" smtClean="0">
                <a:solidFill>
                  <a:schemeClr val="tx1"/>
                </a:solidFill>
              </a:rPr>
              <a:t> on multiple social media platforms to </a:t>
            </a:r>
            <a:r>
              <a:rPr lang="en-US" b="1" dirty="0">
                <a:solidFill>
                  <a:schemeClr val="tx1"/>
                </a:solidFill>
              </a:rPr>
              <a:t>showcase floral designs.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b="1" dirty="0">
                <a:solidFill>
                  <a:schemeClr val="tx1"/>
                </a:solidFill>
              </a:rPr>
              <a:t>Post regularly (e.g., 3–4 times per week) with photos of bouquets, seasonal arrangements, and customer orders.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b="1" dirty="0">
                <a:solidFill>
                  <a:schemeClr val="tx1"/>
                </a:solidFill>
              </a:rPr>
              <a:t>Offer online ordering or click-and-collect through a simple website.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b="1" dirty="0" smtClean="0">
                <a:solidFill>
                  <a:schemeClr val="tx1"/>
                </a:solidFill>
              </a:rPr>
              <a:t>Build </a:t>
            </a:r>
            <a:r>
              <a:rPr lang="en-US" b="1" dirty="0">
                <a:solidFill>
                  <a:schemeClr val="tx1"/>
                </a:solidFill>
              </a:rPr>
              <a:t>stronger relationships with local flower suppliers to negotiate better prices.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b="1" dirty="0">
                <a:solidFill>
                  <a:schemeClr val="tx1"/>
                </a:solidFill>
              </a:rPr>
              <a:t>Use seasonal flowers to reduce costs</a:t>
            </a:r>
            <a:r>
              <a:rPr lang="en-US" b="1" dirty="0" smtClean="0">
                <a:solidFill>
                  <a:schemeClr val="tx1"/>
                </a:solidFill>
              </a:rPr>
              <a:t>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b="1" dirty="0">
                <a:solidFill>
                  <a:schemeClr val="tx1"/>
                </a:solidFill>
              </a:rPr>
              <a:t>Create a loyalty card where customers get a free bouquet after several purchases.</a:t>
            </a:r>
            <a:endParaRPr lang="en-US" b="1" dirty="0">
              <a:solidFill>
                <a:schemeClr val="tx1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b="1" dirty="0">
                <a:solidFill>
                  <a:schemeClr val="tx1"/>
                </a:solidFill>
              </a:rPr>
              <a:t>Reduce waste by offering discounted “end-of-day” bouquets</a:t>
            </a:r>
            <a:r>
              <a:rPr lang="en-US" b="1" dirty="0" smtClean="0">
                <a:solidFill>
                  <a:schemeClr val="tx1"/>
                </a:solidFill>
              </a:rPr>
              <a:t>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b="1" dirty="0">
                <a:solidFill>
                  <a:schemeClr val="tx1"/>
                </a:solidFill>
              </a:rPr>
              <a:t>Offer a discount for customers who return packaging for reuse.</a:t>
            </a:r>
            <a:endParaRPr lang="en-US" b="1" dirty="0">
              <a:solidFill>
                <a:schemeClr val="tx1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b="1" dirty="0" smtClean="0">
                <a:solidFill>
                  <a:schemeClr val="tx1"/>
                </a:solidFill>
              </a:rPr>
              <a:t>Highlight </a:t>
            </a:r>
            <a:r>
              <a:rPr lang="en-US" b="1" dirty="0">
                <a:solidFill>
                  <a:schemeClr val="tx1"/>
                </a:solidFill>
              </a:rPr>
              <a:t>the use of eco-friendly packaging and materials in marketing.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b="1" dirty="0" smtClean="0">
                <a:solidFill>
                  <a:schemeClr val="tx1"/>
                </a:solidFill>
              </a:rPr>
              <a:t>Offer </a:t>
            </a:r>
            <a:r>
              <a:rPr lang="en-US" b="1" dirty="0">
                <a:solidFill>
                  <a:schemeClr val="tx1"/>
                </a:solidFill>
              </a:rPr>
              <a:t>reusable or recyclable packaging options.</a:t>
            </a:r>
          </a:p>
          <a:p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7047330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7B30E9-9073-E60E-A7A9-048C6F3D69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521208"/>
            <a:ext cx="8915399" cy="860400"/>
          </a:xfrm>
        </p:spPr>
        <p:txBody>
          <a:bodyPr/>
          <a:lstStyle/>
          <a:p>
            <a:r>
              <a:rPr lang="en-GB" b="1"/>
              <a:t>References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F8D0C3B-0DFC-3E5A-28D7-AC7CD95B6A1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89706" y="1600200"/>
            <a:ext cx="9914905" cy="4517136"/>
          </a:xfrm>
        </p:spPr>
        <p:txBody>
          <a:bodyPr>
            <a:normAutofit fontScale="85000" lnSpcReduction="20000"/>
          </a:bodyPr>
          <a:lstStyle/>
          <a:p>
            <a:r>
              <a:rPr lang="en-GB" b="1">
                <a:solidFill>
                  <a:schemeClr val="tx1"/>
                </a:solidFill>
                <a:latin typeface="Arial"/>
                <a:ea typeface="Roboto"/>
                <a:cs typeface="Roboto"/>
              </a:rPr>
              <a:t>Calculator Ultra (2025)</a:t>
            </a:r>
            <a:r>
              <a:rPr lang="en-GB" b="1" i="1" dirty="0">
                <a:solidFill>
                  <a:schemeClr val="tx1"/>
                </a:solidFill>
                <a:latin typeface="Arial"/>
                <a:ea typeface="Roboto"/>
                <a:cs typeface="Roboto"/>
              </a:rPr>
              <a:t> </a:t>
            </a:r>
            <a:r>
              <a:rPr lang="en-GB" b="1" i="1">
                <a:solidFill>
                  <a:schemeClr val="tx1"/>
                </a:solidFill>
                <a:latin typeface="Arial"/>
                <a:ea typeface="Roboto"/>
                <a:cs typeface="Roboto"/>
              </a:rPr>
              <a:t>Find More Calculator</a:t>
            </a:r>
            <a:r>
              <a:rPr lang="en-GB" b="1">
                <a:solidFill>
                  <a:schemeClr val="tx1"/>
                </a:solidFill>
                <a:latin typeface="Arial"/>
                <a:ea typeface="Roboto"/>
                <a:cs typeface="Roboto"/>
              </a:rPr>
              <a:t> Available at: </a:t>
            </a:r>
            <a:r>
              <a:rPr lang="en-GB" dirty="0">
                <a:solidFill>
                  <a:schemeClr val="tx1"/>
                </a:solidFill>
                <a:latin typeface="Arial"/>
                <a:ea typeface="+mn-lt"/>
                <a:cs typeface="+mn-lt"/>
                <a:hlinkClick r:id="rId2">
                  <a:extLst>
                    <a:ext uri="{A12FA001-AC4F-418D-AE19-62706E023703}">
                      <ahyp:hlinkClr xmlns="" xmlns:ahyp="http://schemas.microsoft.com/office/drawing/2018/hyperlinkcolor" val="tx"/>
                    </a:ext>
                  </a:extLst>
                </a:hlinkClick>
              </a:rPr>
              <a:t>Drop in Sales Calculator &amp; Formula Online Calculator Ultra</a:t>
            </a:r>
            <a:r>
              <a:rPr lang="en-GB" b="1" i="1" dirty="0">
                <a:solidFill>
                  <a:schemeClr val="tx1"/>
                </a:solidFill>
                <a:latin typeface="Arial"/>
                <a:ea typeface="Roboto"/>
                <a:cs typeface="Roboto"/>
              </a:rPr>
              <a:t> </a:t>
            </a:r>
            <a:r>
              <a:rPr lang="en-GB" b="1">
                <a:solidFill>
                  <a:schemeClr val="tx1"/>
                </a:solidFill>
                <a:latin typeface="Arial"/>
                <a:ea typeface="Roboto"/>
                <a:cs typeface="Roboto"/>
              </a:rPr>
              <a:t>(Accessed:  6 October 2025).</a:t>
            </a:r>
          </a:p>
          <a:p>
            <a:r>
              <a:rPr lang="en-GB">
                <a:solidFill>
                  <a:schemeClr val="tx1"/>
                </a:solidFill>
                <a:ea typeface="+mn-lt"/>
                <a:cs typeface="+mn-lt"/>
              </a:rPr>
              <a:t>IBISWorld (2024) </a:t>
            </a:r>
            <a:r>
              <a:rPr lang="en-GB" i="1">
                <a:solidFill>
                  <a:schemeClr val="tx1"/>
                </a:solidFill>
                <a:ea typeface="+mn-lt"/>
                <a:cs typeface="+mn-lt"/>
              </a:rPr>
              <a:t>Online Flower Retailers in the UK – Industry Market Research Report.</a:t>
            </a:r>
            <a:r>
              <a:rPr lang="en-GB">
                <a:solidFill>
                  <a:schemeClr val="tx1"/>
                </a:solidFill>
                <a:ea typeface="+mn-lt"/>
                <a:cs typeface="+mn-lt"/>
              </a:rPr>
              <a:t> Available at: </a:t>
            </a:r>
            <a:r>
              <a:rPr lang="en-GB" dirty="0">
                <a:solidFill>
                  <a:schemeClr val="tx1"/>
                </a:solidFill>
                <a:ea typeface="+mn-lt"/>
                <a:cs typeface="+mn-lt"/>
                <a:hlinkClick r:id="rId3">
                  <a:extLst>
                    <a:ext uri="{A12FA001-AC4F-418D-AE19-62706E023703}">
                      <ahyp:hlinkClr xmlns="" xmlns:ahyp="http://schemas.microsoft.com/office/drawing/2018/hyperlinkcolor" val="tx"/>
                    </a:ext>
                  </a:extLst>
                </a:hlinkClick>
              </a:rPr>
              <a:t>https://www.ibisworld.com</a:t>
            </a:r>
            <a:r>
              <a:rPr lang="en-GB">
                <a:solidFill>
                  <a:schemeClr val="tx1"/>
                </a:solidFill>
                <a:ea typeface="+mn-lt"/>
                <a:cs typeface="+mn-lt"/>
              </a:rPr>
              <a:t> (Accessed: 13 March 2026). </a:t>
            </a:r>
            <a:endParaRPr lang="en-GB">
              <a:solidFill>
                <a:schemeClr val="tx1"/>
              </a:solidFill>
            </a:endParaRPr>
          </a:p>
          <a:p>
            <a:r>
              <a:rPr lang="en-GB">
                <a:solidFill>
                  <a:schemeClr val="tx1"/>
                </a:solidFill>
                <a:ea typeface="+mn-lt"/>
                <a:cs typeface="+mn-lt"/>
              </a:rPr>
              <a:t>Salience (2025) </a:t>
            </a:r>
            <a:r>
              <a:rPr lang="en-GB" i="1">
                <a:solidFill>
                  <a:schemeClr val="tx1"/>
                </a:solidFill>
                <a:ea typeface="+mn-lt"/>
                <a:cs typeface="+mn-lt"/>
              </a:rPr>
              <a:t>Online Florist Market Report and Digital Visibility Analysis.</a:t>
            </a:r>
            <a:r>
              <a:rPr lang="en-GB">
                <a:solidFill>
                  <a:schemeClr val="tx1"/>
                </a:solidFill>
                <a:ea typeface="+mn-lt"/>
                <a:cs typeface="+mn-lt"/>
              </a:rPr>
              <a:t> Available at: </a:t>
            </a:r>
            <a:r>
              <a:rPr lang="en-GB" dirty="0">
                <a:solidFill>
                  <a:schemeClr val="tx1"/>
                </a:solidFill>
                <a:ea typeface="+mn-lt"/>
                <a:cs typeface="+mn-lt"/>
                <a:hlinkClick r:id="rId4">
                  <a:extLst>
                    <a:ext uri="{A12FA001-AC4F-418D-AE19-62706E023703}">
                      <ahyp:hlinkClr xmlns="" xmlns:ahyp="http://schemas.microsoft.com/office/drawing/2018/hyperlinkcolor" val="tx"/>
                    </a:ext>
                  </a:extLst>
                </a:hlinkClick>
              </a:rPr>
              <a:t>https://salience.co.uk</a:t>
            </a:r>
            <a:r>
              <a:rPr lang="en-GB">
                <a:solidFill>
                  <a:schemeClr val="tx1"/>
                </a:solidFill>
                <a:ea typeface="+mn-lt"/>
                <a:cs typeface="+mn-lt"/>
              </a:rPr>
              <a:t> (Accessed: 13 March 2026). </a:t>
            </a:r>
            <a:endParaRPr lang="en-GB">
              <a:solidFill>
                <a:schemeClr val="tx1"/>
              </a:solidFill>
            </a:endParaRPr>
          </a:p>
          <a:p>
            <a:r>
              <a:rPr lang="en-GB">
                <a:solidFill>
                  <a:schemeClr val="tx1"/>
                </a:solidFill>
                <a:ea typeface="+mn-lt"/>
                <a:cs typeface="+mn-lt"/>
              </a:rPr>
              <a:t>Statista (2025) </a:t>
            </a:r>
            <a:r>
              <a:rPr lang="en-GB" i="1">
                <a:solidFill>
                  <a:schemeClr val="tx1"/>
                </a:solidFill>
                <a:ea typeface="+mn-lt"/>
                <a:cs typeface="+mn-lt"/>
              </a:rPr>
              <a:t>Emerging florist products based on online search volume in the United Kingdom.</a:t>
            </a:r>
            <a:r>
              <a:rPr lang="en-GB" dirty="0">
                <a:solidFill>
                  <a:schemeClr val="tx1"/>
                </a:solidFill>
                <a:ea typeface="+mn-lt"/>
                <a:cs typeface="+mn-lt"/>
              </a:rPr>
              <a:t> </a:t>
            </a:r>
            <a:r>
              <a:rPr lang="en-GB">
                <a:solidFill>
                  <a:schemeClr val="tx1"/>
                </a:solidFill>
                <a:ea typeface="+mn-lt"/>
                <a:cs typeface="+mn-lt"/>
              </a:rPr>
              <a:t>Available at: </a:t>
            </a:r>
            <a:r>
              <a:rPr lang="en-GB" dirty="0">
                <a:solidFill>
                  <a:schemeClr val="tx1"/>
                </a:solidFill>
                <a:ea typeface="+mn-lt"/>
                <a:cs typeface="+mn-lt"/>
                <a:hlinkClick r:id="rId5">
                  <a:extLst>
                    <a:ext uri="{A12FA001-AC4F-418D-AE19-62706E023703}">
                      <ahyp:hlinkClr xmlns="" xmlns:ahyp="http://schemas.microsoft.com/office/drawing/2018/hyperlinkcolor" val="tx"/>
                    </a:ext>
                  </a:extLst>
                </a:hlinkClick>
              </a:rPr>
              <a:t>https://www.statista.com</a:t>
            </a:r>
            <a:r>
              <a:rPr lang="en-GB">
                <a:solidFill>
                  <a:schemeClr val="tx1"/>
                </a:solidFill>
                <a:ea typeface="+mn-lt"/>
                <a:cs typeface="+mn-lt"/>
              </a:rPr>
              <a:t> (Accessed: 13 March 2026). </a:t>
            </a:r>
            <a:endParaRPr lang="en-GB">
              <a:solidFill>
                <a:schemeClr val="tx1"/>
              </a:solidFill>
            </a:endParaRPr>
          </a:p>
          <a:p>
            <a:r>
              <a:rPr lang="en-GB" dirty="0" err="1">
                <a:solidFill>
                  <a:schemeClr val="tx1"/>
                </a:solidFill>
                <a:ea typeface="+mn-lt"/>
                <a:cs typeface="+mn-lt"/>
              </a:rPr>
              <a:t>ClickThrough</a:t>
            </a:r>
            <a:r>
              <a:rPr lang="en-GB" dirty="0">
                <a:solidFill>
                  <a:schemeClr val="tx1"/>
                </a:solidFill>
                <a:ea typeface="+mn-lt"/>
                <a:cs typeface="+mn-lt"/>
              </a:rPr>
              <a:t> Marketing (2026) </a:t>
            </a:r>
            <a:r>
              <a:rPr lang="en-GB" i="1" dirty="0">
                <a:solidFill>
                  <a:schemeClr val="tx1"/>
                </a:solidFill>
                <a:ea typeface="+mn-lt"/>
                <a:cs typeface="+mn-lt"/>
              </a:rPr>
              <a:t>UK Flower Delivery Services Digital Marketing Benchmark Report.</a:t>
            </a:r>
            <a:r>
              <a:rPr lang="en-GB" dirty="0">
                <a:solidFill>
                  <a:schemeClr val="tx1"/>
                </a:solidFill>
                <a:ea typeface="+mn-lt"/>
                <a:cs typeface="+mn-lt"/>
              </a:rPr>
              <a:t> Available at: </a:t>
            </a:r>
            <a:r>
              <a:rPr lang="en-GB" dirty="0">
                <a:solidFill>
                  <a:schemeClr val="tx1"/>
                </a:solidFill>
                <a:ea typeface="+mn-lt"/>
                <a:cs typeface="+mn-lt"/>
                <a:hlinkClick r:id="rId6">
                  <a:extLst>
                    <a:ext uri="{A12FA001-AC4F-418D-AE19-62706E023703}">
                      <ahyp:hlinkClr xmlns="" xmlns:ahyp="http://schemas.microsoft.com/office/drawing/2018/hyperlinkcolor" val="tx"/>
                    </a:ext>
                  </a:extLst>
                </a:hlinkClick>
              </a:rPr>
              <a:t>https://www.clickthrough-marketing.com</a:t>
            </a:r>
            <a:r>
              <a:rPr lang="en-GB" dirty="0">
                <a:solidFill>
                  <a:schemeClr val="tx1"/>
                </a:solidFill>
                <a:ea typeface="+mn-lt"/>
                <a:cs typeface="+mn-lt"/>
              </a:rPr>
              <a:t> (Accessed: 13 March 2026). </a:t>
            </a:r>
            <a:endParaRPr lang="en-GB">
              <a:solidFill>
                <a:schemeClr val="tx1"/>
              </a:solidFill>
            </a:endParaRPr>
          </a:p>
          <a:p>
            <a:r>
              <a:rPr lang="en-GB">
                <a:solidFill>
                  <a:schemeClr val="tx1"/>
                </a:solidFill>
                <a:ea typeface="+mn-lt"/>
                <a:cs typeface="+mn-lt"/>
              </a:rPr>
              <a:t>Bloom &amp; Song (2025) </a:t>
            </a:r>
            <a:r>
              <a:rPr lang="en-GB" i="1">
                <a:solidFill>
                  <a:schemeClr val="tx1"/>
                </a:solidFill>
                <a:ea typeface="+mn-lt"/>
                <a:cs typeface="+mn-lt"/>
              </a:rPr>
              <a:t>The Blooming Battle: Main Competitors in the UK Flower and Online Florist Industry.</a:t>
            </a:r>
            <a:r>
              <a:rPr lang="en-GB">
                <a:solidFill>
                  <a:schemeClr val="tx1"/>
                </a:solidFill>
                <a:ea typeface="+mn-lt"/>
                <a:cs typeface="+mn-lt"/>
              </a:rPr>
              <a:t> Available at: </a:t>
            </a:r>
            <a:r>
              <a:rPr lang="en-GB" dirty="0">
                <a:solidFill>
                  <a:schemeClr val="tx1"/>
                </a:solidFill>
                <a:ea typeface="+mn-lt"/>
                <a:cs typeface="+mn-lt"/>
                <a:hlinkClick r:id="rId7">
                  <a:extLst>
                    <a:ext uri="{A12FA001-AC4F-418D-AE19-62706E023703}">
                      <ahyp:hlinkClr xmlns="" xmlns:ahyp="http://schemas.microsoft.com/office/drawing/2018/hyperlinkcolor" val="tx"/>
                    </a:ext>
                  </a:extLst>
                </a:hlinkClick>
              </a:rPr>
              <a:t>https://www.bloomandsong.com</a:t>
            </a:r>
            <a:r>
              <a:rPr lang="en-GB">
                <a:solidFill>
                  <a:schemeClr val="tx1"/>
                </a:solidFill>
                <a:ea typeface="+mn-lt"/>
                <a:cs typeface="+mn-lt"/>
              </a:rPr>
              <a:t> (Accessed: 13 March 2026). </a:t>
            </a:r>
            <a:endParaRPr lang="en-GB">
              <a:solidFill>
                <a:schemeClr val="tx1"/>
              </a:solidFill>
            </a:endParaRPr>
          </a:p>
          <a:p>
            <a:r>
              <a:rPr lang="en-GB" dirty="0" err="1">
                <a:solidFill>
                  <a:schemeClr val="tx1"/>
                </a:solidFill>
                <a:ea typeface="+mn-lt"/>
                <a:cs typeface="+mn-lt"/>
              </a:rPr>
              <a:t>BritWealth</a:t>
            </a:r>
            <a:r>
              <a:rPr lang="en-GB" dirty="0">
                <a:solidFill>
                  <a:schemeClr val="tx1"/>
                </a:solidFill>
                <a:ea typeface="+mn-lt"/>
                <a:cs typeface="+mn-lt"/>
              </a:rPr>
              <a:t> (2025) </a:t>
            </a:r>
            <a:r>
              <a:rPr lang="en-GB" i="1" dirty="0">
                <a:solidFill>
                  <a:schemeClr val="tx1"/>
                </a:solidFill>
                <a:ea typeface="+mn-lt"/>
                <a:cs typeface="+mn-lt"/>
              </a:rPr>
              <a:t>Why the Florist Business is Thriving in the UK.</a:t>
            </a:r>
            <a:r>
              <a:rPr lang="en-GB" dirty="0">
                <a:solidFill>
                  <a:schemeClr val="tx1"/>
                </a:solidFill>
                <a:ea typeface="+mn-lt"/>
                <a:cs typeface="+mn-lt"/>
              </a:rPr>
              <a:t> Available at: </a:t>
            </a:r>
            <a:r>
              <a:rPr lang="en-GB" dirty="0">
                <a:solidFill>
                  <a:schemeClr val="tx1"/>
                </a:solidFill>
                <a:ea typeface="+mn-lt"/>
                <a:cs typeface="+mn-lt"/>
                <a:hlinkClick r:id="rId8">
                  <a:extLst>
                    <a:ext uri="{A12FA001-AC4F-418D-AE19-62706E023703}">
                      <ahyp:hlinkClr xmlns="" xmlns:ahyp="http://schemas.microsoft.com/office/drawing/2018/hyperlinkcolor" val="tx"/>
                    </a:ext>
                  </a:extLst>
                </a:hlinkClick>
              </a:rPr>
              <a:t>https://britwealth.com</a:t>
            </a:r>
            <a:r>
              <a:rPr lang="en-GB" dirty="0">
                <a:solidFill>
                  <a:schemeClr val="tx1"/>
                </a:solidFill>
                <a:ea typeface="+mn-lt"/>
                <a:cs typeface="+mn-lt"/>
              </a:rPr>
              <a:t> (Accessed: 13 March 2026).</a:t>
            </a:r>
            <a:endParaRPr lang="en-GB">
              <a:solidFill>
                <a:schemeClr val="tx1"/>
              </a:solidFill>
            </a:endParaRPr>
          </a:p>
          <a:p>
            <a:r>
              <a:rPr lang="en-GB" b="1" dirty="0">
                <a:latin typeface="Arial"/>
                <a:ea typeface="Roboto"/>
                <a:cs typeface="Roboto"/>
              </a:rPr>
              <a:t/>
            </a:r>
            <a:br>
              <a:rPr lang="en-GB" b="1" dirty="0">
                <a:latin typeface="Arial"/>
                <a:ea typeface="Roboto"/>
                <a:cs typeface="Roboto"/>
              </a:rPr>
            </a:br>
            <a:endParaRPr lang="en-GB" sz="1800" b="1">
              <a:solidFill>
                <a:schemeClr val="tx1"/>
              </a:solidFill>
              <a:latin typeface="Roboto"/>
              <a:ea typeface="Roboto"/>
              <a:cs typeface="Roboto"/>
            </a:endParaRPr>
          </a:p>
        </p:txBody>
      </p:sp>
    </p:spTree>
    <p:extLst>
      <p:ext uri="{BB962C8B-B14F-4D97-AF65-F5344CB8AC3E}">
        <p14:creationId xmlns:p14="http://schemas.microsoft.com/office/powerpoint/2010/main" val="35912596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68" name="Group 1067">
            <a:extLst>
              <a:ext uri="{FF2B5EF4-FFF2-40B4-BE49-F238E27FC236}">
                <a16:creationId xmlns:a16="http://schemas.microsoft.com/office/drawing/2014/main" id="{7398C59F-5A18-487B-91D6-B955AACF2E50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" y="228600"/>
            <a:ext cx="2851523" cy="6638625"/>
            <a:chOff x="2487613" y="285750"/>
            <a:chExt cx="2428875" cy="5654676"/>
          </a:xfrm>
        </p:grpSpPr>
        <p:sp>
          <p:nvSpPr>
            <p:cNvPr id="1070" name="Freeform 11">
              <a:extLst>
                <a:ext uri="{FF2B5EF4-FFF2-40B4-BE49-F238E27FC236}">
                  <a16:creationId xmlns:a16="http://schemas.microsoft.com/office/drawing/2014/main" id="{0557FAFE-C7C3-47EC-A4F5-9B2166319209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4" name="Freeform 12">
              <a:extLst>
                <a:ext uri="{FF2B5EF4-FFF2-40B4-BE49-F238E27FC236}">
                  <a16:creationId xmlns:a16="http://schemas.microsoft.com/office/drawing/2014/main" id="{95BC28FB-3882-4674-9D79-EA58BEB7CEB1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8" name="Freeform 13">
              <a:extLst>
                <a:ext uri="{FF2B5EF4-FFF2-40B4-BE49-F238E27FC236}">
                  <a16:creationId xmlns:a16="http://schemas.microsoft.com/office/drawing/2014/main" id="{9C6EC892-83F9-402F-8552-0AD7C0556EBC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0" name="Freeform 14">
              <a:extLst>
                <a:ext uri="{FF2B5EF4-FFF2-40B4-BE49-F238E27FC236}">
                  <a16:creationId xmlns:a16="http://schemas.microsoft.com/office/drawing/2014/main" id="{18387766-037C-4EF0-8471-D19CBF2A431F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2" name="Freeform 15">
              <a:extLst>
                <a:ext uri="{FF2B5EF4-FFF2-40B4-BE49-F238E27FC236}">
                  <a16:creationId xmlns:a16="http://schemas.microsoft.com/office/drawing/2014/main" id="{1E364F38-6F3A-476A-93E6-962EA817C427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3" name="Freeform 16">
              <a:extLst>
                <a:ext uri="{FF2B5EF4-FFF2-40B4-BE49-F238E27FC236}">
                  <a16:creationId xmlns:a16="http://schemas.microsoft.com/office/drawing/2014/main" id="{35C335A4-1E67-4293-8BE2-DFB085D4FBBC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4" name="Freeform 17">
              <a:extLst>
                <a:ext uri="{FF2B5EF4-FFF2-40B4-BE49-F238E27FC236}">
                  <a16:creationId xmlns:a16="http://schemas.microsoft.com/office/drawing/2014/main" id="{9A8A0F10-2C98-4297-9F92-5D95533927BD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5" name="Freeform 18">
              <a:extLst>
                <a:ext uri="{FF2B5EF4-FFF2-40B4-BE49-F238E27FC236}">
                  <a16:creationId xmlns:a16="http://schemas.microsoft.com/office/drawing/2014/main" id="{C3B112A3-006E-4008-A778-DB5F6A09D510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6" name="Freeform 19">
              <a:extLst>
                <a:ext uri="{FF2B5EF4-FFF2-40B4-BE49-F238E27FC236}">
                  <a16:creationId xmlns:a16="http://schemas.microsoft.com/office/drawing/2014/main" id="{E5E62767-5C25-4C49-9568-432433A3C5B7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7" name="Freeform 20">
              <a:extLst>
                <a:ext uri="{FF2B5EF4-FFF2-40B4-BE49-F238E27FC236}">
                  <a16:creationId xmlns:a16="http://schemas.microsoft.com/office/drawing/2014/main" id="{598EC006-77B1-42BA-B815-66CCB9B170E6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8" name="Freeform 21">
              <a:extLst>
                <a:ext uri="{FF2B5EF4-FFF2-40B4-BE49-F238E27FC236}">
                  <a16:creationId xmlns:a16="http://schemas.microsoft.com/office/drawing/2014/main" id="{A144ED09-DA06-491D-95A8-AB3DED432959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9" name="Freeform 22">
              <a:extLst>
                <a:ext uri="{FF2B5EF4-FFF2-40B4-BE49-F238E27FC236}">
                  <a16:creationId xmlns:a16="http://schemas.microsoft.com/office/drawing/2014/main" id="{1CB00BD2-11CD-4A38-8F38-02B0D1105EFB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110" name="Group 1109">
            <a:extLst>
              <a:ext uri="{FF2B5EF4-FFF2-40B4-BE49-F238E27FC236}">
                <a16:creationId xmlns:a16="http://schemas.microsoft.com/office/drawing/2014/main" id="{520234FB-542E-4550-9C2F-1B56FD41A1CA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224" y="-786"/>
            <a:ext cx="2356675" cy="6854040"/>
            <a:chOff x="6627813" y="194833"/>
            <a:chExt cx="1952625" cy="5678918"/>
          </a:xfrm>
        </p:grpSpPr>
        <p:sp>
          <p:nvSpPr>
            <p:cNvPr id="1111" name="Freeform 27">
              <a:extLst>
                <a:ext uri="{FF2B5EF4-FFF2-40B4-BE49-F238E27FC236}">
                  <a16:creationId xmlns:a16="http://schemas.microsoft.com/office/drawing/2014/main" id="{41FCE1F3-DEB3-47CD-90FF-7DABB4AF4540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2" name="Freeform 28">
              <a:extLst>
                <a:ext uri="{FF2B5EF4-FFF2-40B4-BE49-F238E27FC236}">
                  <a16:creationId xmlns:a16="http://schemas.microsoft.com/office/drawing/2014/main" id="{5708E488-C19B-452C-B197-6F1C34F6E735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3" name="Freeform 29">
              <a:extLst>
                <a:ext uri="{FF2B5EF4-FFF2-40B4-BE49-F238E27FC236}">
                  <a16:creationId xmlns:a16="http://schemas.microsoft.com/office/drawing/2014/main" id="{89D3FD25-890E-4981-A71D-EE796873D744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4" name="Freeform 30">
              <a:extLst>
                <a:ext uri="{FF2B5EF4-FFF2-40B4-BE49-F238E27FC236}">
                  <a16:creationId xmlns:a16="http://schemas.microsoft.com/office/drawing/2014/main" id="{51B5414C-556A-47CB-8EE2-974A85A7A4D2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5" name="Freeform 31">
              <a:extLst>
                <a:ext uri="{FF2B5EF4-FFF2-40B4-BE49-F238E27FC236}">
                  <a16:creationId xmlns:a16="http://schemas.microsoft.com/office/drawing/2014/main" id="{1C02B20C-2B27-4B75-8AEE-A5D2E2674B81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6" name="Freeform 32">
              <a:extLst>
                <a:ext uri="{FF2B5EF4-FFF2-40B4-BE49-F238E27FC236}">
                  <a16:creationId xmlns:a16="http://schemas.microsoft.com/office/drawing/2014/main" id="{54427714-F9AA-4F93-BD1D-400F1EA93FCA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7" name="Freeform 33">
              <a:extLst>
                <a:ext uri="{FF2B5EF4-FFF2-40B4-BE49-F238E27FC236}">
                  <a16:creationId xmlns:a16="http://schemas.microsoft.com/office/drawing/2014/main" id="{28A77D6A-9E81-497F-ABCC-2695BB5ADDEC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8" name="Freeform 34">
              <a:extLst>
                <a:ext uri="{FF2B5EF4-FFF2-40B4-BE49-F238E27FC236}">
                  <a16:creationId xmlns:a16="http://schemas.microsoft.com/office/drawing/2014/main" id="{2A1533BA-1478-4F7C-8E24-3F3E905050E4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9" name="Freeform 35">
              <a:extLst>
                <a:ext uri="{FF2B5EF4-FFF2-40B4-BE49-F238E27FC236}">
                  <a16:creationId xmlns:a16="http://schemas.microsoft.com/office/drawing/2014/main" id="{39686201-E633-40FD-A80A-1E28AD52E37C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20" name="Freeform 36">
              <a:extLst>
                <a:ext uri="{FF2B5EF4-FFF2-40B4-BE49-F238E27FC236}">
                  <a16:creationId xmlns:a16="http://schemas.microsoft.com/office/drawing/2014/main" id="{76A215C2-F590-4938-810B-F8A79366CE2B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21" name="Freeform 37">
              <a:extLst>
                <a:ext uri="{FF2B5EF4-FFF2-40B4-BE49-F238E27FC236}">
                  <a16:creationId xmlns:a16="http://schemas.microsoft.com/office/drawing/2014/main" id="{85F418E7-330D-4002-8EC8-33C1A897FFBF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22" name="Freeform 38">
              <a:extLst>
                <a:ext uri="{FF2B5EF4-FFF2-40B4-BE49-F238E27FC236}">
                  <a16:creationId xmlns:a16="http://schemas.microsoft.com/office/drawing/2014/main" id="{8FFE669A-54C9-4436-9566-C5A90F16DB40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123" name="Rectangle 1122">
            <a:extLst>
              <a:ext uri="{FF2B5EF4-FFF2-40B4-BE49-F238E27FC236}">
                <a16:creationId xmlns:a16="http://schemas.microsoft.com/office/drawing/2014/main" id="{DE91395A-2D18-4AF6-A0AC-AAA7189FED11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124" name="Freeform 6">
            <a:extLst>
              <a:ext uri="{FF2B5EF4-FFF2-40B4-BE49-F238E27FC236}">
                <a16:creationId xmlns:a16="http://schemas.microsoft.com/office/drawing/2014/main" id="{7BD08880-457D-4C62-A3B5-6A9B0878C7E9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 useBgFill="1">
        <p:nvSpPr>
          <p:cNvPr id="1067" name="Rectangle 1066">
            <a:extLst>
              <a:ext uri="{FF2B5EF4-FFF2-40B4-BE49-F238E27FC236}">
                <a16:creationId xmlns:a16="http://schemas.microsoft.com/office/drawing/2014/main" id="{97A5CE44-9D07-4AD7-B94C-7C93513677DA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786"/>
            <a:ext cx="12192000" cy="685403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9" name="Rectangle 1068">
            <a:extLst>
              <a:ext uri="{FF2B5EF4-FFF2-40B4-BE49-F238E27FC236}">
                <a16:creationId xmlns:a16="http://schemas.microsoft.com/office/drawing/2014/main" id="{1A703601-C9B7-448F-B403-01CBCB088B29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2047" y="935646"/>
            <a:ext cx="4851190" cy="4968016"/>
          </a:xfrm>
          <a:prstGeom prst="rect">
            <a:avLst/>
          </a:prstGeom>
          <a:solidFill>
            <a:srgbClr val="FFFFFF"/>
          </a:solidFill>
          <a:ln w="12700" cap="sq">
            <a:solidFill>
              <a:schemeClr val="tx2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71" name="Group 1070">
            <a:extLst>
              <a:ext uri="{FF2B5EF4-FFF2-40B4-BE49-F238E27FC236}">
                <a16:creationId xmlns:a16="http://schemas.microsoft.com/office/drawing/2014/main" id="{7923CDCA-D161-4CE7-BA92-92AE20B96D6D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087364" y="228600"/>
            <a:ext cx="2851523" cy="6638625"/>
            <a:chOff x="2487613" y="285750"/>
            <a:chExt cx="2428875" cy="5654676"/>
          </a:xfrm>
        </p:grpSpPr>
        <p:sp>
          <p:nvSpPr>
            <p:cNvPr id="1072" name="Freeform 11">
              <a:extLst>
                <a:ext uri="{FF2B5EF4-FFF2-40B4-BE49-F238E27FC236}">
                  <a16:creationId xmlns:a16="http://schemas.microsoft.com/office/drawing/2014/main" id="{AFFB0997-74F4-42F6-80A7-7C1B6BD374A9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73" name="Freeform 12">
              <a:extLst>
                <a:ext uri="{FF2B5EF4-FFF2-40B4-BE49-F238E27FC236}">
                  <a16:creationId xmlns:a16="http://schemas.microsoft.com/office/drawing/2014/main" id="{A14E1792-3BAD-41B1-A563-2180A26E67D1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74" name="Freeform 13">
              <a:extLst>
                <a:ext uri="{FF2B5EF4-FFF2-40B4-BE49-F238E27FC236}">
                  <a16:creationId xmlns:a16="http://schemas.microsoft.com/office/drawing/2014/main" id="{C30D05BD-CE6E-4143-946E-A2C5EC7CFBFB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75" name="Freeform 14">
              <a:extLst>
                <a:ext uri="{FF2B5EF4-FFF2-40B4-BE49-F238E27FC236}">
                  <a16:creationId xmlns:a16="http://schemas.microsoft.com/office/drawing/2014/main" id="{4317EBD8-70E0-492B-B401-C72697C7D7F8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76" name="Freeform 15">
              <a:extLst>
                <a:ext uri="{FF2B5EF4-FFF2-40B4-BE49-F238E27FC236}">
                  <a16:creationId xmlns:a16="http://schemas.microsoft.com/office/drawing/2014/main" id="{60545381-EDB5-47D8-9497-D5802F5A4086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77" name="Freeform 16">
              <a:extLst>
                <a:ext uri="{FF2B5EF4-FFF2-40B4-BE49-F238E27FC236}">
                  <a16:creationId xmlns:a16="http://schemas.microsoft.com/office/drawing/2014/main" id="{E67012E4-2FDC-4F96-A145-1E426784C482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78" name="Freeform 17">
              <a:extLst>
                <a:ext uri="{FF2B5EF4-FFF2-40B4-BE49-F238E27FC236}">
                  <a16:creationId xmlns:a16="http://schemas.microsoft.com/office/drawing/2014/main" id="{C088EA8D-BA27-4043-967F-595BE451C83D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79" name="Freeform 18">
              <a:extLst>
                <a:ext uri="{FF2B5EF4-FFF2-40B4-BE49-F238E27FC236}">
                  <a16:creationId xmlns:a16="http://schemas.microsoft.com/office/drawing/2014/main" id="{7D7B306D-2572-4DF7-BC2E-67520331775F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0" name="Freeform 19">
              <a:extLst>
                <a:ext uri="{FF2B5EF4-FFF2-40B4-BE49-F238E27FC236}">
                  <a16:creationId xmlns:a16="http://schemas.microsoft.com/office/drawing/2014/main" id="{EBFED6A3-D5D7-4F26-B6EB-091492A991F8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1" name="Freeform 20">
              <a:extLst>
                <a:ext uri="{FF2B5EF4-FFF2-40B4-BE49-F238E27FC236}">
                  <a16:creationId xmlns:a16="http://schemas.microsoft.com/office/drawing/2014/main" id="{57CA315F-B9C5-4899-A337-C1389083C629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2" name="Freeform 21">
              <a:extLst>
                <a:ext uri="{FF2B5EF4-FFF2-40B4-BE49-F238E27FC236}">
                  <a16:creationId xmlns:a16="http://schemas.microsoft.com/office/drawing/2014/main" id="{F3C62C3A-023D-428B-AEEA-68C9B037B03E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3" name="Freeform 22">
              <a:extLst>
                <a:ext uri="{FF2B5EF4-FFF2-40B4-BE49-F238E27FC236}">
                  <a16:creationId xmlns:a16="http://schemas.microsoft.com/office/drawing/2014/main" id="{6132B97B-0D55-426A-8D75-9E7F8FCE7014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085" name="Group 1084">
            <a:extLst>
              <a:ext uri="{FF2B5EF4-FFF2-40B4-BE49-F238E27FC236}">
                <a16:creationId xmlns:a16="http://schemas.microsoft.com/office/drawing/2014/main" id="{B28C8CE4-C5A6-4B6C-B428-1D2852C394FC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114579" y="-786"/>
            <a:ext cx="2356675" cy="6854040"/>
            <a:chOff x="6627813" y="194833"/>
            <a:chExt cx="1952625" cy="5678918"/>
          </a:xfrm>
        </p:grpSpPr>
        <p:sp>
          <p:nvSpPr>
            <p:cNvPr id="1086" name="Freeform 27">
              <a:extLst>
                <a:ext uri="{FF2B5EF4-FFF2-40B4-BE49-F238E27FC236}">
                  <a16:creationId xmlns:a16="http://schemas.microsoft.com/office/drawing/2014/main" id="{6C6C0EAF-AF4D-4E28-B480-93C9A324D96F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7" name="Freeform 28">
              <a:extLst>
                <a:ext uri="{FF2B5EF4-FFF2-40B4-BE49-F238E27FC236}">
                  <a16:creationId xmlns:a16="http://schemas.microsoft.com/office/drawing/2014/main" id="{C254D393-7673-4399-AE7D-933ED61B16E2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8" name="Freeform 29">
              <a:extLst>
                <a:ext uri="{FF2B5EF4-FFF2-40B4-BE49-F238E27FC236}">
                  <a16:creationId xmlns:a16="http://schemas.microsoft.com/office/drawing/2014/main" id="{76A48428-8958-41F8-BCFD-F9EB16A17705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9" name="Freeform 30">
              <a:extLst>
                <a:ext uri="{FF2B5EF4-FFF2-40B4-BE49-F238E27FC236}">
                  <a16:creationId xmlns:a16="http://schemas.microsoft.com/office/drawing/2014/main" id="{F895B04F-691C-404F-A9F1-47B315756F77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0" name="Freeform 31">
              <a:extLst>
                <a:ext uri="{FF2B5EF4-FFF2-40B4-BE49-F238E27FC236}">
                  <a16:creationId xmlns:a16="http://schemas.microsoft.com/office/drawing/2014/main" id="{38BAB3B8-E8BB-4327-9E73-FFAD5597BD42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1" name="Freeform 32">
              <a:extLst>
                <a:ext uri="{FF2B5EF4-FFF2-40B4-BE49-F238E27FC236}">
                  <a16:creationId xmlns:a16="http://schemas.microsoft.com/office/drawing/2014/main" id="{88ED23AE-358F-4EEC-8D62-917EBED710CE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2" name="Freeform 33">
              <a:extLst>
                <a:ext uri="{FF2B5EF4-FFF2-40B4-BE49-F238E27FC236}">
                  <a16:creationId xmlns:a16="http://schemas.microsoft.com/office/drawing/2014/main" id="{776F07C9-FA92-406A-B934-95BE8CAEDA36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3" name="Freeform 34">
              <a:extLst>
                <a:ext uri="{FF2B5EF4-FFF2-40B4-BE49-F238E27FC236}">
                  <a16:creationId xmlns:a16="http://schemas.microsoft.com/office/drawing/2014/main" id="{BDA1CEAF-E0AD-4A46-8E40-9251837CBF5D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4" name="Freeform 35">
              <a:extLst>
                <a:ext uri="{FF2B5EF4-FFF2-40B4-BE49-F238E27FC236}">
                  <a16:creationId xmlns:a16="http://schemas.microsoft.com/office/drawing/2014/main" id="{53D21C6F-F2ED-4F73-8B4D-9E2FECBB9761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5" name="Freeform 36">
              <a:extLst>
                <a:ext uri="{FF2B5EF4-FFF2-40B4-BE49-F238E27FC236}">
                  <a16:creationId xmlns:a16="http://schemas.microsoft.com/office/drawing/2014/main" id="{2FED37FF-C037-4A76-A8D6-33525D19B40F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6" name="Freeform 37">
              <a:extLst>
                <a:ext uri="{FF2B5EF4-FFF2-40B4-BE49-F238E27FC236}">
                  <a16:creationId xmlns:a16="http://schemas.microsoft.com/office/drawing/2014/main" id="{8DE0DC4B-718F-4E78-A0AB-8442F28A8C9D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7" name="Freeform 38">
              <a:extLst>
                <a:ext uri="{FF2B5EF4-FFF2-40B4-BE49-F238E27FC236}">
                  <a16:creationId xmlns:a16="http://schemas.microsoft.com/office/drawing/2014/main" id="{8F80CA79-E2F4-4B1D-97DE-04F9215B03BB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522107DF-28D1-AECE-299A-375E6A01AF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22761" y="935647"/>
            <a:ext cx="4340631" cy="2420202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100"/>
              <a:t>				</a:t>
            </a:r>
            <a:r>
              <a:rPr lang="en-US" sz="5400" b="1"/>
              <a:t>Questions</a:t>
            </a:r>
            <a:r>
              <a:rPr lang="en-US" sz="5400"/>
              <a:t> </a:t>
            </a:r>
          </a:p>
        </p:txBody>
      </p:sp>
      <p:pic>
        <p:nvPicPr>
          <p:cNvPr id="1030" name="Picture 6" descr="Thank You Images - Free Download on Freepik">
            <a:extLst>
              <a:ext uri="{FF2B5EF4-FFF2-40B4-BE49-F238E27FC236}">
                <a16:creationId xmlns:a16="http://schemas.microsoft.com/office/drawing/2014/main" id="{4E528340-6F23-E58F-AD00-71C55AF8F10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43" r="174" b="3"/>
          <a:stretch/>
        </p:blipFill>
        <p:spPr bwMode="auto">
          <a:xfrm>
            <a:off x="929675" y="1250067"/>
            <a:ext cx="4213521" cy="43265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99" name="Rectangle 1098">
            <a:extLst>
              <a:ext uri="{FF2B5EF4-FFF2-40B4-BE49-F238E27FC236}">
                <a16:creationId xmlns:a16="http://schemas.microsoft.com/office/drawing/2014/main" id="{E15F4FDF-1B24-4F56-AF01-4D0645A83005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87355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101" name="Freeform 33">
            <a:extLst>
              <a:ext uri="{FF2B5EF4-FFF2-40B4-BE49-F238E27FC236}">
                <a16:creationId xmlns:a16="http://schemas.microsoft.com/office/drawing/2014/main" id="{4FD76CDA-1C6B-40B2-9A61-FD38CE1B4DCF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087355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07828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Wisp">
  <a:themeElements>
    <a:clrScheme name="Blue Warm">
      <a:dk1>
        <a:sysClr val="windowText" lastClr="000000"/>
      </a:dk1>
      <a:lt1>
        <a:sysClr val="window" lastClr="FFFFFF"/>
      </a:lt1>
      <a:dk2>
        <a:srgbClr val="242852"/>
      </a:dk2>
      <a:lt2>
        <a:srgbClr val="ACCBF9"/>
      </a:lt2>
      <a:accent1>
        <a:srgbClr val="4A66AC"/>
      </a:accent1>
      <a:accent2>
        <a:srgbClr val="629DD1"/>
      </a:accent2>
      <a:accent3>
        <a:srgbClr val="297FD5"/>
      </a:accent3>
      <a:accent4>
        <a:srgbClr val="7F8FA9"/>
      </a:accent4>
      <a:accent5>
        <a:srgbClr val="5AA2AE"/>
      </a:accent5>
      <a:accent6>
        <a:srgbClr val="9D90A0"/>
      </a:accent6>
      <a:hlink>
        <a:srgbClr val="9454C3"/>
      </a:hlink>
      <a:folHlink>
        <a:srgbClr val="3EBBF0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25</TotalTime>
  <Words>868</Words>
  <Application>Microsoft Office PowerPoint</Application>
  <PresentationFormat>Widescreen</PresentationFormat>
  <Paragraphs>90</Paragraphs>
  <Slides>11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8" baseType="lpstr">
      <vt:lpstr>Aptos</vt:lpstr>
      <vt:lpstr>Arial</vt:lpstr>
      <vt:lpstr>Calibri</vt:lpstr>
      <vt:lpstr>Century Gothic</vt:lpstr>
      <vt:lpstr>Roboto</vt:lpstr>
      <vt:lpstr>Wingdings 3</vt:lpstr>
      <vt:lpstr>Wisp</vt:lpstr>
      <vt:lpstr>MODULE NAME Problem solving and decision making  MODULE CODE LCLM4004  STUDENT NAME Stephen Otema  STUDENT ID: 2508302  LECTURER: Nerys Dosseh Assignment 1: Presentation</vt:lpstr>
      <vt:lpstr>OVERVIEW</vt:lpstr>
      <vt:lpstr>Introduction</vt:lpstr>
      <vt:lpstr>Company background</vt:lpstr>
      <vt:lpstr>Problem: nature and scope</vt:lpstr>
      <vt:lpstr>PESTLE ANALYSIS: Green Haven Florists </vt:lpstr>
      <vt:lpstr>PESTLE ANALYSIS: Green Haven Florists </vt:lpstr>
      <vt:lpstr>Cause and effect analysis: Fishbone diagram </vt:lpstr>
      <vt:lpstr>Conclusion</vt:lpstr>
      <vt:lpstr>References </vt:lpstr>
      <vt:lpstr>    Questions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MODULE NAME Problem solving and decision making  MODULE CODE LCLM4004  STUDENT NAME Oksana Varvarych  STUDENT ID  2512055 LECTURER: Nerys Dosseh Assignment 1: Presentation</dc:title>
  <dc:creator>Anita Nan</dc:creator>
  <cp:lastModifiedBy>Stephen Otema (2508302)</cp:lastModifiedBy>
  <cp:revision>215</cp:revision>
  <dcterms:created xsi:type="dcterms:W3CDTF">2024-10-08T15:58:04Z</dcterms:created>
  <dcterms:modified xsi:type="dcterms:W3CDTF">2026-03-15T22:25:37Z</dcterms:modified>
</cp:coreProperties>
</file>