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25"/>
  </p:notesMasterIdLst>
  <p:handoutMasterIdLst>
    <p:handoutMasterId r:id="rId26"/>
  </p:handoutMasterIdLst>
  <p:sldIdLst>
    <p:sldId id="363" r:id="rId3"/>
    <p:sldId id="489" r:id="rId4"/>
    <p:sldId id="493" r:id="rId5"/>
    <p:sldId id="263" r:id="rId6"/>
    <p:sldId id="292" r:id="rId7"/>
    <p:sldId id="259" r:id="rId8"/>
    <p:sldId id="394" r:id="rId9"/>
    <p:sldId id="269" r:id="rId10"/>
    <p:sldId id="271" r:id="rId11"/>
    <p:sldId id="273" r:id="rId12"/>
    <p:sldId id="395" r:id="rId13"/>
    <p:sldId id="275" r:id="rId14"/>
    <p:sldId id="276" r:id="rId15"/>
    <p:sldId id="399" r:id="rId16"/>
    <p:sldId id="278" r:id="rId17"/>
    <p:sldId id="280" r:id="rId18"/>
    <p:sldId id="282" r:id="rId19"/>
    <p:sldId id="288" r:id="rId20"/>
    <p:sldId id="488" r:id="rId21"/>
    <p:sldId id="492" r:id="rId22"/>
    <p:sldId id="477" r:id="rId23"/>
    <p:sldId id="370" r:id="rId2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0751" autoAdjust="0"/>
  </p:normalViewPr>
  <p:slideViewPr>
    <p:cSldViewPr>
      <p:cViewPr varScale="1">
        <p:scale>
          <a:sx n="86" d="100"/>
          <a:sy n="86" d="100"/>
        </p:scale>
        <p:origin x="750" y="8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7982A01-5ABA-4878-8862-0C277C73049F}"/>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41C33ED-0C20-44C8-9519-D36BFAE3E306}"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0178" name="Rectangle 2">
            <a:extLst>
              <a:ext uri="{FF2B5EF4-FFF2-40B4-BE49-F238E27FC236}">
                <a16:creationId xmlns:a16="http://schemas.microsoft.com/office/drawing/2014/main" id="{8EABA3AD-5FB9-4A74-B8FC-5F36C40B04CF}"/>
              </a:ext>
            </a:extLst>
          </p:cNvPr>
          <p:cNvSpPr>
            <a:spLocks noGrp="1" noRot="1" noChangeAspect="1" noChangeArrowheads="1" noTextEdit="1"/>
          </p:cNvSpPr>
          <p:nvPr>
            <p:ph type="sldImg"/>
          </p:nvPr>
        </p:nvSpPr>
        <p:spPr>
          <a:ln/>
        </p:spPr>
      </p:sp>
      <p:sp>
        <p:nvSpPr>
          <p:cNvPr id="50179" name="Rectangle 3">
            <a:extLst>
              <a:ext uri="{FF2B5EF4-FFF2-40B4-BE49-F238E27FC236}">
                <a16:creationId xmlns:a16="http://schemas.microsoft.com/office/drawing/2014/main" id="{B79FF07A-FBB5-4344-8594-35E3E36579DF}"/>
              </a:ext>
            </a:extLst>
          </p:cNvPr>
          <p:cNvSpPr>
            <a:spLocks noGrp="1" noChangeArrowheads="1"/>
          </p:cNvSpPr>
          <p:nvPr>
            <p:ph type="body" idx="1"/>
          </p:nvPr>
        </p:nvSpPr>
        <p:spPr/>
        <p:txBody>
          <a:bodyPr/>
          <a:lstStyle/>
          <a:p>
            <a:endParaRPr lang="en-US" altLang="en-US" dirty="0"/>
          </a:p>
          <a:p>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01C0157-687F-4992-8075-22F877CDE0F9}"/>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8566738-B289-4ED4-87C8-7E2D887D47A8}"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83970" name="Rectangle 2">
            <a:extLst>
              <a:ext uri="{FF2B5EF4-FFF2-40B4-BE49-F238E27FC236}">
                <a16:creationId xmlns:a16="http://schemas.microsoft.com/office/drawing/2014/main" id="{DD5AB516-0CD9-4EE5-8A90-03DB40EB8394}"/>
              </a:ext>
            </a:extLst>
          </p:cNvPr>
          <p:cNvSpPr>
            <a:spLocks noGrp="1" noRot="1" noChangeAspect="1" noChangeArrowheads="1" noTextEdit="1"/>
          </p:cNvSpPr>
          <p:nvPr>
            <p:ph type="sldImg"/>
          </p:nvPr>
        </p:nvSpPr>
        <p:spPr>
          <a:ln/>
        </p:spPr>
      </p:sp>
      <p:sp>
        <p:nvSpPr>
          <p:cNvPr id="83971" name="Rectangle 3">
            <a:extLst>
              <a:ext uri="{FF2B5EF4-FFF2-40B4-BE49-F238E27FC236}">
                <a16:creationId xmlns:a16="http://schemas.microsoft.com/office/drawing/2014/main" id="{553FF288-740A-499A-902D-001A3A9F3E5A}"/>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D37A3FC-907C-4E59-92C0-6738EB4F3EE4}"/>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AAB56B8-8147-447E-951B-19E1A2D1AF15}"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5298" name="Rectangle 2">
            <a:extLst>
              <a:ext uri="{FF2B5EF4-FFF2-40B4-BE49-F238E27FC236}">
                <a16:creationId xmlns:a16="http://schemas.microsoft.com/office/drawing/2014/main" id="{174087FE-0EDA-4465-A358-E70F2910277C}"/>
              </a:ext>
            </a:extLst>
          </p:cNvPr>
          <p:cNvSpPr>
            <a:spLocks noGrp="1" noRot="1" noChangeAspect="1" noChangeArrowheads="1" noTextEdit="1"/>
          </p:cNvSpPr>
          <p:nvPr>
            <p:ph type="sldImg"/>
          </p:nvPr>
        </p:nvSpPr>
        <p:spPr>
          <a:ln/>
        </p:spPr>
      </p:sp>
      <p:sp>
        <p:nvSpPr>
          <p:cNvPr id="55299" name="Rectangle 3">
            <a:extLst>
              <a:ext uri="{FF2B5EF4-FFF2-40B4-BE49-F238E27FC236}">
                <a16:creationId xmlns:a16="http://schemas.microsoft.com/office/drawing/2014/main" id="{AF275319-3301-4E92-BE39-A603295B3FCD}"/>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D37A3FC-907C-4E59-92C0-6738EB4F3EE4}"/>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AAB56B8-8147-447E-951B-19E1A2D1AF15}"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5298" name="Rectangle 2">
            <a:extLst>
              <a:ext uri="{FF2B5EF4-FFF2-40B4-BE49-F238E27FC236}">
                <a16:creationId xmlns:a16="http://schemas.microsoft.com/office/drawing/2014/main" id="{174087FE-0EDA-4465-A358-E70F2910277C}"/>
              </a:ext>
            </a:extLst>
          </p:cNvPr>
          <p:cNvSpPr>
            <a:spLocks noGrp="1" noRot="1" noChangeAspect="1" noChangeArrowheads="1" noTextEdit="1"/>
          </p:cNvSpPr>
          <p:nvPr>
            <p:ph type="sldImg"/>
          </p:nvPr>
        </p:nvSpPr>
        <p:spPr>
          <a:ln/>
        </p:spPr>
      </p:sp>
      <p:sp>
        <p:nvSpPr>
          <p:cNvPr id="55299" name="Rectangle 3">
            <a:extLst>
              <a:ext uri="{FF2B5EF4-FFF2-40B4-BE49-F238E27FC236}">
                <a16:creationId xmlns:a16="http://schemas.microsoft.com/office/drawing/2014/main" id="{AF275319-3301-4E92-BE39-A603295B3FCD}"/>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11187347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F582648-60A8-4AA9-9A0A-6833514D91F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624776D-278B-43C8-96BA-6DB2A5F3D303}"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6322" name="Rectangle 2">
            <a:extLst>
              <a:ext uri="{FF2B5EF4-FFF2-40B4-BE49-F238E27FC236}">
                <a16:creationId xmlns:a16="http://schemas.microsoft.com/office/drawing/2014/main" id="{C8B6136C-CBAE-477D-8001-0BC6F243E1F9}"/>
              </a:ext>
            </a:extLst>
          </p:cNvPr>
          <p:cNvSpPr>
            <a:spLocks noGrp="1" noRot="1" noChangeAspect="1" noChangeArrowheads="1" noTextEdit="1"/>
          </p:cNvSpPr>
          <p:nvPr>
            <p:ph type="sldImg"/>
          </p:nvPr>
        </p:nvSpPr>
        <p:spPr>
          <a:ln/>
        </p:spPr>
      </p:sp>
      <p:sp>
        <p:nvSpPr>
          <p:cNvPr id="56323" name="Rectangle 3">
            <a:extLst>
              <a:ext uri="{FF2B5EF4-FFF2-40B4-BE49-F238E27FC236}">
                <a16:creationId xmlns:a16="http://schemas.microsoft.com/office/drawing/2014/main" id="{8F27CAE6-8002-41E8-80F0-004FC841DEA6}"/>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3C2969F-34F3-44BA-9858-104484ECA76F}"/>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6DABBC-B2E5-4657-B860-649DE5402A7B}"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8370" name="Rectangle 2">
            <a:extLst>
              <a:ext uri="{FF2B5EF4-FFF2-40B4-BE49-F238E27FC236}">
                <a16:creationId xmlns:a16="http://schemas.microsoft.com/office/drawing/2014/main" id="{1668FC4F-E8CD-456C-9406-23E81AAB6192}"/>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83FC293A-46E0-4D15-9E69-884C16371792}"/>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347B883-CAD4-4D76-AE18-38876B756A34}"/>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FB76AF9-CF48-4766-BF7E-26B346564725}"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9394" name="Rectangle 2">
            <a:extLst>
              <a:ext uri="{FF2B5EF4-FFF2-40B4-BE49-F238E27FC236}">
                <a16:creationId xmlns:a16="http://schemas.microsoft.com/office/drawing/2014/main" id="{0E164548-9790-4360-9C60-3415587DC252}"/>
              </a:ext>
            </a:extLst>
          </p:cNvPr>
          <p:cNvSpPr>
            <a:spLocks noGrp="1" noRot="1" noChangeAspect="1" noChangeArrowheads="1" noTextEdit="1"/>
          </p:cNvSpPr>
          <p:nvPr>
            <p:ph type="sldImg"/>
          </p:nvPr>
        </p:nvSpPr>
        <p:spPr>
          <a:ln/>
        </p:spPr>
      </p:sp>
      <p:sp>
        <p:nvSpPr>
          <p:cNvPr id="59395" name="Rectangle 3">
            <a:extLst>
              <a:ext uri="{FF2B5EF4-FFF2-40B4-BE49-F238E27FC236}">
                <a16:creationId xmlns:a16="http://schemas.microsoft.com/office/drawing/2014/main" id="{CB7BA053-A9E3-40B9-99DE-E9FBCB663872}"/>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347B883-CAD4-4D76-AE18-38876B756A34}"/>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FB76AF9-CF48-4766-BF7E-26B346564725}"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9394" name="Rectangle 2">
            <a:extLst>
              <a:ext uri="{FF2B5EF4-FFF2-40B4-BE49-F238E27FC236}">
                <a16:creationId xmlns:a16="http://schemas.microsoft.com/office/drawing/2014/main" id="{0E164548-9790-4360-9C60-3415587DC252}"/>
              </a:ext>
            </a:extLst>
          </p:cNvPr>
          <p:cNvSpPr>
            <a:spLocks noGrp="1" noRot="1" noChangeAspect="1" noChangeArrowheads="1" noTextEdit="1"/>
          </p:cNvSpPr>
          <p:nvPr>
            <p:ph type="sldImg"/>
          </p:nvPr>
        </p:nvSpPr>
        <p:spPr>
          <a:ln/>
        </p:spPr>
      </p:sp>
      <p:sp>
        <p:nvSpPr>
          <p:cNvPr id="59395" name="Rectangle 3">
            <a:extLst>
              <a:ext uri="{FF2B5EF4-FFF2-40B4-BE49-F238E27FC236}">
                <a16:creationId xmlns:a16="http://schemas.microsoft.com/office/drawing/2014/main" id="{CB7BA053-A9E3-40B9-99DE-E9FBCB663872}"/>
              </a:ext>
            </a:extLst>
          </p:cNvPr>
          <p:cNvSpPr>
            <a:spLocks noGrp="1" noChangeArrowheads="1"/>
          </p:cNvSpPr>
          <p:nvPr>
            <p:ph type="body" idx="1"/>
          </p:nvPr>
        </p:nvSpPr>
        <p:spPr/>
        <p:txBody>
          <a:bodyPr/>
          <a:lstStyle/>
          <a:p>
            <a:r>
              <a:rPr lang="en-US" altLang="en-US" dirty="0"/>
              <a:t>.</a:t>
            </a:r>
          </a:p>
          <a:p>
            <a:endParaRPr lang="en-US" altLang="en-US" dirty="0"/>
          </a:p>
        </p:txBody>
      </p:sp>
    </p:spTree>
    <p:extLst>
      <p:ext uri="{BB962C8B-B14F-4D97-AF65-F5344CB8AC3E}">
        <p14:creationId xmlns:p14="http://schemas.microsoft.com/office/powerpoint/2010/main" val="12767303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4368B50-04CD-4E37-9B1A-9CDD64A6C3B9}"/>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10B9578-48B1-4722-8DE8-9B3EB1E58F58}"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0418" name="Rectangle 2">
            <a:extLst>
              <a:ext uri="{FF2B5EF4-FFF2-40B4-BE49-F238E27FC236}">
                <a16:creationId xmlns:a16="http://schemas.microsoft.com/office/drawing/2014/main" id="{538AF9AC-8B2B-4A18-BAAC-8D81D43897E8}"/>
              </a:ext>
            </a:extLst>
          </p:cNvPr>
          <p:cNvSpPr>
            <a:spLocks noGrp="1" noRot="1" noChangeAspect="1" noChangeArrowheads="1" noTextEdit="1"/>
          </p:cNvSpPr>
          <p:nvPr>
            <p:ph type="sldImg"/>
          </p:nvPr>
        </p:nvSpPr>
        <p:spPr>
          <a:ln/>
        </p:spPr>
      </p:sp>
      <p:sp>
        <p:nvSpPr>
          <p:cNvPr id="60419" name="Rectangle 3">
            <a:extLst>
              <a:ext uri="{FF2B5EF4-FFF2-40B4-BE49-F238E27FC236}">
                <a16:creationId xmlns:a16="http://schemas.microsoft.com/office/drawing/2014/main" id="{3901429A-AAC0-4312-A203-414A84FEFAA7}"/>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38BBFE4-B2D3-4B2D-97E2-9D7F465E63AF}"/>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002A8F3-A543-439E-B2BD-98E63E0A0053}"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1442" name="Rectangle 2">
            <a:extLst>
              <a:ext uri="{FF2B5EF4-FFF2-40B4-BE49-F238E27FC236}">
                <a16:creationId xmlns:a16="http://schemas.microsoft.com/office/drawing/2014/main" id="{7E6DE66A-5B74-4F83-9F66-BC1B96B48E1D}"/>
              </a:ext>
            </a:extLst>
          </p:cNvPr>
          <p:cNvSpPr>
            <a:spLocks noGrp="1" noRot="1" noChangeAspect="1" noChangeArrowheads="1" noTextEdit="1"/>
          </p:cNvSpPr>
          <p:nvPr>
            <p:ph type="sldImg"/>
          </p:nvPr>
        </p:nvSpPr>
        <p:spPr>
          <a:ln/>
        </p:spPr>
      </p:sp>
      <p:sp>
        <p:nvSpPr>
          <p:cNvPr id="61443" name="Rectangle 3">
            <a:extLst>
              <a:ext uri="{FF2B5EF4-FFF2-40B4-BE49-F238E27FC236}">
                <a16:creationId xmlns:a16="http://schemas.microsoft.com/office/drawing/2014/main" id="{A212072A-CABF-4515-B15B-9BF1E2FB12BD}"/>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B5850E1-9862-47C2-B4AE-0B5CA9F139BA}"/>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9BD97A3-1D30-4FAC-9A31-4330DB227F50}"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3490" name="Rectangle 2">
            <a:extLst>
              <a:ext uri="{FF2B5EF4-FFF2-40B4-BE49-F238E27FC236}">
                <a16:creationId xmlns:a16="http://schemas.microsoft.com/office/drawing/2014/main" id="{698CB90A-4FF5-4986-94B4-ECAFEB8B5C74}"/>
              </a:ext>
            </a:extLst>
          </p:cNvPr>
          <p:cNvSpPr>
            <a:spLocks noGrp="1" noRot="1" noChangeAspect="1" noChangeArrowheads="1" noTextEdit="1"/>
          </p:cNvSpPr>
          <p:nvPr>
            <p:ph type="sldImg"/>
          </p:nvPr>
        </p:nvSpPr>
        <p:spPr>
          <a:ln/>
        </p:spPr>
      </p:sp>
      <p:sp>
        <p:nvSpPr>
          <p:cNvPr id="63491" name="Rectangle 3">
            <a:extLst>
              <a:ext uri="{FF2B5EF4-FFF2-40B4-BE49-F238E27FC236}">
                <a16:creationId xmlns:a16="http://schemas.microsoft.com/office/drawing/2014/main" id="{E9E7A4DC-70C6-47AA-B6AA-3D3B2C0599B1}"/>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2E7AE9C-0902-403E-9B8E-870029859765}"/>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ED3BC91-6923-4A52-8B3A-EFF14D748D73}"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5538" name="Rectangle 2">
            <a:extLst>
              <a:ext uri="{FF2B5EF4-FFF2-40B4-BE49-F238E27FC236}">
                <a16:creationId xmlns:a16="http://schemas.microsoft.com/office/drawing/2014/main" id="{C9196F78-4367-4D11-B848-DFA467664979}"/>
              </a:ext>
            </a:extLst>
          </p:cNvPr>
          <p:cNvSpPr>
            <a:spLocks noGrp="1" noRot="1" noChangeAspect="1" noChangeArrowheads="1" noTextEdit="1"/>
          </p:cNvSpPr>
          <p:nvPr>
            <p:ph type="sldImg"/>
          </p:nvPr>
        </p:nvSpPr>
        <p:spPr>
          <a:ln/>
        </p:spPr>
      </p:sp>
      <p:sp>
        <p:nvSpPr>
          <p:cNvPr id="65539" name="Rectangle 3">
            <a:extLst>
              <a:ext uri="{FF2B5EF4-FFF2-40B4-BE49-F238E27FC236}">
                <a16:creationId xmlns:a16="http://schemas.microsoft.com/office/drawing/2014/main" id="{CB09CBA6-75B8-4030-B681-C813B9B53E32}"/>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AD00893-FE55-461A-A27E-4E1ABB3FE638}"/>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FC4D427-9404-480C-9EA4-3ECE8A87A1C4}"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7586" name="Rectangle 2">
            <a:extLst>
              <a:ext uri="{FF2B5EF4-FFF2-40B4-BE49-F238E27FC236}">
                <a16:creationId xmlns:a16="http://schemas.microsoft.com/office/drawing/2014/main" id="{59E56A5B-A2DE-4DA6-8443-F3105D73640C}"/>
              </a:ext>
            </a:extLst>
          </p:cNvPr>
          <p:cNvSpPr>
            <a:spLocks noGrp="1" noRot="1" noChangeAspect="1" noChangeArrowheads="1" noTextEdit="1"/>
          </p:cNvSpPr>
          <p:nvPr>
            <p:ph type="sldImg"/>
          </p:nvPr>
        </p:nvSpPr>
        <p:spPr>
          <a:ln/>
        </p:spPr>
      </p:sp>
      <p:sp>
        <p:nvSpPr>
          <p:cNvPr id="67587" name="Rectangle 3">
            <a:extLst>
              <a:ext uri="{FF2B5EF4-FFF2-40B4-BE49-F238E27FC236}">
                <a16:creationId xmlns:a16="http://schemas.microsoft.com/office/drawing/2014/main" id="{B8ED421D-6F4D-4A96-BB19-5707122C67E1}"/>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4BF6B44-1CC6-49E4-91A8-434ACCAB926E}"/>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60A9591-9325-426B-837F-4BE61876151B}"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70658" name="Rectangle 2">
            <a:extLst>
              <a:ext uri="{FF2B5EF4-FFF2-40B4-BE49-F238E27FC236}">
                <a16:creationId xmlns:a16="http://schemas.microsoft.com/office/drawing/2014/main" id="{C027608C-3D85-48F6-A917-BA8327158C28}"/>
              </a:ext>
            </a:extLst>
          </p:cNvPr>
          <p:cNvSpPr>
            <a:spLocks noGrp="1" noRot="1" noChangeAspect="1" noChangeArrowheads="1" noTextEdit="1"/>
          </p:cNvSpPr>
          <p:nvPr>
            <p:ph type="sldImg"/>
          </p:nvPr>
        </p:nvSpPr>
        <p:spPr>
          <a:ln/>
        </p:spPr>
      </p:sp>
      <p:sp>
        <p:nvSpPr>
          <p:cNvPr id="70659" name="Rectangle 3">
            <a:extLst>
              <a:ext uri="{FF2B5EF4-FFF2-40B4-BE49-F238E27FC236}">
                <a16:creationId xmlns:a16="http://schemas.microsoft.com/office/drawing/2014/main" id="{C9A9F806-E6F3-49F0-B094-0B862D69DEB7}"/>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7907205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85750" indent="-285750"/>
            <a:r>
              <a:rPr lang="en-US" sz="1800" i="1" dirty="0">
                <a:effectLst/>
                <a:latin typeface="Times New Roman" panose="02020603050405020304" pitchFamily="18" charset="0"/>
                <a:ea typeface="Times New Roman" panose="02020603050405020304" pitchFamily="18" charset="0"/>
              </a:rPr>
              <a:t>Identify three compelling reasons to pursue an expatriate assignment.</a:t>
            </a:r>
            <a:endParaRPr lang="en-GB"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285750"/>
            <a:r>
              <a:rPr lang="en-US" sz="1800" dirty="0">
                <a:effectLst/>
                <a:latin typeface="Times New Roman" panose="02020603050405020304" pitchFamily="18" charset="0"/>
                <a:ea typeface="Times New Roman" panose="02020603050405020304" pitchFamily="18" charset="0"/>
              </a:rPr>
              <a:t>Some people believe that an expatriate assignment will give them a larger leadership position with expanded opportunities. As the expatriate assignment brings on broader leadership opportunities, it also develops creativity and adeptness to problem think in new ways. It also can mean gaining knowledge about differences between people and markets.</a:t>
            </a:r>
            <a:endParaRPr lang="en-GB"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285750" indent="-285750"/>
            <a:r>
              <a:rPr lang="en-US" sz="1800" i="1" dirty="0">
                <a:effectLst/>
                <a:latin typeface="Times New Roman" panose="02020603050405020304" pitchFamily="18" charset="0"/>
                <a:ea typeface="Times New Roman" panose="02020603050405020304" pitchFamily="18" charset="0"/>
              </a:rPr>
              <a:t>Identity three key qualifications of a successful expatriate .</a:t>
            </a:r>
            <a:endParaRPr lang="en-GB" sz="1800" dirty="0">
              <a:effectLst/>
              <a:latin typeface="Times New Roman" panose="02020603050405020304" pitchFamily="18" charset="0"/>
              <a:ea typeface="Times New Roman" panose="02020603050405020304" pitchFamily="18" charset="0"/>
            </a:endParaRPr>
          </a:p>
          <a:p>
            <a:pPr marL="548640">
              <a:tabLst>
                <a:tab pos="274320" algn="l"/>
              </a:tabLst>
            </a:pPr>
            <a:r>
              <a:rPr lang="en-US" sz="180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A successful expatriate needs to have the ability to understand the location, requiring cultural intelligence and specific skill set needed for the specific market. They need to be ready to collaborate with the local population and staff. They need to be willing and able to navigate challenging, even unsafe, environments. A successful expatriate feels confident on the global stage, but also keeps contacts within the professional world back home.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40348995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07/09/2023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07/09/2023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07/09/2023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22355482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90485033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30418218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385227029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07/09/2023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75924720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07/09/2023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410613198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07/09/2023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242195647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02376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44608497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371597672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264127918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3339259"/>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video" Target="https://www.youtube.com/embed/Hz9y361YaNk?feature=oembed" TargetMode="External"/><Relationship Id="rId5" Type="http://schemas.openxmlformats.org/officeDocument/2006/relationships/image" Target="../media/image5.jpeg"/><Relationship Id="rId4" Type="http://schemas.openxmlformats.org/officeDocument/2006/relationships/hyperlink" Target="https://www.youtube.com/watch?v=Hz9y361YaNk"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3.xml"/><Relationship Id="rId1" Type="http://schemas.openxmlformats.org/officeDocument/2006/relationships/video" Target="https://www.youtube.com/embed/tl3ZAR8PMcM?feature=oembed" TargetMode="External"/><Relationship Id="rId5" Type="http://schemas.openxmlformats.org/officeDocument/2006/relationships/image" Target="../media/image6.jpeg"/><Relationship Id="rId4" Type="http://schemas.openxmlformats.org/officeDocument/2006/relationships/hyperlink" Target="https://www.youtube.com/watch?v=tl3ZAR8PMcM"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767408" y="371703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9</a:t>
            </a:r>
          </a:p>
          <a:p>
            <a:pPr eaLnBrk="1" hangingPunct="1"/>
            <a:r>
              <a:rPr lang="en-GB" altLang="en-US" sz="4000" dirty="0">
                <a:solidFill>
                  <a:srgbClr val="FFFF00"/>
                </a:solidFill>
              </a:rPr>
              <a:t>International Human Resource Management</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41394" y="1033130"/>
            <a:ext cx="10909212" cy="4662518"/>
          </a:xfrm>
        </p:spPr>
        <p:txBody>
          <a:bodyPr/>
          <a:lstStyle/>
          <a:p>
            <a:pPr algn="just"/>
            <a:r>
              <a:rPr lang="en-GB" sz="2800" dirty="0"/>
              <a:t>To summarize the strategic role of human resource management in the international business</a:t>
            </a:r>
          </a:p>
          <a:p>
            <a:pPr algn="just"/>
            <a:r>
              <a:rPr lang="en-GB" sz="2800" dirty="0"/>
              <a:t>To identify the pros and cons of different approaches to staffing policy in the international business</a:t>
            </a:r>
          </a:p>
          <a:p>
            <a:pPr algn="just"/>
            <a:r>
              <a:rPr lang="en-GB" sz="2800" dirty="0"/>
              <a:t>To explain why managers may fail to thrive in foreign postings</a:t>
            </a:r>
          </a:p>
          <a:p>
            <a:pPr algn="just"/>
            <a:r>
              <a:rPr lang="en-GB" sz="2800" dirty="0"/>
              <a:t>To recognize how management development and training programs can increase the value of human capital in the international business firm</a:t>
            </a:r>
          </a:p>
          <a:p>
            <a:pPr algn="just"/>
            <a:r>
              <a:rPr lang="en-GB" sz="2800" dirty="0"/>
              <a:t>To explain how and why performance appraisal and compensation systems might vary across nations</a:t>
            </a:r>
          </a:p>
        </p:txBody>
      </p:sp>
      <p:sp>
        <p:nvSpPr>
          <p:cNvPr id="2" name="Footer Placeholder 1">
            <a:extLst>
              <a:ext uri="{FF2B5EF4-FFF2-40B4-BE49-F238E27FC236}">
                <a16:creationId xmlns:a16="http://schemas.microsoft.com/office/drawing/2014/main" id="{99D6735D-1C15-283E-8FEF-119C56DA692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7F67F0C1-FE0E-CC0E-DF1E-41BD1F827CB4}"/>
              </a:ext>
            </a:extLst>
          </p:cNvPr>
          <p:cNvSpPr txBox="1">
            <a:spLocks noChangeArrowheads="1"/>
          </p:cNvSpPr>
          <p:nvPr/>
        </p:nvSpPr>
        <p:spPr>
          <a:xfrm>
            <a:off x="636240" y="188640"/>
            <a:ext cx="10972800" cy="1070992"/>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altLang="en-US" sz="3600" b="1" dirty="0">
                <a:solidFill>
                  <a:schemeClr val="tx2">
                    <a:lumMod val="75000"/>
                  </a:schemeClr>
                </a:solidFill>
              </a:rPr>
              <a:t>What Is Human Resource Management?</a:t>
            </a:r>
          </a:p>
        </p:txBody>
      </p:sp>
      <p:sp>
        <p:nvSpPr>
          <p:cNvPr id="3" name="Rectangle 3">
            <a:extLst>
              <a:ext uri="{FF2B5EF4-FFF2-40B4-BE49-F238E27FC236}">
                <a16:creationId xmlns:a16="http://schemas.microsoft.com/office/drawing/2014/main" id="{1718F7FE-992E-E88A-FEC1-A22FEC99117F}"/>
              </a:ext>
            </a:extLst>
          </p:cNvPr>
          <p:cNvSpPr txBox="1">
            <a:spLocks noChangeArrowheads="1"/>
          </p:cNvSpPr>
          <p:nvPr/>
        </p:nvSpPr>
        <p:spPr>
          <a:xfrm>
            <a:off x="609600" y="1196752"/>
            <a:ext cx="10972800" cy="4320481"/>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90000"/>
              </a:lnSpc>
              <a:tabLst>
                <a:tab pos="627063" algn="l"/>
              </a:tabLst>
            </a:pPr>
            <a:r>
              <a:rPr lang="en-US" altLang="en-US" sz="3000" dirty="0">
                <a:solidFill>
                  <a:srgbClr val="003399"/>
                </a:solidFill>
              </a:rPr>
              <a:t>Human resource management (HRM)</a:t>
            </a:r>
            <a:r>
              <a:rPr lang="en-US" altLang="en-US" sz="3000" dirty="0"/>
              <a:t> - the activities an organization carries out to utilize its human resources effectively </a:t>
            </a:r>
          </a:p>
          <a:p>
            <a:pPr lvl="1" algn="just">
              <a:lnSpc>
                <a:spcPct val="90000"/>
              </a:lnSpc>
              <a:tabLst>
                <a:tab pos="627063" algn="l"/>
              </a:tabLst>
            </a:pPr>
            <a:r>
              <a:rPr lang="en-US" altLang="en-US" dirty="0"/>
              <a:t>more complex in an international business </a:t>
            </a:r>
          </a:p>
          <a:p>
            <a:pPr algn="just">
              <a:lnSpc>
                <a:spcPct val="90000"/>
              </a:lnSpc>
              <a:tabLst>
                <a:tab pos="627063" algn="l"/>
              </a:tabLst>
            </a:pPr>
            <a:r>
              <a:rPr lang="en-US" altLang="en-US" sz="3000" dirty="0"/>
              <a:t>These activities include determining human resource strategy, staffing, performance evaluation, management development, compensation, labor relations</a:t>
            </a:r>
          </a:p>
          <a:p>
            <a:pPr lvl="1" algn="just">
              <a:lnSpc>
                <a:spcPct val="90000"/>
              </a:lnSpc>
              <a:tabLst>
                <a:tab pos="627063" algn="l"/>
              </a:tabLst>
            </a:pPr>
            <a:r>
              <a:rPr lang="en-US" altLang="en-US" dirty="0">
                <a:solidFill>
                  <a:srgbClr val="003399"/>
                </a:solidFill>
              </a:rPr>
              <a:t>expatriate managers</a:t>
            </a:r>
          </a:p>
          <a:p>
            <a:pPr algn="just">
              <a:lnSpc>
                <a:spcPct val="90000"/>
              </a:lnSpc>
              <a:tabLst>
                <a:tab pos="627063" algn="l"/>
              </a:tabLst>
            </a:pPr>
            <a:r>
              <a:rPr lang="en-US" altLang="en-US" sz="3000" dirty="0"/>
              <a:t>Firms need to ensure there is a fit between their human resources practices and strategy</a:t>
            </a:r>
          </a:p>
          <a:p>
            <a:pPr>
              <a:lnSpc>
                <a:spcPct val="90000"/>
              </a:lnSpc>
              <a:tabLst>
                <a:tab pos="627063" algn="l"/>
              </a:tabLst>
            </a:pPr>
            <a:endParaRPr lang="en-US" altLang="en-US" sz="2800" dirty="0"/>
          </a:p>
        </p:txBody>
      </p:sp>
      <p:sp>
        <p:nvSpPr>
          <p:cNvPr id="4" name="Footer Placeholder 1">
            <a:extLst>
              <a:ext uri="{FF2B5EF4-FFF2-40B4-BE49-F238E27FC236}">
                <a16:creationId xmlns:a16="http://schemas.microsoft.com/office/drawing/2014/main" id="{36234334-E334-3FE5-5AF0-9554C69840D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6442250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25DFA3E6-7D13-42BA-813D-9A7BD389995C}"/>
              </a:ext>
            </a:extLst>
          </p:cNvPr>
          <p:cNvSpPr>
            <a:spLocks noGrp="1" noChangeArrowheads="1"/>
          </p:cNvSpPr>
          <p:nvPr>
            <p:ph type="title"/>
          </p:nvPr>
        </p:nvSpPr>
        <p:spPr>
          <a:xfrm>
            <a:off x="119336" y="0"/>
            <a:ext cx="12192000" cy="1143000"/>
          </a:xfrm>
        </p:spPr>
        <p:txBody>
          <a:bodyPr/>
          <a:lstStyle/>
          <a:p>
            <a:r>
              <a:rPr lang="en-US" altLang="en-US" sz="3400" b="1" dirty="0">
                <a:solidFill>
                  <a:schemeClr val="tx2">
                    <a:lumMod val="75000"/>
                  </a:schemeClr>
                </a:solidFill>
              </a:rPr>
              <a:t>The Strategic Role of HRM in International Firms</a:t>
            </a:r>
          </a:p>
        </p:txBody>
      </p:sp>
      <p:pic>
        <p:nvPicPr>
          <p:cNvPr id="11268" name="Picture 4">
            <a:extLst>
              <a:ext uri="{FF2B5EF4-FFF2-40B4-BE49-F238E27FC236}">
                <a16:creationId xmlns:a16="http://schemas.microsoft.com/office/drawing/2014/main" id="{750A41DE-E32C-4BE0-BFB4-D9EB909401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1504" y="1059383"/>
            <a:ext cx="9349852" cy="45953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267" name="Rectangle 3">
            <a:extLst>
              <a:ext uri="{FF2B5EF4-FFF2-40B4-BE49-F238E27FC236}">
                <a16:creationId xmlns:a16="http://schemas.microsoft.com/office/drawing/2014/main" id="{9BE39D96-EEAE-4B7A-95A0-12839996888F}"/>
              </a:ext>
            </a:extLst>
          </p:cNvPr>
          <p:cNvSpPr>
            <a:spLocks noGrp="1" noChangeArrowheads="1"/>
          </p:cNvSpPr>
          <p:nvPr>
            <p:ph type="body" idx="1"/>
          </p:nvPr>
        </p:nvSpPr>
        <p:spPr>
          <a:xfrm>
            <a:off x="8294541" y="1059383"/>
            <a:ext cx="2639615" cy="1661268"/>
          </a:xfrm>
        </p:spPr>
        <p:txBody>
          <a:bodyPr/>
          <a:lstStyle/>
          <a:p>
            <a:pPr algn="ctr">
              <a:buFont typeface="Wingdings" panose="05000000000000000000" pitchFamily="2" charset="2"/>
              <a:buNone/>
            </a:pPr>
            <a:r>
              <a:rPr lang="en-US" altLang="en-US" sz="2400" b="1" dirty="0"/>
              <a:t>The Role of HR in Shaping Organizational Architecture in MNEs</a:t>
            </a:r>
          </a:p>
          <a:p>
            <a:endParaRPr lang="en-US" altLang="en-US" dirty="0"/>
          </a:p>
        </p:txBody>
      </p:sp>
      <p:sp>
        <p:nvSpPr>
          <p:cNvPr id="2" name="Footer Placeholder 1">
            <a:extLst>
              <a:ext uri="{FF2B5EF4-FFF2-40B4-BE49-F238E27FC236}">
                <a16:creationId xmlns:a16="http://schemas.microsoft.com/office/drawing/2014/main" id="{07879DFA-BB10-36A4-808D-61B801F7EFA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11268"/>
                                        </p:tgtEl>
                                        <p:attrNameLst>
                                          <p:attrName>style.visibility</p:attrName>
                                        </p:attrNameLst>
                                      </p:cBhvr>
                                      <p:to>
                                        <p:strVal val="visible"/>
                                      </p:to>
                                    </p:set>
                                    <p:anim calcmode="lin" valueType="num">
                                      <p:cBhvr>
                                        <p:cTn id="7" dur="1000" fill="hold"/>
                                        <p:tgtEl>
                                          <p:spTgt spid="11268"/>
                                        </p:tgtEl>
                                        <p:attrNameLst>
                                          <p:attrName>ppt_w</p:attrName>
                                        </p:attrNameLst>
                                      </p:cBhvr>
                                      <p:tavLst>
                                        <p:tav tm="0">
                                          <p:val>
                                            <p:fltVal val="0"/>
                                          </p:val>
                                        </p:tav>
                                        <p:tav tm="100000">
                                          <p:val>
                                            <p:strVal val="#ppt_w"/>
                                          </p:val>
                                        </p:tav>
                                      </p:tavLst>
                                    </p:anim>
                                    <p:anim calcmode="lin" valueType="num">
                                      <p:cBhvr>
                                        <p:cTn id="8" dur="1000" fill="hold"/>
                                        <p:tgtEl>
                                          <p:spTgt spid="11268"/>
                                        </p:tgtEl>
                                        <p:attrNameLst>
                                          <p:attrName>ppt_h</p:attrName>
                                        </p:attrNameLst>
                                      </p:cBhvr>
                                      <p:tavLst>
                                        <p:tav tm="0">
                                          <p:val>
                                            <p:fltVal val="0"/>
                                          </p:val>
                                        </p:tav>
                                        <p:tav tm="100000">
                                          <p:val>
                                            <p:strVal val="#ppt_h"/>
                                          </p:val>
                                        </p:tav>
                                      </p:tavLst>
                                    </p:anim>
                                    <p:animEffect transition="in" filter="fade">
                                      <p:cBhvr>
                                        <p:cTn id="9" dur="1000"/>
                                        <p:tgtEl>
                                          <p:spTgt spid="11268"/>
                                        </p:tgtEl>
                                      </p:cBhvr>
                                    </p:animEffect>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1267">
                                            <p:txEl>
                                              <p:pRg st="0" end="0"/>
                                            </p:txEl>
                                          </p:spTgt>
                                        </p:tgtEl>
                                        <p:attrNameLst>
                                          <p:attrName>style.visibility</p:attrName>
                                        </p:attrNameLst>
                                      </p:cBhvr>
                                      <p:to>
                                        <p:strVal val="visible"/>
                                      </p:to>
                                    </p:set>
                                    <p:animEffect transition="in" filter="fade">
                                      <p:cBhvr>
                                        <p:cTn id="13" dur="1000"/>
                                        <p:tgtEl>
                                          <p:spTgt spid="11267">
                                            <p:txEl>
                                              <p:pRg st="0" end="0"/>
                                            </p:txEl>
                                          </p:spTgt>
                                        </p:tgtEl>
                                      </p:cBhvr>
                                    </p:animEffect>
                                    <p:anim calcmode="lin" valueType="num">
                                      <p:cBhvr>
                                        <p:cTn id="14" dur="10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11267">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EECF5660-C6EB-49FD-87D9-C39BFD976353}"/>
              </a:ext>
            </a:extLst>
          </p:cNvPr>
          <p:cNvSpPr>
            <a:spLocks noGrp="1" noChangeArrowheads="1"/>
          </p:cNvSpPr>
          <p:nvPr>
            <p:ph type="title"/>
          </p:nvPr>
        </p:nvSpPr>
        <p:spPr>
          <a:xfrm>
            <a:off x="609600" y="12454"/>
            <a:ext cx="10972800" cy="1143000"/>
          </a:xfrm>
        </p:spPr>
        <p:txBody>
          <a:bodyPr/>
          <a:lstStyle/>
          <a:p>
            <a:r>
              <a:rPr lang="en-US" altLang="en-US" sz="3600" b="1" dirty="0">
                <a:solidFill>
                  <a:schemeClr val="tx2">
                    <a:lumMod val="75000"/>
                  </a:schemeClr>
                </a:solidFill>
              </a:rPr>
              <a:t>What Is A Staffing Policy?</a:t>
            </a:r>
          </a:p>
        </p:txBody>
      </p:sp>
      <p:sp>
        <p:nvSpPr>
          <p:cNvPr id="82947" name="Rectangle 3">
            <a:extLst>
              <a:ext uri="{FF2B5EF4-FFF2-40B4-BE49-F238E27FC236}">
                <a16:creationId xmlns:a16="http://schemas.microsoft.com/office/drawing/2014/main" id="{3A91A00C-573A-4BE3-A0B8-D91B95BE4DFD}"/>
              </a:ext>
            </a:extLst>
          </p:cNvPr>
          <p:cNvSpPr>
            <a:spLocks noGrp="1" noChangeArrowheads="1"/>
          </p:cNvSpPr>
          <p:nvPr>
            <p:ph type="body" idx="1"/>
          </p:nvPr>
        </p:nvSpPr>
        <p:spPr>
          <a:xfrm>
            <a:off x="609600" y="1340768"/>
            <a:ext cx="10972800" cy="4392487"/>
          </a:xfrm>
        </p:spPr>
        <p:txBody>
          <a:bodyPr/>
          <a:lstStyle/>
          <a:p>
            <a:pPr marL="609600" indent="-609600" algn="just">
              <a:lnSpc>
                <a:spcPct val="80000"/>
              </a:lnSpc>
              <a:spcBef>
                <a:spcPts val="600"/>
              </a:spcBef>
              <a:spcAft>
                <a:spcPts val="600"/>
              </a:spcAft>
            </a:pPr>
            <a:r>
              <a:rPr lang="en-US" altLang="en-US" dirty="0">
                <a:solidFill>
                  <a:srgbClr val="003399"/>
                </a:solidFill>
              </a:rPr>
              <a:t>Staffing policy</a:t>
            </a:r>
            <a:r>
              <a:rPr lang="en-US" altLang="en-US" dirty="0"/>
              <a:t> - the selection of employees who have the skills required to perform a particular job</a:t>
            </a:r>
          </a:p>
          <a:p>
            <a:pPr marL="609600" indent="-609600" algn="just">
              <a:lnSpc>
                <a:spcPct val="80000"/>
              </a:lnSpc>
              <a:spcBef>
                <a:spcPts val="600"/>
              </a:spcBef>
              <a:spcAft>
                <a:spcPts val="600"/>
              </a:spcAft>
            </a:pPr>
            <a:r>
              <a:rPr lang="en-US" altLang="en-US" dirty="0"/>
              <a:t>Three main approaches to staffing policy </a:t>
            </a:r>
          </a:p>
          <a:p>
            <a:pPr marL="990600" lvl="1" indent="-533400" algn="just">
              <a:lnSpc>
                <a:spcPct val="80000"/>
              </a:lnSpc>
              <a:spcBef>
                <a:spcPts val="600"/>
              </a:spcBef>
              <a:spcAft>
                <a:spcPts val="600"/>
              </a:spcAft>
              <a:buFont typeface="Wingdings" panose="05000000000000000000" pitchFamily="2" charset="2"/>
              <a:buAutoNum type="arabicPeriod"/>
            </a:pPr>
            <a:r>
              <a:rPr lang="en-US" altLang="en-US" dirty="0"/>
              <a:t>The </a:t>
            </a:r>
            <a:r>
              <a:rPr lang="en-US" altLang="en-US" dirty="0">
                <a:solidFill>
                  <a:srgbClr val="003399"/>
                </a:solidFill>
              </a:rPr>
              <a:t>ethnocentric approach</a:t>
            </a:r>
            <a:r>
              <a:rPr lang="en-US" altLang="en-US" dirty="0"/>
              <a:t> - fill key management positions with parent-country nationals</a:t>
            </a:r>
          </a:p>
          <a:p>
            <a:pPr marL="990600" lvl="1" indent="-533400" algn="just">
              <a:lnSpc>
                <a:spcPct val="80000"/>
              </a:lnSpc>
              <a:spcBef>
                <a:spcPts val="600"/>
              </a:spcBef>
              <a:spcAft>
                <a:spcPts val="600"/>
              </a:spcAft>
              <a:buFont typeface="Wingdings" panose="05000000000000000000" pitchFamily="2" charset="2"/>
              <a:buAutoNum type="arabicPeriod"/>
            </a:pPr>
            <a:r>
              <a:rPr lang="en-US" altLang="en-US" dirty="0"/>
              <a:t>The</a:t>
            </a:r>
            <a:r>
              <a:rPr lang="en-US" altLang="en-US" dirty="0">
                <a:solidFill>
                  <a:srgbClr val="CC6600"/>
                </a:solidFill>
              </a:rPr>
              <a:t> </a:t>
            </a:r>
            <a:r>
              <a:rPr lang="en-US" altLang="en-US" dirty="0">
                <a:solidFill>
                  <a:srgbClr val="003399"/>
                </a:solidFill>
              </a:rPr>
              <a:t>polycentric approach</a:t>
            </a:r>
            <a:r>
              <a:rPr lang="en-US" altLang="en-US" dirty="0"/>
              <a:t> recruit host country nationals to manage subsidiaries in their own country, and parent country nationals for positions at headquarters</a:t>
            </a:r>
          </a:p>
          <a:p>
            <a:pPr marL="990600" lvl="1" indent="-533400" algn="just">
              <a:lnSpc>
                <a:spcPct val="80000"/>
              </a:lnSpc>
              <a:spcBef>
                <a:spcPts val="600"/>
              </a:spcBef>
              <a:spcAft>
                <a:spcPts val="600"/>
              </a:spcAft>
              <a:buFont typeface="Wingdings" panose="05000000000000000000" pitchFamily="2" charset="2"/>
              <a:buAutoNum type="arabicPeriod"/>
            </a:pPr>
            <a:r>
              <a:rPr lang="en-US" altLang="en-US" dirty="0"/>
              <a:t>The</a:t>
            </a:r>
            <a:r>
              <a:rPr lang="en-US" altLang="en-US" dirty="0">
                <a:solidFill>
                  <a:srgbClr val="CC6600"/>
                </a:solidFill>
              </a:rPr>
              <a:t> </a:t>
            </a:r>
            <a:r>
              <a:rPr lang="en-US" altLang="en-US" dirty="0">
                <a:solidFill>
                  <a:srgbClr val="003399"/>
                </a:solidFill>
              </a:rPr>
              <a:t>geocentric approach</a:t>
            </a:r>
            <a:r>
              <a:rPr lang="en-US" altLang="en-US" dirty="0"/>
              <a:t> seek the best people, regardless of nationality for key jobs </a:t>
            </a:r>
          </a:p>
          <a:p>
            <a:pPr marL="609600" indent="-609600">
              <a:lnSpc>
                <a:spcPct val="80000"/>
              </a:lnSpc>
              <a:buFont typeface="Wingdings" panose="05000000000000000000" pitchFamily="2" charset="2"/>
              <a:buAutoNum type="arabicPeriod"/>
            </a:pPr>
            <a:endParaRPr lang="en-US" altLang="en-US" sz="2800" dirty="0"/>
          </a:p>
        </p:txBody>
      </p:sp>
      <p:sp>
        <p:nvSpPr>
          <p:cNvPr id="2" name="Footer Placeholder 1">
            <a:extLst>
              <a:ext uri="{FF2B5EF4-FFF2-40B4-BE49-F238E27FC236}">
                <a16:creationId xmlns:a16="http://schemas.microsoft.com/office/drawing/2014/main" id="{DC5748CE-13B3-C28B-5692-AAD9C615DAE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animEffect transition="in" filter="fade">
                                      <p:cBhvr>
                                        <p:cTn id="7" dur="1000"/>
                                        <p:tgtEl>
                                          <p:spTgt spid="82947">
                                            <p:txEl>
                                              <p:pRg st="0" end="0"/>
                                            </p:txEl>
                                          </p:spTgt>
                                        </p:tgtEl>
                                      </p:cBhvr>
                                    </p:animEffect>
                                    <p:anim calcmode="lin" valueType="num">
                                      <p:cBhvr>
                                        <p:cTn id="8" dur="1000" fill="hold"/>
                                        <p:tgtEl>
                                          <p:spTgt spid="8294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294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82947">
                                            <p:txEl>
                                              <p:pRg st="1" end="1"/>
                                            </p:txEl>
                                          </p:spTgt>
                                        </p:tgtEl>
                                        <p:attrNameLst>
                                          <p:attrName>style.visibility</p:attrName>
                                        </p:attrNameLst>
                                      </p:cBhvr>
                                      <p:to>
                                        <p:strVal val="visible"/>
                                      </p:to>
                                    </p:set>
                                    <p:animEffect transition="in" filter="fade">
                                      <p:cBhvr>
                                        <p:cTn id="12" dur="1000"/>
                                        <p:tgtEl>
                                          <p:spTgt spid="82947">
                                            <p:txEl>
                                              <p:pRg st="1" end="1"/>
                                            </p:txEl>
                                          </p:spTgt>
                                        </p:tgtEl>
                                      </p:cBhvr>
                                    </p:animEffect>
                                    <p:anim calcmode="lin" valueType="num">
                                      <p:cBhvr>
                                        <p:cTn id="13" dur="1000" fill="hold"/>
                                        <p:tgtEl>
                                          <p:spTgt spid="8294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8294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2947">
                                            <p:txEl>
                                              <p:pRg st="2" end="2"/>
                                            </p:txEl>
                                          </p:spTgt>
                                        </p:tgtEl>
                                        <p:attrNameLst>
                                          <p:attrName>style.visibility</p:attrName>
                                        </p:attrNameLst>
                                      </p:cBhvr>
                                      <p:to>
                                        <p:strVal val="visible"/>
                                      </p:to>
                                    </p:set>
                                    <p:animEffect transition="in" filter="fade">
                                      <p:cBhvr>
                                        <p:cTn id="17" dur="1000"/>
                                        <p:tgtEl>
                                          <p:spTgt spid="82947">
                                            <p:txEl>
                                              <p:pRg st="2" end="2"/>
                                            </p:txEl>
                                          </p:spTgt>
                                        </p:tgtEl>
                                      </p:cBhvr>
                                    </p:animEffect>
                                    <p:anim calcmode="lin" valueType="num">
                                      <p:cBhvr>
                                        <p:cTn id="18" dur="1000" fill="hold"/>
                                        <p:tgtEl>
                                          <p:spTgt spid="82947">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82947">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82947">
                                            <p:txEl>
                                              <p:pRg st="3" end="3"/>
                                            </p:txEl>
                                          </p:spTgt>
                                        </p:tgtEl>
                                        <p:attrNameLst>
                                          <p:attrName>style.visibility</p:attrName>
                                        </p:attrNameLst>
                                      </p:cBhvr>
                                      <p:to>
                                        <p:strVal val="visible"/>
                                      </p:to>
                                    </p:set>
                                    <p:animEffect transition="in" filter="fade">
                                      <p:cBhvr>
                                        <p:cTn id="22" dur="1000"/>
                                        <p:tgtEl>
                                          <p:spTgt spid="82947">
                                            <p:txEl>
                                              <p:pRg st="3" end="3"/>
                                            </p:txEl>
                                          </p:spTgt>
                                        </p:tgtEl>
                                      </p:cBhvr>
                                    </p:animEffect>
                                    <p:anim calcmode="lin" valueType="num">
                                      <p:cBhvr>
                                        <p:cTn id="23" dur="1000" fill="hold"/>
                                        <p:tgtEl>
                                          <p:spTgt spid="82947">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82947">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82947">
                                            <p:txEl>
                                              <p:pRg st="4" end="4"/>
                                            </p:txEl>
                                          </p:spTgt>
                                        </p:tgtEl>
                                        <p:attrNameLst>
                                          <p:attrName>style.visibility</p:attrName>
                                        </p:attrNameLst>
                                      </p:cBhvr>
                                      <p:to>
                                        <p:strVal val="visible"/>
                                      </p:to>
                                    </p:set>
                                    <p:animEffect transition="in" filter="fade">
                                      <p:cBhvr>
                                        <p:cTn id="27" dur="1000"/>
                                        <p:tgtEl>
                                          <p:spTgt spid="82947">
                                            <p:txEl>
                                              <p:pRg st="4" end="4"/>
                                            </p:txEl>
                                          </p:spTgt>
                                        </p:tgtEl>
                                      </p:cBhvr>
                                    </p:animEffect>
                                    <p:anim calcmode="lin" valueType="num">
                                      <p:cBhvr>
                                        <p:cTn id="28" dur="1000" fill="hold"/>
                                        <p:tgtEl>
                                          <p:spTgt spid="82947">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8294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7"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B64D3E16-8F16-458C-84F8-42EE6F526FC4}"/>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Which Staffing Policy Is Best?</a:t>
            </a:r>
          </a:p>
        </p:txBody>
      </p:sp>
      <p:pic>
        <p:nvPicPr>
          <p:cNvPr id="3" name="Picture 2">
            <a:extLst>
              <a:ext uri="{FF2B5EF4-FFF2-40B4-BE49-F238E27FC236}">
                <a16:creationId xmlns:a16="http://schemas.microsoft.com/office/drawing/2014/main" id="{B6DD666F-2F89-4E84-8788-B2FF1E664D6A}"/>
              </a:ext>
            </a:extLst>
          </p:cNvPr>
          <p:cNvPicPr>
            <a:picLocks noChangeAspect="1"/>
          </p:cNvPicPr>
          <p:nvPr/>
        </p:nvPicPr>
        <p:blipFill>
          <a:blip r:embed="rId3"/>
          <a:stretch>
            <a:fillRect/>
          </a:stretch>
        </p:blipFill>
        <p:spPr>
          <a:xfrm>
            <a:off x="1661156" y="980728"/>
            <a:ext cx="8869687" cy="4680520"/>
          </a:xfrm>
          <a:prstGeom prst="rect">
            <a:avLst/>
          </a:prstGeom>
        </p:spPr>
      </p:pic>
      <p:sp>
        <p:nvSpPr>
          <p:cNvPr id="2" name="Footer Placeholder 1">
            <a:extLst>
              <a:ext uri="{FF2B5EF4-FFF2-40B4-BE49-F238E27FC236}">
                <a16:creationId xmlns:a16="http://schemas.microsoft.com/office/drawing/2014/main" id="{0D978AB0-5105-7988-0AC9-B092AB7F6F8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750" fill="hold"/>
                                        <p:tgtEl>
                                          <p:spTgt spid="3"/>
                                        </p:tgtEl>
                                        <p:attrNameLst>
                                          <p:attrName>ppt_w</p:attrName>
                                        </p:attrNameLst>
                                      </p:cBhvr>
                                      <p:tavLst>
                                        <p:tav tm="0">
                                          <p:val>
                                            <p:fltVal val="0"/>
                                          </p:val>
                                        </p:tav>
                                        <p:tav tm="100000">
                                          <p:val>
                                            <p:strVal val="#ppt_w"/>
                                          </p:val>
                                        </p:tav>
                                      </p:tavLst>
                                    </p:anim>
                                    <p:anim calcmode="lin" valueType="num">
                                      <p:cBhvr>
                                        <p:cTn id="8" dur="1750" fill="hold"/>
                                        <p:tgtEl>
                                          <p:spTgt spid="3"/>
                                        </p:tgtEl>
                                        <p:attrNameLst>
                                          <p:attrName>ppt_h</p:attrName>
                                        </p:attrNameLst>
                                      </p:cBhvr>
                                      <p:tavLst>
                                        <p:tav tm="0">
                                          <p:val>
                                            <p:fltVal val="0"/>
                                          </p:val>
                                        </p:tav>
                                        <p:tav tm="100000">
                                          <p:val>
                                            <p:strVal val="#ppt_h"/>
                                          </p:val>
                                        </p:tav>
                                      </p:tavLst>
                                    </p:anim>
                                    <p:animEffect transition="in" filter="fade">
                                      <p:cBhvr>
                                        <p:cTn id="9" dur="17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B64D3E16-8F16-458C-84F8-42EE6F526FC4}"/>
              </a:ext>
            </a:extLst>
          </p:cNvPr>
          <p:cNvSpPr>
            <a:spLocks noGrp="1" noChangeArrowheads="1"/>
          </p:cNvSpPr>
          <p:nvPr>
            <p:ph type="title"/>
          </p:nvPr>
        </p:nvSpPr>
        <p:spPr>
          <a:xfrm>
            <a:off x="609600" y="0"/>
            <a:ext cx="10972800" cy="1143000"/>
          </a:xfrm>
        </p:spPr>
        <p:txBody>
          <a:bodyPr/>
          <a:lstStyle/>
          <a:p>
            <a:r>
              <a:rPr lang="en-GB" altLang="en-US" sz="3600" b="1" dirty="0">
                <a:solidFill>
                  <a:schemeClr val="tx2">
                    <a:lumMod val="75000"/>
                  </a:schemeClr>
                </a:solidFill>
              </a:rPr>
              <a:t>The Meaning Behind “Expat" or Expatriate</a:t>
            </a:r>
            <a:endParaRPr lang="en-US" altLang="en-US" sz="3600" b="1" dirty="0">
              <a:solidFill>
                <a:schemeClr val="tx2">
                  <a:lumMod val="75000"/>
                </a:schemeClr>
              </a:solidFill>
            </a:endParaRPr>
          </a:p>
        </p:txBody>
      </p:sp>
      <p:sp>
        <p:nvSpPr>
          <p:cNvPr id="5" name="TextBox 4">
            <a:extLst>
              <a:ext uri="{FF2B5EF4-FFF2-40B4-BE49-F238E27FC236}">
                <a16:creationId xmlns:a16="http://schemas.microsoft.com/office/drawing/2014/main" id="{DF14FA16-0B48-BE6A-973A-FC9B1FB9FB80}"/>
              </a:ext>
            </a:extLst>
          </p:cNvPr>
          <p:cNvSpPr txBox="1"/>
          <p:nvPr/>
        </p:nvSpPr>
        <p:spPr>
          <a:xfrm>
            <a:off x="3049089" y="5373216"/>
            <a:ext cx="6093822"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https://www.youtube.com/watch?v=Hz9y361YaNk</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6" name="Online Media 5" title="The meaning behind &quot;expat&quot; or expatriate">
            <a:hlinkClick r:id="" action="ppaction://media"/>
            <a:extLst>
              <a:ext uri="{FF2B5EF4-FFF2-40B4-BE49-F238E27FC236}">
                <a16:creationId xmlns:a16="http://schemas.microsoft.com/office/drawing/2014/main" id="{B0F5A498-022E-374B-D866-7DD927B3397E}"/>
              </a:ext>
            </a:extLst>
          </p:cNvPr>
          <p:cNvPicPr>
            <a:picLocks noRot="1" noChangeAspect="1"/>
          </p:cNvPicPr>
          <p:nvPr>
            <a:videoFile r:link="rId1"/>
          </p:nvPr>
        </p:nvPicPr>
        <p:blipFill>
          <a:blip r:embed="rId5"/>
          <a:stretch>
            <a:fillRect/>
          </a:stretch>
        </p:blipFill>
        <p:spPr>
          <a:xfrm>
            <a:off x="2208843" y="980728"/>
            <a:ext cx="7774314" cy="4392488"/>
          </a:xfrm>
          <a:prstGeom prst="rect">
            <a:avLst/>
          </a:prstGeom>
        </p:spPr>
      </p:pic>
      <p:sp>
        <p:nvSpPr>
          <p:cNvPr id="2" name="Footer Placeholder 1">
            <a:extLst>
              <a:ext uri="{FF2B5EF4-FFF2-40B4-BE49-F238E27FC236}">
                <a16:creationId xmlns:a16="http://schemas.microsoft.com/office/drawing/2014/main" id="{9EB4AB1F-CE7B-2AB9-8E6D-D065DBFE432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55451201"/>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CCFE3DF4-E7CD-4E6C-8397-BE7D8427E57B}"/>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What Is Expatriate Failure?</a:t>
            </a:r>
          </a:p>
        </p:txBody>
      </p:sp>
      <p:sp>
        <p:nvSpPr>
          <p:cNvPr id="18435" name="Rectangle 3">
            <a:extLst>
              <a:ext uri="{FF2B5EF4-FFF2-40B4-BE49-F238E27FC236}">
                <a16:creationId xmlns:a16="http://schemas.microsoft.com/office/drawing/2014/main" id="{0DF6DD1B-F978-449B-BF1E-214D568D547A}"/>
              </a:ext>
            </a:extLst>
          </p:cNvPr>
          <p:cNvSpPr>
            <a:spLocks noGrp="1" noChangeArrowheads="1"/>
          </p:cNvSpPr>
          <p:nvPr>
            <p:ph type="body" idx="1"/>
          </p:nvPr>
        </p:nvSpPr>
        <p:spPr>
          <a:xfrm>
            <a:off x="609600" y="1143000"/>
            <a:ext cx="10972800" cy="4662264"/>
          </a:xfrm>
        </p:spPr>
        <p:txBody>
          <a:bodyPr/>
          <a:lstStyle/>
          <a:p>
            <a:pPr algn="just">
              <a:lnSpc>
                <a:spcPct val="90000"/>
              </a:lnSpc>
            </a:pPr>
            <a:r>
              <a:rPr lang="en-US" altLang="en-US" dirty="0"/>
              <a:t>Firms using an ethnocentric or geocentric staffing strategy will have expatriate managers</a:t>
            </a:r>
          </a:p>
          <a:p>
            <a:pPr lvl="1" algn="just">
              <a:lnSpc>
                <a:spcPct val="90000"/>
              </a:lnSpc>
            </a:pPr>
            <a:r>
              <a:rPr lang="en-US" altLang="en-US" dirty="0">
                <a:solidFill>
                  <a:srgbClr val="003399"/>
                </a:solidFill>
              </a:rPr>
              <a:t>expatriate failure</a:t>
            </a:r>
            <a:r>
              <a:rPr lang="en-US" altLang="en-US" dirty="0"/>
              <a:t> is the premature return of an expatriate manager to the home country</a:t>
            </a:r>
          </a:p>
          <a:p>
            <a:pPr algn="just">
              <a:lnSpc>
                <a:spcPct val="90000"/>
              </a:lnSpc>
            </a:pPr>
            <a:r>
              <a:rPr lang="en-US" altLang="en-US" dirty="0"/>
              <a:t>The main reasons for Japanese expatriate failure are </a:t>
            </a:r>
          </a:p>
          <a:p>
            <a:pPr lvl="1" algn="just">
              <a:lnSpc>
                <a:spcPct val="90000"/>
              </a:lnSpc>
            </a:pPr>
            <a:r>
              <a:rPr lang="en-US" altLang="en-US" sz="2600" dirty="0"/>
              <a:t>the inability to cope with larger overseas responsibility</a:t>
            </a:r>
          </a:p>
          <a:p>
            <a:pPr lvl="1" algn="just">
              <a:lnSpc>
                <a:spcPct val="90000"/>
              </a:lnSpc>
            </a:pPr>
            <a:r>
              <a:rPr lang="en-US" altLang="en-US" sz="2600" dirty="0"/>
              <a:t>difficulties with the new environment</a:t>
            </a:r>
          </a:p>
          <a:p>
            <a:pPr lvl="1" algn="just">
              <a:lnSpc>
                <a:spcPct val="90000"/>
              </a:lnSpc>
            </a:pPr>
            <a:r>
              <a:rPr lang="en-US" altLang="en-US" sz="2600" dirty="0"/>
              <a:t>personal or emotional problems</a:t>
            </a:r>
          </a:p>
          <a:p>
            <a:pPr lvl="1" algn="just">
              <a:lnSpc>
                <a:spcPct val="90000"/>
              </a:lnSpc>
            </a:pPr>
            <a:r>
              <a:rPr lang="en-US" altLang="en-US" sz="2600" dirty="0"/>
              <a:t>a lack of technical competence</a:t>
            </a:r>
          </a:p>
          <a:p>
            <a:pPr lvl="1" algn="just">
              <a:lnSpc>
                <a:spcPct val="90000"/>
              </a:lnSpc>
            </a:pPr>
            <a:r>
              <a:rPr lang="en-US" altLang="en-US" sz="2600" dirty="0"/>
              <a:t>the inability of spouse to adjust</a:t>
            </a:r>
          </a:p>
          <a:p>
            <a:pPr>
              <a:lnSpc>
                <a:spcPct val="90000"/>
              </a:lnSpc>
            </a:pPr>
            <a:endParaRPr lang="en-US" altLang="en-US" sz="2800" dirty="0"/>
          </a:p>
          <a:p>
            <a:pPr>
              <a:lnSpc>
                <a:spcPct val="90000"/>
              </a:lnSpc>
            </a:pPr>
            <a:endParaRPr lang="en-US" altLang="en-US" sz="2800" dirty="0"/>
          </a:p>
          <a:p>
            <a:pPr lvl="1">
              <a:lnSpc>
                <a:spcPct val="90000"/>
              </a:lnSpc>
            </a:pPr>
            <a:endParaRPr lang="en-US" altLang="en-US" sz="2400" dirty="0"/>
          </a:p>
          <a:p>
            <a:pPr>
              <a:lnSpc>
                <a:spcPct val="90000"/>
              </a:lnSpc>
            </a:pPr>
            <a:endParaRPr lang="en-US" altLang="en-US" sz="2800" dirty="0"/>
          </a:p>
          <a:p>
            <a:pPr>
              <a:lnSpc>
                <a:spcPct val="90000"/>
              </a:lnSpc>
            </a:pPr>
            <a:endParaRPr lang="en-US" altLang="en-US" sz="2800" dirty="0"/>
          </a:p>
        </p:txBody>
      </p:sp>
      <p:sp>
        <p:nvSpPr>
          <p:cNvPr id="2" name="Arrow: Down 1">
            <a:extLst>
              <a:ext uri="{FF2B5EF4-FFF2-40B4-BE49-F238E27FC236}">
                <a16:creationId xmlns:a16="http://schemas.microsoft.com/office/drawing/2014/main" id="{E4A478F9-F4D6-8801-6289-0CD02030DDE2}"/>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9563CB4D-6EF3-B375-03F5-EBD00CCB906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1000"/>
                                        <p:tgtEl>
                                          <p:spTgt spid="18435">
                                            <p:txEl>
                                              <p:pRg st="0" end="0"/>
                                            </p:txEl>
                                          </p:spTgt>
                                        </p:tgtEl>
                                      </p:cBhvr>
                                    </p:animEffect>
                                    <p:anim calcmode="lin" valueType="num">
                                      <p:cBhvr>
                                        <p:cTn id="8" dur="1000" fill="hold"/>
                                        <p:tgtEl>
                                          <p:spTgt spid="1843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843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fade">
                                      <p:cBhvr>
                                        <p:cTn id="12" dur="1000"/>
                                        <p:tgtEl>
                                          <p:spTgt spid="18435">
                                            <p:txEl>
                                              <p:pRg st="1" end="1"/>
                                            </p:txEl>
                                          </p:spTgt>
                                        </p:tgtEl>
                                      </p:cBhvr>
                                    </p:animEffect>
                                    <p:anim calcmode="lin" valueType="num">
                                      <p:cBhvr>
                                        <p:cTn id="13" dur="1000" fill="hold"/>
                                        <p:tgtEl>
                                          <p:spTgt spid="1843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843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fade">
                                      <p:cBhvr>
                                        <p:cTn id="17" dur="1000"/>
                                        <p:tgtEl>
                                          <p:spTgt spid="18435">
                                            <p:txEl>
                                              <p:pRg st="2" end="2"/>
                                            </p:txEl>
                                          </p:spTgt>
                                        </p:tgtEl>
                                      </p:cBhvr>
                                    </p:animEffect>
                                    <p:anim calcmode="lin" valueType="num">
                                      <p:cBhvr>
                                        <p:cTn id="18" dur="1000" fill="hold"/>
                                        <p:tgtEl>
                                          <p:spTgt spid="1843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1843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fade">
                                      <p:cBhvr>
                                        <p:cTn id="22" dur="1000"/>
                                        <p:tgtEl>
                                          <p:spTgt spid="18435">
                                            <p:txEl>
                                              <p:pRg st="3" end="3"/>
                                            </p:txEl>
                                          </p:spTgt>
                                        </p:tgtEl>
                                      </p:cBhvr>
                                    </p:animEffect>
                                    <p:anim calcmode="lin" valueType="num">
                                      <p:cBhvr>
                                        <p:cTn id="23" dur="1000" fill="hold"/>
                                        <p:tgtEl>
                                          <p:spTgt spid="1843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1843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18435">
                                            <p:txEl>
                                              <p:pRg st="4" end="4"/>
                                            </p:txEl>
                                          </p:spTgt>
                                        </p:tgtEl>
                                        <p:attrNameLst>
                                          <p:attrName>style.visibility</p:attrName>
                                        </p:attrNameLst>
                                      </p:cBhvr>
                                      <p:to>
                                        <p:strVal val="visible"/>
                                      </p:to>
                                    </p:set>
                                    <p:animEffect transition="in" filter="fade">
                                      <p:cBhvr>
                                        <p:cTn id="27" dur="1000"/>
                                        <p:tgtEl>
                                          <p:spTgt spid="18435">
                                            <p:txEl>
                                              <p:pRg st="4" end="4"/>
                                            </p:txEl>
                                          </p:spTgt>
                                        </p:tgtEl>
                                      </p:cBhvr>
                                    </p:animEffect>
                                    <p:anim calcmode="lin" valueType="num">
                                      <p:cBhvr>
                                        <p:cTn id="28" dur="1000" fill="hold"/>
                                        <p:tgtEl>
                                          <p:spTgt spid="1843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1843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18435">
                                            <p:txEl>
                                              <p:pRg st="5" end="5"/>
                                            </p:txEl>
                                          </p:spTgt>
                                        </p:tgtEl>
                                        <p:attrNameLst>
                                          <p:attrName>style.visibility</p:attrName>
                                        </p:attrNameLst>
                                      </p:cBhvr>
                                      <p:to>
                                        <p:strVal val="visible"/>
                                      </p:to>
                                    </p:set>
                                    <p:animEffect transition="in" filter="fade">
                                      <p:cBhvr>
                                        <p:cTn id="32" dur="1000"/>
                                        <p:tgtEl>
                                          <p:spTgt spid="18435">
                                            <p:txEl>
                                              <p:pRg st="5" end="5"/>
                                            </p:txEl>
                                          </p:spTgt>
                                        </p:tgtEl>
                                      </p:cBhvr>
                                    </p:animEffect>
                                    <p:anim calcmode="lin" valueType="num">
                                      <p:cBhvr>
                                        <p:cTn id="33" dur="1000" fill="hold"/>
                                        <p:tgtEl>
                                          <p:spTgt spid="1843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18435">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18435">
                                            <p:txEl>
                                              <p:pRg st="6" end="6"/>
                                            </p:txEl>
                                          </p:spTgt>
                                        </p:tgtEl>
                                        <p:attrNameLst>
                                          <p:attrName>style.visibility</p:attrName>
                                        </p:attrNameLst>
                                      </p:cBhvr>
                                      <p:to>
                                        <p:strVal val="visible"/>
                                      </p:to>
                                    </p:set>
                                    <p:animEffect transition="in" filter="fade">
                                      <p:cBhvr>
                                        <p:cTn id="37" dur="1000"/>
                                        <p:tgtEl>
                                          <p:spTgt spid="18435">
                                            <p:txEl>
                                              <p:pRg st="6" end="6"/>
                                            </p:txEl>
                                          </p:spTgt>
                                        </p:tgtEl>
                                      </p:cBhvr>
                                    </p:animEffect>
                                    <p:anim calcmode="lin" valueType="num">
                                      <p:cBhvr>
                                        <p:cTn id="38" dur="1000" fill="hold"/>
                                        <p:tgtEl>
                                          <p:spTgt spid="18435">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18435">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18435">
                                            <p:txEl>
                                              <p:pRg st="7" end="7"/>
                                            </p:txEl>
                                          </p:spTgt>
                                        </p:tgtEl>
                                        <p:attrNameLst>
                                          <p:attrName>style.visibility</p:attrName>
                                        </p:attrNameLst>
                                      </p:cBhvr>
                                      <p:to>
                                        <p:strVal val="visible"/>
                                      </p:to>
                                    </p:set>
                                    <p:animEffect transition="in" filter="fade">
                                      <p:cBhvr>
                                        <p:cTn id="42" dur="1000"/>
                                        <p:tgtEl>
                                          <p:spTgt spid="18435">
                                            <p:txEl>
                                              <p:pRg st="7" end="7"/>
                                            </p:txEl>
                                          </p:spTgt>
                                        </p:tgtEl>
                                      </p:cBhvr>
                                    </p:animEffect>
                                    <p:anim calcmode="lin" valueType="num">
                                      <p:cBhvr>
                                        <p:cTn id="43" dur="1000" fill="hold"/>
                                        <p:tgtEl>
                                          <p:spTgt spid="18435">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1843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155EA38C-A593-43C5-A510-931C9C61B268}"/>
              </a:ext>
            </a:extLst>
          </p:cNvPr>
          <p:cNvSpPr>
            <a:spLocks noGrp="1" noChangeArrowheads="1"/>
          </p:cNvSpPr>
          <p:nvPr>
            <p:ph type="title"/>
          </p:nvPr>
        </p:nvSpPr>
        <p:spPr>
          <a:xfrm>
            <a:off x="609600" y="-13672"/>
            <a:ext cx="10972800" cy="1143000"/>
          </a:xfrm>
        </p:spPr>
        <p:txBody>
          <a:bodyPr/>
          <a:lstStyle/>
          <a:p>
            <a:r>
              <a:rPr lang="en-US" altLang="en-US" sz="3600" b="1" dirty="0">
                <a:solidFill>
                  <a:schemeClr val="tx2">
                    <a:lumMod val="75000"/>
                  </a:schemeClr>
                </a:solidFill>
              </a:rPr>
              <a:t>What Is Expatriate Failure?</a:t>
            </a:r>
          </a:p>
        </p:txBody>
      </p:sp>
      <p:sp>
        <p:nvSpPr>
          <p:cNvPr id="20483" name="Rectangle 3">
            <a:extLst>
              <a:ext uri="{FF2B5EF4-FFF2-40B4-BE49-F238E27FC236}">
                <a16:creationId xmlns:a16="http://schemas.microsoft.com/office/drawing/2014/main" id="{CABF0347-2C52-4E60-8FAC-50A2F18ED23A}"/>
              </a:ext>
            </a:extLst>
          </p:cNvPr>
          <p:cNvSpPr>
            <a:spLocks noGrp="1" noChangeArrowheads="1"/>
          </p:cNvSpPr>
          <p:nvPr>
            <p:ph type="body" idx="1"/>
          </p:nvPr>
        </p:nvSpPr>
        <p:spPr>
          <a:xfrm>
            <a:off x="609600" y="980728"/>
            <a:ext cx="10972800" cy="4752528"/>
          </a:xfrm>
        </p:spPr>
        <p:txBody>
          <a:bodyPr/>
          <a:lstStyle/>
          <a:p>
            <a:pPr algn="just"/>
            <a:r>
              <a:rPr lang="en-US" altLang="en-US" dirty="0"/>
              <a:t>The main reasons for U.S. expatriate failure are  </a:t>
            </a:r>
          </a:p>
          <a:p>
            <a:pPr marL="901700" lvl="1" indent="-366713" algn="just"/>
            <a:r>
              <a:rPr lang="en-US" altLang="en-US" dirty="0"/>
              <a:t>the inability of an expatriate's spouse to adapt</a:t>
            </a:r>
          </a:p>
          <a:p>
            <a:pPr marL="901700" lvl="1" indent="-366713" algn="just"/>
            <a:r>
              <a:rPr lang="en-US" altLang="en-US" dirty="0"/>
              <a:t>the manager’s inability to adjust</a:t>
            </a:r>
          </a:p>
          <a:p>
            <a:pPr marL="901700" lvl="1" indent="-366713" algn="just"/>
            <a:r>
              <a:rPr lang="en-US" altLang="en-US" dirty="0"/>
              <a:t>other family-related reasons</a:t>
            </a:r>
          </a:p>
          <a:p>
            <a:pPr marL="901700" lvl="1" indent="-366713" algn="just"/>
            <a:r>
              <a:rPr lang="en-US" altLang="en-US" dirty="0"/>
              <a:t>the manager’s personal or emotional maturity</a:t>
            </a:r>
          </a:p>
          <a:p>
            <a:pPr marL="901700" lvl="1" indent="-366713" algn="just"/>
            <a:r>
              <a:rPr lang="en-US" altLang="en-US" dirty="0"/>
              <a:t>the manager’s inability to cope with larger overseas responsibilities </a:t>
            </a:r>
          </a:p>
          <a:p>
            <a:pPr algn="just"/>
            <a:r>
              <a:rPr lang="en-US" altLang="en-US" dirty="0"/>
              <a:t>The reason for European expatriate failure is </a:t>
            </a:r>
          </a:p>
          <a:p>
            <a:pPr marL="901700" lvl="1" indent="-366713" algn="just"/>
            <a:r>
              <a:rPr lang="en-US" altLang="en-US" dirty="0"/>
              <a:t>the inability of the manager’s spouse to adjust</a:t>
            </a:r>
          </a:p>
          <a:p>
            <a:endParaRPr lang="en-US" altLang="en-US" sz="2800" dirty="0"/>
          </a:p>
          <a:p>
            <a:endParaRPr lang="en-US" altLang="en-US" sz="2800" dirty="0"/>
          </a:p>
        </p:txBody>
      </p:sp>
      <p:sp>
        <p:nvSpPr>
          <p:cNvPr id="2" name="Arrow: Down 1">
            <a:extLst>
              <a:ext uri="{FF2B5EF4-FFF2-40B4-BE49-F238E27FC236}">
                <a16:creationId xmlns:a16="http://schemas.microsoft.com/office/drawing/2014/main" id="{51CAD985-D23E-D72A-8523-3DEE5C760A1B}"/>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3BD5C4FB-2980-5A05-05A8-67B891575D0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1000"/>
                                        <p:tgtEl>
                                          <p:spTgt spid="20483">
                                            <p:txEl>
                                              <p:pRg st="0" end="0"/>
                                            </p:txEl>
                                          </p:spTgt>
                                        </p:tgtEl>
                                      </p:cBhvr>
                                    </p:animEffect>
                                    <p:anim calcmode="lin" valueType="num">
                                      <p:cBhvr>
                                        <p:cTn id="8" dur="10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048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fade">
                                      <p:cBhvr>
                                        <p:cTn id="12" dur="1000"/>
                                        <p:tgtEl>
                                          <p:spTgt spid="20483">
                                            <p:txEl>
                                              <p:pRg st="1" end="1"/>
                                            </p:txEl>
                                          </p:spTgt>
                                        </p:tgtEl>
                                      </p:cBhvr>
                                    </p:animEffect>
                                    <p:anim calcmode="lin" valueType="num">
                                      <p:cBhvr>
                                        <p:cTn id="13" dur="10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048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fade">
                                      <p:cBhvr>
                                        <p:cTn id="17" dur="1000"/>
                                        <p:tgtEl>
                                          <p:spTgt spid="20483">
                                            <p:txEl>
                                              <p:pRg st="2" end="2"/>
                                            </p:txEl>
                                          </p:spTgt>
                                        </p:tgtEl>
                                      </p:cBhvr>
                                    </p:animEffect>
                                    <p:anim calcmode="lin" valueType="num">
                                      <p:cBhvr>
                                        <p:cTn id="18" dur="10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048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fade">
                                      <p:cBhvr>
                                        <p:cTn id="22" dur="1000"/>
                                        <p:tgtEl>
                                          <p:spTgt spid="20483">
                                            <p:txEl>
                                              <p:pRg st="3" end="3"/>
                                            </p:txEl>
                                          </p:spTgt>
                                        </p:tgtEl>
                                      </p:cBhvr>
                                    </p:animEffect>
                                    <p:anim calcmode="lin" valueType="num">
                                      <p:cBhvr>
                                        <p:cTn id="23" dur="1000" fill="hold"/>
                                        <p:tgtEl>
                                          <p:spTgt spid="2048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048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20483">
                                            <p:txEl>
                                              <p:pRg st="4" end="4"/>
                                            </p:txEl>
                                          </p:spTgt>
                                        </p:tgtEl>
                                        <p:attrNameLst>
                                          <p:attrName>style.visibility</p:attrName>
                                        </p:attrNameLst>
                                      </p:cBhvr>
                                      <p:to>
                                        <p:strVal val="visible"/>
                                      </p:to>
                                    </p:set>
                                    <p:animEffect transition="in" filter="fade">
                                      <p:cBhvr>
                                        <p:cTn id="27" dur="1000"/>
                                        <p:tgtEl>
                                          <p:spTgt spid="20483">
                                            <p:txEl>
                                              <p:pRg st="4" end="4"/>
                                            </p:txEl>
                                          </p:spTgt>
                                        </p:tgtEl>
                                      </p:cBhvr>
                                    </p:animEffect>
                                    <p:anim calcmode="lin" valueType="num">
                                      <p:cBhvr>
                                        <p:cTn id="28" dur="1000" fill="hold"/>
                                        <p:tgtEl>
                                          <p:spTgt spid="2048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2048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20483">
                                            <p:txEl>
                                              <p:pRg st="5" end="5"/>
                                            </p:txEl>
                                          </p:spTgt>
                                        </p:tgtEl>
                                        <p:attrNameLst>
                                          <p:attrName>style.visibility</p:attrName>
                                        </p:attrNameLst>
                                      </p:cBhvr>
                                      <p:to>
                                        <p:strVal val="visible"/>
                                      </p:to>
                                    </p:set>
                                    <p:animEffect transition="in" filter="fade">
                                      <p:cBhvr>
                                        <p:cTn id="32" dur="1000"/>
                                        <p:tgtEl>
                                          <p:spTgt spid="20483">
                                            <p:txEl>
                                              <p:pRg st="5" end="5"/>
                                            </p:txEl>
                                          </p:spTgt>
                                        </p:tgtEl>
                                      </p:cBhvr>
                                    </p:animEffect>
                                    <p:anim calcmode="lin" valueType="num">
                                      <p:cBhvr>
                                        <p:cTn id="33" dur="1000" fill="hold"/>
                                        <p:tgtEl>
                                          <p:spTgt spid="2048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20483">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20483">
                                            <p:txEl>
                                              <p:pRg st="6" end="6"/>
                                            </p:txEl>
                                          </p:spTgt>
                                        </p:tgtEl>
                                        <p:attrNameLst>
                                          <p:attrName>style.visibility</p:attrName>
                                        </p:attrNameLst>
                                      </p:cBhvr>
                                      <p:to>
                                        <p:strVal val="visible"/>
                                      </p:to>
                                    </p:set>
                                    <p:animEffect transition="in" filter="fade">
                                      <p:cBhvr>
                                        <p:cTn id="37" dur="1000"/>
                                        <p:tgtEl>
                                          <p:spTgt spid="20483">
                                            <p:txEl>
                                              <p:pRg st="6" end="6"/>
                                            </p:txEl>
                                          </p:spTgt>
                                        </p:tgtEl>
                                      </p:cBhvr>
                                    </p:animEffect>
                                    <p:anim calcmode="lin" valueType="num">
                                      <p:cBhvr>
                                        <p:cTn id="38" dur="1000" fill="hold"/>
                                        <p:tgtEl>
                                          <p:spTgt spid="2048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20483">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20483">
                                            <p:txEl>
                                              <p:pRg st="7" end="7"/>
                                            </p:txEl>
                                          </p:spTgt>
                                        </p:tgtEl>
                                        <p:attrNameLst>
                                          <p:attrName>style.visibility</p:attrName>
                                        </p:attrNameLst>
                                      </p:cBhvr>
                                      <p:to>
                                        <p:strVal val="visible"/>
                                      </p:to>
                                    </p:set>
                                    <p:animEffect transition="in" filter="fade">
                                      <p:cBhvr>
                                        <p:cTn id="42" dur="1000"/>
                                        <p:tgtEl>
                                          <p:spTgt spid="20483">
                                            <p:txEl>
                                              <p:pRg st="7" end="7"/>
                                            </p:txEl>
                                          </p:spTgt>
                                        </p:tgtEl>
                                      </p:cBhvr>
                                    </p:animEffect>
                                    <p:anim calcmode="lin" valueType="num">
                                      <p:cBhvr>
                                        <p:cTn id="43" dur="1000" fill="hold"/>
                                        <p:tgtEl>
                                          <p:spTgt spid="2048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2048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76C6C30-A2C2-42A4-B8C2-7CAABA95B41E}"/>
              </a:ext>
            </a:extLst>
          </p:cNvPr>
          <p:cNvSpPr>
            <a:spLocks noGrp="1" noChangeArrowheads="1"/>
          </p:cNvSpPr>
          <p:nvPr>
            <p:ph type="title"/>
          </p:nvPr>
        </p:nvSpPr>
        <p:spPr>
          <a:xfrm>
            <a:off x="35808" y="0"/>
            <a:ext cx="12192000" cy="1143000"/>
          </a:xfrm>
        </p:spPr>
        <p:txBody>
          <a:bodyPr/>
          <a:lstStyle/>
          <a:p>
            <a:r>
              <a:rPr lang="en-US" altLang="en-US" sz="3600" b="1" dirty="0">
                <a:solidFill>
                  <a:schemeClr val="tx2">
                    <a:lumMod val="75000"/>
                  </a:schemeClr>
                </a:solidFill>
              </a:rPr>
              <a:t>How Can Firms Reduce Expatriate Failure?</a:t>
            </a:r>
          </a:p>
        </p:txBody>
      </p:sp>
      <p:sp>
        <p:nvSpPr>
          <p:cNvPr id="25603" name="Rectangle 3">
            <a:extLst>
              <a:ext uri="{FF2B5EF4-FFF2-40B4-BE49-F238E27FC236}">
                <a16:creationId xmlns:a16="http://schemas.microsoft.com/office/drawing/2014/main" id="{86D957C4-113E-470F-BC50-665809C311F7}"/>
              </a:ext>
            </a:extLst>
          </p:cNvPr>
          <p:cNvSpPr>
            <a:spLocks noGrp="1" noChangeArrowheads="1"/>
          </p:cNvSpPr>
          <p:nvPr>
            <p:ph type="body" idx="1"/>
          </p:nvPr>
        </p:nvSpPr>
        <p:spPr>
          <a:xfrm>
            <a:off x="609600" y="1143000"/>
            <a:ext cx="10972800" cy="4518247"/>
          </a:xfrm>
        </p:spPr>
        <p:txBody>
          <a:bodyPr/>
          <a:lstStyle/>
          <a:p>
            <a:pPr marL="457200" indent="-457200" algn="just">
              <a:lnSpc>
                <a:spcPct val="90000"/>
              </a:lnSpc>
            </a:pPr>
            <a:r>
              <a:rPr lang="en-US" altLang="en-US" dirty="0"/>
              <a:t>Firms can reduce expatriate failure through improved selection procedures</a:t>
            </a:r>
          </a:p>
          <a:p>
            <a:pPr marL="457200" indent="-457200" algn="just">
              <a:lnSpc>
                <a:spcPct val="90000"/>
              </a:lnSpc>
            </a:pPr>
            <a:r>
              <a:rPr lang="en-US" altLang="en-US" dirty="0"/>
              <a:t>Four dimensions that predict expatriate success are: </a:t>
            </a:r>
          </a:p>
          <a:p>
            <a:pPr marL="857250" lvl="1" indent="-457200" algn="just">
              <a:lnSpc>
                <a:spcPct val="90000"/>
              </a:lnSpc>
              <a:buFont typeface="Wingdings" panose="05000000000000000000" pitchFamily="2" charset="2"/>
              <a:buAutoNum type="arabicPeriod"/>
            </a:pPr>
            <a:r>
              <a:rPr lang="en-US" altLang="en-US" sz="2600" dirty="0">
                <a:solidFill>
                  <a:srgbClr val="003399"/>
                </a:solidFill>
              </a:rPr>
              <a:t>Self-orientation</a:t>
            </a:r>
            <a:r>
              <a:rPr lang="en-US" altLang="en-US" sz="2600" dirty="0"/>
              <a:t> - the expatriate's self-esteem, self-confidence, and mental well-being</a:t>
            </a:r>
          </a:p>
          <a:p>
            <a:pPr marL="857250" lvl="1" indent="-457200" algn="just">
              <a:lnSpc>
                <a:spcPct val="90000"/>
              </a:lnSpc>
              <a:buFont typeface="Wingdings" panose="05000000000000000000" pitchFamily="2" charset="2"/>
              <a:buAutoNum type="arabicPeriod"/>
            </a:pPr>
            <a:r>
              <a:rPr lang="en-US" altLang="en-US" sz="2600" dirty="0">
                <a:solidFill>
                  <a:srgbClr val="003399"/>
                </a:solidFill>
              </a:rPr>
              <a:t>Others-orientation </a:t>
            </a:r>
            <a:r>
              <a:rPr lang="en-US" altLang="en-US" sz="2600" dirty="0"/>
              <a:t>- the ability to interact effectively with host-country nationals</a:t>
            </a:r>
          </a:p>
          <a:p>
            <a:pPr marL="857250" lvl="1" indent="-457200" algn="just">
              <a:lnSpc>
                <a:spcPct val="90000"/>
              </a:lnSpc>
              <a:buFont typeface="Wingdings" panose="05000000000000000000" pitchFamily="2" charset="2"/>
              <a:buAutoNum type="arabicPeriod"/>
            </a:pPr>
            <a:r>
              <a:rPr lang="en-US" altLang="en-US" sz="2600" dirty="0">
                <a:solidFill>
                  <a:srgbClr val="003399"/>
                </a:solidFill>
              </a:rPr>
              <a:t>Perceptual ability</a:t>
            </a:r>
            <a:r>
              <a:rPr lang="en-US" altLang="en-US" sz="2600" dirty="0"/>
              <a:t> - the ability to understand why people of other countries behave the way they do</a:t>
            </a:r>
          </a:p>
          <a:p>
            <a:pPr marL="857250" lvl="1" indent="-457200" algn="just">
              <a:lnSpc>
                <a:spcPct val="90000"/>
              </a:lnSpc>
              <a:buFont typeface="Wingdings" panose="05000000000000000000" pitchFamily="2" charset="2"/>
              <a:buAutoNum type="arabicPeriod"/>
            </a:pPr>
            <a:r>
              <a:rPr lang="en-US" altLang="en-US" sz="2600" dirty="0">
                <a:solidFill>
                  <a:srgbClr val="003399"/>
                </a:solidFill>
              </a:rPr>
              <a:t>Cultural toughness</a:t>
            </a:r>
            <a:r>
              <a:rPr lang="en-US" altLang="en-US" sz="2600" dirty="0"/>
              <a:t> – the ability to adjust to the posting</a:t>
            </a:r>
          </a:p>
        </p:txBody>
      </p:sp>
      <p:sp>
        <p:nvSpPr>
          <p:cNvPr id="2" name="Footer Placeholder 1">
            <a:extLst>
              <a:ext uri="{FF2B5EF4-FFF2-40B4-BE49-F238E27FC236}">
                <a16:creationId xmlns:a16="http://schemas.microsoft.com/office/drawing/2014/main" id="{2C9CF5A3-AE0B-1734-1049-71F4A6ED9F5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Effect transition="in" filter="fade">
                                      <p:cBhvr>
                                        <p:cTn id="7" dur="1000"/>
                                        <p:tgtEl>
                                          <p:spTgt spid="25603">
                                            <p:txEl>
                                              <p:pRg st="0" end="0"/>
                                            </p:txEl>
                                          </p:spTgt>
                                        </p:tgtEl>
                                      </p:cBhvr>
                                    </p:animEffect>
                                    <p:anim calcmode="lin" valueType="num">
                                      <p:cBhvr>
                                        <p:cTn id="8" dur="1000" fill="hold"/>
                                        <p:tgtEl>
                                          <p:spTgt spid="2560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560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5603">
                                            <p:txEl>
                                              <p:pRg st="1" end="1"/>
                                            </p:txEl>
                                          </p:spTgt>
                                        </p:tgtEl>
                                        <p:attrNameLst>
                                          <p:attrName>style.visibility</p:attrName>
                                        </p:attrNameLst>
                                      </p:cBhvr>
                                      <p:to>
                                        <p:strVal val="visible"/>
                                      </p:to>
                                    </p:set>
                                    <p:animEffect transition="in" filter="fade">
                                      <p:cBhvr>
                                        <p:cTn id="12" dur="1000"/>
                                        <p:tgtEl>
                                          <p:spTgt spid="25603">
                                            <p:txEl>
                                              <p:pRg st="1" end="1"/>
                                            </p:txEl>
                                          </p:spTgt>
                                        </p:tgtEl>
                                      </p:cBhvr>
                                    </p:animEffect>
                                    <p:anim calcmode="lin" valueType="num">
                                      <p:cBhvr>
                                        <p:cTn id="13" dur="1000" fill="hold"/>
                                        <p:tgtEl>
                                          <p:spTgt spid="2560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560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5603">
                                            <p:txEl>
                                              <p:pRg st="2" end="2"/>
                                            </p:txEl>
                                          </p:spTgt>
                                        </p:tgtEl>
                                        <p:attrNameLst>
                                          <p:attrName>style.visibility</p:attrName>
                                        </p:attrNameLst>
                                      </p:cBhvr>
                                      <p:to>
                                        <p:strVal val="visible"/>
                                      </p:to>
                                    </p:set>
                                    <p:animEffect transition="in" filter="fade">
                                      <p:cBhvr>
                                        <p:cTn id="17" dur="1000"/>
                                        <p:tgtEl>
                                          <p:spTgt spid="25603">
                                            <p:txEl>
                                              <p:pRg st="2" end="2"/>
                                            </p:txEl>
                                          </p:spTgt>
                                        </p:tgtEl>
                                      </p:cBhvr>
                                    </p:animEffect>
                                    <p:anim calcmode="lin" valueType="num">
                                      <p:cBhvr>
                                        <p:cTn id="18" dur="1000" fill="hold"/>
                                        <p:tgtEl>
                                          <p:spTgt spid="2560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560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5603">
                                            <p:txEl>
                                              <p:pRg st="3" end="3"/>
                                            </p:txEl>
                                          </p:spTgt>
                                        </p:tgtEl>
                                        <p:attrNameLst>
                                          <p:attrName>style.visibility</p:attrName>
                                        </p:attrNameLst>
                                      </p:cBhvr>
                                      <p:to>
                                        <p:strVal val="visible"/>
                                      </p:to>
                                    </p:set>
                                    <p:animEffect transition="in" filter="fade">
                                      <p:cBhvr>
                                        <p:cTn id="22" dur="1000"/>
                                        <p:tgtEl>
                                          <p:spTgt spid="25603">
                                            <p:txEl>
                                              <p:pRg st="3" end="3"/>
                                            </p:txEl>
                                          </p:spTgt>
                                        </p:tgtEl>
                                      </p:cBhvr>
                                    </p:animEffect>
                                    <p:anim calcmode="lin" valueType="num">
                                      <p:cBhvr>
                                        <p:cTn id="23" dur="1000" fill="hold"/>
                                        <p:tgtEl>
                                          <p:spTgt spid="2560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560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25603">
                                            <p:txEl>
                                              <p:pRg st="4" end="4"/>
                                            </p:txEl>
                                          </p:spTgt>
                                        </p:tgtEl>
                                        <p:attrNameLst>
                                          <p:attrName>style.visibility</p:attrName>
                                        </p:attrNameLst>
                                      </p:cBhvr>
                                      <p:to>
                                        <p:strVal val="visible"/>
                                      </p:to>
                                    </p:set>
                                    <p:animEffect transition="in" filter="fade">
                                      <p:cBhvr>
                                        <p:cTn id="27" dur="1000"/>
                                        <p:tgtEl>
                                          <p:spTgt spid="25603">
                                            <p:txEl>
                                              <p:pRg st="4" end="4"/>
                                            </p:txEl>
                                          </p:spTgt>
                                        </p:tgtEl>
                                      </p:cBhvr>
                                    </p:animEffect>
                                    <p:anim calcmode="lin" valueType="num">
                                      <p:cBhvr>
                                        <p:cTn id="28" dur="1000" fill="hold"/>
                                        <p:tgtEl>
                                          <p:spTgt spid="2560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2560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25603">
                                            <p:txEl>
                                              <p:pRg st="5" end="5"/>
                                            </p:txEl>
                                          </p:spTgt>
                                        </p:tgtEl>
                                        <p:attrNameLst>
                                          <p:attrName>style.visibility</p:attrName>
                                        </p:attrNameLst>
                                      </p:cBhvr>
                                      <p:to>
                                        <p:strVal val="visible"/>
                                      </p:to>
                                    </p:set>
                                    <p:animEffect transition="in" filter="fade">
                                      <p:cBhvr>
                                        <p:cTn id="32" dur="1000"/>
                                        <p:tgtEl>
                                          <p:spTgt spid="25603">
                                            <p:txEl>
                                              <p:pRg st="5" end="5"/>
                                            </p:txEl>
                                          </p:spTgt>
                                        </p:tgtEl>
                                      </p:cBhvr>
                                    </p:animEffect>
                                    <p:anim calcmode="lin" valueType="num">
                                      <p:cBhvr>
                                        <p:cTn id="33" dur="1000" fill="hold"/>
                                        <p:tgtEl>
                                          <p:spTgt spid="2560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2560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76C6C30-A2C2-42A4-B8C2-7CAABA95B41E}"/>
              </a:ext>
            </a:extLst>
          </p:cNvPr>
          <p:cNvSpPr>
            <a:spLocks noGrp="1" noChangeArrowheads="1"/>
          </p:cNvSpPr>
          <p:nvPr>
            <p:ph type="title"/>
          </p:nvPr>
        </p:nvSpPr>
        <p:spPr>
          <a:xfrm>
            <a:off x="35808" y="0"/>
            <a:ext cx="12192000" cy="1143000"/>
          </a:xfrm>
        </p:spPr>
        <p:txBody>
          <a:bodyPr/>
          <a:lstStyle/>
          <a:p>
            <a:r>
              <a:rPr lang="en-US" altLang="en-US" sz="3600" b="1" dirty="0">
                <a:solidFill>
                  <a:schemeClr val="tx2">
                    <a:lumMod val="75000"/>
                  </a:schemeClr>
                </a:solidFill>
              </a:rPr>
              <a:t>Expatriate Management</a:t>
            </a:r>
          </a:p>
        </p:txBody>
      </p:sp>
      <p:sp>
        <p:nvSpPr>
          <p:cNvPr id="4" name="TextBox 3">
            <a:extLst>
              <a:ext uri="{FF2B5EF4-FFF2-40B4-BE49-F238E27FC236}">
                <a16:creationId xmlns:a16="http://schemas.microsoft.com/office/drawing/2014/main" id="{09227FFF-9CCC-821B-7C53-5A572B7F627E}"/>
              </a:ext>
            </a:extLst>
          </p:cNvPr>
          <p:cNvSpPr txBox="1"/>
          <p:nvPr/>
        </p:nvSpPr>
        <p:spPr>
          <a:xfrm>
            <a:off x="3075100" y="5301208"/>
            <a:ext cx="6113416"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https://www.youtube.com/watch?v=tl3ZAR8PMcM</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5" name="Online Media 4" title="Expatriate Management | International Business | From A Business Professor">
            <a:hlinkClick r:id="" action="ppaction://media"/>
            <a:extLst>
              <a:ext uri="{FF2B5EF4-FFF2-40B4-BE49-F238E27FC236}">
                <a16:creationId xmlns:a16="http://schemas.microsoft.com/office/drawing/2014/main" id="{A83DFBBD-1146-F43F-90E8-89F1BB13BE68}"/>
              </a:ext>
            </a:extLst>
          </p:cNvPr>
          <p:cNvPicPr>
            <a:picLocks noRot="1" noChangeAspect="1"/>
          </p:cNvPicPr>
          <p:nvPr>
            <a:videoFile r:link="rId1"/>
          </p:nvPr>
        </p:nvPicPr>
        <p:blipFill>
          <a:blip r:embed="rId5"/>
          <a:stretch>
            <a:fillRect/>
          </a:stretch>
        </p:blipFill>
        <p:spPr>
          <a:xfrm>
            <a:off x="1703316" y="873451"/>
            <a:ext cx="8856984" cy="4434613"/>
          </a:xfrm>
          <a:prstGeom prst="rect">
            <a:avLst/>
          </a:prstGeom>
        </p:spPr>
      </p:pic>
      <p:sp>
        <p:nvSpPr>
          <p:cNvPr id="2" name="Footer Placeholder 1">
            <a:extLst>
              <a:ext uri="{FF2B5EF4-FFF2-40B4-BE49-F238E27FC236}">
                <a16:creationId xmlns:a16="http://schemas.microsoft.com/office/drawing/2014/main" id="{B4A24B92-8DA0-311C-7782-853989D5B78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4570063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B2C2E662-37BB-4E69-A8A6-7B2F388C5118}"/>
              </a:ext>
            </a:extLst>
          </p:cNvPr>
          <p:cNvSpPr>
            <a:spLocks noGrp="1" noChangeArrowheads="1"/>
          </p:cNvSpPr>
          <p:nvPr>
            <p:ph type="title"/>
          </p:nvPr>
        </p:nvSpPr>
        <p:spPr>
          <a:xfrm>
            <a:off x="0" y="0"/>
            <a:ext cx="12192000" cy="1143000"/>
          </a:xfrm>
        </p:spPr>
        <p:txBody>
          <a:bodyPr/>
          <a:lstStyle/>
          <a:p>
            <a:r>
              <a:rPr lang="en-US" altLang="en-US" sz="3600" b="1" dirty="0">
                <a:solidFill>
                  <a:schemeClr val="tx2">
                    <a:lumMod val="75000"/>
                  </a:schemeClr>
                </a:solidFill>
              </a:rPr>
              <a:t>Why Is A Global Mindset Important?</a:t>
            </a:r>
          </a:p>
        </p:txBody>
      </p:sp>
      <p:sp>
        <p:nvSpPr>
          <p:cNvPr id="27651" name="Rectangle 3">
            <a:extLst>
              <a:ext uri="{FF2B5EF4-FFF2-40B4-BE49-F238E27FC236}">
                <a16:creationId xmlns:a16="http://schemas.microsoft.com/office/drawing/2014/main" id="{E59845EF-5472-4E51-AEE4-49DE4770DF6E}"/>
              </a:ext>
            </a:extLst>
          </p:cNvPr>
          <p:cNvSpPr>
            <a:spLocks noGrp="1" noChangeArrowheads="1"/>
          </p:cNvSpPr>
          <p:nvPr>
            <p:ph type="body" idx="1"/>
          </p:nvPr>
        </p:nvSpPr>
        <p:spPr>
          <a:xfrm>
            <a:off x="609600" y="1556792"/>
            <a:ext cx="10972800" cy="4176464"/>
          </a:xfrm>
        </p:spPr>
        <p:txBody>
          <a:bodyPr/>
          <a:lstStyle/>
          <a:p>
            <a:pPr algn="just">
              <a:spcBef>
                <a:spcPts val="1200"/>
              </a:spcBef>
              <a:spcAft>
                <a:spcPts val="1200"/>
              </a:spcAft>
            </a:pPr>
            <a:r>
              <a:rPr lang="en-US" altLang="en-US" dirty="0"/>
              <a:t>A </a:t>
            </a:r>
            <a:r>
              <a:rPr lang="en-US" altLang="en-US" dirty="0">
                <a:solidFill>
                  <a:srgbClr val="003399"/>
                </a:solidFill>
              </a:rPr>
              <a:t>global mindset</a:t>
            </a:r>
            <a:r>
              <a:rPr lang="en-US" altLang="en-US" dirty="0"/>
              <a:t> may be the fundamental attribute of a global manager</a:t>
            </a:r>
          </a:p>
          <a:p>
            <a:pPr algn="just">
              <a:spcBef>
                <a:spcPts val="1200"/>
              </a:spcBef>
              <a:spcAft>
                <a:spcPts val="1200"/>
              </a:spcAft>
            </a:pPr>
            <a:r>
              <a:rPr lang="en-US" altLang="en-US" dirty="0"/>
              <a:t>A global mindset is often acquired early in life from</a:t>
            </a:r>
          </a:p>
          <a:p>
            <a:pPr marL="981075" lvl="1" indent="-446088" algn="just">
              <a:spcBef>
                <a:spcPts val="1200"/>
              </a:spcBef>
              <a:spcAft>
                <a:spcPts val="1200"/>
              </a:spcAft>
            </a:pPr>
            <a:r>
              <a:rPr lang="en-US" altLang="en-US" dirty="0"/>
              <a:t>a family that is bicultural </a:t>
            </a:r>
          </a:p>
          <a:p>
            <a:pPr marL="981075" lvl="1" indent="-446088" algn="just">
              <a:spcBef>
                <a:spcPts val="1200"/>
              </a:spcBef>
              <a:spcAft>
                <a:spcPts val="1200"/>
              </a:spcAft>
            </a:pPr>
            <a:r>
              <a:rPr lang="en-US" altLang="en-US" dirty="0"/>
              <a:t>living in foreign countries</a:t>
            </a:r>
          </a:p>
          <a:p>
            <a:pPr marL="981075" lvl="1" indent="-446088" algn="just">
              <a:spcBef>
                <a:spcPts val="1200"/>
              </a:spcBef>
              <a:spcAft>
                <a:spcPts val="1200"/>
              </a:spcAft>
            </a:pPr>
            <a:r>
              <a:rPr lang="en-US" altLang="en-US" dirty="0"/>
              <a:t>learning foreign languages as a regular part of family life </a:t>
            </a:r>
          </a:p>
          <a:p>
            <a:endParaRPr lang="en-US" altLang="en-US" sz="2800" dirty="0"/>
          </a:p>
        </p:txBody>
      </p:sp>
      <p:sp>
        <p:nvSpPr>
          <p:cNvPr id="2" name="Footer Placeholder 1">
            <a:extLst>
              <a:ext uri="{FF2B5EF4-FFF2-40B4-BE49-F238E27FC236}">
                <a16:creationId xmlns:a16="http://schemas.microsoft.com/office/drawing/2014/main" id="{7D3DF587-F81F-2936-0B3A-A93EA7F2D46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Effect transition="in" filter="fade">
                                      <p:cBhvr>
                                        <p:cTn id="7" dur="1000"/>
                                        <p:tgtEl>
                                          <p:spTgt spid="27651">
                                            <p:txEl>
                                              <p:pRg st="0" end="0"/>
                                            </p:txEl>
                                          </p:spTgt>
                                        </p:tgtEl>
                                      </p:cBhvr>
                                    </p:animEffect>
                                    <p:anim calcmode="lin" valueType="num">
                                      <p:cBhvr>
                                        <p:cTn id="8" dur="1000" fill="hold"/>
                                        <p:tgtEl>
                                          <p:spTgt spid="2765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765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7651">
                                            <p:txEl>
                                              <p:pRg st="1" end="1"/>
                                            </p:txEl>
                                          </p:spTgt>
                                        </p:tgtEl>
                                        <p:attrNameLst>
                                          <p:attrName>style.visibility</p:attrName>
                                        </p:attrNameLst>
                                      </p:cBhvr>
                                      <p:to>
                                        <p:strVal val="visible"/>
                                      </p:to>
                                    </p:set>
                                    <p:animEffect transition="in" filter="fade">
                                      <p:cBhvr>
                                        <p:cTn id="12" dur="1000"/>
                                        <p:tgtEl>
                                          <p:spTgt spid="27651">
                                            <p:txEl>
                                              <p:pRg st="1" end="1"/>
                                            </p:txEl>
                                          </p:spTgt>
                                        </p:tgtEl>
                                      </p:cBhvr>
                                    </p:animEffect>
                                    <p:anim calcmode="lin" valueType="num">
                                      <p:cBhvr>
                                        <p:cTn id="13" dur="1000" fill="hold"/>
                                        <p:tgtEl>
                                          <p:spTgt spid="2765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765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7651">
                                            <p:txEl>
                                              <p:pRg st="2" end="2"/>
                                            </p:txEl>
                                          </p:spTgt>
                                        </p:tgtEl>
                                        <p:attrNameLst>
                                          <p:attrName>style.visibility</p:attrName>
                                        </p:attrNameLst>
                                      </p:cBhvr>
                                      <p:to>
                                        <p:strVal val="visible"/>
                                      </p:to>
                                    </p:set>
                                    <p:animEffect transition="in" filter="fade">
                                      <p:cBhvr>
                                        <p:cTn id="17" dur="1000"/>
                                        <p:tgtEl>
                                          <p:spTgt spid="27651">
                                            <p:txEl>
                                              <p:pRg st="2" end="2"/>
                                            </p:txEl>
                                          </p:spTgt>
                                        </p:tgtEl>
                                      </p:cBhvr>
                                    </p:animEffect>
                                    <p:anim calcmode="lin" valueType="num">
                                      <p:cBhvr>
                                        <p:cTn id="18" dur="1000" fill="hold"/>
                                        <p:tgtEl>
                                          <p:spTgt spid="2765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765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7651">
                                            <p:txEl>
                                              <p:pRg st="3" end="3"/>
                                            </p:txEl>
                                          </p:spTgt>
                                        </p:tgtEl>
                                        <p:attrNameLst>
                                          <p:attrName>style.visibility</p:attrName>
                                        </p:attrNameLst>
                                      </p:cBhvr>
                                      <p:to>
                                        <p:strVal val="visible"/>
                                      </p:to>
                                    </p:set>
                                    <p:animEffect transition="in" filter="fade">
                                      <p:cBhvr>
                                        <p:cTn id="22" dur="1000"/>
                                        <p:tgtEl>
                                          <p:spTgt spid="27651">
                                            <p:txEl>
                                              <p:pRg st="3" end="3"/>
                                            </p:txEl>
                                          </p:spTgt>
                                        </p:tgtEl>
                                      </p:cBhvr>
                                    </p:animEffect>
                                    <p:anim calcmode="lin" valueType="num">
                                      <p:cBhvr>
                                        <p:cTn id="23" dur="1000" fill="hold"/>
                                        <p:tgtEl>
                                          <p:spTgt spid="2765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765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27651">
                                            <p:txEl>
                                              <p:pRg st="4" end="4"/>
                                            </p:txEl>
                                          </p:spTgt>
                                        </p:tgtEl>
                                        <p:attrNameLst>
                                          <p:attrName>style.visibility</p:attrName>
                                        </p:attrNameLst>
                                      </p:cBhvr>
                                      <p:to>
                                        <p:strVal val="visible"/>
                                      </p:to>
                                    </p:set>
                                    <p:animEffect transition="in" filter="fade">
                                      <p:cBhvr>
                                        <p:cTn id="27" dur="1000"/>
                                        <p:tgtEl>
                                          <p:spTgt spid="27651">
                                            <p:txEl>
                                              <p:pRg st="4" end="4"/>
                                            </p:txEl>
                                          </p:spTgt>
                                        </p:tgtEl>
                                      </p:cBhvr>
                                    </p:animEffect>
                                    <p:anim calcmode="lin" valueType="num">
                                      <p:cBhvr>
                                        <p:cTn id="28" dur="1000" fill="hold"/>
                                        <p:tgtEl>
                                          <p:spTgt spid="2765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2765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111D9720-E029-453E-A46A-BAF5D7643C0D}"/>
              </a:ext>
            </a:extLst>
          </p:cNvPr>
          <p:cNvSpPr>
            <a:spLocks noGrp="1" noChangeArrowheads="1"/>
          </p:cNvSpPr>
          <p:nvPr>
            <p:ph type="title"/>
          </p:nvPr>
        </p:nvSpPr>
        <p:spPr>
          <a:xfrm>
            <a:off x="9358" y="0"/>
            <a:ext cx="12192000" cy="1143000"/>
          </a:xfrm>
        </p:spPr>
        <p:txBody>
          <a:bodyPr/>
          <a:lstStyle/>
          <a:p>
            <a:r>
              <a:rPr lang="en-US" altLang="en-US" sz="3600" b="1" dirty="0">
                <a:solidFill>
                  <a:schemeClr val="tx2">
                    <a:lumMod val="75000"/>
                  </a:schemeClr>
                </a:solidFill>
              </a:rPr>
              <a:t>What Is Training And Management Development?</a:t>
            </a:r>
          </a:p>
        </p:txBody>
      </p:sp>
      <p:sp>
        <p:nvSpPr>
          <p:cNvPr id="28675" name="Rectangle 3">
            <a:extLst>
              <a:ext uri="{FF2B5EF4-FFF2-40B4-BE49-F238E27FC236}">
                <a16:creationId xmlns:a16="http://schemas.microsoft.com/office/drawing/2014/main" id="{729F5DEE-1B5B-4077-AB9F-87AAE38A423B}"/>
              </a:ext>
            </a:extLst>
          </p:cNvPr>
          <p:cNvSpPr>
            <a:spLocks noGrp="1" noChangeArrowheads="1"/>
          </p:cNvSpPr>
          <p:nvPr>
            <p:ph type="body" idx="1"/>
          </p:nvPr>
        </p:nvSpPr>
        <p:spPr>
          <a:xfrm>
            <a:off x="609600" y="1108518"/>
            <a:ext cx="10959008" cy="4624738"/>
          </a:xfrm>
        </p:spPr>
        <p:txBody>
          <a:bodyPr/>
          <a:lstStyle/>
          <a:p>
            <a:pPr algn="just">
              <a:lnSpc>
                <a:spcPct val="80000"/>
              </a:lnSpc>
            </a:pPr>
            <a:r>
              <a:rPr lang="en-US" altLang="en-US" dirty="0"/>
              <a:t>After selecting a manager for a position, training and development programs should be implemented</a:t>
            </a:r>
          </a:p>
          <a:p>
            <a:pPr algn="just">
              <a:lnSpc>
                <a:spcPct val="80000"/>
              </a:lnSpc>
            </a:pPr>
            <a:r>
              <a:rPr lang="en-US" altLang="en-US" dirty="0">
                <a:solidFill>
                  <a:srgbClr val="003399"/>
                </a:solidFill>
              </a:rPr>
              <a:t>Training</a:t>
            </a:r>
            <a:r>
              <a:rPr lang="en-US" altLang="en-US" dirty="0"/>
              <a:t> focuses upon preparing the manager for a specific job</a:t>
            </a:r>
          </a:p>
          <a:p>
            <a:pPr marL="901700" lvl="1" indent="-444500" algn="just">
              <a:lnSpc>
                <a:spcPct val="80000"/>
              </a:lnSpc>
            </a:pPr>
            <a:r>
              <a:rPr lang="en-US" altLang="en-US" dirty="0"/>
              <a:t>Cultural training </a:t>
            </a:r>
          </a:p>
          <a:p>
            <a:pPr marL="901700" lvl="1" indent="-444500" algn="just">
              <a:lnSpc>
                <a:spcPct val="80000"/>
              </a:lnSpc>
            </a:pPr>
            <a:r>
              <a:rPr lang="en-US" altLang="en-US" dirty="0"/>
              <a:t>Language training</a:t>
            </a:r>
          </a:p>
          <a:p>
            <a:pPr marL="901700" lvl="1" indent="-444500" algn="just">
              <a:lnSpc>
                <a:spcPct val="80000"/>
              </a:lnSpc>
            </a:pPr>
            <a:r>
              <a:rPr lang="en-US" altLang="en-US" dirty="0"/>
              <a:t>Practical training</a:t>
            </a:r>
          </a:p>
          <a:p>
            <a:pPr algn="just">
              <a:lnSpc>
                <a:spcPct val="80000"/>
              </a:lnSpc>
            </a:pPr>
            <a:r>
              <a:rPr lang="en-US" altLang="en-US" dirty="0">
                <a:solidFill>
                  <a:srgbClr val="003399"/>
                </a:solidFill>
              </a:rPr>
              <a:t>Management development</a:t>
            </a:r>
            <a:r>
              <a:rPr lang="en-US" altLang="en-US" dirty="0"/>
              <a:t> is concerned with developing the skills of the manager over time</a:t>
            </a:r>
          </a:p>
          <a:p>
            <a:pPr marL="901700" lvl="1" indent="-444500" algn="just">
              <a:lnSpc>
                <a:spcPct val="80000"/>
              </a:lnSpc>
            </a:pPr>
            <a:r>
              <a:rPr lang="en-US" altLang="en-US" dirty="0"/>
              <a:t>historically, most firms focus more on training than on management development</a:t>
            </a:r>
          </a:p>
        </p:txBody>
      </p:sp>
      <p:sp>
        <p:nvSpPr>
          <p:cNvPr id="2" name="Footer Placeholder 1">
            <a:extLst>
              <a:ext uri="{FF2B5EF4-FFF2-40B4-BE49-F238E27FC236}">
                <a16:creationId xmlns:a16="http://schemas.microsoft.com/office/drawing/2014/main" id="{73352345-46C6-E9B4-C82E-F959012652D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fade">
                                      <p:cBhvr>
                                        <p:cTn id="7" dur="1000"/>
                                        <p:tgtEl>
                                          <p:spTgt spid="28675">
                                            <p:txEl>
                                              <p:pRg st="0" end="0"/>
                                            </p:txEl>
                                          </p:spTgt>
                                        </p:tgtEl>
                                      </p:cBhvr>
                                    </p:animEffect>
                                    <p:anim calcmode="lin" valueType="num">
                                      <p:cBhvr>
                                        <p:cTn id="8" dur="1000" fill="hold"/>
                                        <p:tgtEl>
                                          <p:spTgt spid="286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867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fade">
                                      <p:cBhvr>
                                        <p:cTn id="12" dur="1000"/>
                                        <p:tgtEl>
                                          <p:spTgt spid="28675">
                                            <p:txEl>
                                              <p:pRg st="1" end="1"/>
                                            </p:txEl>
                                          </p:spTgt>
                                        </p:tgtEl>
                                      </p:cBhvr>
                                    </p:animEffect>
                                    <p:anim calcmode="lin" valueType="num">
                                      <p:cBhvr>
                                        <p:cTn id="13" dur="1000" fill="hold"/>
                                        <p:tgtEl>
                                          <p:spTgt spid="2867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867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fade">
                                      <p:cBhvr>
                                        <p:cTn id="17" dur="1000"/>
                                        <p:tgtEl>
                                          <p:spTgt spid="28675">
                                            <p:txEl>
                                              <p:pRg st="2" end="2"/>
                                            </p:txEl>
                                          </p:spTgt>
                                        </p:tgtEl>
                                      </p:cBhvr>
                                    </p:animEffect>
                                    <p:anim calcmode="lin" valueType="num">
                                      <p:cBhvr>
                                        <p:cTn id="18" dur="1000" fill="hold"/>
                                        <p:tgtEl>
                                          <p:spTgt spid="2867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867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fade">
                                      <p:cBhvr>
                                        <p:cTn id="22" dur="1000"/>
                                        <p:tgtEl>
                                          <p:spTgt spid="28675">
                                            <p:txEl>
                                              <p:pRg st="3" end="3"/>
                                            </p:txEl>
                                          </p:spTgt>
                                        </p:tgtEl>
                                      </p:cBhvr>
                                    </p:animEffect>
                                    <p:anim calcmode="lin" valueType="num">
                                      <p:cBhvr>
                                        <p:cTn id="23" dur="1000" fill="hold"/>
                                        <p:tgtEl>
                                          <p:spTgt spid="2867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867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28675">
                                            <p:txEl>
                                              <p:pRg st="4" end="4"/>
                                            </p:txEl>
                                          </p:spTgt>
                                        </p:tgtEl>
                                        <p:attrNameLst>
                                          <p:attrName>style.visibility</p:attrName>
                                        </p:attrNameLst>
                                      </p:cBhvr>
                                      <p:to>
                                        <p:strVal val="visible"/>
                                      </p:to>
                                    </p:set>
                                    <p:animEffect transition="in" filter="fade">
                                      <p:cBhvr>
                                        <p:cTn id="27" dur="1000"/>
                                        <p:tgtEl>
                                          <p:spTgt spid="28675">
                                            <p:txEl>
                                              <p:pRg st="4" end="4"/>
                                            </p:txEl>
                                          </p:spTgt>
                                        </p:tgtEl>
                                      </p:cBhvr>
                                    </p:animEffect>
                                    <p:anim calcmode="lin" valueType="num">
                                      <p:cBhvr>
                                        <p:cTn id="28" dur="1000" fill="hold"/>
                                        <p:tgtEl>
                                          <p:spTgt spid="2867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2867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28675">
                                            <p:txEl>
                                              <p:pRg st="5" end="5"/>
                                            </p:txEl>
                                          </p:spTgt>
                                        </p:tgtEl>
                                        <p:attrNameLst>
                                          <p:attrName>style.visibility</p:attrName>
                                        </p:attrNameLst>
                                      </p:cBhvr>
                                      <p:to>
                                        <p:strVal val="visible"/>
                                      </p:to>
                                    </p:set>
                                    <p:animEffect transition="in" filter="fade">
                                      <p:cBhvr>
                                        <p:cTn id="32" dur="1000"/>
                                        <p:tgtEl>
                                          <p:spTgt spid="28675">
                                            <p:txEl>
                                              <p:pRg st="5" end="5"/>
                                            </p:txEl>
                                          </p:spTgt>
                                        </p:tgtEl>
                                      </p:cBhvr>
                                    </p:animEffect>
                                    <p:anim calcmode="lin" valueType="num">
                                      <p:cBhvr>
                                        <p:cTn id="33" dur="1000" fill="hold"/>
                                        <p:tgtEl>
                                          <p:spTgt spid="2867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28675">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28675">
                                            <p:txEl>
                                              <p:pRg st="6" end="6"/>
                                            </p:txEl>
                                          </p:spTgt>
                                        </p:tgtEl>
                                        <p:attrNameLst>
                                          <p:attrName>style.visibility</p:attrName>
                                        </p:attrNameLst>
                                      </p:cBhvr>
                                      <p:to>
                                        <p:strVal val="visible"/>
                                      </p:to>
                                    </p:set>
                                    <p:animEffect transition="in" filter="fade">
                                      <p:cBhvr>
                                        <p:cTn id="37" dur="1000"/>
                                        <p:tgtEl>
                                          <p:spTgt spid="28675">
                                            <p:txEl>
                                              <p:pRg st="6" end="6"/>
                                            </p:txEl>
                                          </p:spTgt>
                                        </p:tgtEl>
                                      </p:cBhvr>
                                    </p:animEffect>
                                    <p:anim calcmode="lin" valueType="num">
                                      <p:cBhvr>
                                        <p:cTn id="38" dur="1000" fill="hold"/>
                                        <p:tgtEl>
                                          <p:spTgt spid="28675">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2867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Discussion Questions?</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36300" y="20199"/>
            <a:ext cx="1700808" cy="1700808"/>
          </a:xfrm>
          <a:prstGeom prst="rect">
            <a:avLst/>
          </a:prstGeom>
        </p:spPr>
      </p:pic>
      <p:sp>
        <p:nvSpPr>
          <p:cNvPr id="6" name="Title 1">
            <a:extLst>
              <a:ext uri="{FF2B5EF4-FFF2-40B4-BE49-F238E27FC236}">
                <a16:creationId xmlns:a16="http://schemas.microsoft.com/office/drawing/2014/main" id="{4D40B737-16F4-48F7-A3D2-7291ED8D37C8}"/>
              </a:ext>
            </a:extLst>
          </p:cNvPr>
          <p:cNvSpPr txBox="1">
            <a:spLocks/>
          </p:cNvSpPr>
          <p:nvPr/>
        </p:nvSpPr>
        <p:spPr bwMode="auto">
          <a:xfrm>
            <a:off x="623392" y="1741206"/>
            <a:ext cx="10945216" cy="39200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just" eaLnBrk="1" hangingPunct="1">
              <a:spcBef>
                <a:spcPts val="300"/>
              </a:spcBef>
              <a:spcAft>
                <a:spcPts val="300"/>
              </a:spcAft>
            </a:pPr>
            <a:r>
              <a:rPr lang="en-GB" altLang="en-US" sz="3200" dirty="0"/>
              <a:t>Research suggests many expatriate employees encounter problems that limit both their effectiveness in foreign assignments and their contributions to the firm once they return home. </a:t>
            </a:r>
          </a:p>
          <a:p>
            <a:pPr marL="457200" indent="-457200" algn="just" eaLnBrk="1" hangingPunct="1">
              <a:spcBef>
                <a:spcPts val="300"/>
              </a:spcBef>
              <a:spcAft>
                <a:spcPts val="300"/>
              </a:spcAft>
              <a:buFont typeface="Arial" panose="020B0604020202020204" pitchFamily="34" charset="0"/>
              <a:buChar char="•"/>
            </a:pPr>
            <a:r>
              <a:rPr lang="en-GB" altLang="en-US" sz="2800" dirty="0"/>
              <a:t>Discuss the primary causes and consequences of these problems.</a:t>
            </a:r>
          </a:p>
          <a:p>
            <a:pPr marL="457200" indent="-457200" algn="just" eaLnBrk="1" hangingPunct="1">
              <a:spcBef>
                <a:spcPts val="300"/>
              </a:spcBef>
              <a:spcAft>
                <a:spcPts val="300"/>
              </a:spcAft>
              <a:buFont typeface="Arial" panose="020B0604020202020204" pitchFamily="34" charset="0"/>
              <a:buChar char="•"/>
            </a:pPr>
            <a:r>
              <a:rPr lang="en-GB" altLang="en-US" sz="2800" dirty="0"/>
              <a:t>What can a firm do to reduce the occurrence of such problems?</a:t>
            </a:r>
            <a:endParaRPr lang="en-GB" altLang="en-US" sz="3600" b="1" dirty="0"/>
          </a:p>
        </p:txBody>
      </p:sp>
      <p:sp>
        <p:nvSpPr>
          <p:cNvPr id="2" name="Footer Placeholder 1">
            <a:extLst>
              <a:ext uri="{FF2B5EF4-FFF2-40B4-BE49-F238E27FC236}">
                <a16:creationId xmlns:a16="http://schemas.microsoft.com/office/drawing/2014/main" id="{060C42EA-D821-92EA-6CBE-BCDBF37112D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1833912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250" fill="hold"/>
                                        <p:tgtEl>
                                          <p:spTgt spid="3"/>
                                        </p:tgtEl>
                                        <p:attrNameLst>
                                          <p:attrName>ppt_w</p:attrName>
                                        </p:attrNameLst>
                                      </p:cBhvr>
                                      <p:tavLst>
                                        <p:tav tm="0">
                                          <p:val>
                                            <p:fltVal val="0"/>
                                          </p:val>
                                        </p:tav>
                                        <p:tav tm="100000">
                                          <p:val>
                                            <p:strVal val="#ppt_w"/>
                                          </p:val>
                                        </p:tav>
                                      </p:tavLst>
                                    </p:anim>
                                    <p:anim calcmode="lin" valueType="num">
                                      <p:cBhvr>
                                        <p:cTn id="13" dur="1250" fill="hold"/>
                                        <p:tgtEl>
                                          <p:spTgt spid="3"/>
                                        </p:tgtEl>
                                        <p:attrNameLst>
                                          <p:attrName>ppt_h</p:attrName>
                                        </p:attrNameLst>
                                      </p:cBhvr>
                                      <p:tavLst>
                                        <p:tav tm="0">
                                          <p:val>
                                            <p:fltVal val="0"/>
                                          </p:val>
                                        </p:tav>
                                        <p:tav tm="100000">
                                          <p:val>
                                            <p:strVal val="#ppt_h"/>
                                          </p:val>
                                        </p:tav>
                                      </p:tavLst>
                                    </p:anim>
                                    <p:animEffect transition="in" filter="fade">
                                      <p:cBhvr>
                                        <p:cTn id="14"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72F17A3E-DB30-410C-903A-A0133D73916B}"/>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What Happens When Expatriates Return Home?</a:t>
            </a:r>
          </a:p>
        </p:txBody>
      </p:sp>
      <p:sp>
        <p:nvSpPr>
          <p:cNvPr id="31747" name="Rectangle 3">
            <a:extLst>
              <a:ext uri="{FF2B5EF4-FFF2-40B4-BE49-F238E27FC236}">
                <a16:creationId xmlns:a16="http://schemas.microsoft.com/office/drawing/2014/main" id="{E83FEECB-2622-48D0-9620-F28907561D53}"/>
              </a:ext>
            </a:extLst>
          </p:cNvPr>
          <p:cNvSpPr>
            <a:spLocks noGrp="1" noChangeArrowheads="1"/>
          </p:cNvSpPr>
          <p:nvPr>
            <p:ph type="body" idx="1"/>
          </p:nvPr>
        </p:nvSpPr>
        <p:spPr>
          <a:xfrm>
            <a:off x="609600" y="1556793"/>
            <a:ext cx="10972800" cy="3960440"/>
          </a:xfrm>
        </p:spPr>
        <p:txBody>
          <a:bodyPr/>
          <a:lstStyle/>
          <a:p>
            <a:pPr algn="just"/>
            <a:r>
              <a:rPr lang="en-US" altLang="en-US" sz="3600" dirty="0"/>
              <a:t>Training and development should include preparing and developing expatriate managers for reentry into their home country organization </a:t>
            </a:r>
          </a:p>
          <a:p>
            <a:pPr lvl="1" algn="just"/>
            <a:r>
              <a:rPr lang="en-US" altLang="en-US" sz="3200" dirty="0"/>
              <a:t>need good programs for </a:t>
            </a:r>
          </a:p>
          <a:p>
            <a:pPr lvl="2" algn="just"/>
            <a:r>
              <a:rPr lang="en-US" altLang="en-US" sz="2800" dirty="0"/>
              <a:t>re-integrating expatriates back into work life within their home country organization </a:t>
            </a:r>
          </a:p>
          <a:p>
            <a:pPr lvl="2" algn="just"/>
            <a:r>
              <a:rPr lang="en-US" altLang="en-US" sz="2800" dirty="0"/>
              <a:t>utilizing the knowledge, they acquired while abroad</a:t>
            </a:r>
          </a:p>
          <a:p>
            <a:endParaRPr lang="en-US" altLang="en-US" dirty="0"/>
          </a:p>
        </p:txBody>
      </p:sp>
      <p:sp>
        <p:nvSpPr>
          <p:cNvPr id="2" name="Footer Placeholder 1">
            <a:extLst>
              <a:ext uri="{FF2B5EF4-FFF2-40B4-BE49-F238E27FC236}">
                <a16:creationId xmlns:a16="http://schemas.microsoft.com/office/drawing/2014/main" id="{71246E2D-A282-A22C-F065-8EA0AE4909E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fade">
                                      <p:cBhvr>
                                        <p:cTn id="7" dur="1000"/>
                                        <p:tgtEl>
                                          <p:spTgt spid="31747">
                                            <p:txEl>
                                              <p:pRg st="0" end="0"/>
                                            </p:txEl>
                                          </p:spTgt>
                                        </p:tgtEl>
                                      </p:cBhvr>
                                    </p:animEffect>
                                    <p:anim calcmode="lin" valueType="num">
                                      <p:cBhvr>
                                        <p:cTn id="8" dur="1000" fill="hold"/>
                                        <p:tgtEl>
                                          <p:spTgt spid="3174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174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1747">
                                            <p:txEl>
                                              <p:pRg st="1" end="1"/>
                                            </p:txEl>
                                          </p:spTgt>
                                        </p:tgtEl>
                                        <p:attrNameLst>
                                          <p:attrName>style.visibility</p:attrName>
                                        </p:attrNameLst>
                                      </p:cBhvr>
                                      <p:to>
                                        <p:strVal val="visible"/>
                                      </p:to>
                                    </p:set>
                                    <p:animEffect transition="in" filter="fade">
                                      <p:cBhvr>
                                        <p:cTn id="12" dur="1000"/>
                                        <p:tgtEl>
                                          <p:spTgt spid="31747">
                                            <p:txEl>
                                              <p:pRg st="1" end="1"/>
                                            </p:txEl>
                                          </p:spTgt>
                                        </p:tgtEl>
                                      </p:cBhvr>
                                    </p:animEffect>
                                    <p:anim calcmode="lin" valueType="num">
                                      <p:cBhvr>
                                        <p:cTn id="13" dur="1000" fill="hold"/>
                                        <p:tgtEl>
                                          <p:spTgt spid="3174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174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1747">
                                            <p:txEl>
                                              <p:pRg st="2" end="2"/>
                                            </p:txEl>
                                          </p:spTgt>
                                        </p:tgtEl>
                                        <p:attrNameLst>
                                          <p:attrName>style.visibility</p:attrName>
                                        </p:attrNameLst>
                                      </p:cBhvr>
                                      <p:to>
                                        <p:strVal val="visible"/>
                                      </p:to>
                                    </p:set>
                                    <p:animEffect transition="in" filter="fade">
                                      <p:cBhvr>
                                        <p:cTn id="17" dur="1000"/>
                                        <p:tgtEl>
                                          <p:spTgt spid="31747">
                                            <p:txEl>
                                              <p:pRg st="2" end="2"/>
                                            </p:txEl>
                                          </p:spTgt>
                                        </p:tgtEl>
                                      </p:cBhvr>
                                    </p:animEffect>
                                    <p:anim calcmode="lin" valueType="num">
                                      <p:cBhvr>
                                        <p:cTn id="18" dur="1000" fill="hold"/>
                                        <p:tgtEl>
                                          <p:spTgt spid="31747">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1747">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1747">
                                            <p:txEl>
                                              <p:pRg st="3" end="3"/>
                                            </p:txEl>
                                          </p:spTgt>
                                        </p:tgtEl>
                                        <p:attrNameLst>
                                          <p:attrName>style.visibility</p:attrName>
                                        </p:attrNameLst>
                                      </p:cBhvr>
                                      <p:to>
                                        <p:strVal val="visible"/>
                                      </p:to>
                                    </p:set>
                                    <p:animEffect transition="in" filter="fade">
                                      <p:cBhvr>
                                        <p:cTn id="22" dur="1000"/>
                                        <p:tgtEl>
                                          <p:spTgt spid="31747">
                                            <p:txEl>
                                              <p:pRg st="3" end="3"/>
                                            </p:txEl>
                                          </p:spTgt>
                                        </p:tgtEl>
                                      </p:cBhvr>
                                    </p:animEffect>
                                    <p:anim calcmode="lin" valueType="num">
                                      <p:cBhvr>
                                        <p:cTn id="23" dur="1000" fill="hold"/>
                                        <p:tgtEl>
                                          <p:spTgt spid="31747">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174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F78D405F-5FF7-4BAD-A857-2681ED472589}"/>
              </a:ext>
            </a:extLst>
          </p:cNvPr>
          <p:cNvSpPr>
            <a:spLocks noGrp="1" noChangeArrowheads="1"/>
          </p:cNvSpPr>
          <p:nvPr>
            <p:ph type="title"/>
          </p:nvPr>
        </p:nvSpPr>
        <p:spPr>
          <a:xfrm>
            <a:off x="0" y="13773"/>
            <a:ext cx="12192000" cy="1143000"/>
          </a:xfrm>
        </p:spPr>
        <p:txBody>
          <a:bodyPr/>
          <a:lstStyle/>
          <a:p>
            <a:r>
              <a:rPr lang="en-US" altLang="en-US" sz="3600" b="1" dirty="0">
                <a:solidFill>
                  <a:schemeClr val="tx2">
                    <a:lumMod val="75000"/>
                  </a:schemeClr>
                </a:solidFill>
              </a:rPr>
              <a:t>How Should Expatriates Be Evaluated?</a:t>
            </a:r>
          </a:p>
        </p:txBody>
      </p:sp>
      <p:sp>
        <p:nvSpPr>
          <p:cNvPr id="33795" name="Rectangle 3">
            <a:extLst>
              <a:ext uri="{FF2B5EF4-FFF2-40B4-BE49-F238E27FC236}">
                <a16:creationId xmlns:a16="http://schemas.microsoft.com/office/drawing/2014/main" id="{00EE72DF-943D-4855-805F-C53BFA00D43C}"/>
              </a:ext>
            </a:extLst>
          </p:cNvPr>
          <p:cNvSpPr>
            <a:spLocks noGrp="1" noChangeArrowheads="1"/>
          </p:cNvSpPr>
          <p:nvPr>
            <p:ph type="body" idx="1"/>
          </p:nvPr>
        </p:nvSpPr>
        <p:spPr>
          <a:xfrm>
            <a:off x="609600" y="1340768"/>
            <a:ext cx="10972800" cy="4464495"/>
          </a:xfrm>
        </p:spPr>
        <p:txBody>
          <a:bodyPr/>
          <a:lstStyle/>
          <a:p>
            <a:pPr algn="just"/>
            <a:r>
              <a:rPr lang="en-US" altLang="en-US" dirty="0"/>
              <a:t>Evaluating expatriates can be especially complex </a:t>
            </a:r>
          </a:p>
          <a:p>
            <a:pPr lvl="1" algn="just"/>
            <a:r>
              <a:rPr lang="en-US" altLang="en-US" sz="2600" dirty="0"/>
              <a:t>typically, both host nation managers and home office managers evaluate the performance of expatriate managers</a:t>
            </a:r>
          </a:p>
          <a:p>
            <a:pPr algn="just"/>
            <a:r>
              <a:rPr lang="en-US" altLang="en-US" dirty="0"/>
              <a:t>But, both types of managers are subject to unintentional bias</a:t>
            </a:r>
          </a:p>
          <a:p>
            <a:pPr lvl="1" algn="just"/>
            <a:r>
              <a:rPr lang="en-US" altLang="en-US" sz="2600" dirty="0"/>
              <a:t>home country managers tend to rely on hard data when evaluating expatriates</a:t>
            </a:r>
          </a:p>
          <a:p>
            <a:pPr lvl="1" algn="just"/>
            <a:r>
              <a:rPr lang="en-US" altLang="en-US" sz="2600" dirty="0"/>
              <a:t>host country managers can be biased towards their own frame of reference</a:t>
            </a:r>
          </a:p>
        </p:txBody>
      </p:sp>
      <p:sp>
        <p:nvSpPr>
          <p:cNvPr id="2" name="Footer Placeholder 1">
            <a:extLst>
              <a:ext uri="{FF2B5EF4-FFF2-40B4-BE49-F238E27FC236}">
                <a16:creationId xmlns:a16="http://schemas.microsoft.com/office/drawing/2014/main" id="{984136BF-8630-974B-63E2-E932D28207D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animEffect transition="in" filter="fade">
                                      <p:cBhvr>
                                        <p:cTn id="7" dur="1000"/>
                                        <p:tgtEl>
                                          <p:spTgt spid="33795">
                                            <p:txEl>
                                              <p:pRg st="0" end="0"/>
                                            </p:txEl>
                                          </p:spTgt>
                                        </p:tgtEl>
                                      </p:cBhvr>
                                    </p:animEffect>
                                    <p:anim calcmode="lin" valueType="num">
                                      <p:cBhvr>
                                        <p:cTn id="8" dur="1000" fill="hold"/>
                                        <p:tgtEl>
                                          <p:spTgt spid="337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379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3795">
                                            <p:txEl>
                                              <p:pRg st="1" end="1"/>
                                            </p:txEl>
                                          </p:spTgt>
                                        </p:tgtEl>
                                        <p:attrNameLst>
                                          <p:attrName>style.visibility</p:attrName>
                                        </p:attrNameLst>
                                      </p:cBhvr>
                                      <p:to>
                                        <p:strVal val="visible"/>
                                      </p:to>
                                    </p:set>
                                    <p:animEffect transition="in" filter="fade">
                                      <p:cBhvr>
                                        <p:cTn id="12" dur="1000"/>
                                        <p:tgtEl>
                                          <p:spTgt spid="33795">
                                            <p:txEl>
                                              <p:pRg st="1" end="1"/>
                                            </p:txEl>
                                          </p:spTgt>
                                        </p:tgtEl>
                                      </p:cBhvr>
                                    </p:animEffect>
                                    <p:anim calcmode="lin" valueType="num">
                                      <p:cBhvr>
                                        <p:cTn id="13" dur="1000" fill="hold"/>
                                        <p:tgtEl>
                                          <p:spTgt spid="3379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379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3795">
                                            <p:txEl>
                                              <p:pRg st="2" end="2"/>
                                            </p:txEl>
                                          </p:spTgt>
                                        </p:tgtEl>
                                        <p:attrNameLst>
                                          <p:attrName>style.visibility</p:attrName>
                                        </p:attrNameLst>
                                      </p:cBhvr>
                                      <p:to>
                                        <p:strVal val="visible"/>
                                      </p:to>
                                    </p:set>
                                    <p:animEffect transition="in" filter="fade">
                                      <p:cBhvr>
                                        <p:cTn id="17" dur="1000"/>
                                        <p:tgtEl>
                                          <p:spTgt spid="33795">
                                            <p:txEl>
                                              <p:pRg st="2" end="2"/>
                                            </p:txEl>
                                          </p:spTgt>
                                        </p:tgtEl>
                                      </p:cBhvr>
                                    </p:animEffect>
                                    <p:anim calcmode="lin" valueType="num">
                                      <p:cBhvr>
                                        <p:cTn id="18" dur="1000" fill="hold"/>
                                        <p:tgtEl>
                                          <p:spTgt spid="3379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379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3795">
                                            <p:txEl>
                                              <p:pRg st="3" end="3"/>
                                            </p:txEl>
                                          </p:spTgt>
                                        </p:tgtEl>
                                        <p:attrNameLst>
                                          <p:attrName>style.visibility</p:attrName>
                                        </p:attrNameLst>
                                      </p:cBhvr>
                                      <p:to>
                                        <p:strVal val="visible"/>
                                      </p:to>
                                    </p:set>
                                    <p:animEffect transition="in" filter="fade">
                                      <p:cBhvr>
                                        <p:cTn id="22" dur="1000"/>
                                        <p:tgtEl>
                                          <p:spTgt spid="33795">
                                            <p:txEl>
                                              <p:pRg st="3" end="3"/>
                                            </p:txEl>
                                          </p:spTgt>
                                        </p:tgtEl>
                                      </p:cBhvr>
                                    </p:animEffect>
                                    <p:anim calcmode="lin" valueType="num">
                                      <p:cBhvr>
                                        <p:cTn id="23" dur="1000" fill="hold"/>
                                        <p:tgtEl>
                                          <p:spTgt spid="3379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379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3795">
                                            <p:txEl>
                                              <p:pRg st="4" end="4"/>
                                            </p:txEl>
                                          </p:spTgt>
                                        </p:tgtEl>
                                        <p:attrNameLst>
                                          <p:attrName>style.visibility</p:attrName>
                                        </p:attrNameLst>
                                      </p:cBhvr>
                                      <p:to>
                                        <p:strVal val="visible"/>
                                      </p:to>
                                    </p:set>
                                    <p:animEffect transition="in" filter="fade">
                                      <p:cBhvr>
                                        <p:cTn id="27" dur="1000"/>
                                        <p:tgtEl>
                                          <p:spTgt spid="33795">
                                            <p:txEl>
                                              <p:pRg st="4" end="4"/>
                                            </p:txEl>
                                          </p:spTgt>
                                        </p:tgtEl>
                                      </p:cBhvr>
                                    </p:animEffect>
                                    <p:anim calcmode="lin" valueType="num">
                                      <p:cBhvr>
                                        <p:cTn id="28" dur="1000" fill="hold"/>
                                        <p:tgtEl>
                                          <p:spTgt spid="3379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379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FBB64F9A-B2D7-4EBF-B7EC-13B0D4FAB959}"/>
              </a:ext>
            </a:extLst>
          </p:cNvPr>
          <p:cNvSpPr>
            <a:spLocks noGrp="1" noChangeArrowheads="1"/>
          </p:cNvSpPr>
          <p:nvPr>
            <p:ph type="title"/>
          </p:nvPr>
        </p:nvSpPr>
        <p:spPr>
          <a:xfrm>
            <a:off x="0" y="53752"/>
            <a:ext cx="12192000" cy="1143000"/>
          </a:xfrm>
        </p:spPr>
        <p:txBody>
          <a:bodyPr/>
          <a:lstStyle/>
          <a:p>
            <a:r>
              <a:rPr lang="en-US" altLang="en-US" sz="3600" b="1" dirty="0">
                <a:solidFill>
                  <a:schemeClr val="tx2">
                    <a:lumMod val="75000"/>
                  </a:schemeClr>
                </a:solidFill>
              </a:rPr>
              <a:t>The Key Issues In Compensating Expatriates?</a:t>
            </a:r>
          </a:p>
        </p:txBody>
      </p:sp>
      <p:sp>
        <p:nvSpPr>
          <p:cNvPr id="35843" name="Rectangle 3">
            <a:extLst>
              <a:ext uri="{FF2B5EF4-FFF2-40B4-BE49-F238E27FC236}">
                <a16:creationId xmlns:a16="http://schemas.microsoft.com/office/drawing/2014/main" id="{8574BC98-DDD7-45FD-9DC4-032D4644A629}"/>
              </a:ext>
            </a:extLst>
          </p:cNvPr>
          <p:cNvSpPr>
            <a:spLocks noGrp="1" noChangeArrowheads="1"/>
          </p:cNvSpPr>
          <p:nvPr>
            <p:ph type="body" idx="1"/>
          </p:nvPr>
        </p:nvSpPr>
        <p:spPr>
          <a:xfrm>
            <a:off x="609600" y="1417639"/>
            <a:ext cx="10972800" cy="4099594"/>
          </a:xfrm>
        </p:spPr>
        <p:txBody>
          <a:bodyPr/>
          <a:lstStyle/>
          <a:p>
            <a:pPr marL="0" indent="0">
              <a:buNone/>
              <a:tabLst>
                <a:tab pos="627063" algn="l"/>
              </a:tabLst>
            </a:pPr>
            <a:r>
              <a:rPr lang="en-US" altLang="en-US" b="1" dirty="0"/>
              <a:t>Two key issues on compensation</a:t>
            </a:r>
          </a:p>
          <a:p>
            <a:pPr marL="609600" indent="-609600">
              <a:buFont typeface="Wingdings" panose="05000000000000000000" pitchFamily="2" charset="2"/>
              <a:buAutoNum type="arabicPeriod"/>
              <a:tabLst>
                <a:tab pos="627063" algn="l"/>
              </a:tabLst>
            </a:pPr>
            <a:r>
              <a:rPr lang="en-US" altLang="en-US" dirty="0"/>
              <a:t>How to adjust compensation to reflect differences in economic circumstances and compensation practices</a:t>
            </a:r>
          </a:p>
          <a:p>
            <a:pPr marL="990600" lvl="1" indent="-533400">
              <a:tabLst>
                <a:tab pos="627063" algn="l"/>
              </a:tabLst>
            </a:pPr>
            <a:r>
              <a:rPr lang="en-US" altLang="en-US" sz="3200" dirty="0"/>
              <a:t>there are substantial differences in executive compensation across countries</a:t>
            </a:r>
          </a:p>
          <a:p>
            <a:pPr marL="609600" indent="-609600">
              <a:buFont typeface="Wingdings" panose="05000000000000000000" pitchFamily="2" charset="2"/>
              <a:buAutoNum type="arabicPeriod"/>
              <a:tabLst>
                <a:tab pos="627063" algn="l"/>
              </a:tabLst>
            </a:pPr>
            <a:r>
              <a:rPr lang="en-US" altLang="en-US" dirty="0"/>
              <a:t>How to pay expatriate managers</a:t>
            </a:r>
          </a:p>
          <a:p>
            <a:pPr marL="990600" lvl="1" indent="-533400">
              <a:tabLst>
                <a:tab pos="627063" algn="l"/>
              </a:tabLst>
            </a:pPr>
            <a:r>
              <a:rPr lang="en-US" altLang="en-US" sz="3200" dirty="0"/>
              <a:t>most firms use the </a:t>
            </a:r>
            <a:r>
              <a:rPr lang="en-US" altLang="en-US" sz="3200" dirty="0">
                <a:solidFill>
                  <a:srgbClr val="003399"/>
                </a:solidFill>
              </a:rPr>
              <a:t>balance sheet approach</a:t>
            </a:r>
          </a:p>
        </p:txBody>
      </p:sp>
      <p:sp>
        <p:nvSpPr>
          <p:cNvPr id="2" name="Footer Placeholder 1">
            <a:extLst>
              <a:ext uri="{FF2B5EF4-FFF2-40B4-BE49-F238E27FC236}">
                <a16:creationId xmlns:a16="http://schemas.microsoft.com/office/drawing/2014/main" id="{DBC3F1D3-D7EB-A52E-4ABD-949DB4B303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animEffect transition="in" filter="fade">
                                      <p:cBhvr>
                                        <p:cTn id="7" dur="1000"/>
                                        <p:tgtEl>
                                          <p:spTgt spid="35843">
                                            <p:txEl>
                                              <p:pRg st="0" end="0"/>
                                            </p:txEl>
                                          </p:spTgt>
                                        </p:tgtEl>
                                      </p:cBhvr>
                                    </p:animEffect>
                                    <p:anim calcmode="lin" valueType="num">
                                      <p:cBhvr>
                                        <p:cTn id="8" dur="1000" fill="hold"/>
                                        <p:tgtEl>
                                          <p:spTgt spid="3584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584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5843">
                                            <p:txEl>
                                              <p:pRg st="1" end="1"/>
                                            </p:txEl>
                                          </p:spTgt>
                                        </p:tgtEl>
                                        <p:attrNameLst>
                                          <p:attrName>style.visibility</p:attrName>
                                        </p:attrNameLst>
                                      </p:cBhvr>
                                      <p:to>
                                        <p:strVal val="visible"/>
                                      </p:to>
                                    </p:set>
                                    <p:animEffect transition="in" filter="fade">
                                      <p:cBhvr>
                                        <p:cTn id="12" dur="1000"/>
                                        <p:tgtEl>
                                          <p:spTgt spid="35843">
                                            <p:txEl>
                                              <p:pRg st="1" end="1"/>
                                            </p:txEl>
                                          </p:spTgt>
                                        </p:tgtEl>
                                      </p:cBhvr>
                                    </p:animEffect>
                                    <p:anim calcmode="lin" valueType="num">
                                      <p:cBhvr>
                                        <p:cTn id="13" dur="1000" fill="hold"/>
                                        <p:tgtEl>
                                          <p:spTgt spid="3584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584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5843">
                                            <p:txEl>
                                              <p:pRg st="2" end="2"/>
                                            </p:txEl>
                                          </p:spTgt>
                                        </p:tgtEl>
                                        <p:attrNameLst>
                                          <p:attrName>style.visibility</p:attrName>
                                        </p:attrNameLst>
                                      </p:cBhvr>
                                      <p:to>
                                        <p:strVal val="visible"/>
                                      </p:to>
                                    </p:set>
                                    <p:animEffect transition="in" filter="fade">
                                      <p:cBhvr>
                                        <p:cTn id="17" dur="1000"/>
                                        <p:tgtEl>
                                          <p:spTgt spid="35843">
                                            <p:txEl>
                                              <p:pRg st="2" end="2"/>
                                            </p:txEl>
                                          </p:spTgt>
                                        </p:tgtEl>
                                      </p:cBhvr>
                                    </p:animEffect>
                                    <p:anim calcmode="lin" valueType="num">
                                      <p:cBhvr>
                                        <p:cTn id="18" dur="1000" fill="hold"/>
                                        <p:tgtEl>
                                          <p:spTgt spid="3584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584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5843">
                                            <p:txEl>
                                              <p:pRg st="3" end="3"/>
                                            </p:txEl>
                                          </p:spTgt>
                                        </p:tgtEl>
                                        <p:attrNameLst>
                                          <p:attrName>style.visibility</p:attrName>
                                        </p:attrNameLst>
                                      </p:cBhvr>
                                      <p:to>
                                        <p:strVal val="visible"/>
                                      </p:to>
                                    </p:set>
                                    <p:animEffect transition="in" filter="fade">
                                      <p:cBhvr>
                                        <p:cTn id="22" dur="1000"/>
                                        <p:tgtEl>
                                          <p:spTgt spid="35843">
                                            <p:txEl>
                                              <p:pRg st="3" end="3"/>
                                            </p:txEl>
                                          </p:spTgt>
                                        </p:tgtEl>
                                      </p:cBhvr>
                                    </p:animEffect>
                                    <p:anim calcmode="lin" valueType="num">
                                      <p:cBhvr>
                                        <p:cTn id="23" dur="1000" fill="hold"/>
                                        <p:tgtEl>
                                          <p:spTgt spid="3584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584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5843">
                                            <p:txEl>
                                              <p:pRg st="4" end="4"/>
                                            </p:txEl>
                                          </p:spTgt>
                                        </p:tgtEl>
                                        <p:attrNameLst>
                                          <p:attrName>style.visibility</p:attrName>
                                        </p:attrNameLst>
                                      </p:cBhvr>
                                      <p:to>
                                        <p:strVal val="visible"/>
                                      </p:to>
                                    </p:set>
                                    <p:animEffect transition="in" filter="fade">
                                      <p:cBhvr>
                                        <p:cTn id="27" dur="1000"/>
                                        <p:tgtEl>
                                          <p:spTgt spid="35843">
                                            <p:txEl>
                                              <p:pRg st="4" end="4"/>
                                            </p:txEl>
                                          </p:spTgt>
                                        </p:tgtEl>
                                      </p:cBhvr>
                                    </p:animEffect>
                                    <p:anim calcmode="lin" valueType="num">
                                      <p:cBhvr>
                                        <p:cTn id="28" dur="1000" fill="hold"/>
                                        <p:tgtEl>
                                          <p:spTgt spid="3584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584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a:extLst>
              <a:ext uri="{FF2B5EF4-FFF2-40B4-BE49-F238E27FC236}">
                <a16:creationId xmlns:a16="http://schemas.microsoft.com/office/drawing/2014/main" id="{771E79D7-41A5-40FD-A2D7-6DE4609D7083}"/>
              </a:ext>
            </a:extLst>
          </p:cNvPr>
          <p:cNvSpPr>
            <a:spLocks noGrp="1" noChangeArrowheads="1"/>
          </p:cNvSpPr>
          <p:nvPr>
            <p:ph type="body" idx="1"/>
          </p:nvPr>
        </p:nvSpPr>
        <p:spPr>
          <a:xfrm>
            <a:off x="609600" y="1340768"/>
            <a:ext cx="10972800" cy="4392487"/>
          </a:xfrm>
        </p:spPr>
        <p:txBody>
          <a:bodyPr/>
          <a:lstStyle/>
          <a:p>
            <a:pPr marL="696912" indent="-514350" algn="just">
              <a:lnSpc>
                <a:spcPct val="80000"/>
              </a:lnSpc>
              <a:spcBef>
                <a:spcPts val="600"/>
              </a:spcBef>
              <a:spcAft>
                <a:spcPts val="600"/>
              </a:spcAft>
              <a:buClr>
                <a:schemeClr val="tx1"/>
              </a:buClr>
              <a:buFont typeface="+mj-lt"/>
              <a:buAutoNum type="arabicPeriod"/>
            </a:pPr>
            <a:r>
              <a:rPr lang="en-US" altLang="en-US" sz="2800" dirty="0">
                <a:solidFill>
                  <a:srgbClr val="003399"/>
                </a:solidFill>
              </a:rPr>
              <a:t>Base salary</a:t>
            </a:r>
            <a:r>
              <a:rPr lang="en-US" altLang="en-US" sz="2800" b="1" dirty="0">
                <a:solidFill>
                  <a:srgbClr val="959535"/>
                </a:solidFill>
              </a:rPr>
              <a:t> </a:t>
            </a:r>
            <a:r>
              <a:rPr lang="en-US" altLang="en-US" sz="2800" dirty="0"/>
              <a:t>- normally in the same range as the base salary for a similar position in the home country</a:t>
            </a:r>
            <a:endParaRPr lang="en-US" altLang="en-US" sz="2800" b="1" dirty="0">
              <a:solidFill>
                <a:srgbClr val="959535"/>
              </a:solidFill>
            </a:endParaRPr>
          </a:p>
          <a:p>
            <a:pPr marL="696912" indent="-514350" algn="just">
              <a:lnSpc>
                <a:spcPct val="80000"/>
              </a:lnSpc>
              <a:spcBef>
                <a:spcPts val="600"/>
              </a:spcBef>
              <a:spcAft>
                <a:spcPts val="600"/>
              </a:spcAft>
              <a:buClr>
                <a:schemeClr val="tx1"/>
              </a:buClr>
              <a:buFont typeface="+mj-lt"/>
              <a:buAutoNum type="arabicPeriod"/>
            </a:pPr>
            <a:r>
              <a:rPr lang="en-US" altLang="en-US" sz="2800" dirty="0">
                <a:solidFill>
                  <a:srgbClr val="003399"/>
                </a:solidFill>
              </a:rPr>
              <a:t>Foreign service premium</a:t>
            </a:r>
            <a:r>
              <a:rPr lang="en-US" altLang="en-US" sz="2800" dirty="0"/>
              <a:t> - extra pay the expatriate receives for working outside his country of origin</a:t>
            </a:r>
            <a:endParaRPr lang="en-US" altLang="en-US" sz="2800" b="1" dirty="0">
              <a:solidFill>
                <a:srgbClr val="003399"/>
              </a:solidFill>
            </a:endParaRPr>
          </a:p>
          <a:p>
            <a:pPr marL="696912" indent="-514350" algn="just">
              <a:lnSpc>
                <a:spcPct val="80000"/>
              </a:lnSpc>
              <a:spcBef>
                <a:spcPts val="600"/>
              </a:spcBef>
              <a:spcAft>
                <a:spcPts val="600"/>
              </a:spcAft>
              <a:buClr>
                <a:schemeClr val="tx1"/>
              </a:buClr>
              <a:buFont typeface="+mj-lt"/>
              <a:buAutoNum type="arabicPeriod"/>
            </a:pPr>
            <a:r>
              <a:rPr lang="en-US" altLang="en-US" sz="2800" dirty="0">
                <a:solidFill>
                  <a:srgbClr val="003399"/>
                </a:solidFill>
              </a:rPr>
              <a:t>Various allowances</a:t>
            </a:r>
            <a:r>
              <a:rPr lang="en-US" altLang="en-US" sz="2800" b="1" dirty="0">
                <a:solidFill>
                  <a:srgbClr val="959535"/>
                </a:solidFill>
              </a:rPr>
              <a:t> </a:t>
            </a:r>
            <a:r>
              <a:rPr lang="en-US" altLang="en-US" sz="2800" dirty="0"/>
              <a:t>- hardship, housing, cost-of-living, education </a:t>
            </a:r>
            <a:endParaRPr lang="en-US" altLang="en-US" sz="2800" b="1" dirty="0">
              <a:solidFill>
                <a:srgbClr val="959535"/>
              </a:solidFill>
            </a:endParaRPr>
          </a:p>
          <a:p>
            <a:pPr marL="696912" indent="-514350" algn="just">
              <a:lnSpc>
                <a:spcPct val="80000"/>
              </a:lnSpc>
              <a:spcBef>
                <a:spcPts val="600"/>
              </a:spcBef>
              <a:spcAft>
                <a:spcPts val="600"/>
              </a:spcAft>
              <a:buClr>
                <a:schemeClr val="tx1"/>
              </a:buClr>
              <a:buFont typeface="+mj-lt"/>
              <a:buAutoNum type="arabicPeriod"/>
            </a:pPr>
            <a:r>
              <a:rPr lang="en-US" altLang="en-US" sz="2800" dirty="0">
                <a:solidFill>
                  <a:srgbClr val="003399"/>
                </a:solidFill>
              </a:rPr>
              <a:t>Tax differentials</a:t>
            </a:r>
            <a:r>
              <a:rPr lang="en-US" altLang="en-US" sz="2800" b="1" dirty="0">
                <a:solidFill>
                  <a:srgbClr val="959535"/>
                </a:solidFill>
              </a:rPr>
              <a:t> </a:t>
            </a:r>
            <a:r>
              <a:rPr lang="en-US" altLang="en-US" sz="2800" dirty="0"/>
              <a:t>- may have to pay income tax to both the home country and the host-country governments no reciprocal tax treaty exists</a:t>
            </a:r>
          </a:p>
          <a:p>
            <a:pPr marL="696912" indent="-514350" algn="just">
              <a:lnSpc>
                <a:spcPct val="80000"/>
              </a:lnSpc>
              <a:spcBef>
                <a:spcPts val="600"/>
              </a:spcBef>
              <a:spcAft>
                <a:spcPts val="600"/>
              </a:spcAft>
              <a:buClr>
                <a:schemeClr val="tx1"/>
              </a:buClr>
              <a:buFont typeface="+mj-lt"/>
              <a:buAutoNum type="arabicPeriod"/>
            </a:pPr>
            <a:r>
              <a:rPr lang="en-US" altLang="en-US" sz="2800" dirty="0">
                <a:solidFill>
                  <a:srgbClr val="003399"/>
                </a:solidFill>
              </a:rPr>
              <a:t>Benefits</a:t>
            </a:r>
            <a:r>
              <a:rPr lang="en-US" altLang="en-US" sz="2800" b="1" dirty="0">
                <a:solidFill>
                  <a:srgbClr val="959535"/>
                </a:solidFill>
              </a:rPr>
              <a:t> </a:t>
            </a:r>
            <a:r>
              <a:rPr lang="en-US" altLang="en-US" sz="2800" dirty="0"/>
              <a:t>– many firms provide the same level of medical and pension benefits abroad that employees receive at home</a:t>
            </a:r>
          </a:p>
          <a:p>
            <a:pPr marL="609600" indent="-609600">
              <a:lnSpc>
                <a:spcPct val="80000"/>
              </a:lnSpc>
              <a:buFont typeface="Wingdings" panose="05000000000000000000" pitchFamily="2" charset="2"/>
              <a:buAutoNum type="arabicPeriod"/>
            </a:pPr>
            <a:endParaRPr lang="en-US" altLang="en-US" sz="2400" b="1" dirty="0">
              <a:solidFill>
                <a:srgbClr val="959535"/>
              </a:solidFill>
            </a:endParaRPr>
          </a:p>
          <a:p>
            <a:pPr marL="609600" indent="-609600">
              <a:lnSpc>
                <a:spcPct val="80000"/>
              </a:lnSpc>
            </a:pPr>
            <a:endParaRPr lang="en-US" altLang="en-US" sz="2400" b="1" dirty="0">
              <a:solidFill>
                <a:srgbClr val="959535"/>
              </a:solidFill>
            </a:endParaRPr>
          </a:p>
        </p:txBody>
      </p:sp>
      <p:sp>
        <p:nvSpPr>
          <p:cNvPr id="3" name="Rectangle 2">
            <a:extLst>
              <a:ext uri="{FF2B5EF4-FFF2-40B4-BE49-F238E27FC236}">
                <a16:creationId xmlns:a16="http://schemas.microsoft.com/office/drawing/2014/main" id="{D3AA4E43-F403-392B-FAC7-70DC3FB490E4}"/>
              </a:ext>
            </a:extLst>
          </p:cNvPr>
          <p:cNvSpPr>
            <a:spLocks noGrp="1" noChangeArrowheads="1"/>
          </p:cNvSpPr>
          <p:nvPr>
            <p:ph type="title"/>
          </p:nvPr>
        </p:nvSpPr>
        <p:spPr>
          <a:xfrm>
            <a:off x="0" y="53752"/>
            <a:ext cx="12192000" cy="1143000"/>
          </a:xfrm>
        </p:spPr>
        <p:txBody>
          <a:bodyPr/>
          <a:lstStyle/>
          <a:p>
            <a:r>
              <a:rPr lang="en-US" altLang="en-US" sz="3600" b="1" dirty="0">
                <a:solidFill>
                  <a:schemeClr val="tx2">
                    <a:lumMod val="75000"/>
                  </a:schemeClr>
                </a:solidFill>
              </a:rPr>
              <a:t>Components of Expatriates Compensation Package </a:t>
            </a:r>
          </a:p>
        </p:txBody>
      </p:sp>
      <p:sp>
        <p:nvSpPr>
          <p:cNvPr id="2" name="Footer Placeholder 1">
            <a:extLst>
              <a:ext uri="{FF2B5EF4-FFF2-40B4-BE49-F238E27FC236}">
                <a16:creationId xmlns:a16="http://schemas.microsoft.com/office/drawing/2014/main" id="{7B4A6336-8248-C5A1-10FF-03378CBCD82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Effect transition="in" filter="fade">
                                      <p:cBhvr>
                                        <p:cTn id="7" dur="1000"/>
                                        <p:tgtEl>
                                          <p:spTgt spid="41987">
                                            <p:txEl>
                                              <p:pRg st="0" end="0"/>
                                            </p:txEl>
                                          </p:spTgt>
                                        </p:tgtEl>
                                      </p:cBhvr>
                                    </p:animEffect>
                                    <p:anim calcmode="lin" valueType="num">
                                      <p:cBhvr>
                                        <p:cTn id="8" dur="1000" fill="hold"/>
                                        <p:tgtEl>
                                          <p:spTgt spid="4198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198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1987">
                                            <p:txEl>
                                              <p:pRg st="1" end="1"/>
                                            </p:txEl>
                                          </p:spTgt>
                                        </p:tgtEl>
                                        <p:attrNameLst>
                                          <p:attrName>style.visibility</p:attrName>
                                        </p:attrNameLst>
                                      </p:cBhvr>
                                      <p:to>
                                        <p:strVal val="visible"/>
                                      </p:to>
                                    </p:set>
                                    <p:animEffect transition="in" filter="fade">
                                      <p:cBhvr>
                                        <p:cTn id="12" dur="1000"/>
                                        <p:tgtEl>
                                          <p:spTgt spid="41987">
                                            <p:txEl>
                                              <p:pRg st="1" end="1"/>
                                            </p:txEl>
                                          </p:spTgt>
                                        </p:tgtEl>
                                      </p:cBhvr>
                                    </p:animEffect>
                                    <p:anim calcmode="lin" valueType="num">
                                      <p:cBhvr>
                                        <p:cTn id="13" dur="1000" fill="hold"/>
                                        <p:tgtEl>
                                          <p:spTgt spid="4198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198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1987">
                                            <p:txEl>
                                              <p:pRg st="2" end="2"/>
                                            </p:txEl>
                                          </p:spTgt>
                                        </p:tgtEl>
                                        <p:attrNameLst>
                                          <p:attrName>style.visibility</p:attrName>
                                        </p:attrNameLst>
                                      </p:cBhvr>
                                      <p:to>
                                        <p:strVal val="visible"/>
                                      </p:to>
                                    </p:set>
                                    <p:animEffect transition="in" filter="fade">
                                      <p:cBhvr>
                                        <p:cTn id="17" dur="1000"/>
                                        <p:tgtEl>
                                          <p:spTgt spid="41987">
                                            <p:txEl>
                                              <p:pRg st="2" end="2"/>
                                            </p:txEl>
                                          </p:spTgt>
                                        </p:tgtEl>
                                      </p:cBhvr>
                                    </p:animEffect>
                                    <p:anim calcmode="lin" valueType="num">
                                      <p:cBhvr>
                                        <p:cTn id="18" dur="1000" fill="hold"/>
                                        <p:tgtEl>
                                          <p:spTgt spid="41987">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1987">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1987">
                                            <p:txEl>
                                              <p:pRg st="3" end="3"/>
                                            </p:txEl>
                                          </p:spTgt>
                                        </p:tgtEl>
                                        <p:attrNameLst>
                                          <p:attrName>style.visibility</p:attrName>
                                        </p:attrNameLst>
                                      </p:cBhvr>
                                      <p:to>
                                        <p:strVal val="visible"/>
                                      </p:to>
                                    </p:set>
                                    <p:animEffect transition="in" filter="fade">
                                      <p:cBhvr>
                                        <p:cTn id="22" dur="1000"/>
                                        <p:tgtEl>
                                          <p:spTgt spid="41987">
                                            <p:txEl>
                                              <p:pRg st="3" end="3"/>
                                            </p:txEl>
                                          </p:spTgt>
                                        </p:tgtEl>
                                      </p:cBhvr>
                                    </p:animEffect>
                                    <p:anim calcmode="lin" valueType="num">
                                      <p:cBhvr>
                                        <p:cTn id="23" dur="1000" fill="hold"/>
                                        <p:tgtEl>
                                          <p:spTgt spid="41987">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1987">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1987">
                                            <p:txEl>
                                              <p:pRg st="4" end="4"/>
                                            </p:txEl>
                                          </p:spTgt>
                                        </p:tgtEl>
                                        <p:attrNameLst>
                                          <p:attrName>style.visibility</p:attrName>
                                        </p:attrNameLst>
                                      </p:cBhvr>
                                      <p:to>
                                        <p:strVal val="visible"/>
                                      </p:to>
                                    </p:set>
                                    <p:animEffect transition="in" filter="fade">
                                      <p:cBhvr>
                                        <p:cTn id="27" dur="1000"/>
                                        <p:tgtEl>
                                          <p:spTgt spid="41987">
                                            <p:txEl>
                                              <p:pRg st="4" end="4"/>
                                            </p:txEl>
                                          </p:spTgt>
                                        </p:tgtEl>
                                      </p:cBhvr>
                                    </p:animEffect>
                                    <p:anim calcmode="lin" valueType="num">
                                      <p:cBhvr>
                                        <p:cTn id="28" dur="1000" fill="hold"/>
                                        <p:tgtEl>
                                          <p:spTgt spid="41987">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198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AE05094D-382A-C5AD-5279-7FE4193C7DED}"/>
              </a:ext>
            </a:extLst>
          </p:cNvPr>
          <p:cNvSpPr txBox="1">
            <a:spLocks noChangeArrowheads="1"/>
          </p:cNvSpPr>
          <p:nvPr/>
        </p:nvSpPr>
        <p:spPr>
          <a:xfrm>
            <a:off x="609600" y="980728"/>
            <a:ext cx="10972800" cy="475252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92075" lvl="1" indent="0" algn="just">
              <a:lnSpc>
                <a:spcPct val="90000"/>
              </a:lnSpc>
              <a:spcBef>
                <a:spcPts val="600"/>
              </a:spcBef>
              <a:spcAft>
                <a:spcPts val="1800"/>
              </a:spcAft>
              <a:buNone/>
            </a:pPr>
            <a:r>
              <a:rPr lang="en-GB" altLang="en-US" sz="2600" dirty="0"/>
              <a:t>Today’s global companies are increasingly looking for managers who are comfortable on the world stage. International companies use expatriate managers to varying degrees, some extensively and some sparingly. Many companies develop their managers for years before assigning the manager to an overseas position. Laying the foundation for a possible career in international business is hard work, and the experience of actually working internationally can be even harder. Managers in foreign assignments are usually given much broader responsibilities than they have experienced in their home country. After completing an international assignment, repatriation to the home country presents major challenges as well. Despite the challenges of international careers, more and more CEOs assert that international experience is an essential feature of a high-performance career. </a:t>
            </a:r>
          </a:p>
        </p:txBody>
      </p:sp>
      <p:sp>
        <p:nvSpPr>
          <p:cNvPr id="3" name="Rectangle 2">
            <a:extLst>
              <a:ext uri="{FF2B5EF4-FFF2-40B4-BE49-F238E27FC236}">
                <a16:creationId xmlns:a16="http://schemas.microsoft.com/office/drawing/2014/main" id="{7F7405CC-8BF1-DAF4-577C-681BFACFE490}"/>
              </a:ext>
            </a:extLst>
          </p:cNvPr>
          <p:cNvSpPr txBox="1">
            <a:spLocks noChangeArrowheads="1"/>
          </p:cNvSpPr>
          <p:nvPr/>
        </p:nvSpPr>
        <p:spPr>
          <a:xfrm>
            <a:off x="701570" y="231465"/>
            <a:ext cx="10788860" cy="893279"/>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altLang="en-US" sz="3600" b="1" dirty="0">
                <a:solidFill>
                  <a:schemeClr val="tx2">
                    <a:lumMod val="75000"/>
                  </a:schemeClr>
                </a:solidFill>
              </a:rPr>
              <a:t>Globalizing Your Career</a:t>
            </a:r>
            <a:endParaRPr lang="en-US" altLang="en-US" sz="3600" b="1" dirty="0">
              <a:solidFill>
                <a:schemeClr val="tx2">
                  <a:lumMod val="75000"/>
                </a:schemeClr>
              </a:solidFill>
            </a:endParaRPr>
          </a:p>
        </p:txBody>
      </p:sp>
      <p:sp>
        <p:nvSpPr>
          <p:cNvPr id="5" name="Arrow: Down 4">
            <a:extLst>
              <a:ext uri="{FF2B5EF4-FFF2-40B4-BE49-F238E27FC236}">
                <a16:creationId xmlns:a16="http://schemas.microsoft.com/office/drawing/2014/main" id="{667929A9-B002-2EED-E4C0-C6D14433D7E2}"/>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4" name="Footer Placeholder 1">
            <a:extLst>
              <a:ext uri="{FF2B5EF4-FFF2-40B4-BE49-F238E27FC236}">
                <a16:creationId xmlns:a16="http://schemas.microsoft.com/office/drawing/2014/main" id="{5AE9646A-BA7B-8115-4790-A9522B7D70D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03302868"/>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AE05094D-382A-C5AD-5279-7FE4193C7DED}"/>
              </a:ext>
            </a:extLst>
          </p:cNvPr>
          <p:cNvSpPr txBox="1">
            <a:spLocks noChangeArrowheads="1"/>
          </p:cNvSpPr>
          <p:nvPr/>
        </p:nvSpPr>
        <p:spPr>
          <a:xfrm>
            <a:off x="609600" y="1628800"/>
            <a:ext cx="10972800" cy="410445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92075" lvl="1" indent="0" algn="just">
              <a:lnSpc>
                <a:spcPct val="90000"/>
              </a:lnSpc>
              <a:spcBef>
                <a:spcPts val="600"/>
              </a:spcBef>
              <a:spcAft>
                <a:spcPts val="1800"/>
              </a:spcAft>
              <a:buNone/>
            </a:pPr>
            <a:r>
              <a:rPr lang="en-US" altLang="en-US" sz="3200" dirty="0"/>
              <a:t>Answer the following questions:</a:t>
            </a:r>
          </a:p>
          <a:p>
            <a:pPr marL="714375" lvl="2" indent="-446088" algn="just">
              <a:lnSpc>
                <a:spcPct val="90000"/>
              </a:lnSpc>
              <a:spcBef>
                <a:spcPts val="1800"/>
              </a:spcBef>
              <a:spcAft>
                <a:spcPts val="1800"/>
              </a:spcAft>
              <a:buFont typeface="+mj-lt"/>
              <a:buAutoNum type="arabicPeriod"/>
            </a:pPr>
            <a:r>
              <a:rPr lang="en-GB" altLang="en-US" sz="2800" dirty="0"/>
              <a:t>Identify three compelling reasons to pursue an expatriate assignment.</a:t>
            </a:r>
          </a:p>
          <a:p>
            <a:pPr marL="714375" lvl="2" indent="-446088" algn="just">
              <a:lnSpc>
                <a:spcPct val="90000"/>
              </a:lnSpc>
              <a:spcBef>
                <a:spcPts val="1800"/>
              </a:spcBef>
              <a:spcAft>
                <a:spcPts val="1800"/>
              </a:spcAft>
              <a:buFont typeface="+mj-lt"/>
              <a:buAutoNum type="arabicPeriod"/>
            </a:pPr>
            <a:r>
              <a:rPr lang="en-GB" altLang="en-US" sz="2800" dirty="0"/>
              <a:t>Identity three key qualifications of a successful expatriate.</a:t>
            </a:r>
          </a:p>
        </p:txBody>
      </p:sp>
      <p:sp>
        <p:nvSpPr>
          <p:cNvPr id="3" name="Rectangle 2">
            <a:extLst>
              <a:ext uri="{FF2B5EF4-FFF2-40B4-BE49-F238E27FC236}">
                <a16:creationId xmlns:a16="http://schemas.microsoft.com/office/drawing/2014/main" id="{7F7405CC-8BF1-DAF4-577C-681BFACFE490}"/>
              </a:ext>
            </a:extLst>
          </p:cNvPr>
          <p:cNvSpPr txBox="1">
            <a:spLocks noChangeArrowheads="1"/>
          </p:cNvSpPr>
          <p:nvPr/>
        </p:nvSpPr>
        <p:spPr>
          <a:xfrm>
            <a:off x="701570" y="303075"/>
            <a:ext cx="10788860" cy="893279"/>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altLang="en-US" sz="3600" b="1" dirty="0">
                <a:solidFill>
                  <a:schemeClr val="tx2">
                    <a:lumMod val="75000"/>
                  </a:schemeClr>
                </a:solidFill>
              </a:rPr>
              <a:t>Globalizing Your Career</a:t>
            </a:r>
            <a:endParaRPr lang="en-US" altLang="en-US" sz="3600" b="1" dirty="0">
              <a:solidFill>
                <a:schemeClr val="tx2">
                  <a:lumMod val="75000"/>
                </a:schemeClr>
              </a:solidFill>
            </a:endParaRPr>
          </a:p>
        </p:txBody>
      </p:sp>
      <p:sp>
        <p:nvSpPr>
          <p:cNvPr id="5" name="Arrow: Down 4">
            <a:extLst>
              <a:ext uri="{FF2B5EF4-FFF2-40B4-BE49-F238E27FC236}">
                <a16:creationId xmlns:a16="http://schemas.microsoft.com/office/drawing/2014/main" id="{667929A9-B002-2EED-E4C0-C6D14433D7E2}"/>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4" name="Footer Placeholder 1">
            <a:extLst>
              <a:ext uri="{FF2B5EF4-FFF2-40B4-BE49-F238E27FC236}">
                <a16:creationId xmlns:a16="http://schemas.microsoft.com/office/drawing/2014/main" id="{4EAF37F0-4AFC-DDF0-57E5-2FA4BCF644A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6" name="Picture 5">
            <a:extLst>
              <a:ext uri="{FF2B5EF4-FFF2-40B4-BE49-F238E27FC236}">
                <a16:creationId xmlns:a16="http://schemas.microsoft.com/office/drawing/2014/main" id="{04B94881-FD20-62BE-BD99-083012626FB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76320" y="536269"/>
            <a:ext cx="1752617" cy="1752617"/>
          </a:xfrm>
          <a:prstGeom prst="rect">
            <a:avLst/>
          </a:prstGeom>
        </p:spPr>
      </p:pic>
    </p:spTree>
    <p:extLst>
      <p:ext uri="{BB962C8B-B14F-4D97-AF65-F5344CB8AC3E}">
        <p14:creationId xmlns:p14="http://schemas.microsoft.com/office/powerpoint/2010/main" val="95358046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1250" fill="hold"/>
                                        <p:tgtEl>
                                          <p:spTgt spid="6"/>
                                        </p:tgtEl>
                                        <p:attrNameLst>
                                          <p:attrName>ppt_w</p:attrName>
                                        </p:attrNameLst>
                                      </p:cBhvr>
                                      <p:tavLst>
                                        <p:tav tm="0">
                                          <p:val>
                                            <p:fltVal val="0"/>
                                          </p:val>
                                        </p:tav>
                                        <p:tav tm="100000">
                                          <p:val>
                                            <p:strVal val="#ppt_w"/>
                                          </p:val>
                                        </p:tav>
                                      </p:tavLst>
                                    </p:anim>
                                    <p:anim calcmode="lin" valueType="num">
                                      <p:cBhvr>
                                        <p:cTn id="13" dur="1250" fill="hold"/>
                                        <p:tgtEl>
                                          <p:spTgt spid="6"/>
                                        </p:tgtEl>
                                        <p:attrNameLst>
                                          <p:attrName>ppt_h</p:attrName>
                                        </p:attrNameLst>
                                      </p:cBhvr>
                                      <p:tavLst>
                                        <p:tav tm="0">
                                          <p:val>
                                            <p:fltVal val="0"/>
                                          </p:val>
                                        </p:tav>
                                        <p:tav tm="100000">
                                          <p:val>
                                            <p:strVal val="#ppt_h"/>
                                          </p:val>
                                        </p:tav>
                                      </p:tavLst>
                                    </p:anim>
                                    <p:animEffect transition="in" filter="fade">
                                      <p:cBhvr>
                                        <p:cTn id="14" dur="12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45A6870E-9C19-2507-CF7D-99051E54836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74AD2B4-3FBC-C9B4-05B1-5AFE257DBFD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3728</TotalTime>
  <Words>1469</Words>
  <Application>Microsoft Office PowerPoint</Application>
  <PresentationFormat>Widescreen</PresentationFormat>
  <Paragraphs>169</Paragraphs>
  <Slides>22</Slides>
  <Notes>21</Notes>
  <HiddenSlides>0</HiddenSlides>
  <MMClips>2</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22</vt:i4>
      </vt:variant>
    </vt:vector>
  </HeadingPairs>
  <TitlesOfParts>
    <vt:vector size="34" baseType="lpstr">
      <vt:lpstr>Aharoni</vt:lpstr>
      <vt:lpstr>Arial</vt:lpstr>
      <vt:lpstr>Arial Narrow</vt:lpstr>
      <vt:lpstr>Bodoni MT</vt:lpstr>
      <vt:lpstr>Candara</vt:lpstr>
      <vt:lpstr>Myriad Pro</vt:lpstr>
      <vt:lpstr>Symbol</vt:lpstr>
      <vt:lpstr>Times New Roman</vt:lpstr>
      <vt:lpstr>Verdana</vt:lpstr>
      <vt:lpstr>Wingdings</vt:lpstr>
      <vt:lpstr>20140311PresentationUWTSDTemplate</vt:lpstr>
      <vt:lpstr>1_20140311PresentationUWTSDTemplate</vt:lpstr>
      <vt:lpstr>LCMB7014</vt:lpstr>
      <vt:lpstr>Learning Objectives</vt:lpstr>
      <vt:lpstr>PowerPoint Presentation</vt:lpstr>
      <vt:lpstr>The Strategic Role of HRM in International Firms</vt:lpstr>
      <vt:lpstr>What Is A Staffing Policy?</vt:lpstr>
      <vt:lpstr>Which Staffing Policy Is Best?</vt:lpstr>
      <vt:lpstr>The Meaning Behind “Expat" or Expatriate</vt:lpstr>
      <vt:lpstr>What Is Expatriate Failure?</vt:lpstr>
      <vt:lpstr>What Is Expatriate Failure?</vt:lpstr>
      <vt:lpstr>How Can Firms Reduce Expatriate Failure?</vt:lpstr>
      <vt:lpstr>Expatriate Management</vt:lpstr>
      <vt:lpstr>Why Is A Global Mindset Important?</vt:lpstr>
      <vt:lpstr>What Is Training And Management Development?</vt:lpstr>
      <vt:lpstr>PowerPoint Presentation</vt:lpstr>
      <vt:lpstr>What Happens When Expatriates Return Home?</vt:lpstr>
      <vt:lpstr>How Should Expatriates Be Evaluated?</vt:lpstr>
      <vt:lpstr>The Key Issues In Compensating Expatriates?</vt:lpstr>
      <vt:lpstr>Components of Expatriates Compensation Package </vt:lpstr>
      <vt:lpstr>PowerPoint Presentation</vt:lpstr>
      <vt:lpstr>PowerPoint Presentation</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321</cp:revision>
  <cp:lastPrinted>2018-07-09T15:27:01Z</cp:lastPrinted>
  <dcterms:created xsi:type="dcterms:W3CDTF">2002-10-07T19:43:58Z</dcterms:created>
  <dcterms:modified xsi:type="dcterms:W3CDTF">2023-09-07T12:06:12Z</dcterms:modified>
</cp:coreProperties>
</file>