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9" r:id="rId4"/>
    <p:sldId id="258" r:id="rId5"/>
    <p:sldId id="262" r:id="rId6"/>
    <p:sldId id="260" r:id="rId7"/>
    <p:sldId id="263" r:id="rId8"/>
    <p:sldId id="261" r:id="rId9"/>
    <p:sldId id="264" r:id="rId10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88" d="100"/>
          <a:sy n="88" d="100"/>
        </p:scale>
        <p:origin x="-1062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298843-CC81-424E-9DDB-57A6E60147E5}" type="datetimeFigureOut">
              <a:rPr lang="en-GB" smtClean="0"/>
              <a:pPr/>
              <a:t>05/01/2015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08C2DD-B2A0-4909-B6E0-CA551CB5572D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298843-CC81-424E-9DDB-57A6E60147E5}" type="datetimeFigureOut">
              <a:rPr lang="en-GB" smtClean="0"/>
              <a:pPr/>
              <a:t>05/01/2015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08C2DD-B2A0-4909-B6E0-CA551CB5572D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298843-CC81-424E-9DDB-57A6E60147E5}" type="datetimeFigureOut">
              <a:rPr lang="en-GB" smtClean="0"/>
              <a:pPr/>
              <a:t>05/01/2015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08C2DD-B2A0-4909-B6E0-CA551CB5572D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298843-CC81-424E-9DDB-57A6E60147E5}" type="datetimeFigureOut">
              <a:rPr lang="en-GB" smtClean="0"/>
              <a:pPr/>
              <a:t>05/01/2015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08C2DD-B2A0-4909-B6E0-CA551CB5572D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298843-CC81-424E-9DDB-57A6E60147E5}" type="datetimeFigureOut">
              <a:rPr lang="en-GB" smtClean="0"/>
              <a:pPr/>
              <a:t>05/01/2015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08C2DD-B2A0-4909-B6E0-CA551CB5572D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298843-CC81-424E-9DDB-57A6E60147E5}" type="datetimeFigureOut">
              <a:rPr lang="en-GB" smtClean="0"/>
              <a:pPr/>
              <a:t>05/01/2015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08C2DD-B2A0-4909-B6E0-CA551CB5572D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298843-CC81-424E-9DDB-57A6E60147E5}" type="datetimeFigureOut">
              <a:rPr lang="en-GB" smtClean="0"/>
              <a:pPr/>
              <a:t>05/01/2015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08C2DD-B2A0-4909-B6E0-CA551CB5572D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298843-CC81-424E-9DDB-57A6E60147E5}" type="datetimeFigureOut">
              <a:rPr lang="en-GB" smtClean="0"/>
              <a:pPr/>
              <a:t>05/01/2015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08C2DD-B2A0-4909-B6E0-CA551CB5572D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298843-CC81-424E-9DDB-57A6E60147E5}" type="datetimeFigureOut">
              <a:rPr lang="en-GB" smtClean="0"/>
              <a:pPr/>
              <a:t>05/01/2015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08C2DD-B2A0-4909-B6E0-CA551CB5572D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298843-CC81-424E-9DDB-57A6E60147E5}" type="datetimeFigureOut">
              <a:rPr lang="en-GB" smtClean="0"/>
              <a:pPr/>
              <a:t>05/01/2015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08C2DD-B2A0-4909-B6E0-CA551CB5572D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298843-CC81-424E-9DDB-57A6E60147E5}" type="datetimeFigureOut">
              <a:rPr lang="en-GB" smtClean="0"/>
              <a:pPr/>
              <a:t>05/01/2015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08C2DD-B2A0-4909-B6E0-CA551CB5572D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F298843-CC81-424E-9DDB-57A6E60147E5}" type="datetimeFigureOut">
              <a:rPr lang="en-GB" smtClean="0"/>
              <a:pPr/>
              <a:t>05/01/2015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508C2DD-B2A0-4909-B6E0-CA551CB5572D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Counter-terrorism 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Terrorism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0" y="1340768"/>
            <a:ext cx="4860032" cy="5400600"/>
          </a:xfrm>
        </p:spPr>
        <p:txBody>
          <a:bodyPr>
            <a:normAutofit fontScale="77500" lnSpcReduction="20000"/>
          </a:bodyPr>
          <a:lstStyle/>
          <a:p>
            <a:pPr lvl="1">
              <a:buNone/>
            </a:pPr>
            <a:r>
              <a:rPr lang="en-GB" dirty="0" smtClean="0"/>
              <a:t>Terrorism is a military tactic and terrorists have political objectives (so is potentially negotiable and solvable). </a:t>
            </a:r>
          </a:p>
          <a:p>
            <a:pPr lvl="1">
              <a:buNone/>
            </a:pPr>
            <a:r>
              <a:rPr lang="en-GB" dirty="0" smtClean="0"/>
              <a:t>In trying to contain think about what terrorism is trying to achieve. Core aim is to expose the weakness and vulnerability of controlling authority (Liberal Democracy hand-tied by its own liberal values)</a:t>
            </a:r>
          </a:p>
          <a:p>
            <a:pPr lvl="2"/>
            <a:r>
              <a:rPr lang="en-GB" dirty="0" smtClean="0"/>
              <a:t>Draw upon a tradition or history or cultural . Undermine legitimacy of Imperial / colonial power through over –reaction (symbol – </a:t>
            </a:r>
            <a:r>
              <a:rPr lang="en-GB" b="1" dirty="0" smtClean="0"/>
              <a:t>War of the Flea,  </a:t>
            </a:r>
            <a:r>
              <a:rPr lang="en-GB" dirty="0" smtClean="0"/>
              <a:t>Taber. Play on and up the underdog image)</a:t>
            </a:r>
          </a:p>
          <a:p>
            <a:pPr lvl="2"/>
            <a:r>
              <a:rPr lang="en-GB" dirty="0" smtClean="0"/>
              <a:t>Rally opinion to that cause: costs of staying outweighed by costs of going: ‘throw in the sponge’ approach</a:t>
            </a:r>
          </a:p>
          <a:p>
            <a:pPr lvl="2"/>
            <a:r>
              <a:rPr lang="en-GB" dirty="0" smtClean="0"/>
              <a:t>Weaken resolve of power</a:t>
            </a:r>
          </a:p>
          <a:p>
            <a:pPr lvl="2"/>
            <a:r>
              <a:rPr lang="en-GB" dirty="0" smtClean="0"/>
              <a:t>Encourage brutal counter-reaction (to throw opinion onto their sides) but more troops, more targets. Mao’s three stages: (</a:t>
            </a:r>
            <a:r>
              <a:rPr lang="en-GB" dirty="0" err="1" smtClean="0"/>
              <a:t>i</a:t>
            </a:r>
            <a:r>
              <a:rPr lang="en-GB" dirty="0" smtClean="0"/>
              <a:t>) terror (ii) guerrilla bases and liberated areas (iii) guerrilla’s to conventional armies. </a:t>
            </a:r>
          </a:p>
          <a:p>
            <a:pPr lvl="2"/>
            <a:endParaRPr lang="en-GB" dirty="0" smtClean="0"/>
          </a:p>
          <a:p>
            <a:pPr lvl="2"/>
            <a:endParaRPr lang="en-GB" dirty="0" smtClean="0"/>
          </a:p>
          <a:p>
            <a:endParaRPr lang="en-GB" dirty="0"/>
          </a:p>
        </p:txBody>
      </p:sp>
      <p:pic>
        <p:nvPicPr>
          <p:cNvPr id="5" name="Content Placeholder 4" descr="osamasmall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5553074" y="1700808"/>
            <a:ext cx="2835349" cy="4248472"/>
          </a:xfrm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Terrorism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0" y="1412776"/>
            <a:ext cx="4716016" cy="5445224"/>
          </a:xfrm>
        </p:spPr>
        <p:txBody>
          <a:bodyPr>
            <a:normAutofit fontScale="77500" lnSpcReduction="20000"/>
          </a:bodyPr>
          <a:lstStyle/>
          <a:p>
            <a:pPr lvl="1">
              <a:buNone/>
            </a:pPr>
            <a:r>
              <a:rPr lang="en-GB" dirty="0" smtClean="0"/>
              <a:t>In trying to contain Terrorism  think about communications and methods used: New communications: radio, film, TV,  spread of print and reading to advertise cause/ injustice</a:t>
            </a:r>
          </a:p>
          <a:p>
            <a:pPr lvl="1">
              <a:buNone/>
            </a:pPr>
            <a:r>
              <a:rPr lang="en-GB" dirty="0" smtClean="0"/>
              <a:t>Think about what the Terrorist group is predicated upon and draws support &amp; legitimacy from in terms of prevailing ideological, religious and intellectual ideas and structures: e.g. colonialism built on violence; only violence could remove it (necessary evil): e.g. American power, money and influence prevent Islamic State/ law; ‘hit’ American power</a:t>
            </a:r>
          </a:p>
          <a:p>
            <a:pPr lvl="1">
              <a:buNone/>
            </a:pPr>
            <a:r>
              <a:rPr lang="en-GB" dirty="0" smtClean="0"/>
              <a:t>Think about the prevailing social and economic problems which the Terrorist group draws upon e.g. poverty, unemployment, limited professional occupations; lack of welfare systems</a:t>
            </a:r>
          </a:p>
          <a:p>
            <a:endParaRPr lang="en-GB" dirty="0"/>
          </a:p>
        </p:txBody>
      </p:sp>
      <p:pic>
        <p:nvPicPr>
          <p:cNvPr id="6" name="Content Placeholder 5" descr="hamas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5292080" y="2492896"/>
            <a:ext cx="3312367" cy="3024336"/>
          </a:xfrm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Counter-terrorism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79512" y="1484784"/>
            <a:ext cx="4316288" cy="5112568"/>
          </a:xfrm>
        </p:spPr>
        <p:txBody>
          <a:bodyPr>
            <a:normAutofit fontScale="85000" lnSpcReduction="20000"/>
          </a:bodyPr>
          <a:lstStyle/>
          <a:p>
            <a:r>
              <a:rPr lang="en-GB" dirty="0" smtClean="0"/>
              <a:t>Can we defeat terrorism (a tactic not disease)</a:t>
            </a:r>
          </a:p>
          <a:p>
            <a:r>
              <a:rPr lang="en-GB" dirty="0" smtClean="0"/>
              <a:t>Things to avoid: ‘don’t make matters worse’</a:t>
            </a:r>
          </a:p>
          <a:p>
            <a:pPr lvl="1"/>
            <a:r>
              <a:rPr lang="en-GB" dirty="0" smtClean="0"/>
              <a:t>Perspective: never have a terror free existence but can be managed at an ‘acceptable’  level. </a:t>
            </a:r>
          </a:p>
          <a:p>
            <a:pPr lvl="1"/>
            <a:r>
              <a:rPr lang="en-GB" dirty="0" smtClean="0"/>
              <a:t>Don’t over-react (don’t under-react):  global war on terrorism</a:t>
            </a:r>
          </a:p>
          <a:p>
            <a:pPr lvl="1"/>
            <a:r>
              <a:rPr lang="en-GB" dirty="0" smtClean="0"/>
              <a:t>Match correct forces to situation: Army into </a:t>
            </a:r>
            <a:r>
              <a:rPr lang="en-GB" dirty="0" err="1" smtClean="0"/>
              <a:t>Bogside</a:t>
            </a:r>
            <a:r>
              <a:rPr lang="en-GB" dirty="0" smtClean="0"/>
              <a:t>? Invasion of Afghanistan / Iraq. ‘sledgehammer to crack a walnut’</a:t>
            </a:r>
          </a:p>
          <a:p>
            <a:pPr lvl="1"/>
            <a:r>
              <a:rPr lang="en-GB" dirty="0" smtClean="0"/>
              <a:t>Don’t impose special measures – POWs – make Terrorists special?</a:t>
            </a:r>
          </a:p>
          <a:p>
            <a:pPr lvl="1"/>
            <a:endParaRPr lang="en-GB" dirty="0"/>
          </a:p>
        </p:txBody>
      </p:sp>
      <p:pic>
        <p:nvPicPr>
          <p:cNvPr id="5" name="Content Placeholder 4" descr="counter-t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4932040" y="2348880"/>
            <a:ext cx="3816423" cy="2736304"/>
          </a:xfrm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Normalisation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925144"/>
          </a:xfrm>
        </p:spPr>
        <p:txBody>
          <a:bodyPr>
            <a:normAutofit fontScale="70000" lnSpcReduction="20000"/>
          </a:bodyPr>
          <a:lstStyle/>
          <a:p>
            <a:r>
              <a:rPr lang="en-GB" dirty="0" smtClean="0"/>
              <a:t>Shift from Army to police</a:t>
            </a:r>
          </a:p>
          <a:p>
            <a:r>
              <a:rPr lang="en-GB" dirty="0" smtClean="0"/>
              <a:t>Police on streets (be seen to be normal)</a:t>
            </a:r>
          </a:p>
          <a:p>
            <a:r>
              <a:rPr lang="en-GB" dirty="0" smtClean="0"/>
              <a:t>Use normal legal means and channels: courts, law, juries (</a:t>
            </a:r>
            <a:r>
              <a:rPr lang="en-GB" dirty="0" err="1" smtClean="0"/>
              <a:t>Baadar-Meinhoff</a:t>
            </a:r>
            <a:r>
              <a:rPr lang="en-GB" dirty="0" smtClean="0"/>
              <a:t>)</a:t>
            </a:r>
          </a:p>
          <a:p>
            <a:r>
              <a:rPr lang="en-GB" dirty="0" smtClean="0"/>
              <a:t>Avoid special legislation and measures (Emergency acts, Anti-terror laws)</a:t>
            </a:r>
          </a:p>
          <a:p>
            <a:r>
              <a:rPr lang="en-GB" dirty="0" smtClean="0"/>
              <a:t>Avoid measures that are different and extreme and un-ordinary since hit others/ innocents:  stop and searches; identity cards; house searches; internment; curfews</a:t>
            </a:r>
          </a:p>
          <a:p>
            <a:r>
              <a:rPr lang="en-GB" dirty="0" smtClean="0"/>
              <a:t>Maintain your own / state credibility and resolve to defeat terrorists </a:t>
            </a:r>
          </a:p>
          <a:p>
            <a:endParaRPr lang="en-GB" dirty="0" smtClean="0"/>
          </a:p>
          <a:p>
            <a:endParaRPr lang="en-GB" dirty="0" smtClean="0"/>
          </a:p>
          <a:p>
            <a:endParaRPr lang="en-GB" dirty="0"/>
          </a:p>
        </p:txBody>
      </p:sp>
      <p:pic>
        <p:nvPicPr>
          <p:cNvPr id="5" name="Content Placeholder 4" descr="hearts and mins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5364088" y="2132856"/>
            <a:ext cx="3096344" cy="3024336"/>
          </a:xfrm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Intelligence and knowledge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1520" y="1340768"/>
            <a:ext cx="4316288" cy="5174035"/>
          </a:xfrm>
        </p:spPr>
        <p:txBody>
          <a:bodyPr>
            <a:normAutofit fontScale="85000" lnSpcReduction="20000"/>
          </a:bodyPr>
          <a:lstStyle/>
          <a:p>
            <a:r>
              <a:rPr lang="en-GB" dirty="0" smtClean="0"/>
              <a:t>Knowing who to arrest and detain critical importance. </a:t>
            </a:r>
          </a:p>
          <a:p>
            <a:r>
              <a:rPr lang="en-GB" dirty="0" smtClean="0"/>
              <a:t>Avoid group./ community consequences </a:t>
            </a:r>
          </a:p>
          <a:p>
            <a:r>
              <a:rPr lang="en-GB" dirty="0" smtClean="0"/>
              <a:t>Use police, high-tech, snitches and sources, undercover work</a:t>
            </a:r>
          </a:p>
          <a:p>
            <a:r>
              <a:rPr lang="en-GB" dirty="0" smtClean="0"/>
              <a:t>Aim should be to disrupt, disorganise, </a:t>
            </a:r>
            <a:r>
              <a:rPr lang="en-GB" u="sng" dirty="0" smtClean="0"/>
              <a:t>limit at source </a:t>
            </a:r>
            <a:r>
              <a:rPr lang="en-GB" dirty="0" smtClean="0"/>
              <a:t>before violence and bad publicity (Finance, logistics, networks, support and backing): preventative rather than reactive!</a:t>
            </a:r>
          </a:p>
          <a:p>
            <a:r>
              <a:rPr lang="en-GB" dirty="0" smtClean="0"/>
              <a:t>Locate the leaders: ‘decapitate’ the group or spot ‘doves’ </a:t>
            </a:r>
            <a:r>
              <a:rPr lang="en-GB" dirty="0" err="1" smtClean="0"/>
              <a:t>v</a:t>
            </a:r>
            <a:r>
              <a:rPr lang="en-GB" dirty="0" smtClean="0"/>
              <a:t> ‘hawks’</a:t>
            </a:r>
            <a:endParaRPr lang="en-GB" dirty="0"/>
          </a:p>
        </p:txBody>
      </p:sp>
      <p:pic>
        <p:nvPicPr>
          <p:cNvPr id="5" name="Content Placeholder 4" descr="1414147675399_wps_3_To_launch_this_year_s_Roy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4648200" y="2509285"/>
            <a:ext cx="4038600" cy="2707793"/>
          </a:xfrm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Publicity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en-GB" dirty="0" smtClean="0"/>
              <a:t>Publicity war: a war of image projections</a:t>
            </a:r>
          </a:p>
          <a:p>
            <a:r>
              <a:rPr lang="en-GB" dirty="0" smtClean="0"/>
              <a:t>Look to normalise: reassure public/ community (don’t over-dramatise in press)</a:t>
            </a:r>
          </a:p>
          <a:p>
            <a:r>
              <a:rPr lang="en-GB" dirty="0" smtClean="0"/>
              <a:t>Package the group as criminal, illegitimate, fraud &amp; robbery (undermine their aims and objectives with realities)</a:t>
            </a:r>
          </a:p>
          <a:p>
            <a:r>
              <a:rPr lang="en-GB" dirty="0" smtClean="0"/>
              <a:t>Typify their violence and methods as un-military:  unthinking, savage, bloodthirsty. Typify the terrorist </a:t>
            </a:r>
          </a:p>
          <a:p>
            <a:r>
              <a:rPr lang="en-GB" dirty="0" smtClean="0"/>
              <a:t>Maintain your own peoples resolve to defeat terrorists </a:t>
            </a:r>
            <a:endParaRPr lang="en-GB" dirty="0"/>
          </a:p>
        </p:txBody>
      </p:sp>
      <p:pic>
        <p:nvPicPr>
          <p:cNvPr id="5" name="Content Placeholder 4" descr="deattoisraelvr4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4838700" y="1700808"/>
            <a:ext cx="3657600" cy="3533973"/>
          </a:xfrm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Political path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dirty="0" smtClean="0"/>
              <a:t>Political aims thus political settlement </a:t>
            </a:r>
          </a:p>
          <a:p>
            <a:pPr lvl="1"/>
            <a:r>
              <a:rPr lang="en-GB" dirty="0" smtClean="0"/>
              <a:t>Buy sympathy/ support from community</a:t>
            </a:r>
          </a:p>
          <a:p>
            <a:pPr lvl="1"/>
            <a:r>
              <a:rPr lang="en-GB" dirty="0" smtClean="0"/>
              <a:t>Encourage leaders – see alternative</a:t>
            </a:r>
          </a:p>
          <a:p>
            <a:pPr lvl="1"/>
            <a:r>
              <a:rPr lang="en-GB" dirty="0" smtClean="0"/>
              <a:t>Divide the movement </a:t>
            </a:r>
            <a:r>
              <a:rPr lang="en-GB" dirty="0" smtClean="0"/>
              <a:t>(hawks </a:t>
            </a:r>
            <a:r>
              <a:rPr lang="en-GB" dirty="0" err="1" smtClean="0"/>
              <a:t>v</a:t>
            </a:r>
            <a:r>
              <a:rPr lang="en-GB" dirty="0" smtClean="0"/>
              <a:t> doves)</a:t>
            </a:r>
            <a:endParaRPr lang="en-GB" dirty="0" smtClean="0"/>
          </a:p>
          <a:p>
            <a:r>
              <a:rPr lang="en-GB" dirty="0" smtClean="0"/>
              <a:t>Some you cannot achieve (‘destroy the Great Satan’): but smaller , more limited ones you might</a:t>
            </a:r>
          </a:p>
          <a:p>
            <a:r>
              <a:rPr lang="en-GB" dirty="0" smtClean="0"/>
              <a:t>Address some economic and social concerns</a:t>
            </a:r>
            <a:endParaRPr lang="en-GB" dirty="0"/>
          </a:p>
        </p:txBody>
      </p:sp>
      <p:pic>
        <p:nvPicPr>
          <p:cNvPr id="5" name="Content Placeholder 4" descr="u2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5220072" y="2420888"/>
            <a:ext cx="3312368" cy="2232248"/>
          </a:xfrm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Case –study: Provisional IRA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smtClean="0"/>
              <a:t>The </a:t>
            </a:r>
            <a:r>
              <a:rPr lang="en-GB" dirty="0" err="1" smtClean="0"/>
              <a:t>Provos</a:t>
            </a:r>
            <a:r>
              <a:rPr lang="en-GB" dirty="0" smtClean="0"/>
              <a:t>’ 1970-1988</a:t>
            </a:r>
          </a:p>
          <a:p>
            <a:pPr lvl="1"/>
            <a:r>
              <a:rPr lang="en-GB" dirty="0" smtClean="0"/>
              <a:t>Violence</a:t>
            </a:r>
          </a:p>
          <a:p>
            <a:pPr lvl="1"/>
            <a:r>
              <a:rPr lang="en-GB" dirty="0" smtClean="0"/>
              <a:t>Community Support</a:t>
            </a:r>
          </a:p>
          <a:p>
            <a:pPr lvl="1"/>
            <a:r>
              <a:rPr lang="en-GB" dirty="0" smtClean="0"/>
              <a:t>British own goals</a:t>
            </a:r>
          </a:p>
          <a:p>
            <a:r>
              <a:rPr lang="en-GB" dirty="0" smtClean="0"/>
              <a:t>Counter-Terrorism: the twin track approach</a:t>
            </a:r>
          </a:p>
          <a:p>
            <a:pPr lvl="1"/>
            <a:r>
              <a:rPr lang="en-GB" dirty="0" smtClean="0"/>
              <a:t>Military re-orientation</a:t>
            </a:r>
          </a:p>
          <a:p>
            <a:pPr lvl="1"/>
            <a:r>
              <a:rPr lang="en-GB" dirty="0" smtClean="0"/>
              <a:t>Political Initiatives</a:t>
            </a:r>
            <a:endParaRPr lang="en-GB" dirty="0" smtClean="0"/>
          </a:p>
          <a:p>
            <a:pPr lvl="1"/>
            <a:r>
              <a:rPr lang="en-GB" dirty="0" smtClean="0"/>
              <a:t>International Opinion</a:t>
            </a:r>
          </a:p>
        </p:txBody>
      </p:sp>
      <p:pic>
        <p:nvPicPr>
          <p:cNvPr id="9" name="Content Placeholder 8" descr="smithmaking.bmp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5429250" y="2534444"/>
            <a:ext cx="2476500" cy="2657475"/>
          </a:xfrm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239</TotalTime>
  <Words>674</Words>
  <Application>Microsoft Office PowerPoint</Application>
  <PresentationFormat>On-screen Show (4:3)</PresentationFormat>
  <Paragraphs>56</Paragraphs>
  <Slides>9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0" baseType="lpstr">
      <vt:lpstr>Office Theme</vt:lpstr>
      <vt:lpstr>Counter-terrorism </vt:lpstr>
      <vt:lpstr>Terrorism </vt:lpstr>
      <vt:lpstr>Terrorism </vt:lpstr>
      <vt:lpstr>Counter-terrorism</vt:lpstr>
      <vt:lpstr>Normalisation</vt:lpstr>
      <vt:lpstr>Intelligence and knowledge </vt:lpstr>
      <vt:lpstr>Publicity </vt:lpstr>
      <vt:lpstr>Political path</vt:lpstr>
      <vt:lpstr>Case –study: Provisional IRA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Counter-terrorism </dc:title>
  <dc:creator>se044</dc:creator>
  <cp:lastModifiedBy>se044</cp:lastModifiedBy>
  <cp:revision>18</cp:revision>
  <dcterms:created xsi:type="dcterms:W3CDTF">2015-01-05T11:55:08Z</dcterms:created>
  <dcterms:modified xsi:type="dcterms:W3CDTF">2015-01-05T15:55:28Z</dcterms:modified>
</cp:coreProperties>
</file>