
<file path=[Content_Types].xml><?xml version="1.0" encoding="utf-8"?>
<Types xmlns="http://schemas.openxmlformats.org/package/2006/content-types">
  <Default Extension="fntdata" ContentType="application/x-fontdata"/>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autoCompressPictures="0">
  <p:sldMasterIdLst>
    <p:sldMasterId id="2147483648" r:id="rId1"/>
  </p:sldMasterIdLst>
  <p:notesMasterIdLst>
    <p:notesMasterId r:id="rId13"/>
  </p:notesMasterIdLst>
  <p:sldIdLst>
    <p:sldId id="256" r:id="rId2"/>
    <p:sldId id="257" r:id="rId3"/>
    <p:sldId id="258" r:id="rId4"/>
    <p:sldId id="259" r:id="rId5"/>
    <p:sldId id="260" r:id="rId6"/>
    <p:sldId id="261" r:id="rId7"/>
    <p:sldId id="262" r:id="rId8"/>
    <p:sldId id="263" r:id="rId9"/>
    <p:sldId id="265" r:id="rId10"/>
    <p:sldId id="264" r:id="rId11"/>
    <p:sldId id="267" r:id="rId12"/>
  </p:sldIdLst>
  <p:sldSz cx="14630400" cy="8229600"/>
  <p:notesSz cx="8229600" cy="14630400"/>
  <p:embeddedFontLst>
    <p:embeddedFont>
      <p:font typeface="Arimo" panose="020B0604020202020204" charset="0"/>
      <p:regular r:id="rId14"/>
    </p:embeddedFont>
    <p:embeddedFont>
      <p:font typeface="Outfit Extra Bold" panose="020B0604020202020204" charset="0"/>
      <p:regular r:id="rId15"/>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C01A4A2-24D2-1C56-B9C1-0F96B1F60A10}" v="8" dt="2025-11-06T19:17:40.66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11"/>
    <p:restoredTop sz="90921" autoAdjust="0"/>
  </p:normalViewPr>
  <p:slideViewPr>
    <p:cSldViewPr snapToGrid="0" snapToObjects="1">
      <p:cViewPr varScale="1">
        <p:scale>
          <a:sx n="52" d="100"/>
          <a:sy n="52" d="100"/>
        </p:scale>
        <p:origin x="1044" y="7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openxmlformats.org/officeDocument/2006/relationships/theme" Target="theme/theme1.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font" Target="fonts/font2.fntdata"/><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font" Target="fonts/font1.fntdata"/></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clId="Web-{BC01A4A2-24D2-1C56-B9C1-0F96B1F60A10}"/>
    <pc:docChg chg="modSld">
      <pc:chgData name="" userId="" providerId="" clId="Web-{BC01A4A2-24D2-1C56-B9C1-0F96B1F60A10}" dt="2025-11-06T19:17:10.050" v="0" actId="20577"/>
      <pc:docMkLst>
        <pc:docMk/>
      </pc:docMkLst>
      <pc:sldChg chg="modSp">
        <pc:chgData name="" userId="" providerId="" clId="Web-{BC01A4A2-24D2-1C56-B9C1-0F96B1F60A10}" dt="2025-11-06T19:17:10.050" v="0" actId="20577"/>
        <pc:sldMkLst>
          <pc:docMk/>
          <pc:sldMk cId="0" sldId="256"/>
        </pc:sldMkLst>
        <pc:spChg chg="mod">
          <ac:chgData name="" userId="" providerId="" clId="Web-{BC01A4A2-24D2-1C56-B9C1-0F96B1F60A10}" dt="2025-11-06T19:17:10.050" v="0" actId="20577"/>
          <ac:spMkLst>
            <pc:docMk/>
            <pc:sldMk cId="0" sldId="256"/>
            <ac:spMk id="4" creationId="{00000000-0000-0000-0000-000000000000}"/>
          </ac:spMkLst>
        </pc:spChg>
      </pc:sldChg>
    </pc:docChg>
  </pc:docChgLst>
  <pc:docChgLst>
    <pc:chgData name="Salman Mashud Shah Mohammed Ali (2119165)" userId="S::2119165@student.uwtsd.ac.uk::90da7bcb-928b-4712-8873-88b462c02cd4" providerId="AD" clId="Web-{BC01A4A2-24D2-1C56-B9C1-0F96B1F60A10}"/>
    <pc:docChg chg="modSld">
      <pc:chgData name="Salman Mashud Shah Mohammed Ali (2119165)" userId="S::2119165@student.uwtsd.ac.uk::90da7bcb-928b-4712-8873-88b462c02cd4" providerId="AD" clId="Web-{BC01A4A2-24D2-1C56-B9C1-0F96B1F60A10}" dt="2025-11-06T19:17:40.660" v="6" actId="20577"/>
      <pc:docMkLst>
        <pc:docMk/>
      </pc:docMkLst>
      <pc:sldChg chg="modSp">
        <pc:chgData name="Salman Mashud Shah Mohammed Ali (2119165)" userId="S::2119165@student.uwtsd.ac.uk::90da7bcb-928b-4712-8873-88b462c02cd4" providerId="AD" clId="Web-{BC01A4A2-24D2-1C56-B9C1-0F96B1F60A10}" dt="2025-11-06T19:17:40.660" v="6" actId="20577"/>
        <pc:sldMkLst>
          <pc:docMk/>
          <pc:sldMk cId="0" sldId="256"/>
        </pc:sldMkLst>
        <pc:spChg chg="mod">
          <ac:chgData name="Salman Mashud Shah Mohammed Ali (2119165)" userId="S::2119165@student.uwtsd.ac.uk::90da7bcb-928b-4712-8873-88b462c02cd4" providerId="AD" clId="Web-{BC01A4A2-24D2-1C56-B9C1-0F96B1F60A10}" dt="2025-11-06T19:17:40.660" v="6" actId="20577"/>
          <ac:spMkLst>
            <pc:docMk/>
            <pc:sldMk cId="0" sldId="256"/>
            <ac:spMk id="4" creationId="{00000000-0000-0000-0000-00000000000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08564644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solidFill>
                  <a:srgbClr val="2A2742"/>
                </a:solidFill>
                <a:latin typeface="Arimo" pitchFamily="34" charset="0"/>
                <a:ea typeface="Arimo" pitchFamily="34" charset="-122"/>
                <a:cs typeface="Arimo" pitchFamily="34" charset="-120"/>
              </a:rPr>
              <a:t>This presentation explores how the global hospitality industry has profoundly adapted following the reduction in traditional business commuting, driven by the shift to virtual meetings. We </a:t>
            </a:r>
            <a:r>
              <a:rPr lang="en-US" sz="1200" dirty="0" err="1">
                <a:solidFill>
                  <a:srgbClr val="2A2742"/>
                </a:solidFill>
                <a:latin typeface="Arimo" pitchFamily="34" charset="0"/>
                <a:ea typeface="Arimo" pitchFamily="34" charset="-122"/>
                <a:cs typeface="Arimo" pitchFamily="34" charset="-120"/>
              </a:rPr>
              <a:t>analyse</a:t>
            </a:r>
            <a:r>
              <a:rPr lang="en-US" sz="1200" dirty="0">
                <a:solidFill>
                  <a:srgbClr val="2A2742"/>
                </a:solidFill>
                <a:latin typeface="Arimo" pitchFamily="34" charset="0"/>
                <a:ea typeface="Arimo" pitchFamily="34" charset="-122"/>
                <a:cs typeface="Arimo" pitchFamily="34" charset="-120"/>
              </a:rPr>
              <a:t> the resulting market pivot, strategic innovations, and the enduring impact on operational models and guest experiences.</a:t>
            </a:r>
            <a:endParaRPr lang="en-US" sz="1200" dirty="0"/>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Coronavirus introduced an enormous change in the travel mode worldwide. The issue of business commuting drastically reduced with organizations substituting face-to-face meetings with online interaction. This shift impacted the hotel industry which was heavily dependent on business travelers as a reliable source of income (</a:t>
            </a:r>
            <a:r>
              <a:rPr lang="en-US" sz="1200" kern="1200" dirty="0" err="1">
                <a:solidFill>
                  <a:schemeClr val="tx1"/>
                </a:solidFill>
                <a:effectLst/>
                <a:latin typeface="+mn-lt"/>
                <a:ea typeface="+mn-ea"/>
                <a:cs typeface="+mn-cs"/>
              </a:rPr>
              <a:t>Erdinc</a:t>
            </a:r>
            <a:r>
              <a:rPr lang="en-US" sz="1200" kern="1200" dirty="0">
                <a:solidFill>
                  <a:schemeClr val="tx1"/>
                </a:solidFill>
                <a:effectLst/>
                <a:latin typeface="+mn-lt"/>
                <a:ea typeface="+mn-ea"/>
                <a:cs typeface="+mn-cs"/>
              </a:rPr>
              <a:t>̧ </a:t>
            </a:r>
            <a:r>
              <a:rPr lang="en-US" sz="1200" kern="1200" dirty="0" err="1">
                <a:solidFill>
                  <a:schemeClr val="tx1"/>
                </a:solidFill>
                <a:effectLst/>
                <a:latin typeface="+mn-lt"/>
                <a:ea typeface="+mn-ea"/>
                <a:cs typeface="+mn-cs"/>
              </a:rPr>
              <a:t>Çakmak</a:t>
            </a:r>
            <a:r>
              <a:rPr lang="en-US" sz="1200" kern="1200" dirty="0">
                <a:solidFill>
                  <a:schemeClr val="tx1"/>
                </a:solidFill>
                <a:effectLst/>
                <a:latin typeface="+mn-lt"/>
                <a:ea typeface="+mn-ea"/>
                <a:cs typeface="+mn-cs"/>
              </a:rPr>
              <a:t>, Tucker &amp; </a:t>
            </a:r>
            <a:r>
              <a:rPr lang="en-US" sz="1200" kern="1200" dirty="0" err="1">
                <a:solidFill>
                  <a:schemeClr val="tx1"/>
                </a:solidFill>
                <a:effectLst/>
                <a:latin typeface="+mn-lt"/>
                <a:ea typeface="+mn-ea"/>
                <a:cs typeface="+mn-cs"/>
              </a:rPr>
              <a:t>Hollinshead</a:t>
            </a:r>
            <a:r>
              <a:rPr lang="en-US" sz="1200" kern="1200" dirty="0">
                <a:solidFill>
                  <a:schemeClr val="tx1"/>
                </a:solidFill>
                <a:effectLst/>
                <a:latin typeface="+mn-lt"/>
                <a:ea typeface="+mn-ea"/>
                <a:cs typeface="+mn-cs"/>
              </a:rPr>
              <a:t> 2021). Hotels needed to re-defend their target markets and re-invent their service models in order to survive. A large number of them switched their emphasis on leisure guests, long stay visitors and tele workers. Hotels started to develop hybrid experiences that would be a mix of work, wellness, and leisure. This theme is very topical, as it shows how the hospitality sphere survived and responded to the changing environment and adopted innovation (Kumar, </a:t>
            </a:r>
            <a:r>
              <a:rPr lang="en-US" sz="1200" kern="1200" dirty="0" err="1">
                <a:solidFill>
                  <a:schemeClr val="tx1"/>
                </a:solidFill>
                <a:effectLst/>
                <a:latin typeface="+mn-lt"/>
                <a:ea typeface="+mn-ea"/>
                <a:cs typeface="+mn-cs"/>
              </a:rPr>
              <a:t>Talukder</a:t>
            </a:r>
            <a:r>
              <a:rPr lang="en-US" sz="1200" kern="1200" dirty="0">
                <a:solidFill>
                  <a:schemeClr val="tx1"/>
                </a:solidFill>
                <a:effectLst/>
                <a:latin typeface="+mn-lt"/>
                <a:ea typeface="+mn-ea"/>
                <a:cs typeface="+mn-cs"/>
              </a:rPr>
              <a:t> &amp; </a:t>
            </a:r>
            <a:r>
              <a:rPr lang="en-US" sz="1200" kern="1200" dirty="0" err="1">
                <a:solidFill>
                  <a:schemeClr val="tx1"/>
                </a:solidFill>
                <a:effectLst/>
                <a:latin typeface="+mn-lt"/>
                <a:ea typeface="+mn-ea"/>
                <a:cs typeface="+mn-cs"/>
              </a:rPr>
              <a:t>Pego</a:t>
            </a:r>
            <a:r>
              <a:rPr lang="en-US" sz="1200" kern="1200" dirty="0">
                <a:solidFill>
                  <a:schemeClr val="tx1"/>
                </a:solidFill>
                <a:effectLst/>
                <a:latin typeface="+mn-lt"/>
                <a:ea typeface="+mn-ea"/>
                <a:cs typeface="+mn-cs"/>
              </a:rPr>
              <a:t> 2024). The change also illustrates how the hotels have become resilient because of their diversification of their services and their application of technology in improving satisfaction of their guests.</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Current research in the area of hospitality management demonstrates that flexibility and innovativeness became a crucial aspect simultaneously with the pandemic and after it. Service innovation theories describe how companies are supposed to re-architecture their services so as to fulfill new customer requirements (</a:t>
            </a:r>
            <a:r>
              <a:rPr lang="en-US" sz="1200" kern="1200" dirty="0" err="1">
                <a:solidFill>
                  <a:schemeClr val="tx1"/>
                </a:solidFill>
                <a:effectLst/>
                <a:latin typeface="+mn-lt"/>
                <a:ea typeface="+mn-ea"/>
                <a:cs typeface="+mn-cs"/>
              </a:rPr>
              <a:t>Roik</a:t>
            </a:r>
            <a:r>
              <a:rPr lang="en-US" sz="1200" kern="1200" dirty="0">
                <a:solidFill>
                  <a:schemeClr val="tx1"/>
                </a:solidFill>
                <a:effectLst/>
                <a:latin typeface="+mn-lt"/>
                <a:ea typeface="+mn-ea"/>
                <a:cs typeface="+mn-cs"/>
              </a:rPr>
              <a:t> Oksana 2022). During the post-COVID era, customers wanted to receive more clean and safer and more comfortable rooms. This is aligned with the idea of dynamic capability, which focuses on the fact that a hotel is able to change its resources and strategies according to the change. This is a capability that the hotels utilized to redesign the products and operations in a fast manner.</a:t>
            </a:r>
          </a:p>
          <a:p>
            <a:r>
              <a:rPr lang="en-US" sz="1200" kern="1200" dirty="0">
                <a:solidFill>
                  <a:schemeClr val="tx1"/>
                </a:solidFill>
                <a:effectLst/>
                <a:latin typeface="+mn-lt"/>
                <a:ea typeface="+mn-ea"/>
                <a:cs typeface="+mn-cs"/>
              </a:rPr>
              <a:t>The other concept that has become significant is the experience economy, which emphasizes the fact that guests have turned to experience as opposed to products. Customers no longer want to stay in the simplest houses, but they want to experience their stay in a memorable place with comfort, health, and connectedness (</a:t>
            </a:r>
            <a:r>
              <a:rPr lang="en-US" sz="1200" kern="1200" dirty="0" err="1">
                <a:solidFill>
                  <a:schemeClr val="tx1"/>
                </a:solidFill>
                <a:effectLst/>
                <a:latin typeface="+mn-lt"/>
                <a:ea typeface="+mn-ea"/>
                <a:cs typeface="+mn-cs"/>
              </a:rPr>
              <a:t>Sezerel</a:t>
            </a:r>
            <a:r>
              <a:rPr lang="en-US" sz="1200" kern="1200" dirty="0">
                <a:solidFill>
                  <a:schemeClr val="tx1"/>
                </a:solidFill>
                <a:effectLst/>
                <a:latin typeface="+mn-lt"/>
                <a:ea typeface="+mn-ea"/>
                <a:cs typeface="+mn-cs"/>
              </a:rPr>
              <a:t> &amp; Christiansen 2022). Another major feature of this literature is digital transformation. </a:t>
            </a:r>
          </a:p>
          <a:p>
            <a:br>
              <a:rPr lang="en-US" sz="1200" kern="1200" dirty="0">
                <a:solidFill>
                  <a:schemeClr val="tx1"/>
                </a:solidFill>
                <a:effectLst/>
                <a:latin typeface="+mn-lt"/>
                <a:ea typeface="+mn-ea"/>
                <a:cs typeface="+mn-cs"/>
              </a:rPr>
            </a:br>
            <a:r>
              <a:rPr lang="en-US" sz="1200" kern="1200" dirty="0">
                <a:solidFill>
                  <a:schemeClr val="tx1"/>
                </a:solidFill>
                <a:effectLst/>
                <a:latin typeface="+mn-lt"/>
                <a:ea typeface="+mn-ea"/>
                <a:cs typeface="+mn-cs"/>
              </a:rPr>
              <a:t> </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Additional literature indicates the increasing influence of wellness tourism and sustainability as a hotel strategy. The guests are now demanding hotels that provide health conscious services, clean environments as well as sustainable practices. Some of the activities offered in the area of wellness tourism include yoga, spa treatments, fitness programs, and healthy food. This will appeal to leisure visitors and business people who want to have some rest and do their business at the same time (Legrand, Sloan &amp; Chen 2022).</a:t>
            </a:r>
          </a:p>
          <a:p>
            <a:r>
              <a:rPr lang="en-US" sz="1200" kern="1200" dirty="0">
                <a:solidFill>
                  <a:schemeClr val="tx1"/>
                </a:solidFill>
                <a:effectLst/>
                <a:latin typeface="+mn-lt"/>
                <a:ea typeface="+mn-ea"/>
                <a:cs typeface="+mn-cs"/>
              </a:rPr>
              <a:t>Hospitality operations were also redefined due to digitalization. The amalgamation of artificial intelligence, automation, and big data enables hotels to anticipate the preferences of guests and enhance personalization. Indicatively, localized recommendations on experiences are now being given out on digital platforms by many brands. Another related issue, which is discussed by scholars, is the role of consumer trust in the post-pandemic period (Yaqoob, </a:t>
            </a:r>
            <a:r>
              <a:rPr lang="en-US" sz="1200" kern="1200" dirty="0" err="1">
                <a:solidFill>
                  <a:schemeClr val="tx1"/>
                </a:solidFill>
                <a:effectLst/>
                <a:latin typeface="+mn-lt"/>
                <a:ea typeface="+mn-ea"/>
                <a:cs typeface="+mn-cs"/>
              </a:rPr>
              <a:t>Arwa</a:t>
            </a:r>
            <a:r>
              <a:rPr lang="en-US" sz="1200" kern="1200" dirty="0">
                <a:solidFill>
                  <a:schemeClr val="tx1"/>
                </a:solidFill>
                <a:effectLst/>
                <a:latin typeface="+mn-lt"/>
                <a:ea typeface="+mn-ea"/>
                <a:cs typeface="+mn-cs"/>
              </a:rPr>
              <a:t> </a:t>
            </a:r>
            <a:r>
              <a:rPr lang="en-US" sz="1200" kern="1200" dirty="0" err="1">
                <a:solidFill>
                  <a:schemeClr val="tx1"/>
                </a:solidFill>
                <a:effectLst/>
                <a:latin typeface="+mn-lt"/>
                <a:ea typeface="+mn-ea"/>
                <a:cs typeface="+mn-cs"/>
              </a:rPr>
              <a:t>Abdulkreem</a:t>
            </a:r>
            <a:r>
              <a:rPr lang="en-US" sz="1200" kern="1200" dirty="0">
                <a:solidFill>
                  <a:schemeClr val="tx1"/>
                </a:solidFill>
                <a:effectLst/>
                <a:latin typeface="+mn-lt"/>
                <a:ea typeface="+mn-ea"/>
                <a:cs typeface="+mn-cs"/>
              </a:rPr>
              <a:t> AL-</a:t>
            </a:r>
            <a:r>
              <a:rPr lang="en-US" sz="1200" kern="1200" dirty="0" err="1">
                <a:solidFill>
                  <a:schemeClr val="tx1"/>
                </a:solidFill>
                <a:effectLst/>
                <a:latin typeface="+mn-lt"/>
                <a:ea typeface="+mn-ea"/>
                <a:cs typeface="+mn-cs"/>
              </a:rPr>
              <a:t>Huqail</a:t>
            </a:r>
            <a:r>
              <a:rPr lang="en-US" sz="1200" kern="1200" dirty="0">
                <a:solidFill>
                  <a:schemeClr val="tx1"/>
                </a:solidFill>
                <a:effectLst/>
                <a:latin typeface="+mn-lt"/>
                <a:ea typeface="+mn-ea"/>
                <a:cs typeface="+mn-cs"/>
              </a:rPr>
              <a:t> &amp; Aziz 2024). </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Aft>
                <a:spcPts val="0"/>
              </a:spcAft>
            </a:pPr>
            <a:r>
              <a:rPr lang="en-US" sz="1200" b="1" dirty="0">
                <a:solidFill>
                  <a:srgbClr val="FFFFFF"/>
                </a:solidFill>
                <a:effectLst/>
                <a:latin typeface="Arial" panose="020B0604020202020204" pitchFamily="34" charset="0"/>
                <a:ea typeface="Times New Roman" panose="02020603050405020304" pitchFamily="18" charset="0"/>
                <a:cs typeface="Times New Roman" panose="02020603050405020304" pitchFamily="18" charset="0"/>
              </a:rPr>
              <a:t>PESTEL Factor</a:t>
            </a:r>
            <a:endParaRPr lang="en-US" sz="1200" dirty="0">
              <a:effectLst/>
              <a:latin typeface="Arial" panose="020B0604020202020204" pitchFamily="34" charset="0"/>
              <a:ea typeface="Times New Roman" panose="02020603050405020304" pitchFamily="18" charset="0"/>
              <a:cs typeface="Times New Roman" panose="02020603050405020304" pitchFamily="18" charset="0"/>
            </a:endParaRPr>
          </a:p>
          <a:p>
            <a:pPr marL="0" marR="0" algn="just">
              <a:lnSpc>
                <a:spcPct val="150000"/>
              </a:lnSpc>
              <a:spcAft>
                <a:spcPts val="0"/>
              </a:spcAft>
            </a:pPr>
            <a:r>
              <a:rPr lang="en-US" sz="1200" b="1" dirty="0">
                <a:solidFill>
                  <a:srgbClr val="FFFFFF"/>
                </a:solidFill>
                <a:effectLst/>
                <a:latin typeface="Arial" panose="020B0604020202020204" pitchFamily="34" charset="0"/>
                <a:ea typeface="Times New Roman" panose="02020603050405020304" pitchFamily="18" charset="0"/>
                <a:cs typeface="Times New Roman" panose="02020603050405020304" pitchFamily="18" charset="0"/>
              </a:rPr>
              <a:t>Key Findings / Impact on Hotel Strategies After COVID-19</a:t>
            </a:r>
            <a:endParaRPr lang="en-US" sz="1200" dirty="0">
              <a:effectLst/>
              <a:latin typeface="Arial" panose="020B0604020202020204" pitchFamily="34" charset="0"/>
              <a:ea typeface="Times New Roman" panose="02020603050405020304" pitchFamily="18" charset="0"/>
              <a:cs typeface="Times New Roman" panose="02020603050405020304" pitchFamily="18" charset="0"/>
            </a:endParaRPr>
          </a:p>
          <a:p>
            <a:pPr marL="0" marR="0" algn="just">
              <a:lnSpc>
                <a:spcPct val="150000"/>
              </a:lnSpc>
              <a:spcAft>
                <a:spcPts val="0"/>
              </a:spcAft>
            </a:pPr>
            <a:r>
              <a:rPr lang="en-US" sz="1200" b="1" dirty="0">
                <a:effectLst/>
                <a:latin typeface="Arial" panose="020B0604020202020204" pitchFamily="34" charset="0"/>
                <a:ea typeface="Times New Roman" panose="02020603050405020304" pitchFamily="18" charset="0"/>
                <a:cs typeface="Times New Roman" panose="02020603050405020304" pitchFamily="18" charset="0"/>
              </a:rPr>
              <a:t>Political</a:t>
            </a:r>
            <a:endParaRPr lang="en-US" sz="1200" dirty="0">
              <a:effectLst/>
              <a:latin typeface="Arial" panose="020B0604020202020204" pitchFamily="34" charset="0"/>
              <a:ea typeface="Times New Roman" panose="02020603050405020304" pitchFamily="18" charset="0"/>
              <a:cs typeface="Times New Roman" panose="02020603050405020304" pitchFamily="18" charset="0"/>
            </a:endParaRPr>
          </a:p>
          <a:p>
            <a:pPr marL="0" marR="0" algn="just">
              <a:lnSpc>
                <a:spcPct val="150000"/>
              </a:lnSpc>
              <a:spcAft>
                <a:spcPts val="0"/>
              </a:spcAft>
            </a:pPr>
            <a:r>
              <a:rPr lang="en-US" sz="1200" dirty="0">
                <a:effectLst/>
                <a:latin typeface="Arial" panose="020B0604020202020204" pitchFamily="34" charset="0"/>
                <a:ea typeface="Times New Roman" panose="02020603050405020304" pitchFamily="18" charset="0"/>
                <a:cs typeface="Times New Roman" panose="02020603050405020304" pitchFamily="18" charset="0"/>
              </a:rPr>
              <a:t>Governments promoted domestic tourism and introduced safe travel policies to restore confidence.</a:t>
            </a:r>
          </a:p>
          <a:p>
            <a:pPr marL="0" marR="0" algn="just">
              <a:lnSpc>
                <a:spcPct val="150000"/>
              </a:lnSpc>
              <a:spcAft>
                <a:spcPts val="0"/>
              </a:spcAft>
            </a:pPr>
            <a:r>
              <a:rPr lang="en-US" sz="1200" b="1" dirty="0">
                <a:effectLst/>
                <a:latin typeface="Arial" panose="020B0604020202020204" pitchFamily="34" charset="0"/>
                <a:ea typeface="Times New Roman" panose="02020603050405020304" pitchFamily="18" charset="0"/>
                <a:cs typeface="Times New Roman" panose="02020603050405020304" pitchFamily="18" charset="0"/>
              </a:rPr>
              <a:t>Economic</a:t>
            </a:r>
            <a:endParaRPr lang="en-US" sz="1200" dirty="0">
              <a:effectLst/>
              <a:latin typeface="Arial" panose="020B0604020202020204" pitchFamily="34" charset="0"/>
              <a:ea typeface="Times New Roman" panose="02020603050405020304" pitchFamily="18" charset="0"/>
              <a:cs typeface="Times New Roman" panose="02020603050405020304" pitchFamily="18" charset="0"/>
            </a:endParaRPr>
          </a:p>
          <a:p>
            <a:pPr marL="0" marR="0" algn="just">
              <a:lnSpc>
                <a:spcPct val="150000"/>
              </a:lnSpc>
              <a:spcAft>
                <a:spcPts val="0"/>
              </a:spcAft>
            </a:pPr>
            <a:r>
              <a:rPr lang="en-US" sz="1200" dirty="0">
                <a:effectLst/>
                <a:latin typeface="Arial" panose="020B0604020202020204" pitchFamily="34" charset="0"/>
                <a:ea typeface="Times New Roman" panose="02020603050405020304" pitchFamily="18" charset="0"/>
                <a:cs typeface="Times New Roman" panose="02020603050405020304" pitchFamily="18" charset="0"/>
              </a:rPr>
              <a:t>Decline in corporate travel reduced revenue, leading hotels to focus on long-stay and leisure guests.</a:t>
            </a:r>
          </a:p>
          <a:p>
            <a:pPr marL="0" marR="0" algn="just">
              <a:lnSpc>
                <a:spcPct val="150000"/>
              </a:lnSpc>
              <a:spcAft>
                <a:spcPts val="0"/>
              </a:spcAft>
            </a:pPr>
            <a:r>
              <a:rPr lang="en-US" sz="1200" b="1" dirty="0">
                <a:effectLst/>
                <a:latin typeface="Arial" panose="020B0604020202020204" pitchFamily="34" charset="0"/>
                <a:ea typeface="Times New Roman" panose="02020603050405020304" pitchFamily="18" charset="0"/>
                <a:cs typeface="Times New Roman" panose="02020603050405020304" pitchFamily="18" charset="0"/>
              </a:rPr>
              <a:t>Social</a:t>
            </a:r>
            <a:endParaRPr lang="en-US" sz="1200" dirty="0">
              <a:effectLst/>
              <a:latin typeface="Arial" panose="020B0604020202020204" pitchFamily="34" charset="0"/>
              <a:ea typeface="Times New Roman" panose="02020603050405020304" pitchFamily="18" charset="0"/>
              <a:cs typeface="Times New Roman" panose="02020603050405020304" pitchFamily="18" charset="0"/>
            </a:endParaRPr>
          </a:p>
          <a:p>
            <a:pPr marL="0" marR="0" algn="just">
              <a:lnSpc>
                <a:spcPct val="150000"/>
              </a:lnSpc>
              <a:spcAft>
                <a:spcPts val="0"/>
              </a:spcAft>
            </a:pPr>
            <a:r>
              <a:rPr lang="en-US" sz="1200" dirty="0">
                <a:effectLst/>
                <a:latin typeface="Arial" panose="020B0604020202020204" pitchFamily="34" charset="0"/>
                <a:ea typeface="Times New Roman" panose="02020603050405020304" pitchFamily="18" charset="0"/>
                <a:cs typeface="Times New Roman" panose="02020603050405020304" pitchFamily="18" charset="0"/>
              </a:rPr>
              <a:t>Guests valued health, flexibility, and meaningful experiences rather than business efficiency (Sharpley &amp; Stone 2023).</a:t>
            </a:r>
          </a:p>
          <a:p>
            <a:pPr marL="0" marR="0" algn="just">
              <a:lnSpc>
                <a:spcPct val="150000"/>
              </a:lnSpc>
              <a:spcAft>
                <a:spcPts val="0"/>
              </a:spcAft>
            </a:pPr>
            <a:r>
              <a:rPr lang="en-US" sz="1200" b="1" dirty="0">
                <a:effectLst/>
                <a:latin typeface="Arial" panose="020B0604020202020204" pitchFamily="34" charset="0"/>
                <a:ea typeface="Times New Roman" panose="02020603050405020304" pitchFamily="18" charset="0"/>
                <a:cs typeface="Times New Roman" panose="02020603050405020304" pitchFamily="18" charset="0"/>
              </a:rPr>
              <a:t>Technological</a:t>
            </a:r>
            <a:endParaRPr lang="en-US" sz="1200" dirty="0">
              <a:effectLst/>
              <a:latin typeface="Arial" panose="020B0604020202020204" pitchFamily="34" charset="0"/>
              <a:ea typeface="Times New Roman" panose="02020603050405020304" pitchFamily="18" charset="0"/>
              <a:cs typeface="Times New Roman" panose="02020603050405020304" pitchFamily="18" charset="0"/>
            </a:endParaRPr>
          </a:p>
          <a:p>
            <a:pPr marL="0" marR="0" algn="just">
              <a:lnSpc>
                <a:spcPct val="150000"/>
              </a:lnSpc>
              <a:spcAft>
                <a:spcPts val="0"/>
              </a:spcAft>
            </a:pPr>
            <a:r>
              <a:rPr lang="en-US" sz="1200" dirty="0">
                <a:effectLst/>
                <a:latin typeface="Arial" panose="020B0604020202020204" pitchFamily="34" charset="0"/>
                <a:ea typeface="Times New Roman" panose="02020603050405020304" pitchFamily="18" charset="0"/>
                <a:cs typeface="Times New Roman" panose="02020603050405020304" pitchFamily="18" charset="0"/>
              </a:rPr>
              <a:t>Adoption of mobile check-ins, virtual concierge services, and online payments improved safety and convenience.</a:t>
            </a:r>
          </a:p>
          <a:p>
            <a:pPr marL="0" marR="0" algn="just">
              <a:lnSpc>
                <a:spcPct val="150000"/>
              </a:lnSpc>
              <a:spcAft>
                <a:spcPts val="0"/>
              </a:spcAft>
            </a:pPr>
            <a:r>
              <a:rPr lang="en-US" sz="1200" b="1" dirty="0">
                <a:effectLst/>
                <a:latin typeface="Arial" panose="020B0604020202020204" pitchFamily="34" charset="0"/>
                <a:ea typeface="Times New Roman" panose="02020603050405020304" pitchFamily="18" charset="0"/>
                <a:cs typeface="Times New Roman" panose="02020603050405020304" pitchFamily="18" charset="0"/>
              </a:rPr>
              <a:t>Environmental</a:t>
            </a:r>
            <a:endParaRPr lang="en-US" sz="1200" dirty="0">
              <a:effectLst/>
              <a:latin typeface="Arial" panose="020B0604020202020204" pitchFamily="34" charset="0"/>
              <a:ea typeface="Times New Roman" panose="02020603050405020304" pitchFamily="18" charset="0"/>
              <a:cs typeface="Times New Roman" panose="02020603050405020304" pitchFamily="18" charset="0"/>
            </a:endParaRPr>
          </a:p>
          <a:p>
            <a:pPr marL="0" marR="0" algn="just">
              <a:lnSpc>
                <a:spcPct val="150000"/>
              </a:lnSpc>
              <a:spcAft>
                <a:spcPts val="0"/>
              </a:spcAft>
            </a:pPr>
            <a:r>
              <a:rPr lang="en-US" sz="1200" dirty="0">
                <a:effectLst/>
                <a:latin typeface="Arial" panose="020B0604020202020204" pitchFamily="34" charset="0"/>
                <a:ea typeface="Times New Roman" panose="02020603050405020304" pitchFamily="18" charset="0"/>
                <a:cs typeface="Times New Roman" panose="02020603050405020304" pitchFamily="18" charset="0"/>
              </a:rPr>
              <a:t>Sustainability became a competitive advantage; hotels reduced waste and energy use to attract eco-conscious guests.</a:t>
            </a:r>
          </a:p>
          <a:p>
            <a:pPr marL="0" marR="0" algn="just">
              <a:lnSpc>
                <a:spcPct val="150000"/>
              </a:lnSpc>
              <a:spcAft>
                <a:spcPts val="0"/>
              </a:spcAft>
            </a:pPr>
            <a:r>
              <a:rPr lang="en-US" sz="1200" b="1" dirty="0">
                <a:effectLst/>
                <a:latin typeface="Arial" panose="020B0604020202020204" pitchFamily="34" charset="0"/>
                <a:ea typeface="Times New Roman" panose="02020603050405020304" pitchFamily="18" charset="0"/>
                <a:cs typeface="Times New Roman" panose="02020603050405020304" pitchFamily="18" charset="0"/>
              </a:rPr>
              <a:t>Legal</a:t>
            </a:r>
            <a:endParaRPr lang="en-US" sz="1200" dirty="0">
              <a:effectLst/>
              <a:latin typeface="Arial" panose="020B0604020202020204" pitchFamily="34" charset="0"/>
              <a:ea typeface="Times New Roman" panose="02020603050405020304" pitchFamily="18" charset="0"/>
              <a:cs typeface="Times New Roman" panose="02020603050405020304" pitchFamily="18" charset="0"/>
            </a:endParaRPr>
          </a:p>
          <a:p>
            <a:pPr marL="0" marR="0" algn="just">
              <a:lnSpc>
                <a:spcPct val="150000"/>
              </a:lnSpc>
              <a:spcAft>
                <a:spcPts val="0"/>
              </a:spcAft>
            </a:pPr>
            <a:r>
              <a:rPr lang="en-US" sz="1200" dirty="0">
                <a:effectLst/>
                <a:latin typeface="Arial" panose="020B0604020202020204" pitchFamily="34" charset="0"/>
                <a:ea typeface="Times New Roman" panose="02020603050405020304" pitchFamily="18" charset="0"/>
                <a:cs typeface="Times New Roman" panose="02020603050405020304" pitchFamily="18" charset="0"/>
              </a:rPr>
              <a:t>New hygiene and safety laws shaped daily operations and guest interaction protocols.</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Hotel brands responded to evolving travel behavior. To entice working professionals who work remotely, Marriott introduced its Work Anywhere and Stay Pass programs (Correia, Martins &amp; Fontes 2025). Accor and Hilton have launched long-stay discounts and co-work and recreational areas. Smaller boutique hotels had local experiences and customized wellness retreats. The issue of technology proved crucial as hotels were able to stay in touch with guests by using mobile applications and online feedback services. These plans demonstrate how innovation, personalization, and flexibility turned out to be the main business priorities (Musa 2025). But as the global chains changed efficiently, small independent hotels were not able to grapple with small financial constraints and sluggish technological updates.</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Hotel operation structures transformed. The jobs of staff were restructured in order to be safe and provide digital services. Contactless technologies minimized the level of physical contact but did not decrease efficiency (Park </a:t>
            </a:r>
            <a:r>
              <a:rPr lang="en-US" sz="1200" kern="1200" dirty="0" err="1">
                <a:solidFill>
                  <a:schemeClr val="tx1"/>
                </a:solidFill>
                <a:effectLst/>
                <a:latin typeface="+mn-lt"/>
                <a:ea typeface="+mn-ea"/>
                <a:cs typeface="+mn-cs"/>
              </a:rPr>
              <a:t>Thaichon</a:t>
            </a:r>
            <a:r>
              <a:rPr lang="en-US" sz="1200" kern="1200" dirty="0">
                <a:solidFill>
                  <a:schemeClr val="tx1"/>
                </a:solidFill>
                <a:effectLst/>
                <a:latin typeface="+mn-lt"/>
                <a:ea typeface="+mn-ea"/>
                <a:cs typeface="+mn-cs"/>
              </a:rPr>
              <a:t> et al. 2025). Experiences of the guests were made more personal, with the emphasis on emotional comfort, wellness, and relaxation. Marketing also became oriented in the promotion of the local culture, health guarantees and online convenience. The outcome was experience-based and customer-focused approach. The hotel industry is adopting leisure, work and wellness to form hybrid environments that are in line with the lifestyle and values of the modern traveler (Marques &amp; Marques 2023).</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 </a:t>
            </a: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The results indicate that there was less commuting to business hence the need by the hotels to diversify their services. The usage of technology and wellness provided enhanced guest trust and satisfaction. The transition was however not without some challenges. Smaller hotels had to struggle with high costs of investment in digital systems and training (Sabourin 2021). Nonetheless, the change enhanced brand image and sustainability consciousness. Hotels were more successful in recovery where they were flexible and innovative. Adaptability and personalization of guests have been established as persistent needs instead of short-term answers in the industry (Belo et al. 2022).</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Hotel industry altered the world due to the slowdown in business commute following COVID-19. Hotels now have new clients who are a combination of leisure customers and remote workers combined with wellness seekers, as opposed to relying on corporate customers. This change speaks to the strength and innovation of the industry. Hotels can be kept up to date in a changing market by investing in digital innovation, sustainability, and customized guest experiences. The post-COVID hotel is not a place to be, but a multipurpose environment, a combination of comfort, productivity, and emotional well-being, defining the future of hospitality on the planet (</a:t>
            </a:r>
            <a:r>
              <a:rPr lang="en-US" sz="1200" kern="1200" dirty="0" err="1">
                <a:solidFill>
                  <a:schemeClr val="tx1"/>
                </a:solidFill>
                <a:effectLst/>
                <a:latin typeface="+mn-lt"/>
                <a:ea typeface="+mn-ea"/>
                <a:cs typeface="+mn-cs"/>
              </a:rPr>
              <a:t>Okumus</a:t>
            </a:r>
            <a:r>
              <a:rPr lang="en-US" sz="1200" kern="1200" dirty="0">
                <a:solidFill>
                  <a:schemeClr val="tx1"/>
                </a:solidFill>
                <a:effectLst/>
                <a:latin typeface="+mn-lt"/>
                <a:ea typeface="+mn-ea"/>
                <a:cs typeface="+mn-cs"/>
              </a:rPr>
              <a:t> 2022).</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Area</a:t>
            </a:r>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Recommendation</a:t>
            </a:r>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Technology &amp; Guest Experience</a:t>
            </a: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Enhance tech services (mobile tools, digital loyalty). Keep the human touch.</a:t>
            </a:r>
          </a:p>
          <a:p>
            <a:r>
              <a:rPr lang="en-US" sz="1200" b="1" kern="1200" dirty="0">
                <a:solidFill>
                  <a:schemeClr val="tx1"/>
                </a:solidFill>
                <a:effectLst/>
                <a:latin typeface="+mn-lt"/>
                <a:ea typeface="+mn-ea"/>
                <a:cs typeface="+mn-cs"/>
              </a:rPr>
              <a:t>Facilities &amp; Offerings</a:t>
            </a: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Build wellness spaces. Offer flexible hybrid work areas.</a:t>
            </a:r>
          </a:p>
          <a:p>
            <a:r>
              <a:rPr lang="en-US" sz="1200" b="1" kern="1200" dirty="0">
                <a:solidFill>
                  <a:schemeClr val="tx1"/>
                </a:solidFill>
                <a:effectLst/>
                <a:latin typeface="+mn-lt"/>
                <a:ea typeface="+mn-ea"/>
                <a:cs typeface="+mn-cs"/>
              </a:rPr>
              <a:t>Sustainability &amp; Local Engagement</a:t>
            </a: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Partner with local communities. Adopt eco-friendly practices.</a:t>
            </a:r>
          </a:p>
          <a:p>
            <a:r>
              <a:rPr lang="en-US" sz="1200" b="1" kern="1200" dirty="0">
                <a:solidFill>
                  <a:schemeClr val="tx1"/>
                </a:solidFill>
                <a:effectLst/>
                <a:latin typeface="+mn-lt"/>
                <a:ea typeface="+mn-ea"/>
                <a:cs typeface="+mn-cs"/>
              </a:rPr>
              <a:t>Staff Development</a:t>
            </a: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Train staff in digital skills and empathy. Balance tech efficiency with warmth (</a:t>
            </a:r>
            <a:r>
              <a:rPr lang="en-US" sz="1200" kern="1200" dirty="0" err="1">
                <a:solidFill>
                  <a:schemeClr val="tx1"/>
                </a:solidFill>
                <a:effectLst/>
                <a:latin typeface="+mn-lt"/>
                <a:ea typeface="+mn-ea"/>
                <a:cs typeface="+mn-cs"/>
              </a:rPr>
              <a:t>Kusluvan</a:t>
            </a:r>
            <a:r>
              <a:rPr lang="en-US" sz="1200" kern="1200" dirty="0">
                <a:solidFill>
                  <a:schemeClr val="tx1"/>
                </a:solidFill>
                <a:effectLst/>
                <a:latin typeface="+mn-lt"/>
                <a:ea typeface="+mn-ea"/>
                <a:cs typeface="+mn-cs"/>
              </a:rPr>
              <a:t> 2023).</a:t>
            </a:r>
          </a:p>
          <a:p>
            <a:r>
              <a:rPr lang="en-US" sz="1200" b="1" kern="1200" dirty="0">
                <a:solidFill>
                  <a:schemeClr val="tx1"/>
                </a:solidFill>
                <a:effectLst/>
                <a:latin typeface="+mn-lt"/>
                <a:ea typeface="+mn-ea"/>
                <a:cs typeface="+mn-cs"/>
              </a:rPr>
              <a:t>Support for Small Hotels</a:t>
            </a: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Create shared platforms or partnerships to reduce innovation costs.</a:t>
            </a:r>
          </a:p>
          <a:p>
            <a:r>
              <a:rPr lang="en-US" sz="1200" b="1" kern="1200" dirty="0">
                <a:solidFill>
                  <a:schemeClr val="tx1"/>
                </a:solidFill>
                <a:effectLst/>
                <a:latin typeface="+mn-lt"/>
                <a:ea typeface="+mn-ea"/>
                <a:cs typeface="+mn-cs"/>
              </a:rPr>
              <a:t>Strategic Focus</a:t>
            </a: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Emphasize flexibility, health, and sustainability to face future disruptions.</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73050" y="1828800"/>
            <a:ext cx="8775700" cy="4937125"/>
          </a:xfrm>
          <a:prstGeom prst="rect">
            <a:avLst/>
          </a:prstGeom>
          <a:noFill/>
          <a:ln w="12700">
            <a:solidFill>
              <a:prstClr val="black"/>
            </a:solidFill>
          </a:ln>
        </p:spPr>
      </p:sp>
      <p:sp>
        <p:nvSpPr>
          <p:cNvPr id="3" name="Notes Placeholder 2"/>
          <p:cNvSpPr>
            <a:spLocks noGrp="1"/>
          </p:cNvSpPr>
          <p:nvPr>
            <p:ph type="body" idx="1"/>
          </p:nvPr>
        </p:nvSpPr>
        <p:spPr>
          <a:xfrm>
            <a:off x="822325" y="7040563"/>
            <a:ext cx="6584950" cy="5761037"/>
          </a:xfrm>
          <a:prstGeom prst="rect">
            <a:avLst/>
          </a:prstGeom>
        </p:spPr>
        <p:txBody>
          <a:bodyPr/>
          <a:lstStyle/>
          <a:p>
            <a:r>
              <a:rPr lang="en-GB" sz="1200" kern="1200" dirty="0">
                <a:solidFill>
                  <a:schemeClr val="tx1"/>
                </a:solidFill>
                <a:effectLst/>
                <a:latin typeface="+mn-lt"/>
                <a:ea typeface="+mn-ea"/>
                <a:cs typeface="+mn-cs"/>
              </a:rPr>
              <a:t>Albrecht, JN (2021), </a:t>
            </a:r>
            <a:r>
              <a:rPr lang="en-GB" sz="1200" i="1" kern="1200" dirty="0">
                <a:solidFill>
                  <a:schemeClr val="tx1"/>
                </a:solidFill>
                <a:effectLst/>
                <a:latin typeface="+mn-lt"/>
                <a:ea typeface="+mn-ea"/>
                <a:cs typeface="+mn-cs"/>
              </a:rPr>
              <a:t>Managing visitor experiences in nature-based tourism</a:t>
            </a:r>
            <a:r>
              <a:rPr lang="en-GB" sz="1200" kern="1200" dirty="0">
                <a:solidFill>
                  <a:schemeClr val="tx1"/>
                </a:solidFill>
                <a:effectLst/>
                <a:latin typeface="+mn-lt"/>
                <a:ea typeface="+mn-ea"/>
                <a:cs typeface="+mn-cs"/>
              </a:rPr>
              <a:t>, Cabi, Wallingford, Oxfordshire, Uk ; Boston, Ma.</a:t>
            </a:r>
          </a:p>
          <a:p>
            <a:r>
              <a:rPr lang="en-GB" sz="1200" kern="1200" dirty="0" err="1">
                <a:solidFill>
                  <a:schemeClr val="tx1"/>
                </a:solidFill>
                <a:effectLst/>
                <a:latin typeface="+mn-lt"/>
                <a:ea typeface="+mn-ea"/>
                <a:cs typeface="+mn-cs"/>
              </a:rPr>
              <a:t>Bagdan</a:t>
            </a:r>
            <a:r>
              <a:rPr lang="en-GB" sz="1200" kern="1200" dirty="0">
                <a:solidFill>
                  <a:schemeClr val="tx1"/>
                </a:solidFill>
                <a:effectLst/>
                <a:latin typeface="+mn-lt"/>
                <a:ea typeface="+mn-ea"/>
                <a:cs typeface="+mn-cs"/>
              </a:rPr>
              <a:t>, P (2019), </a:t>
            </a:r>
            <a:r>
              <a:rPr lang="en-GB" sz="1200" i="1" kern="1200" dirty="0">
                <a:solidFill>
                  <a:schemeClr val="tx1"/>
                </a:solidFill>
                <a:effectLst/>
                <a:latin typeface="+mn-lt"/>
                <a:ea typeface="+mn-ea"/>
                <a:cs typeface="+mn-cs"/>
              </a:rPr>
              <a:t>Guest Service In The Hospitality Industry.</a:t>
            </a:r>
            <a:r>
              <a:rPr lang="en-GB" sz="1200" kern="1200" dirty="0">
                <a:solidFill>
                  <a:schemeClr val="tx1"/>
                </a:solidFill>
                <a:effectLst/>
                <a:latin typeface="+mn-lt"/>
                <a:ea typeface="+mn-ea"/>
                <a:cs typeface="+mn-cs"/>
              </a:rPr>
              <a:t>, Kendall Hunt, S.L.</a:t>
            </a:r>
          </a:p>
          <a:p>
            <a:r>
              <a:rPr lang="en-GB" sz="1200" kern="1200" dirty="0">
                <a:solidFill>
                  <a:schemeClr val="tx1"/>
                </a:solidFill>
                <a:effectLst/>
                <a:latin typeface="+mn-lt"/>
                <a:ea typeface="+mn-ea"/>
                <a:cs typeface="+mn-cs"/>
              </a:rPr>
              <a:t>Batabyal, D &amp; Das, DK (2019), </a:t>
            </a:r>
            <a:r>
              <a:rPr lang="en-GB" sz="1200" i="1" kern="1200" dirty="0">
                <a:solidFill>
                  <a:schemeClr val="tx1"/>
                </a:solidFill>
                <a:effectLst/>
                <a:latin typeface="+mn-lt"/>
                <a:ea typeface="+mn-ea"/>
                <a:cs typeface="+mn-cs"/>
              </a:rPr>
              <a:t>Global trends, practices, and challenges in contemporary tourism and hospitality management</a:t>
            </a:r>
            <a:r>
              <a:rPr lang="en-GB" sz="1200" kern="1200" dirty="0">
                <a:solidFill>
                  <a:schemeClr val="tx1"/>
                </a:solidFill>
                <a:effectLst/>
                <a:latin typeface="+mn-lt"/>
                <a:ea typeface="+mn-ea"/>
                <a:cs typeface="+mn-cs"/>
              </a:rPr>
              <a:t>, IGI Global, Hershey, PA.</a:t>
            </a:r>
          </a:p>
          <a:p>
            <a:r>
              <a:rPr lang="en-GB" sz="1200" kern="1200" dirty="0">
                <a:solidFill>
                  <a:schemeClr val="tx1"/>
                </a:solidFill>
                <a:effectLst/>
                <a:latin typeface="+mn-lt"/>
                <a:ea typeface="+mn-ea"/>
                <a:cs typeface="+mn-cs"/>
              </a:rPr>
              <a:t>Bergsma, M (2023), ‘The Future of Tourism and Hospitality’, </a:t>
            </a:r>
            <a:r>
              <a:rPr lang="en-GB" sz="1200" i="1" kern="1200" dirty="0">
                <a:solidFill>
                  <a:schemeClr val="tx1"/>
                </a:solidFill>
                <a:effectLst/>
                <a:latin typeface="+mn-lt"/>
                <a:ea typeface="+mn-ea"/>
                <a:cs typeface="+mn-cs"/>
              </a:rPr>
              <a:t>Tourism and Hospitality Research</a:t>
            </a:r>
            <a:r>
              <a:rPr lang="en-GB" sz="1200" kern="1200" dirty="0">
                <a:solidFill>
                  <a:schemeClr val="tx1"/>
                </a:solidFill>
                <a:effectLst/>
                <a:latin typeface="+mn-lt"/>
                <a:ea typeface="+mn-ea"/>
                <a:cs typeface="+mn-cs"/>
              </a:rPr>
              <a:t>, vol. 2, no. 1, pp. 76–79.</a:t>
            </a:r>
          </a:p>
          <a:p>
            <a:r>
              <a:rPr lang="en-US" sz="1200" kern="1200" dirty="0">
                <a:solidFill>
                  <a:schemeClr val="tx1"/>
                </a:solidFill>
                <a:effectLst/>
                <a:latin typeface="+mn-lt"/>
                <a:ea typeface="+mn-ea"/>
                <a:cs typeface="+mn-cs"/>
              </a:rPr>
              <a:t>Belo, M, </a:t>
            </a:r>
            <a:r>
              <a:rPr lang="en-US" sz="1200" kern="1200" dirty="0" err="1">
                <a:solidFill>
                  <a:schemeClr val="tx1"/>
                </a:solidFill>
                <a:effectLst/>
                <a:latin typeface="+mn-lt"/>
                <a:ea typeface="+mn-ea"/>
                <a:cs typeface="+mn-cs"/>
              </a:rPr>
              <a:t>CarvalhoLC</a:t>
            </a:r>
            <a:r>
              <a:rPr lang="en-US" sz="1200" kern="1200" dirty="0">
                <a:solidFill>
                  <a:schemeClr val="tx1"/>
                </a:solidFill>
                <a:effectLst/>
                <a:latin typeface="+mn-lt"/>
                <a:ea typeface="+mn-ea"/>
                <a:cs typeface="+mn-cs"/>
              </a:rPr>
              <a:t>, Pronto, JM &amp; Gustavo, N (2022), </a:t>
            </a:r>
            <a:r>
              <a:rPr lang="en-US" sz="1200" i="1" kern="1200" dirty="0">
                <a:solidFill>
                  <a:schemeClr val="tx1"/>
                </a:solidFill>
                <a:effectLst/>
                <a:latin typeface="+mn-lt"/>
                <a:ea typeface="+mn-ea"/>
                <a:cs typeface="+mn-cs"/>
              </a:rPr>
              <a:t>Optimizing digital solutions for hyper-personalization in tourism and hospitality</a:t>
            </a:r>
            <a:r>
              <a:rPr lang="en-US" sz="1200" kern="1200" dirty="0">
                <a:solidFill>
                  <a:schemeClr val="tx1"/>
                </a:solidFill>
                <a:effectLst/>
                <a:latin typeface="+mn-lt"/>
                <a:ea typeface="+mn-ea"/>
                <a:cs typeface="+mn-cs"/>
              </a:rPr>
              <a:t>, IGI Global, Hershey, Pennsylvania (701 E. Chocolate Avenue, Hershey, Pennsylvania, 17033, USA).</a:t>
            </a:r>
            <a:endParaRPr lang="en-GB" sz="1200" kern="1200" dirty="0">
              <a:solidFill>
                <a:schemeClr val="tx1"/>
              </a:solidFill>
              <a:effectLst/>
              <a:latin typeface="+mn-lt"/>
              <a:ea typeface="+mn-ea"/>
              <a:cs typeface="+mn-cs"/>
            </a:endParaRPr>
          </a:p>
          <a:p>
            <a:r>
              <a:rPr lang="en-US" sz="1200" kern="1200" dirty="0" err="1">
                <a:solidFill>
                  <a:schemeClr val="tx1"/>
                </a:solidFill>
                <a:effectLst/>
                <a:latin typeface="+mn-lt"/>
                <a:ea typeface="+mn-ea"/>
                <a:cs typeface="+mn-cs"/>
              </a:rPr>
              <a:t>Busulwa</a:t>
            </a:r>
            <a:r>
              <a:rPr lang="en-US" sz="1200" kern="1200" dirty="0">
                <a:solidFill>
                  <a:schemeClr val="tx1"/>
                </a:solidFill>
                <a:effectLst/>
                <a:latin typeface="+mn-lt"/>
                <a:ea typeface="+mn-ea"/>
                <a:cs typeface="+mn-cs"/>
              </a:rPr>
              <a:t>, R, Evans, N, Oh, A &amp; Kang, M (2020), </a:t>
            </a:r>
            <a:r>
              <a:rPr lang="en-US" sz="1200" i="1" kern="1200" dirty="0">
                <a:solidFill>
                  <a:schemeClr val="tx1"/>
                </a:solidFill>
                <a:effectLst/>
                <a:latin typeface="+mn-lt"/>
                <a:ea typeface="+mn-ea"/>
                <a:cs typeface="+mn-cs"/>
              </a:rPr>
              <a:t>Hospitality Management and Digital Transformation</a:t>
            </a:r>
            <a:r>
              <a:rPr lang="en-US" sz="1200" kern="1200" dirty="0">
                <a:solidFill>
                  <a:schemeClr val="tx1"/>
                </a:solidFill>
                <a:effectLst/>
                <a:latin typeface="+mn-lt"/>
                <a:ea typeface="+mn-ea"/>
                <a:cs typeface="+mn-cs"/>
              </a:rPr>
              <a:t>, Routledge.</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Correia, R, Martins, M &amp; Fontes, R (2025), </a:t>
            </a:r>
            <a:r>
              <a:rPr lang="en-US" sz="1200" i="1" kern="1200" dirty="0">
                <a:solidFill>
                  <a:schemeClr val="tx1"/>
                </a:solidFill>
                <a:effectLst/>
                <a:latin typeface="+mn-lt"/>
                <a:ea typeface="+mn-ea"/>
                <a:cs typeface="+mn-cs"/>
              </a:rPr>
              <a:t>Transforming Remote Work and Tourism in the Digital Nomad Era</a:t>
            </a:r>
            <a:r>
              <a:rPr lang="en-US" sz="1200" kern="1200" dirty="0">
                <a:solidFill>
                  <a:schemeClr val="tx1"/>
                </a:solidFill>
                <a:effectLst/>
                <a:latin typeface="+mn-lt"/>
                <a:ea typeface="+mn-ea"/>
                <a:cs typeface="+mn-cs"/>
              </a:rPr>
              <a:t>, IGI Global.</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Erdinç </a:t>
            </a:r>
            <a:r>
              <a:rPr lang="en-US" sz="1200" kern="1200" dirty="0" err="1">
                <a:solidFill>
                  <a:schemeClr val="tx1"/>
                </a:solidFill>
                <a:effectLst/>
                <a:latin typeface="+mn-lt"/>
                <a:ea typeface="+mn-ea"/>
                <a:cs typeface="+mn-cs"/>
              </a:rPr>
              <a:t>Çakmak</a:t>
            </a:r>
            <a:r>
              <a:rPr lang="en-US" sz="1200" kern="1200" dirty="0">
                <a:solidFill>
                  <a:schemeClr val="tx1"/>
                </a:solidFill>
                <a:effectLst/>
                <a:latin typeface="+mn-lt"/>
                <a:ea typeface="+mn-ea"/>
                <a:cs typeface="+mn-cs"/>
              </a:rPr>
              <a:t>, Tucker, H &amp; Hollinshead, K (2021), </a:t>
            </a:r>
            <a:r>
              <a:rPr lang="en-US" sz="1200" i="1" kern="1200" dirty="0">
                <a:solidFill>
                  <a:schemeClr val="tx1"/>
                </a:solidFill>
                <a:effectLst/>
                <a:latin typeface="+mn-lt"/>
                <a:ea typeface="+mn-ea"/>
                <a:cs typeface="+mn-cs"/>
              </a:rPr>
              <a:t>Tourism paradoxes : contradictions, controversies and challenges</a:t>
            </a:r>
            <a:r>
              <a:rPr lang="en-US" sz="1200" kern="1200" dirty="0">
                <a:solidFill>
                  <a:schemeClr val="tx1"/>
                </a:solidFill>
                <a:effectLst/>
                <a:latin typeface="+mn-lt"/>
                <a:ea typeface="+mn-ea"/>
                <a:cs typeface="+mn-cs"/>
              </a:rPr>
              <a:t>, Channel View Publications, Blue Ridge Summit.</a:t>
            </a:r>
            <a:endParaRPr lang="en-GB" sz="1200" kern="1200" dirty="0">
              <a:solidFill>
                <a:schemeClr val="tx1"/>
              </a:solidFill>
              <a:effectLst/>
              <a:latin typeface="+mn-lt"/>
              <a:ea typeface="+mn-ea"/>
              <a:cs typeface="+mn-cs"/>
            </a:endParaRPr>
          </a:p>
          <a:p>
            <a:r>
              <a:rPr lang="en-US" sz="1200" kern="1200" dirty="0" err="1">
                <a:solidFill>
                  <a:schemeClr val="tx1"/>
                </a:solidFill>
                <a:effectLst/>
                <a:latin typeface="+mn-lt"/>
                <a:ea typeface="+mn-ea"/>
                <a:cs typeface="+mn-cs"/>
              </a:rPr>
              <a:t>Gardetti</a:t>
            </a:r>
            <a:r>
              <a:rPr lang="en-US" sz="1200" kern="1200" dirty="0">
                <a:solidFill>
                  <a:schemeClr val="tx1"/>
                </a:solidFill>
                <a:effectLst/>
                <a:latin typeface="+mn-lt"/>
                <a:ea typeface="+mn-ea"/>
                <a:cs typeface="+mn-cs"/>
              </a:rPr>
              <a:t>, MA &amp; Torres, AL (2017), </a:t>
            </a:r>
            <a:r>
              <a:rPr lang="en-US" sz="1200" i="1" kern="1200" dirty="0">
                <a:solidFill>
                  <a:schemeClr val="tx1"/>
                </a:solidFill>
                <a:effectLst/>
                <a:latin typeface="+mn-lt"/>
                <a:ea typeface="+mn-ea"/>
                <a:cs typeface="+mn-cs"/>
              </a:rPr>
              <a:t>Sustainability in Hospitality</a:t>
            </a:r>
            <a:r>
              <a:rPr lang="en-US" sz="1200" kern="1200" dirty="0">
                <a:solidFill>
                  <a:schemeClr val="tx1"/>
                </a:solidFill>
                <a:effectLst/>
                <a:latin typeface="+mn-lt"/>
                <a:ea typeface="+mn-ea"/>
                <a:cs typeface="+mn-cs"/>
              </a:rPr>
              <a:t>, Routledge.</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Kumar, S, Talukder, MB &amp; Pego, A (2024), </a:t>
            </a:r>
            <a:r>
              <a:rPr lang="en-US" sz="1200" i="1" kern="1200" dirty="0">
                <a:solidFill>
                  <a:schemeClr val="tx1"/>
                </a:solidFill>
                <a:effectLst/>
                <a:latin typeface="+mn-lt"/>
                <a:ea typeface="+mn-ea"/>
                <a:cs typeface="+mn-cs"/>
              </a:rPr>
              <a:t>Utilizing Smart Technology and AI in Hybrid Tourism and Hospitality</a:t>
            </a:r>
            <a:r>
              <a:rPr lang="en-US" sz="1200" kern="1200" dirty="0">
                <a:solidFill>
                  <a:schemeClr val="tx1"/>
                </a:solidFill>
                <a:effectLst/>
                <a:latin typeface="+mn-lt"/>
                <a:ea typeface="+mn-ea"/>
                <a:cs typeface="+mn-cs"/>
              </a:rPr>
              <a:t>, IGI Global.</a:t>
            </a:r>
            <a:endParaRPr lang="en-GB" sz="1200" kern="1200" dirty="0">
              <a:solidFill>
                <a:schemeClr val="tx1"/>
              </a:solidFill>
              <a:effectLst/>
              <a:latin typeface="+mn-lt"/>
              <a:ea typeface="+mn-ea"/>
              <a:cs typeface="+mn-cs"/>
            </a:endParaRPr>
          </a:p>
          <a:p>
            <a:r>
              <a:rPr lang="en-US" sz="1200" kern="1200" dirty="0" err="1">
                <a:solidFill>
                  <a:schemeClr val="tx1"/>
                </a:solidFill>
                <a:effectLst/>
                <a:latin typeface="+mn-lt"/>
                <a:ea typeface="+mn-ea"/>
                <a:cs typeface="+mn-cs"/>
              </a:rPr>
              <a:t>Kusluvan</a:t>
            </a:r>
            <a:r>
              <a:rPr lang="en-US" sz="1200" kern="1200" dirty="0">
                <a:solidFill>
                  <a:schemeClr val="tx1"/>
                </a:solidFill>
                <a:effectLst/>
                <a:latin typeface="+mn-lt"/>
                <a:ea typeface="+mn-ea"/>
                <a:cs typeface="+mn-cs"/>
              </a:rPr>
              <a:t>, S (2023), </a:t>
            </a:r>
            <a:r>
              <a:rPr lang="en-US" sz="1200" i="1" kern="1200" dirty="0">
                <a:solidFill>
                  <a:schemeClr val="tx1"/>
                </a:solidFill>
                <a:effectLst/>
                <a:latin typeface="+mn-lt"/>
                <a:ea typeface="+mn-ea"/>
                <a:cs typeface="+mn-cs"/>
              </a:rPr>
              <a:t>Managing employee attitudes and behaviors in the tourism and hospitality industry</a:t>
            </a:r>
            <a:r>
              <a:rPr lang="en-US" sz="1200" kern="1200" dirty="0">
                <a:solidFill>
                  <a:schemeClr val="tx1"/>
                </a:solidFill>
                <a:effectLst/>
                <a:latin typeface="+mn-lt"/>
                <a:ea typeface="+mn-ea"/>
                <a:cs typeface="+mn-cs"/>
              </a:rPr>
              <a:t>, Nova Science Publishers, New York.</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Legrand, W, Sloan, P &amp; Chen, JS (2022), </a:t>
            </a:r>
            <a:r>
              <a:rPr lang="en-US" sz="1200" i="1" kern="1200" dirty="0">
                <a:solidFill>
                  <a:schemeClr val="tx1"/>
                </a:solidFill>
                <a:effectLst/>
                <a:latin typeface="+mn-lt"/>
                <a:ea typeface="+mn-ea"/>
                <a:cs typeface="+mn-cs"/>
              </a:rPr>
              <a:t>Sustainability in the Hospitality Industry 2nd Ed Principles of Sustainable Operations</a:t>
            </a:r>
            <a:r>
              <a:rPr lang="en-US" sz="1200" kern="1200" dirty="0">
                <a:solidFill>
                  <a:schemeClr val="tx1"/>
                </a:solidFill>
                <a:effectLst/>
                <a:latin typeface="+mn-lt"/>
                <a:ea typeface="+mn-ea"/>
                <a:cs typeface="+mn-cs"/>
              </a:rPr>
              <a:t>, Florence Taylor And Francis Ann Arbor, Michigan </a:t>
            </a:r>
            <a:r>
              <a:rPr lang="en-US" sz="1200" kern="1200" dirty="0" err="1">
                <a:solidFill>
                  <a:schemeClr val="tx1"/>
                </a:solidFill>
                <a:effectLst/>
                <a:latin typeface="+mn-lt"/>
                <a:ea typeface="+mn-ea"/>
                <a:cs typeface="+mn-cs"/>
              </a:rPr>
              <a:t>Proquest</a:t>
            </a:r>
            <a:r>
              <a:rPr lang="en-US" sz="1200" kern="1200" dirty="0">
                <a:solidFill>
                  <a:schemeClr val="tx1"/>
                </a:solidFill>
                <a:effectLst/>
                <a:latin typeface="+mn-lt"/>
                <a:ea typeface="+mn-ea"/>
                <a:cs typeface="+mn-cs"/>
              </a:rPr>
              <a:t>.</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Marques, J &amp; Marques, RP (2023), </a:t>
            </a:r>
            <a:r>
              <a:rPr lang="en-US" sz="1200" i="1" kern="1200" dirty="0">
                <a:solidFill>
                  <a:schemeClr val="tx1"/>
                </a:solidFill>
                <a:effectLst/>
                <a:latin typeface="+mn-lt"/>
                <a:ea typeface="+mn-ea"/>
                <a:cs typeface="+mn-cs"/>
              </a:rPr>
              <a:t>Digital Transformation of the Hotel Industry</a:t>
            </a:r>
            <a:r>
              <a:rPr lang="en-US" sz="1200" kern="1200" dirty="0">
                <a:solidFill>
                  <a:schemeClr val="tx1"/>
                </a:solidFill>
                <a:effectLst/>
                <a:latin typeface="+mn-lt"/>
                <a:ea typeface="+mn-ea"/>
                <a:cs typeface="+mn-cs"/>
              </a:rPr>
              <a:t>, Springer Nature.</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Musa, A (2025), </a:t>
            </a:r>
            <a:r>
              <a:rPr lang="en-US" sz="1200" i="1" kern="1200" dirty="0">
                <a:solidFill>
                  <a:schemeClr val="tx1"/>
                </a:solidFill>
                <a:effectLst/>
                <a:latin typeface="+mn-lt"/>
                <a:ea typeface="+mn-ea"/>
                <a:cs typeface="+mn-cs"/>
              </a:rPr>
              <a:t>The Innovation Ripple Effect: How One Invention Changed Multiple Industries</a:t>
            </a:r>
            <a:r>
              <a:rPr lang="en-US" sz="1200" kern="1200" dirty="0">
                <a:solidFill>
                  <a:schemeClr val="tx1"/>
                </a:solidFill>
                <a:effectLst/>
                <a:latin typeface="+mn-lt"/>
                <a:ea typeface="+mn-ea"/>
                <a:cs typeface="+mn-cs"/>
              </a:rPr>
              <a:t>, Recorded Books.</a:t>
            </a:r>
            <a:endParaRPr lang="en-GB" sz="1200" kern="1200" dirty="0">
              <a:solidFill>
                <a:schemeClr val="tx1"/>
              </a:solidFill>
              <a:effectLst/>
              <a:latin typeface="+mn-lt"/>
              <a:ea typeface="+mn-ea"/>
              <a:cs typeface="+mn-cs"/>
            </a:endParaRPr>
          </a:p>
          <a:p>
            <a:r>
              <a:rPr lang="en-US" sz="1200" kern="1200" dirty="0" err="1">
                <a:solidFill>
                  <a:schemeClr val="tx1"/>
                </a:solidFill>
                <a:effectLst/>
                <a:latin typeface="+mn-lt"/>
                <a:ea typeface="+mn-ea"/>
                <a:cs typeface="+mn-cs"/>
              </a:rPr>
              <a:t>Okumus</a:t>
            </a:r>
            <a:r>
              <a:rPr lang="en-US" sz="1200" kern="1200" dirty="0">
                <a:solidFill>
                  <a:schemeClr val="tx1"/>
                </a:solidFill>
                <a:effectLst/>
                <a:latin typeface="+mn-lt"/>
                <a:ea typeface="+mn-ea"/>
                <a:cs typeface="+mn-cs"/>
              </a:rPr>
              <a:t>, F (2022), </a:t>
            </a:r>
            <a:r>
              <a:rPr lang="en-US" sz="1200" i="1" kern="1200" dirty="0">
                <a:solidFill>
                  <a:schemeClr val="tx1"/>
                </a:solidFill>
                <a:effectLst/>
                <a:latin typeface="+mn-lt"/>
                <a:ea typeface="+mn-ea"/>
                <a:cs typeface="+mn-cs"/>
              </a:rPr>
              <a:t>Contemporary research methods in hospitality and tourism</a:t>
            </a:r>
            <a:r>
              <a:rPr lang="en-US" sz="1200" kern="1200" dirty="0">
                <a:solidFill>
                  <a:schemeClr val="tx1"/>
                </a:solidFill>
                <a:effectLst/>
                <a:latin typeface="+mn-lt"/>
                <a:ea typeface="+mn-ea"/>
                <a:cs typeface="+mn-cs"/>
              </a:rPr>
              <a:t>, Emerald Group Publishing, Bingley, UK.</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Park </a:t>
            </a:r>
            <a:r>
              <a:rPr lang="en-US" sz="1200" kern="1200" dirty="0" err="1">
                <a:solidFill>
                  <a:schemeClr val="tx1"/>
                </a:solidFill>
                <a:effectLst/>
                <a:latin typeface="+mn-lt"/>
                <a:ea typeface="+mn-ea"/>
                <a:cs typeface="+mn-cs"/>
              </a:rPr>
              <a:t>Thaichon</a:t>
            </a:r>
            <a:r>
              <a:rPr lang="en-US" sz="1200" kern="1200" dirty="0">
                <a:solidFill>
                  <a:schemeClr val="tx1"/>
                </a:solidFill>
                <a:effectLst/>
                <a:latin typeface="+mn-lt"/>
                <a:ea typeface="+mn-ea"/>
                <a:cs typeface="+mn-cs"/>
              </a:rPr>
              <a:t>, Dutta, PK, </a:t>
            </a:r>
            <a:r>
              <a:rPr lang="en-US" sz="1200" kern="1200" dirty="0" err="1">
                <a:solidFill>
                  <a:schemeClr val="tx1"/>
                </a:solidFill>
                <a:effectLst/>
                <a:latin typeface="+mn-lt"/>
                <a:ea typeface="+mn-ea"/>
                <a:cs typeface="+mn-cs"/>
              </a:rPr>
              <a:t>Haghi</a:t>
            </a:r>
            <a:r>
              <a:rPr lang="en-US" sz="1200" kern="1200" dirty="0">
                <a:solidFill>
                  <a:schemeClr val="tx1"/>
                </a:solidFill>
                <a:effectLst/>
                <a:latin typeface="+mn-lt"/>
                <a:ea typeface="+mn-ea"/>
                <a:cs typeface="+mn-cs"/>
              </a:rPr>
              <a:t>, AK &amp; Dutta, S (2025), </a:t>
            </a:r>
            <a:r>
              <a:rPr lang="en-US" sz="1200" i="1" kern="1200" dirty="0">
                <a:solidFill>
                  <a:schemeClr val="tx1"/>
                </a:solidFill>
                <a:effectLst/>
                <a:latin typeface="+mn-lt"/>
                <a:ea typeface="+mn-ea"/>
                <a:cs typeface="+mn-cs"/>
              </a:rPr>
              <a:t>Digital Disruption in Hospitality, AI and Emerging Technologies</a:t>
            </a:r>
            <a:r>
              <a:rPr lang="en-US" sz="1200" kern="1200" dirty="0">
                <a:solidFill>
                  <a:schemeClr val="tx1"/>
                </a:solidFill>
                <a:effectLst/>
                <a:latin typeface="+mn-lt"/>
                <a:ea typeface="+mn-ea"/>
                <a:cs typeface="+mn-cs"/>
              </a:rPr>
              <a:t>, Emerald Group Publishing.</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Roik Oksana (2022), </a:t>
            </a:r>
            <a:r>
              <a:rPr lang="en-US" sz="1200" i="1" kern="1200" dirty="0">
                <a:solidFill>
                  <a:schemeClr val="tx1"/>
                </a:solidFill>
                <a:effectLst/>
                <a:latin typeface="+mn-lt"/>
                <a:ea typeface="+mn-ea"/>
                <a:cs typeface="+mn-cs"/>
              </a:rPr>
              <a:t>INNOVATIONS IN TOURISM: THEORETICAL AND PRACTICAL ASPECTS</a:t>
            </a:r>
            <a:r>
              <a:rPr lang="en-US" sz="1200" kern="1200" dirty="0">
                <a:solidFill>
                  <a:schemeClr val="tx1"/>
                </a:solidFill>
                <a:effectLst/>
                <a:latin typeface="+mn-lt"/>
                <a:ea typeface="+mn-ea"/>
                <a:cs typeface="+mn-cs"/>
              </a:rPr>
              <a:t>, International Science Group.</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Sabourin, V (2021), </a:t>
            </a:r>
            <a:r>
              <a:rPr lang="en-US" sz="1200" i="1" kern="1200" dirty="0">
                <a:solidFill>
                  <a:schemeClr val="tx1"/>
                </a:solidFill>
                <a:effectLst/>
                <a:latin typeface="+mn-lt"/>
                <a:ea typeface="+mn-ea"/>
                <a:cs typeface="+mn-cs"/>
              </a:rPr>
              <a:t>Strategic Management for the Hospitality and Tourism Industry</a:t>
            </a:r>
            <a:r>
              <a:rPr lang="en-US" sz="1200" kern="1200" dirty="0">
                <a:solidFill>
                  <a:schemeClr val="tx1"/>
                </a:solidFill>
                <a:effectLst/>
                <a:latin typeface="+mn-lt"/>
                <a:ea typeface="+mn-ea"/>
                <a:cs typeface="+mn-cs"/>
              </a:rPr>
              <a:t>, CRC Press.</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Sedky, A (2024), </a:t>
            </a:r>
            <a:r>
              <a:rPr lang="en-US" sz="1200" i="1" kern="1200" dirty="0">
                <a:solidFill>
                  <a:schemeClr val="tx1"/>
                </a:solidFill>
                <a:effectLst/>
                <a:latin typeface="+mn-lt"/>
                <a:ea typeface="+mn-ea"/>
                <a:cs typeface="+mn-cs"/>
              </a:rPr>
              <a:t>Resiliency Strategies for Long-Term Business Success</a:t>
            </a:r>
            <a:r>
              <a:rPr lang="en-US" sz="1200" kern="1200" dirty="0">
                <a:solidFill>
                  <a:schemeClr val="tx1"/>
                </a:solidFill>
                <a:effectLst/>
                <a:latin typeface="+mn-lt"/>
                <a:ea typeface="+mn-ea"/>
                <a:cs typeface="+mn-cs"/>
              </a:rPr>
              <a:t>, IGI Global.</a:t>
            </a:r>
            <a:endParaRPr lang="en-GB" sz="1200" kern="1200" dirty="0">
              <a:solidFill>
                <a:schemeClr val="tx1"/>
              </a:solidFill>
              <a:effectLst/>
              <a:latin typeface="+mn-lt"/>
              <a:ea typeface="+mn-ea"/>
              <a:cs typeface="+mn-cs"/>
            </a:endParaRPr>
          </a:p>
          <a:p>
            <a:r>
              <a:rPr lang="en-US" sz="1200" kern="1200" dirty="0" err="1">
                <a:solidFill>
                  <a:schemeClr val="tx1"/>
                </a:solidFill>
                <a:effectLst/>
                <a:latin typeface="+mn-lt"/>
                <a:ea typeface="+mn-ea"/>
                <a:cs typeface="+mn-cs"/>
              </a:rPr>
              <a:t>Sezerel</a:t>
            </a:r>
            <a:r>
              <a:rPr lang="en-US" sz="1200" kern="1200" dirty="0">
                <a:solidFill>
                  <a:schemeClr val="tx1"/>
                </a:solidFill>
                <a:effectLst/>
                <a:latin typeface="+mn-lt"/>
                <a:ea typeface="+mn-ea"/>
                <a:cs typeface="+mn-cs"/>
              </a:rPr>
              <a:t>, H &amp; Christiansen, B (2022), </a:t>
            </a:r>
            <a:r>
              <a:rPr lang="en-US" sz="1200" i="1" kern="1200" dirty="0">
                <a:solidFill>
                  <a:schemeClr val="tx1"/>
                </a:solidFill>
                <a:effectLst/>
                <a:latin typeface="+mn-lt"/>
                <a:ea typeface="+mn-ea"/>
                <a:cs typeface="+mn-cs"/>
              </a:rPr>
              <a:t>Handbook of Research on Sustainable Tourism and Hotel Operations in Global Hypercompetition</a:t>
            </a:r>
            <a:r>
              <a:rPr lang="en-US" sz="1200" kern="1200" dirty="0">
                <a:solidFill>
                  <a:schemeClr val="tx1"/>
                </a:solidFill>
                <a:effectLst/>
                <a:latin typeface="+mn-lt"/>
                <a:ea typeface="+mn-ea"/>
                <a:cs typeface="+mn-cs"/>
              </a:rPr>
              <a:t>, IGI Global.</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Sharpley, R &amp; Stone, P (2023), </a:t>
            </a:r>
            <a:r>
              <a:rPr lang="en-US" sz="1200" i="1" kern="1200" dirty="0">
                <a:solidFill>
                  <a:schemeClr val="tx1"/>
                </a:solidFill>
                <a:effectLst/>
                <a:latin typeface="+mn-lt"/>
                <a:ea typeface="+mn-ea"/>
                <a:cs typeface="+mn-cs"/>
              </a:rPr>
              <a:t>Contemporary Tourist Experience</a:t>
            </a:r>
            <a:r>
              <a:rPr lang="en-US" sz="1200" kern="1200" dirty="0">
                <a:solidFill>
                  <a:schemeClr val="tx1"/>
                </a:solidFill>
                <a:effectLst/>
                <a:latin typeface="+mn-lt"/>
                <a:ea typeface="+mn-ea"/>
                <a:cs typeface="+mn-cs"/>
              </a:rPr>
              <a:t>, Routledge.</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Talukder, MB, Kumar, S &amp; Tyagi, PK (2024), </a:t>
            </a:r>
            <a:r>
              <a:rPr lang="en-US" sz="1200" i="1" kern="1200" dirty="0">
                <a:solidFill>
                  <a:schemeClr val="tx1"/>
                </a:solidFill>
                <a:effectLst/>
                <a:latin typeface="+mn-lt"/>
                <a:ea typeface="+mn-ea"/>
                <a:cs typeface="+mn-cs"/>
              </a:rPr>
              <a:t>Impact of AI and Tech-Driven Solutions in Hospitality and Tourism</a:t>
            </a:r>
            <a:r>
              <a:rPr lang="en-US" sz="1200" kern="1200" dirty="0">
                <a:solidFill>
                  <a:schemeClr val="tx1"/>
                </a:solidFill>
                <a:effectLst/>
                <a:latin typeface="+mn-lt"/>
                <a:ea typeface="+mn-ea"/>
                <a:cs typeface="+mn-cs"/>
              </a:rPr>
              <a:t>, IGI Global.</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Toivonen, M, </a:t>
            </a:r>
            <a:r>
              <a:rPr lang="en-US" sz="1200" kern="1200" dirty="0" err="1">
                <a:solidFill>
                  <a:schemeClr val="tx1"/>
                </a:solidFill>
                <a:effectLst/>
                <a:latin typeface="+mn-lt"/>
                <a:ea typeface="+mn-ea"/>
                <a:cs typeface="+mn-cs"/>
              </a:rPr>
              <a:t>Springerlink</a:t>
            </a:r>
            <a:r>
              <a:rPr lang="en-US" sz="1200" kern="1200" dirty="0">
                <a:solidFill>
                  <a:schemeClr val="tx1"/>
                </a:solidFill>
                <a:effectLst/>
                <a:latin typeface="+mn-lt"/>
                <a:ea typeface="+mn-ea"/>
                <a:cs typeface="+mn-cs"/>
              </a:rPr>
              <a:t> (Online Service &amp; France (2016), </a:t>
            </a:r>
            <a:r>
              <a:rPr lang="en-US" sz="1200" i="1" kern="1200" dirty="0">
                <a:solidFill>
                  <a:schemeClr val="tx1"/>
                </a:solidFill>
                <a:effectLst/>
                <a:latin typeface="+mn-lt"/>
                <a:ea typeface="+mn-ea"/>
                <a:cs typeface="+mn-cs"/>
              </a:rPr>
              <a:t>Service Innovation : Novel Ways of Creating Value in Actor Systems</a:t>
            </a:r>
            <a:r>
              <a:rPr lang="en-US" sz="1200" kern="1200" dirty="0">
                <a:solidFill>
                  <a:schemeClr val="tx1"/>
                </a:solidFill>
                <a:effectLst/>
                <a:latin typeface="+mn-lt"/>
                <a:ea typeface="+mn-ea"/>
                <a:cs typeface="+mn-cs"/>
              </a:rPr>
              <a:t>, Springer Japan, Tokyo.</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Vasudevan, V (2025), </a:t>
            </a:r>
            <a:r>
              <a:rPr lang="en-US" sz="1200" i="1" kern="1200" dirty="0">
                <a:solidFill>
                  <a:schemeClr val="tx1"/>
                </a:solidFill>
                <a:effectLst/>
                <a:latin typeface="+mn-lt"/>
                <a:ea typeface="+mn-ea"/>
                <a:cs typeface="+mn-cs"/>
              </a:rPr>
              <a:t>Understanding the Business of Tourism</a:t>
            </a:r>
            <a:r>
              <a:rPr lang="en-US" sz="1200" kern="1200" dirty="0">
                <a:solidFill>
                  <a:schemeClr val="tx1"/>
                </a:solidFill>
                <a:effectLst/>
                <a:latin typeface="+mn-lt"/>
                <a:ea typeface="+mn-ea"/>
                <a:cs typeface="+mn-cs"/>
              </a:rPr>
              <a:t>, Taylor &amp; Francis.</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Wahab, K (2021), Impact of COVID-19 on the Hospitality Industry: Climbing Towards Recovery, Eliva Press.</a:t>
            </a:r>
          </a:p>
          <a:p>
            <a:r>
              <a:rPr lang="en-US" sz="1200" kern="1200" dirty="0">
                <a:solidFill>
                  <a:schemeClr val="tx1"/>
                </a:solidFill>
                <a:effectLst/>
                <a:latin typeface="+mn-lt"/>
                <a:ea typeface="+mn-ea"/>
                <a:cs typeface="+mn-cs"/>
              </a:rPr>
              <a:t>Yaqoob, S, Arwa </a:t>
            </a:r>
            <a:r>
              <a:rPr lang="en-US" sz="1200" kern="1200" dirty="0" err="1">
                <a:solidFill>
                  <a:schemeClr val="tx1"/>
                </a:solidFill>
                <a:effectLst/>
                <a:latin typeface="+mn-lt"/>
                <a:ea typeface="+mn-ea"/>
                <a:cs typeface="+mn-cs"/>
              </a:rPr>
              <a:t>Abdulkreem</a:t>
            </a:r>
            <a:r>
              <a:rPr lang="en-US" sz="1200" kern="1200" dirty="0">
                <a:solidFill>
                  <a:schemeClr val="tx1"/>
                </a:solidFill>
                <a:effectLst/>
                <a:latin typeface="+mn-lt"/>
                <a:ea typeface="+mn-ea"/>
                <a:cs typeface="+mn-cs"/>
              </a:rPr>
              <a:t> AL-</a:t>
            </a:r>
            <a:r>
              <a:rPr lang="en-US" sz="1200" kern="1200" dirty="0" err="1">
                <a:solidFill>
                  <a:schemeClr val="tx1"/>
                </a:solidFill>
                <a:effectLst/>
                <a:latin typeface="+mn-lt"/>
                <a:ea typeface="+mn-ea"/>
                <a:cs typeface="+mn-cs"/>
              </a:rPr>
              <a:t>Huqail</a:t>
            </a:r>
            <a:r>
              <a:rPr lang="en-US" sz="1200" kern="1200" dirty="0">
                <a:solidFill>
                  <a:schemeClr val="tx1"/>
                </a:solidFill>
                <a:effectLst/>
                <a:latin typeface="+mn-lt"/>
                <a:ea typeface="+mn-ea"/>
                <a:cs typeface="+mn-cs"/>
              </a:rPr>
              <a:t> &amp; Aziz, F (2024), </a:t>
            </a:r>
            <a:r>
              <a:rPr lang="en-US" sz="1200" i="1" kern="1200" dirty="0">
                <a:solidFill>
                  <a:schemeClr val="tx1"/>
                </a:solidFill>
                <a:effectLst/>
                <a:latin typeface="+mn-lt"/>
                <a:ea typeface="+mn-ea"/>
                <a:cs typeface="+mn-cs"/>
              </a:rPr>
              <a:t>Post-Pandemic Economy, Technology, and Innovation</a:t>
            </a:r>
            <a:r>
              <a:rPr lang="en-US" sz="1200" kern="1200" dirty="0">
                <a:solidFill>
                  <a:schemeClr val="tx1"/>
                </a:solidFill>
                <a:effectLst/>
                <a:latin typeface="+mn-lt"/>
                <a:ea typeface="+mn-ea"/>
                <a:cs typeface="+mn-cs"/>
              </a:rPr>
              <a:t>, CRC Press.</a:t>
            </a:r>
            <a:endParaRPr lang="en-GB" sz="1200" kern="1200" dirty="0">
              <a:solidFill>
                <a:schemeClr val="tx1"/>
              </a:solidFill>
              <a:effectLst/>
              <a:latin typeface="+mn-lt"/>
              <a:ea typeface="+mn-ea"/>
              <a:cs typeface="+mn-cs"/>
            </a:endParaRPr>
          </a:p>
          <a:p>
            <a:endParaRPr lang="en-US" dirty="0"/>
          </a:p>
        </p:txBody>
      </p:sp>
    </p:spTree>
    <p:extLst>
      <p:ext uri="{BB962C8B-B14F-4D97-AF65-F5344CB8AC3E}">
        <p14:creationId xmlns:p14="http://schemas.microsoft.com/office/powerpoint/2010/main" val="339477715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Slide 1 master">
    <p:bg>
      <p:bgPr>
        <a:solidFill>
          <a:srgbClr val="000000"/>
        </a:solidFill>
        <a:effectLst/>
      </p:bgPr>
    </p:bg>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2"/>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FAFAFA">
              <a:alpha val="95000"/>
            </a:srgbClr>
          </a:solidFill>
          <a:ln/>
        </p:spPr>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Slide 2 master">
    <p:bg>
      <p:bgPr>
        <a:solidFill>
          <a:srgbClr val="000000"/>
        </a:solidFill>
        <a:effectLst/>
      </p:bgPr>
    </p:bg>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2"/>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FAFAFA">
              <a:alpha val="95000"/>
            </a:srgbClr>
          </a:solidFill>
          <a:ln/>
        </p:spPr>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Slide 3 master">
    <p:bg>
      <p:bgPr>
        <a:solidFill>
          <a:srgbClr val="000000"/>
        </a:solidFill>
        <a:effectLst/>
      </p:bgPr>
    </p:bg>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2"/>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FAFAFA">
              <a:alpha val="95000"/>
            </a:srgbClr>
          </a:solidFill>
          <a:ln/>
        </p:spPr>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Slide 4 master">
    <p:bg>
      <p:bgPr>
        <a:solidFill>
          <a:srgbClr val="000000"/>
        </a:solidFill>
        <a:effectLst/>
      </p:bgPr>
    </p:bg>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2"/>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FAFAFA">
              <a:alpha val="95000"/>
            </a:srgbClr>
          </a:solidFill>
          <a:ln/>
        </p:spPr>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Slide 5 master">
    <p:bg>
      <p:bgPr>
        <a:solidFill>
          <a:srgbClr val="000000"/>
        </a:solidFill>
        <a:effectLst/>
      </p:bgPr>
    </p:bg>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2"/>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FAFAFA">
              <a:alpha val="95000"/>
            </a:srgbClr>
          </a:solidFill>
          <a:ln/>
        </p:spPr>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p:cSld name="Slide 6 master">
    <p:bg>
      <p:bgPr>
        <a:solidFill>
          <a:srgbClr val="000000"/>
        </a:solidFill>
        <a:effectLst/>
      </p:bgPr>
    </p:bg>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2"/>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FAFAFA">
              <a:alpha val="95000"/>
            </a:srgbClr>
          </a:solidFill>
          <a:ln/>
        </p:spPr>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Slide 7 master">
    <p:bg>
      <p:bgPr>
        <a:solidFill>
          <a:srgbClr val="000000"/>
        </a:solidFill>
        <a:effectLst/>
      </p:bgPr>
    </p:bg>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2"/>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FAFAFA">
              <a:alpha val="95000"/>
            </a:srgbClr>
          </a:solidFill>
          <a:ln/>
        </p:spPr>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Slide 8 master">
    <p:bg>
      <p:bgPr>
        <a:solidFill>
          <a:srgbClr val="000000"/>
        </a:solidFill>
        <a:effectLst/>
      </p:bgPr>
    </p:bg>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2"/>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FAFAFA">
              <a:alpha val="95000"/>
            </a:srgbClr>
          </a:solidFill>
          <a:ln/>
        </p:spPr>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Slide 9 master">
    <p:bg>
      <p:bgPr>
        <a:solidFill>
          <a:srgbClr val="000000"/>
        </a:solidFill>
        <a:effectLst/>
      </p:bgPr>
    </p:bg>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2"/>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FAFAFA">
              <a:alpha val="95000"/>
            </a:srgbClr>
          </a:solidFill>
          <a:ln/>
        </p:spPr>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Slide 10 master">
    <p:bg>
      <p:bgPr>
        <a:solidFill>
          <a:srgbClr val="000000"/>
        </a:solidFill>
        <a:effectLst/>
      </p:bgPr>
    </p:bg>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2"/>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FAFAFA">
              <a:alpha val="95000"/>
            </a:srgbClr>
          </a:solidFill>
          <a:ln/>
        </p:spPr>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7" Type="http://schemas.openxmlformats.org/officeDocument/2006/relationships/image" Target="../media/image7.png"/><Relationship Id="rId2" Type="http://schemas.openxmlformats.org/officeDocument/2006/relationships/notesSlide" Target="../notesSlides/notesSlide2.xml"/><Relationship Id="rId1" Type="http://schemas.openxmlformats.org/officeDocument/2006/relationships/slideLayout" Target="../slideLayouts/slideLayout3.xml"/><Relationship Id="rId6" Type="http://schemas.openxmlformats.org/officeDocument/2006/relationships/image" Target="../media/image6.png"/><Relationship Id="rId5" Type="http://schemas.openxmlformats.org/officeDocument/2006/relationships/image" Target="../media/image5.png"/><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3.xml"/><Relationship Id="rId1" Type="http://schemas.openxmlformats.org/officeDocument/2006/relationships/slideLayout" Target="../slideLayouts/slideLayout4.xml"/><Relationship Id="rId4" Type="http://schemas.openxmlformats.org/officeDocument/2006/relationships/image" Target="../media/image9.png"/></Relationships>
</file>

<file path=ppt/slides/_rels/slide4.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4.xml"/><Relationship Id="rId1" Type="http://schemas.openxmlformats.org/officeDocument/2006/relationships/slideLayout" Target="../slideLayouts/slideLayout5.xml"/><Relationship Id="rId5" Type="http://schemas.openxmlformats.org/officeDocument/2006/relationships/image" Target="../media/image12.png"/><Relationship Id="rId4" Type="http://schemas.openxmlformats.org/officeDocument/2006/relationships/image" Target="../media/image11.png"/></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7.xml"/><Relationship Id="rId1" Type="http://schemas.openxmlformats.org/officeDocument/2006/relationships/slideLayout" Target="../slideLayouts/slideLayout8.xml"/></Relationships>
</file>

<file path=ppt/slides/_rels/slide8.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8.xml"/><Relationship Id="rId1" Type="http://schemas.openxmlformats.org/officeDocument/2006/relationships/slideLayout" Target="../slideLayouts/slideLayout9.xml"/></Relationships>
</file>

<file path=ppt/slides/_rels/slide9.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9.xml"/><Relationship Id="rId1" Type="http://schemas.openxmlformats.org/officeDocument/2006/relationships/slideLayout" Target="../slideLayouts/slideLayout11.xml"/></Relationships>
</file>

<file path=ppt/slides/_rels/slide10.xml.rels><?xml version="1.0" encoding="UTF-8" standalone="yes"?>
<Relationships xmlns="http://schemas.openxmlformats.org/package/2006/relationships"><Relationship Id="rId3" Type="http://schemas.openxmlformats.org/officeDocument/2006/relationships/image" Target="../media/image16.png"/><Relationship Id="rId7" Type="http://schemas.openxmlformats.org/officeDocument/2006/relationships/image" Target="../media/image20.png"/><Relationship Id="rId2" Type="http://schemas.openxmlformats.org/officeDocument/2006/relationships/notesSlide" Target="../notesSlides/notesSlide10.xml"/><Relationship Id="rId1" Type="http://schemas.openxmlformats.org/officeDocument/2006/relationships/slideLayout" Target="../slideLayouts/slideLayout10.xml"/><Relationship Id="rId6" Type="http://schemas.openxmlformats.org/officeDocument/2006/relationships/image" Target="../media/image19.png"/><Relationship Id="rId5" Type="http://schemas.openxmlformats.org/officeDocument/2006/relationships/image" Target="../media/image18.png"/><Relationship Id="rId4" Type="http://schemas.openxmlformats.org/officeDocument/2006/relationships/image" Target="../media/image17.png"/></Relationships>
</file>

<file path=ppt/slides/_rels/slide11.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1.xml"/><Relationship Id="rId1" Type="http://schemas.openxmlformats.org/officeDocument/2006/relationships/slideLayout" Target="../slideLayouts/slideLayout11.xml"/></Relationships>
</file>

<file path=ppt/slides/slide1.xml><?xml version="1.0" encoding="utf-8"?>
<p:sld xmlns:a="http://schemas.openxmlformats.org/drawingml/2006/main" xmlns:r="http://schemas.openxmlformats.org/officeDocument/2006/relationships" xmlns:p="http://schemas.openxmlformats.org/presentationml/2006/main">
  <p:cSld name="Slide 1">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0" y="0"/>
            <a:ext cx="5486400" cy="8229600"/>
          </a:xfrm>
          <a:prstGeom prst="rect">
            <a:avLst/>
          </a:prstGeom>
        </p:spPr>
      </p:pic>
      <p:sp>
        <p:nvSpPr>
          <p:cNvPr id="3" name="Text 0"/>
          <p:cNvSpPr/>
          <p:nvPr/>
        </p:nvSpPr>
        <p:spPr>
          <a:xfrm>
            <a:off x="6280190" y="3720100"/>
            <a:ext cx="7556421" cy="2126337"/>
          </a:xfrm>
          <a:prstGeom prst="rect">
            <a:avLst/>
          </a:prstGeom>
          <a:noFill/>
          <a:ln/>
        </p:spPr>
        <p:txBody>
          <a:bodyPr wrap="square" lIns="0" tIns="0" rIns="0" bIns="0" rtlCol="0" anchor="t"/>
          <a:lstStyle/>
          <a:p>
            <a:pPr marL="0" indent="0" algn="l">
              <a:lnSpc>
                <a:spcPts val="5550"/>
              </a:lnSpc>
              <a:buNone/>
            </a:pPr>
            <a:r>
              <a:rPr lang="en-US" sz="4450" b="1" dirty="0">
                <a:solidFill>
                  <a:srgbClr val="231971"/>
                </a:solidFill>
                <a:latin typeface="Outfit Extra Bold" pitchFamily="34" charset="0"/>
                <a:ea typeface="Outfit Extra Bold" pitchFamily="34" charset="-122"/>
                <a:cs typeface="Outfit Extra Bold" pitchFamily="34" charset="-120"/>
              </a:rPr>
              <a:t>Shift in Hotel Strategies Post-COVID with Reduced Business Commuting </a:t>
            </a:r>
            <a:endParaRPr lang="en-US" sz="4450" dirty="0"/>
          </a:p>
        </p:txBody>
      </p:sp>
      <p:sp>
        <p:nvSpPr>
          <p:cNvPr id="4" name="Text 1"/>
          <p:cNvSpPr/>
          <p:nvPr/>
        </p:nvSpPr>
        <p:spPr>
          <a:xfrm>
            <a:off x="5720354" y="1272880"/>
            <a:ext cx="7556421" cy="1814513"/>
          </a:xfrm>
          <a:prstGeom prst="rect">
            <a:avLst/>
          </a:prstGeom>
          <a:noFill/>
          <a:ln/>
        </p:spPr>
        <p:txBody>
          <a:bodyPr wrap="square" lIns="0" tIns="0" rIns="0" bIns="0" rtlCol="0" anchor="t"/>
          <a:lstStyle/>
          <a:p>
            <a:pPr algn="ctr"/>
            <a:endParaRPr lang="en-US" b="1" dirty="0">
              <a:latin typeface="Arial" panose="020B0604020202020204" pitchFamily="34" charset="0"/>
              <a:cs typeface="Arial" panose="020B0604020202020204" pitchFamily="34" charset="0"/>
            </a:endParaRPr>
          </a:p>
          <a:p>
            <a:pPr algn="ctr"/>
            <a:endParaRPr lang="en-US" b="1" dirty="0">
              <a:latin typeface="Arial" panose="020B0604020202020204" pitchFamily="34" charset="0"/>
              <a:cs typeface="Arial" panose="020B0604020202020204" pitchFamily="34" charset="0"/>
            </a:endParaRPr>
          </a:p>
          <a:p>
            <a:pPr algn="ctr"/>
            <a:r>
              <a:rPr lang="en-US" sz="2400" b="1" dirty="0">
                <a:latin typeface="Outfit Extra Bold" panose="020B0604020202020204" charset="0"/>
                <a:cs typeface="Arial" panose="020B0604020202020204" pitchFamily="34" charset="0"/>
              </a:rPr>
              <a:t>Student Name: Salman Ali</a:t>
            </a:r>
          </a:p>
          <a:p>
            <a:pPr algn="ctr"/>
            <a:endParaRPr lang="en-US" sz="2400" b="1" dirty="0">
              <a:latin typeface="Outfit Extra Bold" panose="020B0604020202020204" charset="0"/>
              <a:cs typeface="Arial" panose="020B0604020202020204" pitchFamily="34" charset="0"/>
            </a:endParaRPr>
          </a:p>
          <a:p>
            <a:pPr algn="ctr"/>
            <a:r>
              <a:rPr lang="en-US" sz="2400" b="1" dirty="0">
                <a:latin typeface="Outfit Extra Bold"/>
                <a:cs typeface="Arial"/>
              </a:rPr>
              <a:t>Student ID: 2119165</a:t>
            </a:r>
            <a:endParaRPr lang="en-US" sz="2400" b="1" dirty="0">
              <a:latin typeface="Outfit Extra Bold" panose="020B0604020202020204" charset="0"/>
              <a:cs typeface="Arial" panose="020B0604020202020204" pitchFamily="34" charset="0"/>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0" y="0"/>
            <a:ext cx="14630400" cy="2126456"/>
          </a:xfrm>
          <a:prstGeom prst="rect">
            <a:avLst/>
          </a:prstGeom>
        </p:spPr>
      </p:pic>
      <p:sp>
        <p:nvSpPr>
          <p:cNvPr id="3" name="Text 0"/>
          <p:cNvSpPr/>
          <p:nvPr/>
        </p:nvSpPr>
        <p:spPr>
          <a:xfrm>
            <a:off x="793790" y="2751892"/>
            <a:ext cx="4252913" cy="531614"/>
          </a:xfrm>
          <a:prstGeom prst="rect">
            <a:avLst/>
          </a:prstGeom>
          <a:noFill/>
          <a:ln/>
        </p:spPr>
        <p:txBody>
          <a:bodyPr wrap="none" lIns="0" tIns="0" rIns="0" bIns="0" rtlCol="0" anchor="t"/>
          <a:lstStyle/>
          <a:p>
            <a:pPr marL="0" indent="0" algn="l">
              <a:lnSpc>
                <a:spcPts val="4150"/>
              </a:lnSpc>
              <a:buNone/>
            </a:pPr>
            <a:r>
              <a:rPr lang="en-US" sz="3300" b="1" dirty="0">
                <a:solidFill>
                  <a:srgbClr val="231971"/>
                </a:solidFill>
                <a:latin typeface="Outfit Extra Bold" pitchFamily="34" charset="0"/>
                <a:ea typeface="Outfit Extra Bold" pitchFamily="34" charset="-122"/>
                <a:cs typeface="Outfit Extra Bold" pitchFamily="34" charset="-120"/>
              </a:rPr>
              <a:t>Introduction</a:t>
            </a:r>
            <a:endParaRPr lang="en-US" sz="3300" dirty="0"/>
          </a:p>
        </p:txBody>
      </p:sp>
      <p:sp>
        <p:nvSpPr>
          <p:cNvPr id="4" name="Shape 1"/>
          <p:cNvSpPr/>
          <p:nvPr/>
        </p:nvSpPr>
        <p:spPr>
          <a:xfrm>
            <a:off x="793790" y="3538657"/>
            <a:ext cx="6436400" cy="1947743"/>
          </a:xfrm>
          <a:prstGeom prst="roundRect">
            <a:avLst>
              <a:gd name="adj" fmla="val 3668"/>
            </a:avLst>
          </a:prstGeom>
          <a:solidFill>
            <a:srgbClr val="E9E6FA"/>
          </a:solidFill>
          <a:ln w="7620">
            <a:solidFill>
              <a:srgbClr val="BDB8DF"/>
            </a:solidFill>
            <a:prstDash val="solid"/>
          </a:ln>
        </p:spPr>
      </p:sp>
      <p:sp>
        <p:nvSpPr>
          <p:cNvPr id="5" name="Shape 2"/>
          <p:cNvSpPr/>
          <p:nvPr/>
        </p:nvSpPr>
        <p:spPr>
          <a:xfrm>
            <a:off x="971431" y="3716298"/>
            <a:ext cx="510302" cy="510302"/>
          </a:xfrm>
          <a:prstGeom prst="roundRect">
            <a:avLst>
              <a:gd name="adj" fmla="val 17917009"/>
            </a:avLst>
          </a:prstGeom>
          <a:solidFill>
            <a:srgbClr val="5E4CE6"/>
          </a:solidFill>
          <a:ln/>
        </p:spPr>
      </p:sp>
      <p:pic>
        <p:nvPicPr>
          <p:cNvPr id="6" name="Image 1" descr="preencoded.png"/>
          <p:cNvPicPr>
            <a:picLocks noChangeAspect="1"/>
          </p:cNvPicPr>
          <p:nvPr/>
        </p:nvPicPr>
        <p:blipFill>
          <a:blip r:embed="rId4"/>
          <a:stretch>
            <a:fillRect/>
          </a:stretch>
        </p:blipFill>
        <p:spPr>
          <a:xfrm>
            <a:off x="1111806" y="3827859"/>
            <a:ext cx="229553" cy="287060"/>
          </a:xfrm>
          <a:prstGeom prst="rect">
            <a:avLst/>
          </a:prstGeom>
        </p:spPr>
      </p:pic>
      <p:sp>
        <p:nvSpPr>
          <p:cNvPr id="7" name="Text 3"/>
          <p:cNvSpPr/>
          <p:nvPr/>
        </p:nvSpPr>
        <p:spPr>
          <a:xfrm>
            <a:off x="971431" y="4396621"/>
            <a:ext cx="2126456" cy="265747"/>
          </a:xfrm>
          <a:prstGeom prst="rect">
            <a:avLst/>
          </a:prstGeom>
          <a:noFill/>
          <a:ln/>
        </p:spPr>
        <p:txBody>
          <a:bodyPr wrap="none" lIns="0" tIns="0" rIns="0" bIns="0" rtlCol="0" anchor="t"/>
          <a:lstStyle/>
          <a:p>
            <a:pPr marL="0" indent="0" algn="l">
              <a:lnSpc>
                <a:spcPts val="2050"/>
              </a:lnSpc>
              <a:buNone/>
            </a:pPr>
            <a:r>
              <a:rPr lang="en-US" sz="1650" b="1" dirty="0">
                <a:solidFill>
                  <a:srgbClr val="2A2742"/>
                </a:solidFill>
                <a:latin typeface="Outfit Extra Bold" pitchFamily="34" charset="0"/>
                <a:ea typeface="Outfit Extra Bold" pitchFamily="34" charset="-122"/>
                <a:cs typeface="Outfit Extra Bold" pitchFamily="34" charset="-120"/>
              </a:rPr>
              <a:t>Commuting Collapse</a:t>
            </a:r>
            <a:endParaRPr lang="en-US" sz="1650" dirty="0"/>
          </a:p>
        </p:txBody>
      </p:sp>
      <p:sp>
        <p:nvSpPr>
          <p:cNvPr id="8" name="Text 4"/>
          <p:cNvSpPr/>
          <p:nvPr/>
        </p:nvSpPr>
        <p:spPr>
          <a:xfrm>
            <a:off x="971431" y="4764405"/>
            <a:ext cx="6081117" cy="544354"/>
          </a:xfrm>
          <a:prstGeom prst="rect">
            <a:avLst/>
          </a:prstGeom>
          <a:noFill/>
          <a:ln/>
        </p:spPr>
        <p:txBody>
          <a:bodyPr wrap="square" lIns="0" tIns="0" rIns="0" bIns="0" rtlCol="0" anchor="t"/>
          <a:lstStyle/>
          <a:p>
            <a:pPr marL="0" indent="0" algn="l">
              <a:lnSpc>
                <a:spcPts val="2100"/>
              </a:lnSpc>
              <a:buNone/>
            </a:pPr>
            <a:r>
              <a:rPr lang="en-US" sz="1300" dirty="0">
                <a:solidFill>
                  <a:srgbClr val="2A2742"/>
                </a:solidFill>
                <a:latin typeface="Arimo" pitchFamily="34" charset="0"/>
                <a:ea typeface="Arimo" pitchFamily="34" charset="-122"/>
                <a:cs typeface="Arimo" pitchFamily="34" charset="-120"/>
              </a:rPr>
              <a:t>COVID-19 significantly reduced global business commuting, causing hotels to lose a major income stream from corporate travellers.</a:t>
            </a:r>
            <a:endParaRPr lang="en-US" sz="1300" dirty="0"/>
          </a:p>
        </p:txBody>
      </p:sp>
      <p:sp>
        <p:nvSpPr>
          <p:cNvPr id="9" name="Shape 5"/>
          <p:cNvSpPr/>
          <p:nvPr/>
        </p:nvSpPr>
        <p:spPr>
          <a:xfrm>
            <a:off x="7400211" y="3538657"/>
            <a:ext cx="6436400" cy="1947743"/>
          </a:xfrm>
          <a:prstGeom prst="roundRect">
            <a:avLst>
              <a:gd name="adj" fmla="val 3668"/>
            </a:avLst>
          </a:prstGeom>
          <a:solidFill>
            <a:srgbClr val="E9E6FA"/>
          </a:solidFill>
          <a:ln w="7620">
            <a:solidFill>
              <a:srgbClr val="BDB8DF"/>
            </a:solidFill>
            <a:prstDash val="solid"/>
          </a:ln>
        </p:spPr>
      </p:sp>
      <p:sp>
        <p:nvSpPr>
          <p:cNvPr id="10" name="Shape 6"/>
          <p:cNvSpPr/>
          <p:nvPr/>
        </p:nvSpPr>
        <p:spPr>
          <a:xfrm>
            <a:off x="7577852" y="3716298"/>
            <a:ext cx="510302" cy="510302"/>
          </a:xfrm>
          <a:prstGeom prst="roundRect">
            <a:avLst>
              <a:gd name="adj" fmla="val 17917009"/>
            </a:avLst>
          </a:prstGeom>
          <a:solidFill>
            <a:srgbClr val="5E4CE6"/>
          </a:solidFill>
          <a:ln/>
        </p:spPr>
      </p:sp>
      <p:pic>
        <p:nvPicPr>
          <p:cNvPr id="11" name="Image 2" descr="preencoded.png"/>
          <p:cNvPicPr>
            <a:picLocks noChangeAspect="1"/>
          </p:cNvPicPr>
          <p:nvPr/>
        </p:nvPicPr>
        <p:blipFill>
          <a:blip r:embed="rId5"/>
          <a:stretch>
            <a:fillRect/>
          </a:stretch>
        </p:blipFill>
        <p:spPr>
          <a:xfrm>
            <a:off x="7718227" y="3827859"/>
            <a:ext cx="229553" cy="287060"/>
          </a:xfrm>
          <a:prstGeom prst="rect">
            <a:avLst/>
          </a:prstGeom>
        </p:spPr>
      </p:pic>
      <p:sp>
        <p:nvSpPr>
          <p:cNvPr id="12" name="Text 7"/>
          <p:cNvSpPr/>
          <p:nvPr/>
        </p:nvSpPr>
        <p:spPr>
          <a:xfrm>
            <a:off x="7577852" y="4396621"/>
            <a:ext cx="2126456" cy="265747"/>
          </a:xfrm>
          <a:prstGeom prst="rect">
            <a:avLst/>
          </a:prstGeom>
          <a:noFill/>
          <a:ln/>
        </p:spPr>
        <p:txBody>
          <a:bodyPr wrap="none" lIns="0" tIns="0" rIns="0" bIns="0" rtlCol="0" anchor="t"/>
          <a:lstStyle/>
          <a:p>
            <a:pPr marL="0" indent="0" algn="l">
              <a:lnSpc>
                <a:spcPts val="2050"/>
              </a:lnSpc>
              <a:buNone/>
            </a:pPr>
            <a:r>
              <a:rPr lang="en-US" sz="1650" b="1" dirty="0">
                <a:solidFill>
                  <a:srgbClr val="2A2742"/>
                </a:solidFill>
                <a:latin typeface="Outfit Extra Bold" pitchFamily="34" charset="0"/>
                <a:ea typeface="Outfit Extra Bold" pitchFamily="34" charset="-122"/>
                <a:cs typeface="Outfit Extra Bold" pitchFamily="34" charset="-120"/>
              </a:rPr>
              <a:t>Market Pivot</a:t>
            </a:r>
            <a:endParaRPr lang="en-US" sz="1650" dirty="0"/>
          </a:p>
        </p:txBody>
      </p:sp>
      <p:sp>
        <p:nvSpPr>
          <p:cNvPr id="13" name="Text 8"/>
          <p:cNvSpPr/>
          <p:nvPr/>
        </p:nvSpPr>
        <p:spPr>
          <a:xfrm>
            <a:off x="7577852" y="4764405"/>
            <a:ext cx="6081117" cy="544354"/>
          </a:xfrm>
          <a:prstGeom prst="rect">
            <a:avLst/>
          </a:prstGeom>
          <a:noFill/>
          <a:ln/>
        </p:spPr>
        <p:txBody>
          <a:bodyPr wrap="square" lIns="0" tIns="0" rIns="0" bIns="0" rtlCol="0" anchor="t"/>
          <a:lstStyle/>
          <a:p>
            <a:pPr marL="0" indent="0" algn="l">
              <a:lnSpc>
                <a:spcPts val="2100"/>
              </a:lnSpc>
              <a:buNone/>
            </a:pPr>
            <a:r>
              <a:rPr lang="en-US" sz="1300" dirty="0">
                <a:solidFill>
                  <a:srgbClr val="2A2742"/>
                </a:solidFill>
                <a:latin typeface="Arimo" pitchFamily="34" charset="0"/>
                <a:ea typeface="Arimo" pitchFamily="34" charset="-122"/>
                <a:cs typeface="Arimo" pitchFamily="34" charset="-120"/>
              </a:rPr>
              <a:t>The focus strategically shifted toward leisure guests, long-stay residents, and remote workers (Bleisure travel).</a:t>
            </a:r>
            <a:endParaRPr lang="en-US" sz="1300" dirty="0"/>
          </a:p>
        </p:txBody>
      </p:sp>
      <p:sp>
        <p:nvSpPr>
          <p:cNvPr id="14" name="Shape 9"/>
          <p:cNvSpPr/>
          <p:nvPr/>
        </p:nvSpPr>
        <p:spPr>
          <a:xfrm>
            <a:off x="793790" y="5656421"/>
            <a:ext cx="6436400" cy="1947743"/>
          </a:xfrm>
          <a:prstGeom prst="roundRect">
            <a:avLst>
              <a:gd name="adj" fmla="val 3668"/>
            </a:avLst>
          </a:prstGeom>
          <a:solidFill>
            <a:srgbClr val="E9E6FA"/>
          </a:solidFill>
          <a:ln w="7620">
            <a:solidFill>
              <a:srgbClr val="BDB8DF"/>
            </a:solidFill>
            <a:prstDash val="solid"/>
          </a:ln>
        </p:spPr>
      </p:sp>
      <p:sp>
        <p:nvSpPr>
          <p:cNvPr id="15" name="Shape 10"/>
          <p:cNvSpPr/>
          <p:nvPr/>
        </p:nvSpPr>
        <p:spPr>
          <a:xfrm>
            <a:off x="971431" y="5834063"/>
            <a:ext cx="510302" cy="510302"/>
          </a:xfrm>
          <a:prstGeom prst="roundRect">
            <a:avLst>
              <a:gd name="adj" fmla="val 17917009"/>
            </a:avLst>
          </a:prstGeom>
          <a:solidFill>
            <a:srgbClr val="5E4CE6"/>
          </a:solidFill>
          <a:ln/>
        </p:spPr>
      </p:sp>
      <p:pic>
        <p:nvPicPr>
          <p:cNvPr id="16" name="Image 3" descr="preencoded.png"/>
          <p:cNvPicPr>
            <a:picLocks noChangeAspect="1"/>
          </p:cNvPicPr>
          <p:nvPr/>
        </p:nvPicPr>
        <p:blipFill>
          <a:blip r:embed="rId6"/>
          <a:stretch>
            <a:fillRect/>
          </a:stretch>
        </p:blipFill>
        <p:spPr>
          <a:xfrm>
            <a:off x="1111806" y="5945624"/>
            <a:ext cx="229553" cy="287060"/>
          </a:xfrm>
          <a:prstGeom prst="rect">
            <a:avLst/>
          </a:prstGeom>
        </p:spPr>
      </p:pic>
      <p:sp>
        <p:nvSpPr>
          <p:cNvPr id="17" name="Text 11"/>
          <p:cNvSpPr/>
          <p:nvPr/>
        </p:nvSpPr>
        <p:spPr>
          <a:xfrm>
            <a:off x="971431" y="6514386"/>
            <a:ext cx="2126456" cy="265747"/>
          </a:xfrm>
          <a:prstGeom prst="rect">
            <a:avLst/>
          </a:prstGeom>
          <a:noFill/>
          <a:ln/>
        </p:spPr>
        <p:txBody>
          <a:bodyPr wrap="none" lIns="0" tIns="0" rIns="0" bIns="0" rtlCol="0" anchor="t"/>
          <a:lstStyle/>
          <a:p>
            <a:pPr marL="0" indent="0" algn="l">
              <a:lnSpc>
                <a:spcPts val="2050"/>
              </a:lnSpc>
              <a:buNone/>
            </a:pPr>
            <a:r>
              <a:rPr lang="en-US" sz="1650" b="1" dirty="0">
                <a:solidFill>
                  <a:srgbClr val="2A2742"/>
                </a:solidFill>
                <a:latin typeface="Outfit Extra Bold" pitchFamily="34" charset="0"/>
                <a:ea typeface="Outfit Extra Bold" pitchFamily="34" charset="-122"/>
                <a:cs typeface="Outfit Extra Bold" pitchFamily="34" charset="-120"/>
              </a:rPr>
              <a:t>Hybrid Experiences</a:t>
            </a:r>
            <a:endParaRPr lang="en-US" sz="1650" dirty="0"/>
          </a:p>
        </p:txBody>
      </p:sp>
      <p:sp>
        <p:nvSpPr>
          <p:cNvPr id="18" name="Text 12"/>
          <p:cNvSpPr/>
          <p:nvPr/>
        </p:nvSpPr>
        <p:spPr>
          <a:xfrm>
            <a:off x="971431" y="6882170"/>
            <a:ext cx="6081117" cy="544354"/>
          </a:xfrm>
          <a:prstGeom prst="rect">
            <a:avLst/>
          </a:prstGeom>
          <a:noFill/>
          <a:ln/>
        </p:spPr>
        <p:txBody>
          <a:bodyPr wrap="square" lIns="0" tIns="0" rIns="0" bIns="0" rtlCol="0" anchor="t"/>
          <a:lstStyle/>
          <a:p>
            <a:pPr marL="0" indent="0" algn="l">
              <a:lnSpc>
                <a:spcPts val="2100"/>
              </a:lnSpc>
              <a:buNone/>
            </a:pPr>
            <a:r>
              <a:rPr lang="en-US" sz="1300" dirty="0">
                <a:solidFill>
                  <a:srgbClr val="2A2742"/>
                </a:solidFill>
                <a:latin typeface="Arimo" pitchFamily="34" charset="0"/>
                <a:ea typeface="Arimo" pitchFamily="34" charset="-122"/>
                <a:cs typeface="Arimo" pitchFamily="34" charset="-120"/>
              </a:rPr>
              <a:t>New offerings emerged, seamlessly blending work, wellness, and leisure activities into single packages.</a:t>
            </a:r>
            <a:endParaRPr lang="en-US" sz="1300" dirty="0"/>
          </a:p>
        </p:txBody>
      </p:sp>
      <p:sp>
        <p:nvSpPr>
          <p:cNvPr id="19" name="Shape 13"/>
          <p:cNvSpPr/>
          <p:nvPr/>
        </p:nvSpPr>
        <p:spPr>
          <a:xfrm>
            <a:off x="7400211" y="5656421"/>
            <a:ext cx="6436400" cy="1947743"/>
          </a:xfrm>
          <a:prstGeom prst="roundRect">
            <a:avLst>
              <a:gd name="adj" fmla="val 3668"/>
            </a:avLst>
          </a:prstGeom>
          <a:solidFill>
            <a:srgbClr val="E9E6FA"/>
          </a:solidFill>
          <a:ln w="7620">
            <a:solidFill>
              <a:srgbClr val="BDB8DF"/>
            </a:solidFill>
            <a:prstDash val="solid"/>
          </a:ln>
        </p:spPr>
      </p:sp>
      <p:sp>
        <p:nvSpPr>
          <p:cNvPr id="20" name="Shape 14"/>
          <p:cNvSpPr/>
          <p:nvPr/>
        </p:nvSpPr>
        <p:spPr>
          <a:xfrm>
            <a:off x="7577852" y="5834063"/>
            <a:ext cx="510302" cy="510302"/>
          </a:xfrm>
          <a:prstGeom prst="roundRect">
            <a:avLst>
              <a:gd name="adj" fmla="val 17917009"/>
            </a:avLst>
          </a:prstGeom>
          <a:solidFill>
            <a:srgbClr val="5E4CE6"/>
          </a:solidFill>
          <a:ln/>
        </p:spPr>
      </p:sp>
      <p:pic>
        <p:nvPicPr>
          <p:cNvPr id="21" name="Image 4" descr="preencoded.png"/>
          <p:cNvPicPr>
            <a:picLocks noChangeAspect="1"/>
          </p:cNvPicPr>
          <p:nvPr/>
        </p:nvPicPr>
        <p:blipFill>
          <a:blip r:embed="rId7"/>
          <a:stretch>
            <a:fillRect/>
          </a:stretch>
        </p:blipFill>
        <p:spPr>
          <a:xfrm>
            <a:off x="7718227" y="5945624"/>
            <a:ext cx="229553" cy="287060"/>
          </a:xfrm>
          <a:prstGeom prst="rect">
            <a:avLst/>
          </a:prstGeom>
        </p:spPr>
      </p:pic>
      <p:sp>
        <p:nvSpPr>
          <p:cNvPr id="22" name="Text 15"/>
          <p:cNvSpPr/>
          <p:nvPr/>
        </p:nvSpPr>
        <p:spPr>
          <a:xfrm>
            <a:off x="7577852" y="6514386"/>
            <a:ext cx="2126456" cy="265747"/>
          </a:xfrm>
          <a:prstGeom prst="rect">
            <a:avLst/>
          </a:prstGeom>
          <a:noFill/>
          <a:ln/>
        </p:spPr>
        <p:txBody>
          <a:bodyPr wrap="none" lIns="0" tIns="0" rIns="0" bIns="0" rtlCol="0" anchor="t"/>
          <a:lstStyle/>
          <a:p>
            <a:pPr marL="0" indent="0" algn="l">
              <a:lnSpc>
                <a:spcPts val="2050"/>
              </a:lnSpc>
              <a:buNone/>
            </a:pPr>
            <a:r>
              <a:rPr lang="en-US" sz="1650" b="1" dirty="0">
                <a:solidFill>
                  <a:srgbClr val="2A2742"/>
                </a:solidFill>
                <a:latin typeface="Outfit Extra Bold" pitchFamily="34" charset="0"/>
                <a:ea typeface="Outfit Extra Bold" pitchFamily="34" charset="-122"/>
                <a:cs typeface="Outfit Extra Bold" pitchFamily="34" charset="-120"/>
              </a:rPr>
              <a:t>Industry Resilience</a:t>
            </a:r>
            <a:endParaRPr lang="en-US" sz="1650" dirty="0"/>
          </a:p>
        </p:txBody>
      </p:sp>
      <p:sp>
        <p:nvSpPr>
          <p:cNvPr id="23" name="Text 16"/>
          <p:cNvSpPr/>
          <p:nvPr/>
        </p:nvSpPr>
        <p:spPr>
          <a:xfrm>
            <a:off x="7577852" y="6882170"/>
            <a:ext cx="6081117" cy="544354"/>
          </a:xfrm>
          <a:prstGeom prst="rect">
            <a:avLst/>
          </a:prstGeom>
          <a:noFill/>
          <a:ln/>
        </p:spPr>
        <p:txBody>
          <a:bodyPr wrap="square" lIns="0" tIns="0" rIns="0" bIns="0" rtlCol="0" anchor="t"/>
          <a:lstStyle/>
          <a:p>
            <a:pPr>
              <a:lnSpc>
                <a:spcPts val="2100"/>
              </a:lnSpc>
            </a:pPr>
            <a:r>
              <a:rPr lang="en-US" sz="1300" dirty="0">
                <a:solidFill>
                  <a:srgbClr val="2A2742"/>
                </a:solidFill>
                <a:latin typeface="Arimo" pitchFamily="34" charset="0"/>
                <a:ea typeface="Arimo" pitchFamily="34" charset="-122"/>
                <a:cs typeface="Arimo" pitchFamily="34" charset="-120"/>
              </a:rPr>
              <a:t>This transformation highlights the industry's flexibility and remarkable capacity for innovation in the face of survival pressures (</a:t>
            </a:r>
            <a:r>
              <a:rPr lang="en-US" sz="1300" dirty="0" err="1">
                <a:solidFill>
                  <a:srgbClr val="2A2742"/>
                </a:solidFill>
                <a:latin typeface="Arimo" pitchFamily="34" charset="0"/>
                <a:ea typeface="Arimo" pitchFamily="34" charset="-122"/>
                <a:cs typeface="Arimo" pitchFamily="34" charset="-120"/>
              </a:rPr>
              <a:t>Sedky</a:t>
            </a:r>
            <a:r>
              <a:rPr lang="en-US" sz="1300" dirty="0">
                <a:solidFill>
                  <a:srgbClr val="2A2742"/>
                </a:solidFill>
                <a:latin typeface="Arimo" pitchFamily="34" charset="0"/>
                <a:ea typeface="Arimo" pitchFamily="34" charset="-122"/>
                <a:cs typeface="Arimo" pitchFamily="34" charset="-120"/>
              </a:rPr>
              <a:t> 2024).</a:t>
            </a:r>
            <a:endParaRPr lang="en-US" sz="13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spTree>
      <p:nvGrpSpPr>
        <p:cNvPr id="1" name=""/>
        <p:cNvGrpSpPr/>
        <p:nvPr/>
      </p:nvGrpSpPr>
      <p:grpSpPr>
        <a:xfrm>
          <a:off x="0" y="0"/>
          <a:ext cx="0" cy="0"/>
          <a:chOff x="0" y="0"/>
          <a:chExt cx="0" cy="0"/>
        </a:xfrm>
      </p:grpSpPr>
      <p:sp>
        <p:nvSpPr>
          <p:cNvPr id="2" name="Text 0"/>
          <p:cNvSpPr/>
          <p:nvPr/>
        </p:nvSpPr>
        <p:spPr>
          <a:xfrm>
            <a:off x="793790" y="652343"/>
            <a:ext cx="6487835" cy="602456"/>
          </a:xfrm>
          <a:prstGeom prst="rect">
            <a:avLst/>
          </a:prstGeom>
          <a:noFill/>
          <a:ln/>
        </p:spPr>
        <p:txBody>
          <a:bodyPr wrap="none" lIns="0" tIns="0" rIns="0" bIns="0" rtlCol="0" anchor="t"/>
          <a:lstStyle/>
          <a:p>
            <a:pPr marL="0" indent="0" algn="l">
              <a:lnSpc>
                <a:spcPts val="4700"/>
              </a:lnSpc>
              <a:buNone/>
            </a:pPr>
            <a:r>
              <a:rPr lang="en-US" sz="3750" b="1" dirty="0">
                <a:solidFill>
                  <a:srgbClr val="231971"/>
                </a:solidFill>
                <a:latin typeface="Outfit Extra Bold" pitchFamily="34" charset="0"/>
                <a:ea typeface="Outfit Extra Bold" pitchFamily="34" charset="-122"/>
                <a:cs typeface="Outfit Extra Bold" pitchFamily="34" charset="-120"/>
              </a:rPr>
              <a:t>Literature Review</a:t>
            </a:r>
            <a:endParaRPr lang="en-US" sz="3750" dirty="0"/>
          </a:p>
        </p:txBody>
      </p:sp>
      <p:pic>
        <p:nvPicPr>
          <p:cNvPr id="3" name="Image 0" descr="preencoded.png"/>
          <p:cNvPicPr>
            <a:picLocks noChangeAspect="1"/>
          </p:cNvPicPr>
          <p:nvPr/>
        </p:nvPicPr>
        <p:blipFill>
          <a:blip r:embed="rId3"/>
          <a:stretch>
            <a:fillRect/>
          </a:stretch>
        </p:blipFill>
        <p:spPr>
          <a:xfrm>
            <a:off x="866061" y="1730633"/>
            <a:ext cx="289203" cy="361474"/>
          </a:xfrm>
          <a:prstGeom prst="rect">
            <a:avLst/>
          </a:prstGeom>
        </p:spPr>
      </p:pic>
      <p:sp>
        <p:nvSpPr>
          <p:cNvPr id="4" name="Text 1"/>
          <p:cNvSpPr/>
          <p:nvPr/>
        </p:nvSpPr>
        <p:spPr>
          <a:xfrm>
            <a:off x="1420297" y="1760815"/>
            <a:ext cx="2934057" cy="301228"/>
          </a:xfrm>
          <a:prstGeom prst="rect">
            <a:avLst/>
          </a:prstGeom>
          <a:noFill/>
          <a:ln/>
        </p:spPr>
        <p:txBody>
          <a:bodyPr wrap="none" lIns="0" tIns="0" rIns="0" bIns="0" rtlCol="0" anchor="t"/>
          <a:lstStyle/>
          <a:p>
            <a:pPr marL="0" indent="0" algn="l">
              <a:lnSpc>
                <a:spcPts val="2350"/>
              </a:lnSpc>
              <a:buNone/>
            </a:pPr>
            <a:r>
              <a:rPr lang="en-US" sz="1850" b="1" dirty="0">
                <a:solidFill>
                  <a:srgbClr val="2A2742"/>
                </a:solidFill>
                <a:latin typeface="Outfit Extra Bold" pitchFamily="34" charset="0"/>
                <a:ea typeface="Outfit Extra Bold" pitchFamily="34" charset="-122"/>
                <a:cs typeface="Outfit Extra Bold" pitchFamily="34" charset="-120"/>
              </a:rPr>
              <a:t>Service Innovation Theory</a:t>
            </a:r>
            <a:endParaRPr lang="en-US" sz="1850" dirty="0"/>
          </a:p>
        </p:txBody>
      </p:sp>
      <p:sp>
        <p:nvSpPr>
          <p:cNvPr id="5" name="Text 2"/>
          <p:cNvSpPr/>
          <p:nvPr/>
        </p:nvSpPr>
        <p:spPr>
          <a:xfrm>
            <a:off x="1420297" y="2254805"/>
            <a:ext cx="6110803" cy="972085"/>
          </a:xfrm>
          <a:prstGeom prst="rect">
            <a:avLst/>
          </a:prstGeom>
          <a:noFill/>
          <a:ln/>
        </p:spPr>
        <p:txBody>
          <a:bodyPr wrap="square" lIns="0" tIns="0" rIns="0" bIns="0" rtlCol="0" anchor="t"/>
          <a:lstStyle/>
          <a:p>
            <a:pPr>
              <a:lnSpc>
                <a:spcPts val="2400"/>
              </a:lnSpc>
            </a:pPr>
            <a:r>
              <a:rPr lang="en-US" sz="1500" dirty="0">
                <a:solidFill>
                  <a:srgbClr val="2A2742"/>
                </a:solidFill>
                <a:latin typeface="Arimo" pitchFamily="34" charset="0"/>
                <a:ea typeface="Arimo" pitchFamily="34" charset="-122"/>
                <a:cs typeface="Arimo" pitchFamily="34" charset="-120"/>
              </a:rPr>
              <a:t>Explains how hotels redesigned service processes to meet elevated expectations for safety, cleanliness, and comfort in guest environments (</a:t>
            </a:r>
            <a:r>
              <a:rPr lang="en-US" sz="1500" dirty="0" err="1">
                <a:solidFill>
                  <a:srgbClr val="2A2742"/>
                </a:solidFill>
                <a:latin typeface="Arimo" pitchFamily="34" charset="0"/>
                <a:ea typeface="Arimo" pitchFamily="34" charset="-122"/>
                <a:cs typeface="Arimo" pitchFamily="34" charset="-120"/>
              </a:rPr>
              <a:t>Toivonen</a:t>
            </a:r>
            <a:r>
              <a:rPr lang="en-US" sz="1500" dirty="0">
                <a:solidFill>
                  <a:srgbClr val="2A2742"/>
                </a:solidFill>
                <a:latin typeface="Arimo" pitchFamily="34" charset="0"/>
                <a:ea typeface="Arimo" pitchFamily="34" charset="-122"/>
                <a:cs typeface="Arimo" pitchFamily="34" charset="-120"/>
              </a:rPr>
              <a:t>, </a:t>
            </a:r>
            <a:r>
              <a:rPr lang="en-US" sz="1500" dirty="0" err="1">
                <a:solidFill>
                  <a:srgbClr val="2A2742"/>
                </a:solidFill>
                <a:latin typeface="Arimo" pitchFamily="34" charset="0"/>
                <a:ea typeface="Arimo" pitchFamily="34" charset="-122"/>
                <a:cs typeface="Arimo" pitchFamily="34" charset="-120"/>
              </a:rPr>
              <a:t>Springerlink</a:t>
            </a:r>
            <a:r>
              <a:rPr lang="en-US" sz="1500" dirty="0">
                <a:solidFill>
                  <a:srgbClr val="2A2742"/>
                </a:solidFill>
                <a:latin typeface="Arimo" pitchFamily="34" charset="0"/>
                <a:ea typeface="Arimo" pitchFamily="34" charset="-122"/>
                <a:cs typeface="Arimo" pitchFamily="34" charset="-120"/>
              </a:rPr>
              <a:t> (Online Service &amp; France 2016).</a:t>
            </a:r>
            <a:endParaRPr lang="en-US" sz="1500" dirty="0"/>
          </a:p>
        </p:txBody>
      </p:sp>
      <p:pic>
        <p:nvPicPr>
          <p:cNvPr id="6" name="Image 1" descr="preencoded.png"/>
          <p:cNvPicPr>
            <a:picLocks noChangeAspect="1"/>
          </p:cNvPicPr>
          <p:nvPr/>
        </p:nvPicPr>
        <p:blipFill>
          <a:blip r:embed="rId3"/>
          <a:stretch>
            <a:fillRect/>
          </a:stretch>
        </p:blipFill>
        <p:spPr>
          <a:xfrm>
            <a:off x="866061" y="3226891"/>
            <a:ext cx="289203" cy="361474"/>
          </a:xfrm>
          <a:prstGeom prst="rect">
            <a:avLst/>
          </a:prstGeom>
        </p:spPr>
      </p:pic>
      <p:sp>
        <p:nvSpPr>
          <p:cNvPr id="7" name="Text 3"/>
          <p:cNvSpPr/>
          <p:nvPr/>
        </p:nvSpPr>
        <p:spPr>
          <a:xfrm>
            <a:off x="1420297" y="3257074"/>
            <a:ext cx="2409944" cy="301228"/>
          </a:xfrm>
          <a:prstGeom prst="rect">
            <a:avLst/>
          </a:prstGeom>
          <a:noFill/>
          <a:ln/>
        </p:spPr>
        <p:txBody>
          <a:bodyPr wrap="none" lIns="0" tIns="0" rIns="0" bIns="0" rtlCol="0" anchor="t"/>
          <a:lstStyle/>
          <a:p>
            <a:pPr marL="0" indent="0" algn="l">
              <a:lnSpc>
                <a:spcPts val="2350"/>
              </a:lnSpc>
              <a:buNone/>
            </a:pPr>
            <a:r>
              <a:rPr lang="en-US" sz="1850" b="1" dirty="0">
                <a:solidFill>
                  <a:srgbClr val="2A2742"/>
                </a:solidFill>
                <a:latin typeface="Outfit Extra Bold" pitchFamily="34" charset="0"/>
                <a:ea typeface="Outfit Extra Bold" pitchFamily="34" charset="-122"/>
                <a:cs typeface="Outfit Extra Bold" pitchFamily="34" charset="-120"/>
              </a:rPr>
              <a:t>Dynamic Capability</a:t>
            </a:r>
            <a:endParaRPr lang="en-US" sz="1850" dirty="0"/>
          </a:p>
        </p:txBody>
      </p:sp>
      <p:sp>
        <p:nvSpPr>
          <p:cNvPr id="8" name="Text 4"/>
          <p:cNvSpPr/>
          <p:nvPr/>
        </p:nvSpPr>
        <p:spPr>
          <a:xfrm>
            <a:off x="1420297" y="3751064"/>
            <a:ext cx="6335316" cy="616744"/>
          </a:xfrm>
          <a:prstGeom prst="rect">
            <a:avLst/>
          </a:prstGeom>
          <a:noFill/>
          <a:ln/>
        </p:spPr>
        <p:txBody>
          <a:bodyPr wrap="square" lIns="0" tIns="0" rIns="0" bIns="0" rtlCol="0" anchor="t"/>
          <a:lstStyle/>
          <a:p>
            <a:pPr marL="0" indent="0" algn="l">
              <a:lnSpc>
                <a:spcPts val="2400"/>
              </a:lnSpc>
              <a:buNone/>
            </a:pPr>
            <a:r>
              <a:rPr lang="en-US" sz="1500" dirty="0">
                <a:solidFill>
                  <a:srgbClr val="2A2742"/>
                </a:solidFill>
                <a:latin typeface="Arimo" pitchFamily="34" charset="0"/>
                <a:ea typeface="Arimo" pitchFamily="34" charset="-122"/>
                <a:cs typeface="Arimo" pitchFamily="34" charset="-120"/>
              </a:rPr>
              <a:t>Demonstrates how the industry rapidly adjusted core strategies and resource allocations to respond to unprecedented market changes.</a:t>
            </a:r>
            <a:endParaRPr lang="en-US" sz="1500" dirty="0"/>
          </a:p>
        </p:txBody>
      </p:sp>
      <p:pic>
        <p:nvPicPr>
          <p:cNvPr id="9" name="Image 2" descr="preencoded.png"/>
          <p:cNvPicPr>
            <a:picLocks noChangeAspect="1"/>
          </p:cNvPicPr>
          <p:nvPr/>
        </p:nvPicPr>
        <p:blipFill>
          <a:blip r:embed="rId3"/>
          <a:stretch>
            <a:fillRect/>
          </a:stretch>
        </p:blipFill>
        <p:spPr>
          <a:xfrm>
            <a:off x="866061" y="4723150"/>
            <a:ext cx="289203" cy="361474"/>
          </a:xfrm>
          <a:prstGeom prst="rect">
            <a:avLst/>
          </a:prstGeom>
        </p:spPr>
      </p:pic>
      <p:sp>
        <p:nvSpPr>
          <p:cNvPr id="10" name="Text 5"/>
          <p:cNvSpPr/>
          <p:nvPr/>
        </p:nvSpPr>
        <p:spPr>
          <a:xfrm>
            <a:off x="1420297" y="4753332"/>
            <a:ext cx="2409944" cy="301228"/>
          </a:xfrm>
          <a:prstGeom prst="rect">
            <a:avLst/>
          </a:prstGeom>
          <a:noFill/>
          <a:ln/>
        </p:spPr>
        <p:txBody>
          <a:bodyPr wrap="none" lIns="0" tIns="0" rIns="0" bIns="0" rtlCol="0" anchor="t"/>
          <a:lstStyle/>
          <a:p>
            <a:pPr marL="0" indent="0" algn="l">
              <a:lnSpc>
                <a:spcPts val="2350"/>
              </a:lnSpc>
              <a:buNone/>
            </a:pPr>
            <a:r>
              <a:rPr lang="en-US" sz="1850" b="1" dirty="0">
                <a:solidFill>
                  <a:srgbClr val="2A2742"/>
                </a:solidFill>
                <a:latin typeface="Outfit Extra Bold" pitchFamily="34" charset="0"/>
                <a:ea typeface="Outfit Extra Bold" pitchFamily="34" charset="-122"/>
                <a:cs typeface="Outfit Extra Bold" pitchFamily="34" charset="-120"/>
              </a:rPr>
              <a:t>Experience Economy</a:t>
            </a:r>
            <a:endParaRPr lang="en-US" sz="1850" dirty="0"/>
          </a:p>
        </p:txBody>
      </p:sp>
      <p:sp>
        <p:nvSpPr>
          <p:cNvPr id="11" name="Text 6"/>
          <p:cNvSpPr/>
          <p:nvPr/>
        </p:nvSpPr>
        <p:spPr>
          <a:xfrm>
            <a:off x="1420297" y="5247323"/>
            <a:ext cx="6335316" cy="616744"/>
          </a:xfrm>
          <a:prstGeom prst="rect">
            <a:avLst/>
          </a:prstGeom>
          <a:noFill/>
          <a:ln/>
        </p:spPr>
        <p:txBody>
          <a:bodyPr wrap="square" lIns="0" tIns="0" rIns="0" bIns="0" rtlCol="0" anchor="t"/>
          <a:lstStyle/>
          <a:p>
            <a:pPr marL="0" indent="0" algn="l">
              <a:lnSpc>
                <a:spcPts val="2400"/>
              </a:lnSpc>
              <a:buNone/>
            </a:pPr>
            <a:r>
              <a:rPr lang="en-US" sz="1500" dirty="0">
                <a:solidFill>
                  <a:srgbClr val="2A2742"/>
                </a:solidFill>
                <a:latin typeface="Arimo" pitchFamily="34" charset="0"/>
                <a:ea typeface="Arimo" pitchFamily="34" charset="-122"/>
                <a:cs typeface="Arimo" pitchFamily="34" charset="-120"/>
              </a:rPr>
              <a:t>Emphasises that modern travellers seek highly memorable, emotional, and authentic stays, moving beyond simple transactional accommodation.</a:t>
            </a:r>
            <a:endParaRPr lang="en-US" sz="1500" dirty="0"/>
          </a:p>
        </p:txBody>
      </p:sp>
      <p:pic>
        <p:nvPicPr>
          <p:cNvPr id="12" name="Image 3" descr="preencoded.png"/>
          <p:cNvPicPr>
            <a:picLocks noChangeAspect="1"/>
          </p:cNvPicPr>
          <p:nvPr/>
        </p:nvPicPr>
        <p:blipFill>
          <a:blip r:embed="rId3"/>
          <a:stretch>
            <a:fillRect/>
          </a:stretch>
        </p:blipFill>
        <p:spPr>
          <a:xfrm>
            <a:off x="866061" y="6219408"/>
            <a:ext cx="289203" cy="361474"/>
          </a:xfrm>
          <a:prstGeom prst="rect">
            <a:avLst/>
          </a:prstGeom>
        </p:spPr>
      </p:pic>
      <p:sp>
        <p:nvSpPr>
          <p:cNvPr id="13" name="Text 7"/>
          <p:cNvSpPr/>
          <p:nvPr/>
        </p:nvSpPr>
        <p:spPr>
          <a:xfrm>
            <a:off x="1420297" y="6249591"/>
            <a:ext cx="2592229" cy="301228"/>
          </a:xfrm>
          <a:prstGeom prst="rect">
            <a:avLst/>
          </a:prstGeom>
          <a:noFill/>
          <a:ln/>
        </p:spPr>
        <p:txBody>
          <a:bodyPr wrap="none" lIns="0" tIns="0" rIns="0" bIns="0" rtlCol="0" anchor="t"/>
          <a:lstStyle/>
          <a:p>
            <a:pPr marL="0" indent="0" algn="l">
              <a:lnSpc>
                <a:spcPts val="2350"/>
              </a:lnSpc>
              <a:buNone/>
            </a:pPr>
            <a:r>
              <a:rPr lang="en-US" sz="1850" b="1" dirty="0">
                <a:solidFill>
                  <a:srgbClr val="2A2742"/>
                </a:solidFill>
                <a:latin typeface="Outfit Extra Bold" pitchFamily="34" charset="0"/>
                <a:ea typeface="Outfit Extra Bold" pitchFamily="34" charset="-122"/>
                <a:cs typeface="Outfit Extra Bold" pitchFamily="34" charset="-120"/>
              </a:rPr>
              <a:t>Digital Transformation</a:t>
            </a:r>
            <a:endParaRPr lang="en-US" sz="1850" dirty="0"/>
          </a:p>
        </p:txBody>
      </p:sp>
      <p:sp>
        <p:nvSpPr>
          <p:cNvPr id="14" name="Text 8"/>
          <p:cNvSpPr/>
          <p:nvPr/>
        </p:nvSpPr>
        <p:spPr>
          <a:xfrm>
            <a:off x="1420297" y="6743581"/>
            <a:ext cx="6335316" cy="616744"/>
          </a:xfrm>
          <a:prstGeom prst="rect">
            <a:avLst/>
          </a:prstGeom>
          <a:noFill/>
          <a:ln/>
        </p:spPr>
        <p:txBody>
          <a:bodyPr wrap="square" lIns="0" tIns="0" rIns="0" bIns="0" rtlCol="0" anchor="t"/>
          <a:lstStyle/>
          <a:p>
            <a:pPr>
              <a:lnSpc>
                <a:spcPts val="2400"/>
              </a:lnSpc>
            </a:pPr>
            <a:r>
              <a:rPr lang="en-US" sz="1500" dirty="0">
                <a:solidFill>
                  <a:srgbClr val="2A2742"/>
                </a:solidFill>
                <a:latin typeface="Arimo" pitchFamily="34" charset="0"/>
                <a:ea typeface="Arimo" pitchFamily="34" charset="-122"/>
                <a:cs typeface="Arimo" pitchFamily="34" charset="-120"/>
              </a:rPr>
              <a:t>Enabled critical shifts to contactless check-ins, mobile keys, and personalised, digital-first communication channels (</a:t>
            </a:r>
            <a:r>
              <a:rPr lang="en-US" sz="1500" dirty="0" err="1">
                <a:solidFill>
                  <a:srgbClr val="2A2742"/>
                </a:solidFill>
                <a:latin typeface="Arimo" pitchFamily="34" charset="0"/>
                <a:ea typeface="Arimo" pitchFamily="34" charset="-122"/>
                <a:cs typeface="Arimo" pitchFamily="34" charset="-120"/>
              </a:rPr>
              <a:t>Busulwa</a:t>
            </a:r>
            <a:r>
              <a:rPr lang="en-US" sz="1500" dirty="0">
                <a:solidFill>
                  <a:srgbClr val="2A2742"/>
                </a:solidFill>
                <a:latin typeface="Arimo" pitchFamily="34" charset="0"/>
                <a:ea typeface="Arimo" pitchFamily="34" charset="-122"/>
                <a:cs typeface="Arimo" pitchFamily="34" charset="-120"/>
              </a:rPr>
              <a:t> </a:t>
            </a:r>
            <a:r>
              <a:rPr lang="en-US" sz="1500" i="1" dirty="0">
                <a:solidFill>
                  <a:srgbClr val="2A2742"/>
                </a:solidFill>
                <a:latin typeface="Arimo" pitchFamily="34" charset="0"/>
                <a:ea typeface="Arimo" pitchFamily="34" charset="-122"/>
                <a:cs typeface="Arimo" pitchFamily="34" charset="-120"/>
              </a:rPr>
              <a:t>et al</a:t>
            </a:r>
            <a:r>
              <a:rPr lang="en-US" sz="1500" dirty="0">
                <a:solidFill>
                  <a:srgbClr val="2A2742"/>
                </a:solidFill>
                <a:latin typeface="Arimo" pitchFamily="34" charset="0"/>
                <a:ea typeface="Arimo" pitchFamily="34" charset="-122"/>
                <a:cs typeface="Arimo" pitchFamily="34" charset="-120"/>
              </a:rPr>
              <a:t>. 2020).</a:t>
            </a:r>
            <a:endParaRPr lang="en-US" sz="1500" dirty="0"/>
          </a:p>
        </p:txBody>
      </p:sp>
      <p:pic>
        <p:nvPicPr>
          <p:cNvPr id="15" name="Image 4" descr="preencoded.png"/>
          <p:cNvPicPr>
            <a:picLocks noChangeAspect="1"/>
          </p:cNvPicPr>
          <p:nvPr/>
        </p:nvPicPr>
        <p:blipFill>
          <a:blip r:embed="rId4"/>
          <a:stretch>
            <a:fillRect/>
          </a:stretch>
        </p:blipFill>
        <p:spPr>
          <a:xfrm>
            <a:off x="8233529" y="1760815"/>
            <a:ext cx="4768929" cy="3576638"/>
          </a:xfrm>
          <a:prstGeom prst="rect">
            <a:avLst/>
          </a:prstGeo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spTree>
      <p:nvGrpSpPr>
        <p:cNvPr id="1" name=""/>
        <p:cNvGrpSpPr/>
        <p:nvPr/>
      </p:nvGrpSpPr>
      <p:grpSpPr>
        <a:xfrm>
          <a:off x="0" y="0"/>
          <a:ext cx="0" cy="0"/>
          <a:chOff x="0" y="0"/>
          <a:chExt cx="0" cy="0"/>
        </a:xfrm>
      </p:grpSpPr>
      <p:sp>
        <p:nvSpPr>
          <p:cNvPr id="2" name="Text 0"/>
          <p:cNvSpPr/>
          <p:nvPr/>
        </p:nvSpPr>
        <p:spPr>
          <a:xfrm>
            <a:off x="793790" y="1072039"/>
            <a:ext cx="7613928" cy="708779"/>
          </a:xfrm>
          <a:prstGeom prst="rect">
            <a:avLst/>
          </a:prstGeom>
          <a:noFill/>
          <a:ln/>
        </p:spPr>
        <p:txBody>
          <a:bodyPr wrap="none" lIns="0" tIns="0" rIns="0" bIns="0" rtlCol="0" anchor="t"/>
          <a:lstStyle/>
          <a:p>
            <a:pPr marL="0" indent="0" algn="l">
              <a:lnSpc>
                <a:spcPts val="5550"/>
              </a:lnSpc>
              <a:buNone/>
            </a:pPr>
            <a:r>
              <a:rPr lang="en-US" sz="4450" b="1" dirty="0">
                <a:solidFill>
                  <a:srgbClr val="231971"/>
                </a:solidFill>
                <a:latin typeface="Outfit Extra Bold" pitchFamily="34" charset="0"/>
                <a:ea typeface="Outfit Extra Bold" pitchFamily="34" charset="-122"/>
                <a:cs typeface="Outfit Extra Bold" pitchFamily="34" charset="-120"/>
              </a:rPr>
              <a:t>Literature Review (</a:t>
            </a:r>
            <a:r>
              <a:rPr lang="en-US" sz="4450" b="1" dirty="0" err="1">
                <a:solidFill>
                  <a:srgbClr val="231971"/>
                </a:solidFill>
                <a:latin typeface="Outfit Extra Bold" pitchFamily="34" charset="0"/>
                <a:ea typeface="Outfit Extra Bold" pitchFamily="34" charset="-122"/>
                <a:cs typeface="Outfit Extra Bold" pitchFamily="34" charset="-120"/>
              </a:rPr>
              <a:t>Cont</a:t>
            </a:r>
            <a:r>
              <a:rPr lang="en-US" sz="4450" b="1" dirty="0">
                <a:solidFill>
                  <a:srgbClr val="231971"/>
                </a:solidFill>
                <a:latin typeface="Outfit Extra Bold" pitchFamily="34" charset="0"/>
                <a:ea typeface="Outfit Extra Bold" pitchFamily="34" charset="-122"/>
                <a:cs typeface="Outfit Extra Bold" pitchFamily="34" charset="-120"/>
              </a:rPr>
              <a:t>…)</a:t>
            </a:r>
            <a:endParaRPr lang="en-US" sz="4450" dirty="0"/>
          </a:p>
        </p:txBody>
      </p:sp>
      <p:sp>
        <p:nvSpPr>
          <p:cNvPr id="3" name="Text 1"/>
          <p:cNvSpPr/>
          <p:nvPr/>
        </p:nvSpPr>
        <p:spPr>
          <a:xfrm>
            <a:off x="1133951" y="2574608"/>
            <a:ext cx="12702659" cy="850583"/>
          </a:xfrm>
          <a:prstGeom prst="rect">
            <a:avLst/>
          </a:prstGeom>
          <a:noFill/>
          <a:ln/>
        </p:spPr>
        <p:txBody>
          <a:bodyPr wrap="square" lIns="0" tIns="0" rIns="0" bIns="0" rtlCol="0" anchor="t"/>
          <a:lstStyle/>
          <a:p>
            <a:pPr marL="0" indent="0" algn="l">
              <a:lnSpc>
                <a:spcPts val="3300"/>
              </a:lnSpc>
              <a:buNone/>
            </a:pPr>
            <a:r>
              <a:rPr lang="en-US" sz="2650" b="1" dirty="0">
                <a:solidFill>
                  <a:srgbClr val="231971"/>
                </a:solidFill>
                <a:latin typeface="Outfit Extra Bold" pitchFamily="34" charset="0"/>
                <a:ea typeface="Outfit Extra Bold" pitchFamily="34" charset="-122"/>
                <a:cs typeface="Outfit Extra Bold" pitchFamily="34" charset="-120"/>
              </a:rPr>
              <a:t>Future success depends on seamlessly blending technology, wellness, and sustainable practices into the core guest offering.</a:t>
            </a:r>
            <a:endParaRPr lang="en-US" sz="2650" dirty="0"/>
          </a:p>
        </p:txBody>
      </p:sp>
      <p:sp>
        <p:nvSpPr>
          <p:cNvPr id="4" name="Shape 2"/>
          <p:cNvSpPr/>
          <p:nvPr/>
        </p:nvSpPr>
        <p:spPr>
          <a:xfrm>
            <a:off x="793790" y="2234446"/>
            <a:ext cx="30480" cy="1530906"/>
          </a:xfrm>
          <a:prstGeom prst="rect">
            <a:avLst/>
          </a:prstGeom>
          <a:solidFill>
            <a:srgbClr val="5E4CE6"/>
          </a:solidFill>
          <a:ln/>
        </p:spPr>
      </p:sp>
      <p:sp>
        <p:nvSpPr>
          <p:cNvPr id="5" name="Shape 3"/>
          <p:cNvSpPr/>
          <p:nvPr/>
        </p:nvSpPr>
        <p:spPr>
          <a:xfrm>
            <a:off x="793790" y="4020503"/>
            <a:ext cx="4196358" cy="3137059"/>
          </a:xfrm>
          <a:prstGeom prst="roundRect">
            <a:avLst>
              <a:gd name="adj" fmla="val 3037"/>
            </a:avLst>
          </a:prstGeom>
          <a:solidFill>
            <a:srgbClr val="FAFAFA">
              <a:alpha val="95000"/>
            </a:srgbClr>
          </a:solidFill>
          <a:ln w="30480">
            <a:solidFill>
              <a:srgbClr val="BDB8DF"/>
            </a:solidFill>
            <a:prstDash val="solid"/>
          </a:ln>
        </p:spPr>
      </p:sp>
      <p:sp>
        <p:nvSpPr>
          <p:cNvPr id="6" name="Shape 4"/>
          <p:cNvSpPr/>
          <p:nvPr/>
        </p:nvSpPr>
        <p:spPr>
          <a:xfrm>
            <a:off x="824270" y="4050983"/>
            <a:ext cx="4135398" cy="680442"/>
          </a:xfrm>
          <a:prstGeom prst="roundRect">
            <a:avLst>
              <a:gd name="adj" fmla="val 8626"/>
            </a:avLst>
          </a:prstGeom>
          <a:solidFill>
            <a:srgbClr val="E9E6FA"/>
          </a:solidFill>
          <a:ln/>
        </p:spPr>
      </p:sp>
      <p:pic>
        <p:nvPicPr>
          <p:cNvPr id="7" name="Image 0" descr="preencoded.png"/>
          <p:cNvPicPr>
            <a:picLocks noChangeAspect="1"/>
          </p:cNvPicPr>
          <p:nvPr/>
        </p:nvPicPr>
        <p:blipFill>
          <a:blip r:embed="rId3"/>
          <a:stretch>
            <a:fillRect/>
          </a:stretch>
        </p:blipFill>
        <p:spPr>
          <a:xfrm>
            <a:off x="2721888" y="4174688"/>
            <a:ext cx="340162" cy="425291"/>
          </a:xfrm>
          <a:prstGeom prst="rect">
            <a:avLst/>
          </a:prstGeom>
        </p:spPr>
      </p:pic>
      <p:sp>
        <p:nvSpPr>
          <p:cNvPr id="8" name="Text 5"/>
          <p:cNvSpPr/>
          <p:nvPr/>
        </p:nvSpPr>
        <p:spPr>
          <a:xfrm>
            <a:off x="1051084" y="4958239"/>
            <a:ext cx="3296722" cy="354330"/>
          </a:xfrm>
          <a:prstGeom prst="rect">
            <a:avLst/>
          </a:prstGeom>
          <a:noFill/>
          <a:ln/>
        </p:spPr>
        <p:txBody>
          <a:bodyPr wrap="none" lIns="0" tIns="0" rIns="0" bIns="0" rtlCol="0" anchor="t"/>
          <a:lstStyle/>
          <a:p>
            <a:pPr marL="0" indent="0" algn="l">
              <a:lnSpc>
                <a:spcPts val="2750"/>
              </a:lnSpc>
              <a:buNone/>
            </a:pPr>
            <a:r>
              <a:rPr lang="en-US" sz="2200" b="1" dirty="0">
                <a:solidFill>
                  <a:srgbClr val="2A2742"/>
                </a:solidFill>
                <a:latin typeface="Outfit Extra Bold" pitchFamily="34" charset="0"/>
                <a:ea typeface="Outfit Extra Bold" pitchFamily="34" charset="-122"/>
                <a:cs typeface="Outfit Extra Bold" pitchFamily="34" charset="-120"/>
              </a:rPr>
              <a:t>Wellness &amp; Sustainability</a:t>
            </a:r>
            <a:endParaRPr lang="en-US" sz="2200" dirty="0"/>
          </a:p>
        </p:txBody>
      </p:sp>
      <p:sp>
        <p:nvSpPr>
          <p:cNvPr id="9" name="Text 6"/>
          <p:cNvSpPr/>
          <p:nvPr/>
        </p:nvSpPr>
        <p:spPr>
          <a:xfrm>
            <a:off x="1051084" y="5448657"/>
            <a:ext cx="3681770" cy="1451610"/>
          </a:xfrm>
          <a:prstGeom prst="rect">
            <a:avLst/>
          </a:prstGeom>
          <a:noFill/>
          <a:ln/>
        </p:spPr>
        <p:txBody>
          <a:bodyPr wrap="square" lIns="0" tIns="0" rIns="0" bIns="0" rtlCol="0" anchor="t"/>
          <a:lstStyle/>
          <a:p>
            <a:pPr marL="0" indent="0" algn="l">
              <a:lnSpc>
                <a:spcPts val="2850"/>
              </a:lnSpc>
              <a:buNone/>
            </a:pPr>
            <a:r>
              <a:rPr lang="en-US" sz="1750" dirty="0">
                <a:solidFill>
                  <a:srgbClr val="2A2742"/>
                </a:solidFill>
                <a:latin typeface="Arimo" pitchFamily="34" charset="0"/>
                <a:ea typeface="Arimo" pitchFamily="34" charset="-122"/>
                <a:cs typeface="Arimo" pitchFamily="34" charset="-120"/>
              </a:rPr>
              <a:t>Guests show strong preference for hotels integrating wellness tourism elements, such as yoga, fitness centres, and healthy dining.</a:t>
            </a:r>
            <a:endParaRPr lang="en-US" sz="1750" dirty="0"/>
          </a:p>
        </p:txBody>
      </p:sp>
      <p:sp>
        <p:nvSpPr>
          <p:cNvPr id="10" name="Shape 7"/>
          <p:cNvSpPr/>
          <p:nvPr/>
        </p:nvSpPr>
        <p:spPr>
          <a:xfrm>
            <a:off x="5216962" y="4020503"/>
            <a:ext cx="4196358" cy="3314152"/>
          </a:xfrm>
          <a:prstGeom prst="roundRect">
            <a:avLst>
              <a:gd name="adj" fmla="val 3037"/>
            </a:avLst>
          </a:prstGeom>
          <a:solidFill>
            <a:srgbClr val="FAFAFA">
              <a:alpha val="95000"/>
            </a:srgbClr>
          </a:solidFill>
          <a:ln w="30480">
            <a:solidFill>
              <a:srgbClr val="BDB8DF"/>
            </a:solidFill>
            <a:prstDash val="solid"/>
          </a:ln>
        </p:spPr>
      </p:sp>
      <p:sp>
        <p:nvSpPr>
          <p:cNvPr id="11" name="Shape 8"/>
          <p:cNvSpPr/>
          <p:nvPr/>
        </p:nvSpPr>
        <p:spPr>
          <a:xfrm>
            <a:off x="5247442" y="4050983"/>
            <a:ext cx="4135398" cy="680442"/>
          </a:xfrm>
          <a:prstGeom prst="roundRect">
            <a:avLst>
              <a:gd name="adj" fmla="val 8626"/>
            </a:avLst>
          </a:prstGeom>
          <a:solidFill>
            <a:srgbClr val="E9E6FA"/>
          </a:solidFill>
          <a:ln/>
        </p:spPr>
      </p:sp>
      <p:pic>
        <p:nvPicPr>
          <p:cNvPr id="12" name="Image 1" descr="preencoded.png"/>
          <p:cNvPicPr>
            <a:picLocks noChangeAspect="1"/>
          </p:cNvPicPr>
          <p:nvPr/>
        </p:nvPicPr>
        <p:blipFill>
          <a:blip r:embed="rId4"/>
          <a:stretch>
            <a:fillRect/>
          </a:stretch>
        </p:blipFill>
        <p:spPr>
          <a:xfrm>
            <a:off x="7145060" y="4174688"/>
            <a:ext cx="340162" cy="425291"/>
          </a:xfrm>
          <a:prstGeom prst="rect">
            <a:avLst/>
          </a:prstGeom>
        </p:spPr>
      </p:pic>
      <p:sp>
        <p:nvSpPr>
          <p:cNvPr id="13" name="Text 9"/>
          <p:cNvSpPr/>
          <p:nvPr/>
        </p:nvSpPr>
        <p:spPr>
          <a:xfrm>
            <a:off x="5474256" y="4958239"/>
            <a:ext cx="2835235" cy="354330"/>
          </a:xfrm>
          <a:prstGeom prst="rect">
            <a:avLst/>
          </a:prstGeom>
          <a:noFill/>
          <a:ln/>
        </p:spPr>
        <p:txBody>
          <a:bodyPr wrap="none" lIns="0" tIns="0" rIns="0" bIns="0" rtlCol="0" anchor="t"/>
          <a:lstStyle/>
          <a:p>
            <a:pPr marL="0" indent="0" algn="l">
              <a:lnSpc>
                <a:spcPts val="2750"/>
              </a:lnSpc>
              <a:buNone/>
            </a:pPr>
            <a:r>
              <a:rPr lang="en-US" sz="2200" b="1" dirty="0">
                <a:solidFill>
                  <a:srgbClr val="2A2742"/>
                </a:solidFill>
                <a:latin typeface="Outfit Extra Bold" pitchFamily="34" charset="0"/>
                <a:ea typeface="Outfit Extra Bold" pitchFamily="34" charset="-122"/>
                <a:cs typeface="Outfit Extra Bold" pitchFamily="34" charset="-120"/>
              </a:rPr>
              <a:t>AI &amp; Automation</a:t>
            </a:r>
            <a:endParaRPr lang="en-US" sz="2200" dirty="0"/>
          </a:p>
        </p:txBody>
      </p:sp>
      <p:sp>
        <p:nvSpPr>
          <p:cNvPr id="14" name="Text 10"/>
          <p:cNvSpPr/>
          <p:nvPr/>
        </p:nvSpPr>
        <p:spPr>
          <a:xfrm>
            <a:off x="5474256" y="5448657"/>
            <a:ext cx="3681770" cy="1451610"/>
          </a:xfrm>
          <a:prstGeom prst="rect">
            <a:avLst/>
          </a:prstGeom>
          <a:noFill/>
          <a:ln/>
        </p:spPr>
        <p:txBody>
          <a:bodyPr wrap="square" lIns="0" tIns="0" rIns="0" bIns="0" rtlCol="0" anchor="t"/>
          <a:lstStyle/>
          <a:p>
            <a:pPr>
              <a:lnSpc>
                <a:spcPts val="2850"/>
              </a:lnSpc>
            </a:pPr>
            <a:r>
              <a:rPr lang="en-US" sz="1750" dirty="0">
                <a:solidFill>
                  <a:srgbClr val="2A2742"/>
                </a:solidFill>
                <a:latin typeface="Arimo" pitchFamily="34" charset="0"/>
                <a:ea typeface="Arimo" pitchFamily="34" charset="-122"/>
                <a:cs typeface="Arimo" pitchFamily="34" charset="-120"/>
              </a:rPr>
              <a:t>Technology allows hotels to predict guest needs, personalise offers in real-time, and streamline operational efficiency (</a:t>
            </a:r>
            <a:r>
              <a:rPr lang="en-US" sz="1750" dirty="0" err="1">
                <a:solidFill>
                  <a:srgbClr val="2A2742"/>
                </a:solidFill>
                <a:latin typeface="Arimo" pitchFamily="34" charset="0"/>
                <a:ea typeface="Arimo" pitchFamily="34" charset="-122"/>
                <a:cs typeface="Arimo" pitchFamily="34" charset="-120"/>
              </a:rPr>
              <a:t>Talukder</a:t>
            </a:r>
            <a:r>
              <a:rPr lang="en-US" sz="1750" dirty="0">
                <a:solidFill>
                  <a:srgbClr val="2A2742"/>
                </a:solidFill>
                <a:latin typeface="Arimo" pitchFamily="34" charset="0"/>
                <a:ea typeface="Arimo" pitchFamily="34" charset="-122"/>
                <a:cs typeface="Arimo" pitchFamily="34" charset="-120"/>
              </a:rPr>
              <a:t>, Kumar &amp; Tyagi 2024).</a:t>
            </a:r>
            <a:endParaRPr lang="en-US" sz="1750" dirty="0"/>
          </a:p>
        </p:txBody>
      </p:sp>
      <p:sp>
        <p:nvSpPr>
          <p:cNvPr id="15" name="Shape 11"/>
          <p:cNvSpPr/>
          <p:nvPr/>
        </p:nvSpPr>
        <p:spPr>
          <a:xfrm>
            <a:off x="9640133" y="4020503"/>
            <a:ext cx="4196358" cy="3137059"/>
          </a:xfrm>
          <a:prstGeom prst="roundRect">
            <a:avLst>
              <a:gd name="adj" fmla="val 3037"/>
            </a:avLst>
          </a:prstGeom>
          <a:solidFill>
            <a:srgbClr val="FAFAFA">
              <a:alpha val="95000"/>
            </a:srgbClr>
          </a:solidFill>
          <a:ln w="30480">
            <a:solidFill>
              <a:srgbClr val="BDB8DF"/>
            </a:solidFill>
            <a:prstDash val="solid"/>
          </a:ln>
        </p:spPr>
      </p:sp>
      <p:sp>
        <p:nvSpPr>
          <p:cNvPr id="16" name="Shape 12"/>
          <p:cNvSpPr/>
          <p:nvPr/>
        </p:nvSpPr>
        <p:spPr>
          <a:xfrm>
            <a:off x="9670613" y="4050983"/>
            <a:ext cx="4135398" cy="680442"/>
          </a:xfrm>
          <a:prstGeom prst="roundRect">
            <a:avLst>
              <a:gd name="adj" fmla="val 8626"/>
            </a:avLst>
          </a:prstGeom>
          <a:solidFill>
            <a:srgbClr val="E9E6FA"/>
          </a:solidFill>
          <a:ln/>
        </p:spPr>
      </p:sp>
      <p:pic>
        <p:nvPicPr>
          <p:cNvPr id="17" name="Image 2" descr="preencoded.png"/>
          <p:cNvPicPr>
            <a:picLocks noChangeAspect="1"/>
          </p:cNvPicPr>
          <p:nvPr/>
        </p:nvPicPr>
        <p:blipFill>
          <a:blip r:embed="rId5"/>
          <a:stretch>
            <a:fillRect/>
          </a:stretch>
        </p:blipFill>
        <p:spPr>
          <a:xfrm>
            <a:off x="11568232" y="4174688"/>
            <a:ext cx="340162" cy="425291"/>
          </a:xfrm>
          <a:prstGeom prst="rect">
            <a:avLst/>
          </a:prstGeom>
        </p:spPr>
      </p:pic>
      <p:sp>
        <p:nvSpPr>
          <p:cNvPr id="18" name="Text 13"/>
          <p:cNvSpPr/>
          <p:nvPr/>
        </p:nvSpPr>
        <p:spPr>
          <a:xfrm>
            <a:off x="9897427" y="4958239"/>
            <a:ext cx="2835235" cy="354330"/>
          </a:xfrm>
          <a:prstGeom prst="rect">
            <a:avLst/>
          </a:prstGeom>
          <a:noFill/>
          <a:ln/>
        </p:spPr>
        <p:txBody>
          <a:bodyPr wrap="none" lIns="0" tIns="0" rIns="0" bIns="0" rtlCol="0" anchor="t"/>
          <a:lstStyle/>
          <a:p>
            <a:pPr marL="0" indent="0" algn="l">
              <a:lnSpc>
                <a:spcPts val="2750"/>
              </a:lnSpc>
              <a:buNone/>
            </a:pPr>
            <a:r>
              <a:rPr lang="en-US" sz="2200" b="1" dirty="0">
                <a:solidFill>
                  <a:srgbClr val="2A2742"/>
                </a:solidFill>
                <a:latin typeface="Outfit Extra Bold" pitchFamily="34" charset="0"/>
                <a:ea typeface="Outfit Extra Bold" pitchFamily="34" charset="-122"/>
                <a:cs typeface="Outfit Extra Bold" pitchFamily="34" charset="-120"/>
              </a:rPr>
              <a:t>Trust &amp; Transparency</a:t>
            </a:r>
            <a:endParaRPr lang="en-US" sz="2200" dirty="0"/>
          </a:p>
        </p:txBody>
      </p:sp>
      <p:sp>
        <p:nvSpPr>
          <p:cNvPr id="19" name="Text 14"/>
          <p:cNvSpPr/>
          <p:nvPr/>
        </p:nvSpPr>
        <p:spPr>
          <a:xfrm>
            <a:off x="9897427" y="5448657"/>
            <a:ext cx="3681770" cy="1451610"/>
          </a:xfrm>
          <a:prstGeom prst="rect">
            <a:avLst/>
          </a:prstGeom>
          <a:noFill/>
          <a:ln/>
        </p:spPr>
        <p:txBody>
          <a:bodyPr wrap="square" lIns="0" tIns="0" rIns="0" bIns="0" rtlCol="0" anchor="t"/>
          <a:lstStyle/>
          <a:p>
            <a:pPr marL="0" indent="0" algn="l">
              <a:lnSpc>
                <a:spcPts val="2850"/>
              </a:lnSpc>
              <a:buNone/>
            </a:pPr>
            <a:r>
              <a:rPr lang="en-US" sz="1750" dirty="0">
                <a:solidFill>
                  <a:srgbClr val="2A2742"/>
                </a:solidFill>
                <a:latin typeface="Arimo" pitchFamily="34" charset="0"/>
                <a:ea typeface="Arimo" pitchFamily="34" charset="-122"/>
                <a:cs typeface="Arimo" pitchFamily="34" charset="-120"/>
              </a:rPr>
              <a:t>Rebuilding guest confidence was achieved through rigorous cleanliness protocols and clear, honest safety communication.</a:t>
            </a:r>
            <a:endParaRPr lang="en-US" sz="175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spTree>
      <p:nvGrpSpPr>
        <p:cNvPr id="1" name=""/>
        <p:cNvGrpSpPr/>
        <p:nvPr/>
      </p:nvGrpSpPr>
      <p:grpSpPr>
        <a:xfrm>
          <a:off x="0" y="0"/>
          <a:ext cx="0" cy="0"/>
          <a:chOff x="0" y="0"/>
          <a:chExt cx="0" cy="0"/>
        </a:xfrm>
      </p:grpSpPr>
      <p:sp>
        <p:nvSpPr>
          <p:cNvPr id="2" name="Text 0"/>
          <p:cNvSpPr/>
          <p:nvPr/>
        </p:nvSpPr>
        <p:spPr>
          <a:xfrm>
            <a:off x="793790" y="680918"/>
            <a:ext cx="6832640" cy="673418"/>
          </a:xfrm>
          <a:prstGeom prst="rect">
            <a:avLst/>
          </a:prstGeom>
          <a:noFill/>
          <a:ln/>
        </p:spPr>
        <p:txBody>
          <a:bodyPr wrap="none" lIns="0" tIns="0" rIns="0" bIns="0" rtlCol="0" anchor="t"/>
          <a:lstStyle/>
          <a:p>
            <a:pPr marL="0" indent="0" algn="l">
              <a:lnSpc>
                <a:spcPts val="5300"/>
              </a:lnSpc>
              <a:buNone/>
            </a:pPr>
            <a:r>
              <a:rPr lang="en-US" sz="4200" b="1" dirty="0">
                <a:solidFill>
                  <a:srgbClr val="231971"/>
                </a:solidFill>
                <a:latin typeface="Outfit Extra Bold" pitchFamily="34" charset="0"/>
                <a:ea typeface="Outfit Extra Bold" pitchFamily="34" charset="-122"/>
                <a:cs typeface="Outfit Extra Bold" pitchFamily="34" charset="-120"/>
              </a:rPr>
              <a:t>Method (PESTEL Summary)</a:t>
            </a:r>
            <a:endParaRPr lang="en-US" sz="4200" dirty="0"/>
          </a:p>
        </p:txBody>
      </p:sp>
      <p:sp>
        <p:nvSpPr>
          <p:cNvPr id="3" name="Text 1"/>
          <p:cNvSpPr/>
          <p:nvPr/>
        </p:nvSpPr>
        <p:spPr>
          <a:xfrm>
            <a:off x="793790" y="1785223"/>
            <a:ext cx="13042821" cy="689610"/>
          </a:xfrm>
          <a:prstGeom prst="rect">
            <a:avLst/>
          </a:prstGeom>
          <a:noFill/>
          <a:ln/>
        </p:spPr>
        <p:txBody>
          <a:bodyPr wrap="square" lIns="0" tIns="0" rIns="0" bIns="0" rtlCol="0" anchor="t"/>
          <a:lstStyle/>
          <a:p>
            <a:pPr marL="0" indent="0" algn="l">
              <a:lnSpc>
                <a:spcPts val="2700"/>
              </a:lnSpc>
              <a:buNone/>
            </a:pPr>
            <a:r>
              <a:rPr lang="en-US" sz="1650" dirty="0">
                <a:solidFill>
                  <a:srgbClr val="2A2742"/>
                </a:solidFill>
                <a:latin typeface="Arimo" pitchFamily="34" charset="0"/>
                <a:ea typeface="Arimo" pitchFamily="34" charset="-122"/>
                <a:cs typeface="Arimo" pitchFamily="34" charset="-120"/>
              </a:rPr>
              <a:t>A PESTEL analysis provides a framework for understanding the macro-environmental forces driving the hospitality industry's strategic adaptations.</a:t>
            </a:r>
            <a:endParaRPr lang="en-US" sz="1650" dirty="0"/>
          </a:p>
        </p:txBody>
      </p:sp>
      <p:sp>
        <p:nvSpPr>
          <p:cNvPr id="4" name="Shape 2"/>
          <p:cNvSpPr/>
          <p:nvPr/>
        </p:nvSpPr>
        <p:spPr>
          <a:xfrm>
            <a:off x="793790" y="2717244"/>
            <a:ext cx="13042821" cy="4831318"/>
          </a:xfrm>
          <a:prstGeom prst="roundRect">
            <a:avLst>
              <a:gd name="adj" fmla="val 1873"/>
            </a:avLst>
          </a:prstGeom>
          <a:noFill/>
          <a:ln w="7620">
            <a:solidFill>
              <a:srgbClr val="000000">
                <a:alpha val="8000"/>
              </a:srgbClr>
            </a:solidFill>
            <a:prstDash val="solid"/>
          </a:ln>
        </p:spPr>
      </p:sp>
      <p:sp>
        <p:nvSpPr>
          <p:cNvPr id="5" name="Shape 3"/>
          <p:cNvSpPr/>
          <p:nvPr/>
        </p:nvSpPr>
        <p:spPr>
          <a:xfrm>
            <a:off x="801410" y="2724864"/>
            <a:ext cx="13027581" cy="963216"/>
          </a:xfrm>
          <a:prstGeom prst="rect">
            <a:avLst/>
          </a:prstGeom>
          <a:solidFill>
            <a:srgbClr val="FFFFFF">
              <a:alpha val="4000"/>
            </a:srgbClr>
          </a:solidFill>
          <a:ln/>
        </p:spPr>
      </p:sp>
      <p:sp>
        <p:nvSpPr>
          <p:cNvPr id="6" name="Text 4"/>
          <p:cNvSpPr/>
          <p:nvPr/>
        </p:nvSpPr>
        <p:spPr>
          <a:xfrm>
            <a:off x="1016913" y="2861667"/>
            <a:ext cx="2170867" cy="344805"/>
          </a:xfrm>
          <a:prstGeom prst="rect">
            <a:avLst/>
          </a:prstGeom>
          <a:noFill/>
          <a:ln/>
        </p:spPr>
        <p:txBody>
          <a:bodyPr wrap="none" lIns="0" tIns="0" rIns="0" bIns="0" rtlCol="0" anchor="t"/>
          <a:lstStyle/>
          <a:p>
            <a:pPr marL="0" indent="0" algn="l">
              <a:lnSpc>
                <a:spcPts val="2700"/>
              </a:lnSpc>
              <a:buNone/>
            </a:pPr>
            <a:r>
              <a:rPr lang="en-US" sz="1650" dirty="0">
                <a:solidFill>
                  <a:srgbClr val="2A2742"/>
                </a:solidFill>
                <a:latin typeface="Arimo" pitchFamily="34" charset="0"/>
                <a:ea typeface="Arimo" pitchFamily="34" charset="-122"/>
                <a:cs typeface="Arimo" pitchFamily="34" charset="-120"/>
              </a:rPr>
              <a:t>Political</a:t>
            </a:r>
            <a:endParaRPr lang="en-US" sz="1650" dirty="0"/>
          </a:p>
        </p:txBody>
      </p:sp>
      <p:sp>
        <p:nvSpPr>
          <p:cNvPr id="7" name="Text 5"/>
          <p:cNvSpPr/>
          <p:nvPr/>
        </p:nvSpPr>
        <p:spPr>
          <a:xfrm>
            <a:off x="3626168" y="2861667"/>
            <a:ext cx="9987439" cy="689610"/>
          </a:xfrm>
          <a:prstGeom prst="rect">
            <a:avLst/>
          </a:prstGeom>
          <a:noFill/>
          <a:ln/>
        </p:spPr>
        <p:txBody>
          <a:bodyPr wrap="square" lIns="0" tIns="0" rIns="0" bIns="0" rtlCol="0" anchor="t"/>
          <a:lstStyle/>
          <a:p>
            <a:pPr marL="0" indent="0" algn="l">
              <a:lnSpc>
                <a:spcPts val="2700"/>
              </a:lnSpc>
              <a:buNone/>
            </a:pPr>
            <a:r>
              <a:rPr lang="en-US" sz="1650" dirty="0">
                <a:solidFill>
                  <a:srgbClr val="2A2742"/>
                </a:solidFill>
                <a:latin typeface="Arimo" pitchFamily="34" charset="0"/>
                <a:ea typeface="Arimo" pitchFamily="34" charset="-122"/>
                <a:cs typeface="Arimo" pitchFamily="34" charset="-120"/>
              </a:rPr>
              <a:t>Government support for domestic travel and the implementation of standardised public health and safety protocols.</a:t>
            </a:r>
            <a:endParaRPr lang="en-US" sz="1650" dirty="0"/>
          </a:p>
        </p:txBody>
      </p:sp>
      <p:sp>
        <p:nvSpPr>
          <p:cNvPr id="8" name="Shape 6"/>
          <p:cNvSpPr/>
          <p:nvPr/>
        </p:nvSpPr>
        <p:spPr>
          <a:xfrm>
            <a:off x="801410" y="3688080"/>
            <a:ext cx="13027581" cy="963216"/>
          </a:xfrm>
          <a:prstGeom prst="rect">
            <a:avLst/>
          </a:prstGeom>
          <a:solidFill>
            <a:srgbClr val="000000">
              <a:alpha val="4000"/>
            </a:srgbClr>
          </a:solidFill>
          <a:ln/>
        </p:spPr>
      </p:sp>
      <p:sp>
        <p:nvSpPr>
          <p:cNvPr id="9" name="Text 7"/>
          <p:cNvSpPr/>
          <p:nvPr/>
        </p:nvSpPr>
        <p:spPr>
          <a:xfrm>
            <a:off x="1016913" y="3824883"/>
            <a:ext cx="2170867" cy="344805"/>
          </a:xfrm>
          <a:prstGeom prst="rect">
            <a:avLst/>
          </a:prstGeom>
          <a:noFill/>
          <a:ln/>
        </p:spPr>
        <p:txBody>
          <a:bodyPr wrap="none" lIns="0" tIns="0" rIns="0" bIns="0" rtlCol="0" anchor="t"/>
          <a:lstStyle/>
          <a:p>
            <a:pPr marL="0" indent="0" algn="l">
              <a:lnSpc>
                <a:spcPts val="2700"/>
              </a:lnSpc>
              <a:buNone/>
            </a:pPr>
            <a:r>
              <a:rPr lang="en-US" sz="1650" dirty="0">
                <a:solidFill>
                  <a:srgbClr val="2A2742"/>
                </a:solidFill>
                <a:latin typeface="Arimo" pitchFamily="34" charset="0"/>
                <a:ea typeface="Arimo" pitchFamily="34" charset="-122"/>
                <a:cs typeface="Arimo" pitchFamily="34" charset="-120"/>
              </a:rPr>
              <a:t>Economic</a:t>
            </a:r>
            <a:endParaRPr lang="en-US" sz="1650" dirty="0"/>
          </a:p>
        </p:txBody>
      </p:sp>
      <p:sp>
        <p:nvSpPr>
          <p:cNvPr id="10" name="Text 8"/>
          <p:cNvSpPr/>
          <p:nvPr/>
        </p:nvSpPr>
        <p:spPr>
          <a:xfrm>
            <a:off x="3626168" y="3824883"/>
            <a:ext cx="9987439" cy="689610"/>
          </a:xfrm>
          <a:prstGeom prst="rect">
            <a:avLst/>
          </a:prstGeom>
          <a:noFill/>
          <a:ln/>
        </p:spPr>
        <p:txBody>
          <a:bodyPr wrap="square" lIns="0" tIns="0" rIns="0" bIns="0" rtlCol="0" anchor="t"/>
          <a:lstStyle/>
          <a:p>
            <a:pPr>
              <a:lnSpc>
                <a:spcPts val="2700"/>
              </a:lnSpc>
            </a:pPr>
            <a:r>
              <a:rPr lang="en-US" sz="1650" dirty="0">
                <a:solidFill>
                  <a:srgbClr val="2A2742"/>
                </a:solidFill>
                <a:latin typeface="Arimo" pitchFamily="34" charset="0"/>
                <a:ea typeface="Arimo" pitchFamily="34" charset="-122"/>
                <a:cs typeface="Arimo" pitchFamily="34" charset="-120"/>
              </a:rPr>
              <a:t>The significant reduction in business travel spending necessitated targeting profitable segments like long-stay and leisure tourism (Vasudevan 2025).</a:t>
            </a:r>
            <a:endParaRPr lang="en-US" sz="1650" dirty="0"/>
          </a:p>
        </p:txBody>
      </p:sp>
      <p:sp>
        <p:nvSpPr>
          <p:cNvPr id="11" name="Shape 9"/>
          <p:cNvSpPr/>
          <p:nvPr/>
        </p:nvSpPr>
        <p:spPr>
          <a:xfrm>
            <a:off x="801410" y="4651296"/>
            <a:ext cx="13027581" cy="963216"/>
          </a:xfrm>
          <a:prstGeom prst="rect">
            <a:avLst/>
          </a:prstGeom>
          <a:solidFill>
            <a:srgbClr val="FFFFFF">
              <a:alpha val="4000"/>
            </a:srgbClr>
          </a:solidFill>
          <a:ln/>
        </p:spPr>
      </p:sp>
      <p:sp>
        <p:nvSpPr>
          <p:cNvPr id="12" name="Text 10"/>
          <p:cNvSpPr/>
          <p:nvPr/>
        </p:nvSpPr>
        <p:spPr>
          <a:xfrm>
            <a:off x="1016913" y="4788098"/>
            <a:ext cx="2170867" cy="344805"/>
          </a:xfrm>
          <a:prstGeom prst="rect">
            <a:avLst/>
          </a:prstGeom>
          <a:noFill/>
          <a:ln/>
        </p:spPr>
        <p:txBody>
          <a:bodyPr wrap="none" lIns="0" tIns="0" rIns="0" bIns="0" rtlCol="0" anchor="t"/>
          <a:lstStyle/>
          <a:p>
            <a:pPr marL="0" indent="0" algn="l">
              <a:lnSpc>
                <a:spcPts val="2700"/>
              </a:lnSpc>
              <a:buNone/>
            </a:pPr>
            <a:r>
              <a:rPr lang="en-US" sz="1650" dirty="0">
                <a:solidFill>
                  <a:srgbClr val="2A2742"/>
                </a:solidFill>
                <a:latin typeface="Arimo" pitchFamily="34" charset="0"/>
                <a:ea typeface="Arimo" pitchFamily="34" charset="-122"/>
                <a:cs typeface="Arimo" pitchFamily="34" charset="-120"/>
              </a:rPr>
              <a:t>Social</a:t>
            </a:r>
            <a:endParaRPr lang="en-US" sz="1650" dirty="0"/>
          </a:p>
        </p:txBody>
      </p:sp>
      <p:sp>
        <p:nvSpPr>
          <p:cNvPr id="13" name="Text 11"/>
          <p:cNvSpPr/>
          <p:nvPr/>
        </p:nvSpPr>
        <p:spPr>
          <a:xfrm>
            <a:off x="3626168" y="4788098"/>
            <a:ext cx="9987439" cy="689610"/>
          </a:xfrm>
          <a:prstGeom prst="rect">
            <a:avLst/>
          </a:prstGeom>
          <a:noFill/>
          <a:ln/>
        </p:spPr>
        <p:txBody>
          <a:bodyPr wrap="square" lIns="0" tIns="0" rIns="0" bIns="0" rtlCol="0" anchor="t"/>
          <a:lstStyle/>
          <a:p>
            <a:pPr marL="0" indent="0" algn="l">
              <a:lnSpc>
                <a:spcPts val="2700"/>
              </a:lnSpc>
              <a:buNone/>
            </a:pPr>
            <a:r>
              <a:rPr lang="en-US" sz="1650" dirty="0">
                <a:solidFill>
                  <a:srgbClr val="2A2742"/>
                </a:solidFill>
                <a:latin typeface="Arimo" pitchFamily="34" charset="0"/>
                <a:ea typeface="Arimo" pitchFamily="34" charset="-122"/>
                <a:cs typeface="Arimo" pitchFamily="34" charset="-120"/>
              </a:rPr>
              <a:t>A pronounced societal shift towards prioritising health, safety, emotional comfort, and well-being during travel experiences.</a:t>
            </a:r>
            <a:endParaRPr lang="en-US" sz="1650" dirty="0"/>
          </a:p>
        </p:txBody>
      </p:sp>
      <p:sp>
        <p:nvSpPr>
          <p:cNvPr id="14" name="Shape 12"/>
          <p:cNvSpPr/>
          <p:nvPr/>
        </p:nvSpPr>
        <p:spPr>
          <a:xfrm>
            <a:off x="801410" y="5614511"/>
            <a:ext cx="13027581" cy="963216"/>
          </a:xfrm>
          <a:prstGeom prst="rect">
            <a:avLst/>
          </a:prstGeom>
          <a:solidFill>
            <a:srgbClr val="000000">
              <a:alpha val="4000"/>
            </a:srgbClr>
          </a:solidFill>
          <a:ln/>
        </p:spPr>
      </p:sp>
      <p:sp>
        <p:nvSpPr>
          <p:cNvPr id="15" name="Text 13"/>
          <p:cNvSpPr/>
          <p:nvPr/>
        </p:nvSpPr>
        <p:spPr>
          <a:xfrm>
            <a:off x="1016913" y="5751314"/>
            <a:ext cx="2170867" cy="344805"/>
          </a:xfrm>
          <a:prstGeom prst="rect">
            <a:avLst/>
          </a:prstGeom>
          <a:noFill/>
          <a:ln/>
        </p:spPr>
        <p:txBody>
          <a:bodyPr wrap="none" lIns="0" tIns="0" rIns="0" bIns="0" rtlCol="0" anchor="t"/>
          <a:lstStyle/>
          <a:p>
            <a:pPr marL="0" indent="0" algn="l">
              <a:lnSpc>
                <a:spcPts val="2700"/>
              </a:lnSpc>
              <a:buNone/>
            </a:pPr>
            <a:r>
              <a:rPr lang="en-US" sz="1650" dirty="0">
                <a:solidFill>
                  <a:srgbClr val="2A2742"/>
                </a:solidFill>
                <a:latin typeface="Arimo" pitchFamily="34" charset="0"/>
                <a:ea typeface="Arimo" pitchFamily="34" charset="-122"/>
                <a:cs typeface="Arimo" pitchFamily="34" charset="-120"/>
              </a:rPr>
              <a:t>Technological</a:t>
            </a:r>
            <a:endParaRPr lang="en-US" sz="1650" dirty="0"/>
          </a:p>
        </p:txBody>
      </p:sp>
      <p:sp>
        <p:nvSpPr>
          <p:cNvPr id="16" name="Text 14"/>
          <p:cNvSpPr/>
          <p:nvPr/>
        </p:nvSpPr>
        <p:spPr>
          <a:xfrm>
            <a:off x="3626168" y="5751314"/>
            <a:ext cx="9987439" cy="689610"/>
          </a:xfrm>
          <a:prstGeom prst="rect">
            <a:avLst/>
          </a:prstGeom>
          <a:noFill/>
          <a:ln/>
        </p:spPr>
        <p:txBody>
          <a:bodyPr wrap="square" lIns="0" tIns="0" rIns="0" bIns="0" rtlCol="0" anchor="t"/>
          <a:lstStyle/>
          <a:p>
            <a:pPr marL="0" indent="0" algn="l">
              <a:lnSpc>
                <a:spcPts val="2700"/>
              </a:lnSpc>
              <a:buNone/>
            </a:pPr>
            <a:r>
              <a:rPr lang="en-US" sz="1650" dirty="0">
                <a:solidFill>
                  <a:srgbClr val="2A2742"/>
                </a:solidFill>
                <a:latin typeface="Arimo" pitchFamily="34" charset="0"/>
                <a:ea typeface="Arimo" pitchFamily="34" charset="-122"/>
                <a:cs typeface="Arimo" pitchFamily="34" charset="-120"/>
              </a:rPr>
              <a:t>Rapid adoption of mobile applications, digital keys, and online payment systems to ensure safety and enhance convenience.</a:t>
            </a:r>
            <a:endParaRPr lang="en-US" sz="1650" dirty="0"/>
          </a:p>
        </p:txBody>
      </p:sp>
      <p:sp>
        <p:nvSpPr>
          <p:cNvPr id="17" name="Shape 15"/>
          <p:cNvSpPr/>
          <p:nvPr/>
        </p:nvSpPr>
        <p:spPr>
          <a:xfrm>
            <a:off x="801410" y="6577727"/>
            <a:ext cx="13027581" cy="963216"/>
          </a:xfrm>
          <a:prstGeom prst="rect">
            <a:avLst/>
          </a:prstGeom>
          <a:solidFill>
            <a:srgbClr val="FFFFFF">
              <a:alpha val="4000"/>
            </a:srgbClr>
          </a:solidFill>
          <a:ln/>
        </p:spPr>
      </p:sp>
      <p:sp>
        <p:nvSpPr>
          <p:cNvPr id="18" name="Text 16"/>
          <p:cNvSpPr/>
          <p:nvPr/>
        </p:nvSpPr>
        <p:spPr>
          <a:xfrm>
            <a:off x="1016913" y="6714530"/>
            <a:ext cx="2170867" cy="344805"/>
          </a:xfrm>
          <a:prstGeom prst="rect">
            <a:avLst/>
          </a:prstGeom>
          <a:noFill/>
          <a:ln/>
        </p:spPr>
        <p:txBody>
          <a:bodyPr wrap="none" lIns="0" tIns="0" rIns="0" bIns="0" rtlCol="0" anchor="t"/>
          <a:lstStyle/>
          <a:p>
            <a:pPr marL="0" indent="0" algn="l">
              <a:lnSpc>
                <a:spcPts val="2700"/>
              </a:lnSpc>
              <a:buNone/>
            </a:pPr>
            <a:r>
              <a:rPr lang="en-US" sz="1650" dirty="0">
                <a:solidFill>
                  <a:srgbClr val="2A2742"/>
                </a:solidFill>
                <a:latin typeface="Arimo" pitchFamily="34" charset="0"/>
                <a:ea typeface="Arimo" pitchFamily="34" charset="-122"/>
                <a:cs typeface="Arimo" pitchFamily="34" charset="-120"/>
              </a:rPr>
              <a:t>Environmental/Legal</a:t>
            </a:r>
            <a:endParaRPr lang="en-US" sz="1650" dirty="0"/>
          </a:p>
        </p:txBody>
      </p:sp>
      <p:sp>
        <p:nvSpPr>
          <p:cNvPr id="19" name="Text 17"/>
          <p:cNvSpPr/>
          <p:nvPr/>
        </p:nvSpPr>
        <p:spPr>
          <a:xfrm>
            <a:off x="3626168" y="6714530"/>
            <a:ext cx="9987439" cy="689610"/>
          </a:xfrm>
          <a:prstGeom prst="rect">
            <a:avLst/>
          </a:prstGeom>
          <a:noFill/>
          <a:ln/>
        </p:spPr>
        <p:txBody>
          <a:bodyPr wrap="square" lIns="0" tIns="0" rIns="0" bIns="0" rtlCol="0" anchor="t"/>
          <a:lstStyle/>
          <a:p>
            <a:pPr marL="0" indent="0" algn="l">
              <a:lnSpc>
                <a:spcPts val="2700"/>
              </a:lnSpc>
              <a:buNone/>
            </a:pPr>
            <a:r>
              <a:rPr lang="en-US" sz="1650" dirty="0">
                <a:solidFill>
                  <a:srgbClr val="2A2742"/>
                </a:solidFill>
                <a:latin typeface="Arimo" pitchFamily="34" charset="0"/>
                <a:ea typeface="Arimo" pitchFamily="34" charset="-122"/>
                <a:cs typeface="Arimo" pitchFamily="34" charset="-120"/>
              </a:rPr>
              <a:t>Increased focus on green initiatives, reduced environmental impact, and strict adherence to new hygiene regulations as operational standards.</a:t>
            </a:r>
            <a:endParaRPr lang="en-US" sz="165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spTree>
      <p:nvGrpSpPr>
        <p:cNvPr id="1" name=""/>
        <p:cNvGrpSpPr/>
        <p:nvPr/>
      </p:nvGrpSpPr>
      <p:grpSpPr>
        <a:xfrm>
          <a:off x="0" y="0"/>
          <a:ext cx="0" cy="0"/>
          <a:chOff x="0" y="0"/>
          <a:chExt cx="0" cy="0"/>
        </a:xfrm>
      </p:grpSpPr>
      <p:sp>
        <p:nvSpPr>
          <p:cNvPr id="2" name="Text 0"/>
          <p:cNvSpPr/>
          <p:nvPr/>
        </p:nvSpPr>
        <p:spPr>
          <a:xfrm>
            <a:off x="793790" y="722709"/>
            <a:ext cx="7787283" cy="566976"/>
          </a:xfrm>
          <a:prstGeom prst="rect">
            <a:avLst/>
          </a:prstGeom>
          <a:noFill/>
          <a:ln/>
        </p:spPr>
        <p:txBody>
          <a:bodyPr wrap="none" lIns="0" tIns="0" rIns="0" bIns="0" rtlCol="0" anchor="t"/>
          <a:lstStyle/>
          <a:p>
            <a:pPr marL="0" indent="0" algn="l">
              <a:lnSpc>
                <a:spcPts val="4450"/>
              </a:lnSpc>
              <a:buNone/>
            </a:pPr>
            <a:r>
              <a:rPr lang="en-US" sz="3550" b="1" dirty="0">
                <a:solidFill>
                  <a:srgbClr val="231971"/>
                </a:solidFill>
                <a:latin typeface="Outfit Extra Bold" pitchFamily="34" charset="0"/>
                <a:ea typeface="Outfit Extra Bold" pitchFamily="34" charset="-122"/>
                <a:cs typeface="Outfit Extra Bold" pitchFamily="34" charset="-120"/>
              </a:rPr>
              <a:t>Industry Responses: Major Initiatives</a:t>
            </a:r>
            <a:endParaRPr lang="en-US" sz="3550" dirty="0"/>
          </a:p>
        </p:txBody>
      </p:sp>
      <p:sp>
        <p:nvSpPr>
          <p:cNvPr id="3" name="Shape 1"/>
          <p:cNvSpPr/>
          <p:nvPr/>
        </p:nvSpPr>
        <p:spPr>
          <a:xfrm>
            <a:off x="7303770" y="1652588"/>
            <a:ext cx="22860" cy="5417939"/>
          </a:xfrm>
          <a:prstGeom prst="roundRect">
            <a:avLst>
              <a:gd name="adj" fmla="val 333395"/>
            </a:avLst>
          </a:prstGeom>
          <a:solidFill>
            <a:srgbClr val="BDB8DF"/>
          </a:solidFill>
          <a:ln/>
        </p:spPr>
      </p:sp>
      <p:sp>
        <p:nvSpPr>
          <p:cNvPr id="4" name="Shape 2"/>
          <p:cNvSpPr/>
          <p:nvPr/>
        </p:nvSpPr>
        <p:spPr>
          <a:xfrm>
            <a:off x="6975158" y="1845231"/>
            <a:ext cx="362903" cy="22860"/>
          </a:xfrm>
          <a:prstGeom prst="roundRect">
            <a:avLst>
              <a:gd name="adj" fmla="val 333395"/>
            </a:avLst>
          </a:prstGeom>
          <a:solidFill>
            <a:srgbClr val="BDB8DF"/>
          </a:solidFill>
          <a:ln/>
        </p:spPr>
      </p:sp>
      <p:sp>
        <p:nvSpPr>
          <p:cNvPr id="5" name="Shape 3"/>
          <p:cNvSpPr/>
          <p:nvPr/>
        </p:nvSpPr>
        <p:spPr>
          <a:xfrm>
            <a:off x="7247156" y="1788616"/>
            <a:ext cx="136088" cy="136088"/>
          </a:xfrm>
          <a:prstGeom prst="roundRect">
            <a:avLst>
              <a:gd name="adj" fmla="val 335959"/>
            </a:avLst>
          </a:prstGeom>
          <a:solidFill>
            <a:srgbClr val="5E4CE6"/>
          </a:solidFill>
          <a:ln/>
        </p:spPr>
      </p:sp>
      <p:sp>
        <p:nvSpPr>
          <p:cNvPr id="6" name="Text 4"/>
          <p:cNvSpPr/>
          <p:nvPr/>
        </p:nvSpPr>
        <p:spPr>
          <a:xfrm>
            <a:off x="4240054" y="1714857"/>
            <a:ext cx="2349341" cy="283488"/>
          </a:xfrm>
          <a:prstGeom prst="rect">
            <a:avLst/>
          </a:prstGeom>
          <a:noFill/>
          <a:ln/>
        </p:spPr>
        <p:txBody>
          <a:bodyPr wrap="none" lIns="0" tIns="0" rIns="0" bIns="0" rtlCol="0" anchor="t"/>
          <a:lstStyle/>
          <a:p>
            <a:pPr marL="0" indent="0" algn="r">
              <a:lnSpc>
                <a:spcPts val="2200"/>
              </a:lnSpc>
              <a:buNone/>
            </a:pPr>
            <a:r>
              <a:rPr lang="en-US" sz="1750" b="1" dirty="0">
                <a:solidFill>
                  <a:srgbClr val="2A2742"/>
                </a:solidFill>
                <a:latin typeface="Outfit Extra Bold" pitchFamily="34" charset="0"/>
                <a:ea typeface="Outfit Extra Bold" pitchFamily="34" charset="-122"/>
                <a:cs typeface="Outfit Extra Bold" pitchFamily="34" charset="-120"/>
              </a:rPr>
              <a:t>Marriott International</a:t>
            </a:r>
            <a:endParaRPr lang="en-US" sz="1750" dirty="0"/>
          </a:p>
        </p:txBody>
      </p:sp>
      <p:sp>
        <p:nvSpPr>
          <p:cNvPr id="7" name="Text 5"/>
          <p:cNvSpPr/>
          <p:nvPr/>
        </p:nvSpPr>
        <p:spPr>
          <a:xfrm>
            <a:off x="793790" y="2107168"/>
            <a:ext cx="5795605" cy="580549"/>
          </a:xfrm>
          <a:prstGeom prst="rect">
            <a:avLst/>
          </a:prstGeom>
          <a:noFill/>
          <a:ln/>
        </p:spPr>
        <p:txBody>
          <a:bodyPr wrap="square" lIns="0" tIns="0" rIns="0" bIns="0" rtlCol="0" anchor="t"/>
          <a:lstStyle/>
          <a:p>
            <a:pPr marL="0" indent="0" algn="r">
              <a:lnSpc>
                <a:spcPts val="2250"/>
              </a:lnSpc>
              <a:buNone/>
            </a:pPr>
            <a:r>
              <a:rPr lang="en-US" sz="1400" dirty="0">
                <a:solidFill>
                  <a:srgbClr val="2A2742"/>
                </a:solidFill>
                <a:latin typeface="Arimo" pitchFamily="34" charset="0"/>
                <a:ea typeface="Arimo" pitchFamily="34" charset="-122"/>
                <a:cs typeface="Arimo" pitchFamily="34" charset="-120"/>
              </a:rPr>
              <a:t>Launched "Work Anywhere" and "Stay Pass" programmes, capitalising on the growing market of remote workers.</a:t>
            </a:r>
            <a:endParaRPr lang="en-US" sz="1400" dirty="0"/>
          </a:p>
        </p:txBody>
      </p:sp>
      <p:sp>
        <p:nvSpPr>
          <p:cNvPr id="8" name="Shape 6"/>
          <p:cNvSpPr/>
          <p:nvPr/>
        </p:nvSpPr>
        <p:spPr>
          <a:xfrm>
            <a:off x="7292340" y="2933938"/>
            <a:ext cx="362903" cy="22860"/>
          </a:xfrm>
          <a:prstGeom prst="roundRect">
            <a:avLst>
              <a:gd name="adj" fmla="val 333395"/>
            </a:avLst>
          </a:prstGeom>
          <a:solidFill>
            <a:srgbClr val="BDB8DF"/>
          </a:solidFill>
          <a:ln/>
        </p:spPr>
      </p:sp>
      <p:sp>
        <p:nvSpPr>
          <p:cNvPr id="9" name="Shape 7"/>
          <p:cNvSpPr/>
          <p:nvPr/>
        </p:nvSpPr>
        <p:spPr>
          <a:xfrm>
            <a:off x="7247156" y="2877324"/>
            <a:ext cx="136088" cy="136088"/>
          </a:xfrm>
          <a:prstGeom prst="roundRect">
            <a:avLst>
              <a:gd name="adj" fmla="val 335959"/>
            </a:avLst>
          </a:prstGeom>
          <a:solidFill>
            <a:srgbClr val="5E4CE6"/>
          </a:solidFill>
          <a:ln/>
        </p:spPr>
      </p:sp>
      <p:sp>
        <p:nvSpPr>
          <p:cNvPr id="10" name="Text 8"/>
          <p:cNvSpPr/>
          <p:nvPr/>
        </p:nvSpPr>
        <p:spPr>
          <a:xfrm>
            <a:off x="8041005" y="2803565"/>
            <a:ext cx="2268260" cy="283488"/>
          </a:xfrm>
          <a:prstGeom prst="rect">
            <a:avLst/>
          </a:prstGeom>
          <a:noFill/>
          <a:ln/>
        </p:spPr>
        <p:txBody>
          <a:bodyPr wrap="none" lIns="0" tIns="0" rIns="0" bIns="0" rtlCol="0" anchor="t"/>
          <a:lstStyle/>
          <a:p>
            <a:pPr marL="0" indent="0" algn="l">
              <a:lnSpc>
                <a:spcPts val="2200"/>
              </a:lnSpc>
              <a:buNone/>
            </a:pPr>
            <a:r>
              <a:rPr lang="en-US" sz="1750" b="1" dirty="0">
                <a:solidFill>
                  <a:srgbClr val="2A2742"/>
                </a:solidFill>
                <a:latin typeface="Outfit Extra Bold" pitchFamily="34" charset="0"/>
                <a:ea typeface="Outfit Extra Bold" pitchFamily="34" charset="-122"/>
                <a:cs typeface="Outfit Extra Bold" pitchFamily="34" charset="-120"/>
              </a:rPr>
              <a:t>Hilton &amp; Accor</a:t>
            </a:r>
            <a:endParaRPr lang="en-US" sz="1750" dirty="0"/>
          </a:p>
        </p:txBody>
      </p:sp>
      <p:sp>
        <p:nvSpPr>
          <p:cNvPr id="11" name="Text 9"/>
          <p:cNvSpPr/>
          <p:nvPr/>
        </p:nvSpPr>
        <p:spPr>
          <a:xfrm>
            <a:off x="8041005" y="3195876"/>
            <a:ext cx="5795605" cy="580549"/>
          </a:xfrm>
          <a:prstGeom prst="rect">
            <a:avLst/>
          </a:prstGeom>
          <a:noFill/>
          <a:ln/>
        </p:spPr>
        <p:txBody>
          <a:bodyPr wrap="square" lIns="0" tIns="0" rIns="0" bIns="0" rtlCol="0" anchor="t"/>
          <a:lstStyle/>
          <a:p>
            <a:pPr marL="0" indent="0" algn="l">
              <a:lnSpc>
                <a:spcPts val="2250"/>
              </a:lnSpc>
              <a:buNone/>
            </a:pPr>
            <a:r>
              <a:rPr lang="en-US" sz="1400" dirty="0">
                <a:solidFill>
                  <a:srgbClr val="2A2742"/>
                </a:solidFill>
                <a:latin typeface="Arimo" pitchFamily="34" charset="0"/>
                <a:ea typeface="Arimo" pitchFamily="34" charset="-122"/>
                <a:cs typeface="Arimo" pitchFamily="34" charset="-120"/>
              </a:rPr>
              <a:t>Developed flexible hybrid packages designed to cater simultaneously to both work and leisure traveller needs.</a:t>
            </a:r>
            <a:endParaRPr lang="en-US" sz="1400" dirty="0"/>
          </a:p>
        </p:txBody>
      </p:sp>
      <p:sp>
        <p:nvSpPr>
          <p:cNvPr id="12" name="Shape 10"/>
          <p:cNvSpPr/>
          <p:nvPr/>
        </p:nvSpPr>
        <p:spPr>
          <a:xfrm>
            <a:off x="6975158" y="3872270"/>
            <a:ext cx="362903" cy="22860"/>
          </a:xfrm>
          <a:prstGeom prst="roundRect">
            <a:avLst>
              <a:gd name="adj" fmla="val 333395"/>
            </a:avLst>
          </a:prstGeom>
          <a:solidFill>
            <a:srgbClr val="BDB8DF"/>
          </a:solidFill>
          <a:ln/>
        </p:spPr>
      </p:sp>
      <p:sp>
        <p:nvSpPr>
          <p:cNvPr id="13" name="Shape 11"/>
          <p:cNvSpPr/>
          <p:nvPr/>
        </p:nvSpPr>
        <p:spPr>
          <a:xfrm>
            <a:off x="7247156" y="3815655"/>
            <a:ext cx="136088" cy="136088"/>
          </a:xfrm>
          <a:prstGeom prst="roundRect">
            <a:avLst>
              <a:gd name="adj" fmla="val 335959"/>
            </a:avLst>
          </a:prstGeom>
          <a:solidFill>
            <a:srgbClr val="5E4CE6"/>
          </a:solidFill>
          <a:ln/>
        </p:spPr>
      </p:sp>
      <p:sp>
        <p:nvSpPr>
          <p:cNvPr id="14" name="Text 12"/>
          <p:cNvSpPr/>
          <p:nvPr/>
        </p:nvSpPr>
        <p:spPr>
          <a:xfrm>
            <a:off x="4321135" y="3741896"/>
            <a:ext cx="2268260" cy="283488"/>
          </a:xfrm>
          <a:prstGeom prst="rect">
            <a:avLst/>
          </a:prstGeom>
          <a:noFill/>
          <a:ln/>
        </p:spPr>
        <p:txBody>
          <a:bodyPr wrap="none" lIns="0" tIns="0" rIns="0" bIns="0" rtlCol="0" anchor="t"/>
          <a:lstStyle/>
          <a:p>
            <a:pPr marL="0" indent="0" algn="r">
              <a:lnSpc>
                <a:spcPts val="2200"/>
              </a:lnSpc>
              <a:buNone/>
            </a:pPr>
            <a:r>
              <a:rPr lang="en-US" sz="1750" b="1" dirty="0">
                <a:solidFill>
                  <a:srgbClr val="2A2742"/>
                </a:solidFill>
                <a:latin typeface="Outfit Extra Bold" pitchFamily="34" charset="0"/>
                <a:ea typeface="Outfit Extra Bold" pitchFamily="34" charset="-122"/>
                <a:cs typeface="Outfit Extra Bold" pitchFamily="34" charset="-120"/>
              </a:rPr>
              <a:t>Boutique Hotels</a:t>
            </a:r>
            <a:endParaRPr lang="en-US" sz="1750" dirty="0"/>
          </a:p>
        </p:txBody>
      </p:sp>
      <p:sp>
        <p:nvSpPr>
          <p:cNvPr id="15" name="Text 13"/>
          <p:cNvSpPr/>
          <p:nvPr/>
        </p:nvSpPr>
        <p:spPr>
          <a:xfrm>
            <a:off x="793790" y="4134207"/>
            <a:ext cx="5795605" cy="580549"/>
          </a:xfrm>
          <a:prstGeom prst="rect">
            <a:avLst/>
          </a:prstGeom>
          <a:noFill/>
          <a:ln/>
        </p:spPr>
        <p:txBody>
          <a:bodyPr wrap="square" lIns="0" tIns="0" rIns="0" bIns="0" rtlCol="0" anchor="t"/>
          <a:lstStyle/>
          <a:p>
            <a:pPr marL="0" indent="0" algn="r">
              <a:lnSpc>
                <a:spcPts val="2250"/>
              </a:lnSpc>
              <a:buNone/>
            </a:pPr>
            <a:r>
              <a:rPr lang="en-US" sz="1400" dirty="0">
                <a:solidFill>
                  <a:srgbClr val="2A2742"/>
                </a:solidFill>
                <a:latin typeface="Arimo" pitchFamily="34" charset="0"/>
                <a:ea typeface="Arimo" pitchFamily="34" charset="-122"/>
                <a:cs typeface="Arimo" pitchFamily="34" charset="-120"/>
              </a:rPr>
              <a:t>Focused marketing on promoting unique local culture and developing bespoke wellness-based, intimate experiences.</a:t>
            </a:r>
            <a:endParaRPr lang="en-US" sz="1400" dirty="0"/>
          </a:p>
        </p:txBody>
      </p:sp>
      <p:sp>
        <p:nvSpPr>
          <p:cNvPr id="16" name="Shape 14"/>
          <p:cNvSpPr/>
          <p:nvPr/>
        </p:nvSpPr>
        <p:spPr>
          <a:xfrm>
            <a:off x="7292340" y="4810720"/>
            <a:ext cx="362903" cy="22860"/>
          </a:xfrm>
          <a:prstGeom prst="roundRect">
            <a:avLst>
              <a:gd name="adj" fmla="val 333395"/>
            </a:avLst>
          </a:prstGeom>
          <a:solidFill>
            <a:srgbClr val="BDB8DF"/>
          </a:solidFill>
          <a:ln/>
        </p:spPr>
      </p:sp>
      <p:sp>
        <p:nvSpPr>
          <p:cNvPr id="17" name="Shape 15"/>
          <p:cNvSpPr/>
          <p:nvPr/>
        </p:nvSpPr>
        <p:spPr>
          <a:xfrm>
            <a:off x="7247156" y="4754106"/>
            <a:ext cx="136088" cy="136088"/>
          </a:xfrm>
          <a:prstGeom prst="roundRect">
            <a:avLst>
              <a:gd name="adj" fmla="val 335959"/>
            </a:avLst>
          </a:prstGeom>
          <a:solidFill>
            <a:srgbClr val="5E4CE6"/>
          </a:solidFill>
          <a:ln/>
        </p:spPr>
      </p:sp>
      <p:sp>
        <p:nvSpPr>
          <p:cNvPr id="18" name="Text 16"/>
          <p:cNvSpPr/>
          <p:nvPr/>
        </p:nvSpPr>
        <p:spPr>
          <a:xfrm>
            <a:off x="8041005" y="4680347"/>
            <a:ext cx="2268260" cy="283488"/>
          </a:xfrm>
          <a:prstGeom prst="rect">
            <a:avLst/>
          </a:prstGeom>
          <a:noFill/>
          <a:ln/>
        </p:spPr>
        <p:txBody>
          <a:bodyPr wrap="none" lIns="0" tIns="0" rIns="0" bIns="0" rtlCol="0" anchor="t"/>
          <a:lstStyle/>
          <a:p>
            <a:pPr marL="0" indent="0" algn="l">
              <a:lnSpc>
                <a:spcPts val="2200"/>
              </a:lnSpc>
              <a:buNone/>
            </a:pPr>
            <a:r>
              <a:rPr lang="en-US" sz="1750" b="1" dirty="0">
                <a:solidFill>
                  <a:srgbClr val="2A2742"/>
                </a:solidFill>
                <a:latin typeface="Outfit Extra Bold" pitchFamily="34" charset="0"/>
                <a:ea typeface="Outfit Extra Bold" pitchFamily="34" charset="-122"/>
                <a:cs typeface="Outfit Extra Bold" pitchFamily="34" charset="-120"/>
              </a:rPr>
              <a:t>Digital Engagement</a:t>
            </a:r>
            <a:endParaRPr lang="en-US" sz="1750" dirty="0"/>
          </a:p>
        </p:txBody>
      </p:sp>
      <p:sp>
        <p:nvSpPr>
          <p:cNvPr id="19" name="Text 17"/>
          <p:cNvSpPr/>
          <p:nvPr/>
        </p:nvSpPr>
        <p:spPr>
          <a:xfrm>
            <a:off x="8041005" y="5072658"/>
            <a:ext cx="5795605" cy="580549"/>
          </a:xfrm>
          <a:prstGeom prst="rect">
            <a:avLst/>
          </a:prstGeom>
          <a:noFill/>
          <a:ln/>
        </p:spPr>
        <p:txBody>
          <a:bodyPr wrap="square" lIns="0" tIns="0" rIns="0" bIns="0" rtlCol="0" anchor="t"/>
          <a:lstStyle/>
          <a:p>
            <a:pPr marL="0" indent="0" algn="l">
              <a:lnSpc>
                <a:spcPts val="2250"/>
              </a:lnSpc>
              <a:buNone/>
            </a:pPr>
            <a:r>
              <a:rPr lang="en-US" sz="1400" dirty="0">
                <a:solidFill>
                  <a:srgbClr val="2A2742"/>
                </a:solidFill>
                <a:latin typeface="Arimo" pitchFamily="34" charset="0"/>
                <a:ea typeface="Arimo" pitchFamily="34" charset="-122"/>
                <a:cs typeface="Arimo" pitchFamily="34" charset="-120"/>
              </a:rPr>
              <a:t>Enhanced digital platforms for improved guest interaction, feedback collection, and efficient service delivery.</a:t>
            </a:r>
            <a:endParaRPr lang="en-US" sz="1400" dirty="0"/>
          </a:p>
        </p:txBody>
      </p:sp>
      <p:sp>
        <p:nvSpPr>
          <p:cNvPr id="20" name="Shape 18"/>
          <p:cNvSpPr/>
          <p:nvPr/>
        </p:nvSpPr>
        <p:spPr>
          <a:xfrm>
            <a:off x="6975158" y="5749171"/>
            <a:ext cx="362903" cy="22860"/>
          </a:xfrm>
          <a:prstGeom prst="roundRect">
            <a:avLst>
              <a:gd name="adj" fmla="val 333395"/>
            </a:avLst>
          </a:prstGeom>
          <a:solidFill>
            <a:srgbClr val="BDB8DF"/>
          </a:solidFill>
          <a:ln/>
        </p:spPr>
      </p:sp>
      <p:sp>
        <p:nvSpPr>
          <p:cNvPr id="21" name="Shape 19"/>
          <p:cNvSpPr/>
          <p:nvPr/>
        </p:nvSpPr>
        <p:spPr>
          <a:xfrm>
            <a:off x="7247156" y="5692557"/>
            <a:ext cx="136088" cy="136088"/>
          </a:xfrm>
          <a:prstGeom prst="roundRect">
            <a:avLst>
              <a:gd name="adj" fmla="val 335959"/>
            </a:avLst>
          </a:prstGeom>
          <a:solidFill>
            <a:srgbClr val="5E4CE6"/>
          </a:solidFill>
          <a:ln/>
        </p:spPr>
      </p:sp>
      <p:sp>
        <p:nvSpPr>
          <p:cNvPr id="22" name="Text 20"/>
          <p:cNvSpPr/>
          <p:nvPr/>
        </p:nvSpPr>
        <p:spPr>
          <a:xfrm>
            <a:off x="4321135" y="5618798"/>
            <a:ext cx="2268260" cy="283488"/>
          </a:xfrm>
          <a:prstGeom prst="rect">
            <a:avLst/>
          </a:prstGeom>
          <a:noFill/>
          <a:ln/>
        </p:spPr>
        <p:txBody>
          <a:bodyPr wrap="none" lIns="0" tIns="0" rIns="0" bIns="0" rtlCol="0" anchor="t"/>
          <a:lstStyle/>
          <a:p>
            <a:pPr marL="0" indent="0" algn="r">
              <a:lnSpc>
                <a:spcPts val="2200"/>
              </a:lnSpc>
              <a:buNone/>
            </a:pPr>
            <a:r>
              <a:rPr lang="en-US" sz="1750" b="1" dirty="0">
                <a:solidFill>
                  <a:srgbClr val="2A2742"/>
                </a:solidFill>
                <a:latin typeface="Outfit Extra Bold" pitchFamily="34" charset="0"/>
                <a:ea typeface="Outfit Extra Bold" pitchFamily="34" charset="-122"/>
                <a:cs typeface="Outfit Extra Bold" pitchFamily="34" charset="-120"/>
              </a:rPr>
              <a:t>Small Hotels</a:t>
            </a:r>
            <a:endParaRPr lang="en-US" sz="1750" dirty="0"/>
          </a:p>
        </p:txBody>
      </p:sp>
      <p:sp>
        <p:nvSpPr>
          <p:cNvPr id="23" name="Text 21"/>
          <p:cNvSpPr/>
          <p:nvPr/>
        </p:nvSpPr>
        <p:spPr>
          <a:xfrm>
            <a:off x="793790" y="6011108"/>
            <a:ext cx="5795605" cy="580549"/>
          </a:xfrm>
          <a:prstGeom prst="rect">
            <a:avLst/>
          </a:prstGeom>
          <a:noFill/>
          <a:ln/>
        </p:spPr>
        <p:txBody>
          <a:bodyPr wrap="square" lIns="0" tIns="0" rIns="0" bIns="0" rtlCol="0" anchor="t"/>
          <a:lstStyle/>
          <a:p>
            <a:pPr marL="0" indent="0" algn="r">
              <a:lnSpc>
                <a:spcPts val="2250"/>
              </a:lnSpc>
              <a:buNone/>
            </a:pPr>
            <a:r>
              <a:rPr lang="en-US" sz="1400" dirty="0">
                <a:solidFill>
                  <a:srgbClr val="2A2742"/>
                </a:solidFill>
                <a:latin typeface="Arimo" pitchFamily="34" charset="0"/>
                <a:ea typeface="Arimo" pitchFamily="34" charset="-122"/>
                <a:cs typeface="Arimo" pitchFamily="34" charset="-120"/>
              </a:rPr>
              <a:t>Faced considerable challenges due to limited financial reserves and slower rates of technology adoption.</a:t>
            </a:r>
            <a:endParaRPr lang="en-US" sz="1400" dirty="0"/>
          </a:p>
        </p:txBody>
      </p:sp>
      <p:sp>
        <p:nvSpPr>
          <p:cNvPr id="24" name="Text 22"/>
          <p:cNvSpPr/>
          <p:nvPr/>
        </p:nvSpPr>
        <p:spPr>
          <a:xfrm>
            <a:off x="793790" y="7274600"/>
            <a:ext cx="13042821" cy="232172"/>
          </a:xfrm>
          <a:prstGeom prst="rect">
            <a:avLst/>
          </a:prstGeom>
          <a:noFill/>
          <a:ln/>
        </p:spPr>
        <p:txBody>
          <a:bodyPr wrap="none" lIns="0" tIns="0" rIns="0" bIns="0" rtlCol="0" anchor="t"/>
          <a:lstStyle/>
          <a:p>
            <a:pPr marL="0" indent="0" algn="l">
              <a:lnSpc>
                <a:spcPts val="1800"/>
              </a:lnSpc>
              <a:buNone/>
            </a:pPr>
            <a:r>
              <a:rPr lang="en-US" sz="1100" dirty="0">
                <a:solidFill>
                  <a:srgbClr val="2A2742"/>
                </a:solidFill>
                <a:latin typeface="Arimo" pitchFamily="34" charset="0"/>
                <a:ea typeface="Arimo" pitchFamily="34" charset="-122"/>
                <a:cs typeface="Arimo" pitchFamily="34" charset="-120"/>
              </a:rPr>
              <a:t>Leading hotel groups demonstrated agility by quickly developing new revenue streams to offset losses from traditional corporate travel.</a:t>
            </a:r>
            <a:endParaRPr lang="en-US" sz="110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9144000" y="0"/>
            <a:ext cx="5486400" cy="8230672"/>
          </a:xfrm>
          <a:prstGeom prst="rect">
            <a:avLst/>
          </a:prstGeom>
        </p:spPr>
      </p:pic>
      <p:sp>
        <p:nvSpPr>
          <p:cNvPr id="3" name="Text 0"/>
          <p:cNvSpPr/>
          <p:nvPr/>
        </p:nvSpPr>
        <p:spPr>
          <a:xfrm>
            <a:off x="790218" y="620792"/>
            <a:ext cx="7563564" cy="1058466"/>
          </a:xfrm>
          <a:prstGeom prst="rect">
            <a:avLst/>
          </a:prstGeom>
          <a:noFill/>
          <a:ln/>
        </p:spPr>
        <p:txBody>
          <a:bodyPr wrap="square" lIns="0" tIns="0" rIns="0" bIns="0" rtlCol="0" anchor="t"/>
          <a:lstStyle/>
          <a:p>
            <a:pPr marL="0" indent="0" algn="l">
              <a:lnSpc>
                <a:spcPts val="4150"/>
              </a:lnSpc>
              <a:buNone/>
            </a:pPr>
            <a:r>
              <a:rPr lang="en-US" sz="3300" b="1" dirty="0">
                <a:solidFill>
                  <a:srgbClr val="231971"/>
                </a:solidFill>
                <a:latin typeface="Outfit Extra Bold" pitchFamily="34" charset="0"/>
                <a:ea typeface="Outfit Extra Bold" pitchFamily="34" charset="-122"/>
                <a:cs typeface="Outfit Extra Bold" pitchFamily="34" charset="-120"/>
              </a:rPr>
              <a:t>Impact on Operations and Guest Experience</a:t>
            </a:r>
            <a:endParaRPr lang="en-US" sz="3300" dirty="0"/>
          </a:p>
        </p:txBody>
      </p:sp>
      <p:sp>
        <p:nvSpPr>
          <p:cNvPr id="4" name="Shape 1"/>
          <p:cNvSpPr/>
          <p:nvPr/>
        </p:nvSpPr>
        <p:spPr>
          <a:xfrm>
            <a:off x="790218" y="1933218"/>
            <a:ext cx="7563564" cy="1292185"/>
          </a:xfrm>
          <a:prstGeom prst="roundRect">
            <a:avLst>
              <a:gd name="adj" fmla="val 8492"/>
            </a:avLst>
          </a:prstGeom>
          <a:solidFill>
            <a:srgbClr val="FAFAFA">
              <a:alpha val="95000"/>
            </a:srgbClr>
          </a:solidFill>
          <a:ln w="22860">
            <a:solidFill>
              <a:srgbClr val="BDB8DF"/>
            </a:solidFill>
            <a:prstDash val="solid"/>
          </a:ln>
        </p:spPr>
      </p:sp>
      <p:sp>
        <p:nvSpPr>
          <p:cNvPr id="5" name="Shape 2"/>
          <p:cNvSpPr/>
          <p:nvPr/>
        </p:nvSpPr>
        <p:spPr>
          <a:xfrm>
            <a:off x="767358" y="1933218"/>
            <a:ext cx="91440" cy="1292185"/>
          </a:xfrm>
          <a:prstGeom prst="roundRect">
            <a:avLst>
              <a:gd name="adj" fmla="val 77779"/>
            </a:avLst>
          </a:prstGeom>
          <a:solidFill>
            <a:srgbClr val="5E4CE6"/>
          </a:solidFill>
          <a:ln/>
        </p:spPr>
      </p:sp>
      <p:sp>
        <p:nvSpPr>
          <p:cNvPr id="6" name="Text 3"/>
          <p:cNvSpPr/>
          <p:nvPr/>
        </p:nvSpPr>
        <p:spPr>
          <a:xfrm>
            <a:off x="1050965" y="2125385"/>
            <a:ext cx="2602587" cy="264557"/>
          </a:xfrm>
          <a:prstGeom prst="rect">
            <a:avLst/>
          </a:prstGeom>
          <a:noFill/>
          <a:ln/>
        </p:spPr>
        <p:txBody>
          <a:bodyPr wrap="none" lIns="0" tIns="0" rIns="0" bIns="0" rtlCol="0" anchor="t"/>
          <a:lstStyle/>
          <a:p>
            <a:pPr marL="0" indent="0" algn="l">
              <a:lnSpc>
                <a:spcPts val="2050"/>
              </a:lnSpc>
              <a:buNone/>
            </a:pPr>
            <a:r>
              <a:rPr lang="en-US" sz="1650" b="1" dirty="0">
                <a:solidFill>
                  <a:srgbClr val="2A2742"/>
                </a:solidFill>
                <a:latin typeface="Outfit Extra Bold" pitchFamily="34" charset="0"/>
                <a:ea typeface="Outfit Extra Bold" pitchFamily="34" charset="-122"/>
                <a:cs typeface="Outfit Extra Bold" pitchFamily="34" charset="-120"/>
              </a:rPr>
              <a:t>Operational Restructuring</a:t>
            </a:r>
            <a:endParaRPr lang="en-US" sz="1650" dirty="0"/>
          </a:p>
        </p:txBody>
      </p:sp>
      <p:sp>
        <p:nvSpPr>
          <p:cNvPr id="7" name="Text 4"/>
          <p:cNvSpPr/>
          <p:nvPr/>
        </p:nvSpPr>
        <p:spPr>
          <a:xfrm>
            <a:off x="1050965" y="2491502"/>
            <a:ext cx="7110651" cy="541734"/>
          </a:xfrm>
          <a:prstGeom prst="rect">
            <a:avLst/>
          </a:prstGeom>
          <a:noFill/>
          <a:ln/>
        </p:spPr>
        <p:txBody>
          <a:bodyPr wrap="square" lIns="0" tIns="0" rIns="0" bIns="0" rtlCol="0" anchor="t"/>
          <a:lstStyle/>
          <a:p>
            <a:pPr marL="0" indent="0" algn="l">
              <a:lnSpc>
                <a:spcPts val="2100"/>
              </a:lnSpc>
              <a:buNone/>
            </a:pPr>
            <a:r>
              <a:rPr lang="en-US" sz="1300" dirty="0">
                <a:solidFill>
                  <a:srgbClr val="2A2742"/>
                </a:solidFill>
                <a:latin typeface="Arimo" pitchFamily="34" charset="0"/>
                <a:ea typeface="Arimo" pitchFamily="34" charset="-122"/>
                <a:cs typeface="Arimo" pitchFamily="34" charset="-120"/>
              </a:rPr>
              <a:t>Roles and standard operating procedures were redefined to integrate new hygiene protocols and digital service delivery standards.</a:t>
            </a:r>
            <a:endParaRPr lang="en-US" sz="1300" dirty="0"/>
          </a:p>
        </p:txBody>
      </p:sp>
      <p:sp>
        <p:nvSpPr>
          <p:cNvPr id="8" name="Shape 5"/>
          <p:cNvSpPr/>
          <p:nvPr/>
        </p:nvSpPr>
        <p:spPr>
          <a:xfrm>
            <a:off x="790218" y="3394710"/>
            <a:ext cx="7563564" cy="1292185"/>
          </a:xfrm>
          <a:prstGeom prst="roundRect">
            <a:avLst>
              <a:gd name="adj" fmla="val 8492"/>
            </a:avLst>
          </a:prstGeom>
          <a:solidFill>
            <a:srgbClr val="FAFAFA">
              <a:alpha val="95000"/>
            </a:srgbClr>
          </a:solidFill>
          <a:ln w="22860">
            <a:solidFill>
              <a:srgbClr val="BDB8DF"/>
            </a:solidFill>
            <a:prstDash val="solid"/>
          </a:ln>
        </p:spPr>
      </p:sp>
      <p:sp>
        <p:nvSpPr>
          <p:cNvPr id="9" name="Shape 6"/>
          <p:cNvSpPr/>
          <p:nvPr/>
        </p:nvSpPr>
        <p:spPr>
          <a:xfrm>
            <a:off x="767358" y="3394710"/>
            <a:ext cx="91440" cy="1292185"/>
          </a:xfrm>
          <a:prstGeom prst="roundRect">
            <a:avLst>
              <a:gd name="adj" fmla="val 77779"/>
            </a:avLst>
          </a:prstGeom>
          <a:solidFill>
            <a:srgbClr val="5E4CE6"/>
          </a:solidFill>
          <a:ln/>
        </p:spPr>
      </p:sp>
      <p:sp>
        <p:nvSpPr>
          <p:cNvPr id="10" name="Text 7"/>
          <p:cNvSpPr/>
          <p:nvPr/>
        </p:nvSpPr>
        <p:spPr>
          <a:xfrm>
            <a:off x="1050965" y="3586877"/>
            <a:ext cx="2116693" cy="264557"/>
          </a:xfrm>
          <a:prstGeom prst="rect">
            <a:avLst/>
          </a:prstGeom>
          <a:noFill/>
          <a:ln/>
        </p:spPr>
        <p:txBody>
          <a:bodyPr wrap="none" lIns="0" tIns="0" rIns="0" bIns="0" rtlCol="0" anchor="t"/>
          <a:lstStyle/>
          <a:p>
            <a:pPr marL="0" indent="0" algn="l">
              <a:lnSpc>
                <a:spcPts val="2050"/>
              </a:lnSpc>
              <a:buNone/>
            </a:pPr>
            <a:r>
              <a:rPr lang="en-US" sz="1650" b="1" dirty="0">
                <a:solidFill>
                  <a:srgbClr val="2A2742"/>
                </a:solidFill>
                <a:latin typeface="Outfit Extra Bold" pitchFamily="34" charset="0"/>
                <a:ea typeface="Outfit Extra Bold" pitchFamily="34" charset="-122"/>
                <a:cs typeface="Outfit Extra Bold" pitchFamily="34" charset="-120"/>
              </a:rPr>
              <a:t>Shift to Contactless</a:t>
            </a:r>
            <a:endParaRPr lang="en-US" sz="1650" dirty="0"/>
          </a:p>
        </p:txBody>
      </p:sp>
      <p:sp>
        <p:nvSpPr>
          <p:cNvPr id="11" name="Text 8"/>
          <p:cNvSpPr/>
          <p:nvPr/>
        </p:nvSpPr>
        <p:spPr>
          <a:xfrm>
            <a:off x="1050965" y="3952994"/>
            <a:ext cx="7110651" cy="541734"/>
          </a:xfrm>
          <a:prstGeom prst="rect">
            <a:avLst/>
          </a:prstGeom>
          <a:noFill/>
          <a:ln/>
        </p:spPr>
        <p:txBody>
          <a:bodyPr wrap="square" lIns="0" tIns="0" rIns="0" bIns="0" rtlCol="0" anchor="t"/>
          <a:lstStyle/>
          <a:p>
            <a:pPr marL="0" indent="0" algn="l">
              <a:lnSpc>
                <a:spcPts val="2100"/>
              </a:lnSpc>
              <a:buNone/>
            </a:pPr>
            <a:r>
              <a:rPr lang="en-US" sz="1300" dirty="0">
                <a:solidFill>
                  <a:srgbClr val="2A2742"/>
                </a:solidFill>
                <a:latin typeface="Arimo" pitchFamily="34" charset="0"/>
                <a:ea typeface="Arimo" pitchFamily="34" charset="-122"/>
                <a:cs typeface="Arimo" pitchFamily="34" charset="-120"/>
              </a:rPr>
              <a:t>Seamless contactless systems, from booking to room access, replaced many traditional in-person interactions to minimise risk.</a:t>
            </a:r>
            <a:endParaRPr lang="en-US" sz="1300" dirty="0"/>
          </a:p>
        </p:txBody>
      </p:sp>
      <p:sp>
        <p:nvSpPr>
          <p:cNvPr id="12" name="Shape 9"/>
          <p:cNvSpPr/>
          <p:nvPr/>
        </p:nvSpPr>
        <p:spPr>
          <a:xfrm>
            <a:off x="790218" y="4856202"/>
            <a:ext cx="7563564" cy="1292185"/>
          </a:xfrm>
          <a:prstGeom prst="roundRect">
            <a:avLst>
              <a:gd name="adj" fmla="val 8492"/>
            </a:avLst>
          </a:prstGeom>
          <a:solidFill>
            <a:srgbClr val="FAFAFA">
              <a:alpha val="95000"/>
            </a:srgbClr>
          </a:solidFill>
          <a:ln w="22860">
            <a:solidFill>
              <a:srgbClr val="BDB8DF"/>
            </a:solidFill>
            <a:prstDash val="solid"/>
          </a:ln>
        </p:spPr>
      </p:sp>
      <p:sp>
        <p:nvSpPr>
          <p:cNvPr id="13" name="Shape 10"/>
          <p:cNvSpPr/>
          <p:nvPr/>
        </p:nvSpPr>
        <p:spPr>
          <a:xfrm>
            <a:off x="767358" y="4856202"/>
            <a:ext cx="91440" cy="1292185"/>
          </a:xfrm>
          <a:prstGeom prst="roundRect">
            <a:avLst>
              <a:gd name="adj" fmla="val 77779"/>
            </a:avLst>
          </a:prstGeom>
          <a:solidFill>
            <a:srgbClr val="5E4CE6"/>
          </a:solidFill>
          <a:ln/>
        </p:spPr>
      </p:sp>
      <p:sp>
        <p:nvSpPr>
          <p:cNvPr id="14" name="Text 11"/>
          <p:cNvSpPr/>
          <p:nvPr/>
        </p:nvSpPr>
        <p:spPr>
          <a:xfrm>
            <a:off x="1050965" y="5048369"/>
            <a:ext cx="2477572" cy="264557"/>
          </a:xfrm>
          <a:prstGeom prst="rect">
            <a:avLst/>
          </a:prstGeom>
          <a:noFill/>
          <a:ln/>
        </p:spPr>
        <p:txBody>
          <a:bodyPr wrap="none" lIns="0" tIns="0" rIns="0" bIns="0" rtlCol="0" anchor="t"/>
          <a:lstStyle/>
          <a:p>
            <a:pPr marL="0" indent="0" algn="l">
              <a:lnSpc>
                <a:spcPts val="2050"/>
              </a:lnSpc>
              <a:buNone/>
            </a:pPr>
            <a:r>
              <a:rPr lang="en-US" sz="1650" b="1" dirty="0">
                <a:solidFill>
                  <a:srgbClr val="2A2742"/>
                </a:solidFill>
                <a:latin typeface="Outfit Extra Bold" pitchFamily="34" charset="0"/>
                <a:ea typeface="Outfit Extra Bold" pitchFamily="34" charset="-122"/>
                <a:cs typeface="Outfit Extra Bold" pitchFamily="34" charset="-120"/>
              </a:rPr>
              <a:t>Emotional Guest Journey</a:t>
            </a:r>
            <a:endParaRPr lang="en-US" sz="1650" dirty="0"/>
          </a:p>
        </p:txBody>
      </p:sp>
      <p:sp>
        <p:nvSpPr>
          <p:cNvPr id="15" name="Text 12"/>
          <p:cNvSpPr/>
          <p:nvPr/>
        </p:nvSpPr>
        <p:spPr>
          <a:xfrm>
            <a:off x="1050965" y="5414486"/>
            <a:ext cx="7110651" cy="541734"/>
          </a:xfrm>
          <a:prstGeom prst="rect">
            <a:avLst/>
          </a:prstGeom>
          <a:noFill/>
          <a:ln/>
        </p:spPr>
        <p:txBody>
          <a:bodyPr wrap="square" lIns="0" tIns="0" rIns="0" bIns="0" rtlCol="0" anchor="t"/>
          <a:lstStyle/>
          <a:p>
            <a:pPr marL="0" indent="0" algn="l">
              <a:lnSpc>
                <a:spcPts val="2100"/>
              </a:lnSpc>
              <a:buNone/>
            </a:pPr>
            <a:r>
              <a:rPr lang="en-US" sz="1300" dirty="0">
                <a:solidFill>
                  <a:srgbClr val="2A2742"/>
                </a:solidFill>
                <a:latin typeface="Arimo" pitchFamily="34" charset="0"/>
                <a:ea typeface="Arimo" pitchFamily="34" charset="-122"/>
                <a:cs typeface="Arimo" pitchFamily="34" charset="-120"/>
              </a:rPr>
              <a:t>The guest experience became intrinsically tied to emotional comfort, safety perception, and overall wellbeing during the stay.</a:t>
            </a:r>
            <a:endParaRPr lang="en-US" sz="1300" dirty="0"/>
          </a:p>
        </p:txBody>
      </p:sp>
      <p:sp>
        <p:nvSpPr>
          <p:cNvPr id="16" name="Shape 13"/>
          <p:cNvSpPr/>
          <p:nvPr/>
        </p:nvSpPr>
        <p:spPr>
          <a:xfrm>
            <a:off x="790218" y="6317694"/>
            <a:ext cx="7563564" cy="1292185"/>
          </a:xfrm>
          <a:prstGeom prst="roundRect">
            <a:avLst>
              <a:gd name="adj" fmla="val 8492"/>
            </a:avLst>
          </a:prstGeom>
          <a:solidFill>
            <a:srgbClr val="FAFAFA">
              <a:alpha val="95000"/>
            </a:srgbClr>
          </a:solidFill>
          <a:ln w="22860">
            <a:solidFill>
              <a:srgbClr val="BDB8DF"/>
            </a:solidFill>
            <a:prstDash val="solid"/>
          </a:ln>
        </p:spPr>
      </p:sp>
      <p:sp>
        <p:nvSpPr>
          <p:cNvPr id="17" name="Shape 14"/>
          <p:cNvSpPr/>
          <p:nvPr/>
        </p:nvSpPr>
        <p:spPr>
          <a:xfrm>
            <a:off x="767358" y="6317694"/>
            <a:ext cx="91440" cy="1292185"/>
          </a:xfrm>
          <a:prstGeom prst="roundRect">
            <a:avLst>
              <a:gd name="adj" fmla="val 77779"/>
            </a:avLst>
          </a:prstGeom>
          <a:solidFill>
            <a:srgbClr val="5E4CE6"/>
          </a:solidFill>
          <a:ln/>
        </p:spPr>
      </p:sp>
      <p:sp>
        <p:nvSpPr>
          <p:cNvPr id="18" name="Text 15"/>
          <p:cNvSpPr/>
          <p:nvPr/>
        </p:nvSpPr>
        <p:spPr>
          <a:xfrm>
            <a:off x="1050965" y="6509861"/>
            <a:ext cx="2116693" cy="264557"/>
          </a:xfrm>
          <a:prstGeom prst="rect">
            <a:avLst/>
          </a:prstGeom>
          <a:noFill/>
          <a:ln/>
        </p:spPr>
        <p:txBody>
          <a:bodyPr wrap="none" lIns="0" tIns="0" rIns="0" bIns="0" rtlCol="0" anchor="t"/>
          <a:lstStyle/>
          <a:p>
            <a:pPr marL="0" indent="0" algn="l">
              <a:lnSpc>
                <a:spcPts val="2050"/>
              </a:lnSpc>
              <a:buNone/>
            </a:pPr>
            <a:r>
              <a:rPr lang="en-US" sz="1650" b="1" dirty="0">
                <a:solidFill>
                  <a:srgbClr val="2A2742"/>
                </a:solidFill>
                <a:latin typeface="Outfit Extra Bold" pitchFamily="34" charset="0"/>
                <a:ea typeface="Outfit Extra Bold" pitchFamily="34" charset="-122"/>
                <a:cs typeface="Outfit Extra Bold" pitchFamily="34" charset="-120"/>
              </a:rPr>
              <a:t>Integrated Lifestyles</a:t>
            </a:r>
            <a:endParaRPr lang="en-US" sz="1650" dirty="0"/>
          </a:p>
        </p:txBody>
      </p:sp>
      <p:sp>
        <p:nvSpPr>
          <p:cNvPr id="19" name="Text 16"/>
          <p:cNvSpPr/>
          <p:nvPr/>
        </p:nvSpPr>
        <p:spPr>
          <a:xfrm>
            <a:off x="1050965" y="6875978"/>
            <a:ext cx="7110651" cy="541734"/>
          </a:xfrm>
          <a:prstGeom prst="rect">
            <a:avLst/>
          </a:prstGeom>
          <a:noFill/>
          <a:ln/>
        </p:spPr>
        <p:txBody>
          <a:bodyPr wrap="square" lIns="0" tIns="0" rIns="0" bIns="0" rtlCol="0" anchor="t"/>
          <a:lstStyle/>
          <a:p>
            <a:pPr marL="0" indent="0" algn="l">
              <a:lnSpc>
                <a:spcPts val="2100"/>
              </a:lnSpc>
              <a:buNone/>
            </a:pPr>
            <a:r>
              <a:rPr lang="en-US" sz="1300" dirty="0">
                <a:solidFill>
                  <a:srgbClr val="2A2742"/>
                </a:solidFill>
                <a:latin typeface="Arimo" pitchFamily="34" charset="0"/>
                <a:ea typeface="Arimo" pitchFamily="34" charset="-122"/>
                <a:cs typeface="Arimo" pitchFamily="34" charset="-120"/>
              </a:rPr>
              <a:t>Hotels now strategically mix leisure, wellness, and work amenities to align with the more complex, modern traveller lifestyle.</a:t>
            </a:r>
            <a:endParaRPr lang="en-US" sz="130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spTree>
      <p:nvGrpSpPr>
        <p:cNvPr id="1" name=""/>
        <p:cNvGrpSpPr/>
        <p:nvPr/>
      </p:nvGrpSpPr>
      <p:grpSpPr>
        <a:xfrm>
          <a:off x="0" y="0"/>
          <a:ext cx="0" cy="0"/>
          <a:chOff x="0" y="0"/>
          <a:chExt cx="0" cy="0"/>
        </a:xfrm>
      </p:grpSpPr>
      <p:sp>
        <p:nvSpPr>
          <p:cNvPr id="2" name="Text 0"/>
          <p:cNvSpPr/>
          <p:nvPr/>
        </p:nvSpPr>
        <p:spPr>
          <a:xfrm>
            <a:off x="787241" y="618530"/>
            <a:ext cx="4049673" cy="456843"/>
          </a:xfrm>
          <a:prstGeom prst="rect">
            <a:avLst/>
          </a:prstGeom>
          <a:noFill/>
          <a:ln/>
        </p:spPr>
        <p:txBody>
          <a:bodyPr wrap="none" lIns="0" tIns="0" rIns="0" bIns="0" rtlCol="0" anchor="t"/>
          <a:lstStyle/>
          <a:p>
            <a:pPr marL="0" indent="0" algn="l">
              <a:lnSpc>
                <a:spcPts val="3550"/>
              </a:lnSpc>
              <a:buNone/>
            </a:pPr>
            <a:r>
              <a:rPr lang="en-US" sz="2850" b="1" dirty="0">
                <a:solidFill>
                  <a:srgbClr val="231971"/>
                </a:solidFill>
                <a:latin typeface="Outfit Extra Bold" pitchFamily="34" charset="0"/>
                <a:ea typeface="Outfit Extra Bold" pitchFamily="34" charset="-122"/>
                <a:cs typeface="Outfit Extra Bold" pitchFamily="34" charset="-120"/>
              </a:rPr>
              <a:t>Findings and Discussion</a:t>
            </a:r>
            <a:endParaRPr lang="en-US" sz="2850" dirty="0"/>
          </a:p>
        </p:txBody>
      </p:sp>
      <p:pic>
        <p:nvPicPr>
          <p:cNvPr id="3" name="Image 0" descr="preencoded.png"/>
          <p:cNvPicPr>
            <a:picLocks noChangeAspect="1"/>
          </p:cNvPicPr>
          <p:nvPr/>
        </p:nvPicPr>
        <p:blipFill>
          <a:blip r:embed="rId3"/>
          <a:stretch>
            <a:fillRect/>
          </a:stretch>
        </p:blipFill>
        <p:spPr>
          <a:xfrm>
            <a:off x="3036570" y="1075373"/>
            <a:ext cx="6996942" cy="3652004"/>
          </a:xfrm>
          <a:prstGeom prst="rect">
            <a:avLst/>
          </a:prstGeom>
        </p:spPr>
      </p:pic>
      <p:sp>
        <p:nvSpPr>
          <p:cNvPr id="4" name="Shape 1"/>
          <p:cNvSpPr/>
          <p:nvPr/>
        </p:nvSpPr>
        <p:spPr>
          <a:xfrm flipH="1">
            <a:off x="1682400" y="4762209"/>
            <a:ext cx="153004" cy="298162"/>
          </a:xfrm>
          <a:prstGeom prst="roundRect">
            <a:avLst>
              <a:gd name="adj" fmla="val 12508"/>
            </a:avLst>
          </a:prstGeom>
          <a:solidFill>
            <a:srgbClr val="100943"/>
          </a:solidFill>
          <a:ln/>
        </p:spPr>
      </p:sp>
      <p:sp>
        <p:nvSpPr>
          <p:cNvPr id="5" name="Text 2"/>
          <p:cNvSpPr/>
          <p:nvPr/>
        </p:nvSpPr>
        <p:spPr>
          <a:xfrm>
            <a:off x="1921559" y="4834101"/>
            <a:ext cx="1781035" cy="671825"/>
          </a:xfrm>
          <a:prstGeom prst="rect">
            <a:avLst/>
          </a:prstGeom>
          <a:noFill/>
          <a:ln/>
        </p:spPr>
        <p:txBody>
          <a:bodyPr wrap="none" lIns="0" tIns="0" rIns="0" bIns="0" rtlCol="0" anchor="t"/>
          <a:lstStyle/>
          <a:p>
            <a:pPr marL="0" indent="0" algn="l">
              <a:lnSpc>
                <a:spcPts val="1150"/>
              </a:lnSpc>
              <a:buNone/>
            </a:pPr>
            <a:r>
              <a:rPr lang="en-US" sz="1400" dirty="0">
                <a:solidFill>
                  <a:srgbClr val="2A2742"/>
                </a:solidFill>
                <a:latin typeface="Arimo" pitchFamily="34" charset="0"/>
                <a:ea typeface="Arimo" pitchFamily="34" charset="-122"/>
                <a:cs typeface="Arimo" pitchFamily="34" charset="-120"/>
              </a:rPr>
              <a:t>Adaptability</a:t>
            </a:r>
            <a:endParaRPr lang="en-US" sz="1400" dirty="0"/>
          </a:p>
        </p:txBody>
      </p:sp>
      <p:sp>
        <p:nvSpPr>
          <p:cNvPr id="6" name="Shape 3"/>
          <p:cNvSpPr/>
          <p:nvPr/>
        </p:nvSpPr>
        <p:spPr>
          <a:xfrm flipH="1">
            <a:off x="3418127" y="4763915"/>
            <a:ext cx="153004" cy="298162"/>
          </a:xfrm>
          <a:prstGeom prst="roundRect">
            <a:avLst>
              <a:gd name="adj" fmla="val 12508"/>
            </a:avLst>
          </a:prstGeom>
          <a:solidFill>
            <a:srgbClr val="201385"/>
          </a:solidFill>
          <a:ln/>
        </p:spPr>
      </p:sp>
      <p:sp>
        <p:nvSpPr>
          <p:cNvPr id="7" name="Text 4"/>
          <p:cNvSpPr/>
          <p:nvPr/>
        </p:nvSpPr>
        <p:spPr>
          <a:xfrm>
            <a:off x="3662277" y="4852366"/>
            <a:ext cx="1742854" cy="671825"/>
          </a:xfrm>
          <a:prstGeom prst="rect">
            <a:avLst/>
          </a:prstGeom>
          <a:noFill/>
          <a:ln/>
        </p:spPr>
        <p:txBody>
          <a:bodyPr wrap="none" lIns="0" tIns="0" rIns="0" bIns="0" rtlCol="0" anchor="t"/>
          <a:lstStyle/>
          <a:p>
            <a:pPr marL="0" indent="0" algn="l">
              <a:lnSpc>
                <a:spcPts val="1150"/>
              </a:lnSpc>
              <a:buNone/>
            </a:pPr>
            <a:r>
              <a:rPr lang="en-US" sz="1600" dirty="0">
                <a:solidFill>
                  <a:srgbClr val="2A2742"/>
                </a:solidFill>
                <a:latin typeface="Arimo" pitchFamily="34" charset="0"/>
                <a:ea typeface="Arimo" pitchFamily="34" charset="-122"/>
                <a:cs typeface="Arimo" pitchFamily="34" charset="-120"/>
              </a:rPr>
              <a:t>Technology</a:t>
            </a:r>
            <a:endParaRPr lang="en-US" sz="1600" dirty="0"/>
          </a:p>
        </p:txBody>
      </p:sp>
      <p:sp>
        <p:nvSpPr>
          <p:cNvPr id="8" name="Shape 5"/>
          <p:cNvSpPr/>
          <p:nvPr/>
        </p:nvSpPr>
        <p:spPr>
          <a:xfrm flipH="1">
            <a:off x="5122660" y="4763915"/>
            <a:ext cx="153004" cy="298162"/>
          </a:xfrm>
          <a:prstGeom prst="roundRect">
            <a:avLst>
              <a:gd name="adj" fmla="val 12508"/>
            </a:avLst>
          </a:prstGeom>
          <a:solidFill>
            <a:srgbClr val="301CC8"/>
          </a:solidFill>
          <a:ln/>
        </p:spPr>
      </p:sp>
      <p:sp>
        <p:nvSpPr>
          <p:cNvPr id="9" name="Text 6"/>
          <p:cNvSpPr/>
          <p:nvPr/>
        </p:nvSpPr>
        <p:spPr>
          <a:xfrm>
            <a:off x="5364813" y="4853547"/>
            <a:ext cx="1391364" cy="671825"/>
          </a:xfrm>
          <a:prstGeom prst="rect">
            <a:avLst/>
          </a:prstGeom>
          <a:noFill/>
          <a:ln/>
        </p:spPr>
        <p:txBody>
          <a:bodyPr wrap="none" lIns="0" tIns="0" rIns="0" bIns="0" rtlCol="0" anchor="t"/>
          <a:lstStyle/>
          <a:p>
            <a:pPr marL="0" indent="0" algn="l">
              <a:lnSpc>
                <a:spcPts val="1150"/>
              </a:lnSpc>
              <a:buNone/>
            </a:pPr>
            <a:r>
              <a:rPr lang="en-US" sz="1600" dirty="0">
                <a:solidFill>
                  <a:srgbClr val="2A2742"/>
                </a:solidFill>
                <a:latin typeface="Arimo" pitchFamily="34" charset="0"/>
                <a:ea typeface="Arimo" pitchFamily="34" charset="-122"/>
                <a:cs typeface="Arimo" pitchFamily="34" charset="-120"/>
              </a:rPr>
              <a:t>Wellness</a:t>
            </a:r>
            <a:endParaRPr lang="en-US" sz="1600" dirty="0"/>
          </a:p>
        </p:txBody>
      </p:sp>
      <p:sp>
        <p:nvSpPr>
          <p:cNvPr id="10" name="Shape 7"/>
          <p:cNvSpPr/>
          <p:nvPr/>
        </p:nvSpPr>
        <p:spPr>
          <a:xfrm flipH="1">
            <a:off x="6756176" y="4778454"/>
            <a:ext cx="130186" cy="318586"/>
          </a:xfrm>
          <a:prstGeom prst="roundRect">
            <a:avLst>
              <a:gd name="adj" fmla="val 12508"/>
            </a:avLst>
          </a:prstGeom>
          <a:solidFill>
            <a:srgbClr val="5C49E6"/>
          </a:solidFill>
          <a:ln/>
        </p:spPr>
      </p:sp>
      <p:sp>
        <p:nvSpPr>
          <p:cNvPr id="11" name="Text 8"/>
          <p:cNvSpPr/>
          <p:nvPr/>
        </p:nvSpPr>
        <p:spPr>
          <a:xfrm>
            <a:off x="6937883" y="4874807"/>
            <a:ext cx="2029772" cy="671825"/>
          </a:xfrm>
          <a:prstGeom prst="rect">
            <a:avLst/>
          </a:prstGeom>
          <a:noFill/>
          <a:ln/>
        </p:spPr>
        <p:txBody>
          <a:bodyPr wrap="none" lIns="0" tIns="0" rIns="0" bIns="0" rtlCol="0" anchor="t"/>
          <a:lstStyle/>
          <a:p>
            <a:pPr marL="0" indent="0" algn="l">
              <a:lnSpc>
                <a:spcPts val="1150"/>
              </a:lnSpc>
              <a:buNone/>
            </a:pPr>
            <a:r>
              <a:rPr lang="en-US" sz="1600" dirty="0">
                <a:solidFill>
                  <a:srgbClr val="2A2742"/>
                </a:solidFill>
                <a:latin typeface="Arimo" pitchFamily="34" charset="0"/>
                <a:ea typeface="Arimo" pitchFamily="34" charset="-122"/>
                <a:cs typeface="Arimo" pitchFamily="34" charset="-120"/>
              </a:rPr>
              <a:t>Sustainability</a:t>
            </a:r>
            <a:endParaRPr lang="en-US" sz="1600" dirty="0"/>
          </a:p>
        </p:txBody>
      </p:sp>
      <p:sp>
        <p:nvSpPr>
          <p:cNvPr id="12" name="Shape 9"/>
          <p:cNvSpPr/>
          <p:nvPr/>
        </p:nvSpPr>
        <p:spPr>
          <a:xfrm flipH="1">
            <a:off x="8366876" y="4763657"/>
            <a:ext cx="153004" cy="298162"/>
          </a:xfrm>
          <a:prstGeom prst="roundRect">
            <a:avLst>
              <a:gd name="adj" fmla="val 12508"/>
            </a:avLst>
          </a:prstGeom>
          <a:solidFill>
            <a:srgbClr val="978CEF"/>
          </a:solidFill>
          <a:ln/>
        </p:spPr>
      </p:sp>
      <p:sp>
        <p:nvSpPr>
          <p:cNvPr id="13" name="Text 10"/>
          <p:cNvSpPr/>
          <p:nvPr/>
        </p:nvSpPr>
        <p:spPr>
          <a:xfrm>
            <a:off x="8783498" y="4911290"/>
            <a:ext cx="3226300" cy="1360612"/>
          </a:xfrm>
          <a:prstGeom prst="rect">
            <a:avLst/>
          </a:prstGeom>
          <a:noFill/>
          <a:ln/>
        </p:spPr>
        <p:txBody>
          <a:bodyPr wrap="square" lIns="0" tIns="0" rIns="0" bIns="0" rtlCol="0" anchor="t"/>
          <a:lstStyle/>
          <a:p>
            <a:pPr marL="0" indent="0" algn="l">
              <a:lnSpc>
                <a:spcPts val="1150"/>
              </a:lnSpc>
              <a:buNone/>
            </a:pPr>
            <a:r>
              <a:rPr lang="en-US" sz="1600" dirty="0">
                <a:solidFill>
                  <a:srgbClr val="2A2742"/>
                </a:solidFill>
                <a:latin typeface="Arimo" pitchFamily="34" charset="0"/>
                <a:ea typeface="Arimo" pitchFamily="34" charset="-122"/>
                <a:cs typeface="Arimo" pitchFamily="34" charset="-120"/>
              </a:rPr>
              <a:t>Small Hotel Challenges</a:t>
            </a:r>
            <a:endParaRPr lang="en-US" sz="1600" dirty="0"/>
          </a:p>
        </p:txBody>
      </p:sp>
      <p:sp>
        <p:nvSpPr>
          <p:cNvPr id="14" name="Text 11"/>
          <p:cNvSpPr/>
          <p:nvPr/>
        </p:nvSpPr>
        <p:spPr>
          <a:xfrm>
            <a:off x="787241" y="5751330"/>
            <a:ext cx="13055918" cy="1300130"/>
          </a:xfrm>
          <a:prstGeom prst="rect">
            <a:avLst/>
          </a:prstGeom>
          <a:noFill/>
          <a:ln/>
        </p:spPr>
        <p:txBody>
          <a:bodyPr wrap="none" lIns="0" tIns="0" rIns="0" bIns="0" rtlCol="0" anchor="t"/>
          <a:lstStyle/>
          <a:p>
            <a:pPr marL="342900" indent="-342900" algn="l">
              <a:lnSpc>
                <a:spcPts val="1800"/>
              </a:lnSpc>
              <a:buSzPct val="100000"/>
              <a:buChar char="•"/>
            </a:pPr>
            <a:r>
              <a:rPr lang="en-US" dirty="0">
                <a:solidFill>
                  <a:srgbClr val="2A2742"/>
                </a:solidFill>
                <a:latin typeface="Arimo" pitchFamily="34" charset="0"/>
                <a:ea typeface="Arimo" pitchFamily="34" charset="-122"/>
                <a:cs typeface="Arimo" pitchFamily="34" charset="-120"/>
              </a:rPr>
              <a:t>Service diversification was a necessary response to the sharp decline in global business commuting.</a:t>
            </a:r>
            <a:endParaRPr lang="en-US" dirty="0"/>
          </a:p>
        </p:txBody>
      </p:sp>
      <p:sp>
        <p:nvSpPr>
          <p:cNvPr id="15" name="Text 12"/>
          <p:cNvSpPr/>
          <p:nvPr/>
        </p:nvSpPr>
        <p:spPr>
          <a:xfrm>
            <a:off x="787241" y="6036247"/>
            <a:ext cx="13055918" cy="1300130"/>
          </a:xfrm>
          <a:prstGeom prst="rect">
            <a:avLst/>
          </a:prstGeom>
          <a:noFill/>
          <a:ln/>
        </p:spPr>
        <p:txBody>
          <a:bodyPr wrap="none" lIns="0" tIns="0" rIns="0" bIns="0" rtlCol="0" anchor="t"/>
          <a:lstStyle/>
          <a:p>
            <a:pPr marL="342900" indent="-342900" algn="l">
              <a:lnSpc>
                <a:spcPts val="1800"/>
              </a:lnSpc>
              <a:buSzPct val="100000"/>
              <a:buChar char="•"/>
            </a:pPr>
            <a:r>
              <a:rPr lang="en-US" dirty="0">
                <a:solidFill>
                  <a:srgbClr val="2A2742"/>
                </a:solidFill>
                <a:latin typeface="Arimo" pitchFamily="34" charset="0"/>
                <a:ea typeface="Arimo" pitchFamily="34" charset="-122"/>
                <a:cs typeface="Arimo" pitchFamily="34" charset="-120"/>
              </a:rPr>
              <a:t>Integrated technology and wellness offerings were key drivers in improving customer trust and overall satisfaction.</a:t>
            </a:r>
            <a:endParaRPr lang="en-US" dirty="0"/>
          </a:p>
        </p:txBody>
      </p:sp>
      <p:sp>
        <p:nvSpPr>
          <p:cNvPr id="16" name="Text 13"/>
          <p:cNvSpPr/>
          <p:nvPr/>
        </p:nvSpPr>
        <p:spPr>
          <a:xfrm>
            <a:off x="787241" y="6321163"/>
            <a:ext cx="13055918" cy="1300130"/>
          </a:xfrm>
          <a:prstGeom prst="rect">
            <a:avLst/>
          </a:prstGeom>
          <a:noFill/>
          <a:ln/>
        </p:spPr>
        <p:txBody>
          <a:bodyPr wrap="none" lIns="0" tIns="0" rIns="0" bIns="0" rtlCol="0" anchor="t"/>
          <a:lstStyle/>
          <a:p>
            <a:pPr marL="342900" indent="-342900" algn="l">
              <a:lnSpc>
                <a:spcPts val="1800"/>
              </a:lnSpc>
              <a:buSzPct val="100000"/>
              <a:buChar char="•"/>
            </a:pPr>
            <a:r>
              <a:rPr lang="en-US" dirty="0">
                <a:solidFill>
                  <a:srgbClr val="2A2742"/>
                </a:solidFill>
                <a:latin typeface="Arimo" pitchFamily="34" charset="0"/>
                <a:ea typeface="Arimo" pitchFamily="34" charset="-122"/>
                <a:cs typeface="Arimo" pitchFamily="34" charset="-120"/>
              </a:rPr>
              <a:t>The struggle of smaller, independent hotels, hindered by capital constraints and a lack of digital skills, remains a concern</a:t>
            </a:r>
            <a:r>
              <a:rPr lang="en-US" sz="1150" dirty="0">
                <a:solidFill>
                  <a:srgbClr val="2A2742"/>
                </a:solidFill>
                <a:latin typeface="Arimo" pitchFamily="34" charset="0"/>
                <a:ea typeface="Arimo" pitchFamily="34" charset="-122"/>
                <a:cs typeface="Arimo" pitchFamily="34" charset="-120"/>
              </a:rPr>
              <a:t>.</a:t>
            </a:r>
            <a:endParaRPr lang="en-US" sz="1150" dirty="0"/>
          </a:p>
        </p:txBody>
      </p:sp>
      <p:sp>
        <p:nvSpPr>
          <p:cNvPr id="17" name="Text 14"/>
          <p:cNvSpPr/>
          <p:nvPr/>
        </p:nvSpPr>
        <p:spPr>
          <a:xfrm>
            <a:off x="787241" y="6606080"/>
            <a:ext cx="13055918" cy="1300130"/>
          </a:xfrm>
          <a:prstGeom prst="rect">
            <a:avLst/>
          </a:prstGeom>
          <a:noFill/>
          <a:ln/>
        </p:spPr>
        <p:txBody>
          <a:bodyPr wrap="none" lIns="0" tIns="0" rIns="0" bIns="0" rtlCol="0" anchor="t"/>
          <a:lstStyle/>
          <a:p>
            <a:pPr marL="342900" indent="-342900" algn="l">
              <a:lnSpc>
                <a:spcPts val="1800"/>
              </a:lnSpc>
              <a:buSzPct val="100000"/>
              <a:buChar char="•"/>
            </a:pPr>
            <a:r>
              <a:rPr lang="en-US" dirty="0">
                <a:solidFill>
                  <a:srgbClr val="2A2742"/>
                </a:solidFill>
                <a:latin typeface="Arimo" pitchFamily="34" charset="0"/>
                <a:ea typeface="Arimo" pitchFamily="34" charset="-122"/>
                <a:cs typeface="Arimo" pitchFamily="34" charset="-120"/>
              </a:rPr>
              <a:t>The market shift strongly promoted sustainability, ethical sourcing, and transparency in brand practices.</a:t>
            </a:r>
            <a:endParaRPr lang="en-US" dirty="0"/>
          </a:p>
        </p:txBody>
      </p:sp>
      <p:sp>
        <p:nvSpPr>
          <p:cNvPr id="18" name="Text 15"/>
          <p:cNvSpPr/>
          <p:nvPr/>
        </p:nvSpPr>
        <p:spPr>
          <a:xfrm>
            <a:off x="787241" y="6890996"/>
            <a:ext cx="13055918" cy="1300130"/>
          </a:xfrm>
          <a:prstGeom prst="rect">
            <a:avLst/>
          </a:prstGeom>
          <a:noFill/>
          <a:ln/>
        </p:spPr>
        <p:txBody>
          <a:bodyPr wrap="none" lIns="0" tIns="0" rIns="0" bIns="0" rtlCol="0" anchor="t"/>
          <a:lstStyle/>
          <a:p>
            <a:pPr marL="342900" indent="-342900" algn="l">
              <a:lnSpc>
                <a:spcPts val="1800"/>
              </a:lnSpc>
              <a:buSzPct val="100000"/>
              <a:buChar char="•"/>
            </a:pPr>
            <a:r>
              <a:rPr lang="en-US" dirty="0">
                <a:solidFill>
                  <a:srgbClr val="2A2742"/>
                </a:solidFill>
                <a:latin typeface="Arimo" pitchFamily="34" charset="0"/>
                <a:ea typeface="Arimo" pitchFamily="34" charset="-122"/>
                <a:cs typeface="Arimo" pitchFamily="34" charset="-120"/>
              </a:rPr>
              <a:t>Adaptability, service personalization, and technological fluency are now core pillars of sustained hotel competitiveness.</a:t>
            </a:r>
            <a:endParaRPr lang="en-US"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10">
    <p:spTree>
      <p:nvGrpSpPr>
        <p:cNvPr id="1" name=""/>
        <p:cNvGrpSpPr/>
        <p:nvPr/>
      </p:nvGrpSpPr>
      <p:grpSpPr>
        <a:xfrm>
          <a:off x="0" y="0"/>
          <a:ext cx="0" cy="0"/>
          <a:chOff x="0" y="0"/>
          <a:chExt cx="0" cy="0"/>
        </a:xfrm>
      </p:grpSpPr>
      <p:sp>
        <p:nvSpPr>
          <p:cNvPr id="2" name="Text 0"/>
          <p:cNvSpPr/>
          <p:nvPr/>
        </p:nvSpPr>
        <p:spPr>
          <a:xfrm>
            <a:off x="790218" y="620792"/>
            <a:ext cx="3668911" cy="458629"/>
          </a:xfrm>
          <a:prstGeom prst="rect">
            <a:avLst/>
          </a:prstGeom>
          <a:noFill/>
          <a:ln/>
        </p:spPr>
        <p:txBody>
          <a:bodyPr wrap="none" lIns="0" tIns="0" rIns="0" bIns="0" rtlCol="0" anchor="t"/>
          <a:lstStyle/>
          <a:p>
            <a:pPr marL="0" indent="0" algn="l">
              <a:lnSpc>
                <a:spcPts val="3600"/>
              </a:lnSpc>
              <a:buNone/>
            </a:pPr>
            <a:r>
              <a:rPr lang="en-US" sz="2850" b="1" dirty="0">
                <a:solidFill>
                  <a:srgbClr val="231971"/>
                </a:solidFill>
                <a:latin typeface="Outfit Extra Bold" pitchFamily="34" charset="0"/>
                <a:ea typeface="Outfit Extra Bold" pitchFamily="34" charset="-122"/>
                <a:cs typeface="Outfit Extra Bold" pitchFamily="34" charset="-120"/>
              </a:rPr>
              <a:t>Conclusion</a:t>
            </a:r>
            <a:endParaRPr lang="en-US" sz="2850" dirty="0"/>
          </a:p>
        </p:txBody>
      </p:sp>
      <p:sp>
        <p:nvSpPr>
          <p:cNvPr id="3" name="Text 1"/>
          <p:cNvSpPr/>
          <p:nvPr/>
        </p:nvSpPr>
        <p:spPr>
          <a:xfrm>
            <a:off x="790218" y="1299448"/>
            <a:ext cx="7126605" cy="632936"/>
          </a:xfrm>
          <a:prstGeom prst="rect">
            <a:avLst/>
          </a:prstGeom>
          <a:noFill/>
          <a:ln/>
        </p:spPr>
        <p:txBody>
          <a:bodyPr wrap="none" lIns="0" tIns="0" rIns="0" bIns="0" rtlCol="0" anchor="t"/>
          <a:lstStyle/>
          <a:p>
            <a:pPr marL="0" indent="0" algn="l">
              <a:lnSpc>
                <a:spcPts val="4950"/>
              </a:lnSpc>
              <a:buNone/>
            </a:pPr>
            <a:r>
              <a:rPr lang="en-US" sz="3950" b="1" dirty="0">
                <a:solidFill>
                  <a:srgbClr val="231971"/>
                </a:solidFill>
                <a:latin typeface="Outfit Extra Bold" pitchFamily="34" charset="0"/>
                <a:ea typeface="Outfit Extra Bold" pitchFamily="34" charset="-122"/>
                <a:cs typeface="Outfit Extra Bold" pitchFamily="34" charset="-120"/>
              </a:rPr>
              <a:t>A New Chapter for Hospitality</a:t>
            </a:r>
            <a:endParaRPr lang="en-US" sz="3950" dirty="0"/>
          </a:p>
        </p:txBody>
      </p:sp>
      <p:sp>
        <p:nvSpPr>
          <p:cNvPr id="4" name="Text 2"/>
          <p:cNvSpPr/>
          <p:nvPr/>
        </p:nvSpPr>
        <p:spPr>
          <a:xfrm>
            <a:off x="790218" y="2284452"/>
            <a:ext cx="6346031" cy="469582"/>
          </a:xfrm>
          <a:prstGeom prst="rect">
            <a:avLst/>
          </a:prstGeom>
          <a:noFill/>
          <a:ln/>
        </p:spPr>
        <p:txBody>
          <a:bodyPr wrap="square" lIns="0" tIns="0" rIns="0" bIns="0" rtlCol="0" anchor="t"/>
          <a:lstStyle/>
          <a:p>
            <a:pPr marL="342900" indent="-342900" algn="l">
              <a:lnSpc>
                <a:spcPts val="1800"/>
              </a:lnSpc>
              <a:buSzPct val="100000"/>
              <a:buChar char="•"/>
            </a:pPr>
            <a:r>
              <a:rPr lang="en-US" sz="1200" dirty="0">
                <a:solidFill>
                  <a:srgbClr val="2A2742"/>
                </a:solidFill>
                <a:latin typeface="Arial" panose="020B0604020202020204" pitchFamily="34" charset="0"/>
                <a:ea typeface="Arimo" pitchFamily="34" charset="-122"/>
                <a:cs typeface="Arial" panose="020B0604020202020204" pitchFamily="34" charset="0"/>
              </a:rPr>
              <a:t>The sharp decline in business commuting fundamentally restructured the global hospitality sector.</a:t>
            </a:r>
            <a:endParaRPr lang="en-US" sz="1200" dirty="0">
              <a:latin typeface="Arial" panose="020B0604020202020204" pitchFamily="34" charset="0"/>
              <a:cs typeface="Arial" panose="020B0604020202020204" pitchFamily="34" charset="0"/>
            </a:endParaRPr>
          </a:p>
        </p:txBody>
      </p:sp>
      <p:sp>
        <p:nvSpPr>
          <p:cNvPr id="5" name="Text 3"/>
          <p:cNvSpPr/>
          <p:nvPr/>
        </p:nvSpPr>
        <p:spPr>
          <a:xfrm>
            <a:off x="790218" y="2805351"/>
            <a:ext cx="6346031" cy="469582"/>
          </a:xfrm>
          <a:prstGeom prst="rect">
            <a:avLst/>
          </a:prstGeom>
          <a:noFill/>
          <a:ln/>
        </p:spPr>
        <p:txBody>
          <a:bodyPr wrap="square" lIns="0" tIns="0" rIns="0" bIns="0" rtlCol="0" anchor="t"/>
          <a:lstStyle/>
          <a:p>
            <a:pPr marL="342900" indent="-342900" algn="l">
              <a:lnSpc>
                <a:spcPts val="1800"/>
              </a:lnSpc>
              <a:buSzPct val="100000"/>
              <a:buChar char="•"/>
            </a:pPr>
            <a:r>
              <a:rPr lang="en-US" sz="1150" dirty="0">
                <a:solidFill>
                  <a:srgbClr val="2A2742"/>
                </a:solidFill>
                <a:latin typeface="Arimo" pitchFamily="34" charset="0"/>
                <a:ea typeface="Arimo" pitchFamily="34" charset="-122"/>
                <a:cs typeface="Arimo" pitchFamily="34" charset="-120"/>
              </a:rPr>
              <a:t>Hotels now primarily serve leisure travellers, remote workers, and guests seeking wellness-focused stays.</a:t>
            </a:r>
            <a:endParaRPr lang="en-US" sz="1150" dirty="0"/>
          </a:p>
        </p:txBody>
      </p:sp>
      <p:sp>
        <p:nvSpPr>
          <p:cNvPr id="6" name="Text 4"/>
          <p:cNvSpPr/>
          <p:nvPr/>
        </p:nvSpPr>
        <p:spPr>
          <a:xfrm>
            <a:off x="790218" y="3326249"/>
            <a:ext cx="6346031" cy="469582"/>
          </a:xfrm>
          <a:prstGeom prst="rect">
            <a:avLst/>
          </a:prstGeom>
          <a:noFill/>
          <a:ln/>
        </p:spPr>
        <p:txBody>
          <a:bodyPr wrap="square" lIns="0" tIns="0" rIns="0" bIns="0" rtlCol="0" anchor="t"/>
          <a:lstStyle/>
          <a:p>
            <a:pPr marL="342900" indent="-342900">
              <a:lnSpc>
                <a:spcPts val="1800"/>
              </a:lnSpc>
              <a:buSzPct val="100000"/>
              <a:buChar char="•"/>
            </a:pPr>
            <a:r>
              <a:rPr lang="en-US" sz="1150" dirty="0">
                <a:solidFill>
                  <a:srgbClr val="2A2742"/>
                </a:solidFill>
                <a:latin typeface="Arimo" pitchFamily="34" charset="0"/>
                <a:ea typeface="Arimo" pitchFamily="34" charset="-122"/>
                <a:cs typeface="Arimo" pitchFamily="34" charset="-120"/>
              </a:rPr>
              <a:t>Long-term competitiveness is now defined by continuous innovation and commitment to sustainability (</a:t>
            </a:r>
            <a:r>
              <a:rPr lang="en-US" sz="1150" dirty="0" err="1">
                <a:solidFill>
                  <a:srgbClr val="2A2742"/>
                </a:solidFill>
                <a:latin typeface="Arimo" pitchFamily="34" charset="0"/>
                <a:ea typeface="Arimo" pitchFamily="34" charset="-122"/>
                <a:cs typeface="Arimo" pitchFamily="34" charset="-120"/>
              </a:rPr>
              <a:t>Gardetti</a:t>
            </a:r>
            <a:r>
              <a:rPr lang="en-US" sz="1150" dirty="0">
                <a:solidFill>
                  <a:srgbClr val="2A2742"/>
                </a:solidFill>
                <a:latin typeface="Arimo" pitchFamily="34" charset="0"/>
                <a:ea typeface="Arimo" pitchFamily="34" charset="-122"/>
                <a:cs typeface="Arimo" pitchFamily="34" charset="-120"/>
              </a:rPr>
              <a:t> &amp; Torres 2017).</a:t>
            </a:r>
            <a:endParaRPr lang="en-US" sz="1150" dirty="0"/>
          </a:p>
        </p:txBody>
      </p:sp>
      <p:sp>
        <p:nvSpPr>
          <p:cNvPr id="7" name="Text 5"/>
          <p:cNvSpPr/>
          <p:nvPr/>
        </p:nvSpPr>
        <p:spPr>
          <a:xfrm>
            <a:off x="790218" y="3847148"/>
            <a:ext cx="6346031" cy="234791"/>
          </a:xfrm>
          <a:prstGeom prst="rect">
            <a:avLst/>
          </a:prstGeom>
          <a:noFill/>
          <a:ln/>
        </p:spPr>
        <p:txBody>
          <a:bodyPr wrap="none" lIns="0" tIns="0" rIns="0" bIns="0" rtlCol="0" anchor="t"/>
          <a:lstStyle/>
          <a:p>
            <a:pPr marL="342900" indent="-342900" algn="l">
              <a:lnSpc>
                <a:spcPts val="1800"/>
              </a:lnSpc>
              <a:buSzPct val="100000"/>
              <a:buChar char="•"/>
            </a:pPr>
            <a:r>
              <a:rPr lang="en-US" sz="1150" dirty="0">
                <a:solidFill>
                  <a:srgbClr val="2A2742"/>
                </a:solidFill>
                <a:latin typeface="Arimo" pitchFamily="34" charset="0"/>
                <a:ea typeface="Arimo" pitchFamily="34" charset="-122"/>
                <a:cs typeface="Arimo" pitchFamily="34" charset="-120"/>
              </a:rPr>
              <a:t>Technology is crucial for delivering safety, comfort, and deep service personalisation.</a:t>
            </a:r>
            <a:endParaRPr lang="en-US" sz="1150" dirty="0"/>
          </a:p>
        </p:txBody>
      </p:sp>
      <p:sp>
        <p:nvSpPr>
          <p:cNvPr id="8" name="Text 6"/>
          <p:cNvSpPr/>
          <p:nvPr/>
        </p:nvSpPr>
        <p:spPr>
          <a:xfrm>
            <a:off x="790218" y="4133255"/>
            <a:ext cx="6346031" cy="234791"/>
          </a:xfrm>
          <a:prstGeom prst="rect">
            <a:avLst/>
          </a:prstGeom>
          <a:noFill/>
          <a:ln/>
        </p:spPr>
        <p:txBody>
          <a:bodyPr wrap="none" lIns="0" tIns="0" rIns="0" bIns="0" rtlCol="0" anchor="t"/>
          <a:lstStyle/>
          <a:p>
            <a:pPr marL="342900" indent="-342900" algn="l">
              <a:lnSpc>
                <a:spcPts val="1800"/>
              </a:lnSpc>
              <a:buSzPct val="100000"/>
              <a:buChar char="•"/>
            </a:pPr>
            <a:r>
              <a:rPr lang="en-US" sz="1150" dirty="0">
                <a:solidFill>
                  <a:srgbClr val="2A2742"/>
                </a:solidFill>
                <a:latin typeface="Arimo" pitchFamily="34" charset="0"/>
                <a:ea typeface="Arimo" pitchFamily="34" charset="-122"/>
                <a:cs typeface="Arimo" pitchFamily="34" charset="-120"/>
              </a:rPr>
              <a:t>The modern hotel functions as a flexible, multi-use space for living, working, and relaxing.</a:t>
            </a:r>
            <a:endParaRPr lang="en-US" sz="1150" dirty="0"/>
          </a:p>
        </p:txBody>
      </p:sp>
      <p:pic>
        <p:nvPicPr>
          <p:cNvPr id="9" name="Image 0" descr="preencoded.png"/>
          <p:cNvPicPr>
            <a:picLocks noChangeAspect="1"/>
          </p:cNvPicPr>
          <p:nvPr/>
        </p:nvPicPr>
        <p:blipFill>
          <a:blip r:embed="rId3"/>
          <a:stretch>
            <a:fillRect/>
          </a:stretch>
        </p:blipFill>
        <p:spPr>
          <a:xfrm>
            <a:off x="8416171" y="1932384"/>
            <a:ext cx="4124920" cy="5151953"/>
          </a:xfrm>
          <a:prstGeom prst="rect">
            <a:avLst/>
          </a:prstGeom>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9">
    <p:spTree>
      <p:nvGrpSpPr>
        <p:cNvPr id="1" name=""/>
        <p:cNvGrpSpPr/>
        <p:nvPr/>
      </p:nvGrpSpPr>
      <p:grpSpPr>
        <a:xfrm>
          <a:off x="0" y="0"/>
          <a:ext cx="0" cy="0"/>
          <a:chOff x="0" y="0"/>
          <a:chExt cx="0" cy="0"/>
        </a:xfrm>
      </p:grpSpPr>
      <p:sp>
        <p:nvSpPr>
          <p:cNvPr id="2" name="Text 0"/>
          <p:cNvSpPr/>
          <p:nvPr/>
        </p:nvSpPr>
        <p:spPr>
          <a:xfrm>
            <a:off x="793790" y="787003"/>
            <a:ext cx="4252913" cy="531614"/>
          </a:xfrm>
          <a:prstGeom prst="rect">
            <a:avLst/>
          </a:prstGeom>
          <a:noFill/>
          <a:ln/>
        </p:spPr>
        <p:txBody>
          <a:bodyPr wrap="none" lIns="0" tIns="0" rIns="0" bIns="0" rtlCol="0" anchor="t"/>
          <a:lstStyle/>
          <a:p>
            <a:pPr marL="0" indent="0" algn="l">
              <a:lnSpc>
                <a:spcPts val="4150"/>
              </a:lnSpc>
              <a:buNone/>
            </a:pPr>
            <a:r>
              <a:rPr lang="en-US" sz="3300" b="1" dirty="0">
                <a:solidFill>
                  <a:srgbClr val="231971"/>
                </a:solidFill>
                <a:latin typeface="Outfit Extra Bold" pitchFamily="34" charset="0"/>
                <a:ea typeface="Outfit Extra Bold" pitchFamily="34" charset="-122"/>
                <a:cs typeface="Outfit Extra Bold" pitchFamily="34" charset="-120"/>
              </a:rPr>
              <a:t>Recommendations</a:t>
            </a:r>
            <a:endParaRPr lang="en-US" sz="3300" dirty="0"/>
          </a:p>
        </p:txBody>
      </p:sp>
      <p:sp>
        <p:nvSpPr>
          <p:cNvPr id="3" name="Shape 1"/>
          <p:cNvSpPr/>
          <p:nvPr/>
        </p:nvSpPr>
        <p:spPr>
          <a:xfrm>
            <a:off x="793790" y="1658779"/>
            <a:ext cx="680442" cy="1020723"/>
          </a:xfrm>
          <a:prstGeom prst="roundRect">
            <a:avLst>
              <a:gd name="adj" fmla="val 360022"/>
            </a:avLst>
          </a:prstGeom>
          <a:solidFill>
            <a:srgbClr val="E9E6FA"/>
          </a:solidFill>
          <a:ln w="7620">
            <a:solidFill>
              <a:srgbClr val="BDB8DF"/>
            </a:solidFill>
            <a:prstDash val="solid"/>
          </a:ln>
        </p:spPr>
      </p:sp>
      <p:pic>
        <p:nvPicPr>
          <p:cNvPr id="4" name="Image 0" descr="preencoded.png"/>
          <p:cNvPicPr>
            <a:picLocks noChangeAspect="1"/>
          </p:cNvPicPr>
          <p:nvPr/>
        </p:nvPicPr>
        <p:blipFill>
          <a:blip r:embed="rId3"/>
          <a:stretch>
            <a:fillRect/>
          </a:stretch>
        </p:blipFill>
        <p:spPr>
          <a:xfrm>
            <a:off x="1006435" y="2009656"/>
            <a:ext cx="255151" cy="318968"/>
          </a:xfrm>
          <a:prstGeom prst="rect">
            <a:avLst/>
          </a:prstGeom>
        </p:spPr>
      </p:pic>
      <p:sp>
        <p:nvSpPr>
          <p:cNvPr id="5" name="Text 2"/>
          <p:cNvSpPr/>
          <p:nvPr/>
        </p:nvSpPr>
        <p:spPr>
          <a:xfrm>
            <a:off x="1644253" y="1828800"/>
            <a:ext cx="2936796" cy="265747"/>
          </a:xfrm>
          <a:prstGeom prst="rect">
            <a:avLst/>
          </a:prstGeom>
          <a:noFill/>
          <a:ln/>
        </p:spPr>
        <p:txBody>
          <a:bodyPr wrap="none" lIns="0" tIns="0" rIns="0" bIns="0" rtlCol="0" anchor="t"/>
          <a:lstStyle/>
          <a:p>
            <a:pPr marL="0" indent="0" algn="l">
              <a:lnSpc>
                <a:spcPts val="2050"/>
              </a:lnSpc>
              <a:buNone/>
            </a:pPr>
            <a:r>
              <a:rPr lang="en-US" sz="1650" b="1" dirty="0">
                <a:solidFill>
                  <a:srgbClr val="2A2742"/>
                </a:solidFill>
                <a:latin typeface="Outfit Extra Bold" pitchFamily="34" charset="0"/>
                <a:ea typeface="Outfit Extra Bold" pitchFamily="34" charset="-122"/>
                <a:cs typeface="Outfit Extra Bold" pitchFamily="34" charset="-120"/>
              </a:rPr>
              <a:t>Digital &amp; Wellness Investment</a:t>
            </a:r>
            <a:endParaRPr lang="en-US" sz="1650" dirty="0"/>
          </a:p>
        </p:txBody>
      </p:sp>
      <p:sp>
        <p:nvSpPr>
          <p:cNvPr id="6" name="Text 3"/>
          <p:cNvSpPr/>
          <p:nvPr/>
        </p:nvSpPr>
        <p:spPr>
          <a:xfrm>
            <a:off x="1644253" y="2196584"/>
            <a:ext cx="12192357" cy="272177"/>
          </a:xfrm>
          <a:prstGeom prst="rect">
            <a:avLst/>
          </a:prstGeom>
          <a:noFill/>
          <a:ln/>
        </p:spPr>
        <p:txBody>
          <a:bodyPr wrap="none" lIns="0" tIns="0" rIns="0" bIns="0" rtlCol="0" anchor="t"/>
          <a:lstStyle/>
          <a:p>
            <a:pPr marL="0" indent="0" algn="l">
              <a:lnSpc>
                <a:spcPts val="2100"/>
              </a:lnSpc>
              <a:buNone/>
            </a:pPr>
            <a:r>
              <a:rPr lang="en-US" sz="1600" dirty="0">
                <a:solidFill>
                  <a:srgbClr val="2A2742"/>
                </a:solidFill>
                <a:latin typeface="Arimo" pitchFamily="34" charset="0"/>
                <a:ea typeface="Arimo" pitchFamily="34" charset="-122"/>
                <a:cs typeface="Arimo" pitchFamily="34" charset="-120"/>
              </a:rPr>
              <a:t>Allocate capital to advanced digital systems and high-quality wellness infrastructure to meet modern guest demands</a:t>
            </a:r>
            <a:r>
              <a:rPr lang="en-US" sz="1300" dirty="0">
                <a:solidFill>
                  <a:srgbClr val="2A2742"/>
                </a:solidFill>
                <a:latin typeface="Arimo" pitchFamily="34" charset="0"/>
                <a:ea typeface="Arimo" pitchFamily="34" charset="-122"/>
                <a:cs typeface="Arimo" pitchFamily="34" charset="-120"/>
              </a:rPr>
              <a:t>.</a:t>
            </a:r>
            <a:endParaRPr lang="en-US" sz="1300" dirty="0"/>
          </a:p>
        </p:txBody>
      </p:sp>
      <p:sp>
        <p:nvSpPr>
          <p:cNvPr id="7" name="Shape 4"/>
          <p:cNvSpPr/>
          <p:nvPr/>
        </p:nvSpPr>
        <p:spPr>
          <a:xfrm>
            <a:off x="793790" y="2849523"/>
            <a:ext cx="680442" cy="1020723"/>
          </a:xfrm>
          <a:prstGeom prst="roundRect">
            <a:avLst>
              <a:gd name="adj" fmla="val 360022"/>
            </a:avLst>
          </a:prstGeom>
          <a:solidFill>
            <a:srgbClr val="E9E6FA"/>
          </a:solidFill>
          <a:ln w="7620">
            <a:solidFill>
              <a:srgbClr val="BDB8DF"/>
            </a:solidFill>
            <a:prstDash val="solid"/>
          </a:ln>
        </p:spPr>
      </p:sp>
      <p:pic>
        <p:nvPicPr>
          <p:cNvPr id="8" name="Image 1" descr="preencoded.png"/>
          <p:cNvPicPr>
            <a:picLocks noChangeAspect="1"/>
          </p:cNvPicPr>
          <p:nvPr/>
        </p:nvPicPr>
        <p:blipFill>
          <a:blip r:embed="rId4"/>
          <a:stretch>
            <a:fillRect/>
          </a:stretch>
        </p:blipFill>
        <p:spPr>
          <a:xfrm>
            <a:off x="1006435" y="3200400"/>
            <a:ext cx="255151" cy="318968"/>
          </a:xfrm>
          <a:prstGeom prst="rect">
            <a:avLst/>
          </a:prstGeom>
        </p:spPr>
      </p:pic>
      <p:sp>
        <p:nvSpPr>
          <p:cNvPr id="9" name="Text 5"/>
          <p:cNvSpPr/>
          <p:nvPr/>
        </p:nvSpPr>
        <p:spPr>
          <a:xfrm>
            <a:off x="1644253" y="3019544"/>
            <a:ext cx="2860000" cy="265747"/>
          </a:xfrm>
          <a:prstGeom prst="rect">
            <a:avLst/>
          </a:prstGeom>
          <a:noFill/>
          <a:ln/>
        </p:spPr>
        <p:txBody>
          <a:bodyPr wrap="none" lIns="0" tIns="0" rIns="0" bIns="0" rtlCol="0" anchor="t"/>
          <a:lstStyle/>
          <a:p>
            <a:pPr marL="0" indent="0" algn="l">
              <a:lnSpc>
                <a:spcPts val="2050"/>
              </a:lnSpc>
              <a:buNone/>
            </a:pPr>
            <a:r>
              <a:rPr lang="en-US" sz="1650" b="1" dirty="0">
                <a:solidFill>
                  <a:srgbClr val="2A2742"/>
                </a:solidFill>
                <a:latin typeface="Outfit Extra Bold" pitchFamily="34" charset="0"/>
                <a:ea typeface="Outfit Extra Bold" pitchFamily="34" charset="-122"/>
                <a:cs typeface="Outfit Extra Bold" pitchFamily="34" charset="-120"/>
              </a:rPr>
              <a:t>Develop Hybrid Programmes</a:t>
            </a:r>
            <a:endParaRPr lang="en-US" sz="1650" dirty="0"/>
          </a:p>
        </p:txBody>
      </p:sp>
      <p:sp>
        <p:nvSpPr>
          <p:cNvPr id="10" name="Text 6"/>
          <p:cNvSpPr/>
          <p:nvPr/>
        </p:nvSpPr>
        <p:spPr>
          <a:xfrm>
            <a:off x="1644253" y="3387328"/>
            <a:ext cx="12192357" cy="272177"/>
          </a:xfrm>
          <a:prstGeom prst="rect">
            <a:avLst/>
          </a:prstGeom>
          <a:noFill/>
          <a:ln/>
        </p:spPr>
        <p:txBody>
          <a:bodyPr wrap="none" lIns="0" tIns="0" rIns="0" bIns="0" rtlCol="0" anchor="t"/>
          <a:lstStyle/>
          <a:p>
            <a:pPr marL="0" indent="0" algn="l">
              <a:lnSpc>
                <a:spcPts val="2100"/>
              </a:lnSpc>
              <a:buNone/>
            </a:pPr>
            <a:r>
              <a:rPr lang="en-US" sz="1600" dirty="0">
                <a:solidFill>
                  <a:srgbClr val="2A2742"/>
                </a:solidFill>
                <a:latin typeface="Arimo" pitchFamily="34" charset="0"/>
                <a:ea typeface="Arimo" pitchFamily="34" charset="-122"/>
                <a:cs typeface="Arimo" pitchFamily="34" charset="-120"/>
              </a:rPr>
              <a:t>Design lucrative loyalty initiatives and attractive hybrid work-leisure packages to capture diverse market segments</a:t>
            </a:r>
            <a:r>
              <a:rPr lang="en-US" sz="1300" dirty="0">
                <a:solidFill>
                  <a:srgbClr val="2A2742"/>
                </a:solidFill>
                <a:latin typeface="Arimo" pitchFamily="34" charset="0"/>
                <a:ea typeface="Arimo" pitchFamily="34" charset="-122"/>
                <a:cs typeface="Arimo" pitchFamily="34" charset="-120"/>
              </a:rPr>
              <a:t>.</a:t>
            </a:r>
            <a:endParaRPr lang="en-US" sz="1300" dirty="0"/>
          </a:p>
        </p:txBody>
      </p:sp>
      <p:sp>
        <p:nvSpPr>
          <p:cNvPr id="11" name="Shape 7"/>
          <p:cNvSpPr/>
          <p:nvPr/>
        </p:nvSpPr>
        <p:spPr>
          <a:xfrm>
            <a:off x="793790" y="4040267"/>
            <a:ext cx="680442" cy="1020723"/>
          </a:xfrm>
          <a:prstGeom prst="roundRect">
            <a:avLst>
              <a:gd name="adj" fmla="val 360022"/>
            </a:avLst>
          </a:prstGeom>
          <a:solidFill>
            <a:srgbClr val="E9E6FA"/>
          </a:solidFill>
          <a:ln w="7620">
            <a:solidFill>
              <a:srgbClr val="BDB8DF"/>
            </a:solidFill>
            <a:prstDash val="solid"/>
          </a:ln>
        </p:spPr>
      </p:sp>
      <p:pic>
        <p:nvPicPr>
          <p:cNvPr id="12" name="Image 2" descr="preencoded.png"/>
          <p:cNvPicPr>
            <a:picLocks noChangeAspect="1"/>
          </p:cNvPicPr>
          <p:nvPr/>
        </p:nvPicPr>
        <p:blipFill>
          <a:blip r:embed="rId5"/>
          <a:stretch>
            <a:fillRect/>
          </a:stretch>
        </p:blipFill>
        <p:spPr>
          <a:xfrm>
            <a:off x="1006435" y="4391144"/>
            <a:ext cx="255151" cy="318968"/>
          </a:xfrm>
          <a:prstGeom prst="rect">
            <a:avLst/>
          </a:prstGeom>
        </p:spPr>
      </p:pic>
      <p:sp>
        <p:nvSpPr>
          <p:cNvPr id="13" name="Text 8"/>
          <p:cNvSpPr/>
          <p:nvPr/>
        </p:nvSpPr>
        <p:spPr>
          <a:xfrm>
            <a:off x="1644253" y="4210288"/>
            <a:ext cx="2535912" cy="265747"/>
          </a:xfrm>
          <a:prstGeom prst="rect">
            <a:avLst/>
          </a:prstGeom>
          <a:noFill/>
          <a:ln/>
        </p:spPr>
        <p:txBody>
          <a:bodyPr wrap="none" lIns="0" tIns="0" rIns="0" bIns="0" rtlCol="0" anchor="t"/>
          <a:lstStyle/>
          <a:p>
            <a:pPr marL="0" indent="0" algn="l">
              <a:lnSpc>
                <a:spcPts val="2050"/>
              </a:lnSpc>
              <a:buNone/>
            </a:pPr>
            <a:r>
              <a:rPr lang="en-US" sz="1650" b="1" dirty="0">
                <a:solidFill>
                  <a:srgbClr val="2A2742"/>
                </a:solidFill>
                <a:latin typeface="Outfit Extra Bold" pitchFamily="34" charset="0"/>
                <a:ea typeface="Outfit Extra Bold" pitchFamily="34" charset="-122"/>
                <a:cs typeface="Outfit Extra Bold" pitchFamily="34" charset="-120"/>
              </a:rPr>
              <a:t>Strengthen Sustainability</a:t>
            </a:r>
            <a:endParaRPr lang="en-US" sz="1650" dirty="0"/>
          </a:p>
        </p:txBody>
      </p:sp>
      <p:sp>
        <p:nvSpPr>
          <p:cNvPr id="14" name="Text 9"/>
          <p:cNvSpPr/>
          <p:nvPr/>
        </p:nvSpPr>
        <p:spPr>
          <a:xfrm>
            <a:off x="1644253" y="4578072"/>
            <a:ext cx="12192357" cy="272177"/>
          </a:xfrm>
          <a:prstGeom prst="rect">
            <a:avLst/>
          </a:prstGeom>
          <a:noFill/>
          <a:ln/>
        </p:spPr>
        <p:txBody>
          <a:bodyPr wrap="none" lIns="0" tIns="0" rIns="0" bIns="0" rtlCol="0" anchor="t"/>
          <a:lstStyle/>
          <a:p>
            <a:pPr marL="0" indent="0" algn="l">
              <a:lnSpc>
                <a:spcPts val="2100"/>
              </a:lnSpc>
              <a:buNone/>
            </a:pPr>
            <a:r>
              <a:rPr lang="en-US" sz="1600" dirty="0">
                <a:solidFill>
                  <a:srgbClr val="2A2742"/>
                </a:solidFill>
                <a:latin typeface="Arimo" pitchFamily="34" charset="0"/>
                <a:ea typeface="Arimo" pitchFamily="34" charset="-122"/>
                <a:cs typeface="Arimo" pitchFamily="34" charset="-120"/>
              </a:rPr>
              <a:t>Implement concrete sustainability measures, including energy-saving technology and reliable local supply chain sourcing</a:t>
            </a:r>
            <a:r>
              <a:rPr lang="en-US" sz="1300" dirty="0">
                <a:solidFill>
                  <a:srgbClr val="2A2742"/>
                </a:solidFill>
                <a:latin typeface="Arimo" pitchFamily="34" charset="0"/>
                <a:ea typeface="Arimo" pitchFamily="34" charset="-122"/>
                <a:cs typeface="Arimo" pitchFamily="34" charset="-120"/>
              </a:rPr>
              <a:t>.</a:t>
            </a:r>
            <a:endParaRPr lang="en-US" sz="1300" dirty="0"/>
          </a:p>
        </p:txBody>
      </p:sp>
      <p:sp>
        <p:nvSpPr>
          <p:cNvPr id="15" name="Shape 10"/>
          <p:cNvSpPr/>
          <p:nvPr/>
        </p:nvSpPr>
        <p:spPr>
          <a:xfrm>
            <a:off x="793790" y="5231011"/>
            <a:ext cx="680442" cy="1020723"/>
          </a:xfrm>
          <a:prstGeom prst="roundRect">
            <a:avLst>
              <a:gd name="adj" fmla="val 360022"/>
            </a:avLst>
          </a:prstGeom>
          <a:solidFill>
            <a:srgbClr val="E9E6FA"/>
          </a:solidFill>
          <a:ln w="7620">
            <a:solidFill>
              <a:srgbClr val="BDB8DF"/>
            </a:solidFill>
            <a:prstDash val="solid"/>
          </a:ln>
        </p:spPr>
      </p:sp>
      <p:pic>
        <p:nvPicPr>
          <p:cNvPr id="16" name="Image 3" descr="preencoded.png"/>
          <p:cNvPicPr>
            <a:picLocks noChangeAspect="1"/>
          </p:cNvPicPr>
          <p:nvPr/>
        </p:nvPicPr>
        <p:blipFill>
          <a:blip r:embed="rId6"/>
          <a:stretch>
            <a:fillRect/>
          </a:stretch>
        </p:blipFill>
        <p:spPr>
          <a:xfrm>
            <a:off x="1006435" y="5581888"/>
            <a:ext cx="255151" cy="318968"/>
          </a:xfrm>
          <a:prstGeom prst="rect">
            <a:avLst/>
          </a:prstGeom>
        </p:spPr>
      </p:pic>
      <p:sp>
        <p:nvSpPr>
          <p:cNvPr id="17" name="Text 11"/>
          <p:cNvSpPr/>
          <p:nvPr/>
        </p:nvSpPr>
        <p:spPr>
          <a:xfrm>
            <a:off x="1644253" y="5401032"/>
            <a:ext cx="2126456" cy="265747"/>
          </a:xfrm>
          <a:prstGeom prst="rect">
            <a:avLst/>
          </a:prstGeom>
          <a:noFill/>
          <a:ln/>
        </p:spPr>
        <p:txBody>
          <a:bodyPr wrap="none" lIns="0" tIns="0" rIns="0" bIns="0" rtlCol="0" anchor="t"/>
          <a:lstStyle/>
          <a:p>
            <a:pPr marL="0" indent="0" algn="l">
              <a:lnSpc>
                <a:spcPts val="2050"/>
              </a:lnSpc>
              <a:buNone/>
            </a:pPr>
            <a:r>
              <a:rPr lang="en-US" sz="1650" b="1" dirty="0">
                <a:solidFill>
                  <a:srgbClr val="2A2742"/>
                </a:solidFill>
                <a:latin typeface="Outfit Extra Bold" pitchFamily="34" charset="0"/>
                <a:ea typeface="Outfit Extra Bold" pitchFamily="34" charset="-122"/>
                <a:cs typeface="Outfit Extra Bold" pitchFamily="34" charset="-120"/>
              </a:rPr>
              <a:t>Staff Training</a:t>
            </a:r>
            <a:endParaRPr lang="en-US" sz="1650" dirty="0"/>
          </a:p>
        </p:txBody>
      </p:sp>
      <p:sp>
        <p:nvSpPr>
          <p:cNvPr id="18" name="Text 12"/>
          <p:cNvSpPr/>
          <p:nvPr/>
        </p:nvSpPr>
        <p:spPr>
          <a:xfrm>
            <a:off x="1644253" y="5768816"/>
            <a:ext cx="12192357" cy="272177"/>
          </a:xfrm>
          <a:prstGeom prst="rect">
            <a:avLst/>
          </a:prstGeom>
          <a:noFill/>
          <a:ln/>
        </p:spPr>
        <p:txBody>
          <a:bodyPr wrap="none" lIns="0" tIns="0" rIns="0" bIns="0" rtlCol="0" anchor="t"/>
          <a:lstStyle/>
          <a:p>
            <a:pPr marL="0" indent="0" algn="l">
              <a:lnSpc>
                <a:spcPts val="2100"/>
              </a:lnSpc>
              <a:buNone/>
            </a:pPr>
            <a:r>
              <a:rPr lang="en-US" sz="1600" dirty="0">
                <a:solidFill>
                  <a:srgbClr val="2A2742"/>
                </a:solidFill>
                <a:latin typeface="Arimo" pitchFamily="34" charset="0"/>
                <a:ea typeface="Arimo" pitchFamily="34" charset="-122"/>
                <a:cs typeface="Arimo" pitchFamily="34" charset="-120"/>
              </a:rPr>
              <a:t>Provide comprehensive training in new technological tools and empathetic communication to enhance service delivery.</a:t>
            </a:r>
            <a:endParaRPr lang="en-US" sz="1600" dirty="0"/>
          </a:p>
        </p:txBody>
      </p:sp>
      <p:sp>
        <p:nvSpPr>
          <p:cNvPr id="19" name="Shape 13"/>
          <p:cNvSpPr/>
          <p:nvPr/>
        </p:nvSpPr>
        <p:spPr>
          <a:xfrm>
            <a:off x="793790" y="6421755"/>
            <a:ext cx="680442" cy="1020723"/>
          </a:xfrm>
          <a:prstGeom prst="roundRect">
            <a:avLst>
              <a:gd name="adj" fmla="val 360022"/>
            </a:avLst>
          </a:prstGeom>
          <a:solidFill>
            <a:srgbClr val="E9E6FA"/>
          </a:solidFill>
          <a:ln w="7620">
            <a:solidFill>
              <a:srgbClr val="BDB8DF"/>
            </a:solidFill>
            <a:prstDash val="solid"/>
          </a:ln>
        </p:spPr>
      </p:sp>
      <p:pic>
        <p:nvPicPr>
          <p:cNvPr id="20" name="Image 4" descr="preencoded.png"/>
          <p:cNvPicPr>
            <a:picLocks noChangeAspect="1"/>
          </p:cNvPicPr>
          <p:nvPr/>
        </p:nvPicPr>
        <p:blipFill>
          <a:blip r:embed="rId7"/>
          <a:stretch>
            <a:fillRect/>
          </a:stretch>
        </p:blipFill>
        <p:spPr>
          <a:xfrm>
            <a:off x="1006435" y="6772632"/>
            <a:ext cx="255151" cy="318968"/>
          </a:xfrm>
          <a:prstGeom prst="rect">
            <a:avLst/>
          </a:prstGeom>
        </p:spPr>
      </p:pic>
      <p:sp>
        <p:nvSpPr>
          <p:cNvPr id="21" name="Text 14"/>
          <p:cNvSpPr/>
          <p:nvPr/>
        </p:nvSpPr>
        <p:spPr>
          <a:xfrm>
            <a:off x="1644253" y="6591776"/>
            <a:ext cx="2515791" cy="265747"/>
          </a:xfrm>
          <a:prstGeom prst="rect">
            <a:avLst/>
          </a:prstGeom>
          <a:noFill/>
          <a:ln/>
        </p:spPr>
        <p:txBody>
          <a:bodyPr wrap="none" lIns="0" tIns="0" rIns="0" bIns="0" rtlCol="0" anchor="t"/>
          <a:lstStyle/>
          <a:p>
            <a:pPr marL="0" indent="0" algn="l">
              <a:lnSpc>
                <a:spcPts val="2050"/>
              </a:lnSpc>
              <a:buNone/>
            </a:pPr>
            <a:r>
              <a:rPr lang="en-US" sz="1650" b="1" dirty="0">
                <a:solidFill>
                  <a:srgbClr val="2A2742"/>
                </a:solidFill>
                <a:latin typeface="Outfit Extra Bold" pitchFamily="34" charset="0"/>
                <a:ea typeface="Outfit Extra Bold" pitchFamily="34" charset="-122"/>
                <a:cs typeface="Outfit Extra Bold" pitchFamily="34" charset="-120"/>
              </a:rPr>
              <a:t>Support Small Businesses</a:t>
            </a:r>
            <a:endParaRPr lang="en-US" sz="1650" dirty="0"/>
          </a:p>
        </p:txBody>
      </p:sp>
      <p:sp>
        <p:nvSpPr>
          <p:cNvPr id="22" name="Text 15"/>
          <p:cNvSpPr/>
          <p:nvPr/>
        </p:nvSpPr>
        <p:spPr>
          <a:xfrm>
            <a:off x="1644253" y="6959560"/>
            <a:ext cx="12192357" cy="272177"/>
          </a:xfrm>
          <a:prstGeom prst="rect">
            <a:avLst/>
          </a:prstGeom>
          <a:noFill/>
          <a:ln/>
        </p:spPr>
        <p:txBody>
          <a:bodyPr wrap="none" lIns="0" tIns="0" rIns="0" bIns="0" rtlCol="0" anchor="t"/>
          <a:lstStyle/>
          <a:p>
            <a:pPr marL="0" indent="0" algn="l">
              <a:lnSpc>
                <a:spcPts val="2100"/>
              </a:lnSpc>
              <a:buNone/>
            </a:pPr>
            <a:r>
              <a:rPr lang="en-US" sz="1600" dirty="0">
                <a:solidFill>
                  <a:srgbClr val="2A2742"/>
                </a:solidFill>
                <a:latin typeface="Arimo" pitchFamily="34" charset="0"/>
                <a:ea typeface="Arimo" pitchFamily="34" charset="-122"/>
                <a:cs typeface="Arimo" pitchFamily="34" charset="-120"/>
              </a:rPr>
              <a:t>Establish strategic partnerships or shared technology networks to provide smaller hotels with essential digital access</a:t>
            </a:r>
            <a:r>
              <a:rPr lang="en-US" sz="1300" dirty="0">
                <a:solidFill>
                  <a:srgbClr val="2A2742"/>
                </a:solidFill>
                <a:latin typeface="Arimo" pitchFamily="34" charset="0"/>
                <a:ea typeface="Arimo" pitchFamily="34" charset="-122"/>
                <a:cs typeface="Arimo" pitchFamily="34" charset="-120"/>
              </a:rPr>
              <a:t>.</a:t>
            </a:r>
            <a:endParaRPr lang="en-US" sz="130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669079A-E72B-465F-B234-BCD51B1FE21D}"/>
              </a:ext>
            </a:extLst>
          </p:cNvPr>
          <p:cNvSpPr txBox="1"/>
          <p:nvPr/>
        </p:nvSpPr>
        <p:spPr>
          <a:xfrm>
            <a:off x="1261641" y="872564"/>
            <a:ext cx="7824486" cy="861774"/>
          </a:xfrm>
          <a:prstGeom prst="rect">
            <a:avLst/>
          </a:prstGeom>
          <a:noFill/>
        </p:spPr>
        <p:txBody>
          <a:bodyPr wrap="square" rtlCol="0">
            <a:spAutoFit/>
          </a:bodyPr>
          <a:lstStyle/>
          <a:p>
            <a:r>
              <a:rPr lang="en-US" sz="3200" b="1" dirty="0">
                <a:latin typeface="Arial" panose="020B0604020202020204" pitchFamily="34" charset="0"/>
                <a:cs typeface="Arial" panose="020B0604020202020204" pitchFamily="34" charset="0"/>
              </a:rPr>
              <a:t>References</a:t>
            </a:r>
          </a:p>
          <a:p>
            <a:endParaRPr lang="en-US" dirty="0">
              <a:latin typeface="Arial" panose="020B0604020202020204" pitchFamily="34" charset="0"/>
              <a:cs typeface="Arial" panose="020B0604020202020204" pitchFamily="34" charset="0"/>
            </a:endParaRPr>
          </a:p>
        </p:txBody>
      </p:sp>
      <p:pic>
        <p:nvPicPr>
          <p:cNvPr id="5" name="Picture 4">
            <a:extLst>
              <a:ext uri="{FF2B5EF4-FFF2-40B4-BE49-F238E27FC236}">
                <a16:creationId xmlns:a16="http://schemas.microsoft.com/office/drawing/2014/main" id="{66ED1122-4A7B-F254-24CB-C77CFFCB28A6}"/>
              </a:ext>
            </a:extLst>
          </p:cNvPr>
          <p:cNvPicPr>
            <a:picLocks noChangeAspect="1"/>
          </p:cNvPicPr>
          <p:nvPr/>
        </p:nvPicPr>
        <p:blipFill>
          <a:blip r:embed="rId3"/>
          <a:stretch>
            <a:fillRect/>
          </a:stretch>
        </p:blipFill>
        <p:spPr>
          <a:xfrm>
            <a:off x="1261641" y="1548882"/>
            <a:ext cx="12920890" cy="5808154"/>
          </a:xfrm>
          <a:prstGeom prst="rect">
            <a:avLst/>
          </a:prstGeom>
        </p:spPr>
      </p:pic>
    </p:spTree>
    <p:extLst>
      <p:ext uri="{BB962C8B-B14F-4D97-AF65-F5344CB8AC3E}">
        <p14:creationId xmlns:p14="http://schemas.microsoft.com/office/powerpoint/2010/main" val="17330469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120</TotalTime>
  <Words>2848</Words>
  <Application>Microsoft Office PowerPoint</Application>
  <PresentationFormat>Custom</PresentationFormat>
  <Paragraphs>171</Paragraphs>
  <Slides>11</Slides>
  <Notes>11</Notes>
  <HiddenSlides>0</HiddenSlides>
  <MMClips>0</MMClip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subject/>
  <cp:revision>4</cp:revision>
  <dcterms:created xsi:type="dcterms:W3CDTF">2025-10-14T05:35:54Z</dcterms:created>
  <dcterms:modified xsi:type="dcterms:W3CDTF">2025-11-06T19:17:44Z</dcterms:modified>
</cp:coreProperties>
</file>