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86" r:id="rId3"/>
    <p:sldId id="257" r:id="rId4"/>
    <p:sldId id="258" r:id="rId5"/>
    <p:sldId id="292" r:id="rId6"/>
    <p:sldId id="289" r:id="rId7"/>
    <p:sldId id="290" r:id="rId8"/>
    <p:sldId id="291" r:id="rId9"/>
    <p:sldId id="259" r:id="rId10"/>
    <p:sldId id="287" r:id="rId11"/>
    <p:sldId id="260" r:id="rId12"/>
    <p:sldId id="261" r:id="rId13"/>
    <p:sldId id="262" r:id="rId14"/>
    <p:sldId id="263" r:id="rId15"/>
    <p:sldId id="264" r:id="rId16"/>
    <p:sldId id="288" r:id="rId17"/>
    <p:sldId id="29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142" autoAdjust="0"/>
    <p:restoredTop sz="94660"/>
  </p:normalViewPr>
  <p:slideViewPr>
    <p:cSldViewPr snapToGrid="0">
      <p:cViewPr varScale="1">
        <p:scale>
          <a:sx n="75" d="100"/>
          <a:sy n="75" d="100"/>
        </p:scale>
        <p:origin x="60" y="5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97E27255-F651-47A9-8B4C-88F20EAF9F8D}"/>
    <pc:docChg chg="delSld">
      <pc:chgData name="Ebad Banissi" userId="46ce2bb489724496" providerId="LiveId" clId="{97E27255-F651-47A9-8B4C-88F20EAF9F8D}" dt="2024-10-09T12:48:24.243" v="0" actId="2696"/>
      <pc:docMkLst>
        <pc:docMk/>
      </pc:docMkLst>
      <pc:sldChg chg="del">
        <pc:chgData name="Ebad Banissi" userId="46ce2bb489724496" providerId="LiveId" clId="{97E27255-F651-47A9-8B4C-88F20EAF9F8D}" dt="2024-10-09T12:48:24.243" v="0" actId="2696"/>
        <pc:sldMkLst>
          <pc:docMk/>
          <pc:sldMk cId="0" sldId="265"/>
        </pc:sldMkLst>
      </pc:sldChg>
      <pc:sldChg chg="del">
        <pc:chgData name="Ebad Banissi" userId="46ce2bb489724496" providerId="LiveId" clId="{97E27255-F651-47A9-8B4C-88F20EAF9F8D}" dt="2024-10-09T12:48:24.243" v="0" actId="2696"/>
        <pc:sldMkLst>
          <pc:docMk/>
          <pc:sldMk cId="0" sldId="294"/>
        </pc:sldMkLst>
      </pc:sldChg>
      <pc:sldChg chg="del">
        <pc:chgData name="Ebad Banissi" userId="46ce2bb489724496" providerId="LiveId" clId="{97E27255-F651-47A9-8B4C-88F20EAF9F8D}" dt="2024-10-09T12:48:24.243" v="0" actId="2696"/>
        <pc:sldMkLst>
          <pc:docMk/>
          <pc:sldMk cId="0" sldId="295"/>
        </pc:sldMkLst>
      </pc:sldChg>
      <pc:sldChg chg="del">
        <pc:chgData name="Ebad Banissi" userId="46ce2bb489724496" providerId="LiveId" clId="{97E27255-F651-47A9-8B4C-88F20EAF9F8D}" dt="2024-10-09T12:48:24.243" v="0" actId="2696"/>
        <pc:sldMkLst>
          <pc:docMk/>
          <pc:sldMk cId="0" sldId="296"/>
        </pc:sldMkLst>
      </pc:sldChg>
      <pc:sldChg chg="del">
        <pc:chgData name="Ebad Banissi" userId="46ce2bb489724496" providerId="LiveId" clId="{97E27255-F651-47A9-8B4C-88F20EAF9F8D}" dt="2024-10-09T12:48:24.243" v="0" actId="2696"/>
        <pc:sldMkLst>
          <pc:docMk/>
          <pc:sldMk cId="0" sldId="297"/>
        </pc:sldMkLst>
      </pc:sldChg>
      <pc:sldChg chg="del">
        <pc:chgData name="Ebad Banissi" userId="46ce2bb489724496" providerId="LiveId" clId="{97E27255-F651-47A9-8B4C-88F20EAF9F8D}" dt="2024-10-09T12:48:24.243" v="0" actId="2696"/>
        <pc:sldMkLst>
          <pc:docMk/>
          <pc:sldMk cId="0" sldId="298"/>
        </pc:sldMkLst>
      </pc:sldChg>
      <pc:sldChg chg="del">
        <pc:chgData name="Ebad Banissi" userId="46ce2bb489724496" providerId="LiveId" clId="{97E27255-F651-47A9-8B4C-88F20EAF9F8D}" dt="2024-10-09T12:48:24.243" v="0" actId="2696"/>
        <pc:sldMkLst>
          <pc:docMk/>
          <pc:sldMk cId="0" sldId="299"/>
        </pc:sldMkLst>
      </pc:sldChg>
      <pc:sldChg chg="del">
        <pc:chgData name="Ebad Banissi" userId="46ce2bb489724496" providerId="LiveId" clId="{97E27255-F651-47A9-8B4C-88F20EAF9F8D}" dt="2024-10-09T12:48:24.243" v="0" actId="2696"/>
        <pc:sldMkLst>
          <pc:docMk/>
          <pc:sldMk cId="0" sldId="300"/>
        </pc:sldMkLst>
      </pc:sldChg>
      <pc:sldChg chg="del">
        <pc:chgData name="Ebad Banissi" userId="46ce2bb489724496" providerId="LiveId" clId="{97E27255-F651-47A9-8B4C-88F20EAF9F8D}" dt="2024-10-09T12:48:24.243" v="0" actId="2696"/>
        <pc:sldMkLst>
          <pc:docMk/>
          <pc:sldMk cId="0" sldId="301"/>
        </pc:sldMkLst>
      </pc:sldChg>
      <pc:sldChg chg="del">
        <pc:chgData name="Ebad Banissi" userId="46ce2bb489724496" providerId="LiveId" clId="{97E27255-F651-47A9-8B4C-88F20EAF9F8D}" dt="2024-10-09T12:48:24.243" v="0" actId="2696"/>
        <pc:sldMkLst>
          <pc:docMk/>
          <pc:sldMk cId="0" sldId="30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6D6F3F-9D33-482D-9C55-34F8BD3EA22E}"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BD8F84D0-7E81-4255-BA9E-0DD9BDABFD60}">
      <dgm:prSet custT="1"/>
      <dgm:spPr/>
      <dgm:t>
        <a:bodyPr/>
        <a:lstStyle/>
        <a:p>
          <a:r>
            <a:rPr lang="en-GB" sz="1800" dirty="0"/>
            <a:t>Validity: Does the measurement reflect the concept?</a:t>
          </a:r>
          <a:endParaRPr lang="en-US" sz="1800" dirty="0"/>
        </a:p>
      </dgm:t>
    </dgm:pt>
    <dgm:pt modelId="{3E08CA5D-43EA-4CEF-8DBD-9AA1AA04AA6A}" type="parTrans" cxnId="{48AAB4C1-E450-4D05-BE3A-F783D112637F}">
      <dgm:prSet/>
      <dgm:spPr/>
      <dgm:t>
        <a:bodyPr/>
        <a:lstStyle/>
        <a:p>
          <a:endParaRPr lang="en-US"/>
        </a:p>
      </dgm:t>
    </dgm:pt>
    <dgm:pt modelId="{22D9D6CB-61EA-40E7-8CE1-77140A31FF7E}" type="sibTrans" cxnId="{48AAB4C1-E450-4D05-BE3A-F783D112637F}">
      <dgm:prSet/>
      <dgm:spPr/>
      <dgm:t>
        <a:bodyPr/>
        <a:lstStyle/>
        <a:p>
          <a:endParaRPr lang="en-US"/>
        </a:p>
      </dgm:t>
    </dgm:pt>
    <dgm:pt modelId="{DBAB6A1C-D6CA-4A64-A8A7-B5E990F37E51}">
      <dgm:prSet custT="1"/>
      <dgm:spPr/>
      <dgm:t>
        <a:bodyPr/>
        <a:lstStyle/>
        <a:p>
          <a:r>
            <a:rPr lang="en-GB" sz="1800" dirty="0"/>
            <a:t>Reliability: Can the measurement be consistently replicated?</a:t>
          </a:r>
          <a:endParaRPr lang="en-US" sz="1800" dirty="0"/>
        </a:p>
      </dgm:t>
    </dgm:pt>
    <dgm:pt modelId="{345A6C0D-7F6A-49E0-8907-045B9660206F}" type="parTrans" cxnId="{429C42D4-823B-4A9B-B6D3-8D6E5B57D840}">
      <dgm:prSet/>
      <dgm:spPr/>
      <dgm:t>
        <a:bodyPr/>
        <a:lstStyle/>
        <a:p>
          <a:endParaRPr lang="en-US"/>
        </a:p>
      </dgm:t>
    </dgm:pt>
    <dgm:pt modelId="{3477CD8E-C2F8-4906-B8A4-D3198DD18ED0}" type="sibTrans" cxnId="{429C42D4-823B-4A9B-B6D3-8D6E5B57D840}">
      <dgm:prSet/>
      <dgm:spPr/>
      <dgm:t>
        <a:bodyPr/>
        <a:lstStyle/>
        <a:p>
          <a:endParaRPr lang="en-US"/>
        </a:p>
      </dgm:t>
    </dgm:pt>
    <dgm:pt modelId="{5DFA4A5B-9458-4E0F-A17E-8105B3374DDE}">
      <dgm:prSet custT="1"/>
      <dgm:spPr/>
      <dgm:t>
        <a:bodyPr/>
        <a:lstStyle/>
        <a:p>
          <a:r>
            <a:rPr lang="en-GB" sz="1800" dirty="0"/>
            <a:t>Subjectivity: Difficulty in measuring abstract concepts (e.g., love).</a:t>
          </a:r>
          <a:endParaRPr lang="en-US" sz="1800" dirty="0"/>
        </a:p>
      </dgm:t>
    </dgm:pt>
    <dgm:pt modelId="{8BA5C637-6562-42D4-987B-3367AC3C067E}" type="parTrans" cxnId="{53C34BF1-41D7-4CF9-84C7-12C968170EC4}">
      <dgm:prSet/>
      <dgm:spPr/>
      <dgm:t>
        <a:bodyPr/>
        <a:lstStyle/>
        <a:p>
          <a:endParaRPr lang="en-US"/>
        </a:p>
      </dgm:t>
    </dgm:pt>
    <dgm:pt modelId="{18E31F1D-A020-42E5-BFFE-837A3466DA7D}" type="sibTrans" cxnId="{53C34BF1-41D7-4CF9-84C7-12C968170EC4}">
      <dgm:prSet/>
      <dgm:spPr/>
      <dgm:t>
        <a:bodyPr/>
        <a:lstStyle/>
        <a:p>
          <a:endParaRPr lang="en-US"/>
        </a:p>
      </dgm:t>
    </dgm:pt>
    <dgm:pt modelId="{6A6BCF9A-A3BC-43CA-9727-DF5E43774875}" type="pres">
      <dgm:prSet presAssocID="{226D6F3F-9D33-482D-9C55-34F8BD3EA22E}" presName="diagram" presStyleCnt="0">
        <dgm:presLayoutVars>
          <dgm:dir/>
          <dgm:resizeHandles val="exact"/>
        </dgm:presLayoutVars>
      </dgm:prSet>
      <dgm:spPr/>
    </dgm:pt>
    <dgm:pt modelId="{9954460D-05A5-4A51-877F-37E3D49493EA}" type="pres">
      <dgm:prSet presAssocID="{BD8F84D0-7E81-4255-BA9E-0DD9BDABFD60}" presName="arrow" presStyleLbl="node1" presStyleIdx="0" presStyleCnt="3">
        <dgm:presLayoutVars>
          <dgm:bulletEnabled val="1"/>
        </dgm:presLayoutVars>
      </dgm:prSet>
      <dgm:spPr/>
    </dgm:pt>
    <dgm:pt modelId="{17748F50-BB57-47DF-9F2B-F02B9991E9D0}" type="pres">
      <dgm:prSet presAssocID="{DBAB6A1C-D6CA-4A64-A8A7-B5E990F37E51}" presName="arrow" presStyleLbl="node1" presStyleIdx="1" presStyleCnt="3">
        <dgm:presLayoutVars>
          <dgm:bulletEnabled val="1"/>
        </dgm:presLayoutVars>
      </dgm:prSet>
      <dgm:spPr/>
    </dgm:pt>
    <dgm:pt modelId="{E0AFD610-F6BF-4B46-B0D1-27F48D535E1D}" type="pres">
      <dgm:prSet presAssocID="{5DFA4A5B-9458-4E0F-A17E-8105B3374DDE}" presName="arrow" presStyleLbl="node1" presStyleIdx="2" presStyleCnt="3">
        <dgm:presLayoutVars>
          <dgm:bulletEnabled val="1"/>
        </dgm:presLayoutVars>
      </dgm:prSet>
      <dgm:spPr/>
    </dgm:pt>
  </dgm:ptLst>
  <dgm:cxnLst>
    <dgm:cxn modelId="{055B4008-1627-4CF6-B38D-594388241807}" type="presOf" srcId="{DBAB6A1C-D6CA-4A64-A8A7-B5E990F37E51}" destId="{17748F50-BB57-47DF-9F2B-F02B9991E9D0}" srcOrd="0" destOrd="0" presId="urn:microsoft.com/office/officeart/2005/8/layout/arrow5"/>
    <dgm:cxn modelId="{8697F60D-0BCC-4388-86DA-6C4D3BABE01D}" type="presOf" srcId="{226D6F3F-9D33-482D-9C55-34F8BD3EA22E}" destId="{6A6BCF9A-A3BC-43CA-9727-DF5E43774875}" srcOrd="0" destOrd="0" presId="urn:microsoft.com/office/officeart/2005/8/layout/arrow5"/>
    <dgm:cxn modelId="{7E832D30-1F7C-486E-924D-08F618D6D61E}" type="presOf" srcId="{5DFA4A5B-9458-4E0F-A17E-8105B3374DDE}" destId="{E0AFD610-F6BF-4B46-B0D1-27F48D535E1D}" srcOrd="0" destOrd="0" presId="urn:microsoft.com/office/officeart/2005/8/layout/arrow5"/>
    <dgm:cxn modelId="{DB8C078F-0A09-49D6-A01E-6361F954CD9A}" type="presOf" srcId="{BD8F84D0-7E81-4255-BA9E-0DD9BDABFD60}" destId="{9954460D-05A5-4A51-877F-37E3D49493EA}" srcOrd="0" destOrd="0" presId="urn:microsoft.com/office/officeart/2005/8/layout/arrow5"/>
    <dgm:cxn modelId="{48AAB4C1-E450-4D05-BE3A-F783D112637F}" srcId="{226D6F3F-9D33-482D-9C55-34F8BD3EA22E}" destId="{BD8F84D0-7E81-4255-BA9E-0DD9BDABFD60}" srcOrd="0" destOrd="0" parTransId="{3E08CA5D-43EA-4CEF-8DBD-9AA1AA04AA6A}" sibTransId="{22D9D6CB-61EA-40E7-8CE1-77140A31FF7E}"/>
    <dgm:cxn modelId="{429C42D4-823B-4A9B-B6D3-8D6E5B57D840}" srcId="{226D6F3F-9D33-482D-9C55-34F8BD3EA22E}" destId="{DBAB6A1C-D6CA-4A64-A8A7-B5E990F37E51}" srcOrd="1" destOrd="0" parTransId="{345A6C0D-7F6A-49E0-8907-045B9660206F}" sibTransId="{3477CD8E-C2F8-4906-B8A4-D3198DD18ED0}"/>
    <dgm:cxn modelId="{53C34BF1-41D7-4CF9-84C7-12C968170EC4}" srcId="{226D6F3F-9D33-482D-9C55-34F8BD3EA22E}" destId="{5DFA4A5B-9458-4E0F-A17E-8105B3374DDE}" srcOrd="2" destOrd="0" parTransId="{8BA5C637-6562-42D4-987B-3367AC3C067E}" sibTransId="{18E31F1D-A020-42E5-BFFE-837A3466DA7D}"/>
    <dgm:cxn modelId="{86301086-1F82-43A5-A409-B0B3A50192E6}" type="presParOf" srcId="{6A6BCF9A-A3BC-43CA-9727-DF5E43774875}" destId="{9954460D-05A5-4A51-877F-37E3D49493EA}" srcOrd="0" destOrd="0" presId="urn:microsoft.com/office/officeart/2005/8/layout/arrow5"/>
    <dgm:cxn modelId="{5EB38319-3AA0-4ACD-888F-A1827BD5D3F2}" type="presParOf" srcId="{6A6BCF9A-A3BC-43CA-9727-DF5E43774875}" destId="{17748F50-BB57-47DF-9F2B-F02B9991E9D0}" srcOrd="1" destOrd="0" presId="urn:microsoft.com/office/officeart/2005/8/layout/arrow5"/>
    <dgm:cxn modelId="{188CEBC8-2444-4138-8446-F84FDDD40FC2}" type="presParOf" srcId="{6A6BCF9A-A3BC-43CA-9727-DF5E43774875}" destId="{E0AFD610-F6BF-4B46-B0D1-27F48D535E1D}" srcOrd="2"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4460D-05A5-4A51-877F-37E3D49493EA}">
      <dsp:nvSpPr>
        <dsp:cNvPr id="0" name=""/>
        <dsp:cNvSpPr/>
      </dsp:nvSpPr>
      <dsp:spPr>
        <a:xfrm>
          <a:off x="2321246" y="1465"/>
          <a:ext cx="2988186" cy="298818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Validity: Does the measurement reflect the concept?</a:t>
          </a:r>
          <a:endParaRPr lang="en-US" sz="1800" kern="1200" dirty="0"/>
        </a:p>
      </dsp:txBody>
      <dsp:txXfrm>
        <a:off x="3068293" y="1465"/>
        <a:ext cx="1494093" cy="2465253"/>
      </dsp:txXfrm>
    </dsp:sp>
    <dsp:sp modelId="{17748F50-BB57-47DF-9F2B-F02B9991E9D0}">
      <dsp:nvSpPr>
        <dsp:cNvPr id="0" name=""/>
        <dsp:cNvSpPr/>
      </dsp:nvSpPr>
      <dsp:spPr>
        <a:xfrm rot="7200000">
          <a:off x="4049381" y="2994682"/>
          <a:ext cx="2988186" cy="298818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Reliability: Can the measurement be consistently replicated?</a:t>
          </a:r>
          <a:endParaRPr lang="en-US" sz="1800" kern="1200" dirty="0"/>
        </a:p>
      </dsp:txBody>
      <dsp:txXfrm rot="-5400000">
        <a:off x="4537284" y="3872462"/>
        <a:ext cx="2465253" cy="1494093"/>
      </dsp:txXfrm>
    </dsp:sp>
    <dsp:sp modelId="{E0AFD610-F6BF-4B46-B0D1-27F48D535E1D}">
      <dsp:nvSpPr>
        <dsp:cNvPr id="0" name=""/>
        <dsp:cNvSpPr/>
      </dsp:nvSpPr>
      <dsp:spPr>
        <a:xfrm rot="14400000">
          <a:off x="593112" y="2994682"/>
          <a:ext cx="2988186" cy="298818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Subjectivity: Difficulty in measuring abstract concepts (e.g., love).</a:t>
          </a:r>
          <a:endParaRPr lang="en-US" sz="1800" kern="1200" dirty="0"/>
        </a:p>
      </dsp:txBody>
      <dsp:txXfrm rot="5400000">
        <a:off x="628142" y="3872461"/>
        <a:ext cx="2465253" cy="1494093"/>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10/9/2024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4895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10/9/2024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6297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10/9/2024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845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10/9/2024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153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10/9/2024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85134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10/9/2024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515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10/9/2024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3117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10/9/2024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087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10/9/2024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9776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10/9/2024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86266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10/9/2024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0474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10/9/2024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67932688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3.gif"/><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onjointly.com/kb/types-of-reliability/#average-itemtotal-correlation" TargetMode="External"/><Relationship Id="rId2" Type="http://schemas.openxmlformats.org/officeDocument/2006/relationships/hyperlink" Target="https://conjointly.com/kb/reliability-and-validity/" TargetMode="External"/><Relationship Id="rId1" Type="http://schemas.openxmlformats.org/officeDocument/2006/relationships/slideLayout" Target="../slideLayouts/slideLayout2.xml"/><Relationship Id="rId5" Type="http://schemas.openxmlformats.org/officeDocument/2006/relationships/hyperlink" Target="https://conjointly.com/kb/theory-of-reliability/" TargetMode="External"/><Relationship Id="rId4" Type="http://schemas.openxmlformats.org/officeDocument/2006/relationships/hyperlink" Target="https://conjointly.com/kb/measurement-validity-type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B324A217-3DA9-C44D-97D0-6C73E285FF85}"/>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69456AEB-3513-0483-9B78-B6B886215658}"/>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9C5C2DC9-FA16-CE4A-BDE7-1B44C1FEC966}"/>
              </a:ext>
            </a:extLst>
          </p:cNvPr>
          <p:cNvSpPr>
            <a:spLocks noGrp="1"/>
          </p:cNvSpPr>
          <p:nvPr>
            <p:ph type="subTitle" idx="1"/>
          </p:nvPr>
        </p:nvSpPr>
        <p:spPr>
          <a:xfrm>
            <a:off x="0" y="4069780"/>
            <a:ext cx="12167560" cy="2056617"/>
          </a:xfrm>
        </p:spPr>
        <p:txBody>
          <a:bodyPr anchor="t">
            <a:normAutofit/>
          </a:bodyPr>
          <a:lstStyle/>
          <a:p>
            <a:r>
              <a:rPr lang="en-GB" sz="4000" dirty="0">
                <a:solidFill>
                  <a:srgbClr val="FFFFFF"/>
                </a:solidFill>
              </a:rPr>
              <a:t>Measurement and Operationalisation</a:t>
            </a:r>
          </a:p>
        </p:txBody>
      </p:sp>
      <p:grpSp>
        <p:nvGrpSpPr>
          <p:cNvPr id="40"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729932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dirty="0"/>
              <a:t>The World in Numbers: Measurement and </a:t>
            </a:r>
            <a:r>
              <a:rPr dirty="0" err="1"/>
              <a:t>Operationalisation</a:t>
            </a:r>
            <a:endParaRPr dirty="0"/>
          </a:p>
        </p:txBody>
      </p:sp>
      <p:sp>
        <p:nvSpPr>
          <p:cNvPr id="3" name="Subtitle 2"/>
          <p:cNvSpPr>
            <a:spLocks noGrp="1"/>
          </p:cNvSpPr>
          <p:nvPr>
            <p:ph type="subTitle" idx="1"/>
          </p:nvPr>
        </p:nvSpPr>
        <p:spPr/>
        <p:txBody>
          <a:bodyPr/>
          <a:lstStyle/>
          <a:p>
            <a:r>
              <a:t>Understanding how to quantify and measure variables in research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5"/>
            <a:ext cx="12192000" cy="1068083"/>
          </a:xfrm>
        </p:spPr>
        <p:txBody>
          <a:bodyPr/>
          <a:lstStyle/>
          <a:p>
            <a:r>
              <a:rPr lang="en-GB" dirty="0"/>
              <a:t>Introduction to Measurement</a:t>
            </a:r>
          </a:p>
        </p:txBody>
      </p:sp>
      <p:sp>
        <p:nvSpPr>
          <p:cNvPr id="3" name="Content Placeholder 2"/>
          <p:cNvSpPr>
            <a:spLocks noGrp="1"/>
          </p:cNvSpPr>
          <p:nvPr>
            <p:ph idx="1"/>
          </p:nvPr>
        </p:nvSpPr>
        <p:spPr>
          <a:xfrm>
            <a:off x="-1" y="992554"/>
            <a:ext cx="12098215" cy="5595815"/>
          </a:xfrm>
        </p:spPr>
        <p:txBody>
          <a:bodyPr/>
          <a:lstStyle/>
          <a:p>
            <a:r>
              <a:rPr lang="en-GB" dirty="0"/>
              <a:t>Measurement is assigning numbers or labels to variables.</a:t>
            </a:r>
          </a:p>
          <a:p>
            <a:r>
              <a:rPr lang="en-GB" dirty="0"/>
              <a:t>Ensures abstract concepts can be quantified for research.</a:t>
            </a:r>
          </a:p>
          <a:p>
            <a:r>
              <a:rPr lang="en-GB" dirty="0"/>
              <a:t>Different levels of measurement (nominal, ordinal, interval, ratio).</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0" name="Rectangle 3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p:cNvSpPr>
            <a:spLocks noGrp="1"/>
          </p:cNvSpPr>
          <p:nvPr>
            <p:ph type="title"/>
          </p:nvPr>
        </p:nvSpPr>
        <p:spPr>
          <a:xfrm>
            <a:off x="-40392" y="-77111"/>
            <a:ext cx="6134868" cy="958375"/>
          </a:xfrm>
        </p:spPr>
        <p:txBody>
          <a:bodyPr>
            <a:normAutofit/>
          </a:bodyPr>
          <a:lstStyle/>
          <a:p>
            <a:r>
              <a:rPr dirty="0"/>
              <a:t>Levels of Measurement</a:t>
            </a:r>
          </a:p>
        </p:txBody>
      </p:sp>
      <p:sp>
        <p:nvSpPr>
          <p:cNvPr id="3" name="Content Placeholder 2"/>
          <p:cNvSpPr>
            <a:spLocks noGrp="1"/>
          </p:cNvSpPr>
          <p:nvPr>
            <p:ph idx="1"/>
          </p:nvPr>
        </p:nvSpPr>
        <p:spPr>
          <a:xfrm>
            <a:off x="23002" y="955288"/>
            <a:ext cx="6526654" cy="5769805"/>
          </a:xfrm>
        </p:spPr>
        <p:txBody>
          <a:bodyPr>
            <a:normAutofit/>
          </a:bodyPr>
          <a:lstStyle/>
          <a:p>
            <a:r>
              <a:rPr lang="en-GB" sz="2400" b="1" dirty="0"/>
              <a:t>Nominal: </a:t>
            </a:r>
          </a:p>
          <a:p>
            <a:pPr lvl="1"/>
            <a:r>
              <a:rPr lang="en-GB" sz="1800" dirty="0"/>
              <a:t>Categorises without order (e.g., gender, race).</a:t>
            </a:r>
          </a:p>
          <a:p>
            <a:r>
              <a:rPr lang="en-GB" sz="2400" b="1" dirty="0"/>
              <a:t>Ordinal: </a:t>
            </a:r>
          </a:p>
          <a:p>
            <a:pPr lvl="1"/>
            <a:r>
              <a:rPr lang="en-GB" sz="1800" dirty="0"/>
              <a:t>Categorises with order but no equal intervals (e.g., ranking).</a:t>
            </a:r>
          </a:p>
          <a:p>
            <a:r>
              <a:rPr lang="en-GB" sz="2400" b="1" dirty="0"/>
              <a:t>Interval: </a:t>
            </a:r>
          </a:p>
          <a:p>
            <a:pPr lvl="1"/>
            <a:r>
              <a:rPr lang="en-GB" sz="1800" dirty="0"/>
              <a:t>Equal intervals but no true zero (e.g., temperature).</a:t>
            </a:r>
          </a:p>
          <a:p>
            <a:r>
              <a:rPr lang="en-GB" sz="2400" b="1" dirty="0"/>
              <a:t>Ratio: </a:t>
            </a:r>
          </a:p>
          <a:p>
            <a:pPr lvl="1"/>
            <a:r>
              <a:rPr lang="en-GB" sz="1800" dirty="0"/>
              <a:t>Equal intervals with a true zero (e.g., weight).</a:t>
            </a:r>
          </a:p>
        </p:txBody>
      </p:sp>
      <p:grpSp>
        <p:nvGrpSpPr>
          <p:cNvPr id="42" name="Top left">
            <a:extLst>
              <a:ext uri="{FF2B5EF4-FFF2-40B4-BE49-F238E27FC236}">
                <a16:creationId xmlns:a16="http://schemas.microsoft.com/office/drawing/2014/main" id="{87E95D23-D2E6-485F-970B-FA6B1F87C5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3" name="Freeform: Shape 42">
              <a:extLst>
                <a:ext uri="{FF2B5EF4-FFF2-40B4-BE49-F238E27FC236}">
                  <a16:creationId xmlns:a16="http://schemas.microsoft.com/office/drawing/2014/main" id="{DB6A72BD-37A4-4137-8B97-5BD291687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4" name="Freeform: Shape 43">
              <a:extLst>
                <a:ext uri="{FF2B5EF4-FFF2-40B4-BE49-F238E27FC236}">
                  <a16:creationId xmlns:a16="http://schemas.microsoft.com/office/drawing/2014/main" id="{8AE5FEFD-1B1B-4385-97BB-C66D614A9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4100022E-513D-464F-944A-5A6674923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EA5CBE60-D2FC-4051-A742-508687019E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5C0E1266-B70E-437A-BDB8-75C7811F5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ACCA83A0-1C0A-488D-927E-45B1EA2F3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529A9407-7973-47F7-8121-65482C40C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4818CFFC-891D-4DC7-9006-A2306D181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pic>
        <p:nvPicPr>
          <p:cNvPr id="4" name="Picture 3" descr="A diagram of measurement&#10;&#10;Description automatically generated">
            <a:extLst>
              <a:ext uri="{FF2B5EF4-FFF2-40B4-BE49-F238E27FC236}">
                <a16:creationId xmlns:a16="http://schemas.microsoft.com/office/drawing/2014/main" id="{E7382445-386E-AA88-A54E-354F460E2A17}"/>
              </a:ext>
            </a:extLst>
          </p:cNvPr>
          <p:cNvPicPr>
            <a:picLocks noChangeAspect="1"/>
          </p:cNvPicPr>
          <p:nvPr/>
        </p:nvPicPr>
        <p:blipFill>
          <a:blip r:embed="rId2"/>
          <a:srcRect t="4398" r="2" b="2"/>
          <a:stretch/>
        </p:blipFill>
        <p:spPr>
          <a:xfrm>
            <a:off x="6665976" y="978408"/>
            <a:ext cx="4782312" cy="2377440"/>
          </a:xfrm>
          <a:prstGeom prst="rect">
            <a:avLst/>
          </a:prstGeom>
        </p:spPr>
      </p:pic>
      <p:pic>
        <p:nvPicPr>
          <p:cNvPr id="5" name="Picture 4" descr="A screen shot of a survey&#10;&#10;Description automatically generated">
            <a:extLst>
              <a:ext uri="{FF2B5EF4-FFF2-40B4-BE49-F238E27FC236}">
                <a16:creationId xmlns:a16="http://schemas.microsoft.com/office/drawing/2014/main" id="{BAEDA179-4859-0645-C694-EAD23058D8B0}"/>
              </a:ext>
            </a:extLst>
          </p:cNvPr>
          <p:cNvPicPr>
            <a:picLocks noChangeAspect="1"/>
          </p:cNvPicPr>
          <p:nvPr/>
        </p:nvPicPr>
        <p:blipFill>
          <a:blip r:embed="rId3"/>
          <a:srcRect r="2" b="23520"/>
          <a:stretch/>
        </p:blipFill>
        <p:spPr>
          <a:xfrm>
            <a:off x="6665975" y="3489960"/>
            <a:ext cx="4782312" cy="2377440"/>
          </a:xfrm>
          <a:prstGeom prst="rect">
            <a:avLst/>
          </a:prstGeom>
        </p:spPr>
      </p:pic>
      <p:grpSp>
        <p:nvGrpSpPr>
          <p:cNvPr id="52" name="Bottom Right">
            <a:extLst>
              <a:ext uri="{FF2B5EF4-FFF2-40B4-BE49-F238E27FC236}">
                <a16:creationId xmlns:a16="http://schemas.microsoft.com/office/drawing/2014/main" id="{178D0509-C089-477C-8002-C3E21EF54C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53" name="Freeform: Shape 52">
              <a:extLst>
                <a:ext uri="{FF2B5EF4-FFF2-40B4-BE49-F238E27FC236}">
                  <a16:creationId xmlns:a16="http://schemas.microsoft.com/office/drawing/2014/main" id="{66BC3749-E1E9-4984-9E91-D9147A65D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54" name="Graphic 157">
              <a:extLst>
                <a:ext uri="{FF2B5EF4-FFF2-40B4-BE49-F238E27FC236}">
                  <a16:creationId xmlns:a16="http://schemas.microsoft.com/office/drawing/2014/main" id="{D0A06EE8-2C6E-4138-BB8E-EE8813D4AB5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6" name="Freeform: Shape 55">
                <a:extLst>
                  <a:ext uri="{FF2B5EF4-FFF2-40B4-BE49-F238E27FC236}">
                    <a16:creationId xmlns:a16="http://schemas.microsoft.com/office/drawing/2014/main" id="{BD90B422-85E7-47B5-B1E2-458EADAFA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294255CB-C5B0-446A-8A3D-9522301142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CE03C944-4C3E-4119-A31F-E6642DD7F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798D82FC-1A06-4233-8A40-7A72D45DD8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69ED94D0-E4AE-47E2-AF74-4939A87D8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567F38DF-4B30-4594-8B07-5A63280B8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00B9B65E-2DFE-42D5-A78B-D65CF7AB68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5" name="Freeform: Shape 54">
              <a:extLst>
                <a:ext uri="{FF2B5EF4-FFF2-40B4-BE49-F238E27FC236}">
                  <a16:creationId xmlns:a16="http://schemas.microsoft.com/office/drawing/2014/main" id="{5A40AABD-B60E-4C51-A886-E4176A8D2B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FAD0E1A3-7032-1C50-DF17-0F1B0B691847}"/>
              </a:ext>
            </a:extLst>
          </p:cNvPr>
          <p:cNvSpPr>
            <a:spLocks noGrp="1"/>
          </p:cNvSpPr>
          <p:nvPr>
            <p:ph type="title"/>
          </p:nvPr>
        </p:nvSpPr>
        <p:spPr>
          <a:xfrm>
            <a:off x="-3048" y="27239"/>
            <a:ext cx="12195048" cy="1224324"/>
          </a:xfrm>
        </p:spPr>
        <p:txBody>
          <a:bodyPr>
            <a:normAutofit/>
          </a:bodyPr>
          <a:lstStyle/>
          <a:p>
            <a:r>
              <a:rPr lang="en-GB" dirty="0"/>
              <a:t>Nominal measurements </a:t>
            </a:r>
          </a:p>
        </p:txBody>
      </p:sp>
      <p:sp>
        <p:nvSpPr>
          <p:cNvPr id="3" name="Content Placeholder 2">
            <a:extLst>
              <a:ext uri="{FF2B5EF4-FFF2-40B4-BE49-F238E27FC236}">
                <a16:creationId xmlns:a16="http://schemas.microsoft.com/office/drawing/2014/main" id="{B00CEDBB-2C34-5DD2-D451-3DC2EF9AEA80}"/>
              </a:ext>
            </a:extLst>
          </p:cNvPr>
          <p:cNvSpPr>
            <a:spLocks noGrp="1"/>
          </p:cNvSpPr>
          <p:nvPr>
            <p:ph idx="1"/>
          </p:nvPr>
        </p:nvSpPr>
        <p:spPr>
          <a:xfrm>
            <a:off x="24923" y="1251563"/>
            <a:ext cx="7259015" cy="5579197"/>
          </a:xfrm>
        </p:spPr>
        <p:txBody>
          <a:bodyPr>
            <a:normAutofit/>
          </a:bodyPr>
          <a:lstStyle/>
          <a:p>
            <a:pPr>
              <a:lnSpc>
                <a:spcPct val="100000"/>
              </a:lnSpc>
            </a:pPr>
            <a:r>
              <a:rPr lang="en-GB" sz="1800" dirty="0"/>
              <a:t>Nominal measurements represent data that are categorised without any order or rank. The categories are distinct, but there’s no inherent hierarchy between them. Here are some examples of nominal measurements:</a:t>
            </a:r>
          </a:p>
          <a:p>
            <a:pPr lvl="1">
              <a:lnSpc>
                <a:spcPct val="100000"/>
              </a:lnSpc>
              <a:buFont typeface="+mj-lt"/>
              <a:buAutoNum type="arabicPeriod"/>
            </a:pPr>
            <a:r>
              <a:rPr lang="en-GB" sz="1800" b="1" dirty="0"/>
              <a:t>Gender</a:t>
            </a:r>
            <a:r>
              <a:rPr lang="en-GB" sz="1800" dirty="0"/>
              <a:t>: Male, Female, Non-binary</a:t>
            </a:r>
          </a:p>
          <a:p>
            <a:pPr lvl="1">
              <a:lnSpc>
                <a:spcPct val="100000"/>
              </a:lnSpc>
              <a:buFont typeface="+mj-lt"/>
              <a:buAutoNum type="arabicPeriod"/>
            </a:pPr>
            <a:r>
              <a:rPr lang="en-GB" sz="1800" b="1" dirty="0"/>
              <a:t>Eye Colour</a:t>
            </a:r>
            <a:r>
              <a:rPr lang="en-GB" sz="1800" dirty="0"/>
              <a:t>: Blue, Brown, Green, Hazel</a:t>
            </a:r>
          </a:p>
          <a:p>
            <a:pPr lvl="1">
              <a:lnSpc>
                <a:spcPct val="100000"/>
              </a:lnSpc>
              <a:buFont typeface="+mj-lt"/>
              <a:buAutoNum type="arabicPeriod"/>
            </a:pPr>
            <a:r>
              <a:rPr lang="en-GB" sz="1800" b="1" dirty="0"/>
              <a:t>Marital Status</a:t>
            </a:r>
            <a:r>
              <a:rPr lang="en-GB" sz="1800" dirty="0"/>
              <a:t>: Single, Married, Divorced, Widowed</a:t>
            </a:r>
          </a:p>
          <a:p>
            <a:pPr lvl="1">
              <a:lnSpc>
                <a:spcPct val="100000"/>
              </a:lnSpc>
              <a:buFont typeface="+mj-lt"/>
              <a:buAutoNum type="arabicPeriod"/>
            </a:pPr>
            <a:r>
              <a:rPr lang="en-GB" sz="1800" b="1" dirty="0"/>
              <a:t>Types of Pets</a:t>
            </a:r>
            <a:r>
              <a:rPr lang="en-GB" sz="1800" dirty="0"/>
              <a:t>: Dog, Cat, Bird, Fish</a:t>
            </a:r>
          </a:p>
          <a:p>
            <a:pPr lvl="1">
              <a:lnSpc>
                <a:spcPct val="100000"/>
              </a:lnSpc>
              <a:buFont typeface="+mj-lt"/>
              <a:buAutoNum type="arabicPeriod"/>
            </a:pPr>
            <a:r>
              <a:rPr lang="en-GB" sz="1800" b="1" dirty="0"/>
              <a:t>Nationality</a:t>
            </a:r>
            <a:r>
              <a:rPr lang="en-GB" sz="1800" dirty="0"/>
              <a:t>: American, Canadian, French, Japanese</a:t>
            </a:r>
          </a:p>
          <a:p>
            <a:pPr lvl="1">
              <a:lnSpc>
                <a:spcPct val="100000"/>
              </a:lnSpc>
              <a:buFont typeface="+mj-lt"/>
              <a:buAutoNum type="arabicPeriod"/>
            </a:pPr>
            <a:r>
              <a:rPr lang="en-GB" sz="1800" b="1" dirty="0"/>
              <a:t>Political Party</a:t>
            </a:r>
            <a:r>
              <a:rPr lang="en-GB" sz="1800" dirty="0"/>
              <a:t>: Democrat, Republican, Independent, Green Party</a:t>
            </a:r>
          </a:p>
          <a:p>
            <a:pPr lvl="1">
              <a:lnSpc>
                <a:spcPct val="100000"/>
              </a:lnSpc>
              <a:buFont typeface="+mj-lt"/>
              <a:buAutoNum type="arabicPeriod"/>
            </a:pPr>
            <a:r>
              <a:rPr lang="en-GB" sz="1800" b="1" dirty="0"/>
              <a:t>Car Brands</a:t>
            </a:r>
            <a:r>
              <a:rPr lang="en-GB" sz="1800" dirty="0"/>
              <a:t>: Toyota, Ford, Honda, BMW</a:t>
            </a:r>
          </a:p>
          <a:p>
            <a:pPr lvl="1">
              <a:lnSpc>
                <a:spcPct val="100000"/>
              </a:lnSpc>
              <a:buFont typeface="+mj-lt"/>
              <a:buAutoNum type="arabicPeriod"/>
            </a:pPr>
            <a:r>
              <a:rPr lang="en-GB" sz="1800" b="1" dirty="0"/>
              <a:t>Yes/No Responses</a:t>
            </a:r>
            <a:r>
              <a:rPr lang="en-GB" sz="1800" dirty="0"/>
              <a:t>: Yes, No</a:t>
            </a:r>
          </a:p>
          <a:p>
            <a:pPr lvl="1">
              <a:lnSpc>
                <a:spcPct val="100000"/>
              </a:lnSpc>
              <a:buFont typeface="+mj-lt"/>
              <a:buAutoNum type="arabicPeriod"/>
            </a:pPr>
            <a:r>
              <a:rPr lang="en-GB" sz="1800" b="1" dirty="0"/>
              <a:t>Blood Type</a:t>
            </a:r>
            <a:r>
              <a:rPr lang="en-GB" sz="1800" dirty="0"/>
              <a:t>: A, B, AB, O</a:t>
            </a:r>
          </a:p>
          <a:p>
            <a:pPr>
              <a:lnSpc>
                <a:spcPct val="100000"/>
              </a:lnSpc>
            </a:pPr>
            <a:r>
              <a:rPr lang="en-GB" sz="1800" dirty="0"/>
              <a:t>These categories are labels that describe different groups, but there is no meaningful way to rank them numerically.</a:t>
            </a:r>
          </a:p>
        </p:txBody>
      </p:sp>
      <p:pic>
        <p:nvPicPr>
          <p:cNvPr id="4" name="Picture 3" descr="A close-up of a graph&#10;&#10;Description automatically generated">
            <a:extLst>
              <a:ext uri="{FF2B5EF4-FFF2-40B4-BE49-F238E27FC236}">
                <a16:creationId xmlns:a16="http://schemas.microsoft.com/office/drawing/2014/main" id="{2E826843-034A-B727-A40A-DAB42DD75181}"/>
              </a:ext>
            </a:extLst>
          </p:cNvPr>
          <p:cNvPicPr>
            <a:picLocks noChangeAspect="1"/>
          </p:cNvPicPr>
          <p:nvPr/>
        </p:nvPicPr>
        <p:blipFill>
          <a:blip r:embed="rId2"/>
          <a:stretch>
            <a:fillRect/>
          </a:stretch>
        </p:blipFill>
        <p:spPr>
          <a:xfrm>
            <a:off x="6744253" y="1729690"/>
            <a:ext cx="5422656" cy="3565396"/>
          </a:xfrm>
          <a:prstGeom prst="rect">
            <a:avLst/>
          </a:prstGeom>
        </p:spPr>
      </p:pic>
      <p:grpSp>
        <p:nvGrpSpPr>
          <p:cNvPr id="23"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724351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BB29C8C-D5FE-5745-330C-F2D6061B1A7F}"/>
              </a:ext>
            </a:extLst>
          </p:cNvPr>
          <p:cNvSpPr>
            <a:spLocks noGrp="1"/>
          </p:cNvSpPr>
          <p:nvPr>
            <p:ph type="title"/>
          </p:nvPr>
        </p:nvSpPr>
        <p:spPr>
          <a:xfrm>
            <a:off x="23002" y="45993"/>
            <a:ext cx="12185344" cy="899669"/>
          </a:xfrm>
        </p:spPr>
        <p:txBody>
          <a:bodyPr>
            <a:normAutofit/>
          </a:bodyPr>
          <a:lstStyle/>
          <a:p>
            <a:r>
              <a:rPr lang="en-GB" dirty="0"/>
              <a:t>Ordinal measurements</a:t>
            </a:r>
          </a:p>
        </p:txBody>
      </p:sp>
      <p:sp>
        <p:nvSpPr>
          <p:cNvPr id="3" name="Content Placeholder 2">
            <a:extLst>
              <a:ext uri="{FF2B5EF4-FFF2-40B4-BE49-F238E27FC236}">
                <a16:creationId xmlns:a16="http://schemas.microsoft.com/office/drawing/2014/main" id="{F2EFB192-A6AA-CC22-549E-61A7899E87DD}"/>
              </a:ext>
            </a:extLst>
          </p:cNvPr>
          <p:cNvSpPr>
            <a:spLocks noGrp="1"/>
          </p:cNvSpPr>
          <p:nvPr>
            <p:ph idx="1"/>
          </p:nvPr>
        </p:nvSpPr>
        <p:spPr>
          <a:xfrm>
            <a:off x="-3049" y="881264"/>
            <a:ext cx="6505449" cy="5930743"/>
          </a:xfrm>
        </p:spPr>
        <p:txBody>
          <a:bodyPr>
            <a:normAutofit fontScale="85000" lnSpcReduction="10000"/>
          </a:bodyPr>
          <a:lstStyle/>
          <a:p>
            <a:pPr>
              <a:lnSpc>
                <a:spcPct val="100000"/>
              </a:lnSpc>
            </a:pPr>
            <a:r>
              <a:rPr lang="en-GB" sz="1800" dirty="0"/>
              <a:t>Ordinal measurements refer to variables that are ranked in order, but the differences between the rankings are not measurable or meaningful. Here are some examples of ordinal measurements:</a:t>
            </a:r>
          </a:p>
          <a:p>
            <a:pPr marL="0" lvl="1" indent="0">
              <a:lnSpc>
                <a:spcPct val="100000"/>
              </a:lnSpc>
              <a:spcBef>
                <a:spcPts val="1000"/>
              </a:spcBef>
              <a:buNone/>
            </a:pPr>
            <a:r>
              <a:rPr lang="en-GB" sz="1900" b="1" dirty="0"/>
              <a:t>1. Customer satisfaction</a:t>
            </a:r>
            <a:r>
              <a:rPr lang="en-GB" sz="1900" dirty="0"/>
              <a:t>: (Ranked from least to most satisfied)</a:t>
            </a:r>
          </a:p>
          <a:p>
            <a:pPr lvl="1">
              <a:lnSpc>
                <a:spcPct val="100000"/>
              </a:lnSpc>
              <a:buFont typeface="Courier New" panose="02070309020205020404" pitchFamily="49" charset="0"/>
              <a:buChar char="o"/>
            </a:pPr>
            <a:r>
              <a:rPr lang="en-GB" sz="1900" dirty="0"/>
              <a:t>Very dissatisfied, Dissatisfied, Neutral, Satisfied, Very satisfied</a:t>
            </a:r>
          </a:p>
          <a:p>
            <a:pPr marL="0" lvl="1" indent="0">
              <a:lnSpc>
                <a:spcPct val="100000"/>
              </a:lnSpc>
              <a:spcBef>
                <a:spcPts val="1000"/>
              </a:spcBef>
              <a:buNone/>
            </a:pPr>
            <a:r>
              <a:rPr lang="en-GB" sz="1900" b="1" dirty="0"/>
              <a:t>2. Education Level</a:t>
            </a:r>
            <a:r>
              <a:rPr lang="en-GB" sz="1900" dirty="0"/>
              <a:t>: (Ranked from lowest to highest level of education)</a:t>
            </a:r>
          </a:p>
          <a:p>
            <a:pPr lvl="1">
              <a:lnSpc>
                <a:spcPct val="100000"/>
              </a:lnSpc>
              <a:buFont typeface="Courier New" panose="02070309020205020404" pitchFamily="49" charset="0"/>
              <a:buChar char="o"/>
            </a:pPr>
            <a:r>
              <a:rPr lang="en-GB" sz="1900" dirty="0"/>
              <a:t>High school diploma, Associate degree, Bachelor's degree, Master's degree, Doctorate</a:t>
            </a:r>
          </a:p>
          <a:p>
            <a:pPr marL="0" lvl="1" indent="0">
              <a:lnSpc>
                <a:spcPct val="100000"/>
              </a:lnSpc>
              <a:spcBef>
                <a:spcPts val="1000"/>
              </a:spcBef>
              <a:buNone/>
            </a:pPr>
            <a:r>
              <a:rPr lang="en-GB" sz="1900" b="1" dirty="0"/>
              <a:t>3. Socioeconomic status: </a:t>
            </a:r>
            <a:r>
              <a:rPr lang="en-GB" sz="1900" dirty="0"/>
              <a:t>(Ranked based on income class)</a:t>
            </a:r>
            <a:endParaRPr lang="en-GB" sz="1900" b="1" dirty="0"/>
          </a:p>
          <a:p>
            <a:pPr lvl="1">
              <a:lnSpc>
                <a:spcPct val="100000"/>
              </a:lnSpc>
              <a:buFont typeface="Courier New" panose="02070309020205020404" pitchFamily="49" charset="0"/>
              <a:buChar char="o"/>
            </a:pPr>
            <a:r>
              <a:rPr lang="en-GB" sz="1900" dirty="0"/>
              <a:t> Low-income, Middle income, High income</a:t>
            </a:r>
          </a:p>
          <a:p>
            <a:pPr marL="0" lvl="1" indent="0">
              <a:lnSpc>
                <a:spcPct val="100000"/>
              </a:lnSpc>
              <a:spcBef>
                <a:spcPts val="1000"/>
              </a:spcBef>
              <a:buNone/>
            </a:pPr>
            <a:r>
              <a:rPr lang="en-GB" sz="1900" b="1" dirty="0"/>
              <a:t>4. Pain severity</a:t>
            </a:r>
            <a:r>
              <a:rPr lang="en-GB" sz="1900" dirty="0"/>
              <a:t>: (Ranked based on the level of pain)</a:t>
            </a:r>
          </a:p>
          <a:p>
            <a:pPr lvl="1">
              <a:lnSpc>
                <a:spcPct val="100000"/>
              </a:lnSpc>
              <a:buFont typeface="Courier New" panose="02070309020205020404" pitchFamily="49" charset="0"/>
              <a:buChar char="o"/>
            </a:pPr>
            <a:r>
              <a:rPr lang="en-GB" sz="1900" dirty="0"/>
              <a:t>No pain, Mild pain, Moderate pain, Severe pain</a:t>
            </a:r>
          </a:p>
          <a:p>
            <a:pPr marL="0" lvl="1" indent="0">
              <a:lnSpc>
                <a:spcPct val="100000"/>
              </a:lnSpc>
              <a:spcBef>
                <a:spcPts val="1000"/>
              </a:spcBef>
              <a:buNone/>
            </a:pPr>
            <a:r>
              <a:rPr lang="en-GB" sz="1900" b="1" dirty="0"/>
              <a:t>5. Military ranks</a:t>
            </a:r>
            <a:r>
              <a:rPr lang="en-GB" sz="1900" dirty="0"/>
              <a:t>: (Ordered from lower rank to higher rank)</a:t>
            </a:r>
          </a:p>
          <a:p>
            <a:pPr lvl="1">
              <a:lnSpc>
                <a:spcPct val="100000"/>
              </a:lnSpc>
              <a:buFont typeface="Courier New" panose="02070309020205020404" pitchFamily="49" charset="0"/>
              <a:buChar char="o"/>
            </a:pPr>
            <a:r>
              <a:rPr lang="en-GB" sz="1900" dirty="0"/>
              <a:t>Private, Corporal, Sergeant, Lieutenant, Captain, Major, etc.</a:t>
            </a:r>
          </a:p>
          <a:p>
            <a:pPr marL="0" lvl="1" indent="0">
              <a:lnSpc>
                <a:spcPct val="100000"/>
              </a:lnSpc>
              <a:spcBef>
                <a:spcPts val="1000"/>
              </a:spcBef>
              <a:buNone/>
            </a:pPr>
            <a:r>
              <a:rPr lang="en-GB" sz="1900" b="1" dirty="0"/>
              <a:t>6. Class standing in school</a:t>
            </a:r>
            <a:r>
              <a:rPr lang="en-GB" sz="1900" dirty="0"/>
              <a:t>:(Ordered by progression in school years)</a:t>
            </a:r>
          </a:p>
          <a:p>
            <a:pPr lvl="1">
              <a:lnSpc>
                <a:spcPct val="100000"/>
              </a:lnSpc>
              <a:buFont typeface="Courier New" panose="02070309020205020404" pitchFamily="49" charset="0"/>
              <a:buChar char="o"/>
            </a:pPr>
            <a:r>
              <a:rPr lang="en-GB" sz="1900" dirty="0"/>
              <a:t>Freshman, Sophomore, Junior, Senior</a:t>
            </a:r>
          </a:p>
          <a:p>
            <a:pPr>
              <a:lnSpc>
                <a:spcPct val="100000"/>
              </a:lnSpc>
            </a:pPr>
            <a:r>
              <a:rPr lang="en-GB" sz="1800" dirty="0"/>
              <a:t>In these examples, the order matters, but the exact differences between the ranks are not quantifiable. For instance, the difference between "Satisfied" and "Very Satisfied" in customer satisfaction is not precisely measurable.</a:t>
            </a:r>
          </a:p>
        </p:txBody>
      </p:sp>
      <p:pic>
        <p:nvPicPr>
          <p:cNvPr id="4" name="Picture 3">
            <a:extLst>
              <a:ext uri="{FF2B5EF4-FFF2-40B4-BE49-F238E27FC236}">
                <a16:creationId xmlns:a16="http://schemas.microsoft.com/office/drawing/2014/main" id="{DE8B6331-2B0D-3526-99A4-7029DFE1138F}"/>
              </a:ext>
            </a:extLst>
          </p:cNvPr>
          <p:cNvPicPr>
            <a:picLocks noChangeAspect="1"/>
          </p:cNvPicPr>
          <p:nvPr/>
        </p:nvPicPr>
        <p:blipFill>
          <a:blip r:embed="rId2"/>
          <a:stretch>
            <a:fillRect/>
          </a:stretch>
        </p:blipFill>
        <p:spPr>
          <a:xfrm>
            <a:off x="5683000" y="1394592"/>
            <a:ext cx="6526657" cy="4291277"/>
          </a:xfrm>
          <a:prstGeom prst="rect">
            <a:avLst/>
          </a:prstGeom>
        </p:spPr>
      </p:pic>
      <p:grpSp>
        <p:nvGrpSpPr>
          <p:cNvPr id="23"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9197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2A5DAD91-F50F-DE45-3E08-EF4E68409379}"/>
              </a:ext>
            </a:extLst>
          </p:cNvPr>
          <p:cNvSpPr>
            <a:spLocks noGrp="1"/>
          </p:cNvSpPr>
          <p:nvPr>
            <p:ph type="title"/>
          </p:nvPr>
        </p:nvSpPr>
        <p:spPr>
          <a:xfrm>
            <a:off x="-3048" y="-15585"/>
            <a:ext cx="12195048" cy="893103"/>
          </a:xfrm>
        </p:spPr>
        <p:txBody>
          <a:bodyPr>
            <a:normAutofit/>
          </a:bodyPr>
          <a:lstStyle/>
          <a:p>
            <a:r>
              <a:rPr lang="en-GB" dirty="0"/>
              <a:t>Interval measurements </a:t>
            </a:r>
          </a:p>
        </p:txBody>
      </p:sp>
      <p:sp>
        <p:nvSpPr>
          <p:cNvPr id="3" name="Content Placeholder 2">
            <a:extLst>
              <a:ext uri="{FF2B5EF4-FFF2-40B4-BE49-F238E27FC236}">
                <a16:creationId xmlns:a16="http://schemas.microsoft.com/office/drawing/2014/main" id="{EAE7800A-102C-0AA3-6B5B-01E45466D1CA}"/>
              </a:ext>
            </a:extLst>
          </p:cNvPr>
          <p:cNvSpPr>
            <a:spLocks noGrp="1"/>
          </p:cNvSpPr>
          <p:nvPr>
            <p:ph idx="1"/>
          </p:nvPr>
        </p:nvSpPr>
        <p:spPr>
          <a:xfrm>
            <a:off x="10594" y="877518"/>
            <a:ext cx="6843498" cy="5963542"/>
          </a:xfrm>
        </p:spPr>
        <p:txBody>
          <a:bodyPr>
            <a:normAutofit fontScale="85000" lnSpcReduction="20000"/>
          </a:bodyPr>
          <a:lstStyle/>
          <a:p>
            <a:pPr>
              <a:lnSpc>
                <a:spcPct val="100000"/>
              </a:lnSpc>
            </a:pPr>
            <a:r>
              <a:rPr lang="en-GB" sz="1800" dirty="0"/>
              <a:t>Interval measurements are numerical data types where the differences between values are meaningful and measurable, but there is no true zero point (i.e., zero does not indicate the complete absence of the measured quantity). Here are examples of interval measurements:</a:t>
            </a:r>
          </a:p>
          <a:p>
            <a:pPr marL="457200" lvl="1" indent="0">
              <a:lnSpc>
                <a:spcPct val="100000"/>
              </a:lnSpc>
              <a:buNone/>
            </a:pPr>
            <a:r>
              <a:rPr lang="en-GB" sz="1800" b="1" dirty="0"/>
              <a:t>1. Temperature (Celsius or Fahrenheit): </a:t>
            </a:r>
            <a:r>
              <a:rPr lang="en-GB" sz="1800" dirty="0"/>
              <a:t>The difference between 20°C and 30°C is the same as between 30°C and 40°C, but 0°C does not mean the absence of temperature.</a:t>
            </a:r>
          </a:p>
          <a:p>
            <a:pPr lvl="2">
              <a:lnSpc>
                <a:spcPct val="100000"/>
              </a:lnSpc>
              <a:buFont typeface="Courier New" panose="02070309020205020404" pitchFamily="49" charset="0"/>
              <a:buChar char="o"/>
            </a:pPr>
            <a:r>
              <a:rPr lang="en-GB" sz="1800" dirty="0"/>
              <a:t>0°C, 10°C, 20°C, 30°C, etc.  // 32°F, 50°F, 68°F, 86°F, etc.</a:t>
            </a:r>
          </a:p>
          <a:p>
            <a:pPr marL="457200" lvl="2" indent="0">
              <a:lnSpc>
                <a:spcPct val="100000"/>
              </a:lnSpc>
              <a:spcBef>
                <a:spcPts val="1000"/>
              </a:spcBef>
              <a:buNone/>
            </a:pPr>
            <a:r>
              <a:rPr lang="en-GB" sz="1800" b="1" dirty="0"/>
              <a:t>2. Time (on a 12-hour or 24-hour clock): </a:t>
            </a:r>
            <a:r>
              <a:rPr lang="en-GB" sz="1800" dirty="0"/>
              <a:t>The difference between 2 PM and 4 PM is two hours, but there is no true "zero" on the clock; 0:00 (midnight) is arbitrary.</a:t>
            </a:r>
            <a:endParaRPr lang="en-GB" sz="1800" b="1" dirty="0"/>
          </a:p>
          <a:p>
            <a:pPr lvl="2">
              <a:lnSpc>
                <a:spcPct val="100000"/>
              </a:lnSpc>
              <a:buFont typeface="Courier New" panose="02070309020205020404" pitchFamily="49" charset="0"/>
              <a:buChar char="o"/>
            </a:pPr>
            <a:r>
              <a:rPr lang="en-GB" sz="1800" dirty="0"/>
              <a:t>2 PM, 4 PM, 6 PM, etc.</a:t>
            </a:r>
          </a:p>
          <a:p>
            <a:pPr marL="457200" lvl="2" indent="0">
              <a:lnSpc>
                <a:spcPct val="100000"/>
              </a:lnSpc>
              <a:spcBef>
                <a:spcPts val="1000"/>
              </a:spcBef>
              <a:buNone/>
            </a:pPr>
            <a:r>
              <a:rPr lang="en-GB" sz="1800" b="1" dirty="0"/>
              <a:t>3. IQ Scores: </a:t>
            </a:r>
            <a:r>
              <a:rPr lang="en-GB" sz="1800" dirty="0"/>
              <a:t>IQ tests have no true zero, but the differences between scores are meaningful.</a:t>
            </a:r>
          </a:p>
          <a:p>
            <a:pPr lvl="2">
              <a:lnSpc>
                <a:spcPct val="100000"/>
              </a:lnSpc>
              <a:buFont typeface="Courier New" panose="02070309020205020404" pitchFamily="49" charset="0"/>
              <a:buChar char="o"/>
            </a:pPr>
            <a:r>
              <a:rPr lang="en-GB" sz="1800" dirty="0"/>
              <a:t>90, 100, 110, 120, etc.</a:t>
            </a:r>
          </a:p>
          <a:p>
            <a:pPr marL="457200" lvl="1" indent="0">
              <a:lnSpc>
                <a:spcPct val="100000"/>
              </a:lnSpc>
              <a:buNone/>
            </a:pPr>
            <a:r>
              <a:rPr lang="en-GB" sz="1800" b="1" dirty="0"/>
              <a:t>4. SAT Scores (before 2016): </a:t>
            </a:r>
            <a:r>
              <a:rPr lang="en-GB" sz="1800" dirty="0"/>
              <a:t>SAT scores are measured on an interval scale, where the differences between scores are consistent, but zero does not mean no ability.</a:t>
            </a:r>
            <a:endParaRPr lang="en-GB" sz="1800" b="1" dirty="0"/>
          </a:p>
          <a:p>
            <a:pPr lvl="2">
              <a:lnSpc>
                <a:spcPct val="100000"/>
              </a:lnSpc>
              <a:buFont typeface="Courier New" panose="02070309020205020404" pitchFamily="49" charset="0"/>
              <a:buChar char="o"/>
            </a:pPr>
            <a:r>
              <a:rPr lang="en-GB" sz="1800" dirty="0"/>
              <a:t>600, 700, 800, 900, etc.</a:t>
            </a:r>
          </a:p>
          <a:p>
            <a:pPr marL="457200" lvl="1" indent="0">
              <a:lnSpc>
                <a:spcPct val="100000"/>
              </a:lnSpc>
              <a:buNone/>
            </a:pPr>
            <a:r>
              <a:rPr lang="en-GB" sz="1800" b="1" dirty="0"/>
              <a:t>5. Credit Score </a:t>
            </a:r>
            <a:r>
              <a:rPr lang="en-GB" sz="1800" dirty="0"/>
              <a:t>Credit scores have consistent intervals, but a score of zero does not exist or mean "no credit."</a:t>
            </a:r>
          </a:p>
          <a:p>
            <a:pPr lvl="2">
              <a:lnSpc>
                <a:spcPct val="100000"/>
              </a:lnSpc>
              <a:buFont typeface="Courier New" panose="02070309020205020404" pitchFamily="49" charset="0"/>
              <a:buChar char="o"/>
            </a:pPr>
            <a:r>
              <a:rPr lang="en-GB" sz="1800" dirty="0"/>
              <a:t>600, 650, 700, 750, etc.</a:t>
            </a:r>
          </a:p>
          <a:p>
            <a:pPr>
              <a:lnSpc>
                <a:spcPct val="100000"/>
              </a:lnSpc>
            </a:pPr>
            <a:r>
              <a:rPr lang="en-GB" sz="1800" dirty="0"/>
              <a:t>These examples illustrate how interval measurements deal with ordered values where meaningful differences can be quantified, but a true zero is not present. For interval data, addition and subtraction are meaningful, but multiplication and division are not, as there is no meaningful ratio between the values.</a:t>
            </a:r>
          </a:p>
          <a:p>
            <a:pPr>
              <a:lnSpc>
                <a:spcPct val="100000"/>
              </a:lnSpc>
            </a:pPr>
            <a:endParaRPr lang="en-GB" sz="700" dirty="0"/>
          </a:p>
        </p:txBody>
      </p:sp>
      <p:pic>
        <p:nvPicPr>
          <p:cNvPr id="4" name="Picture 3">
            <a:extLst>
              <a:ext uri="{FF2B5EF4-FFF2-40B4-BE49-F238E27FC236}">
                <a16:creationId xmlns:a16="http://schemas.microsoft.com/office/drawing/2014/main" id="{9F6BDBB6-A2A4-1963-745B-53BBC0AE1087}"/>
              </a:ext>
            </a:extLst>
          </p:cNvPr>
          <p:cNvPicPr>
            <a:picLocks noChangeAspect="1"/>
          </p:cNvPicPr>
          <p:nvPr/>
        </p:nvPicPr>
        <p:blipFill>
          <a:blip r:embed="rId2"/>
          <a:stretch>
            <a:fillRect/>
          </a:stretch>
        </p:blipFill>
        <p:spPr>
          <a:xfrm>
            <a:off x="7236398" y="1739820"/>
            <a:ext cx="4967270" cy="3265980"/>
          </a:xfrm>
          <a:prstGeom prst="rect">
            <a:avLst/>
          </a:prstGeom>
        </p:spPr>
      </p:pic>
      <p:grpSp>
        <p:nvGrpSpPr>
          <p:cNvPr id="23"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227353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F5A13C63-92B7-0961-E862-42BE0A45E579}"/>
              </a:ext>
            </a:extLst>
          </p:cNvPr>
          <p:cNvSpPr>
            <a:spLocks noGrp="1"/>
          </p:cNvSpPr>
          <p:nvPr>
            <p:ph type="title"/>
          </p:nvPr>
        </p:nvSpPr>
        <p:spPr>
          <a:xfrm>
            <a:off x="23002" y="54427"/>
            <a:ext cx="12143906" cy="823092"/>
          </a:xfrm>
        </p:spPr>
        <p:txBody>
          <a:bodyPr>
            <a:normAutofit/>
          </a:bodyPr>
          <a:lstStyle/>
          <a:p>
            <a:r>
              <a:rPr lang="en-GB" dirty="0"/>
              <a:t>Ratio measurements</a:t>
            </a:r>
          </a:p>
        </p:txBody>
      </p:sp>
      <p:sp>
        <p:nvSpPr>
          <p:cNvPr id="3" name="Content Placeholder 2">
            <a:extLst>
              <a:ext uri="{FF2B5EF4-FFF2-40B4-BE49-F238E27FC236}">
                <a16:creationId xmlns:a16="http://schemas.microsoft.com/office/drawing/2014/main" id="{11D88F6F-64B5-1500-E0F2-FBF9DB2732EE}"/>
              </a:ext>
            </a:extLst>
          </p:cNvPr>
          <p:cNvSpPr>
            <a:spLocks noGrp="1"/>
          </p:cNvSpPr>
          <p:nvPr>
            <p:ph idx="1"/>
          </p:nvPr>
        </p:nvSpPr>
        <p:spPr>
          <a:xfrm>
            <a:off x="23002" y="1006024"/>
            <a:ext cx="8145554" cy="5835035"/>
          </a:xfrm>
        </p:spPr>
        <p:txBody>
          <a:bodyPr>
            <a:normAutofit/>
          </a:bodyPr>
          <a:lstStyle/>
          <a:p>
            <a:pPr>
              <a:lnSpc>
                <a:spcPct val="100000"/>
              </a:lnSpc>
            </a:pPr>
            <a:r>
              <a:rPr lang="en-GB" sz="1400" dirty="0"/>
              <a:t>Ratio measurements are the highest level of measurement, where data have all the properties of interval measurements plus a true zero point. This means that not only can differences between values be measured, but ratios (comparisons of how many times one value is bigger than another) are also meaningful. Here are some examples of ratio measurements:</a:t>
            </a:r>
          </a:p>
          <a:p>
            <a:pPr marL="457200" lvl="1" indent="0">
              <a:lnSpc>
                <a:spcPct val="100000"/>
              </a:lnSpc>
              <a:buNone/>
            </a:pPr>
            <a:r>
              <a:rPr lang="en-GB" sz="1400" b="1" dirty="0"/>
              <a:t>1. Height: </a:t>
            </a:r>
            <a:r>
              <a:rPr lang="en-GB" sz="1400" dirty="0"/>
              <a:t>Height has a true zero, meaning that 0 cm represents the absence of height. Ratios like "Person A is twice as tall as Person B" are meaningful.</a:t>
            </a:r>
          </a:p>
          <a:p>
            <a:pPr lvl="2">
              <a:lnSpc>
                <a:spcPct val="100000"/>
              </a:lnSpc>
              <a:buFont typeface="Courier New" panose="02070309020205020404" pitchFamily="49" charset="0"/>
              <a:buChar char="o"/>
            </a:pPr>
            <a:r>
              <a:rPr lang="en-GB" sz="1400" dirty="0"/>
              <a:t>0 cm, 50 cm, 100 cm, 150 cm, etc.</a:t>
            </a:r>
          </a:p>
          <a:p>
            <a:pPr marL="457200" lvl="1" indent="0">
              <a:lnSpc>
                <a:spcPct val="100000"/>
              </a:lnSpc>
              <a:buNone/>
            </a:pPr>
            <a:r>
              <a:rPr lang="en-GB" sz="1400" b="1" dirty="0"/>
              <a:t>2. Age: </a:t>
            </a:r>
            <a:r>
              <a:rPr lang="en-GB" sz="1400" dirty="0"/>
              <a:t>A true zero exists (0 years represents the beginning), and you can say "This person is twice as old as that one."</a:t>
            </a:r>
          </a:p>
          <a:p>
            <a:pPr lvl="2">
              <a:lnSpc>
                <a:spcPct val="100000"/>
              </a:lnSpc>
              <a:buFont typeface="Courier New" panose="02070309020205020404" pitchFamily="49" charset="0"/>
              <a:buChar char="o"/>
            </a:pPr>
            <a:r>
              <a:rPr lang="en-GB" sz="1400" dirty="0"/>
              <a:t>0 years, 5 years, 10 years, etc.</a:t>
            </a:r>
          </a:p>
          <a:p>
            <a:pPr marL="457200" lvl="1" indent="0">
              <a:lnSpc>
                <a:spcPct val="100000"/>
              </a:lnSpc>
              <a:buNone/>
            </a:pPr>
            <a:r>
              <a:rPr lang="en-GB" sz="1400" b="1" dirty="0"/>
              <a:t>3. Income: </a:t>
            </a:r>
            <a:r>
              <a:rPr lang="en-GB" sz="1400" dirty="0"/>
              <a:t>There is a true zero (no income), and you can compare ratios (e.g., one person earns three times more than another).</a:t>
            </a:r>
          </a:p>
          <a:p>
            <a:pPr lvl="2">
              <a:lnSpc>
                <a:spcPct val="100000"/>
              </a:lnSpc>
              <a:buFont typeface="Courier New" panose="02070309020205020404" pitchFamily="49" charset="0"/>
              <a:buChar char="o"/>
            </a:pPr>
            <a:r>
              <a:rPr lang="en-GB" sz="1400" dirty="0"/>
              <a:t>£0, £10,000, £50,000, £100,000, etc.</a:t>
            </a:r>
          </a:p>
          <a:p>
            <a:pPr marL="457200" lvl="1" indent="0">
              <a:lnSpc>
                <a:spcPct val="100000"/>
              </a:lnSpc>
              <a:buNone/>
            </a:pPr>
            <a:r>
              <a:rPr lang="en-GB" sz="1400" b="1" dirty="0"/>
              <a:t>4. Number of items (count data): </a:t>
            </a:r>
            <a:r>
              <a:rPr lang="en-GB" sz="1400" dirty="0"/>
              <a:t>Zero items mean none exist, and ratios such as "I have twice as many items as you" are meaningful.</a:t>
            </a:r>
          </a:p>
          <a:p>
            <a:pPr lvl="2">
              <a:lnSpc>
                <a:spcPct val="100000"/>
              </a:lnSpc>
              <a:buFont typeface="Courier New" panose="02070309020205020404" pitchFamily="49" charset="0"/>
              <a:buChar char="o"/>
            </a:pPr>
            <a:r>
              <a:rPr lang="en-GB" sz="1400" dirty="0"/>
              <a:t>0 items, 5 items, 10 items, etc.</a:t>
            </a:r>
          </a:p>
          <a:p>
            <a:pPr marL="457200" lvl="1" indent="0">
              <a:lnSpc>
                <a:spcPct val="100000"/>
              </a:lnSpc>
              <a:buNone/>
            </a:pPr>
            <a:r>
              <a:rPr lang="en-GB" sz="1400" b="1" dirty="0"/>
              <a:t>5. Blood Pressure (Systolic or Diastolic): </a:t>
            </a:r>
            <a:r>
              <a:rPr lang="en-GB" sz="1400" dirty="0"/>
              <a:t>Blood pressure has a true zero (no pressure), and you can say "This patient’s blood pressure is twice as high as another's."</a:t>
            </a:r>
          </a:p>
          <a:p>
            <a:pPr lvl="2">
              <a:lnSpc>
                <a:spcPct val="100000"/>
              </a:lnSpc>
              <a:buFont typeface="Courier New" panose="02070309020205020404" pitchFamily="49" charset="0"/>
              <a:buChar char="o"/>
            </a:pPr>
            <a:r>
              <a:rPr lang="en-GB" sz="1400" dirty="0"/>
              <a:t>0 mmHg, 120 mmHg, 80 mmHg, etc.</a:t>
            </a:r>
          </a:p>
          <a:p>
            <a:pPr>
              <a:lnSpc>
                <a:spcPct val="100000"/>
              </a:lnSpc>
            </a:pPr>
            <a:r>
              <a:rPr lang="en-GB" sz="1400" dirty="0"/>
              <a:t>Ratio measurements allow for a full range of mathematical operations, including addition, subtraction, multiplication, and division, because of the presence of a true zero.</a:t>
            </a:r>
          </a:p>
          <a:p>
            <a:pPr>
              <a:lnSpc>
                <a:spcPct val="100000"/>
              </a:lnSpc>
            </a:pPr>
            <a:endParaRPr lang="en-GB" sz="700" dirty="0"/>
          </a:p>
        </p:txBody>
      </p:sp>
      <p:pic>
        <p:nvPicPr>
          <p:cNvPr id="4" name="Picture 3">
            <a:extLst>
              <a:ext uri="{FF2B5EF4-FFF2-40B4-BE49-F238E27FC236}">
                <a16:creationId xmlns:a16="http://schemas.microsoft.com/office/drawing/2014/main" id="{D1594D13-E2A1-7515-C6FF-0B4ADB513345}"/>
              </a:ext>
            </a:extLst>
          </p:cNvPr>
          <p:cNvPicPr>
            <a:picLocks noChangeAspect="1"/>
          </p:cNvPicPr>
          <p:nvPr/>
        </p:nvPicPr>
        <p:blipFill>
          <a:blip r:embed="rId2"/>
          <a:stretch>
            <a:fillRect/>
          </a:stretch>
        </p:blipFill>
        <p:spPr>
          <a:xfrm>
            <a:off x="8238155" y="4198339"/>
            <a:ext cx="4057994" cy="2668131"/>
          </a:xfrm>
          <a:prstGeom prst="rect">
            <a:avLst/>
          </a:prstGeom>
        </p:spPr>
      </p:pic>
      <p:grpSp>
        <p:nvGrpSpPr>
          <p:cNvPr id="23"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13066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p:cNvSpPr>
            <a:spLocks noGrp="1"/>
          </p:cNvSpPr>
          <p:nvPr>
            <p:ph type="title"/>
          </p:nvPr>
        </p:nvSpPr>
        <p:spPr>
          <a:xfrm>
            <a:off x="0" y="104835"/>
            <a:ext cx="10246090" cy="1471193"/>
          </a:xfrm>
        </p:spPr>
        <p:txBody>
          <a:bodyPr>
            <a:normAutofit/>
          </a:bodyPr>
          <a:lstStyle/>
          <a:p>
            <a:r>
              <a:rPr dirty="0"/>
              <a:t>What is </a:t>
            </a:r>
            <a:r>
              <a:rPr dirty="0" err="1"/>
              <a:t>Operationalisation</a:t>
            </a:r>
            <a:r>
              <a:rPr dirty="0"/>
              <a:t>?</a:t>
            </a:r>
          </a:p>
        </p:txBody>
      </p:sp>
      <p:sp>
        <p:nvSpPr>
          <p:cNvPr id="3" name="Content Placeholder 2"/>
          <p:cNvSpPr>
            <a:spLocks noGrp="1"/>
          </p:cNvSpPr>
          <p:nvPr>
            <p:ph idx="1"/>
          </p:nvPr>
        </p:nvSpPr>
        <p:spPr>
          <a:xfrm>
            <a:off x="23001" y="1785006"/>
            <a:ext cx="6330501" cy="4328081"/>
          </a:xfrm>
        </p:spPr>
        <p:txBody>
          <a:bodyPr>
            <a:normAutofit/>
          </a:bodyPr>
          <a:lstStyle/>
          <a:p>
            <a:pPr>
              <a:lnSpc>
                <a:spcPct val="100000"/>
              </a:lnSpc>
            </a:pPr>
            <a:r>
              <a:rPr lang="en-GB" dirty="0"/>
              <a:t>Operationalisation defines how to measure a variable.</a:t>
            </a:r>
          </a:p>
          <a:p>
            <a:pPr>
              <a:lnSpc>
                <a:spcPct val="100000"/>
              </a:lnSpc>
            </a:pPr>
            <a:r>
              <a:rPr lang="en-GB" dirty="0"/>
              <a:t>Translates abstract concepts into measurable variables.</a:t>
            </a:r>
          </a:p>
          <a:p>
            <a:pPr>
              <a:lnSpc>
                <a:spcPct val="100000"/>
              </a:lnSpc>
            </a:pPr>
            <a:r>
              <a:rPr lang="en-GB" dirty="0"/>
              <a:t>Example: Measuring 'happiness' with a 1-10 satisfaction scale.</a:t>
            </a:r>
          </a:p>
        </p:txBody>
      </p:sp>
      <p:pic>
        <p:nvPicPr>
          <p:cNvPr id="5" name="Picture 4">
            <a:extLst>
              <a:ext uri="{FF2B5EF4-FFF2-40B4-BE49-F238E27FC236}">
                <a16:creationId xmlns:a16="http://schemas.microsoft.com/office/drawing/2014/main" id="{554DC7FF-67DA-F276-5324-3A422D3153CF}"/>
              </a:ext>
            </a:extLst>
          </p:cNvPr>
          <p:cNvPicPr>
            <a:picLocks noChangeAspect="1"/>
          </p:cNvPicPr>
          <p:nvPr/>
        </p:nvPicPr>
        <p:blipFill>
          <a:blip r:embed="rId2"/>
          <a:stretch>
            <a:fillRect/>
          </a:stretch>
        </p:blipFill>
        <p:spPr>
          <a:xfrm>
            <a:off x="6478241" y="2362589"/>
            <a:ext cx="5710711" cy="3081969"/>
          </a:xfrm>
          <a:prstGeom prst="rect">
            <a:avLst/>
          </a:prstGeom>
        </p:spPr>
      </p:pic>
      <p:grpSp>
        <p:nvGrpSpPr>
          <p:cNvPr id="24"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5" name="Freeform: Shape 24">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6"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8" name="Freeform: Shape 27">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7" name="Freeform: Shape 26">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p:cNvSpPr>
            <a:spLocks noGrp="1"/>
          </p:cNvSpPr>
          <p:nvPr>
            <p:ph type="title"/>
          </p:nvPr>
        </p:nvSpPr>
        <p:spPr>
          <a:xfrm>
            <a:off x="16135" y="30819"/>
            <a:ext cx="5270938" cy="1018221"/>
          </a:xfrm>
        </p:spPr>
        <p:txBody>
          <a:bodyPr>
            <a:normAutofit fontScale="90000"/>
          </a:bodyPr>
          <a:lstStyle/>
          <a:p>
            <a:r>
              <a:rPr dirty="0"/>
              <a:t>What is </a:t>
            </a:r>
            <a:r>
              <a:rPr dirty="0" err="1"/>
              <a:t>Operationalisation</a:t>
            </a:r>
            <a:r>
              <a:rPr dirty="0"/>
              <a:t>?</a:t>
            </a:r>
          </a:p>
        </p:txBody>
      </p:sp>
      <p:grpSp>
        <p:nvGrpSpPr>
          <p:cNvPr id="24"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5" name="Freeform: Shape 24">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6"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8" name="Freeform: Shape 27">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7" name="Freeform: Shape 26">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77631132-5A69-3860-B332-722B513917C6}"/>
              </a:ext>
            </a:extLst>
          </p:cNvPr>
          <p:cNvPicPr>
            <a:picLocks noChangeAspect="1"/>
          </p:cNvPicPr>
          <p:nvPr/>
        </p:nvPicPr>
        <p:blipFill>
          <a:blip r:embed="rId2"/>
          <a:stretch>
            <a:fillRect/>
          </a:stretch>
        </p:blipFill>
        <p:spPr>
          <a:xfrm>
            <a:off x="4122614" y="1183325"/>
            <a:ext cx="8085732" cy="5553837"/>
          </a:xfrm>
          <a:prstGeom prst="rect">
            <a:avLst/>
          </a:prstGeom>
        </p:spPr>
      </p:pic>
      <p:sp>
        <p:nvSpPr>
          <p:cNvPr id="6" name="TextBox 5">
            <a:extLst>
              <a:ext uri="{FF2B5EF4-FFF2-40B4-BE49-F238E27FC236}">
                <a16:creationId xmlns:a16="http://schemas.microsoft.com/office/drawing/2014/main" id="{E1B83F24-9774-DDCD-BBA5-FB9640399C1D}"/>
              </a:ext>
            </a:extLst>
          </p:cNvPr>
          <p:cNvSpPr txBox="1"/>
          <p:nvPr/>
        </p:nvSpPr>
        <p:spPr>
          <a:xfrm>
            <a:off x="26777" y="6517404"/>
            <a:ext cx="4012262" cy="261610"/>
          </a:xfrm>
          <a:prstGeom prst="rect">
            <a:avLst/>
          </a:prstGeom>
          <a:noFill/>
        </p:spPr>
        <p:txBody>
          <a:bodyPr wrap="square" rtlCol="0">
            <a:spAutoFit/>
          </a:bodyPr>
          <a:lstStyle/>
          <a:p>
            <a:r>
              <a:rPr lang="en-GB" sz="1100" dirty="0"/>
              <a:t>Ref: https://explorable.com/operationalization</a:t>
            </a:r>
          </a:p>
        </p:txBody>
      </p:sp>
    </p:spTree>
    <p:extLst>
      <p:ext uri="{BB962C8B-B14F-4D97-AF65-F5344CB8AC3E}">
        <p14:creationId xmlns:p14="http://schemas.microsoft.com/office/powerpoint/2010/main" val="3012449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6" name="Rectangle 3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7"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38" name="Freeform: Shape 13">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9" name="Freeform: Shape 14">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0" name="Freeform: Shape 15">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 name="Freeform: Shape 16">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2" name="Freeform: Shape 17">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3" name="Freeform: Shape 18">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19">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20">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p:cNvSpPr>
            <a:spLocks noGrp="1"/>
          </p:cNvSpPr>
          <p:nvPr>
            <p:ph type="title"/>
          </p:nvPr>
        </p:nvSpPr>
        <p:spPr>
          <a:xfrm>
            <a:off x="-19585" y="32286"/>
            <a:ext cx="7451016" cy="1336561"/>
          </a:xfrm>
        </p:spPr>
        <p:txBody>
          <a:bodyPr>
            <a:normAutofit/>
          </a:bodyPr>
          <a:lstStyle/>
          <a:p>
            <a:pPr>
              <a:lnSpc>
                <a:spcPct val="90000"/>
              </a:lnSpc>
            </a:pPr>
            <a:r>
              <a:rPr lang="en-GB" sz="3700" dirty="0"/>
              <a:t>Why Operationalisation is Important</a:t>
            </a:r>
          </a:p>
        </p:txBody>
      </p:sp>
      <p:sp>
        <p:nvSpPr>
          <p:cNvPr id="3" name="Content Placeholder 2"/>
          <p:cNvSpPr>
            <a:spLocks noGrp="1"/>
          </p:cNvSpPr>
          <p:nvPr>
            <p:ph idx="1"/>
          </p:nvPr>
        </p:nvSpPr>
        <p:spPr>
          <a:xfrm>
            <a:off x="22970" y="1401087"/>
            <a:ext cx="7331972" cy="5040280"/>
          </a:xfrm>
        </p:spPr>
        <p:txBody>
          <a:bodyPr>
            <a:normAutofit/>
          </a:bodyPr>
          <a:lstStyle/>
          <a:p>
            <a:pPr>
              <a:lnSpc>
                <a:spcPct val="100000"/>
              </a:lnSpc>
            </a:pPr>
            <a:r>
              <a:rPr lang="en-GB" sz="2400" dirty="0"/>
              <a:t>Ensures clarity and consistency in measurement.</a:t>
            </a:r>
          </a:p>
          <a:p>
            <a:pPr>
              <a:lnSpc>
                <a:spcPct val="100000"/>
              </a:lnSpc>
            </a:pPr>
            <a:r>
              <a:rPr lang="en-GB" sz="2400" dirty="0"/>
              <a:t>Reduces ambiguity in research.</a:t>
            </a:r>
          </a:p>
          <a:p>
            <a:pPr>
              <a:lnSpc>
                <a:spcPct val="100000"/>
              </a:lnSpc>
            </a:pPr>
            <a:r>
              <a:rPr lang="en-GB" sz="2400" dirty="0"/>
              <a:t>Allows replication of studies by other researchers</a:t>
            </a:r>
            <a:r>
              <a:rPr lang="en-GB" sz="1800" dirty="0"/>
              <a:t>.</a:t>
            </a:r>
          </a:p>
          <a:p>
            <a:endParaRPr lang="en-GB" sz="1800" dirty="0"/>
          </a:p>
        </p:txBody>
      </p:sp>
      <p:grpSp>
        <p:nvGrpSpPr>
          <p:cNvPr id="46"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47" name="Freeform: Shape 23">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8" name="Freeform: Shape 26">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49" name="Freeform: Shape 27">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0" name="Freeform: Shape 28">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1" name="Freeform: Shape 29">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2" name="Freeform: Shape 30">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3" name="Freeform: Shape 31">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4" name="Freeform: Shape 32">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5" name="Freeform: Shape 25">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 name="Picture 5">
            <a:extLst>
              <a:ext uri="{FF2B5EF4-FFF2-40B4-BE49-F238E27FC236}">
                <a16:creationId xmlns:a16="http://schemas.microsoft.com/office/drawing/2014/main" id="{0920A7DD-66DE-506A-BD6C-67DB21293444}"/>
              </a:ext>
            </a:extLst>
          </p:cNvPr>
          <p:cNvPicPr>
            <a:picLocks noChangeAspect="1"/>
          </p:cNvPicPr>
          <p:nvPr/>
        </p:nvPicPr>
        <p:blipFill>
          <a:blip r:embed="rId2"/>
          <a:stretch>
            <a:fillRect/>
          </a:stretch>
        </p:blipFill>
        <p:spPr>
          <a:xfrm>
            <a:off x="5414481" y="3024681"/>
            <a:ext cx="6722407" cy="377963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0" name="Rectangle 3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2" name="Top left">
            <a:extLst>
              <a:ext uri="{FF2B5EF4-FFF2-40B4-BE49-F238E27FC236}">
                <a16:creationId xmlns:a16="http://schemas.microsoft.com/office/drawing/2014/main" id="{ABE95331-6295-47F4-A9B8-7927E2E44F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3" name="Freeform: Shape 42">
              <a:extLst>
                <a:ext uri="{FF2B5EF4-FFF2-40B4-BE49-F238E27FC236}">
                  <a16:creationId xmlns:a16="http://schemas.microsoft.com/office/drawing/2014/main" id="{010094CD-3877-4990-AE53-BF6636436A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4" name="Freeform: Shape 43">
              <a:extLst>
                <a:ext uri="{FF2B5EF4-FFF2-40B4-BE49-F238E27FC236}">
                  <a16:creationId xmlns:a16="http://schemas.microsoft.com/office/drawing/2014/main" id="{3863DD1E-96F3-43C0-8860-17F85DF2D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CA57AF18-4A02-48B3-ABD2-FDAD9BD977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C44E48C9-FC72-4396-BAE7-6ECDBB8EB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FBB5F467-C64B-4AE1-8DA9-6E65DCEB3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3B895879-C5E9-44C0-AE4C-E6E95CA23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BDA15AF9-E4F4-4471-A3D2-4484C9807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588F5FB0-4F04-46E9-BCEC-7AB88D110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p:cNvSpPr>
            <a:spLocks noGrp="1"/>
          </p:cNvSpPr>
          <p:nvPr>
            <p:ph type="title"/>
          </p:nvPr>
        </p:nvSpPr>
        <p:spPr>
          <a:xfrm>
            <a:off x="10849" y="-15275"/>
            <a:ext cx="7442664" cy="1664573"/>
          </a:xfrm>
        </p:spPr>
        <p:txBody>
          <a:bodyPr>
            <a:normAutofit/>
          </a:bodyPr>
          <a:lstStyle/>
          <a:p>
            <a:r>
              <a:rPr lang="en-GB" sz="4100" dirty="0"/>
              <a:t>Examples of Operationalisation</a:t>
            </a:r>
          </a:p>
        </p:txBody>
      </p:sp>
      <p:sp>
        <p:nvSpPr>
          <p:cNvPr id="3" name="Content Placeholder 2"/>
          <p:cNvSpPr>
            <a:spLocks noGrp="1"/>
          </p:cNvSpPr>
          <p:nvPr>
            <p:ph idx="1"/>
          </p:nvPr>
        </p:nvSpPr>
        <p:spPr>
          <a:xfrm>
            <a:off x="10849" y="1777804"/>
            <a:ext cx="5275854" cy="4335283"/>
          </a:xfrm>
        </p:spPr>
        <p:txBody>
          <a:bodyPr>
            <a:normAutofit/>
          </a:bodyPr>
          <a:lstStyle/>
          <a:p>
            <a:pPr>
              <a:lnSpc>
                <a:spcPct val="100000"/>
              </a:lnSpc>
            </a:pPr>
            <a:r>
              <a:rPr lang="en-GB" sz="2400" dirty="0"/>
              <a:t>Social Status: Measured by income, education level, occupation.</a:t>
            </a:r>
          </a:p>
          <a:p>
            <a:pPr>
              <a:lnSpc>
                <a:spcPct val="100000"/>
              </a:lnSpc>
            </a:pPr>
            <a:r>
              <a:rPr lang="en-GB" sz="2400" dirty="0"/>
              <a:t>Stress: Measured by cortisol levels, self-reports, or heart rate.</a:t>
            </a:r>
          </a:p>
          <a:p>
            <a:pPr>
              <a:lnSpc>
                <a:spcPct val="100000"/>
              </a:lnSpc>
            </a:pPr>
            <a:r>
              <a:rPr lang="en-GB" sz="2400" dirty="0"/>
              <a:t>Job Satisfaction: Measured by survey responses or retention rates</a:t>
            </a:r>
            <a:r>
              <a:rPr lang="en-GB" sz="1800" dirty="0"/>
              <a:t>.</a:t>
            </a:r>
          </a:p>
        </p:txBody>
      </p:sp>
      <p:pic>
        <p:nvPicPr>
          <p:cNvPr id="5" name="Picture 4" descr="A diagram of a model&#10;&#10;Description automatically generated">
            <a:extLst>
              <a:ext uri="{FF2B5EF4-FFF2-40B4-BE49-F238E27FC236}">
                <a16:creationId xmlns:a16="http://schemas.microsoft.com/office/drawing/2014/main" id="{3F7CF5C6-6C36-60C3-5C6E-E0F8F209DC04}"/>
              </a:ext>
            </a:extLst>
          </p:cNvPr>
          <p:cNvPicPr>
            <a:picLocks noChangeAspect="1"/>
          </p:cNvPicPr>
          <p:nvPr/>
        </p:nvPicPr>
        <p:blipFill>
          <a:blip r:embed="rId2"/>
          <a:stretch>
            <a:fillRect/>
          </a:stretch>
        </p:blipFill>
        <p:spPr>
          <a:xfrm>
            <a:off x="7861067" y="60272"/>
            <a:ext cx="3016542" cy="2918504"/>
          </a:xfrm>
          <a:prstGeom prst="rect">
            <a:avLst/>
          </a:prstGeom>
        </p:spPr>
      </p:pic>
      <p:pic>
        <p:nvPicPr>
          <p:cNvPr id="4" name="Picture 3" descr="A diagram of a structure&#10;&#10;Description automatically generated">
            <a:extLst>
              <a:ext uri="{FF2B5EF4-FFF2-40B4-BE49-F238E27FC236}">
                <a16:creationId xmlns:a16="http://schemas.microsoft.com/office/drawing/2014/main" id="{F0DF3663-30CB-7EB3-BB5A-8110263FD4E3}"/>
              </a:ext>
            </a:extLst>
          </p:cNvPr>
          <p:cNvPicPr>
            <a:picLocks noChangeAspect="1"/>
          </p:cNvPicPr>
          <p:nvPr/>
        </p:nvPicPr>
        <p:blipFill>
          <a:blip r:embed="rId3"/>
          <a:stretch>
            <a:fillRect/>
          </a:stretch>
        </p:blipFill>
        <p:spPr>
          <a:xfrm>
            <a:off x="5298702" y="3153496"/>
            <a:ext cx="5353922" cy="3707591"/>
          </a:xfrm>
          <a:prstGeom prst="rect">
            <a:avLst/>
          </a:prstGeom>
        </p:spPr>
      </p:pic>
      <p:grpSp>
        <p:nvGrpSpPr>
          <p:cNvPr id="52" name="Bottom Right">
            <a:extLst>
              <a:ext uri="{FF2B5EF4-FFF2-40B4-BE49-F238E27FC236}">
                <a16:creationId xmlns:a16="http://schemas.microsoft.com/office/drawing/2014/main" id="{BEF3CE48-6BF7-4521-BD7D-60562E90AA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3" name="Graphic 157">
              <a:extLst>
                <a:ext uri="{FF2B5EF4-FFF2-40B4-BE49-F238E27FC236}">
                  <a16:creationId xmlns:a16="http://schemas.microsoft.com/office/drawing/2014/main" id="{897E5D04-394A-4B64-95F8-4D2228B98E1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5" name="Freeform: Shape 54">
                <a:extLst>
                  <a:ext uri="{FF2B5EF4-FFF2-40B4-BE49-F238E27FC236}">
                    <a16:creationId xmlns:a16="http://schemas.microsoft.com/office/drawing/2014/main" id="{B075390E-5B63-48D6-A952-CC864F3D05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901093BA-29DE-4F64-ADCF-CE3744FC6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E4ADC823-5240-48FA-97E3-BBDE7F41D8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BDB96D8D-B2B7-4ABC-822A-7BC35E0C07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DB4E59D8-875F-44CB-95DC-D50C32CC8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F40B801A-D39B-4AE5-9712-419A4E9F83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7D0F54C0-5979-4B22-A519-7799ED6F8A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4" name="Freeform: Shape 53">
              <a:extLst>
                <a:ext uri="{FF2B5EF4-FFF2-40B4-BE49-F238E27FC236}">
                  <a16:creationId xmlns:a16="http://schemas.microsoft.com/office/drawing/2014/main" id="{8420D834-197E-4DAF-B0FF-F62B796585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35"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36" name="Freeform: Shape 1035">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Freeform: Shape 1036">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38" name="Freeform: Shape 1037">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39" name="Freeform: Shape 1038">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40" name="Freeform: Shape 1039">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1" name="Freeform: Shape 1040">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42" name="Freeform: Shape 1041">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43" name="Freeform: Shape 1042">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p:cNvSpPr>
            <a:spLocks noGrp="1"/>
          </p:cNvSpPr>
          <p:nvPr>
            <p:ph type="title"/>
          </p:nvPr>
        </p:nvSpPr>
        <p:spPr>
          <a:xfrm>
            <a:off x="-3048" y="10577"/>
            <a:ext cx="12184024" cy="1471193"/>
          </a:xfrm>
        </p:spPr>
        <p:txBody>
          <a:bodyPr>
            <a:normAutofit/>
          </a:bodyPr>
          <a:lstStyle/>
          <a:p>
            <a:r>
              <a:rPr dirty="0"/>
              <a:t>Challenges in Measurement and </a:t>
            </a:r>
            <a:r>
              <a:rPr dirty="0" err="1"/>
              <a:t>Operationalisation</a:t>
            </a:r>
            <a:endParaRPr dirty="0"/>
          </a:p>
        </p:txBody>
      </p:sp>
      <p:graphicFrame>
        <p:nvGraphicFramePr>
          <p:cNvPr id="1057" name="Content Placeholder 2">
            <a:extLst>
              <a:ext uri="{FF2B5EF4-FFF2-40B4-BE49-F238E27FC236}">
                <a16:creationId xmlns:a16="http://schemas.microsoft.com/office/drawing/2014/main" id="{08948684-C95A-8DF7-1271-DC15C750FED2}"/>
              </a:ext>
            </a:extLst>
          </p:cNvPr>
          <p:cNvGraphicFramePr>
            <a:graphicFrameLocks noGrp="1"/>
          </p:cNvGraphicFramePr>
          <p:nvPr>
            <p:ph idx="1"/>
            <p:extLst>
              <p:ext uri="{D42A27DB-BD31-4B8C-83A1-F6EECF244321}">
                <p14:modId xmlns:p14="http://schemas.microsoft.com/office/powerpoint/2010/main" val="773740177"/>
              </p:ext>
            </p:extLst>
          </p:nvPr>
        </p:nvGraphicFramePr>
        <p:xfrm>
          <a:off x="5041103" y="740980"/>
          <a:ext cx="7630680" cy="59843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Reliability &amp; Validity">
            <a:extLst>
              <a:ext uri="{FF2B5EF4-FFF2-40B4-BE49-F238E27FC236}">
                <a16:creationId xmlns:a16="http://schemas.microsoft.com/office/drawing/2014/main" id="{03AB3DCD-FA56-19C9-4233-6254EF2C9D8F}"/>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95963" y="3019634"/>
            <a:ext cx="4967270" cy="3405323"/>
          </a:xfrm>
          <a:prstGeom prst="rect">
            <a:avLst/>
          </a:prstGeom>
          <a:noFill/>
          <a:extLst>
            <a:ext uri="{909E8E84-426E-40DD-AFC4-6F175D3DCCD1}">
              <a14:hiddenFill xmlns:a14="http://schemas.microsoft.com/office/drawing/2010/main">
                <a:solidFill>
                  <a:srgbClr val="FFFFFF"/>
                </a:solidFill>
              </a14:hiddenFill>
            </a:ext>
          </a:extLst>
        </p:spPr>
      </p:pic>
      <p:grpSp>
        <p:nvGrpSpPr>
          <p:cNvPr id="1045"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046" name="Freeform: Shape 1045">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47"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049" name="Freeform: Shape 1048">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0" name="Freeform: Shape 1049">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1" name="Freeform: Shape 1050">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2" name="Freeform: Shape 1051">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3" name="Freeform: Shape 1052">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4" name="Freeform: Shape 1053">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5" name="Freeform: Shape 1054">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048" name="Freeform: Shape 1047">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192D4DF4-ADE9-0CBA-98DB-5D833BBA2CF7}"/>
              </a:ext>
            </a:extLst>
          </p:cNvPr>
          <p:cNvSpPr txBox="1"/>
          <p:nvPr/>
        </p:nvSpPr>
        <p:spPr>
          <a:xfrm>
            <a:off x="-51160" y="6552567"/>
            <a:ext cx="5092262" cy="338554"/>
          </a:xfrm>
          <a:prstGeom prst="rect">
            <a:avLst/>
          </a:prstGeom>
          <a:noFill/>
        </p:spPr>
        <p:txBody>
          <a:bodyPr wrap="square" rtlCol="0">
            <a:spAutoFit/>
          </a:bodyPr>
          <a:lstStyle/>
          <a:p>
            <a:r>
              <a:rPr lang="en-GB" sz="1600" dirty="0"/>
              <a:t>https://conjointly.com/kb/reliability-and-validity/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59" name="Rectangle 205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061"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2062" name="Freeform: Shape 2061">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63" name="Freeform: Shape 2062">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64" name="Freeform: Shape 2063">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65" name="Freeform: Shape 2064">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066" name="Freeform: Shape 2065">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67" name="Freeform: Shape 2066">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68" name="Freeform: Shape 2067">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069" name="Freeform: Shape 2068">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p:cNvSpPr>
            <a:spLocks noGrp="1"/>
          </p:cNvSpPr>
          <p:nvPr>
            <p:ph type="title"/>
          </p:nvPr>
        </p:nvSpPr>
        <p:spPr>
          <a:xfrm>
            <a:off x="23002" y="25382"/>
            <a:ext cx="10246090" cy="1018065"/>
          </a:xfrm>
        </p:spPr>
        <p:txBody>
          <a:bodyPr>
            <a:normAutofit/>
          </a:bodyPr>
          <a:lstStyle/>
          <a:p>
            <a:r>
              <a:rPr dirty="0"/>
              <a:t>Validity and Reliability</a:t>
            </a:r>
          </a:p>
        </p:txBody>
      </p:sp>
      <p:sp>
        <p:nvSpPr>
          <p:cNvPr id="3" name="Content Placeholder 2"/>
          <p:cNvSpPr>
            <a:spLocks noGrp="1"/>
          </p:cNvSpPr>
          <p:nvPr>
            <p:ph idx="1"/>
          </p:nvPr>
        </p:nvSpPr>
        <p:spPr>
          <a:xfrm>
            <a:off x="24923" y="1361090"/>
            <a:ext cx="7589822" cy="5479970"/>
          </a:xfrm>
        </p:spPr>
        <p:txBody>
          <a:bodyPr>
            <a:normAutofit/>
          </a:bodyPr>
          <a:lstStyle/>
          <a:p>
            <a:r>
              <a:rPr lang="en-GB" sz="2400" dirty="0"/>
              <a:t>Validity: Accuracy in reflecting the concept (construct, content, criterion validity).</a:t>
            </a:r>
          </a:p>
          <a:p>
            <a:r>
              <a:rPr lang="en-GB" sz="2400" dirty="0"/>
              <a:t>Reliability: Consistency of measurement (test-retest, inter-rater, internal consistency).</a:t>
            </a:r>
          </a:p>
          <a:p>
            <a:endParaRPr lang="en-GB" sz="1800" dirty="0"/>
          </a:p>
        </p:txBody>
      </p:sp>
      <p:pic>
        <p:nvPicPr>
          <p:cNvPr id="2052" name="Picture 4" descr="Reliability &amp; Validity">
            <a:extLst>
              <a:ext uri="{FF2B5EF4-FFF2-40B4-BE49-F238E27FC236}">
                <a16:creationId xmlns:a16="http://schemas.microsoft.com/office/drawing/2014/main" id="{A288DC80-2CE4-6A37-70FF-8DA01913A6C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47668" y="4026455"/>
            <a:ext cx="4967270" cy="1679654"/>
          </a:xfrm>
          <a:prstGeom prst="rect">
            <a:avLst/>
          </a:prstGeom>
          <a:noFill/>
          <a:extLst>
            <a:ext uri="{909E8E84-426E-40DD-AFC4-6F175D3DCCD1}">
              <a14:hiddenFill xmlns:a14="http://schemas.microsoft.com/office/drawing/2010/main">
                <a:solidFill>
                  <a:srgbClr val="FFFFFF"/>
                </a:solidFill>
              </a14:hiddenFill>
            </a:ext>
          </a:extLst>
        </p:spPr>
      </p:pic>
      <p:grpSp>
        <p:nvGrpSpPr>
          <p:cNvPr id="2071"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072" name="Freeform: Shape 2071">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073"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075" name="Freeform: Shape 2074">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6" name="Freeform: Shape 2075">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7" name="Freeform: Shape 2076">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8" name="Freeform: Shape 2077">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9" name="Freeform: Shape 2078">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80" name="Freeform: Shape 2079">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81" name="Freeform: Shape 2080">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074" name="Freeform: Shape 2073">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rPr dirty="0"/>
              <a:t>• Measurement and </a:t>
            </a:r>
            <a:r>
              <a:rPr dirty="0" err="1"/>
              <a:t>operationalisation</a:t>
            </a:r>
            <a:r>
              <a:rPr dirty="0"/>
              <a:t> make abstract concepts measurable.</a:t>
            </a:r>
          </a:p>
          <a:p>
            <a:r>
              <a:rPr dirty="0"/>
              <a:t>• Accurate </a:t>
            </a:r>
            <a:r>
              <a:rPr dirty="0" err="1"/>
              <a:t>operationalisation</a:t>
            </a:r>
            <a:r>
              <a:rPr dirty="0"/>
              <a:t> ensures clarity and consistency.</a:t>
            </a:r>
          </a:p>
          <a:p>
            <a:r>
              <a:rPr dirty="0"/>
              <a:t>• Addressing validity and reliability strengthens research.</a:t>
            </a:r>
            <a:endParaRPr lang="en-GB" dirty="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F2C2E-2075-290E-E055-BC58A705E7A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E45746E-AA62-7446-D675-C7A6B43D2A23}"/>
              </a:ext>
            </a:extLst>
          </p:cNvPr>
          <p:cNvSpPr>
            <a:spLocks noGrp="1"/>
          </p:cNvSpPr>
          <p:nvPr>
            <p:ph idx="1"/>
          </p:nvPr>
        </p:nvSpPr>
        <p:spPr/>
        <p:txBody>
          <a:bodyPr/>
          <a:lstStyle/>
          <a:p>
            <a:r>
              <a:rPr lang="en-GB" sz="1600" dirty="0">
                <a:solidFill>
                  <a:schemeClr val="tx1"/>
                </a:solidFill>
                <a:hlinkClick r:id="rId2">
                  <a:extLst>
                    <a:ext uri="{A12FA001-AC4F-418D-AE19-62706E023703}">
                      <ahyp:hlinkClr xmlns:ahyp="http://schemas.microsoft.com/office/drawing/2018/hyperlinkcolor" val="tx"/>
                    </a:ext>
                  </a:extLst>
                </a:hlinkClick>
              </a:rPr>
              <a:t>4 Levels of Measurement: Nominal, Ordinal, Interval &amp; Ratio - </a:t>
            </a:r>
            <a:r>
              <a:rPr lang="en-GB" sz="1600" dirty="0">
                <a:solidFill>
                  <a:srgbClr val="D26012"/>
                </a:solidFill>
                <a:hlinkClick r:id="rId2">
                  <a:extLst>
                    <a:ext uri="{A12FA001-AC4F-418D-AE19-62706E023703}">
                      <ahyp:hlinkClr xmlns:ahyp="http://schemas.microsoft.com/office/drawing/2018/hyperlinkcolor" val="tx"/>
                    </a:ext>
                  </a:extLst>
                </a:hlinkClick>
              </a:rPr>
              <a:t>https://careerfoundry.com/en/blog/data-analytics/data-levels-of-measurement/</a:t>
            </a:r>
          </a:p>
          <a:p>
            <a:r>
              <a:rPr lang="en-GB" sz="1600" dirty="0">
                <a:solidFill>
                  <a:srgbClr val="D26012"/>
                </a:solidFill>
                <a:hlinkClick r:id="rId2">
                  <a:extLst>
                    <a:ext uri="{A12FA001-AC4F-418D-AE19-62706E023703}">
                      <ahyp:hlinkClr xmlns:ahyp="http://schemas.microsoft.com/office/drawing/2018/hyperlinkcolor" val="tx"/>
                    </a:ext>
                  </a:extLst>
                </a:hlinkClick>
              </a:rPr>
              <a:t>https://conjointly.com/kb/reliability-and-validity/</a:t>
            </a:r>
            <a:endParaRPr lang="en-GB" sz="1600" dirty="0"/>
          </a:p>
          <a:p>
            <a:r>
              <a:rPr lang="en-GB" sz="1600" b="1" i="0" dirty="0">
                <a:solidFill>
                  <a:srgbClr val="212529"/>
                </a:solidFill>
                <a:effectLst/>
                <a:latin typeface="aeonik"/>
              </a:rPr>
              <a:t>Types of Reliability ~ </a:t>
            </a:r>
            <a:r>
              <a:rPr lang="en-GB" sz="1600" b="1" i="0" dirty="0">
                <a:solidFill>
                  <a:srgbClr val="212529"/>
                </a:solidFill>
                <a:effectLst/>
                <a:latin typeface="aeonik"/>
                <a:hlinkClick r:id="rId3"/>
              </a:rPr>
              <a:t>https://conjointly.com/kb/types-of-reliability/#average-itemtotal-correlation</a:t>
            </a:r>
            <a:endParaRPr lang="en-GB" sz="1600" b="1" i="0" dirty="0">
              <a:solidFill>
                <a:srgbClr val="212529"/>
              </a:solidFill>
              <a:effectLst/>
              <a:latin typeface="aeonik"/>
            </a:endParaRPr>
          </a:p>
          <a:p>
            <a:r>
              <a:rPr lang="en-GB" sz="1600" b="1" i="0" dirty="0">
                <a:solidFill>
                  <a:srgbClr val="212529"/>
                </a:solidFill>
                <a:effectLst/>
                <a:latin typeface="aeonik"/>
              </a:rPr>
              <a:t>Types of Measurement Validity ~ </a:t>
            </a:r>
            <a:r>
              <a:rPr lang="en-GB" sz="1600" b="1" i="0" dirty="0">
                <a:solidFill>
                  <a:srgbClr val="212529"/>
                </a:solidFill>
                <a:effectLst/>
                <a:latin typeface="aeonik"/>
                <a:hlinkClick r:id="rId4"/>
              </a:rPr>
              <a:t>https://conjointly.com/kb/measurement-validity-types/</a:t>
            </a:r>
            <a:r>
              <a:rPr lang="en-GB" sz="1600" b="1" i="0" dirty="0">
                <a:solidFill>
                  <a:srgbClr val="212529"/>
                </a:solidFill>
                <a:effectLst/>
                <a:latin typeface="aeonik"/>
              </a:rPr>
              <a:t> </a:t>
            </a:r>
          </a:p>
          <a:p>
            <a:r>
              <a:rPr lang="en-GB" sz="1100" b="1" i="0" dirty="0">
                <a:solidFill>
                  <a:srgbClr val="212529"/>
                </a:solidFill>
                <a:effectLst/>
                <a:latin typeface="aeonik"/>
              </a:rPr>
              <a:t>Theory of Reliability ~ </a:t>
            </a:r>
            <a:r>
              <a:rPr lang="en-GB" sz="1100" b="1" i="0" dirty="0">
                <a:solidFill>
                  <a:srgbClr val="212529"/>
                </a:solidFill>
                <a:effectLst/>
                <a:latin typeface="aeonik"/>
                <a:hlinkClick r:id="rId5"/>
              </a:rPr>
              <a:t>https://conjointly.com/kb/theory-of-reliability/</a:t>
            </a:r>
            <a:endParaRPr lang="en-GB" sz="1100" b="1" i="0" dirty="0">
              <a:solidFill>
                <a:srgbClr val="212529"/>
              </a:solidFill>
              <a:effectLst/>
              <a:latin typeface="aeonik"/>
            </a:endParaRPr>
          </a:p>
          <a:p>
            <a:endParaRPr lang="en-GB" sz="1100" b="1" i="0" dirty="0">
              <a:solidFill>
                <a:srgbClr val="212529"/>
              </a:solidFill>
              <a:effectLst/>
              <a:latin typeface="aeonik"/>
            </a:endParaRPr>
          </a:p>
          <a:p>
            <a:endParaRPr lang="en-GB" sz="1600" b="1" i="0" dirty="0">
              <a:solidFill>
                <a:srgbClr val="212529"/>
              </a:solidFill>
              <a:effectLst/>
              <a:latin typeface="aeonik"/>
            </a:endParaRPr>
          </a:p>
          <a:p>
            <a:endParaRPr lang="en-GB" dirty="0"/>
          </a:p>
        </p:txBody>
      </p:sp>
    </p:spTree>
    <p:extLst>
      <p:ext uri="{BB962C8B-B14F-4D97-AF65-F5344CB8AC3E}">
        <p14:creationId xmlns:p14="http://schemas.microsoft.com/office/powerpoint/2010/main" val="627287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42390801"/>
      </p:ext>
    </p:extLst>
  </p:cSld>
  <p:clrMapOvr>
    <a:masterClrMapping/>
  </p:clrMapOvr>
</p:sld>
</file>

<file path=ppt/theme/theme1.xml><?xml version="1.0" encoding="utf-8"?>
<a:theme xmlns:a="http://schemas.openxmlformats.org/drawingml/2006/main" name="Explor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1445</TotalTime>
  <Words>1438</Words>
  <Application>Microsoft Office PowerPoint</Application>
  <PresentationFormat>Widescreen</PresentationFormat>
  <Paragraphs>103</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aeonik</vt:lpstr>
      <vt:lpstr>Arial</vt:lpstr>
      <vt:lpstr>Avenir Next LT Pro</vt:lpstr>
      <vt:lpstr>AvenirNext LT Pro Medium</vt:lpstr>
      <vt:lpstr>Courier New</vt:lpstr>
      <vt:lpstr>Rockwell</vt:lpstr>
      <vt:lpstr>Segoe UI</vt:lpstr>
      <vt:lpstr>ExploreVTI</vt:lpstr>
      <vt:lpstr>DBA – Research Methodology </vt:lpstr>
      <vt:lpstr>The World in Numbers: Measurement and Operationalisation</vt:lpstr>
      <vt:lpstr>Introduction to Measurement</vt:lpstr>
      <vt:lpstr>Levels of Measurement</vt:lpstr>
      <vt:lpstr>Nominal measurements </vt:lpstr>
      <vt:lpstr>Ordinal measurements</vt:lpstr>
      <vt:lpstr>Interval measurements </vt:lpstr>
      <vt:lpstr>Ratio measurements</vt:lpstr>
      <vt:lpstr>What is Operationalisation?</vt:lpstr>
      <vt:lpstr>What is Operationalisation?</vt:lpstr>
      <vt:lpstr>Why Operationalisation is Important</vt:lpstr>
      <vt:lpstr>Examples of Operationalisation</vt:lpstr>
      <vt:lpstr>Challenges in Measurement and Operationalisation</vt:lpstr>
      <vt:lpstr>Validity and Reliability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Ebad Banissi</dc:creator>
  <cp:lastModifiedBy>Ebad Banissi</cp:lastModifiedBy>
  <cp:revision>18</cp:revision>
  <dcterms:created xsi:type="dcterms:W3CDTF">2024-09-22T18:31:48Z</dcterms:created>
  <dcterms:modified xsi:type="dcterms:W3CDTF">2024-10-09T12:48:35Z</dcterms:modified>
</cp:coreProperties>
</file>