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70" r:id="rId6"/>
    <p:sldId id="257" r:id="rId7"/>
    <p:sldId id="269" r:id="rId8"/>
    <p:sldId id="258" r:id="rId9"/>
    <p:sldId id="259" r:id="rId10"/>
    <p:sldId id="260" r:id="rId11"/>
    <p:sldId id="261" r:id="rId12"/>
    <p:sldId id="262" r:id="rId13"/>
    <p:sldId id="268" r:id="rId14"/>
    <p:sldId id="265" r:id="rId15"/>
    <p:sldId id="266" r:id="rId16"/>
    <p:sldId id="267" r:id="rId17"/>
    <p:sldId id="271" r:id="rId18"/>
    <p:sldId id="26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415168-885A-44E7-93A4-A87F7DD80E33}"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B11BD42-3251-46C6-AEAE-0F48207C5727}">
      <dgm:prSet/>
      <dgm:spPr/>
      <dgm:t>
        <a:bodyPr/>
        <a:lstStyle/>
        <a:p>
          <a:r>
            <a:rPr lang="en-GB"/>
            <a:t>Name: Daniel Jonson</a:t>
          </a:r>
          <a:endParaRPr lang="en-US"/>
        </a:p>
      </dgm:t>
    </dgm:pt>
    <dgm:pt modelId="{BE519814-A245-4566-ACD5-5859AEC54B0D}" type="parTrans" cxnId="{1630E56E-2DBD-4CA2-AE29-999A395598BC}">
      <dgm:prSet/>
      <dgm:spPr/>
      <dgm:t>
        <a:bodyPr/>
        <a:lstStyle/>
        <a:p>
          <a:endParaRPr lang="en-US"/>
        </a:p>
      </dgm:t>
    </dgm:pt>
    <dgm:pt modelId="{88EA2AF5-9A67-440B-8799-FAEC23411941}" type="sibTrans" cxnId="{1630E56E-2DBD-4CA2-AE29-999A395598BC}">
      <dgm:prSet/>
      <dgm:spPr/>
      <dgm:t>
        <a:bodyPr/>
        <a:lstStyle/>
        <a:p>
          <a:endParaRPr lang="en-US"/>
        </a:p>
      </dgm:t>
    </dgm:pt>
    <dgm:pt modelId="{B7A37E63-1015-4898-913A-C20B45719A7E}">
      <dgm:prSet/>
      <dgm:spPr/>
      <dgm:t>
        <a:bodyPr/>
        <a:lstStyle/>
        <a:p>
          <a:r>
            <a:rPr lang="en-GB" dirty="0"/>
            <a:t>Age: 60 years old</a:t>
          </a:r>
          <a:endParaRPr lang="en-US" dirty="0"/>
        </a:p>
      </dgm:t>
    </dgm:pt>
    <dgm:pt modelId="{A2C49105-B571-4615-A896-59CFAD348066}" type="parTrans" cxnId="{338B38A9-FFFE-41A8-993F-7369630973EB}">
      <dgm:prSet/>
      <dgm:spPr/>
      <dgm:t>
        <a:bodyPr/>
        <a:lstStyle/>
        <a:p>
          <a:endParaRPr lang="en-US"/>
        </a:p>
      </dgm:t>
    </dgm:pt>
    <dgm:pt modelId="{19602C88-BC09-4B1C-B434-B6885C6C6D8C}" type="sibTrans" cxnId="{338B38A9-FFFE-41A8-993F-7369630973EB}">
      <dgm:prSet/>
      <dgm:spPr/>
      <dgm:t>
        <a:bodyPr/>
        <a:lstStyle/>
        <a:p>
          <a:endParaRPr lang="en-US"/>
        </a:p>
      </dgm:t>
    </dgm:pt>
    <dgm:pt modelId="{FCE8103D-33B9-48CD-92E0-3F8AD13F9473}">
      <dgm:prSet/>
      <dgm:spPr/>
      <dgm:t>
        <a:bodyPr/>
        <a:lstStyle/>
        <a:p>
          <a:r>
            <a:rPr lang="en-GB"/>
            <a:t>Gender: Male </a:t>
          </a:r>
          <a:endParaRPr lang="en-US"/>
        </a:p>
      </dgm:t>
    </dgm:pt>
    <dgm:pt modelId="{AB535560-A339-44DD-9828-313B8DF561B3}" type="parTrans" cxnId="{87738DC6-8F72-4C9F-81CE-2346174C28CB}">
      <dgm:prSet/>
      <dgm:spPr/>
      <dgm:t>
        <a:bodyPr/>
        <a:lstStyle/>
        <a:p>
          <a:endParaRPr lang="en-US"/>
        </a:p>
      </dgm:t>
    </dgm:pt>
    <dgm:pt modelId="{DFE3A487-DCB1-4609-AF04-BE1CF895C3F7}" type="sibTrans" cxnId="{87738DC6-8F72-4C9F-81CE-2346174C28CB}">
      <dgm:prSet/>
      <dgm:spPr/>
      <dgm:t>
        <a:bodyPr/>
        <a:lstStyle/>
        <a:p>
          <a:endParaRPr lang="en-US"/>
        </a:p>
      </dgm:t>
    </dgm:pt>
    <dgm:pt modelId="{D86A4DE6-4198-4FEE-926D-F3114160C287}">
      <dgm:prSet/>
      <dgm:spPr/>
      <dgm:t>
        <a:bodyPr/>
        <a:lstStyle/>
        <a:p>
          <a:r>
            <a:rPr lang="en-GB"/>
            <a:t>Ethnicity: Black British </a:t>
          </a:r>
          <a:endParaRPr lang="en-US"/>
        </a:p>
      </dgm:t>
    </dgm:pt>
    <dgm:pt modelId="{AE95EF4A-51BD-449B-BB47-6D84E9CA56DE}" type="parTrans" cxnId="{7379CB35-95CA-44EA-A625-A5A72E01A679}">
      <dgm:prSet/>
      <dgm:spPr/>
      <dgm:t>
        <a:bodyPr/>
        <a:lstStyle/>
        <a:p>
          <a:endParaRPr lang="en-US"/>
        </a:p>
      </dgm:t>
    </dgm:pt>
    <dgm:pt modelId="{0C55FA71-85F6-43BE-81E9-A16356D4B67C}" type="sibTrans" cxnId="{7379CB35-95CA-44EA-A625-A5A72E01A679}">
      <dgm:prSet/>
      <dgm:spPr/>
      <dgm:t>
        <a:bodyPr/>
        <a:lstStyle/>
        <a:p>
          <a:endParaRPr lang="en-US"/>
        </a:p>
      </dgm:t>
    </dgm:pt>
    <dgm:pt modelId="{A8C2B77D-6134-421D-8084-5CCA6576BC0F}">
      <dgm:prSet/>
      <dgm:spPr/>
      <dgm:t>
        <a:bodyPr/>
        <a:lstStyle/>
        <a:p>
          <a:r>
            <a:rPr lang="en-GB"/>
            <a:t>Occupation: Retired delivery driver</a:t>
          </a:r>
          <a:endParaRPr lang="en-US"/>
        </a:p>
      </dgm:t>
    </dgm:pt>
    <dgm:pt modelId="{0240C88E-5FA5-46C2-AE7D-DA5F857F2E9B}" type="parTrans" cxnId="{C0CA6B0E-49D9-4570-A675-3352C6AF0FD0}">
      <dgm:prSet/>
      <dgm:spPr/>
      <dgm:t>
        <a:bodyPr/>
        <a:lstStyle/>
        <a:p>
          <a:endParaRPr lang="en-US"/>
        </a:p>
      </dgm:t>
    </dgm:pt>
    <dgm:pt modelId="{696FAE4F-5C09-4579-AD8C-B697637207B8}" type="sibTrans" cxnId="{C0CA6B0E-49D9-4570-A675-3352C6AF0FD0}">
      <dgm:prSet/>
      <dgm:spPr/>
      <dgm:t>
        <a:bodyPr/>
        <a:lstStyle/>
        <a:p>
          <a:endParaRPr lang="en-US"/>
        </a:p>
      </dgm:t>
    </dgm:pt>
    <dgm:pt modelId="{0E0F4899-B3A6-458F-9123-FAA409B11631}">
      <dgm:prSet/>
      <dgm:spPr/>
      <dgm:t>
        <a:bodyPr/>
        <a:lstStyle/>
        <a:p>
          <a:r>
            <a:rPr lang="en-GB"/>
            <a:t>Living Situation: Lives alone in small rented flat in an  urban area with high air pollution, receives on daily domiciliary care visit,  daughter  visits weekly. </a:t>
          </a:r>
          <a:endParaRPr lang="en-US"/>
        </a:p>
      </dgm:t>
    </dgm:pt>
    <dgm:pt modelId="{B3DD00F6-8CC2-4648-903E-1B08C9795CAF}" type="parTrans" cxnId="{5F9919C1-A9E9-4D16-8726-EDE9EF0C085D}">
      <dgm:prSet/>
      <dgm:spPr/>
      <dgm:t>
        <a:bodyPr/>
        <a:lstStyle/>
        <a:p>
          <a:endParaRPr lang="en-US"/>
        </a:p>
      </dgm:t>
    </dgm:pt>
    <dgm:pt modelId="{1638A3AD-228F-4F2F-AFE7-F283EB1A0590}" type="sibTrans" cxnId="{5F9919C1-A9E9-4D16-8726-EDE9EF0C085D}">
      <dgm:prSet/>
      <dgm:spPr/>
      <dgm:t>
        <a:bodyPr/>
        <a:lstStyle/>
        <a:p>
          <a:endParaRPr lang="en-US"/>
        </a:p>
      </dgm:t>
    </dgm:pt>
    <dgm:pt modelId="{F0EA1883-9BA5-4BB7-BE58-625E5FB207D9}">
      <dgm:prSet/>
      <dgm:spPr/>
      <dgm:t>
        <a:bodyPr/>
        <a:lstStyle/>
        <a:p>
          <a:r>
            <a:rPr lang="en-GB"/>
            <a:t>Condition: Chronic Obstructive pulmonary disease ( COPD) </a:t>
          </a:r>
          <a:endParaRPr lang="en-US"/>
        </a:p>
      </dgm:t>
    </dgm:pt>
    <dgm:pt modelId="{7E6A2CE3-FB0A-4F78-B486-A738000B370C}" type="parTrans" cxnId="{4DC3D2A0-C5A4-49FD-9AA8-D912112ACD7D}">
      <dgm:prSet/>
      <dgm:spPr/>
      <dgm:t>
        <a:bodyPr/>
        <a:lstStyle/>
        <a:p>
          <a:endParaRPr lang="en-US"/>
        </a:p>
      </dgm:t>
    </dgm:pt>
    <dgm:pt modelId="{69E92C55-E7A6-4B47-AF75-07E520BBD7B1}" type="sibTrans" cxnId="{4DC3D2A0-C5A4-49FD-9AA8-D912112ACD7D}">
      <dgm:prSet/>
      <dgm:spPr/>
      <dgm:t>
        <a:bodyPr/>
        <a:lstStyle/>
        <a:p>
          <a:endParaRPr lang="en-US"/>
        </a:p>
      </dgm:t>
    </dgm:pt>
    <dgm:pt modelId="{7EEE5450-A304-4D7C-B1F4-81BB1BD7F02E}">
      <dgm:prSet/>
      <dgm:spPr/>
      <dgm:t>
        <a:bodyPr/>
        <a:lstStyle/>
        <a:p>
          <a:r>
            <a:rPr lang="en-GB"/>
            <a:t>Relevant Background: Former smoker 40 years, history recurrent chest infection, limited mobility due to breathlessness.</a:t>
          </a:r>
          <a:endParaRPr lang="en-US"/>
        </a:p>
      </dgm:t>
    </dgm:pt>
    <dgm:pt modelId="{F043C3E1-81DD-4A2B-92D6-B1098386A0F2}" type="parTrans" cxnId="{7498C04C-153F-4047-868B-DFCE270AF62C}">
      <dgm:prSet/>
      <dgm:spPr/>
      <dgm:t>
        <a:bodyPr/>
        <a:lstStyle/>
        <a:p>
          <a:endParaRPr lang="en-US"/>
        </a:p>
      </dgm:t>
    </dgm:pt>
    <dgm:pt modelId="{33455514-DAE3-4B43-9092-FB94B93A42B9}" type="sibTrans" cxnId="{7498C04C-153F-4047-868B-DFCE270AF62C}">
      <dgm:prSet/>
      <dgm:spPr/>
      <dgm:t>
        <a:bodyPr/>
        <a:lstStyle/>
        <a:p>
          <a:endParaRPr lang="en-US"/>
        </a:p>
      </dgm:t>
    </dgm:pt>
    <dgm:pt modelId="{845723E3-70EC-4903-969C-F6B6E54F187B}" type="pres">
      <dgm:prSet presAssocID="{BF415168-885A-44E7-93A4-A87F7DD80E33}" presName="linear" presStyleCnt="0">
        <dgm:presLayoutVars>
          <dgm:animLvl val="lvl"/>
          <dgm:resizeHandles val="exact"/>
        </dgm:presLayoutVars>
      </dgm:prSet>
      <dgm:spPr/>
    </dgm:pt>
    <dgm:pt modelId="{9C8E3B4C-0615-4147-8B83-62ADF640C62A}" type="pres">
      <dgm:prSet presAssocID="{FB11BD42-3251-46C6-AEAE-0F48207C5727}" presName="parentText" presStyleLbl="node1" presStyleIdx="0" presStyleCnt="8">
        <dgm:presLayoutVars>
          <dgm:chMax val="0"/>
          <dgm:bulletEnabled val="1"/>
        </dgm:presLayoutVars>
      </dgm:prSet>
      <dgm:spPr/>
    </dgm:pt>
    <dgm:pt modelId="{76D50E7C-EC85-4C2A-A7C2-BE90525F044F}" type="pres">
      <dgm:prSet presAssocID="{88EA2AF5-9A67-440B-8799-FAEC23411941}" presName="spacer" presStyleCnt="0"/>
      <dgm:spPr/>
    </dgm:pt>
    <dgm:pt modelId="{B180B3AF-640C-40DC-8F77-7C6D1501CE6D}" type="pres">
      <dgm:prSet presAssocID="{B7A37E63-1015-4898-913A-C20B45719A7E}" presName="parentText" presStyleLbl="node1" presStyleIdx="1" presStyleCnt="8">
        <dgm:presLayoutVars>
          <dgm:chMax val="0"/>
          <dgm:bulletEnabled val="1"/>
        </dgm:presLayoutVars>
      </dgm:prSet>
      <dgm:spPr/>
    </dgm:pt>
    <dgm:pt modelId="{5D8B0C76-9AEC-4C55-AD04-2C7BD55C09F0}" type="pres">
      <dgm:prSet presAssocID="{19602C88-BC09-4B1C-B434-B6885C6C6D8C}" presName="spacer" presStyleCnt="0"/>
      <dgm:spPr/>
    </dgm:pt>
    <dgm:pt modelId="{68ADF43B-8926-4028-9129-C949FD974E52}" type="pres">
      <dgm:prSet presAssocID="{FCE8103D-33B9-48CD-92E0-3F8AD13F9473}" presName="parentText" presStyleLbl="node1" presStyleIdx="2" presStyleCnt="8">
        <dgm:presLayoutVars>
          <dgm:chMax val="0"/>
          <dgm:bulletEnabled val="1"/>
        </dgm:presLayoutVars>
      </dgm:prSet>
      <dgm:spPr/>
    </dgm:pt>
    <dgm:pt modelId="{99C959A5-906E-45F6-8BDF-BDE8EC9F3863}" type="pres">
      <dgm:prSet presAssocID="{DFE3A487-DCB1-4609-AF04-BE1CF895C3F7}" presName="spacer" presStyleCnt="0"/>
      <dgm:spPr/>
    </dgm:pt>
    <dgm:pt modelId="{0A1C88D9-524E-498F-A2E1-3DD68532A039}" type="pres">
      <dgm:prSet presAssocID="{D86A4DE6-4198-4FEE-926D-F3114160C287}" presName="parentText" presStyleLbl="node1" presStyleIdx="3" presStyleCnt="8">
        <dgm:presLayoutVars>
          <dgm:chMax val="0"/>
          <dgm:bulletEnabled val="1"/>
        </dgm:presLayoutVars>
      </dgm:prSet>
      <dgm:spPr/>
    </dgm:pt>
    <dgm:pt modelId="{642DFF32-C64F-442D-BAF7-8E0217377DA5}" type="pres">
      <dgm:prSet presAssocID="{0C55FA71-85F6-43BE-81E9-A16356D4B67C}" presName="spacer" presStyleCnt="0"/>
      <dgm:spPr/>
    </dgm:pt>
    <dgm:pt modelId="{E6883BFC-E5F8-4E80-9D12-7E60DDC00926}" type="pres">
      <dgm:prSet presAssocID="{A8C2B77D-6134-421D-8084-5CCA6576BC0F}" presName="parentText" presStyleLbl="node1" presStyleIdx="4" presStyleCnt="8">
        <dgm:presLayoutVars>
          <dgm:chMax val="0"/>
          <dgm:bulletEnabled val="1"/>
        </dgm:presLayoutVars>
      </dgm:prSet>
      <dgm:spPr/>
    </dgm:pt>
    <dgm:pt modelId="{9B11B001-A884-48F2-9A18-37D076D774D1}" type="pres">
      <dgm:prSet presAssocID="{696FAE4F-5C09-4579-AD8C-B697637207B8}" presName="spacer" presStyleCnt="0"/>
      <dgm:spPr/>
    </dgm:pt>
    <dgm:pt modelId="{4AF02177-DB33-4D6E-A2A2-FEF572B73ECC}" type="pres">
      <dgm:prSet presAssocID="{0E0F4899-B3A6-458F-9123-FAA409B11631}" presName="parentText" presStyleLbl="node1" presStyleIdx="5" presStyleCnt="8">
        <dgm:presLayoutVars>
          <dgm:chMax val="0"/>
          <dgm:bulletEnabled val="1"/>
        </dgm:presLayoutVars>
      </dgm:prSet>
      <dgm:spPr/>
    </dgm:pt>
    <dgm:pt modelId="{E4A8EB41-2C2A-46AC-8F54-34F118F676D1}" type="pres">
      <dgm:prSet presAssocID="{1638A3AD-228F-4F2F-AFE7-F283EB1A0590}" presName="spacer" presStyleCnt="0"/>
      <dgm:spPr/>
    </dgm:pt>
    <dgm:pt modelId="{F6CC3285-B873-47B0-8CC8-7F557CBD7642}" type="pres">
      <dgm:prSet presAssocID="{F0EA1883-9BA5-4BB7-BE58-625E5FB207D9}" presName="parentText" presStyleLbl="node1" presStyleIdx="6" presStyleCnt="8">
        <dgm:presLayoutVars>
          <dgm:chMax val="0"/>
          <dgm:bulletEnabled val="1"/>
        </dgm:presLayoutVars>
      </dgm:prSet>
      <dgm:spPr/>
    </dgm:pt>
    <dgm:pt modelId="{7CB300FA-280B-4E2E-B6B8-10B35880EC74}" type="pres">
      <dgm:prSet presAssocID="{69E92C55-E7A6-4B47-AF75-07E520BBD7B1}" presName="spacer" presStyleCnt="0"/>
      <dgm:spPr/>
    </dgm:pt>
    <dgm:pt modelId="{E767FE00-C10F-49B3-9FB7-D36C3D22AA59}" type="pres">
      <dgm:prSet presAssocID="{7EEE5450-A304-4D7C-B1F4-81BB1BD7F02E}" presName="parentText" presStyleLbl="node1" presStyleIdx="7" presStyleCnt="8">
        <dgm:presLayoutVars>
          <dgm:chMax val="0"/>
          <dgm:bulletEnabled val="1"/>
        </dgm:presLayoutVars>
      </dgm:prSet>
      <dgm:spPr/>
    </dgm:pt>
  </dgm:ptLst>
  <dgm:cxnLst>
    <dgm:cxn modelId="{2D8EBC01-D481-4881-BFD8-E56D8493647C}" type="presOf" srcId="{B7A37E63-1015-4898-913A-C20B45719A7E}" destId="{B180B3AF-640C-40DC-8F77-7C6D1501CE6D}" srcOrd="0" destOrd="0" presId="urn:microsoft.com/office/officeart/2005/8/layout/vList2"/>
    <dgm:cxn modelId="{CDAFF308-537E-4A9A-8B2F-6570AAB1FBEF}" type="presOf" srcId="{7EEE5450-A304-4D7C-B1F4-81BB1BD7F02E}" destId="{E767FE00-C10F-49B3-9FB7-D36C3D22AA59}" srcOrd="0" destOrd="0" presId="urn:microsoft.com/office/officeart/2005/8/layout/vList2"/>
    <dgm:cxn modelId="{C0CA6B0E-49D9-4570-A675-3352C6AF0FD0}" srcId="{BF415168-885A-44E7-93A4-A87F7DD80E33}" destId="{A8C2B77D-6134-421D-8084-5CCA6576BC0F}" srcOrd="4" destOrd="0" parTransId="{0240C88E-5FA5-46C2-AE7D-DA5F857F2E9B}" sibTransId="{696FAE4F-5C09-4579-AD8C-B697637207B8}"/>
    <dgm:cxn modelId="{7FF94F14-B194-4DF3-A278-DB987AA39667}" type="presOf" srcId="{F0EA1883-9BA5-4BB7-BE58-625E5FB207D9}" destId="{F6CC3285-B873-47B0-8CC8-7F557CBD7642}" srcOrd="0" destOrd="0" presId="urn:microsoft.com/office/officeart/2005/8/layout/vList2"/>
    <dgm:cxn modelId="{FF90212D-D67E-4C8D-8EE4-833E86E7D141}" type="presOf" srcId="{FCE8103D-33B9-48CD-92E0-3F8AD13F9473}" destId="{68ADF43B-8926-4028-9129-C949FD974E52}" srcOrd="0" destOrd="0" presId="urn:microsoft.com/office/officeart/2005/8/layout/vList2"/>
    <dgm:cxn modelId="{7379CB35-95CA-44EA-A625-A5A72E01A679}" srcId="{BF415168-885A-44E7-93A4-A87F7DD80E33}" destId="{D86A4DE6-4198-4FEE-926D-F3114160C287}" srcOrd="3" destOrd="0" parTransId="{AE95EF4A-51BD-449B-BB47-6D84E9CA56DE}" sibTransId="{0C55FA71-85F6-43BE-81E9-A16356D4B67C}"/>
    <dgm:cxn modelId="{CDDC495D-B130-490C-AF2A-ED7A7783BD84}" type="presOf" srcId="{D86A4DE6-4198-4FEE-926D-F3114160C287}" destId="{0A1C88D9-524E-498F-A2E1-3DD68532A039}" srcOrd="0" destOrd="0" presId="urn:microsoft.com/office/officeart/2005/8/layout/vList2"/>
    <dgm:cxn modelId="{3C5B6746-37DA-4EB0-8B87-86F9DFFAAB12}" type="presOf" srcId="{BF415168-885A-44E7-93A4-A87F7DD80E33}" destId="{845723E3-70EC-4903-969C-F6B6E54F187B}" srcOrd="0" destOrd="0" presId="urn:microsoft.com/office/officeart/2005/8/layout/vList2"/>
    <dgm:cxn modelId="{7498C04C-153F-4047-868B-DFCE270AF62C}" srcId="{BF415168-885A-44E7-93A4-A87F7DD80E33}" destId="{7EEE5450-A304-4D7C-B1F4-81BB1BD7F02E}" srcOrd="7" destOrd="0" parTransId="{F043C3E1-81DD-4A2B-92D6-B1098386A0F2}" sibTransId="{33455514-DAE3-4B43-9092-FB94B93A42B9}"/>
    <dgm:cxn modelId="{1630E56E-2DBD-4CA2-AE29-999A395598BC}" srcId="{BF415168-885A-44E7-93A4-A87F7DD80E33}" destId="{FB11BD42-3251-46C6-AEAE-0F48207C5727}" srcOrd="0" destOrd="0" parTransId="{BE519814-A245-4566-ACD5-5859AEC54B0D}" sibTransId="{88EA2AF5-9A67-440B-8799-FAEC23411941}"/>
    <dgm:cxn modelId="{2D7ADE74-53EF-4DB2-B763-FE23C8AE559B}" type="presOf" srcId="{FB11BD42-3251-46C6-AEAE-0F48207C5727}" destId="{9C8E3B4C-0615-4147-8B83-62ADF640C62A}" srcOrd="0" destOrd="0" presId="urn:microsoft.com/office/officeart/2005/8/layout/vList2"/>
    <dgm:cxn modelId="{EE77FF9E-5A28-46E2-9204-AD49FF9074CE}" type="presOf" srcId="{0E0F4899-B3A6-458F-9123-FAA409B11631}" destId="{4AF02177-DB33-4D6E-A2A2-FEF572B73ECC}" srcOrd="0" destOrd="0" presId="urn:microsoft.com/office/officeart/2005/8/layout/vList2"/>
    <dgm:cxn modelId="{4DC3D2A0-C5A4-49FD-9AA8-D912112ACD7D}" srcId="{BF415168-885A-44E7-93A4-A87F7DD80E33}" destId="{F0EA1883-9BA5-4BB7-BE58-625E5FB207D9}" srcOrd="6" destOrd="0" parTransId="{7E6A2CE3-FB0A-4F78-B486-A738000B370C}" sibTransId="{69E92C55-E7A6-4B47-AF75-07E520BBD7B1}"/>
    <dgm:cxn modelId="{338B38A9-FFFE-41A8-993F-7369630973EB}" srcId="{BF415168-885A-44E7-93A4-A87F7DD80E33}" destId="{B7A37E63-1015-4898-913A-C20B45719A7E}" srcOrd="1" destOrd="0" parTransId="{A2C49105-B571-4615-A896-59CFAD348066}" sibTransId="{19602C88-BC09-4B1C-B434-B6885C6C6D8C}"/>
    <dgm:cxn modelId="{5F9919C1-A9E9-4D16-8726-EDE9EF0C085D}" srcId="{BF415168-885A-44E7-93A4-A87F7DD80E33}" destId="{0E0F4899-B3A6-458F-9123-FAA409B11631}" srcOrd="5" destOrd="0" parTransId="{B3DD00F6-8CC2-4648-903E-1B08C9795CAF}" sibTransId="{1638A3AD-228F-4F2F-AFE7-F283EB1A0590}"/>
    <dgm:cxn modelId="{87738DC6-8F72-4C9F-81CE-2346174C28CB}" srcId="{BF415168-885A-44E7-93A4-A87F7DD80E33}" destId="{FCE8103D-33B9-48CD-92E0-3F8AD13F9473}" srcOrd="2" destOrd="0" parTransId="{AB535560-A339-44DD-9828-313B8DF561B3}" sibTransId="{DFE3A487-DCB1-4609-AF04-BE1CF895C3F7}"/>
    <dgm:cxn modelId="{EEE44ADC-F4B1-4AB3-BA78-91B407BDC020}" type="presOf" srcId="{A8C2B77D-6134-421D-8084-5CCA6576BC0F}" destId="{E6883BFC-E5F8-4E80-9D12-7E60DDC00926}" srcOrd="0" destOrd="0" presId="urn:microsoft.com/office/officeart/2005/8/layout/vList2"/>
    <dgm:cxn modelId="{166E6083-96A0-4C6D-909F-73134F5002FD}" type="presParOf" srcId="{845723E3-70EC-4903-969C-F6B6E54F187B}" destId="{9C8E3B4C-0615-4147-8B83-62ADF640C62A}" srcOrd="0" destOrd="0" presId="urn:microsoft.com/office/officeart/2005/8/layout/vList2"/>
    <dgm:cxn modelId="{3B4F3A50-12A2-4E17-A945-14D2DF14C280}" type="presParOf" srcId="{845723E3-70EC-4903-969C-F6B6E54F187B}" destId="{76D50E7C-EC85-4C2A-A7C2-BE90525F044F}" srcOrd="1" destOrd="0" presId="urn:microsoft.com/office/officeart/2005/8/layout/vList2"/>
    <dgm:cxn modelId="{BCF9105C-26B1-43AB-8785-2830676DEA7E}" type="presParOf" srcId="{845723E3-70EC-4903-969C-F6B6E54F187B}" destId="{B180B3AF-640C-40DC-8F77-7C6D1501CE6D}" srcOrd="2" destOrd="0" presId="urn:microsoft.com/office/officeart/2005/8/layout/vList2"/>
    <dgm:cxn modelId="{FA9ABBB9-0BE1-4592-AE10-0644BA978150}" type="presParOf" srcId="{845723E3-70EC-4903-969C-F6B6E54F187B}" destId="{5D8B0C76-9AEC-4C55-AD04-2C7BD55C09F0}" srcOrd="3" destOrd="0" presId="urn:microsoft.com/office/officeart/2005/8/layout/vList2"/>
    <dgm:cxn modelId="{C8935B60-DDC0-4E2F-AD2D-01935E923961}" type="presParOf" srcId="{845723E3-70EC-4903-969C-F6B6E54F187B}" destId="{68ADF43B-8926-4028-9129-C949FD974E52}" srcOrd="4" destOrd="0" presId="urn:microsoft.com/office/officeart/2005/8/layout/vList2"/>
    <dgm:cxn modelId="{B2EAA16F-DB97-43A4-8E78-FC71713B2966}" type="presParOf" srcId="{845723E3-70EC-4903-969C-F6B6E54F187B}" destId="{99C959A5-906E-45F6-8BDF-BDE8EC9F3863}" srcOrd="5" destOrd="0" presId="urn:microsoft.com/office/officeart/2005/8/layout/vList2"/>
    <dgm:cxn modelId="{84891EAA-4775-45BC-BD55-E7B3610E8435}" type="presParOf" srcId="{845723E3-70EC-4903-969C-F6B6E54F187B}" destId="{0A1C88D9-524E-498F-A2E1-3DD68532A039}" srcOrd="6" destOrd="0" presId="urn:microsoft.com/office/officeart/2005/8/layout/vList2"/>
    <dgm:cxn modelId="{DB383A7A-DD15-4AAA-AF7D-D96D97411136}" type="presParOf" srcId="{845723E3-70EC-4903-969C-F6B6E54F187B}" destId="{642DFF32-C64F-442D-BAF7-8E0217377DA5}" srcOrd="7" destOrd="0" presId="urn:microsoft.com/office/officeart/2005/8/layout/vList2"/>
    <dgm:cxn modelId="{69AF5A59-3B90-4E7F-9029-58FFDE5BE34B}" type="presParOf" srcId="{845723E3-70EC-4903-969C-F6B6E54F187B}" destId="{E6883BFC-E5F8-4E80-9D12-7E60DDC00926}" srcOrd="8" destOrd="0" presId="urn:microsoft.com/office/officeart/2005/8/layout/vList2"/>
    <dgm:cxn modelId="{429E7EB8-597B-431C-ACBC-E06C755A1AA0}" type="presParOf" srcId="{845723E3-70EC-4903-969C-F6B6E54F187B}" destId="{9B11B001-A884-48F2-9A18-37D076D774D1}" srcOrd="9" destOrd="0" presId="urn:microsoft.com/office/officeart/2005/8/layout/vList2"/>
    <dgm:cxn modelId="{BE7E0A05-7F3F-46BA-9729-A6CE6E5BE279}" type="presParOf" srcId="{845723E3-70EC-4903-969C-F6B6E54F187B}" destId="{4AF02177-DB33-4D6E-A2A2-FEF572B73ECC}" srcOrd="10" destOrd="0" presId="urn:microsoft.com/office/officeart/2005/8/layout/vList2"/>
    <dgm:cxn modelId="{CA0B33DF-ABF7-4AAE-886D-A577F0242B2E}" type="presParOf" srcId="{845723E3-70EC-4903-969C-F6B6E54F187B}" destId="{E4A8EB41-2C2A-46AC-8F54-34F118F676D1}" srcOrd="11" destOrd="0" presId="urn:microsoft.com/office/officeart/2005/8/layout/vList2"/>
    <dgm:cxn modelId="{8B637D58-D7C5-4ECB-B54F-A2425C138965}" type="presParOf" srcId="{845723E3-70EC-4903-969C-F6B6E54F187B}" destId="{F6CC3285-B873-47B0-8CC8-7F557CBD7642}" srcOrd="12" destOrd="0" presId="urn:microsoft.com/office/officeart/2005/8/layout/vList2"/>
    <dgm:cxn modelId="{369DAE79-B40B-4867-818C-07BE3A441BF1}" type="presParOf" srcId="{845723E3-70EC-4903-969C-F6B6E54F187B}" destId="{7CB300FA-280B-4E2E-B6B8-10B35880EC74}" srcOrd="13" destOrd="0" presId="urn:microsoft.com/office/officeart/2005/8/layout/vList2"/>
    <dgm:cxn modelId="{D8CDC1DD-D37B-45B5-A3E4-7F0FF2057C01}" type="presParOf" srcId="{845723E3-70EC-4903-969C-F6B6E54F187B}" destId="{E767FE00-C10F-49B3-9FB7-D36C3D22AA59}"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A1C98F-7BF4-4162-9FEE-5D54ED51D0B4}" type="doc">
      <dgm:prSet loTypeId="urn:microsoft.com/office/officeart/2016/7/layout/RepeatingBendingProcessNew" loCatId="process" qsTypeId="urn:microsoft.com/office/officeart/2005/8/quickstyle/simple5" qsCatId="simple" csTypeId="urn:microsoft.com/office/officeart/2005/8/colors/colorful2" csCatId="colorful"/>
      <dgm:spPr/>
      <dgm:t>
        <a:bodyPr/>
        <a:lstStyle/>
        <a:p>
          <a:endParaRPr lang="en-US"/>
        </a:p>
      </dgm:t>
    </dgm:pt>
    <dgm:pt modelId="{DB0AC8F7-632C-4F64-B844-EEE9F7D7A5C0}">
      <dgm:prSet/>
      <dgm:spPr/>
      <dgm:t>
        <a:bodyPr/>
        <a:lstStyle/>
        <a:p>
          <a:r>
            <a:rPr lang="en-GB"/>
            <a:t>Daniel’s results show several areas of concern:</a:t>
          </a:r>
          <a:endParaRPr lang="en-US"/>
        </a:p>
      </dgm:t>
    </dgm:pt>
    <dgm:pt modelId="{00CD3315-5D73-4386-8217-60A3182E6F52}" type="parTrans" cxnId="{83303776-EB7A-43BC-8C1A-D6801F0E6304}">
      <dgm:prSet/>
      <dgm:spPr/>
      <dgm:t>
        <a:bodyPr/>
        <a:lstStyle/>
        <a:p>
          <a:endParaRPr lang="en-US"/>
        </a:p>
      </dgm:t>
    </dgm:pt>
    <dgm:pt modelId="{E3768FA9-3556-4E98-ABA2-B36D94E22285}" type="sibTrans" cxnId="{83303776-EB7A-43BC-8C1A-D6801F0E6304}">
      <dgm:prSet/>
      <dgm:spPr/>
      <dgm:t>
        <a:bodyPr/>
        <a:lstStyle/>
        <a:p>
          <a:endParaRPr lang="en-US"/>
        </a:p>
      </dgm:t>
    </dgm:pt>
    <dgm:pt modelId="{7B51E108-1925-402D-B1DB-B6252A61B4D2}">
      <dgm:prSet/>
      <dgm:spPr/>
      <dgm:t>
        <a:bodyPr/>
        <a:lstStyle/>
        <a:p>
          <a:r>
            <a:rPr lang="en-GB"/>
            <a:t>Blood pressure is above the healthy range, increasing cardiovascular risk.</a:t>
          </a:r>
          <a:endParaRPr lang="en-US"/>
        </a:p>
      </dgm:t>
    </dgm:pt>
    <dgm:pt modelId="{B9FE4413-182B-400D-A710-78CE16414470}" type="parTrans" cxnId="{F8EA5C9F-8946-4093-929B-0B1E1EA04810}">
      <dgm:prSet/>
      <dgm:spPr/>
      <dgm:t>
        <a:bodyPr/>
        <a:lstStyle/>
        <a:p>
          <a:endParaRPr lang="en-US"/>
        </a:p>
      </dgm:t>
    </dgm:pt>
    <dgm:pt modelId="{666053F9-7C74-4D14-8BE8-91914F764116}" type="sibTrans" cxnId="{F8EA5C9F-8946-4093-929B-0B1E1EA04810}">
      <dgm:prSet/>
      <dgm:spPr/>
      <dgm:t>
        <a:bodyPr/>
        <a:lstStyle/>
        <a:p>
          <a:endParaRPr lang="en-US"/>
        </a:p>
      </dgm:t>
    </dgm:pt>
    <dgm:pt modelId="{C19C50A9-D522-475F-9EDD-5B29BCDE9715}">
      <dgm:prSet/>
      <dgm:spPr/>
      <dgm:t>
        <a:bodyPr/>
        <a:lstStyle/>
        <a:p>
          <a:r>
            <a:rPr lang="en-GB"/>
            <a:t>BMI indicates obesity, which worsens breathlessness and limits mobility.</a:t>
          </a:r>
          <a:endParaRPr lang="en-US"/>
        </a:p>
      </dgm:t>
    </dgm:pt>
    <dgm:pt modelId="{644F0CF5-2BAC-4A3A-BFEC-64A61880B505}" type="parTrans" cxnId="{9DC4A3A6-17AB-4941-9BB1-8D5997C25206}">
      <dgm:prSet/>
      <dgm:spPr/>
      <dgm:t>
        <a:bodyPr/>
        <a:lstStyle/>
        <a:p>
          <a:endParaRPr lang="en-US"/>
        </a:p>
      </dgm:t>
    </dgm:pt>
    <dgm:pt modelId="{877F8EBF-F487-4777-807C-94E5640336F1}" type="sibTrans" cxnId="{9DC4A3A6-17AB-4941-9BB1-8D5997C25206}">
      <dgm:prSet/>
      <dgm:spPr/>
      <dgm:t>
        <a:bodyPr/>
        <a:lstStyle/>
        <a:p>
          <a:endParaRPr lang="en-US"/>
        </a:p>
      </dgm:t>
    </dgm:pt>
    <dgm:pt modelId="{ACEA3690-93CE-4213-8E93-38B819B8463B}">
      <dgm:prSet/>
      <dgm:spPr/>
      <dgm:t>
        <a:bodyPr/>
        <a:lstStyle/>
        <a:p>
          <a:r>
            <a:rPr lang="en-GB"/>
            <a:t>Low oxygen saturation reflects impaired gas exchange due to COPD.</a:t>
          </a:r>
          <a:endParaRPr lang="en-US"/>
        </a:p>
      </dgm:t>
    </dgm:pt>
    <dgm:pt modelId="{17A39CFE-C698-4798-BD30-AA7402C1A945}" type="parTrans" cxnId="{5C555DF9-4E8C-4B95-AF3D-D8568912C007}">
      <dgm:prSet/>
      <dgm:spPr/>
      <dgm:t>
        <a:bodyPr/>
        <a:lstStyle/>
        <a:p>
          <a:endParaRPr lang="en-US"/>
        </a:p>
      </dgm:t>
    </dgm:pt>
    <dgm:pt modelId="{C70DE8BD-7E3F-449B-B3B6-7C6D03EE472C}" type="sibTrans" cxnId="{5C555DF9-4E8C-4B95-AF3D-D8568912C007}">
      <dgm:prSet/>
      <dgm:spPr/>
      <dgm:t>
        <a:bodyPr/>
        <a:lstStyle/>
        <a:p>
          <a:endParaRPr lang="en-US"/>
        </a:p>
      </dgm:t>
    </dgm:pt>
    <dgm:pt modelId="{D9037707-C0BE-4042-B3A7-4F49A6143E86}">
      <dgm:prSet/>
      <dgm:spPr/>
      <dgm:t>
        <a:bodyPr/>
        <a:lstStyle/>
        <a:p>
          <a:r>
            <a:rPr lang="en-GB"/>
            <a:t>Respiratory rate is elevated, showing increased effort to breathe.</a:t>
          </a:r>
          <a:endParaRPr lang="en-US"/>
        </a:p>
      </dgm:t>
    </dgm:pt>
    <dgm:pt modelId="{935CA836-8E4A-4713-90D1-C83AB9B019D2}" type="parTrans" cxnId="{89DE8000-119E-4F68-B815-4D5F657166B6}">
      <dgm:prSet/>
      <dgm:spPr/>
      <dgm:t>
        <a:bodyPr/>
        <a:lstStyle/>
        <a:p>
          <a:endParaRPr lang="en-US"/>
        </a:p>
      </dgm:t>
    </dgm:pt>
    <dgm:pt modelId="{1148ADFB-B04D-43B3-A5B5-147A9A27A3EA}" type="sibTrans" cxnId="{89DE8000-119E-4F68-B815-4D5F657166B6}">
      <dgm:prSet/>
      <dgm:spPr/>
      <dgm:t>
        <a:bodyPr/>
        <a:lstStyle/>
        <a:p>
          <a:endParaRPr lang="en-US"/>
        </a:p>
      </dgm:t>
    </dgm:pt>
    <dgm:pt modelId="{0DC734A2-BE36-4CC5-AB3C-DAEAB2275268}">
      <dgm:prSet/>
      <dgm:spPr/>
      <dgm:t>
        <a:bodyPr/>
        <a:lstStyle/>
        <a:p>
          <a:r>
            <a:rPr lang="en-GB"/>
            <a:t>Peak flow is significantly reduced, consistent with chronic airflow limitation.</a:t>
          </a:r>
          <a:endParaRPr lang="en-US"/>
        </a:p>
      </dgm:t>
    </dgm:pt>
    <dgm:pt modelId="{33214E0D-D04D-4FE8-B104-EC74601B3E4E}" type="parTrans" cxnId="{9023BA78-1945-46A2-8354-C889F46A1F4B}">
      <dgm:prSet/>
      <dgm:spPr/>
      <dgm:t>
        <a:bodyPr/>
        <a:lstStyle/>
        <a:p>
          <a:endParaRPr lang="en-US"/>
        </a:p>
      </dgm:t>
    </dgm:pt>
    <dgm:pt modelId="{A3E81C8C-C283-4A2E-97AC-AA38DA6940B9}" type="sibTrans" cxnId="{9023BA78-1945-46A2-8354-C889F46A1F4B}">
      <dgm:prSet/>
      <dgm:spPr/>
      <dgm:t>
        <a:bodyPr/>
        <a:lstStyle/>
        <a:p>
          <a:endParaRPr lang="en-US"/>
        </a:p>
      </dgm:t>
    </dgm:pt>
    <dgm:pt modelId="{387DBC7F-9107-4816-A260-0952003FCC25}">
      <dgm:prSet/>
      <dgm:spPr/>
      <dgm:t>
        <a:bodyPr/>
        <a:lstStyle/>
        <a:p>
          <a:r>
            <a:rPr lang="en-GB"/>
            <a:t>These findings highlight the need for a comprehensive, evidence‑based care plan focusing on respiratory support, lifestyle changes, monitoring, and COPD management.</a:t>
          </a:r>
          <a:endParaRPr lang="en-US"/>
        </a:p>
      </dgm:t>
    </dgm:pt>
    <dgm:pt modelId="{DAAD4364-0BF4-4AC0-9946-C88703AC328D}" type="parTrans" cxnId="{2CF750C2-2E26-4F82-9C6D-182CF5265387}">
      <dgm:prSet/>
      <dgm:spPr/>
      <dgm:t>
        <a:bodyPr/>
        <a:lstStyle/>
        <a:p>
          <a:endParaRPr lang="en-US"/>
        </a:p>
      </dgm:t>
    </dgm:pt>
    <dgm:pt modelId="{5A057BD3-BAFD-41FC-B1B1-EFD897FA6ED0}" type="sibTrans" cxnId="{2CF750C2-2E26-4F82-9C6D-182CF5265387}">
      <dgm:prSet/>
      <dgm:spPr/>
      <dgm:t>
        <a:bodyPr/>
        <a:lstStyle/>
        <a:p>
          <a:endParaRPr lang="en-US"/>
        </a:p>
      </dgm:t>
    </dgm:pt>
    <dgm:pt modelId="{1FF799F2-19AD-4159-ADEA-CC0DF8D73768}" type="pres">
      <dgm:prSet presAssocID="{DEA1C98F-7BF4-4162-9FEE-5D54ED51D0B4}" presName="Name0" presStyleCnt="0">
        <dgm:presLayoutVars>
          <dgm:dir/>
          <dgm:resizeHandles val="exact"/>
        </dgm:presLayoutVars>
      </dgm:prSet>
      <dgm:spPr/>
    </dgm:pt>
    <dgm:pt modelId="{68011643-A379-4B9C-BD26-FA8D12B77D4F}" type="pres">
      <dgm:prSet presAssocID="{DB0AC8F7-632C-4F64-B844-EEE9F7D7A5C0}" presName="node" presStyleLbl="node1" presStyleIdx="0" presStyleCnt="7">
        <dgm:presLayoutVars>
          <dgm:bulletEnabled val="1"/>
        </dgm:presLayoutVars>
      </dgm:prSet>
      <dgm:spPr/>
    </dgm:pt>
    <dgm:pt modelId="{4A4ED670-5B7F-4A9A-9896-33545C8A30C8}" type="pres">
      <dgm:prSet presAssocID="{E3768FA9-3556-4E98-ABA2-B36D94E22285}" presName="sibTrans" presStyleLbl="sibTrans1D1" presStyleIdx="0" presStyleCnt="6"/>
      <dgm:spPr/>
    </dgm:pt>
    <dgm:pt modelId="{FC9EBED7-D87B-4C89-B6A9-199B2ABD9CB1}" type="pres">
      <dgm:prSet presAssocID="{E3768FA9-3556-4E98-ABA2-B36D94E22285}" presName="connectorText" presStyleLbl="sibTrans1D1" presStyleIdx="0" presStyleCnt="6"/>
      <dgm:spPr/>
    </dgm:pt>
    <dgm:pt modelId="{01F2CEB4-605A-4FD4-8F05-5DF7A29C9590}" type="pres">
      <dgm:prSet presAssocID="{7B51E108-1925-402D-B1DB-B6252A61B4D2}" presName="node" presStyleLbl="node1" presStyleIdx="1" presStyleCnt="7">
        <dgm:presLayoutVars>
          <dgm:bulletEnabled val="1"/>
        </dgm:presLayoutVars>
      </dgm:prSet>
      <dgm:spPr/>
    </dgm:pt>
    <dgm:pt modelId="{214333C8-150F-46EC-B6D1-16A57DF12BCF}" type="pres">
      <dgm:prSet presAssocID="{666053F9-7C74-4D14-8BE8-91914F764116}" presName="sibTrans" presStyleLbl="sibTrans1D1" presStyleIdx="1" presStyleCnt="6"/>
      <dgm:spPr/>
    </dgm:pt>
    <dgm:pt modelId="{3FB6BB27-B319-4501-A295-112AD5415CA2}" type="pres">
      <dgm:prSet presAssocID="{666053F9-7C74-4D14-8BE8-91914F764116}" presName="connectorText" presStyleLbl="sibTrans1D1" presStyleIdx="1" presStyleCnt="6"/>
      <dgm:spPr/>
    </dgm:pt>
    <dgm:pt modelId="{118D5D5D-A6F8-4BE0-9974-23E808752BED}" type="pres">
      <dgm:prSet presAssocID="{C19C50A9-D522-475F-9EDD-5B29BCDE9715}" presName="node" presStyleLbl="node1" presStyleIdx="2" presStyleCnt="7">
        <dgm:presLayoutVars>
          <dgm:bulletEnabled val="1"/>
        </dgm:presLayoutVars>
      </dgm:prSet>
      <dgm:spPr/>
    </dgm:pt>
    <dgm:pt modelId="{B1B058CC-A583-4500-BDB9-6CEDC2F91D24}" type="pres">
      <dgm:prSet presAssocID="{877F8EBF-F487-4777-807C-94E5640336F1}" presName="sibTrans" presStyleLbl="sibTrans1D1" presStyleIdx="2" presStyleCnt="6"/>
      <dgm:spPr/>
    </dgm:pt>
    <dgm:pt modelId="{3E111CF2-D9ED-496C-81E5-CC63F48A30A9}" type="pres">
      <dgm:prSet presAssocID="{877F8EBF-F487-4777-807C-94E5640336F1}" presName="connectorText" presStyleLbl="sibTrans1D1" presStyleIdx="2" presStyleCnt="6"/>
      <dgm:spPr/>
    </dgm:pt>
    <dgm:pt modelId="{0A087CF9-CFD7-4FD3-B4AF-2EA09E0F03D4}" type="pres">
      <dgm:prSet presAssocID="{ACEA3690-93CE-4213-8E93-38B819B8463B}" presName="node" presStyleLbl="node1" presStyleIdx="3" presStyleCnt="7">
        <dgm:presLayoutVars>
          <dgm:bulletEnabled val="1"/>
        </dgm:presLayoutVars>
      </dgm:prSet>
      <dgm:spPr/>
    </dgm:pt>
    <dgm:pt modelId="{0DD3BBF6-AB51-4457-A603-43A5BD77D7C4}" type="pres">
      <dgm:prSet presAssocID="{C70DE8BD-7E3F-449B-B3B6-7C6D03EE472C}" presName="sibTrans" presStyleLbl="sibTrans1D1" presStyleIdx="3" presStyleCnt="6"/>
      <dgm:spPr/>
    </dgm:pt>
    <dgm:pt modelId="{F66B4D36-84A5-4245-AFF2-B7E3561D1F67}" type="pres">
      <dgm:prSet presAssocID="{C70DE8BD-7E3F-449B-B3B6-7C6D03EE472C}" presName="connectorText" presStyleLbl="sibTrans1D1" presStyleIdx="3" presStyleCnt="6"/>
      <dgm:spPr/>
    </dgm:pt>
    <dgm:pt modelId="{DAC10FF8-48D6-4D15-805D-328FEC8A76C8}" type="pres">
      <dgm:prSet presAssocID="{D9037707-C0BE-4042-B3A7-4F49A6143E86}" presName="node" presStyleLbl="node1" presStyleIdx="4" presStyleCnt="7">
        <dgm:presLayoutVars>
          <dgm:bulletEnabled val="1"/>
        </dgm:presLayoutVars>
      </dgm:prSet>
      <dgm:spPr/>
    </dgm:pt>
    <dgm:pt modelId="{03CEEE4E-5696-4B58-9E07-FB0887CE23B7}" type="pres">
      <dgm:prSet presAssocID="{1148ADFB-B04D-43B3-A5B5-147A9A27A3EA}" presName="sibTrans" presStyleLbl="sibTrans1D1" presStyleIdx="4" presStyleCnt="6"/>
      <dgm:spPr/>
    </dgm:pt>
    <dgm:pt modelId="{568947F4-0DD8-4255-BD96-9327899FA875}" type="pres">
      <dgm:prSet presAssocID="{1148ADFB-B04D-43B3-A5B5-147A9A27A3EA}" presName="connectorText" presStyleLbl="sibTrans1D1" presStyleIdx="4" presStyleCnt="6"/>
      <dgm:spPr/>
    </dgm:pt>
    <dgm:pt modelId="{047B4852-028E-4AA8-9CCD-77FE52CB999C}" type="pres">
      <dgm:prSet presAssocID="{0DC734A2-BE36-4CC5-AB3C-DAEAB2275268}" presName="node" presStyleLbl="node1" presStyleIdx="5" presStyleCnt="7">
        <dgm:presLayoutVars>
          <dgm:bulletEnabled val="1"/>
        </dgm:presLayoutVars>
      </dgm:prSet>
      <dgm:spPr/>
    </dgm:pt>
    <dgm:pt modelId="{801D65E1-72DF-40FF-8CA8-D4463D61AE53}" type="pres">
      <dgm:prSet presAssocID="{A3E81C8C-C283-4A2E-97AC-AA38DA6940B9}" presName="sibTrans" presStyleLbl="sibTrans1D1" presStyleIdx="5" presStyleCnt="6"/>
      <dgm:spPr/>
    </dgm:pt>
    <dgm:pt modelId="{25FC477A-61A7-4B4C-898A-888369480FAE}" type="pres">
      <dgm:prSet presAssocID="{A3E81C8C-C283-4A2E-97AC-AA38DA6940B9}" presName="connectorText" presStyleLbl="sibTrans1D1" presStyleIdx="5" presStyleCnt="6"/>
      <dgm:spPr/>
    </dgm:pt>
    <dgm:pt modelId="{F9DC3DAD-C241-417D-88CA-605F3669F3C0}" type="pres">
      <dgm:prSet presAssocID="{387DBC7F-9107-4816-A260-0952003FCC25}" presName="node" presStyleLbl="node1" presStyleIdx="6" presStyleCnt="7">
        <dgm:presLayoutVars>
          <dgm:bulletEnabled val="1"/>
        </dgm:presLayoutVars>
      </dgm:prSet>
      <dgm:spPr/>
    </dgm:pt>
  </dgm:ptLst>
  <dgm:cxnLst>
    <dgm:cxn modelId="{89DE8000-119E-4F68-B815-4D5F657166B6}" srcId="{DEA1C98F-7BF4-4162-9FEE-5D54ED51D0B4}" destId="{D9037707-C0BE-4042-B3A7-4F49A6143E86}" srcOrd="4" destOrd="0" parTransId="{935CA836-8E4A-4713-90D1-C83AB9B019D2}" sibTransId="{1148ADFB-B04D-43B3-A5B5-147A9A27A3EA}"/>
    <dgm:cxn modelId="{4272BF16-9008-4899-BBFC-D1E15050784E}" type="presOf" srcId="{E3768FA9-3556-4E98-ABA2-B36D94E22285}" destId="{4A4ED670-5B7F-4A9A-9896-33545C8A30C8}" srcOrd="0" destOrd="0" presId="urn:microsoft.com/office/officeart/2016/7/layout/RepeatingBendingProcessNew"/>
    <dgm:cxn modelId="{C113041F-8DF1-473E-A25A-1A62B8819011}" type="presOf" srcId="{A3E81C8C-C283-4A2E-97AC-AA38DA6940B9}" destId="{801D65E1-72DF-40FF-8CA8-D4463D61AE53}" srcOrd="0" destOrd="0" presId="urn:microsoft.com/office/officeart/2016/7/layout/RepeatingBendingProcessNew"/>
    <dgm:cxn modelId="{D7AC6D1F-3C36-4EF3-B31D-5C3EF8DFED50}" type="presOf" srcId="{1148ADFB-B04D-43B3-A5B5-147A9A27A3EA}" destId="{568947F4-0DD8-4255-BD96-9327899FA875}" srcOrd="1" destOrd="0" presId="urn:microsoft.com/office/officeart/2016/7/layout/RepeatingBendingProcessNew"/>
    <dgm:cxn modelId="{551A762B-8F70-4986-BAF9-08B0398D941B}" type="presOf" srcId="{DEA1C98F-7BF4-4162-9FEE-5D54ED51D0B4}" destId="{1FF799F2-19AD-4159-ADEA-CC0DF8D73768}" srcOrd="0" destOrd="0" presId="urn:microsoft.com/office/officeart/2016/7/layout/RepeatingBendingProcessNew"/>
    <dgm:cxn modelId="{60BC513C-7565-4BF5-800C-B72759D103B6}" type="presOf" srcId="{ACEA3690-93CE-4213-8E93-38B819B8463B}" destId="{0A087CF9-CFD7-4FD3-B4AF-2EA09E0F03D4}" srcOrd="0" destOrd="0" presId="urn:microsoft.com/office/officeart/2016/7/layout/RepeatingBendingProcessNew"/>
    <dgm:cxn modelId="{7648D25D-28C1-4329-92B6-13F66DBC6641}" type="presOf" srcId="{0DC734A2-BE36-4CC5-AB3C-DAEAB2275268}" destId="{047B4852-028E-4AA8-9CCD-77FE52CB999C}" srcOrd="0" destOrd="0" presId="urn:microsoft.com/office/officeart/2016/7/layout/RepeatingBendingProcessNew"/>
    <dgm:cxn modelId="{27082D48-6F96-4143-9103-7FC925EBF1F9}" type="presOf" srcId="{C70DE8BD-7E3F-449B-B3B6-7C6D03EE472C}" destId="{F66B4D36-84A5-4245-AFF2-B7E3561D1F67}" srcOrd="1" destOrd="0" presId="urn:microsoft.com/office/officeart/2016/7/layout/RepeatingBendingProcessNew"/>
    <dgm:cxn modelId="{83303776-EB7A-43BC-8C1A-D6801F0E6304}" srcId="{DEA1C98F-7BF4-4162-9FEE-5D54ED51D0B4}" destId="{DB0AC8F7-632C-4F64-B844-EEE9F7D7A5C0}" srcOrd="0" destOrd="0" parTransId="{00CD3315-5D73-4386-8217-60A3182E6F52}" sibTransId="{E3768FA9-3556-4E98-ABA2-B36D94E22285}"/>
    <dgm:cxn modelId="{9023BA78-1945-46A2-8354-C889F46A1F4B}" srcId="{DEA1C98F-7BF4-4162-9FEE-5D54ED51D0B4}" destId="{0DC734A2-BE36-4CC5-AB3C-DAEAB2275268}" srcOrd="5" destOrd="0" parTransId="{33214E0D-D04D-4FE8-B104-EC74601B3E4E}" sibTransId="{A3E81C8C-C283-4A2E-97AC-AA38DA6940B9}"/>
    <dgm:cxn modelId="{600EF286-4961-49E9-8235-95031AEBB7BA}" type="presOf" srcId="{A3E81C8C-C283-4A2E-97AC-AA38DA6940B9}" destId="{25FC477A-61A7-4B4C-898A-888369480FAE}" srcOrd="1" destOrd="0" presId="urn:microsoft.com/office/officeart/2016/7/layout/RepeatingBendingProcessNew"/>
    <dgm:cxn modelId="{BFCD6E8E-BCCD-4113-9251-0000692090AB}" type="presOf" srcId="{666053F9-7C74-4D14-8BE8-91914F764116}" destId="{214333C8-150F-46EC-B6D1-16A57DF12BCF}" srcOrd="0" destOrd="0" presId="urn:microsoft.com/office/officeart/2016/7/layout/RepeatingBendingProcessNew"/>
    <dgm:cxn modelId="{C0A05B95-4100-4481-94AB-0DDB015581B4}" type="presOf" srcId="{7B51E108-1925-402D-B1DB-B6252A61B4D2}" destId="{01F2CEB4-605A-4FD4-8F05-5DF7A29C9590}" srcOrd="0" destOrd="0" presId="urn:microsoft.com/office/officeart/2016/7/layout/RepeatingBendingProcessNew"/>
    <dgm:cxn modelId="{F8EA5C9F-8946-4093-929B-0B1E1EA04810}" srcId="{DEA1C98F-7BF4-4162-9FEE-5D54ED51D0B4}" destId="{7B51E108-1925-402D-B1DB-B6252A61B4D2}" srcOrd="1" destOrd="0" parTransId="{B9FE4413-182B-400D-A710-78CE16414470}" sibTransId="{666053F9-7C74-4D14-8BE8-91914F764116}"/>
    <dgm:cxn modelId="{9DC4A3A6-17AB-4941-9BB1-8D5997C25206}" srcId="{DEA1C98F-7BF4-4162-9FEE-5D54ED51D0B4}" destId="{C19C50A9-D522-475F-9EDD-5B29BCDE9715}" srcOrd="2" destOrd="0" parTransId="{644F0CF5-2BAC-4A3A-BFEC-64A61880B505}" sibTransId="{877F8EBF-F487-4777-807C-94E5640336F1}"/>
    <dgm:cxn modelId="{1F0947B0-9EB3-4E8B-A505-FB1B5171D095}" type="presOf" srcId="{1148ADFB-B04D-43B3-A5B5-147A9A27A3EA}" destId="{03CEEE4E-5696-4B58-9E07-FB0887CE23B7}" srcOrd="0" destOrd="0" presId="urn:microsoft.com/office/officeart/2016/7/layout/RepeatingBendingProcessNew"/>
    <dgm:cxn modelId="{005D54B0-F344-45AE-95A0-3FF401DB1B08}" type="presOf" srcId="{387DBC7F-9107-4816-A260-0952003FCC25}" destId="{F9DC3DAD-C241-417D-88CA-605F3669F3C0}" srcOrd="0" destOrd="0" presId="urn:microsoft.com/office/officeart/2016/7/layout/RepeatingBendingProcessNew"/>
    <dgm:cxn modelId="{A61B50B9-6719-494C-A722-A586CCB964E1}" type="presOf" srcId="{C70DE8BD-7E3F-449B-B3B6-7C6D03EE472C}" destId="{0DD3BBF6-AB51-4457-A603-43A5BD77D7C4}" srcOrd="0" destOrd="0" presId="urn:microsoft.com/office/officeart/2016/7/layout/RepeatingBendingProcessNew"/>
    <dgm:cxn modelId="{B123DCBA-1649-4AD5-9995-D3696658DBB5}" type="presOf" srcId="{877F8EBF-F487-4777-807C-94E5640336F1}" destId="{3E111CF2-D9ED-496C-81E5-CC63F48A30A9}" srcOrd="1" destOrd="0" presId="urn:microsoft.com/office/officeart/2016/7/layout/RepeatingBendingProcessNew"/>
    <dgm:cxn modelId="{2CF750C2-2E26-4F82-9C6D-182CF5265387}" srcId="{DEA1C98F-7BF4-4162-9FEE-5D54ED51D0B4}" destId="{387DBC7F-9107-4816-A260-0952003FCC25}" srcOrd="6" destOrd="0" parTransId="{DAAD4364-0BF4-4AC0-9946-C88703AC328D}" sibTransId="{5A057BD3-BAFD-41FC-B1B1-EFD897FA6ED0}"/>
    <dgm:cxn modelId="{FCEA04CD-6C7F-4BF7-9315-4486D5CAB25D}" type="presOf" srcId="{E3768FA9-3556-4E98-ABA2-B36D94E22285}" destId="{FC9EBED7-D87B-4C89-B6A9-199B2ABD9CB1}" srcOrd="1" destOrd="0" presId="urn:microsoft.com/office/officeart/2016/7/layout/RepeatingBendingProcessNew"/>
    <dgm:cxn modelId="{84B402D2-754D-4218-B978-E37B16B26A6A}" type="presOf" srcId="{877F8EBF-F487-4777-807C-94E5640336F1}" destId="{B1B058CC-A583-4500-BDB9-6CEDC2F91D24}" srcOrd="0" destOrd="0" presId="urn:microsoft.com/office/officeart/2016/7/layout/RepeatingBendingProcessNew"/>
    <dgm:cxn modelId="{F4B0A6DF-CE91-4D2A-954D-C8821C1190FA}" type="presOf" srcId="{C19C50A9-D522-475F-9EDD-5B29BCDE9715}" destId="{118D5D5D-A6F8-4BE0-9974-23E808752BED}" srcOrd="0" destOrd="0" presId="urn:microsoft.com/office/officeart/2016/7/layout/RepeatingBendingProcessNew"/>
    <dgm:cxn modelId="{68B3A0E9-940F-4CA0-872A-321D712FFC90}" type="presOf" srcId="{666053F9-7C74-4D14-8BE8-91914F764116}" destId="{3FB6BB27-B319-4501-A295-112AD5415CA2}" srcOrd="1" destOrd="0" presId="urn:microsoft.com/office/officeart/2016/7/layout/RepeatingBendingProcessNew"/>
    <dgm:cxn modelId="{C9888CF0-AA19-48BA-A14F-EB487C518C0F}" type="presOf" srcId="{DB0AC8F7-632C-4F64-B844-EEE9F7D7A5C0}" destId="{68011643-A379-4B9C-BD26-FA8D12B77D4F}" srcOrd="0" destOrd="0" presId="urn:microsoft.com/office/officeart/2016/7/layout/RepeatingBendingProcessNew"/>
    <dgm:cxn modelId="{5C555DF9-4E8C-4B95-AF3D-D8568912C007}" srcId="{DEA1C98F-7BF4-4162-9FEE-5D54ED51D0B4}" destId="{ACEA3690-93CE-4213-8E93-38B819B8463B}" srcOrd="3" destOrd="0" parTransId="{17A39CFE-C698-4798-BD30-AA7402C1A945}" sibTransId="{C70DE8BD-7E3F-449B-B3B6-7C6D03EE472C}"/>
    <dgm:cxn modelId="{372E6AF9-CE47-4C26-A6B3-B4795003DD8A}" type="presOf" srcId="{D9037707-C0BE-4042-B3A7-4F49A6143E86}" destId="{DAC10FF8-48D6-4D15-805D-328FEC8A76C8}" srcOrd="0" destOrd="0" presId="urn:microsoft.com/office/officeart/2016/7/layout/RepeatingBendingProcessNew"/>
    <dgm:cxn modelId="{3C11768D-7734-428A-94EA-9893EAB55D53}" type="presParOf" srcId="{1FF799F2-19AD-4159-ADEA-CC0DF8D73768}" destId="{68011643-A379-4B9C-BD26-FA8D12B77D4F}" srcOrd="0" destOrd="0" presId="urn:microsoft.com/office/officeart/2016/7/layout/RepeatingBendingProcessNew"/>
    <dgm:cxn modelId="{AFE11810-1274-413D-985D-537822D63CC4}" type="presParOf" srcId="{1FF799F2-19AD-4159-ADEA-CC0DF8D73768}" destId="{4A4ED670-5B7F-4A9A-9896-33545C8A30C8}" srcOrd="1" destOrd="0" presId="urn:microsoft.com/office/officeart/2016/7/layout/RepeatingBendingProcessNew"/>
    <dgm:cxn modelId="{D7B902BA-7360-430B-B117-41108CBC719F}" type="presParOf" srcId="{4A4ED670-5B7F-4A9A-9896-33545C8A30C8}" destId="{FC9EBED7-D87B-4C89-B6A9-199B2ABD9CB1}" srcOrd="0" destOrd="0" presId="urn:microsoft.com/office/officeart/2016/7/layout/RepeatingBendingProcessNew"/>
    <dgm:cxn modelId="{6E8DDC5E-A1D7-4B7C-B3BC-1CC83F08E8FB}" type="presParOf" srcId="{1FF799F2-19AD-4159-ADEA-CC0DF8D73768}" destId="{01F2CEB4-605A-4FD4-8F05-5DF7A29C9590}" srcOrd="2" destOrd="0" presId="urn:microsoft.com/office/officeart/2016/7/layout/RepeatingBendingProcessNew"/>
    <dgm:cxn modelId="{47ABB6F6-2952-4EFE-9055-49D9B6F82FB8}" type="presParOf" srcId="{1FF799F2-19AD-4159-ADEA-CC0DF8D73768}" destId="{214333C8-150F-46EC-B6D1-16A57DF12BCF}" srcOrd="3" destOrd="0" presId="urn:microsoft.com/office/officeart/2016/7/layout/RepeatingBendingProcessNew"/>
    <dgm:cxn modelId="{5392E89D-3967-4A4A-9D1C-DF3E2D74D7B2}" type="presParOf" srcId="{214333C8-150F-46EC-B6D1-16A57DF12BCF}" destId="{3FB6BB27-B319-4501-A295-112AD5415CA2}" srcOrd="0" destOrd="0" presId="urn:microsoft.com/office/officeart/2016/7/layout/RepeatingBendingProcessNew"/>
    <dgm:cxn modelId="{8201F95A-A533-472A-A743-243DCCC5E95C}" type="presParOf" srcId="{1FF799F2-19AD-4159-ADEA-CC0DF8D73768}" destId="{118D5D5D-A6F8-4BE0-9974-23E808752BED}" srcOrd="4" destOrd="0" presId="urn:microsoft.com/office/officeart/2016/7/layout/RepeatingBendingProcessNew"/>
    <dgm:cxn modelId="{A9CF3E16-5560-44D0-BF50-A351060607CC}" type="presParOf" srcId="{1FF799F2-19AD-4159-ADEA-CC0DF8D73768}" destId="{B1B058CC-A583-4500-BDB9-6CEDC2F91D24}" srcOrd="5" destOrd="0" presId="urn:microsoft.com/office/officeart/2016/7/layout/RepeatingBendingProcessNew"/>
    <dgm:cxn modelId="{80BAD625-22FD-4142-A649-DC342DD033EC}" type="presParOf" srcId="{B1B058CC-A583-4500-BDB9-6CEDC2F91D24}" destId="{3E111CF2-D9ED-496C-81E5-CC63F48A30A9}" srcOrd="0" destOrd="0" presId="urn:microsoft.com/office/officeart/2016/7/layout/RepeatingBendingProcessNew"/>
    <dgm:cxn modelId="{CCADCB1C-7F73-483C-A6BB-700D2ACE020B}" type="presParOf" srcId="{1FF799F2-19AD-4159-ADEA-CC0DF8D73768}" destId="{0A087CF9-CFD7-4FD3-B4AF-2EA09E0F03D4}" srcOrd="6" destOrd="0" presId="urn:microsoft.com/office/officeart/2016/7/layout/RepeatingBendingProcessNew"/>
    <dgm:cxn modelId="{43876140-B6EF-4655-857D-1C8512BD01C3}" type="presParOf" srcId="{1FF799F2-19AD-4159-ADEA-CC0DF8D73768}" destId="{0DD3BBF6-AB51-4457-A603-43A5BD77D7C4}" srcOrd="7" destOrd="0" presId="urn:microsoft.com/office/officeart/2016/7/layout/RepeatingBendingProcessNew"/>
    <dgm:cxn modelId="{22677D9B-B79D-4EE2-9DBF-064A8E6BDFC6}" type="presParOf" srcId="{0DD3BBF6-AB51-4457-A603-43A5BD77D7C4}" destId="{F66B4D36-84A5-4245-AFF2-B7E3561D1F67}" srcOrd="0" destOrd="0" presId="urn:microsoft.com/office/officeart/2016/7/layout/RepeatingBendingProcessNew"/>
    <dgm:cxn modelId="{F58A14CC-640E-4B3B-BF0C-F8D9A3D98FBB}" type="presParOf" srcId="{1FF799F2-19AD-4159-ADEA-CC0DF8D73768}" destId="{DAC10FF8-48D6-4D15-805D-328FEC8A76C8}" srcOrd="8" destOrd="0" presId="urn:microsoft.com/office/officeart/2016/7/layout/RepeatingBendingProcessNew"/>
    <dgm:cxn modelId="{19C6C126-B953-4D9B-8C48-0F7031B5F3DB}" type="presParOf" srcId="{1FF799F2-19AD-4159-ADEA-CC0DF8D73768}" destId="{03CEEE4E-5696-4B58-9E07-FB0887CE23B7}" srcOrd="9" destOrd="0" presId="urn:microsoft.com/office/officeart/2016/7/layout/RepeatingBendingProcessNew"/>
    <dgm:cxn modelId="{EB6B566A-232F-40E2-874D-9B769BEE7DCA}" type="presParOf" srcId="{03CEEE4E-5696-4B58-9E07-FB0887CE23B7}" destId="{568947F4-0DD8-4255-BD96-9327899FA875}" srcOrd="0" destOrd="0" presId="urn:microsoft.com/office/officeart/2016/7/layout/RepeatingBendingProcessNew"/>
    <dgm:cxn modelId="{5FE24A58-D113-46CE-A72A-9F542AC6F254}" type="presParOf" srcId="{1FF799F2-19AD-4159-ADEA-CC0DF8D73768}" destId="{047B4852-028E-4AA8-9CCD-77FE52CB999C}" srcOrd="10" destOrd="0" presId="urn:microsoft.com/office/officeart/2016/7/layout/RepeatingBendingProcessNew"/>
    <dgm:cxn modelId="{B0D57A4A-8975-4EB1-9A00-614D7812C8D9}" type="presParOf" srcId="{1FF799F2-19AD-4159-ADEA-CC0DF8D73768}" destId="{801D65E1-72DF-40FF-8CA8-D4463D61AE53}" srcOrd="11" destOrd="0" presId="urn:microsoft.com/office/officeart/2016/7/layout/RepeatingBendingProcessNew"/>
    <dgm:cxn modelId="{3E821A43-F57A-421C-A8E0-B3D534AC87BC}" type="presParOf" srcId="{801D65E1-72DF-40FF-8CA8-D4463D61AE53}" destId="{25FC477A-61A7-4B4C-898A-888369480FAE}" srcOrd="0" destOrd="0" presId="urn:microsoft.com/office/officeart/2016/7/layout/RepeatingBendingProcessNew"/>
    <dgm:cxn modelId="{4223C311-FEA3-4303-B1B2-1347F1618317}" type="presParOf" srcId="{1FF799F2-19AD-4159-ADEA-CC0DF8D73768}" destId="{F9DC3DAD-C241-417D-88CA-605F3669F3C0}" srcOrd="12"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8E3B4C-0615-4147-8B83-62ADF640C62A}">
      <dsp:nvSpPr>
        <dsp:cNvPr id="0" name=""/>
        <dsp:cNvSpPr/>
      </dsp:nvSpPr>
      <dsp:spPr>
        <a:xfrm>
          <a:off x="0" y="51457"/>
          <a:ext cx="4828172" cy="66338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Name: Daniel Jonson</a:t>
          </a:r>
          <a:endParaRPr lang="en-US" sz="1200" kern="1200"/>
        </a:p>
      </dsp:txBody>
      <dsp:txXfrm>
        <a:off x="32384" y="83841"/>
        <a:ext cx="4763404" cy="598621"/>
      </dsp:txXfrm>
    </dsp:sp>
    <dsp:sp modelId="{B180B3AF-640C-40DC-8F77-7C6D1501CE6D}">
      <dsp:nvSpPr>
        <dsp:cNvPr id="0" name=""/>
        <dsp:cNvSpPr/>
      </dsp:nvSpPr>
      <dsp:spPr>
        <a:xfrm>
          <a:off x="0" y="749407"/>
          <a:ext cx="4828172" cy="663389"/>
        </a:xfrm>
        <a:prstGeom prst="roundRect">
          <a:avLst/>
        </a:prstGeom>
        <a:solidFill>
          <a:schemeClr val="accent5">
            <a:hueOff val="-1736021"/>
            <a:satOff val="-118"/>
            <a:lumOff val="28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Age: 60 years old</a:t>
          </a:r>
          <a:endParaRPr lang="en-US" sz="1200" kern="1200" dirty="0"/>
        </a:p>
      </dsp:txBody>
      <dsp:txXfrm>
        <a:off x="32384" y="781791"/>
        <a:ext cx="4763404" cy="598621"/>
      </dsp:txXfrm>
    </dsp:sp>
    <dsp:sp modelId="{68ADF43B-8926-4028-9129-C949FD974E52}">
      <dsp:nvSpPr>
        <dsp:cNvPr id="0" name=""/>
        <dsp:cNvSpPr/>
      </dsp:nvSpPr>
      <dsp:spPr>
        <a:xfrm>
          <a:off x="0" y="1447357"/>
          <a:ext cx="4828172" cy="663389"/>
        </a:xfrm>
        <a:prstGeom prst="roundRect">
          <a:avLst/>
        </a:prstGeom>
        <a:solidFill>
          <a:schemeClr val="accent5">
            <a:hueOff val="-3472043"/>
            <a:satOff val="-236"/>
            <a:lumOff val="56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Gender: Male </a:t>
          </a:r>
          <a:endParaRPr lang="en-US" sz="1200" kern="1200"/>
        </a:p>
      </dsp:txBody>
      <dsp:txXfrm>
        <a:off x="32384" y="1479741"/>
        <a:ext cx="4763404" cy="598621"/>
      </dsp:txXfrm>
    </dsp:sp>
    <dsp:sp modelId="{0A1C88D9-524E-498F-A2E1-3DD68532A039}">
      <dsp:nvSpPr>
        <dsp:cNvPr id="0" name=""/>
        <dsp:cNvSpPr/>
      </dsp:nvSpPr>
      <dsp:spPr>
        <a:xfrm>
          <a:off x="0" y="2145307"/>
          <a:ext cx="4828172" cy="663389"/>
        </a:xfrm>
        <a:prstGeom prst="roundRect">
          <a:avLst/>
        </a:prstGeom>
        <a:solidFill>
          <a:schemeClr val="accent5">
            <a:hueOff val="-5208064"/>
            <a:satOff val="-354"/>
            <a:lumOff val="8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Ethnicity: Black British </a:t>
          </a:r>
          <a:endParaRPr lang="en-US" sz="1200" kern="1200"/>
        </a:p>
      </dsp:txBody>
      <dsp:txXfrm>
        <a:off x="32384" y="2177691"/>
        <a:ext cx="4763404" cy="598621"/>
      </dsp:txXfrm>
    </dsp:sp>
    <dsp:sp modelId="{E6883BFC-E5F8-4E80-9D12-7E60DDC00926}">
      <dsp:nvSpPr>
        <dsp:cNvPr id="0" name=""/>
        <dsp:cNvSpPr/>
      </dsp:nvSpPr>
      <dsp:spPr>
        <a:xfrm>
          <a:off x="0" y="2843257"/>
          <a:ext cx="4828172" cy="663389"/>
        </a:xfrm>
        <a:prstGeom prst="roundRect">
          <a:avLst/>
        </a:prstGeom>
        <a:solidFill>
          <a:schemeClr val="accent5">
            <a:hueOff val="-6944086"/>
            <a:satOff val="-472"/>
            <a:lumOff val="11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Occupation: Retired delivery driver</a:t>
          </a:r>
          <a:endParaRPr lang="en-US" sz="1200" kern="1200"/>
        </a:p>
      </dsp:txBody>
      <dsp:txXfrm>
        <a:off x="32384" y="2875641"/>
        <a:ext cx="4763404" cy="598621"/>
      </dsp:txXfrm>
    </dsp:sp>
    <dsp:sp modelId="{4AF02177-DB33-4D6E-A2A2-FEF572B73ECC}">
      <dsp:nvSpPr>
        <dsp:cNvPr id="0" name=""/>
        <dsp:cNvSpPr/>
      </dsp:nvSpPr>
      <dsp:spPr>
        <a:xfrm>
          <a:off x="0" y="3541207"/>
          <a:ext cx="4828172" cy="663389"/>
        </a:xfrm>
        <a:prstGeom prst="roundRect">
          <a:avLst/>
        </a:prstGeom>
        <a:solidFill>
          <a:schemeClr val="accent5">
            <a:hueOff val="-8680107"/>
            <a:satOff val="-590"/>
            <a:lumOff val="140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Living Situation: Lives alone in small rented flat in an  urban area with high air pollution, receives on daily domiciliary care visit,  daughter  visits weekly. </a:t>
          </a:r>
          <a:endParaRPr lang="en-US" sz="1200" kern="1200"/>
        </a:p>
      </dsp:txBody>
      <dsp:txXfrm>
        <a:off x="32384" y="3573591"/>
        <a:ext cx="4763404" cy="598621"/>
      </dsp:txXfrm>
    </dsp:sp>
    <dsp:sp modelId="{F6CC3285-B873-47B0-8CC8-7F557CBD7642}">
      <dsp:nvSpPr>
        <dsp:cNvPr id="0" name=""/>
        <dsp:cNvSpPr/>
      </dsp:nvSpPr>
      <dsp:spPr>
        <a:xfrm>
          <a:off x="0" y="4239157"/>
          <a:ext cx="4828172" cy="663389"/>
        </a:xfrm>
        <a:prstGeom prst="roundRect">
          <a:avLst/>
        </a:prstGeom>
        <a:solidFill>
          <a:schemeClr val="accent5">
            <a:hueOff val="-10416129"/>
            <a:satOff val="-708"/>
            <a:lumOff val="16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Condition: Chronic Obstructive pulmonary disease ( COPD) </a:t>
          </a:r>
          <a:endParaRPr lang="en-US" sz="1200" kern="1200"/>
        </a:p>
      </dsp:txBody>
      <dsp:txXfrm>
        <a:off x="32384" y="4271541"/>
        <a:ext cx="4763404" cy="598621"/>
      </dsp:txXfrm>
    </dsp:sp>
    <dsp:sp modelId="{E767FE00-C10F-49B3-9FB7-D36C3D22AA59}">
      <dsp:nvSpPr>
        <dsp:cNvPr id="0" name=""/>
        <dsp:cNvSpPr/>
      </dsp:nvSpPr>
      <dsp:spPr>
        <a:xfrm>
          <a:off x="0" y="4937107"/>
          <a:ext cx="4828172" cy="663389"/>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Relevant Background: Former smoker 40 years, history recurrent chest infection, limited mobility due to breathlessness.</a:t>
          </a:r>
          <a:endParaRPr lang="en-US" sz="1200" kern="1200"/>
        </a:p>
      </dsp:txBody>
      <dsp:txXfrm>
        <a:off x="32384" y="4969491"/>
        <a:ext cx="4763404" cy="5986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4ED670-5B7F-4A9A-9896-33545C8A30C8}">
      <dsp:nvSpPr>
        <dsp:cNvPr id="0" name=""/>
        <dsp:cNvSpPr/>
      </dsp:nvSpPr>
      <dsp:spPr>
        <a:xfrm>
          <a:off x="2244476" y="1200742"/>
          <a:ext cx="484381" cy="91440"/>
        </a:xfrm>
        <a:custGeom>
          <a:avLst/>
          <a:gdLst/>
          <a:ahLst/>
          <a:cxnLst/>
          <a:rect l="0" t="0" r="0" b="0"/>
          <a:pathLst>
            <a:path>
              <a:moveTo>
                <a:pt x="0" y="45720"/>
              </a:moveTo>
              <a:lnTo>
                <a:pt x="484381"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3792" y="1243885"/>
        <a:ext cx="25749" cy="5154"/>
      </dsp:txXfrm>
    </dsp:sp>
    <dsp:sp modelId="{68011643-A379-4B9C-BD26-FA8D12B77D4F}">
      <dsp:nvSpPr>
        <dsp:cNvPr id="0" name=""/>
        <dsp:cNvSpPr/>
      </dsp:nvSpPr>
      <dsp:spPr>
        <a:xfrm>
          <a:off x="7224" y="574747"/>
          <a:ext cx="2239051" cy="134343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GB" sz="1200" kern="1200"/>
            <a:t>Daniel’s results show several areas of concern:</a:t>
          </a:r>
          <a:endParaRPr lang="en-US" sz="1200" kern="1200"/>
        </a:p>
      </dsp:txBody>
      <dsp:txXfrm>
        <a:off x="7224" y="574747"/>
        <a:ext cx="2239051" cy="1343430"/>
      </dsp:txXfrm>
    </dsp:sp>
    <dsp:sp modelId="{214333C8-150F-46EC-B6D1-16A57DF12BCF}">
      <dsp:nvSpPr>
        <dsp:cNvPr id="0" name=""/>
        <dsp:cNvSpPr/>
      </dsp:nvSpPr>
      <dsp:spPr>
        <a:xfrm>
          <a:off x="4998509" y="1200742"/>
          <a:ext cx="484381" cy="91440"/>
        </a:xfrm>
        <a:custGeom>
          <a:avLst/>
          <a:gdLst/>
          <a:ahLst/>
          <a:cxnLst/>
          <a:rect l="0" t="0" r="0" b="0"/>
          <a:pathLst>
            <a:path>
              <a:moveTo>
                <a:pt x="0" y="45720"/>
              </a:moveTo>
              <a:lnTo>
                <a:pt x="484381" y="45720"/>
              </a:lnTo>
            </a:path>
          </a:pathLst>
        </a:custGeom>
        <a:noFill/>
        <a:ln w="12700" cap="flat" cmpd="sng" algn="ctr">
          <a:solidFill>
            <a:schemeClr val="accent2">
              <a:hueOff val="1288723"/>
              <a:satOff val="-3699"/>
              <a:lumOff val="-5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25" y="1243885"/>
        <a:ext cx="25749" cy="5154"/>
      </dsp:txXfrm>
    </dsp:sp>
    <dsp:sp modelId="{01F2CEB4-605A-4FD4-8F05-5DF7A29C9590}">
      <dsp:nvSpPr>
        <dsp:cNvPr id="0" name=""/>
        <dsp:cNvSpPr/>
      </dsp:nvSpPr>
      <dsp:spPr>
        <a:xfrm>
          <a:off x="2761257" y="574747"/>
          <a:ext cx="2239051" cy="1343430"/>
        </a:xfrm>
        <a:prstGeom prst="rect">
          <a:avLst/>
        </a:prstGeom>
        <a:gradFill rotWithShape="0">
          <a:gsLst>
            <a:gs pos="0">
              <a:schemeClr val="accent2">
                <a:hueOff val="1073936"/>
                <a:satOff val="-3082"/>
                <a:lumOff val="-4935"/>
                <a:alphaOff val="0"/>
                <a:satMod val="103000"/>
                <a:lumMod val="102000"/>
                <a:tint val="94000"/>
              </a:schemeClr>
            </a:gs>
            <a:gs pos="50000">
              <a:schemeClr val="accent2">
                <a:hueOff val="1073936"/>
                <a:satOff val="-3082"/>
                <a:lumOff val="-4935"/>
                <a:alphaOff val="0"/>
                <a:satMod val="110000"/>
                <a:lumMod val="100000"/>
                <a:shade val="100000"/>
              </a:schemeClr>
            </a:gs>
            <a:gs pos="100000">
              <a:schemeClr val="accent2">
                <a:hueOff val="1073936"/>
                <a:satOff val="-3082"/>
                <a:lumOff val="-493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GB" sz="1200" kern="1200"/>
            <a:t>Blood pressure is above the healthy range, increasing cardiovascular risk.</a:t>
          </a:r>
          <a:endParaRPr lang="en-US" sz="1200" kern="1200"/>
        </a:p>
      </dsp:txBody>
      <dsp:txXfrm>
        <a:off x="2761257" y="574747"/>
        <a:ext cx="2239051" cy="1343430"/>
      </dsp:txXfrm>
    </dsp:sp>
    <dsp:sp modelId="{B1B058CC-A583-4500-BDB9-6CEDC2F91D24}">
      <dsp:nvSpPr>
        <dsp:cNvPr id="0" name=""/>
        <dsp:cNvSpPr/>
      </dsp:nvSpPr>
      <dsp:spPr>
        <a:xfrm>
          <a:off x="7752542" y="1200742"/>
          <a:ext cx="484381" cy="91440"/>
        </a:xfrm>
        <a:custGeom>
          <a:avLst/>
          <a:gdLst/>
          <a:ahLst/>
          <a:cxnLst/>
          <a:rect l="0" t="0" r="0" b="0"/>
          <a:pathLst>
            <a:path>
              <a:moveTo>
                <a:pt x="0" y="45720"/>
              </a:moveTo>
              <a:lnTo>
                <a:pt x="484381" y="45720"/>
              </a:lnTo>
            </a:path>
          </a:pathLst>
        </a:custGeom>
        <a:noFill/>
        <a:ln w="12700" cap="flat" cmpd="sng" algn="ctr">
          <a:solidFill>
            <a:schemeClr val="accent2">
              <a:hueOff val="2577445"/>
              <a:satOff val="-7397"/>
              <a:lumOff val="-1184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1858" y="1243885"/>
        <a:ext cx="25749" cy="5154"/>
      </dsp:txXfrm>
    </dsp:sp>
    <dsp:sp modelId="{118D5D5D-A6F8-4BE0-9974-23E808752BED}">
      <dsp:nvSpPr>
        <dsp:cNvPr id="0" name=""/>
        <dsp:cNvSpPr/>
      </dsp:nvSpPr>
      <dsp:spPr>
        <a:xfrm>
          <a:off x="5515290" y="574747"/>
          <a:ext cx="2239051" cy="1343430"/>
        </a:xfrm>
        <a:prstGeom prst="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GB" sz="1200" kern="1200"/>
            <a:t>BMI indicates obesity, which worsens breathlessness and limits mobility.</a:t>
          </a:r>
          <a:endParaRPr lang="en-US" sz="1200" kern="1200"/>
        </a:p>
      </dsp:txBody>
      <dsp:txXfrm>
        <a:off x="5515290" y="574747"/>
        <a:ext cx="2239051" cy="1343430"/>
      </dsp:txXfrm>
    </dsp:sp>
    <dsp:sp modelId="{0DD3BBF6-AB51-4457-A603-43A5BD77D7C4}">
      <dsp:nvSpPr>
        <dsp:cNvPr id="0" name=""/>
        <dsp:cNvSpPr/>
      </dsp:nvSpPr>
      <dsp:spPr>
        <a:xfrm>
          <a:off x="1126750" y="1916378"/>
          <a:ext cx="8262099" cy="484381"/>
        </a:xfrm>
        <a:custGeom>
          <a:avLst/>
          <a:gdLst/>
          <a:ahLst/>
          <a:cxnLst/>
          <a:rect l="0" t="0" r="0" b="0"/>
          <a:pathLst>
            <a:path>
              <a:moveTo>
                <a:pt x="8262099" y="0"/>
              </a:moveTo>
              <a:lnTo>
                <a:pt x="8262099" y="259290"/>
              </a:lnTo>
              <a:lnTo>
                <a:pt x="0" y="259290"/>
              </a:lnTo>
              <a:lnTo>
                <a:pt x="0" y="484381"/>
              </a:lnTo>
            </a:path>
          </a:pathLst>
        </a:custGeom>
        <a:noFill/>
        <a:ln w="12700" cap="flat" cmpd="sng" algn="ctr">
          <a:solidFill>
            <a:schemeClr val="accent2">
              <a:hueOff val="3866169"/>
              <a:satOff val="-11096"/>
              <a:lumOff val="-17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50846" y="2155991"/>
        <a:ext cx="413906" cy="5154"/>
      </dsp:txXfrm>
    </dsp:sp>
    <dsp:sp modelId="{0A087CF9-CFD7-4FD3-B4AF-2EA09E0F03D4}">
      <dsp:nvSpPr>
        <dsp:cNvPr id="0" name=""/>
        <dsp:cNvSpPr/>
      </dsp:nvSpPr>
      <dsp:spPr>
        <a:xfrm>
          <a:off x="8269323" y="574747"/>
          <a:ext cx="2239051" cy="1343430"/>
        </a:xfrm>
        <a:prstGeom prst="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GB" sz="1200" kern="1200"/>
            <a:t>Low oxygen saturation reflects impaired gas exchange due to COPD.</a:t>
          </a:r>
          <a:endParaRPr lang="en-US" sz="1200" kern="1200"/>
        </a:p>
      </dsp:txBody>
      <dsp:txXfrm>
        <a:off x="8269323" y="574747"/>
        <a:ext cx="2239051" cy="1343430"/>
      </dsp:txXfrm>
    </dsp:sp>
    <dsp:sp modelId="{03CEEE4E-5696-4B58-9E07-FB0887CE23B7}">
      <dsp:nvSpPr>
        <dsp:cNvPr id="0" name=""/>
        <dsp:cNvSpPr/>
      </dsp:nvSpPr>
      <dsp:spPr>
        <a:xfrm>
          <a:off x="2244476" y="3059155"/>
          <a:ext cx="484381" cy="91440"/>
        </a:xfrm>
        <a:custGeom>
          <a:avLst/>
          <a:gdLst/>
          <a:ahLst/>
          <a:cxnLst/>
          <a:rect l="0" t="0" r="0" b="0"/>
          <a:pathLst>
            <a:path>
              <a:moveTo>
                <a:pt x="0" y="45720"/>
              </a:moveTo>
              <a:lnTo>
                <a:pt x="484381" y="45720"/>
              </a:lnTo>
            </a:path>
          </a:pathLst>
        </a:custGeom>
        <a:noFill/>
        <a:ln w="12700" cap="flat" cmpd="sng" algn="ctr">
          <a:solidFill>
            <a:schemeClr val="accent2">
              <a:hueOff val="5154891"/>
              <a:satOff val="-14794"/>
              <a:lumOff val="-2368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3792" y="3102297"/>
        <a:ext cx="25749" cy="5154"/>
      </dsp:txXfrm>
    </dsp:sp>
    <dsp:sp modelId="{DAC10FF8-48D6-4D15-805D-328FEC8A76C8}">
      <dsp:nvSpPr>
        <dsp:cNvPr id="0" name=""/>
        <dsp:cNvSpPr/>
      </dsp:nvSpPr>
      <dsp:spPr>
        <a:xfrm>
          <a:off x="7224" y="2433159"/>
          <a:ext cx="2239051" cy="1343430"/>
        </a:xfrm>
        <a:prstGeom prst="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GB" sz="1200" kern="1200"/>
            <a:t>Respiratory rate is elevated, showing increased effort to breathe.</a:t>
          </a:r>
          <a:endParaRPr lang="en-US" sz="1200" kern="1200"/>
        </a:p>
      </dsp:txBody>
      <dsp:txXfrm>
        <a:off x="7224" y="2433159"/>
        <a:ext cx="2239051" cy="1343430"/>
      </dsp:txXfrm>
    </dsp:sp>
    <dsp:sp modelId="{801D65E1-72DF-40FF-8CA8-D4463D61AE53}">
      <dsp:nvSpPr>
        <dsp:cNvPr id="0" name=""/>
        <dsp:cNvSpPr/>
      </dsp:nvSpPr>
      <dsp:spPr>
        <a:xfrm>
          <a:off x="4998509" y="3059155"/>
          <a:ext cx="484381" cy="91440"/>
        </a:xfrm>
        <a:custGeom>
          <a:avLst/>
          <a:gdLst/>
          <a:ahLst/>
          <a:cxnLst/>
          <a:rect l="0" t="0" r="0" b="0"/>
          <a:pathLst>
            <a:path>
              <a:moveTo>
                <a:pt x="0" y="45720"/>
              </a:moveTo>
              <a:lnTo>
                <a:pt x="484381" y="4572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25" y="3102297"/>
        <a:ext cx="25749" cy="5154"/>
      </dsp:txXfrm>
    </dsp:sp>
    <dsp:sp modelId="{047B4852-028E-4AA8-9CCD-77FE52CB999C}">
      <dsp:nvSpPr>
        <dsp:cNvPr id="0" name=""/>
        <dsp:cNvSpPr/>
      </dsp:nvSpPr>
      <dsp:spPr>
        <a:xfrm>
          <a:off x="2761257" y="2433159"/>
          <a:ext cx="2239051" cy="1343430"/>
        </a:xfrm>
        <a:prstGeom prst="rect">
          <a:avLst/>
        </a:prstGeom>
        <a:gradFill rotWithShape="0">
          <a:gsLst>
            <a:gs pos="0">
              <a:schemeClr val="accent2">
                <a:hueOff val="5369678"/>
                <a:satOff val="-15411"/>
                <a:lumOff val="-24674"/>
                <a:alphaOff val="0"/>
                <a:satMod val="103000"/>
                <a:lumMod val="102000"/>
                <a:tint val="94000"/>
              </a:schemeClr>
            </a:gs>
            <a:gs pos="50000">
              <a:schemeClr val="accent2">
                <a:hueOff val="5369678"/>
                <a:satOff val="-15411"/>
                <a:lumOff val="-24674"/>
                <a:alphaOff val="0"/>
                <a:satMod val="110000"/>
                <a:lumMod val="100000"/>
                <a:shade val="100000"/>
              </a:schemeClr>
            </a:gs>
            <a:gs pos="100000">
              <a:schemeClr val="accent2">
                <a:hueOff val="5369678"/>
                <a:satOff val="-15411"/>
                <a:lumOff val="-2467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GB" sz="1200" kern="1200"/>
            <a:t>Peak flow is significantly reduced, consistent with chronic airflow limitation.</a:t>
          </a:r>
          <a:endParaRPr lang="en-US" sz="1200" kern="1200"/>
        </a:p>
      </dsp:txBody>
      <dsp:txXfrm>
        <a:off x="2761257" y="2433159"/>
        <a:ext cx="2239051" cy="1343430"/>
      </dsp:txXfrm>
    </dsp:sp>
    <dsp:sp modelId="{F9DC3DAD-C241-417D-88CA-605F3669F3C0}">
      <dsp:nvSpPr>
        <dsp:cNvPr id="0" name=""/>
        <dsp:cNvSpPr/>
      </dsp:nvSpPr>
      <dsp:spPr>
        <a:xfrm>
          <a:off x="5515290" y="2433159"/>
          <a:ext cx="2239051" cy="1343430"/>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9715" tIns="115166" rIns="109715" bIns="115166" numCol="1" spcCol="1270" anchor="ctr" anchorCtr="0">
          <a:noAutofit/>
        </a:bodyPr>
        <a:lstStyle/>
        <a:p>
          <a:pPr marL="0" lvl="0" indent="0" algn="ctr" defTabSz="533400">
            <a:lnSpc>
              <a:spcPct val="90000"/>
            </a:lnSpc>
            <a:spcBef>
              <a:spcPct val="0"/>
            </a:spcBef>
            <a:spcAft>
              <a:spcPct val="35000"/>
            </a:spcAft>
            <a:buNone/>
          </a:pPr>
          <a:r>
            <a:rPr lang="en-GB" sz="1200" kern="1200"/>
            <a:t>These findings highlight the need for a comprehensive, evidence‑based care plan focusing on respiratory support, lifestyle changes, monitoring, and COPD management.</a:t>
          </a:r>
          <a:endParaRPr lang="en-US" sz="1200" kern="1200"/>
        </a:p>
      </dsp:txBody>
      <dsp:txXfrm>
        <a:off x="5515290" y="2433159"/>
        <a:ext cx="2239051" cy="134343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7DC96-09E5-1FA8-C35C-C97E1988E63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777EFDC-1CB0-0BBC-7DDA-0428035469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FFF5D36-43D9-CCD1-C0D1-13587F540E65}"/>
              </a:ext>
            </a:extLst>
          </p:cNvPr>
          <p:cNvSpPr>
            <a:spLocks noGrp="1"/>
          </p:cNvSpPr>
          <p:nvPr>
            <p:ph type="dt" sz="half" idx="10"/>
          </p:nvPr>
        </p:nvSpPr>
        <p:spPr/>
        <p:txBody>
          <a:bodyPr/>
          <a:lstStyle/>
          <a:p>
            <a:fld id="{011A49B8-EF55-4793-BB42-5A56FE2FE5DE}" type="datetimeFigureOut">
              <a:rPr lang="en-GB" smtClean="0"/>
              <a:t>12/08/2026</a:t>
            </a:fld>
            <a:endParaRPr lang="en-GB"/>
          </a:p>
        </p:txBody>
      </p:sp>
      <p:sp>
        <p:nvSpPr>
          <p:cNvPr id="5" name="Footer Placeholder 4">
            <a:extLst>
              <a:ext uri="{FF2B5EF4-FFF2-40B4-BE49-F238E27FC236}">
                <a16:creationId xmlns:a16="http://schemas.microsoft.com/office/drawing/2014/main" id="{D14B8F29-77DC-81C5-B0B5-FA79C8F37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429015-C2AB-C1F2-B2F1-BF784A4B8056}"/>
              </a:ext>
            </a:extLst>
          </p:cNvPr>
          <p:cNvSpPr>
            <a:spLocks noGrp="1"/>
          </p:cNvSpPr>
          <p:nvPr>
            <p:ph type="sldNum" sz="quarter" idx="12"/>
          </p:nvPr>
        </p:nvSpPr>
        <p:spPr/>
        <p:txBody>
          <a:bodyPr/>
          <a:lstStyle/>
          <a:p>
            <a:fld id="{16A67E19-084D-4F31-A458-DC2CFBE044AC}" type="slidenum">
              <a:rPr lang="en-GB" smtClean="0"/>
              <a:t>‹#›</a:t>
            </a:fld>
            <a:endParaRPr lang="en-GB"/>
          </a:p>
        </p:txBody>
      </p:sp>
    </p:spTree>
    <p:extLst>
      <p:ext uri="{BB962C8B-B14F-4D97-AF65-F5344CB8AC3E}">
        <p14:creationId xmlns:p14="http://schemas.microsoft.com/office/powerpoint/2010/main" val="8779619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71EB8-4AEB-0C81-0030-C9290BE113B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917C4D0-133C-FB24-906C-A01745B6F6F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061020-97E7-39DB-26A5-BD0620C366E3}"/>
              </a:ext>
            </a:extLst>
          </p:cNvPr>
          <p:cNvSpPr>
            <a:spLocks noGrp="1"/>
          </p:cNvSpPr>
          <p:nvPr>
            <p:ph type="dt" sz="half" idx="10"/>
          </p:nvPr>
        </p:nvSpPr>
        <p:spPr/>
        <p:txBody>
          <a:bodyPr/>
          <a:lstStyle/>
          <a:p>
            <a:fld id="{011A49B8-EF55-4793-BB42-5A56FE2FE5DE}" type="datetimeFigureOut">
              <a:rPr lang="en-GB" smtClean="0"/>
              <a:t>12/08/2026</a:t>
            </a:fld>
            <a:endParaRPr lang="en-GB"/>
          </a:p>
        </p:txBody>
      </p:sp>
      <p:sp>
        <p:nvSpPr>
          <p:cNvPr id="5" name="Footer Placeholder 4">
            <a:extLst>
              <a:ext uri="{FF2B5EF4-FFF2-40B4-BE49-F238E27FC236}">
                <a16:creationId xmlns:a16="http://schemas.microsoft.com/office/drawing/2014/main" id="{97FC3EAC-3B5C-E283-A5F9-DFEB5D823E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DAAD03-79F8-DFF1-B9BC-054CA680F01A}"/>
              </a:ext>
            </a:extLst>
          </p:cNvPr>
          <p:cNvSpPr>
            <a:spLocks noGrp="1"/>
          </p:cNvSpPr>
          <p:nvPr>
            <p:ph type="sldNum" sz="quarter" idx="12"/>
          </p:nvPr>
        </p:nvSpPr>
        <p:spPr/>
        <p:txBody>
          <a:bodyPr/>
          <a:lstStyle/>
          <a:p>
            <a:fld id="{16A67E19-084D-4F31-A458-DC2CFBE044AC}" type="slidenum">
              <a:rPr lang="en-GB" smtClean="0"/>
              <a:t>‹#›</a:t>
            </a:fld>
            <a:endParaRPr lang="en-GB"/>
          </a:p>
        </p:txBody>
      </p:sp>
    </p:spTree>
    <p:extLst>
      <p:ext uri="{BB962C8B-B14F-4D97-AF65-F5344CB8AC3E}">
        <p14:creationId xmlns:p14="http://schemas.microsoft.com/office/powerpoint/2010/main" val="207670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4DB64-A4CC-D111-B6F3-15F3F746983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0959FA7-D781-208E-5FAF-E9EA45862E4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4BEA673-86E8-9927-5BE3-5B3CA1E0ACAA}"/>
              </a:ext>
            </a:extLst>
          </p:cNvPr>
          <p:cNvSpPr>
            <a:spLocks noGrp="1"/>
          </p:cNvSpPr>
          <p:nvPr>
            <p:ph type="dt" sz="half" idx="10"/>
          </p:nvPr>
        </p:nvSpPr>
        <p:spPr/>
        <p:txBody>
          <a:bodyPr/>
          <a:lstStyle/>
          <a:p>
            <a:fld id="{011A49B8-EF55-4793-BB42-5A56FE2FE5DE}" type="datetimeFigureOut">
              <a:rPr lang="en-GB" smtClean="0"/>
              <a:t>12/08/2026</a:t>
            </a:fld>
            <a:endParaRPr lang="en-GB"/>
          </a:p>
        </p:txBody>
      </p:sp>
      <p:sp>
        <p:nvSpPr>
          <p:cNvPr id="5" name="Footer Placeholder 4">
            <a:extLst>
              <a:ext uri="{FF2B5EF4-FFF2-40B4-BE49-F238E27FC236}">
                <a16:creationId xmlns:a16="http://schemas.microsoft.com/office/drawing/2014/main" id="{3A950B02-20E2-8BBB-D9A9-EBF13342CF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5E2764-F4FE-ED01-20CC-CEAF3D340608}"/>
              </a:ext>
            </a:extLst>
          </p:cNvPr>
          <p:cNvSpPr>
            <a:spLocks noGrp="1"/>
          </p:cNvSpPr>
          <p:nvPr>
            <p:ph type="sldNum" sz="quarter" idx="12"/>
          </p:nvPr>
        </p:nvSpPr>
        <p:spPr/>
        <p:txBody>
          <a:bodyPr/>
          <a:lstStyle/>
          <a:p>
            <a:fld id="{16A67E19-084D-4F31-A458-DC2CFBE044AC}" type="slidenum">
              <a:rPr lang="en-GB" smtClean="0"/>
              <a:t>‹#›</a:t>
            </a:fld>
            <a:endParaRPr lang="en-GB"/>
          </a:p>
        </p:txBody>
      </p:sp>
    </p:spTree>
    <p:extLst>
      <p:ext uri="{BB962C8B-B14F-4D97-AF65-F5344CB8AC3E}">
        <p14:creationId xmlns:p14="http://schemas.microsoft.com/office/powerpoint/2010/main" val="991417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3549C-3161-6D39-DD07-AA5115548C5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3A03257-D064-107E-4F61-497A0A60609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EA1B6FD-A79F-79D3-9E1D-829C3BD6586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C9B1C40-F825-FCF5-B351-EB057A3F80BB}"/>
              </a:ext>
            </a:extLst>
          </p:cNvPr>
          <p:cNvSpPr>
            <a:spLocks noGrp="1"/>
          </p:cNvSpPr>
          <p:nvPr>
            <p:ph type="dt" sz="half" idx="10"/>
          </p:nvPr>
        </p:nvSpPr>
        <p:spPr/>
        <p:txBody>
          <a:bodyPr/>
          <a:lstStyle/>
          <a:p>
            <a:fld id="{011A49B8-EF55-4793-BB42-5A56FE2FE5DE}" type="datetimeFigureOut">
              <a:rPr lang="en-GB" smtClean="0"/>
              <a:t>12/08/2026</a:t>
            </a:fld>
            <a:endParaRPr lang="en-GB"/>
          </a:p>
        </p:txBody>
      </p:sp>
      <p:sp>
        <p:nvSpPr>
          <p:cNvPr id="6" name="Footer Placeholder 5">
            <a:extLst>
              <a:ext uri="{FF2B5EF4-FFF2-40B4-BE49-F238E27FC236}">
                <a16:creationId xmlns:a16="http://schemas.microsoft.com/office/drawing/2014/main" id="{C72F1EB5-1DA9-D48B-733B-B2C8568967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D80415-185D-048C-7EF4-D58CD16BC300}"/>
              </a:ext>
            </a:extLst>
          </p:cNvPr>
          <p:cNvSpPr>
            <a:spLocks noGrp="1"/>
          </p:cNvSpPr>
          <p:nvPr>
            <p:ph type="sldNum" sz="quarter" idx="12"/>
          </p:nvPr>
        </p:nvSpPr>
        <p:spPr/>
        <p:txBody>
          <a:bodyPr/>
          <a:lstStyle/>
          <a:p>
            <a:fld id="{16A67E19-084D-4F31-A458-DC2CFBE044AC}" type="slidenum">
              <a:rPr lang="en-GB" smtClean="0"/>
              <a:t>‹#›</a:t>
            </a:fld>
            <a:endParaRPr lang="en-GB"/>
          </a:p>
        </p:txBody>
      </p:sp>
    </p:spTree>
    <p:extLst>
      <p:ext uri="{BB962C8B-B14F-4D97-AF65-F5344CB8AC3E}">
        <p14:creationId xmlns:p14="http://schemas.microsoft.com/office/powerpoint/2010/main" val="4120278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FF9A-1AC0-D773-ECA7-FAA625B522F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93360B0-F4F3-C8C1-DA27-11FC54251F3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19BDB02-4E20-2FDD-0BA3-D5CD79D3AD3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D54FD8F-704A-8434-BD37-442764D0BA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28CE37E-B05A-C696-613D-91579A0A740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76A547F-D396-CC8E-DE2C-2A0B977978FB}"/>
              </a:ext>
            </a:extLst>
          </p:cNvPr>
          <p:cNvSpPr>
            <a:spLocks noGrp="1"/>
          </p:cNvSpPr>
          <p:nvPr>
            <p:ph type="dt" sz="half" idx="10"/>
          </p:nvPr>
        </p:nvSpPr>
        <p:spPr/>
        <p:txBody>
          <a:bodyPr/>
          <a:lstStyle/>
          <a:p>
            <a:fld id="{011A49B8-EF55-4793-BB42-5A56FE2FE5DE}" type="datetimeFigureOut">
              <a:rPr lang="en-GB" smtClean="0"/>
              <a:t>12/08/2026</a:t>
            </a:fld>
            <a:endParaRPr lang="en-GB"/>
          </a:p>
        </p:txBody>
      </p:sp>
      <p:sp>
        <p:nvSpPr>
          <p:cNvPr id="8" name="Footer Placeholder 7">
            <a:extLst>
              <a:ext uri="{FF2B5EF4-FFF2-40B4-BE49-F238E27FC236}">
                <a16:creationId xmlns:a16="http://schemas.microsoft.com/office/drawing/2014/main" id="{2DA26BED-57F7-C368-7661-1FE131C79E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2E445C5-098B-2B68-C3C6-89E9F961D2F5}"/>
              </a:ext>
            </a:extLst>
          </p:cNvPr>
          <p:cNvSpPr>
            <a:spLocks noGrp="1"/>
          </p:cNvSpPr>
          <p:nvPr>
            <p:ph type="sldNum" sz="quarter" idx="12"/>
          </p:nvPr>
        </p:nvSpPr>
        <p:spPr/>
        <p:txBody>
          <a:bodyPr/>
          <a:lstStyle/>
          <a:p>
            <a:fld id="{16A67E19-084D-4F31-A458-DC2CFBE044AC}" type="slidenum">
              <a:rPr lang="en-GB" smtClean="0"/>
              <a:t>‹#›</a:t>
            </a:fld>
            <a:endParaRPr lang="en-GB"/>
          </a:p>
        </p:txBody>
      </p:sp>
    </p:spTree>
    <p:extLst>
      <p:ext uri="{BB962C8B-B14F-4D97-AF65-F5344CB8AC3E}">
        <p14:creationId xmlns:p14="http://schemas.microsoft.com/office/powerpoint/2010/main" val="2056793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84F52-74B1-767D-E4FF-D3F7271757B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B6F2506-FAAC-FE7E-9802-66929240DD92}"/>
              </a:ext>
            </a:extLst>
          </p:cNvPr>
          <p:cNvSpPr>
            <a:spLocks noGrp="1"/>
          </p:cNvSpPr>
          <p:nvPr>
            <p:ph type="dt" sz="half" idx="10"/>
          </p:nvPr>
        </p:nvSpPr>
        <p:spPr/>
        <p:txBody>
          <a:bodyPr/>
          <a:lstStyle/>
          <a:p>
            <a:fld id="{011A49B8-EF55-4793-BB42-5A56FE2FE5DE}" type="datetimeFigureOut">
              <a:rPr lang="en-GB" smtClean="0"/>
              <a:t>12/08/2026</a:t>
            </a:fld>
            <a:endParaRPr lang="en-GB"/>
          </a:p>
        </p:txBody>
      </p:sp>
      <p:sp>
        <p:nvSpPr>
          <p:cNvPr id="4" name="Footer Placeholder 3">
            <a:extLst>
              <a:ext uri="{FF2B5EF4-FFF2-40B4-BE49-F238E27FC236}">
                <a16:creationId xmlns:a16="http://schemas.microsoft.com/office/drawing/2014/main" id="{9556B96B-9A48-9EED-576C-265B0793062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806DD06-323A-BF70-27B7-306A52849A27}"/>
              </a:ext>
            </a:extLst>
          </p:cNvPr>
          <p:cNvSpPr>
            <a:spLocks noGrp="1"/>
          </p:cNvSpPr>
          <p:nvPr>
            <p:ph type="sldNum" sz="quarter" idx="12"/>
          </p:nvPr>
        </p:nvSpPr>
        <p:spPr/>
        <p:txBody>
          <a:bodyPr/>
          <a:lstStyle/>
          <a:p>
            <a:fld id="{16A67E19-084D-4F31-A458-DC2CFBE044AC}" type="slidenum">
              <a:rPr lang="en-GB" smtClean="0"/>
              <a:t>‹#›</a:t>
            </a:fld>
            <a:endParaRPr lang="en-GB"/>
          </a:p>
        </p:txBody>
      </p:sp>
    </p:spTree>
    <p:extLst>
      <p:ext uri="{BB962C8B-B14F-4D97-AF65-F5344CB8AC3E}">
        <p14:creationId xmlns:p14="http://schemas.microsoft.com/office/powerpoint/2010/main" val="3642045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104F17-FBCD-FC97-4716-F6FA060ADA0A}"/>
              </a:ext>
            </a:extLst>
          </p:cNvPr>
          <p:cNvSpPr>
            <a:spLocks noGrp="1"/>
          </p:cNvSpPr>
          <p:nvPr>
            <p:ph type="dt" sz="half" idx="10"/>
          </p:nvPr>
        </p:nvSpPr>
        <p:spPr/>
        <p:txBody>
          <a:bodyPr/>
          <a:lstStyle/>
          <a:p>
            <a:fld id="{011A49B8-EF55-4793-BB42-5A56FE2FE5DE}" type="datetimeFigureOut">
              <a:rPr lang="en-GB" smtClean="0"/>
              <a:t>12/08/2026</a:t>
            </a:fld>
            <a:endParaRPr lang="en-GB"/>
          </a:p>
        </p:txBody>
      </p:sp>
      <p:sp>
        <p:nvSpPr>
          <p:cNvPr id="3" name="Footer Placeholder 2">
            <a:extLst>
              <a:ext uri="{FF2B5EF4-FFF2-40B4-BE49-F238E27FC236}">
                <a16:creationId xmlns:a16="http://schemas.microsoft.com/office/drawing/2014/main" id="{D54D3550-6F99-0A5B-D0D5-86C2CC7D51B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E2E3D43-C0CE-FB8F-FA9C-EDB83AF5CD60}"/>
              </a:ext>
            </a:extLst>
          </p:cNvPr>
          <p:cNvSpPr>
            <a:spLocks noGrp="1"/>
          </p:cNvSpPr>
          <p:nvPr>
            <p:ph type="sldNum" sz="quarter" idx="12"/>
          </p:nvPr>
        </p:nvSpPr>
        <p:spPr/>
        <p:txBody>
          <a:bodyPr/>
          <a:lstStyle/>
          <a:p>
            <a:fld id="{16A67E19-084D-4F31-A458-DC2CFBE044AC}" type="slidenum">
              <a:rPr lang="en-GB" smtClean="0"/>
              <a:t>‹#›</a:t>
            </a:fld>
            <a:endParaRPr lang="en-GB"/>
          </a:p>
        </p:txBody>
      </p:sp>
    </p:spTree>
    <p:extLst>
      <p:ext uri="{BB962C8B-B14F-4D97-AF65-F5344CB8AC3E}">
        <p14:creationId xmlns:p14="http://schemas.microsoft.com/office/powerpoint/2010/main" val="1288354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8597B-78DC-7C98-CB75-AAACE9C974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1CBE976-84A1-6631-A4D7-EEF1A52F65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D52F20F-3669-5485-1C30-CCB0A7F285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9454F1B-C3CE-E9E4-CD34-C310487715BC}"/>
              </a:ext>
            </a:extLst>
          </p:cNvPr>
          <p:cNvSpPr>
            <a:spLocks noGrp="1"/>
          </p:cNvSpPr>
          <p:nvPr>
            <p:ph type="dt" sz="half" idx="10"/>
          </p:nvPr>
        </p:nvSpPr>
        <p:spPr/>
        <p:txBody>
          <a:bodyPr/>
          <a:lstStyle/>
          <a:p>
            <a:fld id="{011A49B8-EF55-4793-BB42-5A56FE2FE5DE}" type="datetimeFigureOut">
              <a:rPr lang="en-GB" smtClean="0"/>
              <a:t>12/08/2026</a:t>
            </a:fld>
            <a:endParaRPr lang="en-GB"/>
          </a:p>
        </p:txBody>
      </p:sp>
      <p:sp>
        <p:nvSpPr>
          <p:cNvPr id="6" name="Footer Placeholder 5">
            <a:extLst>
              <a:ext uri="{FF2B5EF4-FFF2-40B4-BE49-F238E27FC236}">
                <a16:creationId xmlns:a16="http://schemas.microsoft.com/office/drawing/2014/main" id="{1543C257-7C14-BB74-09FF-E5D12F1858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B08A95-2269-D7B4-DA73-F00F479FB97D}"/>
              </a:ext>
            </a:extLst>
          </p:cNvPr>
          <p:cNvSpPr>
            <a:spLocks noGrp="1"/>
          </p:cNvSpPr>
          <p:nvPr>
            <p:ph type="sldNum" sz="quarter" idx="12"/>
          </p:nvPr>
        </p:nvSpPr>
        <p:spPr/>
        <p:txBody>
          <a:bodyPr/>
          <a:lstStyle/>
          <a:p>
            <a:fld id="{16A67E19-084D-4F31-A458-DC2CFBE044AC}" type="slidenum">
              <a:rPr lang="en-GB" smtClean="0"/>
              <a:t>‹#›</a:t>
            </a:fld>
            <a:endParaRPr lang="en-GB"/>
          </a:p>
        </p:txBody>
      </p:sp>
    </p:spTree>
    <p:extLst>
      <p:ext uri="{BB962C8B-B14F-4D97-AF65-F5344CB8AC3E}">
        <p14:creationId xmlns:p14="http://schemas.microsoft.com/office/powerpoint/2010/main" val="357964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BC9EE-3915-0D5F-D476-3F0BE708EA7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3A15FA7-722F-0B3D-9907-728E906D7B3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C59F322-F1A5-BF82-B910-2E108423D3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2142367-F670-CD95-EDB5-FEDE114690E5}"/>
              </a:ext>
            </a:extLst>
          </p:cNvPr>
          <p:cNvSpPr>
            <a:spLocks noGrp="1"/>
          </p:cNvSpPr>
          <p:nvPr>
            <p:ph type="dt" sz="half" idx="10"/>
          </p:nvPr>
        </p:nvSpPr>
        <p:spPr/>
        <p:txBody>
          <a:bodyPr/>
          <a:lstStyle/>
          <a:p>
            <a:fld id="{011A49B8-EF55-4793-BB42-5A56FE2FE5DE}" type="datetimeFigureOut">
              <a:rPr lang="en-GB" smtClean="0"/>
              <a:t>12/08/2026</a:t>
            </a:fld>
            <a:endParaRPr lang="en-GB"/>
          </a:p>
        </p:txBody>
      </p:sp>
      <p:sp>
        <p:nvSpPr>
          <p:cNvPr id="6" name="Footer Placeholder 5">
            <a:extLst>
              <a:ext uri="{FF2B5EF4-FFF2-40B4-BE49-F238E27FC236}">
                <a16:creationId xmlns:a16="http://schemas.microsoft.com/office/drawing/2014/main" id="{9C905D23-318A-E328-9B09-5AAF065B69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C1DFDC-CF88-59AD-7A91-ABDF7A9E8B3B}"/>
              </a:ext>
            </a:extLst>
          </p:cNvPr>
          <p:cNvSpPr>
            <a:spLocks noGrp="1"/>
          </p:cNvSpPr>
          <p:nvPr>
            <p:ph type="sldNum" sz="quarter" idx="12"/>
          </p:nvPr>
        </p:nvSpPr>
        <p:spPr/>
        <p:txBody>
          <a:bodyPr/>
          <a:lstStyle/>
          <a:p>
            <a:fld id="{16A67E19-084D-4F31-A458-DC2CFBE044AC}" type="slidenum">
              <a:rPr lang="en-GB" smtClean="0"/>
              <a:t>‹#›</a:t>
            </a:fld>
            <a:endParaRPr lang="en-GB"/>
          </a:p>
        </p:txBody>
      </p:sp>
    </p:spTree>
    <p:extLst>
      <p:ext uri="{BB962C8B-B14F-4D97-AF65-F5344CB8AC3E}">
        <p14:creationId xmlns:p14="http://schemas.microsoft.com/office/powerpoint/2010/main" val="3770112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8F9CF-FFFA-C8D4-3060-52F249B10B2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2EB326E-642F-280C-24B9-028F0AC69DC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7D8E4AD-DB21-1499-FE09-6EFBEA04D429}"/>
              </a:ext>
            </a:extLst>
          </p:cNvPr>
          <p:cNvSpPr>
            <a:spLocks noGrp="1"/>
          </p:cNvSpPr>
          <p:nvPr>
            <p:ph type="dt" sz="half" idx="10"/>
          </p:nvPr>
        </p:nvSpPr>
        <p:spPr/>
        <p:txBody>
          <a:bodyPr/>
          <a:lstStyle/>
          <a:p>
            <a:fld id="{011A49B8-EF55-4793-BB42-5A56FE2FE5DE}" type="datetimeFigureOut">
              <a:rPr lang="en-GB" smtClean="0"/>
              <a:t>12/08/2026</a:t>
            </a:fld>
            <a:endParaRPr lang="en-GB"/>
          </a:p>
        </p:txBody>
      </p:sp>
      <p:sp>
        <p:nvSpPr>
          <p:cNvPr id="5" name="Footer Placeholder 4">
            <a:extLst>
              <a:ext uri="{FF2B5EF4-FFF2-40B4-BE49-F238E27FC236}">
                <a16:creationId xmlns:a16="http://schemas.microsoft.com/office/drawing/2014/main" id="{E06FED94-6E76-2AEB-7B1B-C5039529A5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44CB7A-EF77-F00D-6CD2-0A728255FCFC}"/>
              </a:ext>
            </a:extLst>
          </p:cNvPr>
          <p:cNvSpPr>
            <a:spLocks noGrp="1"/>
          </p:cNvSpPr>
          <p:nvPr>
            <p:ph type="sldNum" sz="quarter" idx="12"/>
          </p:nvPr>
        </p:nvSpPr>
        <p:spPr/>
        <p:txBody>
          <a:bodyPr/>
          <a:lstStyle/>
          <a:p>
            <a:fld id="{16A67E19-084D-4F31-A458-DC2CFBE044AC}" type="slidenum">
              <a:rPr lang="en-GB" smtClean="0"/>
              <a:t>‹#›</a:t>
            </a:fld>
            <a:endParaRPr lang="en-GB"/>
          </a:p>
        </p:txBody>
      </p:sp>
    </p:spTree>
    <p:extLst>
      <p:ext uri="{BB962C8B-B14F-4D97-AF65-F5344CB8AC3E}">
        <p14:creationId xmlns:p14="http://schemas.microsoft.com/office/powerpoint/2010/main" val="9610641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E50467-F034-A86B-A826-EF5956A1294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CA749F5-2CF7-2A12-6AB8-AB05E8CE2D7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32FD76-3142-5F54-F458-C43A788E1D30}"/>
              </a:ext>
            </a:extLst>
          </p:cNvPr>
          <p:cNvSpPr>
            <a:spLocks noGrp="1"/>
          </p:cNvSpPr>
          <p:nvPr>
            <p:ph type="dt" sz="half" idx="10"/>
          </p:nvPr>
        </p:nvSpPr>
        <p:spPr/>
        <p:txBody>
          <a:bodyPr/>
          <a:lstStyle/>
          <a:p>
            <a:fld id="{011A49B8-EF55-4793-BB42-5A56FE2FE5DE}" type="datetimeFigureOut">
              <a:rPr lang="en-GB" smtClean="0"/>
              <a:t>12/08/2026</a:t>
            </a:fld>
            <a:endParaRPr lang="en-GB"/>
          </a:p>
        </p:txBody>
      </p:sp>
      <p:sp>
        <p:nvSpPr>
          <p:cNvPr id="5" name="Footer Placeholder 4">
            <a:extLst>
              <a:ext uri="{FF2B5EF4-FFF2-40B4-BE49-F238E27FC236}">
                <a16:creationId xmlns:a16="http://schemas.microsoft.com/office/drawing/2014/main" id="{5676A4AA-FBD7-A4A2-13D9-DE4FDDCF5B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82A797-74D5-3204-8575-5AF38EC346F0}"/>
              </a:ext>
            </a:extLst>
          </p:cNvPr>
          <p:cNvSpPr>
            <a:spLocks noGrp="1"/>
          </p:cNvSpPr>
          <p:nvPr>
            <p:ph type="sldNum" sz="quarter" idx="12"/>
          </p:nvPr>
        </p:nvSpPr>
        <p:spPr/>
        <p:txBody>
          <a:bodyPr/>
          <a:lstStyle/>
          <a:p>
            <a:fld id="{16A67E19-084D-4F31-A458-DC2CFBE044AC}" type="slidenum">
              <a:rPr lang="en-GB" smtClean="0"/>
              <a:t>‹#›</a:t>
            </a:fld>
            <a:endParaRPr lang="en-GB"/>
          </a:p>
        </p:txBody>
      </p:sp>
    </p:spTree>
    <p:extLst>
      <p:ext uri="{BB962C8B-B14F-4D97-AF65-F5344CB8AC3E}">
        <p14:creationId xmlns:p14="http://schemas.microsoft.com/office/powerpoint/2010/main" val="29706044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08E04C4-ADCA-22EF-B42F-4FB64F9610E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C7A69D9-8401-031B-A805-1E1CF5CB26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F796B56-0CB0-B732-E0B9-A4E208650F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11A49B8-EF55-4793-BB42-5A56FE2FE5DE}" type="datetimeFigureOut">
              <a:rPr lang="en-GB" smtClean="0"/>
              <a:t>12/08/2026</a:t>
            </a:fld>
            <a:endParaRPr lang="en-GB"/>
          </a:p>
        </p:txBody>
      </p:sp>
      <p:sp>
        <p:nvSpPr>
          <p:cNvPr id="5" name="Footer Placeholder 4">
            <a:extLst>
              <a:ext uri="{FF2B5EF4-FFF2-40B4-BE49-F238E27FC236}">
                <a16:creationId xmlns:a16="http://schemas.microsoft.com/office/drawing/2014/main" id="{66B2BB45-1C87-68B7-F312-512CD377EA0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6372DF2-FB57-F369-9823-44EA794810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6A67E19-084D-4F31-A458-DC2CFBE044AC}" type="slidenum">
              <a:rPr lang="en-GB" smtClean="0"/>
              <a:t>‹#›</a:t>
            </a:fld>
            <a:endParaRPr lang="en-GB"/>
          </a:p>
        </p:txBody>
      </p:sp>
    </p:spTree>
    <p:extLst>
      <p:ext uri="{BB962C8B-B14F-4D97-AF65-F5344CB8AC3E}">
        <p14:creationId xmlns:p14="http://schemas.microsoft.com/office/powerpoint/2010/main" val="40699379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cid:image001.png@01D0EA4A.2BD679A0" TargetMode="Externa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image" Target="../media/image4.jpe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www.diabetes.org.uk/?utm_source=copilot.com"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bing.com/search?q=%22https%3A%2F%2Fwww.england.nhs.uk%2Fpersonalisedcare%2F%22&amp;utm_source=copilot.com" TargetMode="External"/><Relationship Id="rId5" Type="http://schemas.openxmlformats.org/officeDocument/2006/relationships/hyperlink" Target="https://www.nhs.uk/?utm_source=copilot.com" TargetMode="External"/><Relationship Id="rId4" Type="http://schemas.openxmlformats.org/officeDocument/2006/relationships/hyperlink" Target="https://www.newnanfamilymedicine.com/Sites/C65FCCA8-D766-4EEF-B218-22AAC6EC74AB/images/chronic-obstructive-pulmonary-disease.jpg?v=12432022114348812791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3C6F4E6-30A1-4F63-C8CC-028750B5AA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6668" cy="4570886"/>
            <a:chOff x="0" y="0"/>
            <a:chExt cx="12196668" cy="4570886"/>
          </a:xfrm>
        </p:grpSpPr>
        <p:sp>
          <p:nvSpPr>
            <p:cNvPr id="11" name="Rectangle 10">
              <a:extLst>
                <a:ext uri="{FF2B5EF4-FFF2-40B4-BE49-F238E27FC236}">
                  <a16:creationId xmlns:a16="http://schemas.microsoft.com/office/drawing/2014/main" id="{49EA7CA8-3AE6-4F5F-9932-63303CF2D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12196668" cy="4570632"/>
            </a:xfrm>
            <a:prstGeom prst="rect">
              <a:avLst/>
            </a:prstGeom>
            <a:gradFill>
              <a:gsLst>
                <a:gs pos="0">
                  <a:schemeClr val="accent5"/>
                </a:gs>
                <a:gs pos="100000">
                  <a:schemeClr val="accent2"/>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6E3E019-A259-1130-CC5C-3165020BC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791"/>
              <a:ext cx="10565988" cy="4568095"/>
            </a:xfrm>
            <a:prstGeom prst="rect">
              <a:avLst/>
            </a:prstGeom>
            <a:gradFill flip="none" rotWithShape="1">
              <a:gsLst>
                <a:gs pos="3000">
                  <a:schemeClr val="accent2"/>
                </a:gs>
                <a:gs pos="40000">
                  <a:schemeClr val="accent2">
                    <a:alpha val="0"/>
                  </a:schemeClr>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0769F99-CCA6-5CDC-D1E1-C59A4762F1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
              <a:ext cx="12192000" cy="4549891"/>
            </a:xfrm>
            <a:prstGeom prst="rect">
              <a:avLst/>
            </a:prstGeom>
            <a:gradFill>
              <a:gsLst>
                <a:gs pos="0">
                  <a:schemeClr val="accent5">
                    <a:alpha val="76000"/>
                  </a:schemeClr>
                </a:gs>
                <a:gs pos="67000">
                  <a:schemeClr val="accent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13E73D3-029B-3D4E-1956-8EE7068A6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110544" y="18215"/>
              <a:ext cx="8086124" cy="4549887"/>
            </a:xfrm>
            <a:prstGeom prst="rect">
              <a:avLst/>
            </a:prstGeom>
            <a:gradFill flip="none" rotWithShape="1">
              <a:gsLst>
                <a:gs pos="0">
                  <a:schemeClr val="accent5">
                    <a:lumMod val="50000"/>
                    <a:alpha val="36000"/>
                  </a:schemeClr>
                </a:gs>
                <a:gs pos="45000">
                  <a:schemeClr val="accent5">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 name="Title 1">
            <a:extLst>
              <a:ext uri="{FF2B5EF4-FFF2-40B4-BE49-F238E27FC236}">
                <a16:creationId xmlns:a16="http://schemas.microsoft.com/office/drawing/2014/main" id="{2ED9BA08-04DD-6092-EB18-D6B78B71F24D}"/>
              </a:ext>
            </a:extLst>
          </p:cNvPr>
          <p:cNvSpPr>
            <a:spLocks noGrp="1"/>
          </p:cNvSpPr>
          <p:nvPr>
            <p:ph type="ctrTitle"/>
          </p:nvPr>
        </p:nvSpPr>
        <p:spPr>
          <a:xfrm>
            <a:off x="1126348" y="1124262"/>
            <a:ext cx="8017652" cy="2690413"/>
          </a:xfrm>
        </p:spPr>
        <p:txBody>
          <a:bodyPr anchor="t">
            <a:normAutofit/>
          </a:bodyPr>
          <a:lstStyle/>
          <a:p>
            <a:pPr algn="l"/>
            <a:r>
              <a:rPr lang="en-GB" sz="5400" dirty="0">
                <a:solidFill>
                  <a:srgbClr val="FFFFFF"/>
                </a:solidFill>
              </a:rPr>
              <a:t>BMHP5032 Introduction to physiology</a:t>
            </a:r>
            <a:br>
              <a:rPr lang="en-GB" sz="5400" dirty="0">
                <a:solidFill>
                  <a:srgbClr val="FFFFFF"/>
                </a:solidFill>
              </a:rPr>
            </a:br>
            <a:r>
              <a:rPr lang="en-GB" sz="5400" dirty="0">
                <a:solidFill>
                  <a:srgbClr val="FFFFFF"/>
                </a:solidFill>
              </a:rPr>
              <a:t>Component2 Presentation</a:t>
            </a:r>
          </a:p>
        </p:txBody>
      </p:sp>
      <p:sp>
        <p:nvSpPr>
          <p:cNvPr id="3" name="Subtitle 2">
            <a:extLst>
              <a:ext uri="{FF2B5EF4-FFF2-40B4-BE49-F238E27FC236}">
                <a16:creationId xmlns:a16="http://schemas.microsoft.com/office/drawing/2014/main" id="{BE1E6D96-B0B7-366B-486E-B78B70943071}"/>
              </a:ext>
            </a:extLst>
          </p:cNvPr>
          <p:cNvSpPr>
            <a:spLocks noGrp="1"/>
          </p:cNvSpPr>
          <p:nvPr>
            <p:ph type="subTitle" idx="1"/>
          </p:nvPr>
        </p:nvSpPr>
        <p:spPr>
          <a:xfrm>
            <a:off x="1126348" y="5099566"/>
            <a:ext cx="6481746" cy="1199733"/>
          </a:xfrm>
        </p:spPr>
        <p:txBody>
          <a:bodyPr anchor="ctr">
            <a:normAutofit/>
          </a:bodyPr>
          <a:lstStyle/>
          <a:p>
            <a:pPr algn="l"/>
            <a:r>
              <a:rPr lang="en-GB" sz="2000" dirty="0"/>
              <a:t>Student ID: 2441707</a:t>
            </a:r>
          </a:p>
          <a:p>
            <a:pPr algn="l"/>
            <a:r>
              <a:rPr lang="en-GB" sz="2000" dirty="0"/>
              <a:t>Student Name: Nancy Kanon</a:t>
            </a:r>
          </a:p>
          <a:p>
            <a:pPr algn="l"/>
            <a:r>
              <a:rPr lang="en-GB" sz="2000" dirty="0"/>
              <a:t>Lecturer Name: Dr Shaila Hussain</a:t>
            </a:r>
          </a:p>
          <a:p>
            <a:pPr algn="l"/>
            <a:endParaRPr lang="en-GB" sz="2000" dirty="0"/>
          </a:p>
        </p:txBody>
      </p:sp>
      <p:pic>
        <p:nvPicPr>
          <p:cNvPr id="5" name="Picture 1" descr="Discover University of Wales Trinity Saint David">
            <a:extLst>
              <a:ext uri="{FF2B5EF4-FFF2-40B4-BE49-F238E27FC236}">
                <a16:creationId xmlns:a16="http://schemas.microsoft.com/office/drawing/2014/main" id="{64D31D48-3B11-A961-EEBD-90C3D6B1A8E3}"/>
              </a:ext>
            </a:extLst>
          </p:cNvPr>
          <p:cNvPicPr>
            <a:picLocks noChangeAspect="1" noChangeArrowheads="1"/>
          </p:cNvPicPr>
          <p:nvPr/>
        </p:nvPicPr>
        <p:blipFill>
          <a:blip r:embed="rId4" r:link="rId5">
            <a:extLst>
              <a:ext uri="{28A0092B-C50C-407E-A947-70E740481C1C}">
                <a14:useLocalDpi xmlns:a14="http://schemas.microsoft.com/office/drawing/2010/main" val="0"/>
              </a:ext>
            </a:extLst>
          </a:blip>
          <a:stretch>
            <a:fillRect/>
          </a:stretch>
        </p:blipFill>
        <p:spPr bwMode="auto">
          <a:xfrm>
            <a:off x="8315846" y="5061057"/>
            <a:ext cx="2999332" cy="1199733"/>
          </a:xfrm>
          <a:prstGeom prst="rect">
            <a:avLst/>
          </a:prstGeom>
          <a:noFill/>
          <a:extLst>
            <a:ext uri="{909E8E84-426E-40DD-AFC4-6F175D3DCCD1}">
              <a14:hiddenFill xmlns:a14="http://schemas.microsoft.com/office/drawing/2010/main">
                <a:solidFill>
                  <a:srgbClr val="FFFFFF"/>
                </a:solidFill>
              </a14:hiddenFill>
            </a:ext>
          </a:extLst>
        </p:spPr>
      </p:pic>
      <p:pic>
        <p:nvPicPr>
          <p:cNvPr id="73" name="Audio 72">
            <a:hlinkClick r:id="" action="ppaction://media"/>
            <a:extLst>
              <a:ext uri="{FF2B5EF4-FFF2-40B4-BE49-F238E27FC236}">
                <a16:creationId xmlns:a16="http://schemas.microsoft.com/office/drawing/2014/main" id="{69D5D111-A8AE-1444-1C3E-AA91233F033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36940721"/>
      </p:ext>
    </p:extLst>
  </p:cSld>
  <p:clrMapOvr>
    <a:masterClrMapping/>
  </p:clrMapOvr>
  <mc:AlternateContent xmlns:mc="http://schemas.openxmlformats.org/markup-compatibility/2006">
    <mc:Choice xmlns:p14="http://schemas.microsoft.com/office/powerpoint/2010/main" Requires="p14">
      <p:transition spd="slow" p14:dur="2000" advTm="14729"/>
    </mc:Choice>
    <mc:Fallback>
      <p:transition spd="slow" advTm="14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46ECE8-62C6-E611-EAF2-2B6E50DC1AFC}"/>
              </a:ext>
            </a:extLst>
          </p:cNvPr>
          <p:cNvSpPr>
            <a:spLocks noGrp="1"/>
          </p:cNvSpPr>
          <p:nvPr>
            <p:ph type="title"/>
          </p:nvPr>
        </p:nvSpPr>
        <p:spPr>
          <a:xfrm>
            <a:off x="761800" y="762001"/>
            <a:ext cx="5334197" cy="1708242"/>
          </a:xfrm>
        </p:spPr>
        <p:txBody>
          <a:bodyPr anchor="ctr">
            <a:normAutofit/>
          </a:bodyPr>
          <a:lstStyle/>
          <a:p>
            <a:r>
              <a:rPr lang="en-GB" sz="4000"/>
              <a:t>Chronic respiration disease</a:t>
            </a:r>
            <a:endParaRPr lang="en-GB" sz="4000" dirty="0"/>
          </a:p>
        </p:txBody>
      </p:sp>
      <p:sp>
        <p:nvSpPr>
          <p:cNvPr id="54" name="Content Placeholder 8">
            <a:extLst>
              <a:ext uri="{FF2B5EF4-FFF2-40B4-BE49-F238E27FC236}">
                <a16:creationId xmlns:a16="http://schemas.microsoft.com/office/drawing/2014/main" id="{D1CEFF1F-1840-B3A9-95B1-E67A52A2F23A}"/>
              </a:ext>
            </a:extLst>
          </p:cNvPr>
          <p:cNvSpPr>
            <a:spLocks noGrp="1"/>
          </p:cNvSpPr>
          <p:nvPr>
            <p:ph idx="1"/>
          </p:nvPr>
        </p:nvSpPr>
        <p:spPr>
          <a:xfrm>
            <a:off x="761800" y="2470244"/>
            <a:ext cx="5334197" cy="3769835"/>
          </a:xfrm>
        </p:spPr>
        <p:txBody>
          <a:bodyPr anchor="ctr">
            <a:normAutofit/>
          </a:bodyPr>
          <a:lstStyle/>
          <a:p>
            <a:endParaRPr lang="en-US" sz="2000"/>
          </a:p>
        </p:txBody>
      </p:sp>
      <p:pic>
        <p:nvPicPr>
          <p:cNvPr id="24" name="Picture 23">
            <a:extLst>
              <a:ext uri="{FF2B5EF4-FFF2-40B4-BE49-F238E27FC236}">
                <a16:creationId xmlns:a16="http://schemas.microsoft.com/office/drawing/2014/main" id="{6DBF31BA-B8EC-2307-2326-D9E05F004C9D}"/>
              </a:ext>
            </a:extLst>
          </p:cNvPr>
          <p:cNvPicPr>
            <a:picLocks noChangeAspect="1"/>
          </p:cNvPicPr>
          <p:nvPr/>
        </p:nvPicPr>
        <p:blipFill>
          <a:blip r:embed="rId4"/>
          <a:srcRect l="48595" r="7722"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pic>
        <p:nvPicPr>
          <p:cNvPr id="82" name="Audio 81">
            <a:hlinkClick r:id="" action="ppaction://media"/>
            <a:extLst>
              <a:ext uri="{FF2B5EF4-FFF2-40B4-BE49-F238E27FC236}">
                <a16:creationId xmlns:a16="http://schemas.microsoft.com/office/drawing/2014/main" id="{0217C5B0-AF6E-1764-E934-7FF3A7C7930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38029437"/>
      </p:ext>
    </p:extLst>
  </p:cSld>
  <p:clrMapOvr>
    <a:masterClrMapping/>
  </p:clrMapOvr>
  <mc:AlternateContent xmlns:mc="http://schemas.openxmlformats.org/markup-compatibility/2006">
    <mc:Choice xmlns:p14="http://schemas.microsoft.com/office/powerpoint/2010/main" Requires="p14">
      <p:transition spd="slow" p14:dur="2000" advTm="10194"/>
    </mc:Choice>
    <mc:Fallback>
      <p:transition spd="slow" advTm="101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45FB275-44EB-ACFD-052C-71AAE069F360}"/>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latin typeface="Arial" panose="020B0604020202020204" pitchFamily="34" charset="0"/>
                <a:cs typeface="Arial" panose="020B0604020202020204" pitchFamily="34" charset="0"/>
              </a:rPr>
              <a:t>                                                               INTRODUCTION</a:t>
            </a:r>
          </a:p>
        </p:txBody>
      </p:sp>
      <p:sp>
        <p:nvSpPr>
          <p:cNvPr id="3" name="Content Placeholder 2">
            <a:extLst>
              <a:ext uri="{FF2B5EF4-FFF2-40B4-BE49-F238E27FC236}">
                <a16:creationId xmlns:a16="http://schemas.microsoft.com/office/drawing/2014/main" id="{25E51865-8385-558E-855B-1AF7A6D2C4B3}"/>
              </a:ext>
            </a:extLst>
          </p:cNvPr>
          <p:cNvSpPr>
            <a:spLocks noGrp="1"/>
          </p:cNvSpPr>
          <p:nvPr>
            <p:ph idx="1"/>
          </p:nvPr>
        </p:nvSpPr>
        <p:spPr>
          <a:xfrm>
            <a:off x="6464410" y="841247"/>
            <a:ext cx="4484536" cy="5340097"/>
          </a:xfrm>
        </p:spPr>
        <p:txBody>
          <a:bodyPr anchor="ctr">
            <a:normAutofit/>
          </a:bodyPr>
          <a:lstStyle/>
          <a:p>
            <a:pPr marL="0" indent="0">
              <a:buNone/>
            </a:pPr>
            <a:r>
              <a:rPr lang="en-GB" sz="1800" dirty="0">
                <a:solidFill>
                  <a:schemeClr val="tx2"/>
                </a:solidFill>
                <a:latin typeface="Arial" panose="020B0604020202020204" pitchFamily="34" charset="0"/>
                <a:cs typeface="Arial" panose="020B0604020202020204" pitchFamily="34" charset="0"/>
              </a:rPr>
              <a:t>   </a:t>
            </a:r>
            <a:r>
              <a:rPr lang="en-GB" sz="1800" dirty="0">
                <a:solidFill>
                  <a:schemeClr val="tx2"/>
                </a:solidFill>
                <a:effectLst/>
                <a:latin typeface="Arial" panose="020B0604020202020204" pitchFamily="34" charset="0"/>
                <a:cs typeface="Arial" panose="020B0604020202020204" pitchFamily="34" charset="0"/>
              </a:rPr>
              <a:t> </a:t>
            </a:r>
            <a:endParaRPr lang="en-GB" sz="1800" dirty="0">
              <a:solidFill>
                <a:schemeClr val="tx2"/>
              </a:solidFill>
              <a:latin typeface="Arial" panose="020B0604020202020204" pitchFamily="34" charset="0"/>
              <a:cs typeface="Arial" panose="020B0604020202020204" pitchFamily="34" charset="0"/>
            </a:endParaRPr>
          </a:p>
          <a:p>
            <a:pPr marL="0" indent="0">
              <a:buNone/>
            </a:pPr>
            <a:r>
              <a:rPr lang="en-GB" sz="1800" dirty="0">
                <a:solidFill>
                  <a:schemeClr val="tx2"/>
                </a:solidFill>
              </a:rPr>
              <a:t>  Mr Daniel Jonson, a 60‑year‑old man living with chronic obstructive pulmonary disease (COPD). </a:t>
            </a:r>
          </a:p>
          <a:p>
            <a:pPr marL="0" indent="0">
              <a:buNone/>
            </a:pPr>
            <a:r>
              <a:rPr lang="en-GB" sz="1800" dirty="0">
                <a:solidFill>
                  <a:schemeClr val="tx2"/>
                </a:solidFill>
              </a:rPr>
              <a:t>It explores how the respiratory system works, how COPD affects breathing and daily life, and how Daniel’s lifestyle, routine, risk factors and health measurements contribute to his condition.</a:t>
            </a:r>
          </a:p>
          <a:p>
            <a:pPr marL="0" indent="0">
              <a:buNone/>
            </a:pPr>
            <a:r>
              <a:rPr lang="en-GB" sz="1800" dirty="0">
                <a:solidFill>
                  <a:schemeClr val="tx2"/>
                </a:solidFill>
              </a:rPr>
              <a:t> The presentation also outlines the support he receives, the ethical and communication considerations involved in his care, and evidence‑based recommendations from NHS and NICE guidelines. In general, to fully understand Daniel’s condition so that appropriate and safe care can be provided, person‑centred and effective care plan can be developed.</a:t>
            </a:r>
          </a:p>
        </p:txBody>
      </p:sp>
      <p:pic>
        <p:nvPicPr>
          <p:cNvPr id="52" name="Audio 51">
            <a:hlinkClick r:id="" action="ppaction://media"/>
            <a:extLst>
              <a:ext uri="{FF2B5EF4-FFF2-40B4-BE49-F238E27FC236}">
                <a16:creationId xmlns:a16="http://schemas.microsoft.com/office/drawing/2014/main" id="{87965C34-5A15-D0EF-6AA9-000854AFD81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83095433"/>
      </p:ext>
    </p:extLst>
  </p:cSld>
  <p:clrMapOvr>
    <a:masterClrMapping/>
  </p:clrMapOvr>
  <mc:AlternateContent xmlns:mc="http://schemas.openxmlformats.org/markup-compatibility/2006">
    <mc:Choice xmlns:p14="http://schemas.microsoft.com/office/powerpoint/2010/main" Requires="p14">
      <p:transition spd="slow" p14:dur="2000" advTm="73762"/>
    </mc:Choice>
    <mc:Fallback>
      <p:transition spd="slow" advTm="737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9" name="Group 68">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5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1" name="Group 7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7" name="Freeform: Shape 5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2" name="Freeform: Shape 5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3" name="Freeform: Shape 5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4" name="Freeform: Shape 5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5" name="Freeform: Shape 6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6" name="Freeform: Shape 6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7" name="Freeform: Shape 6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39B7A52-F6BB-B52A-D7F8-7D062EC43FAB}"/>
              </a:ext>
            </a:extLst>
          </p:cNvPr>
          <p:cNvSpPr>
            <a:spLocks noGrp="1"/>
          </p:cNvSpPr>
          <p:nvPr>
            <p:ph type="title"/>
          </p:nvPr>
        </p:nvSpPr>
        <p:spPr>
          <a:xfrm>
            <a:off x="786385" y="841248"/>
            <a:ext cx="5129600" cy="5340097"/>
          </a:xfrm>
        </p:spPr>
        <p:txBody>
          <a:bodyPr anchor="ctr">
            <a:normAutofit/>
          </a:bodyPr>
          <a:lstStyle/>
          <a:p>
            <a:r>
              <a:rPr lang="en-GB" sz="4800" b="1" dirty="0">
                <a:solidFill>
                  <a:schemeClr val="bg1"/>
                </a:solidFill>
                <a:latin typeface="Arial" panose="020B0604020202020204" pitchFamily="34" charset="0"/>
                <a:cs typeface="Arial" panose="020B0604020202020204" pitchFamily="34" charset="0"/>
              </a:rPr>
              <a:t>                               Importance of COPD in Health and Social Care </a:t>
            </a:r>
            <a:endParaRPr lang="en-GB" sz="4800" dirty="0">
              <a:solidFill>
                <a:schemeClr val="bg1"/>
              </a:solidFill>
            </a:endParaRPr>
          </a:p>
        </p:txBody>
      </p:sp>
      <p:sp>
        <p:nvSpPr>
          <p:cNvPr id="3" name="Content Placeholder 2">
            <a:extLst>
              <a:ext uri="{FF2B5EF4-FFF2-40B4-BE49-F238E27FC236}">
                <a16:creationId xmlns:a16="http://schemas.microsoft.com/office/drawing/2014/main" id="{25568B87-DF0F-F019-B446-863113353D56}"/>
              </a:ext>
            </a:extLst>
          </p:cNvPr>
          <p:cNvSpPr>
            <a:spLocks noGrp="1"/>
          </p:cNvSpPr>
          <p:nvPr>
            <p:ph idx="1"/>
          </p:nvPr>
        </p:nvSpPr>
        <p:spPr>
          <a:xfrm>
            <a:off x="6464410" y="841247"/>
            <a:ext cx="4484536" cy="5340097"/>
          </a:xfrm>
        </p:spPr>
        <p:txBody>
          <a:bodyPr anchor="ctr">
            <a:normAutofit/>
          </a:bodyPr>
          <a:lstStyle/>
          <a:p>
            <a:r>
              <a:rPr lang="en-GB" sz="1700">
                <a:solidFill>
                  <a:schemeClr val="tx2"/>
                </a:solidFill>
                <a:latin typeface="Arial" panose="020B0604020202020204" pitchFamily="34" charset="0"/>
                <a:cs typeface="Arial" panose="020B0604020202020204" pitchFamily="34" charset="0"/>
              </a:rPr>
              <a:t>COPD is a major public health concern because it is one of the leading causes of disability, hospital admissions and premature death in the UK. </a:t>
            </a:r>
          </a:p>
          <a:p>
            <a:r>
              <a:rPr lang="en-GB" sz="1700">
                <a:solidFill>
                  <a:schemeClr val="tx2"/>
                </a:solidFill>
                <a:latin typeface="Arial" panose="020B0604020202020204" pitchFamily="34" charset="0"/>
                <a:cs typeface="Arial" panose="020B0604020202020204" pitchFamily="34" charset="0"/>
              </a:rPr>
              <a:t>It significantly affects daily functioning, independence and quality of life. Health and social care professionals play a vital role in early identification, monitoring, rehabilitation, smoking cessation support, and person‑centred care planning. </a:t>
            </a:r>
          </a:p>
          <a:p>
            <a:r>
              <a:rPr lang="en-GB" sz="1700">
                <a:solidFill>
                  <a:schemeClr val="tx2"/>
                </a:solidFill>
                <a:latin typeface="Arial" panose="020B0604020202020204" pitchFamily="34" charset="0"/>
                <a:cs typeface="Arial" panose="020B0604020202020204" pitchFamily="34" charset="0"/>
              </a:rPr>
              <a:t>Effective management reduces exacerbations, prevents hospitalisation, and supports individuals to live safely and independently.</a:t>
            </a:r>
          </a:p>
          <a:p>
            <a:r>
              <a:rPr lang="en-GB" sz="1700">
                <a:solidFill>
                  <a:schemeClr val="tx2"/>
                </a:solidFill>
                <a:latin typeface="Arial" panose="020B0604020202020204" pitchFamily="34" charset="0"/>
                <a:cs typeface="Arial" panose="020B0604020202020204" pitchFamily="34" charset="0"/>
              </a:rPr>
              <a:t> COPD is therefore a key condition in modern care practice due to its prevalence, long‑term impact, and the need for coordinated, evidence‑based support.</a:t>
            </a:r>
          </a:p>
          <a:p>
            <a:endParaRPr lang="en-GB" sz="1700">
              <a:solidFill>
                <a:schemeClr val="tx2"/>
              </a:solidFill>
            </a:endParaRPr>
          </a:p>
        </p:txBody>
      </p:sp>
      <p:pic>
        <p:nvPicPr>
          <p:cNvPr id="66" name="Audio 65">
            <a:hlinkClick r:id="" action="ppaction://media"/>
            <a:extLst>
              <a:ext uri="{FF2B5EF4-FFF2-40B4-BE49-F238E27FC236}">
                <a16:creationId xmlns:a16="http://schemas.microsoft.com/office/drawing/2014/main" id="{9780AB37-9AFA-F7A5-EC2C-8A69FF2DC6C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76466237"/>
      </p:ext>
    </p:extLst>
  </p:cSld>
  <p:clrMapOvr>
    <a:masterClrMapping/>
  </p:clrMapOvr>
  <mc:AlternateContent xmlns:mc="http://schemas.openxmlformats.org/markup-compatibility/2006">
    <mc:Choice xmlns:p14="http://schemas.microsoft.com/office/powerpoint/2010/main" Requires="p14">
      <p:transition spd="slow" p14:dur="2000" advTm="41996"/>
    </mc:Choice>
    <mc:Fallback>
      <p:transition spd="slow" advTm="419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D4A79E6E-D38C-BE86-622B-35360626DE46}"/>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            Information about the person</a:t>
            </a:r>
          </a:p>
        </p:txBody>
      </p:sp>
      <p:graphicFrame>
        <p:nvGraphicFramePr>
          <p:cNvPr id="5" name="Content Placeholder 2">
            <a:extLst>
              <a:ext uri="{FF2B5EF4-FFF2-40B4-BE49-F238E27FC236}">
                <a16:creationId xmlns:a16="http://schemas.microsoft.com/office/drawing/2014/main" id="{F6DF759D-9514-634C-09CB-13C7FFD058F3}"/>
              </a:ext>
            </a:extLst>
          </p:cNvPr>
          <p:cNvGraphicFramePr>
            <a:graphicFrameLocks noGrp="1"/>
          </p:cNvGraphicFramePr>
          <p:nvPr>
            <p:ph idx="1"/>
            <p:extLst>
              <p:ext uri="{D42A27DB-BD31-4B8C-83A1-F6EECF244321}">
                <p14:modId xmlns:p14="http://schemas.microsoft.com/office/powerpoint/2010/main" val="351323972"/>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0" name="Audio 29">
            <a:hlinkClick r:id="" action="ppaction://media"/>
            <a:extLst>
              <a:ext uri="{FF2B5EF4-FFF2-40B4-BE49-F238E27FC236}">
                <a16:creationId xmlns:a16="http://schemas.microsoft.com/office/drawing/2014/main" id="{A9096539-6AED-5D4A-6892-92BB65F3B611}"/>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44643673"/>
      </p:ext>
    </p:extLst>
  </p:cSld>
  <p:clrMapOvr>
    <a:masterClrMapping/>
  </p:clrMapOvr>
  <mc:AlternateContent xmlns:mc="http://schemas.openxmlformats.org/markup-compatibility/2006">
    <mc:Choice xmlns:p14="http://schemas.microsoft.com/office/powerpoint/2010/main" Requires="p14">
      <p:transition spd="slow" p14:dur="2000" advTm="32195"/>
    </mc:Choice>
    <mc:Fallback>
      <p:transition spd="slow" advTm="321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D92CE99-31A4-4DCA-9EDB-B9AD9864460E}"/>
              </a:ext>
            </a:extLst>
          </p:cNvPr>
          <p:cNvPicPr>
            <a:picLocks noChangeAspect="1"/>
          </p:cNvPicPr>
          <p:nvPr/>
        </p:nvPicPr>
        <p:blipFill>
          <a:blip r:embed="rId4">
            <a:duotone>
              <a:schemeClr val="bg2">
                <a:shade val="45000"/>
                <a:satMod val="135000"/>
              </a:schemeClr>
              <a:prstClr val="white"/>
            </a:duotone>
          </a:blip>
          <a:srcRect b="15730"/>
          <a:stretch>
            <a:fillRect/>
          </a:stretch>
        </p:blipFill>
        <p:spPr>
          <a:xfrm>
            <a:off x="20" y="10"/>
            <a:ext cx="12191980" cy="6857990"/>
          </a:xfrm>
          <a:prstGeom prst="rect">
            <a:avLst/>
          </a:prstGeom>
        </p:spPr>
      </p:pic>
      <p:sp>
        <p:nvSpPr>
          <p:cNvPr id="25" name="Rectangle 2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8DF168-2BF9-E117-E282-49EF167AECCD}"/>
              </a:ext>
            </a:extLst>
          </p:cNvPr>
          <p:cNvSpPr>
            <a:spLocks noGrp="1"/>
          </p:cNvSpPr>
          <p:nvPr>
            <p:ph type="title"/>
          </p:nvPr>
        </p:nvSpPr>
        <p:spPr>
          <a:xfrm>
            <a:off x="838200" y="365125"/>
            <a:ext cx="10515600" cy="1325563"/>
          </a:xfrm>
        </p:spPr>
        <p:txBody>
          <a:bodyPr>
            <a:normAutofit/>
          </a:bodyPr>
          <a:lstStyle/>
          <a:p>
            <a:r>
              <a:rPr lang="en-GB" dirty="0"/>
              <a:t>      Anatomy physiology</a:t>
            </a:r>
          </a:p>
        </p:txBody>
      </p:sp>
      <p:graphicFrame>
        <p:nvGraphicFramePr>
          <p:cNvPr id="5" name="Content Placeholder 2">
            <a:extLst>
              <a:ext uri="{FF2B5EF4-FFF2-40B4-BE49-F238E27FC236}">
                <a16:creationId xmlns:a16="http://schemas.microsoft.com/office/drawing/2014/main" id="{B4A94B72-DA67-437C-FF61-EB9143255D80}"/>
              </a:ext>
            </a:extLst>
          </p:cNvPr>
          <p:cNvGraphicFramePr>
            <a:graphicFrameLocks noGrp="1"/>
          </p:cNvGraphicFramePr>
          <p:nvPr>
            <p:ph idx="1"/>
            <p:extLst>
              <p:ext uri="{D42A27DB-BD31-4B8C-83A1-F6EECF244321}">
                <p14:modId xmlns:p14="http://schemas.microsoft.com/office/powerpoint/2010/main" val="277252918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7" name="Audio 46">
            <a:hlinkClick r:id="" action="ppaction://media"/>
            <a:extLst>
              <a:ext uri="{FF2B5EF4-FFF2-40B4-BE49-F238E27FC236}">
                <a16:creationId xmlns:a16="http://schemas.microsoft.com/office/drawing/2014/main" id="{4A6ACF73-7EEE-F4AE-B290-5E3C32311A1A}"/>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10075306"/>
      </p:ext>
    </p:extLst>
  </p:cSld>
  <p:clrMapOvr>
    <a:masterClrMapping/>
  </p:clrMapOvr>
  <mc:AlternateContent xmlns:mc="http://schemas.openxmlformats.org/markup-compatibility/2006">
    <mc:Choice xmlns:p14="http://schemas.microsoft.com/office/powerpoint/2010/main" Requires="p14">
      <p:transition spd="slow" p14:dur="2000" advTm="104213"/>
    </mc:Choice>
    <mc:Fallback>
      <p:transition spd="slow" advTm="1042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5F5FC0-77F1-3D63-4583-15A1058D1E04}"/>
              </a:ext>
            </a:extLst>
          </p:cNvPr>
          <p:cNvSpPr>
            <a:spLocks noGrp="1"/>
          </p:cNvSpPr>
          <p:nvPr>
            <p:ph type="title"/>
          </p:nvPr>
        </p:nvSpPr>
        <p:spPr>
          <a:xfrm>
            <a:off x="1245072" y="1289765"/>
            <a:ext cx="3651101" cy="4270963"/>
          </a:xfrm>
        </p:spPr>
        <p:txBody>
          <a:bodyPr anchor="ctr">
            <a:normAutofit/>
          </a:bodyPr>
          <a:lstStyle/>
          <a:p>
            <a:pPr algn="ctr"/>
            <a:r>
              <a:rPr lang="en-GB" sz="5200">
                <a:solidFill>
                  <a:srgbClr val="FFFFFF"/>
                </a:solidFill>
              </a:rPr>
              <a:t>Care plan: lifestyle and health behaviour of the person</a:t>
            </a:r>
            <a:endParaRPr lang="en-GB" sz="5200" b="1">
              <a:solidFill>
                <a:srgbClr val="FFFFFF"/>
              </a:solidFill>
            </a:endParaRPr>
          </a:p>
        </p:txBody>
      </p:sp>
      <p:sp>
        <p:nvSpPr>
          <p:cNvPr id="2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3"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2C93D9A1-0D1A-E9AA-218D-89087D2571AE}"/>
              </a:ext>
            </a:extLst>
          </p:cNvPr>
          <p:cNvSpPr>
            <a:spLocks noGrp="1"/>
          </p:cNvSpPr>
          <p:nvPr>
            <p:ph idx="1"/>
          </p:nvPr>
        </p:nvSpPr>
        <p:spPr>
          <a:xfrm>
            <a:off x="6297233" y="518400"/>
            <a:ext cx="4771607" cy="5837949"/>
          </a:xfrm>
        </p:spPr>
        <p:txBody>
          <a:bodyPr anchor="ctr">
            <a:normAutofit/>
          </a:bodyPr>
          <a:lstStyle/>
          <a:p>
            <a:pPr marL="0" indent="0">
              <a:buNone/>
            </a:pPr>
            <a:r>
              <a:rPr lang="en-GB" sz="1400">
                <a:solidFill>
                  <a:schemeClr val="tx1">
                    <a:alpha val="80000"/>
                  </a:schemeClr>
                </a:solidFill>
              </a:rPr>
              <a:t>  Smoking</a:t>
            </a:r>
          </a:p>
          <a:p>
            <a:pPr marL="0" indent="0">
              <a:buNone/>
            </a:pPr>
            <a:r>
              <a:rPr lang="en-GB" sz="1400">
                <a:solidFill>
                  <a:schemeClr val="tx1">
                    <a:alpha val="80000"/>
                  </a:schemeClr>
                </a:solidFill>
              </a:rPr>
              <a:t>     </a:t>
            </a:r>
            <a:r>
              <a:rPr lang="en-GB" sz="1400">
                <a:solidFill>
                  <a:schemeClr val="tx1">
                    <a:alpha val="80000"/>
                  </a:schemeClr>
                </a:solidFill>
                <a:effectLst/>
              </a:rPr>
              <a:t>Smoked for over 40 years before quitting. </a:t>
            </a:r>
            <a:endParaRPr lang="en-GB" sz="1400">
              <a:solidFill>
                <a:schemeClr val="tx1">
                  <a:alpha val="80000"/>
                </a:schemeClr>
              </a:solidFill>
            </a:endParaRPr>
          </a:p>
          <a:p>
            <a:pPr lvl="0"/>
            <a:r>
              <a:rPr lang="en-GB" sz="1400">
                <a:solidFill>
                  <a:schemeClr val="tx1">
                    <a:alpha val="80000"/>
                  </a:schemeClr>
                </a:solidFill>
                <a:effectLst/>
              </a:rPr>
              <a:t>Long‑term smoking is the main cause of COPD and leads to airway inflammation, mucus build‑up, and alveolar damage.</a:t>
            </a:r>
            <a:endParaRPr lang="en-GB" sz="1400">
              <a:solidFill>
                <a:schemeClr val="tx1">
                  <a:alpha val="80000"/>
                </a:schemeClr>
              </a:solidFill>
            </a:endParaRPr>
          </a:p>
          <a:p>
            <a:pPr lvl="0"/>
            <a:r>
              <a:rPr lang="en-GB" sz="1400">
                <a:solidFill>
                  <a:schemeClr val="tx1">
                    <a:alpha val="80000"/>
                  </a:schemeClr>
                </a:solidFill>
                <a:effectLst/>
              </a:rPr>
              <a:t>Evidence: WHO states smoking is responsible for over 70% of COPD cases in high‑income countries.</a:t>
            </a:r>
          </a:p>
          <a:p>
            <a:pPr marL="0" lvl="0" indent="0">
              <a:buNone/>
            </a:pPr>
            <a:r>
              <a:rPr lang="en-GB" sz="1400">
                <a:solidFill>
                  <a:schemeClr val="tx1">
                    <a:alpha val="80000"/>
                  </a:schemeClr>
                </a:solidFill>
              </a:rPr>
              <a:t>   Diet</a:t>
            </a:r>
          </a:p>
          <a:p>
            <a:pPr lvl="0"/>
            <a:r>
              <a:rPr lang="en-GB" sz="1400">
                <a:solidFill>
                  <a:schemeClr val="tx1">
                    <a:alpha val="80000"/>
                  </a:schemeClr>
                </a:solidFill>
                <a:effectLst/>
              </a:rPr>
              <a:t>Eats mostly processed foods, with low fruit and vegetable intake.</a:t>
            </a:r>
            <a:endParaRPr lang="en-GB" sz="1400">
              <a:solidFill>
                <a:schemeClr val="tx1">
                  <a:alpha val="80000"/>
                </a:schemeClr>
              </a:solidFill>
            </a:endParaRPr>
          </a:p>
          <a:p>
            <a:pPr lvl="0"/>
            <a:r>
              <a:rPr lang="en-GB" sz="1400">
                <a:solidFill>
                  <a:schemeClr val="tx1">
                    <a:alpha val="80000"/>
                  </a:schemeClr>
                </a:solidFill>
                <a:effectLst/>
              </a:rPr>
              <a:t>Poor nutrition weakens immunity, increases weight gain, and worsens breathlessness.</a:t>
            </a:r>
            <a:endParaRPr lang="en-GB" sz="1400">
              <a:solidFill>
                <a:schemeClr val="tx1">
                  <a:alpha val="80000"/>
                </a:schemeClr>
              </a:solidFill>
            </a:endParaRPr>
          </a:p>
          <a:p>
            <a:pPr lvl="0"/>
            <a:r>
              <a:rPr lang="en-GB" sz="1400">
                <a:solidFill>
                  <a:schemeClr val="tx1">
                    <a:alpha val="80000"/>
                  </a:schemeClr>
                </a:solidFill>
                <a:effectLst/>
              </a:rPr>
              <a:t>Evidence: British Lung Foundation reports poor diet increases COPD exacerbations and reduces lung function.</a:t>
            </a:r>
          </a:p>
          <a:p>
            <a:r>
              <a:rPr lang="en-GB" sz="1400">
                <a:solidFill>
                  <a:schemeClr val="tx1">
                    <a:alpha val="80000"/>
                  </a:schemeClr>
                </a:solidFill>
              </a:rPr>
              <a:t>Physical Activity</a:t>
            </a:r>
          </a:p>
          <a:p>
            <a:pPr lvl="0"/>
            <a:r>
              <a:rPr lang="en-GB" sz="1400">
                <a:solidFill>
                  <a:schemeClr val="tx1">
                    <a:alpha val="80000"/>
                  </a:schemeClr>
                </a:solidFill>
                <a:effectLst/>
              </a:rPr>
              <a:t>Very limited activity due to breathlessness and fatigue.</a:t>
            </a:r>
            <a:endParaRPr lang="en-GB" sz="1400">
              <a:solidFill>
                <a:schemeClr val="tx1">
                  <a:alpha val="80000"/>
                </a:schemeClr>
              </a:solidFill>
            </a:endParaRPr>
          </a:p>
          <a:p>
            <a:pPr lvl="0"/>
            <a:r>
              <a:rPr lang="en-GB" sz="1400">
                <a:solidFill>
                  <a:schemeClr val="tx1">
                    <a:alpha val="80000"/>
                  </a:schemeClr>
                </a:solidFill>
                <a:effectLst/>
              </a:rPr>
              <a:t>Low activity reduces muscle strength, increases fatigue, and worsens exercise tolerance.</a:t>
            </a:r>
            <a:endParaRPr lang="en-GB" sz="1400">
              <a:solidFill>
                <a:schemeClr val="tx1">
                  <a:alpha val="80000"/>
                </a:schemeClr>
              </a:solidFill>
            </a:endParaRPr>
          </a:p>
          <a:p>
            <a:pPr lvl="0"/>
            <a:r>
              <a:rPr lang="en-GB" sz="1400">
                <a:solidFill>
                  <a:schemeClr val="tx1">
                    <a:alpha val="80000"/>
                  </a:schemeClr>
                </a:solidFill>
                <a:effectLst/>
              </a:rPr>
              <a:t>Evidence: NICE recommends pulmonary rehabilitation to improve mobility and reduce COPD symptoms.</a:t>
            </a:r>
            <a:endParaRPr lang="en-GB" sz="1400">
              <a:solidFill>
                <a:schemeClr val="tx1">
                  <a:alpha val="80000"/>
                </a:schemeClr>
              </a:solidFill>
            </a:endParaRPr>
          </a:p>
          <a:p>
            <a:pPr lvl="0"/>
            <a:endParaRPr lang="en-GB" sz="1400">
              <a:solidFill>
                <a:schemeClr val="tx1">
                  <a:alpha val="80000"/>
                </a:schemeClr>
              </a:solidFill>
            </a:endParaRPr>
          </a:p>
          <a:p>
            <a:pPr lvl="0"/>
            <a:endParaRPr lang="en-GB" sz="1400">
              <a:solidFill>
                <a:schemeClr val="tx1">
                  <a:alpha val="80000"/>
                </a:schemeClr>
              </a:solidFill>
            </a:endParaRPr>
          </a:p>
          <a:p>
            <a:endParaRPr lang="en-GB" sz="1400">
              <a:solidFill>
                <a:schemeClr val="tx1">
                  <a:alpha val="80000"/>
                </a:schemeClr>
              </a:solidFill>
            </a:endParaRPr>
          </a:p>
        </p:txBody>
      </p:sp>
      <p:sp>
        <p:nvSpPr>
          <p:cNvPr id="2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25" name="Straight Connector 2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pic>
        <p:nvPicPr>
          <p:cNvPr id="19" name="Audio 18">
            <a:hlinkClick r:id="" action="ppaction://media"/>
            <a:extLst>
              <a:ext uri="{FF2B5EF4-FFF2-40B4-BE49-F238E27FC236}">
                <a16:creationId xmlns:a16="http://schemas.microsoft.com/office/drawing/2014/main" id="{00F5A5E2-84E7-9093-5CB8-32917C1D22C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44549237"/>
      </p:ext>
    </p:extLst>
  </p:cSld>
  <p:clrMapOvr>
    <a:masterClrMapping/>
  </p:clrMapOvr>
  <mc:AlternateContent xmlns:mc="http://schemas.openxmlformats.org/markup-compatibility/2006">
    <mc:Choice xmlns:p14="http://schemas.microsoft.com/office/powerpoint/2010/main" Requires="p14">
      <p:transition spd="slow" p14:dur="2000" advTm="22271"/>
    </mc:Choice>
    <mc:Fallback>
      <p:transition spd="slow" advTm="222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78033C8-8D19-AAC1-C788-FD5F1A260E06}"/>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     Care plan: lifestyle and health behaviour of the person </a:t>
            </a:r>
          </a:p>
        </p:txBody>
      </p:sp>
      <p:sp>
        <p:nvSpPr>
          <p:cNvPr id="3" name="Content Placeholder 2">
            <a:extLst>
              <a:ext uri="{FF2B5EF4-FFF2-40B4-BE49-F238E27FC236}">
                <a16:creationId xmlns:a16="http://schemas.microsoft.com/office/drawing/2014/main" id="{9029F50F-7E4E-53D5-5743-19C2F3D4F249}"/>
              </a:ext>
            </a:extLst>
          </p:cNvPr>
          <p:cNvSpPr>
            <a:spLocks noGrp="1"/>
          </p:cNvSpPr>
          <p:nvPr>
            <p:ph idx="1"/>
          </p:nvPr>
        </p:nvSpPr>
        <p:spPr>
          <a:xfrm>
            <a:off x="6464410" y="841247"/>
            <a:ext cx="4484536" cy="5340097"/>
          </a:xfrm>
        </p:spPr>
        <p:txBody>
          <a:bodyPr anchor="ctr">
            <a:normAutofit/>
          </a:bodyPr>
          <a:lstStyle/>
          <a:p>
            <a:r>
              <a:rPr lang="en-GB" sz="1800" b="1">
                <a:solidFill>
                  <a:schemeClr val="tx2"/>
                </a:solidFill>
              </a:rPr>
              <a:t>Alcohol Use</a:t>
            </a:r>
          </a:p>
          <a:p>
            <a:pPr lvl="0"/>
            <a:r>
              <a:rPr lang="en-GB" sz="1800">
                <a:solidFill>
                  <a:schemeClr val="tx2"/>
                </a:solidFill>
                <a:effectLst/>
              </a:rPr>
              <a:t>Drinks socially, more often during stress.</a:t>
            </a:r>
            <a:endParaRPr lang="en-GB" sz="1800">
              <a:solidFill>
                <a:schemeClr val="tx2"/>
              </a:solidFill>
            </a:endParaRPr>
          </a:p>
          <a:p>
            <a:pPr lvl="0"/>
            <a:r>
              <a:rPr lang="en-GB" sz="1800">
                <a:solidFill>
                  <a:schemeClr val="tx2"/>
                </a:solidFill>
                <a:effectLst/>
              </a:rPr>
              <a:t>Alcohol can worsen sleep quality, reduce motivation, and increase fatigue.</a:t>
            </a:r>
            <a:endParaRPr lang="en-GB" sz="1800">
              <a:solidFill>
                <a:schemeClr val="tx2"/>
              </a:solidFill>
            </a:endParaRPr>
          </a:p>
          <a:p>
            <a:pPr lvl="0"/>
            <a:r>
              <a:rPr lang="en-GB" sz="1800">
                <a:solidFill>
                  <a:schemeClr val="tx2"/>
                </a:solidFill>
                <a:effectLst/>
              </a:rPr>
              <a:t>Evidence: NHS notes alcohol can disrupt sleep and reduce respiratory efficiency.</a:t>
            </a:r>
            <a:endParaRPr lang="en-GB" sz="1800">
              <a:solidFill>
                <a:schemeClr val="tx2"/>
              </a:solidFill>
            </a:endParaRPr>
          </a:p>
          <a:p>
            <a:r>
              <a:rPr lang="en-GB" sz="1800" b="1">
                <a:solidFill>
                  <a:schemeClr val="tx2"/>
                </a:solidFill>
              </a:rPr>
              <a:t>Sleep</a:t>
            </a:r>
          </a:p>
          <a:p>
            <a:pPr lvl="0"/>
            <a:r>
              <a:rPr lang="en-GB" sz="1800">
                <a:solidFill>
                  <a:schemeClr val="tx2"/>
                </a:solidFill>
                <a:effectLst/>
              </a:rPr>
              <a:t>Frequently wakes at night due to coughing and breathlessness.</a:t>
            </a:r>
            <a:endParaRPr lang="en-GB" sz="1800">
              <a:solidFill>
                <a:schemeClr val="tx2"/>
              </a:solidFill>
            </a:endParaRPr>
          </a:p>
          <a:p>
            <a:pPr lvl="0"/>
            <a:r>
              <a:rPr lang="en-GB" sz="1800">
                <a:solidFill>
                  <a:schemeClr val="tx2"/>
                </a:solidFill>
                <a:effectLst/>
              </a:rPr>
              <a:t>Poor sleep increases daytime tiredness and reduces ability to manage symptoms.</a:t>
            </a:r>
            <a:endParaRPr lang="en-GB" sz="1800">
              <a:solidFill>
                <a:schemeClr val="tx2"/>
              </a:solidFill>
            </a:endParaRPr>
          </a:p>
          <a:p>
            <a:pPr lvl="0"/>
            <a:r>
              <a:rPr lang="en-GB" sz="1800">
                <a:solidFill>
                  <a:schemeClr val="tx2"/>
                </a:solidFill>
                <a:effectLst/>
              </a:rPr>
              <a:t>Evidence: WHO highlights poor sleep as a factor that worsens COPD symptom control.</a:t>
            </a:r>
            <a:endParaRPr lang="en-GB" sz="1800">
              <a:solidFill>
                <a:schemeClr val="tx2"/>
              </a:solidFill>
            </a:endParaRPr>
          </a:p>
          <a:p>
            <a:endParaRPr lang="en-GB" sz="1800">
              <a:solidFill>
                <a:schemeClr val="tx2"/>
              </a:solidFill>
              <a:latin typeface="Arial" panose="020B0604020202020204" pitchFamily="34" charset="0"/>
              <a:cs typeface="Arial" panose="020B0604020202020204" pitchFamily="34" charset="0"/>
            </a:endParaRPr>
          </a:p>
        </p:txBody>
      </p:sp>
      <p:pic>
        <p:nvPicPr>
          <p:cNvPr id="24" name="Audio 23">
            <a:hlinkClick r:id="" action="ppaction://media"/>
            <a:extLst>
              <a:ext uri="{FF2B5EF4-FFF2-40B4-BE49-F238E27FC236}">
                <a16:creationId xmlns:a16="http://schemas.microsoft.com/office/drawing/2014/main" id="{664D95AD-C3E1-57D0-41F1-DF6240ED8C3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49337625"/>
      </p:ext>
    </p:extLst>
  </p:cSld>
  <p:clrMapOvr>
    <a:masterClrMapping/>
  </p:clrMapOvr>
  <mc:AlternateContent xmlns:mc="http://schemas.openxmlformats.org/markup-compatibility/2006">
    <mc:Choice xmlns:p14="http://schemas.microsoft.com/office/powerpoint/2010/main" Requires="p14">
      <p:transition spd="slow" p14:dur="2000" advTm="25710"/>
    </mc:Choice>
    <mc:Fallback>
      <p:transition spd="slow" advTm="257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9CFCDAF-46CE-4056-866C-5EE9122FD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a:extLst>
              <a:ext uri="{FF2B5EF4-FFF2-40B4-BE49-F238E27FC236}">
                <a16:creationId xmlns:a16="http://schemas.microsoft.com/office/drawing/2014/main" id="{9F587EB1-1674-4B8B-88AD-2A81FFFB5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Person sanitising hand">
            <a:extLst>
              <a:ext uri="{FF2B5EF4-FFF2-40B4-BE49-F238E27FC236}">
                <a16:creationId xmlns:a16="http://schemas.microsoft.com/office/drawing/2014/main" id="{738D7A1D-FA9B-9297-EC0E-5CE6F9510811}"/>
              </a:ext>
            </a:extLst>
          </p:cNvPr>
          <p:cNvPicPr>
            <a:picLocks noChangeAspect="1"/>
          </p:cNvPicPr>
          <p:nvPr/>
        </p:nvPicPr>
        <p:blipFill>
          <a:blip r:embed="rId4">
            <a:duotone>
              <a:schemeClr val="accent1">
                <a:shade val="45000"/>
                <a:satMod val="135000"/>
              </a:schemeClr>
              <a:prstClr val="white"/>
            </a:duotone>
            <a:alphaModFix amt="35000"/>
          </a:blip>
          <a:srcRect t="8905" b="9277"/>
          <a:stretch>
            <a:fillRect/>
          </a:stretch>
        </p:blipFill>
        <p:spPr>
          <a:xfrm>
            <a:off x="20" y="10"/>
            <a:ext cx="12191981" cy="6857989"/>
          </a:xfrm>
          <a:prstGeom prst="rect">
            <a:avLst/>
          </a:prstGeom>
        </p:spPr>
      </p:pic>
      <p:sp>
        <p:nvSpPr>
          <p:cNvPr id="2" name="Title 1">
            <a:extLst>
              <a:ext uri="{FF2B5EF4-FFF2-40B4-BE49-F238E27FC236}">
                <a16:creationId xmlns:a16="http://schemas.microsoft.com/office/drawing/2014/main" id="{02468EBB-D2EB-8CFB-90A5-E346C31C3837}"/>
              </a:ext>
            </a:extLst>
          </p:cNvPr>
          <p:cNvSpPr>
            <a:spLocks noGrp="1"/>
          </p:cNvSpPr>
          <p:nvPr>
            <p:ph type="title"/>
          </p:nvPr>
        </p:nvSpPr>
        <p:spPr>
          <a:xfrm>
            <a:off x="838199" y="381934"/>
            <a:ext cx="5257801" cy="5181523"/>
          </a:xfrm>
        </p:spPr>
        <p:txBody>
          <a:bodyPr anchor="b">
            <a:normAutofit/>
          </a:bodyPr>
          <a:lstStyle/>
          <a:p>
            <a:r>
              <a:rPr lang="en-GB" sz="7400" dirty="0">
                <a:solidFill>
                  <a:srgbClr val="FFFFFF"/>
                </a:solidFill>
                <a:latin typeface="Arial" panose="020B0604020202020204" pitchFamily="34" charset="0"/>
                <a:cs typeface="Arial" panose="020B0604020202020204" pitchFamily="34" charset="0"/>
              </a:rPr>
              <a:t>     Care plan: everyday routine for the person</a:t>
            </a: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73056"/>
            <a:ext cx="0" cy="6476066"/>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20"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2814"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1594"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7274"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DEFDBB9-C1C5-9E5B-70D4-577BCF7C7F0F}"/>
              </a:ext>
            </a:extLst>
          </p:cNvPr>
          <p:cNvSpPr>
            <a:spLocks noGrp="1"/>
          </p:cNvSpPr>
          <p:nvPr>
            <p:ph idx="1"/>
          </p:nvPr>
        </p:nvSpPr>
        <p:spPr>
          <a:xfrm>
            <a:off x="7229042" y="698643"/>
            <a:ext cx="4124758" cy="5301467"/>
          </a:xfrm>
        </p:spPr>
        <p:txBody>
          <a:bodyPr anchor="b">
            <a:normAutofit/>
          </a:bodyPr>
          <a:lstStyle/>
          <a:p>
            <a:pPr marL="0" indent="0">
              <a:buNone/>
            </a:pPr>
            <a:endParaRPr lang="en-GB" sz="1300" dirty="0">
              <a:solidFill>
                <a:srgbClr val="FFFFFF"/>
              </a:solidFill>
            </a:endParaRPr>
          </a:p>
          <a:p>
            <a:r>
              <a:rPr lang="en-GB" sz="1300" dirty="0">
                <a:solidFill>
                  <a:srgbClr val="FFFFFF"/>
                </a:solidFill>
                <a:effectLst/>
              </a:rPr>
              <a:t>Daniel follows </a:t>
            </a:r>
            <a:r>
              <a:rPr lang="en-GB" sz="1300" dirty="0">
                <a:solidFill>
                  <a:srgbClr val="FFFFFF"/>
                </a:solidFill>
              </a:rPr>
              <a:t>the instruction </a:t>
            </a:r>
            <a:r>
              <a:rPr lang="en-GB" sz="1300" dirty="0">
                <a:solidFill>
                  <a:srgbClr val="FFFFFF"/>
                </a:solidFill>
                <a:effectLst/>
              </a:rPr>
              <a:t>routine to help manage his COPD safely and maintain independence. He starts the morning with his bronchodilator inhaler and breathing exercises before completing personal care slowly with pacing. </a:t>
            </a:r>
          </a:p>
          <a:p>
            <a:r>
              <a:rPr lang="en-GB" sz="1300" dirty="0">
                <a:solidFill>
                  <a:srgbClr val="FFFFFF"/>
                </a:solidFill>
                <a:effectLst/>
              </a:rPr>
              <a:t>A domiciliary carer visits mid‑morning to support with washing, dressing, meal preparation and medication prompts. Throughout the day, Daniel takes rest breaks, uses his walking frame for short indoor walks and relies on his nebuliser when breathlessness increases. </a:t>
            </a:r>
          </a:p>
          <a:p>
            <a:r>
              <a:rPr lang="en-GB" sz="1300" dirty="0">
                <a:solidFill>
                  <a:srgbClr val="FFFFFF"/>
                </a:solidFill>
                <a:effectLst/>
              </a:rPr>
              <a:t>His afternoon is kept low‑activity, focusing on hydration, light meals and avoiding triggers such as cold air or smoke. In the evening, he takes his maintenance inhaler, receives support from his daughter twice a week and prepares for sleep using upright positioning to reduce night- time coughing.</a:t>
            </a:r>
          </a:p>
          <a:p>
            <a:r>
              <a:rPr lang="en-GB" sz="1300" dirty="0">
                <a:solidFill>
                  <a:srgbClr val="FFFFFF"/>
                </a:solidFill>
                <a:effectLst/>
              </a:rPr>
              <a:t> This routine, combined with carer support, home adaptations and regular monitoring, helps Daniel stay safe, manage symptoms and reduce the risk of exacerbations.</a:t>
            </a:r>
            <a:endParaRPr lang="en-GB" sz="1300" dirty="0">
              <a:solidFill>
                <a:srgbClr val="FFFFFF"/>
              </a:solidFill>
            </a:endParaRPr>
          </a:p>
          <a:p>
            <a:pPr lvl="0"/>
            <a:endParaRPr lang="en-GB" sz="1300" dirty="0">
              <a:solidFill>
                <a:srgbClr val="FFFFFF"/>
              </a:solidFill>
            </a:endParaRPr>
          </a:p>
          <a:p>
            <a:endParaRPr lang="en-GB" sz="1300" b="1" dirty="0">
              <a:solidFill>
                <a:srgbClr val="FFFFFF"/>
              </a:solidFill>
            </a:endParaRPr>
          </a:p>
          <a:p>
            <a:endParaRPr lang="en-GB" sz="1300" dirty="0">
              <a:solidFill>
                <a:srgbClr val="FFFFFF"/>
              </a:solidFill>
            </a:endParaRPr>
          </a:p>
        </p:txBody>
      </p:sp>
      <p:pic>
        <p:nvPicPr>
          <p:cNvPr id="13" name="Audio 12">
            <a:hlinkClick r:id="" action="ppaction://media"/>
            <a:extLst>
              <a:ext uri="{FF2B5EF4-FFF2-40B4-BE49-F238E27FC236}">
                <a16:creationId xmlns:a16="http://schemas.microsoft.com/office/drawing/2014/main" id="{3DA6D04D-281F-F36D-5B94-D170AA600A5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2385881"/>
      </p:ext>
    </p:extLst>
  </p:cSld>
  <p:clrMapOvr>
    <a:masterClrMapping/>
  </p:clrMapOvr>
  <mc:AlternateContent xmlns:mc="http://schemas.openxmlformats.org/markup-compatibility/2006">
    <mc:Choice xmlns:p14="http://schemas.microsoft.com/office/powerpoint/2010/main" Requires="p14">
      <p:transition spd="slow" p14:dur="2000" advTm="118556"/>
    </mc:Choice>
    <mc:Fallback>
      <p:transition spd="slow" advTm="1185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1" name="Group 3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2"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43A1F8E-6610-3498-A0BE-D7244335CAE3}"/>
              </a:ext>
            </a:extLst>
          </p:cNvPr>
          <p:cNvSpPr>
            <a:spLocks noGrp="1"/>
          </p:cNvSpPr>
          <p:nvPr>
            <p:ph type="title"/>
          </p:nvPr>
        </p:nvSpPr>
        <p:spPr>
          <a:xfrm>
            <a:off x="1014984" y="891712"/>
            <a:ext cx="5309616" cy="5160789"/>
          </a:xfrm>
        </p:spPr>
        <p:txBody>
          <a:bodyPr anchor="ctr">
            <a:normAutofit/>
          </a:bodyPr>
          <a:lstStyle/>
          <a:p>
            <a:r>
              <a:rPr lang="en-GB" sz="4800">
                <a:solidFill>
                  <a:schemeClr val="bg1"/>
                </a:solidFill>
              </a:rPr>
              <a:t>                    Risk factors</a:t>
            </a:r>
          </a:p>
        </p:txBody>
      </p:sp>
      <p:sp>
        <p:nvSpPr>
          <p:cNvPr id="3" name="Content Placeholder 2">
            <a:extLst>
              <a:ext uri="{FF2B5EF4-FFF2-40B4-BE49-F238E27FC236}">
                <a16:creationId xmlns:a16="http://schemas.microsoft.com/office/drawing/2014/main" id="{7B36F307-1E4B-FC93-1E15-E64A2C894FA9}"/>
              </a:ext>
            </a:extLst>
          </p:cNvPr>
          <p:cNvSpPr>
            <a:spLocks noGrp="1"/>
          </p:cNvSpPr>
          <p:nvPr>
            <p:ph idx="1"/>
          </p:nvPr>
        </p:nvSpPr>
        <p:spPr>
          <a:xfrm>
            <a:off x="6412302" y="891713"/>
            <a:ext cx="4584882" cy="5160790"/>
          </a:xfrm>
        </p:spPr>
        <p:txBody>
          <a:bodyPr anchor="ctr">
            <a:normAutofit/>
          </a:bodyPr>
          <a:lstStyle/>
          <a:p>
            <a:r>
              <a:rPr lang="en-GB" sz="1400" dirty="0">
                <a:solidFill>
                  <a:schemeClr val="bg1"/>
                </a:solidFill>
                <a:effectLst/>
              </a:rPr>
              <a:t>Daniel’s COPD is influenced by several key risk factors linked to his lifestyle, behaviour and health condition. His long history of smoking is the most significant contributor, causing airway inflammation, mucus build‑up and permanent alveolar damage. According to WHO(2025) reports that smoking accounts for over 70% of COPD cases in high‑income countries.</a:t>
            </a:r>
          </a:p>
          <a:p>
            <a:r>
              <a:rPr lang="en-GB" sz="1400" dirty="0">
                <a:solidFill>
                  <a:schemeClr val="bg1"/>
                </a:solidFill>
                <a:effectLst/>
              </a:rPr>
              <a:t> His diet, which is high in processed foods and low in fruit and vegetables, weakens immunity, increases weight gain and worsens breathlessness, consistent with British Lung Foundation evidence showing poor nutrition increases COPD exacerbations. </a:t>
            </a:r>
          </a:p>
          <a:p>
            <a:r>
              <a:rPr lang="en-GB" sz="1400" dirty="0">
                <a:solidFill>
                  <a:schemeClr val="bg1"/>
                </a:solidFill>
                <a:effectLst/>
              </a:rPr>
              <a:t>Daniel’s very limited physical activity further reduces muscle strength and exercise tolerance, making daily tasks harder.  NICE recommends pulmonary rehabilitation to improve mobility and reduce symptoms.</a:t>
            </a:r>
          </a:p>
          <a:p>
            <a:r>
              <a:rPr lang="en-GB" sz="1400" dirty="0">
                <a:solidFill>
                  <a:schemeClr val="bg1"/>
                </a:solidFill>
                <a:effectLst/>
              </a:rPr>
              <a:t> Age, comorbidities and living alone also increase his risk of deterioration and hospital admission. Together, these factors highlight the need for careful monitoring, lifestyle support and a personalised care plan.</a:t>
            </a:r>
            <a:endParaRPr lang="en-GB" sz="1400" dirty="0">
              <a:solidFill>
                <a:schemeClr val="bg1"/>
              </a:solidFill>
            </a:endParaRPr>
          </a:p>
          <a:p>
            <a:endParaRPr lang="en-GB" sz="1400" dirty="0">
              <a:solidFill>
                <a:schemeClr val="bg1"/>
              </a:solidFill>
            </a:endParaRPr>
          </a:p>
        </p:txBody>
      </p:sp>
      <p:pic>
        <p:nvPicPr>
          <p:cNvPr id="40" name="Audio 39">
            <a:hlinkClick r:id="" action="ppaction://media"/>
            <a:extLst>
              <a:ext uri="{FF2B5EF4-FFF2-40B4-BE49-F238E27FC236}">
                <a16:creationId xmlns:a16="http://schemas.microsoft.com/office/drawing/2014/main" id="{91EBF990-E63A-5741-37B2-BBD992697E2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31191238"/>
      </p:ext>
    </p:extLst>
  </p:cSld>
  <p:clrMapOvr>
    <a:masterClrMapping/>
  </p:clrMapOvr>
  <mc:AlternateContent xmlns:mc="http://schemas.openxmlformats.org/markup-compatibility/2006">
    <mc:Choice xmlns:p14="http://schemas.microsoft.com/office/powerpoint/2010/main" Requires="p14">
      <p:transition spd="slow" p14:dur="2000" advTm="95360"/>
    </mc:Choice>
    <mc:Fallback>
      <p:transition spd="slow" advTm="953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055D5D1-A8F4-0BE0-918E-2DB027C5FF71}"/>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          How COPD Affects Daily Activities</a:t>
            </a:r>
          </a:p>
        </p:txBody>
      </p:sp>
      <p:sp>
        <p:nvSpPr>
          <p:cNvPr id="3" name="Content Placeholder 2">
            <a:extLst>
              <a:ext uri="{FF2B5EF4-FFF2-40B4-BE49-F238E27FC236}">
                <a16:creationId xmlns:a16="http://schemas.microsoft.com/office/drawing/2014/main" id="{6672F841-085B-D76C-05BC-B2C17ACC824B}"/>
              </a:ext>
            </a:extLst>
          </p:cNvPr>
          <p:cNvSpPr>
            <a:spLocks noGrp="1"/>
          </p:cNvSpPr>
          <p:nvPr>
            <p:ph idx="1"/>
          </p:nvPr>
        </p:nvSpPr>
        <p:spPr>
          <a:xfrm>
            <a:off x="6464410" y="841247"/>
            <a:ext cx="4484536" cy="5340097"/>
          </a:xfrm>
        </p:spPr>
        <p:txBody>
          <a:bodyPr anchor="ctr">
            <a:normAutofit/>
          </a:bodyPr>
          <a:lstStyle/>
          <a:p>
            <a:pPr marL="0" lvl="0" indent="0">
              <a:buNone/>
            </a:pPr>
            <a:endParaRPr lang="en-GB" sz="1700">
              <a:solidFill>
                <a:schemeClr val="tx2"/>
              </a:solidFill>
              <a:effectLst/>
            </a:endParaRPr>
          </a:p>
          <a:p>
            <a:r>
              <a:rPr lang="en-GB" sz="1700">
                <a:solidFill>
                  <a:schemeClr val="tx2"/>
                </a:solidFill>
                <a:effectLst/>
              </a:rPr>
              <a:t>COPD affects Daniel’s daily activities by causing breathlessness, fatigue and reduced mobility, making simple tasks like washing, dressing, cooking and walking much slower and more difficult.</a:t>
            </a:r>
          </a:p>
          <a:p>
            <a:r>
              <a:rPr lang="en-GB" sz="1700">
                <a:solidFill>
                  <a:schemeClr val="tx2"/>
                </a:solidFill>
                <a:effectLst/>
              </a:rPr>
              <a:t> He needs frequent rest breaks and must pace himself throughout the day to avoid worsening symptoms. Breathlessness at night disrupts his sleep, which increases tiredness and reduces his ability to manage daytime routines. </a:t>
            </a:r>
          </a:p>
          <a:p>
            <a:r>
              <a:rPr lang="en-GB" sz="1700">
                <a:solidFill>
                  <a:schemeClr val="tx2"/>
                </a:solidFill>
                <a:effectLst/>
              </a:rPr>
              <a:t>Activities such as climbing stairs, carrying shopping, or doing housework become challenging, and he relies on inhalers, a walking frame and carer support to stay safe. Overall, COPD limits his independence and requires careful planning, pacing and support to manage everyday tasks.</a:t>
            </a:r>
            <a:endParaRPr lang="en-GB" sz="1700">
              <a:solidFill>
                <a:schemeClr val="tx2"/>
              </a:solidFill>
            </a:endParaRPr>
          </a:p>
          <a:p>
            <a:pPr lvl="0"/>
            <a:endParaRPr lang="en-GB" sz="1700">
              <a:solidFill>
                <a:schemeClr val="tx2"/>
              </a:solidFill>
            </a:endParaRPr>
          </a:p>
          <a:p>
            <a:endParaRPr lang="en-GB" sz="1700">
              <a:solidFill>
                <a:schemeClr val="tx2"/>
              </a:solidFill>
              <a:latin typeface="Arial" panose="020B0604020202020204" pitchFamily="34" charset="0"/>
              <a:cs typeface="Arial" panose="020B0604020202020204" pitchFamily="34" charset="0"/>
            </a:endParaRPr>
          </a:p>
        </p:txBody>
      </p:sp>
      <p:pic>
        <p:nvPicPr>
          <p:cNvPr id="31" name="Audio 30">
            <a:hlinkClick r:id="" action="ppaction://media"/>
            <a:extLst>
              <a:ext uri="{FF2B5EF4-FFF2-40B4-BE49-F238E27FC236}">
                <a16:creationId xmlns:a16="http://schemas.microsoft.com/office/drawing/2014/main" id="{334494CD-83B9-6E4D-D971-3626AF5F852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3220619"/>
      </p:ext>
    </p:extLst>
  </p:cSld>
  <p:clrMapOvr>
    <a:masterClrMapping/>
  </p:clrMapOvr>
  <mc:AlternateContent xmlns:mc="http://schemas.openxmlformats.org/markup-compatibility/2006">
    <mc:Choice xmlns:p14="http://schemas.microsoft.com/office/powerpoint/2010/main" Requires="p14">
      <p:transition spd="slow" p14:dur="2000" advTm="42382"/>
    </mc:Choice>
    <mc:Fallback>
      <p:transition spd="slow" advTm="423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0CB1ACA-DB9A-A4D7-09B2-964F35103863}"/>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                 Support That Helps Him Manage Safely</a:t>
            </a:r>
            <a:endParaRPr lang="en-GB" sz="480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BD9034C-C694-9A05-63BA-6795780E7558}"/>
              </a:ext>
            </a:extLst>
          </p:cNvPr>
          <p:cNvSpPr>
            <a:spLocks noGrp="1"/>
          </p:cNvSpPr>
          <p:nvPr>
            <p:ph idx="1"/>
          </p:nvPr>
        </p:nvSpPr>
        <p:spPr>
          <a:xfrm>
            <a:off x="6464410" y="841247"/>
            <a:ext cx="4484536" cy="5340097"/>
          </a:xfrm>
        </p:spPr>
        <p:txBody>
          <a:bodyPr anchor="ctr">
            <a:normAutofit/>
          </a:bodyPr>
          <a:lstStyle/>
          <a:p>
            <a:pPr marL="0" lvl="0" indent="0">
              <a:buNone/>
            </a:pPr>
            <a:endParaRPr lang="en-GB" sz="1800">
              <a:solidFill>
                <a:schemeClr val="tx2"/>
              </a:solidFill>
              <a:effectLst/>
            </a:endParaRPr>
          </a:p>
          <a:p>
            <a:pPr lvl="0"/>
            <a:r>
              <a:rPr lang="en-GB" sz="1800">
                <a:solidFill>
                  <a:schemeClr val="tx2"/>
                </a:solidFill>
                <a:latin typeface="Arial" panose="020B0604020202020204" pitchFamily="34" charset="0"/>
                <a:cs typeface="Arial" panose="020B0604020202020204" pitchFamily="34" charset="0"/>
              </a:rPr>
              <a:t>Daniel manages his COPD safely with daily support from carers who help with personal care, medication prompts and meal preparation. His daughter visits twice a week to assist with shopping, meals and emotional reassurance.</a:t>
            </a:r>
          </a:p>
          <a:p>
            <a:pPr lvl="0"/>
            <a:r>
              <a:rPr lang="en-GB" sz="1800">
                <a:solidFill>
                  <a:schemeClr val="tx2"/>
                </a:solidFill>
                <a:latin typeface="Arial" panose="020B0604020202020204" pitchFamily="34" charset="0"/>
                <a:cs typeface="Arial" panose="020B0604020202020204" pitchFamily="34" charset="0"/>
              </a:rPr>
              <a:t> Home adaptations such as grab rails, a walking frame and clear pathways reduce his risk of falls, especially during breathlessness. </a:t>
            </a:r>
          </a:p>
          <a:p>
            <a:pPr lvl="0"/>
            <a:r>
              <a:rPr lang="en-GB" sz="1800">
                <a:solidFill>
                  <a:schemeClr val="tx2"/>
                </a:solidFill>
                <a:latin typeface="Arial" panose="020B0604020202020204" pitchFamily="34" charset="0"/>
                <a:cs typeface="Arial" panose="020B0604020202020204" pitchFamily="34" charset="0"/>
              </a:rPr>
              <a:t>Regular reviews from the respiratory nurse ensure correct inhaler technique, symptom monitoring and guidance on breathing exercises and pacing. Together, these supports help Daniel stay safe, maintain independence and manage his symptoms more confidently</a:t>
            </a:r>
          </a:p>
          <a:p>
            <a:endParaRPr lang="en-GB" sz="1800">
              <a:solidFill>
                <a:schemeClr val="tx2"/>
              </a:solidFill>
              <a:latin typeface="Arial" panose="020B0604020202020204" pitchFamily="34" charset="0"/>
              <a:cs typeface="Arial" panose="020B0604020202020204" pitchFamily="34" charset="0"/>
            </a:endParaRPr>
          </a:p>
        </p:txBody>
      </p:sp>
      <p:pic>
        <p:nvPicPr>
          <p:cNvPr id="15" name="Audio 14">
            <a:hlinkClick r:id="" action="ppaction://media"/>
            <a:extLst>
              <a:ext uri="{FF2B5EF4-FFF2-40B4-BE49-F238E27FC236}">
                <a16:creationId xmlns:a16="http://schemas.microsoft.com/office/drawing/2014/main" id="{DD25B5F1-EEB0-84D5-5EE5-4C12B82F8A6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35379656"/>
      </p:ext>
    </p:extLst>
  </p:cSld>
  <p:clrMapOvr>
    <a:masterClrMapping/>
  </p:clrMapOvr>
  <mc:AlternateContent xmlns:mc="http://schemas.openxmlformats.org/markup-compatibility/2006">
    <mc:Choice xmlns:p14="http://schemas.microsoft.com/office/powerpoint/2010/main" Requires="p14">
      <p:transition spd="slow" p14:dur="2000" advTm="106985"/>
    </mc:Choice>
    <mc:Fallback>
      <p:transition spd="slow" advTm="106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085FC92-DC97-6EAD-4500-F4997B043C62}"/>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                   Evidence based recommendations </a:t>
            </a:r>
            <a:endParaRPr lang="en-GB" sz="480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F649638-8A04-5F35-A098-14ECA426A4BE}"/>
              </a:ext>
            </a:extLst>
          </p:cNvPr>
          <p:cNvSpPr>
            <a:spLocks noGrp="1"/>
          </p:cNvSpPr>
          <p:nvPr>
            <p:ph idx="1"/>
          </p:nvPr>
        </p:nvSpPr>
        <p:spPr>
          <a:xfrm>
            <a:off x="6464410" y="841247"/>
            <a:ext cx="4484536" cy="5340097"/>
          </a:xfrm>
        </p:spPr>
        <p:txBody>
          <a:bodyPr anchor="ctr">
            <a:normAutofit/>
          </a:bodyPr>
          <a:lstStyle/>
          <a:p>
            <a:r>
              <a:rPr lang="en-GB" sz="1400">
                <a:solidFill>
                  <a:schemeClr val="tx2"/>
                </a:solidFill>
                <a:effectLst/>
              </a:rPr>
              <a:t>Daniel’s care plan should focus on consistent inhaler use, correct technique and regular medication reviews, as recommended by NICE NG115 for COPD management. His daily routine should include paced personal care, breathing exercises, hydration and balanced meals to support weight control and reduce breathlessness.</a:t>
            </a:r>
          </a:p>
          <a:p>
            <a:r>
              <a:rPr lang="en-GB" sz="1400">
                <a:solidFill>
                  <a:schemeClr val="tx2"/>
                </a:solidFill>
                <a:effectLst/>
              </a:rPr>
              <a:t> Monitoring should involve a symptom diary, peak flow checks, oxygen saturation monitoring and annual COPD reviews with his GP or respiratory nurse. Pulmonary rehabilitation is strongly advised by NICE to improve mobility, exercise tolerance and confidence. Future planning should include advance care planning, home safety adaptations, carer support and clear instructions for managing exacerbations.</a:t>
            </a:r>
          </a:p>
          <a:p>
            <a:r>
              <a:rPr lang="en-GB" sz="1400">
                <a:solidFill>
                  <a:schemeClr val="tx2"/>
                </a:solidFill>
                <a:effectLst/>
              </a:rPr>
              <a:t> Additional considerations include vaccination updates, mental‑health support for anxiety linked to breathlessness, and avoiding environmental triggers such as smoke or cold air. </a:t>
            </a:r>
          </a:p>
          <a:p>
            <a:r>
              <a:rPr lang="en-GB" sz="1400">
                <a:solidFill>
                  <a:schemeClr val="tx2"/>
                </a:solidFill>
                <a:effectLst/>
              </a:rPr>
              <a:t>These recommendations follow NHS and NICE guidance to ensure Daniel receives safe, person‑centred and effective care that maintains his independence and reduces the risk of hospital admissions.</a:t>
            </a:r>
            <a:endParaRPr lang="en-GB" sz="1400">
              <a:solidFill>
                <a:schemeClr val="tx2"/>
              </a:solidFill>
            </a:endParaRPr>
          </a:p>
          <a:p>
            <a:endParaRPr lang="en-GB" sz="1400">
              <a:solidFill>
                <a:schemeClr val="tx2"/>
              </a:solidFill>
              <a:latin typeface="Arial" panose="020B0604020202020204" pitchFamily="34" charset="0"/>
              <a:cs typeface="Arial" panose="020B0604020202020204" pitchFamily="34" charset="0"/>
            </a:endParaRPr>
          </a:p>
        </p:txBody>
      </p:sp>
      <p:pic>
        <p:nvPicPr>
          <p:cNvPr id="11" name="Audio 10">
            <a:hlinkClick r:id="" action="ppaction://media"/>
            <a:extLst>
              <a:ext uri="{FF2B5EF4-FFF2-40B4-BE49-F238E27FC236}">
                <a16:creationId xmlns:a16="http://schemas.microsoft.com/office/drawing/2014/main" id="{25A5DACD-143C-C27F-2DB8-F72F5BADC7B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64329367"/>
      </p:ext>
    </p:extLst>
  </p:cSld>
  <p:clrMapOvr>
    <a:masterClrMapping/>
  </p:clrMapOvr>
  <mc:AlternateContent xmlns:mc="http://schemas.openxmlformats.org/markup-compatibility/2006">
    <mc:Choice xmlns:p14="http://schemas.microsoft.com/office/powerpoint/2010/main" Requires="p14">
      <p:transition spd="slow" p14:dur="2000" advTm="98992"/>
    </mc:Choice>
    <mc:Fallback>
      <p:transition spd="slow" advTm="989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E5F171E-8EA0-BCCC-E350-E90AD1631B91}"/>
              </a:ext>
            </a:extLst>
          </p:cNvPr>
          <p:cNvSpPr>
            <a:spLocks noGrp="1"/>
          </p:cNvSpPr>
          <p:nvPr>
            <p:ph type="title"/>
          </p:nvPr>
        </p:nvSpPr>
        <p:spPr>
          <a:xfrm>
            <a:off x="786385" y="841248"/>
            <a:ext cx="5129600" cy="5340097"/>
          </a:xfrm>
        </p:spPr>
        <p:txBody>
          <a:bodyPr anchor="ctr">
            <a:normAutofit/>
          </a:bodyPr>
          <a:lstStyle/>
          <a:p>
            <a:r>
              <a:rPr lang="en-GB" sz="4800" dirty="0">
                <a:solidFill>
                  <a:schemeClr val="bg1"/>
                </a:solidFill>
              </a:rPr>
              <a:t>                              conclusion</a:t>
            </a:r>
          </a:p>
        </p:txBody>
      </p:sp>
      <p:sp>
        <p:nvSpPr>
          <p:cNvPr id="3" name="Content Placeholder 2">
            <a:extLst>
              <a:ext uri="{FF2B5EF4-FFF2-40B4-BE49-F238E27FC236}">
                <a16:creationId xmlns:a16="http://schemas.microsoft.com/office/drawing/2014/main" id="{A272C091-1044-1952-0B17-D654D6BB94D2}"/>
              </a:ext>
            </a:extLst>
          </p:cNvPr>
          <p:cNvSpPr>
            <a:spLocks noGrp="1"/>
          </p:cNvSpPr>
          <p:nvPr>
            <p:ph idx="1"/>
          </p:nvPr>
        </p:nvSpPr>
        <p:spPr>
          <a:xfrm>
            <a:off x="6464410" y="841247"/>
            <a:ext cx="4484536" cy="5340097"/>
          </a:xfrm>
        </p:spPr>
        <p:txBody>
          <a:bodyPr anchor="ctr">
            <a:normAutofit/>
          </a:bodyPr>
          <a:lstStyle/>
          <a:p>
            <a:r>
              <a:rPr lang="en-GB" sz="1500" dirty="0">
                <a:solidFill>
                  <a:schemeClr val="tx2"/>
                </a:solidFill>
              </a:rPr>
              <a:t>This presentation explored the health needs of Mr Daniel Jonson, a 60‑year‑old man living with COPD, key health measurements, lifestyle behaviours, daily routine, risk factors and evidence‑based care recommendations. Understanding how the respiratory system works especially the bronchi, bronchioles, alveoli and diaphragm helps explain his breathlessness, fatigue and reduced mobility, and supports safe care planning. The assessment showed that his smoking history, poor diet, low activity levels, disrupted sleep and comorbidities increase his risk of exacerbations and hospital admissions. Evidence from NHS and NICE guidelines highlights the importance of correct inhaler use, pulmonary rehabilitation, monitoring symptoms, supporting nutrition, and maintaining dignity, autonomy and clear communication. Overall, this work shows how COPD affects every part of daily life and why a personalised, compassionate and well‑coordinated care plan is essential for maintaining Daniel’s safety, independence and quality of life.</a:t>
            </a:r>
          </a:p>
        </p:txBody>
      </p:sp>
      <p:pic>
        <p:nvPicPr>
          <p:cNvPr id="6" name="Audio 5">
            <a:hlinkClick r:id="" action="ppaction://media"/>
            <a:extLst>
              <a:ext uri="{FF2B5EF4-FFF2-40B4-BE49-F238E27FC236}">
                <a16:creationId xmlns:a16="http://schemas.microsoft.com/office/drawing/2014/main" id="{80A1B378-6FE7-86BB-2E04-7A3F0A77529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79387286"/>
      </p:ext>
    </p:extLst>
  </p:cSld>
  <p:clrMapOvr>
    <a:masterClrMapping/>
  </p:clrMapOvr>
  <mc:AlternateContent xmlns:mc="http://schemas.openxmlformats.org/markup-compatibility/2006">
    <mc:Choice xmlns:p14="http://schemas.microsoft.com/office/powerpoint/2010/main" Requires="p14">
      <p:transition spd="slow" p14:dur="2000" advTm="70551"/>
    </mc:Choice>
    <mc:Fallback>
      <p:transition spd="slow" advTm="705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68A6C86-8F14-7F79-B1F5-EB51811FC417}"/>
              </a:ext>
            </a:extLst>
          </p:cNvPr>
          <p:cNvSpPr>
            <a:spLocks noGrp="1"/>
          </p:cNvSpPr>
          <p:nvPr>
            <p:ph type="title"/>
          </p:nvPr>
        </p:nvSpPr>
        <p:spPr>
          <a:xfrm>
            <a:off x="1188069" y="381935"/>
            <a:ext cx="4008583" cy="5974414"/>
          </a:xfrm>
        </p:spPr>
        <p:txBody>
          <a:bodyPr anchor="ctr">
            <a:normAutofit/>
          </a:bodyPr>
          <a:lstStyle/>
          <a:p>
            <a:r>
              <a:rPr lang="en-GB" sz="6200">
                <a:solidFill>
                  <a:srgbClr val="FFFFFF"/>
                </a:solidFill>
              </a:rPr>
              <a:t>References</a:t>
            </a:r>
          </a:p>
        </p:txBody>
      </p:sp>
      <p:grpSp>
        <p:nvGrpSpPr>
          <p:cNvPr id="40" name="Group 39">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41"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42"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43"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46" name="Content Placeholder 2">
            <a:extLst>
              <a:ext uri="{FF2B5EF4-FFF2-40B4-BE49-F238E27FC236}">
                <a16:creationId xmlns:a16="http://schemas.microsoft.com/office/drawing/2014/main" id="{8C497F40-963A-077D-9B3B-B56921A83776}"/>
              </a:ext>
            </a:extLst>
          </p:cNvPr>
          <p:cNvSpPr>
            <a:spLocks noGrp="1"/>
          </p:cNvSpPr>
          <p:nvPr>
            <p:ph idx="1"/>
          </p:nvPr>
        </p:nvSpPr>
        <p:spPr>
          <a:xfrm>
            <a:off x="6297233" y="518400"/>
            <a:ext cx="4771607" cy="5837949"/>
          </a:xfrm>
        </p:spPr>
        <p:txBody>
          <a:bodyPr anchor="ctr">
            <a:normAutofit/>
          </a:bodyPr>
          <a:lstStyle/>
          <a:p>
            <a:endParaRPr lang="en-GB" sz="1100" b="1">
              <a:solidFill>
                <a:schemeClr val="tx1">
                  <a:alpha val="80000"/>
                </a:schemeClr>
              </a:solidFill>
              <a:latin typeface="Arial" panose="020B0604020202020204" pitchFamily="34" charset="0"/>
              <a:cs typeface="Arial" panose="020B0604020202020204" pitchFamily="34" charset="0"/>
            </a:endParaRPr>
          </a:p>
          <a:p>
            <a:r>
              <a:rPr lang="en-GB" sz="1100">
                <a:solidFill>
                  <a:schemeClr val="tx1">
                    <a:alpha val="80000"/>
                  </a:schemeClr>
                </a:solidFill>
                <a:effectLst/>
              </a:rPr>
              <a:t>NICE (2023) </a:t>
            </a:r>
            <a:r>
              <a:rPr lang="en-GB" sz="1100" i="1">
                <a:solidFill>
                  <a:schemeClr val="tx1">
                    <a:alpha val="80000"/>
                  </a:schemeClr>
                </a:solidFill>
                <a:effectLst/>
              </a:rPr>
              <a:t>Chronic obstructive pulmonary disease in adults: diagnosis and management (NG115).</a:t>
            </a:r>
            <a:r>
              <a:rPr lang="en-GB" sz="1100">
                <a:solidFill>
                  <a:schemeClr val="tx1">
                    <a:alpha val="80000"/>
                  </a:schemeClr>
                </a:solidFill>
                <a:effectLst/>
              </a:rPr>
              <a:t> London: National Institute for Health and Care Excellence.</a:t>
            </a:r>
          </a:p>
          <a:p>
            <a:r>
              <a:rPr lang="en-GB" sz="1100">
                <a:solidFill>
                  <a:schemeClr val="tx1">
                    <a:alpha val="80000"/>
                  </a:schemeClr>
                </a:solidFill>
                <a:hlinkClick r:id="rId4"/>
              </a:rPr>
              <a:t>chronic-obstructive-pulmonary-disease.jpg (2240×1260)</a:t>
            </a:r>
            <a:endParaRPr lang="en-GB" sz="1100">
              <a:solidFill>
                <a:schemeClr val="tx1">
                  <a:alpha val="80000"/>
                </a:schemeClr>
              </a:solidFill>
            </a:endParaRPr>
          </a:p>
          <a:p>
            <a:r>
              <a:rPr lang="en-GB" sz="1100">
                <a:solidFill>
                  <a:schemeClr val="tx1">
                    <a:alpha val="80000"/>
                  </a:schemeClr>
                </a:solidFill>
                <a:effectLst/>
              </a:rPr>
              <a:t>NHS (2024) </a:t>
            </a:r>
            <a:r>
              <a:rPr lang="en-GB" sz="1100" i="1">
                <a:solidFill>
                  <a:schemeClr val="tx1">
                    <a:alpha val="80000"/>
                  </a:schemeClr>
                </a:solidFill>
                <a:effectLst/>
              </a:rPr>
              <a:t>COPD – Overview.</a:t>
            </a:r>
            <a:r>
              <a:rPr lang="en-GB" sz="1100">
                <a:solidFill>
                  <a:schemeClr val="tx1">
                    <a:alpha val="80000"/>
                  </a:schemeClr>
                </a:solidFill>
                <a:effectLst/>
              </a:rPr>
              <a:t> Available at: </a:t>
            </a:r>
            <a:r>
              <a:rPr lang="en-GB" sz="1100">
                <a:solidFill>
                  <a:schemeClr val="tx1">
                    <a:alpha val="80000"/>
                  </a:schemeClr>
                </a:solidFill>
                <a:effectLst/>
                <a:hlinkClick r:id="rId5" tooltip="www.nhs.uk"/>
              </a:rPr>
              <a:t>https://www.nhs.uk</a:t>
            </a:r>
            <a:r>
              <a:rPr lang="en-GB" sz="1100">
                <a:solidFill>
                  <a:schemeClr val="tx1">
                    <a:alpha val="80000"/>
                  </a:schemeClr>
                </a:solidFill>
                <a:effectLst/>
              </a:rPr>
              <a:t> (Accessed: 13 August 2026).</a:t>
            </a:r>
            <a:endParaRPr lang="en-GB" sz="1100">
              <a:solidFill>
                <a:schemeClr val="tx1">
                  <a:alpha val="80000"/>
                </a:schemeClr>
              </a:solidFill>
            </a:endParaRPr>
          </a:p>
          <a:p>
            <a:r>
              <a:rPr lang="en-GB" sz="1100">
                <a:solidFill>
                  <a:schemeClr val="tx1">
                    <a:alpha val="80000"/>
                  </a:schemeClr>
                </a:solidFill>
                <a:effectLst/>
              </a:rPr>
              <a:t>NHS England (2024) </a:t>
            </a:r>
            <a:r>
              <a:rPr lang="en-GB" sz="1100" i="1">
                <a:solidFill>
                  <a:schemeClr val="tx1">
                    <a:alpha val="80000"/>
                  </a:schemeClr>
                </a:solidFill>
                <a:effectLst/>
              </a:rPr>
              <a:t>Personalised Care Framework.</a:t>
            </a:r>
            <a:r>
              <a:rPr lang="en-GB" sz="1100">
                <a:solidFill>
                  <a:schemeClr val="tx1">
                    <a:alpha val="80000"/>
                  </a:schemeClr>
                </a:solidFill>
                <a:effectLst/>
              </a:rPr>
              <a:t> Available at: </a:t>
            </a:r>
            <a:r>
              <a:rPr lang="en-GB" sz="1100">
                <a:solidFill>
                  <a:schemeClr val="tx1">
                    <a:alpha val="80000"/>
                  </a:schemeClr>
                </a:solidFill>
              </a:rPr>
              <a:t>https://www.england.nhs.uk/personalisedcare/</a:t>
            </a:r>
            <a:r>
              <a:rPr lang="en-GB" sz="1100">
                <a:solidFill>
                  <a:schemeClr val="tx1">
                    <a:alpha val="80000"/>
                  </a:schemeClr>
                </a:solidFill>
                <a:effectLst/>
              </a:rPr>
              <a:t> </a:t>
            </a:r>
            <a:r>
              <a:rPr lang="en-GB" sz="1100">
                <a:solidFill>
                  <a:schemeClr val="tx1">
                    <a:alpha val="80000"/>
                  </a:schemeClr>
                </a:solidFill>
                <a:effectLst/>
                <a:hlinkClick r:id="rId6" tooltip="www.bing.com"/>
              </a:rPr>
              <a:t>(england.nhs.uk in Bing)</a:t>
            </a:r>
            <a:r>
              <a:rPr lang="en-GB" sz="1100">
                <a:solidFill>
                  <a:schemeClr val="tx1">
                    <a:alpha val="80000"/>
                  </a:schemeClr>
                </a:solidFill>
                <a:effectLst/>
              </a:rPr>
              <a:t> (Accessed: 13 August 2026).</a:t>
            </a:r>
            <a:endParaRPr lang="en-GB" sz="1100">
              <a:solidFill>
                <a:schemeClr val="tx1">
                  <a:alpha val="80000"/>
                </a:schemeClr>
              </a:solidFill>
            </a:endParaRPr>
          </a:p>
          <a:p>
            <a:r>
              <a:rPr lang="en-GB" sz="1100">
                <a:solidFill>
                  <a:schemeClr val="tx1">
                    <a:alpha val="80000"/>
                  </a:schemeClr>
                </a:solidFill>
                <a:effectLst/>
              </a:rPr>
              <a:t>NHS (2024) </a:t>
            </a:r>
            <a:r>
              <a:rPr lang="en-GB" sz="1100" i="1">
                <a:solidFill>
                  <a:schemeClr val="tx1">
                    <a:alpha val="80000"/>
                  </a:schemeClr>
                </a:solidFill>
                <a:effectLst/>
              </a:rPr>
              <a:t>Blood Pressure – What’s Normal?</a:t>
            </a:r>
            <a:r>
              <a:rPr lang="en-GB" sz="1100">
                <a:solidFill>
                  <a:schemeClr val="tx1">
                    <a:alpha val="80000"/>
                  </a:schemeClr>
                </a:solidFill>
                <a:effectLst/>
              </a:rPr>
              <a:t> Available at: </a:t>
            </a:r>
            <a:r>
              <a:rPr lang="en-GB" sz="1100">
                <a:solidFill>
                  <a:schemeClr val="tx1">
                    <a:alpha val="80000"/>
                  </a:schemeClr>
                </a:solidFill>
                <a:effectLst/>
                <a:hlinkClick r:id="rId5" tooltip="www.nhs.uk"/>
              </a:rPr>
              <a:t>https://www.nhs.uk</a:t>
            </a:r>
            <a:r>
              <a:rPr lang="en-GB" sz="1100">
                <a:solidFill>
                  <a:schemeClr val="tx1">
                    <a:alpha val="80000"/>
                  </a:schemeClr>
                </a:solidFill>
                <a:effectLst/>
              </a:rPr>
              <a:t> (Accessed: 13 August 2026).</a:t>
            </a:r>
            <a:endParaRPr lang="en-GB" sz="1100">
              <a:solidFill>
                <a:schemeClr val="tx1">
                  <a:alpha val="80000"/>
                </a:schemeClr>
              </a:solidFill>
            </a:endParaRPr>
          </a:p>
          <a:p>
            <a:r>
              <a:rPr lang="en-GB" sz="1100">
                <a:solidFill>
                  <a:schemeClr val="tx1">
                    <a:alpha val="80000"/>
                  </a:schemeClr>
                </a:solidFill>
                <a:effectLst/>
              </a:rPr>
              <a:t>NHS (2024) </a:t>
            </a:r>
            <a:r>
              <a:rPr lang="en-GB" sz="1100" i="1">
                <a:solidFill>
                  <a:schemeClr val="tx1">
                    <a:alpha val="80000"/>
                  </a:schemeClr>
                </a:solidFill>
                <a:effectLst/>
              </a:rPr>
              <a:t>BMI Healthy Weight Guidelines.</a:t>
            </a:r>
            <a:r>
              <a:rPr lang="en-GB" sz="1100">
                <a:solidFill>
                  <a:schemeClr val="tx1">
                    <a:alpha val="80000"/>
                  </a:schemeClr>
                </a:solidFill>
                <a:effectLst/>
              </a:rPr>
              <a:t> Available at: </a:t>
            </a:r>
            <a:r>
              <a:rPr lang="en-GB" sz="1100">
                <a:solidFill>
                  <a:schemeClr val="tx1">
                    <a:alpha val="80000"/>
                  </a:schemeClr>
                </a:solidFill>
                <a:effectLst/>
                <a:hlinkClick r:id="rId5" tooltip="www.nhs.uk"/>
              </a:rPr>
              <a:t>https://www.nhs.uk</a:t>
            </a:r>
            <a:r>
              <a:rPr lang="en-GB" sz="1100">
                <a:solidFill>
                  <a:schemeClr val="tx1">
                    <a:alpha val="80000"/>
                  </a:schemeClr>
                </a:solidFill>
                <a:effectLst/>
              </a:rPr>
              <a:t> (Accessed: 13 August 2026).</a:t>
            </a:r>
            <a:endParaRPr lang="en-GB" sz="1100">
              <a:solidFill>
                <a:schemeClr val="tx1">
                  <a:alpha val="80000"/>
                </a:schemeClr>
              </a:solidFill>
            </a:endParaRPr>
          </a:p>
          <a:p>
            <a:r>
              <a:rPr lang="en-GB" sz="1100">
                <a:solidFill>
                  <a:schemeClr val="tx1">
                    <a:alpha val="80000"/>
                  </a:schemeClr>
                </a:solidFill>
                <a:effectLst/>
              </a:rPr>
              <a:t>Royal College of Nursing (RCN) (2023) </a:t>
            </a:r>
            <a:r>
              <a:rPr lang="en-GB" sz="1100" i="1">
                <a:solidFill>
                  <a:schemeClr val="tx1">
                    <a:alpha val="80000"/>
                  </a:schemeClr>
                </a:solidFill>
                <a:effectLst/>
              </a:rPr>
              <a:t>Vital signs: respiratory rate standards.</a:t>
            </a:r>
            <a:r>
              <a:rPr lang="en-GB" sz="1100">
                <a:solidFill>
                  <a:schemeClr val="tx1">
                    <a:alpha val="80000"/>
                  </a:schemeClr>
                </a:solidFill>
                <a:effectLst/>
              </a:rPr>
              <a:t> London: RCN.</a:t>
            </a:r>
            <a:endParaRPr lang="en-GB" sz="1100">
              <a:solidFill>
                <a:schemeClr val="tx1">
                  <a:alpha val="80000"/>
                </a:schemeClr>
              </a:solidFill>
            </a:endParaRPr>
          </a:p>
          <a:p>
            <a:r>
              <a:rPr lang="en-GB" sz="1100">
                <a:solidFill>
                  <a:schemeClr val="tx1">
                    <a:alpha val="80000"/>
                  </a:schemeClr>
                </a:solidFill>
                <a:effectLst/>
              </a:rPr>
              <a:t>World Health Organization (WHO) (2025) </a:t>
            </a:r>
            <a:r>
              <a:rPr lang="en-GB" sz="1100" i="1">
                <a:solidFill>
                  <a:schemeClr val="tx1">
                    <a:alpha val="80000"/>
                  </a:schemeClr>
                </a:solidFill>
                <a:effectLst/>
              </a:rPr>
              <a:t>Chronic Respiratory Diseases.</a:t>
            </a:r>
            <a:r>
              <a:rPr lang="en-GB" sz="1100">
                <a:solidFill>
                  <a:schemeClr val="tx1">
                    <a:alpha val="80000"/>
                  </a:schemeClr>
                </a:solidFill>
                <a:effectLst/>
              </a:rPr>
              <a:t> Geneva: WHO.</a:t>
            </a:r>
            <a:endParaRPr lang="en-GB" sz="1100">
              <a:solidFill>
                <a:schemeClr val="tx1">
                  <a:alpha val="80000"/>
                </a:schemeClr>
              </a:solidFill>
            </a:endParaRPr>
          </a:p>
          <a:p>
            <a:r>
              <a:rPr lang="en-GB" sz="1100">
                <a:solidFill>
                  <a:schemeClr val="tx1">
                    <a:alpha val="80000"/>
                  </a:schemeClr>
                </a:solidFill>
                <a:effectLst/>
              </a:rPr>
              <a:t>British Lung Foundation (2024) </a:t>
            </a:r>
            <a:r>
              <a:rPr lang="en-GB" sz="1100" i="1">
                <a:solidFill>
                  <a:schemeClr val="tx1">
                    <a:alpha val="80000"/>
                  </a:schemeClr>
                </a:solidFill>
                <a:effectLst/>
              </a:rPr>
              <a:t>COPD Facts and Statistics.</a:t>
            </a:r>
            <a:r>
              <a:rPr lang="en-GB" sz="1100">
                <a:solidFill>
                  <a:schemeClr val="tx1">
                    <a:alpha val="80000"/>
                  </a:schemeClr>
                </a:solidFill>
                <a:effectLst/>
              </a:rPr>
              <a:t> London: BLF.</a:t>
            </a:r>
            <a:endParaRPr lang="en-GB" sz="1100">
              <a:solidFill>
                <a:schemeClr val="tx1">
                  <a:alpha val="80000"/>
                </a:schemeClr>
              </a:solidFill>
            </a:endParaRPr>
          </a:p>
          <a:p>
            <a:r>
              <a:rPr lang="en-GB" sz="1100">
                <a:solidFill>
                  <a:schemeClr val="tx1">
                    <a:alpha val="80000"/>
                  </a:schemeClr>
                </a:solidFill>
                <a:effectLst/>
              </a:rPr>
              <a:t>Office for National Statistics (2024) </a:t>
            </a:r>
            <a:r>
              <a:rPr lang="en-GB" sz="1100" i="1">
                <a:solidFill>
                  <a:schemeClr val="tx1">
                    <a:alpha val="80000"/>
                  </a:schemeClr>
                </a:solidFill>
                <a:effectLst/>
              </a:rPr>
              <a:t>Respiratory disease mortality in the UK.</a:t>
            </a:r>
            <a:r>
              <a:rPr lang="en-GB" sz="1100">
                <a:solidFill>
                  <a:schemeClr val="tx1">
                    <a:alpha val="80000"/>
                  </a:schemeClr>
                </a:solidFill>
                <a:effectLst/>
              </a:rPr>
              <a:t> London: ONS.</a:t>
            </a:r>
            <a:endParaRPr lang="en-GB" sz="1100">
              <a:solidFill>
                <a:schemeClr val="tx1">
                  <a:alpha val="80000"/>
                </a:schemeClr>
              </a:solidFill>
            </a:endParaRPr>
          </a:p>
          <a:p>
            <a:r>
              <a:rPr lang="en-GB" sz="1100">
                <a:solidFill>
                  <a:schemeClr val="tx1">
                    <a:alpha val="80000"/>
                  </a:schemeClr>
                </a:solidFill>
                <a:effectLst/>
              </a:rPr>
              <a:t>Diabetes UK (2024) </a:t>
            </a:r>
            <a:r>
              <a:rPr lang="en-GB" sz="1100" i="1">
                <a:solidFill>
                  <a:schemeClr val="tx1">
                    <a:alpha val="80000"/>
                  </a:schemeClr>
                </a:solidFill>
                <a:effectLst/>
              </a:rPr>
              <a:t>Healthy Measurements and Monitoring.</a:t>
            </a:r>
            <a:r>
              <a:rPr lang="en-GB" sz="1100">
                <a:solidFill>
                  <a:schemeClr val="tx1">
                    <a:alpha val="80000"/>
                  </a:schemeClr>
                </a:solidFill>
                <a:effectLst/>
              </a:rPr>
              <a:t> Available at: </a:t>
            </a:r>
            <a:r>
              <a:rPr lang="en-GB" sz="1100">
                <a:solidFill>
                  <a:schemeClr val="tx1">
                    <a:alpha val="80000"/>
                  </a:schemeClr>
                </a:solidFill>
                <a:effectLst/>
                <a:hlinkClick r:id="rId7" tooltip="www.diabetes.org.uk"/>
              </a:rPr>
              <a:t>https://www.diabetes.org.uk</a:t>
            </a:r>
            <a:r>
              <a:rPr lang="en-GB" sz="1100">
                <a:solidFill>
                  <a:schemeClr val="tx1">
                    <a:alpha val="80000"/>
                  </a:schemeClr>
                </a:solidFill>
                <a:effectLst/>
              </a:rPr>
              <a:t> (Accessed: 13 August 2026).</a:t>
            </a:r>
            <a:endParaRPr lang="en-GB" sz="1100">
              <a:solidFill>
                <a:schemeClr val="tx1">
                  <a:alpha val="80000"/>
                </a:schemeClr>
              </a:solidFill>
            </a:endParaRPr>
          </a:p>
          <a:p>
            <a:endParaRPr lang="en-GB" sz="1100">
              <a:solidFill>
                <a:schemeClr val="tx1">
                  <a:alpha val="80000"/>
                </a:schemeClr>
              </a:solidFill>
              <a:latin typeface="Arial" panose="020B0604020202020204" pitchFamily="34" charset="0"/>
              <a:cs typeface="Arial" panose="020B0604020202020204" pitchFamily="34" charset="0"/>
            </a:endParaRPr>
          </a:p>
        </p:txBody>
      </p:sp>
      <p:cxnSp>
        <p:nvCxnSpPr>
          <p:cNvPr id="45" name="Straight Connector 4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pic>
        <p:nvPicPr>
          <p:cNvPr id="47" name="Audio 46">
            <a:hlinkClick r:id="" action="ppaction://media"/>
            <a:extLst>
              <a:ext uri="{FF2B5EF4-FFF2-40B4-BE49-F238E27FC236}">
                <a16:creationId xmlns:a16="http://schemas.microsoft.com/office/drawing/2014/main" id="{30741C9A-4FA4-E6A3-15FC-2A3A2E30CA26}"/>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73323014"/>
      </p:ext>
    </p:extLst>
  </p:cSld>
  <p:clrMapOvr>
    <a:masterClrMapping/>
  </p:clrMapOvr>
  <mc:AlternateContent xmlns:mc="http://schemas.openxmlformats.org/markup-compatibility/2006">
    <mc:Choice xmlns:p14="http://schemas.microsoft.com/office/powerpoint/2010/main" Requires="p14">
      <p:transition spd="slow" p14:dur="2000" advTm="7229"/>
    </mc:Choice>
    <mc:Fallback>
      <p:transition spd="slow" advTm="72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7"/>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4" ma:contentTypeDescription="Create a new document." ma:contentTypeScope="" ma:versionID="0d96b3c3da729f5ecc80eac7db2625a7">
  <xsd:schema xmlns:xsd="http://www.w3.org/2001/XMLSchema" xmlns:xs="http://www.w3.org/2001/XMLSchema" xmlns:p="http://schemas.microsoft.com/office/2006/metadata/properties" xmlns:ns3="04d956d8-1ffd-4dba-87ce-03f615e16f58" targetNamespace="http://schemas.microsoft.com/office/2006/metadata/properties" ma:root="true" ma:fieldsID="fd7f2cd1b1b5c5637be3e438b5d6ec26"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3D4606C-2C04-4088-877A-5CE6E87286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163F959-F6D5-42BA-889B-4C0FA1130B38}">
  <ds:schemaRefs>
    <ds:schemaRef ds:uri="http://schemas.microsoft.com/sharepoint/v3/contenttype/forms"/>
  </ds:schemaRefs>
</ds:datastoreItem>
</file>

<file path=customXml/itemProps3.xml><?xml version="1.0" encoding="utf-8"?>
<ds:datastoreItem xmlns:ds="http://schemas.openxmlformats.org/officeDocument/2006/customXml" ds:itemID="{8602B39C-3249-478B-9BB7-091877A643C9}">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1402</TotalTime>
  <Words>1857</Words>
  <Application>Microsoft Office PowerPoint</Application>
  <PresentationFormat>Widescreen</PresentationFormat>
  <Paragraphs>97</Paragraphs>
  <Slides>15</Slides>
  <Notes>0</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Calibri</vt:lpstr>
      <vt:lpstr>Office Theme</vt:lpstr>
      <vt:lpstr>BMHP5032 Introduction to physiology Component2 Presentation</vt:lpstr>
      <vt:lpstr>Chronic respiration disease</vt:lpstr>
      <vt:lpstr>                                                               INTRODUCTION</vt:lpstr>
      <vt:lpstr>                               Importance of COPD in Health and Social Care </vt:lpstr>
      <vt:lpstr>            Information about the person</vt:lpstr>
      <vt:lpstr>      Anatomy physiology</vt:lpstr>
      <vt:lpstr>Care plan: lifestyle and health behaviour of the person</vt:lpstr>
      <vt:lpstr>     Care plan: lifestyle and health behaviour of the person </vt:lpstr>
      <vt:lpstr>     Care plan: everyday routine for the person</vt:lpstr>
      <vt:lpstr>                    Risk factors</vt:lpstr>
      <vt:lpstr>          How COPD Affects Daily Activities</vt:lpstr>
      <vt:lpstr>                 Support That Helps Him Manage Safely</vt:lpstr>
      <vt:lpstr>                   Evidence based recommendations </vt:lpstr>
      <vt:lpstr>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Nancy Kanon (2441707)</dc:creator>
  <cp:lastModifiedBy>Nancy Kanon (2441707)</cp:lastModifiedBy>
  <cp:revision>1</cp:revision>
  <dcterms:created xsi:type="dcterms:W3CDTF">2026-08-13T08:05:08Z</dcterms:created>
  <dcterms:modified xsi:type="dcterms:W3CDTF">2026-08-14T07:27:51Z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