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6"/>
  </p:notesMasterIdLst>
  <p:sldIdLst>
    <p:sldId id="256" r:id="rId2"/>
    <p:sldId id="305" r:id="rId3"/>
    <p:sldId id="271" r:id="rId4"/>
    <p:sldId id="346" r:id="rId5"/>
    <p:sldId id="270" r:id="rId6"/>
    <p:sldId id="259" r:id="rId7"/>
    <p:sldId id="268" r:id="rId8"/>
    <p:sldId id="269" r:id="rId9"/>
    <p:sldId id="260" r:id="rId10"/>
    <p:sldId id="261" r:id="rId11"/>
    <p:sldId id="266" r:id="rId12"/>
    <p:sldId id="323" r:id="rId13"/>
    <p:sldId id="324" r:id="rId14"/>
    <p:sldId id="291" r:id="rId15"/>
    <p:sldId id="290" r:id="rId16"/>
    <p:sldId id="263" r:id="rId17"/>
    <p:sldId id="264" r:id="rId18"/>
    <p:sldId id="285" r:id="rId19"/>
    <p:sldId id="286" r:id="rId20"/>
    <p:sldId id="287" r:id="rId21"/>
    <p:sldId id="292" r:id="rId22"/>
    <p:sldId id="288" r:id="rId23"/>
    <p:sldId id="265" r:id="rId24"/>
    <p:sldId id="272" r:id="rId25"/>
    <p:sldId id="293" r:id="rId26"/>
    <p:sldId id="332" r:id="rId27"/>
    <p:sldId id="274" r:id="rId28"/>
    <p:sldId id="275" r:id="rId29"/>
    <p:sldId id="276" r:id="rId30"/>
    <p:sldId id="294" r:id="rId31"/>
    <p:sldId id="277" r:id="rId32"/>
    <p:sldId id="278" r:id="rId33"/>
    <p:sldId id="295" r:id="rId34"/>
    <p:sldId id="296" r:id="rId35"/>
    <p:sldId id="304" r:id="rId36"/>
    <p:sldId id="257" r:id="rId37"/>
    <p:sldId id="258" r:id="rId38"/>
    <p:sldId id="297" r:id="rId39"/>
    <p:sldId id="325" r:id="rId40"/>
    <p:sldId id="298" r:id="rId41"/>
    <p:sldId id="315" r:id="rId42"/>
    <p:sldId id="316" r:id="rId43"/>
    <p:sldId id="317" r:id="rId44"/>
    <p:sldId id="318" r:id="rId45"/>
    <p:sldId id="319" r:id="rId46"/>
    <p:sldId id="320" r:id="rId47"/>
    <p:sldId id="321" r:id="rId48"/>
    <p:sldId id="322" r:id="rId49"/>
    <p:sldId id="299" r:id="rId50"/>
    <p:sldId id="300" r:id="rId51"/>
    <p:sldId id="267" r:id="rId52"/>
    <p:sldId id="301" r:id="rId53"/>
    <p:sldId id="302" r:id="rId54"/>
    <p:sldId id="303" r:id="rId55"/>
    <p:sldId id="279" r:id="rId56"/>
    <p:sldId id="333" r:id="rId57"/>
    <p:sldId id="326" r:id="rId58"/>
    <p:sldId id="306" r:id="rId59"/>
    <p:sldId id="307" r:id="rId60"/>
    <p:sldId id="308" r:id="rId61"/>
    <p:sldId id="309" r:id="rId62"/>
    <p:sldId id="310" r:id="rId63"/>
    <p:sldId id="262" r:id="rId64"/>
    <p:sldId id="311" r:id="rId65"/>
    <p:sldId id="342" r:id="rId66"/>
    <p:sldId id="343" r:id="rId67"/>
    <p:sldId id="344" r:id="rId68"/>
    <p:sldId id="345" r:id="rId69"/>
    <p:sldId id="334" r:id="rId70"/>
    <p:sldId id="335" r:id="rId71"/>
    <p:sldId id="336" r:id="rId72"/>
    <p:sldId id="331" r:id="rId73"/>
    <p:sldId id="327" r:id="rId74"/>
    <p:sldId id="328" r:id="rId75"/>
    <p:sldId id="329" r:id="rId76"/>
    <p:sldId id="330" r:id="rId77"/>
    <p:sldId id="338" r:id="rId78"/>
    <p:sldId id="280" r:id="rId79"/>
    <p:sldId id="281" r:id="rId80"/>
    <p:sldId id="339" r:id="rId81"/>
    <p:sldId id="340" r:id="rId82"/>
    <p:sldId id="283" r:id="rId83"/>
    <p:sldId id="284" r:id="rId84"/>
    <p:sldId id="341" r:id="rId8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3300"/>
    <a:srgbClr val="D60093"/>
    <a:srgbClr val="CC3300"/>
    <a:srgbClr val="22A641"/>
    <a:srgbClr val="D2A000"/>
    <a:srgbClr val="E91135"/>
    <a:srgbClr val="FFFF00"/>
    <a:srgbClr val="009900"/>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CACA96-0F9D-4DA6-8D83-32E5D35068D1}" v="657" dt="2019-07-04T11:14:30.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99" autoAdjust="0"/>
    <p:restoredTop sz="86775" autoAdjust="0"/>
  </p:normalViewPr>
  <p:slideViewPr>
    <p:cSldViewPr snapToGrid="0">
      <p:cViewPr varScale="1">
        <p:scale>
          <a:sx n="86" d="100"/>
          <a:sy n="86" d="100"/>
        </p:scale>
        <p:origin x="714" y="8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commentAuthors" Target="commentAuthor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DF2C601-4D8F-4C4E-8F36-60E90249A09C}"/>
    <pc:docChg chg="undo custSel addSld delSld modSld modMainMaster">
      <pc:chgData name="Paul Tinkler" userId="bcebf29c-73c2-433d-80d2-6bad896374bf" providerId="ADAL" clId="{EDF2C601-4D8F-4C4E-8F36-60E90249A09C}" dt="2019-07-03T22:38:19.689" v="2367" actId="1076"/>
      <pc:docMkLst>
        <pc:docMk/>
      </pc:docMkLst>
      <pc:sldChg chg="modSp">
        <pc:chgData name="Paul Tinkler" userId="bcebf29c-73c2-433d-80d2-6bad896374bf" providerId="ADAL" clId="{EDF2C601-4D8F-4C4E-8F36-60E90249A09C}" dt="2019-07-03T14:57:42.612" v="99" actId="27636"/>
        <pc:sldMkLst>
          <pc:docMk/>
          <pc:sldMk cId="2272133430" sldId="256"/>
        </pc:sldMkLst>
        <pc:spChg chg="mod">
          <ac:chgData name="Paul Tinkler" userId="bcebf29c-73c2-433d-80d2-6bad896374bf" providerId="ADAL" clId="{EDF2C601-4D8F-4C4E-8F36-60E90249A09C}" dt="2019-07-03T14:57:42.612" v="99" actId="27636"/>
          <ac:spMkLst>
            <pc:docMk/>
            <pc:sldMk cId="2272133430" sldId="256"/>
            <ac:spMk id="2" creationId="{A772A3F5-175B-44B7-ACFC-410A5EA2A62C}"/>
          </ac:spMkLst>
        </pc:spChg>
        <pc:spChg chg="mod">
          <ac:chgData name="Paul Tinkler" userId="bcebf29c-73c2-433d-80d2-6bad896374bf" providerId="ADAL" clId="{EDF2C601-4D8F-4C4E-8F36-60E90249A09C}" dt="2019-07-03T14:57:42.433" v="98"/>
          <ac:spMkLst>
            <pc:docMk/>
            <pc:sldMk cId="2272133430" sldId="256"/>
            <ac:spMk id="3" creationId="{40F87E04-E41F-4D2B-BC92-449E5EB3E507}"/>
          </ac:spMkLst>
        </pc:spChg>
      </pc:sldChg>
      <pc:sldChg chg="del">
        <pc:chgData name="Paul Tinkler" userId="bcebf29c-73c2-433d-80d2-6bad896374bf" providerId="ADAL" clId="{EDF2C601-4D8F-4C4E-8F36-60E90249A09C}" dt="2019-07-03T14:54:18.743" v="2" actId="2696"/>
        <pc:sldMkLst>
          <pc:docMk/>
          <pc:sldMk cId="409592640" sldId="257"/>
        </pc:sldMkLst>
      </pc:sldChg>
      <pc:sldChg chg="del">
        <pc:chgData name="Paul Tinkler" userId="bcebf29c-73c2-433d-80d2-6bad896374bf" providerId="ADAL" clId="{EDF2C601-4D8F-4C4E-8F36-60E90249A09C}" dt="2019-07-03T14:54:17.563" v="1" actId="2696"/>
        <pc:sldMkLst>
          <pc:docMk/>
          <pc:sldMk cId="1186554519" sldId="258"/>
        </pc:sldMkLst>
      </pc:sldChg>
      <pc:sldChg chg="del">
        <pc:chgData name="Paul Tinkler" userId="bcebf29c-73c2-433d-80d2-6bad896374bf" providerId="ADAL" clId="{EDF2C601-4D8F-4C4E-8F36-60E90249A09C}" dt="2019-07-03T14:54:16.248" v="0" actId="2696"/>
        <pc:sldMkLst>
          <pc:docMk/>
          <pc:sldMk cId="1573315986" sldId="259"/>
        </pc:sldMkLst>
      </pc:sldChg>
      <pc:sldChg chg="addSp delSp modSp delAnim modAnim addCm delCm modNotesTx">
        <pc:chgData name="Paul Tinkler" userId="bcebf29c-73c2-433d-80d2-6bad896374bf" providerId="ADAL" clId="{EDF2C601-4D8F-4C4E-8F36-60E90249A09C}" dt="2019-07-03T15:08:16.383" v="604" actId="313"/>
        <pc:sldMkLst>
          <pc:docMk/>
          <pc:sldMk cId="870713391" sldId="260"/>
        </pc:sldMkLst>
        <pc:spChg chg="del">
          <ac:chgData name="Paul Tinkler" userId="bcebf29c-73c2-433d-80d2-6bad896374bf" providerId="ADAL" clId="{EDF2C601-4D8F-4C4E-8F36-60E90249A09C}" dt="2019-07-03T14:55:20.513" v="37" actId="478"/>
          <ac:spMkLst>
            <pc:docMk/>
            <pc:sldMk cId="870713391" sldId="260"/>
            <ac:spMk id="2" creationId="{CA176A3A-A6EF-4EE9-B7F7-97E717CD765D}"/>
          </ac:spMkLst>
        </pc:spChg>
        <pc:spChg chg="del mod">
          <ac:chgData name="Paul Tinkler" userId="bcebf29c-73c2-433d-80d2-6bad896374bf" providerId="ADAL" clId="{EDF2C601-4D8F-4C4E-8F36-60E90249A09C}" dt="2019-07-03T14:55:35.153" v="42" actId="478"/>
          <ac:spMkLst>
            <pc:docMk/>
            <pc:sldMk cId="870713391" sldId="260"/>
            <ac:spMk id="5" creationId="{AFF2EF83-310C-474E-8444-E7CEEB1B1C6A}"/>
          </ac:spMkLst>
        </pc:spChg>
        <pc:spChg chg="del">
          <ac:chgData name="Paul Tinkler" userId="bcebf29c-73c2-433d-80d2-6bad896374bf" providerId="ADAL" clId="{EDF2C601-4D8F-4C4E-8F36-60E90249A09C}" dt="2019-07-03T14:55:22.383" v="38" actId="478"/>
          <ac:spMkLst>
            <pc:docMk/>
            <pc:sldMk cId="870713391" sldId="260"/>
            <ac:spMk id="6" creationId="{08444F36-5E76-40D7-AD7D-C0A931223C75}"/>
          </ac:spMkLst>
        </pc:spChg>
        <pc:spChg chg="del">
          <ac:chgData name="Paul Tinkler" userId="bcebf29c-73c2-433d-80d2-6bad896374bf" providerId="ADAL" clId="{EDF2C601-4D8F-4C4E-8F36-60E90249A09C}" dt="2019-07-03T14:55:39.084" v="43" actId="478"/>
          <ac:spMkLst>
            <pc:docMk/>
            <pc:sldMk cId="870713391" sldId="260"/>
            <ac:spMk id="7" creationId="{7A338BF5-A9AB-4FD1-9CF6-B29B28F6B34C}"/>
          </ac:spMkLst>
        </pc:spChg>
        <pc:spChg chg="add mod">
          <ac:chgData name="Paul Tinkler" userId="bcebf29c-73c2-433d-80d2-6bad896374bf" providerId="ADAL" clId="{EDF2C601-4D8F-4C4E-8F36-60E90249A09C}" dt="2019-07-03T14:56:37.904" v="96" actId="20577"/>
          <ac:spMkLst>
            <pc:docMk/>
            <pc:sldMk cId="870713391" sldId="260"/>
            <ac:spMk id="8" creationId="{09FDB26F-F2EA-44F2-8DD8-6BAC3CBD6DF8}"/>
          </ac:spMkLst>
        </pc:spChg>
        <pc:spChg chg="del">
          <ac:chgData name="Paul Tinkler" userId="bcebf29c-73c2-433d-80d2-6bad896374bf" providerId="ADAL" clId="{EDF2C601-4D8F-4C4E-8F36-60E90249A09C}" dt="2019-07-03T14:55:42.883" v="45" actId="478"/>
          <ac:spMkLst>
            <pc:docMk/>
            <pc:sldMk cId="870713391" sldId="260"/>
            <ac:spMk id="10" creationId="{FCBAC18C-239F-417B-8BC4-14E6C21FC4AF}"/>
          </ac:spMkLst>
        </pc:spChg>
        <pc:spChg chg="del">
          <ac:chgData name="Paul Tinkler" userId="bcebf29c-73c2-433d-80d2-6bad896374bf" providerId="ADAL" clId="{EDF2C601-4D8F-4C4E-8F36-60E90249A09C}" dt="2019-07-03T14:55:28.937" v="39" actId="478"/>
          <ac:spMkLst>
            <pc:docMk/>
            <pc:sldMk cId="870713391" sldId="260"/>
            <ac:spMk id="11" creationId="{B48EDED0-BE38-48B1-B565-FC6ACAA10C13}"/>
          </ac:spMkLst>
        </pc:spChg>
        <pc:spChg chg="del">
          <ac:chgData name="Paul Tinkler" userId="bcebf29c-73c2-433d-80d2-6bad896374bf" providerId="ADAL" clId="{EDF2C601-4D8F-4C4E-8F36-60E90249A09C}" dt="2019-07-03T14:55:28.937" v="39" actId="478"/>
          <ac:spMkLst>
            <pc:docMk/>
            <pc:sldMk cId="870713391" sldId="260"/>
            <ac:spMk id="12" creationId="{F81AAB05-E45A-4B50-9168-41D1EBC2EB4B}"/>
          </ac:spMkLst>
        </pc:spChg>
        <pc:spChg chg="add mod">
          <ac:chgData name="Paul Tinkler" userId="bcebf29c-73c2-433d-80d2-6bad896374bf" providerId="ADAL" clId="{EDF2C601-4D8F-4C4E-8F36-60E90249A09C}" dt="2019-07-03T15:05:08.763" v="350" actId="1076"/>
          <ac:spMkLst>
            <pc:docMk/>
            <pc:sldMk cId="870713391" sldId="260"/>
            <ac:spMk id="13" creationId="{4212D354-49C9-41AD-AECC-A604A7A23F78}"/>
          </ac:spMkLst>
        </pc:spChg>
        <pc:spChg chg="add del mod">
          <ac:chgData name="Paul Tinkler" userId="bcebf29c-73c2-433d-80d2-6bad896374bf" providerId="ADAL" clId="{EDF2C601-4D8F-4C4E-8F36-60E90249A09C}" dt="2019-07-03T15:02:38.843" v="259" actId="478"/>
          <ac:spMkLst>
            <pc:docMk/>
            <pc:sldMk cId="870713391" sldId="260"/>
            <ac:spMk id="19" creationId="{7EC9EB23-035F-45D4-880A-751752689CC5}"/>
          </ac:spMkLst>
        </pc:spChg>
        <pc:spChg chg="add mod">
          <ac:chgData name="Paul Tinkler" userId="bcebf29c-73c2-433d-80d2-6bad896374bf" providerId="ADAL" clId="{EDF2C601-4D8F-4C4E-8F36-60E90249A09C}" dt="2019-07-03T15:05:29.493" v="354" actId="12"/>
          <ac:spMkLst>
            <pc:docMk/>
            <pc:sldMk cId="870713391" sldId="260"/>
            <ac:spMk id="21" creationId="{A6A9BFFA-FD90-4B44-B408-506C24505A93}"/>
          </ac:spMkLst>
        </pc:spChg>
        <pc:picChg chg="del">
          <ac:chgData name="Paul Tinkler" userId="bcebf29c-73c2-433d-80d2-6bad896374bf" providerId="ADAL" clId="{EDF2C601-4D8F-4C4E-8F36-60E90249A09C}" dt="2019-07-03T14:55:17.273" v="36" actId="478"/>
          <ac:picMkLst>
            <pc:docMk/>
            <pc:sldMk cId="870713391" sldId="260"/>
            <ac:picMk id="4" creationId="{9C522D50-39BC-428A-A5C8-FDD4AD1B12A0}"/>
          </ac:picMkLst>
        </pc:picChg>
        <pc:picChg chg="add mod">
          <ac:chgData name="Paul Tinkler" userId="bcebf29c-73c2-433d-80d2-6bad896374bf" providerId="ADAL" clId="{EDF2C601-4D8F-4C4E-8F36-60E90249A09C}" dt="2019-07-03T15:05:11.557" v="351" actId="1076"/>
          <ac:picMkLst>
            <pc:docMk/>
            <pc:sldMk cId="870713391" sldId="260"/>
            <ac:picMk id="17" creationId="{8CCAE496-8B3C-48E5-B594-91F946B2655A}"/>
          </ac:picMkLst>
        </pc:picChg>
        <pc:cxnChg chg="del">
          <ac:chgData name="Paul Tinkler" userId="bcebf29c-73c2-433d-80d2-6bad896374bf" providerId="ADAL" clId="{EDF2C601-4D8F-4C4E-8F36-60E90249A09C}" dt="2019-07-03T14:55:40.306" v="44" actId="478"/>
          <ac:cxnSpMkLst>
            <pc:docMk/>
            <pc:sldMk cId="870713391" sldId="260"/>
            <ac:cxnSpMk id="9" creationId="{FC5B1670-8D24-4061-82A6-9DEFC1717202}"/>
          </ac:cxnSpMkLst>
        </pc:cxnChg>
        <pc:cxnChg chg="del">
          <ac:chgData name="Paul Tinkler" userId="bcebf29c-73c2-433d-80d2-6bad896374bf" providerId="ADAL" clId="{EDF2C601-4D8F-4C4E-8F36-60E90249A09C}" dt="2019-07-03T14:55:28.937" v="39" actId="478"/>
          <ac:cxnSpMkLst>
            <pc:docMk/>
            <pc:sldMk cId="870713391" sldId="260"/>
            <ac:cxnSpMk id="14" creationId="{B1BEC1B5-6F86-45E5-BD4E-7F4117F3025F}"/>
          </ac:cxnSpMkLst>
        </pc:cxnChg>
        <pc:cxnChg chg="del mod">
          <ac:chgData name="Paul Tinkler" userId="bcebf29c-73c2-433d-80d2-6bad896374bf" providerId="ADAL" clId="{EDF2C601-4D8F-4C4E-8F36-60E90249A09C}" dt="2019-07-03T14:55:28.937" v="39" actId="478"/>
          <ac:cxnSpMkLst>
            <pc:docMk/>
            <pc:sldMk cId="870713391" sldId="260"/>
            <ac:cxnSpMk id="16" creationId="{CC4E0A46-20B7-4713-A359-109D1ABB609F}"/>
          </ac:cxnSpMkLst>
        </pc:cxnChg>
        <pc:cxnChg chg="del">
          <ac:chgData name="Paul Tinkler" userId="bcebf29c-73c2-433d-80d2-6bad896374bf" providerId="ADAL" clId="{EDF2C601-4D8F-4C4E-8F36-60E90249A09C}" dt="2019-07-03T14:55:28.937" v="39" actId="478"/>
          <ac:cxnSpMkLst>
            <pc:docMk/>
            <pc:sldMk cId="870713391" sldId="260"/>
            <ac:cxnSpMk id="18" creationId="{972DD4E0-2A72-4137-8560-295E21EF225C}"/>
          </ac:cxnSpMkLst>
        </pc:cxnChg>
        <pc:cxnChg chg="del">
          <ac:chgData name="Paul Tinkler" userId="bcebf29c-73c2-433d-80d2-6bad896374bf" providerId="ADAL" clId="{EDF2C601-4D8F-4C4E-8F36-60E90249A09C}" dt="2019-07-03T14:55:28.937" v="39" actId="478"/>
          <ac:cxnSpMkLst>
            <pc:docMk/>
            <pc:sldMk cId="870713391" sldId="260"/>
            <ac:cxnSpMk id="20" creationId="{9689B281-6040-481C-A9A2-61BE6A9CFD00}"/>
          </ac:cxnSpMkLst>
        </pc:cxnChg>
        <pc:cxnChg chg="del">
          <ac:chgData name="Paul Tinkler" userId="bcebf29c-73c2-433d-80d2-6bad896374bf" providerId="ADAL" clId="{EDF2C601-4D8F-4C4E-8F36-60E90249A09C}" dt="2019-07-03T14:55:28.937" v="39" actId="478"/>
          <ac:cxnSpMkLst>
            <pc:docMk/>
            <pc:sldMk cId="870713391" sldId="260"/>
            <ac:cxnSpMk id="26" creationId="{0AF64302-2786-46DF-A358-0127E2558FDA}"/>
          </ac:cxnSpMkLst>
        </pc:cxnChg>
      </pc:sldChg>
      <pc:sldChg chg="addSp delSp modSp add modAnim">
        <pc:chgData name="Paul Tinkler" userId="bcebf29c-73c2-433d-80d2-6bad896374bf" providerId="ADAL" clId="{EDF2C601-4D8F-4C4E-8F36-60E90249A09C}" dt="2019-07-03T16:07:10.021" v="1026" actId="27636"/>
        <pc:sldMkLst>
          <pc:docMk/>
          <pc:sldMk cId="1429921098" sldId="261"/>
        </pc:sldMkLst>
        <pc:spChg chg="mod">
          <ac:chgData name="Paul Tinkler" userId="bcebf29c-73c2-433d-80d2-6bad896374bf" providerId="ADAL" clId="{EDF2C601-4D8F-4C4E-8F36-60E90249A09C}" dt="2019-07-03T16:03:10.185" v="1006" actId="14100"/>
          <ac:spMkLst>
            <pc:docMk/>
            <pc:sldMk cId="1429921098" sldId="261"/>
            <ac:spMk id="2" creationId="{CB712410-2CFE-42A6-870A-67FC268F022A}"/>
          </ac:spMkLst>
        </pc:spChg>
        <pc:spChg chg="mod">
          <ac:chgData name="Paul Tinkler" userId="bcebf29c-73c2-433d-80d2-6bad896374bf" providerId="ADAL" clId="{EDF2C601-4D8F-4C4E-8F36-60E90249A09C}" dt="2019-07-03T16:07:10.021" v="1026" actId="27636"/>
          <ac:spMkLst>
            <pc:docMk/>
            <pc:sldMk cId="1429921098" sldId="261"/>
            <ac:spMk id="3" creationId="{A4AA77E2-25D6-4744-ABA6-7C127BE7D4B7}"/>
          </ac:spMkLst>
        </pc:spChg>
        <pc:spChg chg="add del mod">
          <ac:chgData name="Paul Tinkler" userId="bcebf29c-73c2-433d-80d2-6bad896374bf" providerId="ADAL" clId="{EDF2C601-4D8F-4C4E-8F36-60E90249A09C}" dt="2019-07-03T16:04:50.761" v="1014" actId="478"/>
          <ac:spMkLst>
            <pc:docMk/>
            <pc:sldMk cId="1429921098" sldId="261"/>
            <ac:spMk id="6" creationId="{A7B65605-DA73-4F6B-84CA-EF1E48F05B5C}"/>
          </ac:spMkLst>
        </pc:spChg>
        <pc:spChg chg="add del mod">
          <ac:chgData name="Paul Tinkler" userId="bcebf29c-73c2-433d-80d2-6bad896374bf" providerId="ADAL" clId="{EDF2C601-4D8F-4C4E-8F36-60E90249A09C}" dt="2019-07-03T16:06:37.973" v="1021" actId="478"/>
          <ac:spMkLst>
            <pc:docMk/>
            <pc:sldMk cId="1429921098" sldId="261"/>
            <ac:spMk id="9" creationId="{74EDD791-734E-4324-8D09-576825EB78E1}"/>
          </ac:spMkLst>
        </pc:spChg>
        <pc:picChg chg="add mod">
          <ac:chgData name="Paul Tinkler" userId="bcebf29c-73c2-433d-80d2-6bad896374bf" providerId="ADAL" clId="{EDF2C601-4D8F-4C4E-8F36-60E90249A09C}" dt="2019-07-03T16:05:06.521" v="1017" actId="14100"/>
          <ac:picMkLst>
            <pc:docMk/>
            <pc:sldMk cId="1429921098" sldId="261"/>
            <ac:picMk id="5" creationId="{4D0A13CC-2FFE-4CC6-AEA1-462A0C4A0ED3}"/>
          </ac:picMkLst>
        </pc:picChg>
        <pc:picChg chg="add mod">
          <ac:chgData name="Paul Tinkler" userId="bcebf29c-73c2-433d-80d2-6bad896374bf" providerId="ADAL" clId="{EDF2C601-4D8F-4C4E-8F36-60E90249A09C}" dt="2019-07-03T16:06:48.681" v="1023" actId="14100"/>
          <ac:picMkLst>
            <pc:docMk/>
            <pc:sldMk cId="1429921098" sldId="261"/>
            <ac:picMk id="8" creationId="{41D0046F-FD77-4B51-AE39-C0D028608D82}"/>
          </ac:picMkLst>
        </pc:picChg>
      </pc:sldChg>
      <pc:sldChg chg="addSp modSp add modAnim">
        <pc:chgData name="Paul Tinkler" userId="bcebf29c-73c2-433d-80d2-6bad896374bf" providerId="ADAL" clId="{EDF2C601-4D8F-4C4E-8F36-60E90249A09C}" dt="2019-07-03T16:16:00.900" v="1322" actId="207"/>
        <pc:sldMkLst>
          <pc:docMk/>
          <pc:sldMk cId="1724574721" sldId="262"/>
        </pc:sldMkLst>
        <pc:spChg chg="mod">
          <ac:chgData name="Paul Tinkler" userId="bcebf29c-73c2-433d-80d2-6bad896374bf" providerId="ADAL" clId="{EDF2C601-4D8F-4C4E-8F36-60E90249A09C}" dt="2019-07-03T16:07:41.244" v="1050" actId="313"/>
          <ac:spMkLst>
            <pc:docMk/>
            <pc:sldMk cId="1724574721" sldId="262"/>
            <ac:spMk id="2" creationId="{E1F6E76F-8029-474B-8573-307C185B4ADA}"/>
          </ac:spMkLst>
        </pc:spChg>
        <pc:spChg chg="mod">
          <ac:chgData name="Paul Tinkler" userId="bcebf29c-73c2-433d-80d2-6bad896374bf" providerId="ADAL" clId="{EDF2C601-4D8F-4C4E-8F36-60E90249A09C}" dt="2019-07-03T16:16:00.900" v="1322" actId="207"/>
          <ac:spMkLst>
            <pc:docMk/>
            <pc:sldMk cId="1724574721" sldId="262"/>
            <ac:spMk id="3" creationId="{B05FECC9-F524-43BE-A3C9-96423645B5ED}"/>
          </ac:spMkLst>
        </pc:spChg>
        <pc:picChg chg="add mod">
          <ac:chgData name="Paul Tinkler" userId="bcebf29c-73c2-433d-80d2-6bad896374bf" providerId="ADAL" clId="{EDF2C601-4D8F-4C4E-8F36-60E90249A09C}" dt="2019-07-03T16:10:51.013" v="1297" actId="1076"/>
          <ac:picMkLst>
            <pc:docMk/>
            <pc:sldMk cId="1724574721" sldId="262"/>
            <ac:picMk id="5" creationId="{7B2C7FD9-86CF-4ADA-AD08-1B9C2D0278DF}"/>
          </ac:picMkLst>
        </pc:picChg>
        <pc:picChg chg="add mod">
          <ac:chgData name="Paul Tinkler" userId="bcebf29c-73c2-433d-80d2-6bad896374bf" providerId="ADAL" clId="{EDF2C601-4D8F-4C4E-8F36-60E90249A09C}" dt="2019-07-03T16:15:19.516" v="1310" actId="14100"/>
          <ac:picMkLst>
            <pc:docMk/>
            <pc:sldMk cId="1724574721" sldId="262"/>
            <ac:picMk id="6" creationId="{1CA4FB81-E441-421D-898A-B8DF55DF08F3}"/>
          </ac:picMkLst>
        </pc:picChg>
        <pc:picChg chg="add mod">
          <ac:chgData name="Paul Tinkler" userId="bcebf29c-73c2-433d-80d2-6bad896374bf" providerId="ADAL" clId="{EDF2C601-4D8F-4C4E-8F36-60E90249A09C}" dt="2019-07-03T16:13:01.384" v="1301" actId="1076"/>
          <ac:picMkLst>
            <pc:docMk/>
            <pc:sldMk cId="1724574721" sldId="262"/>
            <ac:picMk id="8" creationId="{091CB1D4-27E3-4DFD-9417-F7465E0CD6CA}"/>
          </ac:picMkLst>
        </pc:picChg>
      </pc:sldChg>
      <pc:sldChg chg="addSp delSp modSp add modAnim modNotesTx">
        <pc:chgData name="Paul Tinkler" userId="bcebf29c-73c2-433d-80d2-6bad896374bf" providerId="ADAL" clId="{EDF2C601-4D8F-4C4E-8F36-60E90249A09C}" dt="2019-07-03T16:28:18.016" v="1676" actId="20577"/>
        <pc:sldMkLst>
          <pc:docMk/>
          <pc:sldMk cId="3432841850" sldId="263"/>
        </pc:sldMkLst>
        <pc:spChg chg="mod">
          <ac:chgData name="Paul Tinkler" userId="bcebf29c-73c2-433d-80d2-6bad896374bf" providerId="ADAL" clId="{EDF2C601-4D8F-4C4E-8F36-60E90249A09C}" dt="2019-07-03T16:16:43.491" v="1339" actId="20577"/>
          <ac:spMkLst>
            <pc:docMk/>
            <pc:sldMk cId="3432841850" sldId="263"/>
            <ac:spMk id="2" creationId="{9618FB36-B31D-4F24-ADE5-9E4FB9355388}"/>
          </ac:spMkLst>
        </pc:spChg>
        <pc:spChg chg="mod">
          <ac:chgData name="Paul Tinkler" userId="bcebf29c-73c2-433d-80d2-6bad896374bf" providerId="ADAL" clId="{EDF2C601-4D8F-4C4E-8F36-60E90249A09C}" dt="2019-07-03T16:19:31.050" v="1488" actId="20577"/>
          <ac:spMkLst>
            <pc:docMk/>
            <pc:sldMk cId="3432841850" sldId="263"/>
            <ac:spMk id="3" creationId="{96722265-AED1-42D2-868B-06B3FD2B1C13}"/>
          </ac:spMkLst>
        </pc:spChg>
        <pc:spChg chg="add del mod">
          <ac:chgData name="Paul Tinkler" userId="bcebf29c-73c2-433d-80d2-6bad896374bf" providerId="ADAL" clId="{EDF2C601-4D8F-4C4E-8F36-60E90249A09C}" dt="2019-07-03T16:19:15.695" v="1484" actId="478"/>
          <ac:spMkLst>
            <pc:docMk/>
            <pc:sldMk cId="3432841850" sldId="263"/>
            <ac:spMk id="6" creationId="{9FDB213A-46E7-4489-80BA-F285319BA968}"/>
          </ac:spMkLst>
        </pc:spChg>
        <pc:picChg chg="add mod">
          <ac:chgData name="Paul Tinkler" userId="bcebf29c-73c2-433d-80d2-6bad896374bf" providerId="ADAL" clId="{EDF2C601-4D8F-4C4E-8F36-60E90249A09C}" dt="2019-07-03T16:19:35.876" v="1489" actId="1076"/>
          <ac:picMkLst>
            <pc:docMk/>
            <pc:sldMk cId="3432841850" sldId="263"/>
            <ac:picMk id="5" creationId="{94185D97-1B65-48D2-9875-9B11EA16264E}"/>
          </ac:picMkLst>
        </pc:picChg>
      </pc:sldChg>
      <pc:sldChg chg="addSp delSp modSp add modAnim">
        <pc:chgData name="Paul Tinkler" userId="bcebf29c-73c2-433d-80d2-6bad896374bf" providerId="ADAL" clId="{EDF2C601-4D8F-4C4E-8F36-60E90249A09C}" dt="2019-07-03T16:45:11.347" v="1794" actId="1076"/>
        <pc:sldMkLst>
          <pc:docMk/>
          <pc:sldMk cId="2281062746" sldId="264"/>
        </pc:sldMkLst>
        <pc:spChg chg="mod">
          <ac:chgData name="Paul Tinkler" userId="bcebf29c-73c2-433d-80d2-6bad896374bf" providerId="ADAL" clId="{EDF2C601-4D8F-4C4E-8F36-60E90249A09C}" dt="2019-07-03T16:34:31.447" v="1767" actId="1076"/>
          <ac:spMkLst>
            <pc:docMk/>
            <pc:sldMk cId="2281062746" sldId="264"/>
            <ac:spMk id="2" creationId="{09E1A5E7-5C91-4A76-B671-5637D6814EA5}"/>
          </ac:spMkLst>
        </pc:spChg>
        <pc:spChg chg="mod">
          <ac:chgData name="Paul Tinkler" userId="bcebf29c-73c2-433d-80d2-6bad896374bf" providerId="ADAL" clId="{EDF2C601-4D8F-4C4E-8F36-60E90249A09C}" dt="2019-07-03T16:43:15.002" v="1786" actId="207"/>
          <ac:spMkLst>
            <pc:docMk/>
            <pc:sldMk cId="2281062746" sldId="264"/>
            <ac:spMk id="3" creationId="{92F05608-A4FD-4D4D-ACE7-C959B4D729F9}"/>
          </ac:spMkLst>
        </pc:spChg>
        <pc:spChg chg="add del mod">
          <ac:chgData name="Paul Tinkler" userId="bcebf29c-73c2-433d-80d2-6bad896374bf" providerId="ADAL" clId="{EDF2C601-4D8F-4C4E-8F36-60E90249A09C}" dt="2019-07-03T16:44:03.491" v="1791" actId="931"/>
          <ac:spMkLst>
            <pc:docMk/>
            <pc:sldMk cId="2281062746" sldId="264"/>
            <ac:spMk id="6" creationId="{FDA8A126-DBBE-4C51-A9EC-127C06CDB9DC}"/>
          </ac:spMkLst>
        </pc:spChg>
        <pc:picChg chg="add del mod">
          <ac:chgData name="Paul Tinkler" userId="bcebf29c-73c2-433d-80d2-6bad896374bf" providerId="ADAL" clId="{EDF2C601-4D8F-4C4E-8F36-60E90249A09C}" dt="2019-07-03T16:44:03.491" v="1791" actId="931"/>
          <ac:picMkLst>
            <pc:docMk/>
            <pc:sldMk cId="2281062746" sldId="264"/>
            <ac:picMk id="5" creationId="{BB0D7DDF-E832-4C1F-9C77-49833452D8FD}"/>
          </ac:picMkLst>
        </pc:picChg>
        <pc:picChg chg="add mod">
          <ac:chgData name="Paul Tinkler" userId="bcebf29c-73c2-433d-80d2-6bad896374bf" providerId="ADAL" clId="{EDF2C601-4D8F-4C4E-8F36-60E90249A09C}" dt="2019-07-03T16:45:11.347" v="1794" actId="1076"/>
          <ac:picMkLst>
            <pc:docMk/>
            <pc:sldMk cId="2281062746" sldId="264"/>
            <ac:picMk id="8" creationId="{CEFEA55D-15A8-48B3-88EF-7C740ECF29D9}"/>
          </ac:picMkLst>
        </pc:picChg>
      </pc:sldChg>
      <pc:sldChg chg="add">
        <pc:chgData name="Paul Tinkler" userId="bcebf29c-73c2-433d-80d2-6bad896374bf" providerId="ADAL" clId="{EDF2C601-4D8F-4C4E-8F36-60E90249A09C}" dt="2019-07-03T16:46:23.303" v="1795"/>
        <pc:sldMkLst>
          <pc:docMk/>
          <pc:sldMk cId="3362909747" sldId="265"/>
        </pc:sldMkLst>
      </pc:sldChg>
      <pc:sldChg chg="addSp modSp add modAnim">
        <pc:chgData name="Paul Tinkler" userId="bcebf29c-73c2-433d-80d2-6bad896374bf" providerId="ADAL" clId="{EDF2C601-4D8F-4C4E-8F36-60E90249A09C}" dt="2019-07-03T22:38:19.689" v="2367" actId="1076"/>
        <pc:sldMkLst>
          <pc:docMk/>
          <pc:sldMk cId="2224898736" sldId="266"/>
        </pc:sldMkLst>
        <pc:spChg chg="mod">
          <ac:chgData name="Paul Tinkler" userId="bcebf29c-73c2-433d-80d2-6bad896374bf" providerId="ADAL" clId="{EDF2C601-4D8F-4C4E-8F36-60E90249A09C}" dt="2019-07-03T22:36:01.650" v="2356" actId="1076"/>
          <ac:spMkLst>
            <pc:docMk/>
            <pc:sldMk cId="2224898736" sldId="266"/>
            <ac:spMk id="2" creationId="{340FBC1C-314F-45DC-8D0C-47A29EC7F934}"/>
          </ac:spMkLst>
        </pc:spChg>
        <pc:spChg chg="mod">
          <ac:chgData name="Paul Tinkler" userId="bcebf29c-73c2-433d-80d2-6bad896374bf" providerId="ADAL" clId="{EDF2C601-4D8F-4C4E-8F36-60E90249A09C}" dt="2019-07-03T22:35:56.889" v="2355" actId="1076"/>
          <ac:spMkLst>
            <pc:docMk/>
            <pc:sldMk cId="2224898736" sldId="266"/>
            <ac:spMk id="3" creationId="{3790D6D1-4621-4AB5-8614-12390A3F93C1}"/>
          </ac:spMkLst>
        </pc:spChg>
        <pc:picChg chg="add mod">
          <ac:chgData name="Paul Tinkler" userId="bcebf29c-73c2-433d-80d2-6bad896374bf" providerId="ADAL" clId="{EDF2C601-4D8F-4C4E-8F36-60E90249A09C}" dt="2019-07-03T22:38:19.689" v="2367" actId="1076"/>
          <ac:picMkLst>
            <pc:docMk/>
            <pc:sldMk cId="2224898736" sldId="266"/>
            <ac:picMk id="5" creationId="{759B23AD-5557-4D47-AE7F-E9EB9A7009B9}"/>
          </ac:picMkLst>
        </pc:picChg>
      </pc:sldChg>
      <pc:sldMasterChg chg="modSp modSldLayout">
        <pc:chgData name="Paul Tinkler" userId="bcebf29c-73c2-433d-80d2-6bad896374bf" providerId="ADAL" clId="{EDF2C601-4D8F-4C4E-8F36-60E90249A09C}" dt="2019-07-03T14:57:42.433" v="98"/>
        <pc:sldMasterMkLst>
          <pc:docMk/>
          <pc:sldMasterMk cId="3231782997" sldId="2147483660"/>
        </pc:sldMasterMkLst>
        <pc:spChg chg="mod">
          <ac:chgData name="Paul Tinkler" userId="bcebf29c-73c2-433d-80d2-6bad896374bf" providerId="ADAL" clId="{EDF2C601-4D8F-4C4E-8F36-60E90249A09C}" dt="2019-07-03T14:57:42.433" v="98"/>
          <ac:spMkLst>
            <pc:docMk/>
            <pc:sldMasterMk cId="3231782997" sldId="2147483660"/>
            <ac:spMk id="2"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ac:spMk id="3"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ac:spMk id="4"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ac:spMk id="6" creationId="{00000000-0000-0000-0000-000000000000}"/>
          </ac:spMkLst>
        </pc:spChg>
        <pc:sldLayoutChg chg="modSp">
          <pc:chgData name="Paul Tinkler" userId="bcebf29c-73c2-433d-80d2-6bad896374bf" providerId="ADAL" clId="{EDF2C601-4D8F-4C4E-8F36-60E90249A09C}" dt="2019-07-03T14:57:42.433" v="98"/>
          <pc:sldLayoutMkLst>
            <pc:docMk/>
            <pc:sldMasterMk cId="3231782997" sldId="2147483660"/>
            <pc:sldLayoutMk cId="3134674043" sldId="2147483661"/>
          </pc:sldLayoutMkLst>
          <pc:spChg chg="mod">
            <ac:chgData name="Paul Tinkler" userId="bcebf29c-73c2-433d-80d2-6bad896374bf" providerId="ADAL" clId="{EDF2C601-4D8F-4C4E-8F36-60E90249A09C}" dt="2019-07-03T14:57:42.433" v="98"/>
            <ac:spMkLst>
              <pc:docMk/>
              <pc:sldMasterMk cId="3231782997" sldId="2147483660"/>
              <pc:sldLayoutMk cId="3134674043" sldId="2147483661"/>
              <ac:spMk id="2"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3134674043" sldId="2147483661"/>
              <ac:spMk id="3"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3134674043" sldId="2147483661"/>
              <ac:spMk id="4"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3134674043" sldId="2147483661"/>
              <ac:spMk id="5" creationId="{00000000-0000-0000-0000-000000000000}"/>
            </ac:spMkLst>
          </pc:spChg>
        </pc:sldLayoutChg>
        <pc:sldLayoutChg chg="modSp">
          <pc:chgData name="Paul Tinkler" userId="bcebf29c-73c2-433d-80d2-6bad896374bf" providerId="ADAL" clId="{EDF2C601-4D8F-4C4E-8F36-60E90249A09C}" dt="2019-07-03T14:57:42.433" v="98"/>
          <pc:sldLayoutMkLst>
            <pc:docMk/>
            <pc:sldMasterMk cId="3231782997" sldId="2147483660"/>
            <pc:sldLayoutMk cId="2551362397" sldId="2147483662"/>
          </pc:sldLayoutMkLst>
          <pc:spChg chg="mod">
            <ac:chgData name="Paul Tinkler" userId="bcebf29c-73c2-433d-80d2-6bad896374bf" providerId="ADAL" clId="{EDF2C601-4D8F-4C4E-8F36-60E90249A09C}" dt="2019-07-03T14:57:42.433" v="98"/>
            <ac:spMkLst>
              <pc:docMk/>
              <pc:sldMasterMk cId="3231782997" sldId="2147483660"/>
              <pc:sldLayoutMk cId="2551362397" sldId="2147483662"/>
              <ac:spMk id="3"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2551362397" sldId="2147483662"/>
              <ac:spMk id="5" creationId="{00000000-0000-0000-0000-000000000000}"/>
            </ac:spMkLst>
          </pc:spChg>
        </pc:sldLayoutChg>
        <pc:sldLayoutChg chg="modSp">
          <pc:chgData name="Paul Tinkler" userId="bcebf29c-73c2-433d-80d2-6bad896374bf" providerId="ADAL" clId="{EDF2C601-4D8F-4C4E-8F36-60E90249A09C}" dt="2019-07-03T14:57:42.433" v="98"/>
          <pc:sldLayoutMkLst>
            <pc:docMk/>
            <pc:sldMasterMk cId="3231782997" sldId="2147483660"/>
            <pc:sldLayoutMk cId="2642330757" sldId="2147483663"/>
          </pc:sldLayoutMkLst>
          <pc:spChg chg="mod">
            <ac:chgData name="Paul Tinkler" userId="bcebf29c-73c2-433d-80d2-6bad896374bf" providerId="ADAL" clId="{EDF2C601-4D8F-4C4E-8F36-60E90249A09C}" dt="2019-07-03T14:57:42.433" v="98"/>
            <ac:spMkLst>
              <pc:docMk/>
              <pc:sldMasterMk cId="3231782997" sldId="2147483660"/>
              <pc:sldLayoutMk cId="2642330757" sldId="2147483663"/>
              <ac:spMk id="2"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2642330757" sldId="2147483663"/>
              <ac:spMk id="3" creationId="{00000000-0000-0000-0000-000000000000}"/>
            </ac:spMkLst>
          </pc:spChg>
        </pc:sldLayoutChg>
        <pc:sldLayoutChg chg="modSp">
          <pc:chgData name="Paul Tinkler" userId="bcebf29c-73c2-433d-80d2-6bad896374bf" providerId="ADAL" clId="{EDF2C601-4D8F-4C4E-8F36-60E90249A09C}" dt="2019-07-03T14:57:42.433" v="98"/>
          <pc:sldLayoutMkLst>
            <pc:docMk/>
            <pc:sldMasterMk cId="3231782997" sldId="2147483660"/>
            <pc:sldLayoutMk cId="3060515392" sldId="2147483664"/>
          </pc:sldLayoutMkLst>
          <pc:spChg chg="mod">
            <ac:chgData name="Paul Tinkler" userId="bcebf29c-73c2-433d-80d2-6bad896374bf" providerId="ADAL" clId="{EDF2C601-4D8F-4C4E-8F36-60E90249A09C}" dt="2019-07-03T14:57:42.433" v="98"/>
            <ac:spMkLst>
              <pc:docMk/>
              <pc:sldMasterMk cId="3231782997" sldId="2147483660"/>
              <pc:sldLayoutMk cId="3060515392" sldId="2147483664"/>
              <ac:spMk id="3"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3060515392" sldId="2147483664"/>
              <ac:spMk id="4" creationId="{00000000-0000-0000-0000-000000000000}"/>
            </ac:spMkLst>
          </pc:spChg>
        </pc:sldLayoutChg>
        <pc:sldLayoutChg chg="modSp">
          <pc:chgData name="Paul Tinkler" userId="bcebf29c-73c2-433d-80d2-6bad896374bf" providerId="ADAL" clId="{EDF2C601-4D8F-4C4E-8F36-60E90249A09C}" dt="2019-07-03T14:57:42.433" v="98"/>
          <pc:sldLayoutMkLst>
            <pc:docMk/>
            <pc:sldMasterMk cId="3231782997" sldId="2147483660"/>
            <pc:sldLayoutMk cId="3731032005" sldId="2147483665"/>
          </pc:sldLayoutMkLst>
          <pc:spChg chg="mod">
            <ac:chgData name="Paul Tinkler" userId="bcebf29c-73c2-433d-80d2-6bad896374bf" providerId="ADAL" clId="{EDF2C601-4D8F-4C4E-8F36-60E90249A09C}" dt="2019-07-03T14:57:42.433" v="98"/>
            <ac:spMkLst>
              <pc:docMk/>
              <pc:sldMasterMk cId="3231782997" sldId="2147483660"/>
              <pc:sldLayoutMk cId="3731032005" sldId="2147483665"/>
              <ac:spMk id="3"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3731032005" sldId="2147483665"/>
              <ac:spMk id="4"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3731032005" sldId="2147483665"/>
              <ac:spMk id="5"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3731032005" sldId="2147483665"/>
              <ac:spMk id="6" creationId="{00000000-0000-0000-0000-000000000000}"/>
            </ac:spMkLst>
          </pc:spChg>
        </pc:sldLayoutChg>
        <pc:sldLayoutChg chg="modSp">
          <pc:chgData name="Paul Tinkler" userId="bcebf29c-73c2-433d-80d2-6bad896374bf" providerId="ADAL" clId="{EDF2C601-4D8F-4C4E-8F36-60E90249A09C}" dt="2019-07-03T14:57:42.433" v="98"/>
          <pc:sldLayoutMkLst>
            <pc:docMk/>
            <pc:sldMasterMk cId="3231782997" sldId="2147483660"/>
            <pc:sldLayoutMk cId="1206108899" sldId="2147483668"/>
          </pc:sldLayoutMkLst>
          <pc:spChg chg="mod">
            <ac:chgData name="Paul Tinkler" userId="bcebf29c-73c2-433d-80d2-6bad896374bf" providerId="ADAL" clId="{EDF2C601-4D8F-4C4E-8F36-60E90249A09C}" dt="2019-07-03T14:57:42.433" v="98"/>
            <ac:spMkLst>
              <pc:docMk/>
              <pc:sldMasterMk cId="3231782997" sldId="2147483660"/>
              <pc:sldLayoutMk cId="1206108899" sldId="2147483668"/>
              <ac:spMk id="2"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1206108899" sldId="2147483668"/>
              <ac:spMk id="3"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1206108899" sldId="2147483668"/>
              <ac:spMk id="4" creationId="{00000000-0000-0000-0000-000000000000}"/>
            </ac:spMkLst>
          </pc:spChg>
        </pc:sldLayoutChg>
        <pc:sldLayoutChg chg="modSp">
          <pc:chgData name="Paul Tinkler" userId="bcebf29c-73c2-433d-80d2-6bad896374bf" providerId="ADAL" clId="{EDF2C601-4D8F-4C4E-8F36-60E90249A09C}" dt="2019-07-03T14:57:42.433" v="98"/>
          <pc:sldLayoutMkLst>
            <pc:docMk/>
            <pc:sldMasterMk cId="3231782997" sldId="2147483660"/>
            <pc:sldLayoutMk cId="2268637235" sldId="2147483669"/>
          </pc:sldLayoutMkLst>
          <pc:spChg chg="mod">
            <ac:chgData name="Paul Tinkler" userId="bcebf29c-73c2-433d-80d2-6bad896374bf" providerId="ADAL" clId="{EDF2C601-4D8F-4C4E-8F36-60E90249A09C}" dt="2019-07-03T14:57:42.433" v="98"/>
            <ac:spMkLst>
              <pc:docMk/>
              <pc:sldMasterMk cId="3231782997" sldId="2147483660"/>
              <pc:sldLayoutMk cId="2268637235" sldId="2147483669"/>
              <ac:spMk id="2"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2268637235" sldId="2147483669"/>
              <ac:spMk id="3"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2268637235" sldId="2147483669"/>
              <ac:spMk id="4" creationId="{00000000-0000-0000-0000-000000000000}"/>
            </ac:spMkLst>
          </pc:spChg>
        </pc:sldLayoutChg>
        <pc:sldLayoutChg chg="modSp">
          <pc:chgData name="Paul Tinkler" userId="bcebf29c-73c2-433d-80d2-6bad896374bf" providerId="ADAL" clId="{EDF2C601-4D8F-4C4E-8F36-60E90249A09C}" dt="2019-07-03T14:57:42.433" v="98"/>
          <pc:sldLayoutMkLst>
            <pc:docMk/>
            <pc:sldMasterMk cId="3231782997" sldId="2147483660"/>
            <pc:sldLayoutMk cId="1009016703" sldId="2147483671"/>
          </pc:sldLayoutMkLst>
          <pc:spChg chg="mod">
            <ac:chgData name="Paul Tinkler" userId="bcebf29c-73c2-433d-80d2-6bad896374bf" providerId="ADAL" clId="{EDF2C601-4D8F-4C4E-8F36-60E90249A09C}" dt="2019-07-03T14:57:42.433" v="98"/>
            <ac:spMkLst>
              <pc:docMk/>
              <pc:sldMasterMk cId="3231782997" sldId="2147483660"/>
              <pc:sldLayoutMk cId="1009016703" sldId="2147483671"/>
              <ac:spMk id="2" creationId="{00000000-0000-0000-0000-000000000000}"/>
            </ac:spMkLst>
          </pc:spChg>
          <pc:spChg chg="mod">
            <ac:chgData name="Paul Tinkler" userId="bcebf29c-73c2-433d-80d2-6bad896374bf" providerId="ADAL" clId="{EDF2C601-4D8F-4C4E-8F36-60E90249A09C}" dt="2019-07-03T14:57:42.433" v="98"/>
            <ac:spMkLst>
              <pc:docMk/>
              <pc:sldMasterMk cId="3231782997" sldId="2147483660"/>
              <pc:sldLayoutMk cId="1009016703" sldId="2147483671"/>
              <ac:spMk id="3" creationId="{00000000-0000-0000-0000-000000000000}"/>
            </ac:spMkLst>
          </pc:spChg>
        </pc:sldLayoutChg>
      </pc:sldMasterChg>
    </pc:docChg>
  </pc:docChgLst>
  <pc:docChgLst>
    <pc:chgData name="Paul Tinkler" userId="bcebf29c-73c2-433d-80d2-6bad896374bf" providerId="ADAL" clId="{F5CACA96-0F9D-4DA6-8D83-32E5D35068D1}"/>
    <pc:docChg chg="undo custSel addSld delSld modSld sldOrd">
      <pc:chgData name="Paul Tinkler" userId="bcebf29c-73c2-433d-80d2-6bad896374bf" providerId="ADAL" clId="{F5CACA96-0F9D-4DA6-8D83-32E5D35068D1}" dt="2019-07-04T11:14:30.536" v="584"/>
      <pc:docMkLst>
        <pc:docMk/>
      </pc:docMkLst>
      <pc:sldChg chg="addSp delSp modSp">
        <pc:chgData name="Paul Tinkler" userId="bcebf29c-73c2-433d-80d2-6bad896374bf" providerId="ADAL" clId="{F5CACA96-0F9D-4DA6-8D83-32E5D35068D1}" dt="2019-07-04T09:30:14.320" v="217" actId="1076"/>
        <pc:sldMkLst>
          <pc:docMk/>
          <pc:sldMk cId="2272133430" sldId="256"/>
        </pc:sldMkLst>
        <pc:spChg chg="mod">
          <ac:chgData name="Paul Tinkler" userId="bcebf29c-73c2-433d-80d2-6bad896374bf" providerId="ADAL" clId="{F5CACA96-0F9D-4DA6-8D83-32E5D35068D1}" dt="2019-07-04T09:30:14.320" v="217" actId="1076"/>
          <ac:spMkLst>
            <pc:docMk/>
            <pc:sldMk cId="2272133430" sldId="256"/>
            <ac:spMk id="2" creationId="{A772A3F5-175B-44B7-ACFC-410A5EA2A62C}"/>
          </ac:spMkLst>
        </pc:spChg>
        <pc:spChg chg="del mod">
          <ac:chgData name="Paul Tinkler" userId="bcebf29c-73c2-433d-80d2-6bad896374bf" providerId="ADAL" clId="{F5CACA96-0F9D-4DA6-8D83-32E5D35068D1}" dt="2019-07-04T09:30:05.100" v="215" actId="478"/>
          <ac:spMkLst>
            <pc:docMk/>
            <pc:sldMk cId="2272133430" sldId="256"/>
            <ac:spMk id="3" creationId="{40F87E04-E41F-4D2B-BC92-449E5EB3E507}"/>
          </ac:spMkLst>
        </pc:spChg>
        <pc:spChg chg="add del mod">
          <ac:chgData name="Paul Tinkler" userId="bcebf29c-73c2-433d-80d2-6bad896374bf" providerId="ADAL" clId="{F5CACA96-0F9D-4DA6-8D83-32E5D35068D1}" dt="2019-07-04T09:30:09.241" v="216" actId="478"/>
          <ac:spMkLst>
            <pc:docMk/>
            <pc:sldMk cId="2272133430" sldId="256"/>
            <ac:spMk id="5" creationId="{BC51E81E-8C0F-4BA3-951A-BE0DE204080B}"/>
          </ac:spMkLst>
        </pc:spChg>
      </pc:sldChg>
      <pc:sldChg chg="modSp add del">
        <pc:chgData name="Paul Tinkler" userId="bcebf29c-73c2-433d-80d2-6bad896374bf" providerId="ADAL" clId="{F5CACA96-0F9D-4DA6-8D83-32E5D35068D1}" dt="2019-07-04T09:22:36.261" v="109" actId="2696"/>
        <pc:sldMkLst>
          <pc:docMk/>
          <pc:sldMk cId="1059811845" sldId="258"/>
        </pc:sldMkLst>
        <pc:spChg chg="mod">
          <ac:chgData name="Paul Tinkler" userId="bcebf29c-73c2-433d-80d2-6bad896374bf" providerId="ADAL" clId="{F5CACA96-0F9D-4DA6-8D83-32E5D35068D1}" dt="2019-07-04T09:02:15.122" v="1" actId="207"/>
          <ac:spMkLst>
            <pc:docMk/>
            <pc:sldMk cId="1059811845" sldId="258"/>
            <ac:spMk id="2" creationId="{00000000-0000-0000-0000-000000000000}"/>
          </ac:spMkLst>
        </pc:spChg>
        <pc:spChg chg="mod">
          <ac:chgData name="Paul Tinkler" userId="bcebf29c-73c2-433d-80d2-6bad896374bf" providerId="ADAL" clId="{F5CACA96-0F9D-4DA6-8D83-32E5D35068D1}" dt="2019-07-04T09:17:41.905" v="103"/>
          <ac:spMkLst>
            <pc:docMk/>
            <pc:sldMk cId="1059811845" sldId="258"/>
            <ac:spMk id="3" creationId="{00000000-0000-0000-0000-000000000000}"/>
          </ac:spMkLst>
        </pc:spChg>
      </pc:sldChg>
      <pc:sldChg chg="modSp add modAnim">
        <pc:chgData name="Paul Tinkler" userId="bcebf29c-73c2-433d-80d2-6bad896374bf" providerId="ADAL" clId="{F5CACA96-0F9D-4DA6-8D83-32E5D35068D1}" dt="2019-07-04T09:06:42.352" v="46"/>
        <pc:sldMkLst>
          <pc:docMk/>
          <pc:sldMk cId="1421184205" sldId="259"/>
        </pc:sldMkLst>
        <pc:spChg chg="mod">
          <ac:chgData name="Paul Tinkler" userId="bcebf29c-73c2-433d-80d2-6bad896374bf" providerId="ADAL" clId="{F5CACA96-0F9D-4DA6-8D83-32E5D35068D1}" dt="2019-07-04T09:02:48.033" v="5" actId="1076"/>
          <ac:spMkLst>
            <pc:docMk/>
            <pc:sldMk cId="1421184205" sldId="259"/>
            <ac:spMk id="2" creationId="{00000000-0000-0000-0000-000000000000}"/>
          </ac:spMkLst>
        </pc:spChg>
        <pc:spChg chg="mod">
          <ac:chgData name="Paul Tinkler" userId="bcebf29c-73c2-433d-80d2-6bad896374bf" providerId="ADAL" clId="{F5CACA96-0F9D-4DA6-8D83-32E5D35068D1}" dt="2019-07-04T09:06:42.352" v="46"/>
          <ac:spMkLst>
            <pc:docMk/>
            <pc:sldMk cId="1421184205" sldId="259"/>
            <ac:spMk id="3" creationId="{00000000-0000-0000-0000-000000000000}"/>
          </ac:spMkLst>
        </pc:spChg>
      </pc:sldChg>
      <pc:sldChg chg="modSp">
        <pc:chgData name="Paul Tinkler" userId="bcebf29c-73c2-433d-80d2-6bad896374bf" providerId="ADAL" clId="{F5CACA96-0F9D-4DA6-8D83-32E5D35068D1}" dt="2019-07-04T09:06:42.352" v="46"/>
        <pc:sldMkLst>
          <pc:docMk/>
          <pc:sldMk cId="1429921098" sldId="261"/>
        </pc:sldMkLst>
        <pc:spChg chg="mod">
          <ac:chgData name="Paul Tinkler" userId="bcebf29c-73c2-433d-80d2-6bad896374bf" providerId="ADAL" clId="{F5CACA96-0F9D-4DA6-8D83-32E5D35068D1}" dt="2019-07-04T09:06:42.352" v="46"/>
          <ac:spMkLst>
            <pc:docMk/>
            <pc:sldMk cId="1429921098" sldId="261"/>
            <ac:spMk id="3" creationId="{A4AA77E2-25D6-4744-ABA6-7C127BE7D4B7}"/>
          </ac:spMkLst>
        </pc:spChg>
      </pc:sldChg>
      <pc:sldChg chg="modSp">
        <pc:chgData name="Paul Tinkler" userId="bcebf29c-73c2-433d-80d2-6bad896374bf" providerId="ADAL" clId="{F5CACA96-0F9D-4DA6-8D83-32E5D35068D1}" dt="2019-07-04T09:06:42.352" v="46"/>
        <pc:sldMkLst>
          <pc:docMk/>
          <pc:sldMk cId="2224898736" sldId="266"/>
        </pc:sldMkLst>
        <pc:spChg chg="mod">
          <ac:chgData name="Paul Tinkler" userId="bcebf29c-73c2-433d-80d2-6bad896374bf" providerId="ADAL" clId="{F5CACA96-0F9D-4DA6-8D83-32E5D35068D1}" dt="2019-07-04T09:06:42.352" v="46"/>
          <ac:spMkLst>
            <pc:docMk/>
            <pc:sldMk cId="2224898736" sldId="266"/>
            <ac:spMk id="3" creationId="{3790D6D1-4621-4AB5-8614-12390A3F93C1}"/>
          </ac:spMkLst>
        </pc:spChg>
      </pc:sldChg>
      <pc:sldChg chg="modSp add del">
        <pc:chgData name="Paul Tinkler" userId="bcebf29c-73c2-433d-80d2-6bad896374bf" providerId="ADAL" clId="{F5CACA96-0F9D-4DA6-8D83-32E5D35068D1}" dt="2019-07-04T09:07:36.452" v="52" actId="2696"/>
        <pc:sldMkLst>
          <pc:docMk/>
          <pc:sldMk cId="3692949715" sldId="267"/>
        </pc:sldMkLst>
        <pc:spChg chg="mod">
          <ac:chgData name="Paul Tinkler" userId="bcebf29c-73c2-433d-80d2-6bad896374bf" providerId="ADAL" clId="{F5CACA96-0F9D-4DA6-8D83-32E5D35068D1}" dt="2019-07-04T09:07:09.025" v="49" actId="27636"/>
          <ac:spMkLst>
            <pc:docMk/>
            <pc:sldMk cId="3692949715" sldId="267"/>
            <ac:spMk id="2" creationId="{00000000-0000-0000-0000-000000000000}"/>
          </ac:spMkLst>
        </pc:spChg>
        <pc:spChg chg="mod">
          <ac:chgData name="Paul Tinkler" userId="bcebf29c-73c2-433d-80d2-6bad896374bf" providerId="ADAL" clId="{F5CACA96-0F9D-4DA6-8D83-32E5D35068D1}" dt="2019-07-04T09:07:30.535" v="51"/>
          <ac:spMkLst>
            <pc:docMk/>
            <pc:sldMk cId="3692949715" sldId="267"/>
            <ac:spMk id="3" creationId="{00000000-0000-0000-0000-000000000000}"/>
          </ac:spMkLst>
        </pc:spChg>
      </pc:sldChg>
      <pc:sldChg chg="addSp delSp modSp add">
        <pc:chgData name="Paul Tinkler" userId="bcebf29c-73c2-433d-80d2-6bad896374bf" providerId="ADAL" clId="{F5CACA96-0F9D-4DA6-8D83-32E5D35068D1}" dt="2019-07-04T09:16:08.864" v="92" actId="14100"/>
        <pc:sldMkLst>
          <pc:docMk/>
          <pc:sldMk cId="4160415815" sldId="268"/>
        </pc:sldMkLst>
        <pc:spChg chg="del">
          <ac:chgData name="Paul Tinkler" userId="bcebf29c-73c2-433d-80d2-6bad896374bf" providerId="ADAL" clId="{F5CACA96-0F9D-4DA6-8D83-32E5D35068D1}" dt="2019-07-04T09:09:15.852" v="61" actId="478"/>
          <ac:spMkLst>
            <pc:docMk/>
            <pc:sldMk cId="4160415815" sldId="268"/>
            <ac:spMk id="2" creationId="{E47C1275-C68F-46BF-B2AC-529CB81D65CB}"/>
          </ac:spMkLst>
        </pc:spChg>
        <pc:spChg chg="mod">
          <ac:chgData name="Paul Tinkler" userId="bcebf29c-73c2-433d-80d2-6bad896374bf" providerId="ADAL" clId="{F5CACA96-0F9D-4DA6-8D83-32E5D35068D1}" dt="2019-07-04T09:16:08.864" v="92" actId="14100"/>
          <ac:spMkLst>
            <pc:docMk/>
            <pc:sldMk cId="4160415815" sldId="268"/>
            <ac:spMk id="3" creationId="{BC98EC5E-E60D-40D5-BF1E-0F3122371779}"/>
          </ac:spMkLst>
        </pc:spChg>
        <pc:spChg chg="add del mod">
          <ac:chgData name="Paul Tinkler" userId="bcebf29c-73c2-433d-80d2-6bad896374bf" providerId="ADAL" clId="{F5CACA96-0F9D-4DA6-8D83-32E5D35068D1}" dt="2019-07-04T09:13:58.065" v="81" actId="478"/>
          <ac:spMkLst>
            <pc:docMk/>
            <pc:sldMk cId="4160415815" sldId="268"/>
            <ac:spMk id="6" creationId="{0EE11B8E-4518-4F06-A7F7-C474AEE14F6D}"/>
          </ac:spMkLst>
        </pc:spChg>
        <pc:picChg chg="add mod ord">
          <ac:chgData name="Paul Tinkler" userId="bcebf29c-73c2-433d-80d2-6bad896374bf" providerId="ADAL" clId="{F5CACA96-0F9D-4DA6-8D83-32E5D35068D1}" dt="2019-07-04T09:14:19.951" v="85" actId="167"/>
          <ac:picMkLst>
            <pc:docMk/>
            <pc:sldMk cId="4160415815" sldId="268"/>
            <ac:picMk id="5" creationId="{3F1CC459-D920-4FC7-9762-F100CB9267C1}"/>
          </ac:picMkLst>
        </pc:picChg>
      </pc:sldChg>
      <pc:sldChg chg="addSp delSp modSp add">
        <pc:chgData name="Paul Tinkler" userId="bcebf29c-73c2-433d-80d2-6bad896374bf" providerId="ADAL" clId="{F5CACA96-0F9D-4DA6-8D83-32E5D35068D1}" dt="2019-07-04T09:08:59.688" v="60" actId="207"/>
        <pc:sldMkLst>
          <pc:docMk/>
          <pc:sldMk cId="3727244316" sldId="269"/>
        </pc:sldMkLst>
        <pc:spChg chg="mod">
          <ac:chgData name="Paul Tinkler" userId="bcebf29c-73c2-433d-80d2-6bad896374bf" providerId="ADAL" clId="{F5CACA96-0F9D-4DA6-8D83-32E5D35068D1}" dt="2019-07-04T09:08:59.688" v="60" actId="207"/>
          <ac:spMkLst>
            <pc:docMk/>
            <pc:sldMk cId="3727244316" sldId="269"/>
            <ac:spMk id="2" creationId="{3BEE72B4-6C59-4DB6-A04E-BEE29804194D}"/>
          </ac:spMkLst>
        </pc:spChg>
        <pc:spChg chg="del">
          <ac:chgData name="Paul Tinkler" userId="bcebf29c-73c2-433d-80d2-6bad896374bf" providerId="ADAL" clId="{F5CACA96-0F9D-4DA6-8D83-32E5D35068D1}" dt="2019-07-04T09:08:33.143" v="56"/>
          <ac:spMkLst>
            <pc:docMk/>
            <pc:sldMk cId="3727244316" sldId="269"/>
            <ac:spMk id="3" creationId="{82A02A69-3734-43ED-B0B3-93B7B6A6BC5A}"/>
          </ac:spMkLst>
        </pc:spChg>
        <pc:spChg chg="add mod">
          <ac:chgData name="Paul Tinkler" userId="bcebf29c-73c2-433d-80d2-6bad896374bf" providerId="ADAL" clId="{F5CACA96-0F9D-4DA6-8D83-32E5D35068D1}" dt="2019-07-04T09:08:33.335" v="57" actId="27636"/>
          <ac:spMkLst>
            <pc:docMk/>
            <pc:sldMk cId="3727244316" sldId="269"/>
            <ac:spMk id="4" creationId="{2A1AC933-48E0-488F-A1A4-4FCA94C110E1}"/>
          </ac:spMkLst>
        </pc:spChg>
      </pc:sldChg>
      <pc:sldChg chg="addSp delSp modSp add setBg">
        <pc:chgData name="Paul Tinkler" userId="bcebf29c-73c2-433d-80d2-6bad896374bf" providerId="ADAL" clId="{F5CACA96-0F9D-4DA6-8D83-32E5D35068D1}" dt="2019-07-04T09:29:35.110" v="214" actId="14100"/>
        <pc:sldMkLst>
          <pc:docMk/>
          <pc:sldMk cId="376011694" sldId="270"/>
        </pc:sldMkLst>
        <pc:spChg chg="del">
          <ac:chgData name="Paul Tinkler" userId="bcebf29c-73c2-433d-80d2-6bad896374bf" providerId="ADAL" clId="{F5CACA96-0F9D-4DA6-8D83-32E5D35068D1}" dt="2019-07-04T09:16:49.721" v="94" actId="478"/>
          <ac:spMkLst>
            <pc:docMk/>
            <pc:sldMk cId="376011694" sldId="270"/>
            <ac:spMk id="2" creationId="{4EA4DC07-88DC-466A-8D26-72234C5DBD50}"/>
          </ac:spMkLst>
        </pc:spChg>
        <pc:spChg chg="del">
          <ac:chgData name="Paul Tinkler" userId="bcebf29c-73c2-433d-80d2-6bad896374bf" providerId="ADAL" clId="{F5CACA96-0F9D-4DA6-8D83-32E5D35068D1}" dt="2019-07-04T09:16:51.081" v="95" actId="478"/>
          <ac:spMkLst>
            <pc:docMk/>
            <pc:sldMk cId="376011694" sldId="270"/>
            <ac:spMk id="3" creationId="{83FD161F-EA22-498B-9091-21C2B5687D82}"/>
          </ac:spMkLst>
        </pc:spChg>
        <pc:spChg chg="add mod">
          <ac:chgData name="Paul Tinkler" userId="bcebf29c-73c2-433d-80d2-6bad896374bf" providerId="ADAL" clId="{F5CACA96-0F9D-4DA6-8D83-32E5D35068D1}" dt="2019-07-04T09:26:44.640" v="126" actId="114"/>
          <ac:spMkLst>
            <pc:docMk/>
            <pc:sldMk cId="376011694" sldId="270"/>
            <ac:spMk id="4" creationId="{9FF97FEE-01BD-448D-A3DE-972C4ECFE9A5}"/>
          </ac:spMkLst>
        </pc:spChg>
        <pc:spChg chg="add mod">
          <ac:chgData name="Paul Tinkler" userId="bcebf29c-73c2-433d-80d2-6bad896374bf" providerId="ADAL" clId="{F5CACA96-0F9D-4DA6-8D83-32E5D35068D1}" dt="2019-07-04T09:29:35.110" v="214" actId="14100"/>
          <ac:spMkLst>
            <pc:docMk/>
            <pc:sldMk cId="376011694" sldId="270"/>
            <ac:spMk id="5" creationId="{9B01D43F-4ABC-4D01-85FA-9AA9C500C1EB}"/>
          </ac:spMkLst>
        </pc:spChg>
        <pc:spChg chg="add del mod">
          <ac:chgData name="Paul Tinkler" userId="bcebf29c-73c2-433d-80d2-6bad896374bf" providerId="ADAL" clId="{F5CACA96-0F9D-4DA6-8D83-32E5D35068D1}" dt="2019-07-04T09:24:24.190" v="116" actId="478"/>
          <ac:spMkLst>
            <pc:docMk/>
            <pc:sldMk cId="376011694" sldId="270"/>
            <ac:spMk id="8" creationId="{D264FB68-51D4-42BA-ABF3-8C2F8ECF9DE1}"/>
          </ac:spMkLst>
        </pc:spChg>
        <pc:picChg chg="add mod ord">
          <ac:chgData name="Paul Tinkler" userId="bcebf29c-73c2-433d-80d2-6bad896374bf" providerId="ADAL" clId="{F5CACA96-0F9D-4DA6-8D83-32E5D35068D1}" dt="2019-07-04T09:29:17.620" v="210" actId="1076"/>
          <ac:picMkLst>
            <pc:docMk/>
            <pc:sldMk cId="376011694" sldId="270"/>
            <ac:picMk id="7" creationId="{FAD51FB5-0DDB-4056-AAE8-641D81EB6391}"/>
          </ac:picMkLst>
        </pc:picChg>
      </pc:sldChg>
      <pc:sldChg chg="addSp delSp modSp add ord modAnim">
        <pc:chgData name="Paul Tinkler" userId="bcebf29c-73c2-433d-80d2-6bad896374bf" providerId="ADAL" clId="{F5CACA96-0F9D-4DA6-8D83-32E5D35068D1}" dt="2019-07-04T11:14:30.536" v="584"/>
        <pc:sldMkLst>
          <pc:docMk/>
          <pc:sldMk cId="1835690758" sldId="271"/>
        </pc:sldMkLst>
        <pc:spChg chg="mod">
          <ac:chgData name="Paul Tinkler" userId="bcebf29c-73c2-433d-80d2-6bad896374bf" providerId="ADAL" clId="{F5CACA96-0F9D-4DA6-8D83-32E5D35068D1}" dt="2019-07-04T11:09:30.520" v="438" actId="14100"/>
          <ac:spMkLst>
            <pc:docMk/>
            <pc:sldMk cId="1835690758" sldId="271"/>
            <ac:spMk id="2" creationId="{9A25182B-EA4C-4E9C-8FBB-B97638C670D3}"/>
          </ac:spMkLst>
        </pc:spChg>
        <pc:spChg chg="del">
          <ac:chgData name="Paul Tinkler" userId="bcebf29c-73c2-433d-80d2-6bad896374bf" providerId="ADAL" clId="{F5CACA96-0F9D-4DA6-8D83-32E5D35068D1}" dt="2019-07-04T11:05:35.695" v="232" actId="478"/>
          <ac:spMkLst>
            <pc:docMk/>
            <pc:sldMk cId="1835690758" sldId="271"/>
            <ac:spMk id="3" creationId="{7A3A41BA-8EC8-49C5-B57D-6AE26A17CB0C}"/>
          </ac:spMkLst>
        </pc:spChg>
        <pc:spChg chg="add del mod">
          <ac:chgData name="Paul Tinkler" userId="bcebf29c-73c2-433d-80d2-6bad896374bf" providerId="ADAL" clId="{F5CACA96-0F9D-4DA6-8D83-32E5D35068D1}" dt="2019-07-04T11:06:45.293" v="236" actId="478"/>
          <ac:spMkLst>
            <pc:docMk/>
            <pc:sldMk cId="1835690758" sldId="271"/>
            <ac:spMk id="6" creationId="{96CDCE06-03F8-436C-810A-95EBD8528A7A}"/>
          </ac:spMkLst>
        </pc:spChg>
        <pc:spChg chg="add mod">
          <ac:chgData name="Paul Tinkler" userId="bcebf29c-73c2-433d-80d2-6bad896374bf" providerId="ADAL" clId="{F5CACA96-0F9D-4DA6-8D83-32E5D35068D1}" dt="2019-07-04T11:14:04.256" v="582" actId="122"/>
          <ac:spMkLst>
            <pc:docMk/>
            <pc:sldMk cId="1835690758" sldId="271"/>
            <ac:spMk id="7" creationId="{DCF1755F-180A-41C1-B285-D04DD1ED3DED}"/>
          </ac:spMkLst>
        </pc:spChg>
        <pc:picChg chg="add mod">
          <ac:chgData name="Paul Tinkler" userId="bcebf29c-73c2-433d-80d2-6bad896374bf" providerId="ADAL" clId="{F5CACA96-0F9D-4DA6-8D83-32E5D35068D1}" dt="2019-07-04T11:06:48.252" v="237" actId="1076"/>
          <ac:picMkLst>
            <pc:docMk/>
            <pc:sldMk cId="1835690758" sldId="271"/>
            <ac:picMk id="5" creationId="{5A5CBADA-2CBD-4383-B17A-D70942B661B2}"/>
          </ac:picMkLst>
        </pc:pic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6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02/08/2019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mgvqLwFbmpw"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xjE2RV6IQzo"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www.youtube.com/watch?time_continue=197&amp;v=ZAGYQKiW4Qk"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hbr.org/2006/02/the-why-what-and-how-of-management-innovation"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hbr.org/2006/02/the-why-what-and-how-of-management-innovation" TargetMode="External"/><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youtube.com/watch?v=rpkoCZ4vBSI" TargetMode="External"/><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refrain from using the internet to research this – they need to think about it themselves and draw up some logical explanations and definitions, based upon what they ALREADY know or have researched prior to the weekend.</a:t>
            </a:r>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3084740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14</a:t>
            </a:fld>
            <a:endParaRPr lang="en-GB"/>
          </a:p>
        </p:txBody>
      </p:sp>
    </p:spTree>
    <p:extLst>
      <p:ext uri="{BB962C8B-B14F-4D97-AF65-F5344CB8AC3E}">
        <p14:creationId xmlns:p14="http://schemas.microsoft.com/office/powerpoint/2010/main" val="42137365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About your team?  About others? About yourself? About problem solving? About dealing with the unknown?  What made solving the problem easy?  What made solving it difficult?</a:t>
            </a:r>
          </a:p>
          <a:p>
            <a:endParaRPr lang="en-GB" dirty="0"/>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16</a:t>
            </a:fld>
            <a:endParaRPr lang="en-GB"/>
          </a:p>
        </p:txBody>
      </p:sp>
    </p:spTree>
    <p:extLst>
      <p:ext uri="{BB962C8B-B14F-4D97-AF65-F5344CB8AC3E}">
        <p14:creationId xmlns:p14="http://schemas.microsoft.com/office/powerpoint/2010/main" val="3532286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https://www.youtube.com/watch?v=mgvqLwFbmpw</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22</a:t>
            </a:fld>
            <a:endParaRPr lang="en-GB"/>
          </a:p>
        </p:txBody>
      </p:sp>
    </p:spTree>
    <p:extLst>
      <p:ext uri="{BB962C8B-B14F-4D97-AF65-F5344CB8AC3E}">
        <p14:creationId xmlns:p14="http://schemas.microsoft.com/office/powerpoint/2010/main" val="2522377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Teresa Amabile – How to Kill Creativity, in Henry, J. (2009):  </a:t>
            </a:r>
            <a:r>
              <a:rPr lang="en-GB" i="1" dirty="0"/>
              <a:t>Creative Management And Development</a:t>
            </a:r>
            <a:r>
              <a:rPr lang="en-GB" dirty="0"/>
              <a:t>, 3</a:t>
            </a:r>
            <a:r>
              <a:rPr lang="en-GB" baseline="30000" dirty="0"/>
              <a:t>rd</a:t>
            </a:r>
            <a:r>
              <a:rPr lang="en-GB" dirty="0"/>
              <a:t> Ed. London: Sage Publications Ltd.</a:t>
            </a:r>
          </a:p>
        </p:txBody>
      </p:sp>
      <p:sp>
        <p:nvSpPr>
          <p:cNvPr id="4" name="Slide Number Placeholder 3"/>
          <p:cNvSpPr>
            <a:spLocks noGrp="1"/>
          </p:cNvSpPr>
          <p:nvPr>
            <p:ph type="sldNum" sz="quarter" idx="5"/>
          </p:nvPr>
        </p:nvSpPr>
        <p:spPr/>
        <p:txBody>
          <a:bodyPr/>
          <a:lstStyle/>
          <a:p>
            <a:fld id="{5A651D80-B2C2-482F-8142-881402B33ACC}" type="slidenum">
              <a:rPr lang="en-GB" smtClean="0"/>
              <a:t>23</a:t>
            </a:fld>
            <a:endParaRPr lang="en-GB"/>
          </a:p>
        </p:txBody>
      </p:sp>
    </p:spTree>
    <p:extLst>
      <p:ext uri="{BB962C8B-B14F-4D97-AF65-F5344CB8AC3E}">
        <p14:creationId xmlns:p14="http://schemas.microsoft.com/office/powerpoint/2010/main" val="3703726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D9962FF6-62FE-48EA-AADF-893555954E1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B1477AF-B4FC-48B5-A339-5678807E73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•Incubation: This is the stage where you have had time to absorb all of the information and facts about a problem and you are now letting your subconscious mind do the work of finding creative ideas and solutions.</a:t>
            </a:r>
          </a:p>
          <a:p>
            <a:pPr eaLnBrk="1" hangingPunct="1">
              <a:spcBef>
                <a:spcPct val="0"/>
              </a:spcBef>
            </a:pPr>
            <a:r>
              <a:rPr lang="en-GB" altLang="en-US" dirty="0"/>
              <a:t> </a:t>
            </a:r>
          </a:p>
          <a:p>
            <a:pPr eaLnBrk="1" hangingPunct="1">
              <a:spcBef>
                <a:spcPct val="0"/>
              </a:spcBef>
            </a:pPr>
            <a:r>
              <a:rPr lang="en-GB" altLang="en-US" dirty="0"/>
              <a:t>The subconscious mind is the creative powerhouse. It can combine ideas by relating them with all of the other information that you have received over your lifetime in order to come up with novel, interesting solutions to problem areas.</a:t>
            </a:r>
          </a:p>
          <a:p>
            <a:pPr eaLnBrk="1" hangingPunct="1">
              <a:spcBef>
                <a:spcPct val="0"/>
              </a:spcBef>
            </a:pPr>
            <a:r>
              <a:rPr lang="en-GB" altLang="en-US" dirty="0"/>
              <a:t> </a:t>
            </a:r>
          </a:p>
          <a:p>
            <a:pPr eaLnBrk="1" hangingPunct="1">
              <a:spcBef>
                <a:spcPct val="0"/>
              </a:spcBef>
            </a:pPr>
            <a:r>
              <a:rPr lang="en-GB" altLang="en-US" dirty="0"/>
              <a:t>The subconscious mind works best when you are not thinking about anything in particular. This is why people often say that their great ideas come to them while having a bath, or taking the dog for a walk, or just sat gazing out of the window, etc. </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•Illumination: This is the “Aha!” moment when all of a sudden the answer you have been seeking comes to you.</a:t>
            </a:r>
          </a:p>
          <a:p>
            <a:pPr eaLnBrk="1" hangingPunct="1">
              <a:spcBef>
                <a:spcPct val="0"/>
              </a:spcBef>
            </a:pPr>
            <a:r>
              <a:rPr lang="en-GB" altLang="en-US" dirty="0"/>
              <a:t> </a:t>
            </a:r>
          </a:p>
          <a:p>
            <a:pPr eaLnBrk="1" hangingPunct="1">
              <a:spcBef>
                <a:spcPct val="0"/>
              </a:spcBef>
            </a:pPr>
            <a:r>
              <a:rPr lang="en-GB" altLang="en-US" dirty="0"/>
              <a:t>This is a great stage in the creativity process where you will often feel elated due to coming up with a great new idea.</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•Translation: This is the final stage of the process where an idea is transformed into an action plan that ultimately results in something of use or value to someone</a:t>
            </a:r>
          </a:p>
        </p:txBody>
      </p:sp>
      <p:sp>
        <p:nvSpPr>
          <p:cNvPr id="20484" name="Slide Number Placeholder 3">
            <a:extLst>
              <a:ext uri="{FF2B5EF4-FFF2-40B4-BE49-F238E27FC236}">
                <a16:creationId xmlns:a16="http://schemas.microsoft.com/office/drawing/2014/main" id="{02F5810B-CC7F-49E2-B027-6813729675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DF78CF3-2C3F-43D1-9AA0-FB4234F0F6C8}" type="slidenum">
              <a:rPr lang="en-GB" altLang="en-US" smtClean="0">
                <a:cs typeface="Arial" panose="020B0604020202020204" pitchFamily="34" charset="0"/>
              </a:rPr>
              <a:pPr fontAlgn="base">
                <a:spcBef>
                  <a:spcPct val="0"/>
                </a:spcBef>
                <a:spcAft>
                  <a:spcPct val="0"/>
                </a:spcAft>
              </a:pPr>
              <a:t>25</a:t>
            </a:fld>
            <a:endParaRPr lang="en-GB" altLang="en-US">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https://www.youtube.com/watch?v=xjE2RV6IQzo</a:t>
            </a:r>
            <a:endParaRPr lang="en-GB" dirty="0"/>
          </a:p>
          <a:p>
            <a:endParaRPr lang="en-GB" dirty="0"/>
          </a:p>
          <a:p>
            <a:r>
              <a:rPr lang="en-GB" dirty="0"/>
              <a:t>An additional video on this topic can be found at </a:t>
            </a:r>
            <a:r>
              <a:rPr lang="en-GB" dirty="0">
                <a:hlinkClick r:id="rId4"/>
              </a:rPr>
              <a:t>https://www.youtube.com/watch?time_continue=197&amp;v=ZAGYQKiW4Qk</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29</a:t>
            </a:fld>
            <a:endParaRPr lang="en-GB"/>
          </a:p>
        </p:txBody>
      </p:sp>
    </p:spTree>
    <p:extLst>
      <p:ext uri="{BB962C8B-B14F-4D97-AF65-F5344CB8AC3E}">
        <p14:creationId xmlns:p14="http://schemas.microsoft.com/office/powerpoint/2010/main" val="2161515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33</a:t>
            </a:fld>
            <a:endParaRPr lang="en-GB"/>
          </a:p>
        </p:txBody>
      </p:sp>
    </p:spTree>
    <p:extLst>
      <p:ext uri="{BB962C8B-B14F-4D97-AF65-F5344CB8AC3E}">
        <p14:creationId xmlns:p14="http://schemas.microsoft.com/office/powerpoint/2010/main" val="6825898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8E22B298-FD64-44F1-927A-B5D54182115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C0B35575-4C76-4C7E-9A1F-8DD539DB90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2292" name="Slide Number Placeholder 3">
            <a:extLst>
              <a:ext uri="{FF2B5EF4-FFF2-40B4-BE49-F238E27FC236}">
                <a16:creationId xmlns:a16="http://schemas.microsoft.com/office/drawing/2014/main" id="{7021712E-2EC2-4570-A3F2-F906B9194EF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C1530C4D-B1E9-4582-9BED-C7FB222AD35C}" type="slidenum">
              <a:rPr lang="en-GB" altLang="en-US" smtClean="0">
                <a:cs typeface="Arial" panose="020B0604020202020204" pitchFamily="34" charset="0"/>
              </a:rPr>
              <a:pPr fontAlgn="base">
                <a:spcBef>
                  <a:spcPct val="0"/>
                </a:spcBef>
                <a:spcAft>
                  <a:spcPct val="0"/>
                </a:spcAft>
              </a:pPr>
              <a:t>34</a:t>
            </a:fld>
            <a:endParaRPr lang="en-GB" altLang="en-US">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hints for students: Search on ‘Articles on Innovation at Whirlpool</a:t>
            </a:r>
          </a:p>
          <a:p>
            <a:endParaRPr lang="en-GB" dirty="0"/>
          </a:p>
          <a:p>
            <a:r>
              <a:rPr lang="en-GB" dirty="0"/>
              <a:t>One article is by Gary Hamel - </a:t>
            </a:r>
            <a:r>
              <a:rPr lang="en-GB" dirty="0">
                <a:hlinkClick r:id="rId3"/>
              </a:rPr>
              <a:t>https://hbr.org/2006/02/the-why-what-and-how-of-management-innovation</a:t>
            </a:r>
            <a:endParaRPr lang="en-GB" dirty="0"/>
          </a:p>
          <a:p>
            <a:endParaRPr lang="en-GB" dirty="0"/>
          </a:p>
          <a:p>
            <a:r>
              <a:rPr lang="en-GB" dirty="0"/>
              <a:t>Search on the UWTSD online library – e-journals – Whirlpool ……contains a SWOT analysis done in </a:t>
            </a:r>
            <a:r>
              <a:rPr lang="en-GB" dirty="0" err="1"/>
              <a:t>Marketline</a:t>
            </a:r>
            <a:r>
              <a:rPr lang="en-GB" dirty="0"/>
              <a:t>…showing how you can do one of these comprehensively.</a:t>
            </a:r>
          </a:p>
          <a:p>
            <a:endParaRPr lang="en-GB" dirty="0"/>
          </a:p>
          <a:p>
            <a:r>
              <a:rPr lang="en-GB" dirty="0" err="1"/>
              <a:t>Youtube</a:t>
            </a:r>
            <a:r>
              <a:rPr lang="en-GB" dirty="0"/>
              <a:t> articles on Whirlpool</a:t>
            </a:r>
          </a:p>
        </p:txBody>
      </p:sp>
      <p:sp>
        <p:nvSpPr>
          <p:cNvPr id="4" name="Slide Number Placeholder 3"/>
          <p:cNvSpPr>
            <a:spLocks noGrp="1"/>
          </p:cNvSpPr>
          <p:nvPr>
            <p:ph type="sldNum" sz="quarter" idx="5"/>
          </p:nvPr>
        </p:nvSpPr>
        <p:spPr/>
        <p:txBody>
          <a:bodyPr/>
          <a:lstStyle/>
          <a:p>
            <a:fld id="{5A651D80-B2C2-482F-8142-881402B33ACC}" type="slidenum">
              <a:rPr lang="en-GB" smtClean="0"/>
              <a:t>35</a:t>
            </a:fld>
            <a:endParaRPr lang="en-GB"/>
          </a:p>
        </p:txBody>
      </p:sp>
    </p:spTree>
    <p:extLst>
      <p:ext uri="{BB962C8B-B14F-4D97-AF65-F5344CB8AC3E}">
        <p14:creationId xmlns:p14="http://schemas.microsoft.com/office/powerpoint/2010/main" val="1805781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FE594924-C003-4DD8-B871-3B73FAE997F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B8575E19-F08E-42A2-8941-56340745EA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http://www.cocatalyst.com/blog/index.php/category/innovation-tools/ accesses 11 Non 11</a:t>
            </a:r>
          </a:p>
        </p:txBody>
      </p:sp>
      <p:sp>
        <p:nvSpPr>
          <p:cNvPr id="14340" name="Slide Number Placeholder 3">
            <a:extLst>
              <a:ext uri="{FF2B5EF4-FFF2-40B4-BE49-F238E27FC236}">
                <a16:creationId xmlns:a16="http://schemas.microsoft.com/office/drawing/2014/main" id="{AA413006-A0FD-4254-8923-D6A99AD08A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2780C862-A8F9-461E-9356-E8C99BEBD8F1}" type="slidenum">
              <a:rPr lang="en-GB" altLang="en-US" smtClean="0">
                <a:cs typeface="Arial" panose="020B0604020202020204" pitchFamily="34" charset="0"/>
              </a:rPr>
              <a:pPr fontAlgn="base">
                <a:spcBef>
                  <a:spcPct val="0"/>
                </a:spcBef>
                <a:spcAft>
                  <a:spcPct val="0"/>
                </a:spcAft>
              </a:pPr>
              <a:t>36</a:t>
            </a:fld>
            <a:endParaRPr lang="en-GB" altLang="en-US">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81E4AC6-A505-4530-8165-EC66D20410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95F6D6F0-3093-4D15-8F8B-9731C90A527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Values, Culture and Leadership:</a:t>
            </a:r>
          </a:p>
          <a:p>
            <a:pPr eaLnBrk="1" hangingPunct="1">
              <a:spcBef>
                <a:spcPct val="0"/>
              </a:spcBef>
            </a:pPr>
            <a:r>
              <a:rPr lang="en-GB" altLang="en-US"/>
              <a:t> ■What principles form the basis for behaviours within the organisation and, more specifically, what are the key criteria which provide the basis for prioritisation decisions? I will probe this area by referring to specific examples from the organisation’s innovation history.</a:t>
            </a:r>
          </a:p>
          <a:p>
            <a:pPr eaLnBrk="1" hangingPunct="1">
              <a:spcBef>
                <a:spcPct val="0"/>
              </a:spcBef>
            </a:pPr>
            <a:r>
              <a:rPr lang="en-GB" altLang="en-US"/>
              <a:t> ■Where does the key drive for innovation come from within the organisation? For example, is innovation initiated most commonly in sales, manufacturing or R&amp;D?</a:t>
            </a:r>
          </a:p>
          <a:p>
            <a:pPr eaLnBrk="1" hangingPunct="1">
              <a:spcBef>
                <a:spcPct val="0"/>
              </a:spcBef>
            </a:pPr>
            <a:r>
              <a:rPr lang="en-GB" altLang="en-US"/>
              <a:t> ■What is the attitude to risk? Is decision making based on gaining consensus or through personal accountability?</a:t>
            </a:r>
          </a:p>
          <a:p>
            <a:pPr eaLnBrk="1" hangingPunct="1">
              <a:spcBef>
                <a:spcPct val="0"/>
              </a:spcBef>
            </a:pPr>
            <a:r>
              <a:rPr lang="en-GB" altLang="en-US"/>
              <a:t> ■How engaged is senior management in innovation activity?</a:t>
            </a:r>
          </a:p>
          <a:p>
            <a:pPr eaLnBrk="1" hangingPunct="1">
              <a:spcBef>
                <a:spcPct val="0"/>
              </a:spcBef>
            </a:pPr>
            <a:r>
              <a:rPr lang="en-GB" altLang="en-US"/>
              <a:t> ■What type of innovation mindset does senior management have? E.g. when they say they want a “break-though” do they really mean it?</a:t>
            </a:r>
          </a:p>
          <a:p>
            <a:pPr eaLnBrk="1" hangingPunct="1">
              <a:spcBef>
                <a:spcPct val="0"/>
              </a:spcBef>
            </a:pPr>
            <a:r>
              <a:rPr lang="en-GB" altLang="en-US"/>
              <a:t> ■How does the business Mission Statement relate to this innovation challenge</a:t>
            </a:r>
          </a:p>
          <a:p>
            <a:pPr eaLnBrk="1" hangingPunct="1">
              <a:spcBef>
                <a:spcPct val="0"/>
              </a:spcBef>
            </a:pPr>
            <a:endParaRPr lang="en-GB" altLang="en-US"/>
          </a:p>
          <a:p>
            <a:pPr eaLnBrk="1" hangingPunct="1">
              <a:spcBef>
                <a:spcPct val="0"/>
              </a:spcBef>
            </a:pPr>
            <a:r>
              <a:rPr lang="en-GB" altLang="en-US" b="1"/>
              <a:t>Business Processes, Financials, Business Model and Network: </a:t>
            </a:r>
          </a:p>
          <a:p>
            <a:pPr eaLnBrk="1" hangingPunct="1">
              <a:spcBef>
                <a:spcPct val="0"/>
              </a:spcBef>
            </a:pPr>
            <a:r>
              <a:rPr lang="en-GB" altLang="en-US"/>
              <a:t> ■What product /service development process does the organisation operate?</a:t>
            </a:r>
          </a:p>
          <a:p>
            <a:pPr eaLnBrk="1" hangingPunct="1">
              <a:spcBef>
                <a:spcPct val="0"/>
              </a:spcBef>
            </a:pPr>
            <a:r>
              <a:rPr lang="en-GB" altLang="en-US"/>
              <a:t> ■What processes does the organisation follow to build its capabilities? E.g. recruitment, research, manufacturing, commercial, marketing and sales.</a:t>
            </a:r>
          </a:p>
          <a:p>
            <a:pPr eaLnBrk="1" hangingPunct="1">
              <a:spcBef>
                <a:spcPct val="0"/>
              </a:spcBef>
            </a:pPr>
            <a:r>
              <a:rPr lang="en-GB" altLang="en-US"/>
              <a:t> ■What processes does the organisation follow to generate revenues?</a:t>
            </a:r>
          </a:p>
          <a:p>
            <a:pPr eaLnBrk="1" hangingPunct="1">
              <a:spcBef>
                <a:spcPct val="0"/>
              </a:spcBef>
            </a:pPr>
            <a:r>
              <a:rPr lang="en-GB" altLang="en-US"/>
              <a:t> ■What other partners operate in the value chain and what are their financial investment and rewards?</a:t>
            </a:r>
          </a:p>
          <a:p>
            <a:pPr eaLnBrk="1" hangingPunct="1">
              <a:spcBef>
                <a:spcPct val="0"/>
              </a:spcBef>
            </a:pPr>
            <a:r>
              <a:rPr lang="en-GB" altLang="en-US"/>
              <a:t> ■Who are the key partners and suppliers?</a:t>
            </a:r>
          </a:p>
          <a:p>
            <a:pPr eaLnBrk="1" hangingPunct="1">
              <a:spcBef>
                <a:spcPct val="0"/>
              </a:spcBef>
            </a:pPr>
            <a:r>
              <a:rPr lang="en-GB" altLang="en-US"/>
              <a:t> ■How is the organisation funded?</a:t>
            </a:r>
          </a:p>
          <a:p>
            <a:pPr eaLnBrk="1" hangingPunct="1">
              <a:spcBef>
                <a:spcPct val="0"/>
              </a:spcBef>
            </a:pPr>
            <a:r>
              <a:rPr lang="en-GB" altLang="en-US"/>
              <a:t> ■What is the attitude to capital spending and valuation of assets? Probe around tangible assets and intangible assets (e.g. IP)</a:t>
            </a:r>
          </a:p>
          <a:p>
            <a:pPr eaLnBrk="1" hangingPunct="1">
              <a:spcBef>
                <a:spcPct val="0"/>
              </a:spcBef>
            </a:pPr>
            <a:endParaRPr lang="en-GB" altLang="en-US"/>
          </a:p>
          <a:p>
            <a:pPr eaLnBrk="1" hangingPunct="1">
              <a:spcBef>
                <a:spcPct val="0"/>
              </a:spcBef>
            </a:pPr>
            <a:r>
              <a:rPr lang="en-GB" altLang="en-US" b="1"/>
              <a:t>Market structure:</a:t>
            </a:r>
          </a:p>
          <a:p>
            <a:pPr eaLnBrk="1" hangingPunct="1">
              <a:spcBef>
                <a:spcPct val="0"/>
              </a:spcBef>
            </a:pPr>
            <a:r>
              <a:rPr lang="en-GB" altLang="en-US"/>
              <a:t> ■Who does the organisation sell their product or service to?</a:t>
            </a:r>
          </a:p>
          <a:p>
            <a:pPr eaLnBrk="1" hangingPunct="1">
              <a:spcBef>
                <a:spcPct val="0"/>
              </a:spcBef>
            </a:pPr>
            <a:r>
              <a:rPr lang="en-GB" altLang="en-US"/>
              <a:t> ■Who uses the service/product?</a:t>
            </a:r>
          </a:p>
          <a:p>
            <a:pPr eaLnBrk="1" hangingPunct="1">
              <a:spcBef>
                <a:spcPct val="0"/>
              </a:spcBef>
            </a:pPr>
            <a:r>
              <a:rPr lang="en-GB" altLang="en-US"/>
              <a:t> ■What does the market landscape look like? How does the organisation segment their market?</a:t>
            </a:r>
          </a:p>
          <a:p>
            <a:pPr eaLnBrk="1" hangingPunct="1">
              <a:spcBef>
                <a:spcPct val="0"/>
              </a:spcBef>
            </a:pPr>
            <a:r>
              <a:rPr lang="en-GB" altLang="en-US"/>
              <a:t> ■What is the geographic scope of the current market?</a:t>
            </a:r>
          </a:p>
          <a:p>
            <a:pPr eaLnBrk="1" hangingPunct="1">
              <a:spcBef>
                <a:spcPct val="0"/>
              </a:spcBef>
            </a:pPr>
            <a:r>
              <a:rPr lang="en-GB" altLang="en-US"/>
              <a:t> ■Who are the other stakeholders in the success of the product or service</a:t>
            </a:r>
          </a:p>
          <a:p>
            <a:pPr eaLnBrk="1" hangingPunct="1">
              <a:spcBef>
                <a:spcPct val="0"/>
              </a:spcBef>
            </a:pPr>
            <a:endParaRPr lang="en-GB" altLang="en-US"/>
          </a:p>
          <a:p>
            <a:pPr eaLnBrk="1" hangingPunct="1">
              <a:spcBef>
                <a:spcPct val="0"/>
              </a:spcBef>
            </a:pPr>
            <a:r>
              <a:rPr lang="en-GB" altLang="en-US" b="1"/>
              <a:t>Category and brand values:</a:t>
            </a:r>
          </a:p>
          <a:p>
            <a:pPr eaLnBrk="1" hangingPunct="1">
              <a:spcBef>
                <a:spcPct val="0"/>
              </a:spcBef>
            </a:pPr>
            <a:r>
              <a:rPr lang="en-GB" altLang="en-US"/>
              <a:t> ■How does the organisation define their market category?</a:t>
            </a:r>
          </a:p>
          <a:p>
            <a:pPr eaLnBrk="1" hangingPunct="1">
              <a:spcBef>
                <a:spcPct val="0"/>
              </a:spcBef>
            </a:pPr>
            <a:r>
              <a:rPr lang="en-GB" altLang="en-US"/>
              <a:t> ■What does the organisation think the key considerations are for this category?</a:t>
            </a:r>
          </a:p>
          <a:p>
            <a:pPr eaLnBrk="1" hangingPunct="1">
              <a:spcBef>
                <a:spcPct val="0"/>
              </a:spcBef>
            </a:pPr>
            <a:r>
              <a:rPr lang="en-GB" altLang="en-US"/>
              <a:t> ■What does the organisation’s brand mean to consumers or customers in the category?</a:t>
            </a:r>
          </a:p>
          <a:p>
            <a:pPr eaLnBrk="1" hangingPunct="1">
              <a:spcBef>
                <a:spcPct val="0"/>
              </a:spcBef>
            </a:pPr>
            <a:r>
              <a:rPr lang="en-GB" altLang="en-US"/>
              <a:t> ■Given the current brand and category, how open to new products or services might the current consumer base be?</a:t>
            </a:r>
          </a:p>
          <a:p>
            <a:pPr eaLnBrk="1" hangingPunct="1">
              <a:spcBef>
                <a:spcPct val="0"/>
              </a:spcBef>
            </a:pPr>
            <a:r>
              <a:rPr lang="en-GB" altLang="en-US"/>
              <a:t> ■How are consumers and customers using the organisation’s product or service? What are the key consumer or customer problems that the product solves?</a:t>
            </a:r>
          </a:p>
          <a:p>
            <a:pPr eaLnBrk="1" hangingPunct="1">
              <a:spcBef>
                <a:spcPct val="0"/>
              </a:spcBef>
            </a:pPr>
            <a:r>
              <a:rPr lang="en-GB" altLang="en-US"/>
              <a:t> ■What are the underlying consumer or customer insights that form the basis for the product or service?</a:t>
            </a:r>
          </a:p>
          <a:p>
            <a:pPr eaLnBrk="1" hangingPunct="1">
              <a:spcBef>
                <a:spcPct val="0"/>
              </a:spcBef>
            </a:pPr>
            <a:endParaRPr lang="en-GB" altLang="en-US"/>
          </a:p>
          <a:p>
            <a:pPr eaLnBrk="1" hangingPunct="1">
              <a:spcBef>
                <a:spcPct val="0"/>
              </a:spcBef>
            </a:pPr>
            <a:r>
              <a:rPr lang="en-GB" altLang="en-US" b="1"/>
              <a:t>Technologies, performance, value and context:</a:t>
            </a:r>
          </a:p>
          <a:p>
            <a:pPr eaLnBrk="1" hangingPunct="1">
              <a:spcBef>
                <a:spcPct val="0"/>
              </a:spcBef>
            </a:pPr>
            <a:r>
              <a:rPr lang="en-GB" altLang="en-US"/>
              <a:t> ■What technologies and capabilities are key to the organisation’s current competitive position?</a:t>
            </a:r>
          </a:p>
          <a:p>
            <a:pPr eaLnBrk="1" hangingPunct="1">
              <a:spcBef>
                <a:spcPct val="0"/>
              </a:spcBef>
            </a:pPr>
            <a:r>
              <a:rPr lang="en-GB" altLang="en-US"/>
              <a:t> ■Which areas of product or service performance are currently most important to consumers and customers?</a:t>
            </a:r>
          </a:p>
          <a:p>
            <a:pPr eaLnBrk="1" hangingPunct="1">
              <a:spcBef>
                <a:spcPct val="0"/>
              </a:spcBef>
            </a:pPr>
            <a:r>
              <a:rPr lang="en-GB" altLang="en-US"/>
              <a:t> ■What is the current pricing structure?</a:t>
            </a:r>
          </a:p>
          <a:p>
            <a:pPr eaLnBrk="1" hangingPunct="1">
              <a:spcBef>
                <a:spcPct val="0"/>
              </a:spcBef>
            </a:pPr>
            <a:r>
              <a:rPr lang="en-GB" altLang="en-US"/>
              <a:t> ■Are there critical considerations which might limit innovation such as surrounding infrastructure and large capital investments either by the client or their partners?</a:t>
            </a:r>
          </a:p>
          <a:p>
            <a:pPr eaLnBrk="1" hangingPunct="1">
              <a:spcBef>
                <a:spcPct val="0"/>
              </a:spcBef>
            </a:pPr>
            <a:endParaRPr lang="en-GB" altLang="en-US"/>
          </a:p>
          <a:p>
            <a:pPr eaLnBrk="1" hangingPunct="1">
              <a:spcBef>
                <a:spcPct val="0"/>
              </a:spcBef>
            </a:pPr>
            <a:r>
              <a:rPr lang="en-GB" altLang="en-US" b="1"/>
              <a:t>The competition: </a:t>
            </a:r>
          </a:p>
          <a:p>
            <a:pPr eaLnBrk="1" hangingPunct="1">
              <a:spcBef>
                <a:spcPct val="0"/>
              </a:spcBef>
            </a:pPr>
            <a:r>
              <a:rPr lang="en-GB" altLang="en-US"/>
              <a:t> ■Who is the main competitor?</a:t>
            </a:r>
          </a:p>
          <a:p>
            <a:pPr eaLnBrk="1" hangingPunct="1">
              <a:spcBef>
                <a:spcPct val="0"/>
              </a:spcBef>
            </a:pPr>
            <a:r>
              <a:rPr lang="en-GB" altLang="en-US"/>
              <a:t> ■Which competitor has the best-in-class performance?</a:t>
            </a:r>
          </a:p>
          <a:p>
            <a:pPr eaLnBrk="1" hangingPunct="1">
              <a:spcBef>
                <a:spcPct val="0"/>
              </a:spcBef>
            </a:pPr>
            <a:r>
              <a:rPr lang="en-GB" altLang="en-US"/>
              <a:t> ■Is there a key limitation which all products in the category suffer from?</a:t>
            </a:r>
          </a:p>
          <a:p>
            <a:pPr eaLnBrk="1" hangingPunct="1">
              <a:spcBef>
                <a:spcPct val="0"/>
              </a:spcBef>
            </a:pPr>
            <a:r>
              <a:rPr lang="en-GB" altLang="en-US"/>
              <a:t> ■Is there any competitor IP or other prior art which might limit future innovation?</a:t>
            </a:r>
          </a:p>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p:txBody>
      </p:sp>
      <p:sp>
        <p:nvSpPr>
          <p:cNvPr id="16388" name="Slide Number Placeholder 3">
            <a:extLst>
              <a:ext uri="{FF2B5EF4-FFF2-40B4-BE49-F238E27FC236}">
                <a16:creationId xmlns:a16="http://schemas.microsoft.com/office/drawing/2014/main" id="{28E1E0E2-B57C-4BD8-B864-214ED32500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2B956C5-786F-414A-B093-86F0D0C9938D}" type="slidenum">
              <a:rPr lang="en-GB" altLang="en-US" smtClean="0">
                <a:cs typeface="Arial" panose="020B0604020202020204" pitchFamily="34" charset="0"/>
              </a:rPr>
              <a:pPr fontAlgn="base">
                <a:spcBef>
                  <a:spcPct val="0"/>
                </a:spcBef>
                <a:spcAft>
                  <a:spcPct val="0"/>
                </a:spcAft>
              </a:pPr>
              <a:t>37</a:t>
            </a:fld>
            <a:endParaRPr lang="en-GB" altLang="en-US">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F295CB69-6EFA-48DD-8999-A90B3277B4D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BFEED9C9-2E8D-4DA7-9BFD-82B44AEE1C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Open market innovation</a:t>
            </a:r>
          </a:p>
          <a:p>
            <a:pPr eaLnBrk="1" hangingPunct="1">
              <a:spcBef>
                <a:spcPct val="0"/>
              </a:spcBef>
            </a:pPr>
            <a:r>
              <a:rPr lang="en-GB" altLang="en-US"/>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a:p>
          <a:p>
            <a:pPr eaLnBrk="1" hangingPunct="1">
              <a:spcBef>
                <a:spcPct val="0"/>
              </a:spcBef>
            </a:pPr>
            <a:r>
              <a:rPr lang="en-GB" altLang="en-US" sz="1400" b="1"/>
              <a:t>Harnessing creativity: sharing and generating ideas </a:t>
            </a:r>
          </a:p>
          <a:p>
            <a:pPr eaLnBrk="1" hangingPunct="1">
              <a:spcBef>
                <a:spcPct val="0"/>
              </a:spcBef>
            </a:pPr>
            <a:r>
              <a:rPr lang="en-GB" altLang="en-US"/>
              <a:t>Creativity in the organisation </a:t>
            </a:r>
          </a:p>
          <a:p>
            <a:pPr eaLnBrk="1" hangingPunct="1">
              <a:spcBef>
                <a:spcPct val="0"/>
              </a:spcBef>
            </a:pPr>
            <a:r>
              <a:rPr lang="en-GB" altLang="en-US"/>
              <a:t>Looking outside the organisation for creative ideas</a:t>
            </a:r>
          </a:p>
          <a:p>
            <a:pPr eaLnBrk="1" hangingPunct="1">
              <a:spcBef>
                <a:spcPct val="0"/>
              </a:spcBef>
            </a:pPr>
            <a:r>
              <a:rPr lang="en-GB" altLang="en-US"/>
              <a:t>Supportive and obstructive features for harnessing creativity </a:t>
            </a:r>
          </a:p>
          <a:p>
            <a:pPr eaLnBrk="1" hangingPunct="1">
              <a:spcBef>
                <a:spcPct val="0"/>
              </a:spcBef>
            </a:pPr>
            <a:r>
              <a:rPr lang="en-GB" altLang="en-US"/>
              <a:t>Work processes </a:t>
            </a:r>
          </a:p>
          <a:p>
            <a:pPr eaLnBrk="1" hangingPunct="1">
              <a:spcBef>
                <a:spcPct val="0"/>
              </a:spcBef>
            </a:pPr>
            <a:r>
              <a:rPr lang="en-GB" altLang="en-US"/>
              <a:t>Assessing creativity ‘wealth’</a:t>
            </a:r>
          </a:p>
          <a:p>
            <a:pPr eaLnBrk="1" hangingPunct="1">
              <a:spcBef>
                <a:spcPct val="0"/>
              </a:spcBef>
            </a:pPr>
            <a:endParaRPr lang="en-GB" altLang="en-US"/>
          </a:p>
          <a:p>
            <a:pPr eaLnBrk="1" hangingPunct="1">
              <a:spcBef>
                <a:spcPct val="0"/>
              </a:spcBef>
            </a:pPr>
            <a:r>
              <a:rPr lang="en-GB" altLang="en-US" sz="1400" b="1"/>
              <a:t>Harnessing innovation: options for implementation </a:t>
            </a:r>
          </a:p>
          <a:p>
            <a:pPr eaLnBrk="1" hangingPunct="1">
              <a:spcBef>
                <a:spcPct val="0"/>
              </a:spcBef>
            </a:pPr>
            <a:r>
              <a:rPr lang="en-GB" altLang="en-US"/>
              <a:t>Innovation in the organisation </a:t>
            </a:r>
          </a:p>
          <a:p>
            <a:pPr eaLnBrk="1" hangingPunct="1">
              <a:spcBef>
                <a:spcPct val="0"/>
              </a:spcBef>
            </a:pPr>
            <a:r>
              <a:rPr lang="en-GB" altLang="en-US"/>
              <a:t> Strategic partnerships or outsourcing </a:t>
            </a:r>
          </a:p>
          <a:p>
            <a:pPr eaLnBrk="1" hangingPunct="1">
              <a:spcBef>
                <a:spcPct val="0"/>
              </a:spcBef>
            </a:pPr>
            <a:r>
              <a:rPr lang="en-GB" altLang="en-US"/>
              <a:t>Take over of another company for their product/service</a:t>
            </a:r>
          </a:p>
          <a:p>
            <a:pPr eaLnBrk="1" hangingPunct="1">
              <a:spcBef>
                <a:spcPct val="0"/>
              </a:spcBef>
            </a:pPr>
            <a:endParaRPr lang="en-GB" altLang="en-US"/>
          </a:p>
          <a:p>
            <a:pPr eaLnBrk="1" hangingPunct="1">
              <a:spcBef>
                <a:spcPct val="0"/>
              </a:spcBef>
            </a:pPr>
            <a:r>
              <a:rPr lang="en-GB" altLang="en-US"/>
              <a:t>Source Corporate Partners Research Programme, “Harnessing creativity and innovation” Kelly Drewery (2003</a:t>
            </a:r>
          </a:p>
        </p:txBody>
      </p:sp>
      <p:sp>
        <p:nvSpPr>
          <p:cNvPr id="18436" name="Slide Number Placeholder 3">
            <a:extLst>
              <a:ext uri="{FF2B5EF4-FFF2-40B4-BE49-F238E27FC236}">
                <a16:creationId xmlns:a16="http://schemas.microsoft.com/office/drawing/2014/main" id="{3CD83E71-7520-4E2A-840B-422440FC08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BE31E4F1-F316-4700-85DA-B787263CBAD6}" type="slidenum">
              <a:rPr lang="en-GB" altLang="en-US" smtClean="0">
                <a:cs typeface="Arial" panose="020B0604020202020204" pitchFamily="34" charset="0"/>
              </a:rPr>
              <a:pPr fontAlgn="base">
                <a:spcBef>
                  <a:spcPct val="0"/>
                </a:spcBef>
                <a:spcAft>
                  <a:spcPct val="0"/>
                </a:spcAft>
              </a:pPr>
              <a:t>38</a:t>
            </a:fld>
            <a:endParaRPr lang="en-GB" altLang="en-US">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could be done on Post-Its and put into categories on ‘Pre-Titled Flipchart Sheets, e.g. Strategy, Culture/Climate, Employees, Leadership &amp; Management, Organisational Structure and Work Design, Performance Management &amp; Work Practices, Team working and Networking, Resources?</a:t>
            </a:r>
          </a:p>
        </p:txBody>
      </p:sp>
      <p:sp>
        <p:nvSpPr>
          <p:cNvPr id="4" name="Slide Number Placeholder 3"/>
          <p:cNvSpPr>
            <a:spLocks noGrp="1"/>
          </p:cNvSpPr>
          <p:nvPr>
            <p:ph type="sldNum" sz="quarter" idx="5"/>
          </p:nvPr>
        </p:nvSpPr>
        <p:spPr/>
        <p:txBody>
          <a:bodyPr/>
          <a:lstStyle/>
          <a:p>
            <a:fld id="{5A651D80-B2C2-482F-8142-881402B33ACC}" type="slidenum">
              <a:rPr lang="en-GB" smtClean="0"/>
              <a:t>39</a:t>
            </a:fld>
            <a:endParaRPr lang="en-GB"/>
          </a:p>
        </p:txBody>
      </p:sp>
    </p:spTree>
    <p:extLst>
      <p:ext uri="{BB962C8B-B14F-4D97-AF65-F5344CB8AC3E}">
        <p14:creationId xmlns:p14="http://schemas.microsoft.com/office/powerpoint/2010/main" val="21013714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379E33BC-EC89-4E95-B014-DCF417AD0A3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6D9B0F87-7AE5-44E6-BC78-9AA924C8540D}"/>
              </a:ext>
            </a:extLst>
          </p:cNvPr>
          <p:cNvSpPr>
            <a:spLocks noGrp="1"/>
          </p:cNvSpPr>
          <p:nvPr>
            <p:ph type="body" idx="1"/>
          </p:nvPr>
        </p:nvSpPr>
        <p:spPr/>
        <p:txBody>
          <a:bodyPr/>
          <a:lstStyle/>
          <a:p>
            <a:pPr eaLnBrk="1" fontAlgn="auto" hangingPunct="1">
              <a:spcBef>
                <a:spcPts val="0"/>
              </a:spcBef>
              <a:spcAft>
                <a:spcPts val="0"/>
              </a:spcAft>
              <a:defRPr/>
            </a:pPr>
            <a:r>
              <a:rPr lang="en-GB" dirty="0"/>
              <a:t>British research conducted by NESTA (the National Endowment for Science, Technology, and the Arts) surveyed over 850 managers found that the following are barriers to innovation, </a:t>
            </a:r>
            <a:r>
              <a:rPr lang="en-GB" u="sng" dirty="0">
                <a:effectLst>
                  <a:outerShdw blurRad="38100" dist="38100" dir="2700000" algn="tl">
                    <a:srgbClr val="000000">
                      <a:alpha val="43137"/>
                    </a:srgbClr>
                  </a:outerShdw>
                </a:effectLst>
              </a:rPr>
              <a:t>listed in order of importance:</a:t>
            </a:r>
          </a:p>
          <a:p>
            <a:pPr eaLnBrk="1" fontAlgn="auto" hangingPunct="1">
              <a:spcBef>
                <a:spcPts val="0"/>
              </a:spcBef>
              <a:spcAft>
                <a:spcPts val="0"/>
              </a:spcAft>
              <a:defRPr/>
            </a:pPr>
            <a:endParaRPr lang="en-GB" u="sng" dirty="0">
              <a:effectLst>
                <a:outerShdw blurRad="38100" dist="38100" dir="2700000" algn="tl">
                  <a:srgbClr val="000000">
                    <a:alpha val="43137"/>
                  </a:srgbClr>
                </a:outerShdw>
              </a:effectLst>
            </a:endParaRPr>
          </a:p>
          <a:p>
            <a:pPr eaLnBrk="1" fontAlgn="auto" hangingPunct="1">
              <a:spcBef>
                <a:spcPts val="0"/>
              </a:spcBef>
              <a:spcAft>
                <a:spcPts val="0"/>
              </a:spcAft>
              <a:defRPr/>
            </a:pPr>
            <a:r>
              <a:rPr lang="en-GB" dirty="0"/>
              <a:t>The same research found the following to assist in overcoming barriers to innovation also listed in order of importance: </a:t>
            </a:r>
          </a:p>
        </p:txBody>
      </p:sp>
      <p:sp>
        <p:nvSpPr>
          <p:cNvPr id="22532" name="Slide Number Placeholder 3">
            <a:extLst>
              <a:ext uri="{FF2B5EF4-FFF2-40B4-BE49-F238E27FC236}">
                <a16:creationId xmlns:a16="http://schemas.microsoft.com/office/drawing/2014/main" id="{82891A89-77D7-4DBB-AEDA-1109ADAB60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A3610D4-C4DC-404D-9738-E40DAD2576D3}" type="slidenum">
              <a:rPr lang="en-GB" altLang="en-US" smtClean="0">
                <a:cs typeface="Arial" panose="020B0604020202020204" pitchFamily="34" charset="0"/>
              </a:rPr>
              <a:pPr fontAlgn="base">
                <a:spcBef>
                  <a:spcPct val="0"/>
                </a:spcBef>
                <a:spcAft>
                  <a:spcPct val="0"/>
                </a:spcAft>
              </a:pPr>
              <a:t>40</a:t>
            </a:fld>
            <a:endParaRPr lang="en-GB" altLang="en-US">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BA99A3D9-1047-4816-B255-C1B5C8512C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AD9FC189-F7AC-4E9C-8F0D-093390489E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dirty="0"/>
              <a:t>Recognise that innovation is a team effort: the survey results suggest that a</a:t>
            </a:r>
          </a:p>
          <a:p>
            <a:pPr eaLnBrk="1" hangingPunct="1">
              <a:spcBef>
                <a:spcPct val="0"/>
              </a:spcBef>
            </a:pPr>
            <a:r>
              <a:rPr lang="en-US" altLang="en-US" dirty="0"/>
              <a:t>‘we’re in it together’ attitude, team rather than individual incentives, and setting</a:t>
            </a:r>
          </a:p>
          <a:p>
            <a:pPr eaLnBrk="1" hangingPunct="1">
              <a:spcBef>
                <a:spcPct val="0"/>
              </a:spcBef>
            </a:pPr>
            <a:r>
              <a:rPr lang="en-US" altLang="en-US" dirty="0"/>
              <a:t>up the right team of people, all have an important role in supporting idea generation.</a:t>
            </a:r>
          </a:p>
          <a:p>
            <a:pPr eaLnBrk="1" hangingPunct="1">
              <a:spcBef>
                <a:spcPct val="0"/>
              </a:spcBef>
            </a:pPr>
            <a:r>
              <a:rPr lang="en-US" altLang="en-US" b="1" dirty="0"/>
              <a:t>Build a reputation for innovation: the research identifies the importance to</a:t>
            </a:r>
          </a:p>
          <a:p>
            <a:pPr eaLnBrk="1" hangingPunct="1">
              <a:spcBef>
                <a:spcPct val="0"/>
              </a:spcBef>
            </a:pPr>
            <a:r>
              <a:rPr lang="en-US" altLang="en-US" dirty="0"/>
              <a:t>respondents of building a reputation for innovation. Managers should consider the</a:t>
            </a:r>
          </a:p>
          <a:p>
            <a:pPr eaLnBrk="1" hangingPunct="1">
              <a:spcBef>
                <a:spcPct val="0"/>
              </a:spcBef>
            </a:pPr>
            <a:r>
              <a:rPr lang="en-US" altLang="en-US" dirty="0"/>
              <a:t>benefits of having a reputation for innovation and how their organisations could</a:t>
            </a:r>
          </a:p>
          <a:p>
            <a:pPr eaLnBrk="1" hangingPunct="1">
              <a:spcBef>
                <a:spcPct val="0"/>
              </a:spcBef>
            </a:pPr>
            <a:r>
              <a:rPr lang="en-GB" altLang="en-US" dirty="0"/>
              <a:t>develop such a reputation.</a:t>
            </a:r>
          </a:p>
          <a:p>
            <a:pPr eaLnBrk="1" hangingPunct="1">
              <a:spcBef>
                <a:spcPct val="0"/>
              </a:spcBef>
            </a:pPr>
            <a:r>
              <a:rPr lang="en-US" altLang="en-US" b="1" dirty="0"/>
              <a:t>Learn from small organisations: managers in small organisations appear to be</a:t>
            </a:r>
          </a:p>
          <a:p>
            <a:pPr eaLnBrk="1" hangingPunct="1">
              <a:spcBef>
                <a:spcPct val="0"/>
              </a:spcBef>
            </a:pPr>
            <a:r>
              <a:rPr lang="en-US" altLang="en-US" dirty="0"/>
              <a:t>able to offer more active support for innovation. Learn from the more participative</a:t>
            </a:r>
          </a:p>
          <a:p>
            <a:pPr eaLnBrk="1" hangingPunct="1">
              <a:spcBef>
                <a:spcPct val="0"/>
              </a:spcBef>
            </a:pPr>
            <a:r>
              <a:rPr lang="en-US" altLang="en-US" dirty="0"/>
              <a:t>and collaborative approaches that can be found in small organisations. Avoid</a:t>
            </a:r>
          </a:p>
          <a:p>
            <a:pPr eaLnBrk="1" hangingPunct="1">
              <a:spcBef>
                <a:spcPct val="0"/>
              </a:spcBef>
            </a:pPr>
            <a:r>
              <a:rPr lang="en-US" altLang="en-US" dirty="0"/>
              <a:t>restrictions on the flow of information and consider whether the advantages of</a:t>
            </a:r>
          </a:p>
          <a:p>
            <a:pPr eaLnBrk="1" hangingPunct="1">
              <a:spcBef>
                <a:spcPct val="0"/>
              </a:spcBef>
            </a:pPr>
            <a:r>
              <a:rPr lang="en-US" altLang="en-US" dirty="0"/>
              <a:t>flatter organisational structures can be replicated.</a:t>
            </a:r>
          </a:p>
          <a:p>
            <a:pPr eaLnBrk="1" hangingPunct="1">
              <a:spcBef>
                <a:spcPct val="0"/>
              </a:spcBef>
            </a:pPr>
            <a:r>
              <a:rPr lang="en-US" altLang="en-US" b="1" dirty="0"/>
              <a:t>Leading innovation: the leadership role is critical to successful innovation.</a:t>
            </a:r>
          </a:p>
          <a:p>
            <a:pPr eaLnBrk="1" hangingPunct="1">
              <a:spcBef>
                <a:spcPct val="0"/>
              </a:spcBef>
            </a:pPr>
            <a:r>
              <a:rPr lang="en-US" altLang="en-US" dirty="0"/>
              <a:t>The ability to monitor, evaluate and provide feedback plays a vital role in motivating</a:t>
            </a:r>
          </a:p>
          <a:p>
            <a:pPr eaLnBrk="1" hangingPunct="1">
              <a:spcBef>
                <a:spcPct val="0"/>
              </a:spcBef>
            </a:pPr>
            <a:r>
              <a:rPr lang="en-US" altLang="en-US" dirty="0"/>
              <a:t>employees throughout the innovation process. To enhance innovative working,</a:t>
            </a:r>
          </a:p>
          <a:p>
            <a:pPr eaLnBrk="1" hangingPunct="1">
              <a:spcBef>
                <a:spcPct val="0"/>
              </a:spcBef>
            </a:pPr>
            <a:r>
              <a:rPr lang="en-US" altLang="en-US" dirty="0"/>
              <a:t>consider integrating these innovative behaviours and skills more specifically into</a:t>
            </a:r>
          </a:p>
          <a:p>
            <a:pPr eaLnBrk="1" hangingPunct="1">
              <a:spcBef>
                <a:spcPct val="0"/>
              </a:spcBef>
            </a:pPr>
            <a:r>
              <a:rPr lang="en-US" altLang="en-US" dirty="0"/>
              <a:t>selection and recruitment criteria and personal development activities.</a:t>
            </a:r>
            <a:endParaRPr lang="en-GB" altLang="en-US" dirty="0"/>
          </a:p>
        </p:txBody>
      </p:sp>
      <p:sp>
        <p:nvSpPr>
          <p:cNvPr id="15364" name="Slide Number Placeholder 3">
            <a:extLst>
              <a:ext uri="{FF2B5EF4-FFF2-40B4-BE49-F238E27FC236}">
                <a16:creationId xmlns:a16="http://schemas.microsoft.com/office/drawing/2014/main" id="{F250E757-759A-40BA-A27B-4546D41BB846}"/>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9634A9E-E111-4D09-A358-21D951F342AE}" type="slidenum">
              <a:rPr lang="en-GB" altLang="en-US">
                <a:latin typeface="Calibri" panose="020F0502020204030204" pitchFamily="34" charset="0"/>
              </a:rPr>
              <a:pPr eaLnBrk="1" hangingPunct="1"/>
              <a:t>48</a:t>
            </a:fld>
            <a:endParaRPr lang="en-GB"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03406A0-0259-43F5-8851-B41727CAD21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DCAEDD60-0457-471F-BE4F-3BC2FE8B3A0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https://www.youtube.com/watch?v=NugRZGDbPFU</a:t>
            </a:r>
          </a:p>
        </p:txBody>
      </p:sp>
      <p:sp>
        <p:nvSpPr>
          <p:cNvPr id="27652" name="Slide Number Placeholder 3">
            <a:extLst>
              <a:ext uri="{FF2B5EF4-FFF2-40B4-BE49-F238E27FC236}">
                <a16:creationId xmlns:a16="http://schemas.microsoft.com/office/drawing/2014/main" id="{62356A75-597D-44B9-BF9F-D0D087E177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E650D9AD-F5AE-4998-AE29-0D37A1BAF744}" type="slidenum">
              <a:rPr lang="en-GB" altLang="en-US" smtClean="0">
                <a:latin typeface="Calibri" panose="020F0502020204030204" pitchFamily="34" charset="0"/>
              </a:rPr>
              <a:pPr fontAlgn="base">
                <a:spcBef>
                  <a:spcPct val="0"/>
                </a:spcBef>
                <a:spcAft>
                  <a:spcPct val="0"/>
                </a:spcAft>
              </a:pPr>
              <a:t>50</a:t>
            </a:fld>
            <a:endParaRPr lang="en-GB"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41776E3-FC03-4EF6-8BFD-89B87C73F0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071B2FA9-E443-465D-9787-34A56F3F005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Product Innovation </a:t>
            </a:r>
            <a:r>
              <a:rPr lang="en-GB" altLang="en-US"/>
              <a:t>Design of new products</a:t>
            </a:r>
          </a:p>
          <a:p>
            <a:pPr eaLnBrk="1" hangingPunct="1">
              <a:spcBef>
                <a:spcPct val="0"/>
              </a:spcBef>
            </a:pPr>
            <a:endParaRPr lang="en-GB" altLang="en-US" b="1"/>
          </a:p>
          <a:p>
            <a:pPr eaLnBrk="1" hangingPunct="1">
              <a:spcBef>
                <a:spcPct val="0"/>
              </a:spcBef>
            </a:pPr>
            <a:r>
              <a:rPr lang="en-GB" altLang="en-US" b="1"/>
              <a:t>Process Innovation  </a:t>
            </a:r>
            <a:r>
              <a:rPr lang="en-GB" altLang="en-US"/>
              <a:t>Innovations of this nature often use such techniques as business process reengineering or lean based tools to analyze a process and reduce the number of steps by removing any redundant, repetitive or simply wasteful process steps. An innovative process often needs to precede an innovative product in order for a product to be manufactured at a price that the market will accept. </a:t>
            </a:r>
          </a:p>
        </p:txBody>
      </p:sp>
      <p:sp>
        <p:nvSpPr>
          <p:cNvPr id="29700" name="Slide Number Placeholder 3">
            <a:extLst>
              <a:ext uri="{FF2B5EF4-FFF2-40B4-BE49-F238E27FC236}">
                <a16:creationId xmlns:a16="http://schemas.microsoft.com/office/drawing/2014/main" id="{7BE2FDBB-3A54-4262-9CC2-9E972BA012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DDB32B55-3B07-457A-BC0D-D7679FA2DA75}" type="slidenum">
              <a:rPr lang="en-GB" altLang="en-US" smtClean="0">
                <a:cs typeface="Arial" panose="020B0604020202020204" pitchFamily="34" charset="0"/>
              </a:rPr>
              <a:pPr fontAlgn="base">
                <a:spcBef>
                  <a:spcPct val="0"/>
                </a:spcBef>
                <a:spcAft>
                  <a:spcPct val="0"/>
                </a:spcAft>
              </a:pPr>
              <a:t>51</a:t>
            </a:fld>
            <a:endParaRPr lang="en-GB" altLang="en-US">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FD8A0BC0-B3E6-401D-AD8C-1580AB3889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79F499F7-8E46-463B-BE4C-6A3606B59E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200000"/>
              </a:lnSpc>
              <a:spcBef>
                <a:spcPct val="0"/>
              </a:spcBef>
            </a:pPr>
            <a:r>
              <a:rPr lang="en-GB" altLang="en-US" b="1"/>
              <a:t>1.Total innovations</a:t>
            </a:r>
            <a:r>
              <a:rPr lang="en-GB" altLang="en-US"/>
              <a:t>: These provide new services to new users</a:t>
            </a:r>
          </a:p>
          <a:p>
            <a:pPr eaLnBrk="1" hangingPunct="1">
              <a:lnSpc>
                <a:spcPct val="200000"/>
              </a:lnSpc>
              <a:spcBef>
                <a:spcPct val="0"/>
              </a:spcBef>
            </a:pPr>
            <a:r>
              <a:rPr lang="en-GB" altLang="en-US" b="1"/>
              <a:t> 2.Existing services</a:t>
            </a:r>
            <a:r>
              <a:rPr lang="en-GB" altLang="en-US"/>
              <a:t>: Provided to a new user group and therefore expanding the reach of the service</a:t>
            </a:r>
          </a:p>
          <a:p>
            <a:pPr eaLnBrk="1" hangingPunct="1">
              <a:lnSpc>
                <a:spcPct val="200000"/>
              </a:lnSpc>
              <a:spcBef>
                <a:spcPct val="0"/>
              </a:spcBef>
            </a:pPr>
            <a:r>
              <a:rPr lang="en-GB" altLang="en-US"/>
              <a:t> </a:t>
            </a:r>
            <a:r>
              <a:rPr lang="en-GB" altLang="en-US" b="1"/>
              <a:t>3.Evolutionary innovations</a:t>
            </a:r>
            <a:r>
              <a:rPr lang="en-GB" altLang="en-US"/>
              <a:t>: Delivering a new service to an existing set of users</a:t>
            </a:r>
          </a:p>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a:p>
            <a:pPr eaLnBrk="1" hangingPunct="1">
              <a:spcBef>
                <a:spcPct val="0"/>
              </a:spcBef>
            </a:pPr>
            <a:r>
              <a:rPr lang="en-GB" altLang="en-US"/>
              <a:t>References:</a:t>
            </a:r>
          </a:p>
          <a:p>
            <a:pPr eaLnBrk="1" hangingPunct="1">
              <a:spcBef>
                <a:spcPct val="0"/>
              </a:spcBef>
            </a:pPr>
            <a:r>
              <a:rPr lang="en-GB" altLang="en-US"/>
              <a:t> Katz R (2009) The Innovators Toolkit – 10 Practical Strategies to Help You Develop and Implement Innovation, Boston, Harvard Business School Publishing</a:t>
            </a:r>
          </a:p>
          <a:p>
            <a:pPr eaLnBrk="1" hangingPunct="1">
              <a:spcBef>
                <a:spcPct val="0"/>
              </a:spcBef>
            </a:pPr>
            <a:r>
              <a:rPr lang="en-GB" altLang="en-US"/>
              <a:t> </a:t>
            </a:r>
          </a:p>
          <a:p>
            <a:pPr eaLnBrk="1" hangingPunct="1">
              <a:spcBef>
                <a:spcPct val="0"/>
              </a:spcBef>
            </a:pPr>
            <a:r>
              <a:rPr lang="en-GB" altLang="en-US"/>
              <a:t>Walker, Richard M (2008) An Empirical Evaluation of Innovation Types and Organizational and Environmental Characteristics: Towards a Configuration Framework, Journal of Public Administration Research &amp; Theory, Vol. 18 Issue 4, p591-615</a:t>
            </a:r>
          </a:p>
          <a:p>
            <a:pPr eaLnBrk="1" hangingPunct="1">
              <a:spcBef>
                <a:spcPct val="0"/>
              </a:spcBef>
            </a:pPr>
            <a:r>
              <a:rPr lang="en-GB" altLang="en-US"/>
              <a:t> </a:t>
            </a:r>
          </a:p>
          <a:p>
            <a:pPr eaLnBrk="1" hangingPunct="1">
              <a:spcBef>
                <a:spcPct val="0"/>
              </a:spcBef>
            </a:pPr>
            <a:endParaRPr lang="en-GB" altLang="en-US"/>
          </a:p>
        </p:txBody>
      </p:sp>
      <p:sp>
        <p:nvSpPr>
          <p:cNvPr id="31748" name="Slide Number Placeholder 3">
            <a:extLst>
              <a:ext uri="{FF2B5EF4-FFF2-40B4-BE49-F238E27FC236}">
                <a16:creationId xmlns:a16="http://schemas.microsoft.com/office/drawing/2014/main" id="{66009BEE-DE55-4F03-AC29-6C85AC25FF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33A477D9-403C-4049-A61B-46E0BA6B87A4}" type="slidenum">
              <a:rPr lang="en-GB" altLang="en-US" smtClean="0">
                <a:cs typeface="Arial" panose="020B0604020202020204" pitchFamily="34" charset="0"/>
              </a:rPr>
              <a:pPr fontAlgn="base">
                <a:spcBef>
                  <a:spcPct val="0"/>
                </a:spcBef>
                <a:spcAft>
                  <a:spcPct val="0"/>
                </a:spcAft>
              </a:pPr>
              <a:t>52</a:t>
            </a:fld>
            <a:endParaRPr lang="en-GB" altLang="en-US">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1DE6D8F5-3B66-4E0D-BBBB-E183ECB3851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37AFED5E-33BF-4816-A9AD-F71087B25A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White hat: Information approach - white as in paper, printout, faxes; white paper is neutral and merely conveys information.</a:t>
            </a:r>
          </a:p>
          <a:p>
            <a:pPr eaLnBrk="1" hangingPunct="1">
              <a:spcBef>
                <a:spcPct val="0"/>
              </a:spcBef>
            </a:pPr>
            <a:endParaRPr lang="en-GB" altLang="en-US"/>
          </a:p>
          <a:p>
            <a:pPr eaLnBrk="1" hangingPunct="1">
              <a:spcBef>
                <a:spcPct val="0"/>
              </a:spcBef>
            </a:pPr>
            <a:r>
              <a:rPr lang="en-GB" altLang="en-US"/>
              <a:t>Red hat: Feelings approach - red as in fire, red for warmth; the red hat covers feelings, emotions and intuition; helps keep people warm.</a:t>
            </a:r>
          </a:p>
          <a:p>
            <a:pPr eaLnBrk="1" hangingPunct="1">
              <a:spcBef>
                <a:spcPct val="0"/>
              </a:spcBef>
            </a:pPr>
            <a:endParaRPr lang="en-GB" altLang="en-US"/>
          </a:p>
          <a:p>
            <a:pPr eaLnBrk="1" hangingPunct="1">
              <a:spcBef>
                <a:spcPct val="0"/>
              </a:spcBef>
            </a:pPr>
            <a:r>
              <a:rPr lang="en-GB" altLang="en-US"/>
              <a:t>Black hat: Logical Negative approach - black robes of a judge; assessing matters with stern caution and no nonsense.</a:t>
            </a:r>
          </a:p>
          <a:p>
            <a:pPr eaLnBrk="1" hangingPunct="1">
              <a:spcBef>
                <a:spcPct val="0"/>
              </a:spcBef>
            </a:pPr>
            <a:endParaRPr lang="en-GB" altLang="en-US"/>
          </a:p>
          <a:p>
            <a:pPr eaLnBrk="1" hangingPunct="1">
              <a:spcBef>
                <a:spcPct val="0"/>
              </a:spcBef>
            </a:pPr>
            <a:r>
              <a:rPr lang="en-GB" altLang="en-US"/>
              <a:t>Yellow hat: Logical Positive approach - sunshine and optimism; look on the bright side; feel positive in the sunshine.</a:t>
            </a:r>
          </a:p>
          <a:p>
            <a:pPr eaLnBrk="1" hangingPunct="1">
              <a:spcBef>
                <a:spcPct val="0"/>
              </a:spcBef>
            </a:pPr>
            <a:endParaRPr lang="en-GB" altLang="en-US"/>
          </a:p>
          <a:p>
            <a:pPr eaLnBrk="1" hangingPunct="1">
              <a:spcBef>
                <a:spcPct val="0"/>
              </a:spcBef>
            </a:pPr>
            <a:r>
              <a:rPr lang="en-GB" altLang="en-US"/>
              <a:t>Green hat: Creating thinking approaches - green for nature and creation; green for growth, new shoots, energy; new ideas springing up.</a:t>
            </a:r>
          </a:p>
          <a:p>
            <a:pPr eaLnBrk="1" hangingPunct="1">
              <a:spcBef>
                <a:spcPct val="0"/>
              </a:spcBef>
            </a:pPr>
            <a:endParaRPr lang="en-GB" altLang="en-US"/>
          </a:p>
          <a:p>
            <a:pPr eaLnBrk="1" hangingPunct="1">
              <a:spcBef>
                <a:spcPct val="0"/>
              </a:spcBef>
            </a:pPr>
            <a:r>
              <a:rPr lang="en-GB" altLang="en-US"/>
              <a:t>Blue hat: Control of Thinking approaches - blue for sky and the overview; looking down on the thinking; helicoptering; blue for cool and detached but all knowing and wise</a:t>
            </a:r>
          </a:p>
        </p:txBody>
      </p:sp>
      <p:sp>
        <p:nvSpPr>
          <p:cNvPr id="33796" name="Slide Number Placeholder 3">
            <a:extLst>
              <a:ext uri="{FF2B5EF4-FFF2-40B4-BE49-F238E27FC236}">
                <a16:creationId xmlns:a16="http://schemas.microsoft.com/office/drawing/2014/main" id="{FDE22A32-CFD9-47FD-89E9-DCA98854FF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FB7894D5-5DF9-4BB7-9BC0-9A09451F700C}" type="slidenum">
              <a:rPr lang="en-GB" altLang="en-US" smtClean="0">
                <a:cs typeface="Arial" panose="020B0604020202020204" pitchFamily="34" charset="0"/>
              </a:rPr>
              <a:pPr fontAlgn="base">
                <a:spcBef>
                  <a:spcPct val="0"/>
                </a:spcBef>
                <a:spcAft>
                  <a:spcPct val="0"/>
                </a:spcAft>
              </a:pPr>
              <a:t>53</a:t>
            </a:fld>
            <a:endParaRPr lang="en-GB" altLang="en-US">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68909B93-4046-4926-92C2-4BE881C4CBE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81C1633-5073-4750-A20A-1874B0BB88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Six Thinking Hats - Looking at a Decision From All Points of View</a:t>
            </a:r>
          </a:p>
          <a:p>
            <a:pPr eaLnBrk="1" hangingPunct="1">
              <a:spcBef>
                <a:spcPct val="0"/>
              </a:spcBef>
            </a:pPr>
            <a:r>
              <a:rPr lang="en-GB" altLang="en-US"/>
              <a:t> </a:t>
            </a:r>
          </a:p>
          <a:p>
            <a:pPr eaLnBrk="1" hangingPunct="1">
              <a:spcBef>
                <a:spcPct val="0"/>
              </a:spcBef>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a:p>
          <a:p>
            <a:pPr eaLnBrk="1" hangingPunct="1">
              <a:spcBef>
                <a:spcPct val="0"/>
              </a:spcBef>
            </a:pPr>
            <a:r>
              <a:rPr lang="en-GB" altLang="en-US"/>
              <a:t>This tool was created by Edward de Bono in his book '6 Thinking Hats'.</a:t>
            </a:r>
          </a:p>
          <a:p>
            <a:pPr eaLnBrk="1" hangingPunct="1">
              <a:spcBef>
                <a:spcPct val="0"/>
              </a:spcBef>
            </a:pPr>
            <a:endParaRPr lang="en-GB" altLang="en-US"/>
          </a:p>
          <a:p>
            <a:pPr eaLnBrk="1" hangingPunct="1">
              <a:spcBef>
                <a:spcPct val="0"/>
              </a:spcBef>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a:p>
          <a:p>
            <a:pPr eaLnBrk="1" hangingPunct="1">
              <a:spcBef>
                <a:spcPct val="0"/>
              </a:spcBef>
            </a:pPr>
            <a:r>
              <a:rPr lang="en-GB" altLang="en-US"/>
              <a:t>Similarly, pessimists may be excessively defensive. Emotional people may fail to look at decisions calmly and rationally.</a:t>
            </a:r>
          </a:p>
          <a:p>
            <a:pPr eaLnBrk="1" hangingPunct="1">
              <a:spcBef>
                <a:spcPct val="0"/>
              </a:spcBef>
            </a:pPr>
            <a:endParaRPr lang="en-GB" altLang="en-US"/>
          </a:p>
          <a:p>
            <a:pPr eaLnBrk="1" hangingPunct="1">
              <a:spcBef>
                <a:spcPct val="0"/>
              </a:spcBef>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a:p>
          <a:p>
            <a:pPr eaLnBrk="1" hangingPunct="1">
              <a:spcBef>
                <a:spcPct val="0"/>
              </a:spcBef>
            </a:pPr>
            <a:r>
              <a:rPr lang="en-GB" altLang="en-US"/>
              <a:t>How to Use the Tool:</a:t>
            </a:r>
          </a:p>
          <a:p>
            <a:pPr eaLnBrk="1" hangingPunct="1">
              <a:spcBef>
                <a:spcPct val="0"/>
              </a:spcBef>
            </a:pPr>
            <a:r>
              <a:rPr lang="en-GB" altLang="en-US"/>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a:p>
          <a:p>
            <a:pPr eaLnBrk="1" hangingPunct="1">
              <a:spcBef>
                <a:spcPct val="0"/>
              </a:spcBef>
            </a:pPr>
            <a:r>
              <a:rPr lang="en-GB" altLang="en-US"/>
              <a:t>Each 'Thinking Hat' is a different style of thinking. These are explained below:</a:t>
            </a:r>
          </a:p>
          <a:p>
            <a:pPr eaLnBrk="1" hangingPunct="1">
              <a:spcBef>
                <a:spcPct val="0"/>
              </a:spcBef>
            </a:pPr>
            <a:r>
              <a:rPr lang="en-GB" altLang="en-US"/>
              <a:t> </a:t>
            </a:r>
          </a:p>
          <a:p>
            <a:pPr eaLnBrk="1" hangingPunct="1">
              <a:spcBef>
                <a:spcPct val="0"/>
              </a:spcBef>
            </a:pPr>
            <a:r>
              <a:rPr lang="en-GB" altLang="en-US"/>
              <a:t>White Hat:</a:t>
            </a:r>
          </a:p>
          <a:p>
            <a:pPr eaLnBrk="1" hangingPunct="1">
              <a:spcBef>
                <a:spcPct val="0"/>
              </a:spcBef>
            </a:pPr>
            <a:r>
              <a:rPr lang="en-GB" altLang="en-US"/>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a:p>
          <a:p>
            <a:pPr eaLnBrk="1" hangingPunct="1">
              <a:spcBef>
                <a:spcPct val="0"/>
              </a:spcBef>
            </a:pPr>
            <a:r>
              <a:rPr lang="en-GB" altLang="en-US"/>
              <a:t>This is where you analyze past trends, and try to extrapolate from historical data.</a:t>
            </a:r>
          </a:p>
          <a:p>
            <a:pPr eaLnBrk="1" hangingPunct="1">
              <a:spcBef>
                <a:spcPct val="0"/>
              </a:spcBef>
            </a:pPr>
            <a:endParaRPr lang="en-GB" altLang="en-US"/>
          </a:p>
          <a:p>
            <a:pPr eaLnBrk="1" hangingPunct="1">
              <a:spcBef>
                <a:spcPct val="0"/>
              </a:spcBef>
            </a:pPr>
            <a:r>
              <a:rPr lang="en-GB" altLang="en-US"/>
              <a:t>Red Hat:</a:t>
            </a:r>
          </a:p>
          <a:p>
            <a:pPr eaLnBrk="1" hangingPunct="1">
              <a:spcBef>
                <a:spcPct val="0"/>
              </a:spcBef>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a:p>
          <a:p>
            <a:pPr eaLnBrk="1" hangingPunct="1">
              <a:spcBef>
                <a:spcPct val="0"/>
              </a:spcBef>
            </a:pPr>
            <a:r>
              <a:rPr lang="en-GB" altLang="en-US"/>
              <a:t>Black Hat:</a:t>
            </a:r>
          </a:p>
          <a:p>
            <a:pPr eaLnBrk="1" hangingPunct="1">
              <a:spcBef>
                <a:spcPct val="0"/>
              </a:spcBef>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a:t> </a:t>
            </a:r>
          </a:p>
          <a:p>
            <a:pPr eaLnBrk="1" hangingPunct="1">
              <a:spcBef>
                <a:spcPct val="0"/>
              </a:spcBef>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a:t>Yellow Hat:</a:t>
            </a:r>
          </a:p>
          <a:p>
            <a:pPr eaLnBrk="1" hangingPunct="1">
              <a:spcBef>
                <a:spcPct val="0"/>
              </a:spcBef>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a:p>
          <a:p>
            <a:pPr eaLnBrk="1" hangingPunct="1">
              <a:spcBef>
                <a:spcPct val="0"/>
              </a:spcBef>
            </a:pPr>
            <a:r>
              <a:rPr lang="en-GB" altLang="en-US"/>
              <a:t>Green Hat:</a:t>
            </a:r>
          </a:p>
          <a:p>
            <a:pPr eaLnBrk="1" hangingPunct="1">
              <a:spcBef>
                <a:spcPct val="0"/>
              </a:spcBef>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a:p>
          <a:p>
            <a:pPr eaLnBrk="1" hangingPunct="1">
              <a:spcBef>
                <a:spcPct val="0"/>
              </a:spcBef>
            </a:pPr>
            <a:r>
              <a:rPr lang="en-GB" altLang="en-US"/>
              <a:t>Blue Hat:</a:t>
            </a:r>
          </a:p>
          <a:p>
            <a:pPr eaLnBrk="1" hangingPunct="1">
              <a:spcBef>
                <a:spcPct val="0"/>
              </a:spcBef>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a:t>A variant of this technique is to look at problems from the point of view of different professionals (e.g. doctors, architects, sales directors, etc.) or different customers.</a:t>
            </a:r>
          </a:p>
          <a:p>
            <a:pPr eaLnBrk="1" hangingPunct="1">
              <a:spcBef>
                <a:spcPct val="0"/>
              </a:spcBef>
            </a:pPr>
            <a:endParaRPr lang="en-GB" altLang="en-US"/>
          </a:p>
          <a:p>
            <a:pPr eaLnBrk="1" hangingPunct="1">
              <a:spcBef>
                <a:spcPct val="0"/>
              </a:spcBef>
            </a:pPr>
            <a:r>
              <a:rPr lang="en-GB" altLang="en-US"/>
              <a:t>Example:</a:t>
            </a:r>
          </a:p>
          <a:p>
            <a:pPr eaLnBrk="1" hangingPunct="1">
              <a:spcBef>
                <a:spcPct val="0"/>
              </a:spcBef>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a:t> </a:t>
            </a:r>
          </a:p>
          <a:p>
            <a:pPr eaLnBrk="1" hangingPunct="1">
              <a:spcBef>
                <a:spcPct val="0"/>
              </a:spcBef>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a:t> </a:t>
            </a:r>
          </a:p>
          <a:p>
            <a:pPr eaLnBrk="1" hangingPunct="1">
              <a:spcBef>
                <a:spcPct val="0"/>
              </a:spcBef>
            </a:pPr>
            <a:r>
              <a:rPr lang="en-GB" altLang="en-US"/>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a:t> </a:t>
            </a:r>
          </a:p>
          <a:p>
            <a:pPr eaLnBrk="1" hangingPunct="1">
              <a:spcBef>
                <a:spcPct val="0"/>
              </a:spcBef>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a:t> </a:t>
            </a:r>
          </a:p>
          <a:p>
            <a:pPr eaLnBrk="1" hangingPunct="1">
              <a:spcBef>
                <a:spcPct val="0"/>
              </a:spcBef>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a:t> </a:t>
            </a:r>
          </a:p>
          <a:p>
            <a:pPr eaLnBrk="1" hangingPunct="1">
              <a:spcBef>
                <a:spcPct val="0"/>
              </a:spcBef>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a:t> </a:t>
            </a:r>
          </a:p>
          <a:p>
            <a:pPr eaLnBrk="1" hangingPunct="1">
              <a:spcBef>
                <a:spcPct val="0"/>
              </a:spcBef>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a:t> </a:t>
            </a:r>
          </a:p>
          <a:p>
            <a:pPr eaLnBrk="1" hangingPunct="1">
              <a:spcBef>
                <a:spcPct val="0"/>
              </a:spcBef>
            </a:pPr>
            <a:r>
              <a:rPr lang="en-GB" altLang="en-US"/>
              <a:t>It is well worth reading Edward de Bono's book 6 Thinking Hats for more information on this technique.</a:t>
            </a:r>
          </a:p>
          <a:p>
            <a:pPr eaLnBrk="1" hangingPunct="1">
              <a:spcBef>
                <a:spcPct val="0"/>
              </a:spcBef>
            </a:pPr>
            <a:endParaRPr lang="en-GB" altLang="en-US"/>
          </a:p>
          <a:p>
            <a:pPr eaLnBrk="1" hangingPunct="1">
              <a:spcBef>
                <a:spcPct val="0"/>
              </a:spcBef>
            </a:pPr>
            <a:r>
              <a:rPr lang="en-GB" altLang="en-US"/>
              <a:t>Key points: </a:t>
            </a:r>
          </a:p>
          <a:p>
            <a:pPr eaLnBrk="1" hangingPunct="1">
              <a:spcBef>
                <a:spcPct val="0"/>
              </a:spcBef>
            </a:pPr>
            <a:r>
              <a:rPr lang="en-GB" altLang="en-US"/>
              <a:t>Six Thinking Hats is a good technique for looking at the effects of a decision from a number of different points of view.</a:t>
            </a:r>
          </a:p>
          <a:p>
            <a:pPr eaLnBrk="1" hangingPunct="1">
              <a:spcBef>
                <a:spcPct val="0"/>
              </a:spcBef>
            </a:pPr>
            <a:r>
              <a:rPr lang="en-GB" altLang="en-US"/>
              <a:t> </a:t>
            </a:r>
          </a:p>
          <a:p>
            <a:pPr eaLnBrk="1" hangingPunct="1">
              <a:spcBef>
                <a:spcPct val="0"/>
              </a:spcBef>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a:t> </a:t>
            </a:r>
          </a:p>
          <a:p>
            <a:pPr eaLnBrk="1" hangingPunct="1">
              <a:spcBef>
                <a:spcPct val="0"/>
              </a:spcBef>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a:t> </a:t>
            </a:r>
          </a:p>
          <a:p>
            <a:endParaRPr lang="en-GB" altLang="en-US"/>
          </a:p>
        </p:txBody>
      </p:sp>
      <p:sp>
        <p:nvSpPr>
          <p:cNvPr id="35844" name="Slide Number Placeholder 3">
            <a:extLst>
              <a:ext uri="{FF2B5EF4-FFF2-40B4-BE49-F238E27FC236}">
                <a16:creationId xmlns:a16="http://schemas.microsoft.com/office/drawing/2014/main" id="{C1D0302A-9174-4091-B02D-EA10A71B962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2466DFBD-F77A-4BD7-A864-5EE24B760021}" type="slidenum">
              <a:rPr lang="en-GB" altLang="en-US" smtClean="0">
                <a:latin typeface="Calibri" panose="020F0502020204030204" pitchFamily="34" charset="0"/>
              </a:rPr>
              <a:pPr fontAlgn="base">
                <a:spcBef>
                  <a:spcPct val="0"/>
                </a:spcBef>
                <a:spcAft>
                  <a:spcPct val="0"/>
                </a:spcAft>
              </a:pPr>
              <a:t>54</a:t>
            </a:fld>
            <a:endParaRPr lang="en-GB" altLang="en-US">
              <a:latin typeface="Calibri" panose="020F050202020403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5DD9B043-DDDF-4D48-9BB7-B37C9E1119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F6FB584-2A9C-4089-AB15-ADF1AA222B95}"/>
              </a:ext>
            </a:extLst>
          </p:cNvPr>
          <p:cNvSpPr>
            <a:spLocks noGrp="1"/>
          </p:cNvSpPr>
          <p:nvPr>
            <p:ph type="body" idx="1"/>
          </p:nvPr>
        </p:nvSpPr>
        <p:spPr/>
        <p:txBody>
          <a:bodyPr/>
          <a:lstStyle/>
          <a:p>
            <a:pPr marL="171450" indent="-171450" eaLnBrk="1" fontAlgn="auto" hangingPunct="1">
              <a:spcBef>
                <a:spcPts val="0"/>
              </a:spcBef>
              <a:spcAft>
                <a:spcPts val="0"/>
              </a:spcAft>
              <a:buFont typeface="Arial" pitchFamily="34" charset="0"/>
              <a:buChar char="•"/>
              <a:defRPr/>
            </a:pPr>
            <a:r>
              <a:rPr lang="en-GB" dirty="0">
                <a:solidFill>
                  <a:srgbClr val="000000"/>
                </a:solidFill>
                <a:latin typeface="Univers"/>
              </a:rPr>
              <a:t>Most businesses innovate without necessarily realising that they are doing it.  Like all business processes, it is best carried out in a reasonably systematic fashion.</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r>
              <a:rPr lang="en-GB" sz="1800" dirty="0">
                <a:solidFill>
                  <a:srgbClr val="005093"/>
                </a:solidFill>
                <a:latin typeface="Univers"/>
              </a:rPr>
              <a:t>• </a:t>
            </a:r>
            <a:r>
              <a:rPr lang="en-GB" dirty="0">
                <a:solidFill>
                  <a:srgbClr val="000000"/>
                </a:solidFill>
                <a:latin typeface="Univers"/>
              </a:rPr>
              <a:t>The process starts with an idea and ends with successful and profitable sales. It is easiest to describe in a linear fashion, but in practice many activities often take place together, or in a different order, and may</a:t>
            </a:r>
          </a:p>
          <a:p>
            <a:pPr eaLnBrk="1" fontAlgn="auto" hangingPunct="1">
              <a:spcBef>
                <a:spcPts val="0"/>
              </a:spcBef>
              <a:spcAft>
                <a:spcPts val="0"/>
              </a:spcAft>
              <a:defRPr/>
            </a:pPr>
            <a:r>
              <a:rPr lang="en-GB" dirty="0">
                <a:solidFill>
                  <a:srgbClr val="000000"/>
                </a:solidFill>
                <a:latin typeface="Univers"/>
              </a:rPr>
              <a:t>require recycling. In general, the front end is more chaotic and the back end more defined.</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r>
              <a:rPr lang="en-GB" sz="1800" dirty="0">
                <a:solidFill>
                  <a:srgbClr val="005093"/>
                </a:solidFill>
                <a:latin typeface="Univers"/>
              </a:rPr>
              <a:t>• </a:t>
            </a:r>
            <a:r>
              <a:rPr lang="en-GB" dirty="0">
                <a:solidFill>
                  <a:srgbClr val="000000"/>
                </a:solidFill>
                <a:latin typeface="Univers"/>
              </a:rPr>
              <a:t>The “Stagegate”™ model breaks activity down into discrete linear units. Progression only occurs after satisfying certain criteria, designed to ensure that the investment is minimised in the early stages and if</a:t>
            </a:r>
          </a:p>
          <a:p>
            <a:pPr eaLnBrk="1" fontAlgn="auto" hangingPunct="1">
              <a:spcBef>
                <a:spcPts val="0"/>
              </a:spcBef>
              <a:spcAft>
                <a:spcPts val="0"/>
              </a:spcAft>
              <a:defRPr/>
            </a:pPr>
            <a:r>
              <a:rPr lang="en-GB" dirty="0">
                <a:solidFill>
                  <a:srgbClr val="000000"/>
                </a:solidFill>
                <a:latin typeface="Univers"/>
              </a:rPr>
              <a:t>necessary the project abandoned sooner rather than later. In this way a portfolio of projects in an “innovation pipeline” (sometimes called the innovation funnel because many initial ideas are refined down to only a</a:t>
            </a:r>
          </a:p>
          <a:p>
            <a:pPr eaLnBrk="1" fontAlgn="auto" hangingPunct="1">
              <a:spcBef>
                <a:spcPts val="0"/>
              </a:spcBef>
              <a:spcAft>
                <a:spcPts val="0"/>
              </a:spcAft>
              <a:defRPr/>
            </a:pPr>
            <a:r>
              <a:rPr lang="en-GB" dirty="0">
                <a:solidFill>
                  <a:srgbClr val="000000"/>
                </a:solidFill>
                <a:latin typeface="Univers"/>
              </a:rPr>
              <a:t>few market entry projects), can be created, with their progress matched to suit the available funding, resources and desired entry time into the market place. (Diagram D). ™ Robert Cooper</a:t>
            </a:r>
          </a:p>
          <a:p>
            <a:pPr eaLnBrk="1" fontAlgn="auto" hangingPunct="1">
              <a:spcBef>
                <a:spcPts val="0"/>
              </a:spcBef>
              <a:spcAft>
                <a:spcPts val="0"/>
              </a:spcAft>
              <a:defRPr/>
            </a:pPr>
            <a:endParaRPr lang="en-GB" dirty="0">
              <a:solidFill>
                <a:srgbClr val="000000"/>
              </a:solidFill>
              <a:latin typeface="Univers"/>
            </a:endParaRPr>
          </a:p>
          <a:p>
            <a:pPr marL="171450" indent="-171450" eaLnBrk="1" fontAlgn="auto" hangingPunct="1">
              <a:spcBef>
                <a:spcPts val="0"/>
              </a:spcBef>
              <a:spcAft>
                <a:spcPts val="0"/>
              </a:spcAft>
              <a:buFont typeface="Arial" pitchFamily="34" charset="0"/>
              <a:buChar char="•"/>
              <a:defRPr/>
            </a:pPr>
            <a:r>
              <a:rPr lang="en-GB" dirty="0">
                <a:solidFill>
                  <a:srgbClr val="000000"/>
                </a:solidFill>
                <a:latin typeface="Univers"/>
              </a:rPr>
              <a:t>Typical stages in the pipeline are Concept, Feasibility, Development and Implementation. Between each stage are notional gates where the idea/project is assessed against selected criteria to determine whether to</a:t>
            </a:r>
          </a:p>
          <a:p>
            <a:pPr eaLnBrk="1" fontAlgn="auto" hangingPunct="1">
              <a:spcBef>
                <a:spcPts val="0"/>
              </a:spcBef>
              <a:spcAft>
                <a:spcPts val="0"/>
              </a:spcAft>
              <a:defRPr/>
            </a:pPr>
            <a:r>
              <a:rPr lang="en-GB" dirty="0">
                <a:solidFill>
                  <a:srgbClr val="000000"/>
                </a:solidFill>
                <a:latin typeface="Univers"/>
              </a:rPr>
              <a:t>progress it.</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endParaRPr lang="en-GB" dirty="0"/>
          </a:p>
        </p:txBody>
      </p:sp>
      <p:sp>
        <p:nvSpPr>
          <p:cNvPr id="50180" name="Slide Number Placeholder 3">
            <a:extLst>
              <a:ext uri="{FF2B5EF4-FFF2-40B4-BE49-F238E27FC236}">
                <a16:creationId xmlns:a16="http://schemas.microsoft.com/office/drawing/2014/main" id="{BFBCFB8F-FAF5-4832-A6D5-C1513EE9412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655E2465-6870-4704-A252-9FB474D8628F}" type="slidenum">
              <a:rPr lang="en-GB" altLang="en-US">
                <a:latin typeface="Calibri" panose="020F0502020204030204" pitchFamily="34" charset="0"/>
              </a:rPr>
              <a:pPr eaLnBrk="1" hangingPunct="1"/>
              <a:t>58</a:t>
            </a:fld>
            <a:endParaRPr lang="en-GB" altLang="en-US">
              <a:latin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AE03AD5-F434-4EAB-B66D-DAB97EB8B7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BF6B7FE4-A637-4DFA-AA0C-0DB05C1409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Each gate consists of cross functional activities which inputs the decision to move onto the next stage or not</a:t>
            </a:r>
          </a:p>
        </p:txBody>
      </p:sp>
      <p:sp>
        <p:nvSpPr>
          <p:cNvPr id="51204" name="Slide Number Placeholder 3">
            <a:extLst>
              <a:ext uri="{FF2B5EF4-FFF2-40B4-BE49-F238E27FC236}">
                <a16:creationId xmlns:a16="http://schemas.microsoft.com/office/drawing/2014/main" id="{E3F81642-FC4F-4743-A7C7-73356A015615}"/>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8D6A4A30-5308-4718-9DEE-83189F351E53}" type="slidenum">
              <a:rPr lang="en-GB" altLang="en-US">
                <a:latin typeface="Calibri" panose="020F0502020204030204" pitchFamily="34" charset="0"/>
              </a:rPr>
              <a:pPr eaLnBrk="1" hangingPunct="1"/>
              <a:t>59</a:t>
            </a:fld>
            <a:endParaRPr lang="en-GB" altLang="en-US">
              <a:latin typeface="Calibri" panose="020F050202020403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hints for students: Search on ‘Haier and Innovation’</a:t>
            </a:r>
          </a:p>
          <a:p>
            <a:endParaRPr lang="en-GB" dirty="0"/>
          </a:p>
          <a:p>
            <a:r>
              <a:rPr lang="en-GB" dirty="0"/>
              <a:t>Visit Haier’s own corporate website and look at their ‘Press Packs’ and other information on their activities</a:t>
            </a:r>
          </a:p>
          <a:p>
            <a:endParaRPr lang="en-GB" dirty="0"/>
          </a:p>
          <a:p>
            <a:r>
              <a:rPr lang="en-GB" dirty="0"/>
              <a:t>Search for ‘Haier’s Model of Distributed Entrepreneurship’</a:t>
            </a:r>
          </a:p>
          <a:p>
            <a:endParaRPr lang="en-GB" dirty="0"/>
          </a:p>
          <a:p>
            <a:r>
              <a:rPr lang="en-GB" dirty="0"/>
              <a:t>One article is by Gary Hamel - </a:t>
            </a:r>
            <a:r>
              <a:rPr lang="en-GB" dirty="0">
                <a:hlinkClick r:id="rId3"/>
              </a:rPr>
              <a:t>https://hbr.org/2006/02/the-why-what-and-how-of-management-innovation</a:t>
            </a:r>
            <a:endParaRPr lang="en-GB" dirty="0"/>
          </a:p>
          <a:p>
            <a:endParaRPr lang="en-GB" dirty="0"/>
          </a:p>
          <a:p>
            <a:r>
              <a:rPr lang="en-GB" dirty="0"/>
              <a:t>Search on the UWTSD online library – e-journals – Whirlpool ……contains a SWOT analysis done in </a:t>
            </a:r>
            <a:r>
              <a:rPr lang="en-GB" dirty="0" err="1"/>
              <a:t>Marketline</a:t>
            </a:r>
            <a:r>
              <a:rPr lang="en-GB" dirty="0"/>
              <a:t>…showing how you can do one of these comprehensively.</a:t>
            </a:r>
          </a:p>
          <a:p>
            <a:endParaRPr lang="en-GB" dirty="0"/>
          </a:p>
          <a:p>
            <a:r>
              <a:rPr lang="en-GB" dirty="0" err="1"/>
              <a:t>Youtube</a:t>
            </a:r>
            <a:r>
              <a:rPr lang="en-GB" dirty="0"/>
              <a:t> articles on Whirlpool</a:t>
            </a:r>
          </a:p>
        </p:txBody>
      </p:sp>
      <p:sp>
        <p:nvSpPr>
          <p:cNvPr id="4" name="Slide Number Placeholder 3"/>
          <p:cNvSpPr>
            <a:spLocks noGrp="1"/>
          </p:cNvSpPr>
          <p:nvPr>
            <p:ph type="sldNum" sz="quarter" idx="5"/>
          </p:nvPr>
        </p:nvSpPr>
        <p:spPr/>
        <p:txBody>
          <a:bodyPr/>
          <a:lstStyle/>
          <a:p>
            <a:fld id="{5A651D80-B2C2-482F-8142-881402B33ACC}" type="slidenum">
              <a:rPr lang="en-GB" smtClean="0"/>
              <a:t>71</a:t>
            </a:fld>
            <a:endParaRPr lang="en-GB"/>
          </a:p>
        </p:txBody>
      </p:sp>
    </p:spTree>
    <p:extLst>
      <p:ext uri="{BB962C8B-B14F-4D97-AF65-F5344CB8AC3E}">
        <p14:creationId xmlns:p14="http://schemas.microsoft.com/office/powerpoint/2010/main" val="31547729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Clayton Christensen…. Have a look at another excellent video on Disruptive Innovation </a:t>
            </a:r>
            <a:r>
              <a:rPr lang="en-GB" dirty="0">
                <a:hlinkClick r:id="rId3"/>
              </a:rPr>
              <a:t>https://www.youtube.com/watch?v=rpkoCZ4vBSI</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78</a:t>
            </a:fld>
            <a:endParaRPr lang="en-GB"/>
          </a:p>
        </p:txBody>
      </p:sp>
    </p:spTree>
    <p:extLst>
      <p:ext uri="{BB962C8B-B14F-4D97-AF65-F5344CB8AC3E}">
        <p14:creationId xmlns:p14="http://schemas.microsoft.com/office/powerpoint/2010/main" val="34205101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79</a:t>
            </a:fld>
            <a:endParaRPr lang="en-GB"/>
          </a:p>
        </p:txBody>
      </p:sp>
    </p:spTree>
    <p:extLst>
      <p:ext uri="{BB962C8B-B14F-4D97-AF65-F5344CB8AC3E}">
        <p14:creationId xmlns:p14="http://schemas.microsoft.com/office/powerpoint/2010/main" val="25460793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D64A2D60-3801-4EFD-BD71-C391F0B6682C}" type="datetimeFigureOut">
              <a:rPr lang="en-GB" smtClean="0"/>
              <a:t>02/08/2019</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34674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64A2D60-3801-4EFD-BD71-C391F0B6682C}" type="datetimeFigureOut">
              <a:rPr lang="en-GB" smtClean="0"/>
              <a:t>02/08/2019</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551362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4A2D60-3801-4EFD-BD71-C391F0B6682C}" type="datetimeFigureOut">
              <a:rPr lang="en-GB" smtClean="0"/>
              <a:t>02/08/2019</a:t>
            </a:fld>
            <a:endParaRPr lang="en-GB"/>
          </a:p>
        </p:txBody>
      </p:sp>
      <p:sp>
        <p:nvSpPr>
          <p:cNvPr id="6" name="Slide Number Placeholder 5"/>
          <p:cNvSpPr>
            <a:spLocks noGrp="1"/>
          </p:cNvSpPr>
          <p:nvPr>
            <p:ph type="sldNum" sz="quarter" idx="12"/>
          </p:nvPr>
        </p:nvSpPr>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642330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64A2D60-3801-4EFD-BD71-C391F0B6682C}" type="datetimeFigureOut">
              <a:rPr lang="en-GB" smtClean="0"/>
              <a:t>02/08/2019</a:t>
            </a:fld>
            <a:endParaRPr lang="en-GB"/>
          </a:p>
        </p:txBody>
      </p:sp>
      <p:sp>
        <p:nvSpPr>
          <p:cNvPr id="7" name="Slide Number Placeholder 6"/>
          <p:cNvSpPr>
            <a:spLocks noGrp="1"/>
          </p:cNvSpPr>
          <p:nvPr>
            <p:ph type="sldNum" sz="quarter" idx="12"/>
          </p:nvPr>
        </p:nvSpPr>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060515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64A2D60-3801-4EFD-BD71-C391F0B6682C}" type="datetimeFigureOut">
              <a:rPr lang="en-GB" smtClean="0"/>
              <a:t>02/08/2019</a:t>
            </a:fld>
            <a:endParaRPr lang="en-GB"/>
          </a:p>
        </p:txBody>
      </p:sp>
      <p:sp>
        <p:nvSpPr>
          <p:cNvPr id="9" name="Slide Number Placeholder 8"/>
          <p:cNvSpPr>
            <a:spLocks noGrp="1"/>
          </p:cNvSpPr>
          <p:nvPr>
            <p:ph type="sldNum" sz="quarter" idx="12"/>
          </p:nvPr>
        </p:nvSpPr>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731032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64A2D60-3801-4EFD-BD71-C391F0B6682C}" type="datetimeFigureOut">
              <a:rPr lang="en-GB" smtClean="0"/>
              <a:t>02/08/2019</a:t>
            </a:fld>
            <a:endParaRPr lang="en-GB"/>
          </a:p>
        </p:txBody>
      </p:sp>
      <p:sp>
        <p:nvSpPr>
          <p:cNvPr id="5" name="Slide Number Placeholder 4"/>
          <p:cNvSpPr>
            <a:spLocks noGrp="1"/>
          </p:cNvSpPr>
          <p:nvPr>
            <p:ph type="sldNum" sz="quarter" idx="12"/>
          </p:nvPr>
        </p:nvSpPr>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40320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4A2D60-3801-4EFD-BD71-C391F0B6682C}" type="datetimeFigureOut">
              <a:rPr lang="en-GB" smtClean="0"/>
              <a:t>02/08/2019</a:t>
            </a:fld>
            <a:endParaRPr lang="en-GB"/>
          </a:p>
        </p:txBody>
      </p:sp>
      <p:sp>
        <p:nvSpPr>
          <p:cNvPr id="4" name="Slide Number Placeholder 3"/>
          <p:cNvSpPr>
            <a:spLocks noGrp="1"/>
          </p:cNvSpPr>
          <p:nvPr>
            <p:ph type="sldNum" sz="quarter" idx="12"/>
          </p:nvPr>
        </p:nvSpPr>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776403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64A2D60-3801-4EFD-BD71-C391F0B6682C}" type="datetimeFigureOut">
              <a:rPr lang="en-GB" smtClean="0"/>
              <a:t>02/08/2019</a:t>
            </a:fld>
            <a:endParaRPr lang="en-GB"/>
          </a:p>
        </p:txBody>
      </p:sp>
      <p:sp>
        <p:nvSpPr>
          <p:cNvPr id="7" name="Slide Number Placeholder 6"/>
          <p:cNvSpPr>
            <a:spLocks noGrp="1"/>
          </p:cNvSpPr>
          <p:nvPr>
            <p:ph type="sldNum" sz="quarter" idx="12"/>
          </p:nvPr>
        </p:nvSpPr>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206108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64A2D60-3801-4EFD-BD71-C391F0B6682C}" type="datetimeFigureOut">
              <a:rPr lang="en-GB" smtClean="0"/>
              <a:t>02/08/2019</a:t>
            </a:fld>
            <a:endParaRPr lang="en-GB"/>
          </a:p>
        </p:txBody>
      </p:sp>
      <p:sp>
        <p:nvSpPr>
          <p:cNvPr id="7" name="Slide Number Placeholder 6"/>
          <p:cNvSpPr>
            <a:spLocks noGrp="1"/>
          </p:cNvSpPr>
          <p:nvPr>
            <p:ph type="sldNum" sz="quarter" idx="12"/>
          </p:nvPr>
        </p:nvSpPr>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68637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64A2D60-3801-4EFD-BD71-C391F0B6682C}" type="datetimeFigureOut">
              <a:rPr lang="en-GB" smtClean="0"/>
              <a:t>02/08/2019</a:t>
            </a:fld>
            <a:endParaRPr lang="en-GB"/>
          </a:p>
        </p:txBody>
      </p:sp>
      <p:sp>
        <p:nvSpPr>
          <p:cNvPr id="6" name="Slide Number Placeholder 5"/>
          <p:cNvSpPr>
            <a:spLocks noGrp="1"/>
          </p:cNvSpPr>
          <p:nvPr>
            <p:ph type="sldNum" sz="quarter" idx="12"/>
          </p:nvPr>
        </p:nvSpPr>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362976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64A2D60-3801-4EFD-BD71-C391F0B6682C}" type="datetimeFigureOut">
              <a:rPr lang="en-GB" smtClean="0"/>
              <a:t>02/08/2019</a:t>
            </a:fld>
            <a:endParaRPr lang="en-GB"/>
          </a:p>
        </p:txBody>
      </p:sp>
      <p:sp>
        <p:nvSpPr>
          <p:cNvPr id="6" name="Slide Number Placeholder 5"/>
          <p:cNvSpPr>
            <a:spLocks noGrp="1"/>
          </p:cNvSpPr>
          <p:nvPr>
            <p:ph type="sldNum" sz="quarter" idx="12"/>
          </p:nvPr>
        </p:nvSpPr>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009016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64A2D60-3801-4EFD-BD71-C391F0B6682C}" type="datetimeFigureOut">
              <a:rPr lang="en-GB" smtClean="0"/>
              <a:t>02/08/2019</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AE6E092-0404-49DC-8A1E-EC15EEB6F092}" type="slidenum">
              <a:rPr lang="en-GB" smtClean="0"/>
              <a:t>‹#›</a:t>
            </a:fld>
            <a:endParaRPr lang="en-GB"/>
          </a:p>
        </p:txBody>
      </p:sp>
    </p:spTree>
    <p:extLst>
      <p:ext uri="{BB962C8B-B14F-4D97-AF65-F5344CB8AC3E}">
        <p14:creationId xmlns:p14="http://schemas.microsoft.com/office/powerpoint/2010/main" val="32317829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opentextbc.ca/introductiontosociology/chapter/chapter9-social-stratification-in-the-united-state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jmmnews.com/do-we-own-our-digital-possessions/"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zarathul.deviantart.com/art/Blue-Sky-Texture-175554365"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teachertoolkit.me/2014/10/19/observing-the-observers-ofstednews-by-teachertoolkit/"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groundreport.com/fostering-creativity-innovative-solutions-offic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www.academia.edu/1478423/The_standard_definition_of_creativity" TargetMode="External"/><Relationship Id="rId1" Type="http://schemas.openxmlformats.org/officeDocument/2006/relationships/slideLayout" Target="../slideLayouts/slideLayout2.xml"/><Relationship Id="rId6" Type="http://schemas.openxmlformats.org/officeDocument/2006/relationships/hyperlink" Target="http://www.eatsleepteach.com/2010/10/5-steps-to-producing-creative-ideas/" TargetMode="External"/><Relationship Id="rId5" Type="http://schemas.openxmlformats.org/officeDocument/2006/relationships/image" Target="../media/image9.jpg"/><Relationship Id="rId4" Type="http://schemas.openxmlformats.org/officeDocument/2006/relationships/hyperlink" Target="http://gamineexpedition.blogspot.com/2010/10/creativity-crisis-revisited.html"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en.wikipedia.org/wiki/Foundry"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www.internetmonk.com/archive/let-me-restate-that" TargetMode="External"/><Relationship Id="rId5" Type="http://schemas.openxmlformats.org/officeDocument/2006/relationships/image" Target="../media/image15.gif"/><Relationship Id="rId4" Type="http://schemas.openxmlformats.org/officeDocument/2006/relationships/hyperlink" Target="http://www.powercube.net/plan-a-workshop/background-planning/"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cute-pictures.blogspot.co.uk/2010/06/women-eyes-wallpapers-photos.html"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mgvqLwFbmpw?feature=oembed" TargetMode="External"/><Relationship Id="rId4" Type="http://schemas.openxmlformats.org/officeDocument/2006/relationships/image" Target="../media/image20.jpeg"/></Relationships>
</file>

<file path=ppt/slides/_rels/slide2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www.flickr.com/photos/milanboers/3507422366/" TargetMode="External"/><Relationship Id="rId5" Type="http://schemas.openxmlformats.org/officeDocument/2006/relationships/image" Target="../media/image22.jpg"/><Relationship Id="rId4" Type="http://schemas.openxmlformats.org/officeDocument/2006/relationships/hyperlink" Target="http://www.flickr.com/photos/thehenryford/6263721931/"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publicdomainfiles.com/show_file.php?id=13504603217567"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6.xml.rels><?xml version="1.0" encoding="UTF-8" standalone="yes"?>
<Relationships xmlns="http://schemas.openxmlformats.org/package/2006/relationships"><Relationship Id="rId3" Type="http://schemas.openxmlformats.org/officeDocument/2006/relationships/hyperlink" Target="https://en.wikipedia.org/wiki/Foundry"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xjE2RV6IQzo?feature=oembed" TargetMode="External"/><Relationship Id="rId4" Type="http://schemas.openxmlformats.org/officeDocument/2006/relationships/image" Target="../media/image29.jpeg"/></Relationships>
</file>

<file path=ppt/slides/_rels/slide30.xml.rels><?xml version="1.0" encoding="UTF-8" standalone="yes"?>
<Relationships xmlns="http://schemas.openxmlformats.org/package/2006/relationships"><Relationship Id="rId3" Type="http://schemas.openxmlformats.org/officeDocument/2006/relationships/hyperlink" Target="https://availagility.co.uk/2017/11/14/facilitating-an-x-matrix-workshop/" TargetMode="Externa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en.wikipedia.org/wiki/Foundry"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www.eoi.es/blogs/guillermojoselatorre/2014/03/26/why-do-we-need-social-innovation/"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6.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6.xml"/><Relationship Id="rId1" Type="http://schemas.openxmlformats.org/officeDocument/2006/relationships/video" Target="http://www.youtube.com/v/Mb0ssmoXG1I?version=3&amp;feature=player_detailpage" TargetMode="External"/><Relationship Id="rId4" Type="http://schemas.openxmlformats.org/officeDocument/2006/relationships/image" Target="../media/image42.png"/></Relationships>
</file>

<file path=ppt/slides/_rels/slide5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45.jpeg"/><Relationship Id="rId4" Type="http://schemas.openxmlformats.org/officeDocument/2006/relationships/image" Target="../media/image44.jpeg"/></Relationships>
</file>

<file path=ppt/slides/_rels/slide5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png"/></Relationships>
</file>

<file path=ppt/slides/_rels/slide53.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5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5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5" Type="http://schemas.openxmlformats.org/officeDocument/2006/relationships/image" Target="../media/image58.png"/><Relationship Id="rId4" Type="http://schemas.openxmlformats.org/officeDocument/2006/relationships/image" Target="../media/image61.png"/></Relationships>
</file>

<file path=ppt/slides/_rels/slide56.xml.rels><?xml version="1.0" encoding="UTF-8" standalone="yes"?>
<Relationships xmlns="http://schemas.openxmlformats.org/package/2006/relationships"><Relationship Id="rId3" Type="http://schemas.openxmlformats.org/officeDocument/2006/relationships/hyperlink" Target="https://en.wikipedia.org/wiki/Foundry"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66.emf"/></Relationships>
</file>

<file path=ppt/slides/_rels/slide6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slideLayout" Target="../slideLayouts/slideLayout2.xml"/><Relationship Id="rId1" Type="http://schemas.openxmlformats.org/officeDocument/2006/relationships/video" Target="https://www.youtube.com/embed/lRDB_W6POys?feature=oembed" TargetMode="External"/></Relationships>
</file>

<file path=ppt/slides/_rels/slide70.xml.rels><?xml version="1.0" encoding="UTF-8" standalone="yes"?>
<Relationships xmlns="http://schemas.openxmlformats.org/package/2006/relationships"><Relationship Id="rId3" Type="http://schemas.openxmlformats.org/officeDocument/2006/relationships/hyperlink" Target="http://nachoyague.deviantart.com/art/WATCH-DOGS-2-SILICON-VALLEY-651580046" TargetMode="External"/><Relationship Id="rId2" Type="http://schemas.openxmlformats.org/officeDocument/2006/relationships/image" Target="../media/image70.jp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slideLayout" Target="../slideLayouts/slideLayout2.xml"/><Relationship Id="rId1" Type="http://schemas.openxmlformats.org/officeDocument/2006/relationships/video" Target="https://www.youtube.com/embed/lFkJw6T7ZKw?feature=oembed" TargetMode="External"/></Relationships>
</file>

<file path=ppt/slides/_rels/slide73.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hyperlink" Target="http://www.managementexchange.com/feature/what-matters-now" TargetMode="External"/><Relationship Id="rId2" Type="http://schemas.openxmlformats.org/officeDocument/2006/relationships/image" Target="../media/image73.jp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hyperlink" Target="https://theconversation.com/the-seventh-megatrend-why-australia-must-embrace-innovation-41232" TargetMode="External"/><Relationship Id="rId2" Type="http://schemas.openxmlformats.org/officeDocument/2006/relationships/image" Target="../media/image74.jp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slideLayout" Target="../slideLayouts/slideLayout6.xml"/><Relationship Id="rId1" Type="http://schemas.openxmlformats.org/officeDocument/2006/relationships/video" Target="https://www.youtube.com/embed/_FvYpoE7fow?feature=oembed" TargetMode="External"/></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Cu6J6taqOSg?feature=oembed" TargetMode="External"/><Relationship Id="rId4" Type="http://schemas.openxmlformats.org/officeDocument/2006/relationships/image" Target="../media/image77.jpeg"/></Relationships>
</file>

<file path=ppt/slides/_rels/slide79.xml.rels><?xml version="1.0" encoding="UTF-8" standalone="yes"?>
<Relationships xmlns="http://schemas.openxmlformats.org/package/2006/relationships"><Relationship Id="rId3" Type="http://schemas.openxmlformats.org/officeDocument/2006/relationships/image" Target="../media/image78.gi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hyperlink" Target="http://cute-pictures.blogspot.co.uk/2010/06/women-eyes-wallpapers-photos.html"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79.jp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2546403"/>
            <a:ext cx="7772400" cy="1470025"/>
          </a:xfrm>
        </p:spPr>
        <p:txBody>
          <a:bodyPr>
            <a:normAutofit fontScale="90000"/>
          </a:bodyPr>
          <a:lstStyle/>
          <a:p>
            <a:r>
              <a:rPr lang="en-GB" dirty="0">
                <a:solidFill>
                  <a:schemeClr val="bg1"/>
                </a:solidFill>
              </a:rPr>
              <a:t>BMSK6002  Developing Innovation and Creativity for Business Advantage</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1A058-DA01-4EF1-A81A-1AEC1EB63D65}"/>
              </a:ext>
            </a:extLst>
          </p:cNvPr>
          <p:cNvSpPr>
            <a:spLocks noGrp="1"/>
          </p:cNvSpPr>
          <p:nvPr>
            <p:ph type="title"/>
          </p:nvPr>
        </p:nvSpPr>
        <p:spPr/>
        <p:txBody>
          <a:bodyPr/>
          <a:lstStyle/>
          <a:p>
            <a:r>
              <a:rPr lang="en-GB" dirty="0"/>
              <a:t>BMSK6002</a:t>
            </a:r>
          </a:p>
        </p:txBody>
      </p:sp>
      <p:sp>
        <p:nvSpPr>
          <p:cNvPr id="3" name="Content Placeholder 2">
            <a:extLst>
              <a:ext uri="{FF2B5EF4-FFF2-40B4-BE49-F238E27FC236}">
                <a16:creationId xmlns:a16="http://schemas.microsoft.com/office/drawing/2014/main" id="{CEA08E23-8CEB-44F4-AF56-F05668C38D46}"/>
              </a:ext>
            </a:extLst>
          </p:cNvPr>
          <p:cNvSpPr>
            <a:spLocks noGrp="1"/>
          </p:cNvSpPr>
          <p:nvPr>
            <p:ph idx="1"/>
          </p:nvPr>
        </p:nvSpPr>
        <p:spPr/>
        <p:txBody>
          <a:bodyPr>
            <a:normAutofit/>
          </a:bodyPr>
          <a:lstStyle/>
          <a:p>
            <a:pPr marL="0" indent="0" algn="ctr">
              <a:buNone/>
            </a:pPr>
            <a:endParaRPr lang="en-GB" sz="4800" dirty="0">
              <a:solidFill>
                <a:srgbClr val="0000FF"/>
              </a:solidFill>
            </a:endParaRPr>
          </a:p>
          <a:p>
            <a:pPr marL="0" indent="0" algn="ctr">
              <a:buNone/>
            </a:pPr>
            <a:r>
              <a:rPr lang="en-GB" sz="4800" dirty="0">
                <a:solidFill>
                  <a:srgbClr val="0000FF"/>
                </a:solidFill>
              </a:rPr>
              <a:t>Friday Evening Session</a:t>
            </a:r>
          </a:p>
        </p:txBody>
      </p:sp>
    </p:spTree>
    <p:extLst>
      <p:ext uri="{BB962C8B-B14F-4D97-AF65-F5344CB8AC3E}">
        <p14:creationId xmlns:p14="http://schemas.microsoft.com/office/powerpoint/2010/main" val="2735334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5182B-EA4C-4E9C-8FBB-B97638C670D3}"/>
              </a:ext>
            </a:extLst>
          </p:cNvPr>
          <p:cNvSpPr>
            <a:spLocks noGrp="1"/>
          </p:cNvSpPr>
          <p:nvPr>
            <p:ph type="title"/>
          </p:nvPr>
        </p:nvSpPr>
        <p:spPr>
          <a:xfrm>
            <a:off x="457200" y="274638"/>
            <a:ext cx="4248615" cy="818182"/>
          </a:xfrm>
        </p:spPr>
        <p:txBody>
          <a:bodyPr/>
          <a:lstStyle/>
          <a:p>
            <a:r>
              <a:rPr lang="en-GB" dirty="0"/>
              <a:t>Introductions</a:t>
            </a:r>
          </a:p>
        </p:txBody>
      </p:sp>
      <p:pic>
        <p:nvPicPr>
          <p:cNvPr id="5" name="Picture 4" descr="A group of people sitting at a table with wine glasses&#10;&#10;Description automatically generated">
            <a:extLst>
              <a:ext uri="{FF2B5EF4-FFF2-40B4-BE49-F238E27FC236}">
                <a16:creationId xmlns:a16="http://schemas.microsoft.com/office/drawing/2014/main" id="{5A5CBADA-2CBD-4383-B17A-D70942B661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417638"/>
            <a:ext cx="6096000" cy="4047744"/>
          </a:xfrm>
          <a:prstGeom prst="rect">
            <a:avLst/>
          </a:prstGeom>
        </p:spPr>
      </p:pic>
      <p:sp>
        <p:nvSpPr>
          <p:cNvPr id="7" name="TextBox 6">
            <a:extLst>
              <a:ext uri="{FF2B5EF4-FFF2-40B4-BE49-F238E27FC236}">
                <a16:creationId xmlns:a16="http://schemas.microsoft.com/office/drawing/2014/main" id="{DCF1755F-180A-41C1-B285-D04DD1ED3DED}"/>
              </a:ext>
            </a:extLst>
          </p:cNvPr>
          <p:cNvSpPr txBox="1"/>
          <p:nvPr/>
        </p:nvSpPr>
        <p:spPr>
          <a:xfrm>
            <a:off x="6188927" y="512955"/>
            <a:ext cx="2843561" cy="5355312"/>
          </a:xfrm>
          <a:prstGeom prst="rect">
            <a:avLst/>
          </a:prstGeom>
          <a:noFill/>
        </p:spPr>
        <p:txBody>
          <a:bodyPr wrap="square" rtlCol="0">
            <a:spAutoFit/>
          </a:bodyPr>
          <a:lstStyle/>
          <a:p>
            <a:r>
              <a:rPr lang="en-GB" dirty="0">
                <a:solidFill>
                  <a:srgbClr val="FF0000"/>
                </a:solidFill>
              </a:rPr>
              <a:t>Choose a partner, or form a trio, and interview each other to confirm:</a:t>
            </a:r>
          </a:p>
          <a:p>
            <a:endParaRPr lang="en-GB" dirty="0"/>
          </a:p>
          <a:p>
            <a:pPr marL="285750" indent="-285750">
              <a:buFont typeface="Arial" panose="020B0604020202020204" pitchFamily="34" charset="0"/>
              <a:buChar char="•"/>
            </a:pPr>
            <a:r>
              <a:rPr lang="en-GB" dirty="0"/>
              <a:t>Name</a:t>
            </a:r>
          </a:p>
          <a:p>
            <a:pPr marL="285750" indent="-285750">
              <a:buFont typeface="Arial" panose="020B0604020202020204" pitchFamily="34" charset="0"/>
              <a:buChar char="•"/>
            </a:pPr>
            <a:r>
              <a:rPr lang="en-GB" dirty="0">
                <a:solidFill>
                  <a:srgbClr val="E91135"/>
                </a:solidFill>
              </a:rPr>
              <a:t>Occupation</a:t>
            </a:r>
          </a:p>
          <a:p>
            <a:pPr marL="285750" indent="-285750">
              <a:buFont typeface="Arial" panose="020B0604020202020204" pitchFamily="34" charset="0"/>
              <a:buChar char="•"/>
            </a:pPr>
            <a:r>
              <a:rPr lang="en-GB" dirty="0">
                <a:solidFill>
                  <a:srgbClr val="009900"/>
                </a:solidFill>
              </a:rPr>
              <a:t>Reason for studying</a:t>
            </a:r>
          </a:p>
          <a:p>
            <a:pPr marL="285750" indent="-285750">
              <a:buFont typeface="Arial" panose="020B0604020202020204" pitchFamily="34" charset="0"/>
              <a:buChar char="•"/>
            </a:pPr>
            <a:r>
              <a:rPr lang="en-GB" dirty="0">
                <a:solidFill>
                  <a:srgbClr val="0000FF"/>
                </a:solidFill>
              </a:rPr>
              <a:t>Reflections on the course so far – love/don’t love so much</a:t>
            </a:r>
          </a:p>
          <a:p>
            <a:pPr marL="285750" indent="-285750">
              <a:buFont typeface="Arial" panose="020B0604020202020204" pitchFamily="34" charset="0"/>
              <a:buChar char="•"/>
            </a:pPr>
            <a:r>
              <a:rPr lang="en-GB" dirty="0">
                <a:solidFill>
                  <a:srgbClr val="D60093"/>
                </a:solidFill>
              </a:rPr>
              <a:t>Objectives for the weekend</a:t>
            </a:r>
          </a:p>
          <a:p>
            <a:pPr marL="285750" indent="-285750">
              <a:buFont typeface="Arial" panose="020B0604020202020204" pitchFamily="34" charset="0"/>
              <a:buChar char="•"/>
            </a:pPr>
            <a:r>
              <a:rPr lang="en-GB" dirty="0">
                <a:solidFill>
                  <a:srgbClr val="002060"/>
                </a:solidFill>
              </a:rPr>
              <a:t>What you need/want from the tutor team</a:t>
            </a:r>
          </a:p>
          <a:p>
            <a:pPr marL="285750" indent="-285750">
              <a:buFont typeface="Arial" panose="020B0604020202020204" pitchFamily="34" charset="0"/>
              <a:buChar char="•"/>
            </a:pPr>
            <a:endParaRPr lang="en-GB" dirty="0">
              <a:solidFill>
                <a:srgbClr val="002060"/>
              </a:solidFill>
            </a:endParaRPr>
          </a:p>
          <a:p>
            <a:pPr algn="ctr"/>
            <a:r>
              <a:rPr lang="en-GB" dirty="0">
                <a:solidFill>
                  <a:srgbClr val="7030A0"/>
                </a:solidFill>
              </a:rPr>
              <a:t>5 mins each and then feedback to the group</a:t>
            </a:r>
          </a:p>
          <a:p>
            <a:endParaRPr lang="en-GB" dirty="0"/>
          </a:p>
        </p:txBody>
      </p:sp>
    </p:spTree>
    <p:extLst>
      <p:ext uri="{BB962C8B-B14F-4D97-AF65-F5344CB8AC3E}">
        <p14:creationId xmlns:p14="http://schemas.microsoft.com/office/powerpoint/2010/main" val="1835690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fade">
                                      <p:cBhvr>
                                        <p:cTn id="17" dur="500"/>
                                        <p:tgtEl>
                                          <p:spTgt spid="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fade">
                                      <p:cBhvr>
                                        <p:cTn id="22" dur="500"/>
                                        <p:tgtEl>
                                          <p:spTgt spid="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animEffect transition="in" filter="fade">
                                      <p:cBhvr>
                                        <p:cTn id="27" dur="500"/>
                                        <p:tgtEl>
                                          <p:spTgt spid="7">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animEffect transition="in" filter="fade">
                                      <p:cBhvr>
                                        <p:cTn id="32" dur="500"/>
                                        <p:tgtEl>
                                          <p:spTgt spid="7">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xEl>
                                              <p:pRg st="7" end="7"/>
                                            </p:txEl>
                                          </p:spTgt>
                                        </p:tgtEl>
                                        <p:attrNameLst>
                                          <p:attrName>style.visibility</p:attrName>
                                        </p:attrNameLst>
                                      </p:cBhvr>
                                      <p:to>
                                        <p:strVal val="visible"/>
                                      </p:to>
                                    </p:set>
                                    <p:animEffect transition="in" filter="fade">
                                      <p:cBhvr>
                                        <p:cTn id="37" dur="500"/>
                                        <p:tgtEl>
                                          <p:spTgt spid="7">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
                                            <p:txEl>
                                              <p:pRg st="9" end="9"/>
                                            </p:txEl>
                                          </p:spTgt>
                                        </p:tgtEl>
                                        <p:attrNameLst>
                                          <p:attrName>style.visibility</p:attrName>
                                        </p:attrNameLst>
                                      </p:cBhvr>
                                      <p:to>
                                        <p:strVal val="visible"/>
                                      </p:to>
                                    </p:set>
                                    <p:animEffect transition="in" filter="fade">
                                      <p:cBhvr>
                                        <p:cTn id="42" dur="500"/>
                                        <p:tgtEl>
                                          <p:spTgt spid="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AA660E7-04B6-4F48-94B2-4E5C76E05772}"/>
              </a:ext>
            </a:extLst>
          </p:cNvPr>
          <p:cNvSpPr/>
          <p:nvPr/>
        </p:nvSpPr>
        <p:spPr>
          <a:xfrm>
            <a:off x="89210" y="836341"/>
            <a:ext cx="8965582" cy="477272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D2F36BE-C996-40C3-8699-F80413C8668D}"/>
              </a:ext>
            </a:extLst>
          </p:cNvPr>
          <p:cNvSpPr>
            <a:spLocks noGrp="1"/>
          </p:cNvSpPr>
          <p:nvPr>
            <p:ph type="title"/>
          </p:nvPr>
        </p:nvSpPr>
        <p:spPr>
          <a:xfrm>
            <a:off x="535258" y="-14589"/>
            <a:ext cx="8229600" cy="1143000"/>
          </a:xfrm>
        </p:spPr>
        <p:txBody>
          <a:bodyPr>
            <a:normAutofit fontScale="90000"/>
          </a:bodyPr>
          <a:lstStyle/>
          <a:p>
            <a:r>
              <a:rPr lang="en-GB" dirty="0"/>
              <a:t>What you should realise by now…..</a:t>
            </a:r>
          </a:p>
        </p:txBody>
      </p:sp>
      <p:sp>
        <p:nvSpPr>
          <p:cNvPr id="7" name="Oval 6">
            <a:extLst>
              <a:ext uri="{FF2B5EF4-FFF2-40B4-BE49-F238E27FC236}">
                <a16:creationId xmlns:a16="http://schemas.microsoft.com/office/drawing/2014/main" id="{C1A5049F-8B6E-446A-AF5E-51B207B3D280}"/>
              </a:ext>
            </a:extLst>
          </p:cNvPr>
          <p:cNvSpPr/>
          <p:nvPr/>
        </p:nvSpPr>
        <p:spPr>
          <a:xfrm>
            <a:off x="97112" y="1094032"/>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Academic &amp; Employability Skills</a:t>
            </a:r>
          </a:p>
        </p:txBody>
      </p:sp>
      <p:sp>
        <p:nvSpPr>
          <p:cNvPr id="22" name="Oval 21">
            <a:extLst>
              <a:ext uri="{FF2B5EF4-FFF2-40B4-BE49-F238E27FC236}">
                <a16:creationId xmlns:a16="http://schemas.microsoft.com/office/drawing/2014/main" id="{D951DA77-975A-4321-9932-6D5627AD5964}"/>
              </a:ext>
            </a:extLst>
          </p:cNvPr>
          <p:cNvSpPr/>
          <p:nvPr/>
        </p:nvSpPr>
        <p:spPr>
          <a:xfrm>
            <a:off x="1503091" y="1052026"/>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Professional Career Development</a:t>
            </a:r>
          </a:p>
        </p:txBody>
      </p:sp>
      <p:sp>
        <p:nvSpPr>
          <p:cNvPr id="24" name="Oval 23">
            <a:extLst>
              <a:ext uri="{FF2B5EF4-FFF2-40B4-BE49-F238E27FC236}">
                <a16:creationId xmlns:a16="http://schemas.microsoft.com/office/drawing/2014/main" id="{F8E16DE8-ACE6-40C3-9216-0858809A8F74}"/>
              </a:ext>
            </a:extLst>
          </p:cNvPr>
          <p:cNvSpPr/>
          <p:nvPr/>
        </p:nvSpPr>
        <p:spPr>
          <a:xfrm>
            <a:off x="2955305" y="1061562"/>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Digital Skills &amp; Research Methods</a:t>
            </a:r>
          </a:p>
        </p:txBody>
      </p:sp>
      <p:sp>
        <p:nvSpPr>
          <p:cNvPr id="9" name="Oval 8">
            <a:extLst>
              <a:ext uri="{FF2B5EF4-FFF2-40B4-BE49-F238E27FC236}">
                <a16:creationId xmlns:a16="http://schemas.microsoft.com/office/drawing/2014/main" id="{4A4AEA98-D76B-4ACA-B11A-3D2B3139B534}"/>
              </a:ext>
            </a:extLst>
          </p:cNvPr>
          <p:cNvSpPr/>
          <p:nvPr/>
        </p:nvSpPr>
        <p:spPr>
          <a:xfrm>
            <a:off x="114300" y="2481273"/>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Critical Thinking</a:t>
            </a:r>
          </a:p>
        </p:txBody>
      </p:sp>
      <p:sp>
        <p:nvSpPr>
          <p:cNvPr id="14" name="Oval 13">
            <a:extLst>
              <a:ext uri="{FF2B5EF4-FFF2-40B4-BE49-F238E27FC236}">
                <a16:creationId xmlns:a16="http://schemas.microsoft.com/office/drawing/2014/main" id="{2C77986B-511B-4211-A1AA-6B8669315397}"/>
              </a:ext>
            </a:extLst>
          </p:cNvPr>
          <p:cNvSpPr/>
          <p:nvPr/>
        </p:nvSpPr>
        <p:spPr>
          <a:xfrm>
            <a:off x="161113" y="3866683"/>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Emotional Intelligence</a:t>
            </a:r>
          </a:p>
        </p:txBody>
      </p:sp>
      <p:sp>
        <p:nvSpPr>
          <p:cNvPr id="17" name="Oval 16">
            <a:extLst>
              <a:ext uri="{FF2B5EF4-FFF2-40B4-BE49-F238E27FC236}">
                <a16:creationId xmlns:a16="http://schemas.microsoft.com/office/drawing/2014/main" id="{1B6E976C-68EF-420A-B2FF-75E0DE4C5BC0}"/>
              </a:ext>
            </a:extLst>
          </p:cNvPr>
          <p:cNvSpPr/>
          <p:nvPr/>
        </p:nvSpPr>
        <p:spPr>
          <a:xfrm>
            <a:off x="4295079" y="1043518"/>
            <a:ext cx="1777225" cy="15121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Teamworking </a:t>
            </a:r>
          </a:p>
          <a:p>
            <a:pPr algn="ctr"/>
            <a:r>
              <a:rPr lang="en-GB" sz="1200" dirty="0"/>
              <a:t>&amp; Communication</a:t>
            </a:r>
          </a:p>
        </p:txBody>
      </p:sp>
      <p:sp>
        <p:nvSpPr>
          <p:cNvPr id="21" name="Oval 20">
            <a:extLst>
              <a:ext uri="{FF2B5EF4-FFF2-40B4-BE49-F238E27FC236}">
                <a16:creationId xmlns:a16="http://schemas.microsoft.com/office/drawing/2014/main" id="{28F50C82-FD24-4C34-A4C5-FAAA6ACFF756}"/>
              </a:ext>
            </a:extLst>
          </p:cNvPr>
          <p:cNvSpPr/>
          <p:nvPr/>
        </p:nvSpPr>
        <p:spPr>
          <a:xfrm>
            <a:off x="5772152" y="1039662"/>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Problem Solving</a:t>
            </a:r>
          </a:p>
        </p:txBody>
      </p:sp>
      <p:sp>
        <p:nvSpPr>
          <p:cNvPr id="8" name="Oval 7">
            <a:extLst>
              <a:ext uri="{FF2B5EF4-FFF2-40B4-BE49-F238E27FC236}">
                <a16:creationId xmlns:a16="http://schemas.microsoft.com/office/drawing/2014/main" id="{4396F7F4-2BAF-4AB8-B845-230388938744}"/>
              </a:ext>
            </a:extLst>
          </p:cNvPr>
          <p:cNvSpPr/>
          <p:nvPr/>
        </p:nvSpPr>
        <p:spPr>
          <a:xfrm>
            <a:off x="7286626" y="1049208"/>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Managing Enterprises in the 21</a:t>
            </a:r>
            <a:r>
              <a:rPr lang="en-GB" sz="1200" baseline="30000" dirty="0"/>
              <a:t>st</a:t>
            </a:r>
            <a:r>
              <a:rPr lang="en-GB" sz="1200" dirty="0"/>
              <a:t> Century</a:t>
            </a:r>
          </a:p>
        </p:txBody>
      </p:sp>
      <p:sp>
        <p:nvSpPr>
          <p:cNvPr id="20" name="Oval 19">
            <a:extLst>
              <a:ext uri="{FF2B5EF4-FFF2-40B4-BE49-F238E27FC236}">
                <a16:creationId xmlns:a16="http://schemas.microsoft.com/office/drawing/2014/main" id="{9C6F10D4-99B4-4A86-8253-19CA51D7DBFD}"/>
              </a:ext>
            </a:extLst>
          </p:cNvPr>
          <p:cNvSpPr/>
          <p:nvPr/>
        </p:nvSpPr>
        <p:spPr>
          <a:xfrm>
            <a:off x="1561636" y="2509810"/>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Knowledge Management</a:t>
            </a:r>
          </a:p>
        </p:txBody>
      </p:sp>
      <p:sp>
        <p:nvSpPr>
          <p:cNvPr id="10" name="Oval 9">
            <a:extLst>
              <a:ext uri="{FF2B5EF4-FFF2-40B4-BE49-F238E27FC236}">
                <a16:creationId xmlns:a16="http://schemas.microsoft.com/office/drawing/2014/main" id="{2C3CD168-9D21-43AA-8856-59E6AB4CA611}"/>
              </a:ext>
            </a:extLst>
          </p:cNvPr>
          <p:cNvSpPr/>
          <p:nvPr/>
        </p:nvSpPr>
        <p:spPr>
          <a:xfrm>
            <a:off x="3008972" y="2482037"/>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Engaging in the Customer Experience</a:t>
            </a:r>
          </a:p>
        </p:txBody>
      </p:sp>
      <p:sp>
        <p:nvSpPr>
          <p:cNvPr id="18" name="Oval 17">
            <a:extLst>
              <a:ext uri="{FF2B5EF4-FFF2-40B4-BE49-F238E27FC236}">
                <a16:creationId xmlns:a16="http://schemas.microsoft.com/office/drawing/2014/main" id="{9918B802-AC69-427A-8E43-0A9DF1F207F2}"/>
              </a:ext>
            </a:extLst>
          </p:cNvPr>
          <p:cNvSpPr/>
          <p:nvPr/>
        </p:nvSpPr>
        <p:spPr>
          <a:xfrm>
            <a:off x="4391259" y="2481272"/>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Workplace Relationships</a:t>
            </a:r>
          </a:p>
        </p:txBody>
      </p:sp>
      <p:sp>
        <p:nvSpPr>
          <p:cNvPr id="16" name="Oval 15">
            <a:extLst>
              <a:ext uri="{FF2B5EF4-FFF2-40B4-BE49-F238E27FC236}">
                <a16:creationId xmlns:a16="http://schemas.microsoft.com/office/drawing/2014/main" id="{6383C32D-0C70-4232-AE36-F1459168DEDD}"/>
              </a:ext>
            </a:extLst>
          </p:cNvPr>
          <p:cNvSpPr/>
          <p:nvPr/>
        </p:nvSpPr>
        <p:spPr>
          <a:xfrm>
            <a:off x="5786554" y="2445647"/>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Project Management</a:t>
            </a:r>
          </a:p>
        </p:txBody>
      </p:sp>
      <p:sp>
        <p:nvSpPr>
          <p:cNvPr id="19" name="Oval 18">
            <a:extLst>
              <a:ext uri="{FF2B5EF4-FFF2-40B4-BE49-F238E27FC236}">
                <a16:creationId xmlns:a16="http://schemas.microsoft.com/office/drawing/2014/main" id="{9102AE7E-07CD-4C94-A401-A0A599F2CE6F}"/>
              </a:ext>
            </a:extLst>
          </p:cNvPr>
          <p:cNvSpPr/>
          <p:nvPr/>
        </p:nvSpPr>
        <p:spPr>
          <a:xfrm>
            <a:off x="7333439" y="2473843"/>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Workplace Culture &amp; its Impact</a:t>
            </a:r>
          </a:p>
        </p:txBody>
      </p:sp>
      <p:sp>
        <p:nvSpPr>
          <p:cNvPr id="12" name="Oval 11">
            <a:extLst>
              <a:ext uri="{FF2B5EF4-FFF2-40B4-BE49-F238E27FC236}">
                <a16:creationId xmlns:a16="http://schemas.microsoft.com/office/drawing/2014/main" id="{9DD80602-E696-4ABA-98E2-08F04E7D2823}"/>
              </a:ext>
            </a:extLst>
          </p:cNvPr>
          <p:cNvSpPr/>
          <p:nvPr/>
        </p:nvSpPr>
        <p:spPr>
          <a:xfrm>
            <a:off x="1651599" y="3804527"/>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Coaching &amp; Mentoring</a:t>
            </a:r>
          </a:p>
        </p:txBody>
      </p:sp>
      <p:sp>
        <p:nvSpPr>
          <p:cNvPr id="13" name="Oval 12">
            <a:extLst>
              <a:ext uri="{FF2B5EF4-FFF2-40B4-BE49-F238E27FC236}">
                <a16:creationId xmlns:a16="http://schemas.microsoft.com/office/drawing/2014/main" id="{A1B74B48-A5BE-47DA-ABF2-997C8CAA6B2C}"/>
              </a:ext>
            </a:extLst>
          </p:cNvPr>
          <p:cNvSpPr/>
          <p:nvPr/>
        </p:nvSpPr>
        <p:spPr>
          <a:xfrm>
            <a:off x="3145747" y="3776347"/>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Emergent Leadership Skills</a:t>
            </a:r>
          </a:p>
        </p:txBody>
      </p:sp>
      <p:sp>
        <p:nvSpPr>
          <p:cNvPr id="23" name="Oval 22">
            <a:extLst>
              <a:ext uri="{FF2B5EF4-FFF2-40B4-BE49-F238E27FC236}">
                <a16:creationId xmlns:a16="http://schemas.microsoft.com/office/drawing/2014/main" id="{49330035-F198-4B7D-B0A0-FDC952A6AD06}"/>
              </a:ext>
            </a:extLst>
          </p:cNvPr>
          <p:cNvSpPr/>
          <p:nvPr/>
        </p:nvSpPr>
        <p:spPr>
          <a:xfrm>
            <a:off x="4457239" y="3776347"/>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Leading &amp; Implementing Change</a:t>
            </a:r>
          </a:p>
        </p:txBody>
      </p:sp>
      <p:sp>
        <p:nvSpPr>
          <p:cNvPr id="15" name="Oval 14">
            <a:extLst>
              <a:ext uri="{FF2B5EF4-FFF2-40B4-BE49-F238E27FC236}">
                <a16:creationId xmlns:a16="http://schemas.microsoft.com/office/drawing/2014/main" id="{61CF3E48-A8BE-4611-BC86-91269CD9C294}"/>
              </a:ext>
            </a:extLst>
          </p:cNvPr>
          <p:cNvSpPr/>
          <p:nvPr/>
        </p:nvSpPr>
        <p:spPr>
          <a:xfrm>
            <a:off x="5901147" y="3748134"/>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Innovation &amp; Creativity</a:t>
            </a:r>
          </a:p>
        </p:txBody>
      </p:sp>
      <p:sp>
        <p:nvSpPr>
          <p:cNvPr id="11" name="Oval 10">
            <a:extLst>
              <a:ext uri="{FF2B5EF4-FFF2-40B4-BE49-F238E27FC236}">
                <a16:creationId xmlns:a16="http://schemas.microsoft.com/office/drawing/2014/main" id="{C970B003-092E-4EDF-92BD-ECA8BBB527F7}"/>
              </a:ext>
            </a:extLst>
          </p:cNvPr>
          <p:cNvSpPr/>
          <p:nvPr/>
        </p:nvSpPr>
        <p:spPr>
          <a:xfrm>
            <a:off x="7333440" y="3717738"/>
            <a:ext cx="1616926"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Strategic Management</a:t>
            </a:r>
          </a:p>
        </p:txBody>
      </p:sp>
    </p:spTree>
    <p:extLst>
      <p:ext uri="{BB962C8B-B14F-4D97-AF65-F5344CB8AC3E}">
        <p14:creationId xmlns:p14="http://schemas.microsoft.com/office/powerpoint/2010/main" val="41771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500"/>
                                        <p:tgtEl>
                                          <p:spTgt spid="20"/>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500"/>
                                        <p:tgtEl>
                                          <p:spTgt spid="10"/>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8"/>
                                        </p:tgtEl>
                                        <p:attrNameLst>
                                          <p:attrName>style.visibility</p:attrName>
                                        </p:attrNameLst>
                                      </p:cBhvr>
                                      <p:to>
                                        <p:strVal val="visible"/>
                                      </p:to>
                                    </p:set>
                                    <p:animEffect transition="in" filter="fade">
                                      <p:cBhvr>
                                        <p:cTn id="46" dur="500"/>
                                        <p:tgtEl>
                                          <p:spTgt spid="18"/>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500"/>
                                        <p:tgtEl>
                                          <p:spTgt spid="16"/>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2"/>
                                        </p:tgtEl>
                                        <p:attrNameLst>
                                          <p:attrName>style.visibility</p:attrName>
                                        </p:attrNameLst>
                                      </p:cBhvr>
                                      <p:to>
                                        <p:strVal val="visible"/>
                                      </p:to>
                                    </p:set>
                                    <p:animEffect transition="in" filter="fade">
                                      <p:cBhvr>
                                        <p:cTn id="62" dur="500"/>
                                        <p:tgtEl>
                                          <p:spTgt spid="12"/>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3"/>
                                        </p:tgtEl>
                                        <p:attrNameLst>
                                          <p:attrName>style.visibility</p:attrName>
                                        </p:attrNameLst>
                                      </p:cBhvr>
                                      <p:to>
                                        <p:strVal val="visible"/>
                                      </p:to>
                                    </p:set>
                                    <p:animEffect transition="in" filter="fade">
                                      <p:cBhvr>
                                        <p:cTn id="67" dur="500"/>
                                        <p:tgtEl>
                                          <p:spTgt spid="13"/>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3"/>
                                        </p:tgtEl>
                                        <p:attrNameLst>
                                          <p:attrName>style.visibility</p:attrName>
                                        </p:attrNameLst>
                                      </p:cBhvr>
                                      <p:to>
                                        <p:strVal val="visible"/>
                                      </p:to>
                                    </p:set>
                                    <p:animEffect transition="in" filter="fade">
                                      <p:cBhvr>
                                        <p:cTn id="72" dur="500"/>
                                        <p:tgtEl>
                                          <p:spTgt spid="23"/>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5"/>
                                        </p:tgtEl>
                                        <p:attrNameLst>
                                          <p:attrName>style.visibility</p:attrName>
                                        </p:attrNameLst>
                                      </p:cBhvr>
                                      <p:to>
                                        <p:strVal val="visible"/>
                                      </p:to>
                                    </p:set>
                                    <p:animEffect transition="in" filter="fade">
                                      <p:cBhvr>
                                        <p:cTn id="77" dur="500"/>
                                        <p:tgtEl>
                                          <p:spTgt spid="15"/>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11"/>
                                        </p:tgtEl>
                                        <p:attrNameLst>
                                          <p:attrName>style.visibility</p:attrName>
                                        </p:attrNameLst>
                                      </p:cBhvr>
                                      <p:to>
                                        <p:strVal val="visible"/>
                                      </p:to>
                                    </p:set>
                                    <p:animEffect transition="in" filter="fade">
                                      <p:cBhvr>
                                        <p:cTn id="82" dur="500"/>
                                        <p:tgtEl>
                                          <p:spTgt spid="11"/>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5"/>
                                        </p:tgtEl>
                                        <p:attrNameLst>
                                          <p:attrName>style.visibility</p:attrName>
                                        </p:attrNameLst>
                                      </p:cBhvr>
                                      <p:to>
                                        <p:strVal val="visible"/>
                                      </p:to>
                                    </p:set>
                                    <p:animEffect transition="in" filter="fade">
                                      <p:cBhvr>
                                        <p:cTn id="8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7" grpId="0" animBg="1"/>
      <p:bldP spid="22" grpId="0" animBg="1"/>
      <p:bldP spid="24" grpId="0" animBg="1"/>
      <p:bldP spid="9" grpId="0" animBg="1"/>
      <p:bldP spid="14" grpId="0" animBg="1"/>
      <p:bldP spid="17" grpId="0" animBg="1"/>
      <p:bldP spid="21" grpId="0" animBg="1"/>
      <p:bldP spid="8" grpId="0" animBg="1"/>
      <p:bldP spid="20" grpId="0" animBg="1"/>
      <p:bldP spid="10" grpId="0" animBg="1"/>
      <p:bldP spid="18" grpId="0" animBg="1"/>
      <p:bldP spid="16" grpId="0" animBg="1"/>
      <p:bldP spid="19" grpId="0" animBg="1"/>
      <p:bldP spid="12" grpId="0" animBg="1"/>
      <p:bldP spid="13" grpId="0" animBg="1"/>
      <p:bldP spid="23" grpId="0" animBg="1"/>
      <p:bldP spid="15" grpId="0" animBg="1"/>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alpha val="24000"/>
          </a:schemeClr>
        </a:solidFill>
        <a:effectLst/>
      </p:bgPr>
    </p:bg>
    <p:spTree>
      <p:nvGrpSpPr>
        <p:cNvPr id="1" name=""/>
        <p:cNvGrpSpPr/>
        <p:nvPr/>
      </p:nvGrpSpPr>
      <p:grpSpPr>
        <a:xfrm>
          <a:off x="0" y="0"/>
          <a:ext cx="0" cy="0"/>
          <a:chOff x="0" y="0"/>
          <a:chExt cx="0" cy="0"/>
        </a:xfrm>
      </p:grpSpPr>
      <p:pic>
        <p:nvPicPr>
          <p:cNvPr id="7" name="Picture 6" descr="A picture containing electronics, circuit&#10;&#10;Description automatically generated">
            <a:extLst>
              <a:ext uri="{FF2B5EF4-FFF2-40B4-BE49-F238E27FC236}">
                <a16:creationId xmlns:a16="http://schemas.microsoft.com/office/drawing/2014/main" id="{FAD51FB5-0DDB-4056-AAE8-641D81EB639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6858000"/>
          </a:xfrm>
          <a:prstGeom prst="rect">
            <a:avLst/>
          </a:prstGeom>
          <a:effectLst>
            <a:softEdge rad="635000"/>
          </a:effectLst>
        </p:spPr>
      </p:pic>
      <p:sp>
        <p:nvSpPr>
          <p:cNvPr id="4" name="Rectangle 3">
            <a:extLst>
              <a:ext uri="{FF2B5EF4-FFF2-40B4-BE49-F238E27FC236}">
                <a16:creationId xmlns:a16="http://schemas.microsoft.com/office/drawing/2014/main" id="{9FF97FEE-01BD-448D-A3DE-972C4ECFE9A5}"/>
              </a:ext>
            </a:extLst>
          </p:cNvPr>
          <p:cNvSpPr/>
          <p:nvPr/>
        </p:nvSpPr>
        <p:spPr>
          <a:xfrm>
            <a:off x="1037063" y="144967"/>
            <a:ext cx="6713034" cy="769441"/>
          </a:xfrm>
          <a:prstGeom prst="rect">
            <a:avLst/>
          </a:prstGeom>
        </p:spPr>
        <p:txBody>
          <a:bodyPr wrap="square">
            <a:spAutoFit/>
          </a:bodyPr>
          <a:lstStyle/>
          <a:p>
            <a:pPr algn="ctr"/>
            <a:r>
              <a:rPr lang="en-GB" sz="4400" b="1" i="1" dirty="0">
                <a:solidFill>
                  <a:schemeClr val="bg1"/>
                </a:solidFill>
              </a:rPr>
              <a:t>Leaning </a:t>
            </a:r>
            <a:r>
              <a:rPr lang="en-GB" sz="4400" b="1" dirty="0">
                <a:solidFill>
                  <a:schemeClr val="bg1"/>
                </a:solidFill>
              </a:rPr>
              <a:t>Into difficulty</a:t>
            </a:r>
          </a:p>
        </p:txBody>
      </p:sp>
      <p:sp>
        <p:nvSpPr>
          <p:cNvPr id="5" name="Rectangle 4">
            <a:extLst>
              <a:ext uri="{FF2B5EF4-FFF2-40B4-BE49-F238E27FC236}">
                <a16:creationId xmlns:a16="http://schemas.microsoft.com/office/drawing/2014/main" id="{9B01D43F-4ABC-4D01-85FA-9AA9C500C1EB}"/>
              </a:ext>
            </a:extLst>
          </p:cNvPr>
          <p:cNvSpPr/>
          <p:nvPr/>
        </p:nvSpPr>
        <p:spPr>
          <a:xfrm>
            <a:off x="0" y="5004219"/>
            <a:ext cx="9144000" cy="707886"/>
          </a:xfrm>
          <a:prstGeom prst="rect">
            <a:avLst/>
          </a:prstGeom>
        </p:spPr>
        <p:txBody>
          <a:bodyPr wrap="square">
            <a:spAutoFit/>
          </a:bodyPr>
          <a:lstStyle/>
          <a:p>
            <a:pPr algn="ctr"/>
            <a:r>
              <a:rPr lang="en-GB" sz="4000" b="1" dirty="0">
                <a:solidFill>
                  <a:schemeClr val="bg1"/>
                </a:solidFill>
              </a:rPr>
              <a:t>Your Learning Weekend </a:t>
            </a:r>
            <a:r>
              <a:rPr lang="en-GB" sz="4000" b="1" i="1" dirty="0">
                <a:solidFill>
                  <a:schemeClr val="bg1"/>
                </a:solidFill>
              </a:rPr>
              <a:t>Experience</a:t>
            </a:r>
          </a:p>
        </p:txBody>
      </p:sp>
    </p:spTree>
    <p:extLst>
      <p:ext uri="{BB962C8B-B14F-4D97-AF65-F5344CB8AC3E}">
        <p14:creationId xmlns:p14="http://schemas.microsoft.com/office/powerpoint/2010/main" val="376011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59" y="316574"/>
            <a:ext cx="7429499" cy="770552"/>
          </a:xfrm>
        </p:spPr>
        <p:txBody>
          <a:bodyPr>
            <a:normAutofit fontScale="90000"/>
          </a:bodyPr>
          <a:lstStyle/>
          <a:p>
            <a:r>
              <a:rPr lang="en-GB" dirty="0"/>
              <a:t>Leaning into difficulty – Pushing Your Learning</a:t>
            </a:r>
          </a:p>
        </p:txBody>
      </p:sp>
      <p:sp>
        <p:nvSpPr>
          <p:cNvPr id="3" name="Content Placeholder 2"/>
          <p:cNvSpPr>
            <a:spLocks noGrp="1"/>
          </p:cNvSpPr>
          <p:nvPr>
            <p:ph idx="1"/>
          </p:nvPr>
        </p:nvSpPr>
        <p:spPr>
          <a:xfrm>
            <a:off x="390293" y="1471961"/>
            <a:ext cx="8541833" cy="3989949"/>
          </a:xfrm>
        </p:spPr>
        <p:txBody>
          <a:bodyPr>
            <a:normAutofit/>
          </a:bodyPr>
          <a:lstStyle/>
          <a:p>
            <a:r>
              <a:rPr lang="en-GB" sz="2400" dirty="0">
                <a:solidFill>
                  <a:srgbClr val="0000FF"/>
                </a:solidFill>
              </a:rPr>
              <a:t>This weekend is about your learning experience</a:t>
            </a:r>
          </a:p>
          <a:p>
            <a:r>
              <a:rPr lang="en-GB" sz="2400" dirty="0">
                <a:solidFill>
                  <a:srgbClr val="E91135"/>
                </a:solidFill>
              </a:rPr>
              <a:t>It’s about developing your understanding of creativity and innovation</a:t>
            </a:r>
          </a:p>
          <a:p>
            <a:r>
              <a:rPr lang="en-GB" sz="2400" dirty="0">
                <a:solidFill>
                  <a:srgbClr val="009900"/>
                </a:solidFill>
              </a:rPr>
              <a:t>Together, we’re going to focus on leaning into difficulty or pushing your learning experience...</a:t>
            </a:r>
          </a:p>
          <a:p>
            <a:r>
              <a:rPr lang="en-GB" sz="2400" dirty="0">
                <a:solidFill>
                  <a:srgbClr val="D60093"/>
                </a:solidFill>
              </a:rPr>
              <a:t>We’re not expecting to be doing too much teaching, but we are going to use more of a facilitative approach, drawing upon some activities and conversations to help everyone explore and develop their own understanding</a:t>
            </a:r>
          </a:p>
        </p:txBody>
      </p:sp>
    </p:spTree>
    <p:extLst>
      <p:ext uri="{BB962C8B-B14F-4D97-AF65-F5344CB8AC3E}">
        <p14:creationId xmlns:p14="http://schemas.microsoft.com/office/powerpoint/2010/main" val="142118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uds in a blue sky&#10;&#10;Description automatically generated">
            <a:extLst>
              <a:ext uri="{FF2B5EF4-FFF2-40B4-BE49-F238E27FC236}">
                <a16:creationId xmlns:a16="http://schemas.microsoft.com/office/drawing/2014/main" id="{3F1CC459-D920-4FC7-9762-F100CB9267C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0"/>
            <a:ext cx="9144001" cy="5709424"/>
          </a:xfrm>
          <a:prstGeom prst="rect">
            <a:avLst/>
          </a:prstGeom>
        </p:spPr>
      </p:pic>
      <p:sp>
        <p:nvSpPr>
          <p:cNvPr id="3" name="Content Placeholder 2">
            <a:extLst>
              <a:ext uri="{FF2B5EF4-FFF2-40B4-BE49-F238E27FC236}">
                <a16:creationId xmlns:a16="http://schemas.microsoft.com/office/drawing/2014/main" id="{BC98EC5E-E60D-40D5-BF1E-0F3122371779}"/>
              </a:ext>
            </a:extLst>
          </p:cNvPr>
          <p:cNvSpPr>
            <a:spLocks noGrp="1"/>
          </p:cNvSpPr>
          <p:nvPr>
            <p:ph idx="1"/>
          </p:nvPr>
        </p:nvSpPr>
        <p:spPr>
          <a:xfrm>
            <a:off x="133815" y="412595"/>
            <a:ext cx="9010185" cy="5104638"/>
          </a:xfrm>
        </p:spPr>
        <p:txBody>
          <a:bodyPr/>
          <a:lstStyle/>
          <a:p>
            <a:pPr marL="0" indent="0" algn="ctr">
              <a:buNone/>
            </a:pPr>
            <a:r>
              <a:rPr lang="en-GB" sz="4800" dirty="0">
                <a:solidFill>
                  <a:srgbClr val="00FF00"/>
                </a:solidFill>
              </a:rPr>
              <a:t>“</a:t>
            </a:r>
            <a:r>
              <a:rPr lang="en-GB" sz="4800" dirty="0">
                <a:solidFill>
                  <a:srgbClr val="FFFFFF"/>
                </a:solidFill>
              </a:rPr>
              <a:t>The future is always visible</a:t>
            </a:r>
            <a:br>
              <a:rPr lang="en-GB" sz="4800" dirty="0">
                <a:solidFill>
                  <a:srgbClr val="FFFFFF"/>
                </a:solidFill>
              </a:rPr>
            </a:br>
            <a:r>
              <a:rPr lang="en-GB" sz="4800" dirty="0">
                <a:solidFill>
                  <a:srgbClr val="FFFFFF"/>
                </a:solidFill>
              </a:rPr>
              <a:t>in the present”</a:t>
            </a:r>
            <a:br>
              <a:rPr lang="en-GB" sz="4800" dirty="0">
                <a:solidFill>
                  <a:srgbClr val="00FF00"/>
                </a:solidFill>
              </a:rPr>
            </a:br>
            <a:r>
              <a:rPr lang="en-GB" sz="2800" dirty="0">
                <a:solidFill>
                  <a:srgbClr val="00FF00"/>
                </a:solidFill>
              </a:rPr>
              <a:t>(Peter Drucker)</a:t>
            </a:r>
          </a:p>
          <a:p>
            <a:pPr marL="0" indent="0">
              <a:buNone/>
            </a:pPr>
            <a:endParaRPr lang="en-GB" dirty="0"/>
          </a:p>
          <a:p>
            <a:pPr marL="0" indent="0">
              <a:buNone/>
            </a:pPr>
            <a:endParaRPr lang="en-GB" dirty="0"/>
          </a:p>
          <a:p>
            <a:pPr marL="0" indent="0">
              <a:buNone/>
            </a:pPr>
            <a:r>
              <a:rPr lang="en-GB" sz="3600" dirty="0"/>
              <a:t>What do you think of the above statement?</a:t>
            </a:r>
          </a:p>
          <a:p>
            <a:endParaRPr lang="en-GB" dirty="0"/>
          </a:p>
        </p:txBody>
      </p:sp>
    </p:spTree>
    <p:extLst>
      <p:ext uri="{BB962C8B-B14F-4D97-AF65-F5344CB8AC3E}">
        <p14:creationId xmlns:p14="http://schemas.microsoft.com/office/powerpoint/2010/main" val="4160415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E72B4-6C59-4DB6-A04E-BEE29804194D}"/>
              </a:ext>
            </a:extLst>
          </p:cNvPr>
          <p:cNvSpPr>
            <a:spLocks noGrp="1"/>
          </p:cNvSpPr>
          <p:nvPr>
            <p:ph type="title"/>
          </p:nvPr>
        </p:nvSpPr>
        <p:spPr>
          <a:xfrm>
            <a:off x="0" y="123669"/>
            <a:ext cx="9144000" cy="1143000"/>
          </a:xfrm>
        </p:spPr>
        <p:txBody>
          <a:bodyPr>
            <a:noAutofit/>
          </a:bodyPr>
          <a:lstStyle/>
          <a:p>
            <a:r>
              <a:rPr lang="en-GB" sz="3600" dirty="0"/>
              <a:t>The future is always visible in the present</a:t>
            </a:r>
          </a:p>
        </p:txBody>
      </p:sp>
      <p:sp>
        <p:nvSpPr>
          <p:cNvPr id="4" name="Content Placeholder 2">
            <a:extLst>
              <a:ext uri="{FF2B5EF4-FFF2-40B4-BE49-F238E27FC236}">
                <a16:creationId xmlns:a16="http://schemas.microsoft.com/office/drawing/2014/main" id="{2A1AC933-48E0-488F-A1A4-4FCA94C110E1}"/>
              </a:ext>
            </a:extLst>
          </p:cNvPr>
          <p:cNvSpPr>
            <a:spLocks noGrp="1"/>
          </p:cNvSpPr>
          <p:nvPr>
            <p:ph idx="1"/>
          </p:nvPr>
        </p:nvSpPr>
        <p:spPr>
          <a:xfrm>
            <a:off x="241610" y="1470818"/>
            <a:ext cx="5553307" cy="4171699"/>
          </a:xfrm>
        </p:spPr>
        <p:txBody>
          <a:bodyPr>
            <a:normAutofit fontScale="55000" lnSpcReduction="20000"/>
          </a:bodyPr>
          <a:lstStyle/>
          <a:p>
            <a:r>
              <a:rPr lang="en-GB" dirty="0">
                <a:solidFill>
                  <a:srgbClr val="FF0000"/>
                </a:solidFill>
              </a:rPr>
              <a:t>Drucker believed that the future is always visible in the present if management, as seldom happens, puts aside its predispositions and the old assumptions inherent in its “theory of the business.” (Drucker 1994) </a:t>
            </a:r>
          </a:p>
          <a:p>
            <a:r>
              <a:rPr lang="en-GB" dirty="0">
                <a:solidFill>
                  <a:srgbClr val="0000FF"/>
                </a:solidFill>
              </a:rPr>
              <a:t>He stressed repeatedly that businesses and management remain viable only insofar as they are capable of perceiving, understanding, and responding to a continuously evolving market environment.</a:t>
            </a:r>
          </a:p>
          <a:p>
            <a:r>
              <a:rPr lang="en-GB" dirty="0">
                <a:solidFill>
                  <a:srgbClr val="D60093"/>
                </a:solidFill>
              </a:rPr>
              <a:t>Drucker repeatedly came back to the fundamental importance of the people who worked in an organization in determining its future. </a:t>
            </a:r>
          </a:p>
          <a:p>
            <a:endParaRPr lang="en-GB" dirty="0">
              <a:solidFill>
                <a:srgbClr val="D60093"/>
              </a:solidFill>
            </a:endParaRPr>
          </a:p>
          <a:p>
            <a:pPr marL="0" indent="0">
              <a:buNone/>
            </a:pPr>
            <a:r>
              <a:rPr lang="en-GB" dirty="0">
                <a:solidFill>
                  <a:srgbClr val="002060"/>
                </a:solidFill>
              </a:rPr>
              <a:t>J. of the Acad. Mark. Sci. (2009) 37:20–27 DOI 10.1007/s11747-008-0102-4</a:t>
            </a:r>
          </a:p>
        </p:txBody>
      </p:sp>
      <p:pic>
        <p:nvPicPr>
          <p:cNvPr id="5" name="Picture 4" descr="A person wearing a suit and tie&#10;&#10;Description automatically generated">
            <a:extLst>
              <a:ext uri="{FF2B5EF4-FFF2-40B4-BE49-F238E27FC236}">
                <a16:creationId xmlns:a16="http://schemas.microsoft.com/office/drawing/2014/main" id="{983EE61C-7AE0-4BF5-8C9C-B4BD8418BC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4917" y="1878980"/>
            <a:ext cx="3285893" cy="2464420"/>
          </a:xfrm>
          <a:prstGeom prst="rect">
            <a:avLst/>
          </a:prstGeom>
        </p:spPr>
      </p:pic>
    </p:spTree>
    <p:extLst>
      <p:ext uri="{BB962C8B-B14F-4D97-AF65-F5344CB8AC3E}">
        <p14:creationId xmlns:p14="http://schemas.microsoft.com/office/powerpoint/2010/main" val="372724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9FDB26F-F2EA-44F2-8DD8-6BAC3CBD6DF8}"/>
              </a:ext>
            </a:extLst>
          </p:cNvPr>
          <p:cNvSpPr>
            <a:spLocks noGrp="1"/>
          </p:cNvSpPr>
          <p:nvPr>
            <p:ph type="title"/>
          </p:nvPr>
        </p:nvSpPr>
        <p:spPr/>
        <p:txBody>
          <a:bodyPr/>
          <a:lstStyle/>
          <a:p>
            <a:r>
              <a:rPr lang="en-GB" dirty="0"/>
              <a:t>Creativity?  Innovation?</a:t>
            </a:r>
          </a:p>
        </p:txBody>
      </p:sp>
      <p:sp>
        <p:nvSpPr>
          <p:cNvPr id="13" name="TextBox 12">
            <a:extLst>
              <a:ext uri="{FF2B5EF4-FFF2-40B4-BE49-F238E27FC236}">
                <a16:creationId xmlns:a16="http://schemas.microsoft.com/office/drawing/2014/main" id="{4212D354-49C9-41AD-AECC-A604A7A23F78}"/>
              </a:ext>
            </a:extLst>
          </p:cNvPr>
          <p:cNvSpPr txBox="1"/>
          <p:nvPr/>
        </p:nvSpPr>
        <p:spPr>
          <a:xfrm>
            <a:off x="41435" y="1333149"/>
            <a:ext cx="6118964" cy="3539430"/>
          </a:xfrm>
          <a:prstGeom prst="rect">
            <a:avLst/>
          </a:prstGeom>
          <a:noFill/>
        </p:spPr>
        <p:txBody>
          <a:bodyPr wrap="square" rtlCol="0">
            <a:spAutoFit/>
          </a:bodyPr>
          <a:lstStyle/>
          <a:p>
            <a:r>
              <a:rPr lang="en-GB" sz="3200" dirty="0">
                <a:solidFill>
                  <a:srgbClr val="D60093"/>
                </a:solidFill>
              </a:rPr>
              <a:t>In your groups, please: -</a:t>
            </a:r>
          </a:p>
          <a:p>
            <a:endParaRPr lang="en-GB" sz="3200" dirty="0"/>
          </a:p>
          <a:p>
            <a:pPr marL="457200" indent="-457200">
              <a:buFont typeface="Arial" panose="020B0604020202020204" pitchFamily="34" charset="0"/>
              <a:buChar char="•"/>
            </a:pPr>
            <a:r>
              <a:rPr lang="en-GB" sz="3200" dirty="0">
                <a:solidFill>
                  <a:srgbClr val="002060"/>
                </a:solidFill>
              </a:rPr>
              <a:t>Explain the difference between Creativity and Innovation</a:t>
            </a:r>
          </a:p>
          <a:p>
            <a:pPr marL="457200" indent="-457200">
              <a:buFont typeface="Arial" panose="020B0604020202020204" pitchFamily="34" charset="0"/>
              <a:buChar char="•"/>
            </a:pPr>
            <a:r>
              <a:rPr lang="en-GB" sz="3200" dirty="0">
                <a:solidFill>
                  <a:srgbClr val="0000FF"/>
                </a:solidFill>
              </a:rPr>
              <a:t>Develop ‘definitions’ for both of these terms</a:t>
            </a:r>
          </a:p>
        </p:txBody>
      </p:sp>
      <p:pic>
        <p:nvPicPr>
          <p:cNvPr id="17" name="Picture 16" descr="A close up of a blackboard&#10;&#10;Description automatically generated">
            <a:extLst>
              <a:ext uri="{FF2B5EF4-FFF2-40B4-BE49-F238E27FC236}">
                <a16:creationId xmlns:a16="http://schemas.microsoft.com/office/drawing/2014/main" id="{8CCAE496-8B3C-48E5-B594-91F946B2655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44633" y="1333149"/>
            <a:ext cx="3399367" cy="2568880"/>
          </a:xfrm>
          <a:prstGeom prst="rect">
            <a:avLst/>
          </a:prstGeom>
        </p:spPr>
      </p:pic>
      <p:sp>
        <p:nvSpPr>
          <p:cNvPr id="21" name="TextBox 20">
            <a:extLst>
              <a:ext uri="{FF2B5EF4-FFF2-40B4-BE49-F238E27FC236}">
                <a16:creationId xmlns:a16="http://schemas.microsoft.com/office/drawing/2014/main" id="{A6A9BFFA-FD90-4B44-B408-506C24505A93}"/>
              </a:ext>
            </a:extLst>
          </p:cNvPr>
          <p:cNvSpPr txBox="1"/>
          <p:nvPr/>
        </p:nvSpPr>
        <p:spPr>
          <a:xfrm>
            <a:off x="4419280" y="4601521"/>
            <a:ext cx="4392780" cy="923330"/>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E91135"/>
                </a:solidFill>
              </a:rPr>
              <a:t>10 minutes to discuss</a:t>
            </a:r>
          </a:p>
          <a:p>
            <a:pPr marL="285750" indent="-285750">
              <a:buFont typeface="Arial" panose="020B0604020202020204" pitchFamily="34" charset="0"/>
              <a:buChar char="•"/>
            </a:pPr>
            <a:r>
              <a:rPr lang="en-GB" b="1" dirty="0">
                <a:solidFill>
                  <a:srgbClr val="E91135"/>
                </a:solidFill>
              </a:rPr>
              <a:t>5 minutes to record your responses for feedback</a:t>
            </a:r>
          </a:p>
        </p:txBody>
      </p:sp>
    </p:spTree>
    <p:extLst>
      <p:ext uri="{BB962C8B-B14F-4D97-AF65-F5344CB8AC3E}">
        <p14:creationId xmlns:p14="http://schemas.microsoft.com/office/powerpoint/2010/main" val="87071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xEl>
                                              <p:pRg st="2" end="2"/>
                                            </p:txEl>
                                          </p:spTgt>
                                        </p:tgtEl>
                                        <p:attrNameLst>
                                          <p:attrName>style.visibility</p:attrName>
                                        </p:attrNameLst>
                                      </p:cBhvr>
                                      <p:to>
                                        <p:strVal val="visible"/>
                                      </p:to>
                                    </p:set>
                                    <p:animEffect transition="in" filter="fade">
                                      <p:cBhvr>
                                        <p:cTn id="7" dur="500"/>
                                        <p:tgtEl>
                                          <p:spTgt spid="1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xEl>
                                              <p:pRg st="3" end="3"/>
                                            </p:txEl>
                                          </p:spTgt>
                                        </p:tgtEl>
                                        <p:attrNameLst>
                                          <p:attrName>style.visibility</p:attrName>
                                        </p:attrNameLst>
                                      </p:cBhvr>
                                      <p:to>
                                        <p:strVal val="visible"/>
                                      </p:to>
                                    </p:set>
                                    <p:animEffect transition="in" filter="fade">
                                      <p:cBhvr>
                                        <p:cTn id="12" dur="500"/>
                                        <p:tgtEl>
                                          <p:spTgt spid="1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2410-2CFE-42A6-870A-67FC268F022A}"/>
              </a:ext>
            </a:extLst>
          </p:cNvPr>
          <p:cNvSpPr>
            <a:spLocks noGrp="1"/>
          </p:cNvSpPr>
          <p:nvPr>
            <p:ph type="title"/>
          </p:nvPr>
        </p:nvSpPr>
        <p:spPr>
          <a:xfrm>
            <a:off x="457200" y="107370"/>
            <a:ext cx="8229600" cy="963147"/>
          </a:xfrm>
        </p:spPr>
        <p:txBody>
          <a:bodyPr/>
          <a:lstStyle/>
          <a:p>
            <a:r>
              <a:rPr lang="en-GB" dirty="0"/>
              <a:t>Creativity</a:t>
            </a:r>
          </a:p>
        </p:txBody>
      </p:sp>
      <p:sp>
        <p:nvSpPr>
          <p:cNvPr id="3" name="Content Placeholder 2">
            <a:extLst>
              <a:ext uri="{FF2B5EF4-FFF2-40B4-BE49-F238E27FC236}">
                <a16:creationId xmlns:a16="http://schemas.microsoft.com/office/drawing/2014/main" id="{A4AA77E2-25D6-4744-ABA6-7C127BE7D4B7}"/>
              </a:ext>
            </a:extLst>
          </p:cNvPr>
          <p:cNvSpPr>
            <a:spLocks noGrp="1"/>
          </p:cNvSpPr>
          <p:nvPr>
            <p:ph idx="1"/>
          </p:nvPr>
        </p:nvSpPr>
        <p:spPr>
          <a:xfrm>
            <a:off x="105937" y="1417638"/>
            <a:ext cx="8932126" cy="3917032"/>
          </a:xfrm>
        </p:spPr>
        <p:txBody>
          <a:bodyPr>
            <a:normAutofit fontScale="92500" lnSpcReduction="20000"/>
          </a:bodyPr>
          <a:lstStyle/>
          <a:p>
            <a:pPr marL="0" indent="0">
              <a:buNone/>
            </a:pPr>
            <a:r>
              <a:rPr lang="en-US" i="1" dirty="0">
                <a:solidFill>
                  <a:srgbClr val="D60093"/>
                </a:solidFill>
              </a:rPr>
              <a:t>‘the ability to produce original and unusual ideas or to make something new or imaginative’</a:t>
            </a:r>
          </a:p>
          <a:p>
            <a:pPr marL="0" indent="0">
              <a:buNone/>
            </a:pPr>
            <a:endParaRPr lang="en-US" sz="1800" dirty="0"/>
          </a:p>
          <a:p>
            <a:pPr marL="0" indent="0">
              <a:buNone/>
            </a:pPr>
            <a:r>
              <a:rPr lang="en-US" sz="1800" dirty="0"/>
              <a:t>Cambridge Dictionary</a:t>
            </a:r>
          </a:p>
          <a:p>
            <a:pPr marL="0" indent="0">
              <a:buNone/>
            </a:pPr>
            <a:endParaRPr lang="en-US" sz="1800" dirty="0"/>
          </a:p>
          <a:p>
            <a:pPr marL="0" indent="0">
              <a:buNone/>
            </a:pPr>
            <a:r>
              <a:rPr lang="en-US" i="1" dirty="0">
                <a:solidFill>
                  <a:srgbClr val="0000FF"/>
                </a:solidFill>
              </a:rPr>
              <a:t>‘The standard deﬁnition is bipartite: </a:t>
            </a:r>
            <a:r>
              <a:rPr lang="en-US" b="1" i="1" dirty="0">
                <a:solidFill>
                  <a:srgbClr val="0000FF"/>
                </a:solidFill>
              </a:rPr>
              <a:t>Creativity</a:t>
            </a:r>
            <a:r>
              <a:rPr lang="en-US" i="1" dirty="0">
                <a:solidFill>
                  <a:srgbClr val="0000FF"/>
                </a:solidFill>
              </a:rPr>
              <a:t> requires both originality and effectiveness.’ </a:t>
            </a:r>
          </a:p>
          <a:p>
            <a:pPr marL="0" indent="0">
              <a:buNone/>
            </a:pPr>
            <a:endParaRPr lang="en-US" sz="1800" dirty="0"/>
          </a:p>
          <a:p>
            <a:pPr marL="0" indent="0">
              <a:buNone/>
            </a:pPr>
            <a:r>
              <a:rPr lang="en-US" sz="1800" dirty="0"/>
              <a:t>Runco, Mark A. and Jaeger, Garrett J. (2012): The Standard Definition of Creativity.  </a:t>
            </a:r>
            <a:r>
              <a:rPr lang="en-US" sz="1800" i="1" dirty="0"/>
              <a:t>Creativity Research Journal</a:t>
            </a:r>
            <a:r>
              <a:rPr lang="en-US" sz="1800" dirty="0"/>
              <a:t>, 24:1, 92-96. Available from </a:t>
            </a:r>
            <a:r>
              <a:rPr lang="en-GB" sz="1800" dirty="0">
                <a:hlinkClick r:id="rId2">
                  <a:extLst>
                    <a:ext uri="{A12FA001-AC4F-418D-AE19-62706E023703}">
                      <ahyp:hlinkClr xmlns:ahyp="http://schemas.microsoft.com/office/drawing/2018/hyperlinkcolor" val="tx"/>
                    </a:ext>
                  </a:extLst>
                </a:hlinkClick>
              </a:rPr>
              <a:t>https://www.academia.edu/1478423/The_standard_definition_of_creativity</a:t>
            </a:r>
            <a:r>
              <a:rPr lang="en-GB" sz="1800" dirty="0"/>
              <a:t>  [Accessed 2</a:t>
            </a:r>
            <a:r>
              <a:rPr lang="en-GB" sz="1800" baseline="30000" dirty="0"/>
              <a:t>nd</a:t>
            </a:r>
            <a:r>
              <a:rPr lang="en-GB" sz="1800" dirty="0"/>
              <a:t> July, 2019]</a:t>
            </a:r>
          </a:p>
        </p:txBody>
      </p:sp>
      <p:pic>
        <p:nvPicPr>
          <p:cNvPr id="5" name="Picture 4" descr="A close up of a crayon&#10;&#10;Description automatically generated">
            <a:extLst>
              <a:ext uri="{FF2B5EF4-FFF2-40B4-BE49-F238E27FC236}">
                <a16:creationId xmlns:a16="http://schemas.microsoft.com/office/drawing/2014/main" id="{4D0A13CC-2FFE-4CC6-AEA1-462A0C4A0ED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 y="0"/>
            <a:ext cx="1717288" cy="1286961"/>
          </a:xfrm>
          <a:prstGeom prst="rect">
            <a:avLst/>
          </a:prstGeom>
        </p:spPr>
      </p:pic>
      <p:pic>
        <p:nvPicPr>
          <p:cNvPr id="8" name="Picture 7" descr="A bowl of oranges on a table&#10;&#10;Description automatically generated">
            <a:extLst>
              <a:ext uri="{FF2B5EF4-FFF2-40B4-BE49-F238E27FC236}">
                <a16:creationId xmlns:a16="http://schemas.microsoft.com/office/drawing/2014/main" id="{41D0046F-FD77-4B51-AE39-C0D028608D8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058722" y="0"/>
            <a:ext cx="2085278" cy="1387729"/>
          </a:xfrm>
          <a:prstGeom prst="rect">
            <a:avLst/>
          </a:prstGeom>
        </p:spPr>
      </p:pic>
    </p:spTree>
    <p:extLst>
      <p:ext uri="{BB962C8B-B14F-4D97-AF65-F5344CB8AC3E}">
        <p14:creationId xmlns:p14="http://schemas.microsoft.com/office/powerpoint/2010/main" val="142992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FBC1C-314F-45DC-8D0C-47A29EC7F934}"/>
              </a:ext>
            </a:extLst>
          </p:cNvPr>
          <p:cNvSpPr>
            <a:spLocks noGrp="1"/>
          </p:cNvSpPr>
          <p:nvPr>
            <p:ph type="title"/>
          </p:nvPr>
        </p:nvSpPr>
        <p:spPr>
          <a:xfrm>
            <a:off x="457200" y="30480"/>
            <a:ext cx="8229600" cy="807720"/>
          </a:xfrm>
        </p:spPr>
        <p:txBody>
          <a:bodyPr/>
          <a:lstStyle/>
          <a:p>
            <a:r>
              <a:rPr lang="en-GB" dirty="0"/>
              <a:t>Innovation</a:t>
            </a:r>
          </a:p>
        </p:txBody>
      </p:sp>
      <p:sp>
        <p:nvSpPr>
          <p:cNvPr id="3" name="Content Placeholder 2">
            <a:extLst>
              <a:ext uri="{FF2B5EF4-FFF2-40B4-BE49-F238E27FC236}">
                <a16:creationId xmlns:a16="http://schemas.microsoft.com/office/drawing/2014/main" id="{3790D6D1-4621-4AB5-8614-12390A3F93C1}"/>
              </a:ext>
            </a:extLst>
          </p:cNvPr>
          <p:cNvSpPr>
            <a:spLocks noGrp="1"/>
          </p:cNvSpPr>
          <p:nvPr>
            <p:ph idx="1"/>
          </p:nvPr>
        </p:nvSpPr>
        <p:spPr>
          <a:xfrm>
            <a:off x="457200" y="975360"/>
            <a:ext cx="8229600" cy="4648200"/>
          </a:xfrm>
        </p:spPr>
        <p:txBody>
          <a:bodyPr>
            <a:normAutofit fontScale="70000" lnSpcReduction="20000"/>
          </a:bodyPr>
          <a:lstStyle/>
          <a:p>
            <a:pPr marL="0" indent="0">
              <a:buNone/>
            </a:pPr>
            <a:r>
              <a:rPr lang="en-US" sz="4000" i="1" dirty="0">
                <a:solidFill>
                  <a:srgbClr val="D60093"/>
                </a:solidFill>
              </a:rPr>
              <a:t>‘(the use of) a new idea or method’</a:t>
            </a:r>
          </a:p>
          <a:p>
            <a:pPr marL="0" indent="0">
              <a:buNone/>
            </a:pPr>
            <a:endParaRPr lang="en-US" sz="1800" dirty="0"/>
          </a:p>
          <a:p>
            <a:pPr marL="0" indent="0">
              <a:buNone/>
            </a:pPr>
            <a:r>
              <a:rPr lang="en-US" sz="2300" dirty="0"/>
              <a:t>Cambridge Dictionary</a:t>
            </a:r>
          </a:p>
          <a:p>
            <a:pPr marL="0" indent="0">
              <a:buNone/>
            </a:pPr>
            <a:endParaRPr lang="en-US" sz="1800" dirty="0"/>
          </a:p>
          <a:p>
            <a:pPr marL="514350" indent="-514350">
              <a:buFont typeface="+mj-lt"/>
              <a:buAutoNum type="arabicPeriod"/>
            </a:pPr>
            <a:r>
              <a:rPr lang="en-US" sz="4000" i="1" dirty="0">
                <a:solidFill>
                  <a:srgbClr val="0000FF"/>
                </a:solidFill>
              </a:rPr>
              <a:t>‘Create a unique and compelling solution valued by our customers (end users) and aligned to our brand</a:t>
            </a:r>
          </a:p>
          <a:p>
            <a:pPr marL="514350" indent="-514350">
              <a:buFont typeface="+mj-lt"/>
              <a:buAutoNum type="arabicPeriod"/>
            </a:pPr>
            <a:r>
              <a:rPr lang="en-US" sz="4000" i="1" dirty="0">
                <a:solidFill>
                  <a:srgbClr val="0000FF"/>
                </a:solidFill>
              </a:rPr>
              <a:t>Create competitive advantage, be part of a sustainable migration path (successive generations of a product, service or idea that deploys over many years), or both</a:t>
            </a:r>
          </a:p>
          <a:p>
            <a:pPr marL="514350" indent="-514350">
              <a:buFont typeface="+mj-lt"/>
              <a:buAutoNum type="arabicPeriod"/>
            </a:pPr>
            <a:r>
              <a:rPr lang="en-US" sz="4000" i="1" dirty="0">
                <a:solidFill>
                  <a:srgbClr val="0000FF"/>
                </a:solidFill>
              </a:rPr>
              <a:t>Create differentiated shareholder value’.</a:t>
            </a:r>
          </a:p>
          <a:p>
            <a:pPr marL="0" indent="0">
              <a:buNone/>
            </a:pPr>
            <a:endParaRPr lang="en-GB" sz="1400" dirty="0"/>
          </a:p>
          <a:p>
            <a:pPr marL="0" indent="0">
              <a:buNone/>
            </a:pPr>
            <a:r>
              <a:rPr lang="en-GB" sz="1800" dirty="0"/>
              <a:t>Tennant Snyder, N., and Duarte, Deborah L.. (2008). </a:t>
            </a:r>
            <a:r>
              <a:rPr lang="en-GB" sz="1800" i="1" dirty="0"/>
              <a:t>Unleashing Innovation: How Whirlpool Transformed An Industry.  </a:t>
            </a:r>
            <a:r>
              <a:rPr lang="en-GB" sz="1800" dirty="0"/>
              <a:t>San Francisco, CA: Jossey-Bass. p.54</a:t>
            </a:r>
          </a:p>
        </p:txBody>
      </p:sp>
      <p:pic>
        <p:nvPicPr>
          <p:cNvPr id="5" name="Picture 4" descr="A picture containing building, indoor&#10;&#10;Description automatically generated">
            <a:extLst>
              <a:ext uri="{FF2B5EF4-FFF2-40B4-BE49-F238E27FC236}">
                <a16:creationId xmlns:a16="http://schemas.microsoft.com/office/drawing/2014/main" id="{759B23AD-5557-4D47-AE7F-E9EB9A7009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6080" y="115443"/>
            <a:ext cx="2255520" cy="1719834"/>
          </a:xfrm>
          <a:prstGeom prst="rect">
            <a:avLst/>
          </a:prstGeom>
        </p:spPr>
      </p:pic>
    </p:spTree>
    <p:extLst>
      <p:ext uri="{BB962C8B-B14F-4D97-AF65-F5344CB8AC3E}">
        <p14:creationId xmlns:p14="http://schemas.microsoft.com/office/powerpoint/2010/main" val="2224898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9D48B-9A60-418C-8684-269CFD81648A}"/>
              </a:ext>
            </a:extLst>
          </p:cNvPr>
          <p:cNvSpPr>
            <a:spLocks noGrp="1"/>
          </p:cNvSpPr>
          <p:nvPr>
            <p:ph type="title"/>
          </p:nvPr>
        </p:nvSpPr>
        <p:spPr/>
        <p:txBody>
          <a:bodyPr>
            <a:normAutofit/>
          </a:bodyPr>
          <a:lstStyle/>
          <a:p>
            <a:r>
              <a:rPr lang="en-GB" dirty="0"/>
              <a:t>When/Where is creativity useful?</a:t>
            </a:r>
          </a:p>
        </p:txBody>
      </p:sp>
      <p:sp>
        <p:nvSpPr>
          <p:cNvPr id="5" name="Content Placeholder 4">
            <a:extLst>
              <a:ext uri="{FF2B5EF4-FFF2-40B4-BE49-F238E27FC236}">
                <a16:creationId xmlns:a16="http://schemas.microsoft.com/office/drawing/2014/main" id="{EC9B1BB4-A8E0-419A-84EE-4B05F8D444EB}"/>
              </a:ext>
            </a:extLst>
          </p:cNvPr>
          <p:cNvSpPr>
            <a:spLocks noGrp="1"/>
          </p:cNvSpPr>
          <p:nvPr>
            <p:ph idx="1"/>
          </p:nvPr>
        </p:nvSpPr>
        <p:spPr/>
        <p:txBody>
          <a:bodyPr>
            <a:normAutofit fontScale="92500" lnSpcReduction="20000"/>
          </a:bodyPr>
          <a:lstStyle/>
          <a:p>
            <a:r>
              <a:rPr lang="en-GB" dirty="0">
                <a:solidFill>
                  <a:srgbClr val="E91135"/>
                </a:solidFill>
              </a:rPr>
              <a:t>Discussion</a:t>
            </a:r>
          </a:p>
          <a:p>
            <a:endParaRPr lang="en-GB" dirty="0"/>
          </a:p>
          <a:p>
            <a:r>
              <a:rPr lang="en-GB" dirty="0">
                <a:solidFill>
                  <a:srgbClr val="0000FF"/>
                </a:solidFill>
              </a:rPr>
              <a:t>Exercise: ‘Workstations’</a:t>
            </a:r>
          </a:p>
          <a:p>
            <a:pPr lvl="1"/>
            <a:r>
              <a:rPr lang="en-GB" dirty="0">
                <a:solidFill>
                  <a:srgbClr val="0000FF"/>
                </a:solidFill>
              </a:rPr>
              <a:t>Need 5 ‘volunteers’ to complete this exercise</a:t>
            </a:r>
          </a:p>
          <a:p>
            <a:pPr lvl="1"/>
            <a:endParaRPr lang="en-GB" dirty="0"/>
          </a:p>
          <a:p>
            <a:pPr lvl="1"/>
            <a:r>
              <a:rPr lang="en-GB" dirty="0">
                <a:solidFill>
                  <a:srgbClr val="0000FF"/>
                </a:solidFill>
              </a:rPr>
              <a:t>Feel free to organise your seating, positions as you see fit</a:t>
            </a:r>
          </a:p>
          <a:p>
            <a:pPr lvl="1"/>
            <a:endParaRPr lang="en-GB" dirty="0"/>
          </a:p>
          <a:p>
            <a:pPr lvl="1"/>
            <a:r>
              <a:rPr lang="en-GB" dirty="0">
                <a:solidFill>
                  <a:srgbClr val="0000FF"/>
                </a:solidFill>
              </a:rPr>
              <a:t>Follow the instructions from the tutor</a:t>
            </a:r>
          </a:p>
          <a:p>
            <a:endParaRPr lang="en-GB" dirty="0"/>
          </a:p>
        </p:txBody>
      </p:sp>
    </p:spTree>
    <p:extLst>
      <p:ext uri="{BB962C8B-B14F-4D97-AF65-F5344CB8AC3E}">
        <p14:creationId xmlns:p14="http://schemas.microsoft.com/office/powerpoint/2010/main" val="1258326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animEffect transition="in" filter="fade">
                                      <p:cBhvr>
                                        <p:cTn id="15" dur="500"/>
                                        <p:tgtEl>
                                          <p:spTgt spid="5">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5" end="5"/>
                                            </p:txEl>
                                          </p:spTgt>
                                        </p:tgtEl>
                                        <p:attrNameLst>
                                          <p:attrName>style.visibility</p:attrName>
                                        </p:attrNameLst>
                                      </p:cBhvr>
                                      <p:to>
                                        <p:strVal val="visible"/>
                                      </p:to>
                                    </p:set>
                                    <p:animEffect transition="in" filter="fade">
                                      <p:cBhvr>
                                        <p:cTn id="20" dur="500"/>
                                        <p:tgtEl>
                                          <p:spTgt spid="5">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animEffect transition="in" filter="fade">
                                      <p:cBhvr>
                                        <p:cTn id="25"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082F4-EFF6-4D09-A03C-7D70C584A68E}"/>
              </a:ext>
            </a:extLst>
          </p:cNvPr>
          <p:cNvSpPr>
            <a:spLocks noGrp="1"/>
          </p:cNvSpPr>
          <p:nvPr>
            <p:ph type="title"/>
          </p:nvPr>
        </p:nvSpPr>
        <p:spPr>
          <a:xfrm>
            <a:off x="457200" y="0"/>
            <a:ext cx="8229600" cy="814039"/>
          </a:xfrm>
        </p:spPr>
        <p:txBody>
          <a:bodyPr/>
          <a:lstStyle/>
          <a:p>
            <a:r>
              <a:rPr lang="en-GB" dirty="0"/>
              <a:t>Review of Exercise</a:t>
            </a:r>
          </a:p>
        </p:txBody>
      </p:sp>
      <p:sp>
        <p:nvSpPr>
          <p:cNvPr id="3" name="Content Placeholder 2">
            <a:extLst>
              <a:ext uri="{FF2B5EF4-FFF2-40B4-BE49-F238E27FC236}">
                <a16:creationId xmlns:a16="http://schemas.microsoft.com/office/drawing/2014/main" id="{F3BA0FD3-9ACB-4163-A335-3CB823697E4C}"/>
              </a:ext>
            </a:extLst>
          </p:cNvPr>
          <p:cNvSpPr>
            <a:spLocks noGrp="1"/>
          </p:cNvSpPr>
          <p:nvPr>
            <p:ph idx="1"/>
          </p:nvPr>
        </p:nvSpPr>
        <p:spPr>
          <a:xfrm>
            <a:off x="122664" y="814039"/>
            <a:ext cx="5464098" cy="4750420"/>
          </a:xfrm>
        </p:spPr>
        <p:txBody>
          <a:bodyPr>
            <a:normAutofit lnSpcReduction="10000"/>
          </a:bodyPr>
          <a:lstStyle/>
          <a:p>
            <a:r>
              <a:rPr lang="en-GB" dirty="0">
                <a:solidFill>
                  <a:srgbClr val="FF3300"/>
                </a:solidFill>
              </a:rPr>
              <a:t>How did that feel?  What emotions were present?</a:t>
            </a:r>
          </a:p>
          <a:p>
            <a:r>
              <a:rPr lang="en-GB" dirty="0">
                <a:solidFill>
                  <a:srgbClr val="D60093"/>
                </a:solidFill>
              </a:rPr>
              <a:t>What was difficult?  What was easy?</a:t>
            </a:r>
          </a:p>
          <a:p>
            <a:r>
              <a:rPr lang="en-GB" dirty="0">
                <a:solidFill>
                  <a:srgbClr val="0000FF"/>
                </a:solidFill>
              </a:rPr>
              <a:t>How did you approach the task?</a:t>
            </a:r>
          </a:p>
          <a:p>
            <a:r>
              <a:rPr lang="en-GB" dirty="0">
                <a:solidFill>
                  <a:srgbClr val="22A641"/>
                </a:solidFill>
              </a:rPr>
              <a:t>How did you work as a team?</a:t>
            </a:r>
          </a:p>
          <a:p>
            <a:r>
              <a:rPr lang="en-GB" dirty="0">
                <a:solidFill>
                  <a:srgbClr val="7030A0"/>
                </a:solidFill>
              </a:rPr>
              <a:t>Leadership?</a:t>
            </a:r>
          </a:p>
        </p:txBody>
      </p:sp>
      <p:pic>
        <p:nvPicPr>
          <p:cNvPr id="50178" name="Picture 2" descr="https://media.giphy.com/media/l4pMattUYTTM7qpIk/giphy.gif">
            <a:extLst>
              <a:ext uri="{FF2B5EF4-FFF2-40B4-BE49-F238E27FC236}">
                <a16:creationId xmlns:a16="http://schemas.microsoft.com/office/drawing/2014/main" id="{143BB77C-7A37-4A72-8034-E79BDD35FE4A}"/>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526520" y="4103649"/>
            <a:ext cx="3617480" cy="1622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049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FEB99-BA34-4C88-9DB3-52901221D6E2}"/>
              </a:ext>
            </a:extLst>
          </p:cNvPr>
          <p:cNvSpPr>
            <a:spLocks noGrp="1"/>
          </p:cNvSpPr>
          <p:nvPr>
            <p:ph type="title"/>
          </p:nvPr>
        </p:nvSpPr>
        <p:spPr>
          <a:xfrm>
            <a:off x="457200" y="-189571"/>
            <a:ext cx="8229600" cy="1143000"/>
          </a:xfrm>
        </p:spPr>
        <p:txBody>
          <a:bodyPr/>
          <a:lstStyle/>
          <a:p>
            <a:r>
              <a:rPr lang="en-GB" dirty="0">
                <a:solidFill>
                  <a:srgbClr val="FF0000"/>
                </a:solidFill>
              </a:rPr>
              <a:t>Saturday Workshop</a:t>
            </a:r>
          </a:p>
        </p:txBody>
      </p:sp>
      <p:pic>
        <p:nvPicPr>
          <p:cNvPr id="5" name="Picture 4" descr="A group of people riding on the back of a horse&#10;&#10;Description automatically generated">
            <a:extLst>
              <a:ext uri="{FF2B5EF4-FFF2-40B4-BE49-F238E27FC236}">
                <a16:creationId xmlns:a16="http://schemas.microsoft.com/office/drawing/2014/main" id="{3C1AFD2E-6D07-46E9-B3B5-42775C3F2C8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8282" y="850325"/>
            <a:ext cx="7861611" cy="4803343"/>
          </a:xfrm>
          <a:prstGeom prst="rect">
            <a:avLst/>
          </a:prstGeom>
        </p:spPr>
      </p:pic>
      <p:sp>
        <p:nvSpPr>
          <p:cNvPr id="7" name="TextBox 6">
            <a:extLst>
              <a:ext uri="{FF2B5EF4-FFF2-40B4-BE49-F238E27FC236}">
                <a16:creationId xmlns:a16="http://schemas.microsoft.com/office/drawing/2014/main" id="{EBC54A0B-6D74-49F6-812D-83652766F131}"/>
              </a:ext>
            </a:extLst>
          </p:cNvPr>
          <p:cNvSpPr txBox="1"/>
          <p:nvPr/>
        </p:nvSpPr>
        <p:spPr>
          <a:xfrm>
            <a:off x="2403087" y="1023829"/>
            <a:ext cx="3958683" cy="1938992"/>
          </a:xfrm>
          <a:prstGeom prst="rect">
            <a:avLst/>
          </a:prstGeom>
          <a:noFill/>
        </p:spPr>
        <p:txBody>
          <a:bodyPr wrap="square" rtlCol="0">
            <a:spAutoFit/>
          </a:bodyPr>
          <a:lstStyle/>
          <a:p>
            <a:pPr algn="ctr"/>
            <a:r>
              <a:rPr lang="en-GB" sz="6000" dirty="0">
                <a:solidFill>
                  <a:srgbClr val="CCCCFF"/>
                </a:solidFill>
              </a:rPr>
              <a:t>Part 1</a:t>
            </a:r>
          </a:p>
          <a:p>
            <a:pPr algn="ctr"/>
            <a:r>
              <a:rPr lang="en-GB" sz="6000" dirty="0">
                <a:solidFill>
                  <a:srgbClr val="CCCCFF"/>
                </a:solidFill>
              </a:rPr>
              <a:t>Creativity</a:t>
            </a:r>
          </a:p>
        </p:txBody>
      </p:sp>
    </p:spTree>
    <p:extLst>
      <p:ext uri="{BB962C8B-B14F-4D97-AF65-F5344CB8AC3E}">
        <p14:creationId xmlns:p14="http://schemas.microsoft.com/office/powerpoint/2010/main" val="2296283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creaming homer simpson GIF">
            <a:extLst>
              <a:ext uri="{FF2B5EF4-FFF2-40B4-BE49-F238E27FC236}">
                <a16:creationId xmlns:a16="http://schemas.microsoft.com/office/drawing/2014/main" id="{B8457DB7-93E2-412D-80C5-FAE17EA9A4B1}"/>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668429" y="2864662"/>
            <a:ext cx="2475571" cy="188018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F8FAF2B-9DC9-4E82-B75E-D587ADE7ECF6}"/>
              </a:ext>
            </a:extLst>
          </p:cNvPr>
          <p:cNvSpPr>
            <a:spLocks noGrp="1"/>
          </p:cNvSpPr>
          <p:nvPr>
            <p:ph type="title"/>
          </p:nvPr>
        </p:nvSpPr>
        <p:spPr>
          <a:xfrm>
            <a:off x="457200" y="0"/>
            <a:ext cx="8229600" cy="986883"/>
          </a:xfrm>
        </p:spPr>
        <p:txBody>
          <a:bodyPr/>
          <a:lstStyle/>
          <a:p>
            <a:r>
              <a:rPr lang="en-GB" dirty="0"/>
              <a:t>A Problem to Solve….</a:t>
            </a:r>
          </a:p>
        </p:txBody>
      </p:sp>
      <p:sp>
        <p:nvSpPr>
          <p:cNvPr id="3" name="Content Placeholder 2">
            <a:extLst>
              <a:ext uri="{FF2B5EF4-FFF2-40B4-BE49-F238E27FC236}">
                <a16:creationId xmlns:a16="http://schemas.microsoft.com/office/drawing/2014/main" id="{A512FA1D-6AAC-4895-B67B-C94ACB795FDF}"/>
              </a:ext>
            </a:extLst>
          </p:cNvPr>
          <p:cNvSpPr>
            <a:spLocks noGrp="1"/>
          </p:cNvSpPr>
          <p:nvPr>
            <p:ph idx="1"/>
          </p:nvPr>
        </p:nvSpPr>
        <p:spPr>
          <a:xfrm>
            <a:off x="133814" y="802889"/>
            <a:ext cx="6400801" cy="4850780"/>
          </a:xfrm>
        </p:spPr>
        <p:txBody>
          <a:bodyPr>
            <a:normAutofit lnSpcReduction="10000"/>
          </a:bodyPr>
          <a:lstStyle/>
          <a:p>
            <a:r>
              <a:rPr lang="en-GB" dirty="0">
                <a:solidFill>
                  <a:srgbClr val="0000FF"/>
                </a:solidFill>
              </a:rPr>
              <a:t>Exercise:</a:t>
            </a:r>
          </a:p>
          <a:p>
            <a:pPr lvl="1"/>
            <a:r>
              <a:rPr lang="en-GB" dirty="0">
                <a:solidFill>
                  <a:srgbClr val="009900"/>
                </a:solidFill>
              </a:rPr>
              <a:t>The objective is to support all the nails you have been given on the top of the nail driven into the wood</a:t>
            </a:r>
          </a:p>
          <a:p>
            <a:pPr lvl="1"/>
            <a:r>
              <a:rPr lang="en-GB" dirty="0">
                <a:solidFill>
                  <a:srgbClr val="FF0000"/>
                </a:solidFill>
              </a:rPr>
              <a:t>No glue, no </a:t>
            </a:r>
            <a:r>
              <a:rPr lang="en-GB" dirty="0" err="1">
                <a:solidFill>
                  <a:srgbClr val="FF0000"/>
                </a:solidFill>
              </a:rPr>
              <a:t>Blutac</a:t>
            </a:r>
            <a:r>
              <a:rPr lang="en-GB" dirty="0">
                <a:solidFill>
                  <a:srgbClr val="FF0000"/>
                </a:solidFill>
              </a:rPr>
              <a:t>, no tape, no string, no elastic bands……etc.</a:t>
            </a:r>
          </a:p>
          <a:p>
            <a:pPr lvl="1"/>
            <a:r>
              <a:rPr lang="en-GB" dirty="0">
                <a:solidFill>
                  <a:srgbClr val="D60093"/>
                </a:solidFill>
              </a:rPr>
              <a:t>No swearing</a:t>
            </a:r>
          </a:p>
          <a:p>
            <a:pPr lvl="1"/>
            <a:r>
              <a:rPr lang="en-GB" dirty="0">
                <a:solidFill>
                  <a:srgbClr val="002060"/>
                </a:solidFill>
              </a:rPr>
              <a:t>You have until the first group completes the task to finish</a:t>
            </a:r>
          </a:p>
          <a:p>
            <a:pPr lvl="1"/>
            <a:r>
              <a:rPr lang="en-GB" dirty="0">
                <a:solidFill>
                  <a:srgbClr val="009900"/>
                </a:solidFill>
              </a:rPr>
              <a:t>You may ask the tutors questions</a:t>
            </a:r>
          </a:p>
          <a:p>
            <a:pPr lvl="1"/>
            <a:endParaRPr lang="en-GB" dirty="0">
              <a:solidFill>
                <a:srgbClr val="D60093"/>
              </a:solidFill>
            </a:endParaRPr>
          </a:p>
        </p:txBody>
      </p:sp>
    </p:spTree>
    <p:extLst>
      <p:ext uri="{BB962C8B-B14F-4D97-AF65-F5344CB8AC3E}">
        <p14:creationId xmlns:p14="http://schemas.microsoft.com/office/powerpoint/2010/main" val="1304664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fade">
                                      <p:cBhvr>
                                        <p:cTn id="30" dur="5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8FB36-B31D-4F24-ADE5-9E4FB9355388}"/>
              </a:ext>
            </a:extLst>
          </p:cNvPr>
          <p:cNvSpPr>
            <a:spLocks noGrp="1"/>
          </p:cNvSpPr>
          <p:nvPr>
            <p:ph type="title"/>
          </p:nvPr>
        </p:nvSpPr>
        <p:spPr/>
        <p:txBody>
          <a:bodyPr/>
          <a:lstStyle/>
          <a:p>
            <a:r>
              <a:rPr lang="en-GB" dirty="0"/>
              <a:t>Lessons Learned?</a:t>
            </a:r>
          </a:p>
        </p:txBody>
      </p:sp>
      <p:sp>
        <p:nvSpPr>
          <p:cNvPr id="3" name="Content Placeholder 2">
            <a:extLst>
              <a:ext uri="{FF2B5EF4-FFF2-40B4-BE49-F238E27FC236}">
                <a16:creationId xmlns:a16="http://schemas.microsoft.com/office/drawing/2014/main" id="{96722265-AED1-42D2-868B-06B3FD2B1C13}"/>
              </a:ext>
            </a:extLst>
          </p:cNvPr>
          <p:cNvSpPr>
            <a:spLocks noGrp="1"/>
          </p:cNvSpPr>
          <p:nvPr>
            <p:ph idx="1"/>
          </p:nvPr>
        </p:nvSpPr>
        <p:spPr/>
        <p:txBody>
          <a:bodyPr/>
          <a:lstStyle/>
          <a:p>
            <a:r>
              <a:rPr lang="en-GB" dirty="0">
                <a:solidFill>
                  <a:srgbClr val="0000FF"/>
                </a:solidFill>
              </a:rPr>
              <a:t>What did you learn from doing that activity?</a:t>
            </a:r>
          </a:p>
          <a:p>
            <a:endParaRPr lang="en-GB" dirty="0"/>
          </a:p>
          <a:p>
            <a:endParaRPr lang="en-GB" dirty="0"/>
          </a:p>
          <a:p>
            <a:endParaRPr lang="en-GB" dirty="0"/>
          </a:p>
          <a:p>
            <a:pPr marL="0" indent="0">
              <a:buNone/>
            </a:pPr>
            <a:r>
              <a:rPr lang="en-GB" i="1" dirty="0">
                <a:solidFill>
                  <a:srgbClr val="CC3300"/>
                </a:solidFill>
              </a:rPr>
              <a:t>Take 5 minutes to discuss as a group and prepare to feedback your thoughts….</a:t>
            </a:r>
          </a:p>
        </p:txBody>
      </p:sp>
      <p:pic>
        <p:nvPicPr>
          <p:cNvPr id="5" name="Picture 4" descr="A group of people standing around a table&#10;&#10;Description automatically generated">
            <a:extLst>
              <a:ext uri="{FF2B5EF4-FFF2-40B4-BE49-F238E27FC236}">
                <a16:creationId xmlns:a16="http://schemas.microsoft.com/office/drawing/2014/main" id="{94185D97-1B65-48D2-9875-9B11EA16264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77112" y="2565710"/>
            <a:ext cx="2302107" cy="1726580"/>
          </a:xfrm>
          <a:prstGeom prst="rect">
            <a:avLst/>
          </a:prstGeom>
        </p:spPr>
      </p:pic>
      <p:pic>
        <p:nvPicPr>
          <p:cNvPr id="6" name="Picture 5" descr="A close up of a logo&#10;&#10;Description automatically generated">
            <a:extLst>
              <a:ext uri="{FF2B5EF4-FFF2-40B4-BE49-F238E27FC236}">
                <a16:creationId xmlns:a16="http://schemas.microsoft.com/office/drawing/2014/main" id="{9642E2AB-74FA-4BBB-92AF-0677830A86F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12775" y="2565710"/>
            <a:ext cx="1323510" cy="1881768"/>
          </a:xfrm>
          <a:prstGeom prst="rect">
            <a:avLst/>
          </a:prstGeom>
        </p:spPr>
      </p:pic>
    </p:spTree>
    <p:extLst>
      <p:ext uri="{BB962C8B-B14F-4D97-AF65-F5344CB8AC3E}">
        <p14:creationId xmlns:p14="http://schemas.microsoft.com/office/powerpoint/2010/main" val="3432841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1A5E7-5C91-4A76-B671-5637D6814EA5}"/>
              </a:ext>
            </a:extLst>
          </p:cNvPr>
          <p:cNvSpPr>
            <a:spLocks noGrp="1"/>
          </p:cNvSpPr>
          <p:nvPr>
            <p:ph type="title"/>
          </p:nvPr>
        </p:nvSpPr>
        <p:spPr>
          <a:xfrm>
            <a:off x="457200" y="0"/>
            <a:ext cx="8229600" cy="439041"/>
          </a:xfrm>
        </p:spPr>
        <p:txBody>
          <a:bodyPr>
            <a:noAutofit/>
          </a:bodyPr>
          <a:lstStyle/>
          <a:p>
            <a:r>
              <a:rPr lang="en-GB" sz="3600" dirty="0"/>
              <a:t>Some lessons from the exercise</a:t>
            </a:r>
          </a:p>
        </p:txBody>
      </p:sp>
      <p:sp>
        <p:nvSpPr>
          <p:cNvPr id="3" name="Content Placeholder 2">
            <a:extLst>
              <a:ext uri="{FF2B5EF4-FFF2-40B4-BE49-F238E27FC236}">
                <a16:creationId xmlns:a16="http://schemas.microsoft.com/office/drawing/2014/main" id="{92F05608-A4FD-4D4D-ACE7-C959B4D729F9}"/>
              </a:ext>
            </a:extLst>
          </p:cNvPr>
          <p:cNvSpPr>
            <a:spLocks noGrp="1"/>
          </p:cNvSpPr>
          <p:nvPr>
            <p:ph idx="1"/>
          </p:nvPr>
        </p:nvSpPr>
        <p:spPr>
          <a:xfrm>
            <a:off x="89209" y="439041"/>
            <a:ext cx="9054791" cy="4399155"/>
          </a:xfrm>
        </p:spPr>
        <p:txBody>
          <a:bodyPr>
            <a:noAutofit/>
          </a:bodyPr>
          <a:lstStyle/>
          <a:p>
            <a:pPr marL="0" indent="0">
              <a:buNone/>
            </a:pPr>
            <a:r>
              <a:rPr lang="en-GB" sz="1600" b="1" dirty="0">
                <a:solidFill>
                  <a:srgbClr val="FF0000"/>
                </a:solidFill>
              </a:rPr>
              <a:t>Inner Obstacles:  </a:t>
            </a:r>
            <a:endParaRPr lang="en-GB" sz="1600" dirty="0">
              <a:solidFill>
                <a:srgbClr val="FF0000"/>
              </a:solidFill>
            </a:endParaRPr>
          </a:p>
          <a:p>
            <a:r>
              <a:rPr lang="en-GB" sz="1600" dirty="0">
                <a:solidFill>
                  <a:srgbClr val="FF0000"/>
                </a:solidFill>
              </a:rPr>
              <a:t>The most significant obstacles are internal</a:t>
            </a:r>
          </a:p>
          <a:p>
            <a:pPr>
              <a:spcBef>
                <a:spcPts val="0"/>
              </a:spcBef>
            </a:pPr>
            <a:r>
              <a:rPr lang="en-GB" sz="1600" dirty="0">
                <a:solidFill>
                  <a:srgbClr val="FF0000"/>
                </a:solidFill>
              </a:rPr>
              <a:t>Doubts about what’s possible, fear of failure, hopelessness, and other blocking thought processes are often linked to the creative process</a:t>
            </a:r>
          </a:p>
          <a:p>
            <a:pPr>
              <a:spcBef>
                <a:spcPts val="0"/>
              </a:spcBef>
            </a:pPr>
            <a:r>
              <a:rPr lang="en-GB" sz="1600" dirty="0">
                <a:solidFill>
                  <a:srgbClr val="FF0000"/>
                </a:solidFill>
              </a:rPr>
              <a:t>These thought processes are powerful enough to prevent us from creating the results we want</a:t>
            </a:r>
          </a:p>
          <a:p>
            <a:pPr marL="0" indent="0">
              <a:spcBef>
                <a:spcPts val="0"/>
              </a:spcBef>
              <a:buNone/>
            </a:pPr>
            <a:r>
              <a:rPr lang="en-GB" sz="800" dirty="0"/>
              <a:t> </a:t>
            </a:r>
          </a:p>
          <a:p>
            <a:pPr marL="0" indent="0">
              <a:spcBef>
                <a:spcPts val="0"/>
              </a:spcBef>
              <a:buNone/>
            </a:pPr>
            <a:r>
              <a:rPr lang="en-GB" sz="1600" b="1" dirty="0">
                <a:solidFill>
                  <a:srgbClr val="38B25E"/>
                </a:solidFill>
              </a:rPr>
              <a:t>Empowerment and leadership:</a:t>
            </a:r>
            <a:endParaRPr lang="en-GB" sz="1600" dirty="0">
              <a:solidFill>
                <a:srgbClr val="38B25E"/>
              </a:solidFill>
            </a:endParaRPr>
          </a:p>
          <a:p>
            <a:r>
              <a:rPr lang="en-GB" sz="1600" dirty="0">
                <a:solidFill>
                  <a:srgbClr val="38B25E"/>
                </a:solidFill>
              </a:rPr>
              <a:t>Leadership means keeping our focus on what we want, even when we don’t ‘know how’…….and what we are doing is not working!</a:t>
            </a:r>
          </a:p>
          <a:p>
            <a:r>
              <a:rPr lang="en-GB" sz="1600" dirty="0">
                <a:solidFill>
                  <a:srgbClr val="38B25E"/>
                </a:solidFill>
              </a:rPr>
              <a:t>Empowerment means continuing to act on our vision in the face of system resistance and our own doubts and fears</a:t>
            </a:r>
          </a:p>
          <a:p>
            <a:pPr marL="0" indent="0">
              <a:buNone/>
            </a:pPr>
            <a:endParaRPr lang="en-GB" sz="800" dirty="0"/>
          </a:p>
          <a:p>
            <a:pPr marL="0" indent="0">
              <a:buNone/>
            </a:pPr>
            <a:r>
              <a:rPr lang="en-GB" sz="1600" b="1" dirty="0">
                <a:solidFill>
                  <a:srgbClr val="0000FF"/>
                </a:solidFill>
              </a:rPr>
              <a:t>The Process of creating:</a:t>
            </a:r>
            <a:endParaRPr lang="en-GB" sz="1600" dirty="0">
              <a:solidFill>
                <a:srgbClr val="0000FF"/>
              </a:solidFill>
            </a:endParaRPr>
          </a:p>
          <a:p>
            <a:r>
              <a:rPr lang="en-GB" sz="1600" dirty="0">
                <a:solidFill>
                  <a:srgbClr val="0000FF"/>
                </a:solidFill>
              </a:rPr>
              <a:t>We never know whether what we want to do is possible</a:t>
            </a:r>
          </a:p>
          <a:p>
            <a:r>
              <a:rPr lang="en-GB" sz="1600" dirty="0">
                <a:solidFill>
                  <a:srgbClr val="0000FF"/>
                </a:solidFill>
              </a:rPr>
              <a:t>We don’t ‘know how’ until we are finished!</a:t>
            </a:r>
          </a:p>
          <a:p>
            <a:r>
              <a:rPr lang="en-GB" sz="1600" dirty="0">
                <a:solidFill>
                  <a:srgbClr val="0000FF"/>
                </a:solidFill>
              </a:rPr>
              <a:t>Having a vision means seeing the result clearly enough to know whether we have created it.  It does not mean seeing the final solution, structure, processes, procedures, etc.</a:t>
            </a:r>
          </a:p>
          <a:p>
            <a:r>
              <a:rPr lang="en-GB" sz="1600" dirty="0">
                <a:solidFill>
                  <a:srgbClr val="0000FF"/>
                </a:solidFill>
              </a:rPr>
              <a:t>Experimenting is central to the creative process – </a:t>
            </a:r>
            <a:r>
              <a:rPr lang="en-GB" sz="1600" b="1" i="1" dirty="0">
                <a:solidFill>
                  <a:srgbClr val="0000FF"/>
                </a:solidFill>
              </a:rPr>
              <a:t>so we need a tolerance for failure</a:t>
            </a:r>
            <a:endParaRPr lang="en-GB" sz="1600" dirty="0">
              <a:solidFill>
                <a:srgbClr val="0000FF"/>
              </a:solidFill>
            </a:endParaRPr>
          </a:p>
          <a:p>
            <a:r>
              <a:rPr lang="en-GB" sz="1600" dirty="0">
                <a:solidFill>
                  <a:srgbClr val="0000FF"/>
                </a:solidFill>
              </a:rPr>
              <a:t>Breakthroughs often come through intuitive insight – perhaps more often than through hard work</a:t>
            </a:r>
          </a:p>
          <a:p>
            <a:pPr marL="0" indent="0">
              <a:buNone/>
            </a:pPr>
            <a:endParaRPr lang="en-GB" sz="1600" dirty="0"/>
          </a:p>
        </p:txBody>
      </p:sp>
      <p:pic>
        <p:nvPicPr>
          <p:cNvPr id="8" name="Picture 7">
            <a:extLst>
              <a:ext uri="{FF2B5EF4-FFF2-40B4-BE49-F238E27FC236}">
                <a16:creationId xmlns:a16="http://schemas.microsoft.com/office/drawing/2014/main" id="{CEFEA55D-15A8-48B3-88EF-7C740ECF29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0664" y="2971800"/>
            <a:ext cx="1428750" cy="1333500"/>
          </a:xfrm>
          <a:prstGeom prst="rect">
            <a:avLst/>
          </a:prstGeom>
        </p:spPr>
      </p:pic>
    </p:spTree>
    <p:extLst>
      <p:ext uri="{BB962C8B-B14F-4D97-AF65-F5344CB8AC3E}">
        <p14:creationId xmlns:p14="http://schemas.microsoft.com/office/powerpoint/2010/main" val="2281062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5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500"/>
                                        <p:tgtEl>
                                          <p:spTgt spid="3">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fade">
                                      <p:cBhvr>
                                        <p:cTn id="52" dur="500"/>
                                        <p:tgtEl>
                                          <p:spTgt spid="3">
                                            <p:txEl>
                                              <p:pRg st="11" end="1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2" end="12"/>
                                            </p:txEl>
                                          </p:spTgt>
                                        </p:tgtEl>
                                        <p:attrNameLst>
                                          <p:attrName>style.visibility</p:attrName>
                                        </p:attrNameLst>
                                      </p:cBhvr>
                                      <p:to>
                                        <p:strVal val="visible"/>
                                      </p:to>
                                    </p:set>
                                    <p:animEffect transition="in" filter="fade">
                                      <p:cBhvr>
                                        <p:cTn id="57" dur="500"/>
                                        <p:tgtEl>
                                          <p:spTgt spid="3">
                                            <p:txEl>
                                              <p:pRg st="12" end="1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3" end="13"/>
                                            </p:txEl>
                                          </p:spTgt>
                                        </p:tgtEl>
                                        <p:attrNameLst>
                                          <p:attrName>style.visibility</p:attrName>
                                        </p:attrNameLst>
                                      </p:cBhvr>
                                      <p:to>
                                        <p:strVal val="visible"/>
                                      </p:to>
                                    </p:set>
                                    <p:animEffect transition="in" filter="fade">
                                      <p:cBhvr>
                                        <p:cTn id="62" dur="500"/>
                                        <p:tgtEl>
                                          <p:spTgt spid="3">
                                            <p:txEl>
                                              <p:pRg st="13" end="1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3">
                                            <p:txEl>
                                              <p:pRg st="14" end="14"/>
                                            </p:txEl>
                                          </p:spTgt>
                                        </p:tgtEl>
                                        <p:attrNameLst>
                                          <p:attrName>style.visibility</p:attrName>
                                        </p:attrNameLst>
                                      </p:cBhvr>
                                      <p:to>
                                        <p:strVal val="visible"/>
                                      </p:to>
                                    </p:set>
                                    <p:animEffect transition="in" filter="fade">
                                      <p:cBhvr>
                                        <p:cTn id="67"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erson&#10;&#10;Description automatically generated">
            <a:extLst>
              <a:ext uri="{FF2B5EF4-FFF2-40B4-BE49-F238E27FC236}">
                <a16:creationId xmlns:a16="http://schemas.microsoft.com/office/drawing/2014/main" id="{DC988A2F-937C-4CBB-8C85-2F822EE300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157984" cy="1618488"/>
          </a:xfrm>
          <a:prstGeom prst="rect">
            <a:avLst/>
          </a:prstGeom>
        </p:spPr>
      </p:pic>
      <p:sp>
        <p:nvSpPr>
          <p:cNvPr id="2" name="Title 1">
            <a:extLst>
              <a:ext uri="{FF2B5EF4-FFF2-40B4-BE49-F238E27FC236}">
                <a16:creationId xmlns:a16="http://schemas.microsoft.com/office/drawing/2014/main" id="{CB0616C5-ADB6-4478-87F0-B2E5DC293484}"/>
              </a:ext>
            </a:extLst>
          </p:cNvPr>
          <p:cNvSpPr>
            <a:spLocks noGrp="1"/>
          </p:cNvSpPr>
          <p:nvPr>
            <p:ph type="title"/>
          </p:nvPr>
        </p:nvSpPr>
        <p:spPr/>
        <p:txBody>
          <a:bodyPr/>
          <a:lstStyle/>
          <a:p>
            <a:r>
              <a:rPr lang="en-GB" dirty="0"/>
              <a:t>A first look……..</a:t>
            </a:r>
          </a:p>
        </p:txBody>
      </p:sp>
      <p:sp>
        <p:nvSpPr>
          <p:cNvPr id="3" name="Content Placeholder 2">
            <a:extLst>
              <a:ext uri="{FF2B5EF4-FFF2-40B4-BE49-F238E27FC236}">
                <a16:creationId xmlns:a16="http://schemas.microsoft.com/office/drawing/2014/main" id="{B85187F6-46F6-4767-8E15-898395F27B07}"/>
              </a:ext>
            </a:extLst>
          </p:cNvPr>
          <p:cNvSpPr>
            <a:spLocks noGrp="1"/>
          </p:cNvSpPr>
          <p:nvPr>
            <p:ph idx="1"/>
          </p:nvPr>
        </p:nvSpPr>
        <p:spPr>
          <a:xfrm>
            <a:off x="457200" y="1600201"/>
            <a:ext cx="8564880" cy="3917032"/>
          </a:xfrm>
        </p:spPr>
        <p:txBody>
          <a:bodyPr/>
          <a:lstStyle/>
          <a:p>
            <a:r>
              <a:rPr lang="en-GB" dirty="0">
                <a:solidFill>
                  <a:srgbClr val="D60093"/>
                </a:solidFill>
              </a:rPr>
              <a:t>Using </a:t>
            </a:r>
            <a:r>
              <a:rPr lang="en-GB" i="1" dirty="0">
                <a:solidFill>
                  <a:srgbClr val="D60093"/>
                </a:solidFill>
              </a:rPr>
              <a:t>at least two</a:t>
            </a:r>
            <a:r>
              <a:rPr lang="en-GB" dirty="0">
                <a:solidFill>
                  <a:srgbClr val="D60093"/>
                </a:solidFill>
              </a:rPr>
              <a:t> recognised models of innovation, critically examine the ability of the organisation to innovate effectively. </a:t>
            </a:r>
            <a:r>
              <a:rPr lang="en-GB" sz="2800" b="1" dirty="0">
                <a:solidFill>
                  <a:srgbClr val="D60093"/>
                </a:solidFill>
              </a:rPr>
              <a:t>40%</a:t>
            </a:r>
          </a:p>
          <a:p>
            <a:r>
              <a:rPr lang="en-GB" dirty="0">
                <a:solidFill>
                  <a:srgbClr val="002060"/>
                </a:solidFill>
              </a:rPr>
              <a:t>Evaluate an organisations’ ability to harness  creativity and foster a creative culture in the workplace</a:t>
            </a:r>
            <a:r>
              <a:rPr lang="en-GB" b="1" dirty="0">
                <a:solidFill>
                  <a:srgbClr val="002060"/>
                </a:solidFill>
              </a:rPr>
              <a:t>     40% </a:t>
            </a:r>
            <a:endParaRPr lang="en-GB" dirty="0">
              <a:solidFill>
                <a:srgbClr val="002060"/>
              </a:solidFill>
            </a:endParaRPr>
          </a:p>
        </p:txBody>
      </p:sp>
    </p:spTree>
    <p:extLst>
      <p:ext uri="{BB962C8B-B14F-4D97-AF65-F5344CB8AC3E}">
        <p14:creationId xmlns:p14="http://schemas.microsoft.com/office/powerpoint/2010/main" val="150598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erson&#10;&#10;Description automatically generated">
            <a:extLst>
              <a:ext uri="{FF2B5EF4-FFF2-40B4-BE49-F238E27FC236}">
                <a16:creationId xmlns:a16="http://schemas.microsoft.com/office/drawing/2014/main" id="{0BF18933-4060-4BE1-A81D-1028AE047DF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6864096" y="0"/>
            <a:ext cx="2279904" cy="1714214"/>
          </a:xfrm>
          <a:prstGeom prst="rect">
            <a:avLst/>
          </a:prstGeom>
        </p:spPr>
      </p:pic>
      <p:sp>
        <p:nvSpPr>
          <p:cNvPr id="2" name="Title 1">
            <a:extLst>
              <a:ext uri="{FF2B5EF4-FFF2-40B4-BE49-F238E27FC236}">
                <a16:creationId xmlns:a16="http://schemas.microsoft.com/office/drawing/2014/main" id="{46D679AB-5FE6-451D-AC34-A845420D33DB}"/>
              </a:ext>
            </a:extLst>
          </p:cNvPr>
          <p:cNvSpPr>
            <a:spLocks noGrp="1"/>
          </p:cNvSpPr>
          <p:nvPr>
            <p:ph type="title"/>
          </p:nvPr>
        </p:nvSpPr>
        <p:spPr/>
        <p:txBody>
          <a:bodyPr/>
          <a:lstStyle/>
          <a:p>
            <a:r>
              <a:rPr lang="en-GB" dirty="0"/>
              <a:t>A first look……..</a:t>
            </a:r>
          </a:p>
        </p:txBody>
      </p:sp>
      <p:sp>
        <p:nvSpPr>
          <p:cNvPr id="3" name="Content Placeholder 2">
            <a:extLst>
              <a:ext uri="{FF2B5EF4-FFF2-40B4-BE49-F238E27FC236}">
                <a16:creationId xmlns:a16="http://schemas.microsoft.com/office/drawing/2014/main" id="{14010B67-F485-4658-85A9-908082C1F48F}"/>
              </a:ext>
            </a:extLst>
          </p:cNvPr>
          <p:cNvSpPr>
            <a:spLocks noGrp="1"/>
          </p:cNvSpPr>
          <p:nvPr>
            <p:ph idx="1"/>
          </p:nvPr>
        </p:nvSpPr>
        <p:spPr/>
        <p:txBody>
          <a:bodyPr/>
          <a:lstStyle/>
          <a:p>
            <a:endParaRPr lang="en-GB" dirty="0"/>
          </a:p>
          <a:p>
            <a:r>
              <a:rPr lang="en-GB" dirty="0">
                <a:solidFill>
                  <a:srgbClr val="0000FF"/>
                </a:solidFill>
              </a:rPr>
              <a:t>Evidence of wide reading and research, encompassing application of relevant academic theories and models. 10%</a:t>
            </a:r>
          </a:p>
          <a:p>
            <a:r>
              <a:rPr lang="en-GB" dirty="0">
                <a:solidFill>
                  <a:srgbClr val="009900"/>
                </a:solidFill>
              </a:rPr>
              <a:t>Citation/ referencing, report structure, syntax, grammar and punctuation. 10%</a:t>
            </a:r>
          </a:p>
          <a:p>
            <a:endParaRPr lang="en-GB" dirty="0"/>
          </a:p>
        </p:txBody>
      </p:sp>
    </p:spTree>
    <p:extLst>
      <p:ext uri="{BB962C8B-B14F-4D97-AF65-F5344CB8AC3E}">
        <p14:creationId xmlns:p14="http://schemas.microsoft.com/office/powerpoint/2010/main" val="222331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652BC-62AE-420E-8E90-2A81EF2F40BC}"/>
              </a:ext>
            </a:extLst>
          </p:cNvPr>
          <p:cNvSpPr>
            <a:spLocks noGrp="1"/>
          </p:cNvSpPr>
          <p:nvPr>
            <p:ph type="title"/>
          </p:nvPr>
        </p:nvSpPr>
        <p:spPr/>
        <p:txBody>
          <a:bodyPr/>
          <a:lstStyle/>
          <a:p>
            <a:r>
              <a:rPr lang="en-GB" dirty="0"/>
              <a:t>A closer look at……Creativity</a:t>
            </a:r>
          </a:p>
        </p:txBody>
      </p:sp>
      <p:pic>
        <p:nvPicPr>
          <p:cNvPr id="9" name="Picture 8">
            <a:extLst>
              <a:ext uri="{FF2B5EF4-FFF2-40B4-BE49-F238E27FC236}">
                <a16:creationId xmlns:a16="http://schemas.microsoft.com/office/drawing/2014/main" id="{B9322E70-F703-48B7-82FB-3EE1D2F76D8B}"/>
              </a:ext>
            </a:extLst>
          </p:cNvPr>
          <p:cNvPicPr>
            <a:picLocks noChangeAspect="1"/>
          </p:cNvPicPr>
          <p:nvPr/>
        </p:nvPicPr>
        <p:blipFill>
          <a:blip r:embed="rId2"/>
          <a:stretch>
            <a:fillRect/>
          </a:stretch>
        </p:blipFill>
        <p:spPr>
          <a:xfrm>
            <a:off x="2023873" y="1417638"/>
            <a:ext cx="5294708" cy="4102608"/>
          </a:xfrm>
          <a:prstGeom prst="rect">
            <a:avLst/>
          </a:prstGeom>
        </p:spPr>
      </p:pic>
    </p:spTree>
    <p:extLst>
      <p:ext uri="{BB962C8B-B14F-4D97-AF65-F5344CB8AC3E}">
        <p14:creationId xmlns:p14="http://schemas.microsoft.com/office/powerpoint/2010/main" val="1772829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EB090-7246-497E-A65E-29CB2F147066}"/>
              </a:ext>
            </a:extLst>
          </p:cNvPr>
          <p:cNvSpPr>
            <a:spLocks noGrp="1"/>
          </p:cNvSpPr>
          <p:nvPr>
            <p:ph type="title"/>
          </p:nvPr>
        </p:nvSpPr>
        <p:spPr>
          <a:xfrm>
            <a:off x="457200" y="0"/>
            <a:ext cx="8229600" cy="862786"/>
          </a:xfrm>
        </p:spPr>
        <p:txBody>
          <a:bodyPr/>
          <a:lstStyle/>
          <a:p>
            <a:r>
              <a:rPr lang="en-GB" dirty="0"/>
              <a:t>Some questions</a:t>
            </a:r>
          </a:p>
        </p:txBody>
      </p:sp>
      <p:sp>
        <p:nvSpPr>
          <p:cNvPr id="3" name="Content Placeholder 2">
            <a:extLst>
              <a:ext uri="{FF2B5EF4-FFF2-40B4-BE49-F238E27FC236}">
                <a16:creationId xmlns:a16="http://schemas.microsoft.com/office/drawing/2014/main" id="{27CC2B1E-A7B4-46BE-8D3A-5815935956CF}"/>
              </a:ext>
            </a:extLst>
          </p:cNvPr>
          <p:cNvSpPr>
            <a:spLocks noGrp="1"/>
          </p:cNvSpPr>
          <p:nvPr>
            <p:ph idx="1"/>
          </p:nvPr>
        </p:nvSpPr>
        <p:spPr>
          <a:xfrm>
            <a:off x="189571" y="802888"/>
            <a:ext cx="4895385" cy="4850779"/>
          </a:xfrm>
        </p:spPr>
        <p:txBody>
          <a:bodyPr>
            <a:normAutofit fontScale="77500" lnSpcReduction="20000"/>
          </a:bodyPr>
          <a:lstStyle/>
          <a:p>
            <a:pPr marL="0" indent="0">
              <a:buNone/>
            </a:pPr>
            <a:r>
              <a:rPr lang="en-GB" sz="3800" b="1" dirty="0">
                <a:solidFill>
                  <a:srgbClr val="0000FF"/>
                </a:solidFill>
              </a:rPr>
              <a:t>Exercise-</a:t>
            </a:r>
            <a:r>
              <a:rPr lang="en-GB" sz="3800" dirty="0">
                <a:solidFill>
                  <a:srgbClr val="0000FF"/>
                </a:solidFill>
              </a:rPr>
              <a:t> </a:t>
            </a:r>
          </a:p>
          <a:p>
            <a:pPr marL="0" indent="0">
              <a:buNone/>
            </a:pPr>
            <a:r>
              <a:rPr lang="en-GB" dirty="0">
                <a:solidFill>
                  <a:srgbClr val="0000FF"/>
                </a:solidFill>
              </a:rPr>
              <a:t>In your groups, discuss and collect your views on the following: -</a:t>
            </a:r>
          </a:p>
          <a:p>
            <a:r>
              <a:rPr lang="en-GB" dirty="0">
                <a:solidFill>
                  <a:srgbClr val="D60093"/>
                </a:solidFill>
              </a:rPr>
              <a:t>What are the potential barriers to creativity?</a:t>
            </a:r>
          </a:p>
          <a:p>
            <a:r>
              <a:rPr lang="en-GB" dirty="0">
                <a:solidFill>
                  <a:srgbClr val="22A641"/>
                </a:solidFill>
              </a:rPr>
              <a:t>What styles of leadership might lend themselves to encouraging and supporting creativity?</a:t>
            </a:r>
          </a:p>
          <a:p>
            <a:r>
              <a:rPr lang="en-GB" dirty="0">
                <a:solidFill>
                  <a:srgbClr val="E91135"/>
                </a:solidFill>
              </a:rPr>
              <a:t>How does your organisation address creativity?</a:t>
            </a:r>
          </a:p>
          <a:p>
            <a:r>
              <a:rPr lang="en-GB" dirty="0">
                <a:solidFill>
                  <a:srgbClr val="00B0F0"/>
                </a:solidFill>
              </a:rPr>
              <a:t>How do you think this could be improved?</a:t>
            </a:r>
          </a:p>
        </p:txBody>
      </p:sp>
      <p:pic>
        <p:nvPicPr>
          <p:cNvPr id="2050" name="Picture 2" descr="Kids Form of Communication Free Photo">
            <a:extLst>
              <a:ext uri="{FF2B5EF4-FFF2-40B4-BE49-F238E27FC236}">
                <a16:creationId xmlns:a16="http://schemas.microsoft.com/office/drawing/2014/main" id="{2322BBA4-B215-4CC6-85F6-1B4CD745D8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53941" y="2107580"/>
            <a:ext cx="4090059" cy="2726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792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86607-B6AB-4F4F-8BCA-F9F000541914}"/>
              </a:ext>
            </a:extLst>
          </p:cNvPr>
          <p:cNvSpPr>
            <a:spLocks noGrp="1"/>
          </p:cNvSpPr>
          <p:nvPr>
            <p:ph type="title"/>
          </p:nvPr>
        </p:nvSpPr>
        <p:spPr>
          <a:xfrm>
            <a:off x="117088" y="107370"/>
            <a:ext cx="8909823" cy="550552"/>
          </a:xfrm>
        </p:spPr>
        <p:txBody>
          <a:bodyPr>
            <a:normAutofit fontScale="90000"/>
          </a:bodyPr>
          <a:lstStyle/>
          <a:p>
            <a:r>
              <a:rPr lang="en-GB" sz="3600" dirty="0"/>
              <a:t>Establishing Creative Work Environments</a:t>
            </a:r>
          </a:p>
        </p:txBody>
      </p:sp>
      <p:pic>
        <p:nvPicPr>
          <p:cNvPr id="4" name="Online Media 3" title="Episode 155: Establishing Creative Work Environments">
            <a:hlinkClick r:id="" action="ppaction://media"/>
            <a:extLst>
              <a:ext uri="{FF2B5EF4-FFF2-40B4-BE49-F238E27FC236}">
                <a16:creationId xmlns:a16="http://schemas.microsoft.com/office/drawing/2014/main" id="{E37A44AE-D3D3-43BF-B68B-0E5ACCBFE593}"/>
              </a:ext>
            </a:extLst>
          </p:cNvPr>
          <p:cNvPicPr>
            <a:picLocks noGrp="1" noRot="1" noChangeAspect="1"/>
          </p:cNvPicPr>
          <p:nvPr>
            <p:ph idx="1"/>
            <a:videoFile r:link="rId1"/>
          </p:nvPr>
        </p:nvPicPr>
        <p:blipFill>
          <a:blip r:embed="rId4"/>
          <a:stretch>
            <a:fillRect/>
          </a:stretch>
        </p:blipFill>
        <p:spPr>
          <a:xfrm>
            <a:off x="289932" y="747131"/>
            <a:ext cx="8631044" cy="4850781"/>
          </a:xfrm>
          <a:prstGeom prst="rect">
            <a:avLst/>
          </a:prstGeom>
        </p:spPr>
      </p:pic>
    </p:spTree>
    <p:extLst>
      <p:ext uri="{BB962C8B-B14F-4D97-AF65-F5344CB8AC3E}">
        <p14:creationId xmlns:p14="http://schemas.microsoft.com/office/powerpoint/2010/main" val="189862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3672E-02BE-4F9F-A010-9D36C62DA437}"/>
              </a:ext>
            </a:extLst>
          </p:cNvPr>
          <p:cNvSpPr>
            <a:spLocks noGrp="1"/>
          </p:cNvSpPr>
          <p:nvPr>
            <p:ph type="title"/>
          </p:nvPr>
        </p:nvSpPr>
        <p:spPr>
          <a:xfrm>
            <a:off x="457200" y="0"/>
            <a:ext cx="8229600" cy="877824"/>
          </a:xfrm>
        </p:spPr>
        <p:txBody>
          <a:bodyPr>
            <a:normAutofit fontScale="90000"/>
          </a:bodyPr>
          <a:lstStyle/>
          <a:p>
            <a:r>
              <a:rPr lang="en-GB" dirty="0"/>
              <a:t>The Three Components of Creativity</a:t>
            </a:r>
          </a:p>
        </p:txBody>
      </p:sp>
      <p:sp>
        <p:nvSpPr>
          <p:cNvPr id="4" name="Oval 3">
            <a:extLst>
              <a:ext uri="{FF2B5EF4-FFF2-40B4-BE49-F238E27FC236}">
                <a16:creationId xmlns:a16="http://schemas.microsoft.com/office/drawing/2014/main" id="{296C4F72-DC2F-4495-8617-1C103A4DDC13}"/>
              </a:ext>
            </a:extLst>
          </p:cNvPr>
          <p:cNvSpPr/>
          <p:nvPr/>
        </p:nvSpPr>
        <p:spPr>
          <a:xfrm>
            <a:off x="1423400" y="720196"/>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22A641"/>
                </a:solidFill>
              </a:rPr>
              <a:t>Expertise</a:t>
            </a:r>
          </a:p>
          <a:p>
            <a:pPr algn="ctr"/>
            <a:endParaRPr lang="en-GB" dirty="0">
              <a:solidFill>
                <a:srgbClr val="22A641"/>
              </a:solidFill>
            </a:endParaRPr>
          </a:p>
        </p:txBody>
      </p:sp>
      <p:sp>
        <p:nvSpPr>
          <p:cNvPr id="7" name="Oval 6">
            <a:extLst>
              <a:ext uri="{FF2B5EF4-FFF2-40B4-BE49-F238E27FC236}">
                <a16:creationId xmlns:a16="http://schemas.microsoft.com/office/drawing/2014/main" id="{55086DA7-F7E2-4263-BB15-25C253E42068}"/>
              </a:ext>
            </a:extLst>
          </p:cNvPr>
          <p:cNvSpPr/>
          <p:nvPr/>
        </p:nvSpPr>
        <p:spPr>
          <a:xfrm>
            <a:off x="2889484" y="2290234"/>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a:p>
            <a:pPr algn="ctr"/>
            <a:endParaRPr lang="en-GB" dirty="0">
              <a:solidFill>
                <a:srgbClr val="FF0000"/>
              </a:solidFill>
            </a:endParaRPr>
          </a:p>
          <a:p>
            <a:pPr algn="ctr"/>
            <a:endParaRPr lang="en-GB" dirty="0">
              <a:solidFill>
                <a:srgbClr val="FF0000"/>
              </a:solidFill>
            </a:endParaRPr>
          </a:p>
          <a:p>
            <a:pPr algn="ctr"/>
            <a:r>
              <a:rPr lang="en-GB" b="1" dirty="0">
                <a:solidFill>
                  <a:srgbClr val="FF0000"/>
                </a:solidFill>
              </a:rPr>
              <a:t>Motivation</a:t>
            </a:r>
          </a:p>
        </p:txBody>
      </p:sp>
      <p:sp>
        <p:nvSpPr>
          <p:cNvPr id="8" name="Oval 7">
            <a:extLst>
              <a:ext uri="{FF2B5EF4-FFF2-40B4-BE49-F238E27FC236}">
                <a16:creationId xmlns:a16="http://schemas.microsoft.com/office/drawing/2014/main" id="{2F0C6DFB-FF03-4156-87DF-26439ED3849A}"/>
              </a:ext>
            </a:extLst>
          </p:cNvPr>
          <p:cNvSpPr/>
          <p:nvPr/>
        </p:nvSpPr>
        <p:spPr>
          <a:xfrm>
            <a:off x="4079729" y="720196"/>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00FF"/>
                </a:solidFill>
              </a:rPr>
              <a:t>         </a:t>
            </a:r>
            <a:r>
              <a:rPr lang="en-GB" sz="1600" b="1" dirty="0">
                <a:solidFill>
                  <a:srgbClr val="0000FF"/>
                </a:solidFill>
              </a:rPr>
              <a:t>Creative Thinking</a:t>
            </a:r>
          </a:p>
          <a:p>
            <a:pPr algn="ctr"/>
            <a:r>
              <a:rPr lang="en-GB" sz="1600" b="1" dirty="0">
                <a:solidFill>
                  <a:srgbClr val="0000FF"/>
                </a:solidFill>
              </a:rPr>
              <a:t>           Skills</a:t>
            </a:r>
          </a:p>
        </p:txBody>
      </p:sp>
      <p:sp>
        <p:nvSpPr>
          <p:cNvPr id="9" name="TextBox 8">
            <a:extLst>
              <a:ext uri="{FF2B5EF4-FFF2-40B4-BE49-F238E27FC236}">
                <a16:creationId xmlns:a16="http://schemas.microsoft.com/office/drawing/2014/main" id="{21F36A5D-365B-483E-AD32-32442845B2FC}"/>
              </a:ext>
            </a:extLst>
          </p:cNvPr>
          <p:cNvSpPr txBox="1"/>
          <p:nvPr/>
        </p:nvSpPr>
        <p:spPr>
          <a:xfrm>
            <a:off x="3899893" y="2573380"/>
            <a:ext cx="1344214" cy="400110"/>
          </a:xfrm>
          <a:prstGeom prst="rect">
            <a:avLst/>
          </a:prstGeom>
          <a:noFill/>
        </p:spPr>
        <p:txBody>
          <a:bodyPr wrap="none" rtlCol="0">
            <a:spAutoFit/>
          </a:bodyPr>
          <a:lstStyle/>
          <a:p>
            <a:r>
              <a:rPr lang="en-GB" sz="2000" b="1" dirty="0">
                <a:solidFill>
                  <a:srgbClr val="D60093"/>
                </a:solidFill>
              </a:rPr>
              <a:t>Creativity</a:t>
            </a:r>
          </a:p>
        </p:txBody>
      </p:sp>
      <p:pic>
        <p:nvPicPr>
          <p:cNvPr id="11" name="Picture 10" descr="A person sitting at a table&#10;&#10;Description automatically generated">
            <a:extLst>
              <a:ext uri="{FF2B5EF4-FFF2-40B4-BE49-F238E27FC236}">
                <a16:creationId xmlns:a16="http://schemas.microsoft.com/office/drawing/2014/main" id="{D22D52A9-5CFA-4E27-8476-8097D13020E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34784" y="4029856"/>
            <a:ext cx="2109216" cy="1657712"/>
          </a:xfrm>
          <a:prstGeom prst="rect">
            <a:avLst/>
          </a:prstGeom>
          <a:effectLst>
            <a:softEdge rad="152400"/>
          </a:effectLst>
        </p:spPr>
      </p:pic>
      <p:pic>
        <p:nvPicPr>
          <p:cNvPr id="17" name="Picture 16" descr="A dining room table in front of a building&#10;&#10;Description automatically generated">
            <a:extLst>
              <a:ext uri="{FF2B5EF4-FFF2-40B4-BE49-F238E27FC236}">
                <a16:creationId xmlns:a16="http://schemas.microsoft.com/office/drawing/2014/main" id="{0B44931C-BA0A-4B47-86C7-499553193B9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4084565"/>
            <a:ext cx="2160996" cy="1620747"/>
          </a:xfrm>
          <a:prstGeom prst="rect">
            <a:avLst/>
          </a:prstGeom>
          <a:effectLst>
            <a:softEdge rad="203200"/>
          </a:effectLst>
        </p:spPr>
      </p:pic>
      <p:sp>
        <p:nvSpPr>
          <p:cNvPr id="20" name="TextBox 19">
            <a:extLst>
              <a:ext uri="{FF2B5EF4-FFF2-40B4-BE49-F238E27FC236}">
                <a16:creationId xmlns:a16="http://schemas.microsoft.com/office/drawing/2014/main" id="{F9FFEA1C-CFC1-453A-8673-F43E771E78A5}"/>
              </a:ext>
            </a:extLst>
          </p:cNvPr>
          <p:cNvSpPr txBox="1"/>
          <p:nvPr/>
        </p:nvSpPr>
        <p:spPr>
          <a:xfrm rot="18868949">
            <a:off x="126569" y="1441746"/>
            <a:ext cx="1343107" cy="584775"/>
          </a:xfrm>
          <a:prstGeom prst="rect">
            <a:avLst/>
          </a:prstGeom>
          <a:noFill/>
        </p:spPr>
        <p:txBody>
          <a:bodyPr wrap="square" rtlCol="0">
            <a:spAutoFit/>
          </a:bodyPr>
          <a:lstStyle/>
          <a:p>
            <a:r>
              <a:rPr lang="en-GB" sz="3200" b="1" dirty="0"/>
              <a:t>1,093</a:t>
            </a:r>
          </a:p>
        </p:txBody>
      </p:sp>
      <p:sp>
        <p:nvSpPr>
          <p:cNvPr id="21" name="TextBox 20">
            <a:extLst>
              <a:ext uri="{FF2B5EF4-FFF2-40B4-BE49-F238E27FC236}">
                <a16:creationId xmlns:a16="http://schemas.microsoft.com/office/drawing/2014/main" id="{48710056-F377-40C4-B28B-60F16C5D7FD7}"/>
              </a:ext>
            </a:extLst>
          </p:cNvPr>
          <p:cNvSpPr txBox="1"/>
          <p:nvPr/>
        </p:nvSpPr>
        <p:spPr>
          <a:xfrm rot="2330311">
            <a:off x="7874493" y="1255776"/>
            <a:ext cx="1010409" cy="646331"/>
          </a:xfrm>
          <a:prstGeom prst="rect">
            <a:avLst/>
          </a:prstGeom>
          <a:noFill/>
        </p:spPr>
        <p:txBody>
          <a:bodyPr wrap="square" rtlCol="0">
            <a:spAutoFit/>
          </a:bodyPr>
          <a:lstStyle/>
          <a:p>
            <a:r>
              <a:rPr lang="en-GB" sz="3600" b="1" dirty="0"/>
              <a:t>512</a:t>
            </a:r>
          </a:p>
        </p:txBody>
      </p:sp>
      <p:sp>
        <p:nvSpPr>
          <p:cNvPr id="3" name="TextBox 2">
            <a:extLst>
              <a:ext uri="{FF2B5EF4-FFF2-40B4-BE49-F238E27FC236}">
                <a16:creationId xmlns:a16="http://schemas.microsoft.com/office/drawing/2014/main" id="{63C25C54-AE50-4DB0-9277-6E1B6BB08014}"/>
              </a:ext>
            </a:extLst>
          </p:cNvPr>
          <p:cNvSpPr txBox="1"/>
          <p:nvPr/>
        </p:nvSpPr>
        <p:spPr>
          <a:xfrm rot="20103602" flipH="1">
            <a:off x="-122798" y="2028623"/>
            <a:ext cx="8605573" cy="523220"/>
          </a:xfrm>
          <a:prstGeom prst="rect">
            <a:avLst/>
          </a:prstGeom>
          <a:noFill/>
        </p:spPr>
        <p:txBody>
          <a:bodyPr wrap="square" rtlCol="0">
            <a:spAutoFit/>
          </a:bodyPr>
          <a:lstStyle/>
          <a:p>
            <a:r>
              <a:rPr lang="en-GB" sz="2800" b="1" dirty="0">
                <a:solidFill>
                  <a:srgbClr val="FF3300"/>
                </a:solidFill>
              </a:rPr>
              <a:t>Q.  Can managers influence these components? </a:t>
            </a:r>
          </a:p>
        </p:txBody>
      </p:sp>
      <p:sp>
        <p:nvSpPr>
          <p:cNvPr id="5" name="TextBox 4">
            <a:extLst>
              <a:ext uri="{FF2B5EF4-FFF2-40B4-BE49-F238E27FC236}">
                <a16:creationId xmlns:a16="http://schemas.microsoft.com/office/drawing/2014/main" id="{65153DA6-6348-42A5-8947-1403B4D8E786}"/>
              </a:ext>
            </a:extLst>
          </p:cNvPr>
          <p:cNvSpPr txBox="1"/>
          <p:nvPr/>
        </p:nvSpPr>
        <p:spPr>
          <a:xfrm rot="1701244">
            <a:off x="7033589" y="2742843"/>
            <a:ext cx="1214371" cy="769441"/>
          </a:xfrm>
          <a:prstGeom prst="rect">
            <a:avLst/>
          </a:prstGeom>
          <a:noFill/>
        </p:spPr>
        <p:txBody>
          <a:bodyPr wrap="none" rtlCol="0">
            <a:spAutoFit/>
          </a:bodyPr>
          <a:lstStyle/>
          <a:p>
            <a:r>
              <a:rPr lang="en-GB" sz="4400" b="1" dirty="0">
                <a:solidFill>
                  <a:srgbClr val="E91135"/>
                </a:solidFill>
              </a:rPr>
              <a:t>Yes!</a:t>
            </a:r>
          </a:p>
        </p:txBody>
      </p:sp>
    </p:spTree>
    <p:extLst>
      <p:ext uri="{BB962C8B-B14F-4D97-AF65-F5344CB8AC3E}">
        <p14:creationId xmlns:p14="http://schemas.microsoft.com/office/powerpoint/2010/main" val="336290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p:bldP spid="3"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2E25-41FE-44F0-A56F-E6A7EBAE2E53}"/>
              </a:ext>
            </a:extLst>
          </p:cNvPr>
          <p:cNvSpPr>
            <a:spLocks noGrp="1"/>
          </p:cNvSpPr>
          <p:nvPr>
            <p:ph type="title"/>
          </p:nvPr>
        </p:nvSpPr>
        <p:spPr/>
        <p:txBody>
          <a:bodyPr/>
          <a:lstStyle/>
          <a:p>
            <a:r>
              <a:rPr lang="en-GB" dirty="0"/>
              <a:t>Explained further</a:t>
            </a:r>
          </a:p>
        </p:txBody>
      </p:sp>
      <p:sp>
        <p:nvSpPr>
          <p:cNvPr id="3" name="Content Placeholder 2">
            <a:extLst>
              <a:ext uri="{FF2B5EF4-FFF2-40B4-BE49-F238E27FC236}">
                <a16:creationId xmlns:a16="http://schemas.microsoft.com/office/drawing/2014/main" id="{3188ECF6-7A3D-40FF-9BDA-77496E87F6B1}"/>
              </a:ext>
            </a:extLst>
          </p:cNvPr>
          <p:cNvSpPr>
            <a:spLocks noGrp="1"/>
          </p:cNvSpPr>
          <p:nvPr>
            <p:ph idx="1"/>
          </p:nvPr>
        </p:nvSpPr>
        <p:spPr/>
        <p:txBody>
          <a:bodyPr>
            <a:normAutofit lnSpcReduction="10000"/>
          </a:bodyPr>
          <a:lstStyle/>
          <a:p>
            <a:pPr marL="0" indent="0">
              <a:buNone/>
            </a:pPr>
            <a:r>
              <a:rPr lang="en-GB" dirty="0">
                <a:solidFill>
                  <a:schemeClr val="accent6">
                    <a:lumMod val="75000"/>
                  </a:schemeClr>
                </a:solidFill>
              </a:rPr>
              <a:t>Research identified 6 general categories of management practices that effect creativity:</a:t>
            </a:r>
          </a:p>
          <a:p>
            <a:pPr marL="914400" lvl="1" indent="-514350">
              <a:buFont typeface="+mj-lt"/>
              <a:buAutoNum type="arabicPeriod"/>
            </a:pPr>
            <a:r>
              <a:rPr lang="en-GB" dirty="0">
                <a:solidFill>
                  <a:srgbClr val="FF0000"/>
                </a:solidFill>
              </a:rPr>
              <a:t>Challenge</a:t>
            </a:r>
          </a:p>
          <a:p>
            <a:pPr marL="914400" lvl="1" indent="-514350">
              <a:buFont typeface="+mj-lt"/>
              <a:buAutoNum type="arabicPeriod"/>
            </a:pPr>
            <a:r>
              <a:rPr lang="en-GB" dirty="0">
                <a:solidFill>
                  <a:srgbClr val="0000FF"/>
                </a:solidFill>
              </a:rPr>
              <a:t>Freedom</a:t>
            </a:r>
          </a:p>
          <a:p>
            <a:pPr marL="914400" lvl="1" indent="-514350">
              <a:buFont typeface="+mj-lt"/>
              <a:buAutoNum type="arabicPeriod"/>
            </a:pPr>
            <a:r>
              <a:rPr lang="en-GB" dirty="0">
                <a:solidFill>
                  <a:srgbClr val="009900"/>
                </a:solidFill>
              </a:rPr>
              <a:t>Resources</a:t>
            </a:r>
          </a:p>
          <a:p>
            <a:pPr marL="914400" lvl="1" indent="-514350">
              <a:buFont typeface="+mj-lt"/>
              <a:buAutoNum type="arabicPeriod"/>
            </a:pPr>
            <a:r>
              <a:rPr lang="en-GB" dirty="0">
                <a:solidFill>
                  <a:srgbClr val="D60093"/>
                </a:solidFill>
              </a:rPr>
              <a:t>Work-group features</a:t>
            </a:r>
          </a:p>
          <a:p>
            <a:pPr marL="914400" lvl="1" indent="-514350">
              <a:buFont typeface="+mj-lt"/>
              <a:buAutoNum type="arabicPeriod"/>
            </a:pPr>
            <a:r>
              <a:rPr lang="en-GB" dirty="0">
                <a:solidFill>
                  <a:srgbClr val="002060"/>
                </a:solidFill>
              </a:rPr>
              <a:t>Supervisory encouragement</a:t>
            </a:r>
          </a:p>
          <a:p>
            <a:pPr marL="914400" lvl="1" indent="-514350">
              <a:buFont typeface="+mj-lt"/>
              <a:buAutoNum type="arabicPeriod"/>
            </a:pPr>
            <a:r>
              <a:rPr lang="en-GB" dirty="0">
                <a:solidFill>
                  <a:srgbClr val="0070C0"/>
                </a:solidFill>
              </a:rPr>
              <a:t>Organisational support</a:t>
            </a:r>
          </a:p>
          <a:p>
            <a:endParaRPr lang="en-GB" dirty="0"/>
          </a:p>
        </p:txBody>
      </p:sp>
      <p:pic>
        <p:nvPicPr>
          <p:cNvPr id="5" name="Picture 4" descr="A close up of a logo&#10;&#10;Description automatically generated">
            <a:extLst>
              <a:ext uri="{FF2B5EF4-FFF2-40B4-BE49-F238E27FC236}">
                <a16:creationId xmlns:a16="http://schemas.microsoft.com/office/drawing/2014/main" id="{E7CF2E37-EF06-4194-ABD2-1E3BDB00AE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41141" y="2720896"/>
            <a:ext cx="2745659" cy="1877251"/>
          </a:xfrm>
          <a:prstGeom prst="rect">
            <a:avLst/>
          </a:prstGeom>
        </p:spPr>
      </p:pic>
    </p:spTree>
    <p:extLst>
      <p:ext uri="{BB962C8B-B14F-4D97-AF65-F5344CB8AC3E}">
        <p14:creationId xmlns:p14="http://schemas.microsoft.com/office/powerpoint/2010/main" val="3327046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CDEF9-CF09-4C1A-85DA-39CDB67E45EB}"/>
              </a:ext>
            </a:extLst>
          </p:cNvPr>
          <p:cNvSpPr>
            <a:spLocks noGrp="1"/>
          </p:cNvSpPr>
          <p:nvPr>
            <p:ph type="title"/>
          </p:nvPr>
        </p:nvSpPr>
        <p:spPr/>
        <p:txBody>
          <a:bodyPr rtlCol="0">
            <a:normAutofit/>
          </a:bodyPr>
          <a:lstStyle/>
          <a:p>
            <a:pPr fontAlgn="auto">
              <a:spcAft>
                <a:spcPts val="0"/>
              </a:spcAft>
              <a:defRPr/>
            </a:pPr>
            <a:r>
              <a:rPr lang="en-GB" dirty="0">
                <a:solidFill>
                  <a:schemeClr val="accent1">
                    <a:satMod val="150000"/>
                  </a:schemeClr>
                </a:solidFill>
              </a:rPr>
              <a:t>Creativity </a:t>
            </a:r>
          </a:p>
        </p:txBody>
      </p:sp>
      <p:sp>
        <p:nvSpPr>
          <p:cNvPr id="20483" name="Content Placeholder 2">
            <a:extLst>
              <a:ext uri="{FF2B5EF4-FFF2-40B4-BE49-F238E27FC236}">
                <a16:creationId xmlns:a16="http://schemas.microsoft.com/office/drawing/2014/main" id="{9334A490-73E1-4261-83FF-9944E763EEC1}"/>
              </a:ext>
            </a:extLst>
          </p:cNvPr>
          <p:cNvSpPr>
            <a:spLocks noGrp="1" noChangeArrowheads="1"/>
          </p:cNvSpPr>
          <p:nvPr>
            <p:ph idx="1"/>
          </p:nvPr>
        </p:nvSpPr>
        <p:spPr>
          <a:xfrm>
            <a:off x="301083" y="1404936"/>
            <a:ext cx="8229600" cy="3916363"/>
          </a:xfrm>
        </p:spPr>
        <p:txBody>
          <a:bodyPr/>
          <a:lstStyle/>
          <a:p>
            <a:r>
              <a:rPr lang="en-GB" altLang="en-US" dirty="0">
                <a:solidFill>
                  <a:srgbClr val="FF0000"/>
                </a:solidFill>
              </a:rPr>
              <a:t>Incubation</a:t>
            </a:r>
          </a:p>
          <a:p>
            <a:r>
              <a:rPr lang="en-GB" altLang="en-US" dirty="0">
                <a:solidFill>
                  <a:srgbClr val="0070C0"/>
                </a:solidFill>
              </a:rPr>
              <a:t>Illumination</a:t>
            </a:r>
          </a:p>
          <a:p>
            <a:r>
              <a:rPr lang="en-GB" altLang="en-US" dirty="0">
                <a:solidFill>
                  <a:srgbClr val="00B050"/>
                </a:solidFill>
              </a:rPr>
              <a:t>Translation</a:t>
            </a:r>
          </a:p>
          <a:p>
            <a:endParaRPr lang="en-GB" altLang="en-US" dirty="0"/>
          </a:p>
        </p:txBody>
      </p:sp>
      <p:pic>
        <p:nvPicPr>
          <p:cNvPr id="19461" name="Picture 6" descr="A close up of a sign&#10;&#10;Description generated with very high confidence">
            <a:extLst>
              <a:ext uri="{FF2B5EF4-FFF2-40B4-BE49-F238E27FC236}">
                <a16:creationId xmlns:a16="http://schemas.microsoft.com/office/drawing/2014/main" id="{326113B6-1AA6-43F7-92B3-762C3071B0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20626" y="2760662"/>
            <a:ext cx="3416300" cy="293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3" descr="A picture containing object&#10;&#10;Description generated with very high confidence">
            <a:extLst>
              <a:ext uri="{FF2B5EF4-FFF2-40B4-BE49-F238E27FC236}">
                <a16:creationId xmlns:a16="http://schemas.microsoft.com/office/drawing/2014/main" id="{B607FE93-0D56-454B-AB60-CF706E7F7C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6338" y="1125538"/>
            <a:ext cx="2852737" cy="28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500"/>
                                        <p:tgtEl>
                                          <p:spTgt spid="204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riding on the back of a horse&#10;&#10;Description automatically generated">
            <a:extLst>
              <a:ext uri="{FF2B5EF4-FFF2-40B4-BE49-F238E27FC236}">
                <a16:creationId xmlns:a16="http://schemas.microsoft.com/office/drawing/2014/main" id="{DCC743B5-C265-4B1D-BE10-4328833731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8282" y="850325"/>
            <a:ext cx="7861611" cy="4803343"/>
          </a:xfrm>
          <a:prstGeom prst="rect">
            <a:avLst/>
          </a:prstGeom>
        </p:spPr>
      </p:pic>
      <p:sp>
        <p:nvSpPr>
          <p:cNvPr id="5" name="TextBox 4">
            <a:extLst>
              <a:ext uri="{FF2B5EF4-FFF2-40B4-BE49-F238E27FC236}">
                <a16:creationId xmlns:a16="http://schemas.microsoft.com/office/drawing/2014/main" id="{EAFA2C69-0028-48D4-B96A-B5C532E41C15}"/>
              </a:ext>
            </a:extLst>
          </p:cNvPr>
          <p:cNvSpPr txBox="1"/>
          <p:nvPr/>
        </p:nvSpPr>
        <p:spPr>
          <a:xfrm>
            <a:off x="2403087" y="1023829"/>
            <a:ext cx="3958683" cy="3785652"/>
          </a:xfrm>
          <a:prstGeom prst="rect">
            <a:avLst/>
          </a:prstGeom>
          <a:noFill/>
        </p:spPr>
        <p:txBody>
          <a:bodyPr wrap="square" rtlCol="0">
            <a:spAutoFit/>
          </a:bodyPr>
          <a:lstStyle/>
          <a:p>
            <a:pPr algn="ctr"/>
            <a:r>
              <a:rPr lang="en-GB" sz="6000" dirty="0">
                <a:solidFill>
                  <a:srgbClr val="CCCCFF"/>
                </a:solidFill>
              </a:rPr>
              <a:t>Part 2</a:t>
            </a:r>
          </a:p>
          <a:p>
            <a:pPr algn="ctr"/>
            <a:r>
              <a:rPr lang="en-GB" sz="6000" dirty="0">
                <a:solidFill>
                  <a:srgbClr val="CCCCFF"/>
                </a:solidFill>
              </a:rPr>
              <a:t>Creativity &amp; Innovation</a:t>
            </a:r>
          </a:p>
        </p:txBody>
      </p:sp>
      <p:sp>
        <p:nvSpPr>
          <p:cNvPr id="6" name="Rectangle 5">
            <a:extLst>
              <a:ext uri="{FF2B5EF4-FFF2-40B4-BE49-F238E27FC236}">
                <a16:creationId xmlns:a16="http://schemas.microsoft.com/office/drawing/2014/main" id="{1F817CD7-6DCD-4B95-A757-3AD8685C178A}"/>
              </a:ext>
            </a:extLst>
          </p:cNvPr>
          <p:cNvSpPr/>
          <p:nvPr/>
        </p:nvSpPr>
        <p:spPr>
          <a:xfrm>
            <a:off x="2380474" y="55687"/>
            <a:ext cx="4617226" cy="707886"/>
          </a:xfrm>
          <a:prstGeom prst="rect">
            <a:avLst/>
          </a:prstGeom>
        </p:spPr>
        <p:txBody>
          <a:bodyPr wrap="none">
            <a:spAutoFit/>
          </a:bodyPr>
          <a:lstStyle/>
          <a:p>
            <a:r>
              <a:rPr lang="en-GB" sz="4000" dirty="0">
                <a:solidFill>
                  <a:srgbClr val="FF0000"/>
                </a:solidFill>
              </a:rPr>
              <a:t>Saturday Workshop</a:t>
            </a:r>
            <a:endParaRPr lang="en-GB" sz="4000" dirty="0"/>
          </a:p>
        </p:txBody>
      </p:sp>
    </p:spTree>
    <p:extLst>
      <p:ext uri="{BB962C8B-B14F-4D97-AF65-F5344CB8AC3E}">
        <p14:creationId xmlns:p14="http://schemas.microsoft.com/office/powerpoint/2010/main" val="31299235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5BC87-5333-4FDB-875C-3FB4F517D5A4}"/>
              </a:ext>
            </a:extLst>
          </p:cNvPr>
          <p:cNvSpPr>
            <a:spLocks noGrp="1"/>
          </p:cNvSpPr>
          <p:nvPr>
            <p:ph type="title"/>
          </p:nvPr>
        </p:nvSpPr>
        <p:spPr>
          <a:xfrm>
            <a:off x="0" y="90171"/>
            <a:ext cx="9022080" cy="1143000"/>
          </a:xfrm>
        </p:spPr>
        <p:txBody>
          <a:bodyPr>
            <a:normAutofit fontScale="90000"/>
          </a:bodyPr>
          <a:lstStyle/>
          <a:p>
            <a:r>
              <a:rPr lang="en-GB" dirty="0"/>
              <a:t>Do you get it?  Let’s try something…</a:t>
            </a:r>
          </a:p>
        </p:txBody>
      </p:sp>
      <p:sp>
        <p:nvSpPr>
          <p:cNvPr id="3" name="Content Placeholder 2">
            <a:extLst>
              <a:ext uri="{FF2B5EF4-FFF2-40B4-BE49-F238E27FC236}">
                <a16:creationId xmlns:a16="http://schemas.microsoft.com/office/drawing/2014/main" id="{55C533B8-1D2F-44BB-8422-88A1A36CF586}"/>
              </a:ext>
            </a:extLst>
          </p:cNvPr>
          <p:cNvSpPr>
            <a:spLocks noGrp="1"/>
          </p:cNvSpPr>
          <p:nvPr>
            <p:ph idx="1"/>
          </p:nvPr>
        </p:nvSpPr>
        <p:spPr>
          <a:xfrm>
            <a:off x="0" y="4879849"/>
            <a:ext cx="8229600" cy="734060"/>
          </a:xfrm>
        </p:spPr>
        <p:txBody>
          <a:bodyPr/>
          <a:lstStyle/>
          <a:p>
            <a:r>
              <a:rPr lang="en-GB" dirty="0"/>
              <a:t>Team </a:t>
            </a:r>
            <a:r>
              <a:rPr lang="en-GB" i="1" dirty="0"/>
              <a:t>building</a:t>
            </a:r>
            <a:r>
              <a:rPr lang="en-GB" dirty="0"/>
              <a:t> exercise:</a:t>
            </a:r>
          </a:p>
          <a:p>
            <a:endParaRPr lang="en-GB" dirty="0"/>
          </a:p>
          <a:p>
            <a:pPr marL="0" indent="0">
              <a:buNone/>
            </a:pPr>
            <a:endParaRPr lang="en-GB" dirty="0"/>
          </a:p>
        </p:txBody>
      </p:sp>
      <p:pic>
        <p:nvPicPr>
          <p:cNvPr id="4" name="Picture 3">
            <a:extLst>
              <a:ext uri="{FF2B5EF4-FFF2-40B4-BE49-F238E27FC236}">
                <a16:creationId xmlns:a16="http://schemas.microsoft.com/office/drawing/2014/main" id="{A0092672-DF60-4E4B-AE7E-C61599FC7D31}"/>
              </a:ext>
            </a:extLst>
          </p:cNvPr>
          <p:cNvPicPr>
            <a:picLocks noChangeAspect="1"/>
          </p:cNvPicPr>
          <p:nvPr/>
        </p:nvPicPr>
        <p:blipFill>
          <a:blip r:embed="rId2"/>
          <a:stretch>
            <a:fillRect/>
          </a:stretch>
        </p:blipFill>
        <p:spPr>
          <a:xfrm>
            <a:off x="60960" y="1052960"/>
            <a:ext cx="6136592" cy="3078987"/>
          </a:xfrm>
          <a:prstGeom prst="rect">
            <a:avLst/>
          </a:prstGeom>
        </p:spPr>
      </p:pic>
      <p:pic>
        <p:nvPicPr>
          <p:cNvPr id="1026" name="Picture 2" descr="sounds like a plan ok GIF by Leroy Patterson">
            <a:extLst>
              <a:ext uri="{FF2B5EF4-FFF2-40B4-BE49-F238E27FC236}">
                <a16:creationId xmlns:a16="http://schemas.microsoft.com/office/drawing/2014/main" id="{76B5D3F0-A859-4256-AEA2-ECFE57A56F72}"/>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543548" y="3133343"/>
            <a:ext cx="3539491" cy="25956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921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13692-738C-405C-AF60-571F13689B08}"/>
              </a:ext>
            </a:extLst>
          </p:cNvPr>
          <p:cNvSpPr>
            <a:spLocks noGrp="1"/>
          </p:cNvSpPr>
          <p:nvPr>
            <p:ph type="title"/>
          </p:nvPr>
        </p:nvSpPr>
        <p:spPr/>
        <p:txBody>
          <a:bodyPr/>
          <a:lstStyle/>
          <a:p>
            <a:r>
              <a:rPr lang="en-GB" dirty="0"/>
              <a:t>Lessons Learnt?</a:t>
            </a:r>
          </a:p>
        </p:txBody>
      </p:sp>
      <p:sp>
        <p:nvSpPr>
          <p:cNvPr id="3" name="Content Placeholder 2">
            <a:extLst>
              <a:ext uri="{FF2B5EF4-FFF2-40B4-BE49-F238E27FC236}">
                <a16:creationId xmlns:a16="http://schemas.microsoft.com/office/drawing/2014/main" id="{ECEB9351-39D3-4CB8-A621-8CA4B2FE7DE0}"/>
              </a:ext>
            </a:extLst>
          </p:cNvPr>
          <p:cNvSpPr>
            <a:spLocks noGrp="1"/>
          </p:cNvSpPr>
          <p:nvPr>
            <p:ph idx="1"/>
          </p:nvPr>
        </p:nvSpPr>
        <p:spPr/>
        <p:txBody>
          <a:bodyPr/>
          <a:lstStyle/>
          <a:p>
            <a:r>
              <a:rPr lang="en-GB" dirty="0">
                <a:solidFill>
                  <a:srgbClr val="0000FF"/>
                </a:solidFill>
              </a:rPr>
              <a:t>How did the exercise go?  </a:t>
            </a:r>
            <a:r>
              <a:rPr lang="en-GB" i="1" dirty="0">
                <a:solidFill>
                  <a:srgbClr val="0000FF"/>
                </a:solidFill>
              </a:rPr>
              <a:t>Discussion.</a:t>
            </a:r>
          </a:p>
        </p:txBody>
      </p:sp>
      <p:pic>
        <p:nvPicPr>
          <p:cNvPr id="51202" name="Picture 2" descr="http://24.media.tumblr.com/f4472087f39983931e64b739c21d10c5/tumblr_mj1ugelTkQ1rkzjbto1_500.gif">
            <a:extLst>
              <a:ext uri="{FF2B5EF4-FFF2-40B4-BE49-F238E27FC236}">
                <a16:creationId xmlns:a16="http://schemas.microsoft.com/office/drawing/2014/main" id="{3B13BF80-1F9D-47E2-8720-30C4FC09D107}"/>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276028" y="2556546"/>
            <a:ext cx="4762500" cy="3143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315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1202"/>
                                        </p:tgtEl>
                                        <p:attrNameLst>
                                          <p:attrName>style.visibility</p:attrName>
                                        </p:attrNameLst>
                                      </p:cBhvr>
                                      <p:to>
                                        <p:strVal val="visible"/>
                                      </p:to>
                                    </p:set>
                                    <p:animEffect transition="in" filter="fade">
                                      <p:cBhvr>
                                        <p:cTn id="12" dur="500"/>
                                        <p:tgtEl>
                                          <p:spTgt spid="51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1CD38-1B83-4A2C-A522-B99DFD2DC624}"/>
              </a:ext>
            </a:extLst>
          </p:cNvPr>
          <p:cNvSpPr>
            <a:spLocks noGrp="1"/>
          </p:cNvSpPr>
          <p:nvPr>
            <p:ph type="title"/>
          </p:nvPr>
        </p:nvSpPr>
        <p:spPr/>
        <p:txBody>
          <a:bodyPr/>
          <a:lstStyle/>
          <a:p>
            <a:r>
              <a:rPr lang="en-GB" dirty="0"/>
              <a:t>Creative Thinking</a:t>
            </a:r>
          </a:p>
        </p:txBody>
      </p:sp>
      <p:pic>
        <p:nvPicPr>
          <p:cNvPr id="4" name="Online Media 3" title="Convergent vs. Divergent Thinking">
            <a:hlinkClick r:id="" action="ppaction://media"/>
            <a:extLst>
              <a:ext uri="{FF2B5EF4-FFF2-40B4-BE49-F238E27FC236}">
                <a16:creationId xmlns:a16="http://schemas.microsoft.com/office/drawing/2014/main" id="{C9A8A7B9-880B-4D82-A5FF-C0B023691016}"/>
              </a:ext>
            </a:extLst>
          </p:cNvPr>
          <p:cNvPicPr>
            <a:picLocks noGrp="1" noRot="1" noChangeAspect="1"/>
          </p:cNvPicPr>
          <p:nvPr>
            <p:ph idx="1"/>
            <a:videoFile r:link="rId1"/>
          </p:nvPr>
        </p:nvPicPr>
        <p:blipFill>
          <a:blip r:embed="rId4"/>
          <a:stretch>
            <a:fillRect/>
          </a:stretch>
        </p:blipFill>
        <p:spPr>
          <a:xfrm>
            <a:off x="1090613" y="1600200"/>
            <a:ext cx="6962775" cy="3916363"/>
          </a:xfrm>
          <a:prstGeom prst="rect">
            <a:avLst/>
          </a:prstGeom>
        </p:spPr>
      </p:pic>
    </p:spTree>
    <p:extLst>
      <p:ext uri="{BB962C8B-B14F-4D97-AF65-F5344CB8AC3E}">
        <p14:creationId xmlns:p14="http://schemas.microsoft.com/office/powerpoint/2010/main" val="1167305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9AB7E-8CD3-49AF-BFB1-591473B08B52}"/>
              </a:ext>
            </a:extLst>
          </p:cNvPr>
          <p:cNvSpPr>
            <a:spLocks noGrp="1"/>
          </p:cNvSpPr>
          <p:nvPr>
            <p:ph type="title"/>
          </p:nvPr>
        </p:nvSpPr>
        <p:spPr/>
        <p:txBody>
          <a:bodyPr/>
          <a:lstStyle/>
          <a:p>
            <a:r>
              <a:rPr lang="en-GB" dirty="0"/>
              <a:t>Convergent-Divergent</a:t>
            </a:r>
          </a:p>
        </p:txBody>
      </p:sp>
      <p:sp>
        <p:nvSpPr>
          <p:cNvPr id="3" name="Content Placeholder 2">
            <a:extLst>
              <a:ext uri="{FF2B5EF4-FFF2-40B4-BE49-F238E27FC236}">
                <a16:creationId xmlns:a16="http://schemas.microsoft.com/office/drawing/2014/main" id="{F9E9296F-F17E-4FE4-8340-12E160632C09}"/>
              </a:ext>
            </a:extLst>
          </p:cNvPr>
          <p:cNvSpPr>
            <a:spLocks noGrp="1"/>
          </p:cNvSpPr>
          <p:nvPr>
            <p:ph idx="1"/>
          </p:nvPr>
        </p:nvSpPr>
        <p:spPr/>
        <p:txBody>
          <a:bodyPr/>
          <a:lstStyle/>
          <a:p>
            <a:r>
              <a:rPr lang="en-GB" dirty="0">
                <a:solidFill>
                  <a:srgbClr val="00B0F0"/>
                </a:solidFill>
              </a:rPr>
              <a:t>Review</a:t>
            </a:r>
          </a:p>
          <a:p>
            <a:pPr lvl="1"/>
            <a:r>
              <a:rPr lang="en-GB" dirty="0">
                <a:solidFill>
                  <a:srgbClr val="0000FF"/>
                </a:solidFill>
              </a:rPr>
              <a:t>What were the key ideas in the video clip?</a:t>
            </a:r>
          </a:p>
          <a:p>
            <a:pPr lvl="1"/>
            <a:r>
              <a:rPr lang="en-GB" dirty="0">
                <a:solidFill>
                  <a:srgbClr val="22A641"/>
                </a:solidFill>
              </a:rPr>
              <a:t>Do you agree or disagree with those ideas?</a:t>
            </a:r>
          </a:p>
          <a:p>
            <a:pPr lvl="1"/>
            <a:r>
              <a:rPr lang="en-GB" dirty="0">
                <a:solidFill>
                  <a:srgbClr val="D60093"/>
                </a:solidFill>
              </a:rPr>
              <a:t>What are the implications for your organisation?</a:t>
            </a:r>
          </a:p>
        </p:txBody>
      </p:sp>
      <p:pic>
        <p:nvPicPr>
          <p:cNvPr id="5" name="Picture 4" descr="A picture containing animal&#10;&#10;Description automatically generated">
            <a:extLst>
              <a:ext uri="{FF2B5EF4-FFF2-40B4-BE49-F238E27FC236}">
                <a16:creationId xmlns:a16="http://schemas.microsoft.com/office/drawing/2014/main" id="{5115273D-312B-4058-819F-02D8304201E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86628" y="3857593"/>
            <a:ext cx="3200894" cy="1659640"/>
          </a:xfrm>
          <a:prstGeom prst="rect">
            <a:avLst/>
          </a:prstGeom>
        </p:spPr>
      </p:pic>
    </p:spTree>
    <p:extLst>
      <p:ext uri="{BB962C8B-B14F-4D97-AF65-F5344CB8AC3E}">
        <p14:creationId xmlns:p14="http://schemas.microsoft.com/office/powerpoint/2010/main" val="4252046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B3AEB01D-D998-40F6-BB67-F9118193D2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37063" y="100362"/>
            <a:ext cx="6656960" cy="5564458"/>
          </a:xfrm>
        </p:spPr>
      </p:pic>
    </p:spTree>
    <p:extLst>
      <p:ext uri="{BB962C8B-B14F-4D97-AF65-F5344CB8AC3E}">
        <p14:creationId xmlns:p14="http://schemas.microsoft.com/office/powerpoint/2010/main" val="19679166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80A06-641F-4581-A585-9D3F9576C1B4}"/>
              </a:ext>
            </a:extLst>
          </p:cNvPr>
          <p:cNvSpPr>
            <a:spLocks noGrp="1"/>
          </p:cNvSpPr>
          <p:nvPr>
            <p:ph type="title"/>
          </p:nvPr>
        </p:nvSpPr>
        <p:spPr>
          <a:xfrm>
            <a:off x="457200" y="133480"/>
            <a:ext cx="8229600" cy="1143000"/>
          </a:xfrm>
        </p:spPr>
        <p:txBody>
          <a:bodyPr/>
          <a:lstStyle/>
          <a:p>
            <a:r>
              <a:rPr lang="en-GB" dirty="0"/>
              <a:t>Review - Discussion</a:t>
            </a:r>
          </a:p>
        </p:txBody>
      </p:sp>
      <p:sp>
        <p:nvSpPr>
          <p:cNvPr id="3" name="Content Placeholder 2">
            <a:extLst>
              <a:ext uri="{FF2B5EF4-FFF2-40B4-BE49-F238E27FC236}">
                <a16:creationId xmlns:a16="http://schemas.microsoft.com/office/drawing/2014/main" id="{B1A6E118-A570-4134-8FD4-CCBAFB6D584E}"/>
              </a:ext>
            </a:extLst>
          </p:cNvPr>
          <p:cNvSpPr>
            <a:spLocks noGrp="1"/>
          </p:cNvSpPr>
          <p:nvPr>
            <p:ph idx="1"/>
          </p:nvPr>
        </p:nvSpPr>
        <p:spPr>
          <a:xfrm>
            <a:off x="323385" y="1276480"/>
            <a:ext cx="8229600" cy="3917032"/>
          </a:xfrm>
        </p:spPr>
        <p:txBody>
          <a:bodyPr/>
          <a:lstStyle/>
          <a:p>
            <a:r>
              <a:rPr lang="en-GB" dirty="0">
                <a:solidFill>
                  <a:srgbClr val="0000FF"/>
                </a:solidFill>
              </a:rPr>
              <a:t>Creativity is……..</a:t>
            </a:r>
          </a:p>
          <a:p>
            <a:r>
              <a:rPr lang="en-GB" dirty="0"/>
              <a:t>It has a relationship to Innovation because…….</a:t>
            </a:r>
          </a:p>
          <a:p>
            <a:r>
              <a:rPr lang="en-GB" dirty="0">
                <a:solidFill>
                  <a:srgbClr val="E91135"/>
                </a:solidFill>
              </a:rPr>
              <a:t>Establishing a creative workplace is challenging because………</a:t>
            </a:r>
          </a:p>
          <a:p>
            <a:r>
              <a:rPr lang="en-GB" dirty="0">
                <a:solidFill>
                  <a:srgbClr val="002060"/>
                </a:solidFill>
              </a:rPr>
              <a:t>Leadership has a role to play by……..</a:t>
            </a:r>
          </a:p>
          <a:p>
            <a:r>
              <a:rPr lang="en-GB" dirty="0">
                <a:solidFill>
                  <a:srgbClr val="D60093"/>
                </a:solidFill>
              </a:rPr>
              <a:t>What did you learn from the exercises?</a:t>
            </a:r>
          </a:p>
        </p:txBody>
      </p:sp>
    </p:spTree>
    <p:extLst>
      <p:ext uri="{BB962C8B-B14F-4D97-AF65-F5344CB8AC3E}">
        <p14:creationId xmlns:p14="http://schemas.microsoft.com/office/powerpoint/2010/main" val="2405966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FEB99-BA34-4C88-9DB3-52901221D6E2}"/>
              </a:ext>
            </a:extLst>
          </p:cNvPr>
          <p:cNvSpPr>
            <a:spLocks noGrp="1"/>
          </p:cNvSpPr>
          <p:nvPr>
            <p:ph type="title"/>
          </p:nvPr>
        </p:nvSpPr>
        <p:spPr>
          <a:xfrm>
            <a:off x="457200" y="-189571"/>
            <a:ext cx="8229600" cy="1143000"/>
          </a:xfrm>
        </p:spPr>
        <p:txBody>
          <a:bodyPr/>
          <a:lstStyle/>
          <a:p>
            <a:r>
              <a:rPr lang="en-GB" dirty="0">
                <a:solidFill>
                  <a:srgbClr val="FF0000"/>
                </a:solidFill>
              </a:rPr>
              <a:t>Saturday Workshop</a:t>
            </a:r>
          </a:p>
        </p:txBody>
      </p:sp>
      <p:pic>
        <p:nvPicPr>
          <p:cNvPr id="5" name="Picture 4" descr="A group of people riding on the back of a horse&#10;&#10;Description automatically generated">
            <a:extLst>
              <a:ext uri="{FF2B5EF4-FFF2-40B4-BE49-F238E27FC236}">
                <a16:creationId xmlns:a16="http://schemas.microsoft.com/office/drawing/2014/main" id="{3C1AFD2E-6D07-46E9-B3B5-42775C3F2C8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8282" y="850325"/>
            <a:ext cx="7861611" cy="4803343"/>
          </a:xfrm>
          <a:prstGeom prst="rect">
            <a:avLst/>
          </a:prstGeom>
        </p:spPr>
      </p:pic>
      <p:sp>
        <p:nvSpPr>
          <p:cNvPr id="7" name="TextBox 6">
            <a:extLst>
              <a:ext uri="{FF2B5EF4-FFF2-40B4-BE49-F238E27FC236}">
                <a16:creationId xmlns:a16="http://schemas.microsoft.com/office/drawing/2014/main" id="{EBC54A0B-6D74-49F6-812D-83652766F131}"/>
              </a:ext>
            </a:extLst>
          </p:cNvPr>
          <p:cNvSpPr txBox="1"/>
          <p:nvPr/>
        </p:nvSpPr>
        <p:spPr>
          <a:xfrm>
            <a:off x="2592658" y="1023829"/>
            <a:ext cx="3958683" cy="1938992"/>
          </a:xfrm>
          <a:prstGeom prst="rect">
            <a:avLst/>
          </a:prstGeom>
          <a:noFill/>
        </p:spPr>
        <p:txBody>
          <a:bodyPr wrap="square" rtlCol="0">
            <a:spAutoFit/>
          </a:bodyPr>
          <a:lstStyle/>
          <a:p>
            <a:pPr algn="ctr"/>
            <a:r>
              <a:rPr lang="en-GB" sz="6000" dirty="0">
                <a:solidFill>
                  <a:srgbClr val="CCCCFF"/>
                </a:solidFill>
              </a:rPr>
              <a:t>Part 3</a:t>
            </a:r>
          </a:p>
          <a:p>
            <a:pPr algn="ctr"/>
            <a:r>
              <a:rPr lang="en-GB" sz="6000" dirty="0">
                <a:solidFill>
                  <a:srgbClr val="CCCCFF"/>
                </a:solidFill>
              </a:rPr>
              <a:t>Innovation</a:t>
            </a:r>
          </a:p>
        </p:txBody>
      </p:sp>
    </p:spTree>
    <p:extLst>
      <p:ext uri="{BB962C8B-B14F-4D97-AF65-F5344CB8AC3E}">
        <p14:creationId xmlns:p14="http://schemas.microsoft.com/office/powerpoint/2010/main" val="25122678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Box 2">
            <a:extLst>
              <a:ext uri="{FF2B5EF4-FFF2-40B4-BE49-F238E27FC236}">
                <a16:creationId xmlns:a16="http://schemas.microsoft.com/office/drawing/2014/main" id="{24E53F7D-0D3D-4B83-8861-DB828ED21EAF}"/>
              </a:ext>
            </a:extLst>
          </p:cNvPr>
          <p:cNvSpPr txBox="1">
            <a:spLocks noChangeArrowheads="1"/>
          </p:cNvSpPr>
          <p:nvPr/>
        </p:nvSpPr>
        <p:spPr bwMode="auto">
          <a:xfrm rot="-1202729">
            <a:off x="134938" y="1173163"/>
            <a:ext cx="5661025"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chemeClr val="tx1"/>
                </a:solidFill>
                <a:latin typeface="Myriad Pro"/>
              </a:defRPr>
            </a:lvl1pPr>
            <a:lvl2pPr marL="742950" indent="-285750">
              <a:spcBef>
                <a:spcPct val="20000"/>
              </a:spcBef>
              <a:buFont typeface="Arial" panose="020B0604020202020204" pitchFamily="34" charset="0"/>
              <a:buChar char="–"/>
              <a:defRPr sz="2100">
                <a:solidFill>
                  <a:schemeClr val="tx1"/>
                </a:solidFill>
                <a:latin typeface="Myriad Pro"/>
              </a:defRPr>
            </a:lvl2pPr>
            <a:lvl3pPr marL="1143000" indent="-228600">
              <a:spcBef>
                <a:spcPct val="20000"/>
              </a:spcBef>
              <a:buFont typeface="Arial" panose="020B0604020202020204" pitchFamily="34" charset="0"/>
              <a:buChar char="•"/>
              <a:defRPr>
                <a:solidFill>
                  <a:schemeClr val="tx1"/>
                </a:solidFill>
                <a:latin typeface="Myriad Pro"/>
              </a:defRPr>
            </a:lvl3pPr>
            <a:lvl4pPr marL="1600200" indent="-228600">
              <a:spcBef>
                <a:spcPct val="20000"/>
              </a:spcBef>
              <a:buFont typeface="Arial" panose="020B0604020202020204" pitchFamily="34" charset="0"/>
              <a:buChar char="–"/>
              <a:defRPr sz="1500">
                <a:solidFill>
                  <a:schemeClr val="tx1"/>
                </a:solidFill>
                <a:latin typeface="Myriad Pro"/>
              </a:defRPr>
            </a:lvl4pPr>
            <a:lvl5pPr marL="2057400" indent="-228600">
              <a:spcBef>
                <a:spcPct val="20000"/>
              </a:spcBef>
              <a:buFont typeface="Arial" panose="020B0604020202020204" pitchFamily="34" charset="0"/>
              <a:buChar char="»"/>
              <a:defRPr sz="15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eaLnBrk="1" hangingPunct="1">
              <a:spcBef>
                <a:spcPct val="0"/>
              </a:spcBef>
              <a:buFontTx/>
              <a:buNone/>
            </a:pPr>
            <a:r>
              <a:rPr lang="en-GB" altLang="en-US" sz="2000" dirty="0">
                <a:solidFill>
                  <a:srgbClr val="FF0000"/>
                </a:solidFill>
                <a:latin typeface="Corbel" panose="020B0503020204020204" pitchFamily="34" charset="0"/>
              </a:rPr>
              <a:t>“After years of telling corporate citizens to ‘trust the system,’ many companies must relearn instead to trust their people – and encourage their people to use neglected creative capacities in order to tap the most potent economic stimulus of all: idea power.”</a:t>
            </a:r>
          </a:p>
          <a:p>
            <a:pPr eaLnBrk="1" hangingPunct="1">
              <a:spcBef>
                <a:spcPct val="0"/>
              </a:spcBef>
              <a:buFontTx/>
              <a:buNone/>
            </a:pPr>
            <a:r>
              <a:rPr lang="en-GB" altLang="en-US" sz="1800" dirty="0">
                <a:latin typeface="Corbel" panose="020B0503020204020204" pitchFamily="34" charset="0"/>
              </a:rPr>
              <a:t> – </a:t>
            </a:r>
            <a:r>
              <a:rPr lang="en-GB" altLang="en-US" sz="1800" b="1" dirty="0" err="1">
                <a:latin typeface="Corbel" panose="020B0503020204020204" pitchFamily="34" charset="0"/>
              </a:rPr>
              <a:t>Rosabeth</a:t>
            </a:r>
            <a:r>
              <a:rPr lang="en-GB" altLang="en-US" sz="1800" b="1" dirty="0">
                <a:latin typeface="Corbel" panose="020B0503020204020204" pitchFamily="34" charset="0"/>
              </a:rPr>
              <a:t> Moss Kanter</a:t>
            </a:r>
          </a:p>
        </p:txBody>
      </p:sp>
      <p:sp>
        <p:nvSpPr>
          <p:cNvPr id="5" name="TextBox 4">
            <a:extLst>
              <a:ext uri="{FF2B5EF4-FFF2-40B4-BE49-F238E27FC236}">
                <a16:creationId xmlns:a16="http://schemas.microsoft.com/office/drawing/2014/main" id="{094D8B26-C83A-47A2-B9E3-B9777D04BAED}"/>
              </a:ext>
            </a:extLst>
          </p:cNvPr>
          <p:cNvSpPr txBox="1"/>
          <p:nvPr/>
        </p:nvSpPr>
        <p:spPr>
          <a:xfrm>
            <a:off x="430213" y="3971925"/>
            <a:ext cx="8713787" cy="1016000"/>
          </a:xfrm>
          <a:prstGeom prst="rect">
            <a:avLst/>
          </a:prstGeom>
          <a:noFill/>
        </p:spPr>
        <p:txBody>
          <a:bodyPr>
            <a:spAutoFit/>
          </a:bodyPr>
          <a:lstStyle/>
          <a:p>
            <a:pPr eaLnBrk="1" fontAlgn="auto" hangingPunct="1">
              <a:spcBef>
                <a:spcPts val="0"/>
              </a:spcBef>
              <a:spcAft>
                <a:spcPts val="0"/>
              </a:spcAft>
              <a:defRPr/>
            </a:pPr>
            <a:r>
              <a:rPr lang="en-GB" sz="2000" dirty="0">
                <a:solidFill>
                  <a:srgbClr val="FF0000"/>
                </a:solidFill>
                <a:latin typeface="+mn-lt"/>
              </a:rPr>
              <a:t>"The horse is here to stay, but the automobile is only a fad" </a:t>
            </a:r>
          </a:p>
          <a:p>
            <a:pPr marL="342900" indent="-342900" eaLnBrk="1" fontAlgn="auto" hangingPunct="1">
              <a:spcBef>
                <a:spcPts val="0"/>
              </a:spcBef>
              <a:spcAft>
                <a:spcPts val="0"/>
              </a:spcAft>
              <a:buFontTx/>
              <a:buChar char="-"/>
              <a:defRPr/>
            </a:pPr>
            <a:r>
              <a:rPr lang="en-GB" sz="2000" dirty="0">
                <a:solidFill>
                  <a:srgbClr val="FF0000"/>
                </a:solidFill>
                <a:latin typeface="+mn-lt"/>
              </a:rPr>
              <a:t>President of the Michigan Savings bank</a:t>
            </a:r>
          </a:p>
          <a:p>
            <a:pPr marL="342900" indent="-342900" eaLnBrk="1" fontAlgn="auto" hangingPunct="1">
              <a:spcBef>
                <a:spcPts val="0"/>
              </a:spcBef>
              <a:spcAft>
                <a:spcPts val="0"/>
              </a:spcAft>
              <a:buFontTx/>
              <a:buChar char="-"/>
              <a:defRPr/>
            </a:pPr>
            <a:r>
              <a:rPr lang="en-GB" sz="2000" dirty="0">
                <a:solidFill>
                  <a:srgbClr val="FF0000"/>
                </a:solidFill>
                <a:latin typeface="+mn-lt"/>
              </a:rPr>
              <a:t> </a:t>
            </a:r>
            <a:r>
              <a:rPr lang="en-GB" b="1" dirty="0">
                <a:latin typeface="+mn-lt"/>
              </a:rPr>
              <a:t>(When advising Henry Fords lawyer not to invest in the Ford motor company)</a:t>
            </a:r>
          </a:p>
        </p:txBody>
      </p:sp>
      <p:sp>
        <p:nvSpPr>
          <p:cNvPr id="11268" name="TextBox 5">
            <a:extLst>
              <a:ext uri="{FF2B5EF4-FFF2-40B4-BE49-F238E27FC236}">
                <a16:creationId xmlns:a16="http://schemas.microsoft.com/office/drawing/2014/main" id="{CA1D263B-B9CB-432B-AA9F-98C1D9AE2D59}"/>
              </a:ext>
            </a:extLst>
          </p:cNvPr>
          <p:cNvSpPr txBox="1">
            <a:spLocks noChangeArrowheads="1"/>
          </p:cNvSpPr>
          <p:nvPr/>
        </p:nvSpPr>
        <p:spPr bwMode="auto">
          <a:xfrm>
            <a:off x="6543675" y="476250"/>
            <a:ext cx="2232025"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chemeClr val="tx1"/>
                </a:solidFill>
                <a:latin typeface="Myriad Pro"/>
              </a:defRPr>
            </a:lvl1pPr>
            <a:lvl2pPr marL="742950" indent="-285750">
              <a:spcBef>
                <a:spcPct val="20000"/>
              </a:spcBef>
              <a:buFont typeface="Arial" panose="020B0604020202020204" pitchFamily="34" charset="0"/>
              <a:buChar char="–"/>
              <a:defRPr sz="2100">
                <a:solidFill>
                  <a:schemeClr val="tx1"/>
                </a:solidFill>
                <a:latin typeface="Myriad Pro"/>
              </a:defRPr>
            </a:lvl2pPr>
            <a:lvl3pPr marL="1143000" indent="-228600">
              <a:spcBef>
                <a:spcPct val="20000"/>
              </a:spcBef>
              <a:buFont typeface="Arial" panose="020B0604020202020204" pitchFamily="34" charset="0"/>
              <a:buChar char="•"/>
              <a:defRPr>
                <a:solidFill>
                  <a:schemeClr val="tx1"/>
                </a:solidFill>
                <a:latin typeface="Myriad Pro"/>
              </a:defRPr>
            </a:lvl3pPr>
            <a:lvl4pPr marL="1600200" indent="-228600">
              <a:spcBef>
                <a:spcPct val="20000"/>
              </a:spcBef>
              <a:buFont typeface="Arial" panose="020B0604020202020204" pitchFamily="34" charset="0"/>
              <a:buChar char="–"/>
              <a:defRPr sz="1500">
                <a:solidFill>
                  <a:schemeClr val="tx1"/>
                </a:solidFill>
                <a:latin typeface="Myriad Pro"/>
              </a:defRPr>
            </a:lvl4pPr>
            <a:lvl5pPr marL="2057400" indent="-228600">
              <a:spcBef>
                <a:spcPct val="20000"/>
              </a:spcBef>
              <a:buFont typeface="Arial" panose="020B0604020202020204" pitchFamily="34" charset="0"/>
              <a:buChar char="»"/>
              <a:defRPr sz="15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eaLnBrk="1" hangingPunct="1">
              <a:spcBef>
                <a:spcPct val="0"/>
              </a:spcBef>
              <a:buFontTx/>
              <a:buNone/>
            </a:pPr>
            <a:r>
              <a:rPr lang="en-GB" altLang="en-US" sz="2000" dirty="0">
                <a:solidFill>
                  <a:srgbClr val="FF0000"/>
                </a:solidFill>
                <a:latin typeface="Corbel" panose="020B0503020204020204" pitchFamily="34" charset="0"/>
              </a:rPr>
              <a:t>“Imagination is more important than knowledge.” </a:t>
            </a:r>
          </a:p>
          <a:p>
            <a:pPr eaLnBrk="1" hangingPunct="1">
              <a:spcBef>
                <a:spcPct val="0"/>
              </a:spcBef>
              <a:buFontTx/>
              <a:buNone/>
            </a:pPr>
            <a:r>
              <a:rPr lang="en-GB" altLang="en-US" sz="1800" dirty="0">
                <a:latin typeface="Corbel" panose="020B0503020204020204" pitchFamily="34" charset="0"/>
              </a:rPr>
              <a:t>– </a:t>
            </a:r>
            <a:r>
              <a:rPr lang="en-GB" altLang="en-US" sz="1800" b="1" dirty="0">
                <a:latin typeface="Corbel" panose="020B0503020204020204" pitchFamily="34" charset="0"/>
              </a:rPr>
              <a:t>Albert Einstein</a:t>
            </a:r>
          </a:p>
        </p:txBody>
      </p:sp>
      <p:sp>
        <p:nvSpPr>
          <p:cNvPr id="11269" name="TextBox 6">
            <a:extLst>
              <a:ext uri="{FF2B5EF4-FFF2-40B4-BE49-F238E27FC236}">
                <a16:creationId xmlns:a16="http://schemas.microsoft.com/office/drawing/2014/main" id="{5E43A3D9-D1C6-4DCE-8D1E-0760B881E41D}"/>
              </a:ext>
            </a:extLst>
          </p:cNvPr>
          <p:cNvSpPr txBox="1">
            <a:spLocks noChangeArrowheads="1"/>
          </p:cNvSpPr>
          <p:nvPr/>
        </p:nvSpPr>
        <p:spPr bwMode="auto">
          <a:xfrm rot="921435">
            <a:off x="6478588" y="2427288"/>
            <a:ext cx="2303462" cy="1262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chemeClr val="tx1"/>
                </a:solidFill>
                <a:latin typeface="Myriad Pro"/>
              </a:defRPr>
            </a:lvl1pPr>
            <a:lvl2pPr marL="742950" indent="-285750">
              <a:spcBef>
                <a:spcPct val="20000"/>
              </a:spcBef>
              <a:buFont typeface="Arial" panose="020B0604020202020204" pitchFamily="34" charset="0"/>
              <a:buChar char="–"/>
              <a:defRPr sz="2100">
                <a:solidFill>
                  <a:schemeClr val="tx1"/>
                </a:solidFill>
                <a:latin typeface="Myriad Pro"/>
              </a:defRPr>
            </a:lvl2pPr>
            <a:lvl3pPr marL="1143000" indent="-228600">
              <a:spcBef>
                <a:spcPct val="20000"/>
              </a:spcBef>
              <a:buFont typeface="Arial" panose="020B0604020202020204" pitchFamily="34" charset="0"/>
              <a:buChar char="•"/>
              <a:defRPr>
                <a:solidFill>
                  <a:schemeClr val="tx1"/>
                </a:solidFill>
                <a:latin typeface="Myriad Pro"/>
              </a:defRPr>
            </a:lvl3pPr>
            <a:lvl4pPr marL="1600200" indent="-228600">
              <a:spcBef>
                <a:spcPct val="20000"/>
              </a:spcBef>
              <a:buFont typeface="Arial" panose="020B0604020202020204" pitchFamily="34" charset="0"/>
              <a:buChar char="–"/>
              <a:defRPr sz="1500">
                <a:solidFill>
                  <a:schemeClr val="tx1"/>
                </a:solidFill>
                <a:latin typeface="Myriad Pro"/>
              </a:defRPr>
            </a:lvl4pPr>
            <a:lvl5pPr marL="2057400" indent="-228600">
              <a:spcBef>
                <a:spcPct val="20000"/>
              </a:spcBef>
              <a:buFont typeface="Arial" panose="020B0604020202020204" pitchFamily="34" charset="0"/>
              <a:buChar char="»"/>
              <a:defRPr sz="15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eaLnBrk="1" hangingPunct="1">
              <a:spcBef>
                <a:spcPct val="0"/>
              </a:spcBef>
              <a:buFontTx/>
              <a:buNone/>
            </a:pPr>
            <a:r>
              <a:rPr lang="en-GB" altLang="en-US" sz="2000" dirty="0">
                <a:solidFill>
                  <a:srgbClr val="FF0000"/>
                </a:solidFill>
                <a:latin typeface="Corbel" panose="020B0503020204020204" pitchFamily="34" charset="0"/>
              </a:rPr>
              <a:t>“If you can dream it, you can do it.” </a:t>
            </a:r>
          </a:p>
          <a:p>
            <a:pPr eaLnBrk="1" hangingPunct="1">
              <a:spcBef>
                <a:spcPct val="0"/>
              </a:spcBef>
              <a:buFontTx/>
              <a:buNone/>
            </a:pPr>
            <a:r>
              <a:rPr lang="en-GB" altLang="en-US" sz="1800" b="1" dirty="0">
                <a:latin typeface="Corbel" panose="020B0503020204020204" pitchFamily="34" charset="0"/>
              </a:rPr>
              <a:t>– Walt Disney </a:t>
            </a:r>
          </a:p>
          <a:p>
            <a:pPr eaLnBrk="1" hangingPunct="1">
              <a:spcBef>
                <a:spcPct val="0"/>
              </a:spcBef>
              <a:buFontTx/>
              <a:buNone/>
            </a:pPr>
            <a:endParaRPr lang="en-GB" altLang="en-US" sz="1800" dirty="0">
              <a:latin typeface="Corbel" panose="020B0503020204020204"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8"/>
                                        </p:tgtEl>
                                        <p:attrNameLst>
                                          <p:attrName>style.visibility</p:attrName>
                                        </p:attrNameLst>
                                      </p:cBhvr>
                                      <p:to>
                                        <p:strVal val="visible"/>
                                      </p:to>
                                    </p:set>
                                    <p:animEffect transition="in" filter="fade">
                                      <p:cBhvr>
                                        <p:cTn id="12" dur="500"/>
                                        <p:tgtEl>
                                          <p:spTgt spid="1126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9"/>
                                        </p:tgtEl>
                                        <p:attrNameLst>
                                          <p:attrName>style.visibility</p:attrName>
                                        </p:attrNameLst>
                                      </p:cBhvr>
                                      <p:to>
                                        <p:strVal val="visible"/>
                                      </p:to>
                                    </p:set>
                                    <p:animEffect transition="in" filter="fade">
                                      <p:cBhvr>
                                        <p:cTn id="17" dur="500"/>
                                        <p:tgtEl>
                                          <p:spTgt spid="1126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5" grpId="0"/>
      <p:bldP spid="11268" grpId="0"/>
      <p:bldP spid="11269"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F52089-6B86-49A7-B71B-6EA82C34595C}"/>
              </a:ext>
            </a:extLst>
          </p:cNvPr>
          <p:cNvPicPr>
            <a:picLocks noChangeAspect="1"/>
          </p:cNvPicPr>
          <p:nvPr/>
        </p:nvPicPr>
        <p:blipFill>
          <a:blip r:embed="rId3"/>
          <a:stretch>
            <a:fillRect/>
          </a:stretch>
        </p:blipFill>
        <p:spPr>
          <a:xfrm>
            <a:off x="7260741" y="1830077"/>
            <a:ext cx="1760596" cy="2128606"/>
          </a:xfrm>
          <a:prstGeom prst="rect">
            <a:avLst/>
          </a:prstGeom>
        </p:spPr>
      </p:pic>
      <p:sp>
        <p:nvSpPr>
          <p:cNvPr id="2" name="Title 1">
            <a:extLst>
              <a:ext uri="{FF2B5EF4-FFF2-40B4-BE49-F238E27FC236}">
                <a16:creationId xmlns:a16="http://schemas.microsoft.com/office/drawing/2014/main" id="{FAD720A5-C621-487D-8AD6-69CE1EAC06CC}"/>
              </a:ext>
            </a:extLst>
          </p:cNvPr>
          <p:cNvSpPr>
            <a:spLocks noGrp="1"/>
          </p:cNvSpPr>
          <p:nvPr>
            <p:ph type="title"/>
          </p:nvPr>
        </p:nvSpPr>
        <p:spPr/>
        <p:txBody>
          <a:bodyPr/>
          <a:lstStyle/>
          <a:p>
            <a:r>
              <a:rPr lang="en-GB" dirty="0"/>
              <a:t>Case Study Research</a:t>
            </a:r>
          </a:p>
        </p:txBody>
      </p:sp>
      <p:sp>
        <p:nvSpPr>
          <p:cNvPr id="3" name="TextBox 2">
            <a:extLst>
              <a:ext uri="{FF2B5EF4-FFF2-40B4-BE49-F238E27FC236}">
                <a16:creationId xmlns:a16="http://schemas.microsoft.com/office/drawing/2014/main" id="{49F565C9-12C9-4501-83C0-C213F54E9DE0}"/>
              </a:ext>
            </a:extLst>
          </p:cNvPr>
          <p:cNvSpPr txBox="1"/>
          <p:nvPr/>
        </p:nvSpPr>
        <p:spPr>
          <a:xfrm>
            <a:off x="112161" y="1520338"/>
            <a:ext cx="7995424" cy="4062651"/>
          </a:xfrm>
          <a:prstGeom prst="rect">
            <a:avLst/>
          </a:prstGeom>
          <a:noFill/>
        </p:spPr>
        <p:txBody>
          <a:bodyPr wrap="square" rtlCol="0">
            <a:spAutoFit/>
          </a:bodyPr>
          <a:lstStyle/>
          <a:p>
            <a:r>
              <a:rPr lang="en-GB" sz="2400" dirty="0">
                <a:solidFill>
                  <a:srgbClr val="0000FF"/>
                </a:solidFill>
              </a:rPr>
              <a:t>In your groups, please research ‘Innovation’ at Whirlpool</a:t>
            </a:r>
            <a:r>
              <a:rPr lang="en-GB" dirty="0"/>
              <a:t>.</a:t>
            </a:r>
          </a:p>
          <a:p>
            <a:endParaRPr lang="en-GB" dirty="0"/>
          </a:p>
          <a:p>
            <a:r>
              <a:rPr lang="en-GB" dirty="0">
                <a:solidFill>
                  <a:srgbClr val="0000FF"/>
                </a:solidFill>
              </a:rPr>
              <a:t>We are interested in a good quality overview that details: -</a:t>
            </a:r>
          </a:p>
          <a:p>
            <a:endParaRPr lang="en-GB" dirty="0"/>
          </a:p>
          <a:p>
            <a:pPr marL="342900" indent="-342900">
              <a:buFont typeface="+mj-lt"/>
              <a:buAutoNum type="arabicPeriod"/>
            </a:pPr>
            <a:r>
              <a:rPr lang="en-GB" dirty="0">
                <a:solidFill>
                  <a:srgbClr val="009900"/>
                </a:solidFill>
              </a:rPr>
              <a:t>How they define ‘innovation’?</a:t>
            </a:r>
          </a:p>
          <a:p>
            <a:pPr marL="342900" indent="-342900">
              <a:buFont typeface="+mj-lt"/>
              <a:buAutoNum type="arabicPeriod"/>
            </a:pPr>
            <a:r>
              <a:rPr lang="en-GB" dirty="0">
                <a:solidFill>
                  <a:srgbClr val="D60093"/>
                </a:solidFill>
              </a:rPr>
              <a:t>How they ‘do’ innovation?  Key process and people elements.</a:t>
            </a:r>
          </a:p>
          <a:p>
            <a:pPr marL="342900" indent="-342900">
              <a:buFont typeface="+mj-lt"/>
              <a:buAutoNum type="arabicPeriod"/>
            </a:pPr>
            <a:r>
              <a:rPr lang="en-GB" dirty="0">
                <a:solidFill>
                  <a:srgbClr val="002060"/>
                </a:solidFill>
              </a:rPr>
              <a:t>Do they use any particular models of innovation?</a:t>
            </a:r>
          </a:p>
          <a:p>
            <a:pPr marL="342900" indent="-342900">
              <a:buFont typeface="+mj-lt"/>
              <a:buAutoNum type="arabicPeriod"/>
            </a:pPr>
            <a:r>
              <a:rPr lang="en-GB" dirty="0">
                <a:solidFill>
                  <a:srgbClr val="00B0F0"/>
                </a:solidFill>
              </a:rPr>
              <a:t>What is your conclusion on Whirlpool and innovation?</a:t>
            </a:r>
          </a:p>
          <a:p>
            <a:endParaRPr lang="en-GB" dirty="0"/>
          </a:p>
          <a:p>
            <a:r>
              <a:rPr lang="en-GB" i="1" dirty="0">
                <a:solidFill>
                  <a:srgbClr val="E91135"/>
                </a:solidFill>
              </a:rPr>
              <a:t>Write up summarising bullet-points on flipchart, but have notes to explain each point in more depth, when you present the feedback.</a:t>
            </a:r>
          </a:p>
          <a:p>
            <a:endParaRPr lang="en-GB" i="1" dirty="0">
              <a:solidFill>
                <a:srgbClr val="E91135"/>
              </a:solidFill>
            </a:endParaRPr>
          </a:p>
          <a:p>
            <a:r>
              <a:rPr lang="en-GB" b="1" i="1" dirty="0">
                <a:solidFill>
                  <a:srgbClr val="E91135"/>
                </a:solidFill>
              </a:rPr>
              <a:t>Note: </a:t>
            </a:r>
            <a:r>
              <a:rPr lang="en-GB" i="1" dirty="0">
                <a:solidFill>
                  <a:srgbClr val="E91135"/>
                </a:solidFill>
              </a:rPr>
              <a:t>it would be worth organising yourselves and playing to your strengths.  You have 1 hour.</a:t>
            </a:r>
          </a:p>
        </p:txBody>
      </p:sp>
    </p:spTree>
    <p:extLst>
      <p:ext uri="{BB962C8B-B14F-4D97-AF65-F5344CB8AC3E}">
        <p14:creationId xmlns:p14="http://schemas.microsoft.com/office/powerpoint/2010/main" val="1008128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500"/>
                                        <p:tgtEl>
                                          <p:spTgt spid="3">
                                            <p:txEl>
                                              <p:pRg st="9" end="9"/>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11" end="11"/>
                                            </p:txEl>
                                          </p:spTgt>
                                        </p:tgtEl>
                                        <p:attrNameLst>
                                          <p:attrName>style.visibility</p:attrName>
                                        </p:attrNameLst>
                                      </p:cBhvr>
                                      <p:to>
                                        <p:strVal val="visible"/>
                                      </p:to>
                                    </p:set>
                                    <p:animEffect transition="in" filter="fade">
                                      <p:cBhvr>
                                        <p:cTn id="40"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B7E47-6CD7-4FF7-8F18-C0F3BD5C68BE}"/>
              </a:ext>
            </a:extLst>
          </p:cNvPr>
          <p:cNvSpPr>
            <a:spLocks noGrp="1"/>
          </p:cNvSpPr>
          <p:nvPr>
            <p:ph type="title"/>
          </p:nvPr>
        </p:nvSpPr>
        <p:spPr>
          <a:xfrm>
            <a:off x="457200" y="22225"/>
            <a:ext cx="8229600" cy="1143000"/>
          </a:xfrm>
        </p:spPr>
        <p:txBody>
          <a:bodyPr rtlCol="0">
            <a:normAutofit/>
          </a:bodyPr>
          <a:lstStyle/>
          <a:p>
            <a:pPr eaLnBrk="1" fontAlgn="auto" hangingPunct="1">
              <a:spcAft>
                <a:spcPts val="0"/>
              </a:spcAft>
              <a:defRPr/>
            </a:pPr>
            <a:r>
              <a:rPr lang="en-GB" dirty="0">
                <a:solidFill>
                  <a:schemeClr val="accent1">
                    <a:satMod val="150000"/>
                  </a:schemeClr>
                </a:solidFill>
              </a:rPr>
              <a:t>Platform for Innovation</a:t>
            </a:r>
          </a:p>
        </p:txBody>
      </p:sp>
      <p:pic>
        <p:nvPicPr>
          <p:cNvPr id="13315" name="Picture 2" descr="http://www.cocatalyst.com/blog/wp-content/uploads/2008/07/innovation-platform-process2.png">
            <a:extLst>
              <a:ext uri="{FF2B5EF4-FFF2-40B4-BE49-F238E27FC236}">
                <a16:creationId xmlns:a16="http://schemas.microsoft.com/office/drawing/2014/main" id="{52F988B2-19A8-4C5C-9049-CB5EFB662A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4325" y="1192213"/>
            <a:ext cx="5975350" cy="418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6807D-0102-4CD3-A97C-5B04782ABE16}"/>
              </a:ext>
            </a:extLst>
          </p:cNvPr>
          <p:cNvSpPr>
            <a:spLocks noGrp="1"/>
          </p:cNvSpPr>
          <p:nvPr>
            <p:ph type="title"/>
          </p:nvPr>
        </p:nvSpPr>
        <p:spPr>
          <a:xfrm>
            <a:off x="215106" y="100360"/>
            <a:ext cx="8713788" cy="864183"/>
          </a:xfrm>
        </p:spPr>
        <p:txBody>
          <a:bodyPr rtlCol="0">
            <a:normAutofit/>
          </a:bodyPr>
          <a:lstStyle/>
          <a:p>
            <a:pPr eaLnBrk="1" fontAlgn="auto" hangingPunct="1">
              <a:spcAft>
                <a:spcPts val="0"/>
              </a:spcAft>
              <a:defRPr/>
            </a:pPr>
            <a:r>
              <a:rPr lang="en-GB" dirty="0">
                <a:solidFill>
                  <a:schemeClr val="accent1">
                    <a:satMod val="150000"/>
                  </a:schemeClr>
                </a:solidFill>
              </a:rPr>
              <a:t>Platform for Innovation </a:t>
            </a:r>
            <a:r>
              <a:rPr lang="en-GB" sz="1400" dirty="0">
                <a:solidFill>
                  <a:schemeClr val="accent1">
                    <a:satMod val="150000"/>
                  </a:schemeClr>
                </a:solidFill>
              </a:rPr>
              <a:t>–</a:t>
            </a:r>
            <a:r>
              <a:rPr lang="en-GB" dirty="0">
                <a:solidFill>
                  <a:schemeClr val="accent1">
                    <a:satMod val="150000"/>
                  </a:schemeClr>
                </a:solidFill>
              </a:rPr>
              <a:t> </a:t>
            </a:r>
            <a:r>
              <a:rPr lang="en-GB" sz="2200" dirty="0">
                <a:solidFill>
                  <a:schemeClr val="accent1">
                    <a:satMod val="150000"/>
                  </a:schemeClr>
                </a:solidFill>
              </a:rPr>
              <a:t>the building blocks</a:t>
            </a:r>
          </a:p>
        </p:txBody>
      </p:sp>
      <p:sp>
        <p:nvSpPr>
          <p:cNvPr id="15363" name="Content Placeholder 2">
            <a:extLst>
              <a:ext uri="{FF2B5EF4-FFF2-40B4-BE49-F238E27FC236}">
                <a16:creationId xmlns:a16="http://schemas.microsoft.com/office/drawing/2014/main" id="{71E4158D-1DAC-43E2-A825-4A6DE090D566}"/>
              </a:ext>
            </a:extLst>
          </p:cNvPr>
          <p:cNvSpPr>
            <a:spLocks noGrp="1" noChangeArrowheads="1"/>
          </p:cNvSpPr>
          <p:nvPr>
            <p:ph idx="1"/>
          </p:nvPr>
        </p:nvSpPr>
        <p:spPr>
          <a:xfrm>
            <a:off x="71438" y="1187568"/>
            <a:ext cx="5336903" cy="4365739"/>
          </a:xfrm>
        </p:spPr>
        <p:txBody>
          <a:bodyPr>
            <a:normAutofit fontScale="92500" lnSpcReduction="20000"/>
          </a:bodyPr>
          <a:lstStyle/>
          <a:p>
            <a:pPr eaLnBrk="1" hangingPunct="1"/>
            <a:r>
              <a:rPr lang="en-GB" altLang="en-US" dirty="0">
                <a:solidFill>
                  <a:srgbClr val="D60093"/>
                </a:solidFill>
              </a:rPr>
              <a:t>Values, Culture and Leadership</a:t>
            </a:r>
          </a:p>
          <a:p>
            <a:pPr eaLnBrk="1" hangingPunct="1"/>
            <a:r>
              <a:rPr lang="en-GB" altLang="en-US" dirty="0">
                <a:solidFill>
                  <a:srgbClr val="0000FF"/>
                </a:solidFill>
              </a:rPr>
              <a:t>Business Processes, Financials, Business Model and Network</a:t>
            </a:r>
          </a:p>
          <a:p>
            <a:pPr eaLnBrk="1" hangingPunct="1"/>
            <a:r>
              <a:rPr lang="en-GB" altLang="en-US" dirty="0">
                <a:solidFill>
                  <a:srgbClr val="22A641"/>
                </a:solidFill>
              </a:rPr>
              <a:t>Market structure</a:t>
            </a:r>
          </a:p>
          <a:p>
            <a:pPr eaLnBrk="1" hangingPunct="1"/>
            <a:r>
              <a:rPr lang="en-GB" altLang="en-US" dirty="0">
                <a:solidFill>
                  <a:srgbClr val="FF3300"/>
                </a:solidFill>
              </a:rPr>
              <a:t>Category and brand values</a:t>
            </a:r>
          </a:p>
          <a:p>
            <a:pPr eaLnBrk="1" hangingPunct="1"/>
            <a:r>
              <a:rPr lang="en-GB" altLang="en-US" dirty="0">
                <a:solidFill>
                  <a:srgbClr val="002060"/>
                </a:solidFill>
              </a:rPr>
              <a:t>Technologies, performance, value and context</a:t>
            </a:r>
          </a:p>
          <a:p>
            <a:pPr eaLnBrk="1" hangingPunct="1"/>
            <a:r>
              <a:rPr lang="en-GB" altLang="en-US" dirty="0">
                <a:solidFill>
                  <a:srgbClr val="C00000"/>
                </a:solidFill>
              </a:rPr>
              <a:t>The competition</a:t>
            </a:r>
          </a:p>
        </p:txBody>
      </p:sp>
      <p:pic>
        <p:nvPicPr>
          <p:cNvPr id="4" name="Picture 3" descr="A picture containing indoor, orange&#10;&#10;Description automatically generated">
            <a:extLst>
              <a:ext uri="{FF2B5EF4-FFF2-40B4-BE49-F238E27FC236}">
                <a16:creationId xmlns:a16="http://schemas.microsoft.com/office/drawing/2014/main" id="{A9644DCF-D176-4F53-89C5-5D4D5CB93AE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86400" y="1187568"/>
            <a:ext cx="3657600" cy="3233928"/>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500"/>
                                        <p:tgtEl>
                                          <p:spTgt spid="153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fade">
                                      <p:cBhvr>
                                        <p:cTn id="12" dur="500"/>
                                        <p:tgtEl>
                                          <p:spTgt spid="153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fade">
                                      <p:cBhvr>
                                        <p:cTn id="17" dur="500"/>
                                        <p:tgtEl>
                                          <p:spTgt spid="1536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fade">
                                      <p:cBhvr>
                                        <p:cTn id="22" dur="500"/>
                                        <p:tgtEl>
                                          <p:spTgt spid="1536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fade">
                                      <p:cBhvr>
                                        <p:cTn id="27" dur="500"/>
                                        <p:tgtEl>
                                          <p:spTgt spid="1536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363">
                                            <p:txEl>
                                              <p:pRg st="5" end="5"/>
                                            </p:txEl>
                                          </p:spTgt>
                                        </p:tgtEl>
                                        <p:attrNameLst>
                                          <p:attrName>style.visibility</p:attrName>
                                        </p:attrNameLst>
                                      </p:cBhvr>
                                      <p:to>
                                        <p:strVal val="visible"/>
                                      </p:to>
                                    </p:set>
                                    <p:animEffect transition="in" filter="fade">
                                      <p:cBhvr>
                                        <p:cTn id="32" dur="500"/>
                                        <p:tgtEl>
                                          <p:spTgt spid="153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8CBD-D9B4-4301-B4E3-390A804F1455}"/>
              </a:ext>
            </a:extLst>
          </p:cNvPr>
          <p:cNvSpPr>
            <a:spLocks noGrp="1"/>
          </p:cNvSpPr>
          <p:nvPr>
            <p:ph type="title"/>
          </p:nvPr>
        </p:nvSpPr>
        <p:spPr/>
        <p:txBody>
          <a:bodyPr rtlCol="0">
            <a:normAutofit/>
          </a:bodyPr>
          <a:lstStyle/>
          <a:p>
            <a:pPr eaLnBrk="1" fontAlgn="auto" hangingPunct="1">
              <a:spcAft>
                <a:spcPts val="0"/>
              </a:spcAft>
              <a:defRPr/>
            </a:pPr>
            <a:r>
              <a:rPr lang="en-GB" dirty="0">
                <a:solidFill>
                  <a:schemeClr val="accent1">
                    <a:satMod val="150000"/>
                  </a:schemeClr>
                </a:solidFill>
              </a:rPr>
              <a:t>Open market innovation</a:t>
            </a:r>
          </a:p>
        </p:txBody>
      </p:sp>
      <p:sp>
        <p:nvSpPr>
          <p:cNvPr id="17411" name="Content Placeholder 2">
            <a:extLst>
              <a:ext uri="{FF2B5EF4-FFF2-40B4-BE49-F238E27FC236}">
                <a16:creationId xmlns:a16="http://schemas.microsoft.com/office/drawing/2014/main" id="{B8EA56E6-25E1-4AC4-9D5F-C1268643B4CB}"/>
              </a:ext>
            </a:extLst>
          </p:cNvPr>
          <p:cNvSpPr>
            <a:spLocks noGrp="1" noChangeArrowheads="1"/>
          </p:cNvSpPr>
          <p:nvPr>
            <p:ph idx="1"/>
          </p:nvPr>
        </p:nvSpPr>
        <p:spPr>
          <a:xfrm>
            <a:off x="457200" y="1600200"/>
            <a:ext cx="8229600" cy="3916363"/>
          </a:xfrm>
        </p:spPr>
        <p:txBody>
          <a:bodyPr/>
          <a:lstStyle/>
          <a:p>
            <a:pPr eaLnBrk="1" hangingPunct="1"/>
            <a:r>
              <a:rPr lang="en-GB" altLang="en-US" dirty="0">
                <a:solidFill>
                  <a:srgbClr val="0000FF"/>
                </a:solidFill>
              </a:rPr>
              <a:t>Harnessing creativity: sharing and generating ideas </a:t>
            </a:r>
          </a:p>
          <a:p>
            <a:pPr eaLnBrk="1" hangingPunct="1"/>
            <a:endParaRPr lang="en-GB" altLang="en-US" dirty="0"/>
          </a:p>
          <a:p>
            <a:pPr eaLnBrk="1" hangingPunct="1"/>
            <a:endParaRPr lang="en-GB" altLang="en-US" dirty="0"/>
          </a:p>
        </p:txBody>
      </p:sp>
      <p:pic>
        <p:nvPicPr>
          <p:cNvPr id="17412" name="Picture 3" descr="A close up of a logo&#10;&#10;Description generated with high confidence">
            <a:extLst>
              <a:ext uri="{FF2B5EF4-FFF2-40B4-BE49-F238E27FC236}">
                <a16:creationId xmlns:a16="http://schemas.microsoft.com/office/drawing/2014/main" id="{4D284E8A-A24E-4892-B308-BA364371A5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7613" y="2967038"/>
            <a:ext cx="4168775" cy="273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6834D6-C4D2-4B10-BBAE-590B4169F2DA}"/>
              </a:ext>
            </a:extLst>
          </p:cNvPr>
          <p:cNvPicPr>
            <a:picLocks noChangeAspect="1"/>
          </p:cNvPicPr>
          <p:nvPr/>
        </p:nvPicPr>
        <p:blipFill>
          <a:blip r:embed="rId3"/>
          <a:stretch>
            <a:fillRect/>
          </a:stretch>
        </p:blipFill>
        <p:spPr>
          <a:xfrm>
            <a:off x="0" y="1388711"/>
            <a:ext cx="9144000" cy="4317641"/>
          </a:xfrm>
          <a:prstGeom prst="rect">
            <a:avLst/>
          </a:prstGeom>
        </p:spPr>
      </p:pic>
      <p:sp>
        <p:nvSpPr>
          <p:cNvPr id="2" name="Title 1">
            <a:extLst>
              <a:ext uri="{FF2B5EF4-FFF2-40B4-BE49-F238E27FC236}">
                <a16:creationId xmlns:a16="http://schemas.microsoft.com/office/drawing/2014/main" id="{DC1C302B-2E08-4C8B-8C0B-7B1898CAF858}"/>
              </a:ext>
            </a:extLst>
          </p:cNvPr>
          <p:cNvSpPr>
            <a:spLocks noGrp="1"/>
          </p:cNvSpPr>
          <p:nvPr>
            <p:ph type="title"/>
          </p:nvPr>
        </p:nvSpPr>
        <p:spPr/>
        <p:txBody>
          <a:bodyPr/>
          <a:lstStyle/>
          <a:p>
            <a:r>
              <a:rPr lang="en-GB" dirty="0"/>
              <a:t>Barriers to Innovation?</a:t>
            </a:r>
          </a:p>
        </p:txBody>
      </p:sp>
      <p:sp>
        <p:nvSpPr>
          <p:cNvPr id="3" name="Content Placeholder 2">
            <a:extLst>
              <a:ext uri="{FF2B5EF4-FFF2-40B4-BE49-F238E27FC236}">
                <a16:creationId xmlns:a16="http://schemas.microsoft.com/office/drawing/2014/main" id="{4AD399CD-FE5B-4303-8D0F-4DD39B2D7E7E}"/>
              </a:ext>
            </a:extLst>
          </p:cNvPr>
          <p:cNvSpPr>
            <a:spLocks noGrp="1"/>
          </p:cNvSpPr>
          <p:nvPr>
            <p:ph idx="1"/>
          </p:nvPr>
        </p:nvSpPr>
        <p:spPr>
          <a:xfrm>
            <a:off x="3479180" y="1600201"/>
            <a:ext cx="5207620" cy="3917032"/>
          </a:xfrm>
        </p:spPr>
        <p:txBody>
          <a:bodyPr>
            <a:normAutofit fontScale="92500" lnSpcReduction="20000"/>
          </a:bodyPr>
          <a:lstStyle/>
          <a:p>
            <a:pPr marL="0" indent="0">
              <a:buNone/>
            </a:pPr>
            <a:r>
              <a:rPr lang="en-GB" b="1" dirty="0">
                <a:solidFill>
                  <a:schemeClr val="bg2"/>
                </a:solidFill>
              </a:rPr>
              <a:t>Exercise</a:t>
            </a:r>
          </a:p>
          <a:p>
            <a:endParaRPr lang="en-GB" dirty="0"/>
          </a:p>
          <a:p>
            <a:pPr marL="0" indent="0">
              <a:buNone/>
            </a:pPr>
            <a:r>
              <a:rPr lang="en-GB" b="1" dirty="0">
                <a:solidFill>
                  <a:schemeClr val="bg1"/>
                </a:solidFill>
              </a:rPr>
              <a:t>In your groups, spend </a:t>
            </a:r>
            <a:r>
              <a:rPr lang="en-GB" b="1" i="1" dirty="0">
                <a:solidFill>
                  <a:schemeClr val="bg1"/>
                </a:solidFill>
              </a:rPr>
              <a:t>15 </a:t>
            </a:r>
            <a:r>
              <a:rPr lang="en-GB" b="1" dirty="0">
                <a:solidFill>
                  <a:schemeClr val="bg1"/>
                </a:solidFill>
              </a:rPr>
              <a:t>minutes identifying and listing the potential barriers to innovation within an organisation (your organisation?) ready for feedback and discussion.</a:t>
            </a:r>
          </a:p>
          <a:p>
            <a:endParaRPr lang="en-GB" dirty="0"/>
          </a:p>
        </p:txBody>
      </p:sp>
    </p:spTree>
    <p:extLst>
      <p:ext uri="{BB962C8B-B14F-4D97-AF65-F5344CB8AC3E}">
        <p14:creationId xmlns:p14="http://schemas.microsoft.com/office/powerpoint/2010/main" val="40346700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680AE-2A36-4236-A445-5540A7690581}"/>
              </a:ext>
            </a:extLst>
          </p:cNvPr>
          <p:cNvSpPr>
            <a:spLocks noGrp="1"/>
          </p:cNvSpPr>
          <p:nvPr>
            <p:ph type="title"/>
          </p:nvPr>
        </p:nvSpPr>
        <p:spPr/>
        <p:txBody>
          <a:bodyPr rtlCol="0">
            <a:normAutofit/>
          </a:bodyPr>
          <a:lstStyle/>
          <a:p>
            <a:pPr eaLnBrk="1" fontAlgn="auto" hangingPunct="1">
              <a:spcAft>
                <a:spcPts val="0"/>
              </a:spcAft>
              <a:defRPr/>
            </a:pPr>
            <a:r>
              <a:rPr lang="en-GB" dirty="0">
                <a:solidFill>
                  <a:schemeClr val="accent1">
                    <a:satMod val="150000"/>
                  </a:schemeClr>
                </a:solidFill>
              </a:rPr>
              <a:t>Innovation - </a:t>
            </a:r>
            <a:r>
              <a:rPr lang="en-GB" sz="3600" dirty="0">
                <a:solidFill>
                  <a:schemeClr val="accent1">
                    <a:satMod val="150000"/>
                  </a:schemeClr>
                </a:solidFill>
              </a:rPr>
              <a:t>Do’s &amp; Don'ts</a:t>
            </a:r>
          </a:p>
        </p:txBody>
      </p:sp>
      <p:sp>
        <p:nvSpPr>
          <p:cNvPr id="21507" name="Text Placeholder 2">
            <a:extLst>
              <a:ext uri="{FF2B5EF4-FFF2-40B4-BE49-F238E27FC236}">
                <a16:creationId xmlns:a16="http://schemas.microsoft.com/office/drawing/2014/main" id="{177115B7-C41F-407D-AD89-EB1341FFFE88}"/>
              </a:ext>
            </a:extLst>
          </p:cNvPr>
          <p:cNvSpPr>
            <a:spLocks noGrp="1" noChangeArrowheads="1"/>
          </p:cNvSpPr>
          <p:nvPr>
            <p:ph type="body" idx="1"/>
          </p:nvPr>
        </p:nvSpPr>
        <p:spPr>
          <a:xfrm>
            <a:off x="425450" y="1268413"/>
            <a:ext cx="4040188" cy="639762"/>
          </a:xfrm>
        </p:spPr>
        <p:txBody>
          <a:bodyPr/>
          <a:lstStyle/>
          <a:p>
            <a:pPr eaLnBrk="1" hangingPunct="1">
              <a:spcBef>
                <a:spcPct val="0"/>
              </a:spcBef>
              <a:buFont typeface="Wingdings 2" panose="05020102010507070707" pitchFamily="18" charset="2"/>
              <a:buNone/>
            </a:pPr>
            <a:r>
              <a:rPr lang="en-GB" altLang="en-US">
                <a:solidFill>
                  <a:srgbClr val="FF0000"/>
                </a:solidFill>
              </a:rPr>
              <a:t>Barriers</a:t>
            </a:r>
          </a:p>
        </p:txBody>
      </p:sp>
      <p:sp>
        <p:nvSpPr>
          <p:cNvPr id="4" name="Content Placeholder 3">
            <a:extLst>
              <a:ext uri="{FF2B5EF4-FFF2-40B4-BE49-F238E27FC236}">
                <a16:creationId xmlns:a16="http://schemas.microsoft.com/office/drawing/2014/main" id="{A18282ED-E1C5-434A-9C21-AB7D0BB3DEB4}"/>
              </a:ext>
            </a:extLst>
          </p:cNvPr>
          <p:cNvSpPr>
            <a:spLocks noGrp="1"/>
          </p:cNvSpPr>
          <p:nvPr>
            <p:ph sz="half" idx="2"/>
          </p:nvPr>
        </p:nvSpPr>
        <p:spPr>
          <a:xfrm>
            <a:off x="457200" y="2174875"/>
            <a:ext cx="4040188" cy="3414713"/>
          </a:xfrm>
        </p:spPr>
        <p:txBody>
          <a:bodyPr rtlCol="0">
            <a:normAutofit fontScale="92500" lnSpcReduction="10000"/>
          </a:bodyPr>
          <a:lstStyle/>
          <a:p>
            <a:pPr marL="461772" eaLnBrk="1" fontAlgn="auto" hangingPunct="1">
              <a:spcBef>
                <a:spcPts val="0"/>
              </a:spcBef>
              <a:spcAft>
                <a:spcPts val="0"/>
              </a:spcAft>
              <a:defRPr/>
            </a:pPr>
            <a:r>
              <a:rPr lang="en-GB" sz="2200" dirty="0">
                <a:solidFill>
                  <a:srgbClr val="FF0000"/>
                </a:solidFill>
              </a:rPr>
              <a:t>Excessive financial constraints</a:t>
            </a:r>
          </a:p>
          <a:p>
            <a:pPr marL="461772" eaLnBrk="1" fontAlgn="auto" hangingPunct="1">
              <a:spcBef>
                <a:spcPts val="0"/>
              </a:spcBef>
              <a:spcAft>
                <a:spcPts val="0"/>
              </a:spcAft>
              <a:defRPr/>
            </a:pPr>
            <a:r>
              <a:rPr lang="en-GB" sz="2200" dirty="0">
                <a:solidFill>
                  <a:srgbClr val="FF0000"/>
                </a:solidFill>
              </a:rPr>
              <a:t>Lack of Time</a:t>
            </a:r>
          </a:p>
          <a:p>
            <a:pPr marL="461772" eaLnBrk="1" fontAlgn="auto" hangingPunct="1">
              <a:spcBef>
                <a:spcPts val="0"/>
              </a:spcBef>
              <a:spcAft>
                <a:spcPts val="0"/>
              </a:spcAft>
              <a:defRPr/>
            </a:pPr>
            <a:r>
              <a:rPr lang="en-GB" sz="2200" dirty="0">
                <a:solidFill>
                  <a:srgbClr val="FF0000"/>
                </a:solidFill>
              </a:rPr>
              <a:t>Lack of resources</a:t>
            </a:r>
          </a:p>
          <a:p>
            <a:pPr marL="461772" eaLnBrk="1" fontAlgn="auto" hangingPunct="1">
              <a:spcBef>
                <a:spcPts val="0"/>
              </a:spcBef>
              <a:spcAft>
                <a:spcPts val="0"/>
              </a:spcAft>
              <a:defRPr/>
            </a:pPr>
            <a:r>
              <a:rPr lang="en-GB" sz="2200" dirty="0">
                <a:solidFill>
                  <a:srgbClr val="FF0000"/>
                </a:solidFill>
              </a:rPr>
              <a:t>Risk aversion and fear of failure</a:t>
            </a:r>
          </a:p>
          <a:p>
            <a:pPr marL="461772" eaLnBrk="1" fontAlgn="auto" hangingPunct="1">
              <a:spcBef>
                <a:spcPts val="0"/>
              </a:spcBef>
              <a:spcAft>
                <a:spcPts val="0"/>
              </a:spcAft>
              <a:defRPr/>
            </a:pPr>
            <a:r>
              <a:rPr lang="en-GB" sz="2200" dirty="0">
                <a:solidFill>
                  <a:srgbClr val="FF0000"/>
                </a:solidFill>
              </a:rPr>
              <a:t>Organisational hierarchy</a:t>
            </a:r>
          </a:p>
          <a:p>
            <a:pPr marL="461772" eaLnBrk="1" fontAlgn="auto" hangingPunct="1">
              <a:spcBef>
                <a:spcPts val="0"/>
              </a:spcBef>
              <a:spcAft>
                <a:spcPts val="0"/>
              </a:spcAft>
              <a:defRPr/>
            </a:pPr>
            <a:r>
              <a:rPr lang="en-GB" sz="2200" dirty="0">
                <a:solidFill>
                  <a:srgbClr val="FF0000"/>
                </a:solidFill>
              </a:rPr>
              <a:t>Unclear leadership</a:t>
            </a:r>
          </a:p>
          <a:p>
            <a:pPr marL="461772" eaLnBrk="1" fontAlgn="auto" hangingPunct="1">
              <a:spcBef>
                <a:spcPts val="0"/>
              </a:spcBef>
              <a:spcAft>
                <a:spcPts val="0"/>
              </a:spcAft>
              <a:defRPr/>
            </a:pPr>
            <a:r>
              <a:rPr lang="en-GB" sz="2200" dirty="0">
                <a:solidFill>
                  <a:srgbClr val="FF0000"/>
                </a:solidFill>
              </a:rPr>
              <a:t>Insufficient incentives</a:t>
            </a:r>
          </a:p>
          <a:p>
            <a:pPr marL="461772" eaLnBrk="1" fontAlgn="auto" hangingPunct="1">
              <a:spcBef>
                <a:spcPts val="0"/>
              </a:spcBef>
              <a:spcAft>
                <a:spcPts val="0"/>
              </a:spcAft>
              <a:defRPr/>
            </a:pPr>
            <a:r>
              <a:rPr lang="en-GB" sz="2200" dirty="0">
                <a:solidFill>
                  <a:srgbClr val="FF0000"/>
                </a:solidFill>
              </a:rPr>
              <a:t>Insufficient training</a:t>
            </a:r>
          </a:p>
          <a:p>
            <a:pPr marL="461772" eaLnBrk="1" fontAlgn="auto" hangingPunct="1">
              <a:spcBef>
                <a:spcPts val="0"/>
              </a:spcBef>
              <a:spcAft>
                <a:spcPts val="0"/>
              </a:spcAft>
              <a:defRPr/>
            </a:pPr>
            <a:r>
              <a:rPr lang="en-GB" sz="2200" dirty="0">
                <a:solidFill>
                  <a:srgbClr val="FF0000"/>
                </a:solidFill>
              </a:rPr>
              <a:t>Insufficient talent</a:t>
            </a:r>
          </a:p>
          <a:p>
            <a:pPr marL="461772" eaLnBrk="1" fontAlgn="auto" hangingPunct="1">
              <a:spcBef>
                <a:spcPts val="0"/>
              </a:spcBef>
              <a:spcAft>
                <a:spcPts val="0"/>
              </a:spcAft>
              <a:defRPr/>
            </a:pPr>
            <a:r>
              <a:rPr lang="en-GB" sz="2200" dirty="0">
                <a:solidFill>
                  <a:srgbClr val="FF0000"/>
                </a:solidFill>
              </a:rPr>
              <a:t>Lack of autonomy</a:t>
            </a:r>
          </a:p>
          <a:p>
            <a:pPr marL="438912" indent="-320040" eaLnBrk="1" fontAlgn="auto" hangingPunct="1">
              <a:spcBef>
                <a:spcPts val="0"/>
              </a:spcBef>
              <a:spcAft>
                <a:spcPts val="0"/>
              </a:spcAft>
              <a:buFont typeface="Wingdings 2"/>
              <a:buChar char=""/>
              <a:defRPr/>
            </a:pPr>
            <a:endParaRPr lang="en-GB" dirty="0">
              <a:solidFill>
                <a:srgbClr val="FF0000"/>
              </a:solidFill>
            </a:endParaRPr>
          </a:p>
        </p:txBody>
      </p:sp>
      <p:sp>
        <p:nvSpPr>
          <p:cNvPr id="21509" name="Text Placeholder 4">
            <a:extLst>
              <a:ext uri="{FF2B5EF4-FFF2-40B4-BE49-F238E27FC236}">
                <a16:creationId xmlns:a16="http://schemas.microsoft.com/office/drawing/2014/main" id="{F86DB073-B15F-4879-A92D-723CA84F0276}"/>
              </a:ext>
            </a:extLst>
          </p:cNvPr>
          <p:cNvSpPr>
            <a:spLocks noGrp="1" noChangeArrowheads="1"/>
          </p:cNvSpPr>
          <p:nvPr>
            <p:ph type="body" sz="quarter" idx="3"/>
          </p:nvPr>
        </p:nvSpPr>
        <p:spPr>
          <a:xfrm>
            <a:off x="4678363" y="1268413"/>
            <a:ext cx="4041775" cy="639762"/>
          </a:xfrm>
        </p:spPr>
        <p:txBody>
          <a:bodyPr/>
          <a:lstStyle/>
          <a:p>
            <a:pPr eaLnBrk="1" hangingPunct="1">
              <a:spcBef>
                <a:spcPct val="0"/>
              </a:spcBef>
              <a:buFont typeface="Wingdings 2" panose="05020102010507070707" pitchFamily="18" charset="2"/>
              <a:buNone/>
            </a:pPr>
            <a:r>
              <a:rPr lang="en-GB" altLang="en-US" dirty="0">
                <a:solidFill>
                  <a:srgbClr val="009900"/>
                </a:solidFill>
              </a:rPr>
              <a:t>Promoters</a:t>
            </a:r>
          </a:p>
        </p:txBody>
      </p:sp>
      <p:sp>
        <p:nvSpPr>
          <p:cNvPr id="15366" name="Content Placeholder 5">
            <a:extLst>
              <a:ext uri="{FF2B5EF4-FFF2-40B4-BE49-F238E27FC236}">
                <a16:creationId xmlns:a16="http://schemas.microsoft.com/office/drawing/2014/main" id="{69D0AE26-1F6E-4E7B-A818-DB457861DAB6}"/>
              </a:ext>
            </a:extLst>
          </p:cNvPr>
          <p:cNvSpPr>
            <a:spLocks noGrp="1"/>
          </p:cNvSpPr>
          <p:nvPr>
            <p:ph sz="quarter" idx="4"/>
          </p:nvPr>
        </p:nvSpPr>
        <p:spPr>
          <a:xfrm>
            <a:off x="4645025" y="2174875"/>
            <a:ext cx="4041775" cy="3414713"/>
          </a:xfrm>
        </p:spPr>
        <p:txBody>
          <a:bodyPr rtlCol="0">
            <a:normAutofit fontScale="92500" lnSpcReduction="10000"/>
          </a:bodyPr>
          <a:lstStyle/>
          <a:p>
            <a:pPr eaLnBrk="1" fontAlgn="auto" hangingPunct="1">
              <a:spcAft>
                <a:spcPts val="0"/>
              </a:spcAft>
              <a:defRPr/>
            </a:pPr>
            <a:r>
              <a:rPr lang="en-GB" altLang="en-US" sz="2200" dirty="0">
                <a:solidFill>
                  <a:srgbClr val="009900"/>
                </a:solidFill>
              </a:rPr>
              <a:t>Management support and openness</a:t>
            </a:r>
          </a:p>
          <a:p>
            <a:pPr eaLnBrk="1" fontAlgn="auto" hangingPunct="1">
              <a:spcAft>
                <a:spcPts val="0"/>
              </a:spcAft>
              <a:defRPr/>
            </a:pPr>
            <a:r>
              <a:rPr lang="en-GB" altLang="en-US" sz="2200" dirty="0">
                <a:solidFill>
                  <a:srgbClr val="009900"/>
                </a:solidFill>
              </a:rPr>
              <a:t>Leaders’ modelling behaviours</a:t>
            </a:r>
          </a:p>
          <a:p>
            <a:pPr eaLnBrk="1" fontAlgn="auto" hangingPunct="1">
              <a:spcAft>
                <a:spcPts val="0"/>
              </a:spcAft>
              <a:defRPr/>
            </a:pPr>
            <a:r>
              <a:rPr lang="en-GB" altLang="en-US" sz="2200" dirty="0">
                <a:solidFill>
                  <a:srgbClr val="009900"/>
                </a:solidFill>
              </a:rPr>
              <a:t>Setting up the right team</a:t>
            </a:r>
          </a:p>
          <a:p>
            <a:pPr eaLnBrk="1" fontAlgn="auto" hangingPunct="1">
              <a:spcAft>
                <a:spcPts val="0"/>
              </a:spcAft>
              <a:defRPr/>
            </a:pPr>
            <a:r>
              <a:rPr lang="en-GB" altLang="en-US" sz="2200" dirty="0">
                <a:solidFill>
                  <a:srgbClr val="009900"/>
                </a:solidFill>
              </a:rPr>
              <a:t>Autonomy and freedom</a:t>
            </a:r>
          </a:p>
          <a:p>
            <a:pPr eaLnBrk="1" fontAlgn="auto" hangingPunct="1">
              <a:spcAft>
                <a:spcPts val="0"/>
              </a:spcAft>
              <a:defRPr/>
            </a:pPr>
            <a:r>
              <a:rPr lang="en-GB" altLang="en-US" sz="2200" dirty="0">
                <a:solidFill>
                  <a:srgbClr val="009900"/>
                </a:solidFill>
              </a:rPr>
              <a:t>Tolerance of failure</a:t>
            </a:r>
          </a:p>
          <a:p>
            <a:pPr eaLnBrk="1" fontAlgn="auto" hangingPunct="1">
              <a:spcAft>
                <a:spcPts val="0"/>
              </a:spcAft>
              <a:defRPr/>
            </a:pPr>
            <a:r>
              <a:rPr lang="en-GB" altLang="en-US" sz="2200" dirty="0">
                <a:solidFill>
                  <a:srgbClr val="009900"/>
                </a:solidFill>
              </a:rPr>
              <a:t>Networking opportunities</a:t>
            </a:r>
          </a:p>
          <a:p>
            <a:pPr eaLnBrk="1" fontAlgn="auto" hangingPunct="1">
              <a:spcAft>
                <a:spcPts val="0"/>
              </a:spcAft>
              <a:defRPr/>
            </a:pPr>
            <a:r>
              <a:rPr lang="en-GB" altLang="en-US" sz="2200" dirty="0">
                <a:solidFill>
                  <a:srgbClr val="009900"/>
                </a:solidFill>
              </a:rPr>
              <a:t>Dedicated resources</a:t>
            </a:r>
          </a:p>
          <a:p>
            <a:pPr eaLnBrk="1" fontAlgn="auto" hangingPunct="1">
              <a:spcAft>
                <a:spcPts val="0"/>
              </a:spcAft>
              <a:defRPr/>
            </a:pPr>
            <a:r>
              <a:rPr lang="en-GB" altLang="en-US" sz="2200" dirty="0">
                <a:solidFill>
                  <a:srgbClr val="009900"/>
                </a:solidFill>
              </a:rPr>
              <a:t>Incentives and rewards</a:t>
            </a:r>
          </a:p>
          <a:p>
            <a:pPr eaLnBrk="1" fontAlgn="auto" hangingPunct="1">
              <a:spcAft>
                <a:spcPts val="0"/>
              </a:spcAft>
              <a:defRPr/>
            </a:pPr>
            <a:endParaRPr lang="en-GB" altLang="en-US"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4">
                                            <p:txEl>
                                              <p:pRg st="8" end="8"/>
                                            </p:txEl>
                                          </p:spTgt>
                                        </p:tgtEl>
                                        <p:attrNameLst>
                                          <p:attrName>style.visibility</p:attrName>
                                        </p:attrNameLst>
                                      </p:cBhvr>
                                      <p:to>
                                        <p:strVal val="visible"/>
                                      </p:to>
                                    </p:set>
                                    <p:animEffect transition="in" filter="fade">
                                      <p:cBhvr>
                                        <p:cTn id="37" dur="500"/>
                                        <p:tgtEl>
                                          <p:spTgt spid="4">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9" end="9"/>
                                            </p:txEl>
                                          </p:spTgt>
                                        </p:tgtEl>
                                        <p:attrNameLst>
                                          <p:attrName>style.visibility</p:attrName>
                                        </p:attrNameLst>
                                      </p:cBhvr>
                                      <p:to>
                                        <p:strVal val="visible"/>
                                      </p:to>
                                    </p:set>
                                    <p:animEffect transition="in" filter="fade">
                                      <p:cBhvr>
                                        <p:cTn id="42" dur="500"/>
                                        <p:tgtEl>
                                          <p:spTgt spid="4">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1509">
                                            <p:txEl>
                                              <p:pRg st="0" end="0"/>
                                            </p:txEl>
                                          </p:spTgt>
                                        </p:tgtEl>
                                        <p:attrNameLst>
                                          <p:attrName>style.visibility</p:attrName>
                                        </p:attrNameLst>
                                      </p:cBhvr>
                                      <p:to>
                                        <p:strVal val="visible"/>
                                      </p:to>
                                    </p:set>
                                    <p:animEffect transition="in" filter="fade">
                                      <p:cBhvr>
                                        <p:cTn id="47" dur="500"/>
                                        <p:tgtEl>
                                          <p:spTgt spid="21509">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5366">
                                            <p:txEl>
                                              <p:pRg st="0" end="0"/>
                                            </p:txEl>
                                          </p:spTgt>
                                        </p:tgtEl>
                                        <p:attrNameLst>
                                          <p:attrName>style.visibility</p:attrName>
                                        </p:attrNameLst>
                                      </p:cBhvr>
                                      <p:to>
                                        <p:strVal val="visible"/>
                                      </p:to>
                                    </p:set>
                                    <p:animEffect transition="in" filter="fade">
                                      <p:cBhvr>
                                        <p:cTn id="52" dur="500"/>
                                        <p:tgtEl>
                                          <p:spTgt spid="15366">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5366">
                                            <p:txEl>
                                              <p:pRg st="1" end="1"/>
                                            </p:txEl>
                                          </p:spTgt>
                                        </p:tgtEl>
                                        <p:attrNameLst>
                                          <p:attrName>style.visibility</p:attrName>
                                        </p:attrNameLst>
                                      </p:cBhvr>
                                      <p:to>
                                        <p:strVal val="visible"/>
                                      </p:to>
                                    </p:set>
                                    <p:animEffect transition="in" filter="fade">
                                      <p:cBhvr>
                                        <p:cTn id="57" dur="500"/>
                                        <p:tgtEl>
                                          <p:spTgt spid="15366">
                                            <p:txEl>
                                              <p:pRg st="1" end="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5366">
                                            <p:txEl>
                                              <p:pRg st="2" end="2"/>
                                            </p:txEl>
                                          </p:spTgt>
                                        </p:tgtEl>
                                        <p:attrNameLst>
                                          <p:attrName>style.visibility</p:attrName>
                                        </p:attrNameLst>
                                      </p:cBhvr>
                                      <p:to>
                                        <p:strVal val="visible"/>
                                      </p:to>
                                    </p:set>
                                    <p:animEffect transition="in" filter="fade">
                                      <p:cBhvr>
                                        <p:cTn id="62" dur="500"/>
                                        <p:tgtEl>
                                          <p:spTgt spid="15366">
                                            <p:txEl>
                                              <p:pRg st="2" end="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5366">
                                            <p:txEl>
                                              <p:pRg st="3" end="3"/>
                                            </p:txEl>
                                          </p:spTgt>
                                        </p:tgtEl>
                                        <p:attrNameLst>
                                          <p:attrName>style.visibility</p:attrName>
                                        </p:attrNameLst>
                                      </p:cBhvr>
                                      <p:to>
                                        <p:strVal val="visible"/>
                                      </p:to>
                                    </p:set>
                                    <p:animEffect transition="in" filter="fade">
                                      <p:cBhvr>
                                        <p:cTn id="67" dur="500"/>
                                        <p:tgtEl>
                                          <p:spTgt spid="15366">
                                            <p:txEl>
                                              <p:pRg st="3" end="3"/>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15366">
                                            <p:txEl>
                                              <p:pRg st="4" end="4"/>
                                            </p:txEl>
                                          </p:spTgt>
                                        </p:tgtEl>
                                        <p:attrNameLst>
                                          <p:attrName>style.visibility</p:attrName>
                                        </p:attrNameLst>
                                      </p:cBhvr>
                                      <p:to>
                                        <p:strVal val="visible"/>
                                      </p:to>
                                    </p:set>
                                    <p:animEffect transition="in" filter="fade">
                                      <p:cBhvr>
                                        <p:cTn id="72" dur="500"/>
                                        <p:tgtEl>
                                          <p:spTgt spid="15366">
                                            <p:txEl>
                                              <p:pRg st="4" end="4"/>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15366">
                                            <p:txEl>
                                              <p:pRg st="5" end="5"/>
                                            </p:txEl>
                                          </p:spTgt>
                                        </p:tgtEl>
                                        <p:attrNameLst>
                                          <p:attrName>style.visibility</p:attrName>
                                        </p:attrNameLst>
                                      </p:cBhvr>
                                      <p:to>
                                        <p:strVal val="visible"/>
                                      </p:to>
                                    </p:set>
                                    <p:animEffect transition="in" filter="fade">
                                      <p:cBhvr>
                                        <p:cTn id="77" dur="500"/>
                                        <p:tgtEl>
                                          <p:spTgt spid="15366">
                                            <p:txEl>
                                              <p:pRg st="5" end="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15366">
                                            <p:txEl>
                                              <p:pRg st="6" end="6"/>
                                            </p:txEl>
                                          </p:spTgt>
                                        </p:tgtEl>
                                        <p:attrNameLst>
                                          <p:attrName>style.visibility</p:attrName>
                                        </p:attrNameLst>
                                      </p:cBhvr>
                                      <p:to>
                                        <p:strVal val="visible"/>
                                      </p:to>
                                    </p:set>
                                    <p:animEffect transition="in" filter="fade">
                                      <p:cBhvr>
                                        <p:cTn id="82" dur="500"/>
                                        <p:tgtEl>
                                          <p:spTgt spid="15366">
                                            <p:txEl>
                                              <p:pRg st="6" end="6"/>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15366">
                                            <p:txEl>
                                              <p:pRg st="7" end="7"/>
                                            </p:txEl>
                                          </p:spTgt>
                                        </p:tgtEl>
                                        <p:attrNameLst>
                                          <p:attrName>style.visibility</p:attrName>
                                        </p:attrNameLst>
                                      </p:cBhvr>
                                      <p:to>
                                        <p:strVal val="visible"/>
                                      </p:to>
                                    </p:set>
                                    <p:animEffect transition="in" filter="fade">
                                      <p:cBhvr>
                                        <p:cTn id="87" dur="500"/>
                                        <p:tgtEl>
                                          <p:spTgt spid="1536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79C7-328A-4709-986A-8DDE54B32586}"/>
              </a:ext>
            </a:extLst>
          </p:cNvPr>
          <p:cNvSpPr>
            <a:spLocks noGrp="1"/>
          </p:cNvSpPr>
          <p:nvPr>
            <p:ph type="title"/>
          </p:nvPr>
        </p:nvSpPr>
        <p:spPr/>
        <p:txBody>
          <a:bodyPr rtlCol="0">
            <a:normAutofit fontScale="90000"/>
          </a:bodyPr>
          <a:lstStyle/>
          <a:p>
            <a:pPr fontAlgn="auto">
              <a:spcAft>
                <a:spcPts val="0"/>
              </a:spcAft>
              <a:defRPr/>
            </a:pPr>
            <a:br>
              <a:rPr lang="en-GB" dirty="0"/>
            </a:br>
            <a:r>
              <a:rPr lang="en-GB" b="1" dirty="0"/>
              <a:t>Organisational strategy aligned with innovative working</a:t>
            </a:r>
            <a:br>
              <a:rPr lang="en-GB" dirty="0"/>
            </a:br>
            <a:endParaRPr lang="en-GB" dirty="0"/>
          </a:p>
        </p:txBody>
      </p:sp>
      <p:sp>
        <p:nvSpPr>
          <p:cNvPr id="3" name="Content Placeholder 2">
            <a:extLst>
              <a:ext uri="{FF2B5EF4-FFF2-40B4-BE49-F238E27FC236}">
                <a16:creationId xmlns:a16="http://schemas.microsoft.com/office/drawing/2014/main" id="{44DFC569-0D8A-4023-8FDE-2C19CE82283C}"/>
              </a:ext>
            </a:extLst>
          </p:cNvPr>
          <p:cNvSpPr>
            <a:spLocks noGrp="1"/>
          </p:cNvSpPr>
          <p:nvPr>
            <p:ph idx="1"/>
          </p:nvPr>
        </p:nvSpPr>
        <p:spPr>
          <a:xfrm>
            <a:off x="457200" y="1600200"/>
            <a:ext cx="8229600" cy="3916363"/>
          </a:xfrm>
        </p:spPr>
        <p:txBody>
          <a:bodyPr rtlCol="0">
            <a:normAutofit fontScale="92500" lnSpcReduction="20000"/>
          </a:bodyPr>
          <a:lstStyle/>
          <a:p>
            <a:pPr fontAlgn="auto">
              <a:spcAft>
                <a:spcPts val="0"/>
              </a:spcAft>
              <a:buFontTx/>
              <a:buNone/>
              <a:defRPr/>
            </a:pPr>
            <a:r>
              <a:rPr lang="en-GB" b="1" i="1" dirty="0">
                <a:solidFill>
                  <a:srgbClr val="FF3300"/>
                </a:solidFill>
              </a:rPr>
              <a:t>Barriers to innovation:</a:t>
            </a:r>
          </a:p>
          <a:p>
            <a:pPr fontAlgn="auto">
              <a:spcAft>
                <a:spcPts val="0"/>
              </a:spcAft>
              <a:defRPr/>
            </a:pPr>
            <a:r>
              <a:rPr lang="en-US" sz="2400" dirty="0">
                <a:solidFill>
                  <a:srgbClr val="FF0000"/>
                </a:solidFill>
              </a:rPr>
              <a:t>Employees may not have a shared </a:t>
            </a:r>
            <a:r>
              <a:rPr lang="en-GB" sz="2400" dirty="0">
                <a:solidFill>
                  <a:srgbClr val="FF0000"/>
                </a:solidFill>
              </a:rPr>
              <a:t>meaning of innovation</a:t>
            </a:r>
          </a:p>
          <a:p>
            <a:pPr fontAlgn="auto">
              <a:spcAft>
                <a:spcPts val="0"/>
              </a:spcAft>
              <a:defRPr/>
            </a:pPr>
            <a:r>
              <a:rPr lang="en-US" sz="2400" dirty="0">
                <a:solidFill>
                  <a:srgbClr val="FF0000"/>
                </a:solidFill>
              </a:rPr>
              <a:t>Innovation in this specific sector/organisation may have a negative </a:t>
            </a:r>
            <a:r>
              <a:rPr lang="en-GB" sz="2400" dirty="0">
                <a:solidFill>
                  <a:srgbClr val="FF0000"/>
                </a:solidFill>
              </a:rPr>
              <a:t>connotation</a:t>
            </a:r>
          </a:p>
          <a:p>
            <a:pPr fontAlgn="auto">
              <a:spcAft>
                <a:spcPts val="0"/>
              </a:spcAft>
              <a:defRPr/>
            </a:pPr>
            <a:r>
              <a:rPr lang="en-US" sz="2400" dirty="0">
                <a:solidFill>
                  <a:srgbClr val="FF0000"/>
                </a:solidFill>
              </a:rPr>
              <a:t>There may be a mismatch between the emphasis on specific resources for innovation and the type of innovation pursued (e.g. incremental </a:t>
            </a:r>
            <a:r>
              <a:rPr lang="en-US" sz="2400" dirty="0" err="1">
                <a:solidFill>
                  <a:srgbClr val="FF0000"/>
                </a:solidFill>
              </a:rPr>
              <a:t>vs</a:t>
            </a:r>
            <a:r>
              <a:rPr lang="en-US" sz="2400" dirty="0">
                <a:solidFill>
                  <a:srgbClr val="FF0000"/>
                </a:solidFill>
              </a:rPr>
              <a:t> radical)</a:t>
            </a:r>
          </a:p>
          <a:p>
            <a:pPr fontAlgn="auto">
              <a:spcAft>
                <a:spcPts val="0"/>
              </a:spcAft>
              <a:defRPr/>
            </a:pPr>
            <a:r>
              <a:rPr lang="en-US" sz="2400" dirty="0">
                <a:solidFill>
                  <a:srgbClr val="FF0000"/>
                </a:solidFill>
              </a:rPr>
              <a:t>The organisation may not have any </a:t>
            </a:r>
            <a:r>
              <a:rPr lang="en-GB" sz="2400" dirty="0">
                <a:solidFill>
                  <a:srgbClr val="FF0000"/>
                </a:solidFill>
              </a:rPr>
              <a:t>strategic plan</a:t>
            </a:r>
          </a:p>
          <a:p>
            <a:pPr fontAlgn="auto">
              <a:spcAft>
                <a:spcPts val="0"/>
              </a:spcAft>
              <a:defRPr/>
            </a:pPr>
            <a:r>
              <a:rPr lang="en-US" sz="2400" dirty="0">
                <a:solidFill>
                  <a:srgbClr val="FF0000"/>
                </a:solidFill>
              </a:rPr>
              <a:t>Too much emphasis may be placed on </a:t>
            </a:r>
            <a:r>
              <a:rPr lang="en-GB" sz="2400" dirty="0">
                <a:solidFill>
                  <a:srgbClr val="FF0000"/>
                </a:solidFill>
              </a:rPr>
              <a:t>short-term goals</a:t>
            </a:r>
          </a:p>
          <a:p>
            <a:pPr fontAlgn="auto">
              <a:spcAft>
                <a:spcPts val="0"/>
              </a:spcAft>
              <a:defRPr/>
            </a:pPr>
            <a:r>
              <a:rPr lang="en-US" sz="2400" dirty="0">
                <a:solidFill>
                  <a:srgbClr val="FF0000"/>
                </a:solidFill>
              </a:rPr>
              <a:t>Resources may be insufficient for </a:t>
            </a:r>
            <a:r>
              <a:rPr lang="en-GB" sz="2400" dirty="0">
                <a:solidFill>
                  <a:srgbClr val="FF0000"/>
                </a:solidFill>
              </a:rPr>
              <a:t>enhancing innovative working effectively</a:t>
            </a: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3EDD4E8E-8015-46CC-942C-D81611FA142C}"/>
              </a:ext>
            </a:extLst>
          </p:cNvPr>
          <p:cNvSpPr>
            <a:spLocks noGrp="1"/>
          </p:cNvSpPr>
          <p:nvPr>
            <p:ph type="title"/>
          </p:nvPr>
        </p:nvSpPr>
        <p:spPr>
          <a:xfrm>
            <a:off x="457200" y="182563"/>
            <a:ext cx="8258175" cy="1311275"/>
          </a:xfrm>
        </p:spPr>
        <p:txBody>
          <a:bodyPr rtlCol="0">
            <a:normAutofit fontScale="90000"/>
          </a:bodyPr>
          <a:lstStyle/>
          <a:p>
            <a:pPr fontAlgn="auto">
              <a:spcAft>
                <a:spcPts val="0"/>
              </a:spcAft>
              <a:defRPr/>
            </a:pPr>
            <a:br>
              <a:rPr lang="en-GB" altLang="en-US" sz="3600"/>
            </a:br>
            <a:r>
              <a:rPr lang="en-GB" altLang="en-US" sz="3600"/>
              <a:t>Organisational culture/climate aligned with innovative working</a:t>
            </a:r>
            <a:br>
              <a:rPr lang="en-GB" altLang="en-US"/>
            </a:br>
            <a:endParaRPr lang="en-GB" altLang="en-US"/>
          </a:p>
        </p:txBody>
      </p:sp>
      <p:sp>
        <p:nvSpPr>
          <p:cNvPr id="3" name="Content Placeholder 2">
            <a:extLst>
              <a:ext uri="{FF2B5EF4-FFF2-40B4-BE49-F238E27FC236}">
                <a16:creationId xmlns:a16="http://schemas.microsoft.com/office/drawing/2014/main" id="{3BCEA201-695B-4C8C-AF66-102A122F05D8}"/>
              </a:ext>
            </a:extLst>
          </p:cNvPr>
          <p:cNvSpPr>
            <a:spLocks noGrp="1"/>
          </p:cNvSpPr>
          <p:nvPr>
            <p:ph idx="1"/>
          </p:nvPr>
        </p:nvSpPr>
        <p:spPr>
          <a:xfrm>
            <a:off x="428625" y="1470818"/>
            <a:ext cx="8229600" cy="3916363"/>
          </a:xfrm>
        </p:spPr>
        <p:txBody>
          <a:bodyPr rtlCol="0">
            <a:normAutofit fontScale="92500"/>
          </a:bodyPr>
          <a:lstStyle/>
          <a:p>
            <a:pPr fontAlgn="auto">
              <a:spcAft>
                <a:spcPts val="0"/>
              </a:spcAft>
              <a:buFontTx/>
              <a:buNone/>
              <a:defRPr/>
            </a:pPr>
            <a:r>
              <a:rPr lang="en-GB" b="1" i="1" dirty="0">
                <a:solidFill>
                  <a:srgbClr val="D60093"/>
                </a:solidFill>
              </a:rPr>
              <a:t>Barriers to innovation:</a:t>
            </a:r>
          </a:p>
          <a:p>
            <a:pPr fontAlgn="auto">
              <a:spcAft>
                <a:spcPts val="0"/>
              </a:spcAft>
              <a:defRPr/>
            </a:pPr>
            <a:endParaRPr lang="en-GB" sz="2200" dirty="0"/>
          </a:p>
          <a:p>
            <a:pPr fontAlgn="auto">
              <a:spcAft>
                <a:spcPts val="0"/>
              </a:spcAft>
              <a:defRPr/>
            </a:pPr>
            <a:r>
              <a:rPr lang="en-US" sz="2000" dirty="0">
                <a:solidFill>
                  <a:srgbClr val="D60093"/>
                </a:solidFill>
              </a:rPr>
              <a:t>The leadership may not have a clear sense of the organisation’s core values. Are they clearly articulated?</a:t>
            </a:r>
          </a:p>
          <a:p>
            <a:pPr fontAlgn="auto">
              <a:spcAft>
                <a:spcPts val="0"/>
              </a:spcAft>
              <a:defRPr/>
            </a:pPr>
            <a:r>
              <a:rPr lang="en-US" sz="2000" dirty="0">
                <a:solidFill>
                  <a:srgbClr val="D60093"/>
                </a:solidFill>
              </a:rPr>
              <a:t>Even if innovation is mentioned as a core value it may have little impact unless it has support and </a:t>
            </a:r>
            <a:r>
              <a:rPr lang="en-GB" sz="2000" dirty="0">
                <a:solidFill>
                  <a:srgbClr val="D60093"/>
                </a:solidFill>
              </a:rPr>
              <a:t>commitment from leadership and employees</a:t>
            </a:r>
          </a:p>
          <a:p>
            <a:pPr fontAlgn="auto">
              <a:spcAft>
                <a:spcPts val="0"/>
              </a:spcAft>
              <a:defRPr/>
            </a:pPr>
            <a:r>
              <a:rPr lang="en-US" sz="2000" dirty="0">
                <a:solidFill>
                  <a:srgbClr val="D60093"/>
                </a:solidFill>
              </a:rPr>
              <a:t>The organisation core values may be </a:t>
            </a:r>
            <a:r>
              <a:rPr lang="en-GB" sz="2000" dirty="0">
                <a:solidFill>
                  <a:srgbClr val="D60093"/>
                </a:solidFill>
              </a:rPr>
              <a:t>anchored in the past</a:t>
            </a:r>
          </a:p>
          <a:p>
            <a:pPr fontAlgn="auto">
              <a:spcAft>
                <a:spcPts val="0"/>
              </a:spcAft>
              <a:defRPr/>
            </a:pPr>
            <a:r>
              <a:rPr lang="en-US" sz="2000" dirty="0">
                <a:solidFill>
                  <a:srgbClr val="D60093"/>
                </a:solidFill>
              </a:rPr>
              <a:t>Response to crises in the past may have been conservative and therefore </a:t>
            </a:r>
            <a:r>
              <a:rPr lang="en-GB" sz="2000" dirty="0">
                <a:solidFill>
                  <a:srgbClr val="D60093"/>
                </a:solidFill>
              </a:rPr>
              <a:t>risk taking is discouraged</a:t>
            </a:r>
          </a:p>
          <a:p>
            <a:pPr fontAlgn="auto">
              <a:spcAft>
                <a:spcPts val="0"/>
              </a:spcAft>
              <a:defRPr/>
            </a:pPr>
            <a:r>
              <a:rPr lang="en-US" sz="2000" dirty="0">
                <a:solidFill>
                  <a:srgbClr val="D60093"/>
                </a:solidFill>
              </a:rPr>
              <a:t>The consequences of taking risks and failure may be too much for the </a:t>
            </a:r>
            <a:r>
              <a:rPr lang="en-GB" sz="2000" dirty="0">
                <a:solidFill>
                  <a:srgbClr val="D60093"/>
                </a:solidFill>
              </a:rPr>
              <a:t>organisation to accept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FDB8F553-A228-4FFC-ADEC-F479C28473AD}"/>
              </a:ext>
            </a:extLst>
          </p:cNvPr>
          <p:cNvSpPr>
            <a:spLocks noGrp="1"/>
          </p:cNvSpPr>
          <p:nvPr>
            <p:ph type="title"/>
          </p:nvPr>
        </p:nvSpPr>
        <p:spPr/>
        <p:txBody>
          <a:bodyPr rtlCol="0">
            <a:normAutofit fontScale="90000"/>
          </a:bodyPr>
          <a:lstStyle/>
          <a:p>
            <a:pPr fontAlgn="auto">
              <a:spcAft>
                <a:spcPts val="0"/>
              </a:spcAft>
              <a:defRPr/>
            </a:pPr>
            <a:r>
              <a:rPr lang="en-GB" altLang="en-US"/>
              <a:t>Employees</a:t>
            </a:r>
            <a:br>
              <a:rPr lang="en-GB" altLang="en-US"/>
            </a:br>
            <a:endParaRPr lang="en-GB" altLang="en-US"/>
          </a:p>
        </p:txBody>
      </p:sp>
      <p:sp>
        <p:nvSpPr>
          <p:cNvPr id="3" name="Content Placeholder 2">
            <a:extLst>
              <a:ext uri="{FF2B5EF4-FFF2-40B4-BE49-F238E27FC236}">
                <a16:creationId xmlns:a16="http://schemas.microsoft.com/office/drawing/2014/main" id="{A0B97237-A0D4-4B48-9774-BB9BF540EAA4}"/>
              </a:ext>
            </a:extLst>
          </p:cNvPr>
          <p:cNvSpPr>
            <a:spLocks noGrp="1"/>
          </p:cNvSpPr>
          <p:nvPr>
            <p:ph idx="1"/>
          </p:nvPr>
        </p:nvSpPr>
        <p:spPr>
          <a:xfrm>
            <a:off x="312235" y="1221059"/>
            <a:ext cx="8229600" cy="3916363"/>
          </a:xfrm>
        </p:spPr>
        <p:txBody>
          <a:bodyPr rtlCol="0">
            <a:normAutofit/>
          </a:bodyPr>
          <a:lstStyle/>
          <a:p>
            <a:pPr fontAlgn="auto">
              <a:spcAft>
                <a:spcPts val="0"/>
              </a:spcAft>
              <a:buFontTx/>
              <a:buNone/>
              <a:defRPr/>
            </a:pPr>
            <a:r>
              <a:rPr lang="en-GB" b="1" i="1" dirty="0">
                <a:solidFill>
                  <a:srgbClr val="22A641"/>
                </a:solidFill>
              </a:rPr>
              <a:t>Barriers to innovation:</a:t>
            </a:r>
          </a:p>
          <a:p>
            <a:pPr fontAlgn="auto">
              <a:spcAft>
                <a:spcPts val="0"/>
              </a:spcAft>
              <a:buFontTx/>
              <a:buNone/>
              <a:defRPr/>
            </a:pPr>
            <a:endParaRPr lang="en-GB" i="1" dirty="0">
              <a:effectLst>
                <a:outerShdw blurRad="38100" dist="38100" dir="2700000" algn="tl">
                  <a:srgbClr val="000000">
                    <a:alpha val="43137"/>
                  </a:srgbClr>
                </a:outerShdw>
              </a:effectLst>
            </a:endParaRPr>
          </a:p>
          <a:p>
            <a:pPr fontAlgn="auto">
              <a:spcAft>
                <a:spcPts val="0"/>
              </a:spcAft>
              <a:defRPr/>
            </a:pPr>
            <a:r>
              <a:rPr lang="en-GB" sz="2200" dirty="0">
                <a:solidFill>
                  <a:srgbClr val="22A641"/>
                </a:solidFill>
              </a:rPr>
              <a:t>Selection and development activities </a:t>
            </a:r>
            <a:r>
              <a:rPr lang="en-US" sz="2200" dirty="0">
                <a:solidFill>
                  <a:srgbClr val="22A641"/>
                </a:solidFill>
              </a:rPr>
              <a:t>may not be appropriately focused on </a:t>
            </a:r>
            <a:r>
              <a:rPr lang="en-GB" sz="2200" dirty="0">
                <a:solidFill>
                  <a:srgbClr val="22A641"/>
                </a:solidFill>
              </a:rPr>
              <a:t>the characteristics and behaviours required for innovative working</a:t>
            </a:r>
          </a:p>
          <a:p>
            <a:pPr fontAlgn="auto">
              <a:spcAft>
                <a:spcPts val="0"/>
              </a:spcAft>
              <a:defRPr/>
            </a:pPr>
            <a:r>
              <a:rPr lang="en-US" sz="2200" dirty="0">
                <a:solidFill>
                  <a:srgbClr val="22A641"/>
                </a:solidFill>
              </a:rPr>
              <a:t>The organisation may have not </a:t>
            </a:r>
            <a:r>
              <a:rPr lang="en-GB" sz="2200" dirty="0">
                <a:solidFill>
                  <a:srgbClr val="22A641"/>
                </a:solidFill>
              </a:rPr>
              <a:t>invested sufficient resources in employees/teams/functions to promote innovative working</a:t>
            </a:r>
          </a:p>
          <a:p>
            <a:pPr fontAlgn="auto">
              <a:spcAft>
                <a:spcPts val="0"/>
              </a:spcAft>
              <a:defRPr/>
            </a:pPr>
            <a:r>
              <a:rPr lang="en-US" sz="2200" dirty="0">
                <a:solidFill>
                  <a:srgbClr val="22A641"/>
                </a:solidFill>
              </a:rPr>
              <a:t>The organisation may not have a </a:t>
            </a:r>
            <a:r>
              <a:rPr lang="en-GB" sz="2200" dirty="0">
                <a:solidFill>
                  <a:srgbClr val="22A641"/>
                </a:solidFill>
              </a:rPr>
              <a:t>reputation for being innovative</a:t>
            </a: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05308A41-4E97-4AF0-8700-8E2A05300CAA}"/>
              </a:ext>
            </a:extLst>
          </p:cNvPr>
          <p:cNvSpPr>
            <a:spLocks noGrp="1"/>
          </p:cNvSpPr>
          <p:nvPr>
            <p:ph type="title"/>
          </p:nvPr>
        </p:nvSpPr>
        <p:spPr>
          <a:xfrm>
            <a:off x="457200" y="182563"/>
            <a:ext cx="8401050" cy="1311275"/>
          </a:xfrm>
        </p:spPr>
        <p:txBody>
          <a:bodyPr rtlCol="0">
            <a:normAutofit fontScale="90000"/>
          </a:bodyPr>
          <a:lstStyle/>
          <a:p>
            <a:pPr fontAlgn="auto">
              <a:spcAft>
                <a:spcPts val="0"/>
              </a:spcAft>
              <a:defRPr/>
            </a:pPr>
            <a:r>
              <a:rPr lang="en-GB" altLang="en-US" dirty="0"/>
              <a:t>Leadership and management</a:t>
            </a:r>
            <a:br>
              <a:rPr lang="en-GB" altLang="en-US" dirty="0"/>
            </a:br>
            <a:endParaRPr lang="en-GB" altLang="en-US" dirty="0"/>
          </a:p>
        </p:txBody>
      </p:sp>
      <p:sp>
        <p:nvSpPr>
          <p:cNvPr id="3" name="Content Placeholder 2">
            <a:extLst>
              <a:ext uri="{FF2B5EF4-FFF2-40B4-BE49-F238E27FC236}">
                <a16:creationId xmlns:a16="http://schemas.microsoft.com/office/drawing/2014/main" id="{88BB2C21-E8E4-4C7D-B1DB-976F684B35A0}"/>
              </a:ext>
            </a:extLst>
          </p:cNvPr>
          <p:cNvSpPr>
            <a:spLocks noGrp="1"/>
          </p:cNvSpPr>
          <p:nvPr>
            <p:ph idx="1"/>
          </p:nvPr>
        </p:nvSpPr>
        <p:spPr>
          <a:xfrm>
            <a:off x="112787" y="1052736"/>
            <a:ext cx="9001125" cy="4495800"/>
          </a:xfrm>
        </p:spPr>
        <p:txBody>
          <a:bodyPr rtlCol="0">
            <a:normAutofit/>
          </a:bodyPr>
          <a:lstStyle/>
          <a:p>
            <a:pPr fontAlgn="auto">
              <a:spcAft>
                <a:spcPts val="0"/>
              </a:spcAft>
              <a:buFontTx/>
              <a:buNone/>
              <a:defRPr/>
            </a:pPr>
            <a:r>
              <a:rPr lang="en-GB" b="1" i="1" dirty="0">
                <a:solidFill>
                  <a:srgbClr val="002060"/>
                </a:solidFill>
              </a:rPr>
              <a:t>Barriers to innovation:</a:t>
            </a:r>
          </a:p>
          <a:p>
            <a:pPr fontAlgn="auto">
              <a:spcAft>
                <a:spcPts val="0"/>
              </a:spcAft>
              <a:defRPr/>
            </a:pPr>
            <a:r>
              <a:rPr lang="en-US" sz="2000" dirty="0">
                <a:solidFill>
                  <a:srgbClr val="002060"/>
                </a:solidFill>
              </a:rPr>
              <a:t>Silo mentality’ where there is an </a:t>
            </a:r>
            <a:r>
              <a:rPr lang="en-GB" sz="2000" dirty="0">
                <a:solidFill>
                  <a:srgbClr val="002060"/>
                </a:solidFill>
              </a:rPr>
              <a:t>unwillingness to share information</a:t>
            </a:r>
          </a:p>
          <a:p>
            <a:pPr fontAlgn="auto">
              <a:spcAft>
                <a:spcPts val="0"/>
              </a:spcAft>
              <a:defRPr/>
            </a:pPr>
            <a:r>
              <a:rPr lang="en-US" sz="2000" dirty="0">
                <a:solidFill>
                  <a:srgbClr val="002060"/>
                </a:solidFill>
              </a:rPr>
              <a:t>Managers and leaders may be unwilling to take unnecessary risks and </a:t>
            </a:r>
            <a:r>
              <a:rPr lang="en-GB" sz="2000" dirty="0">
                <a:solidFill>
                  <a:srgbClr val="002060"/>
                </a:solidFill>
              </a:rPr>
              <a:t>allow room for failure</a:t>
            </a:r>
          </a:p>
          <a:p>
            <a:pPr fontAlgn="auto">
              <a:spcAft>
                <a:spcPts val="0"/>
              </a:spcAft>
              <a:defRPr/>
            </a:pPr>
            <a:r>
              <a:rPr lang="en-US" sz="2000" dirty="0">
                <a:solidFill>
                  <a:srgbClr val="002060"/>
                </a:solidFill>
              </a:rPr>
              <a:t>Managers and leaders may fail to encourage diversity at all levels of the </a:t>
            </a:r>
            <a:r>
              <a:rPr lang="en-GB" sz="2000" dirty="0">
                <a:solidFill>
                  <a:srgbClr val="002060"/>
                </a:solidFill>
              </a:rPr>
              <a:t>organisation</a:t>
            </a:r>
          </a:p>
          <a:p>
            <a:pPr fontAlgn="auto">
              <a:spcAft>
                <a:spcPts val="0"/>
              </a:spcAft>
              <a:defRPr/>
            </a:pPr>
            <a:r>
              <a:rPr lang="en-US" sz="2000" dirty="0">
                <a:solidFill>
                  <a:srgbClr val="002060"/>
                </a:solidFill>
              </a:rPr>
              <a:t>Managers and leaders may be too focused on short-term results at the </a:t>
            </a:r>
            <a:r>
              <a:rPr lang="en-GB" sz="2000" dirty="0">
                <a:solidFill>
                  <a:srgbClr val="002060"/>
                </a:solidFill>
              </a:rPr>
              <a:t>expense of long-term goals</a:t>
            </a:r>
          </a:p>
          <a:p>
            <a:pPr fontAlgn="auto">
              <a:spcAft>
                <a:spcPts val="0"/>
              </a:spcAft>
              <a:defRPr/>
            </a:pPr>
            <a:r>
              <a:rPr lang="en-US" sz="2000" dirty="0">
                <a:solidFill>
                  <a:srgbClr val="002060"/>
                </a:solidFill>
              </a:rPr>
              <a:t>Managers and leaders may fail to </a:t>
            </a:r>
            <a:r>
              <a:rPr lang="en-GB" sz="2000" dirty="0">
                <a:solidFill>
                  <a:srgbClr val="002060"/>
                </a:solidFill>
              </a:rPr>
              <a:t>address de-motivated employees</a:t>
            </a:r>
          </a:p>
          <a:p>
            <a:pPr fontAlgn="auto">
              <a:spcAft>
                <a:spcPts val="0"/>
              </a:spcAft>
              <a:defRPr/>
            </a:pPr>
            <a:r>
              <a:rPr lang="en-US" sz="2000" dirty="0">
                <a:solidFill>
                  <a:srgbClr val="002060"/>
                </a:solidFill>
              </a:rPr>
              <a:t>Managers may not have the necessary skills to support innovative </a:t>
            </a:r>
            <a:r>
              <a:rPr lang="en-GB" sz="2000" dirty="0">
                <a:solidFill>
                  <a:srgbClr val="002060"/>
                </a:solidFill>
              </a:rPr>
              <a:t>people and innovative working</a:t>
            </a:r>
          </a:p>
          <a:p>
            <a:pPr fontAlgn="auto">
              <a:spcAft>
                <a:spcPts val="0"/>
              </a:spcAft>
              <a:defRPr/>
            </a:pPr>
            <a:r>
              <a:rPr lang="en-US" sz="2000" dirty="0">
                <a:solidFill>
                  <a:srgbClr val="002060"/>
                </a:solidFill>
              </a:rPr>
              <a:t>Leaders may have not enough time </a:t>
            </a:r>
            <a:r>
              <a:rPr lang="en-GB" sz="2000" dirty="0">
                <a:solidFill>
                  <a:srgbClr val="002060"/>
                </a:solidFill>
              </a:rPr>
              <a:t>dedicated to innovative working</a:t>
            </a: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2948DD7-DF06-400F-B7E8-CC27C0806B5A}"/>
              </a:ext>
            </a:extLst>
          </p:cNvPr>
          <p:cNvSpPr>
            <a:spLocks noGrp="1"/>
          </p:cNvSpPr>
          <p:nvPr>
            <p:ph type="title"/>
          </p:nvPr>
        </p:nvSpPr>
        <p:spPr>
          <a:xfrm>
            <a:off x="457200" y="182563"/>
            <a:ext cx="8401050" cy="1311275"/>
          </a:xfrm>
        </p:spPr>
        <p:txBody>
          <a:bodyPr rtlCol="0">
            <a:normAutofit fontScale="90000"/>
          </a:bodyPr>
          <a:lstStyle/>
          <a:p>
            <a:pPr fontAlgn="auto">
              <a:spcAft>
                <a:spcPts val="0"/>
              </a:spcAft>
              <a:defRPr/>
            </a:pPr>
            <a:br>
              <a:rPr lang="en-GB" altLang="en-US"/>
            </a:br>
            <a:r>
              <a:rPr lang="en-GB" altLang="en-US"/>
              <a:t>Organisational structure &amp; work design</a:t>
            </a:r>
            <a:br>
              <a:rPr lang="en-GB" altLang="en-US"/>
            </a:br>
            <a:endParaRPr lang="en-GB" altLang="en-US"/>
          </a:p>
        </p:txBody>
      </p:sp>
      <p:sp>
        <p:nvSpPr>
          <p:cNvPr id="3" name="Content Placeholder 2">
            <a:extLst>
              <a:ext uri="{FF2B5EF4-FFF2-40B4-BE49-F238E27FC236}">
                <a16:creationId xmlns:a16="http://schemas.microsoft.com/office/drawing/2014/main" id="{6A6C878F-F7B6-4159-A92C-DB3BB9F69959}"/>
              </a:ext>
            </a:extLst>
          </p:cNvPr>
          <p:cNvSpPr>
            <a:spLocks noGrp="1"/>
          </p:cNvSpPr>
          <p:nvPr>
            <p:ph idx="1"/>
          </p:nvPr>
        </p:nvSpPr>
        <p:spPr>
          <a:xfrm>
            <a:off x="457200" y="1600200"/>
            <a:ext cx="8229600" cy="3916363"/>
          </a:xfrm>
        </p:spPr>
        <p:txBody>
          <a:bodyPr rtlCol="0">
            <a:normAutofit fontScale="92500" lnSpcReduction="10000"/>
          </a:bodyPr>
          <a:lstStyle/>
          <a:p>
            <a:pPr fontAlgn="auto">
              <a:spcAft>
                <a:spcPts val="0"/>
              </a:spcAft>
              <a:buFontTx/>
              <a:buNone/>
              <a:defRPr/>
            </a:pPr>
            <a:r>
              <a:rPr lang="en-GB" b="1" i="1" dirty="0">
                <a:solidFill>
                  <a:srgbClr val="0000FF"/>
                </a:solidFill>
              </a:rPr>
              <a:t>Barriers to innovation:</a:t>
            </a:r>
          </a:p>
          <a:p>
            <a:pPr fontAlgn="auto">
              <a:spcAft>
                <a:spcPts val="0"/>
              </a:spcAft>
              <a:defRPr/>
            </a:pPr>
            <a:r>
              <a:rPr lang="en-US" sz="2200" dirty="0">
                <a:solidFill>
                  <a:srgbClr val="0000FF"/>
                </a:solidFill>
              </a:rPr>
              <a:t>The organisational structure may be </a:t>
            </a:r>
            <a:r>
              <a:rPr lang="en-GB" sz="2200" dirty="0">
                <a:solidFill>
                  <a:srgbClr val="0000FF"/>
                </a:solidFill>
              </a:rPr>
              <a:t>too hierarchical</a:t>
            </a:r>
          </a:p>
          <a:p>
            <a:pPr fontAlgn="auto">
              <a:spcAft>
                <a:spcPts val="0"/>
              </a:spcAft>
              <a:defRPr/>
            </a:pPr>
            <a:r>
              <a:rPr lang="en-US" sz="2200" dirty="0">
                <a:solidFill>
                  <a:srgbClr val="0000FF"/>
                </a:solidFill>
              </a:rPr>
              <a:t>Leaders and managers may not be </a:t>
            </a:r>
            <a:r>
              <a:rPr lang="en-GB" sz="2200" dirty="0">
                <a:solidFill>
                  <a:srgbClr val="0000FF"/>
                </a:solidFill>
              </a:rPr>
              <a:t>accessible to employees</a:t>
            </a:r>
          </a:p>
          <a:p>
            <a:pPr fontAlgn="auto">
              <a:spcAft>
                <a:spcPts val="0"/>
              </a:spcAft>
              <a:defRPr/>
            </a:pPr>
            <a:r>
              <a:rPr lang="en-US" sz="2200" dirty="0">
                <a:solidFill>
                  <a:srgbClr val="0000FF"/>
                </a:solidFill>
              </a:rPr>
              <a:t>Employees may be trained to handle only narrow tasks, resulting in </a:t>
            </a:r>
            <a:r>
              <a:rPr lang="en-GB" sz="2200" dirty="0">
                <a:solidFill>
                  <a:srgbClr val="0000FF"/>
                </a:solidFill>
              </a:rPr>
              <a:t>decreased opportunities to share knowledge</a:t>
            </a:r>
          </a:p>
          <a:p>
            <a:pPr fontAlgn="auto">
              <a:spcAft>
                <a:spcPts val="0"/>
              </a:spcAft>
              <a:defRPr/>
            </a:pPr>
            <a:r>
              <a:rPr lang="en-GB" sz="2200" dirty="0">
                <a:solidFill>
                  <a:srgbClr val="0000FF"/>
                </a:solidFill>
              </a:rPr>
              <a:t>Excessive workload may negatively </a:t>
            </a:r>
            <a:r>
              <a:rPr lang="en-US" sz="2200" dirty="0">
                <a:solidFill>
                  <a:srgbClr val="0000FF"/>
                </a:solidFill>
              </a:rPr>
              <a:t>impact on an individual’s ability to </a:t>
            </a:r>
            <a:r>
              <a:rPr lang="en-GB" sz="2200" dirty="0">
                <a:solidFill>
                  <a:srgbClr val="0000FF"/>
                </a:solidFill>
              </a:rPr>
              <a:t>innovate</a:t>
            </a:r>
          </a:p>
          <a:p>
            <a:pPr fontAlgn="auto">
              <a:spcAft>
                <a:spcPts val="0"/>
              </a:spcAft>
              <a:defRPr/>
            </a:pPr>
            <a:r>
              <a:rPr lang="en-US" sz="2200" dirty="0">
                <a:solidFill>
                  <a:srgbClr val="0000FF"/>
                </a:solidFill>
              </a:rPr>
              <a:t>The job description and job role may be too prescriptive and not include </a:t>
            </a:r>
            <a:r>
              <a:rPr lang="en-GB" sz="2200" dirty="0">
                <a:solidFill>
                  <a:srgbClr val="0000FF"/>
                </a:solidFill>
              </a:rPr>
              <a:t>innovation </a:t>
            </a:r>
          </a:p>
          <a:p>
            <a:pPr fontAlgn="auto">
              <a:spcAft>
                <a:spcPts val="0"/>
              </a:spcAft>
              <a:defRPr/>
            </a:pPr>
            <a:r>
              <a:rPr lang="en-US" sz="2200" dirty="0">
                <a:solidFill>
                  <a:srgbClr val="0000FF"/>
                </a:solidFill>
              </a:rPr>
              <a:t>A work environment characterised by lack of adequate space and absence of basic amenities may reduce </a:t>
            </a:r>
            <a:r>
              <a:rPr lang="en-GB" sz="2200" dirty="0">
                <a:solidFill>
                  <a:srgbClr val="0000FF"/>
                </a:solidFill>
              </a:rPr>
              <a:t>opportunities for networking and reduce innovation potential</a:t>
            </a: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40B6D726-5EBC-48C3-82FF-BFFC02C1A4ED}"/>
              </a:ext>
            </a:extLst>
          </p:cNvPr>
          <p:cNvSpPr>
            <a:spLocks noGrp="1"/>
          </p:cNvSpPr>
          <p:nvPr>
            <p:ph type="title"/>
          </p:nvPr>
        </p:nvSpPr>
        <p:spPr/>
        <p:txBody>
          <a:bodyPr rtlCol="0">
            <a:normAutofit fontScale="90000"/>
          </a:bodyPr>
          <a:lstStyle/>
          <a:p>
            <a:pPr fontAlgn="auto">
              <a:spcAft>
                <a:spcPts val="0"/>
              </a:spcAft>
              <a:defRPr/>
            </a:pPr>
            <a:br>
              <a:rPr lang="en-GB" altLang="en-US"/>
            </a:br>
            <a:r>
              <a:rPr lang="en-GB" altLang="en-US"/>
              <a:t>Performance management &amp; work practices</a:t>
            </a:r>
            <a:br>
              <a:rPr lang="en-GB" altLang="en-US"/>
            </a:br>
            <a:endParaRPr lang="en-GB" altLang="en-US"/>
          </a:p>
        </p:txBody>
      </p:sp>
      <p:sp>
        <p:nvSpPr>
          <p:cNvPr id="3" name="Content Placeholder 2">
            <a:extLst>
              <a:ext uri="{FF2B5EF4-FFF2-40B4-BE49-F238E27FC236}">
                <a16:creationId xmlns:a16="http://schemas.microsoft.com/office/drawing/2014/main" id="{1C5183BF-F58A-4927-AC0C-8094C5B754B6}"/>
              </a:ext>
            </a:extLst>
          </p:cNvPr>
          <p:cNvSpPr>
            <a:spLocks noGrp="1"/>
          </p:cNvSpPr>
          <p:nvPr>
            <p:ph idx="1"/>
          </p:nvPr>
        </p:nvSpPr>
        <p:spPr>
          <a:xfrm>
            <a:off x="214313" y="1643063"/>
            <a:ext cx="8572500" cy="4495800"/>
          </a:xfrm>
        </p:spPr>
        <p:txBody>
          <a:bodyPr rtlCol="0">
            <a:normAutofit/>
          </a:bodyPr>
          <a:lstStyle/>
          <a:p>
            <a:pPr fontAlgn="auto">
              <a:spcAft>
                <a:spcPts val="0"/>
              </a:spcAft>
              <a:buFontTx/>
              <a:buNone/>
              <a:defRPr/>
            </a:pPr>
            <a:r>
              <a:rPr lang="en-GB" b="1" i="1" dirty="0">
                <a:solidFill>
                  <a:srgbClr val="CC3300"/>
                </a:solidFill>
              </a:rPr>
              <a:t>Barriers to innovation:</a:t>
            </a:r>
          </a:p>
          <a:p>
            <a:pPr fontAlgn="auto">
              <a:spcAft>
                <a:spcPts val="0"/>
              </a:spcAft>
              <a:defRPr/>
            </a:pPr>
            <a:r>
              <a:rPr lang="en-GB" sz="2000" dirty="0">
                <a:solidFill>
                  <a:srgbClr val="CC3300"/>
                </a:solidFill>
              </a:rPr>
              <a:t>Performance objectives may not </a:t>
            </a:r>
            <a:r>
              <a:rPr lang="en-US" sz="2000" dirty="0">
                <a:solidFill>
                  <a:srgbClr val="CC3300"/>
                </a:solidFill>
              </a:rPr>
              <a:t>be clearly aligned with innovation. They may be inconsistent with the </a:t>
            </a:r>
            <a:r>
              <a:rPr lang="en-GB" sz="2000" dirty="0">
                <a:solidFill>
                  <a:srgbClr val="CC3300"/>
                </a:solidFill>
              </a:rPr>
              <a:t>incentives and reward programme. </a:t>
            </a:r>
            <a:r>
              <a:rPr lang="en-US" sz="2000" dirty="0">
                <a:solidFill>
                  <a:srgbClr val="CC3300"/>
                </a:solidFill>
              </a:rPr>
              <a:t>They may place too much emphasis on short-term goals and results</a:t>
            </a:r>
          </a:p>
          <a:p>
            <a:pPr fontAlgn="auto">
              <a:spcAft>
                <a:spcPts val="0"/>
              </a:spcAft>
              <a:defRPr/>
            </a:pPr>
            <a:r>
              <a:rPr lang="en-US" sz="2000" dirty="0">
                <a:solidFill>
                  <a:srgbClr val="CC3300"/>
                </a:solidFill>
              </a:rPr>
              <a:t>Too much bureaucracy can be a </a:t>
            </a:r>
            <a:r>
              <a:rPr lang="en-GB" sz="2000" dirty="0">
                <a:solidFill>
                  <a:srgbClr val="CC3300"/>
                </a:solidFill>
              </a:rPr>
              <a:t>significant barrier to innovation</a:t>
            </a:r>
          </a:p>
          <a:p>
            <a:pPr fontAlgn="auto">
              <a:spcAft>
                <a:spcPts val="0"/>
              </a:spcAft>
              <a:defRPr/>
            </a:pPr>
            <a:r>
              <a:rPr lang="en-GB" sz="2000" dirty="0">
                <a:solidFill>
                  <a:srgbClr val="CC3300"/>
                </a:solidFill>
              </a:rPr>
              <a:t>Developmental appraisal may not </a:t>
            </a:r>
            <a:r>
              <a:rPr lang="en-US" sz="2000" dirty="0">
                <a:solidFill>
                  <a:srgbClr val="CC3300"/>
                </a:solidFill>
              </a:rPr>
              <a:t>include a measure of innovation</a:t>
            </a:r>
          </a:p>
          <a:p>
            <a:pPr fontAlgn="auto">
              <a:spcAft>
                <a:spcPts val="0"/>
              </a:spcAft>
              <a:defRPr/>
            </a:pPr>
            <a:r>
              <a:rPr lang="en-US" sz="2000" dirty="0">
                <a:solidFill>
                  <a:srgbClr val="CC3300"/>
                </a:solidFill>
              </a:rPr>
              <a:t>Innovation efforts may not be </a:t>
            </a:r>
            <a:r>
              <a:rPr lang="en-GB" sz="2000" dirty="0">
                <a:solidFill>
                  <a:srgbClr val="CC3300"/>
                </a:solidFill>
              </a:rPr>
              <a:t>rewarded and recognised</a:t>
            </a:r>
          </a:p>
          <a:p>
            <a:pPr fontAlgn="auto">
              <a:spcAft>
                <a:spcPts val="0"/>
              </a:spcAft>
              <a:defRPr/>
            </a:pPr>
            <a:r>
              <a:rPr lang="en-US" sz="2000" dirty="0">
                <a:solidFill>
                  <a:srgbClr val="CC3300"/>
                </a:solidFill>
              </a:rPr>
              <a:t>There may be a lack of initiatives </a:t>
            </a:r>
            <a:r>
              <a:rPr lang="en-GB" sz="2000" dirty="0">
                <a:solidFill>
                  <a:srgbClr val="CC3300"/>
                </a:solidFill>
              </a:rPr>
              <a:t>specifically aimed at enhancing innovation</a:t>
            </a:r>
          </a:p>
          <a:p>
            <a:pPr fontAlgn="auto">
              <a:spcAft>
                <a:spcPts val="0"/>
              </a:spcAft>
              <a:defRPr/>
            </a:pPr>
            <a:r>
              <a:rPr lang="en-GB" sz="2000" dirty="0">
                <a:solidFill>
                  <a:srgbClr val="CC3300"/>
                </a:solidFill>
              </a:rPr>
              <a:t>Innovation may be measured according to traditional outcome </a:t>
            </a:r>
            <a:r>
              <a:rPr lang="en-US" sz="2000" dirty="0">
                <a:solidFill>
                  <a:srgbClr val="CC3300"/>
                </a:solidFill>
              </a:rPr>
              <a:t>metrics which do not fit the innovation goals of the organisation</a:t>
            </a:r>
            <a:endParaRPr lang="en-GB" sz="2000" dirty="0">
              <a:solidFill>
                <a:srgbClr val="CC3300"/>
              </a:solidFill>
            </a:endParaRP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6409540-C8DF-47FF-B393-23730B68ED2E}"/>
              </a:ext>
            </a:extLst>
          </p:cNvPr>
          <p:cNvSpPr>
            <a:spLocks noGrp="1"/>
          </p:cNvSpPr>
          <p:nvPr>
            <p:ph type="title"/>
          </p:nvPr>
        </p:nvSpPr>
        <p:spPr/>
        <p:txBody>
          <a:bodyPr rtlCol="0">
            <a:normAutofit fontScale="90000"/>
          </a:bodyPr>
          <a:lstStyle/>
          <a:p>
            <a:pPr fontAlgn="auto">
              <a:spcAft>
                <a:spcPts val="0"/>
              </a:spcAft>
              <a:defRPr/>
            </a:pPr>
            <a:br>
              <a:rPr lang="en-GB" altLang="en-US"/>
            </a:br>
            <a:r>
              <a:rPr lang="en-GB" altLang="en-US"/>
              <a:t>Team work and networking</a:t>
            </a:r>
            <a:br>
              <a:rPr lang="en-GB" altLang="en-US"/>
            </a:br>
            <a:endParaRPr lang="en-GB" altLang="en-US"/>
          </a:p>
        </p:txBody>
      </p:sp>
      <p:sp>
        <p:nvSpPr>
          <p:cNvPr id="3" name="Content Placeholder 2">
            <a:extLst>
              <a:ext uri="{FF2B5EF4-FFF2-40B4-BE49-F238E27FC236}">
                <a16:creationId xmlns:a16="http://schemas.microsoft.com/office/drawing/2014/main" id="{236B0B86-4044-483F-A74E-55AF08BCD339}"/>
              </a:ext>
            </a:extLst>
          </p:cNvPr>
          <p:cNvSpPr>
            <a:spLocks noGrp="1"/>
          </p:cNvSpPr>
          <p:nvPr>
            <p:ph idx="1"/>
          </p:nvPr>
        </p:nvSpPr>
        <p:spPr>
          <a:xfrm>
            <a:off x="457200" y="1600200"/>
            <a:ext cx="8229600" cy="3916363"/>
          </a:xfrm>
        </p:spPr>
        <p:txBody>
          <a:bodyPr rtlCol="0">
            <a:normAutofit/>
          </a:bodyPr>
          <a:lstStyle/>
          <a:p>
            <a:pPr fontAlgn="auto">
              <a:spcAft>
                <a:spcPts val="0"/>
              </a:spcAft>
              <a:buFontTx/>
              <a:buNone/>
              <a:defRPr/>
            </a:pPr>
            <a:r>
              <a:rPr lang="en-GB" b="1" i="1" dirty="0">
                <a:solidFill>
                  <a:srgbClr val="D60093"/>
                </a:solidFill>
              </a:rPr>
              <a:t>Barriers to innovation:</a:t>
            </a:r>
          </a:p>
          <a:p>
            <a:pPr fontAlgn="auto">
              <a:spcAft>
                <a:spcPts val="0"/>
              </a:spcAft>
              <a:defRPr/>
            </a:pPr>
            <a:r>
              <a:rPr lang="en-US" sz="2200" dirty="0">
                <a:solidFill>
                  <a:srgbClr val="D60093"/>
                </a:solidFill>
              </a:rPr>
              <a:t>The organisation may tend to hire the same type of people, reducing </a:t>
            </a:r>
            <a:r>
              <a:rPr lang="en-GB" sz="2200" dirty="0">
                <a:solidFill>
                  <a:srgbClr val="D60093"/>
                </a:solidFill>
              </a:rPr>
              <a:t>diversity</a:t>
            </a:r>
          </a:p>
          <a:p>
            <a:pPr fontAlgn="auto">
              <a:spcAft>
                <a:spcPts val="0"/>
              </a:spcAft>
              <a:defRPr/>
            </a:pPr>
            <a:r>
              <a:rPr lang="en-US" sz="2200" dirty="0">
                <a:solidFill>
                  <a:srgbClr val="D60093"/>
                </a:solidFill>
              </a:rPr>
              <a:t>There may not be enough </a:t>
            </a:r>
            <a:r>
              <a:rPr lang="en-GB" sz="2200" dirty="0">
                <a:solidFill>
                  <a:srgbClr val="D60093"/>
                </a:solidFill>
              </a:rPr>
              <a:t>opportunities for networking both </a:t>
            </a:r>
            <a:r>
              <a:rPr lang="en-US" sz="2200" dirty="0">
                <a:solidFill>
                  <a:srgbClr val="D60093"/>
                </a:solidFill>
              </a:rPr>
              <a:t>inside and outside the organisation, </a:t>
            </a:r>
            <a:r>
              <a:rPr lang="en-GB" sz="2200" dirty="0">
                <a:solidFill>
                  <a:srgbClr val="D60093"/>
                </a:solidFill>
              </a:rPr>
              <a:t>at all staff levels</a:t>
            </a:r>
          </a:p>
          <a:p>
            <a:pPr fontAlgn="auto">
              <a:spcAft>
                <a:spcPts val="0"/>
              </a:spcAft>
              <a:defRPr/>
            </a:pPr>
            <a:r>
              <a:rPr lang="en-US" sz="2200" dirty="0">
                <a:solidFill>
                  <a:srgbClr val="D60093"/>
                </a:solidFill>
              </a:rPr>
              <a:t>Employees may be recruited for </a:t>
            </a:r>
            <a:r>
              <a:rPr lang="en-GB" sz="2200" dirty="0">
                <a:solidFill>
                  <a:srgbClr val="D60093"/>
                </a:solidFill>
              </a:rPr>
              <a:t>specific tasks</a:t>
            </a: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12B7791-6E3F-4F57-83E8-B3E9D2312000}"/>
              </a:ext>
            </a:extLst>
          </p:cNvPr>
          <p:cNvSpPr>
            <a:spLocks noGrp="1"/>
          </p:cNvSpPr>
          <p:nvPr>
            <p:ph type="title"/>
          </p:nvPr>
        </p:nvSpPr>
        <p:spPr>
          <a:xfrm>
            <a:off x="457200" y="182563"/>
            <a:ext cx="8543925" cy="1311275"/>
          </a:xfrm>
        </p:spPr>
        <p:txBody>
          <a:bodyPr/>
          <a:lstStyle/>
          <a:p>
            <a:r>
              <a:rPr lang="en-GB" altLang="en-US" sz="3600" b="1"/>
              <a:t>Building innovative organisations</a:t>
            </a:r>
            <a:endParaRPr lang="en-GB" altLang="en-US" sz="3600"/>
          </a:p>
        </p:txBody>
      </p:sp>
      <p:sp>
        <p:nvSpPr>
          <p:cNvPr id="3" name="Content Placeholder 2">
            <a:extLst>
              <a:ext uri="{FF2B5EF4-FFF2-40B4-BE49-F238E27FC236}">
                <a16:creationId xmlns:a16="http://schemas.microsoft.com/office/drawing/2014/main" id="{0FF40264-7652-4956-99C4-C4BDB4E658CF}"/>
              </a:ext>
            </a:extLst>
          </p:cNvPr>
          <p:cNvSpPr>
            <a:spLocks noGrp="1"/>
          </p:cNvSpPr>
          <p:nvPr>
            <p:ph idx="1"/>
          </p:nvPr>
        </p:nvSpPr>
        <p:spPr>
          <a:xfrm>
            <a:off x="457200" y="1600200"/>
            <a:ext cx="8229600" cy="3916363"/>
          </a:xfrm>
        </p:spPr>
        <p:txBody>
          <a:bodyPr>
            <a:normAutofit/>
          </a:bodyPr>
          <a:lstStyle/>
          <a:p>
            <a:r>
              <a:rPr lang="en-GB" altLang="en-US" sz="2800" b="1" dirty="0">
                <a:solidFill>
                  <a:srgbClr val="D60093"/>
                </a:solidFill>
              </a:rPr>
              <a:t>Recognise</a:t>
            </a:r>
            <a:r>
              <a:rPr lang="en-US" altLang="en-US" sz="2800" b="1" dirty="0">
                <a:solidFill>
                  <a:srgbClr val="D60093"/>
                </a:solidFill>
              </a:rPr>
              <a:t> that innovation is a team effort</a:t>
            </a:r>
          </a:p>
          <a:p>
            <a:r>
              <a:rPr lang="en-US" altLang="en-US" sz="2800" b="1" dirty="0">
                <a:solidFill>
                  <a:srgbClr val="FF3300"/>
                </a:solidFill>
              </a:rPr>
              <a:t>Build a reputation for innovation</a:t>
            </a:r>
          </a:p>
          <a:p>
            <a:r>
              <a:rPr lang="en-US" altLang="en-US" sz="2800" b="1" dirty="0">
                <a:solidFill>
                  <a:srgbClr val="0000FF"/>
                </a:solidFill>
              </a:rPr>
              <a:t>Learn from small organisations</a:t>
            </a:r>
          </a:p>
          <a:p>
            <a:r>
              <a:rPr lang="en-US" altLang="en-US" sz="2800" b="1" dirty="0">
                <a:solidFill>
                  <a:srgbClr val="22A641"/>
                </a:solidFill>
              </a:rPr>
              <a:t>Leading innovation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5">
            <a:extLst>
              <a:ext uri="{FF2B5EF4-FFF2-40B4-BE49-F238E27FC236}">
                <a16:creationId xmlns:a16="http://schemas.microsoft.com/office/drawing/2014/main" id="{6F8EE712-9B7D-4651-B81D-B3DE9FEB68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4300" y="760413"/>
            <a:ext cx="2133600" cy="1116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a:extLst>
              <a:ext uri="{FF2B5EF4-FFF2-40B4-BE49-F238E27FC236}">
                <a16:creationId xmlns:a16="http://schemas.microsoft.com/office/drawing/2014/main" id="{83B86A00-49F3-477E-AF12-31762CE4EEBD}"/>
              </a:ext>
            </a:extLst>
          </p:cNvPr>
          <p:cNvSpPr>
            <a:spLocks noGrp="1"/>
          </p:cNvSpPr>
          <p:nvPr>
            <p:ph type="title"/>
          </p:nvPr>
        </p:nvSpPr>
        <p:spPr>
          <a:xfrm>
            <a:off x="331788" y="33338"/>
            <a:ext cx="8229600" cy="882650"/>
          </a:xfrm>
        </p:spPr>
        <p:txBody>
          <a:bodyPr rtlCol="0">
            <a:normAutofit/>
          </a:bodyPr>
          <a:lstStyle/>
          <a:p>
            <a:pPr eaLnBrk="1" fontAlgn="auto" hangingPunct="1">
              <a:spcAft>
                <a:spcPts val="0"/>
              </a:spcAft>
              <a:defRPr/>
            </a:pPr>
            <a:r>
              <a:rPr lang="en-GB" dirty="0">
                <a:solidFill>
                  <a:schemeClr val="accent1">
                    <a:satMod val="150000"/>
                  </a:schemeClr>
                </a:solidFill>
              </a:rPr>
              <a:t>Creativity</a:t>
            </a:r>
          </a:p>
        </p:txBody>
      </p:sp>
      <p:pic>
        <p:nvPicPr>
          <p:cNvPr id="23556" name="Picture 2">
            <a:extLst>
              <a:ext uri="{FF2B5EF4-FFF2-40B4-BE49-F238E27FC236}">
                <a16:creationId xmlns:a16="http://schemas.microsoft.com/office/drawing/2014/main" id="{4DBE3BC8-E121-4236-984A-87858E1F8A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200" y="760413"/>
            <a:ext cx="6480175" cy="5100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7" name="Picture 3">
            <a:extLst>
              <a:ext uri="{FF2B5EF4-FFF2-40B4-BE49-F238E27FC236}">
                <a16:creationId xmlns:a16="http://schemas.microsoft.com/office/drawing/2014/main" id="{EBA218A0-6566-472B-91B6-0E355E2578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5875" y="3106738"/>
            <a:ext cx="1609725" cy="644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8" name="Picture 4">
            <a:extLst>
              <a:ext uri="{FF2B5EF4-FFF2-40B4-BE49-F238E27FC236}">
                <a16:creationId xmlns:a16="http://schemas.microsoft.com/office/drawing/2014/main" id="{707D1294-7666-4FDF-ADEE-C05B735D51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97625" y="1047750"/>
            <a:ext cx="2097088"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9" name="Picture 6">
            <a:extLst>
              <a:ext uri="{FF2B5EF4-FFF2-40B4-BE49-F238E27FC236}">
                <a16:creationId xmlns:a16="http://schemas.microsoft.com/office/drawing/2014/main" id="{193A92AE-CAF6-4775-93EE-8BF0FE32386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75438" y="1317625"/>
            <a:ext cx="154305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60585-0CF6-43D8-AC83-4A1FF1825C16}"/>
              </a:ext>
            </a:extLst>
          </p:cNvPr>
          <p:cNvSpPr>
            <a:spLocks noGrp="1"/>
          </p:cNvSpPr>
          <p:nvPr>
            <p:ph type="title"/>
          </p:nvPr>
        </p:nvSpPr>
        <p:spPr>
          <a:xfrm>
            <a:off x="457200" y="46283"/>
            <a:ext cx="8229600" cy="555884"/>
          </a:xfrm>
        </p:spPr>
        <p:txBody>
          <a:bodyPr rtlCol="0">
            <a:normAutofit fontScale="90000"/>
          </a:bodyPr>
          <a:lstStyle/>
          <a:p>
            <a:pPr eaLnBrk="1" fontAlgn="auto" hangingPunct="1">
              <a:spcAft>
                <a:spcPts val="0"/>
              </a:spcAft>
              <a:defRPr/>
            </a:pPr>
            <a:r>
              <a:rPr lang="en-GB" dirty="0">
                <a:solidFill>
                  <a:schemeClr val="accent1">
                    <a:satMod val="150000"/>
                  </a:schemeClr>
                </a:solidFill>
              </a:rPr>
              <a:t>Where good ideas come from</a:t>
            </a:r>
          </a:p>
        </p:txBody>
      </p:sp>
      <p:pic>
        <p:nvPicPr>
          <p:cNvPr id="3" name="Mb0ssmoXG1I?version=3&amp;feature=player_detailpage">
            <a:extLst>
              <a:ext uri="{FF2B5EF4-FFF2-40B4-BE49-F238E27FC236}">
                <a16:creationId xmlns:a16="http://schemas.microsoft.com/office/drawing/2014/main" id="{49155BF4-316E-481F-8C71-A5A6265AE34C}"/>
              </a:ext>
            </a:extLst>
          </p:cNvPr>
          <p:cNvPicPr>
            <a:picLocks noRot="1" noChangeAspect="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683568" y="691376"/>
            <a:ext cx="7848872" cy="4970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18E1A-1F88-4CD3-AD08-CCC372B91225}"/>
              </a:ext>
            </a:extLst>
          </p:cNvPr>
          <p:cNvSpPr>
            <a:spLocks noGrp="1"/>
          </p:cNvSpPr>
          <p:nvPr>
            <p:ph type="title"/>
          </p:nvPr>
        </p:nvSpPr>
        <p:spPr>
          <a:xfrm>
            <a:off x="457200" y="26988"/>
            <a:ext cx="8229600" cy="1143000"/>
          </a:xfrm>
        </p:spPr>
        <p:txBody>
          <a:bodyPr rtlCol="0">
            <a:normAutofit/>
          </a:bodyPr>
          <a:lstStyle/>
          <a:p>
            <a:pPr eaLnBrk="1" fontAlgn="auto" hangingPunct="1">
              <a:spcAft>
                <a:spcPts val="0"/>
              </a:spcAft>
              <a:defRPr/>
            </a:pPr>
            <a:r>
              <a:rPr lang="en-GB" dirty="0">
                <a:solidFill>
                  <a:schemeClr val="accent1">
                    <a:satMod val="150000"/>
                  </a:schemeClr>
                </a:solidFill>
              </a:rPr>
              <a:t>Innovation</a:t>
            </a:r>
          </a:p>
        </p:txBody>
      </p:sp>
      <p:pic>
        <p:nvPicPr>
          <p:cNvPr id="28675" name="Picture 3" descr="A picture containing iPod, electronics, sitting, indoor&#10;&#10;Description generated with very high confidence">
            <a:extLst>
              <a:ext uri="{FF2B5EF4-FFF2-40B4-BE49-F238E27FC236}">
                <a16:creationId xmlns:a16="http://schemas.microsoft.com/office/drawing/2014/main" id="{EC91B93E-434D-4B49-B103-D258DFFF0C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6813" y="461963"/>
            <a:ext cx="2528887" cy="227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Picture 9" descr="A picture containing building, indoor&#10;&#10;Description generated with very high confidence">
            <a:extLst>
              <a:ext uri="{FF2B5EF4-FFF2-40B4-BE49-F238E27FC236}">
                <a16:creationId xmlns:a16="http://schemas.microsoft.com/office/drawing/2014/main" id="{04F359D0-2A64-48D4-8CFC-0C5D5076D0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63" y="3414713"/>
            <a:ext cx="2962275" cy="227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TextBox 11">
            <a:extLst>
              <a:ext uri="{FF2B5EF4-FFF2-40B4-BE49-F238E27FC236}">
                <a16:creationId xmlns:a16="http://schemas.microsoft.com/office/drawing/2014/main" id="{6E1816F9-1401-4D07-AC2B-AEFE2D22456A}"/>
              </a:ext>
            </a:extLst>
          </p:cNvPr>
          <p:cNvSpPr txBox="1">
            <a:spLocks noChangeArrowheads="1"/>
          </p:cNvSpPr>
          <p:nvPr/>
        </p:nvSpPr>
        <p:spPr bwMode="auto">
          <a:xfrm>
            <a:off x="2411413" y="1452563"/>
            <a:ext cx="38354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dirty="0">
                <a:solidFill>
                  <a:srgbClr val="D60093"/>
                </a:solidFill>
              </a:rPr>
              <a:t>Product Innovation</a:t>
            </a:r>
          </a:p>
        </p:txBody>
      </p:sp>
      <p:sp>
        <p:nvSpPr>
          <p:cNvPr id="28678" name="TextBox 13">
            <a:extLst>
              <a:ext uri="{FF2B5EF4-FFF2-40B4-BE49-F238E27FC236}">
                <a16:creationId xmlns:a16="http://schemas.microsoft.com/office/drawing/2014/main" id="{47C9D385-D593-484C-AF99-D6C490BD7539}"/>
              </a:ext>
            </a:extLst>
          </p:cNvPr>
          <p:cNvSpPr txBox="1">
            <a:spLocks noChangeArrowheads="1"/>
          </p:cNvSpPr>
          <p:nvPr/>
        </p:nvSpPr>
        <p:spPr bwMode="auto">
          <a:xfrm>
            <a:off x="46038" y="2557463"/>
            <a:ext cx="378936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dirty="0">
                <a:solidFill>
                  <a:srgbClr val="0000FF"/>
                </a:solidFill>
              </a:rPr>
              <a:t>Process Innovation</a:t>
            </a:r>
          </a:p>
        </p:txBody>
      </p:sp>
      <p:pic>
        <p:nvPicPr>
          <p:cNvPr id="28679" name="Picture 14" descr="A close up of a machine&#10;&#10;Description generated with high confidence">
            <a:extLst>
              <a:ext uri="{FF2B5EF4-FFF2-40B4-BE49-F238E27FC236}">
                <a16:creationId xmlns:a16="http://schemas.microsoft.com/office/drawing/2014/main" id="{126E04E9-B243-42D3-ACEB-AD8BA8A7AC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21163" y="2790825"/>
            <a:ext cx="3035300" cy="227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0" name="TextBox 17">
            <a:extLst>
              <a:ext uri="{FF2B5EF4-FFF2-40B4-BE49-F238E27FC236}">
                <a16:creationId xmlns:a16="http://schemas.microsoft.com/office/drawing/2014/main" id="{4E55E86B-08AD-440F-8EC7-579E082CA031}"/>
              </a:ext>
            </a:extLst>
          </p:cNvPr>
          <p:cNvSpPr txBox="1">
            <a:spLocks noChangeArrowheads="1"/>
          </p:cNvSpPr>
          <p:nvPr/>
        </p:nvSpPr>
        <p:spPr bwMode="auto">
          <a:xfrm>
            <a:off x="5391150" y="5045075"/>
            <a:ext cx="37131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dirty="0">
                <a:solidFill>
                  <a:srgbClr val="009900"/>
                </a:solidFill>
              </a:rPr>
              <a:t>Service Innovation</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8677"/>
                                        </p:tgtEl>
                                        <p:attrNameLst>
                                          <p:attrName>style.visibility</p:attrName>
                                        </p:attrNameLst>
                                      </p:cBhvr>
                                      <p:to>
                                        <p:strVal val="visible"/>
                                      </p:to>
                                    </p:set>
                                    <p:animEffect transition="in" filter="fade">
                                      <p:cBhvr>
                                        <p:cTn id="7" dur="500"/>
                                        <p:tgtEl>
                                          <p:spTgt spid="2867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8675"/>
                                        </p:tgtEl>
                                        <p:attrNameLst>
                                          <p:attrName>style.visibility</p:attrName>
                                        </p:attrNameLst>
                                      </p:cBhvr>
                                      <p:to>
                                        <p:strVal val="visible"/>
                                      </p:to>
                                    </p:set>
                                    <p:animEffect transition="in" filter="fade">
                                      <p:cBhvr>
                                        <p:cTn id="12" dur="500"/>
                                        <p:tgtEl>
                                          <p:spTgt spid="2867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8678"/>
                                        </p:tgtEl>
                                        <p:attrNameLst>
                                          <p:attrName>style.visibility</p:attrName>
                                        </p:attrNameLst>
                                      </p:cBhvr>
                                      <p:to>
                                        <p:strVal val="visible"/>
                                      </p:to>
                                    </p:set>
                                    <p:animEffect transition="in" filter="fade">
                                      <p:cBhvr>
                                        <p:cTn id="17" dur="500"/>
                                        <p:tgtEl>
                                          <p:spTgt spid="2867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8676"/>
                                        </p:tgtEl>
                                        <p:attrNameLst>
                                          <p:attrName>style.visibility</p:attrName>
                                        </p:attrNameLst>
                                      </p:cBhvr>
                                      <p:to>
                                        <p:strVal val="visible"/>
                                      </p:to>
                                    </p:set>
                                    <p:animEffect transition="in" filter="fade">
                                      <p:cBhvr>
                                        <p:cTn id="22" dur="500"/>
                                        <p:tgtEl>
                                          <p:spTgt spid="2867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8680"/>
                                        </p:tgtEl>
                                        <p:attrNameLst>
                                          <p:attrName>style.visibility</p:attrName>
                                        </p:attrNameLst>
                                      </p:cBhvr>
                                      <p:to>
                                        <p:strVal val="visible"/>
                                      </p:to>
                                    </p:set>
                                    <p:animEffect transition="in" filter="fade">
                                      <p:cBhvr>
                                        <p:cTn id="27" dur="500"/>
                                        <p:tgtEl>
                                          <p:spTgt spid="286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7" grpId="0"/>
      <p:bldP spid="28678" grpId="0"/>
      <p:bldP spid="28680"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551C3-6073-4EAD-AC80-FE56C6D14CD4}"/>
              </a:ext>
            </a:extLst>
          </p:cNvPr>
          <p:cNvSpPr>
            <a:spLocks noGrp="1"/>
          </p:cNvSpPr>
          <p:nvPr>
            <p:ph type="title"/>
          </p:nvPr>
        </p:nvSpPr>
        <p:spPr/>
        <p:txBody>
          <a:bodyPr rtlCol="0">
            <a:normAutofit/>
          </a:bodyPr>
          <a:lstStyle/>
          <a:p>
            <a:pPr eaLnBrk="1" fontAlgn="auto" hangingPunct="1">
              <a:spcAft>
                <a:spcPts val="0"/>
              </a:spcAft>
              <a:defRPr/>
            </a:pPr>
            <a:r>
              <a:rPr lang="en-GB" dirty="0">
                <a:solidFill>
                  <a:schemeClr val="accent1">
                    <a:satMod val="150000"/>
                  </a:schemeClr>
                </a:solidFill>
              </a:rPr>
              <a:t>Types of Service Innovations</a:t>
            </a:r>
          </a:p>
        </p:txBody>
      </p:sp>
      <p:sp>
        <p:nvSpPr>
          <p:cNvPr id="30723" name="Content Placeholder 2">
            <a:extLst>
              <a:ext uri="{FF2B5EF4-FFF2-40B4-BE49-F238E27FC236}">
                <a16:creationId xmlns:a16="http://schemas.microsoft.com/office/drawing/2014/main" id="{058CAA18-F992-4CA8-A7CE-F5C35EBCC4BF}"/>
              </a:ext>
            </a:extLst>
          </p:cNvPr>
          <p:cNvSpPr>
            <a:spLocks noGrp="1" noChangeArrowheads="1"/>
          </p:cNvSpPr>
          <p:nvPr>
            <p:ph idx="1"/>
          </p:nvPr>
        </p:nvSpPr>
        <p:spPr>
          <a:xfrm>
            <a:off x="457200" y="1600200"/>
            <a:ext cx="8229600" cy="3916363"/>
          </a:xfrm>
        </p:spPr>
        <p:txBody>
          <a:bodyPr/>
          <a:lstStyle/>
          <a:p>
            <a:pPr eaLnBrk="1" hangingPunct="1"/>
            <a:r>
              <a:rPr lang="en-GB" altLang="en-US" dirty="0">
                <a:solidFill>
                  <a:srgbClr val="0000FF"/>
                </a:solidFill>
              </a:rPr>
              <a:t>Total innovations</a:t>
            </a:r>
          </a:p>
          <a:p>
            <a:pPr eaLnBrk="1" hangingPunct="1"/>
            <a:r>
              <a:rPr lang="en-GB" altLang="en-US" dirty="0">
                <a:solidFill>
                  <a:srgbClr val="D60093"/>
                </a:solidFill>
              </a:rPr>
              <a:t>Existing services</a:t>
            </a:r>
          </a:p>
          <a:p>
            <a:pPr eaLnBrk="1" hangingPunct="1"/>
            <a:r>
              <a:rPr lang="en-GB" altLang="en-US" dirty="0">
                <a:solidFill>
                  <a:srgbClr val="009900"/>
                </a:solidFill>
              </a:rPr>
              <a:t>Evolutionary innovations</a:t>
            </a:r>
          </a:p>
        </p:txBody>
      </p:sp>
      <p:pic>
        <p:nvPicPr>
          <p:cNvPr id="30724" name="Picture 6">
            <a:extLst>
              <a:ext uri="{FF2B5EF4-FFF2-40B4-BE49-F238E27FC236}">
                <a16:creationId xmlns:a16="http://schemas.microsoft.com/office/drawing/2014/main" id="{198D931E-E22E-4637-AF46-0E2FAC033E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2125" y="3775075"/>
            <a:ext cx="280987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12" descr="A close up of a logo&#10;&#10;Description generated with very high confidence">
            <a:extLst>
              <a:ext uri="{FF2B5EF4-FFF2-40B4-BE49-F238E27FC236}">
                <a16:creationId xmlns:a16="http://schemas.microsoft.com/office/drawing/2014/main" id="{92360AB4-94A4-4412-AA10-CC0B319B95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8300" y="1374775"/>
            <a:ext cx="2776538" cy="277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15" descr="A close up of a sign&#10;&#10;Description generated with high confidence">
            <a:extLst>
              <a:ext uri="{FF2B5EF4-FFF2-40B4-BE49-F238E27FC236}">
                <a16:creationId xmlns:a16="http://schemas.microsoft.com/office/drawing/2014/main" id="{FC8C2715-EA2B-4DFD-BD66-557DFD9A0A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1238" y="4019550"/>
            <a:ext cx="2976562"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500"/>
                                        <p:tgtEl>
                                          <p:spTgt spid="307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724"/>
                                        </p:tgtEl>
                                        <p:attrNameLst>
                                          <p:attrName>style.visibility</p:attrName>
                                        </p:attrNameLst>
                                      </p:cBhvr>
                                      <p:to>
                                        <p:strVal val="visible"/>
                                      </p:to>
                                    </p:set>
                                    <p:animEffect transition="in" filter="fade">
                                      <p:cBhvr>
                                        <p:cTn id="12" dur="500"/>
                                        <p:tgtEl>
                                          <p:spTgt spid="307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723">
                                            <p:txEl>
                                              <p:pRg st="1" end="1"/>
                                            </p:txEl>
                                          </p:spTgt>
                                        </p:tgtEl>
                                        <p:attrNameLst>
                                          <p:attrName>style.visibility</p:attrName>
                                        </p:attrNameLst>
                                      </p:cBhvr>
                                      <p:to>
                                        <p:strVal val="visible"/>
                                      </p:to>
                                    </p:set>
                                    <p:animEffect transition="in" filter="fade">
                                      <p:cBhvr>
                                        <p:cTn id="17" dur="500"/>
                                        <p:tgtEl>
                                          <p:spTgt spid="3072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725"/>
                                        </p:tgtEl>
                                        <p:attrNameLst>
                                          <p:attrName>style.visibility</p:attrName>
                                        </p:attrNameLst>
                                      </p:cBhvr>
                                      <p:to>
                                        <p:strVal val="visible"/>
                                      </p:to>
                                    </p:set>
                                    <p:animEffect transition="in" filter="fade">
                                      <p:cBhvr>
                                        <p:cTn id="22" dur="500"/>
                                        <p:tgtEl>
                                          <p:spTgt spid="3072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0723">
                                            <p:txEl>
                                              <p:pRg st="2" end="2"/>
                                            </p:txEl>
                                          </p:spTgt>
                                        </p:tgtEl>
                                        <p:attrNameLst>
                                          <p:attrName>style.visibility</p:attrName>
                                        </p:attrNameLst>
                                      </p:cBhvr>
                                      <p:to>
                                        <p:strVal val="visible"/>
                                      </p:to>
                                    </p:set>
                                    <p:animEffect transition="in" filter="fade">
                                      <p:cBhvr>
                                        <p:cTn id="27" dur="500"/>
                                        <p:tgtEl>
                                          <p:spTgt spid="3072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0726"/>
                                        </p:tgtEl>
                                        <p:attrNameLst>
                                          <p:attrName>style.visibility</p:attrName>
                                        </p:attrNameLst>
                                      </p:cBhvr>
                                      <p:to>
                                        <p:strVal val="visible"/>
                                      </p:to>
                                    </p:set>
                                    <p:animEffect transition="in" filter="fade">
                                      <p:cBhvr>
                                        <p:cTn id="32" dur="500"/>
                                        <p:tgtEl>
                                          <p:spTgt spid="307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5E5BA-FD7C-4DD0-B3CD-0758885E020F}"/>
              </a:ext>
            </a:extLst>
          </p:cNvPr>
          <p:cNvSpPr>
            <a:spLocks noGrp="1"/>
          </p:cNvSpPr>
          <p:nvPr>
            <p:ph type="title"/>
          </p:nvPr>
        </p:nvSpPr>
        <p:spPr>
          <a:xfrm>
            <a:off x="457200" y="11113"/>
            <a:ext cx="8229600" cy="1143000"/>
          </a:xfrm>
        </p:spPr>
        <p:txBody>
          <a:bodyPr rtlCol="0">
            <a:normAutofit/>
          </a:bodyPr>
          <a:lstStyle/>
          <a:p>
            <a:pPr eaLnBrk="1" fontAlgn="auto" hangingPunct="1">
              <a:spcAft>
                <a:spcPts val="0"/>
              </a:spcAft>
              <a:defRPr/>
            </a:pPr>
            <a:r>
              <a:rPr lang="en-GB" dirty="0">
                <a:solidFill>
                  <a:schemeClr val="accent1">
                    <a:satMod val="150000"/>
                  </a:schemeClr>
                </a:solidFill>
              </a:rPr>
              <a:t>‘Six Hats’ Thinking       </a:t>
            </a:r>
            <a:r>
              <a:rPr lang="en-GB" sz="2000" dirty="0">
                <a:solidFill>
                  <a:schemeClr val="accent1">
                    <a:satMod val="150000"/>
                  </a:schemeClr>
                </a:solidFill>
              </a:rPr>
              <a:t>(De Bono 1985)</a:t>
            </a:r>
          </a:p>
        </p:txBody>
      </p:sp>
      <p:pic>
        <p:nvPicPr>
          <p:cNvPr id="32771" name="Picture 6">
            <a:extLst>
              <a:ext uri="{FF2B5EF4-FFF2-40B4-BE49-F238E27FC236}">
                <a16:creationId xmlns:a16="http://schemas.microsoft.com/office/drawing/2014/main" id="{E1DF21FF-A0D6-4937-8F77-9F3707E1E8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6425" y="175101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2" name="Picture 2">
            <a:extLst>
              <a:ext uri="{FF2B5EF4-FFF2-40B4-BE49-F238E27FC236}">
                <a16:creationId xmlns:a16="http://schemas.microsoft.com/office/drawing/2014/main" id="{7A1576A9-27D5-4B47-9D59-79A93949A2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75" y="42926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3" name="Picture 3">
            <a:extLst>
              <a:ext uri="{FF2B5EF4-FFF2-40B4-BE49-F238E27FC236}">
                <a16:creationId xmlns:a16="http://schemas.microsoft.com/office/drawing/2014/main" id="{E0F6435E-2EC6-46D6-831C-5A1E8CA2A0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0350" y="352266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4" name="Picture 4">
            <a:extLst>
              <a:ext uri="{FF2B5EF4-FFF2-40B4-BE49-F238E27FC236}">
                <a16:creationId xmlns:a16="http://schemas.microsoft.com/office/drawing/2014/main" id="{697C428F-45CB-4D98-B6E3-60AE289FEEF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95950" y="358775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5" name="Picture 5">
            <a:extLst>
              <a:ext uri="{FF2B5EF4-FFF2-40B4-BE49-F238E27FC236}">
                <a16:creationId xmlns:a16="http://schemas.microsoft.com/office/drawing/2014/main" id="{CD226030-0116-4358-8310-8E098EBFA0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35375" y="115411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6" name="Picture 7">
            <a:extLst>
              <a:ext uri="{FF2B5EF4-FFF2-40B4-BE49-F238E27FC236}">
                <a16:creationId xmlns:a16="http://schemas.microsoft.com/office/drawing/2014/main" id="{541C36E7-A9CE-409F-ABC0-2AE1C7AAEB5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89075" y="1768475"/>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818" name="Group 10">
            <a:extLst>
              <a:ext uri="{FF2B5EF4-FFF2-40B4-BE49-F238E27FC236}">
                <a16:creationId xmlns:a16="http://schemas.microsoft.com/office/drawing/2014/main" id="{6A866BB0-AD46-4EFB-904D-F952ADCB8A57}"/>
              </a:ext>
            </a:extLst>
          </p:cNvPr>
          <p:cNvGrpSpPr>
            <a:grpSpLocks/>
          </p:cNvGrpSpPr>
          <p:nvPr/>
        </p:nvGrpSpPr>
        <p:grpSpPr bwMode="auto">
          <a:xfrm>
            <a:off x="267629" y="479502"/>
            <a:ext cx="8744951" cy="4818696"/>
            <a:chOff x="309482" y="-685409"/>
            <a:chExt cx="8716838" cy="4659144"/>
          </a:xfrm>
        </p:grpSpPr>
        <p:pic>
          <p:nvPicPr>
            <p:cNvPr id="34819" name="Picture 3">
              <a:extLst>
                <a:ext uri="{FF2B5EF4-FFF2-40B4-BE49-F238E27FC236}">
                  <a16:creationId xmlns:a16="http://schemas.microsoft.com/office/drawing/2014/main" id="{A697F62D-20DF-4883-A8B2-D5C7C9743C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482" y="-629914"/>
              <a:ext cx="1087358"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0" name="Picture 4">
              <a:extLst>
                <a:ext uri="{FF2B5EF4-FFF2-40B4-BE49-F238E27FC236}">
                  <a16:creationId xmlns:a16="http://schemas.microsoft.com/office/drawing/2014/main" id="{C646C5F7-FD95-4678-95DB-44DA1B47C0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482" y="1068487"/>
              <a:ext cx="1078556" cy="99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1" name="Picture 5">
              <a:extLst>
                <a:ext uri="{FF2B5EF4-FFF2-40B4-BE49-F238E27FC236}">
                  <a16:creationId xmlns:a16="http://schemas.microsoft.com/office/drawing/2014/main" id="{5AFEACB7-1546-4A53-801B-A4D8D0F86F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9482" y="2748842"/>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825" name="TextBox 1">
              <a:extLst>
                <a:ext uri="{FF2B5EF4-FFF2-40B4-BE49-F238E27FC236}">
                  <a16:creationId xmlns:a16="http://schemas.microsoft.com/office/drawing/2014/main" id="{C144F8F3-9D13-4AC9-BD88-77041DD7790D}"/>
                </a:ext>
              </a:extLst>
            </p:cNvPr>
            <p:cNvSpPr txBox="1">
              <a:spLocks noChangeArrowheads="1"/>
            </p:cNvSpPr>
            <p:nvPr/>
          </p:nvSpPr>
          <p:spPr bwMode="auto">
            <a:xfrm>
              <a:off x="1753512" y="-685409"/>
              <a:ext cx="7272808" cy="1012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000000"/>
                  </a:solidFill>
                  <a:latin typeface="Corbel" panose="020B0503020204020204" pitchFamily="34" charset="0"/>
                </a:rPr>
                <a:t>White Hat</a:t>
              </a:r>
              <a:r>
                <a:rPr lang="en-GB" altLang="en-US" sz="2000" dirty="0">
                  <a:solidFill>
                    <a:srgbClr val="000000"/>
                  </a:solidFill>
                  <a:latin typeface="Corbel" panose="020B0503020204020204" pitchFamily="34" charset="0"/>
                </a:rPr>
                <a:t>: Information </a:t>
              </a:r>
              <a:r>
                <a:rPr lang="en-GB" altLang="en-US" sz="2000" i="1" u="sng" dirty="0">
                  <a:solidFill>
                    <a:srgbClr val="000000"/>
                  </a:solidFill>
                  <a:latin typeface="Corbel" panose="020B0503020204020204" pitchFamily="34" charset="0"/>
                </a:rPr>
                <a:t>focuses on the data available and what you can learn from it</a:t>
              </a:r>
              <a:r>
                <a:rPr lang="en-GB" altLang="en-US" sz="2000" dirty="0">
                  <a:solidFill>
                    <a:srgbClr val="000000"/>
                  </a:solidFill>
                  <a:latin typeface="Corbel" panose="020B0503020204020204" pitchFamily="34" charset="0"/>
                </a:rPr>
                <a:t>, in particular examining the gaps in the knowledge you have and either trying to fill them or taking account of them.</a:t>
              </a:r>
            </a:p>
          </p:txBody>
        </p:sp>
        <p:sp>
          <p:nvSpPr>
            <p:cNvPr id="34826" name="TextBox 2">
              <a:extLst>
                <a:ext uri="{FF2B5EF4-FFF2-40B4-BE49-F238E27FC236}">
                  <a16:creationId xmlns:a16="http://schemas.microsoft.com/office/drawing/2014/main" id="{2929430C-44F5-4814-80DF-72F395B09E9B}"/>
                </a:ext>
              </a:extLst>
            </p:cNvPr>
            <p:cNvSpPr txBox="1">
              <a:spLocks noChangeArrowheads="1"/>
            </p:cNvSpPr>
            <p:nvPr/>
          </p:nvSpPr>
          <p:spPr bwMode="auto">
            <a:xfrm>
              <a:off x="1753512" y="870915"/>
              <a:ext cx="7272808" cy="13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FF3300"/>
                  </a:solidFill>
                  <a:latin typeface="Corbel" panose="020B0503020204020204" pitchFamily="34" charset="0"/>
                </a:rPr>
                <a:t>Red Hat: </a:t>
              </a:r>
              <a:r>
                <a:rPr lang="en-GB" altLang="en-US" sz="2000" dirty="0">
                  <a:solidFill>
                    <a:srgbClr val="FF3300"/>
                  </a:solidFill>
                  <a:latin typeface="Corbel" panose="020B0503020204020204" pitchFamily="34" charset="0"/>
                </a:rPr>
                <a:t>Feelings</a:t>
              </a:r>
              <a:r>
                <a:rPr lang="en-GB" altLang="en-US" sz="2000" b="1" dirty="0">
                  <a:solidFill>
                    <a:srgbClr val="FF3300"/>
                  </a:solidFill>
                  <a:latin typeface="Corbel" panose="020B0503020204020204" pitchFamily="34" charset="0"/>
                </a:rPr>
                <a:t> </a:t>
              </a:r>
              <a:r>
                <a:rPr lang="en-GB" altLang="en-US" sz="2000" dirty="0">
                  <a:solidFill>
                    <a:srgbClr val="FF3300"/>
                  </a:solidFill>
                  <a:latin typeface="Corbel" panose="020B0503020204020204" pitchFamily="34" charset="0"/>
                </a:rPr>
                <a:t>looks at problems using </a:t>
              </a:r>
              <a:r>
                <a:rPr lang="en-GB" altLang="en-US" sz="2000" i="1" u="sng" dirty="0">
                  <a:solidFill>
                    <a:srgbClr val="FF3300"/>
                  </a:solidFill>
                  <a:latin typeface="Corbel" panose="020B0503020204020204" pitchFamily="34" charset="0"/>
                </a:rPr>
                <a:t>intuition, gut reaction, and emotion </a:t>
              </a:r>
              <a:r>
                <a:rPr lang="en-GB" altLang="en-US" sz="2000" dirty="0">
                  <a:solidFill>
                    <a:srgbClr val="FF3300"/>
                  </a:solidFill>
                  <a:latin typeface="Corbel" panose="020B0503020204020204" pitchFamily="34" charset="0"/>
                </a:rPr>
                <a:t>as well as getting you to think about </a:t>
              </a:r>
              <a:r>
                <a:rPr lang="en-GB" altLang="en-US" sz="2000" i="1" u="sng" dirty="0">
                  <a:solidFill>
                    <a:srgbClr val="FF3300"/>
                  </a:solidFill>
                  <a:latin typeface="Corbel" panose="020B0503020204020204" pitchFamily="34" charset="0"/>
                </a:rPr>
                <a:t>how others will react emotionally to the issue </a:t>
              </a:r>
              <a:r>
                <a:rPr lang="en-GB" altLang="en-US" sz="2000" dirty="0">
                  <a:solidFill>
                    <a:srgbClr val="FF3300"/>
                  </a:solidFill>
                  <a:latin typeface="Corbel" panose="020B0503020204020204" pitchFamily="34" charset="0"/>
                </a:rPr>
                <a:t>and how to understand the responses of people who may not follow your reasoning.</a:t>
              </a:r>
            </a:p>
          </p:txBody>
        </p:sp>
        <p:sp>
          <p:nvSpPr>
            <p:cNvPr id="34827" name="TextBox 3">
              <a:extLst>
                <a:ext uri="{FF2B5EF4-FFF2-40B4-BE49-F238E27FC236}">
                  <a16:creationId xmlns:a16="http://schemas.microsoft.com/office/drawing/2014/main" id="{880CDE5D-31B1-4CEB-A2D0-5580472B66B0}"/>
                </a:ext>
              </a:extLst>
            </p:cNvPr>
            <p:cNvSpPr txBox="1">
              <a:spLocks noChangeArrowheads="1"/>
            </p:cNvSpPr>
            <p:nvPr/>
          </p:nvSpPr>
          <p:spPr bwMode="auto">
            <a:xfrm>
              <a:off x="1753512" y="2654248"/>
              <a:ext cx="6624736" cy="13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D2A000"/>
                  </a:solidFill>
                  <a:latin typeface="Corbel" panose="020B0503020204020204" pitchFamily="34" charset="0"/>
                </a:rPr>
                <a:t>Yellow Hat: </a:t>
              </a:r>
              <a:r>
                <a:rPr lang="en-GB" altLang="en-US" sz="2000" dirty="0">
                  <a:solidFill>
                    <a:srgbClr val="D2A000"/>
                  </a:solidFill>
                  <a:latin typeface="Corbel" panose="020B0503020204020204" pitchFamily="34" charset="0"/>
                </a:rPr>
                <a:t>Benefits . At this stage, you begin to think positively and </a:t>
              </a:r>
              <a:r>
                <a:rPr lang="en-GB" altLang="en-US" sz="2000" i="1" u="sng" dirty="0">
                  <a:solidFill>
                    <a:srgbClr val="D2A000"/>
                  </a:solidFill>
                  <a:latin typeface="Corbel" panose="020B0503020204020204" pitchFamily="34" charset="0"/>
                </a:rPr>
                <a:t>view all the benefits in an optimistic light</a:t>
              </a:r>
              <a:r>
                <a:rPr lang="en-GB" altLang="en-US" sz="2000" i="1" dirty="0">
                  <a:solidFill>
                    <a:srgbClr val="D2A000"/>
                  </a:solidFill>
                  <a:latin typeface="Corbel" panose="020B0503020204020204" pitchFamily="34" charset="0"/>
                </a:rPr>
                <a:t>, </a:t>
              </a:r>
              <a:r>
                <a:rPr lang="en-GB" altLang="en-US" sz="2000" dirty="0">
                  <a:solidFill>
                    <a:srgbClr val="D2A000"/>
                  </a:solidFill>
                  <a:latin typeface="Corbel" panose="020B0503020204020204" pitchFamily="34" charset="0"/>
                </a:rPr>
                <a:t>particularly in terms of the value of the decision. </a:t>
              </a:r>
              <a:r>
                <a:rPr lang="en-GB" altLang="en-US" sz="2000" u="sng" dirty="0">
                  <a:solidFill>
                    <a:srgbClr val="D2A000"/>
                  </a:solidFill>
                  <a:latin typeface="Corbel" panose="020B0503020204020204" pitchFamily="34" charset="0"/>
                </a:rPr>
                <a:t>It is designed </a:t>
              </a:r>
              <a:r>
                <a:rPr lang="en-GB" altLang="en-US" sz="2000" i="1" u="sng" dirty="0">
                  <a:solidFill>
                    <a:srgbClr val="D2A000"/>
                  </a:solidFill>
                  <a:latin typeface="Corbel" panose="020B0503020204020204" pitchFamily="34" charset="0"/>
                </a:rPr>
                <a:t>to keep your thinking positive</a:t>
              </a:r>
              <a:r>
                <a:rPr lang="en-GB" altLang="en-US" sz="2000" u="sng" dirty="0">
                  <a:solidFill>
                    <a:srgbClr val="D2A000"/>
                  </a:solidFill>
                  <a:latin typeface="Corbel" panose="020B0503020204020204" pitchFamily="34" charset="0"/>
                </a:rPr>
                <a:t>.</a:t>
              </a:r>
            </a:p>
          </p:txBody>
        </p:sp>
        <p:pic>
          <p:nvPicPr>
            <p:cNvPr id="34830" name="Picture 10">
              <a:extLst>
                <a:ext uri="{FF2B5EF4-FFF2-40B4-BE49-F238E27FC236}">
                  <a16:creationId xmlns:a16="http://schemas.microsoft.com/office/drawing/2014/main" id="{3264AFC4-624C-42DC-A48B-29C220B3F8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26801" y="1268722"/>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34" name="Picture 14">
              <a:extLst>
                <a:ext uri="{FF2B5EF4-FFF2-40B4-BE49-F238E27FC236}">
                  <a16:creationId xmlns:a16="http://schemas.microsoft.com/office/drawing/2014/main" id="{D12215CD-48F2-46BE-A02D-09EF08A5E0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26475" y="2949078"/>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2" name="Picture 10">
            <a:extLst>
              <a:ext uri="{FF2B5EF4-FFF2-40B4-BE49-F238E27FC236}">
                <a16:creationId xmlns:a16="http://schemas.microsoft.com/office/drawing/2014/main" id="{6447ED2C-BAC6-461B-B02F-6E5BBCF2F4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87902" y="732248"/>
            <a:ext cx="428414" cy="2709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A06232A9-C558-40F5-83A2-3C7A0ECDBE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2756" y="4215147"/>
            <a:ext cx="1133255" cy="10463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7">
            <a:extLst>
              <a:ext uri="{FF2B5EF4-FFF2-40B4-BE49-F238E27FC236}">
                <a16:creationId xmlns:a16="http://schemas.microsoft.com/office/drawing/2014/main" id="{8F738D98-3DB8-407C-B78C-389D073D50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545" y="2411095"/>
            <a:ext cx="1125466" cy="1049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a:extLst>
              <a:ext uri="{FF2B5EF4-FFF2-40B4-BE49-F238E27FC236}">
                <a16:creationId xmlns:a16="http://schemas.microsoft.com/office/drawing/2014/main" id="{66AF99EA-3BA9-4644-983A-8BA1A6F57B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2756" y="585363"/>
            <a:ext cx="1095102" cy="10111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9">
            <a:extLst>
              <a:ext uri="{FF2B5EF4-FFF2-40B4-BE49-F238E27FC236}">
                <a16:creationId xmlns:a16="http://schemas.microsoft.com/office/drawing/2014/main" id="{3C229764-D5A9-48E8-864A-095B28084BEA}"/>
              </a:ext>
            </a:extLst>
          </p:cNvPr>
          <p:cNvSpPr txBox="1">
            <a:spLocks noChangeArrowheads="1"/>
          </p:cNvSpPr>
          <p:nvPr/>
        </p:nvSpPr>
        <p:spPr bwMode="auto">
          <a:xfrm>
            <a:off x="1712488" y="3761428"/>
            <a:ext cx="7195298"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0000FF"/>
                </a:solidFill>
                <a:latin typeface="Corbel" panose="020B0503020204020204" pitchFamily="34" charset="0"/>
              </a:rPr>
              <a:t>Blue Hat: </a:t>
            </a:r>
            <a:r>
              <a:rPr lang="en-GB" altLang="en-US" sz="2000" dirty="0">
                <a:solidFill>
                  <a:srgbClr val="0000FF"/>
                </a:solidFill>
                <a:latin typeface="Corbel" panose="020B0503020204020204" pitchFamily="34" charset="0"/>
              </a:rPr>
              <a:t>Managing the Thinking. The final hat stands for </a:t>
            </a:r>
            <a:r>
              <a:rPr lang="en-GB" altLang="en-US" sz="2000" i="1" u="sng" dirty="0">
                <a:solidFill>
                  <a:srgbClr val="0000FF"/>
                </a:solidFill>
                <a:latin typeface="Corbel" panose="020B0503020204020204" pitchFamily="34" charset="0"/>
              </a:rPr>
              <a:t>process control </a:t>
            </a:r>
            <a:r>
              <a:rPr lang="en-GB" altLang="en-US" sz="2000" dirty="0">
                <a:solidFill>
                  <a:srgbClr val="0000FF"/>
                </a:solidFill>
                <a:latin typeface="Corbel" panose="020B0503020204020204" pitchFamily="34" charset="0"/>
              </a:rPr>
              <a:t>and is generally worn by those chairing meetings. It comes into its own when ideas are drying up or thinking becomes stagnated in which case the 'wearer' may direct things towards 'Green Hat' thinking to generate creativity or 'Black Hat' thinking when a contingency plan is called for</a:t>
            </a:r>
          </a:p>
        </p:txBody>
      </p:sp>
      <p:sp>
        <p:nvSpPr>
          <p:cNvPr id="8" name="TextBox 8">
            <a:extLst>
              <a:ext uri="{FF2B5EF4-FFF2-40B4-BE49-F238E27FC236}">
                <a16:creationId xmlns:a16="http://schemas.microsoft.com/office/drawing/2014/main" id="{335E23B1-5CD3-41A0-9CC8-39EA388F352E}"/>
              </a:ext>
            </a:extLst>
          </p:cNvPr>
          <p:cNvSpPr txBox="1">
            <a:spLocks noChangeArrowheads="1"/>
          </p:cNvSpPr>
          <p:nvPr/>
        </p:nvSpPr>
        <p:spPr bwMode="auto">
          <a:xfrm>
            <a:off x="1712488" y="2175607"/>
            <a:ext cx="703677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22A641"/>
                </a:solidFill>
                <a:latin typeface="Corbel" panose="020B0503020204020204" pitchFamily="34" charset="0"/>
              </a:rPr>
              <a:t>Green Hat: </a:t>
            </a:r>
            <a:r>
              <a:rPr lang="en-GB" altLang="en-US" sz="2000" dirty="0">
                <a:solidFill>
                  <a:srgbClr val="22A641"/>
                </a:solidFill>
                <a:latin typeface="Corbel" panose="020B0503020204020204" pitchFamily="34" charset="0"/>
              </a:rPr>
              <a:t>Creativity. This is where you can </a:t>
            </a:r>
            <a:r>
              <a:rPr lang="en-GB" altLang="en-US" sz="2000" i="1" u="sng" dirty="0">
                <a:solidFill>
                  <a:srgbClr val="22A641"/>
                </a:solidFill>
                <a:latin typeface="Corbel" panose="020B0503020204020204" pitchFamily="34" charset="0"/>
              </a:rPr>
              <a:t>develop creative solutions</a:t>
            </a:r>
            <a:r>
              <a:rPr lang="en-GB" altLang="en-US" sz="2000" dirty="0">
                <a:solidFill>
                  <a:srgbClr val="22A641"/>
                </a:solidFill>
                <a:latin typeface="Corbel" panose="020B0503020204020204" pitchFamily="34" charset="0"/>
              </a:rPr>
              <a:t> to a problem through a unrestrictive way of thinking. This means </a:t>
            </a:r>
            <a:r>
              <a:rPr lang="en-GB" altLang="en-US" sz="2000" i="1" u="sng" dirty="0">
                <a:solidFill>
                  <a:srgbClr val="22A641"/>
                </a:solidFill>
                <a:latin typeface="Corbel" panose="020B0503020204020204" pitchFamily="34" charset="0"/>
              </a:rPr>
              <a:t>very little criticism of ideas </a:t>
            </a:r>
            <a:r>
              <a:rPr lang="en-GB" altLang="en-US" sz="2000" dirty="0">
                <a:solidFill>
                  <a:srgbClr val="22A641"/>
                </a:solidFill>
                <a:latin typeface="Corbel" panose="020B0503020204020204" pitchFamily="34" charset="0"/>
              </a:rPr>
              <a:t>and is the point at which a number of creativity tools can be implemented.</a:t>
            </a:r>
          </a:p>
        </p:txBody>
      </p:sp>
      <p:sp>
        <p:nvSpPr>
          <p:cNvPr id="9" name="TextBox 4">
            <a:extLst>
              <a:ext uri="{FF2B5EF4-FFF2-40B4-BE49-F238E27FC236}">
                <a16:creationId xmlns:a16="http://schemas.microsoft.com/office/drawing/2014/main" id="{E20E8F0F-D97C-48DB-8E6D-166ACFE552F9}"/>
              </a:ext>
            </a:extLst>
          </p:cNvPr>
          <p:cNvSpPr txBox="1">
            <a:spLocks noChangeArrowheads="1"/>
          </p:cNvSpPr>
          <p:nvPr/>
        </p:nvSpPr>
        <p:spPr bwMode="auto">
          <a:xfrm>
            <a:off x="1712488" y="377445"/>
            <a:ext cx="7108582"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000000"/>
                </a:solidFill>
                <a:latin typeface="Corbel" panose="020B0503020204020204" pitchFamily="34" charset="0"/>
              </a:rPr>
              <a:t>Black Hat: </a:t>
            </a:r>
            <a:r>
              <a:rPr lang="en-GB" altLang="en-US" sz="2000" dirty="0">
                <a:solidFill>
                  <a:srgbClr val="000000"/>
                </a:solidFill>
                <a:latin typeface="Corbel" panose="020B0503020204020204" pitchFamily="34" charset="0"/>
              </a:rPr>
              <a:t>Caution. Using 'Black Hat' thinking, you are </a:t>
            </a:r>
            <a:r>
              <a:rPr lang="en-GB" altLang="en-US" sz="2000" i="1" u="sng" dirty="0">
                <a:solidFill>
                  <a:srgbClr val="000000"/>
                </a:solidFill>
                <a:latin typeface="Corbel" panose="020B0503020204020204" pitchFamily="34" charset="0"/>
              </a:rPr>
              <a:t>encouraged to look at all the bad points of the decision </a:t>
            </a:r>
            <a:r>
              <a:rPr lang="en-GB" altLang="en-US" sz="2000" dirty="0">
                <a:solidFill>
                  <a:srgbClr val="000000"/>
                </a:solidFill>
                <a:latin typeface="Corbel" panose="020B0503020204020204" pitchFamily="34" charset="0"/>
              </a:rPr>
              <a:t>both cautiously and defensively to understand why it might not work. This highlights any </a:t>
            </a:r>
            <a:r>
              <a:rPr lang="en-GB" altLang="en-US" sz="2000" i="1" u="sng" dirty="0">
                <a:solidFill>
                  <a:srgbClr val="000000"/>
                </a:solidFill>
                <a:latin typeface="Corbel" panose="020B0503020204020204" pitchFamily="34" charset="0"/>
              </a:rPr>
              <a:t>weak points in a plan and allows you to adjust, eliminate or prepare contingency</a:t>
            </a:r>
            <a:r>
              <a:rPr lang="en-GB" altLang="en-US" sz="2000" dirty="0">
                <a:solidFill>
                  <a:srgbClr val="000000"/>
                </a:solidFill>
                <a:latin typeface="Corbel" panose="020B0503020204020204" pitchFamily="34" charset="0"/>
              </a:rPr>
              <a:t> plans to counteract them.</a:t>
            </a:r>
          </a:p>
        </p:txBody>
      </p:sp>
      <p:pic>
        <p:nvPicPr>
          <p:cNvPr id="10" name="Picture 12">
            <a:extLst>
              <a:ext uri="{FF2B5EF4-FFF2-40B4-BE49-F238E27FC236}">
                <a16:creationId xmlns:a16="http://schemas.microsoft.com/office/drawing/2014/main" id="{967D1127-35B2-4742-91FD-20980D39E9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6662" y="4364593"/>
            <a:ext cx="425826" cy="2627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1">
            <a:extLst>
              <a:ext uri="{FF2B5EF4-FFF2-40B4-BE49-F238E27FC236}">
                <a16:creationId xmlns:a16="http://schemas.microsoft.com/office/drawing/2014/main" id="{173A432C-87D3-49CF-B16B-00D66F4E7EE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6662" y="2559824"/>
            <a:ext cx="425826" cy="292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13">
            <a:extLst>
              <a:ext uri="{FF2B5EF4-FFF2-40B4-BE49-F238E27FC236}">
                <a16:creationId xmlns:a16="http://schemas.microsoft.com/office/drawing/2014/main" id="{34DE3924-23B3-4229-9C65-9E8D27E76D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6662" y="707686"/>
            <a:ext cx="425826" cy="2627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297430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riding on the back of a horse&#10;&#10;Description automatically generated">
            <a:extLst>
              <a:ext uri="{FF2B5EF4-FFF2-40B4-BE49-F238E27FC236}">
                <a16:creationId xmlns:a16="http://schemas.microsoft.com/office/drawing/2014/main" id="{DCC743B5-C265-4B1D-BE10-4328833731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8282" y="850325"/>
            <a:ext cx="7861611" cy="4803343"/>
          </a:xfrm>
          <a:prstGeom prst="rect">
            <a:avLst/>
          </a:prstGeom>
        </p:spPr>
      </p:pic>
      <p:sp>
        <p:nvSpPr>
          <p:cNvPr id="5" name="TextBox 4">
            <a:extLst>
              <a:ext uri="{FF2B5EF4-FFF2-40B4-BE49-F238E27FC236}">
                <a16:creationId xmlns:a16="http://schemas.microsoft.com/office/drawing/2014/main" id="{EAFA2C69-0028-48D4-B96A-B5C532E41C15}"/>
              </a:ext>
            </a:extLst>
          </p:cNvPr>
          <p:cNvSpPr txBox="1"/>
          <p:nvPr/>
        </p:nvSpPr>
        <p:spPr>
          <a:xfrm>
            <a:off x="2403087" y="1023829"/>
            <a:ext cx="3958683" cy="2862322"/>
          </a:xfrm>
          <a:prstGeom prst="rect">
            <a:avLst/>
          </a:prstGeom>
          <a:noFill/>
        </p:spPr>
        <p:txBody>
          <a:bodyPr wrap="square" rtlCol="0">
            <a:spAutoFit/>
          </a:bodyPr>
          <a:lstStyle/>
          <a:p>
            <a:pPr algn="ctr"/>
            <a:r>
              <a:rPr lang="en-GB" sz="6000" dirty="0">
                <a:solidFill>
                  <a:srgbClr val="CCCCFF"/>
                </a:solidFill>
              </a:rPr>
              <a:t>Part 4</a:t>
            </a:r>
          </a:p>
          <a:p>
            <a:pPr algn="ctr"/>
            <a:r>
              <a:rPr lang="en-GB" sz="6000" dirty="0">
                <a:solidFill>
                  <a:srgbClr val="CCCCFF"/>
                </a:solidFill>
              </a:rPr>
              <a:t>Innovation</a:t>
            </a:r>
          </a:p>
          <a:p>
            <a:pPr algn="ctr"/>
            <a:r>
              <a:rPr lang="en-GB" sz="6000" dirty="0">
                <a:solidFill>
                  <a:srgbClr val="CCCCFF"/>
                </a:solidFill>
              </a:rPr>
              <a:t>(cont.)</a:t>
            </a:r>
          </a:p>
        </p:txBody>
      </p:sp>
      <p:sp>
        <p:nvSpPr>
          <p:cNvPr id="6" name="Rectangle 5">
            <a:extLst>
              <a:ext uri="{FF2B5EF4-FFF2-40B4-BE49-F238E27FC236}">
                <a16:creationId xmlns:a16="http://schemas.microsoft.com/office/drawing/2014/main" id="{1F817CD7-6DCD-4B95-A757-3AD8685C178A}"/>
              </a:ext>
            </a:extLst>
          </p:cNvPr>
          <p:cNvSpPr/>
          <p:nvPr/>
        </p:nvSpPr>
        <p:spPr>
          <a:xfrm>
            <a:off x="2380474" y="55687"/>
            <a:ext cx="4617226" cy="707886"/>
          </a:xfrm>
          <a:prstGeom prst="rect">
            <a:avLst/>
          </a:prstGeom>
        </p:spPr>
        <p:txBody>
          <a:bodyPr wrap="none">
            <a:spAutoFit/>
          </a:bodyPr>
          <a:lstStyle/>
          <a:p>
            <a:r>
              <a:rPr lang="en-GB" sz="4000" dirty="0">
                <a:solidFill>
                  <a:srgbClr val="FF0000"/>
                </a:solidFill>
              </a:rPr>
              <a:t>Saturday Workshop</a:t>
            </a:r>
            <a:endParaRPr lang="en-GB" sz="4000" dirty="0"/>
          </a:p>
        </p:txBody>
      </p:sp>
    </p:spTree>
    <p:extLst>
      <p:ext uri="{BB962C8B-B14F-4D97-AF65-F5344CB8AC3E}">
        <p14:creationId xmlns:p14="http://schemas.microsoft.com/office/powerpoint/2010/main" val="12938749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62EAA-F336-4BBC-9479-36B0A306C23D}"/>
              </a:ext>
            </a:extLst>
          </p:cNvPr>
          <p:cNvSpPr>
            <a:spLocks noGrp="1"/>
          </p:cNvSpPr>
          <p:nvPr>
            <p:ph type="title"/>
          </p:nvPr>
        </p:nvSpPr>
        <p:spPr/>
        <p:txBody>
          <a:bodyPr/>
          <a:lstStyle/>
          <a:p>
            <a:r>
              <a:rPr lang="en-GB" dirty="0"/>
              <a:t>Models of Innovation</a:t>
            </a:r>
          </a:p>
        </p:txBody>
      </p:sp>
      <p:sp>
        <p:nvSpPr>
          <p:cNvPr id="3" name="Content Placeholder 2">
            <a:extLst>
              <a:ext uri="{FF2B5EF4-FFF2-40B4-BE49-F238E27FC236}">
                <a16:creationId xmlns:a16="http://schemas.microsoft.com/office/drawing/2014/main" id="{8425EF37-469E-4B3F-AE6E-C27FBD3C54CF}"/>
              </a:ext>
            </a:extLst>
          </p:cNvPr>
          <p:cNvSpPr>
            <a:spLocks noGrp="1"/>
          </p:cNvSpPr>
          <p:nvPr>
            <p:ph idx="1"/>
          </p:nvPr>
        </p:nvSpPr>
        <p:spPr/>
        <p:txBody>
          <a:bodyPr/>
          <a:lstStyle/>
          <a:p>
            <a:r>
              <a:rPr lang="en-GB" dirty="0" err="1">
                <a:solidFill>
                  <a:srgbClr val="FF3300"/>
                </a:solidFill>
              </a:rPr>
              <a:t>Stagegate</a:t>
            </a:r>
            <a:endParaRPr lang="en-GB" dirty="0">
              <a:solidFill>
                <a:srgbClr val="FF3300"/>
              </a:solidFill>
            </a:endParaRPr>
          </a:p>
          <a:p>
            <a:r>
              <a:rPr lang="en-GB" dirty="0">
                <a:solidFill>
                  <a:srgbClr val="0000FF"/>
                </a:solidFill>
              </a:rPr>
              <a:t>Innovation Pipeline</a:t>
            </a:r>
          </a:p>
          <a:p>
            <a:r>
              <a:rPr lang="en-GB" dirty="0">
                <a:solidFill>
                  <a:srgbClr val="22A641"/>
                </a:solidFill>
              </a:rPr>
              <a:t>Idea Screening</a:t>
            </a:r>
          </a:p>
          <a:p>
            <a:r>
              <a:rPr lang="en-GB" i="1" dirty="0">
                <a:solidFill>
                  <a:srgbClr val="CC3300"/>
                </a:solidFill>
              </a:rPr>
              <a:t>Creative Swiping</a:t>
            </a:r>
          </a:p>
          <a:p>
            <a:r>
              <a:rPr lang="en-GB" dirty="0">
                <a:solidFill>
                  <a:srgbClr val="D60093"/>
                </a:solidFill>
              </a:rPr>
              <a:t>Further Reading</a:t>
            </a:r>
          </a:p>
          <a:p>
            <a:endParaRPr lang="en-GB" dirty="0"/>
          </a:p>
          <a:p>
            <a:endParaRPr lang="en-GB" dirty="0"/>
          </a:p>
        </p:txBody>
      </p:sp>
      <p:pic>
        <p:nvPicPr>
          <p:cNvPr id="4" name="Picture 3">
            <a:extLst>
              <a:ext uri="{FF2B5EF4-FFF2-40B4-BE49-F238E27FC236}">
                <a16:creationId xmlns:a16="http://schemas.microsoft.com/office/drawing/2014/main" id="{B80C4C94-C005-44D9-B485-2D80CA499B40}"/>
              </a:ext>
            </a:extLst>
          </p:cNvPr>
          <p:cNvPicPr>
            <a:picLocks noChangeAspect="1"/>
          </p:cNvPicPr>
          <p:nvPr/>
        </p:nvPicPr>
        <p:blipFill>
          <a:blip r:embed="rId2"/>
          <a:stretch>
            <a:fillRect/>
          </a:stretch>
        </p:blipFill>
        <p:spPr>
          <a:xfrm>
            <a:off x="4862018" y="1750742"/>
            <a:ext cx="4138525" cy="2750866"/>
          </a:xfrm>
          <a:prstGeom prst="rect">
            <a:avLst/>
          </a:prstGeom>
        </p:spPr>
      </p:pic>
    </p:spTree>
    <p:extLst>
      <p:ext uri="{BB962C8B-B14F-4D97-AF65-F5344CB8AC3E}">
        <p14:creationId xmlns:p14="http://schemas.microsoft.com/office/powerpoint/2010/main" val="358481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4B884EC-3D1F-4466-8577-1EAC919C180C}"/>
              </a:ext>
            </a:extLst>
          </p:cNvPr>
          <p:cNvSpPr>
            <a:spLocks noGrp="1"/>
          </p:cNvSpPr>
          <p:nvPr>
            <p:ph type="title"/>
          </p:nvPr>
        </p:nvSpPr>
        <p:spPr>
          <a:xfrm>
            <a:off x="456406" y="0"/>
            <a:ext cx="8229600" cy="1009650"/>
          </a:xfrm>
        </p:spPr>
        <p:txBody>
          <a:bodyPr/>
          <a:lstStyle/>
          <a:p>
            <a:pPr eaLnBrk="1" hangingPunct="1"/>
            <a:r>
              <a:rPr lang="en-GB" altLang="en-US" dirty="0"/>
              <a:t>A Simple </a:t>
            </a:r>
            <a:r>
              <a:rPr lang="en-GB" altLang="en-US" dirty="0" err="1"/>
              <a:t>Stagegate</a:t>
            </a:r>
            <a:r>
              <a:rPr lang="en-GB" altLang="en-US" dirty="0"/>
              <a:t> Model</a:t>
            </a:r>
          </a:p>
        </p:txBody>
      </p:sp>
      <p:sp>
        <p:nvSpPr>
          <p:cNvPr id="14339" name="Rectangle 2">
            <a:extLst>
              <a:ext uri="{FF2B5EF4-FFF2-40B4-BE49-F238E27FC236}">
                <a16:creationId xmlns:a16="http://schemas.microsoft.com/office/drawing/2014/main" id="{A00F7DB7-30B2-46A2-9A15-B0565DB3406A}"/>
              </a:ext>
            </a:extLst>
          </p:cNvPr>
          <p:cNvSpPr>
            <a:spLocks noChangeArrowheads="1"/>
          </p:cNvSpPr>
          <p:nvPr/>
        </p:nvSpPr>
        <p:spPr bwMode="auto">
          <a:xfrm>
            <a:off x="250824" y="1009650"/>
            <a:ext cx="8640763"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1800" b="1" dirty="0">
                <a:solidFill>
                  <a:srgbClr val="005093"/>
                </a:solidFill>
                <a:latin typeface="Univers-Bold"/>
              </a:rPr>
              <a:t>Concept - </a:t>
            </a:r>
            <a:r>
              <a:rPr lang="en-GB" altLang="en-US" sz="1800" dirty="0">
                <a:solidFill>
                  <a:srgbClr val="005093"/>
                </a:solidFill>
                <a:latin typeface="Univers" panose="020B0503020202020204" pitchFamily="34" charset="0"/>
              </a:rPr>
              <a:t>Idea Generation</a:t>
            </a:r>
          </a:p>
          <a:p>
            <a:pPr eaLnBrk="1" hangingPunct="1">
              <a:spcBef>
                <a:spcPct val="0"/>
              </a:spcBef>
              <a:buFontTx/>
              <a:buNone/>
            </a:pPr>
            <a:r>
              <a:rPr lang="en-GB" altLang="en-US" sz="1800" dirty="0">
                <a:solidFill>
                  <a:srgbClr val="000000"/>
                </a:solidFill>
                <a:latin typeface="Univers" panose="020B0503020202020204" pitchFamily="34" charset="0"/>
              </a:rPr>
              <a:t>A very large number of ideas are considered against strategic fit, market</a:t>
            </a:r>
          </a:p>
          <a:p>
            <a:pPr eaLnBrk="1" hangingPunct="1">
              <a:spcBef>
                <a:spcPct val="0"/>
              </a:spcBef>
              <a:buFontTx/>
              <a:buNone/>
            </a:pPr>
            <a:r>
              <a:rPr lang="en-GB" altLang="en-US" sz="1800" dirty="0">
                <a:solidFill>
                  <a:srgbClr val="000000"/>
                </a:solidFill>
                <a:latin typeface="Univers" panose="020B0503020202020204" pitchFamily="34" charset="0"/>
              </a:rPr>
              <a:t>need, impact on the company and the chances of technical success, to</a:t>
            </a:r>
          </a:p>
          <a:p>
            <a:pPr eaLnBrk="1" hangingPunct="1">
              <a:spcBef>
                <a:spcPct val="0"/>
              </a:spcBef>
              <a:buFontTx/>
              <a:buNone/>
            </a:pPr>
            <a:r>
              <a:rPr lang="en-GB" altLang="en-US" sz="1800" dirty="0">
                <a:solidFill>
                  <a:srgbClr val="000000"/>
                </a:solidFill>
                <a:latin typeface="Univers" panose="020B0503020202020204" pitchFamily="34" charset="0"/>
              </a:rPr>
              <a:t>decide which are worth exploring further.</a:t>
            </a:r>
          </a:p>
          <a:p>
            <a:pPr eaLnBrk="1" hangingPunct="1">
              <a:spcBef>
                <a:spcPct val="0"/>
              </a:spcBef>
              <a:buFontTx/>
              <a:buNone/>
            </a:pPr>
            <a:endParaRPr lang="en-GB" altLang="en-US" sz="1800" dirty="0">
              <a:solidFill>
                <a:srgbClr val="000000"/>
              </a:solidFill>
              <a:latin typeface="Univers" panose="020B0503020202020204" pitchFamily="34" charset="0"/>
            </a:endParaRPr>
          </a:p>
          <a:p>
            <a:pPr eaLnBrk="1" hangingPunct="1">
              <a:spcBef>
                <a:spcPct val="0"/>
              </a:spcBef>
              <a:buFontTx/>
              <a:buNone/>
            </a:pPr>
            <a:r>
              <a:rPr lang="en-GB" altLang="en-US" sz="1800" b="1" dirty="0">
                <a:solidFill>
                  <a:srgbClr val="005093"/>
                </a:solidFill>
                <a:latin typeface="Univers-Bold"/>
              </a:rPr>
              <a:t>Feasibility  -</a:t>
            </a:r>
            <a:r>
              <a:rPr lang="en-GB" altLang="en-US" sz="1800" dirty="0">
                <a:solidFill>
                  <a:srgbClr val="005093"/>
                </a:solidFill>
                <a:latin typeface="Univers" panose="020B0503020202020204" pitchFamily="34" charset="0"/>
              </a:rPr>
              <a:t>Proof of Concept/Principle</a:t>
            </a:r>
          </a:p>
          <a:p>
            <a:pPr eaLnBrk="1" hangingPunct="1">
              <a:spcBef>
                <a:spcPct val="0"/>
              </a:spcBef>
              <a:buFontTx/>
              <a:buNone/>
            </a:pPr>
            <a:r>
              <a:rPr lang="en-GB" altLang="en-US" sz="1800" dirty="0">
                <a:solidFill>
                  <a:srgbClr val="000000"/>
                </a:solidFill>
                <a:latin typeface="Univers" panose="020B0503020202020204" pitchFamily="34" charset="0"/>
              </a:rPr>
              <a:t>Projects to go into development are selected on the basis of market</a:t>
            </a:r>
          </a:p>
          <a:p>
            <a:pPr eaLnBrk="1" hangingPunct="1">
              <a:spcBef>
                <a:spcPct val="0"/>
              </a:spcBef>
              <a:buFontTx/>
              <a:buNone/>
            </a:pPr>
            <a:r>
              <a:rPr lang="en-GB" altLang="en-US" sz="1800" dirty="0">
                <a:solidFill>
                  <a:srgbClr val="000000"/>
                </a:solidFill>
                <a:latin typeface="Univers" panose="020B0503020202020204" pitchFamily="34" charset="0"/>
              </a:rPr>
              <a:t>acceptability, achievability of technical requirements, risk/reward criteria,</a:t>
            </a:r>
          </a:p>
          <a:p>
            <a:pPr eaLnBrk="1" hangingPunct="1">
              <a:spcBef>
                <a:spcPct val="0"/>
              </a:spcBef>
              <a:buFontTx/>
              <a:buNone/>
            </a:pPr>
            <a:r>
              <a:rPr lang="en-GB" altLang="en-US" sz="1800" dirty="0">
                <a:solidFill>
                  <a:srgbClr val="000000"/>
                </a:solidFill>
                <a:latin typeface="Univers" panose="020B0503020202020204" pitchFamily="34" charset="0"/>
              </a:rPr>
              <a:t>and the availability of the required resources (people, facilities and money)</a:t>
            </a:r>
          </a:p>
          <a:p>
            <a:pPr eaLnBrk="1" hangingPunct="1">
              <a:spcBef>
                <a:spcPct val="0"/>
              </a:spcBef>
              <a:buFontTx/>
              <a:buNone/>
            </a:pPr>
            <a:r>
              <a:rPr lang="en-GB" altLang="en-US" sz="1800" dirty="0">
                <a:solidFill>
                  <a:srgbClr val="000000"/>
                </a:solidFill>
                <a:latin typeface="Univers" panose="020B0503020202020204" pitchFamily="34" charset="0"/>
              </a:rPr>
              <a:t>.</a:t>
            </a:r>
          </a:p>
          <a:p>
            <a:pPr eaLnBrk="1" hangingPunct="1">
              <a:spcBef>
                <a:spcPct val="0"/>
              </a:spcBef>
              <a:buFontTx/>
              <a:buNone/>
            </a:pPr>
            <a:r>
              <a:rPr lang="en-GB" altLang="en-US" sz="1800" b="1" dirty="0">
                <a:solidFill>
                  <a:srgbClr val="005093"/>
                </a:solidFill>
                <a:latin typeface="Univers-Bold"/>
              </a:rPr>
              <a:t>Development - </a:t>
            </a:r>
            <a:r>
              <a:rPr lang="en-GB" altLang="en-US" sz="1800" dirty="0">
                <a:solidFill>
                  <a:srgbClr val="005093"/>
                </a:solidFill>
                <a:latin typeface="Univers" panose="020B0503020202020204" pitchFamily="34" charset="0"/>
              </a:rPr>
              <a:t>Development, Prototyping and Testing</a:t>
            </a:r>
          </a:p>
          <a:p>
            <a:pPr eaLnBrk="1" hangingPunct="1">
              <a:spcBef>
                <a:spcPct val="0"/>
              </a:spcBef>
              <a:buFontTx/>
              <a:buNone/>
            </a:pPr>
            <a:r>
              <a:rPr lang="en-GB" altLang="en-US" sz="1800" dirty="0">
                <a:solidFill>
                  <a:srgbClr val="000000"/>
                </a:solidFill>
                <a:latin typeface="Univers" panose="020B0503020202020204" pitchFamily="34" charset="0"/>
              </a:rPr>
              <a:t>Progress to market is dependent on satisfactory feedback on the</a:t>
            </a:r>
          </a:p>
          <a:p>
            <a:pPr eaLnBrk="1" hangingPunct="1">
              <a:spcBef>
                <a:spcPct val="0"/>
              </a:spcBef>
              <a:buFontTx/>
              <a:buNone/>
            </a:pPr>
            <a:r>
              <a:rPr lang="en-GB" altLang="en-US" sz="1800" dirty="0">
                <a:solidFill>
                  <a:srgbClr val="000000"/>
                </a:solidFill>
                <a:latin typeface="Univers" panose="020B0503020202020204" pitchFamily="34" charset="0"/>
              </a:rPr>
              <a:t>prototype, an assessment of the competitive response, and deliverable</a:t>
            </a:r>
          </a:p>
          <a:p>
            <a:pPr eaLnBrk="1" hangingPunct="1">
              <a:spcBef>
                <a:spcPct val="0"/>
              </a:spcBef>
              <a:buFontTx/>
              <a:buNone/>
            </a:pPr>
            <a:r>
              <a:rPr lang="en-GB" altLang="en-US" sz="1800" dirty="0">
                <a:solidFill>
                  <a:srgbClr val="000000"/>
                </a:solidFill>
                <a:latin typeface="Univers" panose="020B0503020202020204" pitchFamily="34" charset="0"/>
              </a:rPr>
              <a:t>strategies on sourcing, marketing and pricing/ margins.</a:t>
            </a:r>
          </a:p>
          <a:p>
            <a:pPr eaLnBrk="1" hangingPunct="1">
              <a:spcBef>
                <a:spcPct val="0"/>
              </a:spcBef>
              <a:buFontTx/>
              <a:buNone/>
            </a:pPr>
            <a:endParaRPr lang="en-GB" altLang="en-US" sz="1800" dirty="0">
              <a:solidFill>
                <a:srgbClr val="000000"/>
              </a:solidFill>
              <a:latin typeface="Univers" panose="020B0503020202020204" pitchFamily="34" charset="0"/>
            </a:endParaRPr>
          </a:p>
          <a:p>
            <a:pPr eaLnBrk="1" hangingPunct="1">
              <a:spcBef>
                <a:spcPct val="0"/>
              </a:spcBef>
              <a:buFontTx/>
              <a:buNone/>
            </a:pPr>
            <a:r>
              <a:rPr lang="en-GB" altLang="en-US" sz="1800" b="1" dirty="0">
                <a:solidFill>
                  <a:srgbClr val="005093"/>
                </a:solidFill>
                <a:latin typeface="Univers-Bold"/>
              </a:rPr>
              <a:t>Implementation -  </a:t>
            </a:r>
            <a:r>
              <a:rPr lang="en-GB" altLang="en-US" sz="1800" dirty="0">
                <a:solidFill>
                  <a:srgbClr val="005093"/>
                </a:solidFill>
                <a:latin typeface="Univers" panose="020B0503020202020204" pitchFamily="34" charset="0"/>
              </a:rPr>
              <a:t>Marketing and Launch</a:t>
            </a:r>
            <a:endParaRPr lang="en-GB" altLang="en-US" sz="1800" dirty="0">
              <a:solidFill>
                <a:srgbClr val="000000"/>
              </a:solidFill>
              <a:latin typeface="Calibri" panose="020F0502020204030204" pitchFamily="34" charset="0"/>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C340B336-2BBD-4C21-8AA5-466B579D1F60}"/>
              </a:ext>
            </a:extLst>
          </p:cNvPr>
          <p:cNvSpPr>
            <a:spLocks noGrp="1"/>
          </p:cNvSpPr>
          <p:nvPr>
            <p:ph type="title"/>
          </p:nvPr>
        </p:nvSpPr>
        <p:spPr/>
        <p:txBody>
          <a:bodyPr/>
          <a:lstStyle/>
          <a:p>
            <a:pPr eaLnBrk="1" hangingPunct="1"/>
            <a:r>
              <a:rPr lang="en-GB" altLang="en-US"/>
              <a:t>Stagegate Model </a:t>
            </a:r>
            <a:r>
              <a:rPr lang="en-GB" altLang="en-US" sz="1800"/>
              <a:t>Cooper, R.G. (2011)</a:t>
            </a:r>
          </a:p>
        </p:txBody>
      </p:sp>
      <p:pic>
        <p:nvPicPr>
          <p:cNvPr id="15363" name="Picture 2">
            <a:extLst>
              <a:ext uri="{FF2B5EF4-FFF2-40B4-BE49-F238E27FC236}">
                <a16:creationId xmlns:a16="http://schemas.microsoft.com/office/drawing/2014/main" id="{2984D197-B1C8-4687-AE0A-DF12801856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1268413"/>
            <a:ext cx="6696075" cy="4302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364" name="TextBox 2">
            <a:extLst>
              <a:ext uri="{FF2B5EF4-FFF2-40B4-BE49-F238E27FC236}">
                <a16:creationId xmlns:a16="http://schemas.microsoft.com/office/drawing/2014/main" id="{F470C4AC-D137-463F-A504-69369096E999}"/>
              </a:ext>
            </a:extLst>
          </p:cNvPr>
          <p:cNvSpPr txBox="1">
            <a:spLocks noChangeArrowheads="1"/>
          </p:cNvSpPr>
          <p:nvPr/>
        </p:nvSpPr>
        <p:spPr bwMode="auto">
          <a:xfrm>
            <a:off x="3851275" y="6453188"/>
            <a:ext cx="47529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1800">
                <a:latin typeface="Corbel" panose="020B0503020204020204" pitchFamily="34" charset="0"/>
              </a:rPr>
              <a:t>Sourced </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0B27DE0-9D7A-4E5D-84EA-AEFA1335E4C0}"/>
              </a:ext>
            </a:extLst>
          </p:cNvPr>
          <p:cNvSpPr>
            <a:spLocks noGrp="1"/>
          </p:cNvSpPr>
          <p:nvPr>
            <p:ph type="title"/>
          </p:nvPr>
        </p:nvSpPr>
        <p:spPr/>
        <p:txBody>
          <a:bodyPr/>
          <a:lstStyle/>
          <a:p>
            <a:pPr eaLnBrk="1" hangingPunct="1"/>
            <a:r>
              <a:rPr lang="en-GB" altLang="en-US" sz="3200"/>
              <a:t>Innovation Pipeline (Funnel) Stagegate Model</a:t>
            </a:r>
          </a:p>
        </p:txBody>
      </p:sp>
      <p:pic>
        <p:nvPicPr>
          <p:cNvPr id="16387" name="Picture 2">
            <a:extLst>
              <a:ext uri="{FF2B5EF4-FFF2-40B4-BE49-F238E27FC236}">
                <a16:creationId xmlns:a16="http://schemas.microsoft.com/office/drawing/2014/main" id="{EA2E8486-8953-43A3-9159-403CD49EAE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12875"/>
            <a:ext cx="9166225" cy="544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extLst>
              <a:ext uri="{FF2B5EF4-FFF2-40B4-BE49-F238E27FC236}">
                <a16:creationId xmlns:a16="http://schemas.microsoft.com/office/drawing/2014/main" id="{25FE0833-A7C7-422D-B7C8-294F27D7A74F}"/>
              </a:ext>
            </a:extLst>
          </p:cNvPr>
          <p:cNvSpPr/>
          <p:nvPr/>
        </p:nvSpPr>
        <p:spPr>
          <a:xfrm>
            <a:off x="611188" y="1557338"/>
            <a:ext cx="7632700" cy="5762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9D726DC-3842-4591-8EC1-5AD2E14897BA}"/>
              </a:ext>
            </a:extLst>
          </p:cNvPr>
          <p:cNvSpPr>
            <a:spLocks noGrp="1" noChangeArrowheads="1"/>
          </p:cNvSpPr>
          <p:nvPr>
            <p:ph type="title"/>
          </p:nvPr>
        </p:nvSpPr>
        <p:spPr>
          <a:xfrm>
            <a:off x="457200" y="274638"/>
            <a:ext cx="8229600" cy="706437"/>
          </a:xfrm>
        </p:spPr>
        <p:txBody>
          <a:bodyPr/>
          <a:lstStyle/>
          <a:p>
            <a:pPr eaLnBrk="1" hangingPunct="1"/>
            <a:r>
              <a:rPr lang="en-GB" altLang="en-US" sz="4000"/>
              <a:t>Idea Screening</a:t>
            </a:r>
            <a:r>
              <a:rPr lang="en-US" altLang="en-US" sz="4000"/>
              <a:t> </a:t>
            </a:r>
          </a:p>
        </p:txBody>
      </p:sp>
      <p:sp>
        <p:nvSpPr>
          <p:cNvPr id="17411" name="Rectangle 3">
            <a:extLst>
              <a:ext uri="{FF2B5EF4-FFF2-40B4-BE49-F238E27FC236}">
                <a16:creationId xmlns:a16="http://schemas.microsoft.com/office/drawing/2014/main" id="{D5CB679B-6A42-45A8-9FB0-EE99087BCDDA}"/>
              </a:ext>
            </a:extLst>
          </p:cNvPr>
          <p:cNvSpPr>
            <a:spLocks noGrp="1" noChangeArrowheads="1"/>
          </p:cNvSpPr>
          <p:nvPr>
            <p:ph idx="1"/>
          </p:nvPr>
        </p:nvSpPr>
        <p:spPr>
          <a:xfrm>
            <a:off x="468313" y="3573463"/>
            <a:ext cx="8229600" cy="2016125"/>
          </a:xfrm>
        </p:spPr>
        <p:txBody>
          <a:bodyPr>
            <a:normAutofit lnSpcReduction="10000"/>
          </a:bodyPr>
          <a:lstStyle/>
          <a:p>
            <a:pPr eaLnBrk="1" hangingPunct="1">
              <a:lnSpc>
                <a:spcPct val="80000"/>
              </a:lnSpc>
            </a:pPr>
            <a:r>
              <a:rPr lang="en-US" altLang="en-US" sz="2000"/>
              <a:t>A good idea is not enough; </a:t>
            </a:r>
            <a:r>
              <a:rPr lang="en-US" altLang="en-US" sz="2000" b="1"/>
              <a:t>it needs some</a:t>
            </a:r>
            <a:r>
              <a:rPr lang="en-US" altLang="en-US" sz="2000"/>
              <a:t> </a:t>
            </a:r>
            <a:r>
              <a:rPr lang="en-US" altLang="en-US" sz="2000" b="1"/>
              <a:t>degree of fit with the organisation in terms of resources, capabilities, finances, structure and values</a:t>
            </a:r>
            <a:r>
              <a:rPr lang="en-US" altLang="en-US" sz="2000"/>
              <a:t>. It must also fit with the external environment – the market, the needs of customers, relevant regulations and sundry other stakeholders.</a:t>
            </a:r>
          </a:p>
          <a:p>
            <a:pPr eaLnBrk="1" hangingPunct="1">
              <a:lnSpc>
                <a:spcPct val="80000"/>
              </a:lnSpc>
            </a:pPr>
            <a:endParaRPr lang="en-US" altLang="en-US" sz="1400"/>
          </a:p>
          <a:p>
            <a:pPr eaLnBrk="1" hangingPunct="1">
              <a:lnSpc>
                <a:spcPct val="80000"/>
              </a:lnSpc>
            </a:pPr>
            <a:r>
              <a:rPr lang="en-GB" altLang="en-US" sz="2000"/>
              <a:t>Ideas need screening to ensure resources, finance, people structure, market demand and policies are existent</a:t>
            </a:r>
            <a:endParaRPr lang="en-US" altLang="en-US" sz="2000"/>
          </a:p>
        </p:txBody>
      </p:sp>
      <p:sp>
        <p:nvSpPr>
          <p:cNvPr id="17412" name="Slide Number Placeholder 5">
            <a:extLst>
              <a:ext uri="{FF2B5EF4-FFF2-40B4-BE49-F238E27FC236}">
                <a16:creationId xmlns:a16="http://schemas.microsoft.com/office/drawing/2014/main" id="{0B1EC70B-349D-49D9-8710-4524E3BE222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5C8E82FB-7A2A-4BAD-A695-8AFC0177A844}" type="slidenum">
              <a:rPr lang="en-US" altLang="en-US" sz="1200">
                <a:solidFill>
                  <a:srgbClr val="000000"/>
                </a:solidFill>
                <a:latin typeface="Arial" panose="020B0604020202020204" pitchFamily="34" charset="0"/>
              </a:rPr>
              <a:pPr eaLnBrk="1" hangingPunct="1">
                <a:spcBef>
                  <a:spcPct val="0"/>
                </a:spcBef>
                <a:buFontTx/>
                <a:buNone/>
              </a:pPr>
              <a:t>61</a:t>
            </a:fld>
            <a:endParaRPr lang="en-US" altLang="en-US" sz="1200">
              <a:solidFill>
                <a:srgbClr val="000000"/>
              </a:solidFill>
              <a:latin typeface="Arial" panose="020B0604020202020204" pitchFamily="34" charset="0"/>
            </a:endParaRPr>
          </a:p>
        </p:txBody>
      </p:sp>
      <p:pic>
        <p:nvPicPr>
          <p:cNvPr id="17413" name="Picture 4">
            <a:extLst>
              <a:ext uri="{FF2B5EF4-FFF2-40B4-BE49-F238E27FC236}">
                <a16:creationId xmlns:a16="http://schemas.microsoft.com/office/drawing/2014/main" id="{6D386CCA-1388-4EAC-A9C7-B27BA76A6A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450" y="981075"/>
            <a:ext cx="6567488" cy="2489200"/>
          </a:xfrm>
          <a:prstGeom prst="rect">
            <a:avLst/>
          </a:prstGeom>
          <a:noFill/>
          <a:ln w="6350">
            <a:solidFill>
              <a:srgbClr val="666699"/>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D073135-6675-423E-BB21-9E93E2AD1309}"/>
              </a:ext>
            </a:extLst>
          </p:cNvPr>
          <p:cNvSpPr>
            <a:spLocks noGrp="1"/>
          </p:cNvSpPr>
          <p:nvPr>
            <p:ph type="title"/>
          </p:nvPr>
        </p:nvSpPr>
        <p:spPr/>
        <p:txBody>
          <a:bodyPr/>
          <a:lstStyle/>
          <a:p>
            <a:pPr eaLnBrk="1" hangingPunct="1"/>
            <a:r>
              <a:rPr lang="en-GB" altLang="en-US"/>
              <a:t>Idea Screening</a:t>
            </a:r>
          </a:p>
        </p:txBody>
      </p:sp>
      <p:sp>
        <p:nvSpPr>
          <p:cNvPr id="3" name="Rectangle 3">
            <a:extLst>
              <a:ext uri="{FF2B5EF4-FFF2-40B4-BE49-F238E27FC236}">
                <a16:creationId xmlns:a16="http://schemas.microsoft.com/office/drawing/2014/main" id="{5F8A1450-4BCF-4F86-B811-F256B4DE5335}"/>
              </a:ext>
            </a:extLst>
          </p:cNvPr>
          <p:cNvSpPr txBox="1">
            <a:spLocks noChangeArrowheads="1"/>
          </p:cNvSpPr>
          <p:nvPr/>
        </p:nvSpPr>
        <p:spPr bwMode="auto">
          <a:xfrm>
            <a:off x="468313" y="1196975"/>
            <a:ext cx="8142287"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rtl="0" eaLnBrk="0" fontAlgn="base" hangingPunct="0">
              <a:spcBef>
                <a:spcPct val="20000"/>
              </a:spcBef>
              <a:spcAft>
                <a:spcPct val="0"/>
              </a:spcAft>
              <a:buClr>
                <a:schemeClr val="bg2"/>
              </a:buClr>
              <a:buSzPct val="75000"/>
              <a:buFont typeface="Monotype Sort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bg2"/>
              </a:buClr>
              <a:buSzPct val="75000"/>
              <a:buChar char="–"/>
              <a:defRPr sz="2800">
                <a:solidFill>
                  <a:schemeClr val="tx1"/>
                </a:solidFill>
                <a:latin typeface="+mn-lt"/>
              </a:defRPr>
            </a:lvl2pPr>
            <a:lvl3pPr marL="1143000" indent="-228600" algn="l" rtl="0" eaLnBrk="0" fontAlgn="base" hangingPunct="0">
              <a:spcBef>
                <a:spcPct val="20000"/>
              </a:spcBef>
              <a:spcAft>
                <a:spcPct val="0"/>
              </a:spcAft>
              <a:buClr>
                <a:schemeClr val="bg2"/>
              </a:buClr>
              <a:buSzPct val="75000"/>
              <a:buFont typeface="Monotype Sort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bg2"/>
              </a:buClr>
              <a:buSzPct val="75000"/>
              <a:buChar char="–"/>
              <a:defRPr sz="2000">
                <a:solidFill>
                  <a:schemeClr val="tx1"/>
                </a:solidFill>
                <a:latin typeface="+mn-lt"/>
              </a:defRPr>
            </a:lvl4pPr>
            <a:lvl5pPr marL="2057400" indent="-228600" algn="l" rtl="0" eaLnBrk="0" fontAlgn="base" hangingPunct="0">
              <a:spcBef>
                <a:spcPct val="20000"/>
              </a:spcBef>
              <a:spcAft>
                <a:spcPct val="0"/>
              </a:spcAft>
              <a:buClr>
                <a:schemeClr val="bg2"/>
              </a:buClr>
              <a:buSzPct val="75000"/>
              <a:buChar char="•"/>
              <a:defRPr sz="2000">
                <a:solidFill>
                  <a:schemeClr val="tx1"/>
                </a:solidFill>
                <a:latin typeface="+mn-lt"/>
              </a:defRPr>
            </a:lvl5pPr>
            <a:lvl6pPr marL="2514600" indent="-228600" algn="l" rtl="0" eaLnBrk="0" fontAlgn="base" hangingPunct="0">
              <a:spcBef>
                <a:spcPct val="20000"/>
              </a:spcBef>
              <a:spcAft>
                <a:spcPct val="0"/>
              </a:spcAft>
              <a:buClr>
                <a:schemeClr val="bg2"/>
              </a:buClr>
              <a:buSzPct val="75000"/>
              <a:buChar char="•"/>
              <a:defRPr sz="2000">
                <a:solidFill>
                  <a:schemeClr val="tx1"/>
                </a:solidFill>
                <a:latin typeface="+mn-lt"/>
              </a:defRPr>
            </a:lvl6pPr>
            <a:lvl7pPr marL="2971800" indent="-228600" algn="l" rtl="0" eaLnBrk="0" fontAlgn="base" hangingPunct="0">
              <a:spcBef>
                <a:spcPct val="20000"/>
              </a:spcBef>
              <a:spcAft>
                <a:spcPct val="0"/>
              </a:spcAft>
              <a:buClr>
                <a:schemeClr val="bg2"/>
              </a:buClr>
              <a:buSzPct val="75000"/>
              <a:buChar char="•"/>
              <a:defRPr sz="2000">
                <a:solidFill>
                  <a:schemeClr val="tx1"/>
                </a:solidFill>
                <a:latin typeface="+mn-lt"/>
              </a:defRPr>
            </a:lvl7pPr>
            <a:lvl8pPr marL="3429000" indent="-228600" algn="l" rtl="0" eaLnBrk="0" fontAlgn="base" hangingPunct="0">
              <a:spcBef>
                <a:spcPct val="20000"/>
              </a:spcBef>
              <a:spcAft>
                <a:spcPct val="0"/>
              </a:spcAft>
              <a:buClr>
                <a:schemeClr val="bg2"/>
              </a:buClr>
              <a:buSzPct val="75000"/>
              <a:buChar char="•"/>
              <a:defRPr sz="2000">
                <a:solidFill>
                  <a:schemeClr val="tx1"/>
                </a:solidFill>
                <a:latin typeface="+mn-lt"/>
              </a:defRPr>
            </a:lvl8pPr>
            <a:lvl9pPr marL="3886200" indent="-228600" algn="l" rtl="0" eaLnBrk="0" fontAlgn="base" hangingPunct="0">
              <a:spcBef>
                <a:spcPct val="20000"/>
              </a:spcBef>
              <a:spcAft>
                <a:spcPct val="0"/>
              </a:spcAft>
              <a:buClr>
                <a:schemeClr val="bg2"/>
              </a:buClr>
              <a:buSzPct val="75000"/>
              <a:buChar char="•"/>
              <a:defRPr sz="2000">
                <a:solidFill>
                  <a:schemeClr val="tx1"/>
                </a:solidFill>
                <a:latin typeface="+mn-lt"/>
              </a:defRPr>
            </a:lvl9pPr>
          </a:lstStyle>
          <a:p>
            <a:pPr>
              <a:buClr>
                <a:srgbClr val="B2B2B2"/>
              </a:buClr>
              <a:buFont typeface="Monotype Sorts" pitchFamily="2" charset="2"/>
              <a:buNone/>
              <a:defRPr/>
            </a:pPr>
            <a:r>
              <a:rPr lang="en-US" sz="2000" kern="0" dirty="0">
                <a:solidFill>
                  <a:srgbClr val="000000"/>
                </a:solidFill>
              </a:rPr>
              <a:t>Out of 100 ideas or more, there may be only one or two real opportunities.</a:t>
            </a:r>
          </a:p>
          <a:p>
            <a:pPr>
              <a:buClr>
                <a:srgbClr val="B2B2B2"/>
              </a:buClr>
              <a:buFont typeface="Monotype Sorts" pitchFamily="2" charset="2"/>
              <a:buNone/>
              <a:defRPr/>
            </a:pPr>
            <a:r>
              <a:rPr lang="en-US" sz="2000" kern="0" dirty="0">
                <a:solidFill>
                  <a:srgbClr val="000000"/>
                </a:solidFill>
              </a:rPr>
              <a:t>Superior business </a:t>
            </a:r>
            <a:r>
              <a:rPr lang="en-US" sz="2000" i="1" kern="0" dirty="0">
                <a:solidFill>
                  <a:srgbClr val="000000"/>
                </a:solidFill>
              </a:rPr>
              <a:t>ideas</a:t>
            </a:r>
            <a:r>
              <a:rPr lang="en-US" sz="2000" kern="0" dirty="0">
                <a:solidFill>
                  <a:srgbClr val="000000"/>
                </a:solidFill>
              </a:rPr>
              <a:t> that have the potential to become </a:t>
            </a:r>
            <a:r>
              <a:rPr lang="en-US" sz="2000" i="1" kern="0" dirty="0">
                <a:solidFill>
                  <a:srgbClr val="000000"/>
                </a:solidFill>
              </a:rPr>
              <a:t>opportunities</a:t>
            </a:r>
            <a:r>
              <a:rPr lang="en-US" sz="2000" kern="0" dirty="0">
                <a:solidFill>
                  <a:srgbClr val="000000"/>
                </a:solidFill>
              </a:rPr>
              <a:t> have 4 anchors:</a:t>
            </a:r>
            <a:endParaRPr lang="en-US" sz="2400" kern="0" dirty="0">
              <a:solidFill>
                <a:srgbClr val="000000"/>
              </a:solidFill>
            </a:endParaRPr>
          </a:p>
          <a:p>
            <a:pPr lvl="1">
              <a:buClr>
                <a:srgbClr val="B2B2B2"/>
              </a:buClr>
              <a:buFontTx/>
              <a:buNone/>
              <a:defRPr/>
            </a:pPr>
            <a:endParaRPr lang="en-US" sz="2000" kern="0" dirty="0">
              <a:solidFill>
                <a:srgbClr val="000000"/>
              </a:solidFill>
              <a:cs typeface="Arial" charset="0"/>
            </a:endParaRPr>
          </a:p>
          <a:p>
            <a:pPr lvl="1">
              <a:buClr>
                <a:srgbClr val="B2B2B2"/>
              </a:buClr>
              <a:buFontTx/>
              <a:buNone/>
              <a:defRPr/>
            </a:pPr>
            <a:r>
              <a:rPr lang="en-US" sz="2000" kern="0" dirty="0">
                <a:solidFill>
                  <a:srgbClr val="000000"/>
                </a:solidFill>
                <a:cs typeface="Arial" charset="0"/>
              </a:rPr>
              <a:t>1.	They create or add </a:t>
            </a:r>
            <a:r>
              <a:rPr lang="en-US" sz="2000" u="sng" kern="0" dirty="0">
                <a:solidFill>
                  <a:srgbClr val="000000"/>
                </a:solidFill>
                <a:cs typeface="Arial" charset="0"/>
              </a:rPr>
              <a:t>significant value</a:t>
            </a:r>
            <a:r>
              <a:rPr lang="en-US" sz="2000" kern="0" dirty="0">
                <a:solidFill>
                  <a:srgbClr val="000000"/>
                </a:solidFill>
                <a:cs typeface="Arial" charset="0"/>
              </a:rPr>
              <a:t> to a customer or end user.</a:t>
            </a:r>
          </a:p>
          <a:p>
            <a:pPr lvl="1">
              <a:buClr>
                <a:srgbClr val="B2B2B2"/>
              </a:buClr>
              <a:buFontTx/>
              <a:buNone/>
              <a:defRPr/>
            </a:pPr>
            <a:r>
              <a:rPr lang="en-US" sz="2000" kern="0" dirty="0">
                <a:solidFill>
                  <a:srgbClr val="000000"/>
                </a:solidFill>
                <a:cs typeface="Arial" charset="0"/>
              </a:rPr>
              <a:t>2.	They do so by </a:t>
            </a:r>
            <a:r>
              <a:rPr lang="en-US" sz="2000" u="sng" kern="0" dirty="0">
                <a:solidFill>
                  <a:srgbClr val="000000"/>
                </a:solidFill>
                <a:cs typeface="Arial" charset="0"/>
              </a:rPr>
              <a:t>solving a significant problem</a:t>
            </a:r>
            <a:r>
              <a:rPr lang="en-US" sz="2000" kern="0" dirty="0">
                <a:solidFill>
                  <a:srgbClr val="000000"/>
                </a:solidFill>
                <a:cs typeface="Arial" charset="0"/>
              </a:rPr>
              <a:t>, or </a:t>
            </a:r>
            <a:r>
              <a:rPr lang="en-US" sz="2000" u="sng" kern="0" dirty="0">
                <a:solidFill>
                  <a:srgbClr val="000000"/>
                </a:solidFill>
                <a:cs typeface="Arial" charset="0"/>
              </a:rPr>
              <a:t>meeting a significant want or need</a:t>
            </a:r>
            <a:r>
              <a:rPr lang="en-US" sz="2000" kern="0" dirty="0">
                <a:solidFill>
                  <a:srgbClr val="000000"/>
                </a:solidFill>
                <a:cs typeface="Arial" charset="0"/>
              </a:rPr>
              <a:t>, for which someone is willing to pay a premium.</a:t>
            </a:r>
          </a:p>
          <a:p>
            <a:pPr lvl="1">
              <a:buClr>
                <a:srgbClr val="B2B2B2"/>
              </a:buClr>
              <a:buFontTx/>
              <a:buNone/>
              <a:defRPr/>
            </a:pPr>
            <a:r>
              <a:rPr lang="en-US" sz="2000" kern="0" dirty="0">
                <a:solidFill>
                  <a:srgbClr val="000000"/>
                </a:solidFill>
                <a:cs typeface="Arial" charset="0"/>
              </a:rPr>
              <a:t>3.	They therefore have a </a:t>
            </a:r>
            <a:r>
              <a:rPr lang="en-US" sz="2000" u="sng" kern="0" dirty="0">
                <a:solidFill>
                  <a:srgbClr val="000000"/>
                </a:solidFill>
                <a:cs typeface="Arial" charset="0"/>
              </a:rPr>
              <a:t>robust market, profit margin</a:t>
            </a:r>
            <a:r>
              <a:rPr lang="en-US" sz="2000" kern="0" dirty="0">
                <a:solidFill>
                  <a:srgbClr val="000000"/>
                </a:solidFill>
                <a:cs typeface="Arial" charset="0"/>
              </a:rPr>
              <a:t>, and moneymaking characteristics.</a:t>
            </a:r>
          </a:p>
          <a:p>
            <a:pPr lvl="1">
              <a:buClr>
                <a:srgbClr val="B2B2B2"/>
              </a:buClr>
              <a:buFontTx/>
              <a:buNone/>
              <a:defRPr/>
            </a:pPr>
            <a:r>
              <a:rPr lang="en-US" sz="2000" kern="0" dirty="0">
                <a:solidFill>
                  <a:srgbClr val="000000"/>
                </a:solidFill>
                <a:cs typeface="Arial" charset="0"/>
              </a:rPr>
              <a:t>4.	They are a </a:t>
            </a:r>
            <a:r>
              <a:rPr lang="en-US" sz="2000" u="sng" kern="0" dirty="0">
                <a:solidFill>
                  <a:srgbClr val="000000"/>
                </a:solidFill>
                <a:cs typeface="Arial" charset="0"/>
              </a:rPr>
              <a:t>good fit</a:t>
            </a:r>
            <a:r>
              <a:rPr lang="en-US" sz="2000" kern="0" dirty="0">
                <a:solidFill>
                  <a:srgbClr val="000000"/>
                </a:solidFill>
                <a:cs typeface="Arial" charset="0"/>
              </a:rPr>
              <a:t> with the founder(s) and management team at the time and in the marketplace with a risk/reward balance.</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103462E-C878-4E49-B5B9-17A1C3193909}"/>
              </a:ext>
            </a:extLst>
          </p:cNvPr>
          <p:cNvSpPr>
            <a:spLocks noGrp="1" noChangeArrowheads="1"/>
          </p:cNvSpPr>
          <p:nvPr>
            <p:ph type="title"/>
          </p:nvPr>
        </p:nvSpPr>
        <p:spPr>
          <a:xfrm>
            <a:off x="457200" y="274638"/>
            <a:ext cx="8229600" cy="993775"/>
          </a:xfrm>
        </p:spPr>
        <p:txBody>
          <a:bodyPr/>
          <a:lstStyle/>
          <a:p>
            <a:pPr eaLnBrk="1" hangingPunct="1"/>
            <a:r>
              <a:rPr lang="en-GB" altLang="en-US" sz="3200"/>
              <a:t>Idea Screening: Offices of Innovation</a:t>
            </a:r>
            <a:endParaRPr lang="en-US" altLang="en-US" sz="3200"/>
          </a:p>
        </p:txBody>
      </p:sp>
      <p:sp>
        <p:nvSpPr>
          <p:cNvPr id="19459" name="Rectangle 3">
            <a:extLst>
              <a:ext uri="{FF2B5EF4-FFF2-40B4-BE49-F238E27FC236}">
                <a16:creationId xmlns:a16="http://schemas.microsoft.com/office/drawing/2014/main" id="{2BE29BCC-EBAC-435F-8A69-B185739896DB}"/>
              </a:ext>
            </a:extLst>
          </p:cNvPr>
          <p:cNvSpPr>
            <a:spLocks noGrp="1" noChangeArrowheads="1"/>
          </p:cNvSpPr>
          <p:nvPr>
            <p:ph idx="1"/>
          </p:nvPr>
        </p:nvSpPr>
        <p:spPr>
          <a:xfrm>
            <a:off x="457200" y="1600200"/>
            <a:ext cx="8229600" cy="3844925"/>
          </a:xfrm>
        </p:spPr>
        <p:txBody>
          <a:bodyPr/>
          <a:lstStyle/>
          <a:p>
            <a:pPr eaLnBrk="1" hangingPunct="1"/>
            <a:r>
              <a:rPr lang="en-GB" altLang="en-US" sz="2400"/>
              <a:t>They tend to be </a:t>
            </a:r>
            <a:r>
              <a:rPr lang="en-GB" altLang="en-US" sz="2400" b="1"/>
              <a:t>established in order to stimulate innovative ideas</a:t>
            </a:r>
            <a:r>
              <a:rPr lang="en-GB" altLang="en-US" sz="2400"/>
              <a:t> and are created in large organisations. They are sometimes known as aviary, discovery or innovation networks</a:t>
            </a:r>
          </a:p>
          <a:p>
            <a:pPr eaLnBrk="1" hangingPunct="1"/>
            <a:endParaRPr lang="en-US" altLang="en-US" sz="2400"/>
          </a:p>
          <a:p>
            <a:pPr eaLnBrk="1" hangingPunct="1"/>
            <a:r>
              <a:rPr lang="en-US" altLang="en-US" sz="2400"/>
              <a:t>An Office of Innovation </a:t>
            </a:r>
            <a:r>
              <a:rPr lang="en-US" altLang="en-US" sz="2400" b="1"/>
              <a:t>usually comprises a decentralised network of innovation facilitators</a:t>
            </a:r>
            <a:r>
              <a:rPr lang="en-US" altLang="en-US" sz="2400"/>
              <a:t> who seek out and attract other employees to offer ideas for innovations. </a:t>
            </a:r>
          </a:p>
        </p:txBody>
      </p:sp>
      <p:sp>
        <p:nvSpPr>
          <p:cNvPr id="19460" name="Slide Number Placeholder 5">
            <a:extLst>
              <a:ext uri="{FF2B5EF4-FFF2-40B4-BE49-F238E27FC236}">
                <a16:creationId xmlns:a16="http://schemas.microsoft.com/office/drawing/2014/main" id="{56D18458-87FD-401B-870C-ECF4779D6D4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1210ABDB-AA37-4DF0-B943-22C9C4D97F0A}" type="slidenum">
              <a:rPr lang="en-US" altLang="en-US" sz="1200">
                <a:solidFill>
                  <a:srgbClr val="000000"/>
                </a:solidFill>
                <a:latin typeface="Arial" panose="020B0604020202020204" pitchFamily="34" charset="0"/>
              </a:rPr>
              <a:pPr eaLnBrk="1" hangingPunct="1">
                <a:spcBef>
                  <a:spcPct val="0"/>
                </a:spcBef>
                <a:buFontTx/>
                <a:buNone/>
              </a:pPr>
              <a:t>63</a:t>
            </a:fld>
            <a:endParaRPr lang="en-US" altLang="en-US" sz="1200">
              <a:solidFill>
                <a:srgbClr val="000000"/>
              </a:solidFill>
              <a:latin typeface="Arial" panose="020B0604020202020204" pitchFamily="34" charset="0"/>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75E6516-9B15-48A8-BC63-B29628B7A077}"/>
              </a:ext>
            </a:extLst>
          </p:cNvPr>
          <p:cNvSpPr>
            <a:spLocks noGrp="1" noChangeArrowheads="1"/>
          </p:cNvSpPr>
          <p:nvPr>
            <p:ph type="title"/>
          </p:nvPr>
        </p:nvSpPr>
        <p:spPr/>
        <p:txBody>
          <a:bodyPr>
            <a:normAutofit fontScale="90000"/>
          </a:bodyPr>
          <a:lstStyle/>
          <a:p>
            <a:pPr eaLnBrk="1" hangingPunct="1"/>
            <a:r>
              <a:rPr lang="en-GB" altLang="en-US" sz="3600"/>
              <a:t>Idea Screening: Patents and Suggestion Schemes</a:t>
            </a:r>
            <a:endParaRPr lang="en-US" altLang="en-US" sz="3600"/>
          </a:p>
        </p:txBody>
      </p:sp>
      <p:sp>
        <p:nvSpPr>
          <p:cNvPr id="20483" name="Rectangle 3">
            <a:extLst>
              <a:ext uri="{FF2B5EF4-FFF2-40B4-BE49-F238E27FC236}">
                <a16:creationId xmlns:a16="http://schemas.microsoft.com/office/drawing/2014/main" id="{F3CA134A-BD83-4583-BA07-B20161A03CDB}"/>
              </a:ext>
            </a:extLst>
          </p:cNvPr>
          <p:cNvSpPr>
            <a:spLocks noGrp="1" noChangeArrowheads="1"/>
          </p:cNvSpPr>
          <p:nvPr>
            <p:ph idx="1"/>
          </p:nvPr>
        </p:nvSpPr>
        <p:spPr>
          <a:xfrm>
            <a:off x="468313" y="1844675"/>
            <a:ext cx="8229600" cy="4205288"/>
          </a:xfrm>
        </p:spPr>
        <p:txBody>
          <a:bodyPr/>
          <a:lstStyle/>
          <a:p>
            <a:pPr eaLnBrk="1" hangingPunct="1">
              <a:lnSpc>
                <a:spcPct val="90000"/>
              </a:lnSpc>
              <a:buFontTx/>
              <a:buNone/>
            </a:pPr>
            <a:r>
              <a:rPr lang="en-GB" altLang="en-US" sz="2400" b="1"/>
              <a:t>Patents / Intellectual Property Rights</a:t>
            </a:r>
          </a:p>
          <a:p>
            <a:pPr eaLnBrk="1" hangingPunct="1">
              <a:lnSpc>
                <a:spcPct val="90000"/>
              </a:lnSpc>
            </a:pPr>
            <a:r>
              <a:rPr lang="en-GB" altLang="en-US" sz="2400"/>
              <a:t>Used to protect innovative ideas so that there is no commercial loss for the innovator.</a:t>
            </a:r>
          </a:p>
          <a:p>
            <a:pPr eaLnBrk="1" hangingPunct="1">
              <a:lnSpc>
                <a:spcPct val="90000"/>
              </a:lnSpc>
            </a:pPr>
            <a:r>
              <a:rPr lang="en-GB" altLang="en-US" sz="2400"/>
              <a:t>Used to 'ward off' competitors</a:t>
            </a:r>
          </a:p>
          <a:p>
            <a:pPr eaLnBrk="1" hangingPunct="1">
              <a:lnSpc>
                <a:spcPct val="90000"/>
              </a:lnSpc>
            </a:pPr>
            <a:endParaRPr lang="en-GB" altLang="en-US" sz="2400" b="1" u="sng"/>
          </a:p>
          <a:p>
            <a:pPr eaLnBrk="1" hangingPunct="1">
              <a:lnSpc>
                <a:spcPct val="90000"/>
              </a:lnSpc>
              <a:buFontTx/>
              <a:buNone/>
            </a:pPr>
            <a:r>
              <a:rPr lang="en-GB" altLang="en-US" sz="2400" b="1"/>
              <a:t>Suggestion Schemes &amp; Customer Involvement</a:t>
            </a:r>
          </a:p>
          <a:p>
            <a:pPr eaLnBrk="1" hangingPunct="1">
              <a:lnSpc>
                <a:spcPct val="90000"/>
              </a:lnSpc>
            </a:pPr>
            <a:r>
              <a:rPr lang="en-GB" altLang="en-US" sz="2400"/>
              <a:t>Means of tapping employers' ideas</a:t>
            </a:r>
          </a:p>
          <a:p>
            <a:pPr eaLnBrk="1" hangingPunct="1">
              <a:lnSpc>
                <a:spcPct val="90000"/>
              </a:lnSpc>
            </a:pPr>
            <a:r>
              <a:rPr lang="en-GB" altLang="en-US" sz="2400"/>
              <a:t>Customer involvement and feedback</a:t>
            </a:r>
          </a:p>
          <a:p>
            <a:pPr eaLnBrk="1" hangingPunct="1">
              <a:lnSpc>
                <a:spcPct val="90000"/>
              </a:lnSpc>
            </a:pPr>
            <a:r>
              <a:rPr lang="en-GB" altLang="en-US" sz="2400"/>
              <a:t>Incentive schemes (3M)</a:t>
            </a:r>
            <a:r>
              <a:rPr lang="en-US" altLang="en-US" sz="2400"/>
              <a:t> </a:t>
            </a:r>
          </a:p>
        </p:txBody>
      </p:sp>
      <p:sp>
        <p:nvSpPr>
          <p:cNvPr id="20484" name="Slide Number Placeholder 5">
            <a:extLst>
              <a:ext uri="{FF2B5EF4-FFF2-40B4-BE49-F238E27FC236}">
                <a16:creationId xmlns:a16="http://schemas.microsoft.com/office/drawing/2014/main" id="{ADCCB3B9-24B4-4BB8-AEFC-2B3F3B9F68C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57A946AC-1806-4745-8132-8CA80025D311}" type="slidenum">
              <a:rPr lang="en-US" altLang="en-US" sz="1200">
                <a:solidFill>
                  <a:srgbClr val="000000"/>
                </a:solidFill>
                <a:latin typeface="Arial" panose="020B0604020202020204" pitchFamily="34" charset="0"/>
              </a:rPr>
              <a:pPr eaLnBrk="1" hangingPunct="1">
                <a:spcBef>
                  <a:spcPct val="0"/>
                </a:spcBef>
                <a:buFontTx/>
                <a:buNone/>
              </a:pPr>
              <a:t>64</a:t>
            </a:fld>
            <a:endParaRPr lang="en-US" altLang="en-US" sz="1200">
              <a:solidFill>
                <a:srgbClr val="000000"/>
              </a:solidFill>
              <a:latin typeface="Arial" panose="020B0604020202020204" pitchFamily="34" charset="0"/>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3" name="Rectangle 2">
            <a:extLst>
              <a:ext uri="{FF2B5EF4-FFF2-40B4-BE49-F238E27FC236}">
                <a16:creationId xmlns:a16="http://schemas.microsoft.com/office/drawing/2014/main" id="{E09618DE-8BBD-43A2-8D51-ABA8530725A8}"/>
              </a:ext>
            </a:extLst>
          </p:cNvPr>
          <p:cNvSpPr>
            <a:spLocks noGrp="1" noChangeArrowheads="1"/>
          </p:cNvSpPr>
          <p:nvPr>
            <p:ph type="title"/>
          </p:nvPr>
        </p:nvSpPr>
        <p:spPr>
          <a:xfrm>
            <a:off x="565150" y="82550"/>
            <a:ext cx="8229600" cy="561975"/>
          </a:xfrm>
        </p:spPr>
        <p:txBody>
          <a:bodyPr rtlCol="0">
            <a:normAutofit fontScale="90000"/>
          </a:bodyPr>
          <a:lstStyle/>
          <a:p>
            <a:pPr eaLnBrk="1" fontAlgn="auto" hangingPunct="1">
              <a:spcAft>
                <a:spcPts val="0"/>
              </a:spcAft>
              <a:defRPr/>
            </a:pPr>
            <a:r>
              <a:rPr lang="en-GB" sz="3600" dirty="0"/>
              <a:t>Stage Specific Processes (Pearson)</a:t>
            </a:r>
            <a:r>
              <a:rPr lang="en-US" sz="4000" dirty="0"/>
              <a:t> </a:t>
            </a:r>
          </a:p>
        </p:txBody>
      </p:sp>
      <p:sp>
        <p:nvSpPr>
          <p:cNvPr id="18435" name="Rectangle 3">
            <a:extLst>
              <a:ext uri="{FF2B5EF4-FFF2-40B4-BE49-F238E27FC236}">
                <a16:creationId xmlns:a16="http://schemas.microsoft.com/office/drawing/2014/main" id="{3291DF33-F665-4241-B402-4D88A26CAB85}"/>
              </a:ext>
            </a:extLst>
          </p:cNvPr>
          <p:cNvSpPr>
            <a:spLocks noGrp="1"/>
          </p:cNvSpPr>
          <p:nvPr>
            <p:ph idx="1"/>
          </p:nvPr>
        </p:nvSpPr>
        <p:spPr>
          <a:xfrm>
            <a:off x="395288" y="706438"/>
            <a:ext cx="8218487" cy="647700"/>
          </a:xfrm>
        </p:spPr>
        <p:txBody>
          <a:bodyPr/>
          <a:lstStyle/>
          <a:p>
            <a:pPr marL="0" indent="0" eaLnBrk="1" hangingPunct="1">
              <a:lnSpc>
                <a:spcPct val="80000"/>
              </a:lnSpc>
              <a:buFontTx/>
              <a:buNone/>
            </a:pPr>
            <a:r>
              <a:rPr lang="en-GB" altLang="en-US" sz="1600" b="1"/>
              <a:t>Pearson</a:t>
            </a:r>
            <a:r>
              <a:rPr lang="en-GB" altLang="en-US" sz="1600"/>
              <a:t> identifies four different types of innovation according to the degree of certainty of the ends and means</a:t>
            </a:r>
            <a:r>
              <a:rPr lang="en-US" altLang="en-US" sz="1600"/>
              <a:t> </a:t>
            </a:r>
          </a:p>
        </p:txBody>
      </p:sp>
      <p:sp>
        <p:nvSpPr>
          <p:cNvPr id="18436" name="Slide Number Placeholder 5">
            <a:extLst>
              <a:ext uri="{FF2B5EF4-FFF2-40B4-BE49-F238E27FC236}">
                <a16:creationId xmlns:a16="http://schemas.microsoft.com/office/drawing/2014/main" id="{717B77EE-B711-490B-A225-A2CA1BB83BC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E5F8213-CF01-4730-B1B8-CCE320B21C5B}" type="slidenum">
              <a:rPr lang="en-US" altLang="en-US" sz="1200" smtClean="0">
                <a:solidFill>
                  <a:srgbClr val="000000"/>
                </a:solidFill>
                <a:latin typeface="Arial" panose="020B0604020202020204" pitchFamily="34" charset="0"/>
              </a:rPr>
              <a:pPr>
                <a:spcBef>
                  <a:spcPct val="0"/>
                </a:spcBef>
                <a:buFontTx/>
                <a:buNone/>
              </a:pPr>
              <a:t>65</a:t>
            </a:fld>
            <a:endParaRPr lang="en-US" altLang="en-US" sz="1200">
              <a:solidFill>
                <a:srgbClr val="000000"/>
              </a:solidFill>
              <a:latin typeface="Arial" panose="020B0604020202020204" pitchFamily="34" charset="0"/>
            </a:endParaRPr>
          </a:p>
        </p:txBody>
      </p:sp>
      <p:sp>
        <p:nvSpPr>
          <p:cNvPr id="18437" name="Text Box 4">
            <a:extLst>
              <a:ext uri="{FF2B5EF4-FFF2-40B4-BE49-F238E27FC236}">
                <a16:creationId xmlns:a16="http://schemas.microsoft.com/office/drawing/2014/main" id="{9A03FA37-FAD9-4220-ABB9-2335D1421245}"/>
              </a:ext>
            </a:extLst>
          </p:cNvPr>
          <p:cNvSpPr txBox="1">
            <a:spLocks noChangeArrowheads="1"/>
          </p:cNvSpPr>
          <p:nvPr/>
        </p:nvSpPr>
        <p:spPr bwMode="auto">
          <a:xfrm>
            <a:off x="381000" y="1060450"/>
            <a:ext cx="3168650" cy="473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1600" b="1">
                <a:solidFill>
                  <a:srgbClr val="000000"/>
                </a:solidFill>
                <a:latin typeface="Arial" panose="020B0604020202020204" pitchFamily="34" charset="0"/>
              </a:rPr>
              <a:t>exploratory research</a:t>
            </a:r>
            <a:r>
              <a:rPr lang="en-GB" altLang="en-US" sz="1600">
                <a:solidFill>
                  <a:srgbClr val="000000"/>
                </a:solidFill>
                <a:latin typeface="Arial" panose="020B0604020202020204" pitchFamily="34" charset="0"/>
              </a:rPr>
              <a:t> </a:t>
            </a:r>
            <a:r>
              <a:rPr lang="en-GB" altLang="en-US" sz="1600" i="1">
                <a:solidFill>
                  <a:srgbClr val="000000"/>
                </a:solidFill>
                <a:latin typeface="Arial" panose="020B0604020202020204" pitchFamily="34" charset="0"/>
              </a:rPr>
              <a:t>(unclear ends and means)</a:t>
            </a:r>
            <a:r>
              <a:rPr lang="en-GB" altLang="en-US" sz="1600">
                <a:solidFill>
                  <a:srgbClr val="000000"/>
                </a:solidFill>
                <a:latin typeface="Arial" panose="020B0604020202020204" pitchFamily="34" charset="0"/>
              </a:rPr>
              <a:t> - pharmaceutical organisations seeking new products;</a:t>
            </a:r>
          </a:p>
          <a:p>
            <a:pPr eaLnBrk="1" hangingPunct="1">
              <a:spcBef>
                <a:spcPct val="0"/>
              </a:spcBef>
              <a:buFontTx/>
              <a:buNone/>
            </a:pPr>
            <a:endParaRPr lang="en-GB" altLang="en-US" sz="1600" b="1">
              <a:solidFill>
                <a:srgbClr val="000000"/>
              </a:solidFill>
              <a:latin typeface="Arial" panose="020B0604020202020204" pitchFamily="34" charset="0"/>
            </a:endParaRPr>
          </a:p>
          <a:p>
            <a:pPr eaLnBrk="1" hangingPunct="1">
              <a:spcBef>
                <a:spcPct val="0"/>
              </a:spcBef>
              <a:buFontTx/>
              <a:buNone/>
            </a:pPr>
            <a:r>
              <a:rPr lang="en-GB" altLang="en-US" sz="1600" b="1">
                <a:solidFill>
                  <a:srgbClr val="000000"/>
                </a:solidFill>
                <a:latin typeface="Arial" panose="020B0604020202020204" pitchFamily="34" charset="0"/>
              </a:rPr>
              <a:t>development and engineering</a:t>
            </a:r>
            <a:r>
              <a:rPr lang="en-GB" altLang="en-US" sz="1600">
                <a:solidFill>
                  <a:srgbClr val="000000"/>
                </a:solidFill>
                <a:latin typeface="Arial" panose="020B0604020202020204" pitchFamily="34" charset="0"/>
              </a:rPr>
              <a:t> </a:t>
            </a:r>
            <a:r>
              <a:rPr lang="en-GB" altLang="en-US" sz="1600" i="1">
                <a:solidFill>
                  <a:srgbClr val="000000"/>
                </a:solidFill>
                <a:latin typeface="Arial" panose="020B0604020202020204" pitchFamily="34" charset="0"/>
              </a:rPr>
              <a:t>(clear ends but unclear means)</a:t>
            </a:r>
            <a:r>
              <a:rPr lang="en-GB" altLang="en-US" sz="1600">
                <a:solidFill>
                  <a:srgbClr val="000000"/>
                </a:solidFill>
                <a:latin typeface="Arial" panose="020B0604020202020204" pitchFamily="34" charset="0"/>
              </a:rPr>
              <a:t> - Microsoft developing a new operating system / Airbus developing the new A380;</a:t>
            </a:r>
          </a:p>
          <a:p>
            <a:pPr eaLnBrk="1" hangingPunct="1">
              <a:spcBef>
                <a:spcPct val="0"/>
              </a:spcBef>
              <a:buFontTx/>
              <a:buNone/>
            </a:pPr>
            <a:endParaRPr lang="en-GB" altLang="en-US" sz="1600" b="1">
              <a:solidFill>
                <a:srgbClr val="000000"/>
              </a:solidFill>
              <a:latin typeface="Arial" panose="020B0604020202020204" pitchFamily="34" charset="0"/>
            </a:endParaRPr>
          </a:p>
          <a:p>
            <a:pPr eaLnBrk="1" hangingPunct="1">
              <a:spcBef>
                <a:spcPct val="0"/>
              </a:spcBef>
              <a:buFontTx/>
              <a:buNone/>
            </a:pPr>
            <a:r>
              <a:rPr lang="en-GB" altLang="en-US" sz="1600" b="1">
                <a:solidFill>
                  <a:srgbClr val="000000"/>
                </a:solidFill>
                <a:latin typeface="Arial" panose="020B0604020202020204" pitchFamily="34" charset="0"/>
              </a:rPr>
              <a:t>application seeking</a:t>
            </a:r>
            <a:r>
              <a:rPr lang="en-GB" altLang="en-US" sz="1600">
                <a:solidFill>
                  <a:srgbClr val="000000"/>
                </a:solidFill>
                <a:latin typeface="Arial" panose="020B0604020202020204" pitchFamily="34" charset="0"/>
              </a:rPr>
              <a:t> </a:t>
            </a:r>
            <a:r>
              <a:rPr lang="en-GB" altLang="en-US" sz="1600" i="1">
                <a:solidFill>
                  <a:srgbClr val="000000"/>
                </a:solidFill>
                <a:latin typeface="Arial" panose="020B0604020202020204" pitchFamily="34" charset="0"/>
              </a:rPr>
              <a:t>(clear means but unclear ends)</a:t>
            </a:r>
            <a:r>
              <a:rPr lang="en-GB" altLang="en-US" sz="1600">
                <a:solidFill>
                  <a:srgbClr val="000000"/>
                </a:solidFill>
                <a:latin typeface="Arial" panose="020B0604020202020204" pitchFamily="34" charset="0"/>
              </a:rPr>
              <a:t> - focus on new applications of existing technologies; and</a:t>
            </a:r>
          </a:p>
          <a:p>
            <a:pPr eaLnBrk="1" hangingPunct="1">
              <a:spcBef>
                <a:spcPct val="0"/>
              </a:spcBef>
              <a:buFontTx/>
              <a:buNone/>
            </a:pPr>
            <a:endParaRPr lang="en-GB" altLang="en-US" sz="1600" b="1">
              <a:solidFill>
                <a:srgbClr val="000000"/>
              </a:solidFill>
              <a:latin typeface="Arial" panose="020B0604020202020204" pitchFamily="34" charset="0"/>
            </a:endParaRPr>
          </a:p>
          <a:p>
            <a:pPr eaLnBrk="1" hangingPunct="1">
              <a:spcBef>
                <a:spcPct val="0"/>
              </a:spcBef>
              <a:buFontTx/>
              <a:buNone/>
            </a:pPr>
            <a:r>
              <a:rPr lang="en-GB" altLang="en-US" sz="1600" b="1">
                <a:solidFill>
                  <a:srgbClr val="000000"/>
                </a:solidFill>
                <a:latin typeface="Arial" panose="020B0604020202020204" pitchFamily="34" charset="0"/>
              </a:rPr>
              <a:t>technical and market combination</a:t>
            </a:r>
            <a:r>
              <a:rPr lang="en-GB" altLang="en-US" sz="1600">
                <a:solidFill>
                  <a:srgbClr val="000000"/>
                </a:solidFill>
                <a:latin typeface="Arial" panose="020B0604020202020204" pitchFamily="34" charset="0"/>
              </a:rPr>
              <a:t> </a:t>
            </a:r>
            <a:r>
              <a:rPr lang="en-GB" altLang="en-US" sz="1600" i="1">
                <a:solidFill>
                  <a:srgbClr val="000000"/>
                </a:solidFill>
                <a:latin typeface="Arial" panose="020B0604020202020204" pitchFamily="34" charset="0"/>
              </a:rPr>
              <a:t>(clear ends and means).</a:t>
            </a:r>
            <a:endParaRPr lang="en-US" altLang="en-US" sz="1600" i="1">
              <a:solidFill>
                <a:srgbClr val="000000"/>
              </a:solidFill>
              <a:latin typeface="Arial" panose="020B0604020202020204" pitchFamily="34" charset="0"/>
            </a:endParaRPr>
          </a:p>
        </p:txBody>
      </p:sp>
      <p:graphicFrame>
        <p:nvGraphicFramePr>
          <p:cNvPr id="18438" name="Object 8">
            <a:extLst>
              <a:ext uri="{FF2B5EF4-FFF2-40B4-BE49-F238E27FC236}">
                <a16:creationId xmlns:a16="http://schemas.microsoft.com/office/drawing/2014/main" id="{C2397C75-AA1C-46EF-969D-0BC49A27325A}"/>
              </a:ext>
            </a:extLst>
          </p:cNvPr>
          <p:cNvGraphicFramePr>
            <a:graphicFrameLocks noChangeAspect="1"/>
          </p:cNvGraphicFramePr>
          <p:nvPr/>
        </p:nvGraphicFramePr>
        <p:xfrm>
          <a:off x="3584575" y="1416050"/>
          <a:ext cx="5256213" cy="4194175"/>
        </p:xfrm>
        <a:graphic>
          <a:graphicData uri="http://schemas.openxmlformats.org/presentationml/2006/ole">
            <mc:AlternateContent xmlns:mc="http://schemas.openxmlformats.org/markup-compatibility/2006">
              <mc:Choice xmlns:v="urn:schemas-microsoft-com:vml" Requires="v">
                <p:oleObj spid="_x0000_s56324" name="Visio" r:id="rId3" imgW="3643884" imgH="2905963" progId="Visio.Drawing.11">
                  <p:embed/>
                </p:oleObj>
              </mc:Choice>
              <mc:Fallback>
                <p:oleObj name="Visio" r:id="rId3" imgW="3643884" imgH="2905963" progId="Visio.Drawing.11">
                  <p:embed/>
                  <p:pic>
                    <p:nvPicPr>
                      <p:cNvPr id="18438" name="Object 8">
                        <a:extLst>
                          <a:ext uri="{FF2B5EF4-FFF2-40B4-BE49-F238E27FC236}">
                            <a16:creationId xmlns:a16="http://schemas.microsoft.com/office/drawing/2014/main" id="{C2397C75-AA1C-46EF-969D-0BC49A2732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84575" y="1416050"/>
                        <a:ext cx="5256213" cy="4194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A94828F9-8348-4624-A225-C9DDA7BD522D}"/>
              </a:ext>
            </a:extLst>
          </p:cNvPr>
          <p:cNvSpPr>
            <a:spLocks noGrp="1"/>
          </p:cNvSpPr>
          <p:nvPr>
            <p:ph type="title"/>
          </p:nvPr>
        </p:nvSpPr>
        <p:spPr>
          <a:xfrm>
            <a:off x="457200" y="274638"/>
            <a:ext cx="8229600" cy="706437"/>
          </a:xfrm>
        </p:spPr>
        <p:txBody>
          <a:bodyPr/>
          <a:lstStyle/>
          <a:p>
            <a:pPr eaLnBrk="1" hangingPunct="1"/>
            <a:r>
              <a:rPr lang="en-GB" altLang="en-US" sz="3200" b="1"/>
              <a:t>Key Features of Innovative Organisations</a:t>
            </a:r>
            <a:endParaRPr lang="en-US" altLang="en-US" sz="3200" b="1"/>
          </a:p>
        </p:txBody>
      </p:sp>
      <p:sp>
        <p:nvSpPr>
          <p:cNvPr id="18435" name="Rectangle 3">
            <a:extLst>
              <a:ext uri="{FF2B5EF4-FFF2-40B4-BE49-F238E27FC236}">
                <a16:creationId xmlns:a16="http://schemas.microsoft.com/office/drawing/2014/main" id="{08E7B7C1-8FB4-4F02-877D-42516A82DAE5}"/>
              </a:ext>
            </a:extLst>
          </p:cNvPr>
          <p:cNvSpPr>
            <a:spLocks noGrp="1"/>
          </p:cNvSpPr>
          <p:nvPr>
            <p:ph idx="1"/>
          </p:nvPr>
        </p:nvSpPr>
        <p:spPr>
          <a:xfrm>
            <a:off x="468313" y="1052513"/>
            <a:ext cx="8229600" cy="4895850"/>
          </a:xfrm>
        </p:spPr>
        <p:txBody>
          <a:bodyPr/>
          <a:lstStyle/>
          <a:p>
            <a:pPr marL="609600" indent="-609600" eaLnBrk="1" hangingPunct="1">
              <a:lnSpc>
                <a:spcPct val="80000"/>
              </a:lnSpc>
              <a:spcBef>
                <a:spcPts val="1200"/>
              </a:spcBef>
              <a:buFontTx/>
              <a:buAutoNum type="arabicParenR"/>
            </a:pPr>
            <a:r>
              <a:rPr lang="en-GB" altLang="en-US" sz="2000">
                <a:solidFill>
                  <a:srgbClr val="FF0000"/>
                </a:solidFill>
              </a:rPr>
              <a:t>Flatter in structure and make use of multi-disciplinary workforce &amp; project teams;</a:t>
            </a:r>
          </a:p>
          <a:p>
            <a:pPr marL="609600" indent="-609600" eaLnBrk="1" hangingPunct="1">
              <a:lnSpc>
                <a:spcPct val="80000"/>
              </a:lnSpc>
              <a:spcBef>
                <a:spcPts val="1200"/>
              </a:spcBef>
              <a:buFontTx/>
              <a:buAutoNum type="arabicParenR"/>
            </a:pPr>
            <a:r>
              <a:rPr lang="en-GB" altLang="en-US" sz="2000">
                <a:solidFill>
                  <a:srgbClr val="800080"/>
                </a:solidFill>
              </a:rPr>
              <a:t>Faster and more flexible in terms of its responsiveness to business and change;</a:t>
            </a:r>
          </a:p>
          <a:p>
            <a:pPr marL="609600" indent="-609600" eaLnBrk="1" hangingPunct="1">
              <a:lnSpc>
                <a:spcPct val="80000"/>
              </a:lnSpc>
              <a:spcBef>
                <a:spcPts val="1200"/>
              </a:spcBef>
              <a:buFontTx/>
              <a:buAutoNum type="arabicParenR"/>
            </a:pPr>
            <a:r>
              <a:rPr lang="en-GB" altLang="en-US" sz="2000">
                <a:solidFill>
                  <a:srgbClr val="0000FF"/>
                </a:solidFill>
              </a:rPr>
              <a:t>Constantly looking for incremental improvement;</a:t>
            </a:r>
          </a:p>
          <a:p>
            <a:pPr marL="609600" indent="-609600" eaLnBrk="1" hangingPunct="1">
              <a:lnSpc>
                <a:spcPct val="80000"/>
              </a:lnSpc>
              <a:spcBef>
                <a:spcPts val="1200"/>
              </a:spcBef>
              <a:buFontTx/>
              <a:buAutoNum type="arabicParenR"/>
            </a:pPr>
            <a:r>
              <a:rPr lang="en-GB" altLang="en-US" sz="2000">
                <a:solidFill>
                  <a:srgbClr val="FF0066"/>
                </a:solidFill>
              </a:rPr>
              <a:t>Actively developing partnerships with customers, suppliers and competitors;</a:t>
            </a:r>
          </a:p>
          <a:p>
            <a:pPr marL="609600" indent="-609600" eaLnBrk="1" hangingPunct="1">
              <a:lnSpc>
                <a:spcPct val="80000"/>
              </a:lnSpc>
              <a:spcBef>
                <a:spcPts val="1200"/>
              </a:spcBef>
              <a:buFontTx/>
              <a:buAutoNum type="arabicParenR"/>
            </a:pPr>
            <a:r>
              <a:rPr lang="en-GB" altLang="en-US" sz="2000">
                <a:solidFill>
                  <a:srgbClr val="04DE28"/>
                </a:solidFill>
              </a:rPr>
              <a:t>Advocates of </a:t>
            </a:r>
            <a:r>
              <a:rPr lang="en-US" altLang="en-US" sz="2000">
                <a:solidFill>
                  <a:srgbClr val="04DE28"/>
                </a:solidFill>
              </a:rPr>
              <a:t>parallel product development; </a:t>
            </a:r>
          </a:p>
          <a:p>
            <a:pPr marL="609600" indent="-609600" eaLnBrk="1" hangingPunct="1">
              <a:lnSpc>
                <a:spcPct val="80000"/>
              </a:lnSpc>
              <a:spcBef>
                <a:spcPts val="1200"/>
              </a:spcBef>
              <a:buFontTx/>
              <a:buAutoNum type="arabicParenR"/>
            </a:pPr>
            <a:r>
              <a:rPr lang="en-US" altLang="en-US" sz="2000">
                <a:solidFill>
                  <a:srgbClr val="CC3300"/>
                </a:solidFill>
              </a:rPr>
              <a:t>Patience with failure; </a:t>
            </a:r>
          </a:p>
          <a:p>
            <a:pPr marL="609600" indent="-609600" eaLnBrk="1" hangingPunct="1">
              <a:lnSpc>
                <a:spcPct val="80000"/>
              </a:lnSpc>
              <a:spcBef>
                <a:spcPts val="1200"/>
              </a:spcBef>
              <a:buFontTx/>
              <a:buAutoNum type="arabicParenR"/>
            </a:pPr>
            <a:r>
              <a:rPr lang="en-US" altLang="en-US" sz="2000">
                <a:solidFill>
                  <a:srgbClr val="002060"/>
                </a:solidFill>
              </a:rPr>
              <a:t>Keen to promote systems of incentives;</a:t>
            </a:r>
          </a:p>
          <a:p>
            <a:pPr marL="609600" indent="-609600" eaLnBrk="1" hangingPunct="1">
              <a:lnSpc>
                <a:spcPct val="80000"/>
              </a:lnSpc>
              <a:spcBef>
                <a:spcPts val="1200"/>
              </a:spcBef>
              <a:buFontTx/>
              <a:buAutoNum type="arabicParenR"/>
            </a:pPr>
            <a:r>
              <a:rPr lang="en-US" altLang="en-US" sz="2000">
                <a:solidFill>
                  <a:srgbClr val="C00000"/>
                </a:solidFill>
              </a:rPr>
              <a:t>Advocates of R&amp;D investment </a:t>
            </a:r>
          </a:p>
        </p:txBody>
      </p:sp>
      <p:sp>
        <p:nvSpPr>
          <p:cNvPr id="19460" name="Slide Number Placeholder 5">
            <a:extLst>
              <a:ext uri="{FF2B5EF4-FFF2-40B4-BE49-F238E27FC236}">
                <a16:creationId xmlns:a16="http://schemas.microsoft.com/office/drawing/2014/main" id="{211C2238-935C-470D-AC5B-15F1D835FA6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7BEF101-CFB6-4676-9DBD-CA26C6293578}" type="slidenum">
              <a:rPr lang="en-US" altLang="en-US" sz="1200" smtClean="0">
                <a:solidFill>
                  <a:srgbClr val="000000"/>
                </a:solidFill>
                <a:latin typeface="Arial" panose="020B0604020202020204" pitchFamily="34" charset="0"/>
              </a:rPr>
              <a:pPr>
                <a:spcBef>
                  <a:spcPct val="0"/>
                </a:spcBef>
                <a:buFontTx/>
                <a:buNone/>
              </a:pPr>
              <a:t>66</a:t>
            </a:fld>
            <a:endParaRPr lang="en-US" altLang="en-US" sz="1200">
              <a:solidFill>
                <a:srgbClr val="000000"/>
              </a:solidFill>
              <a:latin typeface="Arial" panose="020B0604020202020204" pitchFamily="34" charset="0"/>
            </a:endParaRPr>
          </a:p>
        </p:txBody>
      </p:sp>
      <p:pic>
        <p:nvPicPr>
          <p:cNvPr id="19461" name="Picture 2" descr="A large balloon in the sky&#10;&#10;Description generated with high confidence">
            <a:extLst>
              <a:ext uri="{FF2B5EF4-FFF2-40B4-BE49-F238E27FC236}">
                <a16:creationId xmlns:a16="http://schemas.microsoft.com/office/drawing/2014/main" id="{B502A519-1B79-4BF1-BF7F-2B407D829D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65875" y="3644900"/>
            <a:ext cx="2778125"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500"/>
                                        <p:tgtEl>
                                          <p:spTgt spid="1843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8435">
                                            <p:txEl>
                                              <p:pRg st="4" end="4"/>
                                            </p:txEl>
                                          </p:spTgt>
                                        </p:tgtEl>
                                        <p:attrNameLst>
                                          <p:attrName>style.visibility</p:attrName>
                                        </p:attrNameLst>
                                      </p:cBhvr>
                                      <p:to>
                                        <p:strVal val="visible"/>
                                      </p:to>
                                    </p:set>
                                    <p:animEffect transition="in" filter="fade">
                                      <p:cBhvr>
                                        <p:cTn id="27" dur="500"/>
                                        <p:tgtEl>
                                          <p:spTgt spid="1843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8435">
                                            <p:txEl>
                                              <p:pRg st="5" end="5"/>
                                            </p:txEl>
                                          </p:spTgt>
                                        </p:tgtEl>
                                        <p:attrNameLst>
                                          <p:attrName>style.visibility</p:attrName>
                                        </p:attrNameLst>
                                      </p:cBhvr>
                                      <p:to>
                                        <p:strVal val="visible"/>
                                      </p:to>
                                    </p:set>
                                    <p:animEffect transition="in" filter="fade">
                                      <p:cBhvr>
                                        <p:cTn id="32" dur="500"/>
                                        <p:tgtEl>
                                          <p:spTgt spid="1843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8435">
                                            <p:txEl>
                                              <p:pRg st="6" end="6"/>
                                            </p:txEl>
                                          </p:spTgt>
                                        </p:tgtEl>
                                        <p:attrNameLst>
                                          <p:attrName>style.visibility</p:attrName>
                                        </p:attrNameLst>
                                      </p:cBhvr>
                                      <p:to>
                                        <p:strVal val="visible"/>
                                      </p:to>
                                    </p:set>
                                    <p:animEffect transition="in" filter="fade">
                                      <p:cBhvr>
                                        <p:cTn id="37" dur="500"/>
                                        <p:tgtEl>
                                          <p:spTgt spid="1843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18435">
                                            <p:txEl>
                                              <p:pRg st="7" end="7"/>
                                            </p:txEl>
                                          </p:spTgt>
                                        </p:tgtEl>
                                        <p:attrNameLst>
                                          <p:attrName>style.visibility</p:attrName>
                                        </p:attrNameLst>
                                      </p:cBhvr>
                                      <p:to>
                                        <p:strVal val="visible"/>
                                      </p:to>
                                    </p:set>
                                    <p:animEffect transition="in" filter="fade">
                                      <p:cBhvr>
                                        <p:cTn id="42" dur="500"/>
                                        <p:tgtEl>
                                          <p:spTgt spid="184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E0507E8-329B-4B11-A417-69CCEF90F9E4}"/>
              </a:ext>
            </a:extLst>
          </p:cNvPr>
          <p:cNvSpPr>
            <a:spLocks noGrp="1"/>
          </p:cNvSpPr>
          <p:nvPr>
            <p:ph type="title"/>
          </p:nvPr>
        </p:nvSpPr>
        <p:spPr>
          <a:xfrm>
            <a:off x="468313" y="101600"/>
            <a:ext cx="8229600" cy="777875"/>
          </a:xfrm>
        </p:spPr>
        <p:txBody>
          <a:bodyPr/>
          <a:lstStyle/>
          <a:p>
            <a:pPr eaLnBrk="1" hangingPunct="1"/>
            <a:r>
              <a:rPr lang="en-GB" altLang="en-US" sz="3200"/>
              <a:t>Key Features of Innovative Organisations</a:t>
            </a:r>
            <a:endParaRPr lang="en-US" altLang="en-US" sz="3200"/>
          </a:p>
        </p:txBody>
      </p:sp>
      <p:sp>
        <p:nvSpPr>
          <p:cNvPr id="20483" name="Rectangle 3">
            <a:extLst>
              <a:ext uri="{FF2B5EF4-FFF2-40B4-BE49-F238E27FC236}">
                <a16:creationId xmlns:a16="http://schemas.microsoft.com/office/drawing/2014/main" id="{BDEF8E5D-A1D3-41A2-B217-B633B28CD62B}"/>
              </a:ext>
            </a:extLst>
          </p:cNvPr>
          <p:cNvSpPr>
            <a:spLocks noGrp="1" noChangeArrowheads="1"/>
          </p:cNvSpPr>
          <p:nvPr>
            <p:ph idx="1"/>
          </p:nvPr>
        </p:nvSpPr>
        <p:spPr>
          <a:xfrm>
            <a:off x="468313" y="908050"/>
            <a:ext cx="8229600" cy="4608513"/>
          </a:xfrm>
        </p:spPr>
        <p:txBody>
          <a:bodyPr rtlCol="0">
            <a:normAutofit lnSpcReduction="10000"/>
          </a:bodyPr>
          <a:lstStyle/>
          <a:p>
            <a:pPr eaLnBrk="1" fontAlgn="auto" hangingPunct="1">
              <a:lnSpc>
                <a:spcPct val="80000"/>
              </a:lnSpc>
              <a:spcAft>
                <a:spcPts val="0"/>
              </a:spcAft>
              <a:defRPr/>
            </a:pPr>
            <a:r>
              <a:rPr lang="en-GB" altLang="en-US" sz="1800" b="1" dirty="0">
                <a:solidFill>
                  <a:srgbClr val="FF0000"/>
                </a:solidFill>
              </a:rPr>
              <a:t>Berger</a:t>
            </a:r>
            <a:r>
              <a:rPr lang="en-GB" altLang="en-US" sz="1800" dirty="0"/>
              <a:t> - emphasis on the </a:t>
            </a:r>
            <a:r>
              <a:rPr lang="en-GB" altLang="en-US" sz="1800" b="1" dirty="0"/>
              <a:t>importance of human capital</a:t>
            </a:r>
            <a:r>
              <a:rPr lang="en-GB" altLang="en-US" sz="1800" dirty="0"/>
              <a:t>;</a:t>
            </a:r>
          </a:p>
          <a:p>
            <a:pPr eaLnBrk="1" fontAlgn="auto" hangingPunct="1">
              <a:lnSpc>
                <a:spcPct val="80000"/>
              </a:lnSpc>
              <a:spcAft>
                <a:spcPts val="0"/>
              </a:spcAft>
              <a:defRPr/>
            </a:pPr>
            <a:endParaRPr lang="en-GB" altLang="en-US" sz="1800" b="1" dirty="0"/>
          </a:p>
          <a:p>
            <a:pPr eaLnBrk="1" fontAlgn="auto" hangingPunct="1">
              <a:lnSpc>
                <a:spcPct val="80000"/>
              </a:lnSpc>
              <a:spcAft>
                <a:spcPts val="0"/>
              </a:spcAft>
              <a:defRPr/>
            </a:pPr>
            <a:r>
              <a:rPr lang="en-GB" altLang="en-US" sz="1800" b="1" dirty="0" err="1">
                <a:solidFill>
                  <a:srgbClr val="FF0000"/>
                </a:solidFill>
              </a:rPr>
              <a:t>Pfeffer</a:t>
            </a:r>
            <a:r>
              <a:rPr lang="en-GB" altLang="en-US" sz="1800" dirty="0"/>
              <a:t> - also advocates the development of human capital and the importance of </a:t>
            </a:r>
            <a:r>
              <a:rPr lang="en-GB" altLang="en-US" sz="1800" b="1" dirty="0"/>
              <a:t>nurturing and involving people</a:t>
            </a:r>
            <a:r>
              <a:rPr lang="en-GB" altLang="en-US" sz="1800" dirty="0"/>
              <a:t>;</a:t>
            </a:r>
          </a:p>
          <a:p>
            <a:pPr eaLnBrk="1" fontAlgn="auto" hangingPunct="1">
              <a:lnSpc>
                <a:spcPct val="80000"/>
              </a:lnSpc>
              <a:spcAft>
                <a:spcPts val="0"/>
              </a:spcAft>
              <a:defRPr/>
            </a:pPr>
            <a:endParaRPr lang="en-GB" altLang="en-US" sz="1800" b="1" dirty="0"/>
          </a:p>
          <a:p>
            <a:pPr eaLnBrk="1" fontAlgn="auto" hangingPunct="1">
              <a:lnSpc>
                <a:spcPct val="80000"/>
              </a:lnSpc>
              <a:spcAft>
                <a:spcPts val="0"/>
              </a:spcAft>
              <a:defRPr/>
            </a:pPr>
            <a:r>
              <a:rPr lang="en-GB" altLang="en-US" sz="1800" b="1" dirty="0">
                <a:solidFill>
                  <a:srgbClr val="FF0000"/>
                </a:solidFill>
              </a:rPr>
              <a:t>Somerville and </a:t>
            </a:r>
            <a:r>
              <a:rPr lang="en-GB" altLang="en-US" sz="1800" b="1" dirty="0" err="1">
                <a:solidFill>
                  <a:srgbClr val="FF0000"/>
                </a:solidFill>
              </a:rPr>
              <a:t>Mroz</a:t>
            </a:r>
            <a:r>
              <a:rPr lang="en-GB" altLang="en-US" sz="1800" dirty="0">
                <a:solidFill>
                  <a:srgbClr val="FF0000"/>
                </a:solidFill>
              </a:rPr>
              <a:t> </a:t>
            </a:r>
            <a:r>
              <a:rPr lang="en-GB" altLang="en-US" sz="1800" dirty="0"/>
              <a:t>- also identify the importance of the </a:t>
            </a:r>
            <a:r>
              <a:rPr lang="en-GB" altLang="en-US" sz="1800" b="1" dirty="0"/>
              <a:t>workforce. knowledge sharing</a:t>
            </a:r>
            <a:r>
              <a:rPr lang="en-GB" altLang="en-US" sz="1800" dirty="0"/>
              <a:t> and embracing change but highlight the qualities required of the manager. They focus on the following seven:</a:t>
            </a:r>
            <a:endParaRPr lang="en-US" altLang="en-US" sz="1800" dirty="0"/>
          </a:p>
          <a:p>
            <a:pPr lvl="1" eaLnBrk="1" fontAlgn="auto" hangingPunct="1">
              <a:lnSpc>
                <a:spcPct val="80000"/>
              </a:lnSpc>
              <a:spcAft>
                <a:spcPts val="0"/>
              </a:spcAft>
              <a:defRPr/>
            </a:pPr>
            <a:r>
              <a:rPr lang="en-US" altLang="en-US" sz="1800" dirty="0"/>
              <a:t>higher purpose, </a:t>
            </a:r>
          </a:p>
          <a:p>
            <a:pPr lvl="1" eaLnBrk="1" fontAlgn="auto" hangingPunct="1">
              <a:lnSpc>
                <a:spcPct val="80000"/>
              </a:lnSpc>
              <a:spcAft>
                <a:spcPts val="0"/>
              </a:spcAft>
              <a:defRPr/>
            </a:pPr>
            <a:r>
              <a:rPr lang="en-US" altLang="en-US" sz="1800" dirty="0"/>
              <a:t>responsible leadership, </a:t>
            </a:r>
          </a:p>
          <a:p>
            <a:pPr lvl="1" eaLnBrk="1" fontAlgn="auto" hangingPunct="1">
              <a:lnSpc>
                <a:spcPct val="80000"/>
              </a:lnSpc>
              <a:spcAft>
                <a:spcPts val="0"/>
              </a:spcAft>
              <a:defRPr/>
            </a:pPr>
            <a:r>
              <a:rPr lang="en-US" altLang="en-US" sz="1800" dirty="0"/>
              <a:t>Multi-disciplinary team working, </a:t>
            </a:r>
          </a:p>
          <a:p>
            <a:pPr lvl="1" eaLnBrk="1" fontAlgn="auto" hangingPunct="1">
              <a:lnSpc>
                <a:spcPct val="80000"/>
              </a:lnSpc>
              <a:spcAft>
                <a:spcPts val="0"/>
              </a:spcAft>
              <a:defRPr/>
            </a:pPr>
            <a:r>
              <a:rPr lang="en-US" altLang="en-US" sz="1800" dirty="0"/>
              <a:t>partnership, </a:t>
            </a:r>
          </a:p>
          <a:p>
            <a:pPr lvl="1" eaLnBrk="1" fontAlgn="auto" hangingPunct="1">
              <a:lnSpc>
                <a:spcPct val="80000"/>
              </a:lnSpc>
              <a:spcAft>
                <a:spcPts val="0"/>
              </a:spcAft>
              <a:defRPr/>
            </a:pPr>
            <a:r>
              <a:rPr lang="en-US" altLang="en-US" sz="1800" dirty="0"/>
              <a:t>knowledge networking, </a:t>
            </a:r>
          </a:p>
          <a:p>
            <a:pPr lvl="1" eaLnBrk="1" fontAlgn="auto" hangingPunct="1">
              <a:lnSpc>
                <a:spcPct val="80000"/>
              </a:lnSpc>
              <a:spcAft>
                <a:spcPts val="0"/>
              </a:spcAft>
              <a:defRPr/>
            </a:pPr>
            <a:r>
              <a:rPr lang="en-US" altLang="en-US" sz="1800" dirty="0"/>
              <a:t>global search (for staff with the right skills); and </a:t>
            </a:r>
          </a:p>
          <a:p>
            <a:pPr lvl="1" eaLnBrk="1" fontAlgn="auto" hangingPunct="1">
              <a:lnSpc>
                <a:spcPct val="80000"/>
              </a:lnSpc>
              <a:spcAft>
                <a:spcPts val="0"/>
              </a:spcAft>
              <a:defRPr/>
            </a:pPr>
            <a:r>
              <a:rPr lang="en-US" altLang="en-US" sz="1800" dirty="0"/>
              <a:t>change.</a:t>
            </a:r>
          </a:p>
          <a:p>
            <a:pPr lvl="1" eaLnBrk="1" fontAlgn="auto" hangingPunct="1">
              <a:lnSpc>
                <a:spcPct val="80000"/>
              </a:lnSpc>
              <a:spcAft>
                <a:spcPts val="0"/>
              </a:spcAft>
              <a:defRPr/>
            </a:pPr>
            <a:endParaRPr lang="en-US" altLang="en-US" sz="1800" b="1" dirty="0"/>
          </a:p>
          <a:p>
            <a:pPr eaLnBrk="1" fontAlgn="auto" hangingPunct="1">
              <a:lnSpc>
                <a:spcPct val="80000"/>
              </a:lnSpc>
              <a:spcAft>
                <a:spcPts val="0"/>
              </a:spcAft>
              <a:defRPr/>
            </a:pPr>
            <a:r>
              <a:rPr lang="en-US" altLang="en-US" sz="1800" b="1" dirty="0">
                <a:solidFill>
                  <a:srgbClr val="FF0000"/>
                </a:solidFill>
              </a:rPr>
              <a:t>Quinn et al</a:t>
            </a:r>
            <a:r>
              <a:rPr lang="en-US" altLang="en-US" sz="1800" dirty="0">
                <a:solidFill>
                  <a:srgbClr val="FF0000"/>
                </a:solidFill>
              </a:rPr>
              <a:t> </a:t>
            </a:r>
            <a:r>
              <a:rPr lang="en-US" altLang="en-US" sz="1800" dirty="0"/>
              <a:t>- focus on the </a:t>
            </a:r>
            <a:r>
              <a:rPr lang="en-US" altLang="en-US" sz="1800" b="1" dirty="0"/>
              <a:t>importance of retaining the best managers</a:t>
            </a:r>
            <a:r>
              <a:rPr lang="en-US" altLang="en-US" sz="1800" dirty="0"/>
              <a:t> (whilst weeding out those who do not make the grade) and their ability to lead and share knowledge.	</a:t>
            </a:r>
          </a:p>
        </p:txBody>
      </p:sp>
      <p:sp>
        <p:nvSpPr>
          <p:cNvPr id="20484" name="Slide Number Placeholder 5">
            <a:extLst>
              <a:ext uri="{FF2B5EF4-FFF2-40B4-BE49-F238E27FC236}">
                <a16:creationId xmlns:a16="http://schemas.microsoft.com/office/drawing/2014/main" id="{41ABEB72-5807-473D-B7FC-A3A4137F26C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8638CCC-FA4C-46D3-BB4D-C7098CC64955}" type="slidenum">
              <a:rPr lang="en-US" altLang="en-US" sz="1200" smtClean="0">
                <a:solidFill>
                  <a:srgbClr val="000000"/>
                </a:solidFill>
                <a:latin typeface="Arial" panose="020B0604020202020204" pitchFamily="34" charset="0"/>
              </a:rPr>
              <a:pPr>
                <a:spcBef>
                  <a:spcPct val="0"/>
                </a:spcBef>
                <a:buFontTx/>
                <a:buNone/>
              </a:pPr>
              <a:t>67</a:t>
            </a:fld>
            <a:endParaRPr lang="en-US" altLang="en-US" sz="1200">
              <a:solidFill>
                <a:srgbClr val="000000"/>
              </a:solidFill>
              <a:latin typeface="Arial" panose="020B0604020202020204" pitchFamily="34" charset="0"/>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8" name="Rectangle 2">
            <a:extLst>
              <a:ext uri="{FF2B5EF4-FFF2-40B4-BE49-F238E27FC236}">
                <a16:creationId xmlns:a16="http://schemas.microsoft.com/office/drawing/2014/main" id="{3BB25C57-19C2-426B-A11B-12F14101C634}"/>
              </a:ext>
            </a:extLst>
          </p:cNvPr>
          <p:cNvSpPr>
            <a:spLocks noGrp="1" noChangeArrowheads="1"/>
          </p:cNvSpPr>
          <p:nvPr>
            <p:ph type="title"/>
          </p:nvPr>
        </p:nvSpPr>
        <p:spPr>
          <a:xfrm>
            <a:off x="457200" y="274638"/>
            <a:ext cx="8229600" cy="417512"/>
          </a:xfrm>
        </p:spPr>
        <p:txBody>
          <a:bodyPr rtlCol="0">
            <a:normAutofit fontScale="90000"/>
          </a:bodyPr>
          <a:lstStyle/>
          <a:p>
            <a:pPr eaLnBrk="1" fontAlgn="auto" hangingPunct="1">
              <a:spcAft>
                <a:spcPts val="0"/>
              </a:spcAft>
              <a:defRPr/>
            </a:pPr>
            <a:r>
              <a:rPr lang="en-US" sz="3600" dirty="0"/>
              <a:t>Creative Swiping </a:t>
            </a:r>
          </a:p>
        </p:txBody>
      </p:sp>
      <p:sp>
        <p:nvSpPr>
          <p:cNvPr id="21507" name="Rectangle 3">
            <a:extLst>
              <a:ext uri="{FF2B5EF4-FFF2-40B4-BE49-F238E27FC236}">
                <a16:creationId xmlns:a16="http://schemas.microsoft.com/office/drawing/2014/main" id="{9B9A3B00-4EF5-479E-A4B0-DA00C84175A0}"/>
              </a:ext>
            </a:extLst>
          </p:cNvPr>
          <p:cNvSpPr>
            <a:spLocks noGrp="1" noChangeArrowheads="1"/>
          </p:cNvSpPr>
          <p:nvPr>
            <p:ph idx="1"/>
          </p:nvPr>
        </p:nvSpPr>
        <p:spPr>
          <a:xfrm>
            <a:off x="92075" y="944563"/>
            <a:ext cx="8229600" cy="4968875"/>
          </a:xfrm>
        </p:spPr>
        <p:txBody>
          <a:bodyPr rtlCol="0">
            <a:normAutofit fontScale="92500" lnSpcReduction="10000"/>
          </a:bodyPr>
          <a:lstStyle/>
          <a:p>
            <a:pPr marL="0" indent="0" eaLnBrk="1" fontAlgn="auto" hangingPunct="1">
              <a:lnSpc>
                <a:spcPct val="80000"/>
              </a:lnSpc>
              <a:spcAft>
                <a:spcPts val="0"/>
              </a:spcAft>
              <a:buFontTx/>
              <a:buNone/>
              <a:defRPr/>
            </a:pPr>
            <a:r>
              <a:rPr lang="en-US" altLang="en-US" sz="1500" b="1" dirty="0"/>
              <a:t>Creative swiping is concerned with adopting and copying the best features and aspects of competitor products or services</a:t>
            </a:r>
            <a:r>
              <a:rPr lang="en-US" altLang="en-US" sz="1500" dirty="0"/>
              <a:t>.</a:t>
            </a:r>
          </a:p>
          <a:p>
            <a:pPr marL="0" indent="0" eaLnBrk="1" fontAlgn="auto" hangingPunct="1">
              <a:lnSpc>
                <a:spcPct val="80000"/>
              </a:lnSpc>
              <a:spcAft>
                <a:spcPts val="0"/>
              </a:spcAft>
              <a:buFontTx/>
              <a:buNone/>
              <a:defRPr/>
            </a:pPr>
            <a:endParaRPr lang="en-US" altLang="en-US" sz="1500" dirty="0"/>
          </a:p>
          <a:p>
            <a:pPr marL="0" indent="0" eaLnBrk="1" fontAlgn="auto" hangingPunct="1">
              <a:lnSpc>
                <a:spcPct val="80000"/>
              </a:lnSpc>
              <a:spcAft>
                <a:spcPts val="0"/>
              </a:spcAft>
              <a:buFontTx/>
              <a:buNone/>
              <a:defRPr/>
            </a:pPr>
            <a:r>
              <a:rPr lang="en-US" altLang="en-US" sz="1600" b="1" dirty="0">
                <a:solidFill>
                  <a:srgbClr val="FF0000"/>
                </a:solidFill>
              </a:rPr>
              <a:t>Peters</a:t>
            </a:r>
            <a:r>
              <a:rPr lang="en-US" altLang="en-US" sz="1600" dirty="0">
                <a:solidFill>
                  <a:srgbClr val="FF0000"/>
                </a:solidFill>
              </a:rPr>
              <a:t> </a:t>
            </a:r>
            <a:r>
              <a:rPr lang="en-US" altLang="en-US" sz="1600" dirty="0"/>
              <a:t>argues that t</a:t>
            </a:r>
            <a:r>
              <a:rPr lang="en-GB" altLang="en-US" sz="1600" dirty="0"/>
              <a:t>he first stage in successful creative swiping is to determine who the competition actually is.</a:t>
            </a:r>
          </a:p>
          <a:p>
            <a:pPr marL="0" indent="0" eaLnBrk="1" fontAlgn="auto" hangingPunct="1">
              <a:lnSpc>
                <a:spcPct val="80000"/>
              </a:lnSpc>
              <a:spcAft>
                <a:spcPts val="0"/>
              </a:spcAft>
              <a:buFontTx/>
              <a:buNone/>
              <a:defRPr/>
            </a:pPr>
            <a:endParaRPr lang="en-GB" altLang="en-US" sz="1600" dirty="0"/>
          </a:p>
          <a:p>
            <a:pPr marL="0" indent="0" eaLnBrk="1" fontAlgn="auto" hangingPunct="1">
              <a:lnSpc>
                <a:spcPct val="80000"/>
              </a:lnSpc>
              <a:spcAft>
                <a:spcPts val="0"/>
              </a:spcAft>
              <a:buFontTx/>
              <a:buNone/>
              <a:defRPr/>
            </a:pPr>
            <a:r>
              <a:rPr lang="en-GB" altLang="en-US" sz="1600" dirty="0"/>
              <a:t>He identifies </a:t>
            </a:r>
            <a:r>
              <a:rPr lang="en-GB" altLang="en-US" sz="1600" b="1" dirty="0"/>
              <a:t>five major categories of potential competitive threat:</a:t>
            </a:r>
          </a:p>
          <a:p>
            <a:pPr marL="0" indent="0" eaLnBrk="1" fontAlgn="auto" hangingPunct="1">
              <a:lnSpc>
                <a:spcPct val="80000"/>
              </a:lnSpc>
              <a:spcAft>
                <a:spcPts val="0"/>
              </a:spcAft>
              <a:buFontTx/>
              <a:buNone/>
              <a:defRPr/>
            </a:pPr>
            <a:endParaRPr lang="en-US" altLang="en-US" sz="1600" dirty="0"/>
          </a:p>
          <a:p>
            <a:pPr marL="0" indent="0" eaLnBrk="1" fontAlgn="auto" hangingPunct="1">
              <a:lnSpc>
                <a:spcPct val="80000"/>
              </a:lnSpc>
              <a:spcAft>
                <a:spcPts val="0"/>
              </a:spcAft>
              <a:buFontTx/>
              <a:buNone/>
              <a:defRPr/>
            </a:pPr>
            <a:r>
              <a:rPr lang="en-US" altLang="en-US" sz="1600" b="1" dirty="0"/>
              <a:t> 1. Foreign firms - </a:t>
            </a:r>
            <a:r>
              <a:rPr lang="en-US" altLang="en-US" sz="1600" dirty="0"/>
              <a:t>especially those newly entering into a small niche within your market.</a:t>
            </a:r>
          </a:p>
          <a:p>
            <a:pPr marL="0" indent="0" eaLnBrk="1" fontAlgn="auto" hangingPunct="1">
              <a:lnSpc>
                <a:spcPct val="80000"/>
              </a:lnSpc>
              <a:spcAft>
                <a:spcPts val="0"/>
              </a:spcAft>
              <a:defRPr/>
            </a:pPr>
            <a:endParaRPr lang="en-US" altLang="en-US" sz="1600" dirty="0"/>
          </a:p>
          <a:p>
            <a:pPr marL="0" indent="0" eaLnBrk="1" fontAlgn="auto" hangingPunct="1">
              <a:lnSpc>
                <a:spcPct val="80000"/>
              </a:lnSpc>
              <a:spcAft>
                <a:spcPts val="0"/>
              </a:spcAft>
              <a:buFontTx/>
              <a:buNone/>
              <a:defRPr/>
            </a:pPr>
            <a:r>
              <a:rPr lang="en-US" altLang="en-US" sz="1600" b="1" dirty="0"/>
              <a:t> 2. Tiny domestic operations which also start by concentrating on small niche markets</a:t>
            </a:r>
            <a:r>
              <a:rPr lang="en-US" altLang="en-US" sz="1600" dirty="0"/>
              <a:t> - These people are unlikely to be able to afford some of your more bureaucratic systems.</a:t>
            </a:r>
          </a:p>
          <a:p>
            <a:pPr marL="0" indent="0" eaLnBrk="1" fontAlgn="auto" hangingPunct="1">
              <a:lnSpc>
                <a:spcPct val="80000"/>
              </a:lnSpc>
              <a:spcAft>
                <a:spcPts val="0"/>
              </a:spcAft>
              <a:defRPr/>
            </a:pPr>
            <a:endParaRPr lang="en-US" altLang="en-US" sz="1600" dirty="0"/>
          </a:p>
          <a:p>
            <a:pPr marL="0" indent="0" eaLnBrk="1" fontAlgn="auto" hangingPunct="1">
              <a:lnSpc>
                <a:spcPct val="80000"/>
              </a:lnSpc>
              <a:spcAft>
                <a:spcPts val="0"/>
              </a:spcAft>
              <a:buFontTx/>
              <a:buNone/>
              <a:defRPr/>
            </a:pPr>
            <a:r>
              <a:rPr lang="en-US" altLang="en-US" sz="1600" b="1" dirty="0"/>
              <a:t>3. Major players diversifying into your market -</a:t>
            </a:r>
            <a:r>
              <a:rPr lang="en-US" altLang="en-US" sz="1600" dirty="0"/>
              <a:t> These will have a rather different mindset to you.</a:t>
            </a:r>
          </a:p>
          <a:p>
            <a:pPr marL="0" indent="0" eaLnBrk="1" fontAlgn="auto" hangingPunct="1">
              <a:lnSpc>
                <a:spcPct val="80000"/>
              </a:lnSpc>
              <a:spcAft>
                <a:spcPts val="0"/>
              </a:spcAft>
              <a:defRPr/>
            </a:pPr>
            <a:endParaRPr lang="en-US" altLang="en-US" sz="1600" dirty="0"/>
          </a:p>
          <a:p>
            <a:pPr marL="0" indent="0" eaLnBrk="1" fontAlgn="auto" hangingPunct="1">
              <a:lnSpc>
                <a:spcPct val="80000"/>
              </a:lnSpc>
              <a:spcAft>
                <a:spcPts val="0"/>
              </a:spcAft>
              <a:buFontTx/>
              <a:buNone/>
              <a:defRPr/>
            </a:pPr>
            <a:r>
              <a:rPr lang="en-US" altLang="en-US" sz="1600" b="1" dirty="0"/>
              <a:t> 4. Local players who confine themselves to particular geographical territories -</a:t>
            </a:r>
            <a:r>
              <a:rPr lang="en-US" altLang="en-US" sz="1600" dirty="0"/>
              <a:t> These may be spectacularly successful in their own locale but too small to appear on your corporate radar.</a:t>
            </a:r>
          </a:p>
          <a:p>
            <a:pPr marL="0" indent="0" eaLnBrk="1" fontAlgn="auto" hangingPunct="1">
              <a:lnSpc>
                <a:spcPct val="80000"/>
              </a:lnSpc>
              <a:spcAft>
                <a:spcPts val="0"/>
              </a:spcAft>
              <a:defRPr/>
            </a:pPr>
            <a:endParaRPr lang="en-US" altLang="en-US" sz="1600" dirty="0"/>
          </a:p>
          <a:p>
            <a:pPr marL="0" indent="0" eaLnBrk="1" fontAlgn="auto" hangingPunct="1">
              <a:lnSpc>
                <a:spcPct val="80000"/>
              </a:lnSpc>
              <a:spcAft>
                <a:spcPts val="0"/>
              </a:spcAft>
              <a:buFontTx/>
              <a:buNone/>
              <a:defRPr/>
            </a:pPr>
            <a:r>
              <a:rPr lang="en-US" altLang="en-US" sz="1600" b="1" dirty="0"/>
              <a:t> 5. New entrants using different business models -</a:t>
            </a:r>
            <a:r>
              <a:rPr lang="en-US" altLang="en-US" sz="1600" dirty="0"/>
              <a:t> This is where even world-class operations can get blind-sided. Think not just Amazon as an alternative to your local bookstore, but Apple’s iTunes Music Store as an alternative to your local record store. Also of note would be Direct Line Insurance’s reengineering of the domestic insurance market by initially dealing solely by phone</a:t>
            </a:r>
          </a:p>
        </p:txBody>
      </p:sp>
      <p:sp>
        <p:nvSpPr>
          <p:cNvPr id="21508" name="Slide Number Placeholder 5">
            <a:extLst>
              <a:ext uri="{FF2B5EF4-FFF2-40B4-BE49-F238E27FC236}">
                <a16:creationId xmlns:a16="http://schemas.microsoft.com/office/drawing/2014/main" id="{BDB2E16B-0254-4622-874F-F49662D9798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9E71210-052A-4D19-A5B9-E3E6EE08520F}" type="slidenum">
              <a:rPr lang="en-US" altLang="en-US" sz="1200" smtClean="0">
                <a:solidFill>
                  <a:srgbClr val="000000"/>
                </a:solidFill>
                <a:latin typeface="Arial" panose="020B0604020202020204" pitchFamily="34" charset="0"/>
              </a:rPr>
              <a:pPr>
                <a:spcBef>
                  <a:spcPct val="0"/>
                </a:spcBef>
                <a:buFontTx/>
                <a:buNone/>
              </a:pPr>
              <a:t>68</a:t>
            </a:fld>
            <a:endParaRPr lang="en-US" altLang="en-US" sz="1200">
              <a:solidFill>
                <a:srgbClr val="000000"/>
              </a:solidFill>
              <a:latin typeface="Arial" panose="020B0604020202020204" pitchFamily="34" charset="0"/>
            </a:endParaRPr>
          </a:p>
        </p:txBody>
      </p:sp>
      <p:pic>
        <p:nvPicPr>
          <p:cNvPr id="21509" name="Picture 2" descr="A person in a blue shirt&#10;&#10;Description generated with very high confidence">
            <a:extLst>
              <a:ext uri="{FF2B5EF4-FFF2-40B4-BE49-F238E27FC236}">
                <a16:creationId xmlns:a16="http://schemas.microsoft.com/office/drawing/2014/main" id="{622BE6B5-CC35-4210-8550-AF9E4485A7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56550" y="1160463"/>
            <a:ext cx="1122363"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3BB8C-F4FD-4B6E-BD72-B366381B21B5}"/>
              </a:ext>
            </a:extLst>
          </p:cNvPr>
          <p:cNvSpPr>
            <a:spLocks noGrp="1"/>
          </p:cNvSpPr>
          <p:nvPr>
            <p:ph type="title"/>
          </p:nvPr>
        </p:nvSpPr>
        <p:spPr/>
        <p:txBody>
          <a:bodyPr/>
          <a:lstStyle/>
          <a:p>
            <a:r>
              <a:rPr lang="en-GB" dirty="0"/>
              <a:t>Origins of Silicon Valley</a:t>
            </a:r>
          </a:p>
        </p:txBody>
      </p:sp>
      <p:pic>
        <p:nvPicPr>
          <p:cNvPr id="4" name="Online Media 3" title="The Origins of Silicon Valley: Why and How It Happened">
            <a:hlinkClick r:id="" action="ppaction://media"/>
            <a:extLst>
              <a:ext uri="{FF2B5EF4-FFF2-40B4-BE49-F238E27FC236}">
                <a16:creationId xmlns:a16="http://schemas.microsoft.com/office/drawing/2014/main" id="{05BD14E4-382B-4BFA-8166-737813C5751B}"/>
              </a:ext>
            </a:extLst>
          </p:cNvPr>
          <p:cNvPicPr>
            <a:picLocks noRot="1" noChangeAspect="1"/>
          </p:cNvPicPr>
          <p:nvPr>
            <a:videoFile r:link="rId1"/>
          </p:nvPr>
        </p:nvPicPr>
        <p:blipFill>
          <a:blip r:embed="rId3"/>
          <a:stretch>
            <a:fillRect/>
          </a:stretch>
        </p:blipFill>
        <p:spPr>
          <a:xfrm>
            <a:off x="1524000" y="1714500"/>
            <a:ext cx="6096000" cy="3429000"/>
          </a:xfrm>
          <a:prstGeom prst="rect">
            <a:avLst/>
          </a:prstGeom>
        </p:spPr>
      </p:pic>
    </p:spTree>
    <p:extLst>
      <p:ext uri="{BB962C8B-B14F-4D97-AF65-F5344CB8AC3E}">
        <p14:creationId xmlns:p14="http://schemas.microsoft.com/office/powerpoint/2010/main" val="2117289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9745-8523-4882-B129-C6E6050A310A}"/>
              </a:ext>
            </a:extLst>
          </p:cNvPr>
          <p:cNvSpPr>
            <a:spLocks noGrp="1"/>
          </p:cNvSpPr>
          <p:nvPr>
            <p:ph type="title"/>
          </p:nvPr>
        </p:nvSpPr>
        <p:spPr>
          <a:xfrm>
            <a:off x="457200" y="0"/>
            <a:ext cx="8229600" cy="1143000"/>
          </a:xfrm>
        </p:spPr>
        <p:txBody>
          <a:bodyPr/>
          <a:lstStyle/>
          <a:p>
            <a:r>
              <a:rPr lang="en-GB" dirty="0"/>
              <a:t>Origins of Silicon Valley</a:t>
            </a:r>
          </a:p>
        </p:txBody>
      </p:sp>
      <p:sp>
        <p:nvSpPr>
          <p:cNvPr id="3" name="Content Placeholder 2">
            <a:extLst>
              <a:ext uri="{FF2B5EF4-FFF2-40B4-BE49-F238E27FC236}">
                <a16:creationId xmlns:a16="http://schemas.microsoft.com/office/drawing/2014/main" id="{3707D5C9-7B7D-4C46-8BB7-40A1D0B5D238}"/>
              </a:ext>
            </a:extLst>
          </p:cNvPr>
          <p:cNvSpPr>
            <a:spLocks noGrp="1"/>
          </p:cNvSpPr>
          <p:nvPr>
            <p:ph idx="1"/>
          </p:nvPr>
        </p:nvSpPr>
        <p:spPr>
          <a:xfrm>
            <a:off x="122664" y="1031489"/>
            <a:ext cx="8229600" cy="1756316"/>
          </a:xfrm>
        </p:spPr>
        <p:txBody>
          <a:bodyPr/>
          <a:lstStyle/>
          <a:p>
            <a:r>
              <a:rPr lang="en-GB" dirty="0">
                <a:solidFill>
                  <a:srgbClr val="D60093"/>
                </a:solidFill>
              </a:rPr>
              <a:t>In your groups, identify what factors have enabled Silicon Valley to become such a hotbed of innovation  </a:t>
            </a:r>
          </a:p>
          <a:p>
            <a:endParaRPr lang="en-GB" dirty="0"/>
          </a:p>
        </p:txBody>
      </p:sp>
      <p:pic>
        <p:nvPicPr>
          <p:cNvPr id="5" name="Picture 4" descr="A view of a city&#10;&#10;Description automatically generated">
            <a:extLst>
              <a:ext uri="{FF2B5EF4-FFF2-40B4-BE49-F238E27FC236}">
                <a16:creationId xmlns:a16="http://schemas.microsoft.com/office/drawing/2014/main" id="{BD98B825-63B7-4601-8F63-C076C5BE4C7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84856" y="3267308"/>
            <a:ext cx="4859144" cy="2443808"/>
          </a:xfrm>
          <a:prstGeom prst="rect">
            <a:avLst/>
          </a:prstGeom>
        </p:spPr>
      </p:pic>
      <p:sp>
        <p:nvSpPr>
          <p:cNvPr id="7" name="Rectangle 6">
            <a:extLst>
              <a:ext uri="{FF2B5EF4-FFF2-40B4-BE49-F238E27FC236}">
                <a16:creationId xmlns:a16="http://schemas.microsoft.com/office/drawing/2014/main" id="{FBBA643D-D9A1-4553-B9A5-77B9CC6E6553}"/>
              </a:ext>
            </a:extLst>
          </p:cNvPr>
          <p:cNvSpPr/>
          <p:nvPr/>
        </p:nvSpPr>
        <p:spPr>
          <a:xfrm>
            <a:off x="122664" y="2944142"/>
            <a:ext cx="3746809" cy="2062103"/>
          </a:xfrm>
          <a:prstGeom prst="rect">
            <a:avLst/>
          </a:prstGeom>
        </p:spPr>
        <p:txBody>
          <a:bodyPr wrap="square">
            <a:spAutoFit/>
          </a:bodyPr>
          <a:lstStyle/>
          <a:p>
            <a:r>
              <a:rPr lang="en-GB" sz="3200" i="1" dirty="0">
                <a:solidFill>
                  <a:srgbClr val="FF3300"/>
                </a:solidFill>
              </a:rPr>
              <a:t>10 minutes to record these and be prepared to feedback &amp; discuss</a:t>
            </a:r>
          </a:p>
        </p:txBody>
      </p:sp>
    </p:spTree>
    <p:extLst>
      <p:ext uri="{BB962C8B-B14F-4D97-AF65-F5344CB8AC3E}">
        <p14:creationId xmlns:p14="http://schemas.microsoft.com/office/powerpoint/2010/main" val="2259265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F52089-6B86-49A7-B71B-6EA82C34595C}"/>
              </a:ext>
            </a:extLst>
          </p:cNvPr>
          <p:cNvPicPr>
            <a:picLocks noChangeAspect="1"/>
          </p:cNvPicPr>
          <p:nvPr/>
        </p:nvPicPr>
        <p:blipFill>
          <a:blip r:embed="rId3"/>
          <a:stretch>
            <a:fillRect/>
          </a:stretch>
        </p:blipFill>
        <p:spPr>
          <a:xfrm>
            <a:off x="7260741" y="1830077"/>
            <a:ext cx="1760596" cy="2128606"/>
          </a:xfrm>
          <a:prstGeom prst="rect">
            <a:avLst/>
          </a:prstGeom>
        </p:spPr>
      </p:pic>
      <p:sp>
        <p:nvSpPr>
          <p:cNvPr id="2" name="Title 1">
            <a:extLst>
              <a:ext uri="{FF2B5EF4-FFF2-40B4-BE49-F238E27FC236}">
                <a16:creationId xmlns:a16="http://schemas.microsoft.com/office/drawing/2014/main" id="{FAD720A5-C621-487D-8AD6-69CE1EAC06CC}"/>
              </a:ext>
            </a:extLst>
          </p:cNvPr>
          <p:cNvSpPr>
            <a:spLocks noGrp="1"/>
          </p:cNvSpPr>
          <p:nvPr>
            <p:ph type="title"/>
          </p:nvPr>
        </p:nvSpPr>
        <p:spPr/>
        <p:txBody>
          <a:bodyPr/>
          <a:lstStyle/>
          <a:p>
            <a:r>
              <a:rPr lang="en-GB" dirty="0"/>
              <a:t>Case Study Research</a:t>
            </a:r>
          </a:p>
        </p:txBody>
      </p:sp>
      <p:sp>
        <p:nvSpPr>
          <p:cNvPr id="3" name="TextBox 2">
            <a:extLst>
              <a:ext uri="{FF2B5EF4-FFF2-40B4-BE49-F238E27FC236}">
                <a16:creationId xmlns:a16="http://schemas.microsoft.com/office/drawing/2014/main" id="{49F565C9-12C9-4501-83C0-C213F54E9DE0}"/>
              </a:ext>
            </a:extLst>
          </p:cNvPr>
          <p:cNvSpPr txBox="1"/>
          <p:nvPr/>
        </p:nvSpPr>
        <p:spPr>
          <a:xfrm>
            <a:off x="112161" y="1520338"/>
            <a:ext cx="7995424" cy="4062651"/>
          </a:xfrm>
          <a:prstGeom prst="rect">
            <a:avLst/>
          </a:prstGeom>
          <a:noFill/>
        </p:spPr>
        <p:txBody>
          <a:bodyPr wrap="square" rtlCol="0">
            <a:spAutoFit/>
          </a:bodyPr>
          <a:lstStyle/>
          <a:p>
            <a:r>
              <a:rPr lang="en-GB" sz="2400" dirty="0">
                <a:solidFill>
                  <a:srgbClr val="0000FF"/>
                </a:solidFill>
              </a:rPr>
              <a:t>In your groups, please research ‘Innovation’ at Haier</a:t>
            </a:r>
            <a:r>
              <a:rPr lang="en-GB" dirty="0"/>
              <a:t>.</a:t>
            </a:r>
          </a:p>
          <a:p>
            <a:endParaRPr lang="en-GB" dirty="0"/>
          </a:p>
          <a:p>
            <a:r>
              <a:rPr lang="en-GB" dirty="0">
                <a:solidFill>
                  <a:srgbClr val="0000FF"/>
                </a:solidFill>
              </a:rPr>
              <a:t>We are interested in a good quality overview that details: -</a:t>
            </a:r>
          </a:p>
          <a:p>
            <a:endParaRPr lang="en-GB" dirty="0"/>
          </a:p>
          <a:p>
            <a:pPr marL="342900" indent="-342900">
              <a:buFont typeface="+mj-lt"/>
              <a:buAutoNum type="arabicPeriod"/>
            </a:pPr>
            <a:r>
              <a:rPr lang="en-GB" dirty="0">
                <a:solidFill>
                  <a:srgbClr val="D60093"/>
                </a:solidFill>
              </a:rPr>
              <a:t>How they ‘do’ innovation?  Key process and people elements.</a:t>
            </a:r>
          </a:p>
          <a:p>
            <a:pPr marL="342900" indent="-342900">
              <a:buFont typeface="+mj-lt"/>
              <a:buAutoNum type="arabicPeriod"/>
            </a:pPr>
            <a:r>
              <a:rPr lang="en-GB" dirty="0">
                <a:solidFill>
                  <a:srgbClr val="002060"/>
                </a:solidFill>
              </a:rPr>
              <a:t>Do they use any particular models of innovation?</a:t>
            </a:r>
          </a:p>
          <a:p>
            <a:pPr marL="342900" indent="-342900">
              <a:buFont typeface="+mj-lt"/>
              <a:buAutoNum type="arabicPeriod"/>
            </a:pPr>
            <a:r>
              <a:rPr lang="en-GB" dirty="0">
                <a:solidFill>
                  <a:srgbClr val="00B0F0"/>
                </a:solidFill>
              </a:rPr>
              <a:t>What is your conclusion on Haier and innovation?</a:t>
            </a:r>
          </a:p>
          <a:p>
            <a:pPr marL="342900" indent="-342900">
              <a:buFont typeface="+mj-lt"/>
              <a:buAutoNum type="arabicPeriod"/>
            </a:pPr>
            <a:r>
              <a:rPr lang="en-GB" dirty="0">
                <a:solidFill>
                  <a:srgbClr val="00B0F0"/>
                </a:solidFill>
              </a:rPr>
              <a:t>How do they compare to Whirlpool, and others?</a:t>
            </a:r>
          </a:p>
          <a:p>
            <a:endParaRPr lang="en-GB" dirty="0"/>
          </a:p>
          <a:p>
            <a:r>
              <a:rPr lang="en-GB" i="1" dirty="0">
                <a:solidFill>
                  <a:srgbClr val="E91135"/>
                </a:solidFill>
              </a:rPr>
              <a:t>Write up summarising bullet-points on flipchart, but have notes to explain each point in more depth, when you present the feedback.</a:t>
            </a:r>
          </a:p>
          <a:p>
            <a:endParaRPr lang="en-GB" i="1" dirty="0">
              <a:solidFill>
                <a:srgbClr val="E91135"/>
              </a:solidFill>
            </a:endParaRPr>
          </a:p>
          <a:p>
            <a:r>
              <a:rPr lang="en-GB" b="1" i="1" dirty="0">
                <a:solidFill>
                  <a:srgbClr val="E91135"/>
                </a:solidFill>
              </a:rPr>
              <a:t>Note: </a:t>
            </a:r>
            <a:r>
              <a:rPr lang="en-GB" i="1" dirty="0">
                <a:solidFill>
                  <a:srgbClr val="E91135"/>
                </a:solidFill>
              </a:rPr>
              <a:t>it would be worth organising yourselves and playing to your strengths.  You have 1 hour.</a:t>
            </a:r>
          </a:p>
        </p:txBody>
      </p:sp>
    </p:spTree>
    <p:extLst>
      <p:ext uri="{BB962C8B-B14F-4D97-AF65-F5344CB8AC3E}">
        <p14:creationId xmlns:p14="http://schemas.microsoft.com/office/powerpoint/2010/main" val="915511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500"/>
                                        <p:tgtEl>
                                          <p:spTgt spid="3">
                                            <p:txEl>
                                              <p:pRg st="9" end="9"/>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11" end="11"/>
                                            </p:txEl>
                                          </p:spTgt>
                                        </p:tgtEl>
                                        <p:attrNameLst>
                                          <p:attrName>style.visibility</p:attrName>
                                        </p:attrNameLst>
                                      </p:cBhvr>
                                      <p:to>
                                        <p:strVal val="visible"/>
                                      </p:to>
                                    </p:set>
                                    <p:animEffect transition="in" filter="fade">
                                      <p:cBhvr>
                                        <p:cTn id="40"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01E1-AA19-4CF2-BFF3-6CE74C13DB01}"/>
              </a:ext>
            </a:extLst>
          </p:cNvPr>
          <p:cNvSpPr>
            <a:spLocks noGrp="1"/>
          </p:cNvSpPr>
          <p:nvPr>
            <p:ph type="title"/>
          </p:nvPr>
        </p:nvSpPr>
        <p:spPr>
          <a:xfrm>
            <a:off x="2219091" y="0"/>
            <a:ext cx="4449337" cy="769434"/>
          </a:xfrm>
        </p:spPr>
        <p:txBody>
          <a:bodyPr>
            <a:normAutofit/>
          </a:bodyPr>
          <a:lstStyle/>
          <a:p>
            <a:r>
              <a:rPr lang="en-GB" sz="3600" dirty="0"/>
              <a:t>Gary Hamel</a:t>
            </a:r>
          </a:p>
        </p:txBody>
      </p:sp>
      <p:pic>
        <p:nvPicPr>
          <p:cNvPr id="4" name="Online Media 3" title="Gary Hamel - Management Innovation">
            <a:hlinkClick r:id="" action="ppaction://media"/>
            <a:extLst>
              <a:ext uri="{FF2B5EF4-FFF2-40B4-BE49-F238E27FC236}">
                <a16:creationId xmlns:a16="http://schemas.microsoft.com/office/drawing/2014/main" id="{71444A44-E6D4-404C-A844-788050E0C266}"/>
              </a:ext>
            </a:extLst>
          </p:cNvPr>
          <p:cNvPicPr>
            <a:picLocks noRot="1" noChangeAspect="1"/>
          </p:cNvPicPr>
          <p:nvPr>
            <a:videoFile r:link="rId1"/>
          </p:nvPr>
        </p:nvPicPr>
        <p:blipFill>
          <a:blip r:embed="rId3"/>
          <a:stretch>
            <a:fillRect/>
          </a:stretch>
        </p:blipFill>
        <p:spPr>
          <a:xfrm>
            <a:off x="903249" y="697653"/>
            <a:ext cx="7092175" cy="5000620"/>
          </a:xfrm>
          <a:prstGeom prst="rect">
            <a:avLst/>
          </a:prstGeom>
        </p:spPr>
      </p:pic>
    </p:spTree>
    <p:extLst>
      <p:ext uri="{BB962C8B-B14F-4D97-AF65-F5344CB8AC3E}">
        <p14:creationId xmlns:p14="http://schemas.microsoft.com/office/powerpoint/2010/main" val="4231633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76A3A-A6EF-4EE9-B7F7-97E717CD765D}"/>
              </a:ext>
            </a:extLst>
          </p:cNvPr>
          <p:cNvSpPr>
            <a:spLocks noGrp="1"/>
          </p:cNvSpPr>
          <p:nvPr>
            <p:ph type="title"/>
          </p:nvPr>
        </p:nvSpPr>
        <p:spPr/>
        <p:txBody>
          <a:bodyPr>
            <a:normAutofit fontScale="90000"/>
          </a:bodyPr>
          <a:lstStyle/>
          <a:p>
            <a:r>
              <a:rPr lang="en-GB" dirty="0"/>
              <a:t>Gary Hamel – Management Innovation</a:t>
            </a:r>
          </a:p>
        </p:txBody>
      </p:sp>
      <p:pic>
        <p:nvPicPr>
          <p:cNvPr id="4" name="Picture 3">
            <a:extLst>
              <a:ext uri="{FF2B5EF4-FFF2-40B4-BE49-F238E27FC236}">
                <a16:creationId xmlns:a16="http://schemas.microsoft.com/office/drawing/2014/main" id="{9C522D50-39BC-428A-A5C8-FDD4AD1B12A0}"/>
              </a:ext>
            </a:extLst>
          </p:cNvPr>
          <p:cNvPicPr>
            <a:picLocks noChangeAspect="1"/>
          </p:cNvPicPr>
          <p:nvPr/>
        </p:nvPicPr>
        <p:blipFill>
          <a:blip r:embed="rId2"/>
          <a:stretch>
            <a:fillRect/>
          </a:stretch>
        </p:blipFill>
        <p:spPr>
          <a:xfrm>
            <a:off x="145282" y="1815154"/>
            <a:ext cx="4361909" cy="3227693"/>
          </a:xfrm>
          <a:prstGeom prst="rect">
            <a:avLst/>
          </a:prstGeom>
        </p:spPr>
      </p:pic>
      <p:sp>
        <p:nvSpPr>
          <p:cNvPr id="5" name="Isosceles Triangle 4">
            <a:extLst>
              <a:ext uri="{FF2B5EF4-FFF2-40B4-BE49-F238E27FC236}">
                <a16:creationId xmlns:a16="http://schemas.microsoft.com/office/drawing/2014/main" id="{AFF2EF83-310C-474E-8444-E7CEEB1B1C6A}"/>
              </a:ext>
            </a:extLst>
          </p:cNvPr>
          <p:cNvSpPr/>
          <p:nvPr/>
        </p:nvSpPr>
        <p:spPr>
          <a:xfrm>
            <a:off x="4922555" y="1920479"/>
            <a:ext cx="4076163" cy="303225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Passion &amp; Zeal</a:t>
            </a:r>
          </a:p>
          <a:p>
            <a:pPr algn="ctr"/>
            <a:endParaRPr lang="en-GB" sz="1350" dirty="0"/>
          </a:p>
          <a:p>
            <a:pPr algn="ctr"/>
            <a:r>
              <a:rPr lang="en-GB" sz="1350" dirty="0"/>
              <a:t>Human Creativity</a:t>
            </a:r>
          </a:p>
          <a:p>
            <a:pPr algn="ctr"/>
            <a:endParaRPr lang="en-GB" sz="1350" dirty="0"/>
          </a:p>
          <a:p>
            <a:pPr algn="ctr"/>
            <a:r>
              <a:rPr lang="en-GB" sz="1350" dirty="0"/>
              <a:t>Initiative</a:t>
            </a:r>
          </a:p>
          <a:p>
            <a:pPr algn="ctr"/>
            <a:endParaRPr lang="en-GB" sz="1350" dirty="0"/>
          </a:p>
          <a:p>
            <a:pPr algn="ctr"/>
            <a:r>
              <a:rPr lang="en-GB" sz="1350" dirty="0"/>
              <a:t>Intellect</a:t>
            </a:r>
          </a:p>
          <a:p>
            <a:pPr algn="ctr"/>
            <a:endParaRPr lang="en-GB" sz="1350" dirty="0"/>
          </a:p>
          <a:p>
            <a:pPr algn="ctr"/>
            <a:r>
              <a:rPr lang="en-GB" sz="1350" dirty="0"/>
              <a:t>Diligence</a:t>
            </a:r>
          </a:p>
          <a:p>
            <a:pPr algn="ctr"/>
            <a:endParaRPr lang="en-GB" sz="1350" dirty="0"/>
          </a:p>
          <a:p>
            <a:pPr algn="ctr"/>
            <a:r>
              <a:rPr lang="en-GB" sz="1350" dirty="0"/>
              <a:t>Obedience</a:t>
            </a:r>
          </a:p>
          <a:p>
            <a:pPr algn="ctr"/>
            <a:endParaRPr lang="en-GB" sz="1350" dirty="0"/>
          </a:p>
          <a:p>
            <a:pPr algn="ctr"/>
            <a:endParaRPr lang="en-GB" sz="1350" dirty="0"/>
          </a:p>
          <a:p>
            <a:pPr algn="ctr"/>
            <a:endParaRPr lang="en-GB" sz="1350" dirty="0"/>
          </a:p>
          <a:p>
            <a:pPr algn="ctr"/>
            <a:endParaRPr lang="en-GB" sz="1350" dirty="0"/>
          </a:p>
        </p:txBody>
      </p:sp>
      <p:sp>
        <p:nvSpPr>
          <p:cNvPr id="6" name="TextBox 5">
            <a:extLst>
              <a:ext uri="{FF2B5EF4-FFF2-40B4-BE49-F238E27FC236}">
                <a16:creationId xmlns:a16="http://schemas.microsoft.com/office/drawing/2014/main" id="{08444F36-5E76-40D7-AD7D-C0A931223C75}"/>
              </a:ext>
            </a:extLst>
          </p:cNvPr>
          <p:cNvSpPr txBox="1"/>
          <p:nvPr/>
        </p:nvSpPr>
        <p:spPr>
          <a:xfrm>
            <a:off x="299435" y="1979907"/>
            <a:ext cx="1516487" cy="715581"/>
          </a:xfrm>
          <a:prstGeom prst="rect">
            <a:avLst/>
          </a:prstGeom>
          <a:noFill/>
        </p:spPr>
        <p:txBody>
          <a:bodyPr wrap="square" rtlCol="0">
            <a:spAutoFit/>
          </a:bodyPr>
          <a:lstStyle/>
          <a:p>
            <a:r>
              <a:rPr lang="en-GB" sz="1350" b="1" dirty="0">
                <a:solidFill>
                  <a:srgbClr val="FF0000"/>
                </a:solidFill>
              </a:rPr>
              <a:t>Maslow’s Hierarchy of Needs</a:t>
            </a:r>
          </a:p>
        </p:txBody>
      </p:sp>
      <p:sp>
        <p:nvSpPr>
          <p:cNvPr id="7" name="TextBox 6">
            <a:extLst>
              <a:ext uri="{FF2B5EF4-FFF2-40B4-BE49-F238E27FC236}">
                <a16:creationId xmlns:a16="http://schemas.microsoft.com/office/drawing/2014/main" id="{7A338BF5-A9AB-4FD1-9CF6-B29B28F6B34C}"/>
              </a:ext>
            </a:extLst>
          </p:cNvPr>
          <p:cNvSpPr txBox="1"/>
          <p:nvPr/>
        </p:nvSpPr>
        <p:spPr>
          <a:xfrm>
            <a:off x="4661344" y="1979907"/>
            <a:ext cx="1516487" cy="507831"/>
          </a:xfrm>
          <a:prstGeom prst="rect">
            <a:avLst/>
          </a:prstGeom>
          <a:noFill/>
        </p:spPr>
        <p:txBody>
          <a:bodyPr wrap="square" rtlCol="0">
            <a:spAutoFit/>
          </a:bodyPr>
          <a:lstStyle/>
          <a:p>
            <a:r>
              <a:rPr lang="en-GB" sz="1350" b="1" dirty="0">
                <a:solidFill>
                  <a:srgbClr val="FF0000"/>
                </a:solidFill>
              </a:rPr>
              <a:t>Gary’s Hierarchy of Capabilities</a:t>
            </a:r>
          </a:p>
        </p:txBody>
      </p:sp>
      <p:cxnSp>
        <p:nvCxnSpPr>
          <p:cNvPr id="9" name="Straight Connector 8">
            <a:extLst>
              <a:ext uri="{FF2B5EF4-FFF2-40B4-BE49-F238E27FC236}">
                <a16:creationId xmlns:a16="http://schemas.microsoft.com/office/drawing/2014/main" id="{FC5B1670-8D24-4061-82A6-9DEFC1717202}"/>
              </a:ext>
            </a:extLst>
          </p:cNvPr>
          <p:cNvCxnSpPr/>
          <p:nvPr/>
        </p:nvCxnSpPr>
        <p:spPr>
          <a:xfrm flipV="1">
            <a:off x="4879918" y="1920478"/>
            <a:ext cx="1989786" cy="2916344"/>
          </a:xfrm>
          <a:prstGeom prst="line">
            <a:avLst/>
          </a:prstGeom>
          <a:ln w="28575">
            <a:headEnd type="triangle" w="med" len="med"/>
            <a:tailEnd type="triangle" w="med" len="med"/>
          </a:ln>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FCBAC18C-239F-417B-8BC4-14E6C21FC4AF}"/>
              </a:ext>
            </a:extLst>
          </p:cNvPr>
          <p:cNvSpPr txBox="1"/>
          <p:nvPr/>
        </p:nvSpPr>
        <p:spPr>
          <a:xfrm>
            <a:off x="6257143" y="1839934"/>
            <a:ext cx="633507" cy="300082"/>
          </a:xfrm>
          <a:prstGeom prst="rect">
            <a:avLst/>
          </a:prstGeom>
          <a:noFill/>
        </p:spPr>
        <p:txBody>
          <a:bodyPr wrap="none" rtlCol="0">
            <a:spAutoFit/>
          </a:bodyPr>
          <a:lstStyle/>
          <a:p>
            <a:r>
              <a:rPr lang="en-GB" sz="1350" b="1" dirty="0"/>
              <a:t>120%</a:t>
            </a:r>
          </a:p>
        </p:txBody>
      </p:sp>
      <p:sp>
        <p:nvSpPr>
          <p:cNvPr id="11" name="TextBox 10">
            <a:extLst>
              <a:ext uri="{FF2B5EF4-FFF2-40B4-BE49-F238E27FC236}">
                <a16:creationId xmlns:a16="http://schemas.microsoft.com/office/drawing/2014/main" id="{B48EDED0-BE38-48B1-B565-FC6ACAA10C13}"/>
              </a:ext>
            </a:extLst>
          </p:cNvPr>
          <p:cNvSpPr txBox="1"/>
          <p:nvPr/>
        </p:nvSpPr>
        <p:spPr>
          <a:xfrm>
            <a:off x="4470696" y="4559823"/>
            <a:ext cx="534121" cy="300082"/>
          </a:xfrm>
          <a:prstGeom prst="rect">
            <a:avLst/>
          </a:prstGeom>
          <a:noFill/>
        </p:spPr>
        <p:txBody>
          <a:bodyPr wrap="none" rtlCol="0">
            <a:spAutoFit/>
          </a:bodyPr>
          <a:lstStyle/>
          <a:p>
            <a:r>
              <a:rPr lang="en-GB" sz="1350" b="1" dirty="0"/>
              <a:t>20%</a:t>
            </a:r>
          </a:p>
        </p:txBody>
      </p:sp>
      <p:sp>
        <p:nvSpPr>
          <p:cNvPr id="12" name="TextBox 11">
            <a:extLst>
              <a:ext uri="{FF2B5EF4-FFF2-40B4-BE49-F238E27FC236}">
                <a16:creationId xmlns:a16="http://schemas.microsoft.com/office/drawing/2014/main" id="{F81AAB05-E45A-4B50-9168-41D1EBC2EB4B}"/>
              </a:ext>
            </a:extLst>
          </p:cNvPr>
          <p:cNvSpPr txBox="1"/>
          <p:nvPr/>
        </p:nvSpPr>
        <p:spPr>
          <a:xfrm>
            <a:off x="4470696" y="3378650"/>
            <a:ext cx="1401025" cy="300082"/>
          </a:xfrm>
          <a:prstGeom prst="rect">
            <a:avLst/>
          </a:prstGeom>
          <a:noFill/>
        </p:spPr>
        <p:txBody>
          <a:bodyPr wrap="none" rtlCol="0">
            <a:spAutoFit/>
          </a:bodyPr>
          <a:lstStyle/>
          <a:p>
            <a:r>
              <a:rPr lang="en-GB" sz="1350" b="1" dirty="0"/>
              <a:t>“Average 55%”</a:t>
            </a:r>
          </a:p>
        </p:txBody>
      </p:sp>
      <p:cxnSp>
        <p:nvCxnSpPr>
          <p:cNvPr id="14" name="Straight Connector 13">
            <a:extLst>
              <a:ext uri="{FF2B5EF4-FFF2-40B4-BE49-F238E27FC236}">
                <a16:creationId xmlns:a16="http://schemas.microsoft.com/office/drawing/2014/main" id="{B1BEC1B5-6F86-45E5-BD4E-7F4117F3025F}"/>
              </a:ext>
            </a:extLst>
          </p:cNvPr>
          <p:cNvCxnSpPr/>
          <p:nvPr/>
        </p:nvCxnSpPr>
        <p:spPr>
          <a:xfrm>
            <a:off x="6257142" y="2933439"/>
            <a:ext cx="136181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C4E0A46-20B7-4713-A359-109D1ABB609F}"/>
              </a:ext>
            </a:extLst>
          </p:cNvPr>
          <p:cNvCxnSpPr>
            <a:stCxn id="5" idx="1"/>
            <a:endCxn id="5" idx="5"/>
          </p:cNvCxnSpPr>
          <p:nvPr/>
        </p:nvCxnSpPr>
        <p:spPr>
          <a:xfrm>
            <a:off x="5941596" y="3436605"/>
            <a:ext cx="2038082" cy="0"/>
          </a:xfrm>
          <a:prstGeom prst="line">
            <a:avLst/>
          </a:prstGeom>
        </p:spPr>
        <p:style>
          <a:lnRef idx="1">
            <a:schemeClr val="dk1"/>
          </a:lnRef>
          <a:fillRef idx="0">
            <a:schemeClr val="dk1"/>
          </a:fillRef>
          <a:effectRef idx="0">
            <a:schemeClr val="dk1"/>
          </a:effectRef>
          <a:fontRef idx="minor">
            <a:schemeClr val="tx1"/>
          </a:fontRef>
        </p:style>
      </p:cxnSp>
      <p:cxnSp>
        <p:nvCxnSpPr>
          <p:cNvPr id="18" name="Straight Connector 17">
            <a:extLst>
              <a:ext uri="{FF2B5EF4-FFF2-40B4-BE49-F238E27FC236}">
                <a16:creationId xmlns:a16="http://schemas.microsoft.com/office/drawing/2014/main" id="{972DD4E0-2A72-4137-8560-295E21EF225C}"/>
              </a:ext>
            </a:extLst>
          </p:cNvPr>
          <p:cNvCxnSpPr/>
          <p:nvPr/>
        </p:nvCxnSpPr>
        <p:spPr>
          <a:xfrm>
            <a:off x="5721264" y="3788341"/>
            <a:ext cx="2517731" cy="0"/>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9">
            <a:extLst>
              <a:ext uri="{FF2B5EF4-FFF2-40B4-BE49-F238E27FC236}">
                <a16:creationId xmlns:a16="http://schemas.microsoft.com/office/drawing/2014/main" id="{9689B281-6040-481C-A9A2-61BE6A9CFD00}"/>
              </a:ext>
            </a:extLst>
          </p:cNvPr>
          <p:cNvCxnSpPr/>
          <p:nvPr/>
        </p:nvCxnSpPr>
        <p:spPr>
          <a:xfrm>
            <a:off x="5419587" y="4182911"/>
            <a:ext cx="3035482" cy="0"/>
          </a:xfrm>
          <a:prstGeom prst="line">
            <a:avLst/>
          </a:prstGeom>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0AF64302-2786-46DF-A358-0127E2558FDA}"/>
              </a:ext>
            </a:extLst>
          </p:cNvPr>
          <p:cNvCxnSpPr>
            <a:cxnSpLocks/>
          </p:cNvCxnSpPr>
          <p:nvPr/>
        </p:nvCxnSpPr>
        <p:spPr>
          <a:xfrm>
            <a:off x="5206249" y="4559823"/>
            <a:ext cx="3480551"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39584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par>
                          <p:cTn id="16" fill="hold">
                            <p:stCondLst>
                              <p:cond delay="500"/>
                            </p:stCondLst>
                            <p:childTnLst>
                              <p:par>
                                <p:cTn id="17" presetID="10" presetClass="entr" presetSubtype="0" fill="hold"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par>
                          <p:cTn id="20" fill="hold">
                            <p:stCondLst>
                              <p:cond delay="1000"/>
                            </p:stCondLst>
                            <p:childTnLst>
                              <p:par>
                                <p:cTn id="21" presetID="10" presetClass="entr" presetSubtype="0" fill="hold"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par>
                          <p:cTn id="24" fill="hold">
                            <p:stCondLst>
                              <p:cond delay="1500"/>
                            </p:stCondLst>
                            <p:childTnLst>
                              <p:par>
                                <p:cTn id="25" presetID="10" presetClass="entr" presetSubtype="0" fill="hold"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par>
                          <p:cTn id="28" fill="hold">
                            <p:stCondLst>
                              <p:cond delay="2000"/>
                            </p:stCondLst>
                            <p:childTnLst>
                              <p:par>
                                <p:cTn id="29" presetID="10" presetClass="entr" presetSubtype="0" fill="hold" nodeType="after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childTnLst>
                          </p:cTn>
                        </p:par>
                        <p:par>
                          <p:cTn id="32" fill="hold">
                            <p:stCondLst>
                              <p:cond delay="2500"/>
                            </p:stCondLst>
                            <p:childTnLst>
                              <p:par>
                                <p:cTn id="33" presetID="10" presetClass="entr" presetSubtype="0" fill="hold" nodeType="after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500"/>
                                        <p:tgtEl>
                                          <p:spTgt spid="10"/>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fade">
                                      <p:cBhvr>
                                        <p:cTn id="4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p:bldP spid="11" grpId="0"/>
      <p:bldP spid="12"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wearing a suit and tie&#10;&#10;Description generated with very high confidence">
            <a:extLst>
              <a:ext uri="{FF2B5EF4-FFF2-40B4-BE49-F238E27FC236}">
                <a16:creationId xmlns:a16="http://schemas.microsoft.com/office/drawing/2014/main" id="{7336EBB0-8644-42B2-95A7-D32E107B695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03976" y="2222500"/>
            <a:ext cx="3027136" cy="3027136"/>
          </a:xfrm>
          <a:prstGeom prst="rect">
            <a:avLst/>
          </a:prstGeom>
        </p:spPr>
      </p:pic>
      <p:sp>
        <p:nvSpPr>
          <p:cNvPr id="2" name="Title 1">
            <a:extLst>
              <a:ext uri="{FF2B5EF4-FFF2-40B4-BE49-F238E27FC236}">
                <a16:creationId xmlns:a16="http://schemas.microsoft.com/office/drawing/2014/main" id="{F3EDA49C-4B1A-479B-83DB-365A1535096A}"/>
              </a:ext>
            </a:extLst>
          </p:cNvPr>
          <p:cNvSpPr>
            <a:spLocks noGrp="1"/>
          </p:cNvSpPr>
          <p:nvPr>
            <p:ph type="title"/>
          </p:nvPr>
        </p:nvSpPr>
        <p:spPr>
          <a:xfrm>
            <a:off x="628650" y="1131094"/>
            <a:ext cx="4147457" cy="994172"/>
          </a:xfrm>
        </p:spPr>
        <p:txBody>
          <a:bodyPr>
            <a:normAutofit/>
          </a:bodyPr>
          <a:lstStyle/>
          <a:p>
            <a:r>
              <a:rPr lang="en-GB" dirty="0"/>
              <a:t>Key question</a:t>
            </a:r>
          </a:p>
        </p:txBody>
      </p:sp>
      <p:sp>
        <p:nvSpPr>
          <p:cNvPr id="3" name="Content Placeholder 2">
            <a:extLst>
              <a:ext uri="{FF2B5EF4-FFF2-40B4-BE49-F238E27FC236}">
                <a16:creationId xmlns:a16="http://schemas.microsoft.com/office/drawing/2014/main" id="{7E6E326C-E085-47E5-8206-4918C7EC21DD}"/>
              </a:ext>
            </a:extLst>
          </p:cNvPr>
          <p:cNvSpPr>
            <a:spLocks noGrp="1"/>
          </p:cNvSpPr>
          <p:nvPr>
            <p:ph idx="1"/>
          </p:nvPr>
        </p:nvSpPr>
        <p:spPr>
          <a:xfrm>
            <a:off x="628650" y="2226469"/>
            <a:ext cx="3096127" cy="2549639"/>
          </a:xfrm>
        </p:spPr>
        <p:txBody>
          <a:bodyPr>
            <a:normAutofit/>
          </a:bodyPr>
          <a:lstStyle/>
          <a:p>
            <a:r>
              <a:rPr lang="en-GB" sz="1500"/>
              <a:t>“How do I create an organisation that allows people to serve their goal whilst simultaneously serving customers and creating wealth?”  </a:t>
            </a:r>
            <a:r>
              <a:rPr lang="en-GB" sz="1500" i="1"/>
              <a:t>Gary Hamel</a:t>
            </a:r>
          </a:p>
        </p:txBody>
      </p:sp>
    </p:spTree>
    <p:extLst>
      <p:ext uri="{BB962C8B-B14F-4D97-AF65-F5344CB8AC3E}">
        <p14:creationId xmlns:p14="http://schemas.microsoft.com/office/powerpoint/2010/main" val="40959264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E9FCD-06D2-4820-AF5F-D75864AF42D4}"/>
              </a:ext>
            </a:extLst>
          </p:cNvPr>
          <p:cNvSpPr>
            <a:spLocks noGrp="1"/>
          </p:cNvSpPr>
          <p:nvPr>
            <p:ph type="title"/>
          </p:nvPr>
        </p:nvSpPr>
        <p:spPr/>
        <p:txBody>
          <a:bodyPr/>
          <a:lstStyle/>
          <a:p>
            <a:r>
              <a:rPr lang="en-GB" dirty="0"/>
              <a:t>Management Innovation</a:t>
            </a:r>
          </a:p>
        </p:txBody>
      </p:sp>
      <p:sp>
        <p:nvSpPr>
          <p:cNvPr id="3" name="Content Placeholder 2">
            <a:extLst>
              <a:ext uri="{FF2B5EF4-FFF2-40B4-BE49-F238E27FC236}">
                <a16:creationId xmlns:a16="http://schemas.microsoft.com/office/drawing/2014/main" id="{939129CE-0B5C-4E78-8B7B-58339AFB1BF6}"/>
              </a:ext>
            </a:extLst>
          </p:cNvPr>
          <p:cNvSpPr>
            <a:spLocks noGrp="1"/>
          </p:cNvSpPr>
          <p:nvPr>
            <p:ph idx="1"/>
          </p:nvPr>
        </p:nvSpPr>
        <p:spPr>
          <a:xfrm>
            <a:off x="133815" y="1718209"/>
            <a:ext cx="6133170" cy="3846249"/>
          </a:xfrm>
        </p:spPr>
        <p:txBody>
          <a:bodyPr>
            <a:normAutofit fontScale="85000" lnSpcReduction="20000"/>
          </a:bodyPr>
          <a:lstStyle/>
          <a:p>
            <a:r>
              <a:rPr lang="en-GB" dirty="0">
                <a:solidFill>
                  <a:srgbClr val="FF0000"/>
                </a:solidFill>
              </a:rPr>
              <a:t>Phase 1</a:t>
            </a:r>
          </a:p>
          <a:p>
            <a:pPr lvl="1"/>
            <a:r>
              <a:rPr lang="en-GB" dirty="0">
                <a:solidFill>
                  <a:srgbClr val="FF0000"/>
                </a:solidFill>
              </a:rPr>
              <a:t>Embrace New Challenges</a:t>
            </a:r>
          </a:p>
          <a:p>
            <a:r>
              <a:rPr lang="en-GB" dirty="0">
                <a:solidFill>
                  <a:srgbClr val="CC3300"/>
                </a:solidFill>
              </a:rPr>
              <a:t>Phase 2</a:t>
            </a:r>
          </a:p>
          <a:p>
            <a:pPr lvl="1"/>
            <a:r>
              <a:rPr lang="en-GB" dirty="0">
                <a:solidFill>
                  <a:srgbClr val="C00000"/>
                </a:solidFill>
              </a:rPr>
              <a:t>Deconstruct Management Orthodoxies</a:t>
            </a:r>
          </a:p>
          <a:p>
            <a:r>
              <a:rPr lang="en-GB" dirty="0">
                <a:solidFill>
                  <a:srgbClr val="0000FF"/>
                </a:solidFill>
              </a:rPr>
              <a:t>Phase 3</a:t>
            </a:r>
          </a:p>
          <a:p>
            <a:pPr lvl="1"/>
            <a:r>
              <a:rPr lang="en-GB" dirty="0">
                <a:solidFill>
                  <a:srgbClr val="0000FF"/>
                </a:solidFill>
              </a:rPr>
              <a:t>Search For New Principles and Exemplars</a:t>
            </a:r>
          </a:p>
          <a:p>
            <a:r>
              <a:rPr lang="en-GB" dirty="0">
                <a:solidFill>
                  <a:srgbClr val="009900"/>
                </a:solidFill>
              </a:rPr>
              <a:t>Phase 4</a:t>
            </a:r>
          </a:p>
          <a:p>
            <a:pPr lvl="1"/>
            <a:r>
              <a:rPr lang="en-GB" dirty="0">
                <a:solidFill>
                  <a:srgbClr val="009900"/>
                </a:solidFill>
              </a:rPr>
              <a:t>Experiment</a:t>
            </a:r>
          </a:p>
        </p:txBody>
      </p:sp>
      <p:pic>
        <p:nvPicPr>
          <p:cNvPr id="5" name="Picture 4" descr="A person standing next to a tree&#10;&#10;Description generated with high confidence">
            <a:extLst>
              <a:ext uri="{FF2B5EF4-FFF2-40B4-BE49-F238E27FC236}">
                <a16:creationId xmlns:a16="http://schemas.microsoft.com/office/drawing/2014/main" id="{842EB036-D17F-4E0F-AAE8-A2ED9815DF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0507" y="1974266"/>
            <a:ext cx="3133493" cy="1881678"/>
          </a:xfrm>
          <a:prstGeom prst="rect">
            <a:avLst/>
          </a:prstGeom>
        </p:spPr>
      </p:pic>
    </p:spTree>
    <p:extLst>
      <p:ext uri="{BB962C8B-B14F-4D97-AF65-F5344CB8AC3E}">
        <p14:creationId xmlns:p14="http://schemas.microsoft.com/office/powerpoint/2010/main" val="1186554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D15B9-8412-419A-8BB6-F79F4EAEFEAF}"/>
              </a:ext>
            </a:extLst>
          </p:cNvPr>
          <p:cNvSpPr>
            <a:spLocks noGrp="1"/>
          </p:cNvSpPr>
          <p:nvPr>
            <p:ph type="title"/>
          </p:nvPr>
        </p:nvSpPr>
        <p:spPr/>
        <p:txBody>
          <a:bodyPr/>
          <a:lstStyle/>
          <a:p>
            <a:r>
              <a:rPr lang="en-GB" dirty="0"/>
              <a:t>A ‘Key’ limiting factor</a:t>
            </a:r>
          </a:p>
        </p:txBody>
      </p:sp>
      <p:sp>
        <p:nvSpPr>
          <p:cNvPr id="7" name="TextBox 6">
            <a:extLst>
              <a:ext uri="{FF2B5EF4-FFF2-40B4-BE49-F238E27FC236}">
                <a16:creationId xmlns:a16="http://schemas.microsoft.com/office/drawing/2014/main" id="{2D65CFC9-A865-4A03-B018-3E3B214B3649}"/>
              </a:ext>
            </a:extLst>
          </p:cNvPr>
          <p:cNvSpPr txBox="1"/>
          <p:nvPr/>
        </p:nvSpPr>
        <p:spPr>
          <a:xfrm>
            <a:off x="4941341" y="2809163"/>
            <a:ext cx="2920992" cy="646331"/>
          </a:xfrm>
          <a:prstGeom prst="rect">
            <a:avLst/>
          </a:prstGeom>
          <a:noFill/>
        </p:spPr>
        <p:txBody>
          <a:bodyPr wrap="none" rtlCol="0">
            <a:spAutoFit/>
          </a:bodyPr>
          <a:lstStyle/>
          <a:p>
            <a:r>
              <a:rPr lang="en-GB" sz="3600" b="1" dirty="0">
                <a:solidFill>
                  <a:srgbClr val="FF0000"/>
                </a:solidFill>
              </a:rPr>
              <a:t>Monopsony!</a:t>
            </a:r>
          </a:p>
        </p:txBody>
      </p:sp>
      <p:pic>
        <p:nvPicPr>
          <p:cNvPr id="12" name="Picture 11">
            <a:extLst>
              <a:ext uri="{FF2B5EF4-FFF2-40B4-BE49-F238E27FC236}">
                <a16:creationId xmlns:a16="http://schemas.microsoft.com/office/drawing/2014/main" id="{445BF9C9-0535-4D30-A479-AD54F11B7169}"/>
              </a:ext>
            </a:extLst>
          </p:cNvPr>
          <p:cNvPicPr>
            <a:picLocks noChangeAspect="1"/>
          </p:cNvPicPr>
          <p:nvPr/>
        </p:nvPicPr>
        <p:blipFill>
          <a:blip r:embed="rId2"/>
          <a:stretch>
            <a:fillRect/>
          </a:stretch>
        </p:blipFill>
        <p:spPr>
          <a:xfrm>
            <a:off x="281494" y="1725915"/>
            <a:ext cx="3457526" cy="3344875"/>
          </a:xfrm>
          <a:prstGeom prst="rect">
            <a:avLst/>
          </a:prstGeom>
        </p:spPr>
      </p:pic>
    </p:spTree>
    <p:extLst>
      <p:ext uri="{BB962C8B-B14F-4D97-AF65-F5344CB8AC3E}">
        <p14:creationId xmlns:p14="http://schemas.microsoft.com/office/powerpoint/2010/main" val="157331598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4775C-B148-4C6B-B0EC-740C5E3C32F7}"/>
              </a:ext>
            </a:extLst>
          </p:cNvPr>
          <p:cNvSpPr>
            <a:spLocks noGrp="1"/>
          </p:cNvSpPr>
          <p:nvPr>
            <p:ph type="title"/>
          </p:nvPr>
        </p:nvSpPr>
        <p:spPr>
          <a:xfrm>
            <a:off x="457200" y="0"/>
            <a:ext cx="8229600" cy="613317"/>
          </a:xfrm>
        </p:spPr>
        <p:txBody>
          <a:bodyPr>
            <a:normAutofit fontScale="90000"/>
          </a:bodyPr>
          <a:lstStyle/>
          <a:p>
            <a:r>
              <a:rPr lang="en-GB" dirty="0"/>
              <a:t>Haier</a:t>
            </a:r>
          </a:p>
        </p:txBody>
      </p:sp>
      <p:pic>
        <p:nvPicPr>
          <p:cNvPr id="3" name="Online Media 2" title="Haier's hyperconnected strategy">
            <a:hlinkClick r:id="" action="ppaction://media"/>
            <a:extLst>
              <a:ext uri="{FF2B5EF4-FFF2-40B4-BE49-F238E27FC236}">
                <a16:creationId xmlns:a16="http://schemas.microsoft.com/office/drawing/2014/main" id="{97E2BCCD-FEDF-4FDC-9B68-8C92A3775A3A}"/>
              </a:ext>
            </a:extLst>
          </p:cNvPr>
          <p:cNvPicPr>
            <a:picLocks noRot="1" noChangeAspect="1"/>
          </p:cNvPicPr>
          <p:nvPr>
            <a:videoFile r:link="rId1"/>
          </p:nvPr>
        </p:nvPicPr>
        <p:blipFill>
          <a:blip r:embed="rId3"/>
          <a:stretch>
            <a:fillRect/>
          </a:stretch>
        </p:blipFill>
        <p:spPr>
          <a:xfrm>
            <a:off x="150542" y="613317"/>
            <a:ext cx="8842916" cy="4974140"/>
          </a:xfrm>
          <a:prstGeom prst="rect">
            <a:avLst/>
          </a:prstGeom>
        </p:spPr>
      </p:pic>
    </p:spTree>
    <p:extLst>
      <p:ext uri="{BB962C8B-B14F-4D97-AF65-F5344CB8AC3E}">
        <p14:creationId xmlns:p14="http://schemas.microsoft.com/office/powerpoint/2010/main" val="2412609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FC40F-72EB-4690-85B6-9224EBFF0D1E}"/>
              </a:ext>
            </a:extLst>
          </p:cNvPr>
          <p:cNvSpPr>
            <a:spLocks noGrp="1"/>
          </p:cNvSpPr>
          <p:nvPr>
            <p:ph type="title"/>
          </p:nvPr>
        </p:nvSpPr>
        <p:spPr>
          <a:xfrm>
            <a:off x="457200" y="0"/>
            <a:ext cx="8229600" cy="735980"/>
          </a:xfrm>
        </p:spPr>
        <p:txBody>
          <a:bodyPr>
            <a:normAutofit fontScale="90000"/>
          </a:bodyPr>
          <a:lstStyle/>
          <a:p>
            <a:r>
              <a:rPr lang="en-GB" dirty="0"/>
              <a:t>Disruptive Technology</a:t>
            </a:r>
          </a:p>
        </p:txBody>
      </p:sp>
      <p:pic>
        <p:nvPicPr>
          <p:cNvPr id="4" name="Online Media 3" title="Disruptive Innovation">
            <a:hlinkClick r:id="" action="ppaction://media"/>
            <a:extLst>
              <a:ext uri="{FF2B5EF4-FFF2-40B4-BE49-F238E27FC236}">
                <a16:creationId xmlns:a16="http://schemas.microsoft.com/office/drawing/2014/main" id="{2E7507EA-779C-47D8-8578-AEB3D9C59C58}"/>
              </a:ext>
            </a:extLst>
          </p:cNvPr>
          <p:cNvPicPr>
            <a:picLocks noRot="1" noChangeAspect="1"/>
          </p:cNvPicPr>
          <p:nvPr>
            <a:videoFile r:link="rId1"/>
          </p:nvPr>
        </p:nvPicPr>
        <p:blipFill>
          <a:blip r:embed="rId4"/>
          <a:stretch>
            <a:fillRect/>
          </a:stretch>
        </p:blipFill>
        <p:spPr>
          <a:xfrm>
            <a:off x="289932" y="735980"/>
            <a:ext cx="8731405" cy="4885629"/>
          </a:xfrm>
          <a:prstGeom prst="rect">
            <a:avLst/>
          </a:prstGeom>
        </p:spPr>
      </p:pic>
    </p:spTree>
    <p:extLst>
      <p:ext uri="{BB962C8B-B14F-4D97-AF65-F5344CB8AC3E}">
        <p14:creationId xmlns:p14="http://schemas.microsoft.com/office/powerpoint/2010/main" val="1140295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C5BD-76EC-4B76-A531-0CB1CD3497C7}"/>
              </a:ext>
            </a:extLst>
          </p:cNvPr>
          <p:cNvSpPr>
            <a:spLocks noGrp="1"/>
          </p:cNvSpPr>
          <p:nvPr>
            <p:ph type="title"/>
          </p:nvPr>
        </p:nvSpPr>
        <p:spPr/>
        <p:txBody>
          <a:bodyPr>
            <a:normAutofit fontScale="90000"/>
          </a:bodyPr>
          <a:lstStyle/>
          <a:p>
            <a:r>
              <a:rPr lang="en-GB" dirty="0"/>
              <a:t>Review of Creativity &amp; Innovation</a:t>
            </a:r>
          </a:p>
        </p:txBody>
      </p:sp>
      <p:sp>
        <p:nvSpPr>
          <p:cNvPr id="3" name="Content Placeholder 2">
            <a:extLst>
              <a:ext uri="{FF2B5EF4-FFF2-40B4-BE49-F238E27FC236}">
                <a16:creationId xmlns:a16="http://schemas.microsoft.com/office/drawing/2014/main" id="{7BC9E42E-0130-436F-B67A-5CF22A6AF2D4}"/>
              </a:ext>
            </a:extLst>
          </p:cNvPr>
          <p:cNvSpPr>
            <a:spLocks noGrp="1"/>
          </p:cNvSpPr>
          <p:nvPr>
            <p:ph idx="1"/>
          </p:nvPr>
        </p:nvSpPr>
        <p:spPr/>
        <p:txBody>
          <a:bodyPr/>
          <a:lstStyle/>
          <a:p>
            <a:r>
              <a:rPr lang="en-GB" dirty="0">
                <a:solidFill>
                  <a:srgbClr val="0000FF"/>
                </a:solidFill>
              </a:rPr>
              <a:t>Open discussion to review all the key concepts we have covered…</a:t>
            </a:r>
          </a:p>
        </p:txBody>
      </p:sp>
      <p:pic>
        <p:nvPicPr>
          <p:cNvPr id="52226" name="Picture 2" descr="https://media.tenor.com/images/36db5746740e6eb3cd4e757b874b802d/tenor.gif">
            <a:extLst>
              <a:ext uri="{FF2B5EF4-FFF2-40B4-BE49-F238E27FC236}">
                <a16:creationId xmlns:a16="http://schemas.microsoft.com/office/drawing/2014/main" id="{E88815E5-0EFD-4649-B630-A00CC952EB56}"/>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739765" y="2774430"/>
            <a:ext cx="5909971" cy="2832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638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2226"/>
                                        </p:tgtEl>
                                        <p:attrNameLst>
                                          <p:attrName>style.visibility</p:attrName>
                                        </p:attrNameLst>
                                      </p:cBhvr>
                                      <p:to>
                                        <p:strVal val="visible"/>
                                      </p:to>
                                    </p:set>
                                    <p:animEffect transition="in" filter="fade">
                                      <p:cBhvr>
                                        <p:cTn id="12" dur="500"/>
                                        <p:tgtEl>
                                          <p:spTgt spid="522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erson&#10;&#10;Description automatically generated">
            <a:extLst>
              <a:ext uri="{FF2B5EF4-FFF2-40B4-BE49-F238E27FC236}">
                <a16:creationId xmlns:a16="http://schemas.microsoft.com/office/drawing/2014/main" id="{DC988A2F-937C-4CBB-8C85-2F822EE300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157984" cy="1618488"/>
          </a:xfrm>
          <a:prstGeom prst="rect">
            <a:avLst/>
          </a:prstGeom>
        </p:spPr>
      </p:pic>
      <p:sp>
        <p:nvSpPr>
          <p:cNvPr id="2" name="Title 1">
            <a:extLst>
              <a:ext uri="{FF2B5EF4-FFF2-40B4-BE49-F238E27FC236}">
                <a16:creationId xmlns:a16="http://schemas.microsoft.com/office/drawing/2014/main" id="{CB0616C5-ADB6-4478-87F0-B2E5DC293484}"/>
              </a:ext>
            </a:extLst>
          </p:cNvPr>
          <p:cNvSpPr>
            <a:spLocks noGrp="1"/>
          </p:cNvSpPr>
          <p:nvPr>
            <p:ph type="title"/>
          </p:nvPr>
        </p:nvSpPr>
        <p:spPr/>
        <p:txBody>
          <a:bodyPr/>
          <a:lstStyle/>
          <a:p>
            <a:r>
              <a:rPr lang="en-GB" dirty="0"/>
              <a:t>A </a:t>
            </a:r>
            <a:r>
              <a:rPr lang="en-GB" i="1" dirty="0"/>
              <a:t>last </a:t>
            </a:r>
            <a:r>
              <a:rPr lang="en-GB" dirty="0"/>
              <a:t>look……..</a:t>
            </a:r>
          </a:p>
        </p:txBody>
      </p:sp>
      <p:sp>
        <p:nvSpPr>
          <p:cNvPr id="3" name="Content Placeholder 2">
            <a:extLst>
              <a:ext uri="{FF2B5EF4-FFF2-40B4-BE49-F238E27FC236}">
                <a16:creationId xmlns:a16="http://schemas.microsoft.com/office/drawing/2014/main" id="{B85187F6-46F6-4767-8E15-898395F27B07}"/>
              </a:ext>
            </a:extLst>
          </p:cNvPr>
          <p:cNvSpPr>
            <a:spLocks noGrp="1"/>
          </p:cNvSpPr>
          <p:nvPr>
            <p:ph idx="1"/>
          </p:nvPr>
        </p:nvSpPr>
        <p:spPr>
          <a:xfrm>
            <a:off x="457200" y="1600201"/>
            <a:ext cx="8564880" cy="3917032"/>
          </a:xfrm>
        </p:spPr>
        <p:txBody>
          <a:bodyPr/>
          <a:lstStyle/>
          <a:p>
            <a:r>
              <a:rPr lang="en-GB" dirty="0">
                <a:solidFill>
                  <a:srgbClr val="D60093"/>
                </a:solidFill>
              </a:rPr>
              <a:t>Using </a:t>
            </a:r>
            <a:r>
              <a:rPr lang="en-GB" i="1" dirty="0">
                <a:solidFill>
                  <a:srgbClr val="D60093"/>
                </a:solidFill>
              </a:rPr>
              <a:t>at least two</a:t>
            </a:r>
            <a:r>
              <a:rPr lang="en-GB" dirty="0">
                <a:solidFill>
                  <a:srgbClr val="D60093"/>
                </a:solidFill>
              </a:rPr>
              <a:t> recognised models of innovation, critically examine the ability of the organisation to innovate effectively. </a:t>
            </a:r>
            <a:r>
              <a:rPr lang="en-GB" sz="2800" b="1" dirty="0">
                <a:solidFill>
                  <a:srgbClr val="D60093"/>
                </a:solidFill>
              </a:rPr>
              <a:t>40%</a:t>
            </a:r>
          </a:p>
          <a:p>
            <a:r>
              <a:rPr lang="en-GB" dirty="0">
                <a:solidFill>
                  <a:srgbClr val="002060"/>
                </a:solidFill>
              </a:rPr>
              <a:t>Evaluate an organisations’ ability to harness  creativity and foster a creative culture in the workplace</a:t>
            </a:r>
            <a:r>
              <a:rPr lang="en-GB" b="1" dirty="0">
                <a:solidFill>
                  <a:srgbClr val="002060"/>
                </a:solidFill>
              </a:rPr>
              <a:t>     40% </a:t>
            </a:r>
            <a:endParaRPr lang="en-GB" dirty="0">
              <a:solidFill>
                <a:srgbClr val="002060"/>
              </a:solidFill>
            </a:endParaRPr>
          </a:p>
        </p:txBody>
      </p:sp>
    </p:spTree>
    <p:extLst>
      <p:ext uri="{BB962C8B-B14F-4D97-AF65-F5344CB8AC3E}">
        <p14:creationId xmlns:p14="http://schemas.microsoft.com/office/powerpoint/2010/main" val="176756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erson&#10;&#10;Description automatically generated">
            <a:extLst>
              <a:ext uri="{FF2B5EF4-FFF2-40B4-BE49-F238E27FC236}">
                <a16:creationId xmlns:a16="http://schemas.microsoft.com/office/drawing/2014/main" id="{0BF18933-4060-4BE1-A81D-1028AE047DF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6864096" y="0"/>
            <a:ext cx="2279904" cy="1714214"/>
          </a:xfrm>
          <a:prstGeom prst="rect">
            <a:avLst/>
          </a:prstGeom>
        </p:spPr>
      </p:pic>
      <p:sp>
        <p:nvSpPr>
          <p:cNvPr id="2" name="Title 1">
            <a:extLst>
              <a:ext uri="{FF2B5EF4-FFF2-40B4-BE49-F238E27FC236}">
                <a16:creationId xmlns:a16="http://schemas.microsoft.com/office/drawing/2014/main" id="{46D679AB-5FE6-451D-AC34-A845420D33DB}"/>
              </a:ext>
            </a:extLst>
          </p:cNvPr>
          <p:cNvSpPr>
            <a:spLocks noGrp="1"/>
          </p:cNvSpPr>
          <p:nvPr>
            <p:ph type="title"/>
          </p:nvPr>
        </p:nvSpPr>
        <p:spPr/>
        <p:txBody>
          <a:bodyPr/>
          <a:lstStyle/>
          <a:p>
            <a:r>
              <a:rPr lang="en-GB" dirty="0"/>
              <a:t>A </a:t>
            </a:r>
            <a:r>
              <a:rPr lang="en-GB" i="1" dirty="0"/>
              <a:t>last</a:t>
            </a:r>
            <a:r>
              <a:rPr lang="en-GB" dirty="0"/>
              <a:t> look……..</a:t>
            </a:r>
          </a:p>
        </p:txBody>
      </p:sp>
      <p:sp>
        <p:nvSpPr>
          <p:cNvPr id="3" name="Content Placeholder 2">
            <a:extLst>
              <a:ext uri="{FF2B5EF4-FFF2-40B4-BE49-F238E27FC236}">
                <a16:creationId xmlns:a16="http://schemas.microsoft.com/office/drawing/2014/main" id="{14010B67-F485-4658-85A9-908082C1F48F}"/>
              </a:ext>
            </a:extLst>
          </p:cNvPr>
          <p:cNvSpPr>
            <a:spLocks noGrp="1"/>
          </p:cNvSpPr>
          <p:nvPr>
            <p:ph idx="1"/>
          </p:nvPr>
        </p:nvSpPr>
        <p:spPr/>
        <p:txBody>
          <a:bodyPr/>
          <a:lstStyle/>
          <a:p>
            <a:endParaRPr lang="en-GB" dirty="0"/>
          </a:p>
          <a:p>
            <a:r>
              <a:rPr lang="en-GB" dirty="0">
                <a:solidFill>
                  <a:srgbClr val="0000FF"/>
                </a:solidFill>
              </a:rPr>
              <a:t>Evidence of wide reading and research, encompassing application of relevant academic theories and models. 10%</a:t>
            </a:r>
          </a:p>
          <a:p>
            <a:r>
              <a:rPr lang="en-GB" dirty="0">
                <a:solidFill>
                  <a:srgbClr val="009900"/>
                </a:solidFill>
              </a:rPr>
              <a:t>Citation/ referencing, report structure, syntax, grammar and punctuation. 10%</a:t>
            </a:r>
          </a:p>
          <a:p>
            <a:endParaRPr lang="en-GB" dirty="0"/>
          </a:p>
        </p:txBody>
      </p:sp>
    </p:spTree>
    <p:extLst>
      <p:ext uri="{BB962C8B-B14F-4D97-AF65-F5344CB8AC3E}">
        <p14:creationId xmlns:p14="http://schemas.microsoft.com/office/powerpoint/2010/main" val="48461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7">
            <a:extLst>
              <a:ext uri="{FF2B5EF4-FFF2-40B4-BE49-F238E27FC236}">
                <a16:creationId xmlns:a16="http://schemas.microsoft.com/office/drawing/2014/main" id="{E1790844-6276-4535-A49B-EEB3DD96E76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30533" y="89210"/>
            <a:ext cx="5282934" cy="5454528"/>
          </a:xfrm>
        </p:spPr>
      </p:pic>
    </p:spTree>
    <p:extLst>
      <p:ext uri="{BB962C8B-B14F-4D97-AF65-F5344CB8AC3E}">
        <p14:creationId xmlns:p14="http://schemas.microsoft.com/office/powerpoint/2010/main" val="75126276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4955203"/>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2800" dirty="0">
                <a:latin typeface="Times New Roman" panose="02020603050405020304" pitchFamily="18" charset="0"/>
                <a:ea typeface="Times New Roman" panose="02020603050405020304" pitchFamily="18" charset="0"/>
                <a:cs typeface="Times New Roman" panose="02020603050405020304" pitchFamily="18" charset="0"/>
              </a:rPr>
              <a:t>(BMSK6002)</a:t>
            </a:r>
            <a:endParaRPr lang="en-GB" sz="28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Key Text</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Maund, A. (2018). BA in Leadership and Management.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S.l.</a:t>
            </a:r>
            <a:r>
              <a:rPr lang="en-GB" dirty="0">
                <a:latin typeface="Times New Roman" panose="02020603050405020304" pitchFamily="18" charset="0"/>
                <a:ea typeface="Times New Roman" panose="02020603050405020304" pitchFamily="18" charset="0"/>
                <a:cs typeface="Times New Roman" panose="02020603050405020304" pitchFamily="18" charset="0"/>
              </a:rPr>
              <a:t>]: Sage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Publ</a:t>
            </a:r>
            <a:r>
              <a:rPr lang="en-GB" dirty="0">
                <a:latin typeface="Times New Roman" panose="02020603050405020304" pitchFamily="18" charset="0"/>
                <a:ea typeface="Times New Roman" panose="02020603050405020304" pitchFamily="18" charset="0"/>
                <a:cs typeface="Times New Roman" panose="02020603050405020304" pitchFamily="18" charset="0"/>
              </a:rPr>
              <a:t>, pp.97-156.</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Supporting Texts</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err="1">
                <a:latin typeface="Times New Roman" panose="02020603050405020304" pitchFamily="18" charset="0"/>
                <a:ea typeface="Times New Roman" panose="02020603050405020304" pitchFamily="18" charset="0"/>
                <a:cs typeface="Times New Roman" panose="02020603050405020304" pitchFamily="18" charset="0"/>
              </a:rPr>
              <a:t>Blundel</a:t>
            </a:r>
            <a:r>
              <a:rPr lang="en-GB" dirty="0">
                <a:latin typeface="Times New Roman" panose="02020603050405020304" pitchFamily="18" charset="0"/>
                <a:ea typeface="Times New Roman" panose="02020603050405020304" pitchFamily="18" charset="0"/>
                <a:cs typeface="Times New Roman" panose="02020603050405020304" pitchFamily="18" charset="0"/>
              </a:rPr>
              <a:t>, R., Lockett, N. and Wang, C. (2018.). Exploring entrepreneurship. London: Sage Publ.</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Dawson, P. and Andriopoulos, C. (2017). Managing change, creativity et innovation.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err="1">
                <a:latin typeface="Times New Roman" panose="02020603050405020304" pitchFamily="18" charset="0"/>
                <a:ea typeface="Times New Roman" panose="02020603050405020304" pitchFamily="18" charset="0"/>
                <a:cs typeface="Times New Roman" panose="02020603050405020304" pitchFamily="18" charset="0"/>
              </a:rPr>
              <a:t>Hisrich</a:t>
            </a:r>
            <a:r>
              <a:rPr lang="en-GB" dirty="0">
                <a:latin typeface="Times New Roman" panose="02020603050405020304" pitchFamily="18" charset="0"/>
                <a:ea typeface="Times New Roman" panose="02020603050405020304" pitchFamily="18" charset="0"/>
                <a:cs typeface="Times New Roman" panose="02020603050405020304" pitchFamily="18" charset="0"/>
              </a:rPr>
              <a:t>, R. and Kearney, C. (2014). Managing Innovation and Entrepreneurship. Mahajan, G. (2016). Value creation. Thousand Oaks: SAGE Publications India Pvt Ltd.</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err="1">
                <a:latin typeface="Times New Roman" panose="02020603050405020304" pitchFamily="18" charset="0"/>
                <a:ea typeface="Times New Roman" panose="02020603050405020304" pitchFamily="18" charset="0"/>
                <a:cs typeface="Times New Roman" panose="02020603050405020304" pitchFamily="18" charset="0"/>
              </a:rPr>
              <a:t>Mayle</a:t>
            </a:r>
            <a:r>
              <a:rPr lang="en-GB" dirty="0">
                <a:latin typeface="Times New Roman" panose="02020603050405020304" pitchFamily="18" charset="0"/>
                <a:ea typeface="Times New Roman" panose="02020603050405020304" pitchFamily="18" charset="0"/>
                <a:cs typeface="Times New Roman" panose="02020603050405020304" pitchFamily="18" charset="0"/>
              </a:rPr>
              <a:t>, D. (2010). Managing innovation and change. Los Angeles: Sage Publ.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Osborne, S. and Brown, K. (2010). Managing change and innovation in public service organizations. London: Routledge.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Patrick, D. and Andriopoulos, C. (2014). Managing change, creativity and innovation. Thousand Oaks: SAGE Publications.</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Tidd, J. and Bessant, J. (2012). Managing innovation. West Sussex: John Wiley &amp; Sons</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511760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5B561-2AF3-40F5-B1A2-5DD06236E49C}"/>
              </a:ext>
            </a:extLst>
          </p:cNvPr>
          <p:cNvSpPr>
            <a:spLocks noGrp="1"/>
          </p:cNvSpPr>
          <p:nvPr>
            <p:ph type="title"/>
          </p:nvPr>
        </p:nvSpPr>
        <p:spPr>
          <a:xfrm>
            <a:off x="457200" y="156117"/>
            <a:ext cx="8229600" cy="535259"/>
          </a:xfrm>
        </p:spPr>
        <p:txBody>
          <a:bodyPr>
            <a:normAutofit fontScale="90000"/>
          </a:bodyPr>
          <a:lstStyle/>
          <a:p>
            <a:r>
              <a:rPr lang="en-GB" dirty="0"/>
              <a:t>Thank You</a:t>
            </a:r>
          </a:p>
        </p:txBody>
      </p:sp>
      <p:sp>
        <p:nvSpPr>
          <p:cNvPr id="3" name="Content Placeholder 2">
            <a:extLst>
              <a:ext uri="{FF2B5EF4-FFF2-40B4-BE49-F238E27FC236}">
                <a16:creationId xmlns:a16="http://schemas.microsoft.com/office/drawing/2014/main" id="{206CA051-F290-46A3-9088-FA33509CB029}"/>
              </a:ext>
            </a:extLst>
          </p:cNvPr>
          <p:cNvSpPr>
            <a:spLocks noGrp="1"/>
          </p:cNvSpPr>
          <p:nvPr>
            <p:ph idx="1"/>
          </p:nvPr>
        </p:nvSpPr>
        <p:spPr>
          <a:xfrm>
            <a:off x="0" y="775011"/>
            <a:ext cx="8229600" cy="3917032"/>
          </a:xfrm>
        </p:spPr>
        <p:txBody>
          <a:bodyPr/>
          <a:lstStyle/>
          <a:p>
            <a:pPr marL="0" indent="0">
              <a:buNone/>
            </a:pPr>
            <a:r>
              <a:rPr lang="en-GB" dirty="0"/>
              <a:t>And, enjoy researching and writing your assignment…</a:t>
            </a:r>
          </a:p>
          <a:p>
            <a:pPr marL="0" indent="0">
              <a:buNone/>
            </a:pPr>
            <a:r>
              <a:rPr lang="en-GB" dirty="0"/>
              <a:t>Due Date on </a:t>
            </a:r>
            <a:r>
              <a:rPr lang="en-GB" b="1" dirty="0">
                <a:solidFill>
                  <a:srgbClr val="FF3300"/>
                </a:solidFill>
              </a:rPr>
              <a:t>TURNITIN</a:t>
            </a:r>
            <a:r>
              <a:rPr lang="en-GB" dirty="0"/>
              <a:t>: - </a:t>
            </a:r>
            <a:r>
              <a:rPr lang="en-GB" b="1" i="1" u="sng" dirty="0">
                <a:solidFill>
                  <a:srgbClr val="FF3300"/>
                </a:solidFill>
              </a:rPr>
              <a:t>11:59pm on 22</a:t>
            </a:r>
            <a:r>
              <a:rPr lang="en-GB" b="1" i="1" u="sng" baseline="30000" dirty="0">
                <a:solidFill>
                  <a:srgbClr val="FF3300"/>
                </a:solidFill>
              </a:rPr>
              <a:t>nd</a:t>
            </a:r>
            <a:r>
              <a:rPr lang="en-GB" b="1" i="1" u="sng" dirty="0">
                <a:solidFill>
                  <a:srgbClr val="FF3300"/>
                </a:solidFill>
              </a:rPr>
              <a:t> September, 2019</a:t>
            </a:r>
          </a:p>
        </p:txBody>
      </p:sp>
      <p:pic>
        <p:nvPicPr>
          <p:cNvPr id="5122" name="Picture 2" descr="https://media.giphy.com/media/xU9TT471DTGJq/giphy.gif">
            <a:extLst>
              <a:ext uri="{FF2B5EF4-FFF2-40B4-BE49-F238E27FC236}">
                <a16:creationId xmlns:a16="http://schemas.microsoft.com/office/drawing/2014/main" id="{B8139E00-B135-46BC-B415-318FB2E0108F}"/>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129560" y="2666058"/>
            <a:ext cx="4014439" cy="30489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3769426"/>
      </p:ext>
    </p:extLst>
  </p:cSld>
  <p:clrMapOvr>
    <a:masterClrMapping/>
  </p:clrMapOvr>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9194</TotalTime>
  <Words>7147</Words>
  <Application>Microsoft Office PowerPoint</Application>
  <PresentationFormat>On-screen Show (4:3)</PresentationFormat>
  <Paragraphs>758</Paragraphs>
  <Slides>84</Slides>
  <Notes>26</Notes>
  <HiddenSlides>0</HiddenSlides>
  <MMClips>7</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84</vt:i4>
      </vt:variant>
    </vt:vector>
  </HeadingPairs>
  <TitlesOfParts>
    <vt:vector size="95" baseType="lpstr">
      <vt:lpstr>Arial</vt:lpstr>
      <vt:lpstr>Calibri</vt:lpstr>
      <vt:lpstr>Corbel</vt:lpstr>
      <vt:lpstr>Monotype Sorts</vt:lpstr>
      <vt:lpstr>Myriad Pro</vt:lpstr>
      <vt:lpstr>Times New Roman</vt:lpstr>
      <vt:lpstr>Univers</vt:lpstr>
      <vt:lpstr>Univers-Bold</vt:lpstr>
      <vt:lpstr>Wingdings 2</vt:lpstr>
      <vt:lpstr>Default Theme</vt:lpstr>
      <vt:lpstr>Visio</vt:lpstr>
      <vt:lpstr>BMSK6002  Developing Innovation and Creativity for Business Advantage</vt:lpstr>
      <vt:lpstr>BMSK6002</vt:lpstr>
      <vt:lpstr>Introductions</vt:lpstr>
      <vt:lpstr>What you should realise by now…..</vt:lpstr>
      <vt:lpstr>PowerPoint Presentation</vt:lpstr>
      <vt:lpstr>Leaning into difficulty – Pushing Your Learning</vt:lpstr>
      <vt:lpstr>PowerPoint Presentation</vt:lpstr>
      <vt:lpstr>The future is always visible in the present</vt:lpstr>
      <vt:lpstr>Creativity?  Innovation?</vt:lpstr>
      <vt:lpstr>Creativity</vt:lpstr>
      <vt:lpstr>Innovation</vt:lpstr>
      <vt:lpstr>When/Where is creativity useful?</vt:lpstr>
      <vt:lpstr>Review of Exercise</vt:lpstr>
      <vt:lpstr>Saturday Workshop</vt:lpstr>
      <vt:lpstr>A Problem to Solve….</vt:lpstr>
      <vt:lpstr>Lessons Learned?</vt:lpstr>
      <vt:lpstr>Some lessons from the exercise</vt:lpstr>
      <vt:lpstr>A first look……..</vt:lpstr>
      <vt:lpstr>A first look……..</vt:lpstr>
      <vt:lpstr>A closer look at……Creativity</vt:lpstr>
      <vt:lpstr>Some questions</vt:lpstr>
      <vt:lpstr>Establishing Creative Work Environments</vt:lpstr>
      <vt:lpstr>The Three Components of Creativity</vt:lpstr>
      <vt:lpstr>Explained further</vt:lpstr>
      <vt:lpstr>Creativity </vt:lpstr>
      <vt:lpstr>PowerPoint Presentation</vt:lpstr>
      <vt:lpstr>Do you get it?  Let’s try something…</vt:lpstr>
      <vt:lpstr>Lessons Learnt?</vt:lpstr>
      <vt:lpstr>Creative Thinking</vt:lpstr>
      <vt:lpstr>Convergent-Divergent</vt:lpstr>
      <vt:lpstr>PowerPoint Presentation</vt:lpstr>
      <vt:lpstr>Review - Discussion</vt:lpstr>
      <vt:lpstr>Saturday Workshop</vt:lpstr>
      <vt:lpstr>PowerPoint Presentation</vt:lpstr>
      <vt:lpstr>Case Study Research</vt:lpstr>
      <vt:lpstr>Platform for Innovation</vt:lpstr>
      <vt:lpstr>Platform for Innovation – the building blocks</vt:lpstr>
      <vt:lpstr>Open market innovation</vt:lpstr>
      <vt:lpstr>Barriers to Innovation?</vt:lpstr>
      <vt:lpstr>Innovation - Do’s &amp; Don'ts</vt:lpstr>
      <vt:lpstr> Organisational strategy aligned with innovative working </vt:lpstr>
      <vt:lpstr> Organisational culture/climate aligned with innovative working </vt:lpstr>
      <vt:lpstr>Employees </vt:lpstr>
      <vt:lpstr>Leadership and management </vt:lpstr>
      <vt:lpstr> Organisational structure &amp; work design </vt:lpstr>
      <vt:lpstr> Performance management &amp; work practices </vt:lpstr>
      <vt:lpstr> Team work and networking </vt:lpstr>
      <vt:lpstr>Building innovative organisations</vt:lpstr>
      <vt:lpstr>Creativity</vt:lpstr>
      <vt:lpstr>Where good ideas come from</vt:lpstr>
      <vt:lpstr>Innovation</vt:lpstr>
      <vt:lpstr>Types of Service Innovations</vt:lpstr>
      <vt:lpstr>‘Six Hats’ Thinking       (De Bono 1985)</vt:lpstr>
      <vt:lpstr>PowerPoint Presentation</vt:lpstr>
      <vt:lpstr>PowerPoint Presentation</vt:lpstr>
      <vt:lpstr>PowerPoint Presentation</vt:lpstr>
      <vt:lpstr>Models of Innovation</vt:lpstr>
      <vt:lpstr>A Simple Stagegate Model</vt:lpstr>
      <vt:lpstr>Stagegate Model Cooper, R.G. (2011)</vt:lpstr>
      <vt:lpstr>Innovation Pipeline (Funnel) Stagegate Model</vt:lpstr>
      <vt:lpstr>Idea Screening </vt:lpstr>
      <vt:lpstr>Idea Screening</vt:lpstr>
      <vt:lpstr>Idea Screening: Offices of Innovation</vt:lpstr>
      <vt:lpstr>Idea Screening: Patents and Suggestion Schemes</vt:lpstr>
      <vt:lpstr>Stage Specific Processes (Pearson) </vt:lpstr>
      <vt:lpstr>Key Features of Innovative Organisations</vt:lpstr>
      <vt:lpstr>Key Features of Innovative Organisations</vt:lpstr>
      <vt:lpstr>Creative Swiping </vt:lpstr>
      <vt:lpstr>Origins of Silicon Valley</vt:lpstr>
      <vt:lpstr>Origins of Silicon Valley</vt:lpstr>
      <vt:lpstr>Case Study Research</vt:lpstr>
      <vt:lpstr>Gary Hamel</vt:lpstr>
      <vt:lpstr>Gary Hamel – Management Innovation</vt:lpstr>
      <vt:lpstr>Key question</vt:lpstr>
      <vt:lpstr>Management Innovation</vt:lpstr>
      <vt:lpstr>A ‘Key’ limiting factor</vt:lpstr>
      <vt:lpstr>Haier</vt:lpstr>
      <vt:lpstr>Disruptive Technology</vt:lpstr>
      <vt:lpstr>Review of Creativity &amp; Innovation</vt:lpstr>
      <vt:lpstr>A last look……..</vt:lpstr>
      <vt:lpstr>A last look……..</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65</cp:revision>
  <dcterms:created xsi:type="dcterms:W3CDTF">2018-08-01T10:48:06Z</dcterms:created>
  <dcterms:modified xsi:type="dcterms:W3CDTF">2019-08-02T06:50:05Z</dcterms:modified>
</cp:coreProperties>
</file>