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Canva Sans" panose="020B0604020202020204" charset="0"/>
      <p:regular r:id="rId16"/>
    </p:embeddedFont>
    <p:embeddedFont>
      <p:font typeface="Canva Sans Bold" panose="020B0604020202020204" charset="0"/>
      <p:regular r:id="rId17"/>
    </p:embeddedFont>
    <p:embeddedFont>
      <p:font typeface="Raleway" panose="020F0502020204030204" pitchFamily="2" charset="0"/>
      <p:regular r:id="rId18"/>
    </p:embeddedFont>
    <p:embeddedFont>
      <p:font typeface="Tropika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13.02.2026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png"/><Relationship Id="rId18" Type="http://schemas.openxmlformats.org/officeDocument/2006/relationships/image" Target="../media/image16.svg"/><Relationship Id="rId3" Type="http://schemas.openxmlformats.org/officeDocument/2006/relationships/image" Target="../media/image1.pn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svg"/><Relationship Id="rId20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svg"/><Relationship Id="rId19" Type="http://schemas.openxmlformats.org/officeDocument/2006/relationships/image" Target="../media/image17.pn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image" Target="../media/image12.svg"/><Relationship Id="rId22" Type="http://schemas.openxmlformats.org/officeDocument/2006/relationships/image" Target="../media/image20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5.png"/><Relationship Id="rId18" Type="http://schemas.openxmlformats.org/officeDocument/2006/relationships/image" Target="../media/image30.svg"/><Relationship Id="rId3" Type="http://schemas.openxmlformats.org/officeDocument/2006/relationships/image" Target="../media/image3.png"/><Relationship Id="rId7" Type="http://schemas.openxmlformats.org/officeDocument/2006/relationships/image" Target="../media/image21.png"/><Relationship Id="rId12" Type="http://schemas.openxmlformats.org/officeDocument/2006/relationships/image" Target="../media/image10.svg"/><Relationship Id="rId1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5" Type="http://schemas.openxmlformats.org/officeDocument/2006/relationships/image" Target="../media/image27.png"/><Relationship Id="rId10" Type="http://schemas.openxmlformats.org/officeDocument/2006/relationships/image" Target="../media/image24.svg"/><Relationship Id="rId4" Type="http://schemas.openxmlformats.org/officeDocument/2006/relationships/image" Target="../media/image4.svg"/><Relationship Id="rId9" Type="http://schemas.openxmlformats.org/officeDocument/2006/relationships/image" Target="../media/image23.png"/><Relationship Id="rId14" Type="http://schemas.openxmlformats.org/officeDocument/2006/relationships/image" Target="../media/image2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35.png"/><Relationship Id="rId5" Type="http://schemas.openxmlformats.org/officeDocument/2006/relationships/image" Target="../media/image1.png"/><Relationship Id="rId10" Type="http://schemas.openxmlformats.org/officeDocument/2006/relationships/image" Target="../media/image34.png"/><Relationship Id="rId4" Type="http://schemas.openxmlformats.org/officeDocument/2006/relationships/image" Target="../media/image8.svg"/><Relationship Id="rId9" Type="http://schemas.openxmlformats.org/officeDocument/2006/relationships/image" Target="../media/image3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8.svg"/><Relationship Id="rId9" Type="http://schemas.openxmlformats.org/officeDocument/2006/relationships/image" Target="../media/image3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10" Type="http://schemas.openxmlformats.org/officeDocument/2006/relationships/image" Target="../media/image39.png"/><Relationship Id="rId4" Type="http://schemas.openxmlformats.org/officeDocument/2006/relationships/image" Target="../media/image8.svg"/><Relationship Id="rId9" Type="http://schemas.openxmlformats.org/officeDocument/2006/relationships/image" Target="../media/image3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10" Type="http://schemas.openxmlformats.org/officeDocument/2006/relationships/image" Target="../media/image41.png"/><Relationship Id="rId4" Type="http://schemas.openxmlformats.org/officeDocument/2006/relationships/image" Target="../media/image8.svg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25.png"/><Relationship Id="rId18" Type="http://schemas.openxmlformats.org/officeDocument/2006/relationships/image" Target="../media/image49.svg"/><Relationship Id="rId3" Type="http://schemas.openxmlformats.org/officeDocument/2006/relationships/image" Target="../media/image3.png"/><Relationship Id="rId21" Type="http://schemas.openxmlformats.org/officeDocument/2006/relationships/image" Target="../media/image50.png"/><Relationship Id="rId7" Type="http://schemas.openxmlformats.org/officeDocument/2006/relationships/image" Target="../media/image42.png"/><Relationship Id="rId12" Type="http://schemas.openxmlformats.org/officeDocument/2006/relationships/image" Target="../media/image45.svg"/><Relationship Id="rId17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47.svg"/><Relationship Id="rId20" Type="http://schemas.openxmlformats.org/officeDocument/2006/relationships/image" Target="../media/image2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44.png"/><Relationship Id="rId5" Type="http://schemas.openxmlformats.org/officeDocument/2006/relationships/image" Target="../media/image5.png"/><Relationship Id="rId15" Type="http://schemas.openxmlformats.org/officeDocument/2006/relationships/image" Target="../media/image46.png"/><Relationship Id="rId23" Type="http://schemas.openxmlformats.org/officeDocument/2006/relationships/image" Target="../media/image52.svg"/><Relationship Id="rId10" Type="http://schemas.openxmlformats.org/officeDocument/2006/relationships/image" Target="../media/image8.svg"/><Relationship Id="rId19" Type="http://schemas.openxmlformats.org/officeDocument/2006/relationships/image" Target="../media/image21.png"/><Relationship Id="rId4" Type="http://schemas.openxmlformats.org/officeDocument/2006/relationships/image" Target="../media/image4.svg"/><Relationship Id="rId9" Type="http://schemas.openxmlformats.org/officeDocument/2006/relationships/image" Target="../media/image7.png"/><Relationship Id="rId14" Type="http://schemas.openxmlformats.org/officeDocument/2006/relationships/image" Target="../media/image26.svg"/><Relationship Id="rId22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4.png"/><Relationship Id="rId18" Type="http://schemas.openxmlformats.org/officeDocument/2006/relationships/image" Target="../media/image54.svg"/><Relationship Id="rId3" Type="http://schemas.openxmlformats.org/officeDocument/2006/relationships/image" Target="../media/image1.png"/><Relationship Id="rId7" Type="http://schemas.openxmlformats.org/officeDocument/2006/relationships/image" Target="../media/image42.png"/><Relationship Id="rId12" Type="http://schemas.openxmlformats.org/officeDocument/2006/relationships/image" Target="../media/image10.svg"/><Relationship Id="rId17" Type="http://schemas.openxmlformats.org/officeDocument/2006/relationships/image" Target="../media/image53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4.svg"/><Relationship Id="rId20" Type="http://schemas.openxmlformats.org/officeDocument/2006/relationships/image" Target="../media/image5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5" Type="http://schemas.openxmlformats.org/officeDocument/2006/relationships/image" Target="../media/image23.png"/><Relationship Id="rId10" Type="http://schemas.openxmlformats.org/officeDocument/2006/relationships/image" Target="../media/image22.svg"/><Relationship Id="rId19" Type="http://schemas.openxmlformats.org/officeDocument/2006/relationships/image" Target="../media/image55.png"/><Relationship Id="rId4" Type="http://schemas.openxmlformats.org/officeDocument/2006/relationships/image" Target="../media/image2.svg"/><Relationship Id="rId9" Type="http://schemas.openxmlformats.org/officeDocument/2006/relationships/image" Target="../media/image21.png"/><Relationship Id="rId14" Type="http://schemas.openxmlformats.org/officeDocument/2006/relationships/image" Target="../media/image4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13" Type="http://schemas.openxmlformats.org/officeDocument/2006/relationships/image" Target="../media/image21.png"/><Relationship Id="rId18" Type="http://schemas.openxmlformats.org/officeDocument/2006/relationships/image" Target="../media/image45.svg"/><Relationship Id="rId26" Type="http://schemas.openxmlformats.org/officeDocument/2006/relationships/image" Target="../media/image64.svg"/><Relationship Id="rId3" Type="http://schemas.openxmlformats.org/officeDocument/2006/relationships/image" Target="../media/image57.png"/><Relationship Id="rId21" Type="http://schemas.openxmlformats.org/officeDocument/2006/relationships/image" Target="../media/image48.png"/><Relationship Id="rId7" Type="http://schemas.openxmlformats.org/officeDocument/2006/relationships/image" Target="../media/image59.png"/><Relationship Id="rId12" Type="http://schemas.openxmlformats.org/officeDocument/2006/relationships/image" Target="../media/image6.svg"/><Relationship Id="rId17" Type="http://schemas.openxmlformats.org/officeDocument/2006/relationships/image" Target="../media/image44.png"/><Relationship Id="rId25" Type="http://schemas.openxmlformats.org/officeDocument/2006/relationships/image" Target="../media/image63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0.svg"/><Relationship Id="rId20" Type="http://schemas.openxmlformats.org/officeDocument/2006/relationships/image" Target="../media/image2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5.png"/><Relationship Id="rId24" Type="http://schemas.openxmlformats.org/officeDocument/2006/relationships/image" Target="../media/image62.svg"/><Relationship Id="rId5" Type="http://schemas.openxmlformats.org/officeDocument/2006/relationships/image" Target="../media/image3.png"/><Relationship Id="rId15" Type="http://schemas.openxmlformats.org/officeDocument/2006/relationships/image" Target="../media/image9.png"/><Relationship Id="rId23" Type="http://schemas.openxmlformats.org/officeDocument/2006/relationships/image" Target="../media/image61.png"/><Relationship Id="rId10" Type="http://schemas.openxmlformats.org/officeDocument/2006/relationships/image" Target="../media/image8.svg"/><Relationship Id="rId19" Type="http://schemas.openxmlformats.org/officeDocument/2006/relationships/image" Target="../media/image25.png"/><Relationship Id="rId4" Type="http://schemas.openxmlformats.org/officeDocument/2006/relationships/image" Target="../media/image58.svg"/><Relationship Id="rId9" Type="http://schemas.openxmlformats.org/officeDocument/2006/relationships/image" Target="../media/image7.png"/><Relationship Id="rId14" Type="http://schemas.openxmlformats.org/officeDocument/2006/relationships/image" Target="../media/image22.svg"/><Relationship Id="rId22" Type="http://schemas.openxmlformats.org/officeDocument/2006/relationships/image" Target="../media/image49.svg"/><Relationship Id="rId27" Type="http://schemas.openxmlformats.org/officeDocument/2006/relationships/image" Target="../media/image6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66.pn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17" Type="http://schemas.openxmlformats.org/officeDocument/2006/relationships/image" Target="../media/image68.jpe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4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13.png"/><Relationship Id="rId5" Type="http://schemas.openxmlformats.org/officeDocument/2006/relationships/image" Target="../media/image3.png"/><Relationship Id="rId15" Type="http://schemas.openxmlformats.org/officeDocument/2006/relationships/image" Target="../media/image48.png"/><Relationship Id="rId10" Type="http://schemas.openxmlformats.org/officeDocument/2006/relationships/image" Target="../media/image64.svg"/><Relationship Id="rId4" Type="http://schemas.openxmlformats.org/officeDocument/2006/relationships/image" Target="../media/image8.svg"/><Relationship Id="rId9" Type="http://schemas.openxmlformats.org/officeDocument/2006/relationships/image" Target="../media/image63.png"/><Relationship Id="rId14" Type="http://schemas.openxmlformats.org/officeDocument/2006/relationships/image" Target="../media/image67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13" Type="http://schemas.openxmlformats.org/officeDocument/2006/relationships/image" Target="../media/image73.png"/><Relationship Id="rId18" Type="http://schemas.openxmlformats.org/officeDocument/2006/relationships/image" Target="../media/image16.svg"/><Relationship Id="rId26" Type="http://schemas.openxmlformats.org/officeDocument/2006/relationships/image" Target="../media/image62.svg"/><Relationship Id="rId3" Type="http://schemas.openxmlformats.org/officeDocument/2006/relationships/image" Target="../media/image7.png"/><Relationship Id="rId21" Type="http://schemas.openxmlformats.org/officeDocument/2006/relationships/image" Target="../media/image25.png"/><Relationship Id="rId7" Type="http://schemas.openxmlformats.org/officeDocument/2006/relationships/image" Target="../media/image69.png"/><Relationship Id="rId12" Type="http://schemas.openxmlformats.org/officeDocument/2006/relationships/image" Target="../media/image72.svg"/><Relationship Id="rId17" Type="http://schemas.openxmlformats.org/officeDocument/2006/relationships/image" Target="../media/image15.png"/><Relationship Id="rId25" Type="http://schemas.openxmlformats.org/officeDocument/2006/relationships/image" Target="../media/image61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76.svg"/><Relationship Id="rId20" Type="http://schemas.openxmlformats.org/officeDocument/2006/relationships/image" Target="../media/image5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71.png"/><Relationship Id="rId24" Type="http://schemas.openxmlformats.org/officeDocument/2006/relationships/image" Target="../media/image58.svg"/><Relationship Id="rId5" Type="http://schemas.openxmlformats.org/officeDocument/2006/relationships/image" Target="../media/image1.png"/><Relationship Id="rId15" Type="http://schemas.openxmlformats.org/officeDocument/2006/relationships/image" Target="../media/image75.png"/><Relationship Id="rId23" Type="http://schemas.openxmlformats.org/officeDocument/2006/relationships/image" Target="../media/image57.png"/><Relationship Id="rId10" Type="http://schemas.openxmlformats.org/officeDocument/2006/relationships/image" Target="../media/image6.svg"/><Relationship Id="rId19" Type="http://schemas.openxmlformats.org/officeDocument/2006/relationships/image" Target="../media/image53.png"/><Relationship Id="rId4" Type="http://schemas.openxmlformats.org/officeDocument/2006/relationships/image" Target="../media/image8.svg"/><Relationship Id="rId9" Type="http://schemas.openxmlformats.org/officeDocument/2006/relationships/image" Target="../media/image5.png"/><Relationship Id="rId14" Type="http://schemas.openxmlformats.org/officeDocument/2006/relationships/image" Target="../media/image74.svg"/><Relationship Id="rId22" Type="http://schemas.openxmlformats.org/officeDocument/2006/relationships/image" Target="../media/image26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7653066" y="2422113"/>
            <a:ext cx="18583709" cy="6622558"/>
          </a:xfrm>
          <a:custGeom>
            <a:avLst/>
            <a:gdLst/>
            <a:ahLst/>
            <a:cxnLst/>
            <a:rect l="l" t="t" r="r" b="b"/>
            <a:pathLst>
              <a:path w="18583709" h="6622558">
                <a:moveTo>
                  <a:pt x="18583709" y="0"/>
                </a:moveTo>
                <a:lnTo>
                  <a:pt x="0" y="0"/>
                </a:lnTo>
                <a:lnTo>
                  <a:pt x="0" y="6622558"/>
                </a:lnTo>
                <a:lnTo>
                  <a:pt x="18583709" y="6622558"/>
                </a:lnTo>
                <a:lnTo>
                  <a:pt x="18583709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708568" y="1247187"/>
            <a:ext cx="2281172" cy="228117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C9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1235394" y="5996918"/>
            <a:ext cx="16974658" cy="3047753"/>
          </a:xfrm>
          <a:custGeom>
            <a:avLst/>
            <a:gdLst/>
            <a:ahLst/>
            <a:cxnLst/>
            <a:rect l="l" t="t" r="r" b="b"/>
            <a:pathLst>
              <a:path w="16974658" h="3047753">
                <a:moveTo>
                  <a:pt x="0" y="0"/>
                </a:moveTo>
                <a:lnTo>
                  <a:pt x="16974658" y="0"/>
                </a:lnTo>
                <a:lnTo>
                  <a:pt x="16974658" y="3047753"/>
                </a:lnTo>
                <a:lnTo>
                  <a:pt x="0" y="30477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3504486" y="-133302"/>
            <a:ext cx="5712019" cy="8746754"/>
          </a:xfrm>
          <a:custGeom>
            <a:avLst/>
            <a:gdLst/>
            <a:ahLst/>
            <a:cxnLst/>
            <a:rect l="l" t="t" r="r" b="b"/>
            <a:pathLst>
              <a:path w="5712019" h="8746754">
                <a:moveTo>
                  <a:pt x="0" y="0"/>
                </a:moveTo>
                <a:lnTo>
                  <a:pt x="5712019" y="0"/>
                </a:lnTo>
                <a:lnTo>
                  <a:pt x="5712019" y="8746754"/>
                </a:lnTo>
                <a:lnTo>
                  <a:pt x="0" y="874675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207857" y="585756"/>
            <a:ext cx="3500388" cy="1979310"/>
          </a:xfrm>
          <a:custGeom>
            <a:avLst/>
            <a:gdLst/>
            <a:ahLst/>
            <a:cxnLst/>
            <a:rect l="l" t="t" r="r" b="b"/>
            <a:pathLst>
              <a:path w="3500388" h="1979310">
                <a:moveTo>
                  <a:pt x="0" y="0"/>
                </a:moveTo>
                <a:lnTo>
                  <a:pt x="3500387" y="0"/>
                </a:lnTo>
                <a:lnTo>
                  <a:pt x="3500387" y="1979311"/>
                </a:lnTo>
                <a:lnTo>
                  <a:pt x="0" y="197931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289503" y="1440109"/>
            <a:ext cx="3970958" cy="6080685"/>
          </a:xfrm>
          <a:custGeom>
            <a:avLst/>
            <a:gdLst/>
            <a:ahLst/>
            <a:cxnLst/>
            <a:rect l="l" t="t" r="r" b="b"/>
            <a:pathLst>
              <a:path w="3970958" h="6080685">
                <a:moveTo>
                  <a:pt x="0" y="0"/>
                </a:moveTo>
                <a:lnTo>
                  <a:pt x="3970958" y="0"/>
                </a:lnTo>
                <a:lnTo>
                  <a:pt x="3970958" y="6080686"/>
                </a:lnTo>
                <a:lnTo>
                  <a:pt x="0" y="608068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1998201" y="2073495"/>
            <a:ext cx="8361118" cy="4663197"/>
            <a:chOff x="0" y="0"/>
            <a:chExt cx="2202105" cy="122816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202105" cy="1228167"/>
            </a:xfrm>
            <a:custGeom>
              <a:avLst/>
              <a:gdLst/>
              <a:ahLst/>
              <a:cxnLst/>
              <a:rect l="l" t="t" r="r" b="b"/>
              <a:pathLst>
                <a:path w="2202105" h="1228167">
                  <a:moveTo>
                    <a:pt x="22223" y="0"/>
                  </a:moveTo>
                  <a:lnTo>
                    <a:pt x="2179882" y="0"/>
                  </a:lnTo>
                  <a:cubicBezTo>
                    <a:pt x="2192156" y="0"/>
                    <a:pt x="2202105" y="9949"/>
                    <a:pt x="2202105" y="22223"/>
                  </a:cubicBezTo>
                  <a:lnTo>
                    <a:pt x="2202105" y="1205944"/>
                  </a:lnTo>
                  <a:cubicBezTo>
                    <a:pt x="2202105" y="1211838"/>
                    <a:pt x="2199764" y="1217491"/>
                    <a:pt x="2195596" y="1221658"/>
                  </a:cubicBezTo>
                  <a:cubicBezTo>
                    <a:pt x="2191429" y="1225826"/>
                    <a:pt x="2185776" y="1228167"/>
                    <a:pt x="2179882" y="1228167"/>
                  </a:cubicBezTo>
                  <a:lnTo>
                    <a:pt x="22223" y="1228167"/>
                  </a:lnTo>
                  <a:cubicBezTo>
                    <a:pt x="9949" y="1228167"/>
                    <a:pt x="0" y="1218218"/>
                    <a:pt x="0" y="1205944"/>
                  </a:cubicBezTo>
                  <a:lnTo>
                    <a:pt x="0" y="22223"/>
                  </a:lnTo>
                  <a:cubicBezTo>
                    <a:pt x="0" y="16329"/>
                    <a:pt x="2341" y="10676"/>
                    <a:pt x="6509" y="6509"/>
                  </a:cubicBezTo>
                  <a:cubicBezTo>
                    <a:pt x="10676" y="2341"/>
                    <a:pt x="16329" y="0"/>
                    <a:pt x="2222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202105" cy="12662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5293471" y="526115"/>
            <a:ext cx="4424434" cy="2501816"/>
          </a:xfrm>
          <a:custGeom>
            <a:avLst/>
            <a:gdLst/>
            <a:ahLst/>
            <a:cxnLst/>
            <a:rect l="l" t="t" r="r" b="b"/>
            <a:pathLst>
              <a:path w="4424434" h="2501816">
                <a:moveTo>
                  <a:pt x="0" y="0"/>
                </a:moveTo>
                <a:lnTo>
                  <a:pt x="4424434" y="0"/>
                </a:lnTo>
                <a:lnTo>
                  <a:pt x="4424434" y="2501817"/>
                </a:lnTo>
                <a:lnTo>
                  <a:pt x="0" y="250181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0" y="8243306"/>
            <a:ext cx="18288000" cy="2182936"/>
            <a:chOff x="0" y="0"/>
            <a:chExt cx="4816593" cy="57493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816592" cy="574930"/>
            </a:xfrm>
            <a:custGeom>
              <a:avLst/>
              <a:gdLst/>
              <a:ahLst/>
              <a:cxnLst/>
              <a:rect l="l" t="t" r="r" b="b"/>
              <a:pathLst>
                <a:path w="4816592" h="574930">
                  <a:moveTo>
                    <a:pt x="0" y="0"/>
                  </a:moveTo>
                  <a:lnTo>
                    <a:pt x="4816592" y="0"/>
                  </a:lnTo>
                  <a:lnTo>
                    <a:pt x="4816592" y="574930"/>
                  </a:lnTo>
                  <a:lnTo>
                    <a:pt x="0" y="574930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4816593" cy="6130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53409" y="9216121"/>
            <a:ext cx="17181183" cy="263176"/>
            <a:chOff x="0" y="0"/>
            <a:chExt cx="22908243" cy="350901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4" name="Group 24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7" name="Group 27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36" name="Group 36"/>
          <p:cNvGrpSpPr/>
          <p:nvPr/>
        </p:nvGrpSpPr>
        <p:grpSpPr>
          <a:xfrm>
            <a:off x="1998201" y="5996918"/>
            <a:ext cx="8361118" cy="1137921"/>
            <a:chOff x="0" y="0"/>
            <a:chExt cx="2202105" cy="299699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2202105" cy="299699"/>
            </a:xfrm>
            <a:custGeom>
              <a:avLst/>
              <a:gdLst/>
              <a:ahLst/>
              <a:cxnLst/>
              <a:rect l="l" t="t" r="r" b="b"/>
              <a:pathLst>
                <a:path w="2202105" h="299699">
                  <a:moveTo>
                    <a:pt x="24075" y="0"/>
                  </a:moveTo>
                  <a:lnTo>
                    <a:pt x="2178031" y="0"/>
                  </a:lnTo>
                  <a:cubicBezTo>
                    <a:pt x="2191327" y="0"/>
                    <a:pt x="2202105" y="10779"/>
                    <a:pt x="2202105" y="24075"/>
                  </a:cubicBezTo>
                  <a:lnTo>
                    <a:pt x="2202105" y="275625"/>
                  </a:lnTo>
                  <a:cubicBezTo>
                    <a:pt x="2202105" y="288921"/>
                    <a:pt x="2191327" y="299699"/>
                    <a:pt x="2178031" y="299699"/>
                  </a:cubicBezTo>
                  <a:lnTo>
                    <a:pt x="24075" y="299699"/>
                  </a:lnTo>
                  <a:cubicBezTo>
                    <a:pt x="10779" y="299699"/>
                    <a:pt x="0" y="288921"/>
                    <a:pt x="0" y="275625"/>
                  </a:cubicBezTo>
                  <a:lnTo>
                    <a:pt x="0" y="24075"/>
                  </a:lnTo>
                  <a:cubicBezTo>
                    <a:pt x="0" y="10779"/>
                    <a:pt x="10779" y="0"/>
                    <a:pt x="24075" y="0"/>
                  </a:cubicBezTo>
                  <a:close/>
                </a:path>
              </a:pathLst>
            </a:custGeom>
            <a:solidFill>
              <a:srgbClr val="FE653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2202105" cy="3377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2535264" y="8407307"/>
            <a:ext cx="4642478" cy="2143981"/>
          </a:xfrm>
          <a:custGeom>
            <a:avLst/>
            <a:gdLst/>
            <a:ahLst/>
            <a:cxnLst/>
            <a:rect l="l" t="t" r="r" b="b"/>
            <a:pathLst>
              <a:path w="4642478" h="2143981">
                <a:moveTo>
                  <a:pt x="0" y="0"/>
                </a:moveTo>
                <a:lnTo>
                  <a:pt x="4642478" y="0"/>
                </a:lnTo>
                <a:lnTo>
                  <a:pt x="4642478" y="2143980"/>
                </a:lnTo>
                <a:lnTo>
                  <a:pt x="0" y="214398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1611822" y="1777024"/>
            <a:ext cx="1846884" cy="1781560"/>
          </a:xfrm>
          <a:custGeom>
            <a:avLst/>
            <a:gdLst/>
            <a:ahLst/>
            <a:cxnLst/>
            <a:rect l="l" t="t" r="r" b="b"/>
            <a:pathLst>
              <a:path w="1846884" h="1781560">
                <a:moveTo>
                  <a:pt x="0" y="0"/>
                </a:moveTo>
                <a:lnTo>
                  <a:pt x="1846884" y="0"/>
                </a:lnTo>
                <a:lnTo>
                  <a:pt x="1846884" y="1781559"/>
                </a:lnTo>
                <a:lnTo>
                  <a:pt x="0" y="178155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>
            <a:off x="14570765" y="-1336856"/>
            <a:ext cx="947458" cy="2912267"/>
          </a:xfrm>
          <a:custGeom>
            <a:avLst/>
            <a:gdLst/>
            <a:ahLst/>
            <a:cxnLst/>
            <a:rect l="l" t="t" r="r" b="b"/>
            <a:pathLst>
              <a:path w="947458" h="2912267">
                <a:moveTo>
                  <a:pt x="0" y="0"/>
                </a:moveTo>
                <a:lnTo>
                  <a:pt x="947457" y="0"/>
                </a:lnTo>
                <a:lnTo>
                  <a:pt x="947457" y="2912268"/>
                </a:lnTo>
                <a:lnTo>
                  <a:pt x="0" y="2912268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2" name="Freeform 42"/>
          <p:cNvSpPr/>
          <p:nvPr/>
        </p:nvSpPr>
        <p:spPr>
          <a:xfrm>
            <a:off x="5991396" y="9258300"/>
            <a:ext cx="2175463" cy="2342566"/>
          </a:xfrm>
          <a:custGeom>
            <a:avLst/>
            <a:gdLst/>
            <a:ahLst/>
            <a:cxnLst/>
            <a:rect l="l" t="t" r="r" b="b"/>
            <a:pathLst>
              <a:path w="2175463" h="2342566">
                <a:moveTo>
                  <a:pt x="0" y="0"/>
                </a:moveTo>
                <a:lnTo>
                  <a:pt x="2175463" y="0"/>
                </a:lnTo>
                <a:lnTo>
                  <a:pt x="2175463" y="2342566"/>
                </a:lnTo>
                <a:lnTo>
                  <a:pt x="0" y="2342566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>
            <a:off x="12716126" y="4929871"/>
            <a:ext cx="4543174" cy="4114800"/>
          </a:xfrm>
          <a:custGeom>
            <a:avLst/>
            <a:gdLst/>
            <a:ahLst/>
            <a:cxnLst/>
            <a:rect l="l" t="t" r="r" b="b"/>
            <a:pathLst>
              <a:path w="4543174" h="4114800">
                <a:moveTo>
                  <a:pt x="0" y="0"/>
                </a:moveTo>
                <a:lnTo>
                  <a:pt x="4543174" y="0"/>
                </a:lnTo>
                <a:lnTo>
                  <a:pt x="454317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>
            <a:off x="0" y="5364497"/>
            <a:ext cx="3867912" cy="4114800"/>
          </a:xfrm>
          <a:custGeom>
            <a:avLst/>
            <a:gdLst/>
            <a:ahLst/>
            <a:cxnLst/>
            <a:rect l="l" t="t" r="r" b="b"/>
            <a:pathLst>
              <a:path w="3867912" h="4114800">
                <a:moveTo>
                  <a:pt x="0" y="0"/>
                </a:moveTo>
                <a:lnTo>
                  <a:pt x="3867912" y="0"/>
                </a:lnTo>
                <a:lnTo>
                  <a:pt x="386791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TextBox 45"/>
          <p:cNvSpPr txBox="1"/>
          <p:nvPr/>
        </p:nvSpPr>
        <p:spPr>
          <a:xfrm>
            <a:off x="2535264" y="6349979"/>
            <a:ext cx="7696604" cy="479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35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By Jasmine Robinson 2404492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2318985" y="2450662"/>
            <a:ext cx="7696604" cy="3561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600" spc="112">
                <a:solidFill>
                  <a:srgbClr val="166D52"/>
                </a:solidFill>
                <a:latin typeface="Tropika"/>
                <a:ea typeface="Tropika"/>
                <a:cs typeface="Tropika"/>
                <a:sym typeface="Tropika"/>
              </a:rPr>
              <a:t>Evaluating How To Improve Sustainable Transportation Within Young People In South West Wales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5626674"/>
            <a:ext cx="18911785" cy="3395559"/>
          </a:xfrm>
          <a:custGeom>
            <a:avLst/>
            <a:gdLst/>
            <a:ahLst/>
            <a:cxnLst/>
            <a:rect l="l" t="t" r="r" b="b"/>
            <a:pathLst>
              <a:path w="18911785" h="3395559">
                <a:moveTo>
                  <a:pt x="0" y="0"/>
                </a:moveTo>
                <a:lnTo>
                  <a:pt x="18911785" y="0"/>
                </a:lnTo>
                <a:lnTo>
                  <a:pt x="18911785" y="3395559"/>
                </a:lnTo>
                <a:lnTo>
                  <a:pt x="0" y="339555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8750315"/>
            <a:ext cx="18288000" cy="1675928"/>
            <a:chOff x="0" y="0"/>
            <a:chExt cx="4816593" cy="44139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441397"/>
            </a:xfrm>
            <a:custGeom>
              <a:avLst/>
              <a:gdLst/>
              <a:ahLst/>
              <a:cxnLst/>
              <a:rect l="l" t="t" r="r" b="b"/>
              <a:pathLst>
                <a:path w="4816592" h="441397">
                  <a:moveTo>
                    <a:pt x="0" y="0"/>
                  </a:moveTo>
                  <a:lnTo>
                    <a:pt x="4816592" y="0"/>
                  </a:lnTo>
                  <a:lnTo>
                    <a:pt x="4816592" y="441397"/>
                  </a:lnTo>
                  <a:lnTo>
                    <a:pt x="0" y="441397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4794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746100" y="-548353"/>
            <a:ext cx="15735066" cy="7467118"/>
            <a:chOff x="0" y="0"/>
            <a:chExt cx="4144215" cy="196664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44215" cy="1966648"/>
            </a:xfrm>
            <a:custGeom>
              <a:avLst/>
              <a:gdLst/>
              <a:ahLst/>
              <a:cxnLst/>
              <a:rect l="l" t="t" r="r" b="b"/>
              <a:pathLst>
                <a:path w="4144215" h="1966648">
                  <a:moveTo>
                    <a:pt x="11808" y="0"/>
                  </a:moveTo>
                  <a:lnTo>
                    <a:pt x="4132406" y="0"/>
                  </a:lnTo>
                  <a:cubicBezTo>
                    <a:pt x="4138928" y="0"/>
                    <a:pt x="4144215" y="5287"/>
                    <a:pt x="4144215" y="11808"/>
                  </a:cubicBezTo>
                  <a:lnTo>
                    <a:pt x="4144215" y="1954840"/>
                  </a:lnTo>
                  <a:cubicBezTo>
                    <a:pt x="4144215" y="1961361"/>
                    <a:pt x="4138928" y="1966648"/>
                    <a:pt x="4132406" y="1966648"/>
                  </a:cubicBezTo>
                  <a:lnTo>
                    <a:pt x="11808" y="1966648"/>
                  </a:lnTo>
                  <a:cubicBezTo>
                    <a:pt x="5287" y="1966648"/>
                    <a:pt x="0" y="1961361"/>
                    <a:pt x="0" y="1954840"/>
                  </a:cubicBezTo>
                  <a:lnTo>
                    <a:pt x="0" y="11808"/>
                  </a:lnTo>
                  <a:cubicBezTo>
                    <a:pt x="0" y="5287"/>
                    <a:pt x="5287" y="0"/>
                    <a:pt x="1180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144215" cy="20047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-3316388" y="-898400"/>
            <a:ext cx="6632776" cy="10156700"/>
          </a:xfrm>
          <a:custGeom>
            <a:avLst/>
            <a:gdLst/>
            <a:ahLst/>
            <a:cxnLst/>
            <a:rect l="l" t="t" r="r" b="b"/>
            <a:pathLst>
              <a:path w="6632776" h="10156700">
                <a:moveTo>
                  <a:pt x="0" y="0"/>
                </a:moveTo>
                <a:lnTo>
                  <a:pt x="6632776" y="0"/>
                </a:lnTo>
                <a:lnTo>
                  <a:pt x="6632776" y="10156700"/>
                </a:lnTo>
                <a:lnTo>
                  <a:pt x="0" y="101567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4597675" y="-4054038"/>
            <a:ext cx="6769576" cy="6729440"/>
          </a:xfrm>
          <a:custGeom>
            <a:avLst/>
            <a:gdLst/>
            <a:ahLst/>
            <a:cxnLst/>
            <a:rect l="l" t="t" r="r" b="b"/>
            <a:pathLst>
              <a:path w="6769576" h="6729440">
                <a:moveTo>
                  <a:pt x="0" y="0"/>
                </a:moveTo>
                <a:lnTo>
                  <a:pt x="6769576" y="0"/>
                </a:lnTo>
                <a:lnTo>
                  <a:pt x="6769576" y="6729440"/>
                </a:lnTo>
                <a:lnTo>
                  <a:pt x="0" y="672944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5400000">
            <a:off x="3808501" y="-427434"/>
            <a:ext cx="947458" cy="2912267"/>
          </a:xfrm>
          <a:custGeom>
            <a:avLst/>
            <a:gdLst/>
            <a:ahLst/>
            <a:cxnLst/>
            <a:rect l="l" t="t" r="r" b="b"/>
            <a:pathLst>
              <a:path w="947458" h="2912267">
                <a:moveTo>
                  <a:pt x="0" y="0"/>
                </a:moveTo>
                <a:lnTo>
                  <a:pt x="947458" y="0"/>
                </a:lnTo>
                <a:lnTo>
                  <a:pt x="947458" y="2912268"/>
                </a:lnTo>
                <a:lnTo>
                  <a:pt x="0" y="291226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458195" y="9608347"/>
            <a:ext cx="17181183" cy="263176"/>
            <a:chOff x="0" y="0"/>
            <a:chExt cx="22908243" cy="350901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31" name="Freeform 31"/>
          <p:cNvSpPr/>
          <p:nvPr/>
        </p:nvSpPr>
        <p:spPr>
          <a:xfrm flipH="1">
            <a:off x="13282305" y="8502969"/>
            <a:ext cx="4700158" cy="2170619"/>
          </a:xfrm>
          <a:custGeom>
            <a:avLst/>
            <a:gdLst/>
            <a:ahLst/>
            <a:cxnLst/>
            <a:rect l="l" t="t" r="r" b="b"/>
            <a:pathLst>
              <a:path w="4700158" h="2170619">
                <a:moveTo>
                  <a:pt x="4700158" y="0"/>
                </a:moveTo>
                <a:lnTo>
                  <a:pt x="0" y="0"/>
                </a:lnTo>
                <a:lnTo>
                  <a:pt x="0" y="2170619"/>
                </a:lnTo>
                <a:lnTo>
                  <a:pt x="4700158" y="2170619"/>
                </a:lnTo>
                <a:lnTo>
                  <a:pt x="4700158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7532619" y="5987361"/>
            <a:ext cx="1923273" cy="1923273"/>
          </a:xfrm>
          <a:custGeom>
            <a:avLst/>
            <a:gdLst/>
            <a:ahLst/>
            <a:cxnLst/>
            <a:rect l="l" t="t" r="r" b="b"/>
            <a:pathLst>
              <a:path w="1923273" h="1923273">
                <a:moveTo>
                  <a:pt x="0" y="0"/>
                </a:moveTo>
                <a:lnTo>
                  <a:pt x="1923273" y="0"/>
                </a:lnTo>
                <a:lnTo>
                  <a:pt x="1923273" y="1923273"/>
                </a:lnTo>
                <a:lnTo>
                  <a:pt x="0" y="192327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11385074" y="6134520"/>
            <a:ext cx="7315200" cy="2965981"/>
          </a:xfrm>
          <a:custGeom>
            <a:avLst/>
            <a:gdLst/>
            <a:ahLst/>
            <a:cxnLst/>
            <a:rect l="l" t="t" r="r" b="b"/>
            <a:pathLst>
              <a:path w="7315200" h="2965981">
                <a:moveTo>
                  <a:pt x="0" y="0"/>
                </a:moveTo>
                <a:lnTo>
                  <a:pt x="7315200" y="0"/>
                </a:lnTo>
                <a:lnTo>
                  <a:pt x="7315200" y="2965981"/>
                </a:lnTo>
                <a:lnTo>
                  <a:pt x="0" y="2965981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TextBox 34"/>
          <p:cNvSpPr txBox="1"/>
          <p:nvPr/>
        </p:nvSpPr>
        <p:spPr>
          <a:xfrm>
            <a:off x="4065414" y="2230059"/>
            <a:ext cx="14376776" cy="3396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424940" lvl="1" indent="-712470" algn="ctr">
              <a:lnSpc>
                <a:spcPts val="6600"/>
              </a:lnSpc>
              <a:buFont typeface="Arial"/>
              <a:buChar char="•"/>
            </a:pPr>
            <a:r>
              <a:rPr lang="en-US" sz="6600">
                <a:solidFill>
                  <a:srgbClr val="0D543E"/>
                </a:solidFill>
                <a:latin typeface="Tropika"/>
                <a:ea typeface="Tropika"/>
                <a:cs typeface="Tropika"/>
                <a:sym typeface="Tropika"/>
              </a:rPr>
              <a:t>4,000 PEOPLE UBER WEEKLY</a:t>
            </a:r>
          </a:p>
          <a:p>
            <a:pPr marL="1424940" lvl="1" indent="-712470" algn="ctr">
              <a:lnSpc>
                <a:spcPts val="6600"/>
              </a:lnSpc>
              <a:buFont typeface="Arial"/>
              <a:buChar char="•"/>
            </a:pPr>
            <a:r>
              <a:rPr lang="en-US" sz="6600">
                <a:solidFill>
                  <a:srgbClr val="0D543E"/>
                </a:solidFill>
                <a:latin typeface="Tropika"/>
                <a:ea typeface="Tropika"/>
                <a:cs typeface="Tropika"/>
                <a:sym typeface="Tropika"/>
              </a:rPr>
              <a:t>TOURISM SECTOR 8% GLOBAL CARBON EMISSIONS &amp; 13.7% GREENHOUSE GAS EMISSIONS</a:t>
            </a:r>
          </a:p>
        </p:txBody>
      </p:sp>
      <p:sp>
        <p:nvSpPr>
          <p:cNvPr id="35" name="Freeform 35"/>
          <p:cNvSpPr/>
          <p:nvPr/>
        </p:nvSpPr>
        <p:spPr>
          <a:xfrm>
            <a:off x="-1282253" y="6565450"/>
            <a:ext cx="7020617" cy="3306072"/>
          </a:xfrm>
          <a:custGeom>
            <a:avLst/>
            <a:gdLst/>
            <a:ahLst/>
            <a:cxnLst/>
            <a:rect l="l" t="t" r="r" b="b"/>
            <a:pathLst>
              <a:path w="7020617" h="3306072">
                <a:moveTo>
                  <a:pt x="0" y="0"/>
                </a:moveTo>
                <a:lnTo>
                  <a:pt x="7020617" y="0"/>
                </a:lnTo>
                <a:lnTo>
                  <a:pt x="7020617" y="3306073"/>
                </a:lnTo>
                <a:lnTo>
                  <a:pt x="0" y="3306073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TextBox 36"/>
          <p:cNvSpPr txBox="1"/>
          <p:nvPr/>
        </p:nvSpPr>
        <p:spPr>
          <a:xfrm>
            <a:off x="6955433" y="678796"/>
            <a:ext cx="8087240" cy="973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000000"/>
                </a:solidFill>
                <a:latin typeface="Tropika"/>
                <a:ea typeface="Tropika"/>
                <a:cs typeface="Tropika"/>
                <a:sym typeface="Tropika"/>
              </a:rPr>
              <a:t>INTRODUCTION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741470" y="9395776"/>
            <a:ext cx="753772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(Wales Online, 2023), (UNWTO, 2021)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033293" y="175987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1318088" y="-256955"/>
            <a:ext cx="24388504" cy="8691176"/>
          </a:xfrm>
          <a:custGeom>
            <a:avLst/>
            <a:gdLst/>
            <a:ahLst/>
            <a:cxnLst/>
            <a:rect l="l" t="t" r="r" b="b"/>
            <a:pathLst>
              <a:path w="24388504" h="8691176">
                <a:moveTo>
                  <a:pt x="24388504" y="0"/>
                </a:moveTo>
                <a:lnTo>
                  <a:pt x="0" y="0"/>
                </a:lnTo>
                <a:lnTo>
                  <a:pt x="0" y="8691176"/>
                </a:lnTo>
                <a:lnTo>
                  <a:pt x="24388504" y="8691176"/>
                </a:lnTo>
                <a:lnTo>
                  <a:pt x="2438850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85366" y="9126712"/>
            <a:ext cx="17181183" cy="263176"/>
            <a:chOff x="0" y="0"/>
            <a:chExt cx="22908243" cy="350901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23" name="Freeform 23"/>
          <p:cNvSpPr/>
          <p:nvPr/>
        </p:nvSpPr>
        <p:spPr>
          <a:xfrm>
            <a:off x="17566549" y="4448600"/>
            <a:ext cx="923442" cy="890780"/>
          </a:xfrm>
          <a:custGeom>
            <a:avLst/>
            <a:gdLst/>
            <a:ahLst/>
            <a:cxnLst/>
            <a:rect l="l" t="t" r="r" b="b"/>
            <a:pathLst>
              <a:path w="923442" h="890780">
                <a:moveTo>
                  <a:pt x="0" y="0"/>
                </a:moveTo>
                <a:lnTo>
                  <a:pt x="923441" y="0"/>
                </a:lnTo>
                <a:lnTo>
                  <a:pt x="923441" y="890780"/>
                </a:lnTo>
                <a:lnTo>
                  <a:pt x="0" y="8907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-1673610" y="2144943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15583" y="1708408"/>
            <a:ext cx="9028417" cy="3979305"/>
          </a:xfrm>
          <a:custGeom>
            <a:avLst/>
            <a:gdLst/>
            <a:ahLst/>
            <a:cxnLst/>
            <a:rect l="l" t="t" r="r" b="b"/>
            <a:pathLst>
              <a:path w="9028417" h="3979305">
                <a:moveTo>
                  <a:pt x="0" y="0"/>
                </a:moveTo>
                <a:lnTo>
                  <a:pt x="9028417" y="0"/>
                </a:lnTo>
                <a:lnTo>
                  <a:pt x="9028417" y="3979305"/>
                </a:lnTo>
                <a:lnTo>
                  <a:pt x="0" y="397930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1441" t="-5467" r="-21870" b="-1225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9325721" y="1708408"/>
            <a:ext cx="8059106" cy="4081488"/>
          </a:xfrm>
          <a:custGeom>
            <a:avLst/>
            <a:gdLst/>
            <a:ahLst/>
            <a:cxnLst/>
            <a:rect l="l" t="t" r="r" b="b"/>
            <a:pathLst>
              <a:path w="8059106" h="4081488">
                <a:moveTo>
                  <a:pt x="0" y="0"/>
                </a:moveTo>
                <a:lnTo>
                  <a:pt x="8059106" y="0"/>
                </a:lnTo>
                <a:lnTo>
                  <a:pt x="8059106" y="4081488"/>
                </a:lnTo>
                <a:lnTo>
                  <a:pt x="0" y="408148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722" t="-6486" r="-37507" b="-1015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385366" y="6106479"/>
            <a:ext cx="7671042" cy="3604019"/>
          </a:xfrm>
          <a:custGeom>
            <a:avLst/>
            <a:gdLst/>
            <a:ahLst/>
            <a:cxnLst/>
            <a:rect l="l" t="t" r="r" b="b"/>
            <a:pathLst>
              <a:path w="7671042" h="3604019">
                <a:moveTo>
                  <a:pt x="0" y="0"/>
                </a:moveTo>
                <a:lnTo>
                  <a:pt x="7671042" y="0"/>
                </a:lnTo>
                <a:lnTo>
                  <a:pt x="7671042" y="3604019"/>
                </a:lnTo>
                <a:lnTo>
                  <a:pt x="0" y="360401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3753" t="-4734" r="-19989" b="-608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8770133" y="6427089"/>
            <a:ext cx="7946460" cy="3283409"/>
          </a:xfrm>
          <a:custGeom>
            <a:avLst/>
            <a:gdLst/>
            <a:ahLst/>
            <a:cxnLst/>
            <a:rect l="l" t="t" r="r" b="b"/>
            <a:pathLst>
              <a:path w="7946460" h="3283409">
                <a:moveTo>
                  <a:pt x="0" y="0"/>
                </a:moveTo>
                <a:lnTo>
                  <a:pt x="7946459" y="0"/>
                </a:lnTo>
                <a:lnTo>
                  <a:pt x="7946459" y="3283409"/>
                </a:lnTo>
                <a:lnTo>
                  <a:pt x="0" y="328340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1533" t="-6738" r="-4601" b="-976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4656122" y="517382"/>
            <a:ext cx="8087240" cy="973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DEMOGRA[HIC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080185" y="1844905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411435" y="1844905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995448" y="8826675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3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075754" y="8789813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4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48798" y="9900998"/>
            <a:ext cx="3153847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(Banister, 2008), (Steg, 2015)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033293" y="175987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1318088" y="-256955"/>
            <a:ext cx="24388504" cy="8691176"/>
          </a:xfrm>
          <a:custGeom>
            <a:avLst/>
            <a:gdLst/>
            <a:ahLst/>
            <a:cxnLst/>
            <a:rect l="l" t="t" r="r" b="b"/>
            <a:pathLst>
              <a:path w="24388504" h="8691176">
                <a:moveTo>
                  <a:pt x="24388504" y="0"/>
                </a:moveTo>
                <a:lnTo>
                  <a:pt x="0" y="0"/>
                </a:lnTo>
                <a:lnTo>
                  <a:pt x="0" y="8691176"/>
                </a:lnTo>
                <a:lnTo>
                  <a:pt x="24388504" y="8691176"/>
                </a:lnTo>
                <a:lnTo>
                  <a:pt x="2438850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85366" y="9126712"/>
            <a:ext cx="17181183" cy="263176"/>
            <a:chOff x="0" y="0"/>
            <a:chExt cx="22908243" cy="350901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23" name="Freeform 23"/>
          <p:cNvSpPr/>
          <p:nvPr/>
        </p:nvSpPr>
        <p:spPr>
          <a:xfrm>
            <a:off x="17566549" y="4448600"/>
            <a:ext cx="923442" cy="890780"/>
          </a:xfrm>
          <a:custGeom>
            <a:avLst/>
            <a:gdLst/>
            <a:ahLst/>
            <a:cxnLst/>
            <a:rect l="l" t="t" r="r" b="b"/>
            <a:pathLst>
              <a:path w="923442" h="890780">
                <a:moveTo>
                  <a:pt x="0" y="0"/>
                </a:moveTo>
                <a:lnTo>
                  <a:pt x="923441" y="0"/>
                </a:lnTo>
                <a:lnTo>
                  <a:pt x="923441" y="890780"/>
                </a:lnTo>
                <a:lnTo>
                  <a:pt x="0" y="8907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-1673610" y="2144943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3325328" y="3251904"/>
            <a:ext cx="11301259" cy="5368098"/>
          </a:xfrm>
          <a:custGeom>
            <a:avLst/>
            <a:gdLst/>
            <a:ahLst/>
            <a:cxnLst/>
            <a:rect l="l" t="t" r="r" b="b"/>
            <a:pathLst>
              <a:path w="11301259" h="5368098">
                <a:moveTo>
                  <a:pt x="0" y="0"/>
                </a:moveTo>
                <a:lnTo>
                  <a:pt x="11301259" y="0"/>
                </a:lnTo>
                <a:lnTo>
                  <a:pt x="11301259" y="5368098"/>
                </a:lnTo>
                <a:lnTo>
                  <a:pt x="0" y="536809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43" b="-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4656122" y="517382"/>
            <a:ext cx="8087240" cy="1887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MAIN MODE OF TRANSPORT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934755" y="2528533"/>
            <a:ext cx="2013353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FAFAFA"/>
                </a:solidFill>
                <a:latin typeface="Raleway"/>
                <a:ea typeface="Raleway"/>
                <a:cs typeface="Raleway"/>
                <a:sym typeface="Raleway"/>
              </a:rPr>
              <a:t>Figure 5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18834" y="9789938"/>
            <a:ext cx="2521506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(Mattoli et al, 2020)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033293" y="175987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1318088" y="0"/>
            <a:ext cx="24388504" cy="8691176"/>
          </a:xfrm>
          <a:custGeom>
            <a:avLst/>
            <a:gdLst/>
            <a:ahLst/>
            <a:cxnLst/>
            <a:rect l="l" t="t" r="r" b="b"/>
            <a:pathLst>
              <a:path w="24388504" h="8691176">
                <a:moveTo>
                  <a:pt x="24388504" y="0"/>
                </a:moveTo>
                <a:lnTo>
                  <a:pt x="0" y="0"/>
                </a:lnTo>
                <a:lnTo>
                  <a:pt x="0" y="8691176"/>
                </a:lnTo>
                <a:lnTo>
                  <a:pt x="24388504" y="8691176"/>
                </a:lnTo>
                <a:lnTo>
                  <a:pt x="2438850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85366" y="9126712"/>
            <a:ext cx="17181183" cy="263176"/>
            <a:chOff x="0" y="0"/>
            <a:chExt cx="22908243" cy="350901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23" name="Freeform 23"/>
          <p:cNvSpPr/>
          <p:nvPr/>
        </p:nvSpPr>
        <p:spPr>
          <a:xfrm>
            <a:off x="17566549" y="4448600"/>
            <a:ext cx="923442" cy="890780"/>
          </a:xfrm>
          <a:custGeom>
            <a:avLst/>
            <a:gdLst/>
            <a:ahLst/>
            <a:cxnLst/>
            <a:rect l="l" t="t" r="r" b="b"/>
            <a:pathLst>
              <a:path w="923442" h="890780">
                <a:moveTo>
                  <a:pt x="0" y="0"/>
                </a:moveTo>
                <a:lnTo>
                  <a:pt x="923441" y="0"/>
                </a:lnTo>
                <a:lnTo>
                  <a:pt x="923441" y="890780"/>
                </a:lnTo>
                <a:lnTo>
                  <a:pt x="0" y="8907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-1673610" y="2144943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4242710" y="1456485"/>
            <a:ext cx="9269630" cy="4382168"/>
          </a:xfrm>
          <a:custGeom>
            <a:avLst/>
            <a:gdLst/>
            <a:ahLst/>
            <a:cxnLst/>
            <a:rect l="l" t="t" r="r" b="b"/>
            <a:pathLst>
              <a:path w="9269630" h="4382168">
                <a:moveTo>
                  <a:pt x="0" y="0"/>
                </a:moveTo>
                <a:lnTo>
                  <a:pt x="9269630" y="0"/>
                </a:lnTo>
                <a:lnTo>
                  <a:pt x="9269630" y="4382168"/>
                </a:lnTo>
                <a:lnTo>
                  <a:pt x="0" y="438216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1347" t="-5848" r="-2747" b="-617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3701997" y="6145704"/>
            <a:ext cx="10351055" cy="4141296"/>
          </a:xfrm>
          <a:custGeom>
            <a:avLst/>
            <a:gdLst/>
            <a:ahLst/>
            <a:cxnLst/>
            <a:rect l="l" t="t" r="r" b="b"/>
            <a:pathLst>
              <a:path w="10351055" h="4141296">
                <a:moveTo>
                  <a:pt x="0" y="0"/>
                </a:moveTo>
                <a:lnTo>
                  <a:pt x="10351055" y="0"/>
                </a:lnTo>
                <a:lnTo>
                  <a:pt x="10351055" y="4141296"/>
                </a:lnTo>
                <a:lnTo>
                  <a:pt x="0" y="414129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1742" t="-5451" b="-1544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4076542" y="517382"/>
            <a:ext cx="10134916" cy="973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ENVIRONMENTAL CONCERNS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826924" y="3677364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101010"/>
                </a:solidFill>
                <a:latin typeface="Raleway"/>
                <a:ea typeface="Raleway"/>
                <a:cs typeface="Raleway"/>
                <a:sym typeface="Raleway"/>
              </a:rPr>
              <a:t>Figure 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642457" y="6145704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7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40303" y="9789938"/>
            <a:ext cx="1878568" cy="356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(Anable, 2005)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033293" y="175987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1318088" y="-256955"/>
            <a:ext cx="24388504" cy="8691176"/>
          </a:xfrm>
          <a:custGeom>
            <a:avLst/>
            <a:gdLst/>
            <a:ahLst/>
            <a:cxnLst/>
            <a:rect l="l" t="t" r="r" b="b"/>
            <a:pathLst>
              <a:path w="24388504" h="8691176">
                <a:moveTo>
                  <a:pt x="24388504" y="0"/>
                </a:moveTo>
                <a:lnTo>
                  <a:pt x="0" y="0"/>
                </a:lnTo>
                <a:lnTo>
                  <a:pt x="0" y="8691176"/>
                </a:lnTo>
                <a:lnTo>
                  <a:pt x="24388504" y="8691176"/>
                </a:lnTo>
                <a:lnTo>
                  <a:pt x="2438850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85366" y="9126712"/>
            <a:ext cx="17181183" cy="263176"/>
            <a:chOff x="0" y="0"/>
            <a:chExt cx="22908243" cy="350901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23" name="Freeform 23"/>
          <p:cNvSpPr/>
          <p:nvPr/>
        </p:nvSpPr>
        <p:spPr>
          <a:xfrm>
            <a:off x="17566549" y="4448600"/>
            <a:ext cx="923442" cy="890780"/>
          </a:xfrm>
          <a:custGeom>
            <a:avLst/>
            <a:gdLst/>
            <a:ahLst/>
            <a:cxnLst/>
            <a:rect l="l" t="t" r="r" b="b"/>
            <a:pathLst>
              <a:path w="923442" h="890780">
                <a:moveTo>
                  <a:pt x="0" y="0"/>
                </a:moveTo>
                <a:lnTo>
                  <a:pt x="923441" y="0"/>
                </a:lnTo>
                <a:lnTo>
                  <a:pt x="923441" y="890780"/>
                </a:lnTo>
                <a:lnTo>
                  <a:pt x="0" y="8907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-1673610" y="2144943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4219710" y="1685498"/>
            <a:ext cx="8960065" cy="3983732"/>
          </a:xfrm>
          <a:custGeom>
            <a:avLst/>
            <a:gdLst/>
            <a:ahLst/>
            <a:cxnLst/>
            <a:rect l="l" t="t" r="r" b="b"/>
            <a:pathLst>
              <a:path w="8960065" h="3983732">
                <a:moveTo>
                  <a:pt x="0" y="0"/>
                </a:moveTo>
                <a:lnTo>
                  <a:pt x="8960065" y="0"/>
                </a:lnTo>
                <a:lnTo>
                  <a:pt x="8960065" y="3983732"/>
                </a:lnTo>
                <a:lnTo>
                  <a:pt x="0" y="3983732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5461" r="-1088" b="-1020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3268507" y="5746968"/>
            <a:ext cx="10862471" cy="4540032"/>
          </a:xfrm>
          <a:custGeom>
            <a:avLst/>
            <a:gdLst/>
            <a:ahLst/>
            <a:cxnLst/>
            <a:rect l="l" t="t" r="r" b="b"/>
            <a:pathLst>
              <a:path w="10862471" h="4540032">
                <a:moveTo>
                  <a:pt x="0" y="0"/>
                </a:moveTo>
                <a:lnTo>
                  <a:pt x="10862471" y="0"/>
                </a:lnTo>
                <a:lnTo>
                  <a:pt x="10862471" y="4540032"/>
                </a:lnTo>
                <a:lnTo>
                  <a:pt x="0" y="454003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2692" t="-5940" r="-1346" b="-124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4656122" y="517382"/>
            <a:ext cx="8087240" cy="973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FFFFFF"/>
                </a:solidFill>
                <a:latin typeface="Tropika"/>
                <a:ea typeface="Tropika"/>
                <a:cs typeface="Tropika"/>
                <a:sym typeface="Tropika"/>
              </a:rPr>
              <a:t>HOW TO IMPROVE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41552" y="2144943"/>
            <a:ext cx="220181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076142" y="9370838"/>
            <a:ext cx="1880800" cy="531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0"/>
              </a:lnSpc>
            </a:pPr>
            <a:r>
              <a:rPr lang="en-US" sz="3416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Figure 9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53782" y="96377"/>
            <a:ext cx="4474488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(Kamargianni and Polydoropoulou, 2016)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82913" y="2830385"/>
            <a:ext cx="25766091" cy="4626230"/>
          </a:xfrm>
          <a:custGeom>
            <a:avLst/>
            <a:gdLst/>
            <a:ahLst/>
            <a:cxnLst/>
            <a:rect l="l" t="t" r="r" b="b"/>
            <a:pathLst>
              <a:path w="25766091" h="4626230">
                <a:moveTo>
                  <a:pt x="0" y="0"/>
                </a:moveTo>
                <a:lnTo>
                  <a:pt x="25766091" y="0"/>
                </a:lnTo>
                <a:lnTo>
                  <a:pt x="25766091" y="4626230"/>
                </a:lnTo>
                <a:lnTo>
                  <a:pt x="0" y="462623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7257318"/>
            <a:ext cx="18288000" cy="3168925"/>
            <a:chOff x="0" y="0"/>
            <a:chExt cx="4816593" cy="83461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834614"/>
            </a:xfrm>
            <a:custGeom>
              <a:avLst/>
              <a:gdLst/>
              <a:ahLst/>
              <a:cxnLst/>
              <a:rect l="l" t="t" r="r" b="b"/>
              <a:pathLst>
                <a:path w="4816592" h="834614">
                  <a:moveTo>
                    <a:pt x="0" y="0"/>
                  </a:moveTo>
                  <a:lnTo>
                    <a:pt x="4816592" y="0"/>
                  </a:lnTo>
                  <a:lnTo>
                    <a:pt x="4816592" y="834614"/>
                  </a:lnTo>
                  <a:lnTo>
                    <a:pt x="0" y="834614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8727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85366" y="9126712"/>
            <a:ext cx="17181183" cy="263176"/>
            <a:chOff x="0" y="0"/>
            <a:chExt cx="22908243" cy="350901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>
            <a:off x="3525066" y="1995638"/>
            <a:ext cx="11237868" cy="5733295"/>
            <a:chOff x="0" y="0"/>
            <a:chExt cx="2959768" cy="1510004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2959768" cy="1510004"/>
            </a:xfrm>
            <a:custGeom>
              <a:avLst/>
              <a:gdLst/>
              <a:ahLst/>
              <a:cxnLst/>
              <a:rect l="l" t="t" r="r" b="b"/>
              <a:pathLst>
                <a:path w="2959768" h="1510004">
                  <a:moveTo>
                    <a:pt x="16534" y="0"/>
                  </a:moveTo>
                  <a:lnTo>
                    <a:pt x="2943234" y="0"/>
                  </a:lnTo>
                  <a:cubicBezTo>
                    <a:pt x="2952365" y="0"/>
                    <a:pt x="2959768" y="7402"/>
                    <a:pt x="2959768" y="16534"/>
                  </a:cubicBezTo>
                  <a:lnTo>
                    <a:pt x="2959768" y="1493470"/>
                  </a:lnTo>
                  <a:cubicBezTo>
                    <a:pt x="2959768" y="1502601"/>
                    <a:pt x="2952365" y="1510004"/>
                    <a:pt x="2943234" y="1510004"/>
                  </a:cubicBezTo>
                  <a:lnTo>
                    <a:pt x="16534" y="1510004"/>
                  </a:lnTo>
                  <a:cubicBezTo>
                    <a:pt x="7402" y="1510004"/>
                    <a:pt x="0" y="1502601"/>
                    <a:pt x="0" y="1493470"/>
                  </a:cubicBezTo>
                  <a:lnTo>
                    <a:pt x="0" y="16534"/>
                  </a:lnTo>
                  <a:cubicBezTo>
                    <a:pt x="0" y="7402"/>
                    <a:pt x="7402" y="0"/>
                    <a:pt x="1653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2959768" cy="15481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5516915" y="2964961"/>
            <a:ext cx="8087240" cy="973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000000"/>
                </a:solidFill>
                <a:latin typeface="Tropika"/>
                <a:ea typeface="Tropika"/>
                <a:cs typeface="Tropika"/>
                <a:sym typeface="Tropika"/>
              </a:rPr>
              <a:t>BLUESTONE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883095" y="4161969"/>
            <a:ext cx="849110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5" lvl="1" indent="-431797" algn="ctr">
              <a:lnSpc>
                <a:spcPts val="47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Recruits young people</a:t>
            </a:r>
          </a:p>
          <a:p>
            <a:pPr marL="863595" lvl="1" indent="-431797" algn="ctr">
              <a:lnSpc>
                <a:spcPts val="47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Staff busses</a:t>
            </a:r>
          </a:p>
        </p:txBody>
      </p:sp>
      <p:sp>
        <p:nvSpPr>
          <p:cNvPr id="30" name="Freeform 30"/>
          <p:cNvSpPr/>
          <p:nvPr/>
        </p:nvSpPr>
        <p:spPr>
          <a:xfrm flipH="1">
            <a:off x="13389550" y="-641679"/>
            <a:ext cx="5657783" cy="8663703"/>
          </a:xfrm>
          <a:custGeom>
            <a:avLst/>
            <a:gdLst/>
            <a:ahLst/>
            <a:cxnLst/>
            <a:rect l="l" t="t" r="r" b="b"/>
            <a:pathLst>
              <a:path w="5657783" h="8663703">
                <a:moveTo>
                  <a:pt x="5657783" y="0"/>
                </a:moveTo>
                <a:lnTo>
                  <a:pt x="0" y="0"/>
                </a:lnTo>
                <a:lnTo>
                  <a:pt x="0" y="8663703"/>
                </a:lnTo>
                <a:lnTo>
                  <a:pt x="5657783" y="8663703"/>
                </a:lnTo>
                <a:lnTo>
                  <a:pt x="5657783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 flipH="1">
            <a:off x="10092842" y="6531909"/>
            <a:ext cx="10904972" cy="4619743"/>
          </a:xfrm>
          <a:custGeom>
            <a:avLst/>
            <a:gdLst/>
            <a:ahLst/>
            <a:cxnLst/>
            <a:rect l="l" t="t" r="r" b="b"/>
            <a:pathLst>
              <a:path w="10904972" h="4619743">
                <a:moveTo>
                  <a:pt x="10904972" y="0"/>
                </a:moveTo>
                <a:lnTo>
                  <a:pt x="0" y="0"/>
                </a:lnTo>
                <a:lnTo>
                  <a:pt x="0" y="4619742"/>
                </a:lnTo>
                <a:lnTo>
                  <a:pt x="10904972" y="4619742"/>
                </a:lnTo>
                <a:lnTo>
                  <a:pt x="10904972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-1499613" y="15427"/>
            <a:ext cx="4742841" cy="7262662"/>
          </a:xfrm>
          <a:custGeom>
            <a:avLst/>
            <a:gdLst/>
            <a:ahLst/>
            <a:cxnLst/>
            <a:rect l="l" t="t" r="r" b="b"/>
            <a:pathLst>
              <a:path w="4742841" h="7262662">
                <a:moveTo>
                  <a:pt x="0" y="0"/>
                </a:moveTo>
                <a:lnTo>
                  <a:pt x="4742841" y="0"/>
                </a:lnTo>
                <a:lnTo>
                  <a:pt x="4742841" y="7262663"/>
                </a:lnTo>
                <a:lnTo>
                  <a:pt x="0" y="72626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33"/>
          <p:cNvGrpSpPr/>
          <p:nvPr/>
        </p:nvGrpSpPr>
        <p:grpSpPr>
          <a:xfrm>
            <a:off x="5927754" y="861318"/>
            <a:ext cx="1448733" cy="1448733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C9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4340908" y="1416935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8888630" y="-321444"/>
            <a:ext cx="3074304" cy="1738379"/>
          </a:xfrm>
          <a:custGeom>
            <a:avLst/>
            <a:gdLst/>
            <a:ahLst/>
            <a:cxnLst/>
            <a:rect l="l" t="t" r="r" b="b"/>
            <a:pathLst>
              <a:path w="3074304" h="1738379">
                <a:moveTo>
                  <a:pt x="0" y="0"/>
                </a:moveTo>
                <a:lnTo>
                  <a:pt x="3074303" y="0"/>
                </a:lnTo>
                <a:lnTo>
                  <a:pt x="3074303" y="1738379"/>
                </a:lnTo>
                <a:lnTo>
                  <a:pt x="0" y="173837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2766158" y="4046636"/>
            <a:ext cx="1517815" cy="1634403"/>
          </a:xfrm>
          <a:custGeom>
            <a:avLst/>
            <a:gdLst/>
            <a:ahLst/>
            <a:cxnLst/>
            <a:rect l="l" t="t" r="r" b="b"/>
            <a:pathLst>
              <a:path w="1517815" h="1634403">
                <a:moveTo>
                  <a:pt x="0" y="0"/>
                </a:moveTo>
                <a:lnTo>
                  <a:pt x="1517816" y="0"/>
                </a:lnTo>
                <a:lnTo>
                  <a:pt x="1517816" y="1634403"/>
                </a:lnTo>
                <a:lnTo>
                  <a:pt x="0" y="163440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>
            <a:off x="12188902" y="1416935"/>
            <a:ext cx="1200648" cy="1200648"/>
          </a:xfrm>
          <a:custGeom>
            <a:avLst/>
            <a:gdLst/>
            <a:ahLst/>
            <a:cxnLst/>
            <a:rect l="l" t="t" r="r" b="b"/>
            <a:pathLst>
              <a:path w="1200648" h="1200648">
                <a:moveTo>
                  <a:pt x="0" y="0"/>
                </a:moveTo>
                <a:lnTo>
                  <a:pt x="1200648" y="0"/>
                </a:lnTo>
                <a:lnTo>
                  <a:pt x="1200648" y="1200648"/>
                </a:lnTo>
                <a:lnTo>
                  <a:pt x="0" y="120064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 rot="5400000">
            <a:off x="3656952" y="7908681"/>
            <a:ext cx="1592122" cy="4893819"/>
          </a:xfrm>
          <a:custGeom>
            <a:avLst/>
            <a:gdLst/>
            <a:ahLst/>
            <a:cxnLst/>
            <a:rect l="l" t="t" r="r" b="b"/>
            <a:pathLst>
              <a:path w="1592122" h="4893819">
                <a:moveTo>
                  <a:pt x="0" y="0"/>
                </a:moveTo>
                <a:lnTo>
                  <a:pt x="1592122" y="0"/>
                </a:lnTo>
                <a:lnTo>
                  <a:pt x="1592122" y="4893819"/>
                </a:lnTo>
                <a:lnTo>
                  <a:pt x="0" y="4893819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>
            <a:off x="14008675" y="4977071"/>
            <a:ext cx="1349811" cy="674906"/>
          </a:xfrm>
          <a:custGeom>
            <a:avLst/>
            <a:gdLst/>
            <a:ahLst/>
            <a:cxnLst/>
            <a:rect l="l" t="t" r="r" b="b"/>
            <a:pathLst>
              <a:path w="1349811" h="674906">
                <a:moveTo>
                  <a:pt x="0" y="0"/>
                </a:moveTo>
                <a:lnTo>
                  <a:pt x="1349811" y="0"/>
                </a:lnTo>
                <a:lnTo>
                  <a:pt x="1349811" y="674906"/>
                </a:lnTo>
                <a:lnTo>
                  <a:pt x="0" y="674906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2" name="Freeform 42"/>
          <p:cNvSpPr/>
          <p:nvPr/>
        </p:nvSpPr>
        <p:spPr>
          <a:xfrm>
            <a:off x="809893" y="622259"/>
            <a:ext cx="1697858" cy="1687792"/>
          </a:xfrm>
          <a:custGeom>
            <a:avLst/>
            <a:gdLst/>
            <a:ahLst/>
            <a:cxnLst/>
            <a:rect l="l" t="t" r="r" b="b"/>
            <a:pathLst>
              <a:path w="1697858" h="1687792">
                <a:moveTo>
                  <a:pt x="0" y="0"/>
                </a:moveTo>
                <a:lnTo>
                  <a:pt x="1697858" y="0"/>
                </a:lnTo>
                <a:lnTo>
                  <a:pt x="1697858" y="1687792"/>
                </a:lnTo>
                <a:lnTo>
                  <a:pt x="0" y="1687792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>
            <a:off x="3525066" y="4977071"/>
            <a:ext cx="3983698" cy="2654139"/>
          </a:xfrm>
          <a:custGeom>
            <a:avLst/>
            <a:gdLst/>
            <a:ahLst/>
            <a:cxnLst/>
            <a:rect l="l" t="t" r="r" b="b"/>
            <a:pathLst>
              <a:path w="3983698" h="2654139">
                <a:moveTo>
                  <a:pt x="0" y="0"/>
                </a:moveTo>
                <a:lnTo>
                  <a:pt x="3983698" y="0"/>
                </a:lnTo>
                <a:lnTo>
                  <a:pt x="3983698" y="2654139"/>
                </a:lnTo>
                <a:lnTo>
                  <a:pt x="0" y="2654139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 flipH="1">
            <a:off x="-26167" y="6172200"/>
            <a:ext cx="3269396" cy="4114800"/>
          </a:xfrm>
          <a:custGeom>
            <a:avLst/>
            <a:gdLst/>
            <a:ahLst/>
            <a:cxnLst/>
            <a:rect l="l" t="t" r="r" b="b"/>
            <a:pathLst>
              <a:path w="3269396" h="4114800">
                <a:moveTo>
                  <a:pt x="3269395" y="0"/>
                </a:moveTo>
                <a:lnTo>
                  <a:pt x="0" y="0"/>
                </a:lnTo>
                <a:lnTo>
                  <a:pt x="0" y="4114800"/>
                </a:lnTo>
                <a:lnTo>
                  <a:pt x="3269395" y="4114800"/>
                </a:lnTo>
                <a:lnTo>
                  <a:pt x="3269395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TextBox 45"/>
          <p:cNvSpPr txBox="1"/>
          <p:nvPr/>
        </p:nvSpPr>
        <p:spPr>
          <a:xfrm>
            <a:off x="3725617" y="9885188"/>
            <a:ext cx="6367225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</a:pPr>
            <a:r>
              <a:rPr lang="en-US" sz="1599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(Shergold &amp; Parkhurst, 2012, Gray, Farrington &amp; Kagermeier, 2020)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7744103" y="2635742"/>
            <a:ext cx="18583709" cy="6622558"/>
          </a:xfrm>
          <a:custGeom>
            <a:avLst/>
            <a:gdLst/>
            <a:ahLst/>
            <a:cxnLst/>
            <a:rect l="l" t="t" r="r" b="b"/>
            <a:pathLst>
              <a:path w="18583709" h="6622558">
                <a:moveTo>
                  <a:pt x="18583709" y="0"/>
                </a:moveTo>
                <a:lnTo>
                  <a:pt x="0" y="0"/>
                </a:lnTo>
                <a:lnTo>
                  <a:pt x="0" y="6622558"/>
                </a:lnTo>
                <a:lnTo>
                  <a:pt x="18583709" y="6622558"/>
                </a:lnTo>
                <a:lnTo>
                  <a:pt x="18583709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7985609"/>
            <a:ext cx="18288000" cy="2440633"/>
            <a:chOff x="0" y="0"/>
            <a:chExt cx="4816593" cy="64280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642801"/>
            </a:xfrm>
            <a:custGeom>
              <a:avLst/>
              <a:gdLst/>
              <a:ahLst/>
              <a:cxnLst/>
              <a:rect l="l" t="t" r="r" b="b"/>
              <a:pathLst>
                <a:path w="4816592" h="642801">
                  <a:moveTo>
                    <a:pt x="0" y="0"/>
                  </a:moveTo>
                  <a:lnTo>
                    <a:pt x="4816592" y="0"/>
                  </a:lnTo>
                  <a:lnTo>
                    <a:pt x="4816592" y="642801"/>
                  </a:lnTo>
                  <a:lnTo>
                    <a:pt x="0" y="642801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816593" cy="6809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942433" y="-771867"/>
            <a:ext cx="12403134" cy="7899961"/>
            <a:chOff x="0" y="0"/>
            <a:chExt cx="3266669" cy="208064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266669" cy="2080648"/>
            </a:xfrm>
            <a:custGeom>
              <a:avLst/>
              <a:gdLst/>
              <a:ahLst/>
              <a:cxnLst/>
              <a:rect l="l" t="t" r="r" b="b"/>
              <a:pathLst>
                <a:path w="3266669" h="2080648">
                  <a:moveTo>
                    <a:pt x="14981" y="0"/>
                  </a:moveTo>
                  <a:lnTo>
                    <a:pt x="3251688" y="0"/>
                  </a:lnTo>
                  <a:cubicBezTo>
                    <a:pt x="3259962" y="0"/>
                    <a:pt x="3266669" y="6707"/>
                    <a:pt x="3266669" y="14981"/>
                  </a:cubicBezTo>
                  <a:lnTo>
                    <a:pt x="3266669" y="2065668"/>
                  </a:lnTo>
                  <a:cubicBezTo>
                    <a:pt x="3266669" y="2073941"/>
                    <a:pt x="3259962" y="2080648"/>
                    <a:pt x="3251688" y="2080648"/>
                  </a:cubicBezTo>
                  <a:lnTo>
                    <a:pt x="14981" y="2080648"/>
                  </a:lnTo>
                  <a:cubicBezTo>
                    <a:pt x="6707" y="2080648"/>
                    <a:pt x="0" y="2073941"/>
                    <a:pt x="0" y="2065668"/>
                  </a:cubicBezTo>
                  <a:lnTo>
                    <a:pt x="0" y="14981"/>
                  </a:lnTo>
                  <a:cubicBezTo>
                    <a:pt x="0" y="6707"/>
                    <a:pt x="6707" y="0"/>
                    <a:pt x="1498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266669" cy="21187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flipH="1">
            <a:off x="498820" y="-18235"/>
            <a:ext cx="5214958" cy="7985609"/>
          </a:xfrm>
          <a:custGeom>
            <a:avLst/>
            <a:gdLst/>
            <a:ahLst/>
            <a:cxnLst/>
            <a:rect l="l" t="t" r="r" b="b"/>
            <a:pathLst>
              <a:path w="5214958" h="7985609">
                <a:moveTo>
                  <a:pt x="5214957" y="0"/>
                </a:moveTo>
                <a:lnTo>
                  <a:pt x="0" y="0"/>
                </a:lnTo>
                <a:lnTo>
                  <a:pt x="0" y="7985609"/>
                </a:lnTo>
                <a:lnTo>
                  <a:pt x="5214957" y="7985609"/>
                </a:lnTo>
                <a:lnTo>
                  <a:pt x="521495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6332837" y="123825"/>
            <a:ext cx="6356467" cy="1887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000000"/>
                </a:solidFill>
                <a:latin typeface="Tropika"/>
                <a:ea typeface="Tropika"/>
                <a:cs typeface="Tropika"/>
                <a:sym typeface="Tropika"/>
              </a:rPr>
              <a:t>WELSH GOVERNMENT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65520" y="2805111"/>
            <a:ext cx="8491100" cy="3238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Good walking &amp; cycling paths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Cycle-loan schemes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Free bus travel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Bus routes to rural areas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Education</a:t>
            </a:r>
          </a:p>
        </p:txBody>
      </p:sp>
      <p:sp>
        <p:nvSpPr>
          <p:cNvPr id="12" name="Freeform 12"/>
          <p:cNvSpPr/>
          <p:nvPr/>
        </p:nvSpPr>
        <p:spPr>
          <a:xfrm>
            <a:off x="-6006522" y="4528350"/>
            <a:ext cx="10904972" cy="4619743"/>
          </a:xfrm>
          <a:custGeom>
            <a:avLst/>
            <a:gdLst/>
            <a:ahLst/>
            <a:cxnLst/>
            <a:rect l="l" t="t" r="r" b="b"/>
            <a:pathLst>
              <a:path w="10904972" h="4619743">
                <a:moveTo>
                  <a:pt x="0" y="0"/>
                </a:moveTo>
                <a:lnTo>
                  <a:pt x="10904972" y="0"/>
                </a:lnTo>
                <a:lnTo>
                  <a:pt x="10904972" y="4619743"/>
                </a:lnTo>
                <a:lnTo>
                  <a:pt x="0" y="461974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385366" y="9126712"/>
            <a:ext cx="17181183" cy="263176"/>
            <a:chOff x="0" y="0"/>
            <a:chExt cx="22908243" cy="350901"/>
          </a:xfrm>
        </p:grpSpPr>
        <p:grpSp>
          <p:nvGrpSpPr>
            <p:cNvPr id="14" name="Group 14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32" name="Freeform 32"/>
          <p:cNvSpPr/>
          <p:nvPr/>
        </p:nvSpPr>
        <p:spPr>
          <a:xfrm>
            <a:off x="11518424" y="-3829865"/>
            <a:ext cx="6769576" cy="6729440"/>
          </a:xfrm>
          <a:custGeom>
            <a:avLst/>
            <a:gdLst/>
            <a:ahLst/>
            <a:cxnLst/>
            <a:rect l="l" t="t" r="r" b="b"/>
            <a:pathLst>
              <a:path w="6769576" h="6729440">
                <a:moveTo>
                  <a:pt x="0" y="0"/>
                </a:moveTo>
                <a:lnTo>
                  <a:pt x="6769576" y="0"/>
                </a:lnTo>
                <a:lnTo>
                  <a:pt x="6769576" y="6729440"/>
                </a:lnTo>
                <a:lnTo>
                  <a:pt x="0" y="672944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 flipH="1">
            <a:off x="1925745" y="7775243"/>
            <a:ext cx="5945411" cy="2745699"/>
          </a:xfrm>
          <a:custGeom>
            <a:avLst/>
            <a:gdLst/>
            <a:ahLst/>
            <a:cxnLst/>
            <a:rect l="l" t="t" r="r" b="b"/>
            <a:pathLst>
              <a:path w="5945411" h="2745699">
                <a:moveTo>
                  <a:pt x="5945411" y="0"/>
                </a:moveTo>
                <a:lnTo>
                  <a:pt x="0" y="0"/>
                </a:lnTo>
                <a:lnTo>
                  <a:pt x="0" y="2745699"/>
                </a:lnTo>
                <a:lnTo>
                  <a:pt x="5945411" y="2745699"/>
                </a:lnTo>
                <a:lnTo>
                  <a:pt x="5945411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4431944" y="626163"/>
            <a:ext cx="1564571" cy="1684750"/>
          </a:xfrm>
          <a:custGeom>
            <a:avLst/>
            <a:gdLst/>
            <a:ahLst/>
            <a:cxnLst/>
            <a:rect l="l" t="t" r="r" b="b"/>
            <a:pathLst>
              <a:path w="1564571" h="1684750">
                <a:moveTo>
                  <a:pt x="0" y="0"/>
                </a:moveTo>
                <a:lnTo>
                  <a:pt x="1564571" y="0"/>
                </a:lnTo>
                <a:lnTo>
                  <a:pt x="1564571" y="1684750"/>
                </a:lnTo>
                <a:lnTo>
                  <a:pt x="0" y="168475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 rot="-5400000">
            <a:off x="14972797" y="3346935"/>
            <a:ext cx="818902" cy="2517116"/>
          </a:xfrm>
          <a:custGeom>
            <a:avLst/>
            <a:gdLst/>
            <a:ahLst/>
            <a:cxnLst/>
            <a:rect l="l" t="t" r="r" b="b"/>
            <a:pathLst>
              <a:path w="818902" h="2517116">
                <a:moveTo>
                  <a:pt x="0" y="0"/>
                </a:moveTo>
                <a:lnTo>
                  <a:pt x="818902" y="0"/>
                </a:lnTo>
                <a:lnTo>
                  <a:pt x="818902" y="2517116"/>
                </a:lnTo>
                <a:lnTo>
                  <a:pt x="0" y="2517116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5996515" y="6651615"/>
            <a:ext cx="2079059" cy="1039530"/>
          </a:xfrm>
          <a:custGeom>
            <a:avLst/>
            <a:gdLst/>
            <a:ahLst/>
            <a:cxnLst/>
            <a:rect l="l" t="t" r="r" b="b"/>
            <a:pathLst>
              <a:path w="2079059" h="1039530">
                <a:moveTo>
                  <a:pt x="0" y="0"/>
                </a:moveTo>
                <a:lnTo>
                  <a:pt x="2079059" y="0"/>
                </a:lnTo>
                <a:lnTo>
                  <a:pt x="2079059" y="1039530"/>
                </a:lnTo>
                <a:lnTo>
                  <a:pt x="0" y="1039530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 flipH="1">
            <a:off x="13390676" y="5633745"/>
            <a:ext cx="4395854" cy="4114800"/>
          </a:xfrm>
          <a:custGeom>
            <a:avLst/>
            <a:gdLst/>
            <a:ahLst/>
            <a:cxnLst/>
            <a:rect l="l" t="t" r="r" b="b"/>
            <a:pathLst>
              <a:path w="4395854" h="4114800">
                <a:moveTo>
                  <a:pt x="4395853" y="0"/>
                </a:moveTo>
                <a:lnTo>
                  <a:pt x="0" y="0"/>
                </a:lnTo>
                <a:lnTo>
                  <a:pt x="0" y="4114800"/>
                </a:lnTo>
                <a:lnTo>
                  <a:pt x="4395853" y="4114800"/>
                </a:lnTo>
                <a:lnTo>
                  <a:pt x="4395853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TextBox 38"/>
          <p:cNvSpPr txBox="1"/>
          <p:nvPr/>
        </p:nvSpPr>
        <p:spPr>
          <a:xfrm>
            <a:off x="7909871" y="9681870"/>
            <a:ext cx="5480804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(Welsh Government, 2021)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8750315"/>
            <a:ext cx="18288000" cy="1675928"/>
            <a:chOff x="0" y="0"/>
            <a:chExt cx="4816593" cy="44139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441397"/>
            </a:xfrm>
            <a:custGeom>
              <a:avLst/>
              <a:gdLst/>
              <a:ahLst/>
              <a:cxnLst/>
              <a:rect l="l" t="t" r="r" b="b"/>
              <a:pathLst>
                <a:path w="4816592" h="441397">
                  <a:moveTo>
                    <a:pt x="0" y="0"/>
                  </a:moveTo>
                  <a:lnTo>
                    <a:pt x="4816592" y="0"/>
                  </a:lnTo>
                  <a:lnTo>
                    <a:pt x="4816592" y="441397"/>
                  </a:lnTo>
                  <a:lnTo>
                    <a:pt x="0" y="441397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4794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8195" y="9608347"/>
            <a:ext cx="17181183" cy="263176"/>
            <a:chOff x="0" y="0"/>
            <a:chExt cx="22908243" cy="350901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24" name="Freeform 24"/>
          <p:cNvSpPr/>
          <p:nvPr/>
        </p:nvSpPr>
        <p:spPr>
          <a:xfrm rot="-5400000">
            <a:off x="14305441" y="-677508"/>
            <a:ext cx="1253531" cy="3853067"/>
          </a:xfrm>
          <a:custGeom>
            <a:avLst/>
            <a:gdLst/>
            <a:ahLst/>
            <a:cxnLst/>
            <a:rect l="l" t="t" r="r" b="b"/>
            <a:pathLst>
              <a:path w="1253531" h="3853067">
                <a:moveTo>
                  <a:pt x="0" y="0"/>
                </a:moveTo>
                <a:lnTo>
                  <a:pt x="1253531" y="0"/>
                </a:lnTo>
                <a:lnTo>
                  <a:pt x="1253531" y="3853066"/>
                </a:lnTo>
                <a:lnTo>
                  <a:pt x="0" y="385306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-2941108" y="1269458"/>
            <a:ext cx="36172183" cy="6494615"/>
          </a:xfrm>
          <a:custGeom>
            <a:avLst/>
            <a:gdLst/>
            <a:ahLst/>
            <a:cxnLst/>
            <a:rect l="l" t="t" r="r" b="b"/>
            <a:pathLst>
              <a:path w="36172183" h="6494615">
                <a:moveTo>
                  <a:pt x="0" y="0"/>
                </a:moveTo>
                <a:lnTo>
                  <a:pt x="36172183" y="0"/>
                </a:lnTo>
                <a:lnTo>
                  <a:pt x="36172183" y="6494615"/>
                </a:lnTo>
                <a:lnTo>
                  <a:pt x="0" y="64946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6" name="Group 26"/>
          <p:cNvGrpSpPr/>
          <p:nvPr/>
        </p:nvGrpSpPr>
        <p:grpSpPr>
          <a:xfrm>
            <a:off x="-418767" y="2456860"/>
            <a:ext cx="12403134" cy="5915367"/>
            <a:chOff x="0" y="0"/>
            <a:chExt cx="3266669" cy="1557957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3266669" cy="1557957"/>
            </a:xfrm>
            <a:custGeom>
              <a:avLst/>
              <a:gdLst/>
              <a:ahLst/>
              <a:cxnLst/>
              <a:rect l="l" t="t" r="r" b="b"/>
              <a:pathLst>
                <a:path w="3266669" h="1557957">
                  <a:moveTo>
                    <a:pt x="14981" y="0"/>
                  </a:moveTo>
                  <a:lnTo>
                    <a:pt x="3251688" y="0"/>
                  </a:lnTo>
                  <a:cubicBezTo>
                    <a:pt x="3259962" y="0"/>
                    <a:pt x="3266669" y="6707"/>
                    <a:pt x="3266669" y="14981"/>
                  </a:cubicBezTo>
                  <a:lnTo>
                    <a:pt x="3266669" y="1542976"/>
                  </a:lnTo>
                  <a:cubicBezTo>
                    <a:pt x="3266669" y="1551250"/>
                    <a:pt x="3259962" y="1557957"/>
                    <a:pt x="3251688" y="1557957"/>
                  </a:cubicBezTo>
                  <a:lnTo>
                    <a:pt x="14981" y="1557957"/>
                  </a:lnTo>
                  <a:cubicBezTo>
                    <a:pt x="6707" y="1557957"/>
                    <a:pt x="0" y="1551250"/>
                    <a:pt x="0" y="1542976"/>
                  </a:cubicBezTo>
                  <a:lnTo>
                    <a:pt x="0" y="14981"/>
                  </a:lnTo>
                  <a:cubicBezTo>
                    <a:pt x="0" y="6707"/>
                    <a:pt x="6707" y="0"/>
                    <a:pt x="1498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3266669" cy="15960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>
            <a:off x="10035224" y="5469437"/>
            <a:ext cx="8552999" cy="3763319"/>
          </a:xfrm>
          <a:custGeom>
            <a:avLst/>
            <a:gdLst/>
            <a:ahLst/>
            <a:cxnLst/>
            <a:rect l="l" t="t" r="r" b="b"/>
            <a:pathLst>
              <a:path w="8552999" h="3763319">
                <a:moveTo>
                  <a:pt x="0" y="0"/>
                </a:moveTo>
                <a:lnTo>
                  <a:pt x="8552999" y="0"/>
                </a:lnTo>
                <a:lnTo>
                  <a:pt x="8552999" y="3763319"/>
                </a:lnTo>
                <a:lnTo>
                  <a:pt x="0" y="37633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1238274" y="1733051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1"/>
                </a:lnTo>
                <a:lnTo>
                  <a:pt x="0" y="15324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7623690" y="-705119"/>
            <a:ext cx="3839875" cy="2171275"/>
          </a:xfrm>
          <a:custGeom>
            <a:avLst/>
            <a:gdLst/>
            <a:ahLst/>
            <a:cxnLst/>
            <a:rect l="l" t="t" r="r" b="b"/>
            <a:pathLst>
              <a:path w="3839875" h="2171275">
                <a:moveTo>
                  <a:pt x="0" y="0"/>
                </a:moveTo>
                <a:lnTo>
                  <a:pt x="3839875" y="0"/>
                </a:lnTo>
                <a:lnTo>
                  <a:pt x="3839875" y="2171274"/>
                </a:lnTo>
                <a:lnTo>
                  <a:pt x="0" y="217127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flipH="1">
            <a:off x="15304149" y="-719029"/>
            <a:ext cx="5657783" cy="8663703"/>
          </a:xfrm>
          <a:custGeom>
            <a:avLst/>
            <a:gdLst/>
            <a:ahLst/>
            <a:cxnLst/>
            <a:rect l="l" t="t" r="r" b="b"/>
            <a:pathLst>
              <a:path w="5657783" h="8663703">
                <a:moveTo>
                  <a:pt x="5657783" y="0"/>
                </a:moveTo>
                <a:lnTo>
                  <a:pt x="0" y="0"/>
                </a:lnTo>
                <a:lnTo>
                  <a:pt x="0" y="8663702"/>
                </a:lnTo>
                <a:lnTo>
                  <a:pt x="5657783" y="8663702"/>
                </a:lnTo>
                <a:lnTo>
                  <a:pt x="5657783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809893" y="622259"/>
            <a:ext cx="1697858" cy="1687792"/>
          </a:xfrm>
          <a:custGeom>
            <a:avLst/>
            <a:gdLst/>
            <a:ahLst/>
            <a:cxnLst/>
            <a:rect l="l" t="t" r="r" b="b"/>
            <a:pathLst>
              <a:path w="1697858" h="1687792">
                <a:moveTo>
                  <a:pt x="0" y="0"/>
                </a:moveTo>
                <a:lnTo>
                  <a:pt x="1697858" y="0"/>
                </a:lnTo>
                <a:lnTo>
                  <a:pt x="1697858" y="1687792"/>
                </a:lnTo>
                <a:lnTo>
                  <a:pt x="0" y="168779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 flipH="1">
            <a:off x="1036459" y="8605427"/>
            <a:ext cx="4343355" cy="2005840"/>
          </a:xfrm>
          <a:custGeom>
            <a:avLst/>
            <a:gdLst/>
            <a:ahLst/>
            <a:cxnLst/>
            <a:rect l="l" t="t" r="r" b="b"/>
            <a:pathLst>
              <a:path w="4343355" h="2005840">
                <a:moveTo>
                  <a:pt x="4343355" y="0"/>
                </a:moveTo>
                <a:lnTo>
                  <a:pt x="0" y="0"/>
                </a:lnTo>
                <a:lnTo>
                  <a:pt x="0" y="2005840"/>
                </a:lnTo>
                <a:lnTo>
                  <a:pt x="4343355" y="2005840"/>
                </a:lnTo>
                <a:lnTo>
                  <a:pt x="4343355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1202081" y="2770447"/>
            <a:ext cx="1564571" cy="1684750"/>
          </a:xfrm>
          <a:custGeom>
            <a:avLst/>
            <a:gdLst/>
            <a:ahLst/>
            <a:cxnLst/>
            <a:rect l="l" t="t" r="r" b="b"/>
            <a:pathLst>
              <a:path w="1564571" h="1684750">
                <a:moveTo>
                  <a:pt x="0" y="0"/>
                </a:moveTo>
                <a:lnTo>
                  <a:pt x="1564571" y="0"/>
                </a:lnTo>
                <a:lnTo>
                  <a:pt x="1564571" y="1684750"/>
                </a:lnTo>
                <a:lnTo>
                  <a:pt x="0" y="1684750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-540111" y="6593842"/>
            <a:ext cx="1778385" cy="1778385"/>
          </a:xfrm>
          <a:custGeom>
            <a:avLst/>
            <a:gdLst/>
            <a:ahLst/>
            <a:cxnLst/>
            <a:rect l="l" t="t" r="r" b="b"/>
            <a:pathLst>
              <a:path w="1778385" h="1778385">
                <a:moveTo>
                  <a:pt x="0" y="0"/>
                </a:moveTo>
                <a:lnTo>
                  <a:pt x="1778385" y="0"/>
                </a:lnTo>
                <a:lnTo>
                  <a:pt x="1778385" y="1778385"/>
                </a:lnTo>
                <a:lnTo>
                  <a:pt x="0" y="1778385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-918889" y="3211644"/>
            <a:ext cx="1604713" cy="802357"/>
          </a:xfrm>
          <a:custGeom>
            <a:avLst/>
            <a:gdLst/>
            <a:ahLst/>
            <a:cxnLst/>
            <a:rect l="l" t="t" r="r" b="b"/>
            <a:pathLst>
              <a:path w="1604713" h="802357">
                <a:moveTo>
                  <a:pt x="0" y="0"/>
                </a:moveTo>
                <a:lnTo>
                  <a:pt x="1604713" y="0"/>
                </a:lnTo>
                <a:lnTo>
                  <a:pt x="1604713" y="802356"/>
                </a:lnTo>
                <a:lnTo>
                  <a:pt x="0" y="802356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3948343" y="-1097299"/>
            <a:ext cx="2516814" cy="2710137"/>
          </a:xfrm>
          <a:custGeom>
            <a:avLst/>
            <a:gdLst/>
            <a:ahLst/>
            <a:cxnLst/>
            <a:rect l="l" t="t" r="r" b="b"/>
            <a:pathLst>
              <a:path w="2516814" h="2710137">
                <a:moveTo>
                  <a:pt x="0" y="0"/>
                </a:moveTo>
                <a:lnTo>
                  <a:pt x="2516814" y="0"/>
                </a:lnTo>
                <a:lnTo>
                  <a:pt x="2516814" y="2710137"/>
                </a:lnTo>
                <a:lnTo>
                  <a:pt x="0" y="2710137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>
            <a:off x="13792549" y="7839492"/>
            <a:ext cx="3066191" cy="2586750"/>
          </a:xfrm>
          <a:custGeom>
            <a:avLst/>
            <a:gdLst/>
            <a:ahLst/>
            <a:cxnLst/>
            <a:rect l="l" t="t" r="r" b="b"/>
            <a:pathLst>
              <a:path w="3066191" h="2586750">
                <a:moveTo>
                  <a:pt x="0" y="0"/>
                </a:moveTo>
                <a:lnTo>
                  <a:pt x="3066191" y="0"/>
                </a:lnTo>
                <a:lnTo>
                  <a:pt x="3066191" y="2586750"/>
                </a:lnTo>
                <a:lnTo>
                  <a:pt x="0" y="2586750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1028700" y="6154529"/>
            <a:ext cx="4178050" cy="4132471"/>
          </a:xfrm>
          <a:custGeom>
            <a:avLst/>
            <a:gdLst/>
            <a:ahLst/>
            <a:cxnLst/>
            <a:rect l="l" t="t" r="r" b="b"/>
            <a:pathLst>
              <a:path w="4178050" h="4132471">
                <a:moveTo>
                  <a:pt x="0" y="0"/>
                </a:moveTo>
                <a:lnTo>
                  <a:pt x="4178050" y="0"/>
                </a:lnTo>
                <a:lnTo>
                  <a:pt x="4178050" y="4132471"/>
                </a:lnTo>
                <a:lnTo>
                  <a:pt x="0" y="4132471"/>
                </a:lnTo>
                <a:lnTo>
                  <a:pt x="0" y="0"/>
                </a:lnTo>
                <a:close/>
              </a:path>
            </a:pathLst>
          </a:custGeom>
          <a:blipFill>
            <a:blip r:embed="rId2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2767321" y="2639367"/>
            <a:ext cx="8087240" cy="973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000000"/>
                </a:solidFill>
                <a:latin typeface="Tropika"/>
                <a:ea typeface="Tropika"/>
                <a:cs typeface="Tropika"/>
                <a:sym typeface="Tropika"/>
              </a:rPr>
              <a:t>REFLECTIONS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0" y="3869997"/>
            <a:ext cx="11463565" cy="310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5184" lvl="1" indent="-442592" algn="ctr">
              <a:lnSpc>
                <a:spcPts val="4919"/>
              </a:lnSpc>
              <a:buFont typeface="Arial"/>
              <a:buChar char="•"/>
            </a:pPr>
            <a:r>
              <a:rPr lang="en-US" sz="40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Effective survey, however, needs better preparation</a:t>
            </a:r>
          </a:p>
          <a:p>
            <a:pPr marL="885184" lvl="1" indent="-442592" algn="ctr">
              <a:lnSpc>
                <a:spcPts val="4919"/>
              </a:lnSpc>
              <a:buFont typeface="Arial"/>
              <a:buChar char="•"/>
            </a:pPr>
            <a:r>
              <a:rPr lang="en-US" sz="40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Bluestone is reducing  its environmental impact</a:t>
            </a:r>
          </a:p>
          <a:p>
            <a:pPr marL="885184" lvl="1" indent="-442592" algn="ctr">
              <a:lnSpc>
                <a:spcPts val="4919"/>
              </a:lnSpc>
              <a:buFont typeface="Arial"/>
              <a:buChar char="•"/>
            </a:pPr>
            <a:r>
              <a:rPr lang="en-US" sz="40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The Welsh Government Strategy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522487" y="10046335"/>
            <a:ext cx="6461879" cy="240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(Bryman, 2021; Toepol, 2020; Font et al, 2021;Johnston, 2018; Snyder, 2019)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58822" y="553299"/>
            <a:ext cx="2710069" cy="1532421"/>
          </a:xfrm>
          <a:custGeom>
            <a:avLst/>
            <a:gdLst/>
            <a:ahLst/>
            <a:cxnLst/>
            <a:rect l="l" t="t" r="r" b="b"/>
            <a:pathLst>
              <a:path w="2710069" h="1532421">
                <a:moveTo>
                  <a:pt x="0" y="0"/>
                </a:moveTo>
                <a:lnTo>
                  <a:pt x="2710069" y="0"/>
                </a:lnTo>
                <a:lnTo>
                  <a:pt x="2710069" y="1532420"/>
                </a:lnTo>
                <a:lnTo>
                  <a:pt x="0" y="153242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40456" y="410362"/>
            <a:ext cx="25766091" cy="4626230"/>
          </a:xfrm>
          <a:custGeom>
            <a:avLst/>
            <a:gdLst/>
            <a:ahLst/>
            <a:cxnLst/>
            <a:rect l="l" t="t" r="r" b="b"/>
            <a:pathLst>
              <a:path w="25766091" h="4626230">
                <a:moveTo>
                  <a:pt x="0" y="0"/>
                </a:moveTo>
                <a:lnTo>
                  <a:pt x="25766090" y="0"/>
                </a:lnTo>
                <a:lnTo>
                  <a:pt x="25766090" y="4626231"/>
                </a:lnTo>
                <a:lnTo>
                  <a:pt x="0" y="462623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0" y="4052837"/>
            <a:ext cx="18288000" cy="6373406"/>
            <a:chOff x="0" y="0"/>
            <a:chExt cx="4816593" cy="167859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1678593"/>
            </a:xfrm>
            <a:custGeom>
              <a:avLst/>
              <a:gdLst/>
              <a:ahLst/>
              <a:cxnLst/>
              <a:rect l="l" t="t" r="r" b="b"/>
              <a:pathLst>
                <a:path w="4816592" h="1678593">
                  <a:moveTo>
                    <a:pt x="0" y="0"/>
                  </a:moveTo>
                  <a:lnTo>
                    <a:pt x="4816592" y="0"/>
                  </a:lnTo>
                  <a:lnTo>
                    <a:pt x="4816592" y="1678593"/>
                  </a:lnTo>
                  <a:lnTo>
                    <a:pt x="0" y="1678593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816593" cy="17166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78243" y="102856"/>
            <a:ext cx="12403134" cy="7899961"/>
            <a:chOff x="0" y="0"/>
            <a:chExt cx="3266669" cy="208064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266669" cy="2080648"/>
            </a:xfrm>
            <a:custGeom>
              <a:avLst/>
              <a:gdLst/>
              <a:ahLst/>
              <a:cxnLst/>
              <a:rect l="l" t="t" r="r" b="b"/>
              <a:pathLst>
                <a:path w="3266669" h="2080648">
                  <a:moveTo>
                    <a:pt x="14981" y="0"/>
                  </a:moveTo>
                  <a:lnTo>
                    <a:pt x="3251688" y="0"/>
                  </a:lnTo>
                  <a:cubicBezTo>
                    <a:pt x="3259962" y="0"/>
                    <a:pt x="3266669" y="6707"/>
                    <a:pt x="3266669" y="14981"/>
                  </a:cubicBezTo>
                  <a:lnTo>
                    <a:pt x="3266669" y="2065668"/>
                  </a:lnTo>
                  <a:cubicBezTo>
                    <a:pt x="3266669" y="2073941"/>
                    <a:pt x="3259962" y="2080648"/>
                    <a:pt x="3251688" y="2080648"/>
                  </a:cubicBezTo>
                  <a:lnTo>
                    <a:pt x="14981" y="2080648"/>
                  </a:lnTo>
                  <a:cubicBezTo>
                    <a:pt x="6707" y="2080648"/>
                    <a:pt x="0" y="2073941"/>
                    <a:pt x="0" y="2065668"/>
                  </a:cubicBezTo>
                  <a:lnTo>
                    <a:pt x="0" y="14981"/>
                  </a:lnTo>
                  <a:cubicBezTo>
                    <a:pt x="0" y="6707"/>
                    <a:pt x="6707" y="0"/>
                    <a:pt x="1498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266669" cy="21187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2342589" y="8175803"/>
            <a:ext cx="5945411" cy="2745699"/>
          </a:xfrm>
          <a:custGeom>
            <a:avLst/>
            <a:gdLst/>
            <a:ahLst/>
            <a:cxnLst/>
            <a:rect l="l" t="t" r="r" b="b"/>
            <a:pathLst>
              <a:path w="5945411" h="2745699">
                <a:moveTo>
                  <a:pt x="5945411" y="0"/>
                </a:moveTo>
                <a:lnTo>
                  <a:pt x="0" y="0"/>
                </a:lnTo>
                <a:lnTo>
                  <a:pt x="0" y="2745699"/>
                </a:lnTo>
                <a:lnTo>
                  <a:pt x="5945411" y="2745699"/>
                </a:lnTo>
                <a:lnTo>
                  <a:pt x="5945411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88882" y="7555062"/>
            <a:ext cx="3609288" cy="3044926"/>
          </a:xfrm>
          <a:custGeom>
            <a:avLst/>
            <a:gdLst/>
            <a:ahLst/>
            <a:cxnLst/>
            <a:rect l="l" t="t" r="r" b="b"/>
            <a:pathLst>
              <a:path w="3609288" h="3044926">
                <a:moveTo>
                  <a:pt x="0" y="0"/>
                </a:moveTo>
                <a:lnTo>
                  <a:pt x="3609288" y="0"/>
                </a:lnTo>
                <a:lnTo>
                  <a:pt x="3609288" y="3044926"/>
                </a:lnTo>
                <a:lnTo>
                  <a:pt x="0" y="304492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13149018" y="-212912"/>
            <a:ext cx="1996269" cy="1996269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C9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3875602" y="410362"/>
            <a:ext cx="3734315" cy="2111586"/>
          </a:xfrm>
          <a:custGeom>
            <a:avLst/>
            <a:gdLst/>
            <a:ahLst/>
            <a:cxnLst/>
            <a:rect l="l" t="t" r="r" b="b"/>
            <a:pathLst>
              <a:path w="3734315" h="2111586">
                <a:moveTo>
                  <a:pt x="0" y="0"/>
                </a:moveTo>
                <a:lnTo>
                  <a:pt x="3734315" y="0"/>
                </a:lnTo>
                <a:lnTo>
                  <a:pt x="3734315" y="2111586"/>
                </a:lnTo>
                <a:lnTo>
                  <a:pt x="0" y="21115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5400000">
            <a:off x="10511313" y="8305572"/>
            <a:ext cx="808831" cy="2486162"/>
          </a:xfrm>
          <a:custGeom>
            <a:avLst/>
            <a:gdLst/>
            <a:ahLst/>
            <a:cxnLst/>
            <a:rect l="l" t="t" r="r" b="b"/>
            <a:pathLst>
              <a:path w="808831" h="2486162">
                <a:moveTo>
                  <a:pt x="0" y="0"/>
                </a:moveTo>
                <a:lnTo>
                  <a:pt x="808831" y="0"/>
                </a:lnTo>
                <a:lnTo>
                  <a:pt x="808831" y="2486162"/>
                </a:lnTo>
                <a:lnTo>
                  <a:pt x="0" y="248616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6744602" y="5998060"/>
            <a:ext cx="3086797" cy="3009530"/>
          </a:xfrm>
          <a:custGeom>
            <a:avLst/>
            <a:gdLst/>
            <a:ahLst/>
            <a:cxnLst/>
            <a:rect l="l" t="t" r="r" b="b"/>
            <a:pathLst>
              <a:path w="3086797" h="3009530">
                <a:moveTo>
                  <a:pt x="0" y="0"/>
                </a:moveTo>
                <a:lnTo>
                  <a:pt x="3086796" y="0"/>
                </a:lnTo>
                <a:lnTo>
                  <a:pt x="3086796" y="3009530"/>
                </a:lnTo>
                <a:lnTo>
                  <a:pt x="0" y="300953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-1636409" y="7688344"/>
            <a:ext cx="2778362" cy="1389181"/>
          </a:xfrm>
          <a:custGeom>
            <a:avLst/>
            <a:gdLst/>
            <a:ahLst/>
            <a:cxnLst/>
            <a:rect l="l" t="t" r="r" b="b"/>
            <a:pathLst>
              <a:path w="2778362" h="1389181">
                <a:moveTo>
                  <a:pt x="0" y="0"/>
                </a:moveTo>
                <a:lnTo>
                  <a:pt x="2778362" y="0"/>
                </a:lnTo>
                <a:lnTo>
                  <a:pt x="2778362" y="1389181"/>
                </a:lnTo>
                <a:lnTo>
                  <a:pt x="0" y="1389181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2781377" y="6529174"/>
            <a:ext cx="5465929" cy="3757826"/>
          </a:xfrm>
          <a:custGeom>
            <a:avLst/>
            <a:gdLst/>
            <a:ahLst/>
            <a:cxnLst/>
            <a:rect l="l" t="t" r="r" b="b"/>
            <a:pathLst>
              <a:path w="5465929" h="3757826">
                <a:moveTo>
                  <a:pt x="0" y="0"/>
                </a:moveTo>
                <a:lnTo>
                  <a:pt x="5465929" y="0"/>
                </a:lnTo>
                <a:lnTo>
                  <a:pt x="5465929" y="3757826"/>
                </a:lnTo>
                <a:lnTo>
                  <a:pt x="0" y="3757826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377800" y="2440069"/>
            <a:ext cx="12403576" cy="5181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Description -  Evaluating How To Improve Sustainable Transportation Within Young People In South West Wales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Feelings - Reliance on Jobseekers Allowance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Evaluation - Time constraint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Analysis - Bias</a:t>
            </a:r>
          </a:p>
          <a:p>
            <a:pPr marL="928365" lvl="1" indent="-464182" algn="ctr">
              <a:lnSpc>
                <a:spcPts val="5159"/>
              </a:lnSpc>
              <a:buFont typeface="Arial"/>
              <a:buChar char="•"/>
            </a:pPr>
            <a:r>
              <a:rPr lang="en-US" sz="42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Conclusion &amp; Action Plan - Come up with a plan in the future to stucture the work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04313" y="437494"/>
            <a:ext cx="8087240" cy="1887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spc="144">
                <a:solidFill>
                  <a:srgbClr val="000000"/>
                </a:solidFill>
                <a:latin typeface="Tropika"/>
                <a:ea typeface="Tropika"/>
                <a:cs typeface="Tropika"/>
                <a:sym typeface="Tropika"/>
              </a:rPr>
              <a:t>GIBBS REFLECIVE MODEL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432808" y="6766747"/>
            <a:ext cx="88558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Image 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149346" y="9735899"/>
            <a:ext cx="1994654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FAFAFA"/>
                </a:solidFill>
                <a:latin typeface="Canva Sans"/>
                <a:ea typeface="Canva Sans"/>
                <a:cs typeface="Canva Sans"/>
                <a:sym typeface="Canva Sans"/>
              </a:rPr>
              <a:t> (Gibbs, 1988)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48344" y="549529"/>
            <a:ext cx="4333042" cy="2450138"/>
          </a:xfrm>
          <a:custGeom>
            <a:avLst/>
            <a:gdLst/>
            <a:ahLst/>
            <a:cxnLst/>
            <a:rect l="l" t="t" r="r" b="b"/>
            <a:pathLst>
              <a:path w="4333042" h="2450138">
                <a:moveTo>
                  <a:pt x="0" y="0"/>
                </a:moveTo>
                <a:lnTo>
                  <a:pt x="4333042" y="0"/>
                </a:lnTo>
                <a:lnTo>
                  <a:pt x="4333042" y="2450138"/>
                </a:lnTo>
                <a:lnTo>
                  <a:pt x="0" y="24501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11165552" y="1392234"/>
            <a:ext cx="24388504" cy="8691176"/>
          </a:xfrm>
          <a:custGeom>
            <a:avLst/>
            <a:gdLst/>
            <a:ahLst/>
            <a:cxnLst/>
            <a:rect l="l" t="t" r="r" b="b"/>
            <a:pathLst>
              <a:path w="24388504" h="8691176">
                <a:moveTo>
                  <a:pt x="0" y="0"/>
                </a:moveTo>
                <a:lnTo>
                  <a:pt x="24388504" y="0"/>
                </a:lnTo>
                <a:lnTo>
                  <a:pt x="24388504" y="8691176"/>
                </a:lnTo>
                <a:lnTo>
                  <a:pt x="0" y="869117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0" y="8750315"/>
            <a:ext cx="18288000" cy="1675928"/>
            <a:chOff x="0" y="0"/>
            <a:chExt cx="4816593" cy="44139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441397"/>
            </a:xfrm>
            <a:custGeom>
              <a:avLst/>
              <a:gdLst/>
              <a:ahLst/>
              <a:cxnLst/>
              <a:rect l="l" t="t" r="r" b="b"/>
              <a:pathLst>
                <a:path w="4816592" h="441397">
                  <a:moveTo>
                    <a:pt x="0" y="0"/>
                  </a:moveTo>
                  <a:lnTo>
                    <a:pt x="4816592" y="0"/>
                  </a:lnTo>
                  <a:lnTo>
                    <a:pt x="4816592" y="441397"/>
                  </a:lnTo>
                  <a:lnTo>
                    <a:pt x="0" y="441397"/>
                  </a:lnTo>
                  <a:close/>
                </a:path>
              </a:pathLst>
            </a:custGeom>
            <a:solidFill>
              <a:srgbClr val="1B7B5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816593" cy="4794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58195" y="9608347"/>
            <a:ext cx="17181183" cy="263176"/>
            <a:chOff x="0" y="0"/>
            <a:chExt cx="22908243" cy="350901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3092220" cy="350901"/>
              <a:chOff x="0" y="0"/>
              <a:chExt cx="610809" cy="69314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3968711" y="0"/>
              <a:ext cx="3092220" cy="350901"/>
              <a:chOff x="0" y="0"/>
              <a:chExt cx="610809" cy="69314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7937231" y="0"/>
              <a:ext cx="3092220" cy="350901"/>
              <a:chOff x="0" y="0"/>
              <a:chExt cx="610809" cy="6931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11905941" y="0"/>
              <a:ext cx="3092220" cy="350901"/>
              <a:chOff x="0" y="0"/>
              <a:chExt cx="610809" cy="6931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0" name="Group 20"/>
            <p:cNvGrpSpPr/>
            <p:nvPr/>
          </p:nvGrpSpPr>
          <p:grpSpPr>
            <a:xfrm>
              <a:off x="15847313" y="0"/>
              <a:ext cx="3092220" cy="350901"/>
              <a:chOff x="0" y="0"/>
              <a:chExt cx="610809" cy="69314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19816024" y="0"/>
              <a:ext cx="3092220" cy="350901"/>
              <a:chOff x="0" y="0"/>
              <a:chExt cx="610809" cy="69314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610809" cy="69314"/>
              </a:xfrm>
              <a:custGeom>
                <a:avLst/>
                <a:gdLst/>
                <a:ahLst/>
                <a:cxnLst/>
                <a:rect l="l" t="t" r="r" b="b"/>
                <a:pathLst>
                  <a:path w="610809" h="69314">
                    <a:moveTo>
                      <a:pt x="0" y="0"/>
                    </a:moveTo>
                    <a:lnTo>
                      <a:pt x="610809" y="0"/>
                    </a:lnTo>
                    <a:lnTo>
                      <a:pt x="610809" y="69314"/>
                    </a:lnTo>
                    <a:lnTo>
                      <a:pt x="0" y="69314"/>
                    </a:lnTo>
                    <a:close/>
                  </a:path>
                </a:pathLst>
              </a:custGeom>
              <a:solidFill>
                <a:srgbClr val="11624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38100"/>
                <a:ext cx="610809" cy="1074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26" name="Freeform 26"/>
          <p:cNvSpPr/>
          <p:nvPr/>
        </p:nvSpPr>
        <p:spPr>
          <a:xfrm>
            <a:off x="7320555" y="203590"/>
            <a:ext cx="9938745" cy="9879819"/>
          </a:xfrm>
          <a:custGeom>
            <a:avLst/>
            <a:gdLst/>
            <a:ahLst/>
            <a:cxnLst/>
            <a:rect l="l" t="t" r="r" b="b"/>
            <a:pathLst>
              <a:path w="9938745" h="9879819">
                <a:moveTo>
                  <a:pt x="0" y="0"/>
                </a:moveTo>
                <a:lnTo>
                  <a:pt x="9938745" y="0"/>
                </a:lnTo>
                <a:lnTo>
                  <a:pt x="9938745" y="9879820"/>
                </a:lnTo>
                <a:lnTo>
                  <a:pt x="0" y="987982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8367180" y="2886146"/>
            <a:ext cx="7845496" cy="4857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13"/>
              </a:lnSpc>
            </a:pPr>
            <a:r>
              <a:rPr lang="en-US" sz="18613">
                <a:solidFill>
                  <a:srgbClr val="F75A0D"/>
                </a:solidFill>
                <a:latin typeface="Tropika"/>
                <a:ea typeface="Tropika"/>
                <a:cs typeface="Tropika"/>
                <a:sym typeface="Tropika"/>
              </a:rPr>
              <a:t>THANK YOU</a:t>
            </a:r>
          </a:p>
        </p:txBody>
      </p:sp>
      <p:sp>
        <p:nvSpPr>
          <p:cNvPr id="28" name="Freeform 28"/>
          <p:cNvSpPr/>
          <p:nvPr/>
        </p:nvSpPr>
        <p:spPr>
          <a:xfrm flipH="1">
            <a:off x="15331852" y="-154154"/>
            <a:ext cx="5701267" cy="8730289"/>
          </a:xfrm>
          <a:custGeom>
            <a:avLst/>
            <a:gdLst/>
            <a:ahLst/>
            <a:cxnLst/>
            <a:rect l="l" t="t" r="r" b="b"/>
            <a:pathLst>
              <a:path w="5701267" h="8730289">
                <a:moveTo>
                  <a:pt x="5701267" y="0"/>
                </a:moveTo>
                <a:lnTo>
                  <a:pt x="0" y="0"/>
                </a:lnTo>
                <a:lnTo>
                  <a:pt x="0" y="8730289"/>
                </a:lnTo>
                <a:lnTo>
                  <a:pt x="5701267" y="8730289"/>
                </a:lnTo>
                <a:lnTo>
                  <a:pt x="5701267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 flipH="1">
            <a:off x="-2338877" y="5143500"/>
            <a:ext cx="7161835" cy="4114800"/>
          </a:xfrm>
          <a:custGeom>
            <a:avLst/>
            <a:gdLst/>
            <a:ahLst/>
            <a:cxnLst/>
            <a:rect l="l" t="t" r="r" b="b"/>
            <a:pathLst>
              <a:path w="7161835" h="4114800">
                <a:moveTo>
                  <a:pt x="7161835" y="0"/>
                </a:moveTo>
                <a:lnTo>
                  <a:pt x="0" y="0"/>
                </a:lnTo>
                <a:lnTo>
                  <a:pt x="0" y="4114800"/>
                </a:lnTo>
                <a:lnTo>
                  <a:pt x="7161835" y="4114800"/>
                </a:lnTo>
                <a:lnTo>
                  <a:pt x="7161835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4175140" y="4779377"/>
            <a:ext cx="5781028" cy="6502179"/>
          </a:xfrm>
          <a:custGeom>
            <a:avLst/>
            <a:gdLst/>
            <a:ahLst/>
            <a:cxnLst/>
            <a:rect l="l" t="t" r="r" b="b"/>
            <a:pathLst>
              <a:path w="5781028" h="6502179">
                <a:moveTo>
                  <a:pt x="0" y="0"/>
                </a:moveTo>
                <a:lnTo>
                  <a:pt x="5781027" y="0"/>
                </a:lnTo>
                <a:lnTo>
                  <a:pt x="5781027" y="6502179"/>
                </a:lnTo>
                <a:lnTo>
                  <a:pt x="0" y="650217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12555076" y="7743754"/>
            <a:ext cx="7315200" cy="2606871"/>
          </a:xfrm>
          <a:custGeom>
            <a:avLst/>
            <a:gdLst/>
            <a:ahLst/>
            <a:cxnLst/>
            <a:rect l="l" t="t" r="r" b="b"/>
            <a:pathLst>
              <a:path w="7315200" h="2606871">
                <a:moveTo>
                  <a:pt x="0" y="0"/>
                </a:moveTo>
                <a:lnTo>
                  <a:pt x="7315200" y="0"/>
                </a:lnTo>
                <a:lnTo>
                  <a:pt x="7315200" y="2606872"/>
                </a:lnTo>
                <a:lnTo>
                  <a:pt x="0" y="2606872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2" name="Group 32"/>
          <p:cNvGrpSpPr/>
          <p:nvPr/>
        </p:nvGrpSpPr>
        <p:grpSpPr>
          <a:xfrm>
            <a:off x="6358033" y="549529"/>
            <a:ext cx="1610179" cy="1610179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EC9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5" name="Freeform 35"/>
          <p:cNvSpPr/>
          <p:nvPr/>
        </p:nvSpPr>
        <p:spPr>
          <a:xfrm>
            <a:off x="6944092" y="1052258"/>
            <a:ext cx="3012076" cy="1703192"/>
          </a:xfrm>
          <a:custGeom>
            <a:avLst/>
            <a:gdLst/>
            <a:ahLst/>
            <a:cxnLst/>
            <a:rect l="l" t="t" r="r" b="b"/>
            <a:pathLst>
              <a:path w="3012076" h="1703192">
                <a:moveTo>
                  <a:pt x="0" y="0"/>
                </a:moveTo>
                <a:lnTo>
                  <a:pt x="3012075" y="0"/>
                </a:lnTo>
                <a:lnTo>
                  <a:pt x="3012075" y="1703192"/>
                </a:lnTo>
                <a:lnTo>
                  <a:pt x="0" y="17031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10065552" y="8258581"/>
            <a:ext cx="1050997" cy="1131727"/>
          </a:xfrm>
          <a:custGeom>
            <a:avLst/>
            <a:gdLst/>
            <a:ahLst/>
            <a:cxnLst/>
            <a:rect l="l" t="t" r="r" b="b"/>
            <a:pathLst>
              <a:path w="1050997" h="1131727">
                <a:moveTo>
                  <a:pt x="0" y="0"/>
                </a:moveTo>
                <a:lnTo>
                  <a:pt x="1050997" y="0"/>
                </a:lnTo>
                <a:lnTo>
                  <a:pt x="1050997" y="1131727"/>
                </a:lnTo>
                <a:lnTo>
                  <a:pt x="0" y="1131727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15797013" y="6269262"/>
            <a:ext cx="1285222" cy="642611"/>
          </a:xfrm>
          <a:custGeom>
            <a:avLst/>
            <a:gdLst/>
            <a:ahLst/>
            <a:cxnLst/>
            <a:rect l="l" t="t" r="r" b="b"/>
            <a:pathLst>
              <a:path w="1285222" h="642611">
                <a:moveTo>
                  <a:pt x="0" y="0"/>
                </a:moveTo>
                <a:lnTo>
                  <a:pt x="1285222" y="0"/>
                </a:lnTo>
                <a:lnTo>
                  <a:pt x="1285222" y="642611"/>
                </a:lnTo>
                <a:lnTo>
                  <a:pt x="0" y="642611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2495177" y="324483"/>
            <a:ext cx="1455550" cy="1455550"/>
          </a:xfrm>
          <a:custGeom>
            <a:avLst/>
            <a:gdLst/>
            <a:ahLst/>
            <a:cxnLst/>
            <a:rect l="l" t="t" r="r" b="b"/>
            <a:pathLst>
              <a:path w="1455550" h="1455550">
                <a:moveTo>
                  <a:pt x="0" y="0"/>
                </a:moveTo>
                <a:lnTo>
                  <a:pt x="1455550" y="0"/>
                </a:lnTo>
                <a:lnTo>
                  <a:pt x="1455550" y="1455550"/>
                </a:lnTo>
                <a:lnTo>
                  <a:pt x="0" y="1455550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 rot="-5400000">
            <a:off x="7025159" y="2859432"/>
            <a:ext cx="590793" cy="1815963"/>
          </a:xfrm>
          <a:custGeom>
            <a:avLst/>
            <a:gdLst/>
            <a:ahLst/>
            <a:cxnLst/>
            <a:rect l="l" t="t" r="r" b="b"/>
            <a:pathLst>
              <a:path w="590793" h="1815963">
                <a:moveTo>
                  <a:pt x="0" y="0"/>
                </a:moveTo>
                <a:lnTo>
                  <a:pt x="590793" y="0"/>
                </a:lnTo>
                <a:lnTo>
                  <a:pt x="590793" y="1815963"/>
                </a:lnTo>
                <a:lnTo>
                  <a:pt x="0" y="1815963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1422101" y="1774598"/>
            <a:ext cx="2262597" cy="2436393"/>
          </a:xfrm>
          <a:custGeom>
            <a:avLst/>
            <a:gdLst/>
            <a:ahLst/>
            <a:cxnLst/>
            <a:rect l="l" t="t" r="r" b="b"/>
            <a:pathLst>
              <a:path w="2262597" h="2436393">
                <a:moveTo>
                  <a:pt x="0" y="0"/>
                </a:moveTo>
                <a:lnTo>
                  <a:pt x="2262597" y="0"/>
                </a:lnTo>
                <a:lnTo>
                  <a:pt x="2262597" y="2436393"/>
                </a:lnTo>
                <a:lnTo>
                  <a:pt x="0" y="2436393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948601" y="-327839"/>
            <a:ext cx="7157799" cy="1566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1210130"/>
            <a:ext cx="18288000" cy="8827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Anable, J. (2005) ‘Complacent car addicts’ or ‘aspiring environmentalists’? Identifying travel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segments using attitude theory’, Transport Policy, 12(1), pp. 65–78 (Accessed 13/02/26)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Bluestone Careers (2026). ‘Outreach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Programme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’ Available at: https://careers.bluestonewales.com/academy/outreach-programme (Accessed 5 Feb. 2026).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Bluestone Careers (2026) Benefits of Employment. Available at: https://careers.bluestonewales.com/our-benefits (Accessed 5 February 2026).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Bryman, A. (2021) Social Research Methods. 6th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edn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Oxford: Oxford University Press Available at: https://global.oup.com/ukhe/product/social-research-methods-9780198796053 (Accessed 1305/26)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Banister, D. (2008) ‘The sustainable mobility paradigm’, Transport Policy, 15(2), pp. 73–80 (Accessed 13/02/26).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Font, X., English, R. and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Gkritzali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A. (2021) ‘Mainstreaming sustainable tourism: strategies for reaching the mainstream’, Journal of Sustainable Tourism, 29(9), pp. 1390–1408.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Gibbs, G. (1988) Learning by doing: A guide to teaching and learning methods. Oxford: Oxford Polytechnic (Accessed 06/02/26)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Gray, D., Farrington, J. and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Kagermeier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A. (2020) ‘Geographies of rural transport and social exclusion: International perspectives and policy challenges’, Journal of Transport Geography, 85, pp. 1–10.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Johnston, M.P. (2017) ‘Secondary data analysis: A method of which the time has come’, Qualitative and Quantitative Methods in Libraries, 3(3), pp. 619–626 Available at: https://www.qqml-journal.net/index.php/qqml/article/view/169 (Accessed 13/02/26)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Kosareva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N. (2025) ‘The role of eco‑friendly transport in sustainable tourism’, Forbes Business Council, 13 November. Available at: https://www.forbes.com/councils/forbesbusinesscouncil/2025/11/13/the-role-of-eco-friendly-transport-in-sustainable-tourism/ (Accessed: 2 February 2026)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Kamargianni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M. and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Polydoropoulou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A. (2016) ‘Young people’s travel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and their intention to use public transport: A case study of Athens’, Transportation Research Part A: Policy and Practice, 94, pp. 473–494 (13/02/26)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UNWTO (2021) Transport‑related CO₂ Emissions of the Tourism Sector – Modelling Results. Madrid: World Tourism Organization (Accessed: 2 February 2026)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Mattioli, G., Roberts, C., Steinberger, J.K. and Brown, A. (2020) ‘The political economy of car dependence: A systems of provision approach’, Energy Research &amp; Social Science, 66, pp. 1–12 (Accessed 13/02/26).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Image 1: Oxford Brookes University (n.d.) Gibbs’ reflective cycle. Available at: https://www.brookes.ac.uk/staff/working-at-brookes/learning-and-career-development/academic-enhancement-and-development/publications (Accessed: 13 February 2026).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Steg, L. (2015) ‘Car use: lust and must. Instrumental, symbolic and affective motives for car use’, Transportation Research Part A: Policy and Practice, 86, pp. 183–197 (Accessed 13/02/26).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Snyder, H. (2019) ‘Literature review as a research methodology: An overview and guidelines’, Journal of Business Research, 104, pp. 333–339 Available at: https://www.sciencedirect.com/science/article/pii/S0148296319304564 (Accessed 13/02/26)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Shergold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I. and Parkhurst, G. (2012) ‘Transport-related social exclusion amongst older people in rural Southwest England and Wales’, Journal of Rural Studies, 28(4), pp. 412–421.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Toepoel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V. (2020) Doing Surveys Online. London: SAGE Available at: https://global.oup.com/ukhe/product/social-research-methods-9780198796053.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United Nations Development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Programme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(2025) What is sustainable transport and what role does it play in tackling climate change? Available at: https://climatepromise.undp.org/news-and-stories/what-sustainable-transport-and-what-role-does-it-play-tackling-climate-change (Accessed: 2 February 2026).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Wales Online (2023) Uber confirms it’s launching in Swansea. Available at: https://www.walesonline.co.uk/news/wales-news/uber-confirms-its-launching-swansea-28806275 (Accessed: 2 February 2026). 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Welsh Government (2021) </a:t>
            </a:r>
            <a:r>
              <a:rPr lang="en-US" sz="15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Llwybr</a:t>
            </a:r>
            <a:r>
              <a:rPr lang="en-US" sz="15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Newydd: The Wales Transport Strategy 2021. Cardiff: Welsh Government (Accessed 06/02/26)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6D5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F5148C-FAA5-CD7B-1CF3-AE6C1875B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C6A2EEDE-FADA-4B6C-FF2E-AAD6B819F640}"/>
              </a:ext>
            </a:extLst>
          </p:cNvPr>
          <p:cNvSpPr txBox="1"/>
          <p:nvPr/>
        </p:nvSpPr>
        <p:spPr>
          <a:xfrm>
            <a:off x="5948601" y="-327839"/>
            <a:ext cx="7157799" cy="1566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Video</a:t>
            </a:r>
          </a:p>
        </p:txBody>
      </p:sp>
      <p:pic>
        <p:nvPicPr>
          <p:cNvPr id="4" name="Evaluating How To Improve Sustainable Transportation Within Young People In South West Wales">
            <a:hlinkClick r:id="" action="ppaction://media"/>
            <a:extLst>
              <a:ext uri="{FF2B5EF4-FFF2-40B4-BE49-F238E27FC236}">
                <a16:creationId xmlns:a16="http://schemas.microsoft.com/office/drawing/2014/main" id="{7E6DF639-17F1-15A4-FA72-4C2525227C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4600" y="1238705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10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1091</Words>
  <Application>Microsoft Office PowerPoint</Application>
  <PresentationFormat>Custom</PresentationFormat>
  <Paragraphs>93</Paragraphs>
  <Slides>13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Raleway</vt:lpstr>
      <vt:lpstr>Arial</vt:lpstr>
      <vt:lpstr>Tropika</vt:lpstr>
      <vt:lpstr>Calibri</vt:lpstr>
      <vt:lpstr>Canva Sans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How To Improve Sustainable Transportation Within Young People In South West Wales</dc:title>
  <cp:lastModifiedBy>Jasmine Robinson</cp:lastModifiedBy>
  <cp:revision>2</cp:revision>
  <dcterms:created xsi:type="dcterms:W3CDTF">2006-08-16T00:00:00Z</dcterms:created>
  <dcterms:modified xsi:type="dcterms:W3CDTF">2026-02-13T23:41:21Z</dcterms:modified>
  <dc:identifier>DAHAjx_73UI</dc:identifier>
</cp:coreProperties>
</file>