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9" r:id="rId9"/>
    <p:sldId id="262" r:id="rId10"/>
    <p:sldId id="271" r:id="rId11"/>
    <p:sldId id="263" r:id="rId12"/>
    <p:sldId id="272" r:id="rId13"/>
    <p:sldId id="264" r:id="rId14"/>
    <p:sldId id="265" r:id="rId15"/>
    <p:sldId id="266" r:id="rId16"/>
    <p:sldId id="267" r:id="rId17"/>
    <p:sldId id="268" r:id="rId18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1513" autoAdjust="0"/>
  </p:normalViewPr>
  <p:slideViewPr>
    <p:cSldViewPr snapToGrid="0" snapToObjects="1">
      <p:cViewPr>
        <p:scale>
          <a:sx n="87" d="100"/>
          <a:sy n="87" d="100"/>
        </p:scale>
        <p:origin x="90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5140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08237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D1B2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09728" cy="5143500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822960"/>
            <a:ext cx="82296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6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DIGITAL FORENSICS ANALYSIS</a:t>
            </a:r>
            <a:endParaRPr lang="en-US" sz="3600" dirty="0"/>
          </a:p>
        </p:txBody>
      </p:sp>
      <p:sp>
        <p:nvSpPr>
          <p:cNvPr id="4" name="Text 2"/>
          <p:cNvSpPr/>
          <p:nvPr/>
        </p:nvSpPr>
        <p:spPr>
          <a:xfrm>
            <a:off x="457200" y="1600200"/>
            <a:ext cx="82296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dirty="0" smtClean="0">
                <a:solidFill>
                  <a:srgbClr val="1E90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</a:t>
            </a:r>
            <a:r>
              <a:rPr lang="en-US" sz="2000" dirty="0">
                <a:solidFill>
                  <a:srgbClr val="1E90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Investigation Report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2743200" y="2148840"/>
            <a:ext cx="3657600" cy="36576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57200" y="2286000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E8F0F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 | Corporate Espionage | Patent QT-AI-2025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457200" y="2633472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ACCA7031 </a:t>
            </a:r>
            <a:r>
              <a:rPr lang="en-US" sz="1200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</a:t>
            </a:r>
            <a:r>
              <a:rPr lang="en-US" sz="12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Cybersecurity &amp; Digital Forensics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457200" y="44805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Habibullah Shaikh  |  2503799  |  April 2026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365760" y="749808"/>
            <a:ext cx="4389120" cy="3200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Tech: AI chip patent QT-AI-2025 accessed without authorisation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Suspect Emma: Senior engineer with privileged database access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Plan: Sell patent to competitor NexGen Circuits via intermediary Joe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Buyer: Norman Smith, coordinated by Vanessa (NexGen R&amp;D Director)</a:t>
            </a:r>
            <a:endParaRPr lang="en-US" sz="13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devices seized </a:t>
            </a:r>
            <a:r>
              <a:rPr lang="en-US" sz="13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</a:t>
            </a:r>
            <a:r>
              <a:rPr lang="en-US" sz="13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procedures followed NIST SP 800-86 &amp; ISO/IEC 27037:2012</a:t>
            </a:r>
            <a:endParaRPr lang="en-US" sz="1300" dirty="0"/>
          </a:p>
        </p:txBody>
      </p:sp>
      <p:sp>
        <p:nvSpPr>
          <p:cNvPr id="6" name="Shape 4"/>
          <p:cNvSpPr/>
          <p:nvPr/>
        </p:nvSpPr>
        <p:spPr>
          <a:xfrm>
            <a:off x="5120640" y="777240"/>
            <a:ext cx="3657600" cy="1051560"/>
          </a:xfrm>
          <a:prstGeom prst="rect">
            <a:avLst/>
          </a:prstGeom>
          <a:solidFill>
            <a:srgbClr val="FFFFFF"/>
          </a:solidFill>
          <a:ln w="12700">
            <a:solidFill>
              <a:srgbClr val="EF4444"/>
            </a:solidFill>
            <a:prstDash val="solid"/>
          </a:ln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120640" y="777240"/>
            <a:ext cx="91440" cy="1051560"/>
          </a:xfrm>
          <a:prstGeom prst="rect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5257800" y="841248"/>
            <a:ext cx="73152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EF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5257800" y="1078992"/>
            <a:ext cx="3383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5257800" y="1353312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Huawei POT-LX1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257800" y="1572768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EF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Suspect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120640" y="2011680"/>
            <a:ext cx="3657600" cy="1051560"/>
          </a:xfrm>
          <a:prstGeom prst="rect">
            <a:avLst/>
          </a:prstGeom>
          <a:solidFill>
            <a:srgbClr val="FFFFFF"/>
          </a:solidFill>
          <a:ln w="12700">
            <a:solidFill>
              <a:srgbClr val="F59E0B"/>
            </a:solidFill>
            <a:prstDash val="solid"/>
          </a:ln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5120640" y="2011680"/>
            <a:ext cx="91440" cy="1051560"/>
          </a:xfrm>
          <a:prstGeom prst="rect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5257800" y="2075688"/>
            <a:ext cx="73152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E-002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5257800" y="2313432"/>
            <a:ext cx="3383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5257800" y="2587752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Android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5257800" y="2807208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Intermediary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120640" y="3246120"/>
            <a:ext cx="3657600" cy="1051560"/>
          </a:xfrm>
          <a:prstGeom prst="rect">
            <a:avLst/>
          </a:prstGeom>
          <a:solidFill>
            <a:srgbClr val="FFFFFF"/>
          </a:solidFill>
          <a:ln w="12700">
            <a:solidFill>
              <a:srgbClr val="1E90FF"/>
            </a:solidFill>
            <a:prstDash val="solid"/>
          </a:ln>
          <a:effectLst>
            <a:outerShdw blurRad="50800" dist="25400" dir="81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120640" y="3246120"/>
            <a:ext cx="91440" cy="1051560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5257800" y="3310128"/>
            <a:ext cx="73152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dirty="0">
                <a:solidFill>
                  <a:srgbClr val="1E90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5257800" y="3547872"/>
            <a:ext cx="33832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 Smith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5257800" y="3822192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Android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5257800" y="4041648"/>
            <a:ext cx="3383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1E90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Inventory &amp; Methodology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365760" y="749808"/>
            <a:ext cx="5029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Devices</a:t>
            </a:r>
            <a:endParaRPr lang="en-US" sz="13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4232498"/>
              </p:ext>
            </p:extLst>
          </p:nvPr>
        </p:nvGraphicFramePr>
        <p:xfrm>
          <a:off x="365760" y="1024128"/>
          <a:ext cx="8412480" cy="1389888"/>
        </p:xfrm>
        <a:graphic>
          <a:graphicData uri="http://schemas.openxmlformats.org/drawingml/2006/table">
            <a:tbl>
              <a:tblPr/>
              <a:tblGrid>
                <a:gridCol w="822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46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7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373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747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Ref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Device / Suspect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Platforms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A4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Status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2A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EF4444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E-001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Emma 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Huawei </a:t>
                      </a: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POT-LX1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WhatsApp, Instagram, Gmail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22C55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 Verified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F59E0B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E-002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Joe 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Samsung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WhatsApp, Instagram DMs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22C55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 Verified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1E90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E-003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Norman </a:t>
                      </a:r>
                      <a:r>
                        <a:rPr lang="en-US" sz="12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Nokia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00000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Facebook, WhatsApp, Email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00" b="1" dirty="0">
                          <a:solidFill>
                            <a:srgbClr val="22C55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 Verified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BD5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365760" y="2606040"/>
            <a:ext cx="84124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</a:t>
            </a:r>
            <a:r>
              <a:rPr lang="en-US" sz="13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NIST </a:t>
            </a:r>
            <a:r>
              <a:rPr lang="en-US" sz="13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 800-86 Four Phases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2194560" y="3291840"/>
            <a:ext cx="365760" cy="64008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9" name="Shape 6"/>
          <p:cNvSpPr/>
          <p:nvPr/>
        </p:nvSpPr>
        <p:spPr>
          <a:xfrm>
            <a:off x="457200" y="2907792"/>
            <a:ext cx="1737360" cy="1097280"/>
          </a:xfrm>
          <a:prstGeom prst="rect">
            <a:avLst/>
          </a:prstGeom>
          <a:solidFill>
            <a:srgbClr val="2563EB"/>
          </a:solidFill>
          <a:ln w="12700">
            <a:solidFill>
              <a:srgbClr val="2563EB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457200" y="2926080"/>
            <a:ext cx="17373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11" name="Text 8"/>
          <p:cNvSpPr/>
          <p:nvPr/>
        </p:nvSpPr>
        <p:spPr>
          <a:xfrm>
            <a:off x="457200" y="3255264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4297680" y="3291840"/>
            <a:ext cx="365760" cy="64008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2560320" y="2907792"/>
            <a:ext cx="1737360" cy="1097280"/>
          </a:xfrm>
          <a:prstGeom prst="rect">
            <a:avLst/>
          </a:prstGeom>
          <a:solidFill>
            <a:srgbClr val="7C3AED"/>
          </a:solidFill>
          <a:ln w="12700">
            <a:solidFill>
              <a:srgbClr val="7C3AED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2560320" y="2926080"/>
            <a:ext cx="17373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5" name="Text 12"/>
          <p:cNvSpPr/>
          <p:nvPr/>
        </p:nvSpPr>
        <p:spPr>
          <a:xfrm>
            <a:off x="2560320" y="3255264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Examine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6400800" y="3291840"/>
            <a:ext cx="365760" cy="64008"/>
          </a:xfrm>
          <a:prstGeom prst="rect">
            <a:avLst/>
          </a:prstGeom>
          <a:solidFill>
            <a:srgbClr val="94A3B8"/>
          </a:solidFill>
          <a:ln w="12700">
            <a:solidFill>
              <a:srgbClr val="94A3B8"/>
            </a:solidFill>
            <a:prstDash val="solid"/>
          </a:ln>
        </p:spPr>
      </p:sp>
      <p:sp>
        <p:nvSpPr>
          <p:cNvPr id="17" name="Shape 14"/>
          <p:cNvSpPr/>
          <p:nvPr/>
        </p:nvSpPr>
        <p:spPr>
          <a:xfrm>
            <a:off x="4663440" y="2907792"/>
            <a:ext cx="1737360" cy="1097280"/>
          </a:xfrm>
          <a:prstGeom prst="rect">
            <a:avLst/>
          </a:prstGeom>
          <a:solidFill>
            <a:srgbClr val="0891B2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663440" y="2926080"/>
            <a:ext cx="17373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4663440" y="3255264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Analyse</a:t>
            </a:r>
            <a:endParaRPr lang="en-US" sz="1300" dirty="0"/>
          </a:p>
        </p:txBody>
      </p:sp>
      <p:sp>
        <p:nvSpPr>
          <p:cNvPr id="20" name="Shape 17"/>
          <p:cNvSpPr/>
          <p:nvPr/>
        </p:nvSpPr>
        <p:spPr>
          <a:xfrm>
            <a:off x="6766560" y="2907792"/>
            <a:ext cx="1737360" cy="1097280"/>
          </a:xfrm>
          <a:prstGeom prst="rect">
            <a:avLst/>
          </a:prstGeom>
          <a:solidFill>
            <a:srgbClr val="059669"/>
          </a:solidFill>
          <a:ln w="12700">
            <a:solidFill>
              <a:srgbClr val="059669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6766560" y="2926080"/>
            <a:ext cx="17373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800" dirty="0"/>
          </a:p>
        </p:txBody>
      </p:sp>
      <p:sp>
        <p:nvSpPr>
          <p:cNvPr id="22" name="Text 19"/>
          <p:cNvSpPr/>
          <p:nvPr/>
        </p:nvSpPr>
        <p:spPr>
          <a:xfrm>
            <a:off x="6766560" y="3255264"/>
            <a:ext cx="17373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</a:t>
            </a:r>
            <a:endParaRPr lang="en-US" sz="1300" dirty="0"/>
          </a:p>
        </p:txBody>
      </p:sp>
      <p:sp>
        <p:nvSpPr>
          <p:cNvPr id="24" name="Text 21"/>
          <p:cNvSpPr/>
          <p:nvPr/>
        </p:nvSpPr>
        <p:spPr>
          <a:xfrm>
            <a:off x="365760" y="448056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Acquisition </a:t>
            </a:r>
            <a:r>
              <a:rPr lang="en-US" sz="2000" b="1" dirty="0" err="1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Cellebrite</a:t>
            </a: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UFED 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20040" y="777240"/>
            <a:ext cx="4251960" cy="190195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320040" y="271576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UFED Home Screen</a:t>
            </a:r>
            <a:endParaRPr lang="en-US" sz="9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800600" y="777240"/>
            <a:ext cx="4251960" cy="190195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800600" y="271576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Case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Details </a:t>
            </a:r>
            <a:endParaRPr lang="en-US" sz="9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20040" y="2926080"/>
            <a:ext cx="4251960" cy="190195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320040" y="486460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 Detect Device</a:t>
            </a:r>
            <a:endParaRPr lang="en-US" sz="9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800600" y="2926080"/>
            <a:ext cx="4251960" cy="190195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4800600" y="486460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Device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Auto-Detected</a:t>
            </a:r>
            <a:endParaRPr lang="en-US" sz="9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Acquisition </a:t>
            </a:r>
            <a:r>
              <a:rPr lang="en-US" sz="2000" b="1" dirty="0" err="1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Cellebrite</a:t>
            </a: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UFED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20040" y="777240"/>
            <a:ext cx="4251960" cy="1901952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320040" y="271576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Advanced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Logical Extraction</a:t>
            </a:r>
            <a:endParaRPr lang="en-US" sz="9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800600" y="777240"/>
            <a:ext cx="4251960" cy="190195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800600" y="271576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File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 &amp; Save Location</a:t>
            </a:r>
            <a:endParaRPr lang="en-US" sz="9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320040" y="2926080"/>
            <a:ext cx="4251960" cy="1901952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320040" y="486460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Device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 &amp; Encryption Status</a:t>
            </a:r>
            <a:endParaRPr lang="en-US" sz="9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4800600" y="2926080"/>
            <a:ext cx="4251960" cy="1901952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4800600" y="4864608"/>
            <a:ext cx="425196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Extraction Completed ✓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WhatsApp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</a:t>
            </a: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Emma's Huawei 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46044" y="630935"/>
            <a:ext cx="7921486" cy="391045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3223260" y="4568819"/>
            <a:ext cx="26974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Intent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Sell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eencoded.png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36623" y="338658"/>
            <a:ext cx="8001089" cy="3935895"/>
          </a:xfrm>
          <a:prstGeom prst="rect">
            <a:avLst/>
          </a:prstGeom>
        </p:spPr>
      </p:pic>
      <p:sp>
        <p:nvSpPr>
          <p:cNvPr id="3" name="Text 4"/>
          <p:cNvSpPr/>
          <p:nvPr/>
        </p:nvSpPr>
        <p:spPr>
          <a:xfrm>
            <a:off x="3006633" y="4411382"/>
            <a:ext cx="3061068" cy="27365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Deliberate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Concealment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4280713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6"/>
          <p:cNvSpPr/>
          <p:nvPr/>
        </p:nvSpPr>
        <p:spPr>
          <a:xfrm>
            <a:off x="365760" y="3592002"/>
            <a:ext cx="841248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Thinking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</a:t>
            </a: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selling AI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 info → criminal intent established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under wraps' → deliberate concealment, consciousness of guilt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Physical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meeting arranged in Manchester → conspiracy moves offline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374 total WhatsApp messages recovered from E-001 via Cellebrite Genie Chats</a:t>
            </a:r>
            <a:endParaRPr lang="en-US" sz="1200" dirty="0"/>
          </a:p>
        </p:txBody>
      </p:sp>
      <p:pic>
        <p:nvPicPr>
          <p:cNvPr id="3" name="Image 2" descr="preencoded.png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805070" y="234050"/>
            <a:ext cx="7364895" cy="3179330"/>
          </a:xfrm>
          <a:prstGeom prst="rect">
            <a:avLst/>
          </a:prstGeom>
        </p:spPr>
      </p:pic>
      <p:sp>
        <p:nvSpPr>
          <p:cNvPr id="4" name="Text 5"/>
          <p:cNvSpPr/>
          <p:nvPr/>
        </p:nvSpPr>
        <p:spPr>
          <a:xfrm>
            <a:off x="2850542" y="3402363"/>
            <a:ext cx="29260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Manchester Meeting</a:t>
            </a:r>
            <a:endParaRPr lang="en-US" sz="900" dirty="0"/>
          </a:p>
        </p:txBody>
      </p:sp>
    </p:spTree>
    <p:extLst>
      <p:ext uri="{BB962C8B-B14F-4D97-AF65-F5344CB8AC3E}">
        <p14:creationId xmlns:p14="http://schemas.microsoft.com/office/powerpoint/2010/main" val="1059011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WhatsApp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65760" y="749808"/>
            <a:ext cx="8412480" cy="393708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606040" y="4714328"/>
            <a:ext cx="39319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Pressure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Urgency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eencoded.png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73103" y="242911"/>
            <a:ext cx="7955280" cy="3702923"/>
          </a:xfrm>
          <a:prstGeom prst="rect">
            <a:avLst/>
          </a:prstGeom>
        </p:spPr>
      </p:pic>
      <p:sp>
        <p:nvSpPr>
          <p:cNvPr id="3" name="Text 4"/>
          <p:cNvSpPr/>
          <p:nvPr/>
        </p:nvSpPr>
        <p:spPr>
          <a:xfrm>
            <a:off x="473103" y="4035882"/>
            <a:ext cx="7955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Offshore Discussion</a:t>
            </a:r>
            <a:endParaRPr lang="en-US" sz="900" dirty="0"/>
          </a:p>
        </p:txBody>
      </p:sp>
      <p:sp>
        <p:nvSpPr>
          <p:cNvPr id="4" name="Text 5"/>
          <p:cNvSpPr/>
          <p:nvPr/>
        </p:nvSpPr>
        <p:spPr>
          <a:xfrm>
            <a:off x="365760" y="4238045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Need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move fast / reach others' → pressure tactics, escalation confirmed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Offshore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 discussed → financial concealment, international transfer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9839938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Messenger </a:t>
            </a: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Norman's </a:t>
            </a: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65760" y="749807"/>
            <a:ext cx="8412480" cy="3837697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606040" y="4614937"/>
            <a:ext cx="39319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Blueprint Requested</a:t>
            </a:r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83650" y="213095"/>
            <a:ext cx="8412479" cy="3732740"/>
          </a:xfrm>
          <a:prstGeom prst="rect">
            <a:avLst/>
          </a:prstGeom>
        </p:spPr>
      </p:pic>
      <p:sp>
        <p:nvSpPr>
          <p:cNvPr id="3" name="Text 4"/>
          <p:cNvSpPr/>
          <p:nvPr/>
        </p:nvSpPr>
        <p:spPr>
          <a:xfrm>
            <a:off x="383650" y="4036877"/>
            <a:ext cx="841247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£5M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Offshore </a:t>
            </a: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Payment</a:t>
            </a:r>
            <a:endParaRPr lang="en-US" sz="900" dirty="0"/>
          </a:p>
        </p:txBody>
      </p:sp>
      <p:sp>
        <p:nvSpPr>
          <p:cNvPr id="4" name="Text 5"/>
          <p:cNvSpPr/>
          <p:nvPr/>
        </p:nvSpPr>
        <p:spPr>
          <a:xfrm>
            <a:off x="365760" y="4238045"/>
            <a:ext cx="8412480" cy="777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Blueprint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</a:t>
            </a: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chunks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direct request for QT-AI-2025 patent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5M </a:t>
            </a: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offshore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money laundering (Proceeds of Crime Act 2002)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After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that we are </a:t>
            </a: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ghosting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→ planned evidence destruction (Criminal Justice Act 2003)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368372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Logs </a:t>
            </a: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Instagram QR Code 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320040" y="749808"/>
            <a:ext cx="4160520" cy="265176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320040" y="3438144"/>
            <a:ext cx="41605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Logs </a:t>
            </a: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Emma's Huawei</a:t>
            </a:r>
            <a:endParaRPr lang="en-US" sz="9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663440" y="749808"/>
            <a:ext cx="4160520" cy="265176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663440" y="3438144"/>
            <a:ext cx="416052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Instagram QR @HAMSTER.184397 </a:t>
            </a: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</a:t>
            </a:r>
            <a:endParaRPr lang="en-US" sz="900" dirty="0"/>
          </a:p>
        </p:txBody>
      </p:sp>
      <p:sp>
        <p:nvSpPr>
          <p:cNvPr id="9" name="Text 5"/>
          <p:cNvSpPr/>
          <p:nvPr/>
        </p:nvSpPr>
        <p:spPr>
          <a:xfrm>
            <a:off x="320040" y="3584448"/>
            <a:ext cx="4160520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call records </a:t>
            </a:r>
            <a:r>
              <a:rPr lang="en-US" sz="11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</a:t>
            </a: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distinct numbers</a:t>
            </a:r>
            <a:endParaRPr lang="en-US" sz="11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Int'l number +00917907025586 called twice (Aug 2024)</a:t>
            </a:r>
            <a:endParaRPr lang="en-US" sz="11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07917162891 called multiple times </a:t>
            </a:r>
            <a:r>
              <a:rPr lang="en-US" sz="11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unanswered</a:t>
            </a:r>
            <a:endParaRPr lang="en-US" sz="11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Calls align with WhatsApp conspiracy messages</a:t>
            </a:r>
            <a:endParaRPr lang="en-US" sz="1100" dirty="0"/>
          </a:p>
        </p:txBody>
      </p:sp>
      <p:sp>
        <p:nvSpPr>
          <p:cNvPr id="10" name="Text 6"/>
          <p:cNvSpPr/>
          <p:nvPr/>
        </p:nvSpPr>
        <p:spPr>
          <a:xfrm>
            <a:off x="4663440" y="3584448"/>
            <a:ext cx="4160520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5,708 media files recovered from E-001</a:t>
            </a:r>
            <a:endParaRPr lang="en-US" sz="11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@HAMSTER.184397 = secondary covert channel</a:t>
            </a:r>
            <a:endParaRPr lang="en-US" sz="11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Multi-platform evasion strategy confirmed</a:t>
            </a:r>
            <a:endParaRPr lang="en-US" sz="11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Court order recommended to preserve account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Location Analysis </a:t>
            </a: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E-002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Joe's Samsung 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274320" y="749808"/>
            <a:ext cx="2834640" cy="260604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74320" y="3392424"/>
            <a:ext cx="283464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Media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 </a:t>
            </a: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15,455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images</a:t>
            </a:r>
            <a:endParaRPr lang="en-US" sz="90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3200400" y="749808"/>
            <a:ext cx="2834640" cy="260604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200400" y="3392424"/>
            <a:ext cx="283464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Location Tagged (14:26:13)</a:t>
            </a:r>
            <a:endParaRPr lang="en-US" sz="9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126480" y="749808"/>
            <a:ext cx="2743200" cy="260604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126480" y="3392424"/>
            <a:ext cx="274320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 smtClean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</a:t>
            </a:r>
            <a:r>
              <a:rPr lang="en-US" sz="900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Location Tagged (14:26:15)</a:t>
            </a:r>
            <a:endParaRPr lang="en-US" sz="900" dirty="0"/>
          </a:p>
        </p:txBody>
      </p:sp>
      <p:sp>
        <p:nvSpPr>
          <p:cNvPr id="11" name="Text 6"/>
          <p:cNvSpPr/>
          <p:nvPr/>
        </p:nvSpPr>
        <p:spPr>
          <a:xfrm>
            <a:off x="365760" y="3547872"/>
            <a:ext cx="8412480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15,455 images recovered </a:t>
            </a: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includes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 ticket (physical travel evidence)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geotagged photos taken within 2 seconds on 16/12/2024 </a:t>
            </a: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likely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photographing a document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coordinates in EXIF metadata → ExifTool extraction will pinpoint exact location</a:t>
            </a:r>
            <a:endParaRPr lang="en-US" sz="120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Dated ~6 weeks before the 31/01/2025 patent transfer deadline </a:t>
            </a:r>
            <a:r>
              <a:rPr lang="en-US" sz="120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evidentially </a:t>
            </a:r>
            <a:r>
              <a:rPr lang="en-US" sz="120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significant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Consolidated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 Timeline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645920" y="841248"/>
            <a:ext cx="54864" cy="4069080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508760" y="960120"/>
            <a:ext cx="201168" cy="201168"/>
          </a:xfrm>
          <a:prstGeom prst="ellipse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8600" y="914400"/>
            <a:ext cx="1234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EF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 2024</a:t>
            </a:r>
            <a:endParaRPr lang="en-US" sz="950" dirty="0"/>
          </a:p>
        </p:txBody>
      </p:sp>
      <p:sp>
        <p:nvSpPr>
          <p:cNvPr id="8" name="Text 6"/>
          <p:cNvSpPr/>
          <p:nvPr/>
        </p:nvSpPr>
        <p:spPr>
          <a:xfrm>
            <a:off x="1920240" y="914400"/>
            <a:ext cx="6949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Emma: 'Thinking of selling' AI info (WhatsApp, 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E-001) CRIMINAL </a:t>
            </a: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INTENT</a:t>
            </a:r>
            <a:endParaRPr lang="en-US" sz="1050" dirty="0"/>
          </a:p>
        </p:txBody>
      </p:sp>
      <p:sp>
        <p:nvSpPr>
          <p:cNvPr id="9" name="Shape 7"/>
          <p:cNvSpPr/>
          <p:nvPr/>
        </p:nvSpPr>
        <p:spPr>
          <a:xfrm>
            <a:off x="1508760" y="1517904"/>
            <a:ext cx="201168" cy="201168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28600" y="1472184"/>
            <a:ext cx="1234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Aug 2024</a:t>
            </a:r>
            <a:endParaRPr lang="en-US" sz="950" dirty="0"/>
          </a:p>
        </p:txBody>
      </p:sp>
      <p:sp>
        <p:nvSpPr>
          <p:cNvPr id="11" name="Text 9"/>
          <p:cNvSpPr/>
          <p:nvPr/>
        </p:nvSpPr>
        <p:spPr>
          <a:xfrm>
            <a:off x="1920240" y="1472184"/>
            <a:ext cx="6949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calls 2 numbers repeatedly 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coordination </a:t>
            </a: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 co-conspirators (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E-001)</a:t>
            </a:r>
            <a:endParaRPr lang="en-US" sz="1050" dirty="0"/>
          </a:p>
        </p:txBody>
      </p:sp>
      <p:sp>
        <p:nvSpPr>
          <p:cNvPr id="12" name="Shape 10"/>
          <p:cNvSpPr/>
          <p:nvPr/>
        </p:nvSpPr>
        <p:spPr>
          <a:xfrm>
            <a:off x="1508760" y="2075688"/>
            <a:ext cx="201168" cy="201168"/>
          </a:xfrm>
          <a:prstGeom prst="ellipse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228600" y="2029968"/>
            <a:ext cx="1234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EF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Nov 2024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1920240" y="2029968"/>
            <a:ext cx="6949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locates buyer, pressure tactics: 'may go with someone else' (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E-001)</a:t>
            </a:r>
            <a:endParaRPr lang="en-US" sz="1050" dirty="0"/>
          </a:p>
        </p:txBody>
      </p:sp>
      <p:sp>
        <p:nvSpPr>
          <p:cNvPr id="15" name="Shape 13"/>
          <p:cNvSpPr/>
          <p:nvPr/>
        </p:nvSpPr>
        <p:spPr>
          <a:xfrm>
            <a:off x="1508760" y="2633472"/>
            <a:ext cx="201168" cy="201168"/>
          </a:xfrm>
          <a:prstGeom prst="ellipse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228600" y="2587752"/>
            <a:ext cx="1234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1E90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 2024</a:t>
            </a:r>
            <a:endParaRPr lang="en-US" sz="950" dirty="0"/>
          </a:p>
        </p:txBody>
      </p:sp>
      <p:sp>
        <p:nvSpPr>
          <p:cNvPr id="17" name="Text 15"/>
          <p:cNvSpPr/>
          <p:nvPr/>
        </p:nvSpPr>
        <p:spPr>
          <a:xfrm>
            <a:off x="1920240" y="2587752"/>
            <a:ext cx="6949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 photographed at GPS location 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</a:t>
            </a: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sequential geotagged images (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E-002)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1508760" y="3191256"/>
            <a:ext cx="201168" cy="201168"/>
          </a:xfrm>
          <a:prstGeom prst="ellipse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228600" y="3145536"/>
            <a:ext cx="1234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EF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Jan 2025</a:t>
            </a:r>
            <a:endParaRPr lang="en-US" sz="950" dirty="0"/>
          </a:p>
        </p:txBody>
      </p:sp>
      <p:sp>
        <p:nvSpPr>
          <p:cNvPr id="20" name="Text 18"/>
          <p:cNvSpPr/>
          <p:nvPr/>
        </p:nvSpPr>
        <p:spPr>
          <a:xfrm>
            <a:off x="1920240" y="3145536"/>
            <a:ext cx="6949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Norman: 'We need the Blueprint in chunks' 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patent </a:t>
            </a: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transfer negotiated (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E-003)</a:t>
            </a:r>
            <a:endParaRPr lang="en-US" sz="1050" dirty="0"/>
          </a:p>
        </p:txBody>
      </p:sp>
      <p:sp>
        <p:nvSpPr>
          <p:cNvPr id="21" name="Shape 19"/>
          <p:cNvSpPr/>
          <p:nvPr/>
        </p:nvSpPr>
        <p:spPr>
          <a:xfrm>
            <a:off x="1508760" y="3749040"/>
            <a:ext cx="201168" cy="201168"/>
          </a:xfrm>
          <a:prstGeom prst="ellipse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228600" y="3703320"/>
            <a:ext cx="1234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 smtClean="0">
                <a:solidFill>
                  <a:srgbClr val="EF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Dec 2025</a:t>
            </a:r>
            <a:endParaRPr lang="en-US" sz="950" dirty="0"/>
          </a:p>
        </p:txBody>
      </p:sp>
      <p:sp>
        <p:nvSpPr>
          <p:cNvPr id="23" name="Text 21"/>
          <p:cNvSpPr/>
          <p:nvPr/>
        </p:nvSpPr>
        <p:spPr>
          <a:xfrm>
            <a:off x="1920240" y="3703320"/>
            <a:ext cx="6949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£5M offshore agreed; 'Watch ur Inbox in 48 </a:t>
            </a:r>
            <a:r>
              <a:rPr lang="en-US" sz="1050" dirty="0" err="1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hrs</a:t>
            </a: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then </a:t>
            </a: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are ghosting' (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E-003)</a:t>
            </a:r>
            <a:endParaRPr lang="en-US" sz="1050" dirty="0"/>
          </a:p>
        </p:txBody>
      </p:sp>
      <p:sp>
        <p:nvSpPr>
          <p:cNvPr id="24" name="Shape 22"/>
          <p:cNvSpPr/>
          <p:nvPr/>
        </p:nvSpPr>
        <p:spPr>
          <a:xfrm>
            <a:off x="1508760" y="4306824"/>
            <a:ext cx="201168" cy="201168"/>
          </a:xfrm>
          <a:prstGeom prst="ellipse">
            <a:avLst/>
          </a:prstGeom>
          <a:solidFill>
            <a:srgbClr val="22C55E"/>
          </a:solidFill>
          <a:ln w="12700">
            <a:solidFill>
              <a:srgbClr val="22C55E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228600" y="4261104"/>
            <a:ext cx="123444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50" b="1" dirty="0">
                <a:solidFill>
                  <a:srgbClr val="22C5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 2026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1920240" y="4261104"/>
            <a:ext cx="694944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Forensic acquisition of all 3 devices </a:t>
            </a:r>
            <a:r>
              <a:rPr lang="en-US" sz="10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hash-verified</a:t>
            </a:r>
            <a:r>
              <a:rPr lang="en-US" sz="10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legally admissible</a:t>
            </a:r>
            <a:endParaRPr lang="en-US" sz="10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Suspect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Profiling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228600" y="749808"/>
            <a:ext cx="2743200" cy="4206240"/>
          </a:xfrm>
          <a:prstGeom prst="rect">
            <a:avLst/>
          </a:prstGeom>
          <a:solidFill>
            <a:srgbClr val="FFFFFF"/>
          </a:solidFill>
          <a:ln w="12700">
            <a:solidFill>
              <a:srgbClr val="EF4444"/>
            </a:solidFill>
            <a:prstDash val="solid"/>
          </a:ln>
          <a:effectLst>
            <a:outerShdw blurRad="63500" dist="25400" dir="8100000" algn="bl" rotWithShape="0">
              <a:srgbClr val="000000">
                <a:alpha val="10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228600" y="749808"/>
            <a:ext cx="2743200" cy="475488"/>
          </a:xfrm>
          <a:prstGeom prst="rect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0040" y="768096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320040" y="1005840"/>
            <a:ext cx="2560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EF444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Huawei E-001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320040" y="1261872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Primary Perpetrator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320040" y="1554480"/>
            <a:ext cx="256032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Senior engineer </a:t>
            </a:r>
            <a:r>
              <a:rPr lang="en-US" sz="1000" dirty="0" smtClean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privileged </a:t>
            </a: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patent DB access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Initiated and drove the conspiracy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WhatsApp: admitted intent to sell 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Used @HAMSTER.184397 as covert channel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Computer Misuse Act 1990 | Trade Secrets Regs 2018</a:t>
            </a:r>
            <a:endParaRPr lang="en-US" sz="1000" dirty="0"/>
          </a:p>
        </p:txBody>
      </p:sp>
      <p:sp>
        <p:nvSpPr>
          <p:cNvPr id="11" name="Shape 9"/>
          <p:cNvSpPr/>
          <p:nvPr/>
        </p:nvSpPr>
        <p:spPr>
          <a:xfrm>
            <a:off x="3154680" y="749808"/>
            <a:ext cx="2743200" cy="4206240"/>
          </a:xfrm>
          <a:prstGeom prst="rect">
            <a:avLst/>
          </a:prstGeom>
          <a:solidFill>
            <a:srgbClr val="FFFFFF"/>
          </a:solidFill>
          <a:ln w="12700">
            <a:solidFill>
              <a:srgbClr val="F59E0B"/>
            </a:solidFill>
            <a:prstDash val="solid"/>
          </a:ln>
          <a:effectLst>
            <a:outerShdw blurRad="63500" dist="25400" dir="81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3154680" y="749808"/>
            <a:ext cx="2743200" cy="475488"/>
          </a:xfrm>
          <a:prstGeom prst="rect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246120" y="768096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JOE (Peter Dover)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246120" y="1005840"/>
            <a:ext cx="2560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Samsung E-002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3246120" y="1261872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Intermediary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3246120" y="1554480"/>
            <a:ext cx="256032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Brokered deal between Emma &amp; Norman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Confirmed doc delivery: 'Watch ur Inbox 48 hrs'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Planned evidence wipe: 'We are ghosting'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&amp; travel evidence corroborates movement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Computer Misuse Act 1990 | Criminal Justice Act 2003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6080760" y="749808"/>
            <a:ext cx="2743200" cy="4206240"/>
          </a:xfrm>
          <a:prstGeom prst="rect">
            <a:avLst/>
          </a:prstGeom>
          <a:solidFill>
            <a:srgbClr val="FFFFFF"/>
          </a:solidFill>
          <a:ln w="12700">
            <a:solidFill>
              <a:srgbClr val="1E90FF"/>
            </a:solidFill>
            <a:prstDash val="solid"/>
          </a:ln>
          <a:effectLst>
            <a:outerShdw blurRad="63500" dist="25400" dir="81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6080760" y="749808"/>
            <a:ext cx="2743200" cy="475488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172200" y="768096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NORMAN SMITH</a:t>
            </a:r>
            <a:endParaRPr lang="en-US" sz="1200" dirty="0"/>
          </a:p>
        </p:txBody>
      </p:sp>
      <p:sp>
        <p:nvSpPr>
          <p:cNvPr id="20" name="Text 18"/>
          <p:cNvSpPr/>
          <p:nvPr/>
        </p:nvSpPr>
        <p:spPr>
          <a:xfrm>
            <a:off x="6172200" y="1005840"/>
            <a:ext cx="2560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1E90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Nokia E-003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6172200" y="1261872"/>
            <a:ext cx="256032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 &amp; Receiver</a:t>
            </a:r>
            <a:endParaRPr lang="en-US" sz="1100" dirty="0"/>
          </a:p>
        </p:txBody>
      </p:sp>
      <p:sp>
        <p:nvSpPr>
          <p:cNvPr id="22" name="Text 20"/>
          <p:cNvSpPr/>
          <p:nvPr/>
        </p:nvSpPr>
        <p:spPr>
          <a:xfrm>
            <a:off x="6172200" y="1554480"/>
            <a:ext cx="2560320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Buyer for NexGen Circuits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Requested 'Blueprint in chunks' 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Arranged £5M offshore payment 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 Messenger on E-003 </a:t>
            </a:r>
            <a:r>
              <a:rPr lang="en-US" sz="1000" dirty="0" smtClean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</a:t>
            </a: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evidence</a:t>
            </a:r>
            <a:endParaRPr lang="en-US" sz="10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of Crime Act 2002 | Fraud Act 2006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8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315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365760" y="109728"/>
            <a:ext cx="8412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</a:t>
            </a:r>
            <a:r>
              <a:rPr lang="en-US" sz="20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Recommendations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365760" y="566928"/>
            <a:ext cx="8412480" cy="27432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365760" y="749808"/>
            <a:ext cx="4114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365760" y="1024128"/>
            <a:ext cx="411480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3-suspect conspiracy proven </a:t>
            </a:r>
            <a:r>
              <a:rPr lang="en-US" sz="11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Emma </a:t>
            </a: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(insider), Joe (broker), Norman (buyer)</a:t>
            </a:r>
            <a:endParaRPr lang="en-US" sz="115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WhatsApp: intent, concealment &amp; buyer coordination </a:t>
            </a:r>
            <a:endParaRPr lang="en-US" sz="1150" dirty="0" smtClean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Facebook: patent request, £5M offshore, evidence destruction plan </a:t>
            </a:r>
            <a:endParaRPr lang="en-US" sz="1150" dirty="0" smtClean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Multi-platform </a:t>
            </a: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evasion: WhatsApp + Facebook + Instagram confirmed</a:t>
            </a:r>
            <a:endParaRPr lang="en-US" sz="115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evidence: NIST SP 800-86 &amp; ISO/IEC 27037:2012 compliant </a:t>
            </a:r>
            <a:r>
              <a:rPr lang="en-US" sz="11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legally </a:t>
            </a: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admissible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4617720" y="749808"/>
            <a:ext cx="36576" cy="4114800"/>
          </a:xfrm>
          <a:prstGeom prst="rect">
            <a:avLst/>
          </a:prstGeom>
          <a:solidFill>
            <a:srgbClr val="CBD5E1"/>
          </a:solidFill>
          <a:ln w="12700">
            <a:solidFill>
              <a:srgbClr val="CBD5E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754880" y="749808"/>
            <a:ext cx="402336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Recommendations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4754880" y="1024128"/>
            <a:ext cx="402336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Law Enforcement: Charge all 3 under Trade Secrets Regs 2018 &amp; Computer Misuse Act 1990</a:t>
            </a:r>
            <a:endParaRPr lang="en-US" sz="115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Investigate £5M offshore payment </a:t>
            </a:r>
            <a:r>
              <a:rPr lang="en-US" sz="1150" dirty="0" smtClean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money </a:t>
            </a: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laundering (Proceeds of Crime Act 2002)</a:t>
            </a:r>
            <a:endParaRPr lang="en-US" sz="115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Court order: preserve Instagram @HAMSTER.184397</a:t>
            </a:r>
            <a:endParaRPr lang="en-US" sz="115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Cross-ref call numbers across all 3 devices</a:t>
            </a:r>
            <a:endParaRPr lang="en-US" sz="115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Quantum Tech: Revoke Emma's access, deploy DLP &amp; UBA, enforce least-privilege</a:t>
            </a:r>
            <a:endParaRPr lang="en-US" sz="1150" dirty="0"/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150" dirty="0">
                <a:solidFill>
                  <a:srgbClr val="1E293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Civil action against NexGen Circuits under Trade Secrets Regs 2018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365760" y="3547872"/>
            <a:ext cx="84124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1B2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Relevant Legislation: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365760" y="3840480"/>
            <a:ext cx="1591056" cy="384048"/>
          </a:xfrm>
          <a:prstGeom prst="rect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11480" y="3840480"/>
            <a:ext cx="149961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Computer Misuse Act 1990</a:t>
            </a:r>
            <a:endParaRPr lang="en-US" sz="800" dirty="0"/>
          </a:p>
        </p:txBody>
      </p:sp>
      <p:sp>
        <p:nvSpPr>
          <p:cNvPr id="13" name="Shape 11"/>
          <p:cNvSpPr/>
          <p:nvPr/>
        </p:nvSpPr>
        <p:spPr>
          <a:xfrm>
            <a:off x="2048256" y="3840480"/>
            <a:ext cx="1591056" cy="384048"/>
          </a:xfrm>
          <a:prstGeom prst="rect">
            <a:avLst/>
          </a:prstGeom>
          <a:solidFill>
            <a:srgbClr val="EF4444"/>
          </a:solidFill>
          <a:ln w="12700">
            <a:solidFill>
              <a:srgbClr val="EF4444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2093976" y="3840480"/>
            <a:ext cx="149961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Trade Secrets Regs 2018</a:t>
            </a:r>
            <a:endParaRPr lang="en-US" sz="800" dirty="0"/>
          </a:p>
        </p:txBody>
      </p:sp>
      <p:sp>
        <p:nvSpPr>
          <p:cNvPr id="15" name="Shape 13"/>
          <p:cNvSpPr/>
          <p:nvPr/>
        </p:nvSpPr>
        <p:spPr>
          <a:xfrm>
            <a:off x="3730752" y="3840480"/>
            <a:ext cx="1591056" cy="384048"/>
          </a:xfrm>
          <a:prstGeom prst="rect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776472" y="3840480"/>
            <a:ext cx="149961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Proceeds of Crime Act 2002</a:t>
            </a:r>
            <a:endParaRPr lang="en-US" sz="800" dirty="0"/>
          </a:p>
        </p:txBody>
      </p:sp>
      <p:sp>
        <p:nvSpPr>
          <p:cNvPr id="17" name="Shape 15"/>
          <p:cNvSpPr/>
          <p:nvPr/>
        </p:nvSpPr>
        <p:spPr>
          <a:xfrm>
            <a:off x="5413248" y="3840480"/>
            <a:ext cx="1591056" cy="384048"/>
          </a:xfrm>
          <a:prstGeom prst="rect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58968" y="3840480"/>
            <a:ext cx="149961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Criminal Justice Act 2003</a:t>
            </a:r>
            <a:endParaRPr lang="en-US" sz="800" dirty="0"/>
          </a:p>
        </p:txBody>
      </p:sp>
      <p:sp>
        <p:nvSpPr>
          <p:cNvPr id="19" name="Shape 17"/>
          <p:cNvSpPr/>
          <p:nvPr/>
        </p:nvSpPr>
        <p:spPr>
          <a:xfrm>
            <a:off x="7095744" y="3840480"/>
            <a:ext cx="1591056" cy="384048"/>
          </a:xfrm>
          <a:prstGeom prst="rect">
            <a:avLst/>
          </a:prstGeom>
          <a:solidFill>
            <a:srgbClr val="1E90FF"/>
          </a:solidFill>
          <a:ln w="12700">
            <a:solidFill>
              <a:srgbClr val="1E90F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141464" y="3840480"/>
            <a:ext cx="1499616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Fraud Act 2006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2581</TotalTime>
  <Words>872</Words>
  <Application>Microsoft Office PowerPoint</Application>
  <PresentationFormat>On-screen Show (16:9)</PresentationFormat>
  <Paragraphs>171</Paragraphs>
  <Slides>17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Forensics – Task 2</dc:title>
  <dc:subject>PptxGenJS Presentation</dc:subject>
  <dc:creator>PptxGenJS</dc:creator>
  <cp:lastModifiedBy>ACER</cp:lastModifiedBy>
  <cp:revision>19</cp:revision>
  <dcterms:created xsi:type="dcterms:W3CDTF">2026-04-26T16:46:53Z</dcterms:created>
  <dcterms:modified xsi:type="dcterms:W3CDTF">2026-04-28T11:51:21Z</dcterms:modified>
</cp:coreProperties>
</file>