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4995" autoAdjust="0"/>
    <p:restoredTop sz="94660"/>
  </p:normalViewPr>
  <p:slideViewPr>
    <p:cSldViewPr snapToGrid="0">
      <p:cViewPr varScale="1">
        <p:scale>
          <a:sx n="110" d="100"/>
          <a:sy n="110" d="100"/>
        </p:scale>
        <p:origin x="-594" y="-9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C2355E-7A53-4A59-8D85-8446CA3B98CE}" type="datetimeFigureOut">
              <a:rPr lang="en-US" smtClean="0"/>
              <a:pPr/>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C9DE65-D62B-4194-8EB2-DB762DE01F14}" type="slidenum">
              <a:rPr lang="en-US" smtClean="0"/>
              <a:pPr/>
              <a:t>‹#›</a:t>
            </a:fld>
            <a:endParaRPr lang="en-US"/>
          </a:p>
        </p:txBody>
      </p:sp>
    </p:spTree>
    <p:extLst>
      <p:ext uri="{BB962C8B-B14F-4D97-AF65-F5344CB8AC3E}">
        <p14:creationId xmlns:p14="http://schemas.microsoft.com/office/powerpoint/2010/main" xmlns="" val="3909352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C9DE65-D62B-4194-8EB2-DB762DE01F14}" type="slidenum">
              <a:rPr lang="en-US" smtClean="0"/>
              <a:pPr/>
              <a:t>1</a:t>
            </a:fld>
            <a:endParaRPr lang="en-US"/>
          </a:p>
        </p:txBody>
      </p:sp>
    </p:spTree>
    <p:extLst>
      <p:ext uri="{BB962C8B-B14F-4D97-AF65-F5344CB8AC3E}">
        <p14:creationId xmlns:p14="http://schemas.microsoft.com/office/powerpoint/2010/main" xmlns="" val="2294988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ability to communicate effectively in multiple languages is a valuable asset for any professional. Especially in the hospitality industry in today's globalized world (</a:t>
            </a:r>
            <a:r>
              <a:rPr lang="en-US" dirty="0" err="1"/>
              <a:t>Deresky</a:t>
            </a:r>
            <a:r>
              <a:rPr lang="en-US" dirty="0"/>
              <a:t> et al., 2017). This presentation aims to highlight the benefits of multilingualism and stress the importance of language awareness skills for the staff at Diversity Hotel &amp; Spa London.</a:t>
            </a:r>
          </a:p>
        </p:txBody>
      </p:sp>
      <p:sp>
        <p:nvSpPr>
          <p:cNvPr id="4" name="Slide Number Placeholder 3"/>
          <p:cNvSpPr>
            <a:spLocks noGrp="1"/>
          </p:cNvSpPr>
          <p:nvPr>
            <p:ph type="sldNum" sz="quarter" idx="5"/>
          </p:nvPr>
        </p:nvSpPr>
        <p:spPr/>
        <p:txBody>
          <a:bodyPr/>
          <a:lstStyle/>
          <a:p>
            <a:fld id="{9CC9DE65-D62B-4194-8EB2-DB762DE01F14}" type="slidenum">
              <a:rPr lang="en-US" smtClean="0"/>
              <a:pPr/>
              <a:t>2</a:t>
            </a:fld>
            <a:endParaRPr lang="en-US"/>
          </a:p>
        </p:txBody>
      </p:sp>
    </p:spTree>
    <p:extLst>
      <p:ext uri="{BB962C8B-B14F-4D97-AF65-F5344CB8AC3E}">
        <p14:creationId xmlns:p14="http://schemas.microsoft.com/office/powerpoint/2010/main" xmlns="" val="3071108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Benefits of Multilingualism for Hotel Staff</a:t>
            </a:r>
          </a:p>
          <a:p>
            <a:r>
              <a:rPr lang="en-US" dirty="0"/>
              <a:t>Being able to speak several languages is a valuable asset in a world that values connections and cultural sharing (Hofstede et al., 2010). They understand how important it is in the hospitality industry at Diversity Hotel &amp; Spa London. The benefits are mentioned below:</a:t>
            </a:r>
          </a:p>
          <a:p>
            <a:r>
              <a:rPr lang="en-US" dirty="0"/>
              <a:t>Better Guest Experience: If our staffs can talk to guests in their own language, they can make the guests feel welcome. It doesn't matter if it's just saying hello or explaining all the cool stuff our hotel offers. Speaking the guest's language makes their visit great.</a:t>
            </a:r>
          </a:p>
          <a:p>
            <a:r>
              <a:rPr lang="en-US" dirty="0"/>
              <a:t>Reaching More People: Having multilingual staff helps us attract guests from all over the world. This means more bookings, more money, and better competition with other hotels.</a:t>
            </a:r>
          </a:p>
          <a:p>
            <a:r>
              <a:rPr lang="en-US" dirty="0"/>
              <a:t>Solving Problems Easily: Good communication is the key to solving problems. Our multilingual staff are great at understanding and fixing guest issues quickly so everyone's happy.</a:t>
            </a:r>
          </a:p>
          <a:p>
            <a:endParaRPr lang="en-US" dirty="0"/>
          </a:p>
        </p:txBody>
      </p:sp>
      <p:sp>
        <p:nvSpPr>
          <p:cNvPr id="4" name="Slide Number Placeholder 3"/>
          <p:cNvSpPr>
            <a:spLocks noGrp="1"/>
          </p:cNvSpPr>
          <p:nvPr>
            <p:ph type="sldNum" sz="quarter" idx="5"/>
          </p:nvPr>
        </p:nvSpPr>
        <p:spPr/>
        <p:txBody>
          <a:bodyPr/>
          <a:lstStyle/>
          <a:p>
            <a:fld id="{9CC9DE65-D62B-4194-8EB2-DB762DE01F14}" type="slidenum">
              <a:rPr lang="en-US" smtClean="0"/>
              <a:pPr/>
              <a:t>3</a:t>
            </a:fld>
            <a:endParaRPr lang="en-US"/>
          </a:p>
        </p:txBody>
      </p:sp>
    </p:spTree>
    <p:extLst>
      <p:ext uri="{BB962C8B-B14F-4D97-AF65-F5344CB8AC3E}">
        <p14:creationId xmlns:p14="http://schemas.microsoft.com/office/powerpoint/2010/main" xmlns="" val="2206344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awareness skills</a:t>
            </a:r>
          </a:p>
          <a:p>
            <a:r>
              <a:rPr lang="en-US" dirty="0"/>
              <a:t>Language awareness skills refer to the ability to understand, analyze, and effectively use language in various contexts (</a:t>
            </a:r>
            <a:r>
              <a:rPr lang="en-US" dirty="0" err="1"/>
              <a:t>Maheshkar</a:t>
            </a:r>
            <a:r>
              <a:rPr lang="en-US" dirty="0"/>
              <a:t> et al., 2018). Language skills matter a lot for hotel staff. Here's why:</a:t>
            </a:r>
          </a:p>
          <a:p>
            <a:r>
              <a:rPr lang="en-US" dirty="0"/>
              <a:t>Happy Guests: Speaking a guest's language makes them feel welcome and pleased.</a:t>
            </a:r>
          </a:p>
          <a:p>
            <a:r>
              <a:rPr lang="en-US" dirty="0"/>
              <a:t>Avoiding Mistakes: Knowing cultural differences helps avoid misunderstandings and problems.</a:t>
            </a:r>
          </a:p>
          <a:p>
            <a:r>
              <a:rPr lang="en-US" dirty="0"/>
              <a:t>Quick Solutions: Clear communication helps solve guest issues fast.</a:t>
            </a:r>
          </a:p>
          <a:p>
            <a:r>
              <a:rPr lang="en-US" dirty="0"/>
              <a:t>Stand Out: Speaking different languages makes the hotel special and attractive.</a:t>
            </a:r>
          </a:p>
          <a:p>
            <a:r>
              <a:rPr lang="en-US" dirty="0"/>
              <a:t>Look Professional: Good communication skills show professionalism.</a:t>
            </a:r>
          </a:p>
          <a:p>
            <a:r>
              <a:rPr lang="en-US" dirty="0"/>
              <a:t>In a nutshell, knowing how to talk and understand different languages helps staff do their job better. It makes guests feel welcome and happy. This is great for the hotel's reputation and success.</a:t>
            </a:r>
          </a:p>
          <a:p>
            <a:endParaRPr lang="en-US" dirty="0"/>
          </a:p>
        </p:txBody>
      </p:sp>
      <p:sp>
        <p:nvSpPr>
          <p:cNvPr id="4" name="Slide Number Placeholder 3"/>
          <p:cNvSpPr>
            <a:spLocks noGrp="1"/>
          </p:cNvSpPr>
          <p:nvPr>
            <p:ph type="sldNum" sz="quarter" idx="5"/>
          </p:nvPr>
        </p:nvSpPr>
        <p:spPr/>
        <p:txBody>
          <a:bodyPr/>
          <a:lstStyle/>
          <a:p>
            <a:fld id="{9CC9DE65-D62B-4194-8EB2-DB762DE01F14}" type="slidenum">
              <a:rPr lang="en-US" smtClean="0"/>
              <a:pPr/>
              <a:t>4</a:t>
            </a:fld>
            <a:endParaRPr lang="en-US"/>
          </a:p>
        </p:txBody>
      </p:sp>
    </p:spTree>
    <p:extLst>
      <p:ext uri="{BB962C8B-B14F-4D97-AF65-F5344CB8AC3E}">
        <p14:creationId xmlns:p14="http://schemas.microsoft.com/office/powerpoint/2010/main" xmlns="" val="1315014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Selection: German</a:t>
            </a:r>
          </a:p>
          <a:p>
            <a:r>
              <a:rPr lang="en-US" dirty="0"/>
              <a:t>German is the official language of Germany, Austria, Switzerland, and Liechtenstein. It's also widely spoken in parts of Belgium, Luxembourg, and Italy (Smirnova et al., 2020).</a:t>
            </a:r>
          </a:p>
          <a:p>
            <a:r>
              <a:rPr lang="en-US" dirty="0"/>
              <a:t>German can be considered moderately challenging for English speakers due to its complex grammar and pronunciation. However, our staff can achieve a functional level of proficiency with proper training and practice.</a:t>
            </a:r>
          </a:p>
          <a:p>
            <a:r>
              <a:rPr lang="en-US" dirty="0"/>
              <a:t>Politeness in a Business Context</a:t>
            </a:r>
          </a:p>
          <a:p>
            <a:r>
              <a:rPr lang="en-US" dirty="0"/>
              <a:t>Being formal is important in business in Germany. You usually call people by their titles and last names like "Mr. Schmidt," until they say it's okay to be less formal. This formality also applies in hotels. Where staff should start with formal titles and last names when speaking to guests. Especially at the beginning, until the guest prefers a more relaxed way.</a:t>
            </a:r>
          </a:p>
          <a:p>
            <a:r>
              <a:rPr lang="en-US" dirty="0"/>
              <a:t>Germans really value being on time. If you're late, it can show disrespect. So, in the hotel business, it's essential to make sure meetings or appointments start and finish on time. So, guests don't have to wait. Germans like direct and clear communication. They want things to be straightforward and honest. This means that staff should talk about problems or share information in a clear and short way while still being polite in hotels (</a:t>
            </a:r>
            <a:r>
              <a:rPr lang="en-US" dirty="0" err="1"/>
              <a:t>Almog</a:t>
            </a:r>
            <a:r>
              <a:rPr lang="en-US" dirty="0"/>
              <a:t> et al., 2019). This ensures that guests get the information they need without confusion.</a:t>
            </a:r>
          </a:p>
          <a:p>
            <a:endParaRPr lang="en-US" dirty="0"/>
          </a:p>
        </p:txBody>
      </p:sp>
      <p:sp>
        <p:nvSpPr>
          <p:cNvPr id="4" name="Slide Number Placeholder 3"/>
          <p:cNvSpPr>
            <a:spLocks noGrp="1"/>
          </p:cNvSpPr>
          <p:nvPr>
            <p:ph type="sldNum" sz="quarter" idx="5"/>
          </p:nvPr>
        </p:nvSpPr>
        <p:spPr/>
        <p:txBody>
          <a:bodyPr/>
          <a:lstStyle/>
          <a:p>
            <a:fld id="{9CC9DE65-D62B-4194-8EB2-DB762DE01F14}" type="slidenum">
              <a:rPr lang="en-US" smtClean="0"/>
              <a:pPr/>
              <a:t>5</a:t>
            </a:fld>
            <a:endParaRPr lang="en-US"/>
          </a:p>
        </p:txBody>
      </p:sp>
    </p:spTree>
    <p:extLst>
      <p:ext uri="{BB962C8B-B14F-4D97-AF65-F5344CB8AC3E}">
        <p14:creationId xmlns:p14="http://schemas.microsoft.com/office/powerpoint/2010/main" xmlns="" val="973455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and using different languages at Diversity Hotel &amp; Spa London is a big plus. It helps us make our guests feel more at home and sets us apart from other hotels. We're making sure our guests have a great experience by focusing on languages like German. This is a part of our promise to include everyone and make our hotel even better. It's a step towards making our hotel stand out and grow even more.</a:t>
            </a:r>
          </a:p>
        </p:txBody>
      </p:sp>
      <p:sp>
        <p:nvSpPr>
          <p:cNvPr id="4" name="Slide Number Placeholder 3"/>
          <p:cNvSpPr>
            <a:spLocks noGrp="1"/>
          </p:cNvSpPr>
          <p:nvPr>
            <p:ph type="sldNum" sz="quarter" idx="5"/>
          </p:nvPr>
        </p:nvSpPr>
        <p:spPr/>
        <p:txBody>
          <a:bodyPr/>
          <a:lstStyle/>
          <a:p>
            <a:fld id="{9CC9DE65-D62B-4194-8EB2-DB762DE01F14}" type="slidenum">
              <a:rPr lang="en-US" smtClean="0"/>
              <a:pPr/>
              <a:t>6</a:t>
            </a:fld>
            <a:endParaRPr lang="en-US"/>
          </a:p>
        </p:txBody>
      </p:sp>
    </p:spTree>
    <p:extLst>
      <p:ext uri="{BB962C8B-B14F-4D97-AF65-F5344CB8AC3E}">
        <p14:creationId xmlns:p14="http://schemas.microsoft.com/office/powerpoint/2010/main" xmlns="" val="264401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Almog</a:t>
            </a:r>
            <a:r>
              <a:rPr lang="en-US" dirty="0"/>
              <a:t>, Y., </a:t>
            </a:r>
            <a:r>
              <a:rPr lang="en-US" dirty="0" err="1"/>
              <a:t>Belgum</a:t>
            </a:r>
            <a:r>
              <a:rPr lang="en-US" dirty="0"/>
              <a:t>, K., </a:t>
            </a:r>
            <a:r>
              <a:rPr lang="en-US" dirty="0" err="1"/>
              <a:t>Biebuyck</a:t>
            </a:r>
            <a:r>
              <a:rPr lang="en-US" dirty="0"/>
              <a:t>, B., </a:t>
            </a:r>
            <a:r>
              <a:rPr lang="en-US" dirty="0" err="1"/>
              <a:t>Brockmann</a:t>
            </a:r>
            <a:r>
              <a:rPr lang="en-US" dirty="0"/>
              <a:t>, S., Byrd, V., Chronister, N., ... &amp; Niekerk, C. (2019). Does German Cultural Studies need the Nation-State Model?. The German Quarterly, 92(4), 431-503.</a:t>
            </a:r>
          </a:p>
          <a:p>
            <a:r>
              <a:rPr lang="en-US" dirty="0" err="1"/>
              <a:t>Deresky</a:t>
            </a:r>
            <a:r>
              <a:rPr lang="en-US" dirty="0"/>
              <a:t>, H. (2017) International Management: Managing Across Borders and Cultures: Text and Cases. 9th Ed. Harlow: Pearson Education Ltd.</a:t>
            </a:r>
          </a:p>
          <a:p>
            <a:r>
              <a:rPr lang="en-US" dirty="0"/>
              <a:t>Hofstede, G., Hofstede, G.J. and Minkov, M. (2010) Cultures and organizations: software of the mind. 3rd Ed. New York: McGraw-Hill.</a:t>
            </a:r>
          </a:p>
          <a:p>
            <a:r>
              <a:rPr lang="en-US" dirty="0" err="1"/>
              <a:t>Maheshkar</a:t>
            </a:r>
            <a:r>
              <a:rPr lang="en-US" dirty="0"/>
              <a:t>, C. and Sharma, V. (2018) Handbook of Research on Cross-Cultural Business Education. Hershey: IGI Global.</a:t>
            </a:r>
          </a:p>
          <a:p>
            <a:r>
              <a:rPr lang="en-US" dirty="0"/>
              <a:t>Smirnova, T. P., </a:t>
            </a:r>
            <a:r>
              <a:rPr lang="en-US" dirty="0" err="1"/>
              <a:t>Zhiganova</a:t>
            </a:r>
            <a:r>
              <a:rPr lang="en-US" dirty="0"/>
              <a:t>, A. V., P Smirnova, T., &amp; V </a:t>
            </a:r>
            <a:r>
              <a:rPr lang="en-US" dirty="0" err="1"/>
              <a:t>Zhiganova</a:t>
            </a:r>
            <a:r>
              <a:rPr lang="en-US" dirty="0"/>
              <a:t>, A. (2020). Multilingualism In Contemporary Translingual German-Language Literature: Forms And Functions. European Proceedings of Social and </a:t>
            </a:r>
            <a:r>
              <a:rPr lang="en-US" dirty="0" err="1"/>
              <a:t>Behavioural</a:t>
            </a:r>
            <a:r>
              <a:rPr lang="en-US" dirty="0"/>
              <a:t> Sciences, 102.</a:t>
            </a:r>
          </a:p>
          <a:p>
            <a:endParaRPr lang="en-US" dirty="0"/>
          </a:p>
        </p:txBody>
      </p:sp>
      <p:sp>
        <p:nvSpPr>
          <p:cNvPr id="4" name="Slide Number Placeholder 3"/>
          <p:cNvSpPr>
            <a:spLocks noGrp="1"/>
          </p:cNvSpPr>
          <p:nvPr>
            <p:ph type="sldNum" sz="quarter" idx="5"/>
          </p:nvPr>
        </p:nvSpPr>
        <p:spPr/>
        <p:txBody>
          <a:bodyPr/>
          <a:lstStyle/>
          <a:p>
            <a:fld id="{9CC9DE65-D62B-4194-8EB2-DB762DE01F14}" type="slidenum">
              <a:rPr lang="en-US" smtClean="0"/>
              <a:pPr/>
              <a:t>7</a:t>
            </a:fld>
            <a:endParaRPr lang="en-US"/>
          </a:p>
        </p:txBody>
      </p:sp>
    </p:spTree>
    <p:extLst>
      <p:ext uri="{BB962C8B-B14F-4D97-AF65-F5344CB8AC3E}">
        <p14:creationId xmlns:p14="http://schemas.microsoft.com/office/powerpoint/2010/main" xmlns="" val="3844630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1572574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281858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832651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90301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778514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998772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874490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04250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903201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347803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680458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82256-D9C8-4C62-814A-0C8F10845722}" type="slidenum">
              <a:rPr lang="en-US" smtClean="0"/>
              <a:pPr/>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xmlns="" val="3348037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3574398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710017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18690344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962334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6563F-454E-4A37-8116-47E67825AF16}" type="datetimeFigureOut">
              <a:rPr lang="en-US" smtClean="0"/>
              <a:pPr/>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2328962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xmlns=""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EA6563F-454E-4A37-8116-47E67825AF16}" type="datetimeFigureOut">
              <a:rPr lang="en-US" smtClean="0"/>
              <a:pPr/>
              <a:t>10/26/2023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9B82256-D9C8-4C62-814A-0C8F10845722}" type="slidenum">
              <a:rPr lang="en-US" smtClean="0"/>
              <a:pPr/>
              <a:t>‹#›</a:t>
            </a:fld>
            <a:endParaRPr lang="en-US"/>
          </a:p>
        </p:txBody>
      </p:sp>
    </p:spTree>
    <p:extLst>
      <p:ext uri="{BB962C8B-B14F-4D97-AF65-F5344CB8AC3E}">
        <p14:creationId xmlns:p14="http://schemas.microsoft.com/office/powerpoint/2010/main" xmlns="" val="37066668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7348_student_uwtsd_ac_uk/Documents/Z%C3%A1znam-20231026_183042.webm?csf=1&amp;web=1&amp;e=s8xUE7&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xmlns="" id="{2EDC3CFC-6F9F-3F7B-E97D-CC70006F06D7}"/>
              </a:ext>
            </a:extLst>
          </p:cNvPr>
          <p:cNvSpPr>
            <a:spLocks noGrp="1"/>
          </p:cNvSpPr>
          <p:nvPr>
            <p:ph type="subTitle" idx="1"/>
          </p:nvPr>
        </p:nvSpPr>
        <p:spPr>
          <a:xfrm>
            <a:off x="1751012" y="2484037"/>
            <a:ext cx="8689976" cy="4280830"/>
          </a:xfrm>
        </p:spPr>
        <p:txBody>
          <a:bodyPr>
            <a:normAutofit/>
          </a:bodyPr>
          <a:lstStyle/>
          <a:p>
            <a:pPr marL="0" marR="0" algn="ctr">
              <a:lnSpc>
                <a:spcPct val="200000"/>
              </a:lnSpc>
              <a:spcBef>
                <a:spcPts val="0"/>
              </a:spcBef>
              <a:spcAft>
                <a:spcPts val="800"/>
              </a:spcAft>
            </a:pPr>
            <a:r>
              <a:rPr lang="en-US" sz="2800" dirty="0">
                <a:solidFill>
                  <a:srgbClr val="000000"/>
                </a:solidFill>
                <a:effectLst/>
                <a:latin typeface="Times New Roman" panose="02020603050405020304" pitchFamily="18" charset="0"/>
                <a:ea typeface="Times New Roman" panose="02020603050405020304" pitchFamily="18" charset="0"/>
              </a:rPr>
              <a:t>BA International Hotel Management</a:t>
            </a:r>
          </a:p>
          <a:p>
            <a:pPr>
              <a:lnSpc>
                <a:spcPct val="200000"/>
              </a:lnSpc>
              <a:spcBef>
                <a:spcPts val="0"/>
              </a:spcBef>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rPr>
              <a:t>BMIH5003</a:t>
            </a:r>
            <a:endParaRPr lang="en-US" sz="1800" dirty="0">
              <a:effectLst/>
              <a:latin typeface="Times New Roman" panose="02020603050405020304" pitchFamily="18" charset="0"/>
              <a:ea typeface="Calibri" panose="020F0502020204030204" pitchFamily="34" charset="0"/>
            </a:endParaRPr>
          </a:p>
          <a:p>
            <a:pPr marL="0" marR="0" algn="ctr">
              <a:lnSpc>
                <a:spcPct val="200000"/>
              </a:lnSpc>
              <a:spcBef>
                <a:spcPts val="0"/>
              </a:spcBef>
              <a:spcAft>
                <a:spcPts val="800"/>
              </a:spcAft>
            </a:pPr>
            <a:r>
              <a:rPr lang="en-US" sz="1400" b="1" dirty="0">
                <a:solidFill>
                  <a:srgbClr val="000000"/>
                </a:solidFill>
                <a:effectLst/>
                <a:latin typeface="Times New Roman" panose="02020603050405020304" pitchFamily="18" charset="0"/>
                <a:ea typeface="Times New Roman" panose="02020603050405020304" pitchFamily="18" charset="0"/>
              </a:rPr>
              <a:t>Foreign Languages &amp; Cultural Awareness</a:t>
            </a:r>
            <a:endParaRPr lang="en-US" sz="1400" dirty="0">
              <a:effectLst/>
              <a:latin typeface="Times New Roman" panose="02020603050405020304" pitchFamily="18" charset="0"/>
              <a:ea typeface="Calibri" panose="020F0502020204030204" pitchFamily="34" charset="0"/>
            </a:endParaRPr>
          </a:p>
          <a:p>
            <a:pPr marL="0" marR="0" algn="ctr">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rPr>
              <a:t>Student Name</a:t>
            </a:r>
            <a:r>
              <a:rPr lang="en-US" sz="1800" dirty="0" smtClean="0">
                <a:effectLst/>
                <a:latin typeface="Times New Roman" panose="02020603050405020304" pitchFamily="18" charset="0"/>
                <a:ea typeface="Calibri" panose="020F0502020204030204" pitchFamily="34" charset="0"/>
              </a:rPr>
              <a:t>: Anna </a:t>
            </a:r>
            <a:r>
              <a:rPr lang="en-US" sz="1800" dirty="0" err="1" smtClean="0">
                <a:effectLst/>
                <a:latin typeface="Times New Roman" panose="02020603050405020304" pitchFamily="18" charset="0"/>
                <a:ea typeface="Calibri" panose="020F0502020204030204" pitchFamily="34" charset="0"/>
              </a:rPr>
              <a:t>dunova</a:t>
            </a:r>
            <a:endParaRPr lang="en-US" sz="1800" dirty="0">
              <a:effectLst/>
              <a:latin typeface="Times New Roman" panose="02020603050405020304" pitchFamily="18" charset="0"/>
              <a:ea typeface="Calibri" panose="020F0502020204030204" pitchFamily="34" charset="0"/>
            </a:endParaRPr>
          </a:p>
          <a:p>
            <a:pPr marL="0" marR="0" algn="ctr">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rPr>
              <a:t>Student </a:t>
            </a:r>
            <a:r>
              <a:rPr lang="en-US" sz="1800" dirty="0" smtClean="0">
                <a:effectLst/>
                <a:latin typeface="Times New Roman" panose="02020603050405020304" pitchFamily="18" charset="0"/>
                <a:ea typeface="Calibri" panose="020F0502020204030204" pitchFamily="34" charset="0"/>
              </a:rPr>
              <a:t>ID:2207348</a:t>
            </a:r>
          </a:p>
          <a:p>
            <a:r>
              <a:rPr lang="cs-CZ" dirty="0" smtClean="0">
                <a:hlinkClick r:id="rId3"/>
              </a:rPr>
              <a:t>Záznam-20231026_183042.webm</a:t>
            </a:r>
            <a:endParaRPr lang="en-US" dirty="0"/>
          </a:p>
        </p:txBody>
      </p:sp>
      <p:pic>
        <p:nvPicPr>
          <p:cNvPr id="4" name="Picture 3">
            <a:extLst>
              <a:ext uri="{FF2B5EF4-FFF2-40B4-BE49-F238E27FC236}">
                <a16:creationId xmlns:a16="http://schemas.microsoft.com/office/drawing/2014/main" xmlns="" id="{BF2A31D1-B66D-DE31-2575-BA3668BC34C6}"/>
              </a:ext>
            </a:extLst>
          </p:cNvPr>
          <p:cNvPicPr>
            <a:picLocks noChangeAspect="1"/>
          </p:cNvPicPr>
          <p:nvPr/>
        </p:nvPicPr>
        <p:blipFill>
          <a:blip r:embed="rId4"/>
          <a:stretch>
            <a:fillRect/>
          </a:stretch>
        </p:blipFill>
        <p:spPr>
          <a:xfrm>
            <a:off x="4707802" y="334978"/>
            <a:ext cx="2606885" cy="2133785"/>
          </a:xfrm>
          <a:prstGeom prst="rect">
            <a:avLst/>
          </a:prstGeom>
        </p:spPr>
      </p:pic>
    </p:spTree>
    <p:extLst>
      <p:ext uri="{BB962C8B-B14F-4D97-AF65-F5344CB8AC3E}">
        <p14:creationId xmlns:p14="http://schemas.microsoft.com/office/powerpoint/2010/main" xmlns="" val="50511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2F30FF-5D97-B757-AEF0-56000FC7AF6A}"/>
              </a:ext>
            </a:extLst>
          </p:cNvPr>
          <p:cNvSpPr>
            <a:spLocks noGrp="1"/>
          </p:cNvSpPr>
          <p:nvPr>
            <p:ph type="title"/>
          </p:nvPr>
        </p:nvSpPr>
        <p:spPr>
          <a:xfrm>
            <a:off x="1390280" y="691364"/>
            <a:ext cx="8740125" cy="830275"/>
          </a:xfrm>
        </p:spPr>
        <p:txBody>
          <a:bodyPr>
            <a:normAutofit fontScale="90000"/>
          </a:bodyPr>
          <a:lstStyle/>
          <a:p>
            <a:pPr marL="0" marR="0">
              <a:lnSpc>
                <a:spcPct val="150000"/>
              </a:lnSpc>
              <a:spcBef>
                <a:spcPts val="200"/>
              </a:spcBef>
              <a:spcAft>
                <a:spcPts val="0"/>
              </a:spcAft>
            </a:pP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5FDD14C8-BD73-165B-2482-B05C72F19A8B}"/>
              </a:ext>
            </a:extLst>
          </p:cNvPr>
          <p:cNvSpPr>
            <a:spLocks noGrp="1"/>
          </p:cNvSpPr>
          <p:nvPr>
            <p:ph sz="quarter" idx="13"/>
          </p:nvPr>
        </p:nvSpPr>
        <p:spPr>
          <a:xfrm>
            <a:off x="2689979" y="1681486"/>
            <a:ext cx="7340838" cy="4295685"/>
          </a:xfrm>
        </p:spPr>
        <p:txBody>
          <a:bodyPr/>
          <a:lstStyle/>
          <a:p>
            <a:pPr marL="0" indent="0">
              <a:buNone/>
            </a:pPr>
            <a:r>
              <a:rPr lang="en-US" cap="none" dirty="0">
                <a:latin typeface="Times New Roman" panose="02020603050405020304" pitchFamily="18" charset="0"/>
                <a:cs typeface="Times New Roman" panose="02020603050405020304" pitchFamily="18" charset="0"/>
              </a:rPr>
              <a:t>The ability to communicate effectively in multiple languages is a valuable asset for any professional  especially in the hospitality industry in today's globalized world (</a:t>
            </a:r>
            <a:r>
              <a:rPr lang="en-US" cap="none" dirty="0" err="1">
                <a:latin typeface="Times New Roman" panose="02020603050405020304" pitchFamily="18" charset="0"/>
                <a:cs typeface="Times New Roman" panose="02020603050405020304" pitchFamily="18" charset="0"/>
              </a:rPr>
              <a:t>deresky</a:t>
            </a:r>
            <a:r>
              <a:rPr lang="en-US" cap="none" dirty="0">
                <a:latin typeface="Times New Roman" panose="02020603050405020304" pitchFamily="18" charset="0"/>
                <a:cs typeface="Times New Roman" panose="02020603050405020304" pitchFamily="18" charset="0"/>
              </a:rPr>
              <a:t> et al., 2017). This presentation aims to highlight the benefits of multilingualism and stress the importance of language awareness skills for the staff at Diversity hotel &amp; spa London.</a:t>
            </a:r>
          </a:p>
        </p:txBody>
      </p:sp>
      <p:pic>
        <p:nvPicPr>
          <p:cNvPr id="4" name="Picture 3">
            <a:extLst>
              <a:ext uri="{FF2B5EF4-FFF2-40B4-BE49-F238E27FC236}">
                <a16:creationId xmlns:a16="http://schemas.microsoft.com/office/drawing/2014/main" xmlns="" id="{87882E5F-728E-6CCB-2A6D-A2437883791D}"/>
              </a:ext>
            </a:extLst>
          </p:cNvPr>
          <p:cNvPicPr>
            <a:picLocks noChangeAspect="1"/>
          </p:cNvPicPr>
          <p:nvPr/>
        </p:nvPicPr>
        <p:blipFill>
          <a:blip r:embed="rId3"/>
          <a:stretch>
            <a:fillRect/>
          </a:stretch>
        </p:blipFill>
        <p:spPr>
          <a:xfrm>
            <a:off x="9069592" y="3922131"/>
            <a:ext cx="2762250" cy="1657350"/>
          </a:xfrm>
          <a:prstGeom prst="rect">
            <a:avLst/>
          </a:prstGeom>
        </p:spPr>
      </p:pic>
    </p:spTree>
    <p:extLst>
      <p:ext uri="{BB962C8B-B14F-4D97-AF65-F5344CB8AC3E}">
        <p14:creationId xmlns:p14="http://schemas.microsoft.com/office/powerpoint/2010/main" xmlns="" val="1498424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E60B7B-8302-7830-4D1B-3E26EA59B72D}"/>
              </a:ext>
            </a:extLst>
          </p:cNvPr>
          <p:cNvSpPr>
            <a:spLocks noGrp="1"/>
          </p:cNvSpPr>
          <p:nvPr>
            <p:ph type="title"/>
          </p:nvPr>
        </p:nvSpPr>
        <p:spPr>
          <a:xfrm>
            <a:off x="1341064" y="922946"/>
            <a:ext cx="9833987" cy="1035374"/>
          </a:xfrm>
        </p:spPr>
        <p:txBody>
          <a:bodyPr>
            <a:normAutofit fontScale="90000"/>
          </a:bodyPr>
          <a:lstStyle/>
          <a:p>
            <a:pPr marL="0" marR="0">
              <a:lnSpc>
                <a:spcPct val="150000"/>
              </a:lnSpc>
              <a:spcBef>
                <a:spcPts val="200"/>
              </a:spcBef>
              <a:spcAft>
                <a:spcPts val="0"/>
              </a:spcAft>
            </a:pPr>
            <a:r>
              <a:rPr lang="en-US" sz="31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Benefits of Multilingualism for Hotel Staff</a:t>
            </a: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BD98448B-CB55-5C3F-A309-51772AC122EB}"/>
              </a:ext>
            </a:extLst>
          </p:cNvPr>
          <p:cNvSpPr>
            <a:spLocks noGrp="1"/>
          </p:cNvSpPr>
          <p:nvPr>
            <p:ph sz="quarter" idx="13"/>
          </p:nvPr>
        </p:nvSpPr>
        <p:spPr>
          <a:xfrm>
            <a:off x="3669587" y="1786304"/>
            <a:ext cx="6648628" cy="4552059"/>
          </a:xfrm>
        </p:spPr>
        <p:txBody>
          <a:bodyPr/>
          <a:lstStyle/>
          <a:p>
            <a:pPr marL="0" indent="0">
              <a:buNone/>
            </a:pPr>
            <a:r>
              <a:rPr lang="en-US" cap="none" dirty="0">
                <a:latin typeface="Times New Roman" panose="02020603050405020304" pitchFamily="18" charset="0"/>
                <a:cs typeface="Times New Roman" panose="02020603050405020304" pitchFamily="18" charset="0"/>
              </a:rPr>
              <a:t>Multilingualism enhances cultural exchange (Hofstede et al., 2010). Diversity Hotel &amp; Spa London values this in hospitality. Benefits of multilingual staff:</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Improved guest experience.</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Wider global reach.</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Efficient problem-solving.</a:t>
            </a:r>
          </a:p>
        </p:txBody>
      </p:sp>
      <p:pic>
        <p:nvPicPr>
          <p:cNvPr id="4" name="Picture 3">
            <a:extLst>
              <a:ext uri="{FF2B5EF4-FFF2-40B4-BE49-F238E27FC236}">
                <a16:creationId xmlns:a16="http://schemas.microsoft.com/office/drawing/2014/main" xmlns="" id="{B17A5B76-17F8-0E26-D0BD-159EC9433DDF}"/>
              </a:ext>
            </a:extLst>
          </p:cNvPr>
          <p:cNvPicPr>
            <a:picLocks noChangeAspect="1"/>
          </p:cNvPicPr>
          <p:nvPr/>
        </p:nvPicPr>
        <p:blipFill>
          <a:blip r:embed="rId3"/>
          <a:stretch>
            <a:fillRect/>
          </a:stretch>
        </p:blipFill>
        <p:spPr>
          <a:xfrm>
            <a:off x="223413" y="3329191"/>
            <a:ext cx="2800350" cy="1638300"/>
          </a:xfrm>
          <a:prstGeom prst="rect">
            <a:avLst/>
          </a:prstGeom>
        </p:spPr>
      </p:pic>
    </p:spTree>
    <p:extLst>
      <p:ext uri="{BB962C8B-B14F-4D97-AF65-F5344CB8AC3E}">
        <p14:creationId xmlns:p14="http://schemas.microsoft.com/office/powerpoint/2010/main" xmlns="" val="185556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EC2B80-03D7-44E5-CCB3-A27B83A5C19F}"/>
              </a:ext>
            </a:extLst>
          </p:cNvPr>
          <p:cNvSpPr>
            <a:spLocks noGrp="1"/>
          </p:cNvSpPr>
          <p:nvPr>
            <p:ph type="title"/>
          </p:nvPr>
        </p:nvSpPr>
        <p:spPr/>
        <p:txBody>
          <a:bodyPr>
            <a:normAutofit fontScale="90000"/>
          </a:bodyPr>
          <a:lstStyle/>
          <a:p>
            <a:pPr marL="0" marR="0">
              <a:lnSpc>
                <a:spcPct val="150000"/>
              </a:lnSpc>
              <a:spcBef>
                <a:spcPts val="200"/>
              </a:spcBef>
              <a:spcAft>
                <a:spcPts val="0"/>
              </a:spcAft>
            </a:pPr>
            <a:r>
              <a:rPr lang="en-US" sz="3600" b="1" dirty="0">
                <a:solidFill>
                  <a:srgbClr val="2F5496"/>
                </a:solidFill>
                <a:effectLst/>
                <a:latin typeface="Nirmala UI" panose="020B0502040204020203" pitchFamily="34" charset="0"/>
                <a:ea typeface="Times New Roman" panose="02020603050405020304" pitchFamily="18" charset="0"/>
                <a:cs typeface="Times New Roman" panose="02020603050405020304" pitchFamily="18" charset="0"/>
              </a:rPr>
              <a:t>L</a:t>
            </a: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anguage awareness skills</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ED6879F5-A787-580C-5B3D-EE5BF59C3B6C}"/>
              </a:ext>
            </a:extLst>
          </p:cNvPr>
          <p:cNvSpPr>
            <a:spLocks noGrp="1"/>
          </p:cNvSpPr>
          <p:nvPr>
            <p:ph sz="quarter" idx="13"/>
          </p:nvPr>
        </p:nvSpPr>
        <p:spPr>
          <a:xfrm>
            <a:off x="2383651" y="1815519"/>
            <a:ext cx="7683295" cy="3714571"/>
          </a:xfrm>
        </p:spPr>
        <p:txBody>
          <a:bodyPr>
            <a:normAutofit/>
          </a:bodyPr>
          <a:lstStyle/>
          <a:p>
            <a:pPr marL="0" indent="0">
              <a:buNone/>
            </a:pPr>
            <a:r>
              <a:rPr lang="en-US" cap="none" dirty="0">
                <a:latin typeface="Times New Roman" panose="02020603050405020304" pitchFamily="18" charset="0"/>
                <a:cs typeface="Times New Roman" panose="02020603050405020304" pitchFamily="18" charset="0"/>
              </a:rPr>
              <a:t>Language awareness skills refer to the ability to understand, analyze, and effectively use language in various contexts (</a:t>
            </a:r>
            <a:r>
              <a:rPr lang="en-US" cap="none" dirty="0" err="1">
                <a:latin typeface="Times New Roman" panose="02020603050405020304" pitchFamily="18" charset="0"/>
                <a:cs typeface="Times New Roman" panose="02020603050405020304" pitchFamily="18" charset="0"/>
              </a:rPr>
              <a:t>Maheshkar</a:t>
            </a:r>
            <a:r>
              <a:rPr lang="en-US" cap="none" dirty="0">
                <a:latin typeface="Times New Roman" panose="02020603050405020304" pitchFamily="18" charset="0"/>
                <a:cs typeface="Times New Roman" panose="02020603050405020304" pitchFamily="18" charset="0"/>
              </a:rPr>
              <a:t> et al., 2018). Language skills matter a lot for hotel staff. Here's why:</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Happy Guests</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Avoiding Mistakes </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Quick Solutions</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Stand Out</a:t>
            </a:r>
          </a:p>
          <a:p>
            <a:pPr>
              <a:buFont typeface="Wingdings" panose="05000000000000000000" pitchFamily="2" charset="2"/>
              <a:buChar char="q"/>
            </a:pPr>
            <a:r>
              <a:rPr lang="en-US" cap="none" dirty="0">
                <a:latin typeface="Times New Roman" panose="02020603050405020304" pitchFamily="18" charset="0"/>
                <a:cs typeface="Times New Roman" panose="02020603050405020304" pitchFamily="18" charset="0"/>
              </a:rPr>
              <a:t>Look Professional</a:t>
            </a:r>
          </a:p>
        </p:txBody>
      </p:sp>
      <p:pic>
        <p:nvPicPr>
          <p:cNvPr id="4" name="Picture 3">
            <a:extLst>
              <a:ext uri="{FF2B5EF4-FFF2-40B4-BE49-F238E27FC236}">
                <a16:creationId xmlns:a16="http://schemas.microsoft.com/office/drawing/2014/main" xmlns="" id="{F8A8E435-4461-5778-07B9-3B1A9F4903B4}"/>
              </a:ext>
            </a:extLst>
          </p:cNvPr>
          <p:cNvPicPr>
            <a:picLocks noChangeAspect="1"/>
          </p:cNvPicPr>
          <p:nvPr/>
        </p:nvPicPr>
        <p:blipFill>
          <a:blip r:embed="rId3"/>
          <a:stretch>
            <a:fillRect/>
          </a:stretch>
        </p:blipFill>
        <p:spPr>
          <a:xfrm>
            <a:off x="7604345" y="3527598"/>
            <a:ext cx="2705100" cy="1685925"/>
          </a:xfrm>
          <a:prstGeom prst="rect">
            <a:avLst/>
          </a:prstGeom>
        </p:spPr>
      </p:pic>
    </p:spTree>
    <p:extLst>
      <p:ext uri="{BB962C8B-B14F-4D97-AF65-F5344CB8AC3E}">
        <p14:creationId xmlns:p14="http://schemas.microsoft.com/office/powerpoint/2010/main" xmlns="" val="1534631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0BB2F4-4071-B8F6-14A3-2CDE5F12285B}"/>
              </a:ext>
            </a:extLst>
          </p:cNvPr>
          <p:cNvSpPr>
            <a:spLocks noGrp="1"/>
          </p:cNvSpPr>
          <p:nvPr>
            <p:ph type="title"/>
          </p:nvPr>
        </p:nvSpPr>
        <p:spPr>
          <a:xfrm>
            <a:off x="1634869" y="621087"/>
            <a:ext cx="9261419" cy="688990"/>
          </a:xfrm>
        </p:spPr>
        <p:txBody>
          <a:bodyPr>
            <a:normAutofit fontScale="90000"/>
          </a:bodyPr>
          <a:lstStyle/>
          <a:p>
            <a:pPr marL="0" marR="0">
              <a:lnSpc>
                <a:spcPct val="150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Language Selection: German</a:t>
            </a: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E90F1C02-06B9-0495-C6F0-A565801BA046}"/>
              </a:ext>
            </a:extLst>
          </p:cNvPr>
          <p:cNvSpPr>
            <a:spLocks noGrp="1"/>
          </p:cNvSpPr>
          <p:nvPr>
            <p:ph sz="quarter" idx="13"/>
          </p:nvPr>
        </p:nvSpPr>
        <p:spPr>
          <a:xfrm>
            <a:off x="1782197" y="1153589"/>
            <a:ext cx="8353115" cy="3424107"/>
          </a:xfrm>
        </p:spPr>
        <p:txBody>
          <a:bodyPr>
            <a:normAutofit/>
          </a:bodyPr>
          <a:lstStyle/>
          <a:p>
            <a:pPr marL="0" indent="0">
              <a:buNone/>
            </a:pPr>
            <a:r>
              <a:rPr lang="en-US" sz="1400" cap="none" dirty="0">
                <a:latin typeface="Times New Roman" panose="02020603050405020304" pitchFamily="18" charset="0"/>
                <a:cs typeface="Times New Roman" panose="02020603050405020304" pitchFamily="18" charset="0"/>
              </a:rPr>
              <a:t>German is the official language in Germany, Austria, Switzerland, and Liechtenstein, and is also spoken in parts of Belgium, Luxembourg, and Italy (Smirnova et al., 2020). While it poses some challenges for English speakers, with proper training and practice, our staff can attain a functional level of proficiency.</a:t>
            </a:r>
          </a:p>
        </p:txBody>
      </p:sp>
      <p:sp>
        <p:nvSpPr>
          <p:cNvPr id="4" name="TextBox 3">
            <a:extLst>
              <a:ext uri="{FF2B5EF4-FFF2-40B4-BE49-F238E27FC236}">
                <a16:creationId xmlns:a16="http://schemas.microsoft.com/office/drawing/2014/main" xmlns="" id="{63E895F1-97B9-2DEC-0C94-0A8D5AB1C304}"/>
              </a:ext>
            </a:extLst>
          </p:cNvPr>
          <p:cNvSpPr txBox="1"/>
          <p:nvPr/>
        </p:nvSpPr>
        <p:spPr>
          <a:xfrm>
            <a:off x="3869508" y="2540730"/>
            <a:ext cx="4982198" cy="498663"/>
          </a:xfrm>
          <a:prstGeom prst="rect">
            <a:avLst/>
          </a:prstGeom>
          <a:noFill/>
        </p:spPr>
        <p:txBody>
          <a:bodyPr wrap="square" rtlCol="0">
            <a:spAutoFit/>
          </a:bodyPr>
          <a:lstStyle/>
          <a:p>
            <a:pPr marL="0" marR="0" algn="just">
              <a:lnSpc>
                <a:spcPct val="150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POLITENESS IN A BUSINESS CONTEXT</a:t>
            </a:r>
          </a:p>
        </p:txBody>
      </p:sp>
      <p:sp>
        <p:nvSpPr>
          <p:cNvPr id="5" name="TextBox 4">
            <a:extLst>
              <a:ext uri="{FF2B5EF4-FFF2-40B4-BE49-F238E27FC236}">
                <a16:creationId xmlns:a16="http://schemas.microsoft.com/office/drawing/2014/main" xmlns="" id="{445D6BB6-A9A9-C264-59D3-C7E78EF0DA4D}"/>
              </a:ext>
            </a:extLst>
          </p:cNvPr>
          <p:cNvSpPr txBox="1"/>
          <p:nvPr/>
        </p:nvSpPr>
        <p:spPr>
          <a:xfrm>
            <a:off x="3512745" y="3452704"/>
            <a:ext cx="6343404" cy="2031325"/>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German business and hospitality demand formality: use titles and last names until a more casual tone is established.</a:t>
            </a:r>
          </a:p>
          <a:p>
            <a:r>
              <a:rPr lang="en-US" dirty="0">
                <a:latin typeface="Times New Roman" panose="02020603050405020304" pitchFamily="18" charset="0"/>
                <a:cs typeface="Times New Roman" panose="02020603050405020304" pitchFamily="18" charset="0"/>
              </a:rPr>
              <a:t>Punctuality is a sign of respect; start and end meetings promptly to honor guests' time.</a:t>
            </a:r>
          </a:p>
          <a:p>
            <a:r>
              <a:rPr lang="en-US" dirty="0">
                <a:latin typeface="Times New Roman" panose="02020603050405020304" pitchFamily="18" charset="0"/>
                <a:cs typeface="Times New Roman" panose="02020603050405020304" pitchFamily="18" charset="0"/>
              </a:rPr>
              <a:t>Germans appreciate direct, concise communication; be clear and honest while remaining polite in hotel interactions (</a:t>
            </a:r>
            <a:r>
              <a:rPr lang="en-US" dirty="0" err="1">
                <a:latin typeface="Times New Roman" panose="02020603050405020304" pitchFamily="18" charset="0"/>
                <a:cs typeface="Times New Roman" panose="02020603050405020304" pitchFamily="18" charset="0"/>
              </a:rPr>
              <a:t>Almog</a:t>
            </a:r>
            <a:r>
              <a:rPr lang="en-US" dirty="0">
                <a:latin typeface="Times New Roman" panose="02020603050405020304" pitchFamily="18" charset="0"/>
                <a:cs typeface="Times New Roman" panose="02020603050405020304" pitchFamily="18" charset="0"/>
              </a:rPr>
              <a:t> et al., 2019).</a:t>
            </a:r>
          </a:p>
        </p:txBody>
      </p:sp>
      <p:pic>
        <p:nvPicPr>
          <p:cNvPr id="6" name="Picture 5">
            <a:extLst>
              <a:ext uri="{FF2B5EF4-FFF2-40B4-BE49-F238E27FC236}">
                <a16:creationId xmlns:a16="http://schemas.microsoft.com/office/drawing/2014/main" xmlns="" id="{9A78315D-BD25-82DE-2D98-E6A398364354}"/>
              </a:ext>
            </a:extLst>
          </p:cNvPr>
          <p:cNvPicPr>
            <a:picLocks noChangeAspect="1"/>
          </p:cNvPicPr>
          <p:nvPr/>
        </p:nvPicPr>
        <p:blipFill>
          <a:blip r:embed="rId3"/>
          <a:stretch>
            <a:fillRect/>
          </a:stretch>
        </p:blipFill>
        <p:spPr>
          <a:xfrm>
            <a:off x="9856149" y="1723388"/>
            <a:ext cx="1939983" cy="1348613"/>
          </a:xfrm>
          <a:prstGeom prst="rect">
            <a:avLst/>
          </a:prstGeom>
        </p:spPr>
      </p:pic>
      <p:pic>
        <p:nvPicPr>
          <p:cNvPr id="7" name="Picture 6">
            <a:extLst>
              <a:ext uri="{FF2B5EF4-FFF2-40B4-BE49-F238E27FC236}">
                <a16:creationId xmlns:a16="http://schemas.microsoft.com/office/drawing/2014/main" xmlns="" id="{EE4CA752-F6ED-F1D7-26DE-6F171CAA488E}"/>
              </a:ext>
            </a:extLst>
          </p:cNvPr>
          <p:cNvPicPr>
            <a:picLocks noChangeAspect="1"/>
          </p:cNvPicPr>
          <p:nvPr/>
        </p:nvPicPr>
        <p:blipFill>
          <a:blip r:embed="rId4"/>
          <a:stretch>
            <a:fillRect/>
          </a:stretch>
        </p:blipFill>
        <p:spPr>
          <a:xfrm>
            <a:off x="542237" y="4446035"/>
            <a:ext cx="2619375" cy="1752600"/>
          </a:xfrm>
          <a:prstGeom prst="rect">
            <a:avLst/>
          </a:prstGeom>
        </p:spPr>
      </p:pic>
    </p:spTree>
    <p:extLst>
      <p:ext uri="{BB962C8B-B14F-4D97-AF65-F5344CB8AC3E}">
        <p14:creationId xmlns:p14="http://schemas.microsoft.com/office/powerpoint/2010/main" xmlns="" val="3266220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24DA77-BBAD-5FD5-0B96-7A6D84A565F5}"/>
              </a:ext>
            </a:extLst>
          </p:cNvPr>
          <p:cNvSpPr>
            <a:spLocks noGrp="1"/>
          </p:cNvSpPr>
          <p:nvPr>
            <p:ph type="title"/>
          </p:nvPr>
        </p:nvSpPr>
        <p:spPr>
          <a:xfrm>
            <a:off x="1375558" y="828941"/>
            <a:ext cx="9287056" cy="779001"/>
          </a:xfrm>
        </p:spPr>
        <p:txBody>
          <a:bodyPr>
            <a:normAutofit fontScale="90000"/>
          </a:bodyPr>
          <a:lstStyle/>
          <a:p>
            <a:pPr marL="0" marR="0">
              <a:lnSpc>
                <a:spcPct val="150000"/>
              </a:lnSpc>
              <a:spcBef>
                <a:spcPts val="200"/>
              </a:spcBef>
              <a:spcAft>
                <a:spcPts val="0"/>
              </a:spcAft>
            </a:pP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CAC0B5ED-64FB-76B0-379B-2451A127E514}"/>
              </a:ext>
            </a:extLst>
          </p:cNvPr>
          <p:cNvSpPr>
            <a:spLocks noGrp="1"/>
          </p:cNvSpPr>
          <p:nvPr>
            <p:ph sz="quarter" idx="13"/>
          </p:nvPr>
        </p:nvSpPr>
        <p:spPr>
          <a:xfrm>
            <a:off x="2895286" y="1887862"/>
            <a:ext cx="6855465" cy="3424107"/>
          </a:xfrm>
        </p:spPr>
        <p:txBody>
          <a:bodyPr/>
          <a:lstStyle/>
          <a:p>
            <a:pPr>
              <a:buFont typeface="Wingdings" panose="05000000000000000000" pitchFamily="2" charset="2"/>
              <a:buChar char="v"/>
            </a:pPr>
            <a:r>
              <a:rPr lang="en-US" cap="none" dirty="0">
                <a:latin typeface="Times New Roman" panose="02020603050405020304" pitchFamily="18" charset="0"/>
                <a:cs typeface="Times New Roman" panose="02020603050405020304" pitchFamily="18" charset="0"/>
              </a:rPr>
              <a:t>Multilingualism at diversity hotel &amp; spa London enhances guest experience and sets us apart.</a:t>
            </a:r>
          </a:p>
          <a:p>
            <a:pPr>
              <a:buFont typeface="Wingdings" panose="05000000000000000000" pitchFamily="2" charset="2"/>
              <a:buChar char="v"/>
            </a:pPr>
            <a:r>
              <a:rPr lang="en-US" cap="none" dirty="0">
                <a:latin typeface="Times New Roman" panose="02020603050405020304" pitchFamily="18" charset="0"/>
                <a:cs typeface="Times New Roman" panose="02020603050405020304" pitchFamily="18" charset="0"/>
              </a:rPr>
              <a:t>Focusing on languages like German reflects our commitment to inclusivity and improvement.</a:t>
            </a:r>
          </a:p>
          <a:p>
            <a:pPr>
              <a:buFont typeface="Wingdings" panose="05000000000000000000" pitchFamily="2" charset="2"/>
              <a:buChar char="v"/>
            </a:pPr>
            <a:r>
              <a:rPr lang="en-US" cap="none" dirty="0">
                <a:latin typeface="Times New Roman" panose="02020603050405020304" pitchFamily="18" charset="0"/>
                <a:cs typeface="Times New Roman" panose="02020603050405020304" pitchFamily="18" charset="0"/>
              </a:rPr>
              <a:t>It's a strategic step for our hotel's growth and prominence.</a:t>
            </a:r>
          </a:p>
        </p:txBody>
      </p:sp>
    </p:spTree>
    <p:extLst>
      <p:ext uri="{BB962C8B-B14F-4D97-AF65-F5344CB8AC3E}">
        <p14:creationId xmlns:p14="http://schemas.microsoft.com/office/powerpoint/2010/main" xmlns="" val="4024472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6CD211-DD80-8185-3AC0-C936725C3852}"/>
              </a:ext>
            </a:extLst>
          </p:cNvPr>
          <p:cNvSpPr>
            <a:spLocks noGrp="1"/>
          </p:cNvSpPr>
          <p:nvPr>
            <p:ph type="title"/>
          </p:nvPr>
        </p:nvSpPr>
        <p:spPr/>
        <p:txBody>
          <a:bodyPr>
            <a:normAutofit fontScale="90000"/>
          </a:bodyPr>
          <a:lstStyle/>
          <a:p>
            <a:pPr marL="0" marR="0">
              <a:lnSpc>
                <a:spcPct val="150000"/>
              </a:lnSpc>
              <a:spcBef>
                <a:spcPts val="200"/>
              </a:spcBef>
              <a:spcAft>
                <a:spcPts val="0"/>
              </a:spcAft>
            </a:pPr>
            <a: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US" sz="36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C55AECBD-1E88-AD27-D59E-66C2EAB487E2}"/>
              </a:ext>
            </a:extLst>
          </p:cNvPr>
          <p:cNvSpPr>
            <a:spLocks noGrp="1"/>
          </p:cNvSpPr>
          <p:nvPr>
            <p:ph sz="quarter" idx="13"/>
          </p:nvPr>
        </p:nvSpPr>
        <p:spPr>
          <a:xfrm>
            <a:off x="1546163" y="1897074"/>
            <a:ext cx="8905344" cy="3424107"/>
          </a:xfrm>
        </p:spPr>
        <p:txBody>
          <a:bodyPr>
            <a:normAutofit fontScale="55000" lnSpcReduction="20000"/>
          </a:bodyPr>
          <a:lstStyle/>
          <a:p>
            <a:pPr marL="0" marR="0" indent="0" algn="just">
              <a:lnSpc>
                <a:spcPct val="150000"/>
              </a:lnSpc>
              <a:spcBef>
                <a:spcPts val="0"/>
              </a:spcBef>
              <a:spcAft>
                <a:spcPts val="800"/>
              </a:spcAft>
              <a:buNone/>
            </a:pPr>
            <a:r>
              <a:rPr lang="en-US" sz="2000" dirty="0" err="1">
                <a:solidFill>
                  <a:srgbClr val="222222"/>
                </a:solidFill>
                <a:effectLst/>
                <a:latin typeface="Times New Roman" panose="02020603050405020304" pitchFamily="18" charset="0"/>
                <a:ea typeface="Calibri" panose="020F0502020204030204" pitchFamily="34" charset="0"/>
              </a:rPr>
              <a:t>Almog</a:t>
            </a:r>
            <a:r>
              <a:rPr lang="en-US" sz="2000" dirty="0">
                <a:solidFill>
                  <a:srgbClr val="222222"/>
                </a:solidFill>
                <a:effectLst/>
                <a:latin typeface="Times New Roman" panose="02020603050405020304" pitchFamily="18" charset="0"/>
                <a:ea typeface="Calibri" panose="020F0502020204030204" pitchFamily="34" charset="0"/>
              </a:rPr>
              <a:t>, Y., </a:t>
            </a:r>
            <a:r>
              <a:rPr lang="en-US" sz="2000" dirty="0" err="1">
                <a:solidFill>
                  <a:srgbClr val="222222"/>
                </a:solidFill>
                <a:effectLst/>
                <a:latin typeface="Times New Roman" panose="02020603050405020304" pitchFamily="18" charset="0"/>
                <a:ea typeface="Calibri" panose="020F0502020204030204" pitchFamily="34" charset="0"/>
              </a:rPr>
              <a:t>Belgum</a:t>
            </a:r>
            <a:r>
              <a:rPr lang="en-US" sz="2000" dirty="0">
                <a:solidFill>
                  <a:srgbClr val="222222"/>
                </a:solidFill>
                <a:effectLst/>
                <a:latin typeface="Times New Roman" panose="02020603050405020304" pitchFamily="18" charset="0"/>
                <a:ea typeface="Calibri" panose="020F0502020204030204" pitchFamily="34" charset="0"/>
              </a:rPr>
              <a:t>, K., </a:t>
            </a:r>
            <a:r>
              <a:rPr lang="en-US" sz="2000" dirty="0" err="1">
                <a:solidFill>
                  <a:srgbClr val="222222"/>
                </a:solidFill>
                <a:effectLst/>
                <a:latin typeface="Times New Roman" panose="02020603050405020304" pitchFamily="18" charset="0"/>
                <a:ea typeface="Calibri" panose="020F0502020204030204" pitchFamily="34" charset="0"/>
              </a:rPr>
              <a:t>Biebuyck</a:t>
            </a:r>
            <a:r>
              <a:rPr lang="en-US" sz="2000" dirty="0">
                <a:solidFill>
                  <a:srgbClr val="222222"/>
                </a:solidFill>
                <a:effectLst/>
                <a:latin typeface="Times New Roman" panose="02020603050405020304" pitchFamily="18" charset="0"/>
                <a:ea typeface="Calibri" panose="020F0502020204030204" pitchFamily="34" charset="0"/>
              </a:rPr>
              <a:t>, B., </a:t>
            </a:r>
            <a:r>
              <a:rPr lang="en-US" sz="2000" dirty="0" err="1">
                <a:solidFill>
                  <a:srgbClr val="222222"/>
                </a:solidFill>
                <a:effectLst/>
                <a:latin typeface="Times New Roman" panose="02020603050405020304" pitchFamily="18" charset="0"/>
                <a:ea typeface="Calibri" panose="020F0502020204030204" pitchFamily="34" charset="0"/>
              </a:rPr>
              <a:t>Brockmann</a:t>
            </a:r>
            <a:r>
              <a:rPr lang="en-US" sz="2000" dirty="0">
                <a:solidFill>
                  <a:srgbClr val="222222"/>
                </a:solidFill>
                <a:effectLst/>
                <a:latin typeface="Times New Roman" panose="02020603050405020304" pitchFamily="18" charset="0"/>
                <a:ea typeface="Calibri" panose="020F0502020204030204" pitchFamily="34" charset="0"/>
              </a:rPr>
              <a:t>, S., Byrd, V., Chronister, N., ... &amp; Niekerk, C. (2019). Does German Cultural Studies need the Nation-State Model?. </a:t>
            </a:r>
            <a:r>
              <a:rPr lang="en-US" sz="2000" i="1" dirty="0">
                <a:solidFill>
                  <a:srgbClr val="222222"/>
                </a:solidFill>
                <a:effectLst/>
                <a:latin typeface="Times New Roman" panose="02020603050405020304" pitchFamily="18" charset="0"/>
                <a:ea typeface="Calibri" panose="020F0502020204030204" pitchFamily="34" charset="0"/>
              </a:rPr>
              <a:t>The German Quarterly</a:t>
            </a:r>
            <a:r>
              <a:rPr lang="en-US" sz="2000" dirty="0">
                <a:solidFill>
                  <a:srgbClr val="222222"/>
                </a:solidFill>
                <a:effectLst/>
                <a:latin typeface="Times New Roman" panose="02020603050405020304" pitchFamily="18" charset="0"/>
                <a:ea typeface="Calibri" panose="020F0502020204030204" pitchFamily="34" charset="0"/>
              </a:rPr>
              <a:t>, </a:t>
            </a:r>
            <a:r>
              <a:rPr lang="en-US" sz="2000" i="1" dirty="0">
                <a:solidFill>
                  <a:srgbClr val="222222"/>
                </a:solidFill>
                <a:effectLst/>
                <a:latin typeface="Times New Roman" panose="02020603050405020304" pitchFamily="18" charset="0"/>
                <a:ea typeface="Calibri" panose="020F0502020204030204" pitchFamily="34" charset="0"/>
              </a:rPr>
              <a:t>92</a:t>
            </a:r>
            <a:r>
              <a:rPr lang="en-US" sz="2000" dirty="0">
                <a:solidFill>
                  <a:srgbClr val="222222"/>
                </a:solidFill>
                <a:effectLst/>
                <a:latin typeface="Times New Roman" panose="02020603050405020304" pitchFamily="18" charset="0"/>
                <a:ea typeface="Calibri" panose="020F0502020204030204" pitchFamily="34" charset="0"/>
              </a:rPr>
              <a:t>(4), 431-503.</a:t>
            </a:r>
            <a:endParaRPr lang="en-US" sz="2000" dirty="0">
              <a:effectLst/>
              <a:latin typeface="Times New Roman" panose="02020603050405020304" pitchFamily="18" charset="0"/>
              <a:ea typeface="Calibri" panose="020F0502020204030204" pitchFamily="34" charset="0"/>
            </a:endParaRPr>
          </a:p>
          <a:p>
            <a:pPr marL="0" marR="0" indent="0" algn="just">
              <a:lnSpc>
                <a:spcPct val="150000"/>
              </a:lnSpc>
              <a:spcBef>
                <a:spcPts val="0"/>
              </a:spcBef>
              <a:spcAft>
                <a:spcPts val="800"/>
              </a:spcAft>
              <a:buNone/>
            </a:pPr>
            <a:r>
              <a:rPr lang="en-US" sz="2000" dirty="0" err="1">
                <a:effectLst/>
                <a:latin typeface="Times New Roman" panose="02020603050405020304" pitchFamily="18" charset="0"/>
                <a:ea typeface="Calibri" panose="020F0502020204030204" pitchFamily="34" charset="0"/>
              </a:rPr>
              <a:t>Deresky</a:t>
            </a:r>
            <a:r>
              <a:rPr lang="en-US" sz="2000" dirty="0">
                <a:effectLst/>
                <a:latin typeface="Times New Roman" panose="02020603050405020304" pitchFamily="18" charset="0"/>
                <a:ea typeface="Calibri" panose="020F0502020204030204" pitchFamily="34" charset="0"/>
              </a:rPr>
              <a:t>, H. (2017) International Management: Managing Across Borders and Cultures: Text and Cases. 9th Ed. Harlow: Pearson Education Ltd.</a:t>
            </a:r>
          </a:p>
          <a:p>
            <a:pPr marL="0" marR="0" indent="0" algn="just">
              <a:lnSpc>
                <a:spcPct val="150000"/>
              </a:lnSpc>
              <a:spcBef>
                <a:spcPts val="0"/>
              </a:spcBef>
              <a:spcAft>
                <a:spcPts val="800"/>
              </a:spcAft>
              <a:buNone/>
            </a:pPr>
            <a:r>
              <a:rPr lang="en-US" sz="2000" dirty="0">
                <a:effectLst/>
                <a:latin typeface="Times New Roman" panose="02020603050405020304" pitchFamily="18" charset="0"/>
                <a:ea typeface="Calibri" panose="020F0502020204030204" pitchFamily="34" charset="0"/>
              </a:rPr>
              <a:t>Hofstede, G., Hofstede, G.J. and Minkov, M. (2010) Cultures and organizations: software of the mind. 3rd Ed. New York: McGraw-Hill.</a:t>
            </a:r>
          </a:p>
          <a:p>
            <a:pPr marL="0" marR="0" indent="0" algn="just">
              <a:lnSpc>
                <a:spcPct val="150000"/>
              </a:lnSpc>
              <a:spcBef>
                <a:spcPts val="0"/>
              </a:spcBef>
              <a:spcAft>
                <a:spcPts val="800"/>
              </a:spcAft>
              <a:buNone/>
            </a:pPr>
            <a:r>
              <a:rPr lang="en-US" sz="2000" dirty="0" err="1">
                <a:effectLst/>
                <a:latin typeface="Times New Roman" panose="02020603050405020304" pitchFamily="18" charset="0"/>
                <a:ea typeface="Calibri" panose="020F0502020204030204" pitchFamily="34" charset="0"/>
              </a:rPr>
              <a:t>Maheshkar</a:t>
            </a:r>
            <a:r>
              <a:rPr lang="en-US" sz="2000" dirty="0">
                <a:effectLst/>
                <a:latin typeface="Times New Roman" panose="02020603050405020304" pitchFamily="18" charset="0"/>
                <a:ea typeface="Calibri" panose="020F0502020204030204" pitchFamily="34" charset="0"/>
              </a:rPr>
              <a:t>, C. and Sharma, V. (2018) Handbook of Research on Cross-Cultural Business Education. Hershey: IGI Global.</a:t>
            </a:r>
          </a:p>
          <a:p>
            <a:pPr marL="0" marR="0" indent="0" algn="just">
              <a:lnSpc>
                <a:spcPct val="150000"/>
              </a:lnSpc>
              <a:spcBef>
                <a:spcPts val="0"/>
              </a:spcBef>
              <a:spcAft>
                <a:spcPts val="800"/>
              </a:spcAft>
              <a:buNone/>
            </a:pPr>
            <a:r>
              <a:rPr lang="en-US" sz="2000" dirty="0">
                <a:solidFill>
                  <a:srgbClr val="222222"/>
                </a:solidFill>
                <a:effectLst/>
                <a:latin typeface="Times New Roman" panose="02020603050405020304" pitchFamily="18" charset="0"/>
                <a:ea typeface="Calibri" panose="020F0502020204030204" pitchFamily="34" charset="0"/>
              </a:rPr>
              <a:t>Smirnova, T. P., </a:t>
            </a:r>
            <a:r>
              <a:rPr lang="en-US" sz="2000" dirty="0" err="1">
                <a:solidFill>
                  <a:srgbClr val="222222"/>
                </a:solidFill>
                <a:effectLst/>
                <a:latin typeface="Times New Roman" panose="02020603050405020304" pitchFamily="18" charset="0"/>
                <a:ea typeface="Calibri" panose="020F0502020204030204" pitchFamily="34" charset="0"/>
              </a:rPr>
              <a:t>Zhiganova</a:t>
            </a:r>
            <a:r>
              <a:rPr lang="en-US" sz="2000" dirty="0">
                <a:solidFill>
                  <a:srgbClr val="222222"/>
                </a:solidFill>
                <a:effectLst/>
                <a:latin typeface="Times New Roman" panose="02020603050405020304" pitchFamily="18" charset="0"/>
                <a:ea typeface="Calibri" panose="020F0502020204030204" pitchFamily="34" charset="0"/>
              </a:rPr>
              <a:t>, A. V., P Smirnova, T., &amp; V </a:t>
            </a:r>
            <a:r>
              <a:rPr lang="en-US" sz="2000" dirty="0" err="1">
                <a:solidFill>
                  <a:srgbClr val="222222"/>
                </a:solidFill>
                <a:effectLst/>
                <a:latin typeface="Times New Roman" panose="02020603050405020304" pitchFamily="18" charset="0"/>
                <a:ea typeface="Calibri" panose="020F0502020204030204" pitchFamily="34" charset="0"/>
              </a:rPr>
              <a:t>Zhiganova</a:t>
            </a:r>
            <a:r>
              <a:rPr lang="en-US" sz="2000" dirty="0">
                <a:solidFill>
                  <a:srgbClr val="222222"/>
                </a:solidFill>
                <a:effectLst/>
                <a:latin typeface="Times New Roman" panose="02020603050405020304" pitchFamily="18" charset="0"/>
                <a:ea typeface="Calibri" panose="020F0502020204030204" pitchFamily="34" charset="0"/>
              </a:rPr>
              <a:t>, A. (2020). Multilingualism In Contemporary Translingual German-Language Literature: Forms And Functions. </a:t>
            </a:r>
            <a:r>
              <a:rPr lang="en-US" sz="2000" i="1" dirty="0">
                <a:solidFill>
                  <a:srgbClr val="222222"/>
                </a:solidFill>
                <a:effectLst/>
                <a:latin typeface="Times New Roman" panose="02020603050405020304" pitchFamily="18" charset="0"/>
                <a:ea typeface="Calibri" panose="020F0502020204030204" pitchFamily="34" charset="0"/>
              </a:rPr>
              <a:t>European Proceedings of Social and </a:t>
            </a:r>
            <a:r>
              <a:rPr lang="en-US" sz="2000" i="1" dirty="0" err="1">
                <a:solidFill>
                  <a:srgbClr val="222222"/>
                </a:solidFill>
                <a:effectLst/>
                <a:latin typeface="Times New Roman" panose="02020603050405020304" pitchFamily="18" charset="0"/>
                <a:ea typeface="Calibri" panose="020F0502020204030204" pitchFamily="34" charset="0"/>
              </a:rPr>
              <a:t>Behavioural</a:t>
            </a:r>
            <a:r>
              <a:rPr lang="en-US" sz="2000" i="1" dirty="0">
                <a:solidFill>
                  <a:srgbClr val="222222"/>
                </a:solidFill>
                <a:effectLst/>
                <a:latin typeface="Times New Roman" panose="02020603050405020304" pitchFamily="18" charset="0"/>
                <a:ea typeface="Calibri" panose="020F0502020204030204" pitchFamily="34" charset="0"/>
              </a:rPr>
              <a:t> Sciences</a:t>
            </a:r>
            <a:r>
              <a:rPr lang="en-US" sz="2000" dirty="0">
                <a:solidFill>
                  <a:srgbClr val="222222"/>
                </a:solidFill>
                <a:effectLst/>
                <a:latin typeface="Times New Roman" panose="02020603050405020304" pitchFamily="18" charset="0"/>
                <a:ea typeface="Calibri" panose="020F0502020204030204" pitchFamily="34" charset="0"/>
              </a:rPr>
              <a:t>, </a:t>
            </a:r>
            <a:r>
              <a:rPr lang="en-US" sz="2000" i="1" dirty="0">
                <a:solidFill>
                  <a:srgbClr val="222222"/>
                </a:solidFill>
                <a:effectLst/>
                <a:latin typeface="Times New Roman" panose="02020603050405020304" pitchFamily="18" charset="0"/>
                <a:ea typeface="Calibri" panose="020F0502020204030204" pitchFamily="34" charset="0"/>
              </a:rPr>
              <a:t>102</a:t>
            </a:r>
            <a:r>
              <a:rPr lang="en-US" sz="2000" dirty="0">
                <a:solidFill>
                  <a:srgbClr val="222222"/>
                </a:solidFill>
                <a:effectLst/>
                <a:latin typeface="Times New Roman" panose="02020603050405020304" pitchFamily="18" charset="0"/>
                <a:ea typeface="Calibri" panose="020F0502020204030204" pitchFamily="34" charset="0"/>
              </a:rPr>
              <a:t>.</a:t>
            </a:r>
            <a:endParaRPr lang="en-US" sz="2000" dirty="0">
              <a:effectLst/>
              <a:latin typeface="Times New Roman" panose="02020603050405020304" pitchFamily="18" charset="0"/>
              <a:ea typeface="Calibri" panose="020F0502020204030204" pitchFamily="34" charset="0"/>
            </a:endParaRPr>
          </a:p>
          <a:p>
            <a:endParaRPr lang="en-US" dirty="0"/>
          </a:p>
        </p:txBody>
      </p:sp>
    </p:spTree>
    <p:extLst>
      <p:ext uri="{BB962C8B-B14F-4D97-AF65-F5344CB8AC3E}">
        <p14:creationId xmlns:p14="http://schemas.microsoft.com/office/powerpoint/2010/main" xmlns="" val="105499631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xmlns=""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1605</TotalTime>
  <Words>1272</Words>
  <Application>Microsoft Office PowerPoint</Application>
  <PresentationFormat>Vlastní</PresentationFormat>
  <Paragraphs>69</Paragraphs>
  <Slides>7</Slides>
  <Notes>7</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Droplet</vt:lpstr>
      <vt:lpstr>Snímek 1</vt:lpstr>
      <vt:lpstr>Introduction </vt:lpstr>
      <vt:lpstr>Benefits of Multilingualism for Hotel Staff </vt:lpstr>
      <vt:lpstr>Language awareness skills </vt:lpstr>
      <vt:lpstr>Language Selection: German </vt:lpstr>
      <vt:lpstr>Conclusion </vt:lpstr>
      <vt:lpstr>References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AD</cp:lastModifiedBy>
  <cp:revision>101</cp:revision>
  <dcterms:created xsi:type="dcterms:W3CDTF">2023-10-25T15:05:04Z</dcterms:created>
  <dcterms:modified xsi:type="dcterms:W3CDTF">2023-10-27T18:54:31Z</dcterms:modified>
</cp:coreProperties>
</file>