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427018"/>
          </a:xfrm>
        </p:spPr>
        <p:txBody>
          <a:bodyPr/>
          <a:lstStyle/>
          <a:p>
            <a:pPr algn="ctr"/>
            <a:r>
              <a:rPr lang="en-GB" sz="4800" dirty="0" smtClean="0"/>
              <a:t>Six Sigma Green Belt and Quality Improvement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969327"/>
            <a:ext cx="8825658" cy="1669473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/>
              <a:t>By</a:t>
            </a:r>
          </a:p>
          <a:p>
            <a:pPr algn="ctr"/>
            <a:r>
              <a:rPr lang="en-GB" sz="3600" dirty="0" smtClean="0"/>
              <a:t>Andrew Thorn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36963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Six Sigma Green Belt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Analyses and solves quality problems using tools and processes</a:t>
            </a:r>
          </a:p>
          <a:p>
            <a:pPr marL="514350" indent="-514350">
              <a:buAutoNum type="arabicPeriod"/>
            </a:pPr>
            <a:r>
              <a:rPr lang="en-GB" sz="3200" dirty="0"/>
              <a:t>Does not lead six sigma </a:t>
            </a:r>
            <a:r>
              <a:rPr lang="en-GB" sz="3200" dirty="0" smtClean="0"/>
              <a:t>projects although can play a major role in them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Carries out six sigma activities in addition to other activities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65368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0700762" cy="1400530"/>
          </a:xfrm>
        </p:spPr>
        <p:txBody>
          <a:bodyPr/>
          <a:lstStyle/>
          <a:p>
            <a:pPr algn="ctr"/>
            <a:r>
              <a:rPr lang="en-GB" sz="4400" dirty="0" smtClean="0"/>
              <a:t>Six Sigma and Organisational Goals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Looks at: -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origins of six sigma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Its goals and philosophy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Why organisations use sigma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How processes, inputs, outputs, and feedback affect the organisation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431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What is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624561" cy="4472573"/>
          </a:xfrm>
        </p:spPr>
        <p:txBody>
          <a:bodyPr>
            <a:normAutofit lnSpcReduction="10000"/>
          </a:bodyPr>
          <a:lstStyle/>
          <a:p>
            <a:r>
              <a:rPr lang="el-GR" sz="3200" dirty="0" smtClean="0"/>
              <a:t>Σ</a:t>
            </a:r>
            <a:r>
              <a:rPr lang="en-GB" sz="3200" dirty="0" smtClean="0"/>
              <a:t> represents standard deviation so six sigma is literally six standard deviation</a:t>
            </a:r>
          </a:p>
          <a:p>
            <a:r>
              <a:rPr lang="en-GB" sz="3200" dirty="0" smtClean="0"/>
              <a:t>It is a systematic data driven approach that seeks to find and eliminate causes of mistakes or defects in business processes by focusing on outputs that are critical to customers</a:t>
            </a:r>
          </a:p>
          <a:p>
            <a:r>
              <a:rPr lang="en-GB" sz="3200" dirty="0" smtClean="0"/>
              <a:t>It was first developed in the late 1980s at Motorola in response to their struggle to meet demanding quality targets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14566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Value of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Was a quality measurement approach based on statistical principles</a:t>
            </a:r>
          </a:p>
          <a:p>
            <a:r>
              <a:rPr lang="en-GB" sz="3200" dirty="0" smtClean="0"/>
              <a:t>Transformed to a disciplined process improvement technique based on reducing variation within the system</a:t>
            </a:r>
          </a:p>
          <a:p>
            <a:r>
              <a:rPr lang="en-GB" sz="3200" dirty="0" smtClean="0"/>
              <a:t>Based on the work of a number of quality gurus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59543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Phillip Crosby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248" y="1378040"/>
            <a:ext cx="10129234" cy="522882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Believed in the benefits of doing things right first time</a:t>
            </a:r>
          </a:p>
          <a:p>
            <a:r>
              <a:rPr lang="en-GB" sz="3200" dirty="0" smtClean="0"/>
              <a:t>Four rules of quality management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performance standard should be set as zero defects.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is the same thing as conformance to requirement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is achieved by preventing defects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measure of quality’s value is the cost of non-conformance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07632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Edwards Deming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Believed in the use of statistics for quality control</a:t>
            </a:r>
          </a:p>
          <a:p>
            <a:r>
              <a:rPr lang="en-GB" sz="3200" dirty="0" smtClean="0"/>
              <a:t>Understand the difference between common and special cause variation</a:t>
            </a:r>
          </a:p>
          <a:p>
            <a:r>
              <a:rPr lang="en-GB" sz="3200" dirty="0" smtClean="0"/>
              <a:t>Best known for defining the “Seven deadly diseases of the workplace” and “Fourteen points for management.”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573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Deming’s Seven Deadly Diseases of the Workplace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976" y="2052918"/>
            <a:ext cx="10219386" cy="448955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Lack of consistency in planning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Emphasis on short-term profits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Poor performance evaluation systems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Excessive turnover among employees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Over reliance on the metrics that are earliest to obtain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Excessive medical costs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Excessive liability costs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68240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Deming’s Fourteen Points for Management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446" y="2052918"/>
            <a:ext cx="10097036" cy="458614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Maintain consistent purpose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Adopt a new philosophy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Eliminate dependence on inspection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Cease to award business based on price alone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Constant quality improvement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Provide on-the-job training for employees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Establish leadership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79796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Deming’s Fourteen Points for Management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975" y="2052918"/>
            <a:ext cx="10322417" cy="450886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 startAt="8"/>
            </a:pPr>
            <a:r>
              <a:rPr lang="en-GB" sz="3200" dirty="0" smtClean="0"/>
              <a:t>Eliminate fear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Reduce interdepartmental barriers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Reduce pressure on the workforce and eliminate quotas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Eliminate ineffective management styles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Promote employee pride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Institute a vigorous programme of education and self-improvement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The transformation is everybody’s job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28869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Walter </a:t>
            </a:r>
            <a:r>
              <a:rPr lang="en-GB" sz="4400" dirty="0" err="1" smtClean="0"/>
              <a:t>Shewhart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Father of statistical quality control</a:t>
            </a:r>
          </a:p>
          <a:p>
            <a:r>
              <a:rPr lang="en-GB" sz="3200" dirty="0" smtClean="0"/>
              <a:t>Formulated the statistical idea of tolerance intervals</a:t>
            </a:r>
          </a:p>
          <a:p>
            <a:r>
              <a:rPr lang="en-GB" sz="3200" dirty="0" smtClean="0"/>
              <a:t>Also stated (1) Data has no meaning apart from its context and (2) to be able to extract information, one must separate the signal from the noise within the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10098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Armand </a:t>
            </a:r>
            <a:r>
              <a:rPr lang="en-GB" sz="4400" dirty="0" err="1" smtClean="0"/>
              <a:t>Feigenbaum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Promoter of TQM</a:t>
            </a:r>
          </a:p>
          <a:p>
            <a:r>
              <a:rPr lang="en-GB" sz="3200" dirty="0" smtClean="0"/>
              <a:t>Known for 9M’s of quality (1) Markets (2) Management (3) Men (4) Money (5) Motivation (6) Materials (7) Machines (8) Modern information sources, and (9) Mounting (constantly improving)</a:t>
            </a:r>
          </a:p>
          <a:p>
            <a:r>
              <a:rPr lang="en-GB" sz="3200" dirty="0" smtClean="0"/>
              <a:t>Use of the customer’s perspective to assess quality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836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Joseph </a:t>
            </a:r>
            <a:r>
              <a:rPr lang="en-GB" sz="4400" dirty="0" err="1" smtClean="0"/>
              <a:t>Juran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370" y="1654935"/>
            <a:ext cx="10103476" cy="48939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Know for his three main components of quality management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Use of Statistical Quality Control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improvement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planning</a:t>
            </a:r>
          </a:p>
          <a:p>
            <a:r>
              <a:rPr lang="en-GB" sz="3200" dirty="0" smtClean="0"/>
              <a:t>Advocates senior management involvement in quality improvement process</a:t>
            </a:r>
          </a:p>
          <a:p>
            <a:r>
              <a:rPr lang="en-GB" sz="3200" dirty="0" smtClean="0"/>
              <a:t>Believes customer’s perspective should be used to assess quality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7925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Ishikawa &amp; Taguchi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Developed Ishikawa diagram for root cause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Major advocate of TQM and quality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Taguchi promoted the use of statistics in quality management and developed design of experiments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89391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Fundamental Principles of </a:t>
            </a:r>
            <a:br>
              <a:rPr lang="en-GB" sz="4400" dirty="0" smtClean="0"/>
            </a:br>
            <a:r>
              <a:rPr lang="en-GB" sz="4400" dirty="0" smtClean="0"/>
              <a:t>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656" y="2052918"/>
            <a:ext cx="10238705" cy="4534626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Y = f(x) + </a:t>
            </a:r>
            <a:r>
              <a:rPr lang="el-GR" sz="3200" dirty="0" smtClean="0"/>
              <a:t>ε</a:t>
            </a:r>
            <a:r>
              <a:rPr lang="en-GB" sz="3200" dirty="0" smtClean="0"/>
              <a:t>: All outcomes and results (the Y) are determined by inputs (the X’s) with some degree of uncertainty (</a:t>
            </a:r>
            <a:r>
              <a:rPr lang="el-GR" sz="3200" dirty="0" smtClean="0"/>
              <a:t>ε</a:t>
            </a:r>
            <a:r>
              <a:rPr lang="en-GB" sz="3200" dirty="0" smtClean="0"/>
              <a:t>)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To change or improve results (the Y) you have to focus on the inputs (the X’s), modify them, and control them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Variation is everywhere, and it degrades consistent, good performance.  Your mission is to find it and minimise it.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16883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Fundamental Principles of </a:t>
            </a:r>
            <a:br>
              <a:rPr lang="en-GB" sz="4400" dirty="0"/>
            </a:br>
            <a:r>
              <a:rPr lang="en-GB" sz="4400" dirty="0"/>
              <a:t>Six Sigma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2732" y="2052918"/>
            <a:ext cx="10135674" cy="445091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Valid measurements and data are required foundations for consistent, breakthrough improvement</a:t>
            </a:r>
          </a:p>
          <a:p>
            <a:r>
              <a:rPr lang="en-GB" sz="3200" dirty="0" smtClean="0"/>
              <a:t>Only a critical few inputs have significant effect on the output.  Concentrate on the critical few</a:t>
            </a:r>
          </a:p>
          <a:p>
            <a:r>
              <a:rPr lang="en-GB" sz="3200" dirty="0" smtClean="0"/>
              <a:t>Every decision and conclusion has risk (</a:t>
            </a:r>
            <a:r>
              <a:rPr lang="el-GR" sz="3200" dirty="0" smtClean="0"/>
              <a:t>ε</a:t>
            </a:r>
            <a:r>
              <a:rPr lang="en-GB" sz="3200" dirty="0" smtClean="0"/>
              <a:t>) which must be weighed against the context of the decision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42320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Philosophy of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6294" y="2052918"/>
            <a:ext cx="10000444" cy="4515307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Defects are expensive; both in resources and in customer satisfaction</a:t>
            </a:r>
          </a:p>
          <a:p>
            <a:r>
              <a:rPr lang="en-GB" sz="3200" dirty="0" smtClean="0"/>
              <a:t>Competitive advantage is gained by meeting customer expectations</a:t>
            </a:r>
          </a:p>
          <a:p>
            <a:r>
              <a:rPr lang="en-GB" sz="3200" dirty="0" smtClean="0"/>
              <a:t>Focus on processes</a:t>
            </a:r>
          </a:p>
          <a:p>
            <a:r>
              <a:rPr lang="en-GB" sz="3200" dirty="0" smtClean="0"/>
              <a:t>Strong alignment to organisational goals</a:t>
            </a:r>
          </a:p>
          <a:p>
            <a:r>
              <a:rPr lang="en-GB" sz="3200" dirty="0" smtClean="0"/>
              <a:t>Reducing process output variation to stay within the limits defined by the customer will yield significant returns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635530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Goals and Philosophy of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6293" y="2052918"/>
            <a:ext cx="10142113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Therefore continuous improvement of an organisation’s processes is pursued via data analysis and the application of specific variance-reduction techniques</a:t>
            </a:r>
          </a:p>
          <a:p>
            <a:r>
              <a:rPr lang="en-GB" sz="3200" dirty="0" smtClean="0"/>
              <a:t>By utilising six sigma to identify and optimise the vital few variables impacting quality and throughput, an organisation can realise sustainable breakthrough performance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07375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Organisational Drivers and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1218" y="1616300"/>
            <a:ext cx="10245144" cy="49583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What are key organisational drivers?</a:t>
            </a:r>
          </a:p>
          <a:p>
            <a:r>
              <a:rPr lang="en-GB" sz="3200" dirty="0" smtClean="0"/>
              <a:t>Profit</a:t>
            </a:r>
          </a:p>
          <a:p>
            <a:r>
              <a:rPr lang="en-GB" sz="3200" dirty="0" smtClean="0"/>
              <a:t>Market share</a:t>
            </a:r>
          </a:p>
          <a:p>
            <a:r>
              <a:rPr lang="en-GB" sz="3200" dirty="0" smtClean="0"/>
              <a:t>Customer satisfaction</a:t>
            </a:r>
          </a:p>
          <a:p>
            <a:r>
              <a:rPr lang="en-GB" sz="3200" dirty="0" smtClean="0"/>
              <a:t>Efficiency </a:t>
            </a:r>
          </a:p>
          <a:p>
            <a:r>
              <a:rPr lang="en-GB" sz="3200" dirty="0" smtClean="0"/>
              <a:t>Product differentiation</a:t>
            </a:r>
          </a:p>
          <a:p>
            <a:pPr marL="0" indent="0">
              <a:buNone/>
            </a:pPr>
            <a:r>
              <a:rPr lang="en-GB" sz="3200" dirty="0" smtClean="0"/>
              <a:t>While quality is not mentioned above it is key to successfully delivering on the above drivers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934345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Organisational Drivers and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899" y="2052918"/>
            <a:ext cx="10315977" cy="452818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selected metrics must map back to the organisational drivers and will measure process and financial performance</a:t>
            </a:r>
          </a:p>
          <a:p>
            <a:r>
              <a:rPr lang="en-GB" sz="3200" dirty="0" smtClean="0"/>
              <a:t>These metrics must be relevant to the problem or goal in mind</a:t>
            </a:r>
          </a:p>
          <a:p>
            <a:r>
              <a:rPr lang="en-GB" sz="3200" dirty="0" smtClean="0"/>
              <a:t>All roads lead back to the concept of the cost of quality</a:t>
            </a:r>
          </a:p>
          <a:p>
            <a:r>
              <a:rPr lang="en-GB" sz="3200" dirty="0" smtClean="0"/>
              <a:t>Six sigma also provides us with a set of key metrics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56398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Key Six Sigma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DPU	-	Defects per unit</a:t>
            </a:r>
          </a:p>
          <a:p>
            <a:pPr marL="0" indent="0">
              <a:buNone/>
            </a:pPr>
            <a:r>
              <a:rPr lang="en-GB" sz="3200" dirty="0" smtClean="0"/>
              <a:t>DPMO	Defects per million opportunities</a:t>
            </a:r>
          </a:p>
          <a:p>
            <a:pPr marL="0" indent="0">
              <a:buNone/>
            </a:pPr>
            <a:r>
              <a:rPr lang="en-GB" sz="3200" dirty="0" smtClean="0"/>
              <a:t>TPY -		Throughput Yield</a:t>
            </a:r>
          </a:p>
          <a:p>
            <a:pPr marL="0" indent="0">
              <a:buNone/>
            </a:pPr>
            <a:r>
              <a:rPr lang="en-GB" sz="3200" dirty="0" smtClean="0"/>
              <a:t>FTY -		First Pass Yield</a:t>
            </a:r>
          </a:p>
          <a:p>
            <a:pPr marL="0" indent="0">
              <a:buNone/>
            </a:pPr>
            <a:r>
              <a:rPr lang="en-GB" sz="3200" dirty="0" smtClean="0"/>
              <a:t>Cycle Time</a:t>
            </a:r>
          </a:p>
          <a:p>
            <a:pPr marL="0" indent="0">
              <a:buNone/>
            </a:pPr>
            <a:r>
              <a:rPr lang="en-GB" sz="3200" dirty="0" err="1" smtClean="0"/>
              <a:t>Takt</a:t>
            </a:r>
            <a:r>
              <a:rPr lang="en-GB" sz="3200" dirty="0" smtClean="0"/>
              <a:t> 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7866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Key Financial Metrics</a:t>
            </a:r>
            <a:endParaRPr lang="en-GB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6111" y="2052918"/>
                <a:ext cx="10423281" cy="4195481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 smtClean="0"/>
                  <a:t>Return on investment (ROI)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𝑁𝑒𝑡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𝑃𝑟𝑜𝑓𝑖𝑡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𝐼𝑛𝑣𝑒𝑠𝑡𝑚𝑒𝑛𝑡</m:t>
                        </m:r>
                      </m:den>
                    </m:f>
                    <m:r>
                      <a:rPr lang="en-GB" sz="32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100</m:t>
                    </m:r>
                  </m:oMath>
                </a14:m>
                <a:endParaRPr lang="en-GB" sz="3200" dirty="0" smtClean="0"/>
              </a:p>
              <a:p>
                <a:r>
                  <a:rPr lang="en-GB" sz="3200" dirty="0" smtClean="0"/>
                  <a:t>Return on assets (ROA)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𝑁𝑒𝑡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𝐼𝑛𝑐𝑜𝑚𝑒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𝐴𝑠𝑠𝑒𝑡𝑠</m:t>
                        </m:r>
                      </m:den>
                    </m:f>
                  </m:oMath>
                </a14:m>
                <a:endParaRPr lang="en-GB" sz="3200" dirty="0" smtClean="0"/>
              </a:p>
              <a:p>
                <a:r>
                  <a:rPr lang="en-GB" sz="3200" dirty="0" smtClean="0"/>
                  <a:t>Net Present Value</a:t>
                </a:r>
              </a:p>
              <a:p>
                <a:r>
                  <a:rPr lang="en-GB" sz="3200" dirty="0" smtClean="0"/>
                  <a:t>Internal rate return</a:t>
                </a:r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6111" y="2052918"/>
                <a:ext cx="10423281" cy="4195481"/>
              </a:xfrm>
              <a:blipFill>
                <a:blip r:embed="rId2"/>
                <a:stretch>
                  <a:fillRect l="-9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5058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Organisational Drivers and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59" y="2052918"/>
            <a:ext cx="10419009" cy="45024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Balanced Scorecard</a:t>
            </a:r>
          </a:p>
          <a:p>
            <a:r>
              <a:rPr lang="en-GB" sz="3200" dirty="0" smtClean="0"/>
              <a:t>Uses metrics as a method for ensuring that the project meets both customer and business needs</a:t>
            </a:r>
          </a:p>
          <a:p>
            <a:r>
              <a:rPr lang="en-GB" sz="3200" dirty="0" smtClean="0"/>
              <a:t>The balanced scorecard approach includes; (1) Financial and non-financial metrics; (2) Lagging and leading measures</a:t>
            </a:r>
          </a:p>
          <a:p>
            <a:r>
              <a:rPr lang="en-GB" sz="3200" dirty="0" smtClean="0"/>
              <a:t>Across four areas: (1) Financial, (2) Customer, (3) Internal processes and; (4) Learning and growth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615495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Lean Principles/Concepts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370" y="1545465"/>
            <a:ext cx="10142112" cy="5100034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Goal is identifying processes that do not add value and eliminate them as much as possible</a:t>
            </a:r>
          </a:p>
          <a:p>
            <a:r>
              <a:rPr lang="en-GB" sz="3200" dirty="0" smtClean="0"/>
              <a:t>The concepts of value is from the customer’s perspective</a:t>
            </a:r>
          </a:p>
          <a:p>
            <a:r>
              <a:rPr lang="en-GB" sz="3200" dirty="0" smtClean="0"/>
              <a:t>A process is decomposed and each activity analysed to see if it adds value or does not add value</a:t>
            </a:r>
          </a:p>
          <a:p>
            <a:r>
              <a:rPr lang="en-GB" sz="3200" dirty="0" smtClean="0"/>
              <a:t>Key tools concepts and methods for determining if an activity is value-added or non-value added include; (1) Value stream mapping, spaghetti diagrams, kaizen, 5S and Poke-Yoke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76749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212501"/>
            <a:ext cx="10191461" cy="978795"/>
          </a:xfrm>
        </p:spPr>
        <p:txBody>
          <a:bodyPr/>
          <a:lstStyle/>
          <a:p>
            <a:pPr algn="ctr"/>
            <a:r>
              <a:rPr lang="en-GB" sz="4400" dirty="0" smtClean="0"/>
              <a:t>Lean Principles in the Organisation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670" y="1191296"/>
            <a:ext cx="10579995" cy="53704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Encompasses three areas:</a:t>
            </a:r>
          </a:p>
          <a:p>
            <a:pPr marL="514350" indent="-514350">
              <a:buAutoNum type="arabicPeriod"/>
            </a:pPr>
            <a:r>
              <a:rPr lang="en-GB" sz="3200" b="1" u="sng" dirty="0" smtClean="0"/>
              <a:t>Transparency</a:t>
            </a:r>
            <a:r>
              <a:rPr lang="en-GB" sz="3200" dirty="0" smtClean="0"/>
              <a:t>: - Easy access to useful information.  An organisation has achieved transparency when a process can be observed and measured</a:t>
            </a:r>
            <a:endParaRPr lang="en-GB" sz="3200" b="1" u="sng" dirty="0" smtClean="0"/>
          </a:p>
          <a:p>
            <a:pPr marL="514350" indent="-514350">
              <a:buAutoNum type="arabicPeriod"/>
            </a:pPr>
            <a:r>
              <a:rPr lang="en-GB" sz="3200" b="1" u="sng" dirty="0" smtClean="0"/>
              <a:t>Velocity</a:t>
            </a:r>
            <a:r>
              <a:rPr lang="en-GB" sz="3200" dirty="0" smtClean="0"/>
              <a:t>: - Also called flow, it is the speed a process is completed in.  The ultimate measure of velocity is the interval between when a customer places an order and the delivery of the good or service they ordered</a:t>
            </a:r>
            <a:endParaRPr lang="en-GB" sz="3200" b="1" u="sng" dirty="0" smtClean="0"/>
          </a:p>
          <a:p>
            <a:pPr marL="514350" indent="-514350">
              <a:buAutoNum type="arabicPeriod"/>
            </a:pPr>
            <a:r>
              <a:rPr lang="en-GB" sz="3200" b="1" u="sng" dirty="0" smtClean="0"/>
              <a:t>Value</a:t>
            </a:r>
            <a:r>
              <a:rPr lang="en-GB" sz="3200" dirty="0" smtClean="0"/>
              <a:t>: - The set of qualities or characteristics for a which a customer is willing to pay.  It is always assessed from the customer’s perspective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1208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Non-Value added activities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500390"/>
            <a:ext cx="8946541" cy="51644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Includes Seven Wastes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Overproduction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Over processing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Defects/rework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 Inventory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Motion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Waiting time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Transportation/handling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64679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Theory of Constraints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97358"/>
            <a:ext cx="10506993" cy="523526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An approach to improving processes by focusing on their most problematic areas</a:t>
            </a:r>
          </a:p>
          <a:p>
            <a:r>
              <a:rPr lang="en-GB" sz="3200" dirty="0" smtClean="0"/>
              <a:t>These areas are known as constraints</a:t>
            </a:r>
          </a:p>
          <a:p>
            <a:r>
              <a:rPr lang="en-GB" sz="3200" dirty="0" smtClean="0"/>
              <a:t>Improvement efforts are devoted to improving performance by removing or reducing constraints without sacrificing quality elsewhere</a:t>
            </a:r>
          </a:p>
          <a:p>
            <a:r>
              <a:rPr lang="en-GB" sz="3200" dirty="0" smtClean="0"/>
              <a:t>Encourages businesses to improve continuously by diagnosing weaknesses and addressing them</a:t>
            </a:r>
          </a:p>
          <a:p>
            <a:r>
              <a:rPr lang="en-GB" sz="3200" dirty="0" smtClean="0"/>
              <a:t>Exploiting the constraint is when an organisation develops an effective strategies for maximising the potential of the </a:t>
            </a:r>
            <a:r>
              <a:rPr lang="en-GB" sz="3200" smtClean="0"/>
              <a:t>constrained area</a:t>
            </a:r>
            <a:endParaRPr lang="en-GB" sz="32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548990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5228"/>
            <a:ext cx="9404723" cy="888642"/>
          </a:xfrm>
        </p:spPr>
        <p:txBody>
          <a:bodyPr/>
          <a:lstStyle/>
          <a:p>
            <a:pPr algn="ctr"/>
            <a:r>
              <a:rPr lang="en-GB" sz="4400" dirty="0" smtClean="0"/>
              <a:t>Lean Principles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7808" y="1023870"/>
            <a:ext cx="10315978" cy="55379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Flow – Pull – Perfection</a:t>
            </a:r>
          </a:p>
          <a:p>
            <a:r>
              <a:rPr lang="en-GB" sz="3200" dirty="0" smtClean="0"/>
              <a:t>Goal is create continuous flow through the organisation rather than improving limited areas of a process</a:t>
            </a:r>
          </a:p>
          <a:p>
            <a:r>
              <a:rPr lang="en-GB" sz="3200" dirty="0" smtClean="0"/>
              <a:t>Pull means that each activity in a process should receive only the necessary materials and resources when a subsequent activity is ‘demanding’ the process be completed</a:t>
            </a:r>
          </a:p>
          <a:p>
            <a:r>
              <a:rPr lang="en-GB" sz="3200" dirty="0" smtClean="0"/>
              <a:t>Perfection is defined as the ultimate goal of continuous improvement.  By eliminating waste and streamlining processes, an organisation can approach perfection</a:t>
            </a:r>
          </a:p>
        </p:txBody>
      </p:sp>
    </p:spTree>
    <p:extLst>
      <p:ext uri="{BB962C8B-B14F-4D97-AF65-F5344CB8AC3E}">
        <p14:creationId xmlns:p14="http://schemas.microsoft.com/office/powerpoint/2010/main" val="309685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Lean Principles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745" y="2052918"/>
            <a:ext cx="10972800" cy="45349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Process Cycle Efficiency Metric</a:t>
            </a:r>
          </a:p>
          <a:p>
            <a:r>
              <a:rPr lang="en-GB" sz="3200" dirty="0" smtClean="0"/>
              <a:t>Used to determine the most useful and positive ways to improve process cycle time (velocity or flow)</a:t>
            </a:r>
          </a:p>
          <a:p>
            <a:r>
              <a:rPr lang="en-GB" sz="3200" dirty="0" smtClean="0"/>
              <a:t>To calculate process cycle efficiency divide value-added time by process lead time</a:t>
            </a:r>
          </a:p>
          <a:p>
            <a:r>
              <a:rPr lang="en-GB" sz="3200" dirty="0" smtClean="0"/>
              <a:t>Little’s Law- process lead time is calculated by dividing the number of items in a process by the number of times the process is completed in an hour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174189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10132</TotalTime>
  <Words>1435</Words>
  <Application>Microsoft Office PowerPoint</Application>
  <PresentationFormat>Widescreen</PresentationFormat>
  <Paragraphs>157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Cambria Math</vt:lpstr>
      <vt:lpstr>Century Gothic</vt:lpstr>
      <vt:lpstr>Wingdings 3</vt:lpstr>
      <vt:lpstr>Ion</vt:lpstr>
      <vt:lpstr>Six Sigma Green Belt and Quality Improvement</vt:lpstr>
      <vt:lpstr>Six Sigma Green Belt</vt:lpstr>
      <vt:lpstr>Six Sigma and Organisational Goals</vt:lpstr>
      <vt:lpstr>What is Six Sigma</vt:lpstr>
      <vt:lpstr>Value of Six Sigma</vt:lpstr>
      <vt:lpstr>Phillip Crosby</vt:lpstr>
      <vt:lpstr>Edwards Deming</vt:lpstr>
      <vt:lpstr>Deming’s Seven Deadly Diseases of the Workplace</vt:lpstr>
      <vt:lpstr>Deming’s Fourteen Points for Management</vt:lpstr>
      <vt:lpstr>Deming’s Fourteen Points for Management</vt:lpstr>
      <vt:lpstr>Walter Shewhart</vt:lpstr>
      <vt:lpstr>Armand Feigenbaum</vt:lpstr>
      <vt:lpstr>Joseph Juran</vt:lpstr>
      <vt:lpstr>Ishikawa &amp; Taguchi</vt:lpstr>
      <vt:lpstr>Fundamental Principles of  Six Sigma</vt:lpstr>
      <vt:lpstr>Fundamental Principles of  Six Sigma</vt:lpstr>
      <vt:lpstr>Philosophy of Six Sigma</vt:lpstr>
      <vt:lpstr>Goals and Philosophy of Six Sigma</vt:lpstr>
      <vt:lpstr>Organisational Drivers and Metrics</vt:lpstr>
      <vt:lpstr>Organisational Drivers and Metrics</vt:lpstr>
      <vt:lpstr>Key Six Sigma Metrics</vt:lpstr>
      <vt:lpstr>Key Financial Metrics</vt:lpstr>
      <vt:lpstr>Organisational Drivers and Metrics</vt:lpstr>
      <vt:lpstr>Lean Principles/Concepts</vt:lpstr>
      <vt:lpstr>Lean Principles in the Organisation</vt:lpstr>
      <vt:lpstr>Non-Value added activities</vt:lpstr>
      <vt:lpstr>Theory of Constraints</vt:lpstr>
      <vt:lpstr>Lean Principles</vt:lpstr>
      <vt:lpstr>Lean Principles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 Sigma Green Belt and Quality Improvement</dc:title>
  <dc:creator>Andrew Thorn</dc:creator>
  <cp:lastModifiedBy>Andrew Thorn</cp:lastModifiedBy>
  <cp:revision>38</cp:revision>
  <dcterms:created xsi:type="dcterms:W3CDTF">2020-11-14T21:03:57Z</dcterms:created>
  <dcterms:modified xsi:type="dcterms:W3CDTF">2020-11-22T01:37:02Z</dcterms:modified>
</cp:coreProperties>
</file>