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0CAFD9-19B5-4253-8AB6-94457AD63946}" type="datetimeFigureOut">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CA86BC-27AD-4C82-94DE-1DA0D06811B8}" type="slidenum">
              <a:t>‹#›</a:t>
            </a:fld>
            <a:endParaRPr lang="en-US"/>
          </a:p>
        </p:txBody>
      </p:sp>
    </p:spTree>
    <p:extLst>
      <p:ext uri="{BB962C8B-B14F-4D97-AF65-F5344CB8AC3E}">
        <p14:creationId xmlns:p14="http://schemas.microsoft.com/office/powerpoint/2010/main" val="1296848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COPD is a chronic condition of respiratory disorder which is a hinder to breathing and is also accompanied by difficulties in breathing. COPD is a specific condition comprised of emphysema, chronic bronchitis and individuals with this condition suffer chronic symptoms of breathlessness, chronic cough, as well as sputum (Agarwal, Raja and Brown, 2023). COPD is a significant health concern in the United Kingdom as well as in the entire world because it is listed among the greatest causes of disability and mortality especially among the elderly population.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2</a:t>
            </a:fld>
            <a:endParaRPr lang="en-US"/>
          </a:p>
        </p:txBody>
      </p:sp>
    </p:spTree>
    <p:extLst>
      <p:ext uri="{BB962C8B-B14F-4D97-AF65-F5344CB8AC3E}">
        <p14:creationId xmlns:p14="http://schemas.microsoft.com/office/powerpoint/2010/main" val="3074718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respiratory system is classified as upper and lower tract. The upper airway is comprised of the nose, pharynx, and larynx with the rest of the air flowing into the lungs via the trachea, bronchi and bronchioles. Inside the lungs, there are millions of exchanges (alveoli) between the blood and the oxygen and carbon dioxide. The diaphragm and intercostal muscles help in breathing which involves expansion and contraction of the thoracic cavity (National Heart, Lung, and Blood Institute, 2022). Healthy lungs have the air passing freely through these structures to aid in effective gaseous exchange.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3</a:t>
            </a:fld>
            <a:endParaRPr lang="en-US"/>
          </a:p>
        </p:txBody>
      </p:sp>
    </p:spTree>
    <p:extLst>
      <p:ext uri="{BB962C8B-B14F-4D97-AF65-F5344CB8AC3E}">
        <p14:creationId xmlns:p14="http://schemas.microsoft.com/office/powerpoint/2010/main" val="189412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Chronic exposure to irritants causes airways and lung tissue inflammation in COPD. This inflammation causes destruction of the walls of the alveoli, which decreases the elastic recoil of the lungs and diminishes the ability to make gas exchange (Kim, 2020). Mucus glands increase and give too much secretions and also weaken airways further. The combination of these changes leads to airflow limitation on both inhalation and exhalation with the resulting breathlessness, fatigue and </a:t>
            </a:r>
            <a:r>
              <a:rPr lang="en-US" dirty="0" err="1"/>
              <a:t>labour</a:t>
            </a:r>
            <a:r>
              <a:rPr lang="en-US" dirty="0"/>
              <a:t> increased breathing.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4</a:t>
            </a:fld>
            <a:endParaRPr lang="en-US"/>
          </a:p>
        </p:txBody>
      </p:sp>
    </p:spTree>
    <p:extLst>
      <p:ext uri="{BB962C8B-B14F-4D97-AF65-F5344CB8AC3E}">
        <p14:creationId xmlns:p14="http://schemas.microsoft.com/office/powerpoint/2010/main" val="4290688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nursing care plan dwells on a fictional patient referred to as John Doe. He is a male aged 65 who is retired and employed in an office and is currently residing in an urban community </a:t>
            </a:r>
            <a:r>
              <a:rPr lang="en-US" dirty="0" err="1"/>
              <a:t>characterised</a:t>
            </a:r>
            <a:r>
              <a:rPr lang="en-US" dirty="0"/>
              <a:t> by high health pollution. John is a former smoker, 20 pack-years, but had to quit his smoking five years ago and this is one of the main reasons that made him be diagnosed with COPD three years ago. He is affected also by hypertension, which makes his overall health condition complicated.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5</a:t>
            </a:fld>
            <a:endParaRPr lang="en-US"/>
          </a:p>
        </p:txBody>
      </p:sp>
    </p:spTree>
    <p:extLst>
      <p:ext uri="{BB962C8B-B14F-4D97-AF65-F5344CB8AC3E}">
        <p14:creationId xmlns:p14="http://schemas.microsoft.com/office/powerpoint/2010/main" val="3001239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risk factors that develop and progress COPD. Smoking is the most prominent cause since tobacco smokes produce chronic pneumonia in the airways. Risks are also heightened by occupational contacts with dust and chemicals as well as environmental pollution. The age factor is also applicable because COPD is common among the older citizens. Also, there are rare genetic diseases like Alpha-1 antitrypsin deficiency which may pre-dispose some people to COPD despite the absence of a considerable history of smoking (Chen et al., 2019).</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6</a:t>
            </a:fld>
            <a:endParaRPr lang="en-US"/>
          </a:p>
        </p:txBody>
      </p:sp>
    </p:spTree>
    <p:extLst>
      <p:ext uri="{BB962C8B-B14F-4D97-AF65-F5344CB8AC3E}">
        <p14:creationId xmlns:p14="http://schemas.microsoft.com/office/powerpoint/2010/main" val="1536587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disease gradually blocks airways and diminishes the lung elasticity which in turn makes the patients find it difficult to take air in and out. Airways become thickened with mucus which also hinders breathing. Such alterations impair the performance of the lungs in taking oxygen to the blood and the elimination of carbon dioxide. Due to this, patients are increasingly prone to respiratory infections and exacerbations that are acute that disrupts respiratory functionality (Kamada, Kaneko and Tomioka, 2017).</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7</a:t>
            </a:fld>
            <a:endParaRPr lang="en-US"/>
          </a:p>
        </p:txBody>
      </p:sp>
    </p:spTree>
    <p:extLst>
      <p:ext uri="{BB962C8B-B14F-4D97-AF65-F5344CB8AC3E}">
        <p14:creationId xmlns:p14="http://schemas.microsoft.com/office/powerpoint/2010/main" val="2442848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objective of the care plan regarding John is to reduce the symptoms of COPD, to enhance the general wellbeing, and reduce the rate of the disease. It is important to prevent hospital admissions and exacerbation (Khan et al., 2023). The plan also aims at assisting John in managing the condition on his own by educating him and changing his life habits. The coordination of the care should involve multi-disciplinary team such as primary care, respiratory specialist, physiotherapists, and community nursing.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8</a:t>
            </a:fld>
            <a:endParaRPr lang="en-US"/>
          </a:p>
        </p:txBody>
      </p:sp>
    </p:spTree>
    <p:extLst>
      <p:ext uri="{BB962C8B-B14F-4D97-AF65-F5344CB8AC3E}">
        <p14:creationId xmlns:p14="http://schemas.microsoft.com/office/powerpoint/2010/main" val="3811500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Pharmaceutical intervention is part and parcel of COPD. Salbutamol is among the short-acting bronchodilators, which will cure the symptoms quickly. The long acting bronchodilators such as Tiotropium are used to keep airways open in the long run. Prescription of inhaled corticosteroids is done with an aim of reducing chronic inflammation (</a:t>
            </a:r>
            <a:r>
              <a:rPr lang="en-US" dirty="0" err="1"/>
              <a:t>Almadhoun</a:t>
            </a:r>
            <a:r>
              <a:rPr lang="en-US" dirty="0"/>
              <a:t> and Sharma, 2025). Combination inhalers are helpful to some patients. In case John exhibits a low oxygen saturation on a regular basis, supplemental oxygen therapy can be recommended to ensure enough oxygenation.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9</a:t>
            </a:fld>
            <a:endParaRPr lang="en-US"/>
          </a:p>
        </p:txBody>
      </p:sp>
    </p:spTree>
    <p:extLst>
      <p:ext uri="{BB962C8B-B14F-4D97-AF65-F5344CB8AC3E}">
        <p14:creationId xmlns:p14="http://schemas.microsoft.com/office/powerpoint/2010/main" val="42206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uptake should be monitored frequently. Spirometry is used to test the lung performance and identify deteriorations. Monitoring oxygen saturation is used to make an evaluation of hypoxia (Lamb, Theodore and Bhutta, 2023). Consistent consultations with the GP or respiratory clinic of John are necessary to make sure that his medication is proper. Exacerbations can be prevented by annual vaccination against flu and pneumonia. Cultivating the self-management and prompt observation of worsening through advising John to spend time every day noticing the symptoms and adhering to an agreed course of action.</a:t>
            </a:r>
          </a:p>
        </p:txBody>
      </p:sp>
      <p:sp>
        <p:nvSpPr>
          <p:cNvPr id="4" name="Slide Number Placeholder 3"/>
          <p:cNvSpPr>
            <a:spLocks noGrp="1"/>
          </p:cNvSpPr>
          <p:nvPr>
            <p:ph type="sldNum" sz="quarter" idx="5"/>
          </p:nvPr>
        </p:nvSpPr>
        <p:spPr/>
        <p:txBody>
          <a:bodyPr/>
          <a:lstStyle/>
          <a:p>
            <a:fld id="{84CA86BC-27AD-4C82-94DE-1DA0D06811B8}" type="slidenum">
              <a:t>10</a:t>
            </a:fld>
            <a:endParaRPr lang="en-US"/>
          </a:p>
        </p:txBody>
      </p:sp>
    </p:spTree>
    <p:extLst>
      <p:ext uri="{BB962C8B-B14F-4D97-AF65-F5344CB8AC3E}">
        <p14:creationId xmlns:p14="http://schemas.microsoft.com/office/powerpoint/2010/main" val="3885918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Interventions like lifestyle are very crucial. Pulmonary rehabilitation is a form of exercise training and education that is supervised to enhance efficiency and fitness of the respiratory system (Shenoy and Paul, 2023). Exercising improves strength and pulmonary performance. Diet healthy nutrition can assist John to sustain healthy weight, thereby eliminating breathing pressure. Reinforcement and support prevention help prevent relapse although John stopped smoking. Besides, symptom triggers are </a:t>
            </a:r>
            <a:r>
              <a:rPr lang="en-US" dirty="0" err="1"/>
              <a:t>minimised</a:t>
            </a:r>
            <a:r>
              <a:rPr lang="en-US" dirty="0"/>
              <a:t> by avoiding respiratory irritants like pollution and allergens.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11</a:t>
            </a:fld>
            <a:endParaRPr lang="en-US"/>
          </a:p>
        </p:txBody>
      </p:sp>
    </p:spTree>
    <p:extLst>
      <p:ext uri="{BB962C8B-B14F-4D97-AF65-F5344CB8AC3E}">
        <p14:creationId xmlns:p14="http://schemas.microsoft.com/office/powerpoint/2010/main" val="1620207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vital that there be good communication between clinicians, John and his family. Self-care is empowered by educating the proper technique of inhaler application and self-monitoring (</a:t>
            </a:r>
            <a:r>
              <a:rPr lang="en-US" dirty="0" err="1"/>
              <a:t>Rzadkiewicz</a:t>
            </a:r>
            <a:r>
              <a:rPr lang="en-US" dirty="0"/>
              <a:t> and </a:t>
            </a:r>
            <a:r>
              <a:rPr lang="en-US" dirty="0" err="1"/>
              <a:t>Nasiłowski</a:t>
            </a:r>
            <a:r>
              <a:rPr lang="en-US" dirty="0"/>
              <a:t>, 2019). The inclusion of family members increases awareness and understanding. Psychological needs should be addressed as well, as COPD patients often have anxiety and depression, and it might be the advantage of referrals to support groups or counselling. Encouragement and common coping is offered through peer support groups.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12</a:t>
            </a:fld>
            <a:endParaRPr lang="en-US"/>
          </a:p>
        </p:txBody>
      </p:sp>
    </p:spTree>
    <p:extLst>
      <p:ext uri="{BB962C8B-B14F-4D97-AF65-F5344CB8AC3E}">
        <p14:creationId xmlns:p14="http://schemas.microsoft.com/office/powerpoint/2010/main" val="3720000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Ethical care gives importance to the autonomy of John concentrating on the respect of his autonomy in the decision-making and informed consent on all kinds of treatments. In all the interactions, privacy and confidentiality are kept. There should be a person-</a:t>
            </a:r>
            <a:r>
              <a:rPr lang="en-US" dirty="0" err="1"/>
              <a:t>centred</a:t>
            </a:r>
            <a:r>
              <a:rPr lang="en-US" dirty="0"/>
              <a:t> care where the recommendations are in line with the goals and preferences of John. In the case of progressive illnesses such as COPD, talking about advance directives with the patient at an early stage means that the wishes of a patient are documented and </a:t>
            </a:r>
            <a:r>
              <a:rPr lang="en-US" dirty="0" err="1"/>
              <a:t>honoured</a:t>
            </a:r>
            <a:r>
              <a:rPr lang="en-US" dirty="0"/>
              <a:t> (Ora et al.,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13</a:t>
            </a:fld>
            <a:endParaRPr lang="en-US"/>
          </a:p>
        </p:txBody>
      </p:sp>
    </p:spTree>
    <p:extLst>
      <p:ext uri="{BB962C8B-B14F-4D97-AF65-F5344CB8AC3E}">
        <p14:creationId xmlns:p14="http://schemas.microsoft.com/office/powerpoint/2010/main" val="1879351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COPD is typified by the gradual decrease in airflow and dysfunctional gas exchange. A proper treatment plan is the one that involves pharmacological treatment, constant supervision, lifestyle change and multi-disciplinary interventions. Self-management depends critically on patient education and interaction. All clinical decisions are based on ethical and person-</a:t>
            </a:r>
            <a:r>
              <a:rPr lang="en-US" dirty="0" err="1"/>
              <a:t>centred</a:t>
            </a:r>
            <a:r>
              <a:rPr lang="en-US" dirty="0"/>
              <a:t> care to better health outcomes and life quality.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4CA86BC-27AD-4C82-94DE-1DA0D06811B8}" type="slidenum">
              <a:t>14</a:t>
            </a:fld>
            <a:endParaRPr lang="en-US"/>
          </a:p>
        </p:txBody>
      </p:sp>
    </p:spTree>
    <p:extLst>
      <p:ext uri="{BB962C8B-B14F-4D97-AF65-F5344CB8AC3E}">
        <p14:creationId xmlns:p14="http://schemas.microsoft.com/office/powerpoint/2010/main" val="3617624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cbi.nlm.nih.gov/books/NBK560526/" TargetMode="External"/><Relationship Id="rId13" Type="http://schemas.openxmlformats.org/officeDocument/2006/relationships/hyperlink" Target="https://www.ncbi.nlm.nih.gov/books/NBK563166/" TargetMode="External"/><Relationship Id="rId3" Type="http://schemas.openxmlformats.org/officeDocument/2006/relationships/hyperlink" Target="https://www.ncbi.nlm.nih.gov/books/NBK519028/" TargetMode="External"/><Relationship Id="rId7" Type="http://schemas.openxmlformats.org/officeDocument/2006/relationships/hyperlink" Target="https://doi.org/10.1007/978-3-662-47178-4_5" TargetMode="External"/><Relationship Id="rId12" Type="http://schemas.openxmlformats.org/officeDocument/2006/relationships/hyperlink" Target="https://doi.org/10.3390/medicina55090597" TargetMode="External"/><Relationship Id="rId2" Type="http://schemas.openxmlformats.org/officeDocument/2006/relationships/hyperlink" Target="https://www.ncbi.nlm.nih.gov/books/NBK559281/" TargetMode="External"/><Relationship Id="rId1" Type="http://schemas.openxmlformats.org/officeDocument/2006/relationships/slideLayout" Target="../slideLayouts/slideLayout2.xml"/><Relationship Id="rId6" Type="http://schemas.openxmlformats.org/officeDocument/2006/relationships/hyperlink" Target="https://doi.org/10.7759/cureus.43694" TargetMode="External"/><Relationship Id="rId11" Type="http://schemas.openxmlformats.org/officeDocument/2006/relationships/hyperlink" Target="https://doi.org/10.1177/1742395321990109" TargetMode="External"/><Relationship Id="rId5" Type="http://schemas.openxmlformats.org/officeDocument/2006/relationships/hyperlink" Target="https://doi.org/10.2147/copd.s124828" TargetMode="External"/><Relationship Id="rId10" Type="http://schemas.openxmlformats.org/officeDocument/2006/relationships/hyperlink" Target="https://www.nhlbi.nih.gov/health/lungs/respiratory-system" TargetMode="External"/><Relationship Id="rId4" Type="http://schemas.openxmlformats.org/officeDocument/2006/relationships/hyperlink" Target="https://doi.org/10.1016/j.chest.2019.06.036" TargetMode="External"/><Relationship Id="rId9" Type="http://schemas.openxmlformats.org/officeDocument/2006/relationships/hyperlink" Target="http://www.nhlbi.nih.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172388D-A089-D969-58FC-FCA842F4C95B}"/>
              </a:ext>
            </a:extLst>
          </p:cNvPr>
          <p:cNvPicPr>
            <a:picLocks noChangeAspect="1"/>
          </p:cNvPicPr>
          <p:nvPr/>
        </p:nvPicPr>
        <p:blipFill>
          <a:blip r:embed="rId2">
            <a:alphaModFix amt="50000"/>
          </a:blip>
          <a:srcRect b="12791"/>
          <a:stretch>
            <a:fillRect/>
          </a:stretch>
        </p:blipFill>
        <p:spPr>
          <a:xfrm>
            <a:off x="20" y="1"/>
            <a:ext cx="12191980" cy="6857999"/>
          </a:xfrm>
          <a:prstGeom prst="rect">
            <a:avLst/>
          </a:prstGeom>
        </p:spPr>
      </p:pic>
      <p:sp>
        <p:nvSpPr>
          <p:cNvPr id="2" name="Title 1"/>
          <p:cNvSpPr>
            <a:spLocks noGrp="1"/>
          </p:cNvSpPr>
          <p:nvPr>
            <p:ph type="ctrTitle"/>
          </p:nvPr>
        </p:nvSpPr>
        <p:spPr>
          <a:xfrm>
            <a:off x="1524000" y="261584"/>
            <a:ext cx="9144000" cy="2900518"/>
          </a:xfrm>
        </p:spPr>
        <p:txBody>
          <a:bodyPr>
            <a:normAutofit/>
          </a:bodyPr>
          <a:lstStyle/>
          <a:p>
            <a:r>
              <a:rPr lang="en-US" sz="4800" b="1">
                <a:solidFill>
                  <a:srgbClr val="FFFFFF"/>
                </a:solidFill>
                <a:ea typeface="+mj-lt"/>
                <a:cs typeface="+mj-lt"/>
              </a:rPr>
              <a:t>Care Plan for Chronic Obstructive Pulmonary Disease (COPD)</a:t>
            </a:r>
            <a:endParaRPr lang="en-US" sz="4800" b="1">
              <a:solidFill>
                <a:srgbClr val="FFFFFF"/>
              </a:solidFill>
            </a:endParaRPr>
          </a:p>
        </p:txBody>
      </p:sp>
      <p:sp>
        <p:nvSpPr>
          <p:cNvPr id="3" name="Subtitle 2"/>
          <p:cNvSpPr>
            <a:spLocks noGrp="1"/>
          </p:cNvSpPr>
          <p:nvPr>
            <p:ph type="subTitle" idx="1"/>
          </p:nvPr>
        </p:nvSpPr>
        <p:spPr>
          <a:xfrm>
            <a:off x="4035777" y="3820737"/>
            <a:ext cx="4727224" cy="1098395"/>
          </a:xfrm>
        </p:spPr>
        <p:txBody>
          <a:bodyPr vert="horz" lIns="91440" tIns="45720" rIns="91440" bIns="45720" rtlCol="0" anchor="t">
            <a:noAutofit/>
          </a:bodyPr>
          <a:lstStyle/>
          <a:p>
            <a:pPr marL="285750" indent="-285750" algn="l">
              <a:buFont typeface="Arial"/>
              <a:buChar char="•"/>
            </a:pPr>
            <a:r>
              <a:rPr lang="en-US" sz="1800" dirty="0">
                <a:solidFill>
                  <a:srgbClr val="FFFFFF"/>
                </a:solidFill>
                <a:ea typeface="+mn-lt"/>
                <a:cs typeface="+mn-lt"/>
              </a:rPr>
              <a:t>Subtitle: A Fictional Patient’s Care Plan</a:t>
            </a:r>
            <a:endParaRPr lang="en-US" sz="1800" dirty="0"/>
          </a:p>
          <a:p>
            <a:pPr marL="285750" indent="-285750" algn="l">
              <a:buFont typeface="Arial"/>
              <a:buChar char="•"/>
            </a:pPr>
            <a:r>
              <a:rPr lang="en-US" sz="1800" dirty="0">
                <a:solidFill>
                  <a:srgbClr val="FFFFFF"/>
                </a:solidFill>
                <a:ea typeface="+mn-lt"/>
                <a:cs typeface="+mn-lt"/>
              </a:rPr>
              <a:t>Student Name: Ileana Cristina Marin</a:t>
            </a:r>
            <a:endParaRPr lang="en-US" sz="1800" dirty="0"/>
          </a:p>
          <a:p>
            <a:pPr marL="285750" indent="-285750" algn="l">
              <a:buFont typeface="Arial"/>
              <a:buChar char="•"/>
            </a:pPr>
            <a:r>
              <a:rPr lang="en-US" sz="1800" dirty="0">
                <a:solidFill>
                  <a:srgbClr val="FFFFFF"/>
                </a:solidFill>
                <a:ea typeface="+mn-lt"/>
                <a:cs typeface="+mn-lt"/>
              </a:rPr>
              <a:t>Student Number: 2314523</a:t>
            </a:r>
            <a:endParaRPr lang="en-US" sz="1800" dirty="0"/>
          </a:p>
          <a:p>
            <a:pPr marL="285750" indent="-285750" algn="l">
              <a:buFont typeface="Arial"/>
              <a:buChar char="•"/>
            </a:pPr>
            <a:r>
              <a:rPr lang="en-US" sz="1800" dirty="0">
                <a:solidFill>
                  <a:srgbClr val="FFFFFF"/>
                </a:solidFill>
                <a:ea typeface="+mn-lt"/>
                <a:cs typeface="+mn-lt"/>
              </a:rPr>
              <a:t>Module Name: Introduction to Physiology</a:t>
            </a:r>
            <a:endParaRPr lang="en-US" sz="1800" dirty="0"/>
          </a:p>
          <a:p>
            <a:pPr marL="285750" indent="-285750" algn="l">
              <a:buFont typeface="Arial"/>
              <a:buChar char="•"/>
            </a:pPr>
            <a:r>
              <a:rPr lang="en-US" sz="1800" dirty="0">
                <a:solidFill>
                  <a:srgbClr val="FFFFFF"/>
                </a:solidFill>
                <a:ea typeface="+mn-lt"/>
                <a:cs typeface="+mn-lt"/>
              </a:rPr>
              <a:t>Module Code: BMHP5023</a:t>
            </a:r>
            <a:endParaRPr lang="en-US" sz="1800" dirty="0"/>
          </a:p>
          <a:p>
            <a:pPr marL="285750" indent="-285750" algn="l">
              <a:buFont typeface="Arial"/>
              <a:buChar char="•"/>
            </a:pPr>
            <a:r>
              <a:rPr lang="en-US" sz="1800" dirty="0">
                <a:solidFill>
                  <a:srgbClr val="FFFFFF"/>
                </a:solidFill>
                <a:ea typeface="+mn-lt"/>
                <a:cs typeface="+mn-lt"/>
              </a:rPr>
              <a:t>Instructor Name: Robert  </a:t>
            </a:r>
            <a:r>
              <a:rPr lang="en-US" sz="1800" dirty="0" err="1">
                <a:solidFill>
                  <a:srgbClr val="FFFFFF"/>
                </a:solidFill>
                <a:ea typeface="+mn-lt"/>
                <a:cs typeface="+mn-lt"/>
              </a:rPr>
              <a:t>Nartowski</a:t>
            </a:r>
            <a:endParaRPr lang="en-US" sz="1800" dirty="0"/>
          </a:p>
          <a:p>
            <a:pPr marL="285750" indent="-285750" algn="l">
              <a:buFont typeface="Arial"/>
              <a:buChar char="•"/>
            </a:pPr>
            <a:r>
              <a:rPr lang="en-US" sz="1800" dirty="0">
                <a:solidFill>
                  <a:srgbClr val="FFFFFF"/>
                </a:solidFill>
                <a:ea typeface="+mn-lt"/>
                <a:cs typeface="+mn-lt"/>
              </a:rPr>
              <a:t>Date: [Date of Submission] 23 March 2026 (2 PM)</a:t>
            </a:r>
            <a:endParaRPr lang="en-US" sz="1800" dirty="0"/>
          </a:p>
          <a:p>
            <a:pPr algn="l"/>
            <a:endParaRPr lang="en-US" sz="1800"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934"/>
    </mc:Choice>
    <mc:Fallback>
      <p:transition spd="slow" advTm="1093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6838E-3CF7-A8FC-3852-4281765AD0D1}"/>
              </a:ext>
            </a:extLst>
          </p:cNvPr>
          <p:cNvSpPr>
            <a:spLocks noGrp="1"/>
          </p:cNvSpPr>
          <p:nvPr>
            <p:ph type="title"/>
          </p:nvPr>
        </p:nvSpPr>
        <p:spPr>
          <a:xfrm>
            <a:off x="6392583" y="501651"/>
            <a:ext cx="4414848" cy="1716255"/>
          </a:xfrm>
        </p:spPr>
        <p:txBody>
          <a:bodyPr anchor="b">
            <a:normAutofit/>
          </a:bodyPr>
          <a:lstStyle/>
          <a:p>
            <a:r>
              <a:rPr lang="en-US" sz="3600" b="1" dirty="0">
                <a:latin typeface="Times New Roman"/>
                <a:ea typeface="+mj-lt"/>
                <a:cs typeface="Times New Roman"/>
              </a:rPr>
              <a:t>Overview of COPD</a:t>
            </a:r>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AI-generated content may be incorrect.">
            <a:extLst>
              <a:ext uri="{FF2B5EF4-FFF2-40B4-BE49-F238E27FC236}">
                <a16:creationId xmlns:a16="http://schemas.microsoft.com/office/drawing/2014/main" id="{F0937E59-09B5-A6CE-C5C9-B39FECA18839}"/>
              </a:ext>
            </a:extLst>
          </p:cNvPr>
          <p:cNvPicPr>
            <a:picLocks noChangeAspect="1"/>
          </p:cNvPicPr>
          <p:nvPr/>
        </p:nvPicPr>
        <p:blipFill>
          <a:blip r:embed="rId5"/>
          <a:srcRect t="3941" r="1" b="1"/>
          <a:stretch>
            <a:fillRect/>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BA7CC682-1D11-73D5-260D-CE1C41BCED78}"/>
              </a:ext>
            </a:extLst>
          </p:cNvPr>
          <p:cNvSpPr>
            <a:spLocks noGrp="1"/>
          </p:cNvSpPr>
          <p:nvPr>
            <p:ph idx="1"/>
          </p:nvPr>
        </p:nvSpPr>
        <p:spPr>
          <a:xfrm>
            <a:off x="6392583" y="2645922"/>
            <a:ext cx="4434721" cy="3710427"/>
          </a:xfrm>
        </p:spPr>
        <p:txBody>
          <a:bodyPr vert="horz" lIns="91440" tIns="45720" rIns="91440" bIns="45720" rtlCol="0" anchor="t">
            <a:normAutofit/>
          </a:bodyPr>
          <a:lstStyle/>
          <a:p>
            <a:pPr algn="just"/>
            <a:r>
              <a:rPr lang="en-US" sz="1800" dirty="0">
                <a:solidFill>
                  <a:schemeClr val="tx1">
                    <a:alpha val="80000"/>
                  </a:schemeClr>
                </a:solidFill>
                <a:latin typeface="Times New Roman"/>
                <a:ea typeface="+mn-lt"/>
                <a:cs typeface="Times New Roman"/>
              </a:rPr>
              <a:t>COPD is a progressive chronic respiratory disease (Agarwal, Raja, and Brown, 2023)</a:t>
            </a:r>
            <a:endParaRPr lang="en-US" sz="1800" dirty="0">
              <a:solidFill>
                <a:schemeClr val="tx1">
                  <a:alpha val="80000"/>
                </a:schemeClr>
              </a:solidFill>
              <a:latin typeface="Times New Roman"/>
              <a:cs typeface="Times New Roman"/>
            </a:endParaRPr>
          </a:p>
          <a:p>
            <a:pPr algn="just"/>
            <a:r>
              <a:rPr lang="en-US" sz="1800" dirty="0" err="1">
                <a:solidFill>
                  <a:schemeClr val="tx1">
                    <a:alpha val="80000"/>
                  </a:schemeClr>
                </a:solidFill>
                <a:latin typeface="Times New Roman"/>
                <a:ea typeface="+mn-lt"/>
                <a:cs typeface="Times New Roman"/>
              </a:rPr>
              <a:t>Characterised</a:t>
            </a:r>
            <a:r>
              <a:rPr lang="en-US" sz="1800" dirty="0">
                <a:solidFill>
                  <a:schemeClr val="tx1">
                    <a:alpha val="80000"/>
                  </a:schemeClr>
                </a:solidFill>
                <a:latin typeface="Times New Roman"/>
                <a:ea typeface="+mn-lt"/>
                <a:cs typeface="Times New Roman"/>
              </a:rPr>
              <a:t> by airflow limitation and persistent respiratory symptoms</a:t>
            </a:r>
            <a:endParaRPr lang="en-US" sz="1800" dirty="0">
              <a:solidFill>
                <a:schemeClr val="tx1">
                  <a:alpha val="80000"/>
                </a:schemeClr>
              </a:solidFill>
              <a:latin typeface="Times New Roman"/>
              <a:cs typeface="Times New Roman"/>
            </a:endParaRPr>
          </a:p>
          <a:p>
            <a:pPr algn="just"/>
            <a:r>
              <a:rPr lang="en-US" sz="1800" dirty="0">
                <a:solidFill>
                  <a:schemeClr val="tx1">
                    <a:alpha val="80000"/>
                  </a:schemeClr>
                </a:solidFill>
                <a:latin typeface="Times New Roman"/>
                <a:ea typeface="+mn-lt"/>
                <a:cs typeface="Times New Roman"/>
              </a:rPr>
              <a:t>Includes emphysema and chronic bronchitis</a:t>
            </a:r>
            <a:endParaRPr lang="en-US" sz="1800" dirty="0">
              <a:solidFill>
                <a:srgbClr val="000000">
                  <a:alpha val="80000"/>
                </a:srgbClr>
              </a:solidFill>
              <a:latin typeface="Times New Roman"/>
              <a:cs typeface="Times New Roman"/>
            </a:endParaRPr>
          </a:p>
          <a:p>
            <a:pPr algn="just"/>
            <a:r>
              <a:rPr lang="en-US" sz="1800" dirty="0">
                <a:solidFill>
                  <a:schemeClr val="tx1">
                    <a:alpha val="80000"/>
                  </a:schemeClr>
                </a:solidFill>
                <a:latin typeface="Times New Roman"/>
                <a:ea typeface="+mn-lt"/>
                <a:cs typeface="Times New Roman"/>
              </a:rPr>
              <a:t>Common signs: breathlessness, chronic cough, sputum production</a:t>
            </a:r>
            <a:endParaRPr lang="en-US" sz="1800" dirty="0">
              <a:solidFill>
                <a:srgbClr val="000000">
                  <a:alpha val="80000"/>
                </a:srgbClr>
              </a:solidFill>
              <a:latin typeface="Times New Roman"/>
              <a:cs typeface="Times New Roman"/>
            </a:endParaRPr>
          </a:p>
          <a:p>
            <a:pPr algn="just"/>
            <a:r>
              <a:rPr lang="en-US" sz="1800" dirty="0">
                <a:solidFill>
                  <a:schemeClr val="tx1">
                    <a:alpha val="80000"/>
                  </a:schemeClr>
                </a:solidFill>
                <a:latin typeface="Times New Roman"/>
                <a:ea typeface="+mn-lt"/>
                <a:cs typeface="Times New Roman"/>
              </a:rPr>
              <a:t>A leading cause of morbidity and mortality globally and in the UK</a:t>
            </a:r>
            <a:endParaRPr lang="en-US" sz="1800" dirty="0">
              <a:solidFill>
                <a:srgbClr val="000000">
                  <a:alpha val="80000"/>
                </a:srgbClr>
              </a:solidFill>
              <a:latin typeface="Times New Roman"/>
              <a:cs typeface="Times New Roman"/>
            </a:endParaRPr>
          </a:p>
          <a:p>
            <a:pPr algn="just"/>
            <a:endParaRPr lang="en-US" sz="1800" dirty="0">
              <a:solidFill>
                <a:srgbClr val="000000">
                  <a:alpha val="80000"/>
                </a:srgbClr>
              </a:solidFill>
              <a:latin typeface="Times New Roman"/>
              <a:cs typeface="Times New Roman"/>
            </a:endParaRP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10" name="recording cristina">
            <a:hlinkClick r:id="" action="ppaction://media"/>
            <a:extLst>
              <a:ext uri="{FF2B5EF4-FFF2-40B4-BE49-F238E27FC236}">
                <a16:creationId xmlns:a16="http://schemas.microsoft.com/office/drawing/2014/main" id="{0D996F8D-3A0E-553A-E5C3-464A4F8AC5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70994" y="870532"/>
            <a:ext cx="487363" cy="487363"/>
          </a:xfrm>
          <a:prstGeom prst="rect">
            <a:avLst/>
          </a:prstGeom>
        </p:spPr>
      </p:pic>
    </p:spTree>
    <p:extLst>
      <p:ext uri="{BB962C8B-B14F-4D97-AF65-F5344CB8AC3E}">
        <p14:creationId xmlns:p14="http://schemas.microsoft.com/office/powerpoint/2010/main" val="2378165557"/>
      </p:ext>
    </p:extLst>
  </p:cSld>
  <p:clrMapOvr>
    <a:masterClrMapping/>
  </p:clrMapOvr>
  <mc:AlternateContent xmlns:mc="http://schemas.openxmlformats.org/markup-compatibility/2006">
    <mc:Choice xmlns:p14="http://schemas.microsoft.com/office/powerpoint/2010/main" Requires="p14">
      <p:transition spd="slow" p14:dur="2000" advTm="2219"/>
    </mc:Choice>
    <mc:Fallback>
      <p:transition spd="slow" advTm="2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F25FB-2B0C-25C2-BC05-7A8060E24D0E}"/>
              </a:ext>
            </a:extLst>
          </p:cNvPr>
          <p:cNvSpPr>
            <a:spLocks noGrp="1"/>
          </p:cNvSpPr>
          <p:nvPr>
            <p:ph type="title"/>
          </p:nvPr>
        </p:nvSpPr>
        <p:spPr>
          <a:xfrm>
            <a:off x="761800" y="762001"/>
            <a:ext cx="5334197" cy="1708242"/>
          </a:xfrm>
        </p:spPr>
        <p:txBody>
          <a:bodyPr anchor="ctr">
            <a:normAutofit/>
          </a:bodyPr>
          <a:lstStyle/>
          <a:p>
            <a:r>
              <a:rPr lang="en-US" sz="3600" b="1">
                <a:latin typeface="Times New Roman"/>
                <a:ea typeface="+mj-lt"/>
                <a:cs typeface="Times New Roman"/>
              </a:rPr>
              <a:t>Anatomy and Physiology of the Respiratory System</a:t>
            </a:r>
            <a:endParaRPr lang="en-US" sz="3600" b="1">
              <a:latin typeface="Times New Roman"/>
              <a:cs typeface="Times New Roman"/>
            </a:endParaRPr>
          </a:p>
        </p:txBody>
      </p:sp>
      <p:sp>
        <p:nvSpPr>
          <p:cNvPr id="3" name="Content Placeholder 2">
            <a:extLst>
              <a:ext uri="{FF2B5EF4-FFF2-40B4-BE49-F238E27FC236}">
                <a16:creationId xmlns:a16="http://schemas.microsoft.com/office/drawing/2014/main" id="{8B3E4143-2BA6-7E23-0DF0-FAD572D8BEDB}"/>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US" sz="1800">
                <a:latin typeface="Times New Roman"/>
                <a:ea typeface="+mn-lt"/>
                <a:cs typeface="Times New Roman"/>
              </a:rPr>
              <a:t>Upper respiratory tract: Nose, pharynx, larynx</a:t>
            </a:r>
            <a:endParaRPr lang="en-US" sz="1800" dirty="0">
              <a:latin typeface="Times New Roman"/>
              <a:cs typeface="Times New Roman"/>
            </a:endParaRPr>
          </a:p>
          <a:p>
            <a:pPr algn="just"/>
            <a:r>
              <a:rPr lang="en-US" sz="1800">
                <a:latin typeface="Times New Roman"/>
                <a:ea typeface="+mn-lt"/>
                <a:cs typeface="Times New Roman"/>
              </a:rPr>
              <a:t>Lower respiratory tract: Trachea, bronchi, bronchioles, lungs</a:t>
            </a:r>
            <a:endParaRPr lang="en-US" sz="1800" dirty="0">
              <a:latin typeface="Times New Roman"/>
              <a:cs typeface="Times New Roman"/>
            </a:endParaRPr>
          </a:p>
          <a:p>
            <a:pPr algn="just"/>
            <a:r>
              <a:rPr lang="en-US" sz="1800">
                <a:latin typeface="Times New Roman"/>
                <a:ea typeface="+mn-lt"/>
                <a:cs typeface="Times New Roman"/>
              </a:rPr>
              <a:t>Alveoli: Primary site of gas exchange</a:t>
            </a:r>
            <a:endParaRPr lang="en-US" sz="1800" dirty="0">
              <a:latin typeface="Times New Roman"/>
              <a:cs typeface="Times New Roman"/>
            </a:endParaRPr>
          </a:p>
          <a:p>
            <a:pPr algn="just"/>
            <a:r>
              <a:rPr lang="en-US" sz="1800">
                <a:latin typeface="Times New Roman"/>
                <a:ea typeface="+mn-lt"/>
                <a:cs typeface="Times New Roman"/>
              </a:rPr>
              <a:t>Diaphragm &amp; intercostal muscles: Drive breathing</a:t>
            </a:r>
            <a:endParaRPr lang="en-US" sz="1800" dirty="0">
              <a:latin typeface="Times New Roman"/>
              <a:cs typeface="Times New Roman"/>
            </a:endParaRPr>
          </a:p>
          <a:p>
            <a:pPr algn="just"/>
            <a:r>
              <a:rPr lang="en-US" sz="1800">
                <a:latin typeface="Times New Roman"/>
                <a:ea typeface="+mn-lt"/>
                <a:cs typeface="Times New Roman"/>
              </a:rPr>
              <a:t>Gas exchange: Oxygen into blood, carbon dioxide out (National Heart, Lung, and Blood Institute, 2022)</a:t>
            </a:r>
            <a:endParaRPr lang="en-US" sz="1800" dirty="0">
              <a:latin typeface="Times New Roman"/>
              <a:cs typeface="Times New Roman"/>
            </a:endParaRPr>
          </a:p>
          <a:p>
            <a:pPr algn="just"/>
            <a:endParaRPr lang="en-US" sz="1800" dirty="0">
              <a:latin typeface="Times New Roman"/>
              <a:cs typeface="Times New Roman"/>
            </a:endParaRPr>
          </a:p>
        </p:txBody>
      </p:sp>
      <p:pic>
        <p:nvPicPr>
          <p:cNvPr id="4" name="Picture 3" descr="A human body with veins and arteries&#10;&#10;AI-generated content may be incorrect.">
            <a:extLst>
              <a:ext uri="{FF2B5EF4-FFF2-40B4-BE49-F238E27FC236}">
                <a16:creationId xmlns:a16="http://schemas.microsoft.com/office/drawing/2014/main" id="{CA312A2C-FD54-CCE8-2A14-C84C6226589A}"/>
              </a:ext>
            </a:extLst>
          </p:cNvPr>
          <p:cNvPicPr>
            <a:picLocks noChangeAspect="1"/>
          </p:cNvPicPr>
          <p:nvPr/>
        </p:nvPicPr>
        <p:blipFill>
          <a:blip r:embed="rId3"/>
          <a:srcRect l="11563" r="402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95629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1CEF9-4AC4-F901-56C9-4103CB18CC82}"/>
              </a:ext>
            </a:extLst>
          </p:cNvPr>
          <p:cNvSpPr>
            <a:spLocks noGrp="1"/>
          </p:cNvSpPr>
          <p:nvPr>
            <p:ph type="title"/>
          </p:nvPr>
        </p:nvSpPr>
        <p:spPr>
          <a:xfrm>
            <a:off x="761840" y="1138265"/>
            <a:ext cx="4544762" cy="1401183"/>
          </a:xfrm>
        </p:spPr>
        <p:txBody>
          <a:bodyPr anchor="t">
            <a:normAutofit/>
          </a:bodyPr>
          <a:lstStyle/>
          <a:p>
            <a:r>
              <a:rPr lang="en-US" sz="3600" b="1">
                <a:latin typeface="Times New Roman"/>
                <a:ea typeface="+mj-lt"/>
                <a:cs typeface="Times New Roman"/>
              </a:rPr>
              <a:t>Pathophysiology of COPD</a:t>
            </a:r>
            <a:endParaRPr lang="en-US" sz="3600" b="1">
              <a:latin typeface="Times New Roman"/>
              <a:cs typeface="Times New Roman"/>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B728F3-3183-1A9C-B789-234FBFBFAA77}"/>
              </a:ext>
            </a:extLst>
          </p:cNvPr>
          <p:cNvSpPr>
            <a:spLocks noGrp="1"/>
          </p:cNvSpPr>
          <p:nvPr>
            <p:ph idx="1"/>
          </p:nvPr>
        </p:nvSpPr>
        <p:spPr>
          <a:xfrm>
            <a:off x="761840" y="2551176"/>
            <a:ext cx="4544762" cy="3602935"/>
          </a:xfrm>
        </p:spPr>
        <p:txBody>
          <a:bodyPr vert="horz" lIns="91440" tIns="45720" rIns="91440" bIns="45720" rtlCol="0" anchor="t">
            <a:normAutofit/>
          </a:bodyPr>
          <a:lstStyle/>
          <a:p>
            <a:pPr algn="just"/>
            <a:r>
              <a:rPr lang="en-US" sz="1800">
                <a:latin typeface="Times New Roman"/>
                <a:ea typeface="+mn-lt"/>
                <a:cs typeface="Times New Roman"/>
              </a:rPr>
              <a:t>Chronic inflammation of airways and lung tissue</a:t>
            </a:r>
            <a:endParaRPr lang="en-US" sz="1800">
              <a:latin typeface="Times New Roman"/>
              <a:cs typeface="Times New Roman"/>
            </a:endParaRPr>
          </a:p>
          <a:p>
            <a:pPr algn="just"/>
            <a:r>
              <a:rPr lang="en-US" sz="1800">
                <a:latin typeface="Times New Roman"/>
                <a:ea typeface="+mn-lt"/>
                <a:cs typeface="Times New Roman"/>
              </a:rPr>
              <a:t>Destruction of alveolar walls (loss of elasticity)</a:t>
            </a:r>
            <a:endParaRPr lang="en-US" sz="1800">
              <a:latin typeface="Times New Roman"/>
              <a:cs typeface="Times New Roman"/>
            </a:endParaRPr>
          </a:p>
          <a:p>
            <a:pPr algn="just"/>
            <a:r>
              <a:rPr lang="en-US" sz="1800">
                <a:latin typeface="Times New Roman"/>
                <a:ea typeface="+mn-lt"/>
                <a:cs typeface="Times New Roman"/>
              </a:rPr>
              <a:t>Airway narrowing, mucus hypersecretion</a:t>
            </a:r>
            <a:endParaRPr lang="en-US" sz="1800">
              <a:latin typeface="Times New Roman"/>
              <a:cs typeface="Times New Roman"/>
            </a:endParaRPr>
          </a:p>
          <a:p>
            <a:pPr algn="just"/>
            <a:r>
              <a:rPr lang="en-US" sz="1800">
                <a:latin typeface="Times New Roman"/>
                <a:ea typeface="+mn-lt"/>
                <a:cs typeface="Times New Roman"/>
              </a:rPr>
              <a:t>Impaired gas exchange → lower oxygen &amp; higher CO₂</a:t>
            </a:r>
            <a:endParaRPr lang="en-US" sz="1800">
              <a:latin typeface="Times New Roman"/>
              <a:cs typeface="Times New Roman"/>
            </a:endParaRPr>
          </a:p>
          <a:p>
            <a:pPr algn="just"/>
            <a:r>
              <a:rPr lang="en-US" sz="1800">
                <a:latin typeface="Times New Roman"/>
                <a:ea typeface="+mn-lt"/>
                <a:cs typeface="Times New Roman"/>
              </a:rPr>
              <a:t>Reduced airflow on inhalation and exhalation (Kim, 2020)</a:t>
            </a:r>
            <a:endParaRPr lang="en-US" sz="1800">
              <a:latin typeface="Times New Roman"/>
              <a:cs typeface="Times New Roman"/>
            </a:endParaRPr>
          </a:p>
        </p:txBody>
      </p:sp>
      <p:pic>
        <p:nvPicPr>
          <p:cNvPr id="4" name="Picture 3" descr="A diagram of a lung&#10;&#10;AI-generated content may be incorrect.">
            <a:extLst>
              <a:ext uri="{FF2B5EF4-FFF2-40B4-BE49-F238E27FC236}">
                <a16:creationId xmlns:a16="http://schemas.microsoft.com/office/drawing/2014/main" id="{9CBB81CC-7BF4-F1F3-9FB2-B3E97AE4998B}"/>
              </a:ext>
            </a:extLst>
          </p:cNvPr>
          <p:cNvPicPr>
            <a:picLocks noChangeAspect="1"/>
          </p:cNvPicPr>
          <p:nvPr/>
        </p:nvPicPr>
        <p:blipFill>
          <a:blip r:embed="rId3"/>
          <a:srcRect l="4271" t="9538" r="2504" b="6962"/>
          <a:stretch>
            <a:fillRect/>
          </a:stretch>
        </p:blipFill>
        <p:spPr>
          <a:xfrm>
            <a:off x="5665805" y="1564503"/>
            <a:ext cx="6527480" cy="4233803"/>
          </a:xfrm>
          <a:prstGeom prst="rect">
            <a:avLst/>
          </a:prstGeom>
        </p:spPr>
      </p:pic>
    </p:spTree>
    <p:extLst>
      <p:ext uri="{BB962C8B-B14F-4D97-AF65-F5344CB8AC3E}">
        <p14:creationId xmlns:p14="http://schemas.microsoft.com/office/powerpoint/2010/main" val="2072988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01A14-C874-2513-E9B4-2E25D7092D14}"/>
              </a:ext>
            </a:extLst>
          </p:cNvPr>
          <p:cNvSpPr>
            <a:spLocks noGrp="1"/>
          </p:cNvSpPr>
          <p:nvPr>
            <p:ph type="title"/>
          </p:nvPr>
        </p:nvSpPr>
        <p:spPr>
          <a:xfrm>
            <a:off x="5868557" y="1138036"/>
            <a:ext cx="5444382" cy="1402470"/>
          </a:xfrm>
        </p:spPr>
        <p:txBody>
          <a:bodyPr anchor="t">
            <a:normAutofit/>
          </a:bodyPr>
          <a:lstStyle/>
          <a:p>
            <a:r>
              <a:rPr lang="en-US" sz="3600" b="1">
                <a:latin typeface="Times New Roman"/>
                <a:ea typeface="+mj-lt"/>
                <a:cs typeface="Times New Roman"/>
              </a:rPr>
              <a:t>Patient Profile</a:t>
            </a:r>
            <a:endParaRPr lang="en-US" sz="3600" b="1">
              <a:latin typeface="Times New Roman"/>
              <a:cs typeface="Times New Roman"/>
            </a:endParaRPr>
          </a:p>
        </p:txBody>
      </p:sp>
      <p:pic>
        <p:nvPicPr>
          <p:cNvPr id="4" name="Picture 3" descr="A close-up of a person&amp;#39;s hand&#10;&#10;AI-generated content may be incorrect.">
            <a:extLst>
              <a:ext uri="{FF2B5EF4-FFF2-40B4-BE49-F238E27FC236}">
                <a16:creationId xmlns:a16="http://schemas.microsoft.com/office/drawing/2014/main" id="{560C9431-D8F9-6E1C-1E98-A54D4860EAD3}"/>
              </a:ext>
            </a:extLst>
          </p:cNvPr>
          <p:cNvPicPr>
            <a:picLocks noChangeAspect="1"/>
          </p:cNvPicPr>
          <p:nvPr/>
        </p:nvPicPr>
        <p:blipFill>
          <a:blip r:embed="rId3"/>
          <a:srcRect l="15349" r="34513" b="-1"/>
          <a:stretch>
            <a:fillRect/>
          </a:stretch>
        </p:blipFill>
        <p:spPr>
          <a:xfrm>
            <a:off x="-1" y="10"/>
            <a:ext cx="5151179" cy="6857990"/>
          </a:xfrm>
          <a:prstGeom prst="rect">
            <a:avLst/>
          </a:prstGeom>
        </p:spPr>
      </p:pic>
      <p:cxnSp>
        <p:nvCxnSpPr>
          <p:cNvPr id="13" name="Straight Connector 1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51578D-5004-800B-B7FF-96D925A87A6C}"/>
              </a:ext>
            </a:extLst>
          </p:cNvPr>
          <p:cNvSpPr>
            <a:spLocks noGrp="1"/>
          </p:cNvSpPr>
          <p:nvPr>
            <p:ph idx="1"/>
          </p:nvPr>
        </p:nvSpPr>
        <p:spPr>
          <a:xfrm>
            <a:off x="5868557" y="2551176"/>
            <a:ext cx="5444382" cy="3591207"/>
          </a:xfrm>
        </p:spPr>
        <p:txBody>
          <a:bodyPr vert="horz" lIns="91440" tIns="45720" rIns="91440" bIns="45720" rtlCol="0" anchor="t">
            <a:normAutofit/>
          </a:bodyPr>
          <a:lstStyle/>
          <a:p>
            <a:pPr algn="just"/>
            <a:r>
              <a:rPr lang="en-US" sz="1800">
                <a:latin typeface="Times New Roman"/>
                <a:ea typeface="+mn-lt"/>
                <a:cs typeface="Times New Roman"/>
              </a:rPr>
              <a:t>Name: John Doe</a:t>
            </a:r>
            <a:endParaRPr lang="en-US" sz="1800" dirty="0">
              <a:latin typeface="Times New Roman"/>
              <a:cs typeface="Times New Roman"/>
            </a:endParaRPr>
          </a:p>
          <a:p>
            <a:pPr algn="just"/>
            <a:r>
              <a:rPr lang="en-US" sz="1800">
                <a:latin typeface="Times New Roman"/>
                <a:ea typeface="+mn-lt"/>
                <a:cs typeface="Times New Roman"/>
              </a:rPr>
              <a:t>Age: 65</a:t>
            </a:r>
            <a:endParaRPr lang="en-US" sz="1800" dirty="0">
              <a:latin typeface="Times New Roman"/>
              <a:cs typeface="Times New Roman"/>
            </a:endParaRPr>
          </a:p>
          <a:p>
            <a:pPr algn="just"/>
            <a:r>
              <a:rPr lang="en-US" sz="1800">
                <a:latin typeface="Times New Roman"/>
                <a:ea typeface="+mn-lt"/>
                <a:cs typeface="Times New Roman"/>
              </a:rPr>
              <a:t>Gender: Male</a:t>
            </a:r>
            <a:endParaRPr lang="en-US" sz="1800" dirty="0">
              <a:latin typeface="Times New Roman"/>
              <a:cs typeface="Times New Roman"/>
            </a:endParaRPr>
          </a:p>
          <a:p>
            <a:pPr algn="just"/>
            <a:r>
              <a:rPr lang="en-US" sz="1800">
                <a:latin typeface="Times New Roman"/>
                <a:ea typeface="+mn-lt"/>
                <a:cs typeface="Times New Roman"/>
              </a:rPr>
              <a:t>Smoker: 20 pack-years, quit 5 years ago</a:t>
            </a:r>
            <a:endParaRPr lang="en-US" sz="1800" dirty="0">
              <a:latin typeface="Times New Roman"/>
              <a:cs typeface="Times New Roman"/>
            </a:endParaRPr>
          </a:p>
          <a:p>
            <a:pPr algn="just"/>
            <a:r>
              <a:rPr lang="en-US" sz="1800">
                <a:latin typeface="Times New Roman"/>
                <a:ea typeface="+mn-lt"/>
                <a:cs typeface="Times New Roman"/>
              </a:rPr>
              <a:t>Occupation: Retired (formerly office worker)</a:t>
            </a:r>
            <a:endParaRPr lang="en-US" sz="1800" dirty="0">
              <a:latin typeface="Times New Roman"/>
              <a:cs typeface="Times New Roman"/>
            </a:endParaRPr>
          </a:p>
          <a:p>
            <a:pPr algn="just"/>
            <a:r>
              <a:rPr lang="en-US" sz="1800">
                <a:latin typeface="Times New Roman"/>
                <a:ea typeface="+mn-lt"/>
                <a:cs typeface="Times New Roman"/>
              </a:rPr>
              <a:t>Living situation: Lives in a polluted urban area</a:t>
            </a:r>
            <a:endParaRPr lang="en-US" sz="1800" dirty="0">
              <a:latin typeface="Times New Roman"/>
              <a:cs typeface="Times New Roman"/>
            </a:endParaRPr>
          </a:p>
          <a:p>
            <a:pPr algn="just"/>
            <a:r>
              <a:rPr lang="en-US" sz="1800">
                <a:latin typeface="Times New Roman"/>
                <a:ea typeface="+mn-lt"/>
                <a:cs typeface="Times New Roman"/>
              </a:rPr>
              <a:t>Medical History: COPD diagnosed 3 years ago, hypertension, overweight</a:t>
            </a:r>
            <a:endParaRPr lang="en-US" sz="1800" dirty="0">
              <a:latin typeface="Times New Roman"/>
              <a:cs typeface="Times New Roman"/>
            </a:endParaRPr>
          </a:p>
          <a:p>
            <a:pPr algn="just"/>
            <a:endParaRPr lang="en-US" sz="1800" dirty="0">
              <a:latin typeface="Times New Roman"/>
              <a:cs typeface="Times New Roman"/>
            </a:endParaRPr>
          </a:p>
        </p:txBody>
      </p:sp>
    </p:spTree>
    <p:extLst>
      <p:ext uri="{BB962C8B-B14F-4D97-AF65-F5344CB8AC3E}">
        <p14:creationId xmlns:p14="http://schemas.microsoft.com/office/powerpoint/2010/main" val="3875446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x-ray of a lungs with cigarettes&#10;&#10;AI-generated content may be incorrect.">
            <a:extLst>
              <a:ext uri="{FF2B5EF4-FFF2-40B4-BE49-F238E27FC236}">
                <a16:creationId xmlns:a16="http://schemas.microsoft.com/office/drawing/2014/main" id="{2834A270-E26A-4BF6-EF7A-0C2CAE61B4CC}"/>
              </a:ext>
            </a:extLst>
          </p:cNvPr>
          <p:cNvPicPr>
            <a:picLocks noChangeAspect="1"/>
          </p:cNvPicPr>
          <p:nvPr/>
        </p:nvPicPr>
        <p:blipFill>
          <a:blip r:embed="rId3"/>
          <a:srcRect l="12453" r="13983"/>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C1D25-D4BA-36D2-5709-70C6FEA25350}"/>
              </a:ext>
            </a:extLst>
          </p:cNvPr>
          <p:cNvSpPr>
            <a:spLocks noGrp="1"/>
          </p:cNvSpPr>
          <p:nvPr>
            <p:ph type="title"/>
          </p:nvPr>
        </p:nvSpPr>
        <p:spPr>
          <a:xfrm>
            <a:off x="6115317" y="405685"/>
            <a:ext cx="5464968" cy="1559301"/>
          </a:xfrm>
        </p:spPr>
        <p:txBody>
          <a:bodyPr>
            <a:normAutofit/>
          </a:bodyPr>
          <a:lstStyle/>
          <a:p>
            <a:r>
              <a:rPr lang="en-US" sz="3600" b="1">
                <a:latin typeface="Times New Roman"/>
                <a:cs typeface="Times New Roman"/>
              </a:rPr>
              <a:t>COPD Risk Factors</a:t>
            </a:r>
          </a:p>
        </p:txBody>
      </p:sp>
      <p:sp>
        <p:nvSpPr>
          <p:cNvPr id="3" name="Content Placeholder 2">
            <a:extLst>
              <a:ext uri="{FF2B5EF4-FFF2-40B4-BE49-F238E27FC236}">
                <a16:creationId xmlns:a16="http://schemas.microsoft.com/office/drawing/2014/main" id="{8D999E1F-6D5C-F9EC-6C3A-3D71AF68864C}"/>
              </a:ext>
            </a:extLst>
          </p:cNvPr>
          <p:cNvSpPr>
            <a:spLocks noGrp="1"/>
          </p:cNvSpPr>
          <p:nvPr>
            <p:ph idx="1"/>
          </p:nvPr>
        </p:nvSpPr>
        <p:spPr>
          <a:xfrm>
            <a:off x="6115317" y="2743200"/>
            <a:ext cx="5247340" cy="3496878"/>
          </a:xfrm>
        </p:spPr>
        <p:txBody>
          <a:bodyPr vert="horz" lIns="91440" tIns="45720" rIns="91440" bIns="45720" rtlCol="0" anchor="ctr">
            <a:normAutofit/>
          </a:bodyPr>
          <a:lstStyle/>
          <a:p>
            <a:pPr algn="just"/>
            <a:r>
              <a:rPr lang="en-US" sz="1800">
                <a:latin typeface="Times New Roman"/>
                <a:ea typeface="+mn-lt"/>
                <a:cs typeface="Times New Roman"/>
              </a:rPr>
              <a:t>Smoking: Most significant risk factor</a:t>
            </a:r>
            <a:endParaRPr lang="en-US" sz="1800" dirty="0">
              <a:latin typeface="Times New Roman"/>
              <a:cs typeface="Times New Roman"/>
            </a:endParaRPr>
          </a:p>
          <a:p>
            <a:pPr algn="just"/>
            <a:r>
              <a:rPr lang="en-US" sz="1800">
                <a:latin typeface="Times New Roman"/>
                <a:ea typeface="+mn-lt"/>
                <a:cs typeface="Times New Roman"/>
              </a:rPr>
              <a:t>Environmental pollution: Urban air contaminants</a:t>
            </a:r>
            <a:endParaRPr lang="en-US" sz="1800" dirty="0">
              <a:latin typeface="Times New Roman"/>
              <a:cs typeface="Times New Roman"/>
            </a:endParaRPr>
          </a:p>
          <a:p>
            <a:pPr algn="just"/>
            <a:r>
              <a:rPr lang="en-US" sz="1800">
                <a:latin typeface="Times New Roman"/>
                <a:ea typeface="+mn-lt"/>
                <a:cs typeface="Times New Roman"/>
              </a:rPr>
              <a:t>Occupational exposure: Dusts, chemicals, fumes</a:t>
            </a:r>
            <a:endParaRPr lang="en-US" sz="1800" dirty="0">
              <a:latin typeface="Times New Roman"/>
              <a:cs typeface="Times New Roman"/>
            </a:endParaRPr>
          </a:p>
          <a:p>
            <a:pPr algn="just"/>
            <a:r>
              <a:rPr lang="en-US" sz="1800">
                <a:latin typeface="Times New Roman"/>
                <a:ea typeface="+mn-lt"/>
                <a:cs typeface="Times New Roman"/>
              </a:rPr>
              <a:t>Age: Higher risk in older adults</a:t>
            </a:r>
            <a:endParaRPr lang="en-US" sz="1800" dirty="0">
              <a:latin typeface="Times New Roman"/>
              <a:cs typeface="Times New Roman"/>
            </a:endParaRPr>
          </a:p>
          <a:p>
            <a:pPr algn="just"/>
            <a:r>
              <a:rPr lang="en-US" sz="1800">
                <a:latin typeface="Times New Roman"/>
                <a:ea typeface="+mn-lt"/>
                <a:cs typeface="Times New Roman"/>
              </a:rPr>
              <a:t>Genetic predisposition: e.g., Alpha‑1 antitrypsin deficiency (Chen et al., 2019)</a:t>
            </a:r>
            <a:endParaRPr lang="en-US" sz="1800" dirty="0">
              <a:latin typeface="Times New Roman"/>
              <a:cs typeface="Times New Roman"/>
            </a:endParaRPr>
          </a:p>
          <a:p>
            <a:pPr algn="just"/>
            <a:endParaRPr lang="en-US" sz="1800" dirty="0">
              <a:latin typeface="Times New Roman"/>
              <a:cs typeface="Times New Roman"/>
            </a:endParaRPr>
          </a:p>
        </p:txBody>
      </p:sp>
    </p:spTree>
    <p:extLst>
      <p:ext uri="{BB962C8B-B14F-4D97-AF65-F5344CB8AC3E}">
        <p14:creationId xmlns:p14="http://schemas.microsoft.com/office/powerpoint/2010/main" val="3901470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0" name="Rectangle 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1" name="Rectangle 1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latin typeface="Times New Roman"/>
                <a:cs typeface="Times New Roman"/>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grpSp>
      <p:sp>
        <p:nvSpPr>
          <p:cNvPr id="2" name="Title 1">
            <a:extLst>
              <a:ext uri="{FF2B5EF4-FFF2-40B4-BE49-F238E27FC236}">
                <a16:creationId xmlns:a16="http://schemas.microsoft.com/office/drawing/2014/main" id="{D69D23EF-5664-8E5A-DD4C-2106A0C6E916}"/>
              </a:ext>
            </a:extLst>
          </p:cNvPr>
          <p:cNvSpPr>
            <a:spLocks noGrp="1"/>
          </p:cNvSpPr>
          <p:nvPr>
            <p:ph type="title"/>
          </p:nvPr>
        </p:nvSpPr>
        <p:spPr>
          <a:xfrm>
            <a:off x="355747" y="440032"/>
            <a:ext cx="4839332" cy="1716136"/>
          </a:xfrm>
        </p:spPr>
        <p:txBody>
          <a:bodyPr anchor="b">
            <a:normAutofit/>
          </a:bodyPr>
          <a:lstStyle/>
          <a:p>
            <a:r>
              <a:rPr lang="en-US" sz="3600" b="1">
                <a:solidFill>
                  <a:srgbClr val="FFFFFF"/>
                </a:solidFill>
                <a:latin typeface="Times New Roman"/>
                <a:ea typeface="+mj-lt"/>
                <a:cs typeface="Times New Roman"/>
              </a:rPr>
              <a:t>Impact of COPD on the Respiratory System</a:t>
            </a:r>
            <a:endParaRPr lang="en-US" sz="3600" b="1">
              <a:solidFill>
                <a:srgbClr val="FFFFFF"/>
              </a:solidFill>
              <a:latin typeface="Times New Roman"/>
              <a:cs typeface="Times New Roman"/>
            </a:endParaRPr>
          </a:p>
        </p:txBody>
      </p:sp>
      <p:sp>
        <p:nvSpPr>
          <p:cNvPr id="3" name="Content Placeholder 2">
            <a:extLst>
              <a:ext uri="{FF2B5EF4-FFF2-40B4-BE49-F238E27FC236}">
                <a16:creationId xmlns:a16="http://schemas.microsoft.com/office/drawing/2014/main" id="{D4F85BA1-3D35-41C3-6DAB-550C926CDEE6}"/>
              </a:ext>
            </a:extLst>
          </p:cNvPr>
          <p:cNvSpPr>
            <a:spLocks noGrp="1"/>
          </p:cNvSpPr>
          <p:nvPr>
            <p:ph idx="1"/>
          </p:nvPr>
        </p:nvSpPr>
        <p:spPr>
          <a:xfrm>
            <a:off x="755484" y="2459116"/>
            <a:ext cx="3702579" cy="3524823"/>
          </a:xfrm>
        </p:spPr>
        <p:txBody>
          <a:bodyPr vert="horz" lIns="91440" tIns="45720" rIns="91440" bIns="45720" rtlCol="0" anchor="t">
            <a:noAutofit/>
          </a:bodyPr>
          <a:lstStyle/>
          <a:p>
            <a:pPr algn="just"/>
            <a:r>
              <a:rPr lang="en-US" sz="1800">
                <a:solidFill>
                  <a:srgbClr val="FFFFFF"/>
                </a:solidFill>
                <a:latin typeface="Times New Roman"/>
                <a:ea typeface="+mn-lt"/>
                <a:cs typeface="Times New Roman"/>
              </a:rPr>
              <a:t>Airway obstruction and narrowing reduce airflow</a:t>
            </a:r>
            <a:endParaRPr lang="en-US" sz="1800" dirty="0">
              <a:solidFill>
                <a:srgbClr val="FFFFFF"/>
              </a:solidFill>
              <a:latin typeface="Times New Roman"/>
              <a:cs typeface="Times New Roman"/>
            </a:endParaRPr>
          </a:p>
          <a:p>
            <a:pPr algn="just"/>
            <a:r>
              <a:rPr lang="en-US" sz="1800">
                <a:solidFill>
                  <a:srgbClr val="FFFFFF"/>
                </a:solidFill>
                <a:latin typeface="Times New Roman"/>
                <a:ea typeface="+mn-lt"/>
                <a:cs typeface="Times New Roman"/>
              </a:rPr>
              <a:t>Loss of lung elasticity increases effort to breathe</a:t>
            </a:r>
            <a:endParaRPr lang="en-US" sz="1800" dirty="0">
              <a:solidFill>
                <a:srgbClr val="FFFFFF"/>
              </a:solidFill>
              <a:latin typeface="Times New Roman"/>
              <a:cs typeface="Times New Roman"/>
            </a:endParaRPr>
          </a:p>
          <a:p>
            <a:pPr algn="just"/>
            <a:r>
              <a:rPr lang="en-US" sz="1800">
                <a:solidFill>
                  <a:srgbClr val="FFFFFF"/>
                </a:solidFill>
                <a:latin typeface="Times New Roman"/>
                <a:ea typeface="+mn-lt"/>
                <a:cs typeface="Times New Roman"/>
              </a:rPr>
              <a:t>Thickened bronchial walls and excess mucus</a:t>
            </a:r>
            <a:endParaRPr lang="en-US" sz="1800" dirty="0">
              <a:solidFill>
                <a:srgbClr val="FFFFFF"/>
              </a:solidFill>
              <a:latin typeface="Times New Roman"/>
              <a:cs typeface="Times New Roman"/>
            </a:endParaRPr>
          </a:p>
          <a:p>
            <a:pPr algn="just"/>
            <a:r>
              <a:rPr lang="en-US" sz="1800">
                <a:solidFill>
                  <a:srgbClr val="FFFFFF"/>
                </a:solidFill>
                <a:latin typeface="Times New Roman"/>
                <a:ea typeface="+mn-lt"/>
                <a:cs typeface="Times New Roman"/>
              </a:rPr>
              <a:t>Impaired oxygen uptake and CO₂ removal</a:t>
            </a:r>
            <a:endParaRPr lang="en-US" sz="1800" dirty="0">
              <a:solidFill>
                <a:srgbClr val="FFFFFF"/>
              </a:solidFill>
              <a:latin typeface="Times New Roman"/>
              <a:cs typeface="Times New Roman"/>
            </a:endParaRPr>
          </a:p>
          <a:p>
            <a:pPr algn="just"/>
            <a:r>
              <a:rPr lang="en-US" sz="1800">
                <a:solidFill>
                  <a:srgbClr val="FFFFFF"/>
                </a:solidFill>
                <a:latin typeface="Times New Roman"/>
                <a:ea typeface="+mn-lt"/>
                <a:cs typeface="Times New Roman"/>
              </a:rPr>
              <a:t>Increased susceptibility to infections &amp; exacerbations (Kamada, Kaneko and Tomioka, 2017)</a:t>
            </a:r>
            <a:endParaRPr lang="en-US" sz="1800" dirty="0">
              <a:solidFill>
                <a:srgbClr val="FFFFFF"/>
              </a:solidFill>
              <a:latin typeface="Times New Roman"/>
              <a:cs typeface="Times New Roman"/>
            </a:endParaRPr>
          </a:p>
          <a:p>
            <a:pPr algn="just"/>
            <a:endParaRPr lang="en-US" sz="1800" dirty="0">
              <a:solidFill>
                <a:srgbClr val="FFFFFF"/>
              </a:solidFill>
              <a:latin typeface="Times New Roman"/>
              <a:cs typeface="Times New Roman"/>
            </a:endParaRPr>
          </a:p>
        </p:txBody>
      </p:sp>
      <p:pic>
        <p:nvPicPr>
          <p:cNvPr id="4" name="Picture 3">
            <a:extLst>
              <a:ext uri="{FF2B5EF4-FFF2-40B4-BE49-F238E27FC236}">
                <a16:creationId xmlns:a16="http://schemas.microsoft.com/office/drawing/2014/main" id="{87850A9B-96E6-DFBA-063B-F53AD198C458}"/>
              </a:ext>
            </a:extLst>
          </p:cNvPr>
          <p:cNvPicPr>
            <a:picLocks noChangeAspect="1"/>
          </p:cNvPicPr>
          <p:nvPr/>
        </p:nvPicPr>
        <p:blipFill>
          <a:blip r:embed="rId3"/>
          <a:stretch>
            <a:fillRect/>
          </a:stretch>
        </p:blipFill>
        <p:spPr>
          <a:xfrm>
            <a:off x="5742975" y="1296182"/>
            <a:ext cx="6243953" cy="4527962"/>
          </a:xfrm>
          <a:prstGeom prst="rect">
            <a:avLst/>
          </a:prstGeom>
        </p:spPr>
      </p:pic>
    </p:spTree>
    <p:extLst>
      <p:ext uri="{BB962C8B-B14F-4D97-AF65-F5344CB8AC3E}">
        <p14:creationId xmlns:p14="http://schemas.microsoft.com/office/powerpoint/2010/main" val="1094449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D2462-7893-FAE1-2F85-C6B0C3902060}"/>
              </a:ext>
            </a:extLst>
          </p:cNvPr>
          <p:cNvSpPr>
            <a:spLocks noGrp="1"/>
          </p:cNvSpPr>
          <p:nvPr>
            <p:ph type="title"/>
          </p:nvPr>
        </p:nvSpPr>
        <p:spPr>
          <a:xfrm>
            <a:off x="7678948" y="969944"/>
            <a:ext cx="4512481" cy="1559042"/>
          </a:xfrm>
        </p:spPr>
        <p:txBody>
          <a:bodyPr anchor="t">
            <a:noAutofit/>
          </a:bodyPr>
          <a:lstStyle/>
          <a:p>
            <a:r>
              <a:rPr lang="en-US" sz="3600" b="1">
                <a:latin typeface="Times New Roman"/>
                <a:ea typeface="+mj-lt"/>
                <a:cs typeface="Times New Roman"/>
              </a:rPr>
              <a:t>Care Plan: Goals &amp; Framework</a:t>
            </a:r>
            <a:endParaRPr lang="en-US" sz="3600" b="1">
              <a:latin typeface="Times New Roman"/>
              <a:cs typeface="Times New Roman"/>
            </a:endParaRPr>
          </a:p>
        </p:txBody>
      </p:sp>
      <p:pic>
        <p:nvPicPr>
          <p:cNvPr id="4" name="Picture 3" descr="Nursing Interventions for COPD: How Nurses Help Treat COPD">
            <a:extLst>
              <a:ext uri="{FF2B5EF4-FFF2-40B4-BE49-F238E27FC236}">
                <a16:creationId xmlns:a16="http://schemas.microsoft.com/office/drawing/2014/main" id="{FA36D7F3-3735-9616-1944-8F028A8B957D}"/>
              </a:ext>
            </a:extLst>
          </p:cNvPr>
          <p:cNvPicPr>
            <a:picLocks noChangeAspect="1"/>
          </p:cNvPicPr>
          <p:nvPr/>
        </p:nvPicPr>
        <p:blipFill>
          <a:blip r:embed="rId3"/>
          <a:srcRect l="17798" r="24506" b="-1"/>
          <a:stretch>
            <a:fillRect/>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B60916-D0FA-3F23-0DC3-6C4BC6619102}"/>
              </a:ext>
            </a:extLst>
          </p:cNvPr>
          <p:cNvSpPr>
            <a:spLocks noGrp="1"/>
          </p:cNvSpPr>
          <p:nvPr>
            <p:ph idx="1"/>
          </p:nvPr>
        </p:nvSpPr>
        <p:spPr>
          <a:xfrm>
            <a:off x="8153400" y="2543364"/>
            <a:ext cx="3434180" cy="3599019"/>
          </a:xfrm>
        </p:spPr>
        <p:txBody>
          <a:bodyPr vert="horz" lIns="91440" tIns="45720" rIns="91440" bIns="45720" rtlCol="0" anchor="t">
            <a:normAutofit/>
          </a:bodyPr>
          <a:lstStyle/>
          <a:p>
            <a:pPr algn="just"/>
            <a:r>
              <a:rPr lang="en-US" sz="1800" dirty="0">
                <a:latin typeface="Times New Roman"/>
                <a:ea typeface="+mn-lt"/>
                <a:cs typeface="Times New Roman"/>
              </a:rPr>
              <a:t>Overall aim: </a:t>
            </a:r>
            <a:r>
              <a:rPr lang="en-US" sz="1800" dirty="0" err="1">
                <a:latin typeface="Times New Roman"/>
                <a:ea typeface="+mn-lt"/>
                <a:cs typeface="Times New Roman"/>
              </a:rPr>
              <a:t>Minimise</a:t>
            </a:r>
            <a:r>
              <a:rPr lang="en-US" sz="1800" dirty="0">
                <a:latin typeface="Times New Roman"/>
                <a:ea typeface="+mn-lt"/>
                <a:cs typeface="Times New Roman"/>
              </a:rPr>
              <a:t> symptoms and improve quality of life</a:t>
            </a:r>
            <a:endParaRPr lang="en-US" sz="1800" dirty="0">
              <a:latin typeface="Times New Roman"/>
              <a:cs typeface="Times New Roman"/>
            </a:endParaRPr>
          </a:p>
          <a:p>
            <a:pPr algn="just"/>
            <a:r>
              <a:rPr lang="en-US" sz="1800">
                <a:latin typeface="Times New Roman"/>
                <a:ea typeface="+mn-lt"/>
                <a:cs typeface="Times New Roman"/>
              </a:rPr>
              <a:t>Reduce disease progression</a:t>
            </a:r>
            <a:endParaRPr lang="en-US" sz="1800" dirty="0">
              <a:latin typeface="Times New Roman"/>
              <a:cs typeface="Times New Roman"/>
            </a:endParaRPr>
          </a:p>
          <a:p>
            <a:pPr algn="just"/>
            <a:r>
              <a:rPr lang="en-US" sz="1800">
                <a:latin typeface="Times New Roman"/>
                <a:ea typeface="+mn-lt"/>
                <a:cs typeface="Times New Roman"/>
              </a:rPr>
              <a:t>Prevent exacerbations &amp; hospital admissions</a:t>
            </a:r>
            <a:endParaRPr lang="en-US" sz="1800" dirty="0">
              <a:latin typeface="Times New Roman"/>
              <a:cs typeface="Times New Roman"/>
            </a:endParaRPr>
          </a:p>
          <a:p>
            <a:pPr algn="just"/>
            <a:r>
              <a:rPr lang="en-US" sz="1800">
                <a:latin typeface="Times New Roman"/>
                <a:ea typeface="+mn-lt"/>
                <a:cs typeface="Times New Roman"/>
              </a:rPr>
              <a:t>Support self‑management &amp; independence</a:t>
            </a:r>
            <a:endParaRPr lang="en-US" sz="1800" dirty="0">
              <a:latin typeface="Times New Roman"/>
              <a:cs typeface="Times New Roman"/>
            </a:endParaRPr>
          </a:p>
          <a:p>
            <a:pPr algn="just"/>
            <a:r>
              <a:rPr lang="en-US" sz="1800">
                <a:latin typeface="Times New Roman"/>
                <a:ea typeface="+mn-lt"/>
                <a:cs typeface="Times New Roman"/>
              </a:rPr>
              <a:t>Integrate multidisciplinary care</a:t>
            </a:r>
            <a:endParaRPr lang="en-US" sz="1800" dirty="0">
              <a:latin typeface="Times New Roman"/>
              <a:cs typeface="Times New Roman"/>
            </a:endParaRPr>
          </a:p>
          <a:p>
            <a:pPr algn="just"/>
            <a:endParaRPr lang="en-US" sz="1800" dirty="0">
              <a:latin typeface="Times New Roman"/>
              <a:cs typeface="Times New Roman"/>
            </a:endParaRPr>
          </a:p>
        </p:txBody>
      </p:sp>
    </p:spTree>
    <p:extLst>
      <p:ext uri="{BB962C8B-B14F-4D97-AF65-F5344CB8AC3E}">
        <p14:creationId xmlns:p14="http://schemas.microsoft.com/office/powerpoint/2010/main" val="24797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49133-C9B9-7452-1F9C-59B464161483}"/>
              </a:ext>
            </a:extLst>
          </p:cNvPr>
          <p:cNvSpPr>
            <a:spLocks noGrp="1"/>
          </p:cNvSpPr>
          <p:nvPr>
            <p:ph type="title"/>
          </p:nvPr>
        </p:nvSpPr>
        <p:spPr>
          <a:xfrm>
            <a:off x="876693" y="741391"/>
            <a:ext cx="6107369" cy="1616203"/>
          </a:xfrm>
        </p:spPr>
        <p:txBody>
          <a:bodyPr anchor="b">
            <a:normAutofit/>
          </a:bodyPr>
          <a:lstStyle/>
          <a:p>
            <a:r>
              <a:rPr lang="en-US" sz="3600" b="1">
                <a:latin typeface="Times New Roman"/>
                <a:ea typeface="+mj-lt"/>
                <a:cs typeface="Times New Roman"/>
              </a:rPr>
              <a:t>Care Plan: Medication Management</a:t>
            </a:r>
            <a:endParaRPr lang="en-US" sz="3600" b="1">
              <a:latin typeface="Times New Roman"/>
              <a:cs typeface="Times New Roman"/>
            </a:endParaRPr>
          </a:p>
        </p:txBody>
      </p:sp>
      <p:sp>
        <p:nvSpPr>
          <p:cNvPr id="3" name="Content Placeholder 2">
            <a:extLst>
              <a:ext uri="{FF2B5EF4-FFF2-40B4-BE49-F238E27FC236}">
                <a16:creationId xmlns:a16="http://schemas.microsoft.com/office/drawing/2014/main" id="{6266753D-6A78-B8F4-3B27-057202C27F1B}"/>
              </a:ext>
            </a:extLst>
          </p:cNvPr>
          <p:cNvSpPr>
            <a:spLocks noGrp="1"/>
          </p:cNvSpPr>
          <p:nvPr>
            <p:ph idx="1"/>
          </p:nvPr>
        </p:nvSpPr>
        <p:spPr>
          <a:xfrm>
            <a:off x="876693" y="2533476"/>
            <a:ext cx="4597746" cy="3447832"/>
          </a:xfrm>
        </p:spPr>
        <p:txBody>
          <a:bodyPr vert="horz" lIns="91440" tIns="45720" rIns="91440" bIns="45720" rtlCol="0" anchor="t">
            <a:normAutofit/>
          </a:bodyPr>
          <a:lstStyle/>
          <a:p>
            <a:pPr algn="just"/>
            <a:r>
              <a:rPr lang="en-US" sz="1800">
                <a:latin typeface="Times New Roman"/>
                <a:ea typeface="+mn-lt"/>
                <a:cs typeface="Times New Roman"/>
              </a:rPr>
              <a:t>Short‑acting bronchodilators for symptom relief (e.g., Salbutamol)</a:t>
            </a:r>
            <a:endParaRPr lang="en-US" sz="1800">
              <a:latin typeface="Times New Roman"/>
              <a:cs typeface="Times New Roman"/>
            </a:endParaRPr>
          </a:p>
          <a:p>
            <a:pPr algn="just"/>
            <a:r>
              <a:rPr lang="en-US" sz="1800">
                <a:latin typeface="Times New Roman"/>
                <a:ea typeface="+mn-lt"/>
                <a:cs typeface="Times New Roman"/>
              </a:rPr>
              <a:t>Long‑acting bronchodilators for maintenance (e.g., Tiotropium) (</a:t>
            </a:r>
            <a:r>
              <a:rPr lang="en-US" sz="1800" err="1">
                <a:latin typeface="Times New Roman"/>
                <a:ea typeface="+mn-lt"/>
                <a:cs typeface="Times New Roman"/>
              </a:rPr>
              <a:t>Almadhoun</a:t>
            </a:r>
            <a:r>
              <a:rPr lang="en-US" sz="1800">
                <a:latin typeface="Times New Roman"/>
                <a:ea typeface="+mn-lt"/>
                <a:cs typeface="Times New Roman"/>
              </a:rPr>
              <a:t> and Sharma, 2025)</a:t>
            </a:r>
            <a:endParaRPr lang="en-US" sz="1800">
              <a:latin typeface="Times New Roman"/>
              <a:cs typeface="Times New Roman"/>
            </a:endParaRPr>
          </a:p>
          <a:p>
            <a:pPr algn="just"/>
            <a:r>
              <a:rPr lang="en-US" sz="1800">
                <a:latin typeface="Times New Roman"/>
                <a:ea typeface="+mn-lt"/>
                <a:cs typeface="Times New Roman"/>
              </a:rPr>
              <a:t>Inhaled corticosteroids to reduce inflammation</a:t>
            </a:r>
            <a:endParaRPr lang="en-US" sz="1800">
              <a:latin typeface="Times New Roman"/>
              <a:cs typeface="Times New Roman"/>
            </a:endParaRPr>
          </a:p>
          <a:p>
            <a:pPr algn="just"/>
            <a:r>
              <a:rPr lang="en-US" sz="1800">
                <a:latin typeface="Times New Roman"/>
                <a:ea typeface="+mn-lt"/>
                <a:cs typeface="Times New Roman"/>
              </a:rPr>
              <a:t>Combination inhalers when appropriate</a:t>
            </a:r>
            <a:endParaRPr lang="en-US" sz="1800">
              <a:latin typeface="Times New Roman"/>
              <a:cs typeface="Times New Roman"/>
            </a:endParaRPr>
          </a:p>
          <a:p>
            <a:pPr algn="just"/>
            <a:r>
              <a:rPr lang="en-US" sz="1800">
                <a:latin typeface="Times New Roman"/>
                <a:ea typeface="+mn-lt"/>
                <a:cs typeface="Times New Roman"/>
              </a:rPr>
              <a:t>Supplemental oxygen therapy for low saturation</a:t>
            </a:r>
            <a:endParaRPr lang="en-US" sz="1800">
              <a:latin typeface="Times New Roman"/>
              <a:cs typeface="Times New Roman"/>
            </a:endParaRPr>
          </a:p>
        </p:txBody>
      </p:sp>
      <p:pic>
        <p:nvPicPr>
          <p:cNvPr id="4" name="Picture 3" descr="A diagram of a person&amp;#39;s lungs and a lung&#10;&#10;AI-generated content may be incorrect.">
            <a:extLst>
              <a:ext uri="{FF2B5EF4-FFF2-40B4-BE49-F238E27FC236}">
                <a16:creationId xmlns:a16="http://schemas.microsoft.com/office/drawing/2014/main" id="{5A483437-2B54-F77E-9800-00F0D301679B}"/>
              </a:ext>
            </a:extLst>
          </p:cNvPr>
          <p:cNvPicPr>
            <a:picLocks noChangeAspect="1"/>
          </p:cNvPicPr>
          <p:nvPr/>
        </p:nvPicPr>
        <p:blipFill>
          <a:blip r:embed="rId3"/>
          <a:stretch>
            <a:fillRect/>
          </a:stretch>
        </p:blipFill>
        <p:spPr>
          <a:xfrm>
            <a:off x="6096001" y="1766077"/>
            <a:ext cx="6109816" cy="3337028"/>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a:cs typeface="Times New Roman"/>
              </a:endParaRPr>
            </a:p>
          </p:txBody>
        </p:sp>
      </p:grpSp>
    </p:spTree>
    <p:extLst>
      <p:ext uri="{BB962C8B-B14F-4D97-AF65-F5344CB8AC3E}">
        <p14:creationId xmlns:p14="http://schemas.microsoft.com/office/powerpoint/2010/main" val="323995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7134F-4600-95D1-04DE-79E660AD669B}"/>
              </a:ext>
            </a:extLst>
          </p:cNvPr>
          <p:cNvSpPr>
            <a:spLocks noGrp="1"/>
          </p:cNvSpPr>
          <p:nvPr>
            <p:ph type="title"/>
          </p:nvPr>
        </p:nvSpPr>
        <p:spPr>
          <a:xfrm>
            <a:off x="7779589" y="1084964"/>
            <a:ext cx="4411840" cy="1228363"/>
          </a:xfrm>
        </p:spPr>
        <p:txBody>
          <a:bodyPr anchor="t">
            <a:noAutofit/>
          </a:bodyPr>
          <a:lstStyle/>
          <a:p>
            <a:r>
              <a:rPr lang="en-US" sz="3600" b="1">
                <a:ea typeface="+mj-lt"/>
                <a:cs typeface="+mj-lt"/>
              </a:rPr>
              <a:t>Care Plan: Monitoring and Follow Up</a:t>
            </a:r>
            <a:endParaRPr lang="en-US" sz="3600" b="1"/>
          </a:p>
        </p:txBody>
      </p:sp>
      <p:pic>
        <p:nvPicPr>
          <p:cNvPr id="4" name="Picture 3" descr="A hand with a cable attached to it&#10;&#10;AI-generated content may be incorrect.">
            <a:extLst>
              <a:ext uri="{FF2B5EF4-FFF2-40B4-BE49-F238E27FC236}">
                <a16:creationId xmlns:a16="http://schemas.microsoft.com/office/drawing/2014/main" id="{72B283F5-087D-3154-7182-19A6AACEB025}"/>
              </a:ext>
            </a:extLst>
          </p:cNvPr>
          <p:cNvPicPr>
            <a:picLocks noChangeAspect="1"/>
          </p:cNvPicPr>
          <p:nvPr/>
        </p:nvPicPr>
        <p:blipFill>
          <a:blip r:embed="rId3"/>
          <a:srcRect l="8611" r="32315" b="1"/>
          <a:stretch>
            <a:fillRect/>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960B91-5FED-5281-1F35-87D56F205C9F}"/>
              </a:ext>
            </a:extLst>
          </p:cNvPr>
          <p:cNvSpPr>
            <a:spLocks noGrp="1"/>
          </p:cNvSpPr>
          <p:nvPr>
            <p:ph idx="1"/>
          </p:nvPr>
        </p:nvSpPr>
        <p:spPr>
          <a:xfrm>
            <a:off x="8196532" y="2543364"/>
            <a:ext cx="3434180" cy="3599019"/>
          </a:xfrm>
        </p:spPr>
        <p:txBody>
          <a:bodyPr vert="horz" lIns="91440" tIns="45720" rIns="91440" bIns="45720" rtlCol="0" anchor="t">
            <a:normAutofit/>
          </a:bodyPr>
          <a:lstStyle/>
          <a:p>
            <a:pPr algn="just"/>
            <a:r>
              <a:rPr lang="en-US" sz="1700">
                <a:ea typeface="+mn-lt"/>
                <a:cs typeface="+mn-lt"/>
              </a:rPr>
              <a:t>Spirometry: Assess lung function changes</a:t>
            </a:r>
            <a:endParaRPr lang="en-US" sz="1700"/>
          </a:p>
          <a:p>
            <a:pPr algn="just"/>
            <a:r>
              <a:rPr lang="en-US" sz="1700">
                <a:ea typeface="+mn-lt"/>
                <a:cs typeface="+mn-lt"/>
              </a:rPr>
              <a:t>Oxygen saturation checks: Monitor hypoxia risk (Lamb, Theodore and Bhutta, 2023)</a:t>
            </a:r>
            <a:endParaRPr lang="en-US" sz="1700"/>
          </a:p>
          <a:p>
            <a:pPr algn="just"/>
            <a:r>
              <a:rPr lang="en-US" sz="1700">
                <a:ea typeface="+mn-lt"/>
                <a:cs typeface="+mn-lt"/>
              </a:rPr>
              <a:t>Routine GP/respiratory clinic reviews</a:t>
            </a:r>
            <a:endParaRPr lang="en-US" sz="1700"/>
          </a:p>
          <a:p>
            <a:pPr algn="just"/>
            <a:r>
              <a:rPr lang="en-US" sz="1700">
                <a:ea typeface="+mn-lt"/>
                <a:cs typeface="+mn-lt"/>
              </a:rPr>
              <a:t>Annual </a:t>
            </a:r>
            <a:r>
              <a:rPr lang="en-US" sz="1700" err="1">
                <a:ea typeface="+mn-lt"/>
                <a:cs typeface="+mn-lt"/>
              </a:rPr>
              <a:t>immunisations</a:t>
            </a:r>
            <a:r>
              <a:rPr lang="en-US" sz="1700">
                <a:ea typeface="+mn-lt"/>
                <a:cs typeface="+mn-lt"/>
              </a:rPr>
              <a:t>: Influenza &amp; pneumococcal vaccines</a:t>
            </a:r>
            <a:endParaRPr lang="en-US" sz="1700"/>
          </a:p>
          <a:p>
            <a:pPr algn="just"/>
            <a:r>
              <a:rPr lang="en-US" sz="1700">
                <a:ea typeface="+mn-lt"/>
                <a:cs typeface="+mn-lt"/>
              </a:rPr>
              <a:t>Symptom tracking &amp; action plans</a:t>
            </a:r>
            <a:endParaRPr lang="en-US" sz="1700"/>
          </a:p>
          <a:p>
            <a:pPr algn="just"/>
            <a:endParaRPr lang="en-US" sz="1700"/>
          </a:p>
        </p:txBody>
      </p:sp>
    </p:spTree>
    <p:extLst>
      <p:ext uri="{BB962C8B-B14F-4D97-AF65-F5344CB8AC3E}">
        <p14:creationId xmlns:p14="http://schemas.microsoft.com/office/powerpoint/2010/main" val="1648225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4C420-0DBB-B7F1-760C-A5E2EC58AB17}"/>
              </a:ext>
            </a:extLst>
          </p:cNvPr>
          <p:cNvSpPr>
            <a:spLocks noGrp="1"/>
          </p:cNvSpPr>
          <p:nvPr>
            <p:ph type="title"/>
          </p:nvPr>
        </p:nvSpPr>
        <p:spPr>
          <a:xfrm>
            <a:off x="761803" y="350196"/>
            <a:ext cx="4646904" cy="1624520"/>
          </a:xfrm>
        </p:spPr>
        <p:txBody>
          <a:bodyPr anchor="ctr">
            <a:normAutofit/>
          </a:bodyPr>
          <a:lstStyle/>
          <a:p>
            <a:r>
              <a:rPr lang="en-US" sz="3600" b="1">
                <a:latin typeface="Times New Roman"/>
                <a:ea typeface="+mj-lt"/>
                <a:cs typeface="Times New Roman"/>
              </a:rPr>
              <a:t>Care Plan: Lifestyle Modifications</a:t>
            </a:r>
            <a:endParaRPr lang="en-US" sz="3600" b="1">
              <a:latin typeface="Times New Roman"/>
              <a:cs typeface="Times New Roman"/>
            </a:endParaRPr>
          </a:p>
        </p:txBody>
      </p:sp>
      <p:sp>
        <p:nvSpPr>
          <p:cNvPr id="3" name="Content Placeholder 2">
            <a:extLst>
              <a:ext uri="{FF2B5EF4-FFF2-40B4-BE49-F238E27FC236}">
                <a16:creationId xmlns:a16="http://schemas.microsoft.com/office/drawing/2014/main" id="{C833C5ED-7D38-6963-F692-119E44C41A81}"/>
              </a:ext>
            </a:extLst>
          </p:cNvPr>
          <p:cNvSpPr>
            <a:spLocks noGrp="1"/>
          </p:cNvSpPr>
          <p:nvPr>
            <p:ph idx="1"/>
          </p:nvPr>
        </p:nvSpPr>
        <p:spPr>
          <a:xfrm>
            <a:off x="761802" y="2743200"/>
            <a:ext cx="4646905" cy="3613149"/>
          </a:xfrm>
        </p:spPr>
        <p:txBody>
          <a:bodyPr vert="horz" lIns="91440" tIns="45720" rIns="91440" bIns="45720" rtlCol="0" anchor="ctr">
            <a:normAutofit/>
          </a:bodyPr>
          <a:lstStyle/>
          <a:p>
            <a:pPr algn="just"/>
            <a:r>
              <a:rPr lang="en-US" sz="1800">
                <a:latin typeface="Times New Roman"/>
                <a:ea typeface="+mn-lt"/>
                <a:cs typeface="Times New Roman"/>
              </a:rPr>
              <a:t>Pulmonary rehabilitation: Exercise &amp; education</a:t>
            </a:r>
            <a:endParaRPr lang="en-US" sz="1800" dirty="0">
              <a:latin typeface="Times New Roman"/>
              <a:cs typeface="Times New Roman"/>
            </a:endParaRPr>
          </a:p>
          <a:p>
            <a:pPr algn="just"/>
            <a:r>
              <a:rPr lang="en-US" sz="1800">
                <a:latin typeface="Times New Roman"/>
                <a:ea typeface="+mn-lt"/>
                <a:cs typeface="Times New Roman"/>
              </a:rPr>
              <a:t>Physical activity: Improve stamina &amp; breathing (Shenoy and Paul, 2023)</a:t>
            </a:r>
            <a:endParaRPr lang="en-US" sz="1800" dirty="0">
              <a:latin typeface="Times New Roman"/>
              <a:cs typeface="Times New Roman"/>
            </a:endParaRPr>
          </a:p>
          <a:p>
            <a:pPr algn="just"/>
            <a:r>
              <a:rPr lang="en-US" sz="1800">
                <a:latin typeface="Times New Roman"/>
                <a:ea typeface="+mn-lt"/>
                <a:cs typeface="Times New Roman"/>
              </a:rPr>
              <a:t>Nutrition support: Maintain healthy weight</a:t>
            </a:r>
            <a:endParaRPr lang="en-US" sz="1800" dirty="0">
              <a:latin typeface="Times New Roman"/>
              <a:cs typeface="Times New Roman"/>
            </a:endParaRPr>
          </a:p>
          <a:p>
            <a:pPr algn="just"/>
            <a:r>
              <a:rPr lang="en-US" sz="1800">
                <a:latin typeface="Times New Roman"/>
                <a:ea typeface="+mn-lt"/>
                <a:cs typeface="Times New Roman"/>
              </a:rPr>
              <a:t>Smoking cessation reinforcement</a:t>
            </a:r>
            <a:endParaRPr lang="en-US" sz="1800" dirty="0">
              <a:latin typeface="Times New Roman"/>
              <a:cs typeface="Times New Roman"/>
            </a:endParaRPr>
          </a:p>
          <a:p>
            <a:pPr algn="just"/>
            <a:r>
              <a:rPr lang="en-US" sz="1800">
                <a:latin typeface="Times New Roman"/>
                <a:ea typeface="+mn-lt"/>
                <a:cs typeface="Times New Roman"/>
              </a:rPr>
              <a:t>Avoid respiratory irritants</a:t>
            </a:r>
            <a:endParaRPr lang="en-US" sz="1800" dirty="0">
              <a:latin typeface="Times New Roman"/>
              <a:cs typeface="Times New Roman"/>
            </a:endParaRPr>
          </a:p>
          <a:p>
            <a:pPr algn="just"/>
            <a:endParaRPr lang="en-US" sz="1800" dirty="0">
              <a:latin typeface="Times New Roman"/>
              <a:cs typeface="Times New Roman"/>
            </a:endParaRPr>
          </a:p>
        </p:txBody>
      </p:sp>
      <p:pic>
        <p:nvPicPr>
          <p:cNvPr id="4" name="Picture 3" descr="A person sitting on a ball with a nurse in the background&#10;&#10;AI-generated content may be incorrect.">
            <a:extLst>
              <a:ext uri="{FF2B5EF4-FFF2-40B4-BE49-F238E27FC236}">
                <a16:creationId xmlns:a16="http://schemas.microsoft.com/office/drawing/2014/main" id="{AA790CAD-D3DD-E32C-F337-D633BCB91726}"/>
              </a:ext>
            </a:extLst>
          </p:cNvPr>
          <p:cNvPicPr>
            <a:picLocks noChangeAspect="1"/>
          </p:cNvPicPr>
          <p:nvPr/>
        </p:nvPicPr>
        <p:blipFill>
          <a:blip r:embed="rId3"/>
          <a:srcRect r="16049"/>
          <a:stretch>
            <a:fillRect/>
          </a:stretch>
        </p:blipFill>
        <p:spPr>
          <a:xfrm>
            <a:off x="6096000" y="1"/>
            <a:ext cx="6102825" cy="6858000"/>
          </a:xfrm>
          <a:prstGeom prst="rect">
            <a:avLst/>
          </a:prstGeom>
        </p:spPr>
      </p:pic>
    </p:spTree>
    <p:extLst>
      <p:ext uri="{BB962C8B-B14F-4D97-AF65-F5344CB8AC3E}">
        <p14:creationId xmlns:p14="http://schemas.microsoft.com/office/powerpoint/2010/main" val="601277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EA119-516B-DBCC-8765-28B025735458}"/>
              </a:ext>
            </a:extLst>
          </p:cNvPr>
          <p:cNvSpPr>
            <a:spLocks noGrp="1"/>
          </p:cNvSpPr>
          <p:nvPr>
            <p:ph type="title"/>
          </p:nvPr>
        </p:nvSpPr>
        <p:spPr>
          <a:xfrm>
            <a:off x="7403892" y="1128094"/>
            <a:ext cx="4783294" cy="1402779"/>
          </a:xfrm>
        </p:spPr>
        <p:txBody>
          <a:bodyPr anchor="t">
            <a:noAutofit/>
          </a:bodyPr>
          <a:lstStyle/>
          <a:p>
            <a:r>
              <a:rPr lang="en-US" sz="3600" b="1">
                <a:latin typeface="Times New Roman"/>
                <a:ea typeface="+mj-lt"/>
                <a:cs typeface="Times New Roman"/>
              </a:rPr>
              <a:t>Communication and Psychological Support</a:t>
            </a:r>
            <a:endParaRPr lang="en-US" sz="3600" b="1">
              <a:latin typeface="Times New Roman"/>
              <a:cs typeface="Times New Roman"/>
            </a:endParaRPr>
          </a:p>
        </p:txBody>
      </p:sp>
      <p:sp>
        <p:nvSpPr>
          <p:cNvPr id="9" name="Rectangle 8">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earing a mask and gloves&#10;&#10;AI-generated content may be incorrect.">
            <a:extLst>
              <a:ext uri="{FF2B5EF4-FFF2-40B4-BE49-F238E27FC236}">
                <a16:creationId xmlns:a16="http://schemas.microsoft.com/office/drawing/2014/main" id="{C9148B43-6B8B-8FDE-BBAA-95063EDDAA53}"/>
              </a:ext>
            </a:extLst>
          </p:cNvPr>
          <p:cNvPicPr>
            <a:picLocks noChangeAspect="1"/>
          </p:cNvPicPr>
          <p:nvPr/>
        </p:nvPicPr>
        <p:blipFill>
          <a:blip r:embed="rId3"/>
          <a:stretch>
            <a:fillRect/>
          </a:stretch>
        </p:blipFill>
        <p:spPr>
          <a:xfrm>
            <a:off x="669235" y="1362117"/>
            <a:ext cx="6221895" cy="4140388"/>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982B38-85B1-11ED-AA50-85041E2AA62A}"/>
              </a:ext>
            </a:extLst>
          </p:cNvPr>
          <p:cNvSpPr>
            <a:spLocks noGrp="1"/>
          </p:cNvSpPr>
          <p:nvPr>
            <p:ph idx="1"/>
          </p:nvPr>
        </p:nvSpPr>
        <p:spPr>
          <a:xfrm>
            <a:off x="7966023" y="2643298"/>
            <a:ext cx="3434180" cy="3599019"/>
          </a:xfrm>
        </p:spPr>
        <p:txBody>
          <a:bodyPr vert="horz" lIns="91440" tIns="45720" rIns="91440" bIns="45720" rtlCol="0" anchor="t">
            <a:normAutofit/>
          </a:bodyPr>
          <a:lstStyle/>
          <a:p>
            <a:pPr algn="just"/>
            <a:r>
              <a:rPr lang="en-US" sz="1800">
                <a:latin typeface="Times New Roman"/>
                <a:ea typeface="+mn-lt"/>
                <a:cs typeface="Times New Roman"/>
              </a:rPr>
              <a:t>Clear communication among healthcare team</a:t>
            </a:r>
            <a:endParaRPr lang="en-US" sz="1800" dirty="0">
              <a:latin typeface="Times New Roman"/>
              <a:cs typeface="Times New Roman"/>
            </a:endParaRPr>
          </a:p>
          <a:p>
            <a:pPr algn="just"/>
            <a:r>
              <a:rPr lang="en-US" sz="1800">
                <a:latin typeface="Times New Roman"/>
                <a:ea typeface="+mn-lt"/>
                <a:cs typeface="Times New Roman"/>
              </a:rPr>
              <a:t>Patient education: Inhaler technique &amp; self‑monitoring (</a:t>
            </a:r>
            <a:r>
              <a:rPr lang="en-US" sz="1800" err="1">
                <a:latin typeface="Times New Roman"/>
                <a:ea typeface="+mn-lt"/>
                <a:cs typeface="Times New Roman"/>
              </a:rPr>
              <a:t>Rzadkiewicz</a:t>
            </a:r>
            <a:r>
              <a:rPr lang="en-US" sz="1800">
                <a:latin typeface="Times New Roman"/>
                <a:ea typeface="+mn-lt"/>
                <a:cs typeface="Times New Roman"/>
              </a:rPr>
              <a:t> and </a:t>
            </a:r>
            <a:r>
              <a:rPr lang="en-US" sz="1800" err="1">
                <a:latin typeface="Times New Roman"/>
                <a:ea typeface="+mn-lt"/>
                <a:cs typeface="Times New Roman"/>
              </a:rPr>
              <a:t>Nasiłowski</a:t>
            </a:r>
            <a:r>
              <a:rPr lang="en-US" sz="1800">
                <a:latin typeface="Times New Roman"/>
                <a:ea typeface="+mn-lt"/>
                <a:cs typeface="Times New Roman"/>
              </a:rPr>
              <a:t>, 2019)</a:t>
            </a:r>
            <a:endParaRPr lang="en-US" sz="1800" dirty="0">
              <a:latin typeface="Times New Roman"/>
              <a:cs typeface="Times New Roman"/>
            </a:endParaRPr>
          </a:p>
          <a:p>
            <a:pPr algn="just"/>
            <a:r>
              <a:rPr lang="en-US" sz="1800">
                <a:latin typeface="Times New Roman"/>
                <a:ea typeface="+mn-lt"/>
                <a:cs typeface="Times New Roman"/>
              </a:rPr>
              <a:t>Family involvement</a:t>
            </a:r>
            <a:endParaRPr lang="en-US" sz="1800" dirty="0">
              <a:latin typeface="Times New Roman"/>
              <a:cs typeface="Times New Roman"/>
            </a:endParaRPr>
          </a:p>
          <a:p>
            <a:pPr algn="just"/>
            <a:r>
              <a:rPr lang="en-US" sz="1800">
                <a:latin typeface="Times New Roman"/>
                <a:ea typeface="+mn-lt"/>
                <a:cs typeface="Times New Roman"/>
              </a:rPr>
              <a:t>Support for anxiety/depression</a:t>
            </a:r>
            <a:endParaRPr lang="en-US" sz="1800" dirty="0">
              <a:latin typeface="Times New Roman"/>
              <a:cs typeface="Times New Roman"/>
            </a:endParaRPr>
          </a:p>
          <a:p>
            <a:pPr algn="just"/>
            <a:r>
              <a:rPr lang="en-US" sz="1800">
                <a:latin typeface="Times New Roman"/>
                <a:ea typeface="+mn-lt"/>
                <a:cs typeface="Times New Roman"/>
              </a:rPr>
              <a:t>Access to COPD support groups</a:t>
            </a:r>
            <a:endParaRPr lang="en-US" sz="1800" dirty="0">
              <a:latin typeface="Times New Roman"/>
              <a:cs typeface="Times New Roman"/>
            </a:endParaRPr>
          </a:p>
          <a:p>
            <a:pPr algn="just"/>
            <a:endParaRPr lang="en-US" sz="1800" dirty="0">
              <a:latin typeface="Times New Roman"/>
              <a:cs typeface="Times New Roman"/>
            </a:endParaRPr>
          </a:p>
        </p:txBody>
      </p:sp>
    </p:spTree>
    <p:extLst>
      <p:ext uri="{BB962C8B-B14F-4D97-AF65-F5344CB8AC3E}">
        <p14:creationId xmlns:p14="http://schemas.microsoft.com/office/powerpoint/2010/main" val="522163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4917B-8375-7D1D-FD30-92F8AC31EF7C}"/>
              </a:ext>
            </a:extLst>
          </p:cNvPr>
          <p:cNvSpPr>
            <a:spLocks noGrp="1"/>
          </p:cNvSpPr>
          <p:nvPr>
            <p:ph type="title"/>
          </p:nvPr>
        </p:nvSpPr>
        <p:spPr>
          <a:xfrm>
            <a:off x="640080" y="325369"/>
            <a:ext cx="4368602" cy="1956841"/>
          </a:xfrm>
        </p:spPr>
        <p:txBody>
          <a:bodyPr anchor="b">
            <a:normAutofit/>
          </a:bodyPr>
          <a:lstStyle/>
          <a:p>
            <a:r>
              <a:rPr lang="en-US" sz="3600" b="1">
                <a:latin typeface="Times New Roman"/>
                <a:ea typeface="+mj-lt"/>
                <a:cs typeface="Times New Roman"/>
              </a:rPr>
              <a:t>Ethical Considerations</a:t>
            </a:r>
            <a:endParaRPr lang="en-US" sz="3600" b="1">
              <a:latin typeface="Times New Roman"/>
              <a:cs typeface="Times New Roman"/>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5B2A5C-B9BB-A2B9-440B-B6EA9D2A82AB}"/>
              </a:ext>
            </a:extLst>
          </p:cNvPr>
          <p:cNvSpPr>
            <a:spLocks noGrp="1"/>
          </p:cNvSpPr>
          <p:nvPr>
            <p:ph idx="1"/>
          </p:nvPr>
        </p:nvSpPr>
        <p:spPr>
          <a:xfrm>
            <a:off x="640080" y="2872899"/>
            <a:ext cx="4243589" cy="3320668"/>
          </a:xfrm>
        </p:spPr>
        <p:txBody>
          <a:bodyPr vert="horz" lIns="91440" tIns="45720" rIns="91440" bIns="45720" rtlCol="0" anchor="t">
            <a:normAutofit/>
          </a:bodyPr>
          <a:lstStyle/>
          <a:p>
            <a:pPr algn="just"/>
            <a:r>
              <a:rPr lang="en-US" sz="1800">
                <a:latin typeface="Times New Roman"/>
                <a:ea typeface="+mn-lt"/>
                <a:cs typeface="Times New Roman"/>
              </a:rPr>
              <a:t>Respect patient autonomy</a:t>
            </a:r>
            <a:endParaRPr lang="en-US" sz="1800">
              <a:latin typeface="Times New Roman"/>
              <a:cs typeface="Times New Roman"/>
            </a:endParaRPr>
          </a:p>
          <a:p>
            <a:pPr algn="just"/>
            <a:r>
              <a:rPr lang="en-US" sz="1800">
                <a:latin typeface="Times New Roman"/>
                <a:ea typeface="+mn-lt"/>
                <a:cs typeface="Times New Roman"/>
              </a:rPr>
              <a:t>Informed consent for all treatments</a:t>
            </a:r>
            <a:endParaRPr lang="en-US" sz="1800">
              <a:latin typeface="Times New Roman"/>
              <a:cs typeface="Times New Roman"/>
            </a:endParaRPr>
          </a:p>
          <a:p>
            <a:pPr algn="just"/>
            <a:r>
              <a:rPr lang="en-US" sz="1800">
                <a:latin typeface="Times New Roman"/>
                <a:ea typeface="+mn-lt"/>
                <a:cs typeface="Times New Roman"/>
              </a:rPr>
              <a:t>Ensure privacy &amp; confidentiality</a:t>
            </a:r>
            <a:endParaRPr lang="en-US" sz="1800">
              <a:latin typeface="Times New Roman"/>
              <a:cs typeface="Times New Roman"/>
            </a:endParaRPr>
          </a:p>
          <a:p>
            <a:pPr algn="just"/>
            <a:r>
              <a:rPr lang="en-US" sz="1800" dirty="0">
                <a:latin typeface="Times New Roman"/>
                <a:ea typeface="+mn-lt"/>
                <a:cs typeface="Times New Roman"/>
              </a:rPr>
              <a:t>Person‑</a:t>
            </a:r>
            <a:r>
              <a:rPr lang="en-US" sz="1800" dirty="0" err="1">
                <a:latin typeface="Times New Roman"/>
                <a:ea typeface="+mn-lt"/>
                <a:cs typeface="Times New Roman"/>
              </a:rPr>
              <a:t>centred</a:t>
            </a:r>
            <a:r>
              <a:rPr lang="en-US" sz="1800" dirty="0">
                <a:latin typeface="Times New Roman"/>
                <a:ea typeface="+mn-lt"/>
                <a:cs typeface="Times New Roman"/>
              </a:rPr>
              <a:t> care decisions</a:t>
            </a:r>
            <a:endParaRPr lang="en-US" sz="1800">
              <a:latin typeface="Times New Roman"/>
              <a:cs typeface="Times New Roman"/>
            </a:endParaRPr>
          </a:p>
          <a:p>
            <a:pPr algn="just"/>
            <a:r>
              <a:rPr lang="en-US" sz="1800" dirty="0">
                <a:latin typeface="Times New Roman"/>
                <a:ea typeface="+mn-lt"/>
                <a:cs typeface="Times New Roman"/>
              </a:rPr>
              <a:t>Advance care planning if appropriate (Ora et al., 2021)</a:t>
            </a:r>
            <a:endParaRPr lang="en-US" sz="1800">
              <a:latin typeface="Times New Roman"/>
              <a:cs typeface="Times New Roman"/>
            </a:endParaRPr>
          </a:p>
        </p:txBody>
      </p:sp>
      <p:pic>
        <p:nvPicPr>
          <p:cNvPr id="4" name="Picture 3" descr="A diagram of the lungs&#10;&#10;AI-generated content may be incorrect.">
            <a:extLst>
              <a:ext uri="{FF2B5EF4-FFF2-40B4-BE49-F238E27FC236}">
                <a16:creationId xmlns:a16="http://schemas.microsoft.com/office/drawing/2014/main" id="{240A38B9-8538-D230-06F8-C3FBD8F928B9}"/>
              </a:ext>
            </a:extLst>
          </p:cNvPr>
          <p:cNvPicPr>
            <a:picLocks noChangeAspect="1"/>
          </p:cNvPicPr>
          <p:nvPr/>
        </p:nvPicPr>
        <p:blipFill>
          <a:blip r:embed="rId3"/>
          <a:srcRect b="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40932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5DB5F-8C0D-F0BB-816A-2D0BE2906F70}"/>
              </a:ext>
            </a:extLst>
          </p:cNvPr>
          <p:cNvSpPr>
            <a:spLocks noGrp="1"/>
          </p:cNvSpPr>
          <p:nvPr>
            <p:ph type="title"/>
          </p:nvPr>
        </p:nvSpPr>
        <p:spPr>
          <a:xfrm>
            <a:off x="411480" y="991443"/>
            <a:ext cx="4443154" cy="1087819"/>
          </a:xfrm>
        </p:spPr>
        <p:txBody>
          <a:bodyPr anchor="b">
            <a:normAutofit/>
          </a:bodyPr>
          <a:lstStyle/>
          <a:p>
            <a:r>
              <a:rPr lang="en-US" sz="3600" b="1">
                <a:latin typeface="Times New Roman"/>
                <a:ea typeface="+mj-lt"/>
                <a:cs typeface="Times New Roman"/>
              </a:rPr>
              <a:t>Summary and Key Messages</a:t>
            </a:r>
            <a:endParaRPr lang="en-US" sz="3600" b="1">
              <a:latin typeface="Times New Roman"/>
              <a:cs typeface="Times New Roman"/>
            </a:endParaRPr>
          </a:p>
        </p:txBody>
      </p:sp>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8E8FD2D-7538-2902-C3D8-B1782A2BA821}"/>
              </a:ext>
            </a:extLst>
          </p:cNvPr>
          <p:cNvSpPr>
            <a:spLocks noGrp="1"/>
          </p:cNvSpPr>
          <p:nvPr>
            <p:ph idx="1"/>
          </p:nvPr>
        </p:nvSpPr>
        <p:spPr>
          <a:xfrm>
            <a:off x="411480" y="2684095"/>
            <a:ext cx="4443154" cy="3492868"/>
          </a:xfrm>
        </p:spPr>
        <p:txBody>
          <a:bodyPr vert="horz" lIns="91440" tIns="45720" rIns="91440" bIns="45720" rtlCol="0" anchor="t">
            <a:normAutofit/>
          </a:bodyPr>
          <a:lstStyle/>
          <a:p>
            <a:pPr algn="just"/>
            <a:r>
              <a:rPr lang="en-US" sz="1800">
                <a:latin typeface="Times New Roman"/>
                <a:ea typeface="+mn-lt"/>
                <a:cs typeface="Times New Roman"/>
              </a:rPr>
              <a:t>COPD causes chronic airflow limitation</a:t>
            </a:r>
            <a:endParaRPr lang="en-US" sz="1800">
              <a:latin typeface="Times New Roman"/>
              <a:cs typeface="Times New Roman"/>
            </a:endParaRPr>
          </a:p>
          <a:p>
            <a:pPr algn="just"/>
            <a:r>
              <a:rPr lang="en-US" sz="1800">
                <a:latin typeface="Times New Roman"/>
                <a:ea typeface="+mn-lt"/>
                <a:cs typeface="Times New Roman"/>
              </a:rPr>
              <a:t>Multi‑disciplinary care enhances outcomes</a:t>
            </a:r>
            <a:endParaRPr lang="en-US" sz="1800">
              <a:latin typeface="Times New Roman"/>
              <a:cs typeface="Times New Roman"/>
            </a:endParaRPr>
          </a:p>
          <a:p>
            <a:pPr algn="just"/>
            <a:r>
              <a:rPr lang="en-US" sz="1800">
                <a:latin typeface="Times New Roman"/>
                <a:ea typeface="+mn-lt"/>
                <a:cs typeface="Times New Roman"/>
              </a:rPr>
              <a:t>Medication, monitoring &amp; lifestyle changes are essential</a:t>
            </a:r>
            <a:endParaRPr lang="en-US" sz="1800">
              <a:latin typeface="Times New Roman"/>
              <a:cs typeface="Times New Roman"/>
            </a:endParaRPr>
          </a:p>
          <a:p>
            <a:pPr algn="just"/>
            <a:r>
              <a:rPr lang="en-US" sz="1800">
                <a:latin typeface="Times New Roman"/>
                <a:ea typeface="+mn-lt"/>
                <a:cs typeface="Times New Roman"/>
              </a:rPr>
              <a:t>Patient education fosters self‑management</a:t>
            </a:r>
            <a:endParaRPr lang="en-US" sz="1800">
              <a:latin typeface="Times New Roman"/>
              <a:cs typeface="Times New Roman"/>
            </a:endParaRPr>
          </a:p>
          <a:p>
            <a:pPr algn="just"/>
            <a:r>
              <a:rPr lang="en-US" sz="1800">
                <a:latin typeface="Times New Roman"/>
                <a:ea typeface="+mn-lt"/>
                <a:cs typeface="Times New Roman"/>
              </a:rPr>
              <a:t>Ethical, person‑</a:t>
            </a:r>
            <a:r>
              <a:rPr lang="en-US" sz="1800" err="1">
                <a:latin typeface="Times New Roman"/>
                <a:ea typeface="+mn-lt"/>
                <a:cs typeface="Times New Roman"/>
              </a:rPr>
              <a:t>centred</a:t>
            </a:r>
            <a:r>
              <a:rPr lang="en-US" sz="1800">
                <a:latin typeface="Times New Roman"/>
                <a:ea typeface="+mn-lt"/>
                <a:cs typeface="Times New Roman"/>
              </a:rPr>
              <a:t> care is central</a:t>
            </a:r>
            <a:endParaRPr lang="en-US" sz="1800">
              <a:latin typeface="Times New Roman"/>
              <a:cs typeface="Times New Roman"/>
            </a:endParaRPr>
          </a:p>
        </p:txBody>
      </p:sp>
      <p:pic>
        <p:nvPicPr>
          <p:cNvPr id="4" name="Picture 3" descr="A diagram of the internal organs&#10;&#10;AI-generated content may be incorrect.">
            <a:extLst>
              <a:ext uri="{FF2B5EF4-FFF2-40B4-BE49-F238E27FC236}">
                <a16:creationId xmlns:a16="http://schemas.microsoft.com/office/drawing/2014/main" id="{873A9577-0347-0924-3BB9-490CEB3D00A4}"/>
              </a:ext>
            </a:extLst>
          </p:cNvPr>
          <p:cNvPicPr>
            <a:picLocks noChangeAspect="1"/>
          </p:cNvPicPr>
          <p:nvPr/>
        </p:nvPicPr>
        <p:blipFill>
          <a:blip r:embed="rId3"/>
          <a:srcRect l="-328" t="1221" r="328" b="4895"/>
          <a:stretch>
            <a:fillRect/>
          </a:stretch>
        </p:blipFill>
        <p:spPr>
          <a:xfrm>
            <a:off x="5460862" y="625683"/>
            <a:ext cx="6290331" cy="5551280"/>
          </a:xfrm>
          <a:prstGeom prst="rect">
            <a:avLst/>
          </a:prstGeom>
        </p:spPr>
      </p:pic>
    </p:spTree>
    <p:extLst>
      <p:ext uri="{BB962C8B-B14F-4D97-AF65-F5344CB8AC3E}">
        <p14:creationId xmlns:p14="http://schemas.microsoft.com/office/powerpoint/2010/main" val="1412506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B194E-461C-4A06-C368-E3A598D66549}"/>
              </a:ext>
            </a:extLst>
          </p:cNvPr>
          <p:cNvSpPr>
            <a:spLocks noGrp="1"/>
          </p:cNvSpPr>
          <p:nvPr>
            <p:ph type="title"/>
          </p:nvPr>
        </p:nvSpPr>
        <p:spPr>
          <a:xfrm>
            <a:off x="838200" y="365125"/>
            <a:ext cx="10515600" cy="1325563"/>
          </a:xfrm>
        </p:spPr>
        <p:txBody>
          <a:bodyPr>
            <a:normAutofit/>
          </a:bodyPr>
          <a:lstStyle/>
          <a:p>
            <a:r>
              <a:rPr lang="en-US" sz="3600" b="1">
                <a:latin typeface="Times New Roman"/>
                <a:cs typeface="Times New Roman"/>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16097-4592-7A1A-F1A2-4519431B77B8}"/>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000">
                <a:latin typeface="Times New Roman"/>
                <a:ea typeface="+mn-lt"/>
                <a:cs typeface="Times New Roman"/>
              </a:rPr>
              <a:t>Agarwal, A.K., Raja, A. and Brown, B.D. (2023). </a:t>
            </a:r>
            <a:r>
              <a:rPr lang="en-US" sz="1000" i="1">
                <a:latin typeface="Times New Roman"/>
                <a:ea typeface="+mn-lt"/>
                <a:cs typeface="Times New Roman"/>
              </a:rPr>
              <a:t>Chronic obstructive pulmonary disease (COPD)</a:t>
            </a:r>
            <a:r>
              <a:rPr lang="en-US" sz="1000">
                <a:latin typeface="Times New Roman"/>
                <a:ea typeface="+mn-lt"/>
                <a:cs typeface="Times New Roman"/>
              </a:rPr>
              <a:t>. National Library of Medicine. Available at: </a:t>
            </a:r>
            <a:r>
              <a:rPr lang="en-US" sz="1000">
                <a:latin typeface="Times New Roman"/>
                <a:ea typeface="+mn-lt"/>
                <a:cs typeface="Times New Roman"/>
                <a:hlinkClick r:id="rId2"/>
              </a:rPr>
              <a:t>https://www.ncbi.nlm.nih.gov/books/NBK559281/</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Almadhoun, K. and Sharma, S. (2025). </a:t>
            </a:r>
            <a:r>
              <a:rPr lang="en-US" sz="1000" i="1">
                <a:latin typeface="Times New Roman"/>
                <a:ea typeface="+mn-lt"/>
                <a:cs typeface="Times New Roman"/>
              </a:rPr>
              <a:t>Bronchodilators</a:t>
            </a:r>
            <a:r>
              <a:rPr lang="en-US" sz="1000">
                <a:latin typeface="Times New Roman"/>
                <a:ea typeface="+mn-lt"/>
                <a:cs typeface="Times New Roman"/>
              </a:rPr>
              <a:t>. PubMed. Available at: </a:t>
            </a:r>
            <a:r>
              <a:rPr lang="en-US" sz="1000">
                <a:latin typeface="Times New Roman"/>
                <a:ea typeface="+mn-lt"/>
                <a:cs typeface="Times New Roman"/>
                <a:hlinkClick r:id="rId3"/>
              </a:rPr>
              <a:t>https://www.ncbi.nlm.nih.gov/books/NBK519028/</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Chen, Y.-W., Ramsook, A.H., Coxson, H.O., Bon, J. and Reid, W.D. (2019). Prevalence and Risk Factors for Osteoporosis in Individuals With COPD. </a:t>
            </a:r>
            <a:r>
              <a:rPr lang="en-US" sz="1000" i="1">
                <a:latin typeface="Times New Roman"/>
                <a:ea typeface="+mn-lt"/>
                <a:cs typeface="Times New Roman"/>
              </a:rPr>
              <a:t>Chest</a:t>
            </a:r>
            <a:r>
              <a:rPr lang="en-US" sz="1000">
                <a:latin typeface="Times New Roman"/>
                <a:ea typeface="+mn-lt"/>
                <a:cs typeface="Times New Roman"/>
              </a:rPr>
              <a:t>, 156(6), pp.1092–1110. doi: </a:t>
            </a:r>
            <a:r>
              <a:rPr lang="en-US" sz="1000">
                <a:latin typeface="Times New Roman"/>
                <a:ea typeface="+mn-lt"/>
                <a:cs typeface="Times New Roman"/>
                <a:hlinkClick r:id="rId4"/>
              </a:rPr>
              <a:t>https://doi.org/10.1016/j.chest.2019.06.036</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Kamada, T., Kaneko, M. and Tomioka, H. (2017). Impact of exacerbations on respiratory system impedance measured by a forced oscillation technique in COPD: a prospective observational study. </a:t>
            </a:r>
            <a:r>
              <a:rPr lang="en-US" sz="1000" i="1">
                <a:latin typeface="Times New Roman"/>
                <a:ea typeface="+mn-lt"/>
                <a:cs typeface="Times New Roman"/>
              </a:rPr>
              <a:t>International Journal of Chronic Obstructive Pulmonary Disease</a:t>
            </a:r>
            <a:r>
              <a:rPr lang="en-US" sz="1000">
                <a:latin typeface="Times New Roman"/>
                <a:ea typeface="+mn-lt"/>
                <a:cs typeface="Times New Roman"/>
              </a:rPr>
              <a:t>, Volume 12, pp.509–516. doi: </a:t>
            </a:r>
            <a:r>
              <a:rPr lang="en-US" sz="1000">
                <a:latin typeface="Times New Roman"/>
                <a:ea typeface="+mn-lt"/>
                <a:cs typeface="Times New Roman"/>
                <a:hlinkClick r:id="rId5"/>
              </a:rPr>
              <a:t>https://doi.org/10.2147/copd.s124828</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Khan, K.S., Jawaid, S., Memon, U.A., Perera, T., Khan, U., Farwa, U.E., Jindal, U., Afzal, M.S., Razzaq, W., Abdin, Z.U. and Khawaja, U.A. (2023). Management of Chronic Obstructive Pulmonary Disease (COPD) Exacerbations in Hospitalized Patients From Admission to Discharge: A Comprehensive Review of Therapeutic Interventions. </a:t>
            </a:r>
            <a:r>
              <a:rPr lang="en-US" sz="1000" i="1">
                <a:latin typeface="Times New Roman"/>
                <a:ea typeface="+mn-lt"/>
                <a:cs typeface="Times New Roman"/>
              </a:rPr>
              <a:t>Cureus</a:t>
            </a:r>
            <a:r>
              <a:rPr lang="en-US" sz="1000">
                <a:latin typeface="Times New Roman"/>
                <a:ea typeface="+mn-lt"/>
                <a:cs typeface="Times New Roman"/>
              </a:rPr>
              <a:t>, 15(8), pp.1–32. doi: </a:t>
            </a:r>
            <a:r>
              <a:rPr lang="en-US" sz="1000">
                <a:latin typeface="Times New Roman"/>
                <a:ea typeface="+mn-lt"/>
                <a:cs typeface="Times New Roman"/>
                <a:hlinkClick r:id="rId6"/>
              </a:rPr>
              <a:t>https://doi.org/10.7759/cureus.43694</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Kim, E.K. (2020). Pathophysiology of COPD. </a:t>
            </a:r>
            <a:r>
              <a:rPr lang="en-US" sz="1000" i="1">
                <a:latin typeface="Times New Roman"/>
                <a:ea typeface="+mn-lt"/>
                <a:cs typeface="Times New Roman"/>
              </a:rPr>
              <a:t>COPD</a:t>
            </a:r>
            <a:r>
              <a:rPr lang="en-US" sz="1000">
                <a:latin typeface="Times New Roman"/>
                <a:ea typeface="+mn-lt"/>
                <a:cs typeface="Times New Roman"/>
              </a:rPr>
              <a:t>, pp.57–63. doi: </a:t>
            </a:r>
            <a:r>
              <a:rPr lang="en-US" sz="1000">
                <a:latin typeface="Times New Roman"/>
                <a:ea typeface="+mn-lt"/>
                <a:cs typeface="Times New Roman"/>
                <a:hlinkClick r:id="rId7"/>
              </a:rPr>
              <a:t>https://doi.org/10.1007/978-3-662-47178-4_5</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Lamb, K., Theodore, D. and Bhutta, B.S. (2023). </a:t>
            </a:r>
            <a:r>
              <a:rPr lang="en-US" sz="1000" i="1">
                <a:latin typeface="Times New Roman"/>
                <a:ea typeface="+mn-lt"/>
                <a:cs typeface="Times New Roman"/>
              </a:rPr>
              <a:t>Spirometry</a:t>
            </a:r>
            <a:r>
              <a:rPr lang="en-US" sz="1000">
                <a:latin typeface="Times New Roman"/>
                <a:ea typeface="+mn-lt"/>
                <a:cs typeface="Times New Roman"/>
              </a:rPr>
              <a:t>. PubMed. Available at: </a:t>
            </a:r>
            <a:r>
              <a:rPr lang="en-US" sz="1000">
                <a:latin typeface="Times New Roman"/>
                <a:ea typeface="+mn-lt"/>
                <a:cs typeface="Times New Roman"/>
                <a:hlinkClick r:id="rId8"/>
              </a:rPr>
              <a:t>https://www.ncbi.nlm.nih.gov/books/NBK560526/</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National Heart, Lung, and Blood Institute (2022). </a:t>
            </a:r>
            <a:r>
              <a:rPr lang="en-US" sz="1000" i="1">
                <a:latin typeface="Times New Roman"/>
                <a:ea typeface="+mn-lt"/>
                <a:cs typeface="Times New Roman"/>
              </a:rPr>
              <a:t>How the Lungs Work - The Respiratory System </a:t>
            </a:r>
            <a:r>
              <a:rPr lang="en-US" sz="1000">
                <a:latin typeface="Times New Roman"/>
                <a:ea typeface="+mn-lt"/>
                <a:cs typeface="Times New Roman"/>
              </a:rPr>
              <a:t>. </a:t>
            </a:r>
            <a:r>
              <a:rPr lang="en-US" sz="1000">
                <a:latin typeface="Times New Roman"/>
                <a:ea typeface="+mn-lt"/>
                <a:cs typeface="Times New Roman"/>
                <a:hlinkClick r:id="rId9"/>
              </a:rPr>
              <a:t>www.nhlbi.nih.gov</a:t>
            </a:r>
            <a:r>
              <a:rPr lang="en-US" sz="1000">
                <a:latin typeface="Times New Roman"/>
                <a:ea typeface="+mn-lt"/>
                <a:cs typeface="Times New Roman"/>
              </a:rPr>
              <a:t>. Available at: </a:t>
            </a:r>
            <a:r>
              <a:rPr lang="en-US" sz="1000">
                <a:latin typeface="Times New Roman"/>
                <a:ea typeface="+mn-lt"/>
                <a:cs typeface="Times New Roman"/>
                <a:hlinkClick r:id="rId10"/>
              </a:rPr>
              <a:t>https://www.nhlbi.nih.gov/health/lungs/respiratory-system</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Ora, L., Mannix, J., Morgan, L., Gregory, L., Luck, L. and Wilkes, L. (2021). Chronic obstructive pulmonary disease and advance care planning: A synthesis of qualitative literature on patients’ experiences. </a:t>
            </a:r>
            <a:r>
              <a:rPr lang="en-US" sz="1000" i="1">
                <a:latin typeface="Times New Roman"/>
                <a:ea typeface="+mn-lt"/>
                <a:cs typeface="Times New Roman"/>
              </a:rPr>
              <a:t>Chronic Illness</a:t>
            </a:r>
            <a:r>
              <a:rPr lang="en-US" sz="1000">
                <a:latin typeface="Times New Roman"/>
                <a:ea typeface="+mn-lt"/>
                <a:cs typeface="Times New Roman"/>
              </a:rPr>
              <a:t>, 18(2), p.174239532199010. doi: </a:t>
            </a:r>
            <a:r>
              <a:rPr lang="en-US" sz="1000">
                <a:latin typeface="Times New Roman"/>
                <a:ea typeface="+mn-lt"/>
                <a:cs typeface="Times New Roman"/>
                <a:hlinkClick r:id="rId11"/>
              </a:rPr>
              <a:t>https://doi.org/10.1177/1742395321990109</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Rzadkiewicz, M. and Nasiłowski, J. (2019). Psychosocial Interventions for Patients with Severe COPD—An Up-to-Date Literature Review. </a:t>
            </a:r>
            <a:r>
              <a:rPr lang="en-US" sz="1000" i="1">
                <a:latin typeface="Times New Roman"/>
                <a:ea typeface="+mn-lt"/>
                <a:cs typeface="Times New Roman"/>
              </a:rPr>
              <a:t>Medicina</a:t>
            </a:r>
            <a:r>
              <a:rPr lang="en-US" sz="1000">
                <a:latin typeface="Times New Roman"/>
                <a:ea typeface="+mn-lt"/>
                <a:cs typeface="Times New Roman"/>
              </a:rPr>
              <a:t>, 55(9), p.597. doi: </a:t>
            </a:r>
            <a:r>
              <a:rPr lang="en-US" sz="1000">
                <a:latin typeface="Times New Roman"/>
                <a:ea typeface="+mn-lt"/>
                <a:cs typeface="Times New Roman"/>
                <a:hlinkClick r:id="rId12"/>
              </a:rPr>
              <a:t>https://doi.org/10.3390/medicina55090597</a:t>
            </a:r>
            <a:r>
              <a:rPr lang="en-US" sz="1000">
                <a:latin typeface="Times New Roman"/>
                <a:ea typeface="+mn-lt"/>
                <a:cs typeface="Times New Roman"/>
              </a:rPr>
              <a:t>. </a:t>
            </a:r>
            <a:endParaRPr lang="en-US" sz="1000">
              <a:latin typeface="Times New Roman"/>
              <a:cs typeface="Times New Roman"/>
            </a:endParaRPr>
          </a:p>
          <a:p>
            <a:r>
              <a:rPr lang="en-US" sz="1000">
                <a:latin typeface="Times New Roman"/>
                <a:ea typeface="+mn-lt"/>
                <a:cs typeface="Times New Roman"/>
              </a:rPr>
              <a:t>Shenoy, M.A. and Paul, V. (2023). </a:t>
            </a:r>
            <a:r>
              <a:rPr lang="en-US" sz="1000" i="1">
                <a:latin typeface="Times New Roman"/>
                <a:ea typeface="+mn-lt"/>
                <a:cs typeface="Times New Roman"/>
              </a:rPr>
              <a:t>Pulmonary Rehabilitation</a:t>
            </a:r>
            <a:r>
              <a:rPr lang="en-US" sz="1000">
                <a:latin typeface="Times New Roman"/>
                <a:ea typeface="+mn-lt"/>
                <a:cs typeface="Times New Roman"/>
              </a:rPr>
              <a:t>. PubMed. Available at: </a:t>
            </a:r>
            <a:r>
              <a:rPr lang="en-US" sz="1000">
                <a:latin typeface="Times New Roman"/>
                <a:ea typeface="+mn-lt"/>
                <a:cs typeface="Times New Roman"/>
                <a:hlinkClick r:id="rId13"/>
              </a:rPr>
              <a:t>https://www.ncbi.nlm.nih.gov/books/NBK563166/</a:t>
            </a:r>
            <a:r>
              <a:rPr lang="en-US" sz="1000">
                <a:latin typeface="Times New Roman"/>
                <a:ea typeface="+mn-lt"/>
                <a:cs typeface="Times New Roman"/>
              </a:rPr>
              <a:t>. </a:t>
            </a:r>
            <a:endParaRPr lang="en-US" sz="1000">
              <a:latin typeface="Times New Roman"/>
              <a:cs typeface="Times New Roman"/>
            </a:endParaRPr>
          </a:p>
          <a:p>
            <a:endParaRPr lang="en-US" sz="1000">
              <a:latin typeface="Times New Roman"/>
              <a:cs typeface="Times New Roman"/>
            </a:endParaRPr>
          </a:p>
        </p:txBody>
      </p:sp>
    </p:spTree>
    <p:extLst>
      <p:ext uri="{BB962C8B-B14F-4D97-AF65-F5344CB8AC3E}">
        <p14:creationId xmlns:p14="http://schemas.microsoft.com/office/powerpoint/2010/main" val="24639163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6" ma:contentTypeDescription="Create a new document." ma:contentTypeScope="" ma:versionID="eb3fdbadfecb7132f60cdc100b940351">
  <xsd:schema xmlns:xsd="http://www.w3.org/2001/XMLSchema" xmlns:xs="http://www.w3.org/2001/XMLSchema" xmlns:p="http://schemas.microsoft.com/office/2006/metadata/properties" xmlns:ns3="ad7316b1-23f1-480c-8fa6-cbf037f4db9c" targetNamespace="http://schemas.microsoft.com/office/2006/metadata/properties" ma:root="true" ma:fieldsID="fecd5b0f0352ae3875e8c92a39b7bbf3"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52260DD5-442D-4C28-B17F-126CC9BB36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3BE106-3C66-4E57-90EA-1A3185EBC331}">
  <ds:schemaRefs>
    <ds:schemaRef ds:uri="http://schemas.microsoft.com/sharepoint/v3/contenttype/forms"/>
  </ds:schemaRefs>
</ds:datastoreItem>
</file>

<file path=customXml/itemProps3.xml><?xml version="1.0" encoding="utf-8"?>
<ds:datastoreItem xmlns:ds="http://schemas.openxmlformats.org/officeDocument/2006/customXml" ds:itemID="{31EAA929-F178-4088-9083-A7A507DA0385}">
  <ds:schemaRefs>
    <ds:schemaRef ds:uri="http://purl.org/dc/dcmitype/"/>
    <ds:schemaRef ds:uri="http://schemas.openxmlformats.org/package/2006/metadata/core-properties"/>
    <ds:schemaRef ds:uri="http://www.w3.org/XML/1998/namespace"/>
    <ds:schemaRef ds:uri="http://purl.org/dc/elements/1.1/"/>
    <ds:schemaRef ds:uri="http://schemas.microsoft.com/office/2006/metadata/properties"/>
    <ds:schemaRef ds:uri="http://schemas.microsoft.com/office/2006/documentManagement/types"/>
    <ds:schemaRef ds:uri="http://schemas.microsoft.com/office/infopath/2007/PartnerControls"/>
    <ds:schemaRef ds:uri="ad7316b1-23f1-480c-8fa6-cbf037f4db9c"/>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2438</Words>
  <Application>Microsoft Office PowerPoint</Application>
  <PresentationFormat>Widescreen</PresentationFormat>
  <Paragraphs>126</Paragraphs>
  <Slides>15</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Care Plan for Chronic Obstructive Pulmonary Disease (COPD)</vt:lpstr>
      <vt:lpstr>Overview of COPD</vt:lpstr>
      <vt:lpstr>Anatomy and Physiology of the Respiratory System</vt:lpstr>
      <vt:lpstr>Pathophysiology of COPD</vt:lpstr>
      <vt:lpstr>Patient Profile</vt:lpstr>
      <vt:lpstr>COPD Risk Factors</vt:lpstr>
      <vt:lpstr>Impact of COPD on the Respiratory System</vt:lpstr>
      <vt:lpstr>Care Plan: Goals &amp; Framework</vt:lpstr>
      <vt:lpstr>Care Plan: Medication Management</vt:lpstr>
      <vt:lpstr>Care Plan: Monitoring and Follow Up</vt:lpstr>
      <vt:lpstr>Care Plan: Lifestyle Modifications</vt:lpstr>
      <vt:lpstr>Communication and Psychological Support</vt:lpstr>
      <vt:lpstr>Ethical Considerations</vt:lpstr>
      <vt:lpstr>Summary and Key Messages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Ileana Cristina Marin (2314523)</cp:lastModifiedBy>
  <cp:revision>157</cp:revision>
  <dcterms:created xsi:type="dcterms:W3CDTF">2026-03-18T09:02:31Z</dcterms:created>
  <dcterms:modified xsi:type="dcterms:W3CDTF">2026-03-23T09:28:05Z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