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326" r:id="rId2"/>
    <p:sldId id="332" r:id="rId3"/>
    <p:sldId id="329" r:id="rId4"/>
    <p:sldId id="330" r:id="rId5"/>
    <p:sldId id="316" r:id="rId6"/>
    <p:sldId id="317" r:id="rId7"/>
    <p:sldId id="323" r:id="rId8"/>
    <p:sldId id="294" r:id="rId9"/>
    <p:sldId id="310" r:id="rId10"/>
    <p:sldId id="311" r:id="rId11"/>
    <p:sldId id="257" r:id="rId12"/>
    <p:sldId id="274" r:id="rId13"/>
    <p:sldId id="325" r:id="rId14"/>
    <p:sldId id="333" r:id="rId15"/>
    <p:sldId id="324" r:id="rId16"/>
    <p:sldId id="33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5A5A5"/>
    <a:srgbClr val="DAC79E"/>
    <a:srgbClr val="D4C47E"/>
    <a:srgbClr val="B6D696"/>
    <a:srgbClr val="8BCBB0"/>
    <a:srgbClr val="CAD2B2"/>
    <a:srgbClr val="009A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255" autoAdjust="0"/>
    <p:restoredTop sz="94103" autoAdjust="0"/>
  </p:normalViewPr>
  <p:slideViewPr>
    <p:cSldViewPr snapToGrid="0">
      <p:cViewPr varScale="1">
        <p:scale>
          <a:sx n="70" d="100"/>
          <a:sy n="70" d="100"/>
        </p:scale>
        <p:origin x="72" y="16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6A8594-427A-4A3C-A6F8-D43B6B1F0707}" type="datetimeFigureOut">
              <a:rPr lang="en-GB" smtClean="0"/>
              <a:t>30/11/2017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458F11-939E-4342-B0D4-58308ADDEC1F}" type="slidenum">
              <a:rPr lang="en-GB" smtClean="0"/>
              <a:t>‹#›</a:t>
            </a:fld>
            <a:endParaRPr lang="en-GB"/>
          </a:p>
        </p:txBody>
      </p:sp>
    </p:spTree>
    <p:extLst>
      <p:ext uri="{BB962C8B-B14F-4D97-AF65-F5344CB8AC3E}">
        <p14:creationId xmlns:p14="http://schemas.microsoft.com/office/powerpoint/2010/main" val="4053933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nielsen.com/au/en/insights/news/2017/australia-digital-ads-in-2016.html" TargetMode="External"/><Relationship Id="rId2" Type="http://schemas.openxmlformats.org/officeDocument/2006/relationships/slide" Target="../slides/slide13.xml"/><Relationship Id="rId1" Type="http://schemas.openxmlformats.org/officeDocument/2006/relationships/notesMaster" Target="../notesMasters/notesMaster1.xml"/><Relationship Id="rId5" Type="http://schemas.openxmlformats.org/officeDocument/2006/relationships/hyperlink" Target="https://www.forbes.com/forbes/welcome/?toURL=https://www.forbes.com/sites/kashmirhill/2012/02/16/how-target-figured-out-a-teen-girl-was-pregnant-before-her-father-did/&amp;refURL=https://www.google.com.au/&amp;referrer=https://www.google.com.au/" TargetMode="External"/><Relationship Id="rId4" Type="http://schemas.openxmlformats.org/officeDocument/2006/relationships/hyperlink" Target="https://albert.ai/cosabella/"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458F11-939E-4342-B0D4-58308ADDEC1F}" type="slidenum">
              <a:rPr lang="en-GB" smtClean="0">
                <a:solidFill>
                  <a:prstClr val="black"/>
                </a:solidFill>
              </a:rPr>
              <a:pPr/>
              <a:t>5</a:t>
            </a:fld>
            <a:endParaRPr lang="en-GB">
              <a:solidFill>
                <a:prstClr val="black"/>
              </a:solidFill>
            </a:endParaRPr>
          </a:p>
        </p:txBody>
      </p:sp>
    </p:spTree>
    <p:extLst>
      <p:ext uri="{BB962C8B-B14F-4D97-AF65-F5344CB8AC3E}">
        <p14:creationId xmlns:p14="http://schemas.microsoft.com/office/powerpoint/2010/main" val="6008296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458F11-939E-4342-B0D4-58308ADDEC1F}"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31888945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458F11-939E-4342-B0D4-58308ADDEC1F}" type="slidenum">
              <a:rPr lang="en-GB" smtClean="0"/>
              <a:t>11</a:t>
            </a:fld>
            <a:endParaRPr lang="en-GB"/>
          </a:p>
        </p:txBody>
      </p:sp>
    </p:spTree>
    <p:extLst>
      <p:ext uri="{BB962C8B-B14F-4D97-AF65-F5344CB8AC3E}">
        <p14:creationId xmlns:p14="http://schemas.microsoft.com/office/powerpoint/2010/main" val="35062525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458F11-939E-4342-B0D4-58308ADDEC1F}" type="slidenum">
              <a:rPr lang="en-GB" smtClean="0"/>
              <a:t>12</a:t>
            </a:fld>
            <a:endParaRPr lang="en-GB"/>
          </a:p>
        </p:txBody>
      </p:sp>
    </p:spTree>
    <p:extLst>
      <p:ext uri="{BB962C8B-B14F-4D97-AF65-F5344CB8AC3E}">
        <p14:creationId xmlns:p14="http://schemas.microsoft.com/office/powerpoint/2010/main" val="23181357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smtClean="0"/>
              <a:t>Ways in which we’re already</a:t>
            </a:r>
            <a:r>
              <a:rPr lang="en-GB" sz="1000" baseline="0" dirty="0" smtClean="0"/>
              <a:t> using AI</a:t>
            </a:r>
          </a:p>
          <a:p>
            <a:pPr marL="228600" indent="-228600">
              <a:buAutoNum type="arabicPeriod"/>
            </a:pPr>
            <a:r>
              <a:rPr lang="en-GB" sz="1000" b="1" baseline="0" dirty="0" smtClean="0"/>
              <a:t>Search engines </a:t>
            </a:r>
            <a:r>
              <a:rPr lang="en-GB" sz="1000" baseline="0" dirty="0" smtClean="0"/>
              <a:t>– Google uses </a:t>
            </a:r>
            <a:r>
              <a:rPr lang="en-GB" sz="1000" baseline="0" dirty="0" err="1" smtClean="0"/>
              <a:t>RankBrain</a:t>
            </a:r>
            <a:r>
              <a:rPr lang="en-GB" sz="1000" baseline="0" dirty="0" smtClean="0"/>
              <a:t> to guess what users mean when they’ve entered a query into a search engine that it’s unfamiliar with. It uses machine learning to translate the unknown </a:t>
            </a:r>
            <a:r>
              <a:rPr lang="en-GB" sz="1000" baseline="0" dirty="0" err="1" smtClean="0"/>
              <a:t>wors</a:t>
            </a:r>
            <a:r>
              <a:rPr lang="en-GB" sz="1000" baseline="0" dirty="0" smtClean="0"/>
              <a:t> an phrases into more </a:t>
            </a:r>
            <a:r>
              <a:rPr lang="en-GB" sz="1000" baseline="0" dirty="0" err="1" smtClean="0"/>
              <a:t>famiilliar</a:t>
            </a:r>
            <a:r>
              <a:rPr lang="en-GB" sz="1000" baseline="0" dirty="0" smtClean="0"/>
              <a:t> phrases that have a similar meaning</a:t>
            </a:r>
          </a:p>
          <a:p>
            <a:r>
              <a:rPr lang="en-US" sz="1000" b="1" i="0" kern="1200" dirty="0" smtClean="0">
                <a:solidFill>
                  <a:schemeClr val="tx1"/>
                </a:solidFill>
                <a:effectLst/>
                <a:latin typeface="+mn-lt"/>
                <a:ea typeface="+mn-ea"/>
                <a:cs typeface="+mn-cs"/>
              </a:rPr>
              <a:t>2. Programmatic Advertising</a:t>
            </a:r>
            <a:endParaRPr lang="en-US" sz="1000" b="0" i="0" kern="1200" dirty="0" smtClean="0">
              <a:solidFill>
                <a:schemeClr val="tx1"/>
              </a:solidFill>
              <a:effectLst/>
              <a:latin typeface="+mn-lt"/>
              <a:ea typeface="+mn-ea"/>
              <a:cs typeface="+mn-cs"/>
            </a:endParaRPr>
          </a:p>
          <a:p>
            <a:r>
              <a:rPr lang="en-US" sz="1000" b="0" i="0" kern="1200" dirty="0" smtClean="0">
                <a:solidFill>
                  <a:schemeClr val="tx1"/>
                </a:solidFill>
                <a:effectLst/>
                <a:latin typeface="+mn-lt"/>
                <a:ea typeface="+mn-ea"/>
                <a:cs typeface="+mn-cs"/>
              </a:rPr>
              <a:t>Programmatic campaigns use computational advertising (a series of algorithms) to deliver the right ad at the right time. According to </a:t>
            </a:r>
            <a:r>
              <a:rPr lang="en-US" sz="1000" b="0" i="0" u="none" strike="noStrike" kern="1200" dirty="0" smtClean="0">
                <a:solidFill>
                  <a:schemeClr val="tx1"/>
                </a:solidFill>
                <a:effectLst/>
                <a:latin typeface="+mn-lt"/>
                <a:ea typeface="+mn-ea"/>
                <a:cs typeface="+mn-cs"/>
                <a:hlinkClick r:id="rId3"/>
              </a:rPr>
              <a:t>Nielsen</a:t>
            </a:r>
            <a:r>
              <a:rPr lang="en-US" sz="1000" b="0" i="0" kern="1200" dirty="0" smtClean="0">
                <a:solidFill>
                  <a:schemeClr val="tx1"/>
                </a:solidFill>
                <a:effectLst/>
                <a:latin typeface="+mn-lt"/>
                <a:ea typeface="+mn-ea"/>
                <a:cs typeface="+mn-cs"/>
              </a:rPr>
              <a:t>, two thirds of all advertising in Australia last year was done programmatically.</a:t>
            </a:r>
          </a:p>
          <a:p>
            <a:r>
              <a:rPr lang="en-US" sz="1000" b="0" i="0" kern="1200" dirty="0" smtClean="0">
                <a:solidFill>
                  <a:schemeClr val="tx1"/>
                </a:solidFill>
                <a:effectLst/>
                <a:latin typeface="+mn-lt"/>
                <a:ea typeface="+mn-ea"/>
                <a:cs typeface="+mn-cs"/>
              </a:rPr>
              <a:t>US lingerie brand </a:t>
            </a:r>
            <a:r>
              <a:rPr lang="en-US" sz="1000" b="0" i="0" kern="1200" dirty="0" err="1" smtClean="0">
                <a:solidFill>
                  <a:schemeClr val="tx1"/>
                </a:solidFill>
                <a:effectLst/>
                <a:latin typeface="+mn-lt"/>
                <a:ea typeface="+mn-ea"/>
                <a:cs typeface="+mn-cs"/>
              </a:rPr>
              <a:t>Cosabella</a:t>
            </a:r>
            <a:r>
              <a:rPr lang="en-US" sz="1000" b="0" i="0" kern="1200" dirty="0" smtClean="0">
                <a:solidFill>
                  <a:schemeClr val="tx1"/>
                </a:solidFill>
                <a:effectLst/>
                <a:latin typeface="+mn-lt"/>
                <a:ea typeface="+mn-ea"/>
                <a:cs typeface="+mn-cs"/>
              </a:rPr>
              <a:t> has gone so far as to replace its media agency with an AI platform called </a:t>
            </a:r>
            <a:r>
              <a:rPr lang="en-US" sz="1000" b="0" i="0" u="none" strike="noStrike" kern="1200" dirty="0" smtClean="0">
                <a:solidFill>
                  <a:schemeClr val="tx1"/>
                </a:solidFill>
                <a:effectLst/>
                <a:latin typeface="+mn-lt"/>
                <a:ea typeface="+mn-ea"/>
                <a:cs typeface="+mn-cs"/>
                <a:hlinkClick r:id="rId4"/>
              </a:rPr>
              <a:t>Albert</a:t>
            </a:r>
            <a:r>
              <a:rPr lang="en-US" sz="1000" b="0" i="0" kern="1200" dirty="0" smtClean="0">
                <a:solidFill>
                  <a:schemeClr val="tx1"/>
                </a:solidFill>
                <a:effectLst/>
                <a:latin typeface="+mn-lt"/>
                <a:ea typeface="+mn-ea"/>
                <a:cs typeface="+mn-cs"/>
              </a:rPr>
              <a:t>. The platform </a:t>
            </a:r>
            <a:r>
              <a:rPr lang="en-US" sz="1000" b="0" i="0" kern="1200" dirty="0" err="1" smtClean="0">
                <a:solidFill>
                  <a:schemeClr val="tx1"/>
                </a:solidFill>
                <a:effectLst/>
                <a:latin typeface="+mn-lt"/>
                <a:ea typeface="+mn-ea"/>
                <a:cs typeface="+mn-cs"/>
              </a:rPr>
              <a:t>optimises</a:t>
            </a:r>
            <a:r>
              <a:rPr lang="en-US" sz="1000" b="0" i="0" kern="1200" dirty="0" smtClean="0">
                <a:solidFill>
                  <a:schemeClr val="tx1"/>
                </a:solidFill>
                <a:effectLst/>
                <a:latin typeface="+mn-lt"/>
                <a:ea typeface="+mn-ea"/>
                <a:cs typeface="+mn-cs"/>
              </a:rPr>
              <a:t> campaign spending autonomously based on real-time results, and makes creative recommendations when certain ad units outperform others. The brand has seen a 336 percent increase in ROAS and a 155 percent increase in revenue.</a:t>
            </a:r>
          </a:p>
          <a:p>
            <a:r>
              <a:rPr lang="en-US" sz="1000" b="0" i="0" kern="1200" dirty="0" smtClean="0">
                <a:solidFill>
                  <a:schemeClr val="tx1"/>
                </a:solidFill>
                <a:effectLst/>
                <a:latin typeface="+mn-lt"/>
                <a:ea typeface="+mn-ea"/>
                <a:cs typeface="+mn-cs"/>
              </a:rPr>
              <a:t>3. </a:t>
            </a:r>
            <a:r>
              <a:rPr lang="en-GB" sz="1000" b="1" i="0" kern="1200" dirty="0" smtClean="0">
                <a:solidFill>
                  <a:schemeClr val="tx1"/>
                </a:solidFill>
                <a:effectLst/>
                <a:latin typeface="+mn-lt"/>
                <a:ea typeface="+mn-ea"/>
                <a:cs typeface="+mn-cs"/>
              </a:rPr>
              <a:t>In-image advertising </a:t>
            </a:r>
          </a:p>
          <a:p>
            <a:r>
              <a:rPr lang="en-US" sz="1000" b="0" i="0" kern="1200" dirty="0" smtClean="0">
                <a:solidFill>
                  <a:schemeClr val="tx1"/>
                </a:solidFill>
                <a:effectLst/>
                <a:latin typeface="+mn-lt"/>
                <a:ea typeface="+mn-ea"/>
                <a:cs typeface="+mn-cs"/>
              </a:rPr>
              <a:t>By feeding millions of labelled images into a neural network, my own company (</a:t>
            </a:r>
            <a:r>
              <a:rPr lang="en-US" sz="1000" b="0" i="0" kern="1200" dirty="0" err="1" smtClean="0">
                <a:solidFill>
                  <a:schemeClr val="tx1"/>
                </a:solidFill>
                <a:effectLst/>
                <a:latin typeface="+mn-lt"/>
                <a:ea typeface="+mn-ea"/>
                <a:cs typeface="+mn-cs"/>
              </a:rPr>
              <a:t>GumGum</a:t>
            </a:r>
            <a:r>
              <a:rPr lang="en-US" sz="1000" b="0" i="0" kern="1200" dirty="0" smtClean="0">
                <a:solidFill>
                  <a:schemeClr val="tx1"/>
                </a:solidFill>
                <a:effectLst/>
                <a:latin typeface="+mn-lt"/>
                <a:ea typeface="+mn-ea"/>
                <a:cs typeface="+mn-cs"/>
              </a:rPr>
              <a:t>) has trained its AI technology to identify all kinds of objects, people, </a:t>
            </a:r>
            <a:r>
              <a:rPr lang="en-US" sz="1000" b="0" i="0" kern="1200" dirty="0" err="1" smtClean="0">
                <a:solidFill>
                  <a:schemeClr val="tx1"/>
                </a:solidFill>
                <a:effectLst/>
                <a:latin typeface="+mn-lt"/>
                <a:ea typeface="+mn-ea"/>
                <a:cs typeface="+mn-cs"/>
              </a:rPr>
              <a:t>colours</a:t>
            </a:r>
            <a:r>
              <a:rPr lang="en-US" sz="1000" b="0" i="0" kern="1200" dirty="0" smtClean="0">
                <a:solidFill>
                  <a:schemeClr val="tx1"/>
                </a:solidFill>
                <a:effectLst/>
                <a:latin typeface="+mn-lt"/>
                <a:ea typeface="+mn-ea"/>
                <a:cs typeface="+mn-cs"/>
              </a:rPr>
              <a:t>, concepts and brand logos. This way, the technology can place an appropriate ad inside every image. For instance, a parent might see an ad for notebooks within a photo depicting a school.</a:t>
            </a:r>
          </a:p>
          <a:p>
            <a:r>
              <a:rPr lang="en-US" sz="1000" b="1" i="0" kern="1200" dirty="0" smtClean="0">
                <a:solidFill>
                  <a:schemeClr val="tx1"/>
                </a:solidFill>
                <a:effectLst/>
                <a:latin typeface="+mn-lt"/>
                <a:ea typeface="+mn-ea"/>
                <a:cs typeface="+mn-cs"/>
              </a:rPr>
              <a:t>Consumer profiling</a:t>
            </a:r>
            <a:endParaRPr lang="en-US" sz="1000" b="0" i="0" kern="1200" dirty="0" smtClean="0">
              <a:solidFill>
                <a:schemeClr val="tx1"/>
              </a:solidFill>
              <a:effectLst/>
              <a:latin typeface="+mn-lt"/>
              <a:ea typeface="+mn-ea"/>
              <a:cs typeface="+mn-cs"/>
            </a:endParaRPr>
          </a:p>
          <a:p>
            <a:r>
              <a:rPr lang="en-US" sz="1000" b="0" i="0" kern="1200" dirty="0" smtClean="0">
                <a:solidFill>
                  <a:schemeClr val="tx1"/>
                </a:solidFill>
                <a:effectLst/>
                <a:latin typeface="+mn-lt"/>
                <a:ea typeface="+mn-ea"/>
                <a:cs typeface="+mn-cs"/>
              </a:rPr>
              <a:t>Brands are using large-scale data analysis to target customers based on their demographic information, past purchases, offline </a:t>
            </a:r>
            <a:r>
              <a:rPr lang="en-US" sz="1000" b="0" i="0" kern="1200" dirty="0" err="1" smtClean="0">
                <a:solidFill>
                  <a:schemeClr val="tx1"/>
                </a:solidFill>
                <a:effectLst/>
                <a:latin typeface="+mn-lt"/>
                <a:ea typeface="+mn-ea"/>
                <a:cs typeface="+mn-cs"/>
              </a:rPr>
              <a:t>behaviour</a:t>
            </a:r>
            <a:r>
              <a:rPr lang="en-US" sz="1000" b="0" i="0" kern="1200" dirty="0" smtClean="0">
                <a:solidFill>
                  <a:schemeClr val="tx1"/>
                </a:solidFill>
                <a:effectLst/>
                <a:latin typeface="+mn-lt"/>
                <a:ea typeface="+mn-ea"/>
                <a:cs typeface="+mn-cs"/>
              </a:rPr>
              <a:t> and online browsing history.</a:t>
            </a:r>
          </a:p>
          <a:p>
            <a:r>
              <a:rPr lang="en-US" sz="1000" b="0" i="0" kern="1200" dirty="0" smtClean="0">
                <a:solidFill>
                  <a:schemeClr val="tx1"/>
                </a:solidFill>
                <a:effectLst/>
                <a:latin typeface="+mn-lt"/>
                <a:ea typeface="+mn-ea"/>
                <a:cs typeface="+mn-cs"/>
              </a:rPr>
              <a:t>Coles and Woolworths use this type of predictive analysis for their weekly specials. It enables marketers to identify when consumers are going through major life events like pregnancy and moving home, so they can target them accordingly. It uses the same AI technology that led to a father in the US </a:t>
            </a:r>
            <a:r>
              <a:rPr lang="en-US" sz="1000" b="0" i="0" u="none" strike="noStrike" kern="1200" dirty="0" smtClean="0">
                <a:solidFill>
                  <a:schemeClr val="tx1"/>
                </a:solidFill>
                <a:effectLst/>
                <a:latin typeface="+mn-lt"/>
                <a:ea typeface="+mn-ea"/>
                <a:cs typeface="+mn-cs"/>
                <a:hlinkClick r:id="rId5"/>
              </a:rPr>
              <a:t>finding out</a:t>
            </a:r>
            <a:r>
              <a:rPr lang="en-US" sz="1000" b="0" i="0" kern="1200" dirty="0" smtClean="0">
                <a:solidFill>
                  <a:schemeClr val="tx1"/>
                </a:solidFill>
                <a:effectLst/>
                <a:latin typeface="+mn-lt"/>
                <a:ea typeface="+mn-ea"/>
                <a:cs typeface="+mn-cs"/>
              </a:rPr>
              <a:t> his teenage daughter was pregnant after she received offers featuring baby products from Target.</a:t>
            </a:r>
          </a:p>
          <a:p>
            <a:r>
              <a:rPr lang="en-US" sz="1200" b="1" i="0" kern="1200" dirty="0" smtClean="0">
                <a:solidFill>
                  <a:schemeClr val="tx1"/>
                </a:solidFill>
                <a:effectLst/>
                <a:latin typeface="+mn-lt"/>
                <a:ea typeface="+mn-ea"/>
                <a:cs typeface="+mn-cs"/>
              </a:rPr>
              <a:t>Product marketing</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If you are one of the many people in Australia who already purchase from Amazon, then you will have been recommended a product with the message “customers who bought this item also bought….”</a:t>
            </a:r>
          </a:p>
          <a:p>
            <a:r>
              <a:rPr lang="en-US" sz="1200" b="0" i="0" kern="1200" dirty="0" smtClean="0">
                <a:solidFill>
                  <a:schemeClr val="tx1"/>
                </a:solidFill>
                <a:effectLst/>
                <a:latin typeface="+mn-lt"/>
                <a:ea typeface="+mn-ea"/>
                <a:cs typeface="+mn-cs"/>
              </a:rPr>
              <a:t>The </a:t>
            </a:r>
            <a:r>
              <a:rPr lang="en-US" sz="1200" b="0" i="0" kern="1200" dirty="0" err="1" smtClean="0">
                <a:solidFill>
                  <a:schemeClr val="tx1"/>
                </a:solidFill>
                <a:effectLst/>
                <a:latin typeface="+mn-lt"/>
                <a:ea typeface="+mn-ea"/>
                <a:cs typeface="+mn-cs"/>
              </a:rPr>
              <a:t>personalised</a:t>
            </a:r>
            <a:r>
              <a:rPr lang="en-US" sz="1200" b="0" i="0" kern="1200" dirty="0" smtClean="0">
                <a:solidFill>
                  <a:schemeClr val="tx1"/>
                </a:solidFill>
                <a:effectLst/>
                <a:latin typeface="+mn-lt"/>
                <a:ea typeface="+mn-ea"/>
                <a:cs typeface="+mn-cs"/>
              </a:rPr>
              <a:t> product recommendation uses collaborative filtering, an AI solution that links site visitors to other consumers who have similar tastes.</a:t>
            </a:r>
          </a:p>
          <a:p>
            <a:r>
              <a:rPr lang="en-US" sz="1200" b="1" i="0" kern="1200" dirty="0" smtClean="0">
                <a:solidFill>
                  <a:schemeClr val="tx1"/>
                </a:solidFill>
                <a:effectLst/>
                <a:latin typeface="+mn-lt"/>
                <a:ea typeface="+mn-ea"/>
                <a:cs typeface="+mn-cs"/>
              </a:rPr>
              <a:t>Dynamic pricing</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If you’ve taken an Uber from any CBD at midnight on a Saturday then you will have paid a premium as a result of AI powered dynamic pricing. It uses machine learning to set the optimal price point for a seller’s goods and services at any given moment, based on what people have been willing to pay for the product under similar circumstances in the past.</a:t>
            </a:r>
          </a:p>
          <a:p>
            <a:r>
              <a:rPr lang="en-US" sz="1200" b="0" i="0" kern="1200" dirty="0" smtClean="0">
                <a:solidFill>
                  <a:schemeClr val="tx1"/>
                </a:solidFill>
                <a:effectLst/>
                <a:latin typeface="+mn-lt"/>
                <a:ea typeface="+mn-ea"/>
                <a:cs typeface="+mn-cs"/>
              </a:rPr>
              <a:t>In the work sphere, Google’s dynamic price floors automatically adjust the minimum price a publisher will accept for a given impression, based on what buyers have previously paid.</a:t>
            </a:r>
          </a:p>
          <a:p>
            <a:r>
              <a:rPr lang="en-US" sz="1200" b="1" i="0" kern="1200" dirty="0" smtClean="0">
                <a:solidFill>
                  <a:schemeClr val="tx1"/>
                </a:solidFill>
                <a:effectLst/>
                <a:latin typeface="+mn-lt"/>
                <a:ea typeface="+mn-ea"/>
                <a:cs typeface="+mn-cs"/>
              </a:rPr>
              <a:t>Social media monitoring</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Brands would be lost without AI when it comes to social media. Data analysis algorithms identify which customers are driving discussions online, while natural language processing uncovers the sentiment behind the thousands of messages people post about brands each day.</a:t>
            </a:r>
          </a:p>
          <a:p>
            <a:endParaRPr lang="en-US" sz="1000" b="0" i="0" kern="1200" dirty="0" smtClean="0">
              <a:solidFill>
                <a:schemeClr val="tx1"/>
              </a:solidFill>
              <a:effectLst/>
              <a:latin typeface="+mn-lt"/>
              <a:ea typeface="+mn-ea"/>
              <a:cs typeface="+mn-cs"/>
            </a:endParaRPr>
          </a:p>
          <a:p>
            <a:endParaRPr lang="en-US" sz="1200" b="0" i="0" kern="1200" dirty="0" smtClean="0">
              <a:solidFill>
                <a:schemeClr val="tx1"/>
              </a:solidFill>
              <a:effectLst/>
              <a:latin typeface="+mn-lt"/>
              <a:ea typeface="+mn-ea"/>
              <a:cs typeface="+mn-cs"/>
            </a:endParaRPr>
          </a:p>
          <a:p>
            <a:pPr marL="0" indent="0">
              <a:buNone/>
            </a:pPr>
            <a:endParaRPr lang="en-GB" dirty="0"/>
          </a:p>
        </p:txBody>
      </p:sp>
      <p:sp>
        <p:nvSpPr>
          <p:cNvPr id="4" name="Slide Number Placeholder 3"/>
          <p:cNvSpPr>
            <a:spLocks noGrp="1"/>
          </p:cNvSpPr>
          <p:nvPr>
            <p:ph type="sldNum" sz="quarter" idx="10"/>
          </p:nvPr>
        </p:nvSpPr>
        <p:spPr/>
        <p:txBody>
          <a:bodyPr/>
          <a:lstStyle/>
          <a:p>
            <a:fld id="{13458F11-939E-4342-B0D4-58308ADDEC1F}"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4561904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3458F11-939E-4342-B0D4-58308ADDEC1F}"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33016892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what3words’ address system is based on a global grid of 57 trillion 3m x 3m squares. Each square has been pre-assigned a unique 3 word address. They offer the same degree of accuracy as GPS coordinates but are far easier to remember and share. The adventure begins when the road ends. Drivers can plot new routes, travel down paths created by others, rate routes based on difficulty and earn badges for achievements completed along the way.</a:t>
            </a:r>
          </a:p>
          <a:p>
            <a:r>
              <a:rPr lang="en-US" sz="1200" b="0" i="0" kern="1200" dirty="0" smtClean="0">
                <a:solidFill>
                  <a:schemeClr val="tx1"/>
                </a:solidFill>
                <a:effectLst/>
                <a:latin typeface="+mn-lt"/>
                <a:ea typeface="+mn-ea"/>
                <a:cs typeface="+mn-cs"/>
              </a:rPr>
              <a:t>The app already has thousands of routes plotted across the Middle Eastern and African landscapes – from the dunes of Dubai to the Atlas mountain range of Morocco in North Africa. It also features weather updates as well as the ability to send up a “flare” to attract nearby drivers in the case of an emergency.</a:t>
            </a:r>
          </a:p>
          <a:p>
            <a:r>
              <a:rPr lang="en-US" sz="1200" b="0" i="0" kern="1200" dirty="0" smtClean="0">
                <a:solidFill>
                  <a:schemeClr val="tx1"/>
                </a:solidFill>
                <a:effectLst/>
                <a:latin typeface="+mn-lt"/>
                <a:ea typeface="+mn-ea"/>
                <a:cs typeface="+mn-cs"/>
              </a:rPr>
              <a:t>If a driver gets into difficulty then they can also use a 3 word address to identify their precise location, accurate to a 3m x 3m square. It means other drivers in the area – or recovery and emergency vehicles – know exactly where to go to offer assistance. what3words even works without an internet connection or phone signal – ideal for driving to places far from </a:t>
            </a:r>
            <a:r>
              <a:rPr lang="en-US" sz="1200" b="0" i="0" kern="1200" dirty="0" err="1" smtClean="0">
                <a:solidFill>
                  <a:schemeClr val="tx1"/>
                </a:solidFill>
                <a:effectLst/>
                <a:latin typeface="+mn-lt"/>
                <a:ea typeface="+mn-ea"/>
                <a:cs typeface="+mn-cs"/>
              </a:rPr>
              <a:t>civilisation</a:t>
            </a:r>
            <a:r>
              <a:rPr lang="en-US" sz="1200" b="0" i="0" kern="1200" dirty="0" smtClean="0">
                <a:solidFill>
                  <a:schemeClr val="tx1"/>
                </a:solidFill>
                <a:effectLst/>
                <a:latin typeface="+mn-lt"/>
                <a:ea typeface="+mn-ea"/>
                <a:cs typeface="+mn-cs"/>
              </a:rPr>
              <a:t>.</a:t>
            </a:r>
          </a:p>
          <a:p>
            <a:r>
              <a:rPr lang="en-US" sz="1200" b="0" i="0" kern="1200" dirty="0" smtClean="0">
                <a:solidFill>
                  <a:schemeClr val="tx1"/>
                </a:solidFill>
                <a:effectLst/>
                <a:latin typeface="+mn-lt"/>
                <a:ea typeface="+mn-ea"/>
                <a:cs typeface="+mn-cs"/>
              </a:rPr>
              <a:t>what3words is being used in more than 170 countries. It’s helping automotive and drone delivery companies, postal services, logistics firms, travel guides, NGOs and everyone who needs to find or share a precise location.</a:t>
            </a:r>
          </a:p>
          <a:p>
            <a:r>
              <a:rPr lang="en-US" sz="1200" b="0" i="0" kern="1200" dirty="0" smtClean="0">
                <a:solidFill>
                  <a:schemeClr val="tx1"/>
                </a:solidFill>
                <a:effectLst/>
                <a:latin typeface="+mn-lt"/>
                <a:ea typeface="+mn-ea"/>
                <a:cs typeface="+mn-cs"/>
              </a:rPr>
              <a:t>Addressing around the world simply isn’t good enough. 75% of countries suffer from poor or non-existent addressing. And for the 25% who do have a reliable address, packages still go astray, couriers get lost and local businesses can’t be found.</a:t>
            </a:r>
          </a:p>
          <a:p>
            <a:r>
              <a:rPr lang="en-US" sz="1200" b="0" i="0" kern="1200" dirty="0" smtClean="0">
                <a:solidFill>
                  <a:schemeClr val="tx1"/>
                </a:solidFill>
                <a:effectLst/>
                <a:latin typeface="+mn-lt"/>
                <a:ea typeface="+mn-ea"/>
                <a:cs typeface="+mn-cs"/>
              </a:rPr>
              <a:t>It’s more accurate than a postal address and more memorable than GPS coordinates. It means people can pinpoint a specific location on the planet and communicate it more quickly and easily than any other method. The system is helping to </a:t>
            </a:r>
            <a:r>
              <a:rPr lang="en-US" sz="1200" b="0" i="0" kern="1200" dirty="0" err="1" smtClean="0">
                <a:solidFill>
                  <a:schemeClr val="tx1"/>
                </a:solidFill>
                <a:effectLst/>
                <a:latin typeface="+mn-lt"/>
                <a:ea typeface="+mn-ea"/>
                <a:cs typeface="+mn-cs"/>
              </a:rPr>
              <a:t>optimise</a:t>
            </a:r>
            <a:r>
              <a:rPr lang="en-US" sz="1200" b="0" i="0" kern="1200" dirty="0" smtClean="0">
                <a:solidFill>
                  <a:schemeClr val="tx1"/>
                </a:solidFill>
                <a:effectLst/>
                <a:latin typeface="+mn-lt"/>
                <a:ea typeface="+mn-ea"/>
                <a:cs typeface="+mn-cs"/>
              </a:rPr>
              <a:t> business, drive social and economic development, and ultimately save lives. Aramex aims to use 3 word addresses to significantly </a:t>
            </a:r>
            <a:r>
              <a:rPr lang="en-US" sz="1200" b="0" i="0" kern="1200" dirty="0" err="1" smtClean="0">
                <a:solidFill>
                  <a:schemeClr val="tx1"/>
                </a:solidFill>
                <a:effectLst/>
                <a:latin typeface="+mn-lt"/>
                <a:ea typeface="+mn-ea"/>
                <a:cs typeface="+mn-cs"/>
              </a:rPr>
              <a:t>optimise</a:t>
            </a:r>
            <a:r>
              <a:rPr lang="en-US" sz="1200" b="0" i="0" kern="1200" dirty="0" smtClean="0">
                <a:solidFill>
                  <a:schemeClr val="tx1"/>
                </a:solidFill>
                <a:effectLst/>
                <a:latin typeface="+mn-lt"/>
                <a:ea typeface="+mn-ea"/>
                <a:cs typeface="+mn-cs"/>
              </a:rPr>
              <a:t> the crucial ‘Last Mile’ of delivery, which accounts for as much as 28% of the total delivery cost</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Waze is the world's largest community-based traffic and navigation app. Join other drivers in your area who share real-time traffic and road info, saving everyone time and fuel on their daily commute.</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13458F11-939E-4342-B0D4-58308ADDEC1F}"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875219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3C6DC5E-EB9F-4F09-8776-15FBEC97448F}"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688369-E0A2-470A-AA8D-F6598E26093F}" type="slidenum">
              <a:rPr lang="en-GB" smtClean="0"/>
              <a:t>‹#›</a:t>
            </a:fld>
            <a:endParaRPr lang="en-GB"/>
          </a:p>
        </p:txBody>
      </p:sp>
    </p:spTree>
    <p:extLst>
      <p:ext uri="{BB962C8B-B14F-4D97-AF65-F5344CB8AC3E}">
        <p14:creationId xmlns:p14="http://schemas.microsoft.com/office/powerpoint/2010/main" val="169290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3C6DC5E-EB9F-4F09-8776-15FBEC97448F}"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688369-E0A2-470A-AA8D-F6598E26093F}" type="slidenum">
              <a:rPr lang="en-GB" smtClean="0"/>
              <a:t>‹#›</a:t>
            </a:fld>
            <a:endParaRPr lang="en-GB"/>
          </a:p>
        </p:txBody>
      </p:sp>
    </p:spTree>
    <p:extLst>
      <p:ext uri="{BB962C8B-B14F-4D97-AF65-F5344CB8AC3E}">
        <p14:creationId xmlns:p14="http://schemas.microsoft.com/office/powerpoint/2010/main" val="2061541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3C6DC5E-EB9F-4F09-8776-15FBEC97448F}"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688369-E0A2-470A-AA8D-F6598E26093F}" type="slidenum">
              <a:rPr lang="en-GB" smtClean="0"/>
              <a:t>‹#›</a:t>
            </a:fld>
            <a:endParaRPr lang="en-GB"/>
          </a:p>
        </p:txBody>
      </p:sp>
    </p:spTree>
    <p:extLst>
      <p:ext uri="{BB962C8B-B14F-4D97-AF65-F5344CB8AC3E}">
        <p14:creationId xmlns:p14="http://schemas.microsoft.com/office/powerpoint/2010/main" val="3274680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3C6DC5E-EB9F-4F09-8776-15FBEC97448F}" type="datetimeFigureOut">
              <a:rPr lang="en-GB" smtClean="0"/>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688369-E0A2-470A-AA8D-F6598E26093F}" type="slidenum">
              <a:rPr lang="en-GB" smtClean="0"/>
              <a:t>‹#›</a:t>
            </a:fld>
            <a:endParaRPr lang="en-GB"/>
          </a:p>
        </p:txBody>
      </p:sp>
    </p:spTree>
    <p:extLst>
      <p:ext uri="{BB962C8B-B14F-4D97-AF65-F5344CB8AC3E}">
        <p14:creationId xmlns:p14="http://schemas.microsoft.com/office/powerpoint/2010/main" val="2302810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3C6DC5E-EB9F-4F09-8776-15FBEC97448F}" type="datetimeFigureOut">
              <a:rPr lang="en-GB" smtClean="0"/>
              <a:t>30/11/2017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688369-E0A2-470A-AA8D-F6598E26093F}" type="slidenum">
              <a:rPr lang="en-GB" smtClean="0"/>
              <a:t>‹#›</a:t>
            </a:fld>
            <a:endParaRPr lang="en-GB"/>
          </a:p>
        </p:txBody>
      </p:sp>
    </p:spTree>
    <p:extLst>
      <p:ext uri="{BB962C8B-B14F-4D97-AF65-F5344CB8AC3E}">
        <p14:creationId xmlns:p14="http://schemas.microsoft.com/office/powerpoint/2010/main" val="2197393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3C6DC5E-EB9F-4F09-8776-15FBEC97448F}" type="datetimeFigureOut">
              <a:rPr lang="en-GB" smtClean="0"/>
              <a:t>30/11/2017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9688369-E0A2-470A-AA8D-F6598E26093F}" type="slidenum">
              <a:rPr lang="en-GB" smtClean="0"/>
              <a:t>‹#›</a:t>
            </a:fld>
            <a:endParaRPr lang="en-GB"/>
          </a:p>
        </p:txBody>
      </p:sp>
    </p:spTree>
    <p:extLst>
      <p:ext uri="{BB962C8B-B14F-4D97-AF65-F5344CB8AC3E}">
        <p14:creationId xmlns:p14="http://schemas.microsoft.com/office/powerpoint/2010/main" val="2731164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C6DC5E-EB9F-4F09-8776-15FBEC97448F}" type="datetimeFigureOut">
              <a:rPr lang="en-GB" smtClean="0"/>
              <a:t>30/11/2017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9688369-E0A2-470A-AA8D-F6598E26093F}" type="slidenum">
              <a:rPr lang="en-GB" smtClean="0"/>
              <a:t>‹#›</a:t>
            </a:fld>
            <a:endParaRPr lang="en-GB"/>
          </a:p>
        </p:txBody>
      </p:sp>
    </p:spTree>
    <p:extLst>
      <p:ext uri="{BB962C8B-B14F-4D97-AF65-F5344CB8AC3E}">
        <p14:creationId xmlns:p14="http://schemas.microsoft.com/office/powerpoint/2010/main" val="96255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3C6DC5E-EB9F-4F09-8776-15FBEC97448F}" type="datetimeFigureOut">
              <a:rPr lang="en-GB" smtClean="0"/>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688369-E0A2-470A-AA8D-F6598E26093F}" type="slidenum">
              <a:rPr lang="en-GB" smtClean="0"/>
              <a:t>‹#›</a:t>
            </a:fld>
            <a:endParaRPr lang="en-GB"/>
          </a:p>
        </p:txBody>
      </p:sp>
    </p:spTree>
    <p:extLst>
      <p:ext uri="{BB962C8B-B14F-4D97-AF65-F5344CB8AC3E}">
        <p14:creationId xmlns:p14="http://schemas.microsoft.com/office/powerpoint/2010/main" val="1673044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3C6DC5E-EB9F-4F09-8776-15FBEC97448F}" type="datetimeFigureOut">
              <a:rPr lang="en-GB" smtClean="0"/>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688369-E0A2-470A-AA8D-F6598E26093F}" type="slidenum">
              <a:rPr lang="en-GB" smtClean="0"/>
              <a:t>‹#›</a:t>
            </a:fld>
            <a:endParaRPr lang="en-GB"/>
          </a:p>
        </p:txBody>
      </p:sp>
    </p:spTree>
    <p:extLst>
      <p:ext uri="{BB962C8B-B14F-4D97-AF65-F5344CB8AC3E}">
        <p14:creationId xmlns:p14="http://schemas.microsoft.com/office/powerpoint/2010/main" val="1303580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3C6DC5E-EB9F-4F09-8776-15FBEC97448F}"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688369-E0A2-470A-AA8D-F6598E26093F}" type="slidenum">
              <a:rPr lang="en-GB" smtClean="0"/>
              <a:t>‹#›</a:t>
            </a:fld>
            <a:endParaRPr lang="en-GB"/>
          </a:p>
        </p:txBody>
      </p:sp>
    </p:spTree>
    <p:extLst>
      <p:ext uri="{BB962C8B-B14F-4D97-AF65-F5344CB8AC3E}">
        <p14:creationId xmlns:p14="http://schemas.microsoft.com/office/powerpoint/2010/main" val="521648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3C6DC5E-EB9F-4F09-8776-15FBEC97448F}" type="datetimeFigureOut">
              <a:rPr lang="en-GB" smtClean="0"/>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688369-E0A2-470A-AA8D-F6598E26093F}" type="slidenum">
              <a:rPr lang="en-GB" smtClean="0"/>
              <a:t>‹#›</a:t>
            </a:fld>
            <a:endParaRPr lang="en-GB"/>
          </a:p>
        </p:txBody>
      </p:sp>
    </p:spTree>
    <p:extLst>
      <p:ext uri="{BB962C8B-B14F-4D97-AF65-F5344CB8AC3E}">
        <p14:creationId xmlns:p14="http://schemas.microsoft.com/office/powerpoint/2010/main" val="3587991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C6DC5E-EB9F-4F09-8776-15FBEC97448F}" type="datetimeFigureOut">
              <a:rPr lang="en-GB" smtClean="0"/>
              <a:t>30/11/2017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688369-E0A2-470A-AA8D-F6598E26093F}" type="slidenum">
              <a:rPr lang="en-GB" smtClean="0"/>
              <a:t>‹#›</a:t>
            </a:fld>
            <a:endParaRPr lang="en-GB"/>
          </a:p>
        </p:txBody>
      </p:sp>
    </p:spTree>
    <p:extLst>
      <p:ext uri="{BB962C8B-B14F-4D97-AF65-F5344CB8AC3E}">
        <p14:creationId xmlns:p14="http://schemas.microsoft.com/office/powerpoint/2010/main" val="27163625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2.jpeg"/><Relationship Id="rId13" Type="http://schemas.openxmlformats.org/officeDocument/2006/relationships/image" Target="../media/image17.jpg"/><Relationship Id="rId18" Type="http://schemas.openxmlformats.org/officeDocument/2006/relationships/image" Target="../media/image2.png"/><Relationship Id="rId3" Type="http://schemas.openxmlformats.org/officeDocument/2006/relationships/image" Target="../media/image7.jpeg"/><Relationship Id="rId7" Type="http://schemas.openxmlformats.org/officeDocument/2006/relationships/image" Target="../media/image11.jpg"/><Relationship Id="rId12" Type="http://schemas.openxmlformats.org/officeDocument/2006/relationships/image" Target="../media/image16.jpg"/><Relationship Id="rId17" Type="http://schemas.openxmlformats.org/officeDocument/2006/relationships/image" Target="../media/image21.jpeg"/><Relationship Id="rId2" Type="http://schemas.openxmlformats.org/officeDocument/2006/relationships/image" Target="../media/image6.jpeg"/><Relationship Id="rId16"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image" Target="../media/image10.jpeg"/><Relationship Id="rId11" Type="http://schemas.openxmlformats.org/officeDocument/2006/relationships/image" Target="../media/image15.jpeg"/><Relationship Id="rId5" Type="http://schemas.openxmlformats.org/officeDocument/2006/relationships/image" Target="../media/image9.jpeg"/><Relationship Id="rId15" Type="http://schemas.openxmlformats.org/officeDocument/2006/relationships/image" Target="../media/image19.jpeg"/><Relationship Id="rId10" Type="http://schemas.openxmlformats.org/officeDocument/2006/relationships/image" Target="../media/image14.jpeg"/><Relationship Id="rId4" Type="http://schemas.openxmlformats.org/officeDocument/2006/relationships/image" Target="../media/image8.jpeg"/><Relationship Id="rId9" Type="http://schemas.openxmlformats.org/officeDocument/2006/relationships/image" Target="../media/image13.jpeg"/><Relationship Id="rId14" Type="http://schemas.openxmlformats.org/officeDocument/2006/relationships/image" Target="../media/image18.jpeg"/></Relationships>
</file>

<file path=ppt/slides/_rels/slide5.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5.jpg"/><Relationship Id="rId5" Type="http://schemas.openxmlformats.org/officeDocument/2006/relationships/image" Target="../media/image24.jpg"/><Relationship Id="rId4" Type="http://schemas.openxmlformats.org/officeDocument/2006/relationships/image" Target="../media/image23.jpg"/></Relationships>
</file>

<file path=ppt/slides/_rels/slide6.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jpg"/><Relationship Id="rId4" Type="http://schemas.openxmlformats.org/officeDocument/2006/relationships/image" Target="../media/image36.jpg"/></Relationships>
</file>

<file path=ppt/slides/_rels/slide8.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jpeg"/><Relationship Id="rId7" Type="http://schemas.openxmlformats.org/officeDocument/2006/relationships/image" Target="../media/image44.png"/><Relationship Id="rId2"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jpeg"/><Relationship Id="rId4" Type="http://schemas.openxmlformats.org/officeDocument/2006/relationships/image" Target="../media/image41.jpeg"/></Relationships>
</file>

<file path=ppt/slides/_rels/slide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11.xml.rels><?xml version="1.0" encoding="UTF-8" standalone="yes"?>
<Relationships xmlns="http://schemas.openxmlformats.org/package/2006/relationships"><Relationship Id="rId3" Type="http://schemas.openxmlformats.org/officeDocument/2006/relationships/image" Target="../media/image52.jpeg"/><Relationship Id="rId7" Type="http://schemas.openxmlformats.org/officeDocument/2006/relationships/image" Target="../media/image5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5.png"/><Relationship Id="rId5" Type="http://schemas.openxmlformats.org/officeDocument/2006/relationships/image" Target="../media/image54.jpeg"/><Relationship Id="rId4" Type="http://schemas.openxmlformats.org/officeDocument/2006/relationships/image" Target="../media/image53.jpeg"/></Relationships>
</file>

<file path=ppt/slides/_rels/slide12.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image" Target="../media/image57.jpeg"/><Relationship Id="rId7" Type="http://schemas.openxmlformats.org/officeDocument/2006/relationships/image" Target="../media/image61.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s>
</file>

<file path=ppt/slides/_rels/slide13.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2.xml"/><Relationship Id="rId6" Type="http://schemas.openxmlformats.org/officeDocument/2006/relationships/image" Target="../media/image68.png"/><Relationship Id="rId5" Type="http://schemas.openxmlformats.org/officeDocument/2006/relationships/image" Target="../media/image67.png"/><Relationship Id="rId4" Type="http://schemas.openxmlformats.org/officeDocument/2006/relationships/image" Target="../media/image66.png"/></Relationships>
</file>

<file path=ppt/slides/_rels/slide15.xml.rels><?xml version="1.0" encoding="UTF-8" standalone="yes"?>
<Relationships xmlns="http://schemas.openxmlformats.org/package/2006/relationships"><Relationship Id="rId8" Type="http://schemas.openxmlformats.org/officeDocument/2006/relationships/image" Target="../media/image74.png"/><Relationship Id="rId13" Type="http://schemas.openxmlformats.org/officeDocument/2006/relationships/image" Target="../media/image79.png"/><Relationship Id="rId3" Type="http://schemas.openxmlformats.org/officeDocument/2006/relationships/image" Target="../media/image69.png"/><Relationship Id="rId7" Type="http://schemas.openxmlformats.org/officeDocument/2006/relationships/image" Target="../media/image73.png"/><Relationship Id="rId12" Type="http://schemas.openxmlformats.org/officeDocument/2006/relationships/image" Target="../media/image78.png"/><Relationship Id="rId17" Type="http://schemas.openxmlformats.org/officeDocument/2006/relationships/image" Target="../media/image83.png"/><Relationship Id="rId2" Type="http://schemas.openxmlformats.org/officeDocument/2006/relationships/notesSlide" Target="../notesSlides/notesSlide6.xml"/><Relationship Id="rId16" Type="http://schemas.openxmlformats.org/officeDocument/2006/relationships/image" Target="../media/image82.png"/><Relationship Id="rId1" Type="http://schemas.openxmlformats.org/officeDocument/2006/relationships/slideLayout" Target="../slideLayouts/slideLayout2.xml"/><Relationship Id="rId6" Type="http://schemas.openxmlformats.org/officeDocument/2006/relationships/image" Target="../media/image72.png"/><Relationship Id="rId11" Type="http://schemas.openxmlformats.org/officeDocument/2006/relationships/image" Target="../media/image77.png"/><Relationship Id="rId5" Type="http://schemas.openxmlformats.org/officeDocument/2006/relationships/image" Target="../media/image71.png"/><Relationship Id="rId15" Type="http://schemas.openxmlformats.org/officeDocument/2006/relationships/image" Target="../media/image81.png"/><Relationship Id="rId10" Type="http://schemas.openxmlformats.org/officeDocument/2006/relationships/image" Target="../media/image76.png"/><Relationship Id="rId4" Type="http://schemas.openxmlformats.org/officeDocument/2006/relationships/image" Target="../media/image70.png"/><Relationship Id="rId9" Type="http://schemas.openxmlformats.org/officeDocument/2006/relationships/image" Target="../media/image75.png"/><Relationship Id="rId14" Type="http://schemas.openxmlformats.org/officeDocument/2006/relationships/image" Target="../media/image80.png"/></Relationships>
</file>

<file path=ppt/slides/_rels/slide16.xml.rels><?xml version="1.0" encoding="UTF-8" standalone="yes"?>
<Relationships xmlns="http://schemas.openxmlformats.org/package/2006/relationships"><Relationship Id="rId8" Type="http://schemas.openxmlformats.org/officeDocument/2006/relationships/image" Target="../media/image89.png"/><Relationship Id="rId13" Type="http://schemas.openxmlformats.org/officeDocument/2006/relationships/image" Target="../media/image94.png"/><Relationship Id="rId3" Type="http://schemas.openxmlformats.org/officeDocument/2006/relationships/image" Target="../media/image84.png"/><Relationship Id="rId7" Type="http://schemas.openxmlformats.org/officeDocument/2006/relationships/image" Target="../media/image88.png"/><Relationship Id="rId12" Type="http://schemas.openxmlformats.org/officeDocument/2006/relationships/image" Target="../media/image93.png"/><Relationship Id="rId17" Type="http://schemas.openxmlformats.org/officeDocument/2006/relationships/image" Target="../media/image98.png"/><Relationship Id="rId2" Type="http://schemas.openxmlformats.org/officeDocument/2006/relationships/notesSlide" Target="../notesSlides/notesSlide7.xml"/><Relationship Id="rId16" Type="http://schemas.openxmlformats.org/officeDocument/2006/relationships/image" Target="../media/image97.png"/><Relationship Id="rId1" Type="http://schemas.openxmlformats.org/officeDocument/2006/relationships/slideLayout" Target="../slideLayouts/slideLayout2.xml"/><Relationship Id="rId6" Type="http://schemas.openxmlformats.org/officeDocument/2006/relationships/image" Target="../media/image87.jpeg"/><Relationship Id="rId11" Type="http://schemas.openxmlformats.org/officeDocument/2006/relationships/image" Target="../media/image92.png"/><Relationship Id="rId5" Type="http://schemas.openxmlformats.org/officeDocument/2006/relationships/image" Target="../media/image86.png"/><Relationship Id="rId15" Type="http://schemas.openxmlformats.org/officeDocument/2006/relationships/image" Target="../media/image96.png"/><Relationship Id="rId10" Type="http://schemas.openxmlformats.org/officeDocument/2006/relationships/image" Target="../media/image91.jpeg"/><Relationship Id="rId4" Type="http://schemas.openxmlformats.org/officeDocument/2006/relationships/image" Target="../media/image85.jpeg"/><Relationship Id="rId9" Type="http://schemas.openxmlformats.org/officeDocument/2006/relationships/image" Target="../media/image90.png"/><Relationship Id="rId14" Type="http://schemas.openxmlformats.org/officeDocument/2006/relationships/image" Target="../media/image9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5" name="AutoShape 2" descr="Image result for new dvla logo"/>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6394" y="252897"/>
            <a:ext cx="11624380" cy="6331331"/>
          </a:xfrm>
          <a:prstGeom prst="rect">
            <a:avLst/>
          </a:prstGeom>
          <a:ln>
            <a:solidFill>
              <a:schemeClr val="tx1"/>
            </a:solidFill>
          </a:ln>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2691" y="295674"/>
            <a:ext cx="2020441" cy="1478967"/>
          </a:xfrm>
          <a:prstGeom prst="rect">
            <a:avLst/>
          </a:prstGeom>
        </p:spPr>
      </p:pic>
      <p:sp>
        <p:nvSpPr>
          <p:cNvPr id="6" name="TextBox 5"/>
          <p:cNvSpPr txBox="1"/>
          <p:nvPr/>
        </p:nvSpPr>
        <p:spPr>
          <a:xfrm>
            <a:off x="9924586" y="6033697"/>
            <a:ext cx="1957587" cy="523220"/>
          </a:xfrm>
          <a:prstGeom prst="rect">
            <a:avLst/>
          </a:prstGeom>
          <a:noFill/>
        </p:spPr>
        <p:txBody>
          <a:bodyPr wrap="none" rtlCol="0">
            <a:spAutoFit/>
          </a:bodyPr>
          <a:lstStyle/>
          <a:p>
            <a:r>
              <a:rPr lang="en-GB" sz="2800" dirty="0" smtClean="0">
                <a:solidFill>
                  <a:schemeClr val="bg1"/>
                </a:solidFill>
              </a:rPr>
              <a:t>@R08James</a:t>
            </a:r>
            <a:endParaRPr lang="en-GB" sz="2800" dirty="0">
              <a:solidFill>
                <a:schemeClr val="bg1"/>
              </a:solidFill>
            </a:endParaRPr>
          </a:p>
        </p:txBody>
      </p:sp>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529810" y="6117109"/>
            <a:ext cx="438185" cy="356395"/>
          </a:xfrm>
          <a:prstGeom prst="rect">
            <a:avLst/>
          </a:prstGeom>
        </p:spPr>
      </p:pic>
    </p:spTree>
    <p:extLst>
      <p:ext uri="{BB962C8B-B14F-4D97-AF65-F5344CB8AC3E}">
        <p14:creationId xmlns:p14="http://schemas.microsoft.com/office/powerpoint/2010/main" val="14733767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5" name="AutoShape 2" descr="Image result for new dvla logo"/>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4356" y="273205"/>
            <a:ext cx="11647449" cy="6283712"/>
          </a:xfrm>
          <a:prstGeom prst="rect">
            <a:avLst/>
          </a:prstGeom>
        </p:spPr>
      </p:pic>
      <p:sp>
        <p:nvSpPr>
          <p:cNvPr id="7" name="TextBox 6"/>
          <p:cNvSpPr txBox="1"/>
          <p:nvPr/>
        </p:nvSpPr>
        <p:spPr>
          <a:xfrm>
            <a:off x="9924586" y="6033697"/>
            <a:ext cx="1957587" cy="523220"/>
          </a:xfrm>
          <a:prstGeom prst="rect">
            <a:avLst/>
          </a:prstGeom>
          <a:noFill/>
        </p:spPr>
        <p:txBody>
          <a:bodyPr wrap="none" rtlCol="0">
            <a:spAutoFit/>
          </a:bodyPr>
          <a:lstStyle/>
          <a:p>
            <a:r>
              <a:rPr lang="en-GB" sz="2800" dirty="0" smtClean="0">
                <a:solidFill>
                  <a:schemeClr val="bg1"/>
                </a:solidFill>
              </a:rPr>
              <a:t>@R08James</a:t>
            </a:r>
            <a:endParaRPr lang="en-GB" sz="2800" dirty="0">
              <a:solidFill>
                <a:schemeClr val="bg1"/>
              </a:solidFill>
            </a:endParaRP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29810" y="6117109"/>
            <a:ext cx="438185" cy="356395"/>
          </a:xfrm>
          <a:prstGeom prst="rect">
            <a:avLst/>
          </a:prstGeom>
        </p:spPr>
      </p:pic>
    </p:spTree>
    <p:extLst>
      <p:ext uri="{BB962C8B-B14F-4D97-AF65-F5344CB8AC3E}">
        <p14:creationId xmlns:p14="http://schemas.microsoft.com/office/powerpoint/2010/main" val="31345019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20240" t="68837" r="32231" b="3194"/>
          <a:stretch/>
        </p:blipFill>
        <p:spPr>
          <a:xfrm>
            <a:off x="6443330" y="1403497"/>
            <a:ext cx="5748670" cy="3838353"/>
          </a:xfrm>
          <a:prstGeom prst="rect">
            <a:avLst/>
          </a:prstGeom>
        </p:spPr>
      </p:pic>
      <p:sp>
        <p:nvSpPr>
          <p:cNvPr id="5" name="Content Placeholder 2"/>
          <p:cNvSpPr>
            <a:spLocks noGrp="1"/>
          </p:cNvSpPr>
          <p:nvPr>
            <p:ph idx="1"/>
          </p:nvPr>
        </p:nvSpPr>
        <p:spPr>
          <a:xfrm>
            <a:off x="986896" y="1990337"/>
            <a:ext cx="4871644" cy="2664675"/>
          </a:xfrm>
        </p:spPr>
        <p:txBody>
          <a:bodyPr>
            <a:noAutofit/>
          </a:bodyPr>
          <a:lstStyle/>
          <a:p>
            <a:pPr marL="0" indent="0">
              <a:buNone/>
            </a:pPr>
            <a:r>
              <a:rPr lang="en-GB" sz="2400" b="1" dirty="0">
                <a:solidFill>
                  <a:schemeClr val="bg1"/>
                </a:solidFill>
              </a:rPr>
              <a:t>Primary functions </a:t>
            </a:r>
            <a:endParaRPr lang="en-GB" sz="2400" dirty="0">
              <a:solidFill>
                <a:schemeClr val="bg1"/>
              </a:solidFill>
            </a:endParaRPr>
          </a:p>
          <a:p>
            <a:pPr marL="0" indent="0">
              <a:buNone/>
            </a:pPr>
            <a:r>
              <a:rPr lang="en-GB" sz="2000" dirty="0">
                <a:solidFill>
                  <a:schemeClr val="bg1"/>
                </a:solidFill>
              </a:rPr>
              <a:t>• Register drivers and vehicles </a:t>
            </a:r>
          </a:p>
          <a:p>
            <a:pPr marL="0" indent="0">
              <a:buNone/>
            </a:pPr>
            <a:r>
              <a:rPr lang="en-GB" sz="2000" dirty="0">
                <a:solidFill>
                  <a:schemeClr val="bg1"/>
                </a:solidFill>
              </a:rPr>
              <a:t>• Collect Vehicle Excise Duty (road tax) </a:t>
            </a:r>
          </a:p>
          <a:p>
            <a:pPr marL="0" indent="0">
              <a:buNone/>
            </a:pPr>
            <a:r>
              <a:rPr lang="en-GB" sz="2000" dirty="0">
                <a:solidFill>
                  <a:schemeClr val="bg1"/>
                </a:solidFill>
              </a:rPr>
              <a:t>• Maintain accurate databases </a:t>
            </a:r>
          </a:p>
          <a:p>
            <a:pPr marL="0" indent="0">
              <a:buNone/>
            </a:pPr>
            <a:r>
              <a:rPr lang="en-GB" sz="2000" dirty="0">
                <a:solidFill>
                  <a:schemeClr val="bg1"/>
                </a:solidFill>
              </a:rPr>
              <a:t>• Issue driver and vehicle documentation </a:t>
            </a:r>
          </a:p>
          <a:p>
            <a:pPr marL="0" indent="0">
              <a:buNone/>
            </a:pPr>
            <a:r>
              <a:rPr lang="en-GB" sz="2000" dirty="0">
                <a:solidFill>
                  <a:schemeClr val="bg1"/>
                </a:solidFill>
              </a:rPr>
              <a:t>• Share information lawfully </a:t>
            </a:r>
          </a:p>
          <a:p>
            <a:pPr marL="0" indent="0">
              <a:buNone/>
            </a:pPr>
            <a:endParaRPr lang="en-GB" sz="1600" dirty="0"/>
          </a:p>
        </p:txBody>
      </p:sp>
    </p:spTree>
    <p:extLst>
      <p:ext uri="{BB962C8B-B14F-4D97-AF65-F5344CB8AC3E}">
        <p14:creationId xmlns:p14="http://schemas.microsoft.com/office/powerpoint/2010/main" val="1423602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36" name="Rectangle 35"/>
          <p:cNvSpPr/>
          <p:nvPr/>
        </p:nvSpPr>
        <p:spPr>
          <a:xfrm>
            <a:off x="4773611" y="4094752"/>
            <a:ext cx="2191214" cy="1609097"/>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7" name="Group 36"/>
          <p:cNvGrpSpPr/>
          <p:nvPr/>
        </p:nvGrpSpPr>
        <p:grpSpPr>
          <a:xfrm>
            <a:off x="234176" y="492498"/>
            <a:ext cx="3819292" cy="2966537"/>
            <a:chOff x="234176" y="492498"/>
            <a:chExt cx="3819292" cy="2966537"/>
          </a:xfrm>
        </p:grpSpPr>
        <p:grpSp>
          <p:nvGrpSpPr>
            <p:cNvPr id="30" name="Group 29"/>
            <p:cNvGrpSpPr/>
            <p:nvPr/>
          </p:nvGrpSpPr>
          <p:grpSpPr>
            <a:xfrm>
              <a:off x="234176" y="492498"/>
              <a:ext cx="3819292" cy="2537152"/>
              <a:chOff x="234176" y="492498"/>
              <a:chExt cx="2945737" cy="1835871"/>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480000">
                <a:off x="256476" y="492498"/>
                <a:ext cx="1568877" cy="1046245"/>
              </a:xfrm>
              <a:prstGeom prst="rect">
                <a:avLst/>
              </a:prstGeom>
            </p:spPr>
          </p:pic>
          <p:pic>
            <p:nvPicPr>
              <p:cNvPr id="7" name="Picture 6"/>
              <p:cNvPicPr>
                <a:picLocks noChangeAspect="1"/>
              </p:cNvPicPr>
              <p:nvPr/>
            </p:nvPicPr>
            <p:blipFill rotWithShape="1">
              <a:blip r:embed="rId3" cstate="print">
                <a:extLst>
                  <a:ext uri="{28A0092B-C50C-407E-A947-70E740481C1C}">
                    <a14:useLocalDpi xmlns:a14="http://schemas.microsoft.com/office/drawing/2010/main" val="0"/>
                  </a:ext>
                </a:extLst>
              </a:blip>
              <a:srcRect l="14724"/>
              <a:stretch/>
            </p:blipFill>
            <p:spPr>
              <a:xfrm rot="540000">
                <a:off x="1574586" y="557645"/>
                <a:ext cx="1605327" cy="915949"/>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300000">
                <a:off x="1648428" y="1381777"/>
                <a:ext cx="1483986" cy="908304"/>
              </a:xfrm>
              <a:prstGeom prst="rect">
                <a:avLst/>
              </a:prstGeom>
            </p:spPr>
          </p:pic>
          <p:pic>
            <p:nvPicPr>
              <p:cNvPr id="9" name="Picture 8"/>
              <p:cNvPicPr>
                <a:picLocks noChangeAspect="1"/>
              </p:cNvPicPr>
              <p:nvPr/>
            </p:nvPicPr>
            <p:blipFill rotWithShape="1">
              <a:blip r:embed="rId5" cstate="print">
                <a:extLst>
                  <a:ext uri="{28A0092B-C50C-407E-A947-70E740481C1C}">
                    <a14:useLocalDpi xmlns:a14="http://schemas.microsoft.com/office/drawing/2010/main" val="0"/>
                  </a:ext>
                </a:extLst>
              </a:blip>
              <a:srcRect l="14015"/>
              <a:stretch/>
            </p:blipFill>
            <p:spPr>
              <a:xfrm>
                <a:off x="234176" y="1349203"/>
                <a:ext cx="1497782" cy="979166"/>
              </a:xfrm>
              <a:prstGeom prst="rect">
                <a:avLst/>
              </a:prstGeom>
            </p:spPr>
          </p:pic>
        </p:grpSp>
        <p:sp>
          <p:nvSpPr>
            <p:cNvPr id="11" name="TextBox 10"/>
            <p:cNvSpPr txBox="1"/>
            <p:nvPr/>
          </p:nvSpPr>
          <p:spPr>
            <a:xfrm rot="-120000">
              <a:off x="594680" y="2751149"/>
              <a:ext cx="2991525" cy="707886"/>
            </a:xfrm>
            <a:prstGeom prst="rect">
              <a:avLst/>
            </a:prstGeom>
            <a:noFill/>
          </p:spPr>
          <p:txBody>
            <a:bodyPr wrap="none" rtlCol="0">
              <a:spAutoFit/>
            </a:bodyPr>
            <a:lstStyle/>
            <a:p>
              <a:r>
                <a:rPr lang="en-GB" sz="4000" dirty="0" smtClean="0">
                  <a:solidFill>
                    <a:schemeClr val="bg1"/>
                  </a:solidFill>
                  <a:latin typeface="Arial Rounded MT Bold" panose="020F0704030504030204" pitchFamily="34" charset="0"/>
                </a:rPr>
                <a:t>45.6 Million</a:t>
              </a:r>
              <a:endParaRPr lang="en-GB" sz="4000" dirty="0">
                <a:solidFill>
                  <a:schemeClr val="bg1"/>
                </a:solidFill>
                <a:latin typeface="Arial Rounded MT Bold" panose="020F0704030504030204" pitchFamily="34" charset="0"/>
              </a:endParaRPr>
            </a:p>
          </p:txBody>
        </p:sp>
      </p:grpSp>
      <p:grpSp>
        <p:nvGrpSpPr>
          <p:cNvPr id="39" name="Group 38"/>
          <p:cNvGrpSpPr/>
          <p:nvPr/>
        </p:nvGrpSpPr>
        <p:grpSpPr>
          <a:xfrm>
            <a:off x="7828157" y="116790"/>
            <a:ext cx="4288633" cy="3883495"/>
            <a:chOff x="7828157" y="116790"/>
            <a:chExt cx="4288633" cy="3883495"/>
          </a:xfrm>
        </p:grpSpPr>
        <p:grpSp>
          <p:nvGrpSpPr>
            <p:cNvPr id="31" name="Group 30"/>
            <p:cNvGrpSpPr/>
            <p:nvPr/>
          </p:nvGrpSpPr>
          <p:grpSpPr>
            <a:xfrm>
              <a:off x="7828157" y="116790"/>
              <a:ext cx="4288633" cy="3394231"/>
              <a:chOff x="8543550" y="246642"/>
              <a:chExt cx="3478454" cy="3122799"/>
            </a:xfrm>
          </p:grpSpPr>
          <p:pic>
            <p:nvPicPr>
              <p:cNvPr id="17" name="Picture 16"/>
              <p:cNvPicPr>
                <a:picLocks noChangeAspect="1"/>
              </p:cNvPicPr>
              <p:nvPr/>
            </p:nvPicPr>
            <p:blipFill rotWithShape="1">
              <a:blip r:embed="rId6" cstate="print">
                <a:extLst>
                  <a:ext uri="{28A0092B-C50C-407E-A947-70E740481C1C}">
                    <a14:useLocalDpi xmlns:a14="http://schemas.microsoft.com/office/drawing/2010/main" val="0"/>
                  </a:ext>
                </a:extLst>
              </a:blip>
              <a:srcRect t="30640" r="30375"/>
              <a:stretch/>
            </p:blipFill>
            <p:spPr>
              <a:xfrm rot="-180000">
                <a:off x="9865327" y="2160935"/>
                <a:ext cx="2156677" cy="1208506"/>
              </a:xfrm>
              <a:prstGeom prst="rect">
                <a:avLst/>
              </a:prstGeom>
            </p:spPr>
          </p:pic>
          <p:pic>
            <p:nvPicPr>
              <p:cNvPr id="20" name="Picture 19"/>
              <p:cNvPicPr>
                <a:picLocks noChangeAspect="1"/>
              </p:cNvPicPr>
              <p:nvPr/>
            </p:nvPicPr>
            <p:blipFill rotWithShape="1">
              <a:blip r:embed="rId7">
                <a:extLst>
                  <a:ext uri="{28A0092B-C50C-407E-A947-70E740481C1C}">
                    <a14:useLocalDpi xmlns:a14="http://schemas.microsoft.com/office/drawing/2010/main" val="0"/>
                  </a:ext>
                </a:extLst>
              </a:blip>
              <a:srcRect l="20567" t="4049" r="9546" b="16522"/>
              <a:stretch/>
            </p:blipFill>
            <p:spPr>
              <a:xfrm rot="360000">
                <a:off x="8543550" y="1912830"/>
                <a:ext cx="1613644" cy="1421782"/>
              </a:xfrm>
              <a:prstGeom prst="rect">
                <a:avLst/>
              </a:prstGeom>
            </p:spPr>
          </p:pic>
          <p:pic>
            <p:nvPicPr>
              <p:cNvPr id="16" name="Picture 15"/>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0227082" y="1235674"/>
                <a:ext cx="1685925" cy="955046"/>
              </a:xfrm>
              <a:prstGeom prst="rect">
                <a:avLst/>
              </a:prstGeom>
            </p:spPr>
          </p:pic>
          <p:pic>
            <p:nvPicPr>
              <p:cNvPr id="18" name="Picture 17"/>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764361" y="246642"/>
                <a:ext cx="2120126" cy="1193426"/>
              </a:xfrm>
              <a:prstGeom prst="rect">
                <a:avLst/>
              </a:prstGeom>
            </p:spPr>
          </p:pic>
          <p:pic>
            <p:nvPicPr>
              <p:cNvPr id="19" name="Picture 18"/>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480000">
                <a:off x="10483683" y="332850"/>
                <a:ext cx="1478635" cy="961113"/>
              </a:xfrm>
              <a:prstGeom prst="rect">
                <a:avLst/>
              </a:prstGeom>
            </p:spPr>
          </p:pic>
          <p:pic>
            <p:nvPicPr>
              <p:cNvPr id="13" name="Picture 12"/>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8597818" y="1259271"/>
                <a:ext cx="1727721" cy="972131"/>
              </a:xfrm>
              <a:prstGeom prst="rect">
                <a:avLst/>
              </a:prstGeom>
            </p:spPr>
          </p:pic>
        </p:grpSp>
        <p:sp>
          <p:nvSpPr>
            <p:cNvPr id="21" name="TextBox 20"/>
            <p:cNvSpPr txBox="1"/>
            <p:nvPr/>
          </p:nvSpPr>
          <p:spPr>
            <a:xfrm rot="120000">
              <a:off x="8582707" y="3292399"/>
              <a:ext cx="2991525" cy="707886"/>
            </a:xfrm>
            <a:prstGeom prst="rect">
              <a:avLst/>
            </a:prstGeom>
            <a:noFill/>
          </p:spPr>
          <p:txBody>
            <a:bodyPr wrap="none" rtlCol="0">
              <a:spAutoFit/>
            </a:bodyPr>
            <a:lstStyle/>
            <a:p>
              <a:r>
                <a:rPr lang="en-GB" sz="4000" dirty="0" smtClean="0">
                  <a:solidFill>
                    <a:schemeClr val="bg1"/>
                  </a:solidFill>
                  <a:latin typeface="Arial Rounded MT Bold" panose="020F0704030504030204" pitchFamily="34" charset="0"/>
                </a:rPr>
                <a:t>36.7 Million</a:t>
              </a:r>
              <a:endParaRPr lang="en-GB" sz="4000" dirty="0">
                <a:solidFill>
                  <a:schemeClr val="bg1"/>
                </a:solidFill>
                <a:latin typeface="Arial Rounded MT Bold" panose="020F0704030504030204" pitchFamily="34" charset="0"/>
              </a:endParaRPr>
            </a:p>
          </p:txBody>
        </p:sp>
      </p:grpSp>
      <p:grpSp>
        <p:nvGrpSpPr>
          <p:cNvPr id="41" name="Group 40"/>
          <p:cNvGrpSpPr/>
          <p:nvPr/>
        </p:nvGrpSpPr>
        <p:grpSpPr>
          <a:xfrm>
            <a:off x="336264" y="3481925"/>
            <a:ext cx="3409186" cy="2917274"/>
            <a:chOff x="336264" y="3481925"/>
            <a:chExt cx="3409186" cy="2917274"/>
          </a:xfrm>
        </p:grpSpPr>
        <p:pic>
          <p:nvPicPr>
            <p:cNvPr id="22" name="Picture 21"/>
            <p:cNvPicPr>
              <a:picLocks noChangeAspect="1"/>
            </p:cNvPicPr>
            <p:nvPr/>
          </p:nvPicPr>
          <p:blipFill rotWithShape="1">
            <a:blip r:embed="rId12">
              <a:extLst>
                <a:ext uri="{28A0092B-C50C-407E-A947-70E740481C1C}">
                  <a14:useLocalDpi xmlns:a14="http://schemas.microsoft.com/office/drawing/2010/main" val="0"/>
                </a:ext>
              </a:extLst>
            </a:blip>
            <a:srcRect t="9643"/>
            <a:stretch/>
          </p:blipFill>
          <p:spPr>
            <a:xfrm rot="-300000">
              <a:off x="336264" y="3481925"/>
              <a:ext cx="3409186" cy="2357775"/>
            </a:xfrm>
            <a:prstGeom prst="rect">
              <a:avLst/>
            </a:prstGeom>
          </p:spPr>
        </p:pic>
        <p:sp>
          <p:nvSpPr>
            <p:cNvPr id="23" name="TextBox 22"/>
            <p:cNvSpPr txBox="1"/>
            <p:nvPr/>
          </p:nvSpPr>
          <p:spPr>
            <a:xfrm rot="-300000">
              <a:off x="1009221" y="5691313"/>
              <a:ext cx="2467342" cy="707886"/>
            </a:xfrm>
            <a:prstGeom prst="rect">
              <a:avLst/>
            </a:prstGeom>
            <a:noFill/>
          </p:spPr>
          <p:txBody>
            <a:bodyPr wrap="none" rtlCol="0">
              <a:spAutoFit/>
            </a:bodyPr>
            <a:lstStyle/>
            <a:p>
              <a:r>
                <a:rPr lang="en-GB" sz="4000" dirty="0" smtClean="0">
                  <a:solidFill>
                    <a:schemeClr val="bg1"/>
                  </a:solidFill>
                  <a:latin typeface="Arial Rounded MT Bold" panose="020F0704030504030204" pitchFamily="34" charset="0"/>
                </a:rPr>
                <a:t>£6 Billion</a:t>
              </a:r>
              <a:endParaRPr lang="en-GB" sz="4000" dirty="0">
                <a:solidFill>
                  <a:schemeClr val="bg1"/>
                </a:solidFill>
                <a:latin typeface="Arial Rounded MT Bold" panose="020F0704030504030204" pitchFamily="34" charset="0"/>
              </a:endParaRPr>
            </a:p>
          </p:txBody>
        </p:sp>
      </p:grpSp>
      <p:grpSp>
        <p:nvGrpSpPr>
          <p:cNvPr id="40" name="Group 39"/>
          <p:cNvGrpSpPr/>
          <p:nvPr/>
        </p:nvGrpSpPr>
        <p:grpSpPr>
          <a:xfrm>
            <a:off x="7752839" y="3943173"/>
            <a:ext cx="4115592" cy="2789571"/>
            <a:chOff x="7752839" y="3943173"/>
            <a:chExt cx="4115592" cy="2789571"/>
          </a:xfrm>
        </p:grpSpPr>
        <p:grpSp>
          <p:nvGrpSpPr>
            <p:cNvPr id="32" name="Group 31"/>
            <p:cNvGrpSpPr/>
            <p:nvPr/>
          </p:nvGrpSpPr>
          <p:grpSpPr>
            <a:xfrm>
              <a:off x="7752839" y="3943173"/>
              <a:ext cx="4115592" cy="2382812"/>
              <a:chOff x="8156181" y="4057017"/>
              <a:chExt cx="3425152" cy="1921320"/>
            </a:xfrm>
          </p:grpSpPr>
          <p:pic>
            <p:nvPicPr>
              <p:cNvPr id="26" name="Picture 25"/>
              <p:cNvPicPr>
                <a:picLocks noChangeAspect="1"/>
              </p:cNvPicPr>
              <p:nvPr/>
            </p:nvPicPr>
            <p:blipFill rotWithShape="1">
              <a:blip r:embed="rId13">
                <a:extLst>
                  <a:ext uri="{28A0092B-C50C-407E-A947-70E740481C1C}">
                    <a14:useLocalDpi xmlns:a14="http://schemas.microsoft.com/office/drawing/2010/main" val="0"/>
                  </a:ext>
                </a:extLst>
              </a:blip>
              <a:srcRect b="3748"/>
              <a:stretch/>
            </p:blipFill>
            <p:spPr>
              <a:xfrm rot="360000">
                <a:off x="9058533" y="4215446"/>
                <a:ext cx="2522800" cy="1762891"/>
              </a:xfrm>
              <a:prstGeom prst="rect">
                <a:avLst/>
              </a:prstGeom>
            </p:spPr>
          </p:pic>
          <p:pic>
            <p:nvPicPr>
              <p:cNvPr id="25" name="Picture 24"/>
              <p:cNvPicPr>
                <a:picLocks noChangeAspect="1"/>
              </p:cNvPicPr>
              <p:nvPr/>
            </p:nvPicPr>
            <p:blipFill rotWithShape="1">
              <a:blip r:embed="rId14" cstate="print">
                <a:extLst>
                  <a:ext uri="{28A0092B-C50C-407E-A947-70E740481C1C}">
                    <a14:useLocalDpi xmlns:a14="http://schemas.microsoft.com/office/drawing/2010/main" val="0"/>
                  </a:ext>
                </a:extLst>
              </a:blip>
              <a:srcRect r="4666" b="9054"/>
              <a:stretch/>
            </p:blipFill>
            <p:spPr>
              <a:xfrm rot="120000">
                <a:off x="8156181" y="4057017"/>
                <a:ext cx="1215785" cy="1864282"/>
              </a:xfrm>
              <a:prstGeom prst="rect">
                <a:avLst/>
              </a:prstGeom>
            </p:spPr>
          </p:pic>
        </p:grpSp>
        <p:sp>
          <p:nvSpPr>
            <p:cNvPr id="27" name="TextBox 26"/>
            <p:cNvSpPr txBox="1"/>
            <p:nvPr/>
          </p:nvSpPr>
          <p:spPr>
            <a:xfrm rot="240000">
              <a:off x="8121074" y="6024858"/>
              <a:ext cx="3296095" cy="707886"/>
            </a:xfrm>
            <a:prstGeom prst="rect">
              <a:avLst/>
            </a:prstGeom>
            <a:noFill/>
          </p:spPr>
          <p:txBody>
            <a:bodyPr wrap="none" rtlCol="0">
              <a:spAutoFit/>
            </a:bodyPr>
            <a:lstStyle/>
            <a:p>
              <a:r>
                <a:rPr lang="en-GB" sz="4000" dirty="0" smtClean="0">
                  <a:solidFill>
                    <a:schemeClr val="bg1"/>
                  </a:solidFill>
                  <a:latin typeface="Arial Rounded MT Bold" panose="020F0704030504030204" pitchFamily="34" charset="0"/>
                </a:rPr>
                <a:t>£67.8 Million</a:t>
              </a:r>
              <a:endParaRPr lang="en-GB" sz="4000" dirty="0">
                <a:solidFill>
                  <a:schemeClr val="bg1"/>
                </a:solidFill>
                <a:latin typeface="Arial Rounded MT Bold" panose="020F0704030504030204" pitchFamily="34" charset="0"/>
              </a:endParaRPr>
            </a:p>
          </p:txBody>
        </p:sp>
      </p:grpSp>
      <p:grpSp>
        <p:nvGrpSpPr>
          <p:cNvPr id="38" name="Group 37"/>
          <p:cNvGrpSpPr/>
          <p:nvPr/>
        </p:nvGrpSpPr>
        <p:grpSpPr>
          <a:xfrm>
            <a:off x="4387710" y="785368"/>
            <a:ext cx="3341398" cy="2469827"/>
            <a:chOff x="4387710" y="785368"/>
            <a:chExt cx="3341398" cy="2469827"/>
          </a:xfrm>
        </p:grpSpPr>
        <p:pic>
          <p:nvPicPr>
            <p:cNvPr id="28" name="Picture 27"/>
            <p:cNvPicPr>
              <a:picLocks noChangeAspect="1"/>
            </p:cNvPicPr>
            <p:nvPr/>
          </p:nvPicPr>
          <p:blipFill rotWithShape="1">
            <a:blip r:embed="rId15" cstate="print">
              <a:extLst>
                <a:ext uri="{28A0092B-C50C-407E-A947-70E740481C1C}">
                  <a14:useLocalDpi xmlns:a14="http://schemas.microsoft.com/office/drawing/2010/main" val="0"/>
                </a:ext>
              </a:extLst>
            </a:blip>
            <a:srcRect l="40896" r="6799"/>
            <a:stretch/>
          </p:blipFill>
          <p:spPr>
            <a:xfrm rot="120000">
              <a:off x="5789085" y="789306"/>
              <a:ext cx="1940023" cy="1159324"/>
            </a:xfrm>
            <a:prstGeom prst="rect">
              <a:avLst/>
            </a:prstGeom>
          </p:spPr>
        </p:pic>
        <p:pic>
          <p:nvPicPr>
            <p:cNvPr id="33" name="Picture 32"/>
            <p:cNvPicPr>
              <a:picLocks noChangeAspect="1"/>
            </p:cNvPicPr>
            <p:nvPr/>
          </p:nvPicPr>
          <p:blipFill rotWithShape="1">
            <a:blip r:embed="rId16" cstate="print">
              <a:extLst>
                <a:ext uri="{28A0092B-C50C-407E-A947-70E740481C1C}">
                  <a14:useLocalDpi xmlns:a14="http://schemas.microsoft.com/office/drawing/2010/main" val="0"/>
                </a:ext>
              </a:extLst>
            </a:blip>
            <a:srcRect l="10966"/>
            <a:stretch/>
          </p:blipFill>
          <p:spPr>
            <a:xfrm rot="-180000">
              <a:off x="4387710" y="785368"/>
              <a:ext cx="2059313" cy="1950407"/>
            </a:xfrm>
            <a:prstGeom prst="rect">
              <a:avLst/>
            </a:prstGeom>
          </p:spPr>
        </p:pic>
        <p:pic>
          <p:nvPicPr>
            <p:cNvPr id="34" name="Picture 33"/>
            <p:cNvPicPr>
              <a:picLocks noChangeAspect="1"/>
            </p:cNvPicPr>
            <p:nvPr/>
          </p:nvPicPr>
          <p:blipFill rotWithShape="1">
            <a:blip r:embed="rId17" cstate="print">
              <a:extLst>
                <a:ext uri="{28A0092B-C50C-407E-A947-70E740481C1C}">
                  <a14:useLocalDpi xmlns:a14="http://schemas.microsoft.com/office/drawing/2010/main" val="0"/>
                </a:ext>
              </a:extLst>
            </a:blip>
            <a:srcRect t="10890" b="18082"/>
            <a:stretch/>
          </p:blipFill>
          <p:spPr>
            <a:xfrm>
              <a:off x="5176846" y="1828055"/>
              <a:ext cx="2466729" cy="947854"/>
            </a:xfrm>
            <a:prstGeom prst="rect">
              <a:avLst/>
            </a:prstGeom>
          </p:spPr>
        </p:pic>
        <p:sp>
          <p:nvSpPr>
            <p:cNvPr id="29" name="TextBox 28"/>
            <p:cNvSpPr txBox="1"/>
            <p:nvPr/>
          </p:nvSpPr>
          <p:spPr>
            <a:xfrm>
              <a:off x="4818365" y="2547309"/>
              <a:ext cx="2526654" cy="707886"/>
            </a:xfrm>
            <a:prstGeom prst="rect">
              <a:avLst/>
            </a:prstGeom>
            <a:noFill/>
          </p:spPr>
          <p:txBody>
            <a:bodyPr wrap="none" rtlCol="0">
              <a:spAutoFit/>
            </a:bodyPr>
            <a:lstStyle/>
            <a:p>
              <a:r>
                <a:rPr lang="en-GB" sz="4000" dirty="0" smtClean="0">
                  <a:solidFill>
                    <a:schemeClr val="bg1"/>
                  </a:solidFill>
                  <a:latin typeface="Arial Rounded MT Bold" panose="020F0704030504030204" pitchFamily="34" charset="0"/>
                </a:rPr>
                <a:t>25 Million</a:t>
              </a:r>
              <a:endParaRPr lang="en-GB" sz="4000" dirty="0">
                <a:solidFill>
                  <a:schemeClr val="bg1"/>
                </a:solidFill>
                <a:latin typeface="Arial Rounded MT Bold" panose="020F0704030504030204" pitchFamily="34" charset="0"/>
              </a:endParaRPr>
            </a:p>
          </p:txBody>
        </p:sp>
      </p:grpSp>
      <p:pic>
        <p:nvPicPr>
          <p:cNvPr id="35" name="Picture 34"/>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4854139" y="4152561"/>
            <a:ext cx="2020441" cy="1478967"/>
          </a:xfrm>
          <a:prstGeom prst="rect">
            <a:avLst/>
          </a:prstGeom>
        </p:spPr>
      </p:pic>
    </p:spTree>
    <p:extLst>
      <p:ext uri="{BB962C8B-B14F-4D97-AF65-F5344CB8AC3E}">
        <p14:creationId xmlns:p14="http://schemas.microsoft.com/office/powerpoint/2010/main" val="1926460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5868793" y="803326"/>
            <a:ext cx="2802868" cy="2525823"/>
          </a:xfrm>
          <a:prstGeom prst="rect">
            <a:avLst/>
          </a:prstGeom>
        </p:spPr>
      </p:pic>
      <p:sp>
        <p:nvSpPr>
          <p:cNvPr id="2" name="Rectangle 1"/>
          <p:cNvSpPr/>
          <p:nvPr/>
        </p:nvSpPr>
        <p:spPr>
          <a:xfrm>
            <a:off x="-1274" y="832136"/>
            <a:ext cx="2623972" cy="5209953"/>
          </a:xfrm>
          <a:prstGeom prst="rect">
            <a:avLst/>
          </a:prstGeom>
          <a:solidFill>
            <a:schemeClr val="accent1">
              <a:lumMod val="40000"/>
              <a:lumOff val="60000"/>
            </a:schemeClr>
          </a:solidFill>
          <a:ln>
            <a:solidFill>
              <a:schemeClr val="bg1"/>
            </a:solidFill>
          </a:ln>
        </p:spPr>
        <p:style>
          <a:lnRef idx="1">
            <a:schemeClr val="accent5"/>
          </a:lnRef>
          <a:fillRef idx="3">
            <a:schemeClr val="accent5"/>
          </a:fillRef>
          <a:effectRef idx="2">
            <a:schemeClr val="accent5"/>
          </a:effectRef>
          <a:fontRef idx="minor">
            <a:schemeClr val="lt1"/>
          </a:fontRef>
        </p:style>
        <p:txBody>
          <a:bodyPr rtlCol="0" anchor="ctr"/>
          <a:lstStyle/>
          <a:p>
            <a:r>
              <a:rPr lang="en-GB" sz="4800" dirty="0" smtClean="0">
                <a:solidFill>
                  <a:srgbClr val="E7E6E6">
                    <a:lumMod val="25000"/>
                  </a:srgbClr>
                </a:solidFill>
                <a:latin typeface="Courier New" panose="02070309020205020404" pitchFamily="49" charset="0"/>
                <a:cs typeface="Courier New" panose="02070309020205020404" pitchFamily="49" charset="0"/>
              </a:rPr>
              <a:t>The </a:t>
            </a:r>
          </a:p>
          <a:p>
            <a:r>
              <a:rPr lang="en-GB" sz="4800" dirty="0" smtClean="0">
                <a:solidFill>
                  <a:srgbClr val="E7E6E6">
                    <a:lumMod val="25000"/>
                  </a:srgbClr>
                </a:solidFill>
                <a:latin typeface="Courier New" panose="02070309020205020404" pitchFamily="49" charset="0"/>
                <a:cs typeface="Courier New" panose="02070309020205020404" pitchFamily="49" charset="0"/>
              </a:rPr>
              <a:t>Future</a:t>
            </a:r>
            <a:endParaRPr lang="en-GB" sz="4800" dirty="0">
              <a:solidFill>
                <a:srgbClr val="E7E6E6">
                  <a:lumMod val="25000"/>
                </a:srgbClr>
              </a:solidFill>
              <a:latin typeface="Courier New" panose="02070309020205020404" pitchFamily="49" charset="0"/>
              <a:cs typeface="Courier New" panose="02070309020205020404" pitchFamily="49" charset="0"/>
            </a:endParaRPr>
          </a:p>
        </p:txBody>
      </p:sp>
      <p:pic>
        <p:nvPicPr>
          <p:cNvPr id="11" name="Picture 10"/>
          <p:cNvPicPr>
            <a:picLocks noChangeAspect="1"/>
          </p:cNvPicPr>
          <p:nvPr/>
        </p:nvPicPr>
        <p:blipFill rotWithShape="1">
          <a:blip r:embed="rId4">
            <a:extLst>
              <a:ext uri="{28A0092B-C50C-407E-A947-70E740481C1C}">
                <a14:useLocalDpi xmlns:a14="http://schemas.microsoft.com/office/drawing/2010/main" val="0"/>
              </a:ext>
            </a:extLst>
          </a:blip>
          <a:srcRect l="35724" t="38682" r="17844"/>
          <a:stretch/>
        </p:blipFill>
        <p:spPr>
          <a:xfrm>
            <a:off x="2984207" y="805711"/>
            <a:ext cx="2737780" cy="2525823"/>
          </a:xfrm>
          <a:prstGeom prst="rect">
            <a:avLst/>
          </a:prstGeom>
        </p:spPr>
      </p:pic>
      <p:pic>
        <p:nvPicPr>
          <p:cNvPr id="14" name="Picture 1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84206" y="3516266"/>
            <a:ext cx="2737781" cy="2525823"/>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806025" y="832136"/>
            <a:ext cx="2737781" cy="2525823"/>
          </a:xfrm>
          <a:prstGeom prst="rect">
            <a:avLst/>
          </a:prstGeom>
        </p:spPr>
      </p:pic>
      <p:pic>
        <p:nvPicPr>
          <p:cNvPr id="10" name="Picture 9"/>
          <p:cNvPicPr>
            <a:picLocks noChangeAspect="1"/>
          </p:cNvPicPr>
          <p:nvPr/>
        </p:nvPicPr>
        <p:blipFill rotWithShape="1">
          <a:blip r:embed="rId7">
            <a:extLst>
              <a:ext uri="{28A0092B-C50C-407E-A947-70E740481C1C}">
                <a14:useLocalDpi xmlns:a14="http://schemas.microsoft.com/office/drawing/2010/main" val="0"/>
              </a:ext>
            </a:extLst>
          </a:blip>
          <a:srcRect l="12339"/>
          <a:stretch/>
        </p:blipFill>
        <p:spPr>
          <a:xfrm>
            <a:off x="5866704" y="3493997"/>
            <a:ext cx="2804957" cy="2525823"/>
          </a:xfrm>
          <a:prstGeom prst="rect">
            <a:avLst/>
          </a:prstGeom>
        </p:spPr>
      </p:pic>
      <p:pic>
        <p:nvPicPr>
          <p:cNvPr id="3" name="Picture 2"/>
          <p:cNvPicPr>
            <a:picLocks noChangeAspect="1"/>
          </p:cNvPicPr>
          <p:nvPr/>
        </p:nvPicPr>
        <p:blipFill>
          <a:blip r:embed="rId8"/>
          <a:stretch>
            <a:fillRect/>
          </a:stretch>
        </p:blipFill>
        <p:spPr>
          <a:xfrm>
            <a:off x="8806025" y="3516266"/>
            <a:ext cx="2737781" cy="2525823"/>
          </a:xfrm>
          <a:prstGeom prst="rect">
            <a:avLst/>
          </a:prstGeom>
        </p:spPr>
      </p:pic>
    </p:spTree>
    <p:extLst>
      <p:ext uri="{BB962C8B-B14F-4D97-AF65-F5344CB8AC3E}">
        <p14:creationId xmlns:p14="http://schemas.microsoft.com/office/powerpoint/2010/main" val="345000492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2" name="Rectangle 1"/>
          <p:cNvSpPr/>
          <p:nvPr/>
        </p:nvSpPr>
        <p:spPr>
          <a:xfrm>
            <a:off x="0" y="832136"/>
            <a:ext cx="2792819" cy="5209953"/>
          </a:xfrm>
          <a:prstGeom prst="rect">
            <a:avLst/>
          </a:prstGeom>
          <a:solidFill>
            <a:srgbClr val="CAD2B2"/>
          </a:solidFill>
          <a:ln>
            <a:solidFill>
              <a:schemeClr val="bg1"/>
            </a:solidFill>
          </a:ln>
        </p:spPr>
        <p:style>
          <a:lnRef idx="1">
            <a:schemeClr val="accent5"/>
          </a:lnRef>
          <a:fillRef idx="3">
            <a:schemeClr val="accent5"/>
          </a:fillRef>
          <a:effectRef idx="2">
            <a:schemeClr val="accent5"/>
          </a:effectRef>
          <a:fontRef idx="minor">
            <a:schemeClr val="lt1"/>
          </a:fontRef>
        </p:style>
        <p:txBody>
          <a:bodyPr rtlCol="0" anchor="ctr"/>
          <a:lstStyle/>
          <a:p>
            <a:r>
              <a:rPr lang="en-GB" sz="4800" dirty="0" smtClean="0">
                <a:solidFill>
                  <a:srgbClr val="E7E6E6">
                    <a:lumMod val="25000"/>
                  </a:srgbClr>
                </a:solidFill>
                <a:latin typeface="Courier New" panose="02070309020205020404" pitchFamily="49" charset="0"/>
                <a:cs typeface="Courier New" panose="02070309020205020404" pitchFamily="49" charset="0"/>
              </a:rPr>
              <a:t>The </a:t>
            </a:r>
          </a:p>
          <a:p>
            <a:r>
              <a:rPr lang="en-GB" sz="4800" dirty="0" smtClean="0">
                <a:solidFill>
                  <a:srgbClr val="E7E6E6">
                    <a:lumMod val="25000"/>
                  </a:srgbClr>
                </a:solidFill>
                <a:latin typeface="Courier New" panose="02070309020205020404" pitchFamily="49" charset="0"/>
                <a:cs typeface="Courier New" panose="02070309020205020404" pitchFamily="49" charset="0"/>
              </a:rPr>
              <a:t>Present</a:t>
            </a:r>
            <a:endParaRPr lang="en-GB" sz="4800" dirty="0">
              <a:solidFill>
                <a:srgbClr val="E7E6E6">
                  <a:lumMod val="25000"/>
                </a:srgbClr>
              </a:solidFill>
              <a:latin typeface="Courier New" panose="02070309020205020404" pitchFamily="49" charset="0"/>
              <a:cs typeface="Courier New" panose="02070309020205020404" pitchFamily="49" charset="0"/>
            </a:endParaRPr>
          </a:p>
        </p:txBody>
      </p:sp>
      <p:pic>
        <p:nvPicPr>
          <p:cNvPr id="14" name="Picture 13"/>
          <p:cNvPicPr>
            <a:picLocks noChangeAspect="1"/>
          </p:cNvPicPr>
          <p:nvPr/>
        </p:nvPicPr>
        <p:blipFill rotWithShape="1">
          <a:blip r:embed="rId3"/>
          <a:srcRect l="13908" t="13032" r="15131" b="21529"/>
          <a:stretch/>
        </p:blipFill>
        <p:spPr>
          <a:xfrm>
            <a:off x="5865469" y="3503862"/>
            <a:ext cx="2842525" cy="2538227"/>
          </a:xfrm>
          <a:prstGeom prst="rect">
            <a:avLst/>
          </a:prstGeom>
        </p:spPr>
      </p:pic>
      <p:pic>
        <p:nvPicPr>
          <p:cNvPr id="10" name="Picture 9"/>
          <p:cNvPicPr>
            <a:picLocks noChangeAspect="1"/>
          </p:cNvPicPr>
          <p:nvPr/>
        </p:nvPicPr>
        <p:blipFill rotWithShape="1">
          <a:blip r:embed="rId4"/>
          <a:srcRect l="18743" t="14178" r="8661" b="13399"/>
          <a:stretch/>
        </p:blipFill>
        <p:spPr>
          <a:xfrm>
            <a:off x="3014744" y="3503862"/>
            <a:ext cx="2737340" cy="2538227"/>
          </a:xfrm>
          <a:prstGeom prst="rect">
            <a:avLst/>
          </a:prstGeom>
        </p:spPr>
      </p:pic>
      <p:pic>
        <p:nvPicPr>
          <p:cNvPr id="6" name="Picture 5"/>
          <p:cNvPicPr>
            <a:picLocks noChangeAspect="1"/>
          </p:cNvPicPr>
          <p:nvPr/>
        </p:nvPicPr>
        <p:blipFill>
          <a:blip r:embed="rId5"/>
          <a:stretch>
            <a:fillRect/>
          </a:stretch>
        </p:blipFill>
        <p:spPr>
          <a:xfrm>
            <a:off x="8821379" y="3503862"/>
            <a:ext cx="2842525" cy="2538227"/>
          </a:xfrm>
          <a:prstGeom prst="rect">
            <a:avLst/>
          </a:prstGeom>
        </p:spPr>
      </p:pic>
      <p:pic>
        <p:nvPicPr>
          <p:cNvPr id="9" name="Picture 8"/>
          <p:cNvPicPr>
            <a:picLocks noChangeAspect="1"/>
          </p:cNvPicPr>
          <p:nvPr/>
        </p:nvPicPr>
        <p:blipFill rotWithShape="1">
          <a:blip r:embed="rId6"/>
          <a:srcRect l="39362" r="5310"/>
          <a:stretch/>
        </p:blipFill>
        <p:spPr>
          <a:xfrm>
            <a:off x="8821378" y="832136"/>
            <a:ext cx="2842525" cy="2541288"/>
          </a:xfrm>
          <a:prstGeom prst="rect">
            <a:avLst/>
          </a:prstGeom>
        </p:spPr>
      </p:pic>
      <p:pic>
        <p:nvPicPr>
          <p:cNvPr id="11" name="Picture 10"/>
          <p:cNvPicPr>
            <a:picLocks noChangeAspect="1"/>
          </p:cNvPicPr>
          <p:nvPr/>
        </p:nvPicPr>
        <p:blipFill rotWithShape="1">
          <a:blip r:embed="rId7"/>
          <a:srcRect l="16347"/>
          <a:stretch/>
        </p:blipFill>
        <p:spPr>
          <a:xfrm>
            <a:off x="3014744" y="833666"/>
            <a:ext cx="2737340" cy="2538227"/>
          </a:xfrm>
          <a:prstGeom prst="rect">
            <a:avLst/>
          </a:prstGeom>
        </p:spPr>
      </p:pic>
      <p:pic>
        <p:nvPicPr>
          <p:cNvPr id="7" name="Picture 6"/>
          <p:cNvPicPr>
            <a:picLocks noChangeAspect="1"/>
          </p:cNvPicPr>
          <p:nvPr/>
        </p:nvPicPr>
        <p:blipFill>
          <a:blip r:embed="rId8"/>
          <a:stretch>
            <a:fillRect/>
          </a:stretch>
        </p:blipFill>
        <p:spPr>
          <a:xfrm>
            <a:off x="5862113" y="832136"/>
            <a:ext cx="2842525" cy="2539757"/>
          </a:xfrm>
          <a:prstGeom prst="rect">
            <a:avLst/>
          </a:prstGeom>
        </p:spPr>
      </p:pic>
    </p:spTree>
    <p:extLst>
      <p:ext uri="{BB962C8B-B14F-4D97-AF65-F5344CB8AC3E}">
        <p14:creationId xmlns:p14="http://schemas.microsoft.com/office/powerpoint/2010/main" val="348375963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10" name="AutoShape 2" descr="https://i2.wp.com/www.samrohn.com/wp-content/uploads/le-meridien-bedroom-panorama.jpg?fit=1200%2C600"/>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12" name="AutoShape 4" descr="360 Car Shoot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14" name="AutoShape 6" descr="https://cdn.vox-cdn.com/thumbor/ntk55WkJfSvjuXqzZL8d3Cab4eI=/0x0:892x596/1200x800/filters:focal(375x227:517x369)/cdn.vox-cdn.com/uploads/chorus_image/image/54707057/Screen_Shot_2017_05_09_at_11.38.41_PM.0.pn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16" name="Rectangle 15"/>
          <p:cNvSpPr/>
          <p:nvPr/>
        </p:nvSpPr>
        <p:spPr>
          <a:xfrm>
            <a:off x="-1275" y="832136"/>
            <a:ext cx="1766279" cy="5209953"/>
          </a:xfrm>
          <a:prstGeom prst="rect">
            <a:avLst/>
          </a:prstGeom>
          <a:solidFill>
            <a:schemeClr val="accent1">
              <a:lumMod val="40000"/>
              <a:lumOff val="60000"/>
            </a:schemeClr>
          </a:solidFill>
          <a:ln>
            <a:solidFill>
              <a:schemeClr val="bg1"/>
            </a:solidFill>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sz="4800" dirty="0" smtClean="0">
                <a:solidFill>
                  <a:srgbClr val="E7E6E6">
                    <a:lumMod val="25000"/>
                  </a:srgbClr>
                </a:solidFill>
                <a:latin typeface="Courier New" panose="02070309020205020404" pitchFamily="49" charset="0"/>
                <a:cs typeface="Courier New" panose="02070309020205020404" pitchFamily="49" charset="0"/>
              </a:rPr>
              <a:t>#VR</a:t>
            </a:r>
            <a:endParaRPr lang="en-GB" sz="4800" dirty="0">
              <a:solidFill>
                <a:srgbClr val="E7E6E6">
                  <a:lumMod val="25000"/>
                </a:srgbClr>
              </a:solidFill>
              <a:latin typeface="Courier New" panose="02070309020205020404" pitchFamily="49" charset="0"/>
              <a:cs typeface="Courier New" panose="02070309020205020404" pitchFamily="49" charset="0"/>
            </a:endParaRPr>
          </a:p>
        </p:txBody>
      </p:sp>
      <p:grpSp>
        <p:nvGrpSpPr>
          <p:cNvPr id="18" name="Group 17"/>
          <p:cNvGrpSpPr/>
          <p:nvPr/>
        </p:nvGrpSpPr>
        <p:grpSpPr>
          <a:xfrm>
            <a:off x="1909382" y="832136"/>
            <a:ext cx="7031417" cy="2534810"/>
            <a:chOff x="1914449" y="381314"/>
            <a:chExt cx="6103541" cy="2898990"/>
          </a:xfrm>
        </p:grpSpPr>
        <p:pic>
          <p:nvPicPr>
            <p:cNvPr id="7" name="Picture 6"/>
            <p:cNvPicPr>
              <a:picLocks noChangeAspect="1"/>
            </p:cNvPicPr>
            <p:nvPr/>
          </p:nvPicPr>
          <p:blipFill>
            <a:blip r:embed="rId2"/>
            <a:stretch>
              <a:fillRect/>
            </a:stretch>
          </p:blipFill>
          <p:spPr>
            <a:xfrm>
              <a:off x="5020760" y="381314"/>
              <a:ext cx="2997230" cy="2898990"/>
            </a:xfrm>
            <a:prstGeom prst="rect">
              <a:avLst/>
            </a:prstGeom>
          </p:spPr>
        </p:pic>
        <p:pic>
          <p:nvPicPr>
            <p:cNvPr id="11" name="Picture 10"/>
            <p:cNvPicPr>
              <a:picLocks noChangeAspect="1"/>
            </p:cNvPicPr>
            <p:nvPr/>
          </p:nvPicPr>
          <p:blipFill>
            <a:blip r:embed="rId3"/>
            <a:stretch>
              <a:fillRect/>
            </a:stretch>
          </p:blipFill>
          <p:spPr>
            <a:xfrm>
              <a:off x="1914449" y="381314"/>
              <a:ext cx="2997230" cy="2898990"/>
            </a:xfrm>
            <a:prstGeom prst="rect">
              <a:avLst/>
            </a:prstGeom>
          </p:spPr>
        </p:pic>
      </p:gr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09383" y="3437112"/>
            <a:ext cx="4545283" cy="2604977"/>
          </a:xfrm>
          <a:prstGeom prst="rect">
            <a:avLst/>
          </a:prstGeom>
        </p:spPr>
      </p:pic>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061839" y="832136"/>
            <a:ext cx="2245008" cy="2534810"/>
          </a:xfrm>
          <a:prstGeom prst="rect">
            <a:avLst/>
          </a:prstGeom>
        </p:spPr>
      </p:pic>
      <p:pic>
        <p:nvPicPr>
          <p:cNvPr id="5" name="Picture 4"/>
          <p:cNvPicPr>
            <a:picLocks noChangeAspect="1"/>
          </p:cNvPicPr>
          <p:nvPr/>
        </p:nvPicPr>
        <p:blipFill>
          <a:blip r:embed="rId6"/>
          <a:stretch>
            <a:fillRect/>
          </a:stretch>
        </p:blipFill>
        <p:spPr>
          <a:xfrm>
            <a:off x="6551034" y="3437112"/>
            <a:ext cx="4755813" cy="2604978"/>
          </a:xfrm>
          <a:prstGeom prst="rect">
            <a:avLst/>
          </a:prstGeom>
        </p:spPr>
      </p:pic>
    </p:spTree>
    <p:extLst>
      <p:ext uri="{BB962C8B-B14F-4D97-AF65-F5344CB8AC3E}">
        <p14:creationId xmlns:p14="http://schemas.microsoft.com/office/powerpoint/2010/main" val="310413247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l="379" t="15854" r="922" b="6098"/>
          <a:stretch/>
        </p:blipFill>
        <p:spPr>
          <a:xfrm>
            <a:off x="1952058" y="831671"/>
            <a:ext cx="4541914" cy="2535953"/>
          </a:xfrm>
          <a:prstGeom prst="rect">
            <a:avLst/>
          </a:prstGeom>
        </p:spPr>
      </p:pic>
      <p:sp>
        <p:nvSpPr>
          <p:cNvPr id="10" name="AutoShape 2" descr="https://i2.wp.com/www.samrohn.com/wp-content/uploads/le-meridien-bedroom-panorama.jpg?fit=1200%2C600"/>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4" descr="360 Car Shoot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AutoShape 6" descr="https://cdn.vox-cdn.com/thumbor/ntk55WkJfSvjuXqzZL8d3Cab4eI=/0x0:892x596/1200x800/filters:focal(375x227:517x369)/cdn.vox-cdn.com/uploads/chorus_image/image/54707057/Screen_Shot_2017_05_09_at_11.38.41_PM.0.pn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 name="Rectangle 15"/>
          <p:cNvSpPr/>
          <p:nvPr/>
        </p:nvSpPr>
        <p:spPr>
          <a:xfrm>
            <a:off x="-1275" y="832136"/>
            <a:ext cx="1766279" cy="5209953"/>
          </a:xfrm>
          <a:prstGeom prst="rect">
            <a:avLst/>
          </a:prstGeom>
          <a:solidFill>
            <a:schemeClr val="accent1">
              <a:lumMod val="40000"/>
              <a:lumOff val="60000"/>
            </a:schemeClr>
          </a:solidFill>
          <a:ln>
            <a:solidFill>
              <a:schemeClr val="bg1"/>
            </a:solidFill>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sz="2800" dirty="0" smtClean="0">
                <a:solidFill>
                  <a:schemeClr val="bg2">
                    <a:lumMod val="25000"/>
                  </a:schemeClr>
                </a:solidFill>
                <a:latin typeface="Courier New" panose="02070309020205020404" pitchFamily="49" charset="0"/>
                <a:cs typeface="Courier New" panose="02070309020205020404" pitchFamily="49" charset="0"/>
              </a:rPr>
              <a:t>#AR</a:t>
            </a:r>
            <a:endParaRPr lang="en-GB" sz="2800" dirty="0">
              <a:solidFill>
                <a:schemeClr val="bg2">
                  <a:lumMod val="25000"/>
                </a:schemeClr>
              </a:solidFill>
              <a:latin typeface="Courier New" panose="02070309020205020404" pitchFamily="49" charset="0"/>
              <a:cs typeface="Courier New" panose="02070309020205020404" pitchFamily="49" charset="0"/>
            </a:endParaRPr>
          </a:p>
        </p:txBody>
      </p:sp>
      <p:sp>
        <p:nvSpPr>
          <p:cNvPr id="4" name="AutoShape 4" descr="https://i.ytimg.com/vi/J8lNpRZqWxY/maxresdefault.jpg"/>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7" name="Picture 2" descr="http://cdn.business2community.com/wp-content/uploads/2014/11/Dulux-visualiser-screenshot1.jpg-600x266.jpg"/>
          <p:cNvPicPr>
            <a:picLocks noChangeAspect="1" noChangeArrowheads="1"/>
          </p:cNvPicPr>
          <p:nvPr/>
        </p:nvPicPr>
        <p:blipFill rotWithShape="1">
          <a:blip r:embed="rId3">
            <a:extLst>
              <a:ext uri="{28A0092B-C50C-407E-A947-70E740481C1C}">
                <a14:useLocalDpi xmlns:a14="http://schemas.microsoft.com/office/drawing/2010/main" val="0"/>
              </a:ext>
            </a:extLst>
          </a:blip>
          <a:srcRect r="24818"/>
          <a:stretch/>
        </p:blipFill>
        <p:spPr bwMode="auto">
          <a:xfrm>
            <a:off x="1952058" y="3507279"/>
            <a:ext cx="4541914" cy="253780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http://assets.inhabitat.com/wp-content/blogs.dir/1/files/2017/09/IKEA-to-launch-augmented-reality-app-so-customers-can-test-furniture-at-home-1-889x50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81334" y="832136"/>
            <a:ext cx="4505333" cy="2534810"/>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1"/>
          <p:cNvGrpSpPr/>
          <p:nvPr/>
        </p:nvGrpSpPr>
        <p:grpSpPr>
          <a:xfrm>
            <a:off x="6681335" y="3523859"/>
            <a:ext cx="4471890" cy="2517615"/>
            <a:chOff x="6681335" y="3523859"/>
            <a:chExt cx="4471890" cy="2517615"/>
          </a:xfrm>
        </p:grpSpPr>
        <p:grpSp>
          <p:nvGrpSpPr>
            <p:cNvPr id="11" name="Group 10"/>
            <p:cNvGrpSpPr/>
            <p:nvPr/>
          </p:nvGrpSpPr>
          <p:grpSpPr>
            <a:xfrm rot="-180000">
              <a:off x="6681335" y="3523859"/>
              <a:ext cx="4471890" cy="2517615"/>
              <a:chOff x="3350502" y="2280834"/>
              <a:chExt cx="5208801" cy="3432732"/>
            </a:xfrm>
          </p:grpSpPr>
          <p:pic>
            <p:nvPicPr>
              <p:cNvPr id="13" name="Picture 12"/>
              <p:cNvPicPr>
                <a:picLocks noChangeAspect="1"/>
              </p:cNvPicPr>
              <p:nvPr/>
            </p:nvPicPr>
            <p:blipFill rotWithShape="1">
              <a:blip r:embed="rId5" cstate="print">
                <a:extLst>
                  <a:ext uri="{28A0092B-C50C-407E-A947-70E740481C1C}">
                    <a14:useLocalDpi xmlns:a14="http://schemas.microsoft.com/office/drawing/2010/main" val="0"/>
                  </a:ext>
                </a:extLst>
              </a:blip>
              <a:srcRect l="17290" t="13819" r="17115" b="9731"/>
              <a:stretch/>
            </p:blipFill>
            <p:spPr>
              <a:xfrm rot="180000">
                <a:off x="3350502" y="2280834"/>
                <a:ext cx="5208801" cy="3432732"/>
              </a:xfrm>
              <a:prstGeom prst="rect">
                <a:avLst/>
              </a:prstGeom>
            </p:spPr>
          </p:pic>
          <p:pic>
            <p:nvPicPr>
              <p:cNvPr id="18" name="Picture 17"/>
              <p:cNvPicPr>
                <a:picLocks noChangeAspect="1"/>
              </p:cNvPicPr>
              <p:nvPr/>
            </p:nvPicPr>
            <p:blipFill rotWithShape="1">
              <a:blip r:embed="rId6"/>
              <a:srcRect l="4561" t="73139" r="55264" b="19376"/>
              <a:stretch/>
            </p:blipFill>
            <p:spPr>
              <a:xfrm rot="60000">
                <a:off x="5026532" y="4541123"/>
                <a:ext cx="1518653" cy="318319"/>
              </a:xfrm>
              <a:prstGeom prst="rect">
                <a:avLst/>
              </a:prstGeom>
              <a:ln w="28575">
                <a:solidFill>
                  <a:schemeClr val="tx1"/>
                </a:solidFill>
              </a:ln>
            </p:spPr>
          </p:pic>
          <p:sp>
            <p:nvSpPr>
              <p:cNvPr id="19" name="Half Frame 18"/>
              <p:cNvSpPr/>
              <p:nvPr/>
            </p:nvSpPr>
            <p:spPr>
              <a:xfrm>
                <a:off x="4736417" y="4186895"/>
                <a:ext cx="513465" cy="480432"/>
              </a:xfrm>
              <a:prstGeom prst="halfFrame">
                <a:avLst>
                  <a:gd name="adj1" fmla="val 25954"/>
                  <a:gd name="adj2" fmla="val 31467"/>
                </a:avLst>
              </a:prstGeom>
              <a:solidFill>
                <a:srgbClr val="FA3E12"/>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23" name="Half Frame 22"/>
            <p:cNvSpPr/>
            <p:nvPr/>
          </p:nvSpPr>
          <p:spPr>
            <a:xfrm rot="-120000" flipH="1">
              <a:off x="9196980" y="4920275"/>
              <a:ext cx="440823" cy="352356"/>
            </a:xfrm>
            <a:prstGeom prst="halfFrame">
              <a:avLst>
                <a:gd name="adj1" fmla="val 25954"/>
                <a:gd name="adj2" fmla="val 31467"/>
              </a:avLst>
            </a:prstGeom>
            <a:solidFill>
              <a:srgbClr val="FA3E12"/>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Half Frame 23"/>
            <p:cNvSpPr/>
            <p:nvPr/>
          </p:nvSpPr>
          <p:spPr>
            <a:xfrm rot="-120000" flipH="1" flipV="1">
              <a:off x="9214579" y="5300904"/>
              <a:ext cx="440823" cy="352356"/>
            </a:xfrm>
            <a:prstGeom prst="halfFrame">
              <a:avLst>
                <a:gd name="adj1" fmla="val 25954"/>
                <a:gd name="adj2" fmla="val 31467"/>
              </a:avLst>
            </a:prstGeom>
            <a:solidFill>
              <a:srgbClr val="FA3E12"/>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5" name="Half Frame 24"/>
            <p:cNvSpPr/>
            <p:nvPr/>
          </p:nvSpPr>
          <p:spPr>
            <a:xfrm rot="-180000" flipV="1">
              <a:off x="7910278" y="5339519"/>
              <a:ext cx="440823" cy="352356"/>
            </a:xfrm>
            <a:prstGeom prst="halfFrame">
              <a:avLst>
                <a:gd name="adj1" fmla="val 25954"/>
                <a:gd name="adj2" fmla="val 31467"/>
              </a:avLst>
            </a:prstGeom>
            <a:solidFill>
              <a:srgbClr val="FA3E12"/>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grpSp>
        <p:nvGrpSpPr>
          <p:cNvPr id="9" name="Group 8"/>
          <p:cNvGrpSpPr/>
          <p:nvPr/>
        </p:nvGrpSpPr>
        <p:grpSpPr>
          <a:xfrm>
            <a:off x="1952058" y="925743"/>
            <a:ext cx="4541914" cy="641196"/>
            <a:chOff x="2614451" y="904681"/>
            <a:chExt cx="2899827" cy="641196"/>
          </a:xfrm>
        </p:grpSpPr>
        <p:sp>
          <p:nvSpPr>
            <p:cNvPr id="6" name="Rounded Rectangle 5"/>
            <p:cNvSpPr/>
            <p:nvPr/>
          </p:nvSpPr>
          <p:spPr>
            <a:xfrm>
              <a:off x="2614451" y="904681"/>
              <a:ext cx="2899827" cy="641196"/>
            </a:xfrm>
            <a:prstGeom prst="roundRect">
              <a:avLst/>
            </a:prstGeom>
            <a:solidFill>
              <a:schemeClr val="bg1">
                <a:lumMod val="75000"/>
                <a:alpha val="60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pic>
          <p:nvPicPr>
            <p:cNvPr id="20" name="Picture 19"/>
            <p:cNvPicPr>
              <a:picLocks noChangeAspect="1"/>
            </p:cNvPicPr>
            <p:nvPr/>
          </p:nvPicPr>
          <p:blipFill rotWithShape="1">
            <a:blip r:embed="rId7"/>
            <a:srcRect l="30349" t="14237" r="55749" b="79828"/>
            <a:stretch/>
          </p:blipFill>
          <p:spPr>
            <a:xfrm>
              <a:off x="3603568" y="1024556"/>
              <a:ext cx="847493" cy="434898"/>
            </a:xfrm>
            <a:prstGeom prst="rect">
              <a:avLst/>
            </a:prstGeom>
            <a:ln>
              <a:solidFill>
                <a:schemeClr val="tx1"/>
              </a:solidFill>
            </a:ln>
          </p:spPr>
        </p:pic>
        <p:pic>
          <p:nvPicPr>
            <p:cNvPr id="3" name="Picture 2"/>
            <p:cNvPicPr>
              <a:picLocks noChangeAspect="1"/>
            </p:cNvPicPr>
            <p:nvPr/>
          </p:nvPicPr>
          <p:blipFill rotWithShape="1">
            <a:blip r:embed="rId7"/>
            <a:srcRect l="55440" t="14102" r="30475" b="79556"/>
            <a:stretch/>
          </p:blipFill>
          <p:spPr>
            <a:xfrm>
              <a:off x="4451061" y="1024556"/>
              <a:ext cx="858645" cy="434898"/>
            </a:xfrm>
            <a:prstGeom prst="rect">
              <a:avLst/>
            </a:prstGeom>
            <a:ln>
              <a:solidFill>
                <a:schemeClr val="tx1"/>
              </a:solidFill>
            </a:ln>
          </p:spPr>
        </p:pic>
        <p:pic>
          <p:nvPicPr>
            <p:cNvPr id="26" name="Picture 25"/>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692606" y="956315"/>
              <a:ext cx="734870" cy="537927"/>
            </a:xfrm>
            <a:prstGeom prst="rect">
              <a:avLst/>
            </a:prstGeom>
          </p:spPr>
        </p:pic>
      </p:grpSp>
      <p:grpSp>
        <p:nvGrpSpPr>
          <p:cNvPr id="8" name="Group 7"/>
          <p:cNvGrpSpPr/>
          <p:nvPr/>
        </p:nvGrpSpPr>
        <p:grpSpPr>
          <a:xfrm>
            <a:off x="4829661" y="2507895"/>
            <a:ext cx="1063758" cy="519662"/>
            <a:chOff x="4567608" y="2374080"/>
            <a:chExt cx="1766590" cy="771600"/>
          </a:xfrm>
        </p:grpSpPr>
        <p:sp>
          <p:nvSpPr>
            <p:cNvPr id="27" name="Half Frame 26"/>
            <p:cNvSpPr/>
            <p:nvPr/>
          </p:nvSpPr>
          <p:spPr>
            <a:xfrm rot="21420000">
              <a:off x="4567608" y="2418378"/>
              <a:ext cx="440823" cy="352356"/>
            </a:xfrm>
            <a:prstGeom prst="halfFrame">
              <a:avLst>
                <a:gd name="adj1" fmla="val 25954"/>
                <a:gd name="adj2" fmla="val 31467"/>
              </a:avLst>
            </a:prstGeom>
            <a:solidFill>
              <a:srgbClr val="FA3E12"/>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8" name="Half Frame 27"/>
            <p:cNvSpPr/>
            <p:nvPr/>
          </p:nvSpPr>
          <p:spPr>
            <a:xfrm rot="21480000" flipH="1">
              <a:off x="5875776" y="2374080"/>
              <a:ext cx="440823" cy="352356"/>
            </a:xfrm>
            <a:prstGeom prst="halfFrame">
              <a:avLst>
                <a:gd name="adj1" fmla="val 25954"/>
                <a:gd name="adj2" fmla="val 31467"/>
              </a:avLst>
            </a:prstGeom>
            <a:solidFill>
              <a:srgbClr val="FA3E12"/>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9" name="Half Frame 28"/>
            <p:cNvSpPr/>
            <p:nvPr/>
          </p:nvSpPr>
          <p:spPr>
            <a:xfrm rot="21480000" flipH="1" flipV="1">
              <a:off x="5893375" y="2754709"/>
              <a:ext cx="440823" cy="352356"/>
            </a:xfrm>
            <a:prstGeom prst="halfFrame">
              <a:avLst>
                <a:gd name="adj1" fmla="val 25954"/>
                <a:gd name="adj2" fmla="val 31467"/>
              </a:avLst>
            </a:prstGeom>
            <a:solidFill>
              <a:srgbClr val="FA3E12"/>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0" name="Half Frame 29"/>
            <p:cNvSpPr/>
            <p:nvPr/>
          </p:nvSpPr>
          <p:spPr>
            <a:xfrm rot="21420000" flipV="1">
              <a:off x="4589074" y="2793324"/>
              <a:ext cx="440823" cy="352356"/>
            </a:xfrm>
            <a:prstGeom prst="halfFrame">
              <a:avLst>
                <a:gd name="adj1" fmla="val 25954"/>
                <a:gd name="adj2" fmla="val 31467"/>
              </a:avLst>
            </a:prstGeom>
            <a:solidFill>
              <a:srgbClr val="FA3E12"/>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Tree>
    <p:extLst>
      <p:ext uri="{BB962C8B-B14F-4D97-AF65-F5344CB8AC3E}">
        <p14:creationId xmlns:p14="http://schemas.microsoft.com/office/powerpoint/2010/main" val="4033727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4" name="Rectangle 3"/>
          <p:cNvSpPr/>
          <p:nvPr/>
        </p:nvSpPr>
        <p:spPr>
          <a:xfrm>
            <a:off x="-1274" y="832136"/>
            <a:ext cx="1720346" cy="5209953"/>
          </a:xfrm>
          <a:prstGeom prst="rect">
            <a:avLst/>
          </a:prstGeom>
          <a:solidFill>
            <a:srgbClr val="B6D696"/>
          </a:solidFill>
          <a:ln>
            <a:solidFill>
              <a:schemeClr val="bg1"/>
            </a:solidFill>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sz="3200" dirty="0" smtClean="0">
                <a:solidFill>
                  <a:schemeClr val="bg2">
                    <a:lumMod val="25000"/>
                  </a:schemeClr>
                </a:solidFill>
                <a:latin typeface="Courier New" panose="02070309020205020404" pitchFamily="49" charset="0"/>
                <a:cs typeface="Courier New" panose="02070309020205020404" pitchFamily="49" charset="0"/>
              </a:rPr>
              <a:t>#IoT</a:t>
            </a:r>
            <a:endParaRPr lang="en-GB" sz="3200" dirty="0">
              <a:solidFill>
                <a:schemeClr val="bg2">
                  <a:lumMod val="25000"/>
                </a:schemeClr>
              </a:solidFill>
              <a:latin typeface="Courier New" panose="02070309020205020404" pitchFamily="49" charset="0"/>
              <a:cs typeface="Courier New" panose="02070309020205020404" pitchFamily="49" charset="0"/>
            </a:endParaRPr>
          </a:p>
        </p:txBody>
      </p:sp>
      <p:sp>
        <p:nvSpPr>
          <p:cNvPr id="5" name="AutoShape 2" descr="https://www.mmta.co.uk/wp-content/uploads/2016/11/IoT-image-1.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 name="Picture 1"/>
          <p:cNvPicPr>
            <a:picLocks noChangeAspect="1"/>
          </p:cNvPicPr>
          <p:nvPr/>
        </p:nvPicPr>
        <p:blipFill>
          <a:blip r:embed="rId2"/>
          <a:stretch>
            <a:fillRect/>
          </a:stretch>
        </p:blipFill>
        <p:spPr>
          <a:xfrm>
            <a:off x="1899229" y="832136"/>
            <a:ext cx="9915488" cy="5209953"/>
          </a:xfrm>
          <a:prstGeom prst="rect">
            <a:avLst/>
          </a:prstGeom>
        </p:spPr>
      </p:pic>
    </p:spTree>
    <p:extLst>
      <p:ext uri="{BB962C8B-B14F-4D97-AF65-F5344CB8AC3E}">
        <p14:creationId xmlns:p14="http://schemas.microsoft.com/office/powerpoint/2010/main" val="260629596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6" name="Rectangle 5"/>
          <p:cNvSpPr/>
          <p:nvPr/>
        </p:nvSpPr>
        <p:spPr>
          <a:xfrm>
            <a:off x="-1275" y="832136"/>
            <a:ext cx="1766279" cy="5209953"/>
          </a:xfrm>
          <a:prstGeom prst="rect">
            <a:avLst/>
          </a:prstGeom>
          <a:solidFill>
            <a:srgbClr val="DAC79E"/>
          </a:solidFill>
          <a:ln>
            <a:solidFill>
              <a:schemeClr val="bg1"/>
            </a:solidFill>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dirty="0" smtClean="0">
                <a:solidFill>
                  <a:schemeClr val="bg2">
                    <a:lumMod val="25000"/>
                  </a:schemeClr>
                </a:solidFill>
                <a:latin typeface="Courier New" panose="02070309020205020404" pitchFamily="49" charset="0"/>
                <a:cs typeface="Courier New" panose="02070309020205020404" pitchFamily="49" charset="0"/>
              </a:rPr>
              <a:t>#biometrics</a:t>
            </a:r>
            <a:endParaRPr lang="en-GB" dirty="0">
              <a:solidFill>
                <a:schemeClr val="bg2">
                  <a:lumMod val="25000"/>
                </a:schemeClr>
              </a:solidFill>
              <a:latin typeface="Courier New" panose="02070309020205020404" pitchFamily="49" charset="0"/>
              <a:cs typeface="Courier New" panose="02070309020205020404" pitchFamily="49" charset="0"/>
            </a:endParaRPr>
          </a:p>
        </p:txBody>
      </p:sp>
      <p:pic>
        <p:nvPicPr>
          <p:cNvPr id="2" name="Picture 1"/>
          <p:cNvPicPr>
            <a:picLocks noChangeAspect="1"/>
          </p:cNvPicPr>
          <p:nvPr/>
        </p:nvPicPr>
        <p:blipFill>
          <a:blip r:embed="rId2"/>
          <a:stretch>
            <a:fillRect/>
          </a:stretch>
        </p:blipFill>
        <p:spPr>
          <a:xfrm>
            <a:off x="1948676" y="832136"/>
            <a:ext cx="6019800" cy="3295650"/>
          </a:xfrm>
          <a:prstGeom prst="rect">
            <a:avLst/>
          </a:prstGeom>
        </p:spPr>
      </p:pic>
      <p:pic>
        <p:nvPicPr>
          <p:cNvPr id="3" name="Picture 2"/>
          <p:cNvPicPr>
            <a:picLocks noChangeAspect="1"/>
          </p:cNvPicPr>
          <p:nvPr/>
        </p:nvPicPr>
        <p:blipFill rotWithShape="1">
          <a:blip r:embed="rId3"/>
          <a:srcRect t="16042" b="17147"/>
          <a:stretch/>
        </p:blipFill>
        <p:spPr>
          <a:xfrm>
            <a:off x="1948676" y="4231888"/>
            <a:ext cx="4491386" cy="1810201"/>
          </a:xfrm>
          <a:prstGeom prst="rect">
            <a:avLst/>
          </a:prstGeom>
        </p:spPr>
      </p:pic>
      <p:pic>
        <p:nvPicPr>
          <p:cNvPr id="4" name="Picture 3"/>
          <p:cNvPicPr>
            <a:picLocks noChangeAspect="1"/>
          </p:cNvPicPr>
          <p:nvPr/>
        </p:nvPicPr>
        <p:blipFill rotWithShape="1">
          <a:blip r:embed="rId4"/>
          <a:srcRect t="17272"/>
          <a:stretch/>
        </p:blipFill>
        <p:spPr>
          <a:xfrm>
            <a:off x="6540190" y="4231888"/>
            <a:ext cx="5179742" cy="1834376"/>
          </a:xfrm>
          <a:prstGeom prst="rect">
            <a:avLst/>
          </a:prstGeom>
        </p:spPr>
      </p:pic>
      <p:pic>
        <p:nvPicPr>
          <p:cNvPr id="7" name="Picture 6"/>
          <p:cNvPicPr>
            <a:picLocks noChangeAspect="1"/>
          </p:cNvPicPr>
          <p:nvPr/>
        </p:nvPicPr>
        <p:blipFill rotWithShape="1">
          <a:blip r:embed="rId5"/>
          <a:srcRect l="16170" r="12612"/>
          <a:stretch/>
        </p:blipFill>
        <p:spPr>
          <a:xfrm>
            <a:off x="8045605" y="832136"/>
            <a:ext cx="1711712" cy="3295650"/>
          </a:xfrm>
          <a:prstGeom prst="rect">
            <a:avLst/>
          </a:prstGeom>
        </p:spPr>
      </p:pic>
      <p:pic>
        <p:nvPicPr>
          <p:cNvPr id="8" name="Picture 7"/>
          <p:cNvPicPr>
            <a:picLocks noChangeAspect="1"/>
          </p:cNvPicPr>
          <p:nvPr/>
        </p:nvPicPr>
        <p:blipFill rotWithShape="1">
          <a:blip r:embed="rId6"/>
          <a:srcRect l="8211" r="10730"/>
          <a:stretch/>
        </p:blipFill>
        <p:spPr>
          <a:xfrm>
            <a:off x="9840498" y="832136"/>
            <a:ext cx="1879434" cy="3295650"/>
          </a:xfrm>
          <a:prstGeom prst="rect">
            <a:avLst/>
          </a:prstGeom>
        </p:spPr>
      </p:pic>
    </p:spTree>
    <p:extLst>
      <p:ext uri="{BB962C8B-B14F-4D97-AF65-F5344CB8AC3E}">
        <p14:creationId xmlns:p14="http://schemas.microsoft.com/office/powerpoint/2010/main" val="309517937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grpSp>
        <p:nvGrpSpPr>
          <p:cNvPr id="10" name="Group 9"/>
          <p:cNvGrpSpPr/>
          <p:nvPr/>
        </p:nvGrpSpPr>
        <p:grpSpPr>
          <a:xfrm>
            <a:off x="2103192" y="3570013"/>
            <a:ext cx="9512594" cy="2472077"/>
            <a:chOff x="1325526" y="3487479"/>
            <a:chExt cx="10299404" cy="2745692"/>
          </a:xfrm>
        </p:grpSpPr>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l="29551" t="5598" r="19571" b="25039"/>
            <a:stretch/>
          </p:blipFill>
          <p:spPr>
            <a:xfrm>
              <a:off x="1325526" y="3487479"/>
              <a:ext cx="3111265" cy="2742952"/>
            </a:xfrm>
            <a:prstGeom prst="rect">
              <a:avLst/>
            </a:prstGeom>
          </p:spPr>
        </p:pic>
        <p:pic>
          <p:nvPicPr>
            <p:cNvPr id="7" name="Picture 6"/>
            <p:cNvPicPr>
              <a:picLocks noChangeAspect="1"/>
            </p:cNvPicPr>
            <p:nvPr/>
          </p:nvPicPr>
          <p:blipFill rotWithShape="1">
            <a:blip r:embed="rId4" cstate="print">
              <a:extLst>
                <a:ext uri="{28A0092B-C50C-407E-A947-70E740481C1C}">
                  <a14:useLocalDpi xmlns:a14="http://schemas.microsoft.com/office/drawing/2010/main" val="0"/>
                </a:ext>
              </a:extLst>
            </a:blip>
            <a:srcRect l="17093" t="14160" r="14360" b="24548"/>
            <a:stretch/>
          </p:blipFill>
          <p:spPr>
            <a:xfrm>
              <a:off x="6733954" y="3487479"/>
              <a:ext cx="4890976" cy="2745692"/>
            </a:xfrm>
            <a:prstGeom prst="rect">
              <a:avLst/>
            </a:prstGeom>
          </p:spPr>
        </p:pic>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l="41152" t="30840" r="27258" b="16631"/>
            <a:stretch/>
          </p:blipFill>
          <p:spPr>
            <a:xfrm>
              <a:off x="4637726" y="3493215"/>
              <a:ext cx="1895291" cy="2739956"/>
            </a:xfrm>
            <a:prstGeom prst="rect">
              <a:avLst/>
            </a:prstGeom>
          </p:spPr>
        </p:pic>
      </p:grpSp>
      <p:sp>
        <p:nvSpPr>
          <p:cNvPr id="9" name="Rectangle 8"/>
          <p:cNvSpPr/>
          <p:nvPr/>
        </p:nvSpPr>
        <p:spPr>
          <a:xfrm>
            <a:off x="-1275" y="832136"/>
            <a:ext cx="1766279" cy="5209953"/>
          </a:xfrm>
          <a:prstGeom prst="rect">
            <a:avLst/>
          </a:prstGeom>
          <a:solidFill>
            <a:srgbClr val="DAC79E"/>
          </a:solidFill>
          <a:ln>
            <a:solidFill>
              <a:schemeClr val="bg1"/>
            </a:solidFill>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dirty="0" smtClean="0">
                <a:solidFill>
                  <a:schemeClr val="bg2">
                    <a:lumMod val="25000"/>
                  </a:schemeClr>
                </a:solidFill>
                <a:latin typeface="Courier New" panose="02070309020205020404" pitchFamily="49" charset="0"/>
                <a:cs typeface="Courier New" panose="02070309020205020404" pitchFamily="49" charset="0"/>
              </a:rPr>
              <a:t>#autonomous vehicles</a:t>
            </a:r>
            <a:endParaRPr lang="en-GB" dirty="0">
              <a:solidFill>
                <a:schemeClr val="bg2">
                  <a:lumMod val="25000"/>
                </a:schemeClr>
              </a:solidFill>
              <a:latin typeface="Courier New" panose="02070309020205020404" pitchFamily="49" charset="0"/>
              <a:cs typeface="Courier New" panose="02070309020205020404" pitchFamily="49" charset="0"/>
            </a:endParaRPr>
          </a:p>
        </p:txBody>
      </p:sp>
      <p:pic>
        <p:nvPicPr>
          <p:cNvPr id="8" name="Picture 7"/>
          <p:cNvPicPr>
            <a:picLocks noChangeAspect="1"/>
          </p:cNvPicPr>
          <p:nvPr/>
        </p:nvPicPr>
        <p:blipFill rotWithShape="1">
          <a:blip r:embed="rId6"/>
          <a:srcRect l="15000" t="18751" r="15000" b="6601"/>
          <a:stretch/>
        </p:blipFill>
        <p:spPr>
          <a:xfrm>
            <a:off x="7098450" y="854276"/>
            <a:ext cx="4517335" cy="2588098"/>
          </a:xfrm>
          <a:prstGeom prst="rect">
            <a:avLst/>
          </a:prstGeom>
        </p:spPr>
      </p:pic>
      <p:pic>
        <p:nvPicPr>
          <p:cNvPr id="4" name="Picture 3"/>
          <p:cNvPicPr>
            <a:picLocks noChangeAspect="1"/>
          </p:cNvPicPr>
          <p:nvPr/>
        </p:nvPicPr>
        <p:blipFill>
          <a:blip r:embed="rId7"/>
          <a:stretch>
            <a:fillRect/>
          </a:stretch>
        </p:blipFill>
        <p:spPr>
          <a:xfrm>
            <a:off x="2103192" y="832136"/>
            <a:ext cx="4809672" cy="2610238"/>
          </a:xfrm>
          <a:prstGeom prst="rect">
            <a:avLst/>
          </a:prstGeom>
        </p:spPr>
      </p:pic>
    </p:spTree>
    <p:extLst>
      <p:ext uri="{BB962C8B-B14F-4D97-AF65-F5344CB8AC3E}">
        <p14:creationId xmlns:p14="http://schemas.microsoft.com/office/powerpoint/2010/main" val="183870350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4" name="Rectangle 3"/>
          <p:cNvSpPr/>
          <p:nvPr/>
        </p:nvSpPr>
        <p:spPr>
          <a:xfrm>
            <a:off x="-1275" y="832136"/>
            <a:ext cx="1766279" cy="5209953"/>
          </a:xfrm>
          <a:prstGeom prst="rect">
            <a:avLst/>
          </a:prstGeom>
          <a:solidFill>
            <a:srgbClr val="DAC79E"/>
          </a:solidFill>
          <a:ln>
            <a:solidFill>
              <a:schemeClr val="bg1"/>
            </a:solidFill>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sz="3200" dirty="0" smtClean="0">
                <a:solidFill>
                  <a:schemeClr val="bg2">
                    <a:lumMod val="25000"/>
                  </a:schemeClr>
                </a:solidFill>
                <a:latin typeface="Courier New" panose="02070309020205020404" pitchFamily="49" charset="0"/>
                <a:cs typeface="Courier New" panose="02070309020205020404" pitchFamily="49" charset="0"/>
              </a:rPr>
              <a:t>#voice</a:t>
            </a:r>
            <a:endParaRPr lang="en-GB" sz="3200" dirty="0">
              <a:solidFill>
                <a:schemeClr val="bg2">
                  <a:lumMod val="25000"/>
                </a:schemeClr>
              </a:solidFill>
              <a:latin typeface="Courier New" panose="02070309020205020404" pitchFamily="49" charset="0"/>
              <a:cs typeface="Courier New" panose="02070309020205020404" pitchFamily="49" charset="0"/>
            </a:endParaRPr>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l="14542" t="7535" r="13834"/>
          <a:stretch/>
        </p:blipFill>
        <p:spPr>
          <a:xfrm>
            <a:off x="2048256" y="832136"/>
            <a:ext cx="3675888" cy="2374679"/>
          </a:xfrm>
          <a:prstGeom prst="rect">
            <a:avLst/>
          </a:prstGeom>
        </p:spPr>
      </p:pic>
      <p:pic>
        <p:nvPicPr>
          <p:cNvPr id="6" name="Picture 5"/>
          <p:cNvPicPr>
            <a:picLocks noChangeAspect="1"/>
          </p:cNvPicPr>
          <p:nvPr/>
        </p:nvPicPr>
        <p:blipFill rotWithShape="1">
          <a:blip r:embed="rId4"/>
          <a:srcRect l="10742" t="8291" r="9117"/>
          <a:stretch/>
        </p:blipFill>
        <p:spPr>
          <a:xfrm>
            <a:off x="5915956" y="832135"/>
            <a:ext cx="3456432" cy="2374679"/>
          </a:xfrm>
          <a:prstGeom prst="rect">
            <a:avLst/>
          </a:prstGeom>
        </p:spPr>
      </p:pic>
      <p:pic>
        <p:nvPicPr>
          <p:cNvPr id="7" name="Picture 6"/>
          <p:cNvPicPr>
            <a:picLocks noChangeAspect="1"/>
          </p:cNvPicPr>
          <p:nvPr/>
        </p:nvPicPr>
        <p:blipFill rotWithShape="1">
          <a:blip r:embed="rId5"/>
          <a:srcRect l="18035" t="17109" r="15455" b="11320"/>
          <a:stretch/>
        </p:blipFill>
        <p:spPr>
          <a:xfrm>
            <a:off x="2048256" y="3328415"/>
            <a:ext cx="2843784" cy="2713673"/>
          </a:xfrm>
          <a:prstGeom prst="rect">
            <a:avLst/>
          </a:prstGeom>
        </p:spPr>
      </p:pic>
      <p:sp>
        <p:nvSpPr>
          <p:cNvPr id="5" name="AutoShape 2" descr="Image result for amazon echo 2"/>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4" descr="Image result for amazon echo 2"/>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 name="Picture 10"/>
          <p:cNvPicPr>
            <a:picLocks noChangeAspect="1"/>
          </p:cNvPicPr>
          <p:nvPr/>
        </p:nvPicPr>
        <p:blipFill>
          <a:blip r:embed="rId6"/>
          <a:stretch>
            <a:fillRect/>
          </a:stretch>
        </p:blipFill>
        <p:spPr>
          <a:xfrm>
            <a:off x="7644172" y="3328414"/>
            <a:ext cx="4079044" cy="2713673"/>
          </a:xfrm>
          <a:prstGeom prst="rect">
            <a:avLst/>
          </a:prstGeom>
        </p:spPr>
      </p:pic>
      <p:pic>
        <p:nvPicPr>
          <p:cNvPr id="12" name="Picture 11"/>
          <p:cNvPicPr>
            <a:picLocks noChangeAspect="1"/>
          </p:cNvPicPr>
          <p:nvPr/>
        </p:nvPicPr>
        <p:blipFill rotWithShape="1">
          <a:blip r:embed="rId7"/>
          <a:srcRect r="5335"/>
          <a:stretch/>
        </p:blipFill>
        <p:spPr>
          <a:xfrm>
            <a:off x="9462754" y="832135"/>
            <a:ext cx="2247984" cy="2374679"/>
          </a:xfrm>
          <a:prstGeom prst="rect">
            <a:avLst/>
          </a:prstGeom>
        </p:spPr>
      </p:pic>
      <p:pic>
        <p:nvPicPr>
          <p:cNvPr id="13" name="Picture 12"/>
          <p:cNvPicPr>
            <a:picLocks noChangeAspect="1"/>
          </p:cNvPicPr>
          <p:nvPr/>
        </p:nvPicPr>
        <p:blipFill>
          <a:blip r:embed="rId8"/>
          <a:stretch>
            <a:fillRect/>
          </a:stretch>
        </p:blipFill>
        <p:spPr>
          <a:xfrm>
            <a:off x="4988163" y="3328413"/>
            <a:ext cx="2559886" cy="2713673"/>
          </a:xfrm>
          <a:prstGeom prst="rect">
            <a:avLst/>
          </a:prstGeom>
        </p:spPr>
      </p:pic>
    </p:spTree>
    <p:extLst>
      <p:ext uri="{BB962C8B-B14F-4D97-AF65-F5344CB8AC3E}">
        <p14:creationId xmlns:p14="http://schemas.microsoft.com/office/powerpoint/2010/main" val="30860116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4" name="Rectangle 3"/>
          <p:cNvSpPr/>
          <p:nvPr/>
        </p:nvSpPr>
        <p:spPr>
          <a:xfrm>
            <a:off x="-1275" y="832136"/>
            <a:ext cx="1766279" cy="5209953"/>
          </a:xfrm>
          <a:prstGeom prst="rect">
            <a:avLst/>
          </a:prstGeom>
          <a:solidFill>
            <a:srgbClr val="B6D696"/>
          </a:solidFill>
          <a:ln>
            <a:solidFill>
              <a:schemeClr val="bg1"/>
            </a:solidFill>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sz="4800" dirty="0" smtClean="0">
                <a:solidFill>
                  <a:srgbClr val="E7E6E6">
                    <a:lumMod val="25000"/>
                  </a:srgbClr>
                </a:solidFill>
                <a:latin typeface="Courier New" panose="02070309020205020404" pitchFamily="49" charset="0"/>
                <a:cs typeface="Courier New" panose="02070309020205020404" pitchFamily="49" charset="0"/>
              </a:rPr>
              <a:t>#AI</a:t>
            </a:r>
            <a:endParaRPr lang="en-GB" sz="4800" dirty="0">
              <a:solidFill>
                <a:srgbClr val="E7E6E6">
                  <a:lumMod val="25000"/>
                </a:srgbClr>
              </a:solidFill>
              <a:latin typeface="Courier New" panose="02070309020205020404" pitchFamily="49" charset="0"/>
              <a:cs typeface="Courier New" panose="02070309020205020404" pitchFamily="49" charset="0"/>
            </a:endParaRPr>
          </a:p>
        </p:txBody>
      </p:sp>
      <p:pic>
        <p:nvPicPr>
          <p:cNvPr id="3" name="Picture 2"/>
          <p:cNvPicPr>
            <a:picLocks noChangeAspect="1"/>
          </p:cNvPicPr>
          <p:nvPr/>
        </p:nvPicPr>
        <p:blipFill>
          <a:blip r:embed="rId3"/>
          <a:stretch>
            <a:fillRect/>
          </a:stretch>
        </p:blipFill>
        <p:spPr>
          <a:xfrm>
            <a:off x="1970048" y="832136"/>
            <a:ext cx="9827942" cy="5209953"/>
          </a:xfrm>
          <a:prstGeom prst="rect">
            <a:avLst/>
          </a:prstGeom>
        </p:spPr>
      </p:pic>
    </p:spTree>
    <p:extLst>
      <p:ext uri="{BB962C8B-B14F-4D97-AF65-F5344CB8AC3E}">
        <p14:creationId xmlns:p14="http://schemas.microsoft.com/office/powerpoint/2010/main" val="16053528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10" name="AutoShape 2" descr="https://i2.wp.com/www.samrohn.com/wp-content/uploads/le-meridien-bedroom-panorama.jpg?fit=1200%2C600"/>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4" descr="360 Car Shoot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AutoShape 6" descr="https://cdn.vox-cdn.com/thumbor/ntk55WkJfSvjuXqzZL8d3Cab4eI=/0x0:892x596/1200x800/filters:focal(375x227:517x369)/cdn.vox-cdn.com/uploads/chorus_image/image/54707057/Screen_Shot_2017_05_09_at_11.38.41_PM.0.pn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 name="Rectangle 15"/>
          <p:cNvSpPr/>
          <p:nvPr/>
        </p:nvSpPr>
        <p:spPr>
          <a:xfrm>
            <a:off x="-1275" y="832136"/>
            <a:ext cx="1886843" cy="5209953"/>
          </a:xfrm>
          <a:prstGeom prst="rect">
            <a:avLst/>
          </a:prstGeom>
          <a:solidFill>
            <a:schemeClr val="accent1">
              <a:lumMod val="40000"/>
              <a:lumOff val="60000"/>
            </a:schemeClr>
          </a:solidFill>
          <a:ln>
            <a:solidFill>
              <a:schemeClr val="bg1"/>
            </a:solidFill>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sz="2800" dirty="0" smtClean="0">
                <a:solidFill>
                  <a:schemeClr val="bg2">
                    <a:lumMod val="25000"/>
                  </a:schemeClr>
                </a:solidFill>
                <a:latin typeface="Courier New" panose="02070309020205020404" pitchFamily="49" charset="0"/>
                <a:cs typeface="Courier New" panose="02070309020205020404" pitchFamily="49" charset="0"/>
              </a:rPr>
              <a:t>#Chatbot</a:t>
            </a:r>
            <a:endParaRPr lang="en-GB" sz="2800" dirty="0">
              <a:solidFill>
                <a:schemeClr val="bg2">
                  <a:lumMod val="25000"/>
                </a:schemeClr>
              </a:solidFill>
              <a:latin typeface="Courier New" panose="02070309020205020404" pitchFamily="49" charset="0"/>
              <a:cs typeface="Courier New" panose="02070309020205020404" pitchFamily="49" charset="0"/>
            </a:endParaRPr>
          </a:p>
        </p:txBody>
      </p:sp>
      <p:sp>
        <p:nvSpPr>
          <p:cNvPr id="4" name="AutoShape 4" descr="https://i.ytimg.com/vi/J8lNpRZqWxY/maxresdefault.jpg"/>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2"/>
          <a:stretch>
            <a:fillRect/>
          </a:stretch>
        </p:blipFill>
        <p:spPr>
          <a:xfrm>
            <a:off x="1994210" y="832136"/>
            <a:ext cx="3665034" cy="2010284"/>
          </a:xfrm>
          <a:prstGeom prst="rect">
            <a:avLst/>
          </a:prstGeom>
        </p:spPr>
      </p:pic>
      <p:pic>
        <p:nvPicPr>
          <p:cNvPr id="21" name="Picture 20"/>
          <p:cNvPicPr>
            <a:picLocks noChangeAspect="1"/>
          </p:cNvPicPr>
          <p:nvPr/>
        </p:nvPicPr>
        <p:blipFill rotWithShape="1">
          <a:blip r:embed="rId3"/>
          <a:srcRect l="14199" r="13505"/>
          <a:stretch/>
        </p:blipFill>
        <p:spPr>
          <a:xfrm>
            <a:off x="7525022" y="2921620"/>
            <a:ext cx="4562899" cy="3140359"/>
          </a:xfrm>
          <a:prstGeom prst="rect">
            <a:avLst/>
          </a:prstGeom>
        </p:spPr>
      </p:pic>
      <p:pic>
        <p:nvPicPr>
          <p:cNvPr id="22" name="Picture 21"/>
          <p:cNvPicPr>
            <a:picLocks noChangeAspect="1"/>
          </p:cNvPicPr>
          <p:nvPr/>
        </p:nvPicPr>
        <p:blipFill>
          <a:blip r:embed="rId4"/>
          <a:stretch>
            <a:fillRect/>
          </a:stretch>
        </p:blipFill>
        <p:spPr>
          <a:xfrm>
            <a:off x="5752171" y="832136"/>
            <a:ext cx="6335751" cy="2010284"/>
          </a:xfrm>
          <a:prstGeom prst="rect">
            <a:avLst/>
          </a:prstGeom>
        </p:spPr>
      </p:pic>
      <p:grpSp>
        <p:nvGrpSpPr>
          <p:cNvPr id="31" name="Group 30"/>
          <p:cNvGrpSpPr/>
          <p:nvPr/>
        </p:nvGrpSpPr>
        <p:grpSpPr>
          <a:xfrm>
            <a:off x="1994209" y="2921620"/>
            <a:ext cx="5422173" cy="3120469"/>
            <a:chOff x="1994209" y="2921620"/>
            <a:chExt cx="5422173" cy="3120469"/>
          </a:xfrm>
        </p:grpSpPr>
        <p:pic>
          <p:nvPicPr>
            <p:cNvPr id="15" name="Picture 14"/>
            <p:cNvPicPr>
              <a:picLocks noChangeAspect="1"/>
            </p:cNvPicPr>
            <p:nvPr/>
          </p:nvPicPr>
          <p:blipFill rotWithShape="1">
            <a:blip r:embed="rId5"/>
            <a:srcRect l="17670" t="5016" r="12988" b="59512"/>
            <a:stretch/>
          </p:blipFill>
          <p:spPr>
            <a:xfrm>
              <a:off x="1994209" y="2921620"/>
              <a:ext cx="5422173" cy="3120469"/>
            </a:xfrm>
            <a:prstGeom prst="rect">
              <a:avLst/>
            </a:prstGeom>
          </p:spPr>
        </p:pic>
        <p:pic>
          <p:nvPicPr>
            <p:cNvPr id="32" name="Picture 3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080576" y="3551831"/>
              <a:ext cx="260084" cy="190382"/>
            </a:xfrm>
            <a:prstGeom prst="rect">
              <a:avLst/>
            </a:prstGeom>
          </p:spPr>
        </p:pic>
        <p:pic>
          <p:nvPicPr>
            <p:cNvPr id="34" name="Picture 3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080576" y="4182042"/>
              <a:ext cx="260084" cy="190382"/>
            </a:xfrm>
            <a:prstGeom prst="rect">
              <a:avLst/>
            </a:prstGeom>
          </p:spPr>
        </p:pic>
        <p:pic>
          <p:nvPicPr>
            <p:cNvPr id="35" name="Picture 3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080576" y="5566484"/>
              <a:ext cx="260084" cy="190382"/>
            </a:xfrm>
            <a:prstGeom prst="rect">
              <a:avLst/>
            </a:prstGeom>
          </p:spPr>
        </p:pic>
      </p:grpSp>
    </p:spTree>
    <p:extLst>
      <p:ext uri="{BB962C8B-B14F-4D97-AF65-F5344CB8AC3E}">
        <p14:creationId xmlns:p14="http://schemas.microsoft.com/office/powerpoint/2010/main" val="99234068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23180" t="11739" r="41165" b="53585"/>
          <a:stretch/>
        </p:blipFill>
        <p:spPr>
          <a:xfrm rot="-360000">
            <a:off x="248748" y="1027555"/>
            <a:ext cx="3773214" cy="4578165"/>
          </a:xfrm>
          <a:prstGeom prst="rect">
            <a:avLst/>
          </a:prstGeom>
        </p:spPr>
      </p:pic>
      <p:pic>
        <p:nvPicPr>
          <p:cNvPr id="6" name="Picture 5"/>
          <p:cNvPicPr>
            <a:picLocks noChangeAspect="1"/>
          </p:cNvPicPr>
          <p:nvPr/>
        </p:nvPicPr>
        <p:blipFill rotWithShape="1">
          <a:blip r:embed="rId4"/>
          <a:srcRect l="40172" t="3841" r="19901" b="58251"/>
          <a:stretch/>
        </p:blipFill>
        <p:spPr>
          <a:xfrm rot="420000">
            <a:off x="183218" y="1878615"/>
            <a:ext cx="3455082" cy="3201281"/>
          </a:xfrm>
          <a:prstGeom prst="rect">
            <a:avLst/>
          </a:prstGeom>
        </p:spPr>
      </p:pic>
      <p:pic>
        <p:nvPicPr>
          <p:cNvPr id="3" name="Picture 2"/>
          <p:cNvPicPr>
            <a:picLocks noChangeAspect="1"/>
          </p:cNvPicPr>
          <p:nvPr/>
        </p:nvPicPr>
        <p:blipFill rotWithShape="1">
          <a:blip r:embed="rId5"/>
          <a:srcRect l="39726" t="8599" r="40123" b="28473"/>
          <a:stretch/>
        </p:blipFill>
        <p:spPr>
          <a:xfrm>
            <a:off x="8755361" y="584209"/>
            <a:ext cx="3340864" cy="5868608"/>
          </a:xfrm>
          <a:prstGeom prst="rect">
            <a:avLst/>
          </a:prstGeom>
        </p:spPr>
      </p:pic>
      <p:pic>
        <p:nvPicPr>
          <p:cNvPr id="9" name="Picture 8"/>
          <p:cNvPicPr>
            <a:picLocks noChangeAspect="1"/>
          </p:cNvPicPr>
          <p:nvPr/>
        </p:nvPicPr>
        <p:blipFill rotWithShape="1">
          <a:blip r:embed="rId6"/>
          <a:srcRect l="27430" t="59047" r="31968" b="5964"/>
          <a:stretch/>
        </p:blipFill>
        <p:spPr>
          <a:xfrm rot="120000">
            <a:off x="8879571" y="3241785"/>
            <a:ext cx="3231617" cy="3547874"/>
          </a:xfrm>
          <a:prstGeom prst="rect">
            <a:avLst/>
          </a:prstGeom>
        </p:spPr>
      </p:pic>
      <p:pic>
        <p:nvPicPr>
          <p:cNvPr id="10" name="Picture 9"/>
          <p:cNvPicPr>
            <a:picLocks noChangeAspect="1"/>
          </p:cNvPicPr>
          <p:nvPr/>
        </p:nvPicPr>
        <p:blipFill rotWithShape="1">
          <a:blip r:embed="rId7"/>
          <a:srcRect l="25401" t="5815" r="41170" b="54895"/>
          <a:stretch/>
        </p:blipFill>
        <p:spPr>
          <a:xfrm>
            <a:off x="3041541" y="205837"/>
            <a:ext cx="3154373" cy="4170922"/>
          </a:xfrm>
          <a:prstGeom prst="rect">
            <a:avLst/>
          </a:prstGeom>
        </p:spPr>
      </p:pic>
      <p:pic>
        <p:nvPicPr>
          <p:cNvPr id="8" name="Picture 7"/>
          <p:cNvPicPr>
            <a:picLocks noChangeAspect="1"/>
          </p:cNvPicPr>
          <p:nvPr/>
        </p:nvPicPr>
        <p:blipFill rotWithShape="1">
          <a:blip r:embed="rId8"/>
          <a:srcRect l="29412" t="24814" r="43784" b="13213"/>
          <a:stretch/>
        </p:blipFill>
        <p:spPr>
          <a:xfrm>
            <a:off x="1690877" y="2951373"/>
            <a:ext cx="2732615" cy="3553918"/>
          </a:xfrm>
          <a:prstGeom prst="rect">
            <a:avLst/>
          </a:prstGeom>
        </p:spPr>
      </p:pic>
      <p:pic>
        <p:nvPicPr>
          <p:cNvPr id="7" name="Picture 6"/>
          <p:cNvPicPr>
            <a:picLocks noChangeAspect="1"/>
          </p:cNvPicPr>
          <p:nvPr/>
        </p:nvPicPr>
        <p:blipFill rotWithShape="1">
          <a:blip r:embed="rId9"/>
          <a:srcRect l="23849" t="8625" r="25106" b="52219"/>
          <a:stretch/>
        </p:blipFill>
        <p:spPr>
          <a:xfrm rot="420000">
            <a:off x="5690258" y="461823"/>
            <a:ext cx="3921618" cy="3751168"/>
          </a:xfrm>
          <a:prstGeom prst="rect">
            <a:avLst/>
          </a:prstGeom>
        </p:spPr>
      </p:pic>
      <p:pic>
        <p:nvPicPr>
          <p:cNvPr id="11" name="Picture 10"/>
          <p:cNvPicPr>
            <a:picLocks noChangeAspect="1"/>
          </p:cNvPicPr>
          <p:nvPr/>
        </p:nvPicPr>
        <p:blipFill rotWithShape="1">
          <a:blip r:embed="rId10"/>
          <a:srcRect l="16302" t="11344" r="39302" b="51723"/>
          <a:stretch/>
        </p:blipFill>
        <p:spPr>
          <a:xfrm>
            <a:off x="4195084" y="3316638"/>
            <a:ext cx="3645074" cy="3411325"/>
          </a:xfrm>
          <a:prstGeom prst="rect">
            <a:avLst/>
          </a:prstGeom>
        </p:spPr>
      </p:pic>
      <p:pic>
        <p:nvPicPr>
          <p:cNvPr id="2" name="Picture 1"/>
          <p:cNvPicPr>
            <a:picLocks noChangeAspect="1"/>
          </p:cNvPicPr>
          <p:nvPr/>
        </p:nvPicPr>
        <p:blipFill rotWithShape="1">
          <a:blip r:embed="rId11"/>
          <a:srcRect l="22074" t="62938" r="41495" b="2945"/>
          <a:stretch/>
        </p:blipFill>
        <p:spPr>
          <a:xfrm rot="-300000">
            <a:off x="6314791" y="3656449"/>
            <a:ext cx="3108561" cy="2718549"/>
          </a:xfrm>
          <a:prstGeom prst="rect">
            <a:avLst/>
          </a:prstGeom>
        </p:spPr>
      </p:pic>
      <p:pic>
        <p:nvPicPr>
          <p:cNvPr id="12" name="Picture 11"/>
          <p:cNvPicPr>
            <a:picLocks noChangeAspect="1"/>
          </p:cNvPicPr>
          <p:nvPr/>
        </p:nvPicPr>
        <p:blipFill rotWithShape="1">
          <a:blip r:embed="rId12"/>
          <a:srcRect l="16948" t="13694" r="39483" b="54168"/>
          <a:stretch/>
        </p:blipFill>
        <p:spPr>
          <a:xfrm rot="-360000">
            <a:off x="249344" y="4247122"/>
            <a:ext cx="2813042" cy="2334356"/>
          </a:xfrm>
          <a:prstGeom prst="rect">
            <a:avLst/>
          </a:prstGeom>
        </p:spPr>
      </p:pic>
      <p:pic>
        <p:nvPicPr>
          <p:cNvPr id="5" name="Picture 4"/>
          <p:cNvPicPr>
            <a:picLocks noChangeAspect="1"/>
          </p:cNvPicPr>
          <p:nvPr/>
        </p:nvPicPr>
        <p:blipFill rotWithShape="1">
          <a:blip r:embed="rId13"/>
          <a:srcRect l="25194" t="11984" r="40468" b="65900"/>
          <a:stretch/>
        </p:blipFill>
        <p:spPr>
          <a:xfrm>
            <a:off x="7508554" y="5075075"/>
            <a:ext cx="4650084" cy="1684656"/>
          </a:xfrm>
          <a:prstGeom prst="rect">
            <a:avLst/>
          </a:prstGeom>
        </p:spPr>
      </p:pic>
      <p:pic>
        <p:nvPicPr>
          <p:cNvPr id="14" name="Picture 13"/>
          <p:cNvPicPr>
            <a:picLocks noChangeAspect="1"/>
          </p:cNvPicPr>
          <p:nvPr/>
        </p:nvPicPr>
        <p:blipFill rotWithShape="1">
          <a:blip r:embed="rId14"/>
          <a:srcRect l="8811" t="10632" r="18604" b="80610"/>
          <a:stretch/>
        </p:blipFill>
        <p:spPr>
          <a:xfrm>
            <a:off x="4818490" y="0"/>
            <a:ext cx="7373510" cy="500464"/>
          </a:xfrm>
          <a:prstGeom prst="rect">
            <a:avLst/>
          </a:prstGeom>
        </p:spPr>
      </p:pic>
      <p:pic>
        <p:nvPicPr>
          <p:cNvPr id="16" name="Picture 15"/>
          <p:cNvPicPr>
            <a:picLocks noChangeAspect="1"/>
          </p:cNvPicPr>
          <p:nvPr/>
        </p:nvPicPr>
        <p:blipFill rotWithShape="1">
          <a:blip r:embed="rId15"/>
          <a:srcRect l="19393" t="19279" r="40404" b="38209"/>
          <a:stretch/>
        </p:blipFill>
        <p:spPr>
          <a:xfrm>
            <a:off x="2990570" y="5090269"/>
            <a:ext cx="2928257" cy="1741714"/>
          </a:xfrm>
          <a:prstGeom prst="rect">
            <a:avLst/>
          </a:prstGeom>
        </p:spPr>
      </p:pic>
      <p:pic>
        <p:nvPicPr>
          <p:cNvPr id="13" name="Picture 12"/>
          <p:cNvPicPr>
            <a:picLocks noChangeAspect="1"/>
          </p:cNvPicPr>
          <p:nvPr/>
        </p:nvPicPr>
        <p:blipFill rotWithShape="1">
          <a:blip r:embed="rId16"/>
          <a:srcRect l="18088" t="70940" r="31100" b="22279"/>
          <a:stretch/>
        </p:blipFill>
        <p:spPr>
          <a:xfrm>
            <a:off x="2705622" y="1465545"/>
            <a:ext cx="4421688" cy="663880"/>
          </a:xfrm>
          <a:prstGeom prst="rect">
            <a:avLst/>
          </a:prstGeom>
        </p:spPr>
      </p:pic>
      <p:pic>
        <p:nvPicPr>
          <p:cNvPr id="15" name="Picture 14"/>
          <p:cNvPicPr>
            <a:picLocks noChangeAspect="1"/>
          </p:cNvPicPr>
          <p:nvPr/>
        </p:nvPicPr>
        <p:blipFill rotWithShape="1">
          <a:blip r:embed="rId17"/>
          <a:srcRect l="30154" t="60626" r="33937" b="32593"/>
          <a:stretch/>
        </p:blipFill>
        <p:spPr>
          <a:xfrm>
            <a:off x="47337" y="18319"/>
            <a:ext cx="4753628" cy="1009906"/>
          </a:xfrm>
          <a:prstGeom prst="rect">
            <a:avLst/>
          </a:prstGeom>
        </p:spPr>
      </p:pic>
    </p:spTree>
    <p:extLst>
      <p:ext uri="{BB962C8B-B14F-4D97-AF65-F5344CB8AC3E}">
        <p14:creationId xmlns:p14="http://schemas.microsoft.com/office/powerpoint/2010/main" val="232838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4281767" y="7955396"/>
            <a:ext cx="108954" cy="47698"/>
          </a:xfrm>
          <a:prstGeom prst="rect">
            <a:avLst/>
          </a:prstGeom>
        </p:spPr>
      </p:pic>
      <p:sp>
        <p:nvSpPr>
          <p:cNvPr id="30" name="TextBox 29"/>
          <p:cNvSpPr txBox="1"/>
          <p:nvPr/>
        </p:nvSpPr>
        <p:spPr>
          <a:xfrm>
            <a:off x="67212" y="3141129"/>
            <a:ext cx="1563248" cy="369332"/>
          </a:xfrm>
          <a:prstGeom prst="rect">
            <a:avLst/>
          </a:prstGeom>
          <a:noFill/>
        </p:spPr>
        <p:txBody>
          <a:bodyPr wrap="none" rtlCol="0">
            <a:spAutoFit/>
          </a:bodyPr>
          <a:lstStyle/>
          <a:p>
            <a:r>
              <a:rPr lang="en-GB" dirty="0" smtClean="0">
                <a:solidFill>
                  <a:prstClr val="black"/>
                </a:solidFill>
                <a:latin typeface="Courier New" panose="02070309020205020404" pitchFamily="49" charset="0"/>
                <a:cs typeface="Courier New" panose="02070309020205020404" pitchFamily="49" charset="0"/>
              </a:rPr>
              <a:t>#disrupted</a:t>
            </a:r>
            <a:endParaRPr lang="en-GB" dirty="0">
              <a:solidFill>
                <a:prstClr val="black"/>
              </a:solidFill>
              <a:latin typeface="Courier New" panose="02070309020205020404" pitchFamily="49" charset="0"/>
              <a:cs typeface="Courier New" panose="02070309020205020404" pitchFamily="49" charset="0"/>
            </a:endParaRPr>
          </a:p>
        </p:txBody>
      </p:sp>
      <p:sp>
        <p:nvSpPr>
          <p:cNvPr id="29" name="Rectangle 28"/>
          <p:cNvSpPr/>
          <p:nvPr/>
        </p:nvSpPr>
        <p:spPr>
          <a:xfrm>
            <a:off x="0" y="832136"/>
            <a:ext cx="1689943" cy="5209953"/>
          </a:xfrm>
          <a:prstGeom prst="rect">
            <a:avLst/>
          </a:prstGeom>
          <a:solidFill>
            <a:schemeClr val="accent2"/>
          </a:solidFill>
          <a:ln>
            <a:solidFill>
              <a:schemeClr val="tx1"/>
            </a:solidFill>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dirty="0" smtClean="0">
                <a:solidFill>
                  <a:srgbClr val="E7E6E6">
                    <a:lumMod val="25000"/>
                  </a:srgbClr>
                </a:solidFill>
                <a:latin typeface="Courier New" panose="02070309020205020404" pitchFamily="49" charset="0"/>
                <a:cs typeface="Courier New" panose="02070309020205020404" pitchFamily="49" charset="0"/>
              </a:rPr>
              <a:t>#disrupting</a:t>
            </a:r>
            <a:endParaRPr lang="en-GB" dirty="0">
              <a:solidFill>
                <a:srgbClr val="E7E6E6">
                  <a:lumMod val="25000"/>
                </a:srgbClr>
              </a:solidFill>
              <a:latin typeface="Courier New" panose="02070309020205020404" pitchFamily="49" charset="0"/>
              <a:cs typeface="Courier New" panose="02070309020205020404" pitchFamily="49" charset="0"/>
            </a:endParaRPr>
          </a:p>
        </p:txBody>
      </p:sp>
      <p:sp>
        <p:nvSpPr>
          <p:cNvPr id="3" name="AutoShape 2" descr="https://i.ytimg.com/vi/L0bMeDj76ig/maxresdefault.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2052" name="Picture 4" descr="http://www.techreport.co.za/wp-content/uploads/2016/01/Netflix-Originals-640x490.jpg"/>
          <p:cNvPicPr>
            <a:picLocks noChangeAspect="1" noChangeArrowheads="1"/>
          </p:cNvPicPr>
          <p:nvPr/>
        </p:nvPicPr>
        <p:blipFill rotWithShape="1">
          <a:blip r:embed="rId4">
            <a:extLst>
              <a:ext uri="{28A0092B-C50C-407E-A947-70E740481C1C}">
                <a14:useLocalDpi xmlns:a14="http://schemas.microsoft.com/office/drawing/2010/main" val="0"/>
              </a:ext>
            </a:extLst>
          </a:blip>
          <a:srcRect l="18478" t="29702" r="17866" b="33117"/>
          <a:stretch/>
        </p:blipFill>
        <p:spPr bwMode="auto">
          <a:xfrm>
            <a:off x="1948978" y="832136"/>
            <a:ext cx="2475537" cy="136386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p:cNvPicPr>
            <a:picLocks noChangeAspect="1"/>
          </p:cNvPicPr>
          <p:nvPr/>
        </p:nvPicPr>
        <p:blipFill>
          <a:blip r:embed="rId5"/>
          <a:stretch>
            <a:fillRect/>
          </a:stretch>
        </p:blipFill>
        <p:spPr>
          <a:xfrm>
            <a:off x="4549611" y="832136"/>
            <a:ext cx="3973953" cy="2649302"/>
          </a:xfrm>
          <a:prstGeom prst="rect">
            <a:avLst/>
          </a:prstGeom>
        </p:spPr>
      </p:pic>
      <p:pic>
        <p:nvPicPr>
          <p:cNvPr id="2054" name="Picture 6" descr="http://i2.coventrytelegraph.net/incoming/article11284921.ece/ALTERNATES/s615/amazonfresh0.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48660" y="832136"/>
            <a:ext cx="2917958" cy="194056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p:cNvPicPr>
            <a:picLocks noChangeAspect="1"/>
          </p:cNvPicPr>
          <p:nvPr/>
        </p:nvPicPr>
        <p:blipFill>
          <a:blip r:embed="rId7"/>
          <a:stretch>
            <a:fillRect/>
          </a:stretch>
        </p:blipFill>
        <p:spPr>
          <a:xfrm>
            <a:off x="1948978" y="2276225"/>
            <a:ext cx="2475537" cy="659480"/>
          </a:xfrm>
          <a:prstGeom prst="rect">
            <a:avLst/>
          </a:prstGeom>
        </p:spPr>
      </p:pic>
      <p:pic>
        <p:nvPicPr>
          <p:cNvPr id="14" name="Picture 13"/>
          <p:cNvPicPr>
            <a:picLocks noChangeAspect="1"/>
          </p:cNvPicPr>
          <p:nvPr/>
        </p:nvPicPr>
        <p:blipFill rotWithShape="1">
          <a:blip r:embed="rId8"/>
          <a:srcRect t="11837"/>
          <a:stretch/>
        </p:blipFill>
        <p:spPr>
          <a:xfrm>
            <a:off x="3545283" y="4760046"/>
            <a:ext cx="2917958" cy="722248"/>
          </a:xfrm>
          <a:prstGeom prst="rect">
            <a:avLst/>
          </a:prstGeom>
        </p:spPr>
      </p:pic>
      <p:pic>
        <p:nvPicPr>
          <p:cNvPr id="39" name="Picture 38"/>
          <p:cNvPicPr>
            <a:picLocks noChangeAspect="1"/>
          </p:cNvPicPr>
          <p:nvPr/>
        </p:nvPicPr>
        <p:blipFill rotWithShape="1">
          <a:blip r:embed="rId9"/>
          <a:srcRect l="13399" t="27734" r="13242" b="30781"/>
          <a:stretch/>
        </p:blipFill>
        <p:spPr>
          <a:xfrm>
            <a:off x="3545283" y="5377353"/>
            <a:ext cx="2917958" cy="664736"/>
          </a:xfrm>
          <a:prstGeom prst="rect">
            <a:avLst/>
          </a:prstGeom>
        </p:spPr>
      </p:pic>
      <p:pic>
        <p:nvPicPr>
          <p:cNvPr id="2056" name="Picture 8" descr="http://i.dailymail.co.uk/i/pix/2016/12/14/15/3UAhTNFsAw9ae0c281e6bef09a53-4032520-In_this_photo_taken_Tuesday_Dec_13_2016_an_Uber_driverless_car_i-a-4_1481728440727.jpg"/>
          <p:cNvPicPr>
            <a:picLocks noChangeAspect="1" noChangeArrowheads="1"/>
          </p:cNvPicPr>
          <p:nvPr/>
        </p:nvPicPr>
        <p:blipFill rotWithShape="1">
          <a:blip r:embed="rId10">
            <a:extLst>
              <a:ext uri="{28A0092B-C50C-407E-A947-70E740481C1C}">
                <a14:useLocalDpi xmlns:a14="http://schemas.microsoft.com/office/drawing/2010/main" val="0"/>
              </a:ext>
            </a:extLst>
          </a:blip>
          <a:srcRect l="11793"/>
          <a:stretch/>
        </p:blipFill>
        <p:spPr bwMode="auto">
          <a:xfrm>
            <a:off x="1948978" y="3015933"/>
            <a:ext cx="2475537" cy="1663885"/>
          </a:xfrm>
          <a:prstGeom prst="rect">
            <a:avLst/>
          </a:prstGeom>
          <a:noFill/>
          <a:extLst>
            <a:ext uri="{909E8E84-426E-40DD-AFC4-6F175D3DCCD1}">
              <a14:hiddenFill xmlns:a14="http://schemas.microsoft.com/office/drawing/2010/main">
                <a:solidFill>
                  <a:srgbClr val="FFFFFF"/>
                </a:solidFill>
              </a14:hiddenFill>
            </a:ext>
          </a:extLst>
        </p:spPr>
      </p:pic>
      <p:pic>
        <p:nvPicPr>
          <p:cNvPr id="41" name="Picture 40"/>
          <p:cNvPicPr>
            <a:picLocks noChangeAspect="1"/>
          </p:cNvPicPr>
          <p:nvPr/>
        </p:nvPicPr>
        <p:blipFill rotWithShape="1">
          <a:blip r:embed="rId11"/>
          <a:srcRect l="22283" t="5044" r="23544" b="4609"/>
          <a:stretch/>
        </p:blipFill>
        <p:spPr>
          <a:xfrm>
            <a:off x="1948978" y="4760046"/>
            <a:ext cx="1493222" cy="1282043"/>
          </a:xfrm>
          <a:prstGeom prst="rect">
            <a:avLst/>
          </a:prstGeom>
        </p:spPr>
      </p:pic>
      <p:pic>
        <p:nvPicPr>
          <p:cNvPr id="15" name="Picture 14"/>
          <p:cNvPicPr>
            <a:picLocks noChangeAspect="1"/>
          </p:cNvPicPr>
          <p:nvPr/>
        </p:nvPicPr>
        <p:blipFill rotWithShape="1">
          <a:blip r:embed="rId12"/>
          <a:srcRect r="20591"/>
          <a:stretch/>
        </p:blipFill>
        <p:spPr>
          <a:xfrm>
            <a:off x="4549612" y="3595609"/>
            <a:ext cx="2035296" cy="1084209"/>
          </a:xfrm>
          <a:prstGeom prst="rect">
            <a:avLst/>
          </a:prstGeom>
        </p:spPr>
      </p:pic>
      <p:pic>
        <p:nvPicPr>
          <p:cNvPr id="16" name="Picture 15"/>
          <p:cNvPicPr>
            <a:picLocks noChangeAspect="1"/>
          </p:cNvPicPr>
          <p:nvPr/>
        </p:nvPicPr>
        <p:blipFill>
          <a:blip r:embed="rId13"/>
          <a:stretch>
            <a:fillRect/>
          </a:stretch>
        </p:blipFill>
        <p:spPr>
          <a:xfrm>
            <a:off x="8648660" y="4504774"/>
            <a:ext cx="2926734" cy="1537315"/>
          </a:xfrm>
          <a:prstGeom prst="rect">
            <a:avLst/>
          </a:prstGeom>
        </p:spPr>
      </p:pic>
      <p:pic>
        <p:nvPicPr>
          <p:cNvPr id="38" name="Picture 37"/>
          <p:cNvPicPr>
            <a:picLocks noChangeAspect="1"/>
          </p:cNvPicPr>
          <p:nvPr/>
        </p:nvPicPr>
        <p:blipFill>
          <a:blip r:embed="rId14"/>
          <a:stretch>
            <a:fillRect/>
          </a:stretch>
        </p:blipFill>
        <p:spPr>
          <a:xfrm>
            <a:off x="8648660" y="2850332"/>
            <a:ext cx="2926734" cy="1567290"/>
          </a:xfrm>
          <a:prstGeom prst="rect">
            <a:avLst/>
          </a:prstGeom>
        </p:spPr>
      </p:pic>
      <p:pic>
        <p:nvPicPr>
          <p:cNvPr id="40" name="Picture 39"/>
          <p:cNvPicPr>
            <a:picLocks noChangeAspect="1"/>
          </p:cNvPicPr>
          <p:nvPr/>
        </p:nvPicPr>
        <p:blipFill>
          <a:blip r:embed="rId15"/>
          <a:stretch>
            <a:fillRect/>
          </a:stretch>
        </p:blipFill>
        <p:spPr>
          <a:xfrm>
            <a:off x="6588337" y="4793989"/>
            <a:ext cx="1883580" cy="1248100"/>
          </a:xfrm>
          <a:prstGeom prst="rect">
            <a:avLst/>
          </a:prstGeom>
        </p:spPr>
      </p:pic>
      <p:pic>
        <p:nvPicPr>
          <p:cNvPr id="4" name="Picture 3"/>
          <p:cNvPicPr>
            <a:picLocks noChangeAspect="1"/>
          </p:cNvPicPr>
          <p:nvPr/>
        </p:nvPicPr>
        <p:blipFill>
          <a:blip r:embed="rId16"/>
          <a:stretch>
            <a:fillRect/>
          </a:stretch>
        </p:blipFill>
        <p:spPr>
          <a:xfrm>
            <a:off x="6735071" y="3595608"/>
            <a:ext cx="1807976" cy="1084209"/>
          </a:xfrm>
          <a:prstGeom prst="rect">
            <a:avLst/>
          </a:prstGeom>
        </p:spPr>
      </p:pic>
      <p:pic>
        <p:nvPicPr>
          <p:cNvPr id="5" name="Picture 4"/>
          <p:cNvPicPr>
            <a:picLocks noChangeAspect="1"/>
          </p:cNvPicPr>
          <p:nvPr/>
        </p:nvPicPr>
        <p:blipFill>
          <a:blip r:embed="rId17"/>
          <a:stretch>
            <a:fillRect/>
          </a:stretch>
        </p:blipFill>
        <p:spPr>
          <a:xfrm>
            <a:off x="8648660" y="832135"/>
            <a:ext cx="2917958" cy="1940562"/>
          </a:xfrm>
          <a:prstGeom prst="rect">
            <a:avLst/>
          </a:prstGeom>
        </p:spPr>
      </p:pic>
    </p:spTree>
    <p:extLst>
      <p:ext uri="{BB962C8B-B14F-4D97-AF65-F5344CB8AC3E}">
        <p14:creationId xmlns:p14="http://schemas.microsoft.com/office/powerpoint/2010/main" val="420316518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6124</TotalTime>
  <Words>583</Words>
  <Application>Microsoft Office PowerPoint</Application>
  <PresentationFormat>Widescreen</PresentationFormat>
  <Paragraphs>61</Paragraphs>
  <Slides>16</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Arial Rounded MT Bold</vt:lpstr>
      <vt:lpstr>Calibri</vt:lpstr>
      <vt:lpstr>Calibri Light</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DVLA</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 James</dc:creator>
  <cp:lastModifiedBy>James Williams</cp:lastModifiedBy>
  <cp:revision>208</cp:revision>
  <dcterms:created xsi:type="dcterms:W3CDTF">2017-03-02T08:37:28Z</dcterms:created>
  <dcterms:modified xsi:type="dcterms:W3CDTF">2017-11-30T16:09:03Z</dcterms:modified>
</cp:coreProperties>
</file>