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292" r:id="rId5"/>
    <p:sldId id="257" r:id="rId6"/>
    <p:sldId id="291" r:id="rId7"/>
    <p:sldId id="284" r:id="rId8"/>
    <p:sldId id="266" r:id="rId9"/>
    <p:sldId id="276" r:id="rId10"/>
    <p:sldId id="264" r:id="rId11"/>
    <p:sldId id="286" r:id="rId12"/>
    <p:sldId id="288" r:id="rId13"/>
    <p:sldId id="27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ba Maharjan (1705167)" initials="LM(" lastIdx="1" clrIdx="0">
    <p:extLst>
      <p:ext uri="{19B8F6BF-5375-455C-9EA6-DF929625EA0E}">
        <p15:presenceInfo xmlns:p15="http://schemas.microsoft.com/office/powerpoint/2012/main" userId="Laba Maharjan (1705167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8892" autoAdjust="0"/>
    <p:restoredTop sz="94660"/>
  </p:normalViewPr>
  <p:slideViewPr>
    <p:cSldViewPr snapToGrid="0">
      <p:cViewPr varScale="1">
        <p:scale>
          <a:sx n="59" d="100"/>
          <a:sy n="59" d="100"/>
        </p:scale>
        <p:origin x="1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939BA5-6125-482E-BC76-8CD40E14616D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F09DC7-70E4-4B66-941D-517CA4CFF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65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2961B-731F-4FB8-894B-B88D9DD2A1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E40E56-C941-451D-9BC7-4886FD46B9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D3E6DE-A7BF-4E70-8159-BBFC3D079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28030B-1D2A-457A-9429-F85B2957D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6A0DB-FC7D-46E5-9FF3-A9D8D0E65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280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A98E4-E8F1-473C-8F2C-8D6BEA28B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BE139-677A-40D2-A73A-00BA56E6B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D9CA3D-E5B8-44E4-A5A3-5C7DFC346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B6E4E9-E2F4-4BB2-BB78-D01389927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BD7A18-C80B-4C68-BB28-C16434C70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58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E9972-1EA7-4389-8D5B-95ACC6189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922E40-F714-449F-AD1A-79F41BE004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95709C-5C0D-46C6-9974-F1E0F4B2E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DDAF43-C39A-49B1-ABBC-FA40570EF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114D4E-C3C0-481C-9482-D009D9E31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839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C57D9-0A07-48C3-BFDB-15227195E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0A041-A837-4BEC-912F-F678A66009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668CC5-83D2-4A77-AC17-8A9932B555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471042-AEA4-4322-9E60-0DD7D85DD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825348-1B69-4AA8-9A77-845C30963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9A4336-5916-4FB7-8DB1-34C6454A3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794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B9595-5D89-4811-9824-9C3D30BBA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B026CD-DDC7-4AA5-B1A3-66C5B88E65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061F49-4250-4152-968B-7B85643446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238436-9823-4E54-9010-1644DA3020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4C11AF-A136-47D5-B4AF-475CAF6F18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B63D99-F7B4-4F33-94C5-9B1E3FA97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280B79-1FF2-43BB-96D3-2E644E603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7B401A-6320-4453-AE5B-43721437F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511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DE2DA-5543-401C-AF0B-04E0079F8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FB9661-B9D2-4096-8D2A-08B0E9796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29FB36-5E58-4D72-B738-0589511F1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71914C-5B1C-4BA5-B3C3-DA419495B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049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BDCF02-4549-4AB1-B000-EC92089D9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02A051-F859-4753-96B0-A717BB231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5347DD-E4B9-4A40-A49E-36A3E3C3F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578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AFCC3-022A-4DFD-BACD-7C1519587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A18A2-857F-4046-9ECE-C8E119CD0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BC885C-FABE-468B-A28D-91E6452B51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3A97B6-76F9-4051-B42C-BC1C6A8F2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633E19-84EB-4986-B34D-4B3E42DD9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B6D44-E128-460F-A31C-77945BC27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590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9723A-87CA-4851-8C06-5D508351D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27DA63-429A-46E3-8A42-E29177C138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A6998-CA7E-4E6F-A747-6943B93E88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88BB18-90E4-4F90-9457-A5ADEBA1D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91706F-B5DA-4AF5-8211-B5E29BA27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6C0F46-3223-44D4-A47E-17FBDB9FC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703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1B6E9-1B2B-475B-8176-F8ECD5748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2036F0-CBFB-4B0E-B86B-48E124C30E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F13CEC-6261-41E7-9905-77B9735EA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961320-03FC-47A1-B038-72DD4BA8B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20FE9-C510-404E-92F9-FCECCDBA0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275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610CD4-A422-4984-80E9-623A04BBE5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A33412-2AC7-4587-8D87-CBAAD330AC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67AEC-823A-4B29-9380-B8BB66B55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746EE4-02A8-4F6C-B180-EF2D3A444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39D850-A71C-49C5-BF37-11E4B9CE7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20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F518EE-3B29-4D5C-A45C-7BF5D1655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3BD0C7-832B-4B3E-8C86-13A5BF21A4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522BA-57D3-4382-BEE8-104E47502D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01E8D-D77A-477E-BC78-25D897641C41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626E3-9E1B-4E1E-B3BF-8D87D3E68C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421650-E957-4AD9-BBC0-310EC6DECE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5C5CC-AD92-4F12-BDB8-781EE2B36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906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inypulse.com/blog/3-examples-of-organizational-change-and-why-they-got-it-right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atlantic.com/technology/archive/2019/02/when-amazon-went-from-big-to-unbelievably-big/582097/" TargetMode="External"/><Relationship Id="rId3" Type="http://schemas.openxmlformats.org/officeDocument/2006/relationships/hyperlink" Target="https://www.biography.com/business-figure/jeff-bezos" TargetMode="External"/><Relationship Id="rId7" Type="http://schemas.openxmlformats.org/officeDocument/2006/relationships/hyperlink" Target="https://www.thebalancesmb.com/how-amazon-is-changing-supply-chain-management-4155324" TargetMode="External"/><Relationship Id="rId2" Type="http://schemas.openxmlformats.org/officeDocument/2006/relationships/hyperlink" Target="https://marketrealist.com/2019/10/amazon-earnings-revenue-growth-starting-to-slow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adamhartung/2017/02/28/how-the-amazon-effect-will-change-your-life-and-investments/#201ccc935e76" TargetMode="External"/><Relationship Id="rId5" Type="http://schemas.openxmlformats.org/officeDocument/2006/relationships/hyperlink" Target="https://edition.cnn.com/interactive/2018/10/business/amazon-history-timeline/index.html" TargetMode="External"/><Relationship Id="rId10" Type="http://schemas.openxmlformats.org/officeDocument/2006/relationships/hyperlink" Target="https://www.tinypulse.com/blog/sk-case-studies-successful-change-management" TargetMode="External"/><Relationship Id="rId4" Type="http://schemas.openxmlformats.org/officeDocument/2006/relationships/hyperlink" Target="https://bstrategyhub.com/swot-analysis-of-amazon-amazon-swot/" TargetMode="External"/><Relationship Id="rId9" Type="http://schemas.openxmlformats.org/officeDocument/2006/relationships/hyperlink" Target="https://www.forbes.com/sites/davidmichels/2019/04/22/change-is-changing-coping-with-the-death-of-traditional-change-management/#49fc917153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141EA-EA4C-416E-BE03-908654E99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u="sng" dirty="0">
                <a:solidFill>
                  <a:schemeClr val="accent1"/>
                </a:solidFill>
              </a:rPr>
              <a:t>Background information on amazon in terms of its development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22173-9181-42EE-B5D6-0C94F231A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rgbClr val="4472C4"/>
                </a:solidFill>
              </a:rPr>
              <a:t>In Amazon continuous change management and  constant innovation played significant role to become one of the most successful company in the world.</a:t>
            </a:r>
            <a:endParaRPr lang="en-GB" sz="2000" dirty="0">
              <a:solidFill>
                <a:schemeClr val="accent1"/>
              </a:solidFill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</a:rPr>
              <a:t>Amazon was founded by Jeff Bezos,</a:t>
            </a:r>
            <a:r>
              <a:rPr lang="en-GB" sz="2100" dirty="0">
                <a:solidFill>
                  <a:srgbClr val="4472C4"/>
                </a:solidFill>
              </a:rPr>
              <a:t> in 1994,</a:t>
            </a:r>
            <a:r>
              <a:rPr lang="en-GB" sz="2000" dirty="0">
                <a:solidFill>
                  <a:schemeClr val="accent1"/>
                </a:solidFill>
              </a:rPr>
              <a:t> Settle, USA.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</a:rPr>
              <a:t>Initially invested </a:t>
            </a:r>
            <a:r>
              <a:rPr lang="en-GB" sz="20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$10,000, r</a:t>
            </a:r>
            <a:r>
              <a:rPr lang="en-GB" sz="2000" dirty="0">
                <a:solidFill>
                  <a:schemeClr val="accent1"/>
                </a:solidFill>
              </a:rPr>
              <a:t>ecently its  market capacity  valued is</a:t>
            </a:r>
            <a:r>
              <a:rPr lang="en-GB" sz="20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more than $ 1 trillion.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</a:rPr>
              <a:t>Started online book selling in 1995 . Nowadays it sells  more than 200 million products globally (including third party) 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</a:rPr>
              <a:t>Started business from a small garage, nowadays occupies 288.4 million square mile real estate areas.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</a:rPr>
              <a:t>Initially established as private company later developed into a public company.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solidFill>
                <a:schemeClr val="accent1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100" b="1" dirty="0">
                <a:solidFill>
                  <a:srgbClr val="4472C4"/>
                </a:solidFill>
              </a:rPr>
              <a:t>(Extremely high </a:t>
            </a:r>
            <a:r>
              <a:rPr lang="en-GB" sz="2000" b="1" dirty="0">
                <a:solidFill>
                  <a:schemeClr val="accent1"/>
                </a:solidFill>
              </a:rPr>
              <a:t>growth rate).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Market Cap(2018): $778.39Billion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Annual revenue(2018): $232 Billion.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Profit Net income(2018): 10.07 Billion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Active users: 310 million.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Subscribers: 100 million </a:t>
            </a:r>
            <a:endParaRPr lang="en-GB" sz="2000" dirty="0">
              <a:solidFill>
                <a:schemeClr val="accent1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 b="1" dirty="0">
              <a:solidFill>
                <a:schemeClr val="accent1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 dirty="0">
              <a:solidFill>
                <a:srgbClr val="44546A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prstClr val="black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prstClr val="black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756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AE608-9750-4A2C-8546-EB09729DE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71651"/>
          </a:xfrm>
        </p:spPr>
        <p:txBody>
          <a:bodyPr>
            <a:normAutofit fontScale="90000"/>
          </a:bodyPr>
          <a:lstStyle/>
          <a:p>
            <a:pPr lvl="0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</a:pPr>
            <a:br>
              <a:rPr lang="en-GB" sz="2400" b="1" dirty="0">
                <a:solidFill>
                  <a:schemeClr val="accent1"/>
                </a:solidFill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dirty="0">
                <a:solidFill>
                  <a:srgbClr val="7030A0"/>
                </a:solidFill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 (In online retail market more than 200 million products)</a:t>
            </a:r>
            <a:br>
              <a:rPr lang="en-GB" sz="2400" b="1" dirty="0">
                <a:solidFill>
                  <a:srgbClr val="7030A0"/>
                </a:solidFill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dirty="0">
                <a:solidFill>
                  <a:schemeClr val="accent1"/>
                </a:solidFill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services and  products</a:t>
            </a:r>
            <a:r>
              <a:rPr lang="en-GB" sz="2400" b="1" dirty="0">
                <a:solidFill>
                  <a:srgbClr val="7030A0"/>
                </a:solidFill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: Amazon.com,  Zoopos.com, IMDb, Junglee, Ring,  Whole Foods Market,  Amazon web services(AWS), Blink,  Alexa.com.</a:t>
            </a:r>
            <a:br>
              <a:rPr lang="en-GB" sz="2400" b="1" dirty="0">
                <a:solidFill>
                  <a:srgbClr val="7030A0"/>
                </a:solidFill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400" dirty="0"/>
          </a:p>
        </p:txBody>
      </p:sp>
      <p:pic>
        <p:nvPicPr>
          <p:cNvPr id="4" name="Content Placeholder 3" descr="Key facts about Amazon">
            <a:extLst>
              <a:ext uri="{FF2B5EF4-FFF2-40B4-BE49-F238E27FC236}">
                <a16:creationId xmlns:a16="http://schemas.microsoft.com/office/drawing/2014/main" id="{1EEABFC3-6BCF-4AF0-A2E9-BF4A9EE1139F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249" y="2130551"/>
            <a:ext cx="7164371" cy="49206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83694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B1972-6942-49BA-BE73-FC26F843F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u="sng" dirty="0">
                <a:solidFill>
                  <a:schemeClr val="accent1"/>
                </a:solidFill>
                <a:latin typeface="Calibri" panose="020F050202020403020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Nature of change Management</a:t>
            </a:r>
            <a:r>
              <a:rPr lang="en-GB" sz="2800" b="1" u="sng" dirty="0">
                <a:solidFill>
                  <a:schemeClr val="accent1"/>
                </a:solidFill>
                <a:latin typeface="Calibri" panose="020F0502020204030204"/>
              </a:rPr>
              <a:t> in Amazon: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DFF31-046F-403D-933E-2087CF2C0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0000"/>
              </a:lnSpc>
              <a:spcBef>
                <a:spcPts val="0"/>
              </a:spcBef>
            </a:pPr>
            <a:endParaRPr lang="en-GB" sz="2400" dirty="0">
              <a:solidFill>
                <a:srgbClr val="0070C0"/>
              </a:solidFill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solidFill>
                  <a:schemeClr val="accent1"/>
                </a:solidFill>
              </a:rPr>
              <a:t>Considered as constantly changing company focusing with customer.</a:t>
            </a:r>
          </a:p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solidFill>
                  <a:schemeClr val="accent1"/>
                </a:solidFill>
              </a:rPr>
              <a:t>Jeff Bezos (only the person) leading the company since beginning.</a:t>
            </a:r>
          </a:p>
          <a:p>
            <a:r>
              <a:rPr lang="en-GB" dirty="0">
                <a:solidFill>
                  <a:schemeClr val="accent1"/>
                </a:solidFill>
              </a:rPr>
              <a:t>Nature of change management Directive and ‘Top to bottom’.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solidFill>
                  <a:schemeClr val="accent1"/>
                </a:solidFill>
              </a:rPr>
              <a:t>Change management and new innovations helped Amazon to become largest online retailer in the world.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solidFill>
                  <a:schemeClr val="accent1"/>
                </a:solidFill>
              </a:rPr>
              <a:t>Robotic automation and recently innovation of drones are the unique innovations in supply chain management in Amazon.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2416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36DE4-AD8E-4544-9BE4-0388A7430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72630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b="1" u="sng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influences that caused robotics automation in Amazon</a:t>
            </a:r>
            <a:r>
              <a:rPr lang="en-GB" sz="2800" b="1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endParaRPr lang="en-GB" sz="28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E1118-AAF9-4FE7-900D-B16CE92FF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01952"/>
            <a:ext cx="10515600" cy="5175504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2000" dirty="0">
              <a:solidFill>
                <a:schemeClr val="accent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solidFill>
                  <a:schemeClr val="accent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Bezos says. </a:t>
            </a:r>
            <a:r>
              <a:rPr lang="en-GB" sz="2600" u="sng" dirty="0">
                <a:solidFill>
                  <a:schemeClr val="accent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“Everybody wants fast delivery. Low prices. I’m serious about this. Our job is to provide a great customer experience, and that is something that is universally desired all over the world.”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Amazon always focused with customer.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To make faster prime customer delivery services and </a:t>
            </a:r>
            <a:r>
              <a:rPr lang="en-GB" sz="2600" dirty="0">
                <a:solidFill>
                  <a:srgbClr val="4472C4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high customers demand.</a:t>
            </a:r>
            <a:endParaRPr lang="en-GB" sz="2600" dirty="0">
              <a:solidFill>
                <a:schemeClr val="accent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increasing pressure in supply chain management system.</a:t>
            </a:r>
            <a:r>
              <a:rPr lang="en-GB" sz="2600" dirty="0">
                <a:solidFill>
                  <a:srgbClr val="4472C4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600" dirty="0">
                <a:solidFill>
                  <a:srgbClr val="4472C4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Leaderships vision, the organisation’s culture its values and needs influence that cause robotic automation.</a:t>
            </a:r>
            <a:endParaRPr lang="en-GB" sz="2600" dirty="0">
              <a:solidFill>
                <a:schemeClr val="accent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000" dirty="0">
              <a:solidFill>
                <a:prstClr val="black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9771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E72EE-A624-4FD3-BD79-260CF022D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Benefits of Robotic automation.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0BEC980-BB67-414A-B545-04E65FFC0E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9"/>
            <a:ext cx="10515599" cy="51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699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8B829-7336-4188-A16E-333BD92CA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41161"/>
          </a:xfrm>
        </p:spPr>
        <p:txBody>
          <a:bodyPr/>
          <a:lstStyle/>
          <a:p>
            <a:r>
              <a:rPr lang="en-GB" b="1" u="sng" dirty="0">
                <a:solidFill>
                  <a:schemeClr val="accent1"/>
                </a:solidFill>
              </a:rPr>
              <a:t>Robotic innovation in Amazon.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37EDB-1C19-4B2A-A180-2B8140729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472" y="1590675"/>
            <a:ext cx="10515600" cy="4732592"/>
          </a:xfrm>
        </p:spPr>
        <p:txBody>
          <a:bodyPr>
            <a:normAutofit/>
          </a:bodyPr>
          <a:lstStyle/>
          <a:p>
            <a:pPr lvl="0" algn="just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4472C4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In 2012 Amazon acquired Kiva systems robotics.</a:t>
            </a: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Used in fulfilment centres, delivering products faster and with less human effort.</a:t>
            </a: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Amazon is doing everything possible in other to  customer’s need base.</a:t>
            </a: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accent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possibilities to ‘drowns’ and giant robotic arms(Kindred Sort) that helps to the deployed warehouse retailer gap useful for the dynamic production picking.</a:t>
            </a:r>
          </a:p>
          <a:p>
            <a:pPr marL="342900" lvl="0" indent="-342900" algn="just">
              <a:lnSpc>
                <a:spcPct val="107000"/>
              </a:lnSpc>
              <a:spcBef>
                <a:spcPts val="0"/>
              </a:spcBef>
              <a:buFont typeface="Symbol" panose="05050102010706020507" pitchFamily="18" charset="2"/>
              <a:buChar char=""/>
              <a:defRPr/>
            </a:pPr>
            <a:endParaRPr lang="en-GB" sz="2400" dirty="0">
              <a:solidFill>
                <a:schemeClr val="accent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endParaRPr lang="en-GB" dirty="0">
              <a:solidFill>
                <a:schemeClr val="accent1"/>
              </a:solidFill>
              <a:latin typeface="Helvetica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endParaRPr lang="en-GB" sz="2900" dirty="0">
              <a:solidFill>
                <a:schemeClr val="accent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396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BC67F-95EA-40F2-BB3C-603DFFAEE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92D050"/>
                </a:solidFill>
              </a:rPr>
              <a:t>Three types of robotic automation</a:t>
            </a:r>
            <a:r>
              <a:rPr lang="en-GB" dirty="0">
                <a:solidFill>
                  <a:srgbClr val="92D050"/>
                </a:solidFill>
              </a:rPr>
              <a:t>: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587260-CB68-4243-B67F-EDA66158F3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8527" y="1950368"/>
            <a:ext cx="9434945" cy="5136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730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30124-7D3C-4DC3-8A40-2FF626EE5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4793"/>
            <a:ext cx="10515600" cy="1325563"/>
          </a:xfrm>
        </p:spPr>
        <p:txBody>
          <a:bodyPr>
            <a:normAutofit/>
          </a:bodyPr>
          <a:lstStyle/>
          <a:p>
            <a:pPr marL="228600" lvl="0" indent="-228600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</a:pPr>
            <a:r>
              <a:rPr lang="en-GB" sz="2400" b="1" dirty="0">
                <a:solidFill>
                  <a:schemeClr val="accent1"/>
                </a:solidFill>
                <a:latin typeface="+mn-lt"/>
              </a:rPr>
              <a:t>SWOT analysis of robotic Innovation in Amazon, </a:t>
            </a:r>
            <a:r>
              <a:rPr lang="en-GB" sz="2400" b="1" dirty="0">
                <a:solidFill>
                  <a:schemeClr val="accent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corporate circumstances.</a:t>
            </a:r>
            <a:br>
              <a:rPr lang="en-GB" sz="2400" b="1" dirty="0">
                <a:solidFill>
                  <a:schemeClr val="accent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400" b="1" dirty="0">
              <a:solidFill>
                <a:schemeClr val="accent1"/>
              </a:solidFill>
              <a:latin typeface="+mn-lt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6C9BFDE5-4729-4E5D-AB78-452DD6B315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0512208"/>
              </p:ext>
            </p:extLst>
          </p:nvPr>
        </p:nvGraphicFramePr>
        <p:xfrm>
          <a:off x="1060704" y="1825624"/>
          <a:ext cx="10293096" cy="67092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35296">
                  <a:extLst>
                    <a:ext uri="{9D8B030D-6E8A-4147-A177-3AD203B41FA5}">
                      <a16:colId xmlns:a16="http://schemas.microsoft.com/office/drawing/2014/main" val="1997377561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499581028"/>
                    </a:ext>
                  </a:extLst>
                </a:gridCol>
              </a:tblGrid>
              <a:tr h="458788">
                <a:tc>
                  <a:txBody>
                    <a:bodyPr/>
                    <a:lstStyle/>
                    <a:p>
                      <a:r>
                        <a:rPr lang="en-GB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2773685"/>
                  </a:ext>
                </a:extLst>
              </a:tr>
              <a:tr h="458788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Amazon leading a robotic race.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Transforming Warehouse jobs to robotics.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maximised the speed of deliveries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Amazon Prime customers.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extremely organised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and  useful for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repetitive task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Cheaper and more efficient supply chain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Faster-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Robotic Automation is faster 4-5 times faster than human. (works 24/7).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boom in the retailed warehouse industry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Robotic automation helped leading fast and free delivery helping to a boom in the retailed warehouse industry of Amazon. 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Maximised Productivity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: Robots picker productivity is 100 items per hour.” process time was reduced from 4 minutes to 21 seconds”.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 cost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-Cost reduction of up to 50%. “ Nice robotic automation saved £3M annually while increasing customer satisfaction.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Predictable-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consistent, error-free, fully compliant, Scalable throughput. 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Happier employees-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more time to focus on high-value activities, higher moral and job satisfaction.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Capable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replace human worker and human task.</a:t>
                      </a:r>
                    </a:p>
                    <a:p>
                      <a:pPr marL="0" lvl="0" indent="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None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Massive negative impact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on the 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future job market as a huge job eliminator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 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Unable to decision making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and problem solving as a human being.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higher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product damage rate higher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(more wear and tear) due to the repetitive and faster motion of product handling.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Able to do specific task only 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(as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precisely programmed).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monitoring and maintenance cost is higher.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3345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018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84F2D-0C7E-4DB8-BCC7-3E1A94A35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36" y="273685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1"/>
                </a:solidFill>
              </a:rPr>
              <a:t>SWOT analysis of robotic innovation in Amazon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C613406-BA35-478F-91B8-616092DC29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5689414"/>
              </p:ext>
            </p:extLst>
          </p:nvPr>
        </p:nvGraphicFramePr>
        <p:xfrm>
          <a:off x="630105" y="1816481"/>
          <a:ext cx="10751127" cy="84065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93327">
                  <a:extLst>
                    <a:ext uri="{9D8B030D-6E8A-4147-A177-3AD203B41FA5}">
                      <a16:colId xmlns:a16="http://schemas.microsoft.com/office/drawing/2014/main" val="3260844323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9297428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8202991"/>
                  </a:ext>
                </a:extLst>
              </a:tr>
              <a:tr h="515562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continuous inventions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 the robotic field 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help to handle new tasks i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nside the company.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highly structured, repetitive and routinely process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where human thinking is not required can be 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easily automated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robotic software.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Huge opportunity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for research and 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innovation in the robotic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field.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Need less workers as picker, packer and stokers.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Good opportunity better pay by upskilling with technical skills for employees to work as a robotic logistic or expert.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accent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There are 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 huge scope 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of a robotic arm (</a:t>
                      </a:r>
                      <a:r>
                        <a:rPr kumimoji="0" lang="en-GB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Kindred Sort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  that piloting by human and the robotic automation to use dynamic product picking.</a:t>
                      </a: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Ongoing revolutionary innovation </a:t>
                      </a: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 AI research started to develop the levels of vision and motor control more sophisticated robots.</a:t>
                      </a: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New mobile robots are useful to shuttle packages around the sortation centres where packages are shorted by geographical distances according to customers order also 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possibilities to use 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with giant 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robotic arms(Kindred Sort) that helps to the deployed warehouse retailer gap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useful for the dynamic production picking.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marR="0" lvl="0" indent="-342900" algn="just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457200"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457200"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workers injuries rate high.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Workers fear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that robots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squeezing of human workers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 future. 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Lack of logistic and experts 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Its expensive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and takes a long time to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produce dynamic robots.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It is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tough to train robots to see the surrounding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and use it with the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dexterity of human workers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45720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Increasing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numbers of </a:t>
                      </a:r>
                      <a:r>
                        <a:rPr lang="en-GB" sz="1600" dirty="0">
                          <a:solidFill>
                            <a:schemeClr val="accen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Cybercrime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is one of the big challenges for IT system in Amazon.</a:t>
                      </a: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232562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11322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EBC50-7338-4636-88F1-7ED646FD7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1883"/>
          </a:xfrm>
        </p:spPr>
        <p:txBody>
          <a:bodyPr>
            <a:normAutofit/>
          </a:bodyPr>
          <a:lstStyle/>
          <a:p>
            <a:r>
              <a:rPr lang="en-GB" sz="1400" b="1" dirty="0">
                <a:solidFill>
                  <a:schemeClr val="accent1"/>
                </a:solidFill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0A849-4E25-426E-86A9-D60C6930A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3000"/>
            <a:ext cx="10515600" cy="6007608"/>
          </a:xfrm>
        </p:spPr>
        <p:txBody>
          <a:bodyPr>
            <a:normAutofit fontScale="25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Bracken, M. (2019). ’Amazon earnings: Revenue Growth starting to Slow?’ [Online 23 October]. Available at: 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https://marketrealist.com/2019/10/amazon-earnings-revenue-growth-starting-to-slow/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[Accessed: 04 February 2020].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Biography.com. (2020). ‘Jeff Bezos Biography’[Online], (20, February). Available at: 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https://www.biography.com/business-figure/jeff-bezos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21 February 2020].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strategy Hub.com (2019). ‘Amazon Swot 2020/SWOT analysis of Amazon’. </a:t>
            </a:r>
            <a:r>
              <a:rPr lang="fr-FR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[Online]. </a:t>
            </a:r>
            <a:r>
              <a:rPr lang="fr-FR" sz="48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</a:t>
            </a:r>
            <a:r>
              <a:rPr lang="fr-FR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 </a:t>
            </a:r>
            <a:r>
              <a:rPr lang="fr-FR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https://bstrategyhub.com/swot-analysis-of-amazon-amazon-swot/</a:t>
            </a:r>
            <a:r>
              <a:rPr lang="fr-FR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17 February 2020].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DePillis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and Sherman, I. (2019). ‘Amazon’s extraordinary 25-year evolution’. [Online],(05, July). Available at: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https://edition.cnn.com/interactive/2018/10/business/amazon-history-timeline/index.html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12 February 2020].  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Hartung, A. (2019). ‘ How the ‘Amazon Effect’ will change your life and investment’. [Online 28 February].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https://www.forbes.com/sites/adamhartung/2017/02/28/how-the-amazon-effect-will-change-your-life-and-investments/#201ccc935e76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[Accessed: 15 February 2020].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Leblanc, R. (2019). ‘How amazon is changing supply chain management’ [Online]. (15, October). Available at: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https://www.thebalancesmb.com/how-amazon-is-changing-supply-chain-management-4155324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Accessed: 12 February 2019.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Madrigal, C. A. (2019). ‘When amazon Went From Big to Unbelievably Big’, The Atlantic [Online] 07 February. Available at: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https://www.theatlantic.com/technology/archive/2019/02/when-amazon-went-from-big-to-unbelievably-big/582097/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02 February 2020].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8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Michels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(2019). ‘change is changing: coping with the death of traditional change management’. [Online 22 April]. Available at: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https://www.forbes.com/sites/davidmichels/2019/04/22/change-is-changing-coping-with-the-death-of-traditional-change-management/#49fc91715308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[Accessed: 04 February 2020].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Son, S. (2017). ‘5 Case studies about successful change management’ [Online 12 June]. Available at: </a:t>
            </a:r>
            <a:r>
              <a:rPr lang="en-GB" sz="4800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https://www.tinypulse.com/blog/sk-case-studies-successful-change-management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[Accessed: 15 February 2020].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48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Rye, C.(2001), ‘Change Management’ (revised edition). Cogan page ltd, London.</a:t>
            </a:r>
            <a:endParaRPr lang="en-GB" sz="4800" u="sng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  <a:hlinkClick r:id="rId7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u="sng" dirty="0">
              <a:solidFill>
                <a:srgbClr val="0000FF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52717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64A2553BD25B94A83454AAC24FC5A13" ma:contentTypeVersion="5" ma:contentTypeDescription="Create a new document." ma:contentTypeScope="" ma:versionID="b37150af5eb2824cb203dca75f54177e">
  <xsd:schema xmlns:xsd="http://www.w3.org/2001/XMLSchema" xmlns:xs="http://www.w3.org/2001/XMLSchema" xmlns:p="http://schemas.microsoft.com/office/2006/metadata/properties" xmlns:ns3="420ab954-f99e-4d08-8381-74b2aaa27113" xmlns:ns4="b612b8c7-6f83-436a-bbb4-4782554240d4" targetNamespace="http://schemas.microsoft.com/office/2006/metadata/properties" ma:root="true" ma:fieldsID="2953d54edbdfa403f39285a6bc25b946" ns3:_="" ns4:_="">
    <xsd:import namespace="420ab954-f99e-4d08-8381-74b2aaa27113"/>
    <xsd:import namespace="b612b8c7-6f83-436a-bbb4-4782554240d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20ab954-f99e-4d08-8381-74b2aaa271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12b8c7-6f83-436a-bbb4-4782554240d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8669531-1ACF-4927-8386-0AB3C1ED4A5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b612b8c7-6f83-436a-bbb4-4782554240d4"/>
    <ds:schemaRef ds:uri="420ab954-f99e-4d08-8381-74b2aaa27113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BC9B8D6-D605-4B1F-9A38-DCF84DD91EF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35A4AC-63CA-4DD0-9FA4-AE8435495D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20ab954-f99e-4d08-8381-74b2aaa27113"/>
    <ds:schemaRef ds:uri="b612b8c7-6f83-436a-bbb4-4782554240d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slids Change Management in Amazon.</Template>
  <TotalTime>0</TotalTime>
  <Words>1385</Words>
  <Application>Microsoft Office PowerPoint</Application>
  <PresentationFormat>Widescreen</PresentationFormat>
  <Paragraphs>102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Helvetica</vt:lpstr>
      <vt:lpstr>Symbol</vt:lpstr>
      <vt:lpstr>Office Theme</vt:lpstr>
      <vt:lpstr>Background information on amazon in terms of its development</vt:lpstr>
      <vt:lpstr>  (In online retail market more than 200 million products) services and  products: Amazon.com,  Zoopos.com, IMDb, Junglee, Ring,  Whole Foods Market,  Amazon web services(AWS), Blink,  Alexa.com. </vt:lpstr>
      <vt:lpstr>Nature of change Management in Amazon:</vt:lpstr>
      <vt:lpstr>The influences that caused robotics automation in Amazon:</vt:lpstr>
      <vt:lpstr>Benefits of Robotic automation.</vt:lpstr>
      <vt:lpstr>Robotic innovation in Amazon.</vt:lpstr>
      <vt:lpstr>Three types of robotic automation:</vt:lpstr>
      <vt:lpstr>SWOT analysis of robotic Innovation in Amazon, corporate circumstances. </vt:lpstr>
      <vt:lpstr>SWOT analysis of robotic innovation in Amazon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Background information on amazon in terms of its development</dc:title>
  <dc:creator>Laba Maharjan (1705167)</dc:creator>
  <cp:lastModifiedBy>Laba Maharjan (1705167)</cp:lastModifiedBy>
  <cp:revision>83</cp:revision>
  <dcterms:created xsi:type="dcterms:W3CDTF">2020-02-23T11:27:56Z</dcterms:created>
  <dcterms:modified xsi:type="dcterms:W3CDTF">2020-02-27T09:29:42Z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0x010100364A2553BD25B94A83454AAC24FC5A13</vt:lpwstr>
  </property>
</Properties>
</file>